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385"/>
  </p:normalViewPr>
  <p:slideViewPr>
    <p:cSldViewPr snapToGrid="0" snapToObjects="1">
      <p:cViewPr varScale="1">
        <p:scale>
          <a:sx n="107" d="100"/>
          <a:sy n="107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C8B54-F4AA-964C-A060-93C31A62F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E6D4EB-1835-924D-A8B1-31BDBA8F8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DC8079-D164-6E4C-985E-3682D1D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814B-1B72-2F4C-8245-C77291ABCC9C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B9C5F5-86F0-D347-94B3-76BF7E9F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7CF4A9-8CCC-BE4B-ADEB-A73A799F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7080-755C-A24F-ABC9-B28E0736F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40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49985-368E-1B4A-957F-FA875075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8BCFCF-6AF9-1D41-B75F-25D52D5DF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5648DA-3634-054B-BB79-A155A543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814B-1B72-2F4C-8245-C77291ABCC9C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BC8431-4E7B-224C-9DDF-573913F8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87447B-A2E6-5544-AA87-63DFE8CE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7080-755C-A24F-ABC9-B28E0736F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6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52E61EB-43C0-2045-845A-A1A5B2048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79532E-8B19-944C-9BEE-9079BFA58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426B44-14F1-704C-B937-B8EC2CC6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814B-1B72-2F4C-8245-C77291ABCC9C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46E437-E2D8-FB4E-A97B-5E159C7F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F42BE9-0921-CE41-91B5-9C3D89DD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7080-755C-A24F-ABC9-B28E0736F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1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1109D-7DD5-AB4B-B264-F2DA437C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E3CE9-E0B5-424F-81D7-CD520B05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735200-D074-C34D-A8BF-7642B009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814B-1B72-2F4C-8245-C77291ABCC9C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8CAB8-9285-3D4F-8C05-BDB6335D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4FCCAF-56F1-9C48-863B-5EC7E3A8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7080-755C-A24F-ABC9-B28E0736F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75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B8114-E2A0-8D4E-8AD7-8CA6D0D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0A0763-A648-C545-A283-00E0D09E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DBC018-13CF-9F42-967A-53B36CD1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814B-1B72-2F4C-8245-C77291ABCC9C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2BA6A-09E7-9F46-A649-D4ACF229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F5C2C-7361-9244-A270-28531139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7080-755C-A24F-ABC9-B28E0736F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49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F84C6-82DC-C040-AC00-EDC44465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B9323F-03A0-8046-BC21-601D3DC09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830701-C3FA-9547-AFD4-C6FC8E8CE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4EBB67-EE13-6F4A-8510-6894AB6A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814B-1B72-2F4C-8245-C77291ABCC9C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F8E8B5-A485-CC43-B6D1-6F1ADC05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399C54-FFDF-9446-B240-50FA7B5B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7080-755C-A24F-ABC9-B28E0736F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72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B0AEF-C0A2-FE4E-A388-D3955547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C80963-3071-D54E-82DD-3745B564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F94018-F25A-C546-B627-0C52391F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7163DE-B8DA-3745-A1B3-A02108A35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AAFDA7-456F-D44F-8DF8-CE87F540C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EA9F58-E6A2-3244-90BD-A9D7D5F0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814B-1B72-2F4C-8245-C77291ABCC9C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A09243-AEDB-5645-9DF9-9E1B9A74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557545-71BE-5049-BDA9-683EFDAD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7080-755C-A24F-ABC9-B28E0736F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3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AF923-2B5E-FD40-B4D7-4CFF449E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7C4FA8-468A-4C4E-BA34-9B31C40A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814B-1B72-2F4C-8245-C77291ABCC9C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14A2F2B-682F-F74C-A862-8834E236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102397-5A81-F74B-8407-76BC6672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7080-755C-A24F-ABC9-B28E0736F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2DB193-32AA-CD4E-9836-BC733615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814B-1B72-2F4C-8245-C77291ABCC9C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F9CB0E-9097-2042-80AF-8617BB40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945EB8-7994-AA4A-9475-1D9A153C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7080-755C-A24F-ABC9-B28E0736F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13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CF948-C4A6-4244-829F-CD4F7028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A0C63-25C8-794C-8CA5-8749A703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16C5E4-D7B0-B94D-9310-58B32F93F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C4A24D-094C-C14E-9812-CC359008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814B-1B72-2F4C-8245-C77291ABCC9C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D5C045-FAAA-0148-A02E-1270D84D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92B85F-7308-E843-A468-19EB205C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7080-755C-A24F-ABC9-B28E0736F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00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44470-CD2F-B14D-BAA1-BC63CD2A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224378-656D-4E4F-8E90-7308E3387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4D821A-8A20-A64C-96F0-C71D4B22D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7C9072-C415-A943-83D4-D9C744D6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8814B-1B72-2F4C-8245-C77291ABCC9C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2BB861-CF94-0240-BB0E-1C278A28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4C288-892F-EE45-B631-4030F776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7080-755C-A24F-ABC9-B28E0736F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18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B7BA5-CB9B-334A-8C8E-5997D9AA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0E8B85-5F65-FD4F-8CF4-0C4F95DD1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37517E-25B9-F94C-9A99-E73C2166A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8814B-1B72-2F4C-8245-C77291ABCC9C}" type="datetimeFigureOut">
              <a:rPr lang="ru-RU" smtClean="0"/>
              <a:t>23.12.2020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1302A-7669-9A44-92E2-A8ED6FF5B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DD4729-81A3-9248-834B-CEDF59C2C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7080-755C-A24F-ABC9-B28E0736F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18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6928E-E063-124C-BDDC-6CF2F03D4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2637904"/>
            <a:ext cx="9144000" cy="1798023"/>
          </a:xfrm>
        </p:spPr>
        <p:txBody>
          <a:bodyPr>
            <a:normAutofit/>
          </a:bodyPr>
          <a:lstStyle/>
          <a:p>
            <a:r>
              <a:rPr lang="ru-RU" sz="3600" dirty="0"/>
              <a:t>Отчет по курсу «Основы машинного обучения»</a:t>
            </a:r>
            <a:r>
              <a:rPr lang="en-US" sz="3600" dirty="0"/>
              <a:t> </a:t>
            </a:r>
            <a:br>
              <a:rPr lang="ru-RU" sz="3600" dirty="0"/>
            </a:br>
            <a:r>
              <a:rPr lang="ru-RU" sz="3600" dirty="0"/>
              <a:t>Технопарк </a:t>
            </a:r>
            <a:r>
              <a:rPr lang="en-US" sz="3600" dirty="0" err="1"/>
              <a:t>Mail.ru</a:t>
            </a:r>
            <a:endParaRPr lang="ru-RU" sz="3600" dirty="0"/>
          </a:p>
        </p:txBody>
      </p:sp>
      <p:pic>
        <p:nvPicPr>
          <p:cNvPr id="4" name="Google Shape;94;p1" descr="Главная - Технопарк Mail.ru">
            <a:extLst>
              <a:ext uri="{FF2B5EF4-FFF2-40B4-BE49-F238E27FC236}">
                <a16:creationId xmlns:a16="http://schemas.microsoft.com/office/drawing/2014/main" id="{3CEB7952-C441-0748-BFEB-E728696090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0000"/>
          <a:stretch/>
        </p:blipFill>
        <p:spPr>
          <a:xfrm>
            <a:off x="3564833" y="357809"/>
            <a:ext cx="5062331" cy="20422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684CACF-B78E-3A4E-A5D7-244D5D78D8DD}"/>
              </a:ext>
            </a:extLst>
          </p:cNvPr>
          <p:cNvSpPr txBox="1">
            <a:spLocks/>
          </p:cNvSpPr>
          <p:nvPr/>
        </p:nvSpPr>
        <p:spPr>
          <a:xfrm>
            <a:off x="7726017" y="5420139"/>
            <a:ext cx="4187685" cy="5035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Подготовил Беляев А.Ю.</a:t>
            </a:r>
          </a:p>
        </p:txBody>
      </p:sp>
    </p:spTree>
    <p:extLst>
      <p:ext uri="{BB962C8B-B14F-4D97-AF65-F5344CB8AC3E}">
        <p14:creationId xmlns:p14="http://schemas.microsoft.com/office/powerpoint/2010/main" val="51467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C83DB-1930-1B42-AA8E-6040DE0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33092"/>
            <a:ext cx="10274173" cy="1193551"/>
          </a:xfrm>
        </p:spPr>
        <p:txBody>
          <a:bodyPr>
            <a:normAutofit/>
          </a:bodyPr>
          <a:lstStyle/>
          <a:p>
            <a:r>
              <a:rPr lang="ru-RU" sz="3200" dirty="0"/>
              <a:t>ДЗ №8 Базы данных, </a:t>
            </a:r>
            <a:r>
              <a:rPr lang="ru-RU" sz="3200" dirty="0" err="1"/>
              <a:t>фреймворки</a:t>
            </a:r>
            <a:r>
              <a:rPr lang="ru-RU" sz="3200" dirty="0"/>
              <a:t> для работы с большими данными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D3527-CA58-D448-8880-70352CE2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87" y="1619408"/>
            <a:ext cx="10414686" cy="3151375"/>
          </a:xfrm>
        </p:spPr>
        <p:txBody>
          <a:bodyPr>
            <a:noAutofit/>
          </a:bodyPr>
          <a:lstStyle/>
          <a:p>
            <a:r>
              <a:rPr lang="ru-RU" sz="2000" dirty="0"/>
              <a:t>Работа со </a:t>
            </a:r>
            <a:r>
              <a:rPr lang="en-US" sz="2000" dirty="0"/>
              <a:t>Spark </a:t>
            </a:r>
            <a:r>
              <a:rPr lang="en-US" sz="2000" dirty="0" err="1"/>
              <a:t>DataFrame</a:t>
            </a:r>
            <a:endParaRPr lang="en-US" sz="2000" dirty="0"/>
          </a:p>
          <a:p>
            <a:r>
              <a:rPr lang="ru-RU" sz="2000" dirty="0"/>
              <a:t>Обучение </a:t>
            </a:r>
            <a:r>
              <a:rPr lang="en-US" sz="2000" dirty="0"/>
              <a:t>ML</a:t>
            </a:r>
            <a:r>
              <a:rPr lang="ru-RU" sz="2000" dirty="0"/>
              <a:t> моделей с помощью </a:t>
            </a:r>
            <a:r>
              <a:rPr lang="en-US" sz="2000" dirty="0" err="1"/>
              <a:t>spark.ml</a:t>
            </a:r>
            <a:endParaRPr lang="en-US" sz="2000" dirty="0"/>
          </a:p>
          <a:p>
            <a:r>
              <a:rPr lang="ru-RU" sz="2000" dirty="0"/>
              <a:t>Получение и обработка данных разными способами</a:t>
            </a:r>
          </a:p>
          <a:p>
            <a:endParaRPr lang="ru-RU" sz="2000" dirty="0"/>
          </a:p>
          <a:p>
            <a:r>
              <a:rPr lang="ru-RU" sz="2000" dirty="0"/>
              <a:t>Вывод: </a:t>
            </a:r>
            <a:r>
              <a:rPr lang="en-US" sz="2000" dirty="0"/>
              <a:t>Spark – </a:t>
            </a:r>
            <a:r>
              <a:rPr lang="ru-RU" sz="2000" dirty="0"/>
              <a:t>это мощное средство работы с данными. </a:t>
            </a:r>
            <a:r>
              <a:rPr lang="en-US" sz="2000" dirty="0"/>
              <a:t>Spark </a:t>
            </a:r>
            <a:r>
              <a:rPr lang="ru-RU" sz="2000" dirty="0"/>
              <a:t>содержит в себе множество удобных инструментов и позволяет производить с помощью них обработку данных</a:t>
            </a:r>
          </a:p>
        </p:txBody>
      </p:sp>
      <p:pic>
        <p:nvPicPr>
          <p:cNvPr id="1026" name="Picture 2" descr="https://lh6.googleusercontent.com/LOjkZosfSTNxizHKZab0xP7buBJe5KL1UiYtulm93-Sl_H5MfOWslHdiePMHOVGptxMW5UJqsvbPU-4_L4YV9KIA3NKU7Nk9Qb7P41U4Sq_XKS6-hg6SfK6iagSnfKK4x0vVnRz95pdc89CN8Q">
            <a:extLst>
              <a:ext uri="{FF2B5EF4-FFF2-40B4-BE49-F238E27FC236}">
                <a16:creationId xmlns:a16="http://schemas.microsoft.com/office/drawing/2014/main" id="{4D5B4876-517C-1646-9257-9EDF533EC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55" y="4187687"/>
            <a:ext cx="3317461" cy="175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71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C83DB-1930-1B42-AA8E-6040DE0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661" y="2654708"/>
            <a:ext cx="5151783" cy="1085046"/>
          </a:xfrm>
        </p:spPr>
        <p:txBody>
          <a:bodyPr>
            <a:normAutofit/>
          </a:bodyPr>
          <a:lstStyle/>
          <a:p>
            <a:r>
              <a:rPr lang="ru-RU" sz="3200" dirty="0"/>
              <a:t>Спасибо за Ваше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5286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C83DB-1930-1B42-AA8E-6040DE0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805"/>
            <a:ext cx="10274173" cy="1085046"/>
          </a:xfrm>
        </p:spPr>
        <p:txBody>
          <a:bodyPr>
            <a:normAutofit/>
          </a:bodyPr>
          <a:lstStyle/>
          <a:p>
            <a:r>
              <a:rPr lang="ru-RU" sz="3200" dirty="0"/>
              <a:t>ДЗ №1 Линейные модели, часть 1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D3527-CA58-D448-8880-70352CE2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87" y="1172482"/>
            <a:ext cx="5182590" cy="5103626"/>
          </a:xfrm>
        </p:spPr>
        <p:txBody>
          <a:bodyPr>
            <a:normAutofit/>
          </a:bodyPr>
          <a:lstStyle/>
          <a:p>
            <a:r>
              <a:rPr lang="ru-RU" sz="1600" dirty="0"/>
              <a:t>Реализован МНК для оценки коэффициентов линейной регрессии</a:t>
            </a:r>
          </a:p>
          <a:p>
            <a:pPr marL="0" indent="0">
              <a:buNone/>
            </a:pP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r>
              <a:rPr lang="ru-RU" sz="1600" dirty="0"/>
              <a:t>4 метрики качества: </a:t>
            </a:r>
            <a:r>
              <a:rPr lang="en-US" sz="1600" dirty="0"/>
              <a:t>MAE, MSE, RMSE, R^2</a:t>
            </a:r>
          </a:p>
          <a:p>
            <a:r>
              <a:rPr lang="ru-RU" sz="1600" dirty="0"/>
              <a:t>Полиномиальная регрессия</a:t>
            </a:r>
          </a:p>
          <a:p>
            <a:endParaRPr lang="ru-RU" sz="1600" dirty="0"/>
          </a:p>
        </p:txBody>
      </p:sp>
      <p:pic>
        <p:nvPicPr>
          <p:cNvPr id="5" name="Google Shape;520;p27">
            <a:extLst>
              <a:ext uri="{FF2B5EF4-FFF2-40B4-BE49-F238E27FC236}">
                <a16:creationId xmlns:a16="http://schemas.microsoft.com/office/drawing/2014/main" id="{D4B4CC08-363C-924E-837D-976B438B0C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313" y="1764148"/>
            <a:ext cx="3654669" cy="172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C276DA-8857-0946-8BBC-FA71E4BD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13" y="4155450"/>
            <a:ext cx="4379506" cy="1672175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D0FAB55E-A3EE-104C-BC48-B2684B715465}"/>
              </a:ext>
            </a:extLst>
          </p:cNvPr>
          <p:cNvSpPr txBox="1">
            <a:spLocks/>
          </p:cNvSpPr>
          <p:nvPr/>
        </p:nvSpPr>
        <p:spPr>
          <a:xfrm>
            <a:off x="5393818" y="1172481"/>
            <a:ext cx="6437963" cy="510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Отбор признаков с помощью корреляционной матрицы</a:t>
            </a:r>
          </a:p>
          <a:p>
            <a:r>
              <a:rPr lang="ru-RU" sz="1600" dirty="0"/>
              <a:t>Отбор признаков с помощью </a:t>
            </a:r>
            <a:r>
              <a:rPr lang="en-US" sz="1600" dirty="0"/>
              <a:t>t-</a:t>
            </a:r>
            <a:r>
              <a:rPr lang="ru-RU" sz="1600" dirty="0"/>
              <a:t>теста о равенстве соответствующих коэффициентов нулю</a:t>
            </a:r>
          </a:p>
          <a:p>
            <a:r>
              <a:rPr lang="ru-RU" sz="1600" dirty="0"/>
              <a:t>Градиентный спуск и стохастический спуск</a:t>
            </a:r>
          </a:p>
          <a:p>
            <a:r>
              <a:rPr lang="en-US" sz="1600" dirty="0"/>
              <a:t>L1 </a:t>
            </a:r>
            <a:r>
              <a:rPr lang="ru-RU" sz="1600" dirty="0"/>
              <a:t>и </a:t>
            </a:r>
            <a:r>
              <a:rPr lang="en-US" sz="1600" dirty="0"/>
              <a:t>L2 </a:t>
            </a:r>
            <a:r>
              <a:rPr lang="ru-RU" sz="1600" dirty="0"/>
              <a:t>регуляризация</a:t>
            </a:r>
          </a:p>
          <a:p>
            <a:r>
              <a:rPr lang="ru-RU" sz="1600" dirty="0"/>
              <a:t>Классификация с помощью логистической регрессии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Реализованы все необходимые вспомогательные функции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05886C-60C2-E849-B4DF-10DF4067E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569" y="3036226"/>
            <a:ext cx="4415326" cy="22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C83DB-1930-1B42-AA8E-6040DE0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805"/>
            <a:ext cx="10274173" cy="1085046"/>
          </a:xfrm>
        </p:spPr>
        <p:txBody>
          <a:bodyPr>
            <a:normAutofit/>
          </a:bodyPr>
          <a:lstStyle/>
          <a:p>
            <a:r>
              <a:rPr lang="ru-RU" sz="3200" dirty="0"/>
              <a:t>ДЗ №1 Линейные модели, часть 2 (Погода в Австралии)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D3527-CA58-D448-8880-70352CE2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86" y="1172482"/>
            <a:ext cx="11134095" cy="5325300"/>
          </a:xfrm>
        </p:spPr>
        <p:txBody>
          <a:bodyPr>
            <a:normAutofit/>
          </a:bodyPr>
          <a:lstStyle/>
          <a:p>
            <a:r>
              <a:rPr lang="ru-RU" sz="1600" dirty="0"/>
              <a:t>Обработана дата: разбита на три столбца– год, месяц и день.</a:t>
            </a:r>
          </a:p>
          <a:p>
            <a:r>
              <a:rPr lang="ru-RU" sz="1600" dirty="0"/>
              <a:t>Обработка пропущенных значений: для категориальных признаков – замена пропусков наиболее часто встречающимися значениями, для вещественных - средним</a:t>
            </a:r>
          </a:p>
          <a:p>
            <a:r>
              <a:rPr lang="en-US" sz="1600" dirty="0"/>
              <a:t>Pipeline</a:t>
            </a:r>
            <a:r>
              <a:rPr lang="ru-RU" sz="1600" dirty="0"/>
              <a:t> для классификаторов:</a:t>
            </a:r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Вывод: Точность логистической регрессии в данной задачи выше, чем у метода ближайших соседей (по умолчанию </a:t>
            </a:r>
            <a:r>
              <a:rPr lang="en-US" sz="1600" dirty="0"/>
              <a:t>k = 5). </a:t>
            </a:r>
            <a:r>
              <a:rPr lang="ru-RU" sz="1600" dirty="0"/>
              <a:t>Дольше всего выполняется метод </a:t>
            </a:r>
            <a:r>
              <a:rPr lang="en-US" sz="1600" dirty="0"/>
              <a:t>KNN.</a:t>
            </a:r>
            <a:r>
              <a:rPr lang="ru-RU" sz="1600" dirty="0"/>
              <a:t> Возможно, необходима более детальная работа с признаками, например, отбрасывание неинформативных, коррелирующих между собой признаков.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9087F6-AF1B-D54B-852F-0198BD68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5" y="2421872"/>
            <a:ext cx="8866725" cy="317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4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C83DB-1930-1B42-AA8E-6040DE0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696" y="432269"/>
            <a:ext cx="10274173" cy="1085046"/>
          </a:xfrm>
        </p:spPr>
        <p:txBody>
          <a:bodyPr>
            <a:normAutofit/>
          </a:bodyPr>
          <a:lstStyle/>
          <a:p>
            <a:r>
              <a:rPr lang="ru-RU" sz="3200" dirty="0"/>
              <a:t>ДЗ №2 Алгоритм дерева решений для бинарной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D3527-CA58-D448-8880-70352CE2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696" y="2052021"/>
            <a:ext cx="6065305" cy="4028449"/>
          </a:xfrm>
        </p:spPr>
        <p:txBody>
          <a:bodyPr>
            <a:normAutofit/>
          </a:bodyPr>
          <a:lstStyle/>
          <a:p>
            <a:r>
              <a:rPr lang="ru-RU" sz="1800" dirty="0"/>
              <a:t>Реализован свой алгоритм построения дерева решений для задачи бинарной классификации.</a:t>
            </a:r>
          </a:p>
          <a:p>
            <a:pPr lvl="1"/>
            <a:r>
              <a:rPr lang="ru-RU" sz="1800" dirty="0"/>
              <a:t>критерий информативности - Энтропия Шеннона</a:t>
            </a:r>
          </a:p>
          <a:p>
            <a:pPr lvl="1"/>
            <a:r>
              <a:rPr lang="ru-RU" sz="1800" dirty="0"/>
              <a:t>критерии останова - максимальная глубина, кол-во элементов в листе, прирост энтропии &lt; </a:t>
            </a:r>
            <a:r>
              <a:rPr lang="en-US" sz="1800" dirty="0"/>
              <a:t>x</a:t>
            </a:r>
          </a:p>
          <a:p>
            <a:r>
              <a:rPr lang="ru-RU" sz="1800" dirty="0"/>
              <a:t>Результаты работы реализованного алгоритма сравнены алгоритмом из </a:t>
            </a:r>
            <a:r>
              <a:rPr lang="en-US" sz="1800" dirty="0" err="1"/>
              <a:t>sklearn</a:t>
            </a:r>
            <a:r>
              <a:rPr lang="ru-RU" sz="1800" dirty="0"/>
              <a:t>. Получились одинаковые </a:t>
            </a:r>
            <a:r>
              <a:rPr lang="en-US" sz="1800" dirty="0"/>
              <a:t>ROC-AUC</a:t>
            </a:r>
            <a:r>
              <a:rPr lang="ru-RU" sz="1800" dirty="0"/>
              <a:t> как на тестовой, так и на тренировочной выборке.</a:t>
            </a:r>
            <a:endParaRPr lang="en-US" dirty="0"/>
          </a:p>
          <a:p>
            <a:pPr marL="0" indent="0">
              <a:buNone/>
            </a:pPr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CFFBCC-BAB4-9143-A3B7-F6588F34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1" y="1416232"/>
            <a:ext cx="4756398" cy="37930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496167-963C-924E-8775-4E6DFDCA0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381" y="4524499"/>
            <a:ext cx="4173054" cy="10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9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C83DB-1930-1B42-AA8E-6040DE0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805"/>
            <a:ext cx="10274173" cy="1085046"/>
          </a:xfrm>
        </p:spPr>
        <p:txBody>
          <a:bodyPr>
            <a:normAutofit/>
          </a:bodyPr>
          <a:lstStyle/>
          <a:p>
            <a:r>
              <a:rPr lang="ru-RU" sz="3200" dirty="0"/>
              <a:t>ДЗ №3 </a:t>
            </a:r>
            <a:r>
              <a:rPr lang="en-US" sz="3200" dirty="0"/>
              <a:t>Porn detection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D3527-CA58-D448-8880-70352CE2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87" y="1172482"/>
            <a:ext cx="5182590" cy="5103626"/>
          </a:xfrm>
        </p:spPr>
        <p:txBody>
          <a:bodyPr>
            <a:normAutofit/>
          </a:bodyPr>
          <a:lstStyle/>
          <a:p>
            <a:r>
              <a:rPr lang="ru-RU" sz="1600" dirty="0"/>
              <a:t>Отброшены все примеры длиной </a:t>
            </a:r>
            <a:r>
              <a:rPr lang="en-US" sz="1600" dirty="0"/>
              <a:t>title &lt; 2</a:t>
            </a:r>
            <a:endParaRPr lang="ru-RU" sz="1600" dirty="0"/>
          </a:p>
          <a:p>
            <a:r>
              <a:rPr lang="en-US" sz="1600" dirty="0"/>
              <a:t>Pipeline – </a:t>
            </a:r>
            <a:r>
              <a:rPr lang="ru-RU" sz="1600" dirty="0"/>
              <a:t>отдельная обработка полей </a:t>
            </a:r>
            <a:r>
              <a:rPr lang="en-US" sz="1600" dirty="0" err="1"/>
              <a:t>url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/>
              <a:t>title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ru-RU" sz="1600" dirty="0"/>
              <a:t>Поиск оптимальных параметров по сетке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052A48-4EDE-F54F-BC59-51BE405E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6509"/>
            <a:ext cx="7330334" cy="3606742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D9217A0-EFEE-384D-816C-5B615703D29C}"/>
              </a:ext>
            </a:extLst>
          </p:cNvPr>
          <p:cNvSpPr txBox="1">
            <a:spLocks/>
          </p:cNvSpPr>
          <p:nvPr/>
        </p:nvSpPr>
        <p:spPr>
          <a:xfrm>
            <a:off x="8077528" y="2382344"/>
            <a:ext cx="4114472" cy="2683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Вывод</a:t>
            </a:r>
            <a:r>
              <a:rPr lang="en-US" sz="1600" dirty="0"/>
              <a:t>: word2vec</a:t>
            </a:r>
            <a:r>
              <a:rPr lang="ru-RU" sz="1600" dirty="0"/>
              <a:t> отработал плохо, потому что, кроме русского языка, присутствуют тексты на английском и украинском, поэтому важно не забывать о более простых моделях, таких как логистическая регрессия. Также не была применена дополнительная обработка текста – удаление небуквенных символов, что ускорило бы время обучения модели и, возможно, повысило бы скор.</a:t>
            </a:r>
          </a:p>
        </p:txBody>
      </p:sp>
    </p:spTree>
    <p:extLst>
      <p:ext uri="{BB962C8B-B14F-4D97-AF65-F5344CB8AC3E}">
        <p14:creationId xmlns:p14="http://schemas.microsoft.com/office/powerpoint/2010/main" val="25566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C83DB-1930-1B42-AA8E-6040DE0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805"/>
            <a:ext cx="10274173" cy="1085046"/>
          </a:xfrm>
        </p:spPr>
        <p:txBody>
          <a:bodyPr>
            <a:normAutofit/>
          </a:bodyPr>
          <a:lstStyle/>
          <a:p>
            <a:r>
              <a:rPr lang="ru-RU" sz="3200" dirty="0"/>
              <a:t>ДЗ №4 </a:t>
            </a:r>
            <a:r>
              <a:rPr lang="en-US" sz="3200" dirty="0"/>
              <a:t>Language detection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D3527-CA58-D448-8880-70352CE2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87" y="1172482"/>
            <a:ext cx="10924470" cy="5103626"/>
          </a:xfrm>
        </p:spPr>
        <p:txBody>
          <a:bodyPr>
            <a:normAutofit/>
          </a:bodyPr>
          <a:lstStyle/>
          <a:p>
            <a:r>
              <a:rPr lang="ru-RU" sz="1600" dirty="0"/>
              <a:t>Предложения очищены от небуквенных символов</a:t>
            </a:r>
          </a:p>
          <a:p>
            <a:r>
              <a:rPr lang="en-US" sz="1600" dirty="0"/>
              <a:t>Vectorizer: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SGD</a:t>
            </a:r>
            <a:r>
              <a:rPr lang="ru-RU" sz="1600" dirty="0"/>
              <a:t>-классификатор</a:t>
            </a:r>
          </a:p>
          <a:p>
            <a:r>
              <a:rPr lang="ru-RU" sz="1600" dirty="0"/>
              <a:t>Вывод: Для больших размерностей данных важно правильно выбирать модели и примерно представлять, какого время их обучения на таких входных данных. Особенностью данной задачи является наличие примеров мелких классов, что может быть учтено следующим образом: взять все примеры мелких классов и </a:t>
            </a:r>
            <a:r>
              <a:rPr lang="ru-RU" sz="1600" dirty="0" err="1"/>
              <a:t>досэмплировать</a:t>
            </a:r>
            <a:r>
              <a:rPr lang="ru-RU" sz="1600" dirty="0"/>
              <a:t> к ним примеры больших классов для получения сбалансированной выборки.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3B0AE0-ED68-834A-A034-EF915A69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43" y="1921863"/>
            <a:ext cx="9832686" cy="46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1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C83DB-1930-1B42-AA8E-6040DE0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805"/>
            <a:ext cx="10274173" cy="1085046"/>
          </a:xfrm>
        </p:spPr>
        <p:txBody>
          <a:bodyPr>
            <a:normAutofit/>
          </a:bodyPr>
          <a:lstStyle/>
          <a:p>
            <a:r>
              <a:rPr lang="ru-RU" sz="3200" dirty="0"/>
              <a:t>ДЗ №5 Рекомендательные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D3527-CA58-D448-8880-70352CE2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86" y="1172482"/>
            <a:ext cx="10950975" cy="5413848"/>
          </a:xfrm>
        </p:spPr>
        <p:txBody>
          <a:bodyPr>
            <a:normAutofit/>
          </a:bodyPr>
          <a:lstStyle/>
          <a:p>
            <a:r>
              <a:rPr lang="ru-RU" sz="1600" dirty="0"/>
              <a:t>Обработаны аномалии во входных данных: неправдоподобные года издания, возрасты людей </a:t>
            </a:r>
            <a:r>
              <a:rPr lang="en-US" sz="1600" dirty="0"/>
              <a:t>&lt;5 </a:t>
            </a:r>
            <a:r>
              <a:rPr lang="ru-RU" sz="1600" dirty="0"/>
              <a:t>и </a:t>
            </a:r>
            <a:r>
              <a:rPr lang="en-US" sz="1600" dirty="0"/>
              <a:t>&gt;90</a:t>
            </a:r>
            <a:r>
              <a:rPr lang="ru-RU" sz="1600" dirty="0"/>
              <a:t>, исправлены «съехавшие»</a:t>
            </a:r>
            <a:r>
              <a:rPr lang="en-US" sz="1600" dirty="0"/>
              <a:t> </a:t>
            </a:r>
            <a:r>
              <a:rPr lang="ru-RU" sz="1600" dirty="0"/>
              <a:t>по колонкам описательные признаки книг.</a:t>
            </a:r>
          </a:p>
          <a:p>
            <a:r>
              <a:rPr lang="ru-RU" sz="1600" dirty="0"/>
              <a:t>Для рекомендаций на основе схожести пользователей была принята следующая эвристика: покупателям из стран, где было совершено совсем мало покупок, рекомендовать товары из </a:t>
            </a:r>
            <a:r>
              <a:rPr lang="en-US" sz="1600" dirty="0"/>
              <a:t>US</a:t>
            </a:r>
            <a:r>
              <a:rPr lang="ru-RU" sz="1600" dirty="0"/>
              <a:t>.</a:t>
            </a:r>
          </a:p>
          <a:p>
            <a:r>
              <a:rPr lang="ru-RU" sz="1600" dirty="0"/>
              <a:t>Реализованы следующие методы рекомендаций: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Кластеризация пользователей – на основе возраста и местоположения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Похожесть пользователей – на основе поставленных ими рейтингов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 err="1"/>
              <a:t>Совстречаемость</a:t>
            </a:r>
            <a:r>
              <a:rPr lang="ru-RU" sz="1600" dirty="0"/>
              <a:t> – товары, купленные вместе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Content-Based</a:t>
            </a:r>
            <a:r>
              <a:rPr lang="ru-RU" sz="1600" dirty="0"/>
              <a:t> – </a:t>
            </a:r>
            <a:r>
              <a:rPr lang="en-US" sz="1600" dirty="0"/>
              <a:t>w2v</a:t>
            </a:r>
            <a:r>
              <a:rPr lang="ru-RU" sz="1600" dirty="0"/>
              <a:t>, построенный на описании книг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ru-RU" sz="1600" dirty="0" err="1"/>
              <a:t>Коллаборативная</a:t>
            </a:r>
            <a:r>
              <a:rPr lang="ru-RU" sz="1600" dirty="0"/>
              <a:t> фильтрация – используется разреженная матрица с оценками пользователей, поставленные книгам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dirty="0"/>
              <a:t>Матричная факторизация</a:t>
            </a:r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  <a:p>
            <a:pPr marL="342900" indent="-342900">
              <a:buFont typeface="+mj-lt"/>
              <a:buAutoNum type="arabicPeriod"/>
            </a:pPr>
            <a:endParaRPr lang="ru-RU" sz="1600" dirty="0"/>
          </a:p>
          <a:p>
            <a:r>
              <a:rPr lang="ru-RU" sz="1600" dirty="0"/>
              <a:t>Для последних трех подходов реализован </a:t>
            </a:r>
            <a:r>
              <a:rPr lang="en-US" sz="1600" dirty="0"/>
              <a:t>item-based </a:t>
            </a:r>
            <a:r>
              <a:rPr lang="ru-RU" sz="1600" dirty="0"/>
              <a:t>и </a:t>
            </a:r>
            <a:r>
              <a:rPr lang="en-US" sz="1600" dirty="0"/>
              <a:t>user-based </a:t>
            </a:r>
            <a:r>
              <a:rPr lang="ru-RU" sz="1600" dirty="0"/>
              <a:t>подходы</a:t>
            </a:r>
          </a:p>
        </p:txBody>
      </p:sp>
      <p:pic>
        <p:nvPicPr>
          <p:cNvPr id="9" name="Google Shape;171;p19">
            <a:extLst>
              <a:ext uri="{FF2B5EF4-FFF2-40B4-BE49-F238E27FC236}">
                <a16:creationId xmlns:a16="http://schemas.microsoft.com/office/drawing/2014/main" id="{D4C75D79-67C3-CF4E-AE56-33F989F5C4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0235" y="4824314"/>
            <a:ext cx="2685877" cy="1181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203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C83DB-1930-1B42-AA8E-6040DE0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805"/>
            <a:ext cx="10274173" cy="1085046"/>
          </a:xfrm>
        </p:spPr>
        <p:txBody>
          <a:bodyPr>
            <a:normAutofit/>
          </a:bodyPr>
          <a:lstStyle/>
          <a:p>
            <a:r>
              <a:rPr lang="ru-RU" sz="3200" dirty="0"/>
              <a:t>ДЗ №6 Работа с </a:t>
            </a:r>
            <a:r>
              <a:rPr lang="ru-RU" sz="3200" dirty="0" err="1"/>
              <a:t>геоданными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D3527-CA58-D448-8880-70352CE2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87" y="1172482"/>
            <a:ext cx="6922313" cy="5685518"/>
          </a:xfrm>
        </p:spPr>
        <p:txBody>
          <a:bodyPr>
            <a:normAutofit/>
          </a:bodyPr>
          <a:lstStyle/>
          <a:p>
            <a:r>
              <a:rPr lang="ru-RU" sz="2000" dirty="0"/>
              <a:t>Задача: спрогнозировать продажи </a:t>
            </a:r>
            <a:r>
              <a:rPr lang="ru-RU" sz="2000" dirty="0" err="1"/>
              <a:t>фьючерфонов</a:t>
            </a:r>
            <a:endParaRPr lang="ru-RU" sz="2000" dirty="0"/>
          </a:p>
          <a:p>
            <a:r>
              <a:rPr lang="ru-RU" sz="2000" dirty="0"/>
              <a:t>С помощью </a:t>
            </a:r>
            <a:r>
              <a:rPr lang="en-US" sz="2000" dirty="0"/>
              <a:t>OSM </a:t>
            </a:r>
            <a:r>
              <a:rPr lang="ru-RU" sz="2000" dirty="0"/>
              <a:t>были генерированы следующие признаки: расстояние до центра, есть ли в радиусе 1 км ж</a:t>
            </a:r>
            <a:r>
              <a:rPr lang="en-US" sz="2000" dirty="0"/>
              <a:t>/</a:t>
            </a:r>
            <a:r>
              <a:rPr lang="ru-RU" sz="2000" dirty="0"/>
              <a:t>д вокзалы, торговые и бизнес центры, станции метро (для различных буферных областей), города, в которых расположены салоны Мегафон.</a:t>
            </a:r>
          </a:p>
          <a:p>
            <a:r>
              <a:rPr lang="ru-RU" sz="2000" dirty="0"/>
              <a:t>Для расчета расстояний был применен </a:t>
            </a:r>
            <a:r>
              <a:rPr lang="en-US" sz="2000" dirty="0"/>
              <a:t>great circle</a:t>
            </a:r>
            <a:r>
              <a:rPr lang="ru-RU" sz="2000" dirty="0"/>
              <a:t> для ускорения вычислений, так как расстояния небольшие и, следовательно, небольшая и ошибка их определения. </a:t>
            </a:r>
          </a:p>
          <a:p>
            <a:r>
              <a:rPr lang="ru-RU" sz="2000" dirty="0"/>
              <a:t>Построены </a:t>
            </a:r>
            <a:r>
              <a:rPr lang="en-US" sz="2000" dirty="0"/>
              <a:t>heatmap</a:t>
            </a:r>
            <a:r>
              <a:rPr lang="ru-RU" sz="2000" dirty="0"/>
              <a:t> по </a:t>
            </a:r>
            <a:r>
              <a:rPr lang="ru-RU" sz="2000" dirty="0" err="1"/>
              <a:t>таргету</a:t>
            </a:r>
            <a:r>
              <a:rPr lang="ru-RU" sz="2000" dirty="0"/>
              <a:t> для салонов г. Москвы с помощью </a:t>
            </a:r>
            <a:r>
              <a:rPr lang="en-US" sz="2000" dirty="0" err="1"/>
              <a:t>KeplerGl</a:t>
            </a:r>
            <a:r>
              <a:rPr lang="ru-RU" sz="2000" dirty="0"/>
              <a:t>, на карте отмечены полученные из </a:t>
            </a:r>
            <a:r>
              <a:rPr lang="en-US" sz="2000" dirty="0"/>
              <a:t>OSM </a:t>
            </a:r>
            <a:r>
              <a:rPr lang="ru-RU" sz="2000" dirty="0"/>
              <a:t>объекты.</a:t>
            </a:r>
          </a:p>
          <a:p>
            <a:r>
              <a:rPr lang="ru-RU" sz="2000" dirty="0"/>
              <a:t>Обучение – </a:t>
            </a:r>
            <a:r>
              <a:rPr lang="en-US" sz="2000" dirty="0" err="1"/>
              <a:t>XGBRegressor</a:t>
            </a:r>
            <a:endParaRPr lang="ru-RU" sz="2000" dirty="0"/>
          </a:p>
          <a:p>
            <a:r>
              <a:rPr lang="ru-RU" sz="2000" dirty="0"/>
              <a:t>Вывод: для подобных задач важно проанализировать, расположение какие объектов может влиять на </a:t>
            </a:r>
            <a:r>
              <a:rPr lang="ru-RU" sz="2000" dirty="0" err="1"/>
              <a:t>таргет</a:t>
            </a:r>
            <a:r>
              <a:rPr lang="ru-RU" sz="2000" dirty="0"/>
              <a:t>, а также правильно сгенерировать соответствующие признаки.</a:t>
            </a:r>
          </a:p>
          <a:p>
            <a:endParaRPr lang="ru-RU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FA4116-734E-AE4E-99EC-C8ED3720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791686"/>
            <a:ext cx="3986420" cy="382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6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C83DB-1930-1B42-AA8E-6040DE01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805"/>
            <a:ext cx="10274173" cy="1085046"/>
          </a:xfrm>
        </p:spPr>
        <p:txBody>
          <a:bodyPr>
            <a:normAutofit/>
          </a:bodyPr>
          <a:lstStyle/>
          <a:p>
            <a:r>
              <a:rPr lang="ru-RU" sz="3200" dirty="0"/>
              <a:t>ДЗ №7 А</a:t>
            </a:r>
            <a:r>
              <a:rPr lang="en-US" sz="3200" dirty="0"/>
              <a:t>/</a:t>
            </a:r>
            <a:r>
              <a:rPr lang="ru-RU" sz="3200" dirty="0"/>
              <a:t>Б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D3527-CA58-D448-8880-70352CE2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87" y="1503785"/>
            <a:ext cx="10414686" cy="4194649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Была получена оценка </a:t>
            </a:r>
            <a:r>
              <a:rPr lang="en-US" sz="2000" dirty="0"/>
              <a:t>treatment effect </a:t>
            </a:r>
            <a:r>
              <a:rPr lang="ru-RU" sz="2000" dirty="0"/>
              <a:t>для различных данных наивным способом, с помощью регрессионной модели,</a:t>
            </a:r>
            <a:r>
              <a:rPr lang="en-US" sz="2000" dirty="0"/>
              <a:t> Propensity Score</a:t>
            </a:r>
            <a:r>
              <a:rPr lang="ru-RU" sz="2000" dirty="0"/>
              <a:t>, на основе непараметрической </a:t>
            </a:r>
            <a:r>
              <a:rPr lang="en-US" sz="2000" dirty="0"/>
              <a:t>ANCOVA, </a:t>
            </a:r>
            <a:r>
              <a:rPr lang="ru-RU" sz="2000" dirty="0"/>
              <a:t>методом </a:t>
            </a:r>
            <a:r>
              <a:rPr lang="en-US" sz="2000" dirty="0"/>
              <a:t>Difference in differences.</a:t>
            </a:r>
            <a:endParaRPr lang="ru-RU" sz="2000" dirty="0"/>
          </a:p>
          <a:p>
            <a:r>
              <a:rPr lang="ru-RU" sz="2000" dirty="0"/>
              <a:t>На основе </a:t>
            </a:r>
            <a:r>
              <a:rPr lang="en-US" sz="2000" dirty="0"/>
              <a:t>Uplift </a:t>
            </a:r>
            <a:r>
              <a:rPr lang="ru-RU" sz="2000" dirty="0"/>
              <a:t>модели была получена ожидаемая конверсия для каждого объекта, </a:t>
            </a:r>
            <a:r>
              <a:rPr lang="en-US" sz="2000" dirty="0"/>
              <a:t>CATE </a:t>
            </a:r>
            <a:r>
              <a:rPr lang="ru-RU" sz="2000" dirty="0"/>
              <a:t>с помощью </a:t>
            </a:r>
            <a:r>
              <a:rPr lang="en-US" sz="2000" dirty="0"/>
              <a:t>S-</a:t>
            </a:r>
            <a:r>
              <a:rPr lang="en-US" sz="2000" dirty="0" err="1"/>
              <a:t>learner’a</a:t>
            </a:r>
            <a:r>
              <a:rPr lang="ru-RU" sz="2000" dirty="0"/>
              <a:t> и </a:t>
            </a:r>
            <a:r>
              <a:rPr lang="en-US" sz="2000" dirty="0"/>
              <a:t>T-</a:t>
            </a:r>
            <a:r>
              <a:rPr lang="en-US" sz="2000" dirty="0" err="1"/>
              <a:t>learner’a</a:t>
            </a:r>
            <a:r>
              <a:rPr lang="en-US" sz="2000" dirty="0"/>
              <a:t>.</a:t>
            </a:r>
          </a:p>
          <a:p>
            <a:r>
              <a:rPr lang="ru-RU" sz="2000" dirty="0"/>
              <a:t>Вывод: Существуют гораздо более мощные методы оценки </a:t>
            </a:r>
            <a:r>
              <a:rPr lang="en-US" sz="2000" dirty="0"/>
              <a:t>treatment </a:t>
            </a:r>
            <a:r>
              <a:rPr lang="ru-RU" sz="2000" dirty="0"/>
              <a:t>эффекта, чем наивная оценка. Применение </a:t>
            </a:r>
            <a:r>
              <a:rPr lang="en-US" sz="2000" dirty="0"/>
              <a:t>UPLIFT </a:t>
            </a:r>
            <a:r>
              <a:rPr lang="ru-RU" sz="2000" dirty="0"/>
              <a:t>моделирования позволяет добиться увеличения конверсии </a:t>
            </a:r>
            <a:r>
              <a:rPr lang="ru-RU" sz="2000" dirty="0" err="1"/>
              <a:t>пользователей,к</a:t>
            </a:r>
            <a:r>
              <a:rPr lang="ru-RU" sz="2000" dirty="0"/>
              <a:t> которым применено воздействие. Это происходит потому, что мы отделили три группы пользователей: пользователи, которые негативно реагируют на воздействие; пользователей, не </a:t>
            </a:r>
            <a:r>
              <a:rPr lang="ru-RU" sz="2000" dirty="0" err="1"/>
              <a:t>реагирующи</a:t>
            </a:r>
            <a:r>
              <a:rPr lang="en-US" sz="2000" dirty="0"/>
              <a:t>e </a:t>
            </a:r>
            <a:r>
              <a:rPr lang="ru-RU" sz="2000" dirty="0"/>
              <a:t>на воздействие без конверсии; а также </a:t>
            </a:r>
            <a:r>
              <a:rPr lang="ru-RU" sz="2000" dirty="0" err="1"/>
              <a:t>пользователй</a:t>
            </a:r>
            <a:r>
              <a:rPr lang="ru-RU" sz="2000" dirty="0"/>
              <a:t>, не реагирующие на воздействие, которые все равно "</a:t>
            </a:r>
            <a:r>
              <a:rPr lang="ru-RU" sz="2000" dirty="0" err="1"/>
              <a:t>сконверсируются</a:t>
            </a:r>
            <a:r>
              <a:rPr lang="ru-RU" sz="2000" dirty="0"/>
              <a:t>". Благодаря тому, что воздействие будет направлено только на тех пользователей, которые </a:t>
            </a:r>
            <a:r>
              <a:rPr lang="ru-RU" sz="2000" dirty="0" err="1"/>
              <a:t>сконверсируются</a:t>
            </a:r>
            <a:r>
              <a:rPr lang="ru-RU" sz="2000" dirty="0"/>
              <a:t> только при воздействии, эффективность такого метода позволяет эффективности программы воздействий увеличится, а ее стоимости уменьшится, что является важным преимуществом применения данного метода.</a:t>
            </a:r>
          </a:p>
        </p:txBody>
      </p:sp>
    </p:spTree>
    <p:extLst>
      <p:ext uri="{BB962C8B-B14F-4D97-AF65-F5344CB8AC3E}">
        <p14:creationId xmlns:p14="http://schemas.microsoft.com/office/powerpoint/2010/main" val="2250095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873</Words>
  <Application>Microsoft Macintosh PowerPoint</Application>
  <PresentationFormat>Широкоэкранный</PresentationFormat>
  <Paragraphs>102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Отчет по курсу «Основы машинного обучения»  Технопарк Mail.ru</vt:lpstr>
      <vt:lpstr>ДЗ №1 Линейные модели, часть 1 </vt:lpstr>
      <vt:lpstr>ДЗ №1 Линейные модели, часть 2 (Погода в Австралии) </vt:lpstr>
      <vt:lpstr>ДЗ №2 Алгоритм дерева решений для бинарной классификации</vt:lpstr>
      <vt:lpstr>ДЗ №3 Porn detection</vt:lpstr>
      <vt:lpstr>ДЗ №4 Language detection</vt:lpstr>
      <vt:lpstr>ДЗ №5 Рекомендательные системы</vt:lpstr>
      <vt:lpstr>ДЗ №6 Работа с геоданными</vt:lpstr>
      <vt:lpstr>ДЗ №7 А/Б тестирование</vt:lpstr>
      <vt:lpstr>ДЗ №8 Базы данных, фреймворки для работы с большими данными</vt:lpstr>
      <vt:lpstr>Спасибо за Ваше внимание!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курсу «Машинное обучение» Технопарк Mail.ru</dc:title>
  <dc:creator>Microsoft Office User</dc:creator>
  <cp:lastModifiedBy>Microsoft Office User</cp:lastModifiedBy>
  <cp:revision>35</cp:revision>
  <dcterms:created xsi:type="dcterms:W3CDTF">2020-12-23T11:43:21Z</dcterms:created>
  <dcterms:modified xsi:type="dcterms:W3CDTF">2020-12-23T16:59:25Z</dcterms:modified>
</cp:coreProperties>
</file>