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716"/>
  </p:normalViewPr>
  <p:slideViewPr>
    <p:cSldViewPr snapToGrid="0">
      <p:cViewPr>
        <p:scale>
          <a:sx n="142" d="100"/>
          <a:sy n="142" d="100"/>
        </p:scale>
        <p:origin x="3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7906-DCF4-AEED-3392-165B8702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7D11E-74FD-987C-76A1-20949BF4E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25EBD-6CCA-ADF4-0AD9-2156986A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E7EB-0317-5243-B2E7-80227BBACB1B}" type="datetimeFigureOut">
              <a:rPr lang="en-KR" smtClean="0"/>
              <a:t>12/26/23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F16F2-C530-D3C8-113C-298A0850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7E049-2357-4848-8519-5D7379D8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BC32-C03A-D945-8615-83619DBB20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2235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5548-590E-DC3C-A843-CA44FA12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AD628-9B02-7541-5B5F-CC854D9F0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2F8DD-3990-97F1-4398-A260D469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E7EB-0317-5243-B2E7-80227BBACB1B}" type="datetimeFigureOut">
              <a:rPr lang="en-KR" smtClean="0"/>
              <a:t>12/26/23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D4E0-685D-C41C-D423-403A9FB8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A6B78-93B2-E36A-296E-168BCF45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BC32-C03A-D945-8615-83619DBB20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627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DB7EE-AB55-443F-72E5-50D548453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3C278-2006-D366-4D52-4E569B3DD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E7F6D-BED1-04FC-28A5-337960D6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E7EB-0317-5243-B2E7-80227BBACB1B}" type="datetimeFigureOut">
              <a:rPr lang="en-KR" smtClean="0"/>
              <a:t>12/26/23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645B-7C8D-FC5C-D8DC-C548974A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07D0E-7074-8026-ED10-E3345B61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BC32-C03A-D945-8615-83619DBB20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4672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8200-F613-F02C-5842-72BFD3E1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DD0E5-F6AC-BA85-1376-ECCEC744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88B7A-AA2F-6D9F-CAE6-BEA451C2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E7EB-0317-5243-B2E7-80227BBACB1B}" type="datetimeFigureOut">
              <a:rPr lang="en-KR" smtClean="0"/>
              <a:t>12/26/23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FD275-E5F7-FF09-A219-4D4A5900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69D3E-F80C-1A37-8DDD-181138EF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BC32-C03A-D945-8615-83619DBB20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7165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EE68-DED8-B2F5-1EC6-265D1F22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8E594-BBB8-8269-93BD-DA7EDF19C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B8FF-2DA0-4748-677B-2F4C1AD0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E7EB-0317-5243-B2E7-80227BBACB1B}" type="datetimeFigureOut">
              <a:rPr lang="en-KR" smtClean="0"/>
              <a:t>12/26/23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564B-6EF5-1855-F8FA-C2BCFE16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4494B-0F39-DC0D-44AC-ED2F2611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BC32-C03A-D945-8615-83619DBB20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7041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2BD3-71B6-2B74-5125-E3866B89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C146-AA1E-59E1-88F3-59483E136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6CDE2-33EE-72EF-A12C-FE5A27805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7477F-F3B6-40FA-5ABB-F97B76F2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E7EB-0317-5243-B2E7-80227BBACB1B}" type="datetimeFigureOut">
              <a:rPr lang="en-KR" smtClean="0"/>
              <a:t>12/26/23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5ACA-0BAD-7AA0-FA2F-4879FF93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1CBD0-1C31-A74D-72B3-5B9FCEDE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BC32-C03A-D945-8615-83619DBB20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031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FB59-C5A6-3C6B-8FC5-51AEE078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3268C-A97E-457E-ED60-87FAA0FD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F8AF5-461D-7266-8F81-037DCF85C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7DCCB-DD4B-5A6B-9FED-46C8BDD21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5EEAF-F6F0-5630-1A69-3D47C1A5B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ED286-9210-694E-901E-B1CE4C64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E7EB-0317-5243-B2E7-80227BBACB1B}" type="datetimeFigureOut">
              <a:rPr lang="en-KR" smtClean="0"/>
              <a:t>12/26/23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DC94F-4E08-D42C-0D1B-99F14C59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F3E95-E5BE-DC3D-3468-900A9B2D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BC32-C03A-D945-8615-83619DBB20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7966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3B22-887B-33EF-5213-E7BF0859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0D460-4BB2-11FB-70DE-03F95A95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E7EB-0317-5243-B2E7-80227BBACB1B}" type="datetimeFigureOut">
              <a:rPr lang="en-KR" smtClean="0"/>
              <a:t>12/26/23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D9C6B-E4D4-0D1E-6565-B6032314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BD9CE-9E62-AED0-F07F-84FEDC4E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BC32-C03A-D945-8615-83619DBB20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3178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9797B-09A0-29DB-CAE8-8CAC056A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E7EB-0317-5243-B2E7-80227BBACB1B}" type="datetimeFigureOut">
              <a:rPr lang="en-KR" smtClean="0"/>
              <a:t>12/26/23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10290-217C-F446-878B-0D5F7F5C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6E471-EC7D-045A-9318-387B7C50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BC32-C03A-D945-8615-83619DBB20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3531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A398-D0CB-3387-51C9-9F82BE0C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FA61E-C399-5D44-F93B-EF034ED8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36D89-C99D-5F1D-E5AC-E08513374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553D5-0449-7961-0657-D63F8781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E7EB-0317-5243-B2E7-80227BBACB1B}" type="datetimeFigureOut">
              <a:rPr lang="en-KR" smtClean="0"/>
              <a:t>12/26/23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C4945-C672-A20E-9E6F-E22C02C2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291CF-E1D8-0C80-F262-AD4DE9BC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BC32-C03A-D945-8615-83619DBB20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1737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44AD-4180-D060-6706-F433694D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D67CD-EF68-8463-C195-B2F4F8D7E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C1D5B-9788-B6C9-8E96-8F398601A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B5976-6D9F-478D-0B22-6C3CD1B8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E7EB-0317-5243-B2E7-80227BBACB1B}" type="datetimeFigureOut">
              <a:rPr lang="en-KR" smtClean="0"/>
              <a:t>12/26/23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8B8FD-D3B2-12A6-034D-A821743A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5BF2C-7D78-54D0-CD2E-76089BB1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BC32-C03A-D945-8615-83619DBB20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444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69FC1-EC7F-E346-30C5-96C6AD3A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15E21-D20E-A876-8875-CAF1AC346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2E4E3-4CC7-A6BC-2207-A38FE667E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4E7EB-0317-5243-B2E7-80227BBACB1B}" type="datetimeFigureOut">
              <a:rPr lang="en-KR" smtClean="0"/>
              <a:t>12/26/23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96031-4BBE-EC7C-0392-63B1F4016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9DB3-B219-DB7D-12DE-A13A604A5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BC32-C03A-D945-8615-83619DBB20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0013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CF53-FB1B-2B11-925C-EFA5AA336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초중고 학교 위치 기반 상권 데이터 분석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59079-FD0E-75A1-3BDD-092ECAE31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202100396</a:t>
            </a:r>
            <a:r>
              <a:rPr lang="ko-KR" altLang="en-US" dirty="0"/>
              <a:t> 권지원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0338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7F45-D6DA-C298-C239-186EB41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ko-KR" altLang="en-US" sz="3600" dirty="0"/>
              <a:t>원시 데이터의 인식</a:t>
            </a:r>
            <a:endParaRPr lang="en-K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AC07-AD4B-5018-83D6-CC595F70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900" dirty="0"/>
              <a:t>학교 위치에 관한 데이터는 학구도안내서비스에서 확보하였습니다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en-US" altLang="ko-KR" sz="1900" dirty="0"/>
              <a:t>“</a:t>
            </a:r>
            <a:r>
              <a:rPr lang="ko-KR" altLang="en-US" sz="1900" dirty="0"/>
              <a:t>지방교육재정연구원 초중고 학교 위치</a:t>
            </a:r>
            <a:r>
              <a:rPr lang="en-US" altLang="ko-KR" sz="1900" dirty="0"/>
              <a:t>(2023)”</a:t>
            </a:r>
            <a:r>
              <a:rPr lang="ko-KR" altLang="en-US" sz="1900" dirty="0"/>
              <a:t>은 학교 소재지에 관한 전반적인 정보를 담고 있는 데이터입니다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 err="1"/>
              <a:t>애트리뷰트로는</a:t>
            </a:r>
            <a:r>
              <a:rPr lang="ko-KR" altLang="en-US" sz="1900" dirty="0"/>
              <a:t> 학교</a:t>
            </a:r>
            <a:r>
              <a:rPr lang="en-US" altLang="ko-KR" sz="1900" dirty="0"/>
              <a:t>ID,</a:t>
            </a:r>
            <a:r>
              <a:rPr lang="ko-KR" altLang="en-US" sz="1900" dirty="0"/>
              <a:t> 학교명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ko-KR" altLang="en-US" sz="1900" dirty="0" err="1"/>
              <a:t>학교급구분</a:t>
            </a:r>
            <a:r>
              <a:rPr lang="en-US" altLang="ko-KR" sz="1900" dirty="0"/>
              <a:t>,</a:t>
            </a:r>
            <a:r>
              <a:rPr lang="ko-KR" altLang="en-US" sz="1900" dirty="0"/>
              <a:t> 설립일자</a:t>
            </a:r>
            <a:r>
              <a:rPr lang="en-US" altLang="ko-KR" sz="1900" dirty="0"/>
              <a:t>,</a:t>
            </a:r>
            <a:r>
              <a:rPr lang="ko-KR" altLang="en-US" sz="1900" dirty="0"/>
              <a:t> 설립형태</a:t>
            </a:r>
            <a:r>
              <a:rPr lang="en-US" altLang="ko-KR" sz="1900" dirty="0"/>
              <a:t>,</a:t>
            </a:r>
            <a:r>
              <a:rPr lang="ko-KR" altLang="en-US" sz="1900" dirty="0"/>
              <a:t> 본교분교구분</a:t>
            </a:r>
            <a:r>
              <a:rPr lang="en-US" altLang="ko-KR" sz="1900" dirty="0"/>
              <a:t>,</a:t>
            </a:r>
            <a:r>
              <a:rPr lang="ko-KR" altLang="en-US" sz="1900" dirty="0"/>
              <a:t> 운영상태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ko-KR" altLang="en-US" sz="1900" dirty="0" err="1"/>
              <a:t>소재지번주소</a:t>
            </a:r>
            <a:r>
              <a:rPr lang="en-US" altLang="ko-KR" sz="1900" dirty="0"/>
              <a:t>,</a:t>
            </a:r>
            <a:r>
              <a:rPr lang="ko-KR" altLang="en-US" sz="1900" dirty="0"/>
              <a:t> 소재지도로명주소</a:t>
            </a:r>
            <a:r>
              <a:rPr lang="en-US" altLang="ko-KR" sz="1900" dirty="0"/>
              <a:t>,</a:t>
            </a:r>
            <a:r>
              <a:rPr lang="ko-KR" altLang="en-US" sz="1900" dirty="0"/>
              <a:t> 시도교육청코드</a:t>
            </a:r>
            <a:r>
              <a:rPr lang="en-US" altLang="ko-KR" sz="1900" dirty="0"/>
              <a:t>,</a:t>
            </a:r>
            <a:r>
              <a:rPr lang="ko-KR" altLang="en-US" sz="1900" dirty="0"/>
              <a:t> 시도교육청명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ko-KR" altLang="en-US" sz="1900" dirty="0" err="1"/>
              <a:t>교육지원청코드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ko-KR" altLang="en-US" sz="1900" dirty="0" err="1"/>
              <a:t>교육지원청명</a:t>
            </a:r>
            <a:r>
              <a:rPr lang="en-US" altLang="ko-KR" sz="1900" dirty="0"/>
              <a:t>,</a:t>
            </a:r>
            <a:r>
              <a:rPr lang="ko-KR" altLang="en-US" sz="1900" dirty="0"/>
              <a:t> 생성일자</a:t>
            </a:r>
            <a:r>
              <a:rPr lang="en-US" altLang="ko-KR" sz="1900" dirty="0"/>
              <a:t>,</a:t>
            </a:r>
            <a:r>
              <a:rPr lang="ko-KR" altLang="en-US" sz="1900" dirty="0"/>
              <a:t> 변경일자</a:t>
            </a:r>
            <a:r>
              <a:rPr lang="en-US" altLang="ko-KR" sz="1900" dirty="0"/>
              <a:t>,</a:t>
            </a:r>
            <a:r>
              <a:rPr lang="ko-KR" altLang="en-US" sz="1900" dirty="0"/>
              <a:t> 위도</a:t>
            </a:r>
            <a:r>
              <a:rPr lang="en-US" altLang="ko-KR" sz="1900" dirty="0"/>
              <a:t>,</a:t>
            </a:r>
            <a:r>
              <a:rPr lang="ko-KR" altLang="en-US" sz="1900" dirty="0"/>
              <a:t> 경도</a:t>
            </a:r>
            <a:r>
              <a:rPr lang="en-US" altLang="ko-KR" sz="1900" dirty="0"/>
              <a:t>,</a:t>
            </a:r>
            <a:r>
              <a:rPr lang="ko-KR" altLang="en-US" sz="1900" dirty="0"/>
              <a:t> 데이터기준일자가 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 err="1"/>
              <a:t>학교급구분을</a:t>
            </a:r>
            <a:r>
              <a:rPr lang="ko-KR" altLang="en-US" sz="1900" dirty="0"/>
              <a:t> 통해서 초등학교</a:t>
            </a:r>
            <a:r>
              <a:rPr lang="en-US" altLang="ko-KR" sz="1900" dirty="0"/>
              <a:t>,</a:t>
            </a:r>
            <a:r>
              <a:rPr lang="ko-KR" altLang="en-US" sz="1900" dirty="0"/>
              <a:t> 중학교</a:t>
            </a:r>
            <a:r>
              <a:rPr lang="en-US" altLang="ko-KR" sz="1900" dirty="0"/>
              <a:t>,</a:t>
            </a:r>
            <a:r>
              <a:rPr lang="ko-KR" altLang="en-US" sz="1900" dirty="0"/>
              <a:t> 고등학교인지 알 수 있고</a:t>
            </a:r>
            <a:r>
              <a:rPr lang="en-US" altLang="ko-KR" sz="1900" dirty="0"/>
              <a:t>,</a:t>
            </a:r>
            <a:r>
              <a:rPr lang="ko-KR" altLang="en-US" sz="1900" dirty="0"/>
              <a:t> 시도교육청명을 통해서 학교가 소속된 시도를 알 수 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이번 프로젝트에서 사용된 </a:t>
            </a:r>
            <a:r>
              <a:rPr lang="ko-KR" altLang="en-US" sz="1900" dirty="0" err="1"/>
              <a:t>애트리뷰트로는</a:t>
            </a:r>
            <a:r>
              <a:rPr lang="ko-KR" altLang="en-US" sz="1900" dirty="0"/>
              <a:t> 학교명</a:t>
            </a:r>
            <a:r>
              <a:rPr lang="en-US" altLang="ko-KR" sz="1900" dirty="0"/>
              <a:t>,</a:t>
            </a:r>
            <a:r>
              <a:rPr lang="ko-KR" altLang="en-US" sz="1900" dirty="0"/>
              <a:t> 시도교육청명</a:t>
            </a:r>
            <a:r>
              <a:rPr lang="en-US" altLang="ko-KR" sz="1900" dirty="0"/>
              <a:t>,</a:t>
            </a:r>
            <a:r>
              <a:rPr lang="ko-KR" altLang="en-US" sz="1900" dirty="0"/>
              <a:t> 위도</a:t>
            </a:r>
            <a:r>
              <a:rPr lang="en-US" altLang="ko-KR" sz="1900" dirty="0"/>
              <a:t>,</a:t>
            </a:r>
            <a:r>
              <a:rPr lang="ko-KR" altLang="en-US" sz="1900" dirty="0"/>
              <a:t> 경도가 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93814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7F45-D6DA-C298-C239-186EB41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ko-KR" altLang="en-US" sz="3600" dirty="0"/>
              <a:t>원시 데이터의 인식</a:t>
            </a:r>
            <a:endParaRPr lang="en-K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AC07-AD4B-5018-83D6-CC595F70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900" dirty="0"/>
              <a:t>초중고 위치 데이터에서 기본적인 통계 결과는 다음과 같습니다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경기도교육청에 </a:t>
            </a:r>
            <a:r>
              <a:rPr lang="en-US" altLang="ko-KR" sz="1900" dirty="0"/>
              <a:t>2499</a:t>
            </a:r>
            <a:r>
              <a:rPr lang="ko-KR" altLang="en-US" sz="1900" dirty="0"/>
              <a:t>개의 학교</a:t>
            </a:r>
            <a:r>
              <a:rPr lang="en-US" altLang="ko-KR" sz="1900" dirty="0"/>
              <a:t>,</a:t>
            </a:r>
            <a:r>
              <a:rPr lang="ko-KR" altLang="en-US" sz="1900" dirty="0"/>
              <a:t> 서울특별시교육청 </a:t>
            </a:r>
            <a:r>
              <a:rPr lang="en-US" altLang="ko-KR" sz="1900" dirty="0"/>
              <a:t>1313</a:t>
            </a:r>
            <a:r>
              <a:rPr lang="ko-KR" altLang="en-US" sz="1900" dirty="0"/>
              <a:t>개의 학교가 소속되어 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반면 </a:t>
            </a:r>
            <a:r>
              <a:rPr lang="en-US" altLang="ko-KR" sz="1900" dirty="0"/>
              <a:t>101</a:t>
            </a:r>
            <a:r>
              <a:rPr lang="ko-KR" altLang="en-US" sz="1900" dirty="0"/>
              <a:t>개의 학교가 </a:t>
            </a:r>
            <a:r>
              <a:rPr lang="ko-KR" altLang="en-US" sz="1900" dirty="0" err="1"/>
              <a:t>세종특별자치시교육청에</a:t>
            </a:r>
            <a:r>
              <a:rPr lang="ko-KR" altLang="en-US" sz="1900" dirty="0"/>
              <a:t> 소속되어 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경기도교육청 소속 학교들이 다른 교육청 소속 학교수의 약 </a:t>
            </a:r>
            <a:r>
              <a:rPr lang="en-US" altLang="ko-KR" sz="1900" dirty="0"/>
              <a:t>2</a:t>
            </a:r>
            <a:r>
              <a:rPr lang="ko-KR" altLang="en-US" sz="1900" dirty="0"/>
              <a:t>배 정도입니다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학교급에는 초등학교</a:t>
            </a:r>
            <a:r>
              <a:rPr lang="en-US" altLang="ko-KR" sz="1900" dirty="0"/>
              <a:t>,</a:t>
            </a:r>
            <a:r>
              <a:rPr lang="ko-KR" altLang="en-US" sz="1900" dirty="0"/>
              <a:t> 중학교</a:t>
            </a:r>
            <a:r>
              <a:rPr lang="en-US" altLang="ko-KR" sz="1900" dirty="0"/>
              <a:t>,</a:t>
            </a:r>
            <a:r>
              <a:rPr lang="ko-KR" altLang="en-US" sz="1900" dirty="0"/>
              <a:t> 고등학교 순으로 수가 많다는 결과가 나왔습니다</a:t>
            </a:r>
            <a:r>
              <a:rPr lang="en-US" altLang="ko-KR" sz="19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1900" dirty="0"/>
          </a:p>
          <a:p>
            <a:pPr>
              <a:lnSpc>
                <a:spcPct val="100000"/>
              </a:lnSpc>
            </a:pPr>
            <a:endParaRPr lang="en-US" altLang="ko-KR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4BA60-5049-0E80-25AB-4CAE7603A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989" y="4001294"/>
            <a:ext cx="5697071" cy="213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2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7F45-D6DA-C298-C239-186EB41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ko-KR" altLang="en-US" sz="3600" dirty="0"/>
              <a:t>원시 데이터의 인식</a:t>
            </a:r>
            <a:endParaRPr lang="en-K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AC07-AD4B-5018-83D6-CC595F70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900" dirty="0"/>
              <a:t>상권 데이터는 영역과 매출로 나뉩니다</a:t>
            </a:r>
            <a:r>
              <a:rPr lang="en-US" altLang="ko-KR" sz="1900" dirty="0"/>
              <a:t>.</a:t>
            </a:r>
            <a:r>
              <a:rPr lang="ko-KR" altLang="en-US" sz="1900" dirty="0"/>
              <a:t> 두 데이터 모두 서울 열린 데이터 광장을 통해 확보하였습니다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영역</a:t>
            </a:r>
            <a:r>
              <a:rPr lang="en-US" altLang="ko-KR" sz="1900" dirty="0"/>
              <a:t>-</a:t>
            </a:r>
            <a:r>
              <a:rPr lang="ko-KR" altLang="en-US" sz="1900" dirty="0"/>
              <a:t>상권 데이터는 </a:t>
            </a:r>
            <a:r>
              <a:rPr lang="en-US" altLang="ko-KR" sz="1900" dirty="0"/>
              <a:t>“</a:t>
            </a:r>
            <a:r>
              <a:rPr lang="ko-KR" altLang="en-US" sz="1900" dirty="0"/>
              <a:t>서울시 상권분석서비스</a:t>
            </a:r>
            <a:r>
              <a:rPr lang="en-US" altLang="ko-KR" sz="1900" dirty="0"/>
              <a:t>(</a:t>
            </a:r>
            <a:r>
              <a:rPr lang="ko-KR" altLang="en-US" sz="1900" dirty="0"/>
              <a:t>영역</a:t>
            </a:r>
            <a:r>
              <a:rPr lang="en-US" altLang="ko-KR" sz="1900" dirty="0"/>
              <a:t>-</a:t>
            </a:r>
            <a:r>
              <a:rPr lang="ko-KR" altLang="en-US" sz="1900" dirty="0"/>
              <a:t>상권</a:t>
            </a:r>
            <a:r>
              <a:rPr lang="en-US" altLang="ko-KR" sz="1900" dirty="0"/>
              <a:t>)</a:t>
            </a:r>
            <a:r>
              <a:rPr lang="ko-KR" altLang="en-US" sz="1900" dirty="0"/>
              <a:t> </a:t>
            </a:r>
            <a:r>
              <a:rPr lang="en-US" altLang="ko-KR" sz="1900" dirty="0"/>
              <a:t>(2018-2023)”</a:t>
            </a:r>
            <a:r>
              <a:rPr lang="ko-KR" altLang="en-US" sz="1900" dirty="0" err="1"/>
              <a:t>으로</a:t>
            </a:r>
            <a:r>
              <a:rPr lang="ko-KR" altLang="en-US" sz="1900" dirty="0"/>
              <a:t> 기준 년도</a:t>
            </a:r>
            <a:r>
              <a:rPr lang="en-US" altLang="ko-KR" sz="1900" dirty="0"/>
              <a:t>,</a:t>
            </a:r>
            <a:r>
              <a:rPr lang="ko-KR" altLang="en-US" sz="1900" dirty="0"/>
              <a:t> 상권 구분 코드</a:t>
            </a:r>
            <a:r>
              <a:rPr lang="en-US" altLang="ko-KR" sz="1900" dirty="0"/>
              <a:t>,</a:t>
            </a:r>
            <a:r>
              <a:rPr lang="ko-KR" altLang="en-US" sz="1900" dirty="0"/>
              <a:t> 상권 구분 코드 명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ko-KR" altLang="en-US" sz="1900" dirty="0" err="1"/>
              <a:t>엑스좌표</a:t>
            </a:r>
            <a:r>
              <a:rPr lang="ko-KR" altLang="en-US" sz="1900" dirty="0"/>
              <a:t> 값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ko-KR" altLang="en-US" sz="1900" dirty="0" err="1"/>
              <a:t>와이좌표</a:t>
            </a:r>
            <a:r>
              <a:rPr lang="ko-KR" altLang="en-US" sz="1900" dirty="0"/>
              <a:t> 값</a:t>
            </a:r>
            <a:r>
              <a:rPr lang="en-US" altLang="ko-KR" sz="1900" dirty="0"/>
              <a:t>,</a:t>
            </a:r>
            <a:r>
              <a:rPr lang="ko-KR" altLang="en-US" sz="1900" dirty="0"/>
              <a:t> 자치구 코드</a:t>
            </a:r>
            <a:r>
              <a:rPr lang="en-US" altLang="ko-KR" sz="1900" dirty="0"/>
              <a:t>,</a:t>
            </a:r>
            <a:r>
              <a:rPr lang="ko-KR" altLang="en-US" sz="1900" dirty="0"/>
              <a:t> 행정동 코드</a:t>
            </a:r>
            <a:r>
              <a:rPr lang="en-US" altLang="ko-KR" sz="1900" dirty="0"/>
              <a:t>,</a:t>
            </a:r>
            <a:r>
              <a:rPr lang="ko-KR" altLang="en-US" sz="1900" dirty="0"/>
              <a:t> 영역 면적을 알 수 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서울 열린 데이터 광장에 따르면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ko-KR" altLang="en-US" sz="1900" dirty="0" err="1"/>
              <a:t>엑스좌표와</a:t>
            </a:r>
            <a:r>
              <a:rPr lang="ko-KR" altLang="en-US" sz="1900" dirty="0"/>
              <a:t> </a:t>
            </a:r>
            <a:r>
              <a:rPr lang="ko-KR" altLang="en-US" sz="1900" dirty="0" err="1"/>
              <a:t>와이좌표는</a:t>
            </a:r>
            <a:r>
              <a:rPr lang="ko-KR" altLang="en-US" sz="1900" dirty="0"/>
              <a:t> 상권 영역의 중심 좌표 값이라고 합니다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매출 데이터는 </a:t>
            </a:r>
            <a:r>
              <a:rPr lang="en-US" altLang="ko-KR" sz="1900" dirty="0"/>
              <a:t>“</a:t>
            </a:r>
            <a:r>
              <a:rPr lang="ko-KR" altLang="en-US" sz="1900" dirty="0"/>
              <a:t>서울시 상권분석서비스</a:t>
            </a:r>
            <a:r>
              <a:rPr lang="en-US" altLang="ko-KR" sz="1900" dirty="0"/>
              <a:t>(</a:t>
            </a:r>
            <a:r>
              <a:rPr lang="ko-KR" altLang="en-US" sz="1900" dirty="0"/>
              <a:t>추정매출</a:t>
            </a:r>
            <a:r>
              <a:rPr lang="en-US" altLang="ko-KR" sz="1900" dirty="0"/>
              <a:t>-</a:t>
            </a:r>
            <a:r>
              <a:rPr lang="ko-KR" altLang="en-US" sz="1900" dirty="0"/>
              <a:t>영역</a:t>
            </a:r>
            <a:r>
              <a:rPr lang="en-US" altLang="ko-KR" sz="1900" dirty="0"/>
              <a:t>)</a:t>
            </a:r>
            <a:r>
              <a:rPr lang="ko-KR" altLang="en-US" sz="1900" dirty="0"/>
              <a:t> </a:t>
            </a:r>
            <a:r>
              <a:rPr lang="en-US" altLang="ko-KR" sz="1900" dirty="0"/>
              <a:t>(2018-2023)”</a:t>
            </a:r>
            <a:r>
              <a:rPr lang="ko-KR" altLang="en-US" sz="1900" dirty="0" err="1"/>
              <a:t>으로</a:t>
            </a:r>
            <a:r>
              <a:rPr lang="ko-KR" altLang="en-US" sz="1900" dirty="0"/>
              <a:t> 본 프로젝트에서는 </a:t>
            </a:r>
            <a:r>
              <a:rPr lang="en-US" altLang="ko-KR" sz="1900" dirty="0"/>
              <a:t>2022</a:t>
            </a:r>
            <a:r>
              <a:rPr lang="ko-KR" altLang="en-US" sz="1900" dirty="0"/>
              <a:t>년 데이터만 사용하였습니다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기준 년도</a:t>
            </a:r>
            <a:r>
              <a:rPr lang="en-US" altLang="ko-KR" sz="1900" dirty="0"/>
              <a:t>,</a:t>
            </a:r>
            <a:r>
              <a:rPr lang="ko-KR" altLang="en-US" sz="1900" dirty="0"/>
              <a:t> 상권 구분 코드</a:t>
            </a:r>
            <a:r>
              <a:rPr lang="en-US" altLang="ko-KR" sz="1900" dirty="0"/>
              <a:t>,</a:t>
            </a:r>
            <a:r>
              <a:rPr lang="ko-KR" altLang="en-US" sz="1900" dirty="0"/>
              <a:t> 서비스 업종 코드</a:t>
            </a:r>
            <a:r>
              <a:rPr lang="en-US" altLang="ko-KR" sz="1900" dirty="0"/>
              <a:t>,</a:t>
            </a:r>
            <a:r>
              <a:rPr lang="ko-KR" altLang="en-US" sz="1900" dirty="0"/>
              <a:t> 여러 기준에 따른 매출 데이터가 포함되어 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서울시 상권 영역 내의 점포들의 추정 매출 정보를 알 수 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374546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7F45-D6DA-C298-C239-186EB41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ko-KR" altLang="en-US" sz="3600" dirty="0"/>
              <a:t>원시 데이터의 인식</a:t>
            </a:r>
            <a:endParaRPr lang="en-K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AC07-AD4B-5018-83D6-CC595F70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900" dirty="0"/>
              <a:t>매출 데이터는 </a:t>
            </a:r>
            <a:r>
              <a:rPr lang="en-US" altLang="ko-KR" sz="1900" dirty="0"/>
              <a:t>2022</a:t>
            </a:r>
            <a:r>
              <a:rPr lang="ko-KR" altLang="en-US" sz="1900" dirty="0"/>
              <a:t>년 한 해의 매출을 기록한 것으로</a:t>
            </a:r>
            <a:r>
              <a:rPr lang="en-US" altLang="ko-KR" sz="1900" dirty="0"/>
              <a:t>,</a:t>
            </a:r>
            <a:r>
              <a:rPr lang="ko-KR" altLang="en-US" sz="1900" dirty="0"/>
              <a:t> 총 </a:t>
            </a:r>
            <a:r>
              <a:rPr lang="en-US" altLang="ko-KR" sz="1900" dirty="0"/>
              <a:t>4</a:t>
            </a:r>
            <a:r>
              <a:rPr lang="ko-KR" altLang="en-US" sz="1900" dirty="0"/>
              <a:t>분기로 나누어져 있다</a:t>
            </a:r>
            <a:r>
              <a:rPr lang="en-US" altLang="ko-KR" sz="1900" dirty="0"/>
              <a:t>.</a:t>
            </a:r>
            <a:r>
              <a:rPr lang="ko-KR" altLang="en-US" sz="1900" dirty="0"/>
              <a:t> 분기별로 비교적 균등하게 나누어져 있습니다</a:t>
            </a:r>
            <a:r>
              <a:rPr lang="en-US" altLang="ko-KR" sz="19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900" dirty="0"/>
              <a:t>상권 구분 코드로는 골목상권</a:t>
            </a:r>
            <a:r>
              <a:rPr lang="en-US" altLang="ko-KR" sz="1900" dirty="0"/>
              <a:t>,</a:t>
            </a:r>
            <a:r>
              <a:rPr lang="ko-KR" altLang="en-US" sz="1900" dirty="0"/>
              <a:t> 발달상권</a:t>
            </a:r>
            <a:r>
              <a:rPr lang="en-US" altLang="ko-KR" sz="1900" dirty="0"/>
              <a:t>,</a:t>
            </a:r>
            <a:r>
              <a:rPr lang="ko-KR" altLang="en-US" sz="1900" dirty="0"/>
              <a:t> 전통시장</a:t>
            </a:r>
            <a:r>
              <a:rPr lang="en-US" altLang="ko-KR" sz="1900" dirty="0"/>
              <a:t>,</a:t>
            </a:r>
            <a:r>
              <a:rPr lang="ko-KR" altLang="en-US" sz="1900" dirty="0"/>
              <a:t> 관광특구가 있는데 골목상권이 </a:t>
            </a:r>
            <a:r>
              <a:rPr lang="en-US" altLang="ko-KR" sz="1900" dirty="0"/>
              <a:t>41099</a:t>
            </a:r>
            <a:r>
              <a:rPr lang="ko-KR" altLang="en-US" sz="1900" dirty="0"/>
              <a:t>개로 가장 많았습니다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D60E1-7423-26C4-1937-32874E28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82" y="3358205"/>
            <a:ext cx="7772400" cy="31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6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AC07-AD4B-5018-83D6-CC595F704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7" y="1253331"/>
            <a:ext cx="4128247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900" dirty="0"/>
              <a:t>우측 그래프는 모든 서비스 업종에 대해 빈도수 분석을 수행한 결과입니다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한식음식점의 점포 수가 압도적으로 많으며</a:t>
            </a:r>
            <a:r>
              <a:rPr lang="en-US" altLang="ko-KR" sz="1900" dirty="0"/>
              <a:t>,</a:t>
            </a:r>
            <a:r>
              <a:rPr lang="ko-KR" altLang="en-US" sz="1900" dirty="0"/>
              <a:t> 그 뒤로 미용실</a:t>
            </a:r>
            <a:r>
              <a:rPr lang="en-US" altLang="ko-KR" sz="1900" dirty="0"/>
              <a:t>,</a:t>
            </a:r>
            <a:r>
              <a:rPr lang="ko-KR" altLang="en-US" sz="1900" dirty="0"/>
              <a:t> 커피 및 음료</a:t>
            </a:r>
            <a:r>
              <a:rPr lang="en-US" altLang="ko-KR" sz="1900" dirty="0"/>
              <a:t>,</a:t>
            </a:r>
            <a:r>
              <a:rPr lang="ko-KR" altLang="en-US" sz="1900" dirty="0"/>
              <a:t> 편의점 순으로 많은 것을 볼 수 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다만 같은 점포도 집계되었을 가능성이 있고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en-US" altLang="ko-KR" sz="1900" dirty="0"/>
              <a:t>4</a:t>
            </a:r>
            <a:r>
              <a:rPr lang="ko-KR" altLang="en-US" sz="1900" dirty="0"/>
              <a:t>분기 이내에 새로 문을 열거나 폐업한 점포가 존재할 수 있으므로 분기별로 나누어 살펴볼 필요가 있다고 판단했습니다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F7D85D-A8AC-33EB-14E7-2F5DAF82A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37" y="0"/>
            <a:ext cx="7446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06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7F45-D6DA-C298-C239-186EB41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ko-KR" altLang="en-US" sz="3600" dirty="0"/>
              <a:t>원시 데이터의 인식</a:t>
            </a:r>
            <a:endParaRPr lang="en-K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AC07-AD4B-5018-83D6-CC595F70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900" dirty="0"/>
              <a:t>추정매출 데이터의 기준 </a:t>
            </a:r>
            <a:r>
              <a:rPr lang="ko-KR" altLang="en-US" sz="1900" dirty="0" err="1"/>
              <a:t>년분기</a:t>
            </a:r>
            <a:r>
              <a:rPr lang="ko-KR" altLang="en-US" sz="1900" dirty="0"/>
              <a:t> 코드를 통해서 </a:t>
            </a:r>
            <a:r>
              <a:rPr lang="en-US" altLang="ko-KR" sz="1900" dirty="0"/>
              <a:t>4</a:t>
            </a:r>
            <a:r>
              <a:rPr lang="ko-KR" altLang="en-US" sz="1900" dirty="0"/>
              <a:t>분기로 데이터를 분할하여 분석을 실시했습니다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기준 </a:t>
            </a:r>
            <a:r>
              <a:rPr lang="ko-KR" altLang="en-US" sz="1900" dirty="0" err="1"/>
              <a:t>년분기</a:t>
            </a:r>
            <a:r>
              <a:rPr lang="ko-KR" altLang="en-US" sz="1900" dirty="0"/>
              <a:t> 코드가 </a:t>
            </a:r>
            <a:r>
              <a:rPr lang="en-US" altLang="ko-KR" sz="1900" dirty="0"/>
              <a:t>20221,</a:t>
            </a:r>
            <a:r>
              <a:rPr lang="ko-KR" altLang="en-US" sz="1900" dirty="0"/>
              <a:t> </a:t>
            </a:r>
            <a:r>
              <a:rPr lang="en-US" altLang="ko-KR" sz="1900" dirty="0"/>
              <a:t>20222</a:t>
            </a:r>
            <a:r>
              <a:rPr lang="ko-KR" altLang="en-US" sz="1900" dirty="0"/>
              <a:t> 형식으로 되어 있어 맨 뒤 숫자를 통해 분기를 나누었습니다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다음 슬라이드는 분기별 데이터에서 빈도수가 높은 서비스 업종 상위 </a:t>
            </a:r>
            <a:r>
              <a:rPr lang="en-US" altLang="ko-KR" sz="1900" dirty="0"/>
              <a:t>10</a:t>
            </a:r>
            <a:r>
              <a:rPr lang="ko-KR" altLang="en-US" sz="1900" dirty="0"/>
              <a:t>개에 대해서 그래프로 나타낸 결과입니다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대부분의 그래프에서 한식음식점</a:t>
            </a:r>
            <a:r>
              <a:rPr lang="en-US" altLang="ko-KR" sz="1900" dirty="0"/>
              <a:t>,</a:t>
            </a:r>
            <a:r>
              <a:rPr lang="ko-KR" altLang="en-US" sz="1900" dirty="0"/>
              <a:t> 미용실</a:t>
            </a:r>
            <a:r>
              <a:rPr lang="en-US" altLang="ko-KR" sz="1900" dirty="0"/>
              <a:t>,</a:t>
            </a:r>
            <a:r>
              <a:rPr lang="ko-KR" altLang="en-US" sz="1900" dirty="0"/>
              <a:t> 커피</a:t>
            </a:r>
            <a:r>
              <a:rPr lang="en-US" altLang="ko-KR" sz="1900" dirty="0"/>
              <a:t>-</a:t>
            </a:r>
            <a:r>
              <a:rPr lang="ko-KR" altLang="en-US" sz="1900" dirty="0"/>
              <a:t>음료</a:t>
            </a:r>
            <a:r>
              <a:rPr lang="en-US" altLang="ko-KR" sz="1900" dirty="0"/>
              <a:t>,</a:t>
            </a:r>
            <a:r>
              <a:rPr lang="ko-KR" altLang="en-US" sz="1900" dirty="0"/>
              <a:t> 편의점</a:t>
            </a:r>
            <a:r>
              <a:rPr lang="en-US" altLang="ko-KR" sz="1900" dirty="0"/>
              <a:t>,</a:t>
            </a:r>
            <a:r>
              <a:rPr lang="ko-KR" altLang="en-US" sz="1900" dirty="0"/>
              <a:t> 일반의류</a:t>
            </a:r>
            <a:r>
              <a:rPr lang="en-US" altLang="ko-KR" sz="1900" dirty="0"/>
              <a:t>,</a:t>
            </a:r>
            <a:r>
              <a:rPr lang="ko-KR" altLang="en-US" sz="1900" dirty="0"/>
              <a:t> 슈퍼마켓</a:t>
            </a:r>
            <a:r>
              <a:rPr lang="en-US" altLang="ko-KR" sz="1900" dirty="0"/>
              <a:t>,</a:t>
            </a:r>
            <a:r>
              <a:rPr lang="ko-KR" altLang="en-US" sz="1900" dirty="0"/>
              <a:t> 분식전문점</a:t>
            </a:r>
            <a:r>
              <a:rPr lang="en-US" altLang="ko-KR" sz="1900" dirty="0"/>
              <a:t>,</a:t>
            </a:r>
            <a:r>
              <a:rPr lang="ko-KR" altLang="en-US" sz="1900" dirty="0"/>
              <a:t> 호프</a:t>
            </a:r>
            <a:r>
              <a:rPr lang="en-US" altLang="ko-KR" sz="1900" dirty="0"/>
              <a:t>-</a:t>
            </a:r>
            <a:r>
              <a:rPr lang="ko-KR" altLang="en-US" sz="1900" dirty="0"/>
              <a:t>간이주점</a:t>
            </a:r>
            <a:r>
              <a:rPr lang="en-US" altLang="ko-KR" sz="1900" dirty="0"/>
              <a:t>,</a:t>
            </a:r>
            <a:r>
              <a:rPr lang="ko-KR" altLang="en-US" sz="1900" dirty="0"/>
              <a:t> 의약품</a:t>
            </a:r>
            <a:r>
              <a:rPr lang="en-US" altLang="ko-KR" sz="1900" dirty="0"/>
              <a:t>,</a:t>
            </a:r>
            <a:r>
              <a:rPr lang="ko-KR" altLang="en-US" sz="1900" dirty="0"/>
              <a:t> 그리고 화장품 순으로 빈도수가 높습니다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분기별 그래프 개형이 비슷하고</a:t>
            </a:r>
            <a:r>
              <a:rPr lang="en-US" altLang="ko-KR" sz="1900" dirty="0"/>
              <a:t>,</a:t>
            </a:r>
            <a:r>
              <a:rPr lang="ko-KR" altLang="en-US" sz="1900" dirty="0"/>
              <a:t> 품목이 같은 것으로 보아 </a:t>
            </a:r>
            <a:r>
              <a:rPr lang="en-US" altLang="ko-KR" sz="1900" dirty="0"/>
              <a:t>1</a:t>
            </a:r>
            <a:r>
              <a:rPr lang="ko-KR" altLang="en-US" sz="1900" dirty="0"/>
              <a:t>년간의 데이터로는 큰 차이를 느끼기 어렵다고 생각했습니다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데이터를 더 수집하면 더 유의미한 분석 결과가 나올 것 같습니다</a:t>
            </a:r>
            <a:r>
              <a:rPr lang="en-US" altLang="ko-KR" sz="19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1497052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7F45-D6DA-C298-C239-186EB41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ko-KR" altLang="en-US" sz="3600" dirty="0"/>
              <a:t>원시 데이터의 인식</a:t>
            </a:r>
            <a:endParaRPr lang="en-KR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213BA2-B5F9-4EA6-34DC-8434DF686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1406"/>
            <a:ext cx="4953000" cy="27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608B8E-1C68-24E4-CE70-30D635FAD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54" y="1381406"/>
            <a:ext cx="5123329" cy="270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FE75A9-7A12-D654-CE1F-F5E8DDB00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094982"/>
            <a:ext cx="4952999" cy="2763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0B1AB1-8860-467A-D928-17513FFA5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3" y="4157660"/>
            <a:ext cx="4881279" cy="270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86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7F45-D6DA-C298-C239-186EB41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ko-KR" altLang="en-US" sz="3600" dirty="0"/>
              <a:t>원시 데이터의 인식</a:t>
            </a:r>
            <a:endParaRPr lang="en-K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AC07-AD4B-5018-83D6-CC595F70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900" dirty="0"/>
              <a:t>다음으로 분기별 매출 데이터에서 연령대 </a:t>
            </a:r>
            <a:r>
              <a:rPr lang="en-US" altLang="ko-KR" sz="1900" dirty="0"/>
              <a:t>10</a:t>
            </a:r>
            <a:r>
              <a:rPr lang="ko-KR" altLang="en-US" sz="1900" dirty="0"/>
              <a:t>대의 매출 데이터를 살펴보겠습니다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분석 대상 데이터 수는 전보다 줄어들었습니다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그 이유를 미루어 보자면</a:t>
            </a:r>
            <a:r>
              <a:rPr lang="en-US" altLang="ko-KR" sz="1900" dirty="0"/>
              <a:t>,</a:t>
            </a:r>
            <a:r>
              <a:rPr lang="ko-KR" altLang="en-US" sz="1900" dirty="0"/>
              <a:t> 청소년 출입 제한 업소 등의 이유로 </a:t>
            </a:r>
            <a:r>
              <a:rPr lang="en-US" altLang="ko-KR" sz="1900" dirty="0"/>
              <a:t>10</a:t>
            </a:r>
            <a:r>
              <a:rPr lang="ko-KR" altLang="en-US" sz="1900" dirty="0"/>
              <a:t>대 매출 데이터가 </a:t>
            </a:r>
            <a:r>
              <a:rPr lang="en-US" altLang="ko-KR" sz="1900" dirty="0"/>
              <a:t>0</a:t>
            </a:r>
            <a:r>
              <a:rPr lang="ko-KR" altLang="en-US" sz="1900" dirty="0"/>
              <a:t>인 </a:t>
            </a:r>
            <a:r>
              <a:rPr lang="ko-KR" altLang="en-US" sz="1900" dirty="0" err="1"/>
              <a:t>투플이</a:t>
            </a:r>
            <a:r>
              <a:rPr lang="ko-KR" altLang="en-US" sz="1900" dirty="0"/>
              <a:t> 존재하기 때문입니다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앞서 분석한 전체 매출 데이터에 대한 업종 분석 결과와 다르게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en-US" altLang="ko-KR" sz="1900" dirty="0"/>
              <a:t>10</a:t>
            </a:r>
            <a:r>
              <a:rPr lang="ko-KR" altLang="en-US" sz="1900" dirty="0"/>
              <a:t>대 매출 데이터 분석 결과에서는 분기마다 </a:t>
            </a:r>
            <a:r>
              <a:rPr lang="ko-KR" altLang="en-US" sz="1900" dirty="0" err="1"/>
              <a:t>순위권</a:t>
            </a:r>
            <a:r>
              <a:rPr lang="ko-KR" altLang="en-US" sz="1900" dirty="0"/>
              <a:t> 변동이 관찰되었습니다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분석의 용이함을 위해 상위 </a:t>
            </a:r>
            <a:r>
              <a:rPr lang="en-US" altLang="ko-KR" sz="1900" dirty="0"/>
              <a:t>15</a:t>
            </a:r>
            <a:r>
              <a:rPr lang="ko-KR" altLang="en-US" sz="1900" dirty="0"/>
              <a:t>개 업종에 대해 그래프를 만들었습니다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3614408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7F45-D6DA-C298-C239-186EB41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ko-KR" altLang="en-US" sz="3600" dirty="0"/>
              <a:t>원시 데이터의 인식</a:t>
            </a:r>
            <a:endParaRPr lang="en-KR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297393-076C-1371-66E6-BE0C91AFB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5" y="1912910"/>
            <a:ext cx="5168153" cy="3581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484FAE-906E-62F9-7802-19442A24F13D}"/>
              </a:ext>
            </a:extLst>
          </p:cNvPr>
          <p:cNvSpPr txBox="1"/>
          <p:nvPr/>
        </p:nvSpPr>
        <p:spPr>
          <a:xfrm>
            <a:off x="546845" y="571051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분기 </a:t>
            </a:r>
            <a:endParaRPr lang="en-K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D70C02-EA07-962E-20B7-D0389FD22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366" y="1912910"/>
            <a:ext cx="5564621" cy="35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8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7F45-D6DA-C298-C239-186EB41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ko-KR" altLang="en-US" sz="3600" dirty="0"/>
              <a:t>원시 데이터의 인식</a:t>
            </a:r>
            <a:endParaRPr lang="en-KR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84FAE-906E-62F9-7802-19442A24F13D}"/>
              </a:ext>
            </a:extLst>
          </p:cNvPr>
          <p:cNvSpPr txBox="1"/>
          <p:nvPr/>
        </p:nvSpPr>
        <p:spPr>
          <a:xfrm>
            <a:off x="546845" y="571051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3,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분기 </a:t>
            </a:r>
            <a:endParaRPr lang="en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B922E-DFD5-6C7A-313F-394078E0D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2" y="1833082"/>
            <a:ext cx="5445566" cy="37410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91C644-B79C-60F6-DAB3-49C17778F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3081"/>
            <a:ext cx="5696671" cy="374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6D6A-BF78-4B87-78B7-9A52080E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929C5-D78C-6C38-9C24-B6E4CF12F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전체 프로젝트 관리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문제의 인식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원시 데이터의 인식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분석 결과 요약 및 인사이트 발굴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Lessons learned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48883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7F45-D6DA-C298-C239-186EB41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ko-KR" altLang="en-US" sz="3600" dirty="0"/>
              <a:t>원시 데이터의 인식</a:t>
            </a:r>
            <a:endParaRPr lang="en-K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AC07-AD4B-5018-83D6-CC595F70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900" dirty="0"/>
              <a:t>전체적으로 일반의류</a:t>
            </a:r>
            <a:r>
              <a:rPr lang="en-US" altLang="ko-KR" sz="1900" dirty="0"/>
              <a:t>,</a:t>
            </a:r>
            <a:r>
              <a:rPr lang="ko-KR" altLang="en-US" sz="1900" dirty="0"/>
              <a:t> 한식음식점</a:t>
            </a:r>
            <a:r>
              <a:rPr lang="en-US" altLang="ko-KR" sz="1900" dirty="0"/>
              <a:t>,</a:t>
            </a:r>
            <a:r>
              <a:rPr lang="ko-KR" altLang="en-US" sz="1900" dirty="0"/>
              <a:t> 호프</a:t>
            </a:r>
            <a:r>
              <a:rPr lang="en-US" altLang="ko-KR" sz="1900" dirty="0"/>
              <a:t>-</a:t>
            </a:r>
            <a:r>
              <a:rPr lang="ko-KR" altLang="en-US" sz="1900" dirty="0"/>
              <a:t>간이주점이 꾸준하게 등장하는 모습을 보입니다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en-US" altLang="ko-KR" sz="1900" dirty="0"/>
              <a:t>1</a:t>
            </a:r>
            <a:r>
              <a:rPr lang="ko-KR" altLang="en-US" sz="1900" dirty="0"/>
              <a:t>분기에서는 보지 못했던 서적이 </a:t>
            </a:r>
            <a:r>
              <a:rPr lang="en-US" altLang="ko-KR" sz="1900" dirty="0"/>
              <a:t>2</a:t>
            </a:r>
            <a:r>
              <a:rPr lang="ko-KR" altLang="en-US" sz="1900" dirty="0"/>
              <a:t>분기 그래프에 등장하는데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ko-KR" altLang="en-US" sz="1900" dirty="0" err="1"/>
              <a:t>새학기</a:t>
            </a:r>
            <a:r>
              <a:rPr lang="ko-KR" altLang="en-US" sz="1900" dirty="0"/>
              <a:t> 등의 이유로 청소년들이 서적을 구입하는 양이 증가한 것으로 볼 수 있습니다</a:t>
            </a:r>
            <a:r>
              <a:rPr lang="en-US" altLang="ko-KR" sz="19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900" dirty="0"/>
              <a:t>일반의류와 </a:t>
            </a:r>
            <a:r>
              <a:rPr lang="ko-KR" altLang="en-US" sz="1900" dirty="0" err="1"/>
              <a:t>컴퓨터및주변장치판매</a:t>
            </a:r>
            <a:r>
              <a:rPr lang="ko-KR" altLang="en-US" sz="1900" dirty="0"/>
              <a:t> 업종의 매출액이 비교적 많은 편이나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en-US" altLang="ko-KR" sz="1900" dirty="0"/>
              <a:t>3</a:t>
            </a:r>
            <a:r>
              <a:rPr lang="ko-KR" altLang="en-US" sz="1900" dirty="0"/>
              <a:t>분기 그래프에서는 </a:t>
            </a:r>
            <a:r>
              <a:rPr lang="ko-KR" altLang="en-US" sz="1900" dirty="0" err="1"/>
              <a:t>컴퓨터및주변장치판매가</a:t>
            </a:r>
            <a:r>
              <a:rPr lang="ko-KR" altLang="en-US" sz="1900" dirty="0"/>
              <a:t> 그래프에 등장하지 않습니다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특히 의류 업종의 수가 많이 등장하는데</a:t>
            </a:r>
            <a:r>
              <a:rPr lang="en-US" altLang="ko-KR" sz="1900" dirty="0"/>
              <a:t>,</a:t>
            </a:r>
            <a:r>
              <a:rPr lang="ko-KR" altLang="en-US" sz="1900" dirty="0"/>
              <a:t> 청소년의 특성에 관련한 정보가 더 주어진다면 더 유의미한 분석 결과가 나올 수 있을 것 같습니다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1038146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7F45-D6DA-C298-C239-186EB41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전처리</a:t>
            </a:r>
            <a:endParaRPr lang="en-K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AC07-AD4B-5018-83D6-CC595F70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900" dirty="0"/>
              <a:t>상권 데이터의 영역 좌표와 학교 위치 데이터를 지도 위에 나타내기 위해 데이터 전처리를 수행했습니다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상권 데이터는 좌표계</a:t>
            </a:r>
            <a:r>
              <a:rPr lang="en-US" altLang="ko-KR" sz="1900" dirty="0"/>
              <a:t> EPSG: 5181,</a:t>
            </a:r>
            <a:r>
              <a:rPr lang="ko-KR" altLang="en-US" sz="1900" dirty="0"/>
              <a:t> 학교 위치 데이터는</a:t>
            </a:r>
            <a:r>
              <a:rPr lang="en-US" altLang="ko-KR" sz="1900" dirty="0"/>
              <a:t> EPSG: 4326</a:t>
            </a:r>
            <a:r>
              <a:rPr lang="ko-KR" altLang="en-US" sz="1900" dirty="0" err="1"/>
              <a:t>를</a:t>
            </a:r>
            <a:r>
              <a:rPr lang="ko-KR" altLang="en-US" sz="1900" dirty="0"/>
              <a:t> 사용합니다</a:t>
            </a:r>
            <a:r>
              <a:rPr lang="en-US" altLang="ko-KR" sz="1900" dirty="0"/>
              <a:t>.</a:t>
            </a:r>
            <a:r>
              <a:rPr lang="ko-KR" altLang="en-US" sz="1900" dirty="0"/>
              <a:t> 학교 위치 데이터는 위도</a:t>
            </a:r>
            <a:r>
              <a:rPr lang="en-US" altLang="ko-KR" sz="1900" dirty="0"/>
              <a:t>,</a:t>
            </a:r>
            <a:r>
              <a:rPr lang="ko-KR" altLang="en-US" sz="1900" dirty="0"/>
              <a:t> 경도 값이 있지만 상권 데이터는 없는 상황이었습니다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따라서 좌표를 변환하여 상권 영역의 위도와 경도 값을 알기 위해 좌표 변환을 수행했습니다</a:t>
            </a:r>
            <a:r>
              <a:rPr lang="en-US" altLang="ko-KR" sz="19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900" dirty="0"/>
              <a:t>파이썬 라이브러리인 </a:t>
            </a:r>
            <a:r>
              <a:rPr lang="en-US" altLang="ko-KR" sz="1900" dirty="0" err="1"/>
              <a:t>pyproj</a:t>
            </a:r>
            <a:r>
              <a:rPr lang="ko-KR" altLang="en-US" sz="1900" dirty="0" err="1"/>
              <a:t>를</a:t>
            </a:r>
            <a:r>
              <a:rPr lang="ko-KR" altLang="en-US" sz="1900" dirty="0"/>
              <a:t> 사용하여 서울시 상권분석서비스</a:t>
            </a:r>
            <a:r>
              <a:rPr lang="en-US" altLang="ko-KR" sz="1900" dirty="0"/>
              <a:t>(</a:t>
            </a:r>
            <a:r>
              <a:rPr lang="ko-KR" altLang="en-US" sz="1900" dirty="0"/>
              <a:t>상권</a:t>
            </a:r>
            <a:r>
              <a:rPr lang="en-US" altLang="ko-KR" sz="1900" dirty="0"/>
              <a:t>-</a:t>
            </a:r>
            <a:r>
              <a:rPr lang="ko-KR" altLang="en-US" sz="1900" dirty="0"/>
              <a:t>영역</a:t>
            </a:r>
            <a:r>
              <a:rPr lang="en-US" altLang="ko-KR" sz="1900" dirty="0"/>
              <a:t>)</a:t>
            </a:r>
            <a:r>
              <a:rPr lang="ko-KR" altLang="en-US" sz="1900" dirty="0"/>
              <a:t>에 사용된 </a:t>
            </a:r>
            <a:r>
              <a:rPr lang="en-US" altLang="ko-KR" sz="1900" dirty="0"/>
              <a:t>EPSG: 5181</a:t>
            </a:r>
            <a:r>
              <a:rPr lang="ko-KR" altLang="en-US" sz="1900" dirty="0"/>
              <a:t>을</a:t>
            </a:r>
            <a:r>
              <a:rPr lang="en-US" altLang="ko-KR" sz="1900" dirty="0"/>
              <a:t> 4326</a:t>
            </a:r>
            <a:r>
              <a:rPr lang="ko-KR" altLang="en-US" sz="1900" dirty="0" err="1"/>
              <a:t>으로</a:t>
            </a:r>
            <a:r>
              <a:rPr lang="ko-KR" altLang="en-US" sz="1900" dirty="0"/>
              <a:t> 변환하였습니다</a:t>
            </a:r>
            <a:r>
              <a:rPr lang="en-US" altLang="ko-KR" sz="19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900" dirty="0"/>
              <a:t>연산으로 얻은 경도</a:t>
            </a:r>
            <a:r>
              <a:rPr lang="en-US" altLang="ko-KR" sz="1900" dirty="0"/>
              <a:t>,</a:t>
            </a:r>
            <a:r>
              <a:rPr lang="ko-KR" altLang="en-US" sz="1900" dirty="0"/>
              <a:t> 위도 값을 새로운 행으로 추가하여 새로운 </a:t>
            </a:r>
            <a:r>
              <a:rPr lang="en-US" altLang="ko-KR" sz="1900" dirty="0"/>
              <a:t>CSV</a:t>
            </a:r>
            <a:r>
              <a:rPr lang="ko-KR" altLang="en-US" sz="1900" dirty="0"/>
              <a:t> 파일에 저장하였습니다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938958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7F45-D6DA-C298-C239-186EB41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전처리</a:t>
            </a:r>
            <a:endParaRPr lang="en-K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AC07-AD4B-5018-83D6-CC595F704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5353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sz="1900" dirty="0"/>
              <a:t># </a:t>
            </a:r>
            <a:r>
              <a:rPr lang="ko-KR" altLang="en-US" sz="5500" dirty="0" err="1">
                <a:latin typeface="Consolas" panose="020B0609020204030204" pitchFamily="49" charset="0"/>
                <a:cs typeface="Consolas" panose="020B0609020204030204" pitchFamily="49" charset="0"/>
              </a:rPr>
              <a:t>프로젝션</a:t>
            </a:r>
            <a:r>
              <a:rPr lang="ko-KR" altLang="en-US" sz="5500" dirty="0">
                <a:latin typeface="Consolas" panose="020B0609020204030204" pitchFamily="49" charset="0"/>
                <a:cs typeface="Consolas" panose="020B0609020204030204" pitchFamily="49" charset="0"/>
              </a:rPr>
              <a:t> 정의</a:t>
            </a:r>
            <a:endParaRPr lang="en-US" altLang="ko-KR" sz="5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5500" dirty="0"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5500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ko-KR" altLang="en-US" sz="5500" dirty="0">
                <a:latin typeface="Consolas" panose="020B0609020204030204" pitchFamily="49" charset="0"/>
                <a:cs typeface="Consolas" panose="020B0609020204030204" pitchFamily="49" charset="0"/>
              </a:rPr>
              <a:t>중부원점</a:t>
            </a:r>
            <a:r>
              <a:rPr lang="en-US" altLang="ko-KR" sz="5500" dirty="0">
                <a:latin typeface="Consolas" panose="020B0609020204030204" pitchFamily="49" charset="0"/>
                <a:cs typeface="Consolas" panose="020B0609020204030204" pitchFamily="49" charset="0"/>
              </a:rPr>
              <a:t>(GRS80)-falseY:50000: </a:t>
            </a:r>
            <a:r>
              <a:rPr lang="ko-KR" altLang="en-US" sz="5500" dirty="0">
                <a:latin typeface="Consolas" panose="020B0609020204030204" pitchFamily="49" charset="0"/>
                <a:cs typeface="Consolas" panose="020B0609020204030204" pitchFamily="49" charset="0"/>
              </a:rPr>
              <a:t>서울시 </a:t>
            </a:r>
            <a:r>
              <a:rPr lang="ko-KR" altLang="en-US" sz="5500" dirty="0" err="1">
                <a:latin typeface="Consolas" panose="020B0609020204030204" pitchFamily="49" charset="0"/>
                <a:cs typeface="Consolas" panose="020B0609020204030204" pitchFamily="49" charset="0"/>
              </a:rPr>
              <a:t>열린데이터광장에서</a:t>
            </a:r>
            <a:r>
              <a:rPr lang="ko-KR" altLang="en-US" sz="5500" dirty="0">
                <a:latin typeface="Consolas" panose="020B0609020204030204" pitchFamily="49" charset="0"/>
                <a:cs typeface="Consolas" panose="020B0609020204030204" pitchFamily="49" charset="0"/>
              </a:rPr>
              <a:t> 제공하는 데이터에 사용된 좌표계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5500" dirty="0">
                <a:latin typeface="Consolas" panose="020B0609020204030204" pitchFamily="49" charset="0"/>
                <a:cs typeface="Consolas" panose="020B0609020204030204" pitchFamily="49" charset="0"/>
              </a:rPr>
              <a:t>- EPSG:5181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5500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ko-KR" altLang="en-US" sz="5500" dirty="0">
                <a:latin typeface="Consolas" panose="020B0609020204030204" pitchFamily="49" charset="0"/>
                <a:cs typeface="Consolas" panose="020B0609020204030204" pitchFamily="49" charset="0"/>
              </a:rPr>
              <a:t>서울시 상권분석서비스</a:t>
            </a:r>
            <a:r>
              <a:rPr lang="en-US" altLang="ko-KR" sz="5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5500" dirty="0">
                <a:latin typeface="Consolas" panose="020B0609020204030204" pitchFamily="49" charset="0"/>
                <a:cs typeface="Consolas" panose="020B0609020204030204" pitchFamily="49" charset="0"/>
              </a:rPr>
              <a:t>상권</a:t>
            </a:r>
            <a:r>
              <a:rPr lang="en-US" altLang="ko-KR" sz="55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ko-KR" altLang="en-US" sz="5500" dirty="0">
                <a:latin typeface="Consolas" panose="020B0609020204030204" pitchFamily="49" charset="0"/>
                <a:cs typeface="Consolas" panose="020B0609020204030204" pitchFamily="49" charset="0"/>
              </a:rPr>
              <a:t>영역</a:t>
            </a:r>
            <a:r>
              <a:rPr lang="en-US" altLang="ko-KR" sz="5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sz="5500" dirty="0">
                <a:latin typeface="Consolas" panose="020B0609020204030204" pitchFamily="49" charset="0"/>
                <a:cs typeface="Consolas" panose="020B0609020204030204" pitchFamily="49" charset="0"/>
              </a:rPr>
              <a:t>에 사용된 좌표계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5500" dirty="0"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5500" dirty="0">
                <a:latin typeface="Consolas" panose="020B0609020204030204" pitchFamily="49" charset="0"/>
                <a:cs typeface="Consolas" panose="020B0609020204030204" pitchFamily="49" charset="0"/>
              </a:rPr>
              <a:t>proj_1 = </a:t>
            </a:r>
            <a:r>
              <a:rPr lang="en-US" altLang="ko-KR" sz="5500" dirty="0" err="1">
                <a:latin typeface="Consolas" panose="020B0609020204030204" pitchFamily="49" charset="0"/>
                <a:cs typeface="Consolas" panose="020B0609020204030204" pitchFamily="49" charset="0"/>
              </a:rPr>
              <a:t>Proj</a:t>
            </a:r>
            <a:r>
              <a:rPr lang="en-US" altLang="ko-KR" sz="5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55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5500" dirty="0">
                <a:latin typeface="Consolas" panose="020B0609020204030204" pitchFamily="49" charset="0"/>
                <a:cs typeface="Consolas" panose="020B0609020204030204" pitchFamily="49" charset="0"/>
              </a:rPr>
              <a:t>='epsg:5181')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5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5500" dirty="0"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5500" dirty="0">
                <a:latin typeface="Consolas" panose="020B0609020204030204" pitchFamily="49" charset="0"/>
                <a:cs typeface="Consolas" panose="020B0609020204030204" pitchFamily="49" charset="0"/>
              </a:rPr>
              <a:t>- WGS84 </a:t>
            </a:r>
            <a:r>
              <a:rPr lang="ko-KR" altLang="en-US" sz="5500" dirty="0">
                <a:latin typeface="Consolas" panose="020B0609020204030204" pitchFamily="49" charset="0"/>
                <a:cs typeface="Consolas" panose="020B0609020204030204" pitchFamily="49" charset="0"/>
              </a:rPr>
              <a:t>경위도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5500" dirty="0">
                <a:latin typeface="Consolas" panose="020B0609020204030204" pitchFamily="49" charset="0"/>
                <a:cs typeface="Consolas" panose="020B0609020204030204" pitchFamily="49" charset="0"/>
              </a:rPr>
              <a:t>- EPSG:4326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5500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ko-KR" altLang="en-US" sz="5500" dirty="0">
                <a:latin typeface="Consolas" panose="020B0609020204030204" pitchFamily="49" charset="0"/>
                <a:cs typeface="Consolas" panose="020B0609020204030204" pitchFamily="49" charset="0"/>
              </a:rPr>
              <a:t>학구도안내서비스에서 제공하는 학교 위치 데이터에서 사용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5500" dirty="0"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5500" dirty="0">
                <a:latin typeface="Consolas" panose="020B0609020204030204" pitchFamily="49" charset="0"/>
                <a:cs typeface="Consolas" panose="020B0609020204030204" pitchFamily="49" charset="0"/>
              </a:rPr>
              <a:t>proj_2 = </a:t>
            </a:r>
            <a:r>
              <a:rPr lang="en-US" altLang="ko-KR" sz="5500" dirty="0" err="1">
                <a:latin typeface="Consolas" panose="020B0609020204030204" pitchFamily="49" charset="0"/>
                <a:cs typeface="Consolas" panose="020B0609020204030204" pitchFamily="49" charset="0"/>
              </a:rPr>
              <a:t>Proj</a:t>
            </a:r>
            <a:r>
              <a:rPr lang="en-US" altLang="ko-KR" sz="5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55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5500" dirty="0">
                <a:latin typeface="Consolas" panose="020B0609020204030204" pitchFamily="49" charset="0"/>
                <a:cs typeface="Consolas" panose="020B0609020204030204" pitchFamily="49" charset="0"/>
              </a:rPr>
              <a:t>='epsg:4326')</a:t>
            </a:r>
          </a:p>
          <a:p>
            <a:pPr>
              <a:lnSpc>
                <a:spcPct val="100000"/>
              </a:lnSpc>
            </a:pPr>
            <a:endParaRPr lang="en-US" altLang="ko-KR" sz="5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5DD42-2944-779B-7C83-520FC316DF7A}"/>
              </a:ext>
            </a:extLst>
          </p:cNvPr>
          <p:cNvSpPr txBox="1"/>
          <p:nvPr/>
        </p:nvSpPr>
        <p:spPr>
          <a:xfrm>
            <a:off x="6355976" y="1690688"/>
            <a:ext cx="54669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변환환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좌표를 경위도로 저장</a:t>
            </a:r>
          </a:p>
          <a:p>
            <a:pPr>
              <a:lnSpc>
                <a:spcPct val="10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converted = transform(proj_1, proj_2,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ko-KR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엑스좌표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값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'].values,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ko-KR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와이좌표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값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'].values)</a:t>
            </a:r>
          </a:p>
          <a:p>
            <a:pPr>
              <a:lnSpc>
                <a:spcPct val="100000"/>
              </a:lnSpc>
            </a:pP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경도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'] = converted[0]</a:t>
            </a:r>
          </a:p>
          <a:p>
            <a:pPr>
              <a:lnSpc>
                <a:spcPct val="100000"/>
              </a:lnSpc>
            </a:pP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위도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'] = converted[1]</a:t>
            </a:r>
          </a:p>
          <a:p>
            <a:endParaRPr lang="en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ABFD2-7911-9B98-98E4-196F2EA0A1BF}"/>
              </a:ext>
            </a:extLst>
          </p:cNvPr>
          <p:cNvSpPr txBox="1"/>
          <p:nvPr/>
        </p:nvSpPr>
        <p:spPr>
          <a:xfrm>
            <a:off x="6355976" y="3210620"/>
            <a:ext cx="5558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- projection</a:t>
            </a:r>
            <a:r>
              <a:rPr lang="ko-KR" altLang="en-US" dirty="0"/>
              <a:t>은 위도</a:t>
            </a:r>
            <a:r>
              <a:rPr lang="en-US" altLang="ko-KR" dirty="0"/>
              <a:t>,</a:t>
            </a:r>
            <a:r>
              <a:rPr lang="ko-KR" altLang="en-US" dirty="0"/>
              <a:t> 경도를 지구 표면 위 좌표로 변환하기 위해 수학적 변형을 수행합니다</a:t>
            </a:r>
            <a:r>
              <a:rPr lang="en-US" altLang="ko-KR" dirty="0"/>
              <a:t>.</a:t>
            </a:r>
            <a:r>
              <a:rPr lang="ko-KR" altLang="en-US" dirty="0"/>
              <a:t> 위 코드를 보면 알 수 있다시피 </a:t>
            </a:r>
            <a:r>
              <a:rPr lang="ko-KR" altLang="en-US" dirty="0" err="1"/>
              <a:t>엑스좌표</a:t>
            </a:r>
            <a:r>
              <a:rPr lang="ko-KR" altLang="en-US" dirty="0"/>
              <a:t> 값은 경도로 변환되고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와이좌표</a:t>
            </a:r>
            <a:r>
              <a:rPr lang="ko-KR" altLang="en-US" dirty="0"/>
              <a:t> 값은 위도로 변환됨을 알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920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7F45-D6DA-C298-C239-186EB41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전처리</a:t>
            </a:r>
            <a:endParaRPr lang="en-K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AC07-AD4B-5018-83D6-CC595F70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900" dirty="0"/>
              <a:t>다음으로</a:t>
            </a:r>
            <a:r>
              <a:rPr lang="en-US" altLang="ko-KR" sz="1900" dirty="0"/>
              <a:t>,</a:t>
            </a:r>
            <a:r>
              <a:rPr lang="ko-KR" altLang="en-US" sz="1900" dirty="0"/>
              <a:t> 학교 주변에 위치한 상권을 파악하기 위한 작업을 수행했습니다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데이터에서 각 영역의 중심 좌표 </a:t>
            </a:r>
            <a:r>
              <a:rPr lang="ko-KR" altLang="en-US" sz="1900" dirty="0" err="1"/>
              <a:t>값만을</a:t>
            </a:r>
            <a:r>
              <a:rPr lang="ko-KR" altLang="en-US" sz="1900" dirty="0"/>
              <a:t> 주었기 때문에 </a:t>
            </a:r>
            <a:r>
              <a:rPr lang="en-US" altLang="ko-KR" sz="1900" dirty="0" err="1"/>
              <a:t>geopandas</a:t>
            </a:r>
            <a:r>
              <a:rPr lang="ko-KR" altLang="en-US" sz="1900" dirty="0"/>
              <a:t>의</a:t>
            </a:r>
            <a:r>
              <a:rPr lang="en-US" altLang="ko-KR" sz="1900" dirty="0"/>
              <a:t> buffer</a:t>
            </a:r>
            <a:r>
              <a:rPr lang="ko-KR" altLang="en-US" sz="1900" dirty="0" err="1"/>
              <a:t>를</a:t>
            </a:r>
            <a:r>
              <a:rPr lang="ko-KR" altLang="en-US" sz="1900" dirty="0"/>
              <a:t> </a:t>
            </a:r>
            <a:r>
              <a:rPr lang="en-US" altLang="ko-KR" sz="1900" dirty="0"/>
              <a:t>2km</a:t>
            </a:r>
            <a:r>
              <a:rPr lang="ko-KR" altLang="en-US" sz="1900" dirty="0"/>
              <a:t>로 설정한 후 하나의 멀티 </a:t>
            </a:r>
            <a:r>
              <a:rPr lang="ko-KR" altLang="en-US" sz="1900" dirty="0" err="1"/>
              <a:t>폴리곤으로</a:t>
            </a:r>
            <a:r>
              <a:rPr lang="ko-KR" altLang="en-US" sz="1900" dirty="0"/>
              <a:t> 만들어 각 포인트들이 </a:t>
            </a:r>
            <a:r>
              <a:rPr lang="ko-KR" altLang="en-US" sz="1900" dirty="0" err="1"/>
              <a:t>반경이내에</a:t>
            </a:r>
            <a:r>
              <a:rPr lang="ko-KR" altLang="en-US" sz="1900" dirty="0"/>
              <a:t> 있는지 없는지 확인했습니다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이를 통해서 전체 상권 영역 밖에 있거나</a:t>
            </a:r>
            <a:r>
              <a:rPr lang="en-US" altLang="ko-KR" sz="1900" dirty="0"/>
              <a:t>,</a:t>
            </a:r>
            <a:r>
              <a:rPr lang="ko-KR" altLang="en-US" sz="1900" dirty="0"/>
              <a:t> 학교 영역 밖에 있는 상권을 분석 대상에서 제거하기 위해 먼저 전처리를 수행했습니다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학교 인근 상권에 대해서만 분석할 예정이므로</a:t>
            </a:r>
            <a:r>
              <a:rPr lang="en-US" altLang="ko-KR" sz="1900" dirty="0"/>
              <a:t>,</a:t>
            </a:r>
            <a:r>
              <a:rPr lang="ko-KR" altLang="en-US" sz="1900" dirty="0"/>
              <a:t> 학교 인근 상권에 대한 반경 범위를 </a:t>
            </a:r>
            <a:r>
              <a:rPr lang="en-US" altLang="ko-KR" sz="1900" dirty="0"/>
              <a:t>500m</a:t>
            </a:r>
            <a:r>
              <a:rPr lang="ko-KR" altLang="en-US" sz="1900" dirty="0"/>
              <a:t>로 정했습니다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한 학교에 대해서 모든 상권에 대해 거리 계산을 수행하고 가장 가까운 위치에 있는 상권을 해당 학교와의 주변 상권이라고 정의했습니다</a:t>
            </a:r>
            <a:r>
              <a:rPr lang="en-US" altLang="ko-KR" sz="19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900" dirty="0"/>
              <a:t>앞서 연산으로 구한 </a:t>
            </a:r>
            <a:r>
              <a:rPr lang="en-US" altLang="ko-KR" sz="1900" dirty="0"/>
              <a:t>geometry</a:t>
            </a:r>
            <a:r>
              <a:rPr lang="ko-KR" altLang="en-US" sz="1900" dirty="0"/>
              <a:t> 데이터를 이용하여 학교와 가장 가까운 위치에 있는 상권을 구하고</a:t>
            </a:r>
            <a:r>
              <a:rPr lang="en-US" altLang="ko-KR" sz="1900" dirty="0"/>
              <a:t>,</a:t>
            </a:r>
            <a:r>
              <a:rPr lang="ko-KR" altLang="en-US" sz="1900" dirty="0"/>
              <a:t> 해당 데이터를 통합하여 새로운 데이터셋을 생성하였습니다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1693734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7F45-D6DA-C298-C239-186EB41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5.</a:t>
            </a:r>
            <a:r>
              <a:rPr lang="ko-KR" altLang="en-US" sz="3600" dirty="0"/>
              <a:t> 분석 결과 및 인사이트 발굴</a:t>
            </a:r>
            <a:endParaRPr lang="en-K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AC07-AD4B-5018-83D6-CC595F704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0976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ko-KR" altLang="en-US" sz="1900" dirty="0"/>
              <a:t>학교 인근 상권에 대한 분기별 </a:t>
            </a:r>
            <a:r>
              <a:rPr lang="en-US" altLang="ko-KR" sz="1900" dirty="0"/>
              <a:t>10</a:t>
            </a:r>
            <a:r>
              <a:rPr lang="ko-KR" altLang="en-US" sz="1900" dirty="0"/>
              <a:t>대 총 매출 데이터를 분석한 결과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en-US" altLang="ko-KR" sz="1900" dirty="0"/>
              <a:t>4</a:t>
            </a:r>
            <a:r>
              <a:rPr lang="ko-KR" altLang="en-US" sz="1900" dirty="0"/>
              <a:t>분기의 매출 총액이 가장 높다는 결과가 나왔습니다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en-US" altLang="ko-KR" sz="1900" dirty="0"/>
              <a:t>1</a:t>
            </a:r>
            <a:r>
              <a:rPr lang="ko-KR" altLang="en-US" sz="1900" dirty="0"/>
              <a:t>분기에서는 서일중학교</a:t>
            </a:r>
            <a:r>
              <a:rPr lang="en-US" altLang="ko-KR" sz="1900" dirty="0"/>
              <a:t>-</a:t>
            </a:r>
            <a:r>
              <a:rPr lang="ko-KR" altLang="en-US" sz="1900" dirty="0"/>
              <a:t>강남역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ko-KR" altLang="en-US" sz="1900" dirty="0" err="1"/>
              <a:t>서울서초초등학교</a:t>
            </a:r>
            <a:r>
              <a:rPr lang="en-US" altLang="ko-KR" sz="1900" dirty="0"/>
              <a:t>-</a:t>
            </a:r>
            <a:r>
              <a:rPr lang="ko-KR" altLang="en-US" sz="1900" dirty="0"/>
              <a:t>강남역</a:t>
            </a:r>
            <a:r>
              <a:rPr lang="en-US" altLang="ko-KR" sz="1900" dirty="0"/>
              <a:t>,</a:t>
            </a:r>
            <a:r>
              <a:rPr lang="ko-KR" altLang="en-US" sz="1900" dirty="0"/>
              <a:t> 신상중학교</a:t>
            </a:r>
            <a:r>
              <a:rPr lang="en-US" altLang="ko-KR" sz="1900" dirty="0"/>
              <a:t>-</a:t>
            </a:r>
            <a:r>
              <a:rPr lang="ko-KR" altLang="en-US" sz="1900" dirty="0" err="1"/>
              <a:t>노원역</a:t>
            </a:r>
            <a:r>
              <a:rPr lang="ko-KR" altLang="en-US" sz="1900" dirty="0"/>
              <a:t> 부근의 매출액이 높습니다</a:t>
            </a:r>
            <a:r>
              <a:rPr lang="en-US" altLang="ko-KR" sz="19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900" dirty="0"/>
              <a:t>2</a:t>
            </a:r>
            <a:r>
              <a:rPr lang="ko-KR" altLang="en-US" sz="1900" dirty="0"/>
              <a:t>분기에서는 서일중학교</a:t>
            </a:r>
            <a:r>
              <a:rPr lang="en-US" altLang="ko-KR" sz="1900" dirty="0"/>
              <a:t>-</a:t>
            </a:r>
            <a:r>
              <a:rPr lang="ko-KR" altLang="en-US" sz="1900" dirty="0"/>
              <a:t>강남역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ko-KR" altLang="en-US" sz="1900" dirty="0" err="1"/>
              <a:t>서울서초초등학교</a:t>
            </a:r>
            <a:r>
              <a:rPr lang="en-US" altLang="ko-KR" sz="1900" dirty="0"/>
              <a:t>-</a:t>
            </a:r>
            <a:r>
              <a:rPr lang="ko-KR" altLang="en-US" sz="1900" dirty="0"/>
              <a:t>강남역</a:t>
            </a:r>
            <a:r>
              <a:rPr lang="en-US" altLang="ko-KR" sz="1900" dirty="0"/>
              <a:t>,</a:t>
            </a:r>
            <a:r>
              <a:rPr lang="ko-KR" altLang="en-US" sz="1900" dirty="0"/>
              <a:t> 신상중학교</a:t>
            </a:r>
            <a:r>
              <a:rPr lang="en-US" altLang="ko-KR" sz="1900" dirty="0"/>
              <a:t>-</a:t>
            </a:r>
            <a:r>
              <a:rPr lang="ko-KR" altLang="en-US" sz="1900" dirty="0" err="1"/>
              <a:t>노원역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 </a:t>
            </a:r>
            <a:r>
              <a:rPr lang="en-US" altLang="ko-KR" sz="1900" dirty="0"/>
              <a:t>3</a:t>
            </a:r>
            <a:r>
              <a:rPr lang="ko-KR" altLang="en-US" sz="1900" dirty="0"/>
              <a:t>분기에서는 서일중학교</a:t>
            </a:r>
            <a:r>
              <a:rPr lang="en-US" altLang="ko-KR" sz="1900" dirty="0"/>
              <a:t>-</a:t>
            </a:r>
            <a:r>
              <a:rPr lang="ko-KR" altLang="en-US" sz="1900" dirty="0"/>
              <a:t>강남역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ko-KR" altLang="en-US" sz="1900" dirty="0" err="1"/>
              <a:t>서울서초초등학교</a:t>
            </a:r>
            <a:r>
              <a:rPr lang="en-US" altLang="ko-KR" sz="1900" dirty="0"/>
              <a:t>-</a:t>
            </a:r>
            <a:r>
              <a:rPr lang="ko-KR" altLang="en-US" sz="1900" dirty="0"/>
              <a:t>강남역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ko-KR" altLang="en-US" sz="1900" dirty="0" err="1"/>
              <a:t>서울신천초등학교</a:t>
            </a:r>
            <a:r>
              <a:rPr lang="en-US" altLang="ko-KR" sz="1900" dirty="0"/>
              <a:t>-</a:t>
            </a:r>
            <a:r>
              <a:rPr lang="ko-KR" altLang="en-US" sz="1900" dirty="0" err="1"/>
              <a:t>잠실역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en-US" altLang="ko-KR" sz="1900" dirty="0"/>
              <a:t>4</a:t>
            </a:r>
            <a:r>
              <a:rPr lang="ko-KR" altLang="en-US" sz="1900" dirty="0"/>
              <a:t>분기에서는 서일중학교</a:t>
            </a:r>
            <a:r>
              <a:rPr lang="en-US" altLang="ko-KR" sz="1900" dirty="0"/>
              <a:t>-</a:t>
            </a:r>
            <a:r>
              <a:rPr lang="ko-KR" altLang="en-US" sz="1900" dirty="0"/>
              <a:t>강남역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ko-KR" altLang="en-US" sz="1900" dirty="0" err="1"/>
              <a:t>서울서초초등학교</a:t>
            </a:r>
            <a:r>
              <a:rPr lang="en-US" altLang="ko-KR" sz="1900" dirty="0"/>
              <a:t>-</a:t>
            </a:r>
            <a:r>
              <a:rPr lang="ko-KR" altLang="en-US" sz="1900" dirty="0"/>
              <a:t>강남역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ko-KR" altLang="en-US" sz="1900" dirty="0" err="1"/>
              <a:t>서울신천초등학교</a:t>
            </a:r>
            <a:r>
              <a:rPr lang="en-US" altLang="ko-KR" sz="1900" dirty="0"/>
              <a:t>-</a:t>
            </a:r>
            <a:r>
              <a:rPr lang="ko-KR" altLang="en-US" sz="1900" dirty="0"/>
              <a:t>잠실역의 매출이 높습니다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074E1-8F36-75F5-1886-37B589D42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76" y="1568065"/>
            <a:ext cx="6489336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90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7F45-D6DA-C298-C239-186EB41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5.</a:t>
            </a:r>
            <a:r>
              <a:rPr lang="ko-KR" altLang="en-US" sz="3600" dirty="0"/>
              <a:t> 분석 결과 및 인사이트 발굴</a:t>
            </a:r>
            <a:endParaRPr lang="en-K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AC07-AD4B-5018-83D6-CC595F70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900" dirty="0"/>
              <a:t>1</a:t>
            </a:r>
            <a:r>
              <a:rPr lang="ko-KR" altLang="en-US" sz="1900" dirty="0"/>
              <a:t>분기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en-US" altLang="ko-KR" sz="1900" dirty="0"/>
              <a:t>2</a:t>
            </a:r>
            <a:r>
              <a:rPr lang="ko-KR" altLang="en-US" sz="1900" dirty="0"/>
              <a:t>분기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en-US" altLang="ko-KR" sz="1900" dirty="0"/>
              <a:t>3</a:t>
            </a:r>
            <a:r>
              <a:rPr lang="ko-KR" altLang="en-US" sz="1900" dirty="0"/>
              <a:t>분기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en-US" altLang="ko-KR" sz="1900" dirty="0"/>
              <a:t>4</a:t>
            </a:r>
            <a:r>
              <a:rPr lang="ko-KR" altLang="en-US" sz="1900" dirty="0"/>
              <a:t>분기 </a:t>
            </a:r>
            <a:r>
              <a:rPr lang="en-US" altLang="ko-KR" sz="1900" dirty="0"/>
              <a:t>10</a:t>
            </a:r>
            <a:r>
              <a:rPr lang="ko-KR" altLang="en-US" sz="1900" dirty="0"/>
              <a:t>대 매출액을 모두 고려하여 정렬한 결과</a:t>
            </a:r>
            <a:r>
              <a:rPr lang="en-US" altLang="ko-KR" sz="1900" dirty="0"/>
              <a:t>,</a:t>
            </a:r>
            <a:r>
              <a:rPr lang="ko-KR" altLang="en-US" sz="1900" dirty="0"/>
              <a:t> 서일중학교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ko-KR" altLang="en-US" sz="1900" dirty="0" err="1"/>
              <a:t>서울서초초등학교</a:t>
            </a:r>
            <a:r>
              <a:rPr lang="en-US" altLang="ko-KR" sz="1900" dirty="0"/>
              <a:t>,</a:t>
            </a:r>
            <a:r>
              <a:rPr lang="ko-KR" altLang="en-US" sz="1900" dirty="0"/>
              <a:t> 신상중학교 인근 상권이 매출액이 높다는 결과가 나왔습니다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가장 매출액이 높은 상권 영역 중 하나인 강남역에 대해서 서비스 업종 분석을 해본 결과</a:t>
            </a:r>
            <a:r>
              <a:rPr lang="en-US" altLang="ko-KR" sz="1900" dirty="0"/>
              <a:t>,</a:t>
            </a:r>
            <a:r>
              <a:rPr lang="ko-KR" altLang="en-US" sz="1900" dirty="0"/>
              <a:t> 서비스 업종 종류가 </a:t>
            </a:r>
            <a:r>
              <a:rPr lang="en-US" altLang="ko-KR" sz="1900" dirty="0"/>
              <a:t>1</a:t>
            </a:r>
            <a:r>
              <a:rPr lang="ko-KR" altLang="en-US" sz="1900" dirty="0"/>
              <a:t>개씩 존재하여 어떤 서비스 업종이 많이 </a:t>
            </a:r>
            <a:r>
              <a:rPr lang="ko-KR" altLang="en-US" sz="1900" dirty="0" err="1"/>
              <a:t>분포해있는지</a:t>
            </a:r>
            <a:r>
              <a:rPr lang="ko-KR" altLang="en-US" sz="1900" dirty="0"/>
              <a:t> 파악하기 어려웠습니다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1716986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7F45-D6DA-C298-C239-186EB41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5.</a:t>
            </a:r>
            <a:r>
              <a:rPr lang="ko-KR" altLang="en-US" sz="3600" dirty="0"/>
              <a:t> </a:t>
            </a:r>
            <a:r>
              <a:rPr lang="en-US" altLang="ko-KR" sz="3600" dirty="0"/>
              <a:t>Lessons Learned</a:t>
            </a:r>
            <a:endParaRPr lang="en-K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AC07-AD4B-5018-83D6-CC595F70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900" dirty="0"/>
              <a:t>서비스 업종에 대한 더 상세한 데이터와 고객에 대한 추가적인 데이터가 주어진다면 초중고 소비자별로 인기있는 서비스 업종에 대해 파악할 수 있을 것입니다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업종이 아닌 제품 데이터가 주어진다면 더 세부적인 시장을 조사할 수 있을 것입니다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데이터 </a:t>
            </a:r>
            <a:r>
              <a:rPr lang="ko-KR" altLang="en-US" sz="1900" dirty="0" err="1"/>
              <a:t>전처리</a:t>
            </a:r>
            <a:r>
              <a:rPr lang="ko-KR" altLang="en-US" sz="1900" dirty="0"/>
              <a:t> 과정에서 예상 외로 많은 시간을 소비하여 다른 부분이 부족한 것 같아 아쉬운 마음이 들었습니다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특히 전체 프로젝트 기간 중에서 분석에 많은 시간을 사용하여 시간 관리를 못한 점이 가장 아쉽습니다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특히 시간 관리를 잘했더라면 자료 조사</a:t>
            </a:r>
            <a:r>
              <a:rPr lang="en-US" altLang="ko-KR" sz="1900" dirty="0"/>
              <a:t>,</a:t>
            </a:r>
            <a:r>
              <a:rPr lang="ko-KR" altLang="en-US" sz="1900" dirty="0"/>
              <a:t> 보고서 작성 등처럼 분석 이외의 부분에 신경을 더 쓸 수 있었을 것 같습니다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또한</a:t>
            </a:r>
            <a:r>
              <a:rPr lang="en-US" altLang="ko-KR" sz="1900" dirty="0"/>
              <a:t>,</a:t>
            </a:r>
            <a:r>
              <a:rPr lang="ko-KR" altLang="en-US" sz="1900" dirty="0"/>
              <a:t> 데이터 특성 때문인지 </a:t>
            </a:r>
            <a:r>
              <a:rPr lang="ko-KR" altLang="en-US" sz="1900" dirty="0" err="1"/>
              <a:t>시각화하는</a:t>
            </a:r>
            <a:r>
              <a:rPr lang="ko-KR" altLang="en-US" sz="1900" dirty="0"/>
              <a:t> 부분이 매끄럽지 못했습니다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시간이 더 있었더라면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ko-KR" altLang="en-US" sz="1900" dirty="0" err="1"/>
              <a:t>애트리뷰트</a:t>
            </a:r>
            <a:r>
              <a:rPr lang="ko-KR" altLang="en-US" sz="1900" dirty="0"/>
              <a:t> 간의 더 세부적인 관계를 파악하여 </a:t>
            </a:r>
            <a:r>
              <a:rPr lang="ko-KR" altLang="en-US" sz="1900" dirty="0" err="1"/>
              <a:t>시각화할</a:t>
            </a:r>
            <a:r>
              <a:rPr lang="ko-KR" altLang="en-US" sz="1900" dirty="0"/>
              <a:t> 것입니다</a:t>
            </a:r>
            <a:r>
              <a:rPr lang="en-US" altLang="ko-KR" sz="1900"/>
              <a:t>.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44113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7F45-D6DA-C298-C239-186EB41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ko-KR" altLang="en-US" sz="3600" dirty="0"/>
              <a:t>전체 프로젝트 관리</a:t>
            </a:r>
            <a:endParaRPr lang="en-K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AC07-AD4B-5018-83D6-CC595F70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/>
              <a:t>기말 프로젝트의 일정은 다음과 같습니다</a:t>
            </a:r>
            <a:r>
              <a:rPr lang="en-US" altLang="ko-KR" sz="24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ko-KR" altLang="en-US" sz="2400" dirty="0"/>
              <a:t>데이터 수집 및 사용 도구 선정</a:t>
            </a: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ko-KR" altLang="en-US" sz="2400" dirty="0"/>
              <a:t>일시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11</a:t>
            </a:r>
            <a:r>
              <a:rPr lang="ko-KR" altLang="en-US" sz="2400" dirty="0"/>
              <a:t>월 </a:t>
            </a:r>
            <a:r>
              <a:rPr lang="en-US" altLang="ko-KR" sz="2400" dirty="0"/>
              <a:t>2</a:t>
            </a:r>
            <a:r>
              <a:rPr lang="ko-KR" altLang="en-US" sz="2400" dirty="0"/>
              <a:t>일 </a:t>
            </a:r>
            <a:r>
              <a:rPr lang="en-US" altLang="ko-KR" sz="2400" dirty="0"/>
              <a:t>~</a:t>
            </a:r>
            <a:r>
              <a:rPr lang="ko-KR" altLang="en-US" sz="2400" dirty="0"/>
              <a:t> </a:t>
            </a:r>
            <a:r>
              <a:rPr lang="en-US" altLang="ko-KR" sz="2400" dirty="0"/>
              <a:t>11</a:t>
            </a:r>
            <a:r>
              <a:rPr lang="ko-KR" altLang="en-US" sz="2400" dirty="0"/>
              <a:t>월 </a:t>
            </a:r>
            <a:r>
              <a:rPr lang="en-US" altLang="ko-KR" sz="2400" dirty="0"/>
              <a:t>9</a:t>
            </a:r>
            <a:r>
              <a:rPr lang="ko-KR" altLang="en-US" sz="2400" dirty="0"/>
              <a:t>일</a:t>
            </a: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ko-KR" altLang="en-US" sz="2400" dirty="0"/>
              <a:t>해당 프로젝트는 학교 위치를 기반으로 상권 업종에 관한 분석을 진행할 예정입니다</a:t>
            </a:r>
            <a:r>
              <a:rPr lang="en-US" altLang="ko-KR" sz="2400" dirty="0"/>
              <a:t>.</a:t>
            </a:r>
            <a:r>
              <a:rPr lang="ko-KR" altLang="en-US" sz="2400" dirty="0"/>
              <a:t> 따라서 해당 분석에 필요한 데이터인 학교 위치와 해당 지역 상권 데이터가 필요합니다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ko-KR" altLang="en-US" sz="2400" dirty="0"/>
              <a:t>필요한 데이터를 구하기 위해서 </a:t>
            </a:r>
            <a:r>
              <a:rPr lang="ko-KR" altLang="en-US" sz="2400" dirty="0" err="1"/>
              <a:t>공공데이터포털</a:t>
            </a:r>
            <a:r>
              <a:rPr lang="ko-KR" altLang="en-US" sz="2400" dirty="0"/>
              <a:t> 등의 플랫폼에 키워드 검색을 통하여 데이터를 수집하는 과정을 거쳤습니다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ko-KR" altLang="en-US" sz="2400" dirty="0"/>
              <a:t>데이터 수집 시 공통으로 확인한 내용은 다음과 같습니다</a:t>
            </a:r>
            <a:r>
              <a:rPr lang="en-US" altLang="ko-KR" sz="2400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분석에 필요한 데이터</a:t>
            </a:r>
            <a:r>
              <a:rPr lang="en-US" altLang="ko-KR" dirty="0"/>
              <a:t>(</a:t>
            </a:r>
            <a:r>
              <a:rPr lang="ko-KR" altLang="en-US" dirty="0" err="1"/>
              <a:t>애트리뷰트와</a:t>
            </a:r>
            <a:r>
              <a:rPr lang="ko-KR" altLang="en-US" dirty="0"/>
              <a:t> </a:t>
            </a:r>
            <a:r>
              <a:rPr lang="ko-KR" altLang="en-US" dirty="0" err="1"/>
              <a:t>투플</a:t>
            </a:r>
            <a:r>
              <a:rPr lang="en-US" altLang="ko-KR" dirty="0"/>
              <a:t>)</a:t>
            </a:r>
            <a:r>
              <a:rPr lang="ko-KR" altLang="en-US" dirty="0"/>
              <a:t>이 포함되어 있는지 확인합니다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지역을 구분하기 위해 교육청으로 구분할 수 있는 데이터가 포함되어 있는지 확인합니다</a:t>
            </a:r>
            <a:r>
              <a:rPr lang="en-US" altLang="ko-KR" sz="2200" dirty="0"/>
              <a:t>.</a:t>
            </a:r>
            <a:r>
              <a:rPr lang="ko-KR" altLang="en-US" sz="2200" dirty="0"/>
              <a:t> </a:t>
            </a:r>
            <a:endParaRPr lang="en-US" altLang="ko-KR" sz="2200" dirty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200" dirty="0"/>
          </a:p>
          <a:p>
            <a:endParaRPr lang="en-US" altLang="ko-KR" sz="2400" dirty="0"/>
          </a:p>
          <a:p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392130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7F45-D6DA-C298-C239-186EB41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ko-KR" altLang="en-US" sz="3600" dirty="0"/>
              <a:t>전체 프로젝트 관리</a:t>
            </a:r>
            <a:endParaRPr lang="en-K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AC07-AD4B-5018-83D6-CC595F70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900" dirty="0"/>
              <a:t>초중고 학교 위치 데이터 수집 시 확인한 내용은 다음과 같습니다</a:t>
            </a:r>
            <a:r>
              <a:rPr lang="en-US" altLang="ko-KR" sz="19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900" dirty="0"/>
              <a:t>학교 위치와 </a:t>
            </a:r>
            <a:r>
              <a:rPr lang="ko-KR" altLang="en-US" sz="1900" dirty="0" err="1"/>
              <a:t>학교급구분</a:t>
            </a:r>
            <a:r>
              <a:rPr lang="ko-KR" altLang="en-US" sz="1900" dirty="0"/>
              <a:t> 데이터가 포함되어 있는지</a:t>
            </a:r>
            <a:r>
              <a:rPr lang="en-US" altLang="ko-KR" sz="1900" dirty="0"/>
              <a:t>,</a:t>
            </a:r>
            <a:r>
              <a:rPr lang="ko-KR" altLang="en-US" sz="1900" dirty="0"/>
              <a:t> 학교 위치를 파악할 수 있는 좌표 데이터가 있는지 확인합니다</a:t>
            </a:r>
            <a:r>
              <a:rPr lang="en-US" altLang="ko-KR" sz="19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900" dirty="0"/>
              <a:t>상권의 위치 데이터와 좌표체계를 통일해야 할 필요가 있음을 염두에 두고 데이터를 수집합니다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상권 데이터 수집 시 확인한 내용은 다음과 같습니다</a:t>
            </a:r>
            <a:r>
              <a:rPr lang="en-US" altLang="ko-KR" sz="19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900" dirty="0"/>
              <a:t>상권의 영역을 알 수 있는 데이터가 포함되어 있는지 확인합니다</a:t>
            </a:r>
            <a:r>
              <a:rPr lang="en-US" altLang="ko-KR" sz="1900" dirty="0"/>
              <a:t>.</a:t>
            </a:r>
            <a:r>
              <a:rPr lang="ko-KR" altLang="en-US" sz="1900" dirty="0"/>
              <a:t> 후에 학교 인근 상권 정보를 알아야 하므로 필수적으로 확인해야 할 요소입니다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상권의 위치</a:t>
            </a:r>
            <a:r>
              <a:rPr lang="en-US" altLang="ko-KR" sz="1900" dirty="0"/>
              <a:t>,</a:t>
            </a:r>
            <a:r>
              <a:rPr lang="ko-KR" altLang="en-US" sz="1900" dirty="0"/>
              <a:t> 서비스 업종</a:t>
            </a:r>
            <a:r>
              <a:rPr lang="en-US" altLang="ko-KR" sz="1900" dirty="0"/>
              <a:t>,</a:t>
            </a:r>
            <a:r>
              <a:rPr lang="ko-KR" altLang="en-US" sz="1900" dirty="0"/>
              <a:t> 매출 등의 데이터가 포함되어 있는지 확인합니다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124261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7F45-D6DA-C298-C239-186EB41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ko-KR" altLang="en-US" sz="3600" dirty="0"/>
              <a:t>전체 프로젝트 관리</a:t>
            </a:r>
            <a:endParaRPr lang="en-K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AC07-AD4B-5018-83D6-CC595F70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900" dirty="0"/>
              <a:t>원시 데이터 분석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일시</a:t>
            </a:r>
            <a:r>
              <a:rPr lang="en-US" altLang="ko-KR" sz="1900" dirty="0"/>
              <a:t>:</a:t>
            </a:r>
            <a:r>
              <a:rPr lang="ko-KR" altLang="en-US" sz="1900" dirty="0"/>
              <a:t> </a:t>
            </a:r>
            <a:r>
              <a:rPr lang="en-US" altLang="ko-KR" sz="1900" dirty="0"/>
              <a:t>11</a:t>
            </a:r>
            <a:r>
              <a:rPr lang="ko-KR" altLang="en-US" sz="1900" dirty="0"/>
              <a:t>월 </a:t>
            </a:r>
            <a:r>
              <a:rPr lang="en-US" altLang="ko-KR" sz="1900" dirty="0"/>
              <a:t>9</a:t>
            </a:r>
            <a:r>
              <a:rPr lang="ko-KR" altLang="en-US" sz="1900" dirty="0"/>
              <a:t>일 </a:t>
            </a:r>
            <a:r>
              <a:rPr lang="en-US" altLang="ko-KR" sz="1900" dirty="0"/>
              <a:t>~</a:t>
            </a:r>
            <a:r>
              <a:rPr lang="ko-KR" altLang="en-US" sz="1900" dirty="0"/>
              <a:t> </a:t>
            </a:r>
            <a:r>
              <a:rPr lang="en-US" altLang="ko-KR" sz="1900" dirty="0"/>
              <a:t>11</a:t>
            </a:r>
            <a:r>
              <a:rPr lang="ko-KR" altLang="en-US" sz="1900" dirty="0"/>
              <a:t>월 </a:t>
            </a:r>
            <a:r>
              <a:rPr lang="en-US" altLang="ko-KR" sz="1900" dirty="0"/>
              <a:t>16</a:t>
            </a:r>
            <a:r>
              <a:rPr lang="ko-KR" altLang="en-US" sz="1900" dirty="0"/>
              <a:t>일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데이터 수집 단계에서 수집한 데이터를 살펴보고 각 원시 데이터에 대한 분석을 진행합니다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해당 단계에서 학구도안내서비스 에서 제공하는 </a:t>
            </a:r>
            <a:r>
              <a:rPr lang="en-US" altLang="ko-KR" sz="1900" dirty="0"/>
              <a:t>“</a:t>
            </a:r>
            <a:r>
              <a:rPr lang="ko-KR" altLang="en-US" sz="1900" dirty="0"/>
              <a:t>지방교육재정연구원 초중고 학교 위치</a:t>
            </a:r>
            <a:r>
              <a:rPr lang="en-US" altLang="ko-KR" sz="1900" dirty="0"/>
              <a:t>(2022)”,</a:t>
            </a:r>
            <a:r>
              <a:rPr lang="ko-KR" altLang="en-US" sz="1900" dirty="0"/>
              <a:t> 서울시에서 제공하는 </a:t>
            </a:r>
            <a:r>
              <a:rPr lang="en-US" altLang="ko-KR" sz="1900" dirty="0"/>
              <a:t>“</a:t>
            </a:r>
            <a:r>
              <a:rPr lang="ko-KR" altLang="en-US" sz="1900" dirty="0"/>
              <a:t>서울시 상권분석서비스</a:t>
            </a:r>
            <a:r>
              <a:rPr lang="en-US" altLang="ko-KR" sz="1900" dirty="0"/>
              <a:t>(</a:t>
            </a:r>
            <a:r>
              <a:rPr lang="ko-KR" altLang="en-US" sz="1900" dirty="0"/>
              <a:t>추정매출</a:t>
            </a:r>
            <a:r>
              <a:rPr lang="en-US" altLang="ko-KR" sz="1900" dirty="0"/>
              <a:t>-</a:t>
            </a:r>
            <a:r>
              <a:rPr lang="ko-KR" altLang="en-US" sz="1900" dirty="0"/>
              <a:t>상권</a:t>
            </a:r>
            <a:r>
              <a:rPr lang="en-US" altLang="ko-KR" sz="1900" dirty="0"/>
              <a:t>)</a:t>
            </a:r>
            <a:r>
              <a:rPr lang="ko-KR" altLang="en-US" sz="1900" dirty="0"/>
              <a:t> </a:t>
            </a:r>
            <a:r>
              <a:rPr lang="en-US" altLang="ko-KR" sz="1900" dirty="0"/>
              <a:t>(2022)”</a:t>
            </a:r>
            <a:r>
              <a:rPr lang="ko-KR" altLang="en-US" sz="1900" dirty="0"/>
              <a:t>와 </a:t>
            </a:r>
            <a:r>
              <a:rPr lang="en-US" altLang="ko-KR" sz="1900" dirty="0"/>
              <a:t>“</a:t>
            </a:r>
            <a:r>
              <a:rPr lang="ko-KR" altLang="en-US" sz="1900" dirty="0"/>
              <a:t>서울시 상권분석서비스</a:t>
            </a:r>
            <a:r>
              <a:rPr lang="en-US" altLang="ko-KR" sz="1900" dirty="0"/>
              <a:t>(</a:t>
            </a:r>
            <a:r>
              <a:rPr lang="ko-KR" altLang="en-US" sz="1900" dirty="0"/>
              <a:t>영역</a:t>
            </a:r>
            <a:r>
              <a:rPr lang="en-US" altLang="ko-KR" sz="1900" dirty="0"/>
              <a:t>-</a:t>
            </a:r>
            <a:r>
              <a:rPr lang="ko-KR" altLang="en-US" sz="1900" dirty="0"/>
              <a:t>상권</a:t>
            </a:r>
            <a:r>
              <a:rPr lang="en-US" altLang="ko-KR" sz="1900" dirty="0"/>
              <a:t>)</a:t>
            </a:r>
            <a:r>
              <a:rPr lang="ko-KR" altLang="en-US" sz="1900" dirty="0"/>
              <a:t> </a:t>
            </a:r>
            <a:r>
              <a:rPr lang="en-US" altLang="ko-KR" sz="1900" dirty="0"/>
              <a:t>(2022)”</a:t>
            </a:r>
            <a:r>
              <a:rPr lang="ko-KR" altLang="en-US" sz="1900" dirty="0" err="1"/>
              <a:t>를</a:t>
            </a:r>
            <a:r>
              <a:rPr lang="ko-KR" altLang="en-US" sz="1900" dirty="0"/>
              <a:t> 수집하였습니다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초중고 학교 위치 데이터는 전국의 초등학교</a:t>
            </a:r>
            <a:r>
              <a:rPr lang="en-US" altLang="ko-KR" sz="1900" dirty="0"/>
              <a:t>,</a:t>
            </a:r>
            <a:r>
              <a:rPr lang="ko-KR" altLang="en-US" sz="1900" dirty="0"/>
              <a:t> 중학교</a:t>
            </a:r>
            <a:r>
              <a:rPr lang="en-US" altLang="ko-KR" sz="1900" dirty="0"/>
              <a:t>,</a:t>
            </a:r>
            <a:r>
              <a:rPr lang="ko-KR" altLang="en-US" sz="1900" dirty="0"/>
              <a:t> 고등학교의 소재지 및 속성정보가 기록되어 있습니다</a:t>
            </a:r>
            <a:r>
              <a:rPr lang="en-US" altLang="ko-KR" sz="19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900" dirty="0"/>
              <a:t>서울시 상권분석서비스</a:t>
            </a:r>
            <a:r>
              <a:rPr lang="en-US" altLang="ko-KR" sz="1900" dirty="0"/>
              <a:t>(</a:t>
            </a:r>
            <a:r>
              <a:rPr lang="ko-KR" altLang="en-US" sz="1900" dirty="0"/>
              <a:t>추정매출</a:t>
            </a:r>
            <a:r>
              <a:rPr lang="en-US" altLang="ko-KR" sz="1900" dirty="0"/>
              <a:t>-</a:t>
            </a:r>
            <a:r>
              <a:rPr lang="ko-KR" altLang="en-US" sz="1900" dirty="0"/>
              <a:t>상권</a:t>
            </a:r>
            <a:r>
              <a:rPr lang="en-US" altLang="ko-KR" sz="1900" dirty="0"/>
              <a:t>)</a:t>
            </a:r>
            <a:r>
              <a:rPr lang="ko-KR" altLang="en-US" sz="1900" dirty="0"/>
              <a:t> </a:t>
            </a:r>
            <a:r>
              <a:rPr lang="en-US" altLang="ko-KR" sz="1900" dirty="0"/>
              <a:t>(2022)</a:t>
            </a:r>
            <a:r>
              <a:rPr lang="ko-KR" altLang="en-US" sz="1900" dirty="0"/>
              <a:t>는 </a:t>
            </a:r>
            <a:r>
              <a:rPr lang="en-US" altLang="ko-KR" sz="1900" dirty="0"/>
              <a:t>2022</a:t>
            </a:r>
            <a:r>
              <a:rPr lang="ko-KR" altLang="en-US" sz="1900" dirty="0"/>
              <a:t> </a:t>
            </a:r>
            <a:r>
              <a:rPr lang="en-US" altLang="ko-KR" sz="1900" dirty="0"/>
              <a:t>1</a:t>
            </a:r>
            <a:r>
              <a:rPr lang="ko-KR" altLang="en-US" sz="1900" dirty="0"/>
              <a:t>년 동안 서울시 상권에 위치하는 </a:t>
            </a:r>
            <a:r>
              <a:rPr lang="ko-KR" altLang="en-US" sz="1900" dirty="0" err="1"/>
              <a:t>가게들로부터</a:t>
            </a:r>
            <a:r>
              <a:rPr lang="ko-KR" altLang="en-US" sz="1900" dirty="0"/>
              <a:t> 매출 데이터를 수집한 데이터로</a:t>
            </a:r>
            <a:r>
              <a:rPr lang="en-US" altLang="ko-KR" sz="1900" dirty="0"/>
              <a:t>,</a:t>
            </a:r>
            <a:r>
              <a:rPr lang="ko-KR" altLang="en-US" sz="1900" dirty="0"/>
              <a:t> 총 </a:t>
            </a:r>
            <a:r>
              <a:rPr lang="en-US" altLang="ko-KR" sz="1900" dirty="0"/>
              <a:t>4</a:t>
            </a:r>
            <a:r>
              <a:rPr lang="ko-KR" altLang="en-US" sz="1900" dirty="0"/>
              <a:t>분기로 나누어 수집된 매출 데이터가 포함되어 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서울시 상권분석서비스</a:t>
            </a:r>
            <a:r>
              <a:rPr lang="en-US" altLang="ko-KR" sz="1900" dirty="0"/>
              <a:t>(</a:t>
            </a:r>
            <a:r>
              <a:rPr lang="ko-KR" altLang="en-US" sz="1900" dirty="0"/>
              <a:t>영역</a:t>
            </a:r>
            <a:r>
              <a:rPr lang="en-US" altLang="ko-KR" sz="1900" dirty="0"/>
              <a:t>-</a:t>
            </a:r>
            <a:r>
              <a:rPr lang="ko-KR" altLang="en-US" sz="1900" dirty="0"/>
              <a:t>상권</a:t>
            </a:r>
            <a:r>
              <a:rPr lang="en-US" altLang="ko-KR" sz="1900" dirty="0"/>
              <a:t>)</a:t>
            </a:r>
            <a:r>
              <a:rPr lang="ko-KR" altLang="en-US" sz="1900" dirty="0"/>
              <a:t>은 서울시 상권의 좌표와 기타 속성정보가 포함되어 있습니다</a:t>
            </a:r>
            <a:r>
              <a:rPr lang="en-US" altLang="ko-KR" sz="19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1900" dirty="0"/>
          </a:p>
          <a:p>
            <a:pPr>
              <a:lnSpc>
                <a:spcPct val="100000"/>
              </a:lnSpc>
            </a:pP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184747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7F45-D6DA-C298-C239-186EB41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ko-KR" altLang="en-US" sz="3600" dirty="0"/>
              <a:t>전체 프로젝트 관리</a:t>
            </a:r>
            <a:endParaRPr lang="en-K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AC07-AD4B-5018-83D6-CC595F70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900" dirty="0"/>
              <a:t>데이터 </a:t>
            </a:r>
            <a:r>
              <a:rPr lang="ko-KR" altLang="en-US" sz="1900" dirty="0" err="1"/>
              <a:t>전처리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일시</a:t>
            </a:r>
            <a:r>
              <a:rPr lang="en-US" altLang="ko-KR" sz="1900" dirty="0"/>
              <a:t>(</a:t>
            </a:r>
            <a:r>
              <a:rPr lang="ko-KR" altLang="en-US" sz="1900" dirty="0"/>
              <a:t>계획</a:t>
            </a:r>
            <a:r>
              <a:rPr lang="en-US" altLang="ko-KR" sz="1900" dirty="0"/>
              <a:t>):</a:t>
            </a:r>
            <a:r>
              <a:rPr lang="ko-KR" altLang="en-US" sz="1900" dirty="0"/>
              <a:t> </a:t>
            </a:r>
            <a:r>
              <a:rPr lang="en-US" altLang="ko-KR" sz="1900" dirty="0"/>
              <a:t>11</a:t>
            </a:r>
            <a:r>
              <a:rPr lang="ko-KR" altLang="en-US" sz="1900" dirty="0"/>
              <a:t>월 </a:t>
            </a:r>
            <a:r>
              <a:rPr lang="en-US" altLang="ko-KR" sz="1900" dirty="0"/>
              <a:t>17</a:t>
            </a:r>
            <a:r>
              <a:rPr lang="ko-KR" altLang="en-US" sz="1900" dirty="0"/>
              <a:t>일 </a:t>
            </a:r>
            <a:r>
              <a:rPr lang="en-US" altLang="ko-KR" sz="1900" dirty="0"/>
              <a:t>~</a:t>
            </a:r>
            <a:r>
              <a:rPr lang="ko-KR" altLang="en-US" sz="1900" dirty="0"/>
              <a:t> </a:t>
            </a:r>
            <a:r>
              <a:rPr lang="en-US" altLang="ko-KR" sz="1900" dirty="0"/>
              <a:t>11</a:t>
            </a:r>
            <a:r>
              <a:rPr lang="ko-KR" altLang="en-US" sz="1900" dirty="0"/>
              <a:t>월 </a:t>
            </a:r>
            <a:r>
              <a:rPr lang="en-US" altLang="ko-KR" sz="1900" dirty="0"/>
              <a:t>24</a:t>
            </a:r>
            <a:r>
              <a:rPr lang="ko-KR" altLang="en-US" sz="1900" dirty="0"/>
              <a:t>일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일시</a:t>
            </a:r>
            <a:r>
              <a:rPr lang="en-US" altLang="ko-KR" sz="1900" dirty="0"/>
              <a:t>(</a:t>
            </a:r>
            <a:r>
              <a:rPr lang="ko-KR" altLang="en-US" sz="1900" dirty="0"/>
              <a:t>실제로 수행한 기간</a:t>
            </a:r>
            <a:r>
              <a:rPr lang="en-US" altLang="ko-KR" sz="1900" dirty="0"/>
              <a:t>):</a:t>
            </a:r>
            <a:r>
              <a:rPr lang="ko-KR" altLang="en-US" sz="1900" dirty="0"/>
              <a:t> </a:t>
            </a:r>
            <a:r>
              <a:rPr lang="en-US" altLang="ko-KR" sz="1900" dirty="0"/>
              <a:t>11</a:t>
            </a:r>
            <a:r>
              <a:rPr lang="ko-KR" altLang="en-US" sz="1900" dirty="0"/>
              <a:t>월 </a:t>
            </a:r>
            <a:r>
              <a:rPr lang="en-US" altLang="ko-KR" sz="1900" dirty="0"/>
              <a:t>17</a:t>
            </a:r>
            <a:r>
              <a:rPr lang="ko-KR" altLang="en-US" sz="1900" dirty="0"/>
              <a:t>일 </a:t>
            </a:r>
            <a:r>
              <a:rPr lang="en-US" altLang="ko-KR" sz="1900" dirty="0"/>
              <a:t>~</a:t>
            </a:r>
            <a:r>
              <a:rPr lang="ko-KR" altLang="en-US" sz="1900" dirty="0"/>
              <a:t> </a:t>
            </a:r>
            <a:r>
              <a:rPr lang="en-US" altLang="ko-KR" sz="1900" dirty="0"/>
              <a:t>12</a:t>
            </a:r>
            <a:r>
              <a:rPr lang="ko-KR" altLang="en-US" sz="1900" dirty="0"/>
              <a:t>월 </a:t>
            </a:r>
            <a:r>
              <a:rPr lang="en-US" altLang="ko-KR" sz="1900" dirty="0"/>
              <a:t>2</a:t>
            </a:r>
            <a:r>
              <a:rPr lang="ko-KR" altLang="en-US" sz="1900" dirty="0"/>
              <a:t>일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en-US" altLang="ko-KR" sz="1900" dirty="0"/>
              <a:t>12</a:t>
            </a:r>
            <a:r>
              <a:rPr lang="ko-KR" altLang="en-US" sz="1900" dirty="0"/>
              <a:t>월 </a:t>
            </a:r>
            <a:r>
              <a:rPr lang="en-US" altLang="ko-KR" sz="1900" dirty="0"/>
              <a:t>22</a:t>
            </a:r>
            <a:r>
              <a:rPr lang="ko-KR" altLang="en-US" sz="1900" dirty="0"/>
              <a:t>일 </a:t>
            </a:r>
            <a:r>
              <a:rPr lang="en-US" altLang="ko-KR" sz="1900" dirty="0"/>
              <a:t>~</a:t>
            </a:r>
            <a:r>
              <a:rPr lang="ko-KR" altLang="en-US" sz="1900" dirty="0"/>
              <a:t> </a:t>
            </a:r>
            <a:r>
              <a:rPr lang="en-US" altLang="ko-KR" sz="1900" dirty="0"/>
              <a:t>12</a:t>
            </a:r>
            <a:r>
              <a:rPr lang="ko-KR" altLang="en-US" sz="1900" dirty="0"/>
              <a:t>월 </a:t>
            </a:r>
            <a:r>
              <a:rPr lang="en-US" altLang="ko-KR" sz="1900" dirty="0"/>
              <a:t>25</a:t>
            </a:r>
            <a:r>
              <a:rPr lang="ko-KR" altLang="en-US" sz="1900" dirty="0"/>
              <a:t>일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학교 인근에 위치한 상권의 데이터를 분석하기 위해서 필요한 정보는 크게 학교 인근에 위치한 상권과 해당 상권의 연령대 </a:t>
            </a:r>
            <a:r>
              <a:rPr lang="en-US" altLang="ko-KR" sz="1900" dirty="0"/>
              <a:t>10</a:t>
            </a:r>
            <a:r>
              <a:rPr lang="ko-KR" altLang="en-US" sz="1900" dirty="0"/>
              <a:t>대의 매출 데이터이다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학교 인근 상권 정보를 얻기 위해서 데이터셋을 가공하는 작업을 수행했습니다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각 원시 데이터에서 필요한 </a:t>
            </a:r>
            <a:r>
              <a:rPr lang="ko-KR" altLang="en-US" sz="1900" dirty="0" err="1"/>
              <a:t>애트리뷰트를</a:t>
            </a:r>
            <a:r>
              <a:rPr lang="ko-KR" altLang="en-US" sz="1900" dirty="0"/>
              <a:t> 추출하고</a:t>
            </a:r>
            <a:r>
              <a:rPr lang="en-US" altLang="ko-KR" sz="1900" dirty="0"/>
              <a:t>,</a:t>
            </a:r>
            <a:r>
              <a:rPr lang="ko-KR" altLang="en-US" sz="1900" dirty="0"/>
              <a:t> 새로운 데이터를 넣어 새로운 데이터셋을 가공하였습니다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329483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7F45-D6DA-C298-C239-186EB41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ko-KR" altLang="en-US" sz="3600" dirty="0"/>
              <a:t>전체 프로젝트 관리</a:t>
            </a:r>
            <a:endParaRPr lang="en-K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AC07-AD4B-5018-83D6-CC595F70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ko-KR" altLang="en-US" sz="1900" dirty="0"/>
              <a:t>데이터 분석 및 시각화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일시</a:t>
            </a:r>
            <a:r>
              <a:rPr lang="en-US" altLang="ko-KR" sz="1900" dirty="0"/>
              <a:t>:</a:t>
            </a:r>
            <a:r>
              <a:rPr lang="ko-KR" altLang="en-US" sz="1900" dirty="0"/>
              <a:t> </a:t>
            </a:r>
            <a:r>
              <a:rPr lang="en-US" altLang="ko-KR" sz="1900" dirty="0"/>
              <a:t>12</a:t>
            </a:r>
            <a:r>
              <a:rPr lang="ko-KR" altLang="en-US" sz="1900" dirty="0"/>
              <a:t>월 초 </a:t>
            </a:r>
            <a:r>
              <a:rPr lang="en-US" altLang="ko-KR" sz="1900" dirty="0"/>
              <a:t>~</a:t>
            </a:r>
            <a:r>
              <a:rPr lang="ko-KR" altLang="en-US" sz="1900" dirty="0"/>
              <a:t> </a:t>
            </a:r>
            <a:r>
              <a:rPr lang="en-US" altLang="ko-KR" sz="1900" dirty="0"/>
              <a:t>12</a:t>
            </a:r>
            <a:r>
              <a:rPr lang="ko-KR" altLang="en-US" sz="1900" dirty="0"/>
              <a:t>월 </a:t>
            </a:r>
            <a:r>
              <a:rPr lang="en-US" altLang="ko-KR" sz="1900" dirty="0"/>
              <a:t>25</a:t>
            </a:r>
            <a:r>
              <a:rPr lang="ko-KR" altLang="en-US" sz="1900" dirty="0"/>
              <a:t>일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가공한 데이터셋을 바탕으로 학교 인근 상권의 </a:t>
            </a:r>
            <a:r>
              <a:rPr lang="en-US" altLang="ko-KR" sz="1900" dirty="0"/>
              <a:t>10</a:t>
            </a:r>
            <a:r>
              <a:rPr lang="ko-KR" altLang="en-US" sz="1900" dirty="0"/>
              <a:t>대 매출 데이터를 분기별로 분석합니다</a:t>
            </a:r>
            <a:r>
              <a:rPr lang="en-US" altLang="ko-KR" sz="19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900" dirty="0"/>
              <a:t>분석한 결과를 바탕으로 파이썬 라이브러리를 통해서 </a:t>
            </a:r>
            <a:r>
              <a:rPr lang="ko-KR" altLang="en-US" sz="1900" dirty="0" err="1"/>
              <a:t>시각화합니다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사용한 도구들은 아래와 같습니다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sz="1900" dirty="0"/>
              <a:t>Python 3.11.4</a:t>
            </a:r>
          </a:p>
          <a:p>
            <a:pPr>
              <a:lnSpc>
                <a:spcPct val="100000"/>
              </a:lnSpc>
            </a:pPr>
            <a:r>
              <a:rPr lang="en-US" altLang="ko-KR" sz="1900" dirty="0"/>
              <a:t>pandas 1.5.3</a:t>
            </a:r>
          </a:p>
          <a:p>
            <a:pPr>
              <a:lnSpc>
                <a:spcPct val="100000"/>
              </a:lnSpc>
            </a:pPr>
            <a:r>
              <a:rPr lang="en-US" altLang="ko-KR" sz="1900" dirty="0" err="1"/>
              <a:t>geopandas</a:t>
            </a:r>
            <a:r>
              <a:rPr lang="en-US" altLang="ko-KR" sz="1900" dirty="0"/>
              <a:t> 0.14.1</a:t>
            </a:r>
          </a:p>
          <a:p>
            <a:pPr>
              <a:lnSpc>
                <a:spcPct val="100000"/>
              </a:lnSpc>
            </a:pPr>
            <a:r>
              <a:rPr lang="en-US" altLang="ko-KR" sz="1900" dirty="0"/>
              <a:t>folium 0.15.0</a:t>
            </a:r>
          </a:p>
          <a:p>
            <a:pPr>
              <a:lnSpc>
                <a:spcPct val="100000"/>
              </a:lnSpc>
            </a:pPr>
            <a:r>
              <a:rPr lang="en-US" altLang="ko-KR" sz="1900" dirty="0"/>
              <a:t>shapely 2.0.2</a:t>
            </a:r>
          </a:p>
          <a:p>
            <a:pPr>
              <a:lnSpc>
                <a:spcPct val="100000"/>
              </a:lnSpc>
            </a:pPr>
            <a:r>
              <a:rPr lang="en-US" altLang="ko-KR" sz="1900" dirty="0"/>
              <a:t>matplotlib 3.7.1</a:t>
            </a:r>
          </a:p>
          <a:p>
            <a:pPr>
              <a:lnSpc>
                <a:spcPct val="100000"/>
              </a:lnSpc>
            </a:pPr>
            <a:r>
              <a:rPr lang="en-US" altLang="ko-KR" sz="1900" dirty="0" err="1"/>
              <a:t>pyproj</a:t>
            </a:r>
            <a:r>
              <a:rPr lang="en-US" altLang="ko-KR" sz="1900" dirty="0"/>
              <a:t> 3.6.1</a:t>
            </a:r>
          </a:p>
          <a:p>
            <a:pPr>
              <a:lnSpc>
                <a:spcPct val="100000"/>
              </a:lnSpc>
            </a:pPr>
            <a:endParaRPr lang="en-US" altLang="ko-KR" sz="1900" dirty="0"/>
          </a:p>
          <a:p>
            <a:pPr>
              <a:lnSpc>
                <a:spcPct val="100000"/>
              </a:lnSpc>
            </a:pP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295217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7F45-D6DA-C298-C239-186EB41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ko-KR" altLang="en-US" sz="3600" dirty="0"/>
              <a:t>전체 프로젝트 관리</a:t>
            </a:r>
            <a:endParaRPr lang="en-K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AC07-AD4B-5018-83D6-CC595F70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900" dirty="0"/>
              <a:t>프로젝트 진행 도중 겪은 이슈로는 일정 관리와 기술 이해도 부족 문제가 가장 컸습니다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충분한 시간이 있었지만 여러가지 일정에 적절한 시간 분배를 하지 못하여 시간이 부족하다고 느꼈습니다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해야 하는 작업들에게도 적절한 가중치를 부여하여 시간을 </a:t>
            </a:r>
            <a:r>
              <a:rPr lang="ko-KR" altLang="en-US" sz="1900" dirty="0" err="1"/>
              <a:t>투자했어야</a:t>
            </a:r>
            <a:r>
              <a:rPr lang="ko-KR" altLang="en-US" sz="1900" dirty="0"/>
              <a:t> 했는데</a:t>
            </a:r>
            <a:r>
              <a:rPr lang="en-US" altLang="ko-KR" sz="1900" dirty="0"/>
              <a:t>,</a:t>
            </a:r>
            <a:r>
              <a:rPr lang="ko-KR" altLang="en-US" sz="1900" dirty="0"/>
              <a:t> 예상하지 못했던 문제들이 발생하고 수습하는 과정에서 시간이 모자랐던 것 같습니다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두번째 문제로는 기술 이해도 부족 문제가 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데이터를 처리하는 도중 좌표계를 변환해야 할 필요가 생겼는데</a:t>
            </a:r>
            <a:r>
              <a:rPr lang="en-US" altLang="ko-KR" sz="1900" dirty="0"/>
              <a:t>,</a:t>
            </a:r>
            <a:r>
              <a:rPr lang="ko-KR" altLang="en-US" sz="1900" dirty="0"/>
              <a:t> 해당 부분에 대한 이해도가 부족하여 자료를 찾는데 많은 시간이 걸렸습니다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결과적으로는 무사히 변환했지만</a:t>
            </a:r>
            <a:r>
              <a:rPr lang="en-US" altLang="ko-KR" sz="1900" dirty="0"/>
              <a:t>,</a:t>
            </a:r>
            <a:r>
              <a:rPr lang="ko-KR" altLang="en-US" sz="1900" dirty="0"/>
              <a:t> 원하는 결과를 도출하기 위해 급하게 공부하였단 생각이 들어 다소 이해도가 떨어진다는 생각이 들었습니다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 err="1"/>
              <a:t>시각화하는</a:t>
            </a:r>
            <a:r>
              <a:rPr lang="ko-KR" altLang="en-US" sz="1900" dirty="0"/>
              <a:t> 기술에 대한 이해도가 부족합니다</a:t>
            </a:r>
            <a:r>
              <a:rPr lang="en-US" altLang="ko-KR" sz="1900" dirty="0"/>
              <a:t>.</a:t>
            </a:r>
            <a:r>
              <a:rPr lang="ko-KR" altLang="en-US" sz="1900" dirty="0"/>
              <a:t> 기본적인 모양의 차트를 그릴 수는 있지만</a:t>
            </a:r>
            <a:r>
              <a:rPr lang="en-US" altLang="ko-KR" sz="1900" dirty="0"/>
              <a:t>,</a:t>
            </a:r>
            <a:r>
              <a:rPr lang="ko-KR" altLang="en-US" sz="1900" dirty="0"/>
              <a:t> 시각화 도구와 데이터프레임 다루는 기술에 대한 이해가 부족하여 복잡한 차트를 만드는 데 한계를 느꼈습니다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299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7F45-D6DA-C298-C239-186EB41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sz="3600" dirty="0"/>
              <a:t>문제의 인식</a:t>
            </a:r>
            <a:endParaRPr lang="en-K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AC07-AD4B-5018-83D6-CC595F70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900" dirty="0"/>
              <a:t>＂</a:t>
            </a:r>
            <a:r>
              <a:rPr lang="ko-KR" altLang="en-US" sz="1900" dirty="0"/>
              <a:t>초중고 학교 위치 기반 상권 데이터 분석</a:t>
            </a:r>
            <a:r>
              <a:rPr lang="en-US" altLang="ko-KR" sz="1900" dirty="0"/>
              <a:t>”</a:t>
            </a:r>
            <a:r>
              <a:rPr lang="ko-KR" altLang="en-US" sz="1900" dirty="0"/>
              <a:t>에서 다루고자 하는 문제는 초등학교</a:t>
            </a:r>
            <a:r>
              <a:rPr lang="en-US" altLang="ko-KR" sz="1900" dirty="0"/>
              <a:t>,</a:t>
            </a:r>
            <a:r>
              <a:rPr lang="ko-KR" altLang="en-US" sz="1900" dirty="0"/>
              <a:t> 중학교</a:t>
            </a:r>
            <a:r>
              <a:rPr lang="en-US" altLang="ko-KR" sz="1900" dirty="0"/>
              <a:t>,</a:t>
            </a:r>
            <a:r>
              <a:rPr lang="ko-KR" altLang="en-US" sz="1900" dirty="0"/>
              <a:t> 고등학교 위치에 분포해 있는 상권에 대해 파악하는 것입니다</a:t>
            </a:r>
            <a:r>
              <a:rPr lang="en-US" altLang="ko-KR" sz="1900" dirty="0"/>
              <a:t>.</a:t>
            </a:r>
            <a:r>
              <a:rPr lang="ko-KR" altLang="en-US" sz="1900" dirty="0"/>
              <a:t> 이를 파악함으로써</a:t>
            </a:r>
            <a:r>
              <a:rPr lang="en-US" altLang="ko-KR" sz="1900" dirty="0"/>
              <a:t>,</a:t>
            </a:r>
            <a:r>
              <a:rPr lang="ko-KR" altLang="en-US" sz="1900" dirty="0"/>
              <a:t> 미래의 소비자 층인 청소년의 소비 성향을 파악하기 위함에 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청소년들에게 인기 있는 상품 및 서비스는 다른 세대와 차별점이 있을 것이란 가정 하에 진행된 프로젝트이며</a:t>
            </a:r>
            <a:r>
              <a:rPr lang="en-US" altLang="ko-KR" sz="1900" dirty="0"/>
              <a:t>,</a:t>
            </a:r>
            <a:r>
              <a:rPr lang="ko-KR" altLang="en-US" sz="1900" dirty="0"/>
              <a:t> 분석을 통해 미래 세대가 이끌어 갈 시장에 대해 예측해보고자 합니다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해당 분석의 예상 결과 및 기대효과는 다음과 같습니다</a:t>
            </a:r>
            <a:r>
              <a:rPr lang="en-US" altLang="ko-KR" sz="19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900" dirty="0"/>
              <a:t>청소년의 매출 데이터를 분석하는 것이므로 청소년 출입이 제한된 업종에서의 매출 데이터는 다른 연령대 매출 데이터에 비해 낮을 것입니다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해당 분석을 통해서 초중고 주변 상권에서 인기 있는 업종을 알 수 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또한</a:t>
            </a:r>
            <a:r>
              <a:rPr lang="en-US" altLang="ko-KR" sz="1900" dirty="0"/>
              <a:t>,</a:t>
            </a:r>
            <a:r>
              <a:rPr lang="ko-KR" altLang="en-US" sz="1900" dirty="0"/>
              <a:t> 청소년 매출이 가장 높은 상권 또한 알 수 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ko-KR" altLang="en-US" sz="1900" dirty="0"/>
              <a:t>창업자라면 경쟁 업체의 분포 정도와 매출 수준을 파악할 수 있습니다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393738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2112</Words>
  <Application>Microsoft Macintosh PowerPoint</Application>
  <PresentationFormat>Widescreen</PresentationFormat>
  <Paragraphs>156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초중고 학교 위치 기반 상권 데이터 분석</vt:lpstr>
      <vt:lpstr>목차</vt:lpstr>
      <vt:lpstr>1. 전체 프로젝트 관리</vt:lpstr>
      <vt:lpstr>1. 전체 프로젝트 관리</vt:lpstr>
      <vt:lpstr>1. 전체 프로젝트 관리</vt:lpstr>
      <vt:lpstr>1. 전체 프로젝트 관리</vt:lpstr>
      <vt:lpstr>1. 전체 프로젝트 관리</vt:lpstr>
      <vt:lpstr>1. 전체 프로젝트 관리</vt:lpstr>
      <vt:lpstr>2. 문제의 인식</vt:lpstr>
      <vt:lpstr>3. 원시 데이터의 인식</vt:lpstr>
      <vt:lpstr>3. 원시 데이터의 인식</vt:lpstr>
      <vt:lpstr>3. 원시 데이터의 인식</vt:lpstr>
      <vt:lpstr>3. 원시 데이터의 인식</vt:lpstr>
      <vt:lpstr>PowerPoint Presentation</vt:lpstr>
      <vt:lpstr>3. 원시 데이터의 인식</vt:lpstr>
      <vt:lpstr>3. 원시 데이터의 인식</vt:lpstr>
      <vt:lpstr>3. 원시 데이터의 인식</vt:lpstr>
      <vt:lpstr>3. 원시 데이터의 인식</vt:lpstr>
      <vt:lpstr>3. 원시 데이터의 인식</vt:lpstr>
      <vt:lpstr>3. 원시 데이터의 인식</vt:lpstr>
      <vt:lpstr>4. 데이터 전처리</vt:lpstr>
      <vt:lpstr>4. 데이터 전처리</vt:lpstr>
      <vt:lpstr>4. 데이터 전처리</vt:lpstr>
      <vt:lpstr>5. 분석 결과 및 인사이트 발굴</vt:lpstr>
      <vt:lpstr>5. 분석 결과 및 인사이트 발굴</vt:lpstr>
      <vt:lpstr>5. 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초중고 학교 인근 상권 매출 분석</dc:title>
  <dc:creator>권지원</dc:creator>
  <cp:lastModifiedBy>권지원</cp:lastModifiedBy>
  <cp:revision>36</cp:revision>
  <dcterms:created xsi:type="dcterms:W3CDTF">2023-12-26T07:05:52Z</dcterms:created>
  <dcterms:modified xsi:type="dcterms:W3CDTF">2023-12-26T12:26:01Z</dcterms:modified>
</cp:coreProperties>
</file>