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61" r:id="rId2"/>
    <p:sldId id="286" r:id="rId3"/>
    <p:sldId id="287" r:id="rId4"/>
    <p:sldId id="288" r:id="rId5"/>
    <p:sldId id="289" r:id="rId6"/>
    <p:sldId id="290" r:id="rId7"/>
    <p:sldId id="291" r:id="rId8"/>
    <p:sldId id="292" r:id="rId9"/>
    <p:sldId id="293" r:id="rId10"/>
    <p:sldId id="295" r:id="rId11"/>
    <p:sldId id="296" r:id="rId12"/>
    <p:sldId id="297" r:id="rId13"/>
    <p:sldId id="298"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00" r:id="rId28"/>
    <p:sldId id="256" r:id="rId29"/>
    <p:sldId id="257" r:id="rId30"/>
    <p:sldId id="258" r:id="rId31"/>
    <p:sldId id="259" r:id="rId32"/>
    <p:sldId id="260" r:id="rId33"/>
    <p:sldId id="262" r:id="rId34"/>
    <p:sldId id="263" r:id="rId35"/>
    <p:sldId id="264" r:id="rId36"/>
    <p:sldId id="265" r:id="rId37"/>
    <p:sldId id="266" r:id="rId38"/>
    <p:sldId id="267" r:id="rId39"/>
    <p:sldId id="268" r:id="rId40"/>
    <p:sldId id="321" r:id="rId41"/>
    <p:sldId id="269" r:id="rId42"/>
    <p:sldId id="270" r:id="rId43"/>
    <p:sldId id="271" r:id="rId44"/>
    <p:sldId id="272" r:id="rId45"/>
    <p:sldId id="273" r:id="rId46"/>
    <p:sldId id="274" r:id="rId47"/>
    <p:sldId id="275" r:id="rId48"/>
    <p:sldId id="276" r:id="rId49"/>
    <p:sldId id="277" r:id="rId50"/>
    <p:sldId id="278" r:id="rId51"/>
    <p:sldId id="284" r:id="rId52"/>
    <p:sldId id="315" r:id="rId53"/>
    <p:sldId id="316" r:id="rId54"/>
    <p:sldId id="317" r:id="rId55"/>
    <p:sldId id="318" r:id="rId56"/>
    <p:sldId id="319" r:id="rId57"/>
    <p:sldId id="320" r:id="rId58"/>
    <p:sldId id="279" r:id="rId59"/>
    <p:sldId id="281" r:id="rId60"/>
    <p:sldId id="282" r:id="rId61"/>
    <p:sldId id="28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67" d="100"/>
          <a:sy n="67"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2929-0CFE-4BC7-9A18-D1A89DBCB0F6}" type="datetimeFigureOut">
              <a:rPr lang="en-US" smtClean="0"/>
              <a:t>18-Jul-17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57F00-C4DF-45B2-99D1-71793680D279}" type="slidenum">
              <a:rPr lang="en-US" smtClean="0"/>
              <a:t>‹#›</a:t>
            </a:fld>
            <a:endParaRPr lang="en-US"/>
          </a:p>
        </p:txBody>
      </p:sp>
    </p:spTree>
    <p:extLst>
      <p:ext uri="{BB962C8B-B14F-4D97-AF65-F5344CB8AC3E}">
        <p14:creationId xmlns:p14="http://schemas.microsoft.com/office/powerpoint/2010/main" val="37911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638485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i="1">
                <a:solidFill>
                  <a:schemeClr val="tx1"/>
                </a:solidFill>
                <a:latin typeface="Comic Sans MS" panose="030F0702030302020204" pitchFamily="66" charset="0"/>
              </a:defRPr>
            </a:lvl1pPr>
            <a:lvl2pPr marL="742950" indent="-285750" defTabSz="966788">
              <a:defRPr i="1">
                <a:solidFill>
                  <a:schemeClr val="tx1"/>
                </a:solidFill>
                <a:latin typeface="Comic Sans MS" panose="030F0702030302020204" pitchFamily="66" charset="0"/>
              </a:defRPr>
            </a:lvl2pPr>
            <a:lvl3pPr marL="1143000" indent="-228600" defTabSz="966788">
              <a:defRPr i="1">
                <a:solidFill>
                  <a:schemeClr val="tx1"/>
                </a:solidFill>
                <a:latin typeface="Comic Sans MS" panose="030F0702030302020204" pitchFamily="66" charset="0"/>
              </a:defRPr>
            </a:lvl3pPr>
            <a:lvl4pPr marL="1600200" indent="-228600" defTabSz="966788">
              <a:defRPr i="1">
                <a:solidFill>
                  <a:schemeClr val="tx1"/>
                </a:solidFill>
                <a:latin typeface="Comic Sans MS" panose="030F0702030302020204" pitchFamily="66" charset="0"/>
              </a:defRPr>
            </a:lvl4pPr>
            <a:lvl5pPr marL="2057400" indent="-228600" defTabSz="966788">
              <a:defRPr i="1">
                <a:solidFill>
                  <a:schemeClr val="tx1"/>
                </a:solidFill>
                <a:latin typeface="Comic Sans MS" panose="030F0702030302020204" pitchFamily="66" charset="0"/>
              </a:defRPr>
            </a:lvl5pPr>
            <a:lvl6pPr marL="2514600" indent="-228600" defTabSz="966788" eaLnBrk="0" fontAlgn="base" hangingPunct="0">
              <a:spcBef>
                <a:spcPct val="0"/>
              </a:spcBef>
              <a:spcAft>
                <a:spcPct val="0"/>
              </a:spcAft>
              <a:defRPr i="1">
                <a:solidFill>
                  <a:schemeClr val="tx1"/>
                </a:solidFill>
                <a:latin typeface="Comic Sans MS" panose="030F0702030302020204" pitchFamily="66" charset="0"/>
              </a:defRPr>
            </a:lvl6pPr>
            <a:lvl7pPr marL="2971800" indent="-228600" defTabSz="966788" eaLnBrk="0" fontAlgn="base" hangingPunct="0">
              <a:spcBef>
                <a:spcPct val="0"/>
              </a:spcBef>
              <a:spcAft>
                <a:spcPct val="0"/>
              </a:spcAft>
              <a:defRPr i="1">
                <a:solidFill>
                  <a:schemeClr val="tx1"/>
                </a:solidFill>
                <a:latin typeface="Comic Sans MS" panose="030F0702030302020204" pitchFamily="66" charset="0"/>
              </a:defRPr>
            </a:lvl7pPr>
            <a:lvl8pPr marL="3429000" indent="-228600" defTabSz="966788" eaLnBrk="0" fontAlgn="base" hangingPunct="0">
              <a:spcBef>
                <a:spcPct val="0"/>
              </a:spcBef>
              <a:spcAft>
                <a:spcPct val="0"/>
              </a:spcAft>
              <a:defRPr i="1">
                <a:solidFill>
                  <a:schemeClr val="tx1"/>
                </a:solidFill>
                <a:latin typeface="Comic Sans MS" panose="030F0702030302020204" pitchFamily="66" charset="0"/>
              </a:defRPr>
            </a:lvl8pPr>
            <a:lvl9pPr marL="3886200" indent="-228600" defTabSz="966788" eaLnBrk="0" fontAlgn="base" hangingPunct="0">
              <a:spcBef>
                <a:spcPct val="0"/>
              </a:spcBef>
              <a:spcAft>
                <a:spcPct val="0"/>
              </a:spcAft>
              <a:defRPr i="1">
                <a:solidFill>
                  <a:schemeClr val="tx1"/>
                </a:solidFill>
                <a:latin typeface="Comic Sans MS" panose="030F0702030302020204" pitchFamily="66" charset="0"/>
              </a:defRPr>
            </a:lvl9pPr>
          </a:lstStyle>
          <a:p>
            <a:fld id="{DEDF14F0-95D1-4435-9FBE-0C8DEC4208E4}" type="slidenum">
              <a:rPr lang="en-US" i="0">
                <a:latin typeface="Times New Roman" panose="02020603050405020304" pitchFamily="18" charset="0"/>
              </a:rPr>
              <a:pPr/>
              <a:t>24</a:t>
            </a:fld>
            <a:endParaRPr lang="en-US" i="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4186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i="1">
                <a:solidFill>
                  <a:schemeClr val="tx1"/>
                </a:solidFill>
                <a:latin typeface="Comic Sans MS" panose="030F0702030302020204" pitchFamily="66" charset="0"/>
              </a:defRPr>
            </a:lvl1pPr>
            <a:lvl2pPr marL="742950" indent="-285750" defTabSz="966788">
              <a:defRPr i="1">
                <a:solidFill>
                  <a:schemeClr val="tx1"/>
                </a:solidFill>
                <a:latin typeface="Comic Sans MS" panose="030F0702030302020204" pitchFamily="66" charset="0"/>
              </a:defRPr>
            </a:lvl2pPr>
            <a:lvl3pPr marL="1143000" indent="-228600" defTabSz="966788">
              <a:defRPr i="1">
                <a:solidFill>
                  <a:schemeClr val="tx1"/>
                </a:solidFill>
                <a:latin typeface="Comic Sans MS" panose="030F0702030302020204" pitchFamily="66" charset="0"/>
              </a:defRPr>
            </a:lvl3pPr>
            <a:lvl4pPr marL="1600200" indent="-228600" defTabSz="966788">
              <a:defRPr i="1">
                <a:solidFill>
                  <a:schemeClr val="tx1"/>
                </a:solidFill>
                <a:latin typeface="Comic Sans MS" panose="030F0702030302020204" pitchFamily="66" charset="0"/>
              </a:defRPr>
            </a:lvl4pPr>
            <a:lvl5pPr marL="2057400" indent="-228600" defTabSz="966788">
              <a:defRPr i="1">
                <a:solidFill>
                  <a:schemeClr val="tx1"/>
                </a:solidFill>
                <a:latin typeface="Comic Sans MS" panose="030F0702030302020204" pitchFamily="66" charset="0"/>
              </a:defRPr>
            </a:lvl5pPr>
            <a:lvl6pPr marL="2514600" indent="-228600" defTabSz="966788" eaLnBrk="0" fontAlgn="base" hangingPunct="0">
              <a:spcBef>
                <a:spcPct val="0"/>
              </a:spcBef>
              <a:spcAft>
                <a:spcPct val="0"/>
              </a:spcAft>
              <a:defRPr i="1">
                <a:solidFill>
                  <a:schemeClr val="tx1"/>
                </a:solidFill>
                <a:latin typeface="Comic Sans MS" panose="030F0702030302020204" pitchFamily="66" charset="0"/>
              </a:defRPr>
            </a:lvl6pPr>
            <a:lvl7pPr marL="2971800" indent="-228600" defTabSz="966788" eaLnBrk="0" fontAlgn="base" hangingPunct="0">
              <a:spcBef>
                <a:spcPct val="0"/>
              </a:spcBef>
              <a:spcAft>
                <a:spcPct val="0"/>
              </a:spcAft>
              <a:defRPr i="1">
                <a:solidFill>
                  <a:schemeClr val="tx1"/>
                </a:solidFill>
                <a:latin typeface="Comic Sans MS" panose="030F0702030302020204" pitchFamily="66" charset="0"/>
              </a:defRPr>
            </a:lvl7pPr>
            <a:lvl8pPr marL="3429000" indent="-228600" defTabSz="966788" eaLnBrk="0" fontAlgn="base" hangingPunct="0">
              <a:spcBef>
                <a:spcPct val="0"/>
              </a:spcBef>
              <a:spcAft>
                <a:spcPct val="0"/>
              </a:spcAft>
              <a:defRPr i="1">
                <a:solidFill>
                  <a:schemeClr val="tx1"/>
                </a:solidFill>
                <a:latin typeface="Comic Sans MS" panose="030F0702030302020204" pitchFamily="66" charset="0"/>
              </a:defRPr>
            </a:lvl8pPr>
            <a:lvl9pPr marL="3886200" indent="-228600" defTabSz="966788" eaLnBrk="0" fontAlgn="base" hangingPunct="0">
              <a:spcBef>
                <a:spcPct val="0"/>
              </a:spcBef>
              <a:spcAft>
                <a:spcPct val="0"/>
              </a:spcAft>
              <a:defRPr i="1">
                <a:solidFill>
                  <a:schemeClr val="tx1"/>
                </a:solidFill>
                <a:latin typeface="Comic Sans MS" panose="030F0702030302020204" pitchFamily="66" charset="0"/>
              </a:defRPr>
            </a:lvl9pPr>
          </a:lstStyle>
          <a:p>
            <a:fld id="{16916019-10BE-45CA-9835-05E8F81787EC}" type="slidenum">
              <a:rPr lang="en-US" i="0">
                <a:latin typeface="Times New Roman" panose="02020603050405020304" pitchFamily="18" charset="0"/>
              </a:rPr>
              <a:pPr/>
              <a:t>26</a:t>
            </a:fld>
            <a:endParaRPr lang="en-US" i="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63775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89443-ED91-4856-BFCE-BD1E23069851}" type="slidenum">
              <a:rPr lang="en-US"/>
              <a:pPr/>
              <a:t>53</a:t>
            </a:fld>
            <a:endParaRPr lang="en-US"/>
          </a:p>
        </p:txBody>
      </p:sp>
      <p:sp>
        <p:nvSpPr>
          <p:cNvPr id="972802" name="Rectangle 2"/>
          <p:cNvSpPr>
            <a:spLocks noRo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4665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946EB-F86A-4255-9EC1-9500CE30CA41}" type="slidenum">
              <a:rPr lang="en-US"/>
              <a:pPr/>
              <a:t>55</a:t>
            </a:fld>
            <a:endParaRPr lang="en-US"/>
          </a:p>
        </p:txBody>
      </p:sp>
      <p:sp>
        <p:nvSpPr>
          <p:cNvPr id="973826" name="Rectangle 2"/>
          <p:cNvSpPr>
            <a:spLocks noRo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4612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76956-36B5-48F4-999B-BC7D696397D2}" type="slidenum">
              <a:rPr lang="en-US"/>
              <a:pPr/>
              <a:t>56</a:t>
            </a:fld>
            <a:endParaRPr lang="en-US"/>
          </a:p>
        </p:txBody>
      </p:sp>
      <p:sp>
        <p:nvSpPr>
          <p:cNvPr id="974850" name="Rectangle 2"/>
          <p:cNvSpPr>
            <a:spLocks noRo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8928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FA457-62B5-4178-8D49-45CEBCC8555F}" type="slidenum">
              <a:rPr lang="en-US"/>
              <a:pPr/>
              <a:t>57</a:t>
            </a:fld>
            <a:endParaRPr lang="en-US"/>
          </a:p>
        </p:txBody>
      </p:sp>
      <p:sp>
        <p:nvSpPr>
          <p:cNvPr id="975874" name="Rectangle 2"/>
          <p:cNvSpPr>
            <a:spLocks noRo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2648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67316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80016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68517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51073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92217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i="1">
                <a:solidFill>
                  <a:schemeClr val="tx1"/>
                </a:solidFill>
                <a:latin typeface="Comic Sans MS" panose="030F0702030302020204" pitchFamily="66" charset="0"/>
              </a:defRPr>
            </a:lvl1pPr>
            <a:lvl2pPr marL="742950" indent="-285750" defTabSz="966788">
              <a:defRPr i="1">
                <a:solidFill>
                  <a:schemeClr val="tx1"/>
                </a:solidFill>
                <a:latin typeface="Comic Sans MS" panose="030F0702030302020204" pitchFamily="66" charset="0"/>
              </a:defRPr>
            </a:lvl2pPr>
            <a:lvl3pPr marL="1143000" indent="-228600" defTabSz="966788">
              <a:defRPr i="1">
                <a:solidFill>
                  <a:schemeClr val="tx1"/>
                </a:solidFill>
                <a:latin typeface="Comic Sans MS" panose="030F0702030302020204" pitchFamily="66" charset="0"/>
              </a:defRPr>
            </a:lvl3pPr>
            <a:lvl4pPr marL="1600200" indent="-228600" defTabSz="966788">
              <a:defRPr i="1">
                <a:solidFill>
                  <a:schemeClr val="tx1"/>
                </a:solidFill>
                <a:latin typeface="Comic Sans MS" panose="030F0702030302020204" pitchFamily="66" charset="0"/>
              </a:defRPr>
            </a:lvl4pPr>
            <a:lvl5pPr marL="2057400" indent="-228600" defTabSz="966788">
              <a:defRPr i="1">
                <a:solidFill>
                  <a:schemeClr val="tx1"/>
                </a:solidFill>
                <a:latin typeface="Comic Sans MS" panose="030F0702030302020204" pitchFamily="66" charset="0"/>
              </a:defRPr>
            </a:lvl5pPr>
            <a:lvl6pPr marL="2514600" indent="-228600" defTabSz="966788" eaLnBrk="0" fontAlgn="base" hangingPunct="0">
              <a:spcBef>
                <a:spcPct val="0"/>
              </a:spcBef>
              <a:spcAft>
                <a:spcPct val="0"/>
              </a:spcAft>
              <a:defRPr i="1">
                <a:solidFill>
                  <a:schemeClr val="tx1"/>
                </a:solidFill>
                <a:latin typeface="Comic Sans MS" panose="030F0702030302020204" pitchFamily="66" charset="0"/>
              </a:defRPr>
            </a:lvl6pPr>
            <a:lvl7pPr marL="2971800" indent="-228600" defTabSz="966788" eaLnBrk="0" fontAlgn="base" hangingPunct="0">
              <a:spcBef>
                <a:spcPct val="0"/>
              </a:spcBef>
              <a:spcAft>
                <a:spcPct val="0"/>
              </a:spcAft>
              <a:defRPr i="1">
                <a:solidFill>
                  <a:schemeClr val="tx1"/>
                </a:solidFill>
                <a:latin typeface="Comic Sans MS" panose="030F0702030302020204" pitchFamily="66" charset="0"/>
              </a:defRPr>
            </a:lvl7pPr>
            <a:lvl8pPr marL="3429000" indent="-228600" defTabSz="966788" eaLnBrk="0" fontAlgn="base" hangingPunct="0">
              <a:spcBef>
                <a:spcPct val="0"/>
              </a:spcBef>
              <a:spcAft>
                <a:spcPct val="0"/>
              </a:spcAft>
              <a:defRPr i="1">
                <a:solidFill>
                  <a:schemeClr val="tx1"/>
                </a:solidFill>
                <a:latin typeface="Comic Sans MS" panose="030F0702030302020204" pitchFamily="66" charset="0"/>
              </a:defRPr>
            </a:lvl8pPr>
            <a:lvl9pPr marL="3886200" indent="-228600" defTabSz="966788" eaLnBrk="0" fontAlgn="base" hangingPunct="0">
              <a:spcBef>
                <a:spcPct val="0"/>
              </a:spcBef>
              <a:spcAft>
                <a:spcPct val="0"/>
              </a:spcAft>
              <a:defRPr i="1">
                <a:solidFill>
                  <a:schemeClr val="tx1"/>
                </a:solidFill>
                <a:latin typeface="Comic Sans MS" panose="030F0702030302020204" pitchFamily="66" charset="0"/>
              </a:defRPr>
            </a:lvl9pPr>
          </a:lstStyle>
          <a:p>
            <a:fld id="{BFD9DDBF-8B28-4429-AE84-FCE673DFB5AB}" type="slidenum">
              <a:rPr lang="en-US" i="0">
                <a:latin typeface="Times New Roman" panose="02020603050405020304" pitchFamily="18" charset="0"/>
              </a:rPr>
              <a:pPr/>
              <a:t>16</a:t>
            </a:fld>
            <a:endParaRPr lang="en-US" i="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90982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i="1">
                <a:solidFill>
                  <a:schemeClr val="tx1"/>
                </a:solidFill>
                <a:latin typeface="Comic Sans MS" panose="030F0702030302020204" pitchFamily="66" charset="0"/>
              </a:defRPr>
            </a:lvl1pPr>
            <a:lvl2pPr marL="742950" indent="-285750" defTabSz="966788">
              <a:defRPr i="1">
                <a:solidFill>
                  <a:schemeClr val="tx1"/>
                </a:solidFill>
                <a:latin typeface="Comic Sans MS" panose="030F0702030302020204" pitchFamily="66" charset="0"/>
              </a:defRPr>
            </a:lvl2pPr>
            <a:lvl3pPr marL="1143000" indent="-228600" defTabSz="966788">
              <a:defRPr i="1">
                <a:solidFill>
                  <a:schemeClr val="tx1"/>
                </a:solidFill>
                <a:latin typeface="Comic Sans MS" panose="030F0702030302020204" pitchFamily="66" charset="0"/>
              </a:defRPr>
            </a:lvl3pPr>
            <a:lvl4pPr marL="1600200" indent="-228600" defTabSz="966788">
              <a:defRPr i="1">
                <a:solidFill>
                  <a:schemeClr val="tx1"/>
                </a:solidFill>
                <a:latin typeface="Comic Sans MS" panose="030F0702030302020204" pitchFamily="66" charset="0"/>
              </a:defRPr>
            </a:lvl4pPr>
            <a:lvl5pPr marL="2057400" indent="-228600" defTabSz="966788">
              <a:defRPr i="1">
                <a:solidFill>
                  <a:schemeClr val="tx1"/>
                </a:solidFill>
                <a:latin typeface="Comic Sans MS" panose="030F0702030302020204" pitchFamily="66" charset="0"/>
              </a:defRPr>
            </a:lvl5pPr>
            <a:lvl6pPr marL="2514600" indent="-228600" defTabSz="966788" eaLnBrk="0" fontAlgn="base" hangingPunct="0">
              <a:spcBef>
                <a:spcPct val="0"/>
              </a:spcBef>
              <a:spcAft>
                <a:spcPct val="0"/>
              </a:spcAft>
              <a:defRPr i="1">
                <a:solidFill>
                  <a:schemeClr val="tx1"/>
                </a:solidFill>
                <a:latin typeface="Comic Sans MS" panose="030F0702030302020204" pitchFamily="66" charset="0"/>
              </a:defRPr>
            </a:lvl6pPr>
            <a:lvl7pPr marL="2971800" indent="-228600" defTabSz="966788" eaLnBrk="0" fontAlgn="base" hangingPunct="0">
              <a:spcBef>
                <a:spcPct val="0"/>
              </a:spcBef>
              <a:spcAft>
                <a:spcPct val="0"/>
              </a:spcAft>
              <a:defRPr i="1">
                <a:solidFill>
                  <a:schemeClr val="tx1"/>
                </a:solidFill>
                <a:latin typeface="Comic Sans MS" panose="030F0702030302020204" pitchFamily="66" charset="0"/>
              </a:defRPr>
            </a:lvl7pPr>
            <a:lvl8pPr marL="3429000" indent="-228600" defTabSz="966788" eaLnBrk="0" fontAlgn="base" hangingPunct="0">
              <a:spcBef>
                <a:spcPct val="0"/>
              </a:spcBef>
              <a:spcAft>
                <a:spcPct val="0"/>
              </a:spcAft>
              <a:defRPr i="1">
                <a:solidFill>
                  <a:schemeClr val="tx1"/>
                </a:solidFill>
                <a:latin typeface="Comic Sans MS" panose="030F0702030302020204" pitchFamily="66" charset="0"/>
              </a:defRPr>
            </a:lvl8pPr>
            <a:lvl9pPr marL="3886200" indent="-228600" defTabSz="966788" eaLnBrk="0" fontAlgn="base" hangingPunct="0">
              <a:spcBef>
                <a:spcPct val="0"/>
              </a:spcBef>
              <a:spcAft>
                <a:spcPct val="0"/>
              </a:spcAft>
              <a:defRPr i="1">
                <a:solidFill>
                  <a:schemeClr val="tx1"/>
                </a:solidFill>
                <a:latin typeface="Comic Sans MS" panose="030F0702030302020204" pitchFamily="66" charset="0"/>
              </a:defRPr>
            </a:lvl9pPr>
          </a:lstStyle>
          <a:p>
            <a:fld id="{F32B0EF5-2B7B-4BD3-9329-84E0C18CB4B0}" type="slidenum">
              <a:rPr lang="en-US" i="0">
                <a:latin typeface="Times New Roman" panose="02020603050405020304" pitchFamily="18" charset="0"/>
              </a:rPr>
              <a:pPr/>
              <a:t>18</a:t>
            </a:fld>
            <a:endParaRPr lang="en-US" i="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345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i="1">
                <a:solidFill>
                  <a:schemeClr val="tx1"/>
                </a:solidFill>
                <a:latin typeface="Comic Sans MS" panose="030F0702030302020204" pitchFamily="66" charset="0"/>
              </a:defRPr>
            </a:lvl1pPr>
            <a:lvl2pPr marL="742950" indent="-285750" defTabSz="966788">
              <a:defRPr i="1">
                <a:solidFill>
                  <a:schemeClr val="tx1"/>
                </a:solidFill>
                <a:latin typeface="Comic Sans MS" panose="030F0702030302020204" pitchFamily="66" charset="0"/>
              </a:defRPr>
            </a:lvl2pPr>
            <a:lvl3pPr marL="1143000" indent="-228600" defTabSz="966788">
              <a:defRPr i="1">
                <a:solidFill>
                  <a:schemeClr val="tx1"/>
                </a:solidFill>
                <a:latin typeface="Comic Sans MS" panose="030F0702030302020204" pitchFamily="66" charset="0"/>
              </a:defRPr>
            </a:lvl3pPr>
            <a:lvl4pPr marL="1600200" indent="-228600" defTabSz="966788">
              <a:defRPr i="1">
                <a:solidFill>
                  <a:schemeClr val="tx1"/>
                </a:solidFill>
                <a:latin typeface="Comic Sans MS" panose="030F0702030302020204" pitchFamily="66" charset="0"/>
              </a:defRPr>
            </a:lvl4pPr>
            <a:lvl5pPr marL="2057400" indent="-228600" defTabSz="966788">
              <a:defRPr i="1">
                <a:solidFill>
                  <a:schemeClr val="tx1"/>
                </a:solidFill>
                <a:latin typeface="Comic Sans MS" panose="030F0702030302020204" pitchFamily="66" charset="0"/>
              </a:defRPr>
            </a:lvl5pPr>
            <a:lvl6pPr marL="2514600" indent="-228600" defTabSz="966788" eaLnBrk="0" fontAlgn="base" hangingPunct="0">
              <a:spcBef>
                <a:spcPct val="0"/>
              </a:spcBef>
              <a:spcAft>
                <a:spcPct val="0"/>
              </a:spcAft>
              <a:defRPr i="1">
                <a:solidFill>
                  <a:schemeClr val="tx1"/>
                </a:solidFill>
                <a:latin typeface="Comic Sans MS" panose="030F0702030302020204" pitchFamily="66" charset="0"/>
              </a:defRPr>
            </a:lvl6pPr>
            <a:lvl7pPr marL="2971800" indent="-228600" defTabSz="966788" eaLnBrk="0" fontAlgn="base" hangingPunct="0">
              <a:spcBef>
                <a:spcPct val="0"/>
              </a:spcBef>
              <a:spcAft>
                <a:spcPct val="0"/>
              </a:spcAft>
              <a:defRPr i="1">
                <a:solidFill>
                  <a:schemeClr val="tx1"/>
                </a:solidFill>
                <a:latin typeface="Comic Sans MS" panose="030F0702030302020204" pitchFamily="66" charset="0"/>
              </a:defRPr>
            </a:lvl7pPr>
            <a:lvl8pPr marL="3429000" indent="-228600" defTabSz="966788" eaLnBrk="0" fontAlgn="base" hangingPunct="0">
              <a:spcBef>
                <a:spcPct val="0"/>
              </a:spcBef>
              <a:spcAft>
                <a:spcPct val="0"/>
              </a:spcAft>
              <a:defRPr i="1">
                <a:solidFill>
                  <a:schemeClr val="tx1"/>
                </a:solidFill>
                <a:latin typeface="Comic Sans MS" panose="030F0702030302020204" pitchFamily="66" charset="0"/>
              </a:defRPr>
            </a:lvl8pPr>
            <a:lvl9pPr marL="3886200" indent="-228600" defTabSz="966788" eaLnBrk="0" fontAlgn="base" hangingPunct="0">
              <a:spcBef>
                <a:spcPct val="0"/>
              </a:spcBef>
              <a:spcAft>
                <a:spcPct val="0"/>
              </a:spcAft>
              <a:defRPr i="1">
                <a:solidFill>
                  <a:schemeClr val="tx1"/>
                </a:solidFill>
                <a:latin typeface="Comic Sans MS" panose="030F0702030302020204" pitchFamily="66" charset="0"/>
              </a:defRPr>
            </a:lvl9pPr>
          </a:lstStyle>
          <a:p>
            <a:fld id="{4FFCD5E6-BA81-40AD-854C-43E2CF85B654}" type="slidenum">
              <a:rPr lang="en-US" i="0">
                <a:latin typeface="Times New Roman" panose="02020603050405020304" pitchFamily="18" charset="0"/>
              </a:rPr>
              <a:pPr/>
              <a:t>21</a:t>
            </a:fld>
            <a:endParaRPr lang="en-US" i="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1814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CE5522-C17D-403E-9F0C-66805EE4208F}" type="datetimeFigureOut">
              <a:rPr lang="en-US" smtClean="0"/>
              <a:t>18-Jul-17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370285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E5522-C17D-403E-9F0C-66805EE4208F}" type="datetimeFigureOut">
              <a:rPr lang="en-US" smtClean="0"/>
              <a:t>18-Jul-17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310070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E5522-C17D-403E-9F0C-66805EE4208F}" type="datetimeFigureOut">
              <a:rPr lang="en-US" smtClean="0"/>
              <a:t>18-Jul-17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428188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E5522-C17D-403E-9F0C-66805EE4208F}" type="datetimeFigureOut">
              <a:rPr lang="en-US" smtClean="0"/>
              <a:t>18-Jul-17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225436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E5522-C17D-403E-9F0C-66805EE4208F}" type="datetimeFigureOut">
              <a:rPr lang="en-US" smtClean="0"/>
              <a:t>18-Jul-17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299316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E5522-C17D-403E-9F0C-66805EE4208F}" type="datetimeFigureOut">
              <a:rPr lang="en-US" smtClean="0"/>
              <a:t>18-Jul-17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301134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CE5522-C17D-403E-9F0C-66805EE4208F}" type="datetimeFigureOut">
              <a:rPr lang="en-US" smtClean="0"/>
              <a:t>18-Jul-17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153777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CE5522-C17D-403E-9F0C-66805EE4208F}" type="datetimeFigureOut">
              <a:rPr lang="en-US" smtClean="0"/>
              <a:t>18-Jul-17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34781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E5522-C17D-403E-9F0C-66805EE4208F}" type="datetimeFigureOut">
              <a:rPr lang="en-US" smtClean="0"/>
              <a:t>18-Jul-17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123395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E5522-C17D-403E-9F0C-66805EE4208F}" type="datetimeFigureOut">
              <a:rPr lang="en-US" smtClean="0"/>
              <a:t>18-Jul-17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342390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E5522-C17D-403E-9F0C-66805EE4208F}" type="datetimeFigureOut">
              <a:rPr lang="en-US" smtClean="0"/>
              <a:t>18-Jul-17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2535C-16C0-41AF-B691-A472AAD643CD}" type="slidenum">
              <a:rPr lang="en-US" smtClean="0"/>
              <a:t>‹#›</a:t>
            </a:fld>
            <a:endParaRPr lang="en-US"/>
          </a:p>
        </p:txBody>
      </p:sp>
    </p:spTree>
    <p:extLst>
      <p:ext uri="{BB962C8B-B14F-4D97-AF65-F5344CB8AC3E}">
        <p14:creationId xmlns:p14="http://schemas.microsoft.com/office/powerpoint/2010/main" val="196565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E5522-C17D-403E-9F0C-66805EE4208F}" type="datetimeFigureOut">
              <a:rPr lang="en-US" smtClean="0"/>
              <a:t>18-Jul-17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2535C-16C0-41AF-B691-A472AAD643CD}" type="slidenum">
              <a:rPr lang="en-US" smtClean="0"/>
              <a:t>‹#›</a:t>
            </a:fld>
            <a:endParaRPr lang="en-US"/>
          </a:p>
        </p:txBody>
      </p:sp>
    </p:spTree>
    <p:extLst>
      <p:ext uri="{BB962C8B-B14F-4D97-AF65-F5344CB8AC3E}">
        <p14:creationId xmlns:p14="http://schemas.microsoft.com/office/powerpoint/2010/main" val="389831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file:///C:\Users\hp\Desktop\Modulation%20Techniques%20-%20PWM%20and%20Pulse%20Code%20Modulation_files\Frquency-Modulation.jpg" TargetMode="External"/><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rgbClr val="C00000"/>
                </a:solidFill>
                <a:effectLst>
                  <a:outerShdw blurRad="50800" dist="38100" dir="18900000" algn="bl" rotWithShape="0">
                    <a:prstClr val="black">
                      <a:alpha val="40000"/>
                    </a:prstClr>
                  </a:outerShdw>
                </a:effectLst>
                <a:latin typeface="Algerian" panose="04020705040A02060702" pitchFamily="82" charset="0"/>
              </a:rPr>
              <a:t>ASSIGNMENT 1</a:t>
            </a:r>
            <a:endParaRPr lang="en-US" sz="6600" b="1" dirty="0">
              <a:solidFill>
                <a:srgbClr val="C00000"/>
              </a:solidFill>
              <a:effectLst>
                <a:outerShdw blurRad="50800" dist="38100" dir="18900000" algn="bl" rotWithShape="0">
                  <a:prstClr val="black">
                    <a:alpha val="40000"/>
                  </a:prstClr>
                </a:outerShdw>
              </a:effectLst>
              <a:latin typeface="Algerian" panose="04020705040A02060702" pitchFamily="82" charset="0"/>
            </a:endParaRPr>
          </a:p>
        </p:txBody>
      </p:sp>
      <p:sp>
        <p:nvSpPr>
          <p:cNvPr id="4" name="Text Placeholder 3"/>
          <p:cNvSpPr>
            <a:spLocks noGrp="1"/>
          </p:cNvSpPr>
          <p:nvPr>
            <p:ph type="body" idx="1"/>
          </p:nvPr>
        </p:nvSpPr>
        <p:spPr/>
        <p:txBody>
          <a:bodyPr>
            <a:normAutofit/>
          </a:bodyPr>
          <a:lstStyle/>
          <a:p>
            <a:r>
              <a:rPr lang="en-US" sz="3600" b="1" dirty="0" smtClean="0">
                <a:solidFill>
                  <a:schemeClr val="accent2">
                    <a:lumMod val="75000"/>
                  </a:schemeClr>
                </a:solidFill>
              </a:rPr>
              <a:t>SUBMITTED BY GROUP 5 </a:t>
            </a:r>
            <a:endParaRPr lang="en-US" sz="3600" b="1" dirty="0">
              <a:solidFill>
                <a:schemeClr val="accent2">
                  <a:lumMod val="75000"/>
                </a:schemeClr>
              </a:solidFill>
            </a:endParaRPr>
          </a:p>
        </p:txBody>
      </p:sp>
    </p:spTree>
    <p:extLst>
      <p:ext uri="{BB962C8B-B14F-4D97-AF65-F5344CB8AC3E}">
        <p14:creationId xmlns:p14="http://schemas.microsoft.com/office/powerpoint/2010/main" val="729704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solidFill>
                  <a:srgbClr val="C00000"/>
                </a:solidFill>
              </a:rPr>
              <a:t>Why FDM is for analog signals and TDM is for digital signals</a:t>
            </a:r>
            <a:r>
              <a:rPr lang="en-US" sz="3200" dirty="0"/>
              <a:t>?</a:t>
            </a:r>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nSpc>
                <a:spcPct val="80000"/>
              </a:lnSpc>
            </a:pPr>
            <a:r>
              <a:rPr lang="en-US" sz="1300">
                <a:solidFill>
                  <a:srgbClr val="FFFFFF"/>
                </a:solidFill>
              </a:rPr>
              <a:t>6.</a:t>
            </a:r>
            <a:fld id="{BAC81C70-676F-4452-B760-583F7EDDB10A}" type="slidenum">
              <a:rPr lang="en-US" sz="1300">
                <a:solidFill>
                  <a:srgbClr val="FFFFFF"/>
                </a:solidFill>
              </a:rPr>
              <a:pPr>
                <a:lnSpc>
                  <a:spcPct val="80000"/>
                </a:lnSpc>
              </a:pPr>
              <a:t>10</a:t>
            </a:fld>
            <a:endParaRPr lang="en-US" sz="1300">
              <a:solidFill>
                <a:srgbClr val="FFFFFF"/>
              </a:solidFill>
            </a:endParaRPr>
          </a:p>
        </p:txBody>
      </p:sp>
      <p:sp>
        <p:nvSpPr>
          <p:cNvPr id="4" name="Rectangle 3"/>
          <p:cNvSpPr/>
          <p:nvPr/>
        </p:nvSpPr>
        <p:spPr>
          <a:xfrm>
            <a:off x="1828800" y="1320800"/>
            <a:ext cx="8534400" cy="1754326"/>
          </a:xfrm>
          <a:prstGeom prst="rect">
            <a:avLst/>
          </a:prstGeom>
        </p:spPr>
        <p:txBody>
          <a:bodyPr>
            <a:spAutoFit/>
          </a:bodyPr>
          <a:lstStyle/>
          <a:p>
            <a:pPr>
              <a:defRPr/>
            </a:pPr>
            <a:r>
              <a:rPr lang="en-US" dirty="0">
                <a:solidFill>
                  <a:srgbClr val="FF0000"/>
                </a:solidFill>
                <a:latin typeface="Arial" charset="0"/>
              </a:rPr>
              <a:t>FDM </a:t>
            </a:r>
            <a:r>
              <a:rPr lang="en-US" dirty="0" err="1">
                <a:solidFill>
                  <a:srgbClr val="FF0000"/>
                </a:solidFill>
                <a:latin typeface="Arial" charset="0"/>
              </a:rPr>
              <a:t>stnds</a:t>
            </a:r>
            <a:r>
              <a:rPr lang="en-US" dirty="0">
                <a:solidFill>
                  <a:srgbClr val="FF0000"/>
                </a:solidFill>
                <a:latin typeface="Arial" charset="0"/>
              </a:rPr>
              <a:t> for frequency division multiplexing and it is used only in case of analog signals because analog signals are continuous in nature and the signal have frequency. </a:t>
            </a:r>
          </a:p>
          <a:p>
            <a:pPr>
              <a:defRPr/>
            </a:pPr>
            <a:r>
              <a:rPr lang="en-US" dirty="0">
                <a:solidFill>
                  <a:schemeClr val="tx1">
                    <a:lumMod val="95000"/>
                    <a:lumOff val="5000"/>
                  </a:schemeClr>
                </a:solidFill>
                <a:latin typeface="Arial" charset="0"/>
              </a:rPr>
              <a:t>TDM-stands for time division multiplexing and it is used only in case of digital signals because digital signals are discrete in nature and are in the form of 0 and 1s. and are time dependent.</a:t>
            </a:r>
          </a:p>
        </p:txBody>
      </p:sp>
    </p:spTree>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16200000" rotWithShape="0">
              <a:prstClr val="black">
                <a:alpha val="40000"/>
              </a:prstClr>
            </a:outerShdw>
          </a:effectLst>
        </p:spPr>
        <p:txBody>
          <a:bodyPr/>
          <a:lstStyle/>
          <a:p>
            <a:r>
              <a:rPr lang="en-US" b="1" dirty="0" smtClean="0">
                <a:solidFill>
                  <a:srgbClr val="C00000"/>
                </a:solidFill>
                <a:latin typeface="Baskerville Old Face" panose="02020602080505020303" pitchFamily="18" charset="0"/>
              </a:rPr>
              <a:t>CODE DIVISION MULTIPLE ACCESS(CDMA)</a:t>
            </a:r>
            <a:endParaRPr lang="en-US" b="1" dirty="0">
              <a:solidFill>
                <a:srgbClr val="C00000"/>
              </a:solidFill>
              <a:latin typeface="Baskerville Old Face" panose="02020602080505020303" pitchFamily="18" charset="0"/>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7723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Text Placeholder 2"/>
          <p:cNvSpPr>
            <a:spLocks noGrp="1"/>
          </p:cNvSpPr>
          <p:nvPr>
            <p:ph idx="1"/>
          </p:nvPr>
        </p:nvSpPr>
        <p:spPr/>
        <p:txBody>
          <a:bodyPr>
            <a:normAutofit/>
          </a:bodyPr>
          <a:lstStyle/>
          <a:p>
            <a:r>
              <a:rPr lang="en-US" dirty="0"/>
              <a:t>Code Division Multiple Access (CDMA) is a sort of multiplexing that facilitates</a:t>
            </a:r>
            <a:br>
              <a:rPr lang="en-US" dirty="0"/>
            </a:br>
            <a:r>
              <a:rPr lang="en-US" dirty="0"/>
              <a:t>various signals to occupy a single transmission channel. It optimizes the use of</a:t>
            </a:r>
            <a:br>
              <a:rPr lang="en-US" dirty="0"/>
            </a:br>
            <a:r>
              <a:rPr lang="en-US" dirty="0"/>
              <a:t>available bandwidth. The technology is commonly used in ultra-high-frequency</a:t>
            </a:r>
            <a:br>
              <a:rPr lang="en-US" dirty="0"/>
            </a:br>
            <a:r>
              <a:rPr lang="en-US" dirty="0"/>
              <a:t>(UHF) cellular telephone systems, bands ranging between the 800-MHz and 1.9-</a:t>
            </a:r>
            <a:br>
              <a:rPr lang="en-US" dirty="0"/>
            </a:br>
            <a:r>
              <a:rPr lang="en-US" dirty="0"/>
              <a:t>GHz.</a:t>
            </a:r>
            <a:br>
              <a:rPr lang="en-US" dirty="0"/>
            </a:br>
            <a:endParaRPr lang="en-US" dirty="0"/>
          </a:p>
        </p:txBody>
      </p:sp>
    </p:spTree>
    <p:extLst>
      <p:ext uri="{BB962C8B-B14F-4D97-AF65-F5344CB8AC3E}">
        <p14:creationId xmlns:p14="http://schemas.microsoft.com/office/powerpoint/2010/main" val="47798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IN" dirty="0"/>
              <a:t>CDMA assigns a different </a:t>
            </a:r>
            <a:r>
              <a:rPr lang="en-IN" i="1" dirty="0"/>
              <a:t>code to each node. </a:t>
            </a:r>
            <a:endParaRPr lang="en-IN" i="1" dirty="0" smtClean="0"/>
          </a:p>
          <a:p>
            <a:r>
              <a:rPr lang="en-IN" i="1" dirty="0" smtClean="0"/>
              <a:t>Each </a:t>
            </a:r>
            <a:r>
              <a:rPr lang="en-IN" i="1" dirty="0"/>
              <a:t>node then uses </a:t>
            </a:r>
            <a:r>
              <a:rPr lang="en-IN" dirty="0"/>
              <a:t>its unique code to encode the data bits it sends. </a:t>
            </a:r>
          </a:p>
          <a:p>
            <a:r>
              <a:rPr lang="en-IN" dirty="0"/>
              <a:t>Used mostly in wireless broadcast channels (cellular, satellite, </a:t>
            </a:r>
            <a:r>
              <a:rPr lang="en-IN" dirty="0" err="1"/>
              <a:t>etc</a:t>
            </a:r>
            <a:r>
              <a:rPr lang="en-IN" dirty="0"/>
              <a:t>)</a:t>
            </a:r>
          </a:p>
          <a:p>
            <a:r>
              <a:rPr lang="en-IN" dirty="0"/>
              <a:t>In CDMA, one channel carries all transmissions </a:t>
            </a:r>
            <a:r>
              <a:rPr lang="en-IN" dirty="0" smtClean="0"/>
              <a:t>simultaneously</a:t>
            </a:r>
          </a:p>
          <a:p>
            <a:r>
              <a:rPr lang="en-IN" dirty="0"/>
              <a:t> Any station that wants to receive data from one of the other three multiplies the data on the channel by the code of the sender</a:t>
            </a:r>
            <a:endParaRPr lang="en-US" dirty="0"/>
          </a:p>
        </p:txBody>
      </p:sp>
    </p:spTree>
    <p:extLst>
      <p:ext uri="{BB962C8B-B14F-4D97-AF65-F5344CB8AC3E}">
        <p14:creationId xmlns:p14="http://schemas.microsoft.com/office/powerpoint/2010/main" val="348903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057400" y="228600"/>
            <a:ext cx="7772400" cy="831850"/>
          </a:xfrm>
        </p:spPr>
        <p:txBody>
          <a:bodyPr/>
          <a:lstStyle/>
          <a:p>
            <a:pPr eaLnBrk="1" hangingPunct="1"/>
            <a:r>
              <a:rPr lang="en-US" smtClean="0"/>
              <a:t> CDMA</a:t>
            </a:r>
            <a:endParaRPr lang="en-IN" smtClean="0"/>
          </a:p>
        </p:txBody>
      </p:sp>
      <p:sp>
        <p:nvSpPr>
          <p:cNvPr id="34819" name="Content Placeholder 2"/>
          <p:cNvSpPr>
            <a:spLocks noGrp="1"/>
          </p:cNvSpPr>
          <p:nvPr>
            <p:ph idx="1"/>
          </p:nvPr>
        </p:nvSpPr>
        <p:spPr>
          <a:xfrm>
            <a:off x="1974850" y="1231901"/>
            <a:ext cx="7854950" cy="5229225"/>
          </a:xfrm>
        </p:spPr>
        <p:txBody>
          <a:bodyPr/>
          <a:lstStyle/>
          <a:p>
            <a:pPr eaLnBrk="1" hangingPunct="1"/>
            <a:r>
              <a:rPr lang="en-IN" sz="2600"/>
              <a:t>Let us assume we have four stations 1, 2, 3, and 4 connected to the same channel. </a:t>
            </a:r>
          </a:p>
          <a:p>
            <a:pPr eaLnBrk="1" hangingPunct="1"/>
            <a:r>
              <a:rPr lang="en-IN" sz="2600"/>
              <a:t>The data from station 1 are </a:t>
            </a:r>
            <a:r>
              <a:rPr lang="en-IN" sz="2600" i="1"/>
              <a:t>d l , from station 2 are d2, and so on. </a:t>
            </a:r>
          </a:p>
          <a:p>
            <a:pPr eaLnBrk="1" hangingPunct="1"/>
            <a:r>
              <a:rPr lang="en-IN" sz="2600" i="1"/>
              <a:t>The code assigned to the </a:t>
            </a:r>
            <a:r>
              <a:rPr lang="en-IN" sz="2600"/>
              <a:t>first station is c1, to the second is </a:t>
            </a:r>
            <a:r>
              <a:rPr lang="en-IN" sz="2600" i="1"/>
              <a:t>c2, and so on. </a:t>
            </a:r>
          </a:p>
          <a:p>
            <a:pPr eaLnBrk="1" hangingPunct="1"/>
            <a:r>
              <a:rPr lang="en-IN" sz="2600" i="1"/>
              <a:t>Assume that the assigned codes have</a:t>
            </a:r>
            <a:r>
              <a:rPr lang="en-IN" sz="2600"/>
              <a:t> two properties.</a:t>
            </a:r>
          </a:p>
          <a:p>
            <a:pPr eaLnBrk="1" hangingPunct="1"/>
            <a:r>
              <a:rPr lang="en-IN" sz="2600"/>
              <a:t>1. If we multiply each code by another we get 0.</a:t>
            </a:r>
          </a:p>
          <a:p>
            <a:pPr eaLnBrk="1" hangingPunct="1"/>
            <a:r>
              <a:rPr lang="en-IN" sz="2600"/>
              <a:t>2. If we multiply each code by itself, we get 4 (the number of stations).</a:t>
            </a:r>
          </a:p>
        </p:txBody>
      </p:sp>
      <p:sp>
        <p:nvSpPr>
          <p:cNvPr id="34820" name="Footer Placeholder 3"/>
          <p:cNvSpPr>
            <a:spLocks noGrp="1"/>
          </p:cNvSpPr>
          <p:nvPr>
            <p:ph type="ftr" sz="quarter" idx="11"/>
          </p:nvPr>
        </p:nvSpPr>
        <p:spPr/>
        <p:txBody>
          <a:bodyPr/>
          <a:lstStyle/>
          <a:p>
            <a:pPr>
              <a:defRPr/>
            </a:pPr>
            <a:r>
              <a:rPr lang="en-US"/>
              <a:t>5: DataLink Layer</a:t>
            </a:r>
          </a:p>
        </p:txBody>
      </p:sp>
      <p:sp>
        <p:nvSpPr>
          <p:cNvPr id="34821"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BE7D85A8-78EE-40CE-A7B3-5A7C8D933900}" type="slidenum">
              <a:rPr lang="en-US">
                <a:solidFill>
                  <a:srgbClr val="898989"/>
                </a:solidFill>
              </a:rPr>
              <a:pPr/>
              <a:t>14</a:t>
            </a:fld>
            <a:endParaRPr lang="en-US">
              <a:solidFill>
                <a:srgbClr val="898989"/>
              </a:solidFill>
            </a:endParaRPr>
          </a:p>
        </p:txBody>
      </p:sp>
    </p:spTree>
    <p:extLst>
      <p:ext uri="{BB962C8B-B14F-4D97-AF65-F5344CB8AC3E}">
        <p14:creationId xmlns:p14="http://schemas.microsoft.com/office/powerpoint/2010/main" val="326987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 CDMA</a:t>
            </a:r>
            <a:endParaRPr lang="en-IN" smtClean="0"/>
          </a:p>
        </p:txBody>
      </p:sp>
      <p:sp>
        <p:nvSpPr>
          <p:cNvPr id="35843" name="Content Placeholder 2"/>
          <p:cNvSpPr>
            <a:spLocks noGrp="1"/>
          </p:cNvSpPr>
          <p:nvPr>
            <p:ph idx="1"/>
          </p:nvPr>
        </p:nvSpPr>
        <p:spPr>
          <a:xfrm>
            <a:off x="2057400" y="1612900"/>
            <a:ext cx="7772400" cy="4648200"/>
          </a:xfrm>
        </p:spPr>
        <p:txBody>
          <a:bodyPr/>
          <a:lstStyle/>
          <a:p>
            <a:pPr eaLnBrk="1" hangingPunct="1"/>
            <a:r>
              <a:rPr lang="en-IN" sz="2600"/>
              <a:t> Let us see how the above four stations can send data using the same common channel, as shown in Figure.</a:t>
            </a:r>
          </a:p>
          <a:p>
            <a:pPr eaLnBrk="1" hangingPunct="1"/>
            <a:r>
              <a:rPr lang="en-IN" sz="2600"/>
              <a:t>Station 1 multiplies (a special kind of multiplication) its data by its code to get</a:t>
            </a:r>
          </a:p>
          <a:p>
            <a:pPr eaLnBrk="1" hangingPunct="1">
              <a:buFont typeface="ZapfDingbats" pitchFamily="82" charset="2"/>
              <a:buNone/>
            </a:pPr>
            <a:r>
              <a:rPr lang="en-IN" sz="2600"/>
              <a:t>	 d1.c1.</a:t>
            </a:r>
          </a:p>
          <a:p>
            <a:pPr eaLnBrk="1" hangingPunct="1"/>
            <a:r>
              <a:rPr lang="en-IN" sz="2600"/>
              <a:t> Station 2 multiplies its data by its code to get </a:t>
            </a:r>
            <a:r>
              <a:rPr lang="en-IN" sz="2600" i="1"/>
              <a:t>d2 . c2. And so on. </a:t>
            </a:r>
          </a:p>
          <a:p>
            <a:pPr eaLnBrk="1" hangingPunct="1"/>
            <a:r>
              <a:rPr lang="en-IN" sz="2600" i="1"/>
              <a:t>The </a:t>
            </a:r>
            <a:r>
              <a:rPr lang="en-IN" sz="2600"/>
              <a:t>data that go on the channel are the sum of all these terms, as shown in the box.</a:t>
            </a:r>
            <a:endParaRPr lang="en-IN" smtClean="0"/>
          </a:p>
        </p:txBody>
      </p:sp>
      <p:sp>
        <p:nvSpPr>
          <p:cNvPr id="35844" name="Footer Placeholder 3"/>
          <p:cNvSpPr>
            <a:spLocks noGrp="1"/>
          </p:cNvSpPr>
          <p:nvPr>
            <p:ph type="ftr" sz="quarter" idx="11"/>
          </p:nvPr>
        </p:nvSpPr>
        <p:spPr/>
        <p:txBody>
          <a:bodyPr/>
          <a:lstStyle/>
          <a:p>
            <a:pPr>
              <a:defRPr/>
            </a:pPr>
            <a:r>
              <a:rPr lang="en-US"/>
              <a:t>5: DataLink Layer</a:t>
            </a:r>
          </a:p>
        </p:txBody>
      </p:sp>
      <p:sp>
        <p:nvSpPr>
          <p:cNvPr id="35845"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C068A933-3B37-4F0F-9398-66F7C09D0AAE}" type="slidenum">
              <a:rPr lang="en-US">
                <a:solidFill>
                  <a:srgbClr val="898989"/>
                </a:solidFill>
              </a:rPr>
              <a:pPr/>
              <a:t>15</a:t>
            </a:fld>
            <a:endParaRPr lang="en-US">
              <a:solidFill>
                <a:srgbClr val="898989"/>
              </a:solidFill>
            </a:endParaRPr>
          </a:p>
        </p:txBody>
      </p:sp>
    </p:spTree>
    <p:extLst>
      <p:ext uri="{BB962C8B-B14F-4D97-AF65-F5344CB8AC3E}">
        <p14:creationId xmlns:p14="http://schemas.microsoft.com/office/powerpoint/2010/main" val="2697926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2"/>
          </p:nvPr>
        </p:nvSpPr>
        <p:spPr>
          <a:xfrm>
            <a:off x="2209800" y="6248400"/>
            <a:ext cx="1905000" cy="457200"/>
          </a:xfrm>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algn="l"/>
            <a:r>
              <a:rPr lang="en-US" sz="1400">
                <a:solidFill>
                  <a:srgbClr val="898989"/>
                </a:solidFill>
                <a:latin typeface="Times New Roman" panose="02020603050405020304" pitchFamily="18" charset="0"/>
              </a:rPr>
              <a:t>12.</a:t>
            </a:r>
            <a:fld id="{A96DC7CA-1725-4391-98E1-21EA1FDADD2D}" type="slidenum">
              <a:rPr lang="en-US" sz="1400">
                <a:solidFill>
                  <a:srgbClr val="898989"/>
                </a:solidFill>
                <a:latin typeface="Times New Roman" panose="02020603050405020304" pitchFamily="18" charset="0"/>
              </a:rPr>
              <a:pPr algn="l"/>
              <a:t>16</a:t>
            </a:fld>
            <a:endParaRPr lang="en-US" sz="1400">
              <a:solidFill>
                <a:srgbClr val="898989"/>
              </a:solidFill>
              <a:latin typeface="Times New Roman" panose="02020603050405020304" pitchFamily="18" charset="0"/>
            </a:endParaRPr>
          </a:p>
        </p:txBody>
      </p:sp>
      <p:sp>
        <p:nvSpPr>
          <p:cNvPr id="36867"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Text Box 4"/>
          <p:cNvSpPr txBox="1">
            <a:spLocks noChangeArrowheads="1"/>
          </p:cNvSpPr>
          <p:nvPr/>
        </p:nvSpPr>
        <p:spPr bwMode="auto">
          <a:xfrm>
            <a:off x="1828800" y="381001"/>
            <a:ext cx="6115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sz="2400" i="0">
                <a:solidFill>
                  <a:schemeClr val="folHlink"/>
                </a:solidFill>
              </a:rPr>
              <a:t>Figure   </a:t>
            </a:r>
            <a:r>
              <a:rPr lang="en-US" sz="2000"/>
              <a:t>Simple idea of communication with code</a:t>
            </a:r>
          </a:p>
        </p:txBody>
      </p:sp>
      <p:sp>
        <p:nvSpPr>
          <p:cNvPr id="3687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68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338264"/>
            <a:ext cx="72580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04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 CDMA-</a:t>
            </a:r>
            <a:r>
              <a:rPr lang="en-IN" sz="5400">
                <a:solidFill>
                  <a:srgbClr val="FF0000"/>
                </a:solidFill>
              </a:rPr>
              <a:t> chips</a:t>
            </a:r>
            <a:endParaRPr lang="en-IN" smtClean="0"/>
          </a:p>
        </p:txBody>
      </p:sp>
      <p:sp>
        <p:nvSpPr>
          <p:cNvPr id="38915" name="Content Placeholder 2"/>
          <p:cNvSpPr>
            <a:spLocks noGrp="1"/>
          </p:cNvSpPr>
          <p:nvPr>
            <p:ph idx="1"/>
          </p:nvPr>
        </p:nvSpPr>
        <p:spPr/>
        <p:txBody>
          <a:bodyPr/>
          <a:lstStyle/>
          <a:p>
            <a:pPr eaLnBrk="1" hangingPunct="1"/>
            <a:r>
              <a:rPr lang="en-IN" i="1" smtClean="0">
                <a:solidFill>
                  <a:srgbClr val="FF0000"/>
                </a:solidFill>
              </a:rPr>
              <a:t>Chips</a:t>
            </a:r>
          </a:p>
          <a:p>
            <a:pPr eaLnBrk="1" hangingPunct="1"/>
            <a:r>
              <a:rPr lang="en-IN" smtClean="0"/>
              <a:t>CDMA is based on coding theory. </a:t>
            </a:r>
          </a:p>
          <a:p>
            <a:pPr eaLnBrk="1" hangingPunct="1"/>
            <a:r>
              <a:rPr lang="en-IN" smtClean="0"/>
              <a:t>Each station is assigned a code, which is a sequence of numbers called </a:t>
            </a:r>
            <a:r>
              <a:rPr lang="en-IN" smtClean="0">
                <a:solidFill>
                  <a:srgbClr val="FF0000"/>
                </a:solidFill>
              </a:rPr>
              <a:t>chips</a:t>
            </a:r>
            <a:r>
              <a:rPr lang="en-IN" smtClean="0"/>
              <a:t>, as shown in Figure .</a:t>
            </a:r>
          </a:p>
          <a:p>
            <a:pPr eaLnBrk="1" hangingPunct="1"/>
            <a:r>
              <a:rPr lang="en-IN" smtClean="0"/>
              <a:t> The codes are for the previous example.</a:t>
            </a:r>
          </a:p>
          <a:p>
            <a:pPr eaLnBrk="1" hangingPunct="1"/>
            <a:r>
              <a:rPr lang="en-IN" smtClean="0"/>
              <a:t>They are called orthogonal sequences</a:t>
            </a:r>
          </a:p>
        </p:txBody>
      </p:sp>
      <p:sp>
        <p:nvSpPr>
          <p:cNvPr id="38916" name="Footer Placeholder 3"/>
          <p:cNvSpPr>
            <a:spLocks noGrp="1"/>
          </p:cNvSpPr>
          <p:nvPr>
            <p:ph type="ftr" sz="quarter" idx="11"/>
          </p:nvPr>
        </p:nvSpPr>
        <p:spPr/>
        <p:txBody>
          <a:bodyPr/>
          <a:lstStyle/>
          <a:p>
            <a:pPr>
              <a:defRPr/>
            </a:pPr>
            <a:r>
              <a:rPr lang="en-US"/>
              <a:t>5: DataLink Layer</a:t>
            </a:r>
          </a:p>
        </p:txBody>
      </p:sp>
      <p:sp>
        <p:nvSpPr>
          <p:cNvPr id="38917"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B9C9EFE6-D313-475D-BCE4-A7DF0C972E7F}" type="slidenum">
              <a:rPr lang="en-US">
                <a:solidFill>
                  <a:srgbClr val="898989"/>
                </a:solidFill>
              </a:rPr>
              <a:pPr/>
              <a:t>17</a:t>
            </a:fld>
            <a:endParaRPr lang="en-US">
              <a:solidFill>
                <a:srgbClr val="898989"/>
              </a:solidFill>
            </a:endParaRPr>
          </a:p>
        </p:txBody>
      </p:sp>
    </p:spTree>
    <p:extLst>
      <p:ext uri="{BB962C8B-B14F-4D97-AF65-F5344CB8AC3E}">
        <p14:creationId xmlns:p14="http://schemas.microsoft.com/office/powerpoint/2010/main" val="1221045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2"/>
          </p:nvPr>
        </p:nvSpPr>
        <p:spPr>
          <a:xfrm>
            <a:off x="2209800" y="6248400"/>
            <a:ext cx="1905000" cy="457200"/>
          </a:xfrm>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algn="l"/>
            <a:r>
              <a:rPr lang="en-US" sz="1400">
                <a:solidFill>
                  <a:srgbClr val="898989"/>
                </a:solidFill>
                <a:latin typeface="Times New Roman" panose="02020603050405020304" pitchFamily="18" charset="0"/>
              </a:rPr>
              <a:t>12.</a:t>
            </a:r>
            <a:fld id="{90BD28AC-D706-47FC-B109-96D0AAF51259}" type="slidenum">
              <a:rPr lang="en-US" sz="1400">
                <a:solidFill>
                  <a:srgbClr val="898989"/>
                </a:solidFill>
                <a:latin typeface="Times New Roman" panose="02020603050405020304" pitchFamily="18" charset="0"/>
              </a:rPr>
              <a:pPr algn="l"/>
              <a:t>18</a:t>
            </a:fld>
            <a:endParaRPr lang="en-US" sz="1400">
              <a:solidFill>
                <a:srgbClr val="898989"/>
              </a:solidFill>
              <a:latin typeface="Times New Roman" panose="02020603050405020304" pitchFamily="18" charset="0"/>
            </a:endParaRPr>
          </a:p>
        </p:txBody>
      </p:sp>
      <p:sp>
        <p:nvSpPr>
          <p:cNvPr id="39939"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0"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1" name="Text Box 4"/>
          <p:cNvSpPr txBox="1">
            <a:spLocks noChangeArrowheads="1"/>
          </p:cNvSpPr>
          <p:nvPr/>
        </p:nvSpPr>
        <p:spPr bwMode="auto">
          <a:xfrm>
            <a:off x="1828801" y="381001"/>
            <a:ext cx="3165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sz="2400" i="0">
                <a:solidFill>
                  <a:schemeClr val="folHlink"/>
                </a:solidFill>
              </a:rPr>
              <a:t>Figure   </a:t>
            </a:r>
            <a:r>
              <a:rPr lang="en-US" sz="2000"/>
              <a:t>Chip sequences</a:t>
            </a:r>
          </a:p>
        </p:txBody>
      </p:sp>
      <p:sp>
        <p:nvSpPr>
          <p:cNvPr id="39942"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99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70200"/>
            <a:ext cx="877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49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057400" y="228601"/>
            <a:ext cx="7772400" cy="600075"/>
          </a:xfrm>
        </p:spPr>
        <p:txBody>
          <a:bodyPr>
            <a:normAutofit fontScale="90000"/>
          </a:bodyPr>
          <a:lstStyle/>
          <a:p>
            <a:pPr eaLnBrk="1" hangingPunct="1"/>
            <a:r>
              <a:rPr lang="en-US" smtClean="0"/>
              <a:t>CDMA</a:t>
            </a:r>
            <a:endParaRPr lang="en-IN" smtClean="0"/>
          </a:p>
        </p:txBody>
      </p:sp>
      <p:sp>
        <p:nvSpPr>
          <p:cNvPr id="40963" name="Content Placeholder 2"/>
          <p:cNvSpPr>
            <a:spLocks noGrp="1"/>
          </p:cNvSpPr>
          <p:nvPr>
            <p:ph idx="1"/>
          </p:nvPr>
        </p:nvSpPr>
        <p:spPr>
          <a:xfrm>
            <a:off x="2057400" y="1085850"/>
            <a:ext cx="8451850" cy="5162550"/>
          </a:xfrm>
        </p:spPr>
        <p:txBody>
          <a:bodyPr/>
          <a:lstStyle/>
          <a:p>
            <a:pPr eaLnBrk="1" hangingPunct="1"/>
            <a:r>
              <a:rPr lang="en-IN" smtClean="0"/>
              <a:t> Chip sequences have the following properties:</a:t>
            </a:r>
          </a:p>
          <a:p>
            <a:pPr lvl="1" eaLnBrk="1" hangingPunct="1"/>
            <a:r>
              <a:rPr lang="en-IN" smtClean="0"/>
              <a:t>1. Each sequence is made of </a:t>
            </a:r>
            <a:r>
              <a:rPr lang="en-IN" i="1" smtClean="0"/>
              <a:t>N elements, where N is the number of stations.</a:t>
            </a:r>
          </a:p>
          <a:p>
            <a:pPr lvl="1" eaLnBrk="1" hangingPunct="1"/>
            <a:r>
              <a:rPr lang="en-IN" smtClean="0"/>
              <a:t>2. If we multiply a sequence by a number, every element in the sequence is multiplied by that element. This is called  multiplication of a sequence by a scalar. For example,</a:t>
            </a:r>
          </a:p>
          <a:p>
            <a:pPr lvl="1" eaLnBrk="1" hangingPunct="1">
              <a:buFont typeface="ZapfDingbats" pitchFamily="82" charset="2"/>
              <a:buNone/>
            </a:pPr>
            <a:r>
              <a:rPr lang="en-IN" smtClean="0"/>
              <a:t>			2. [+1 +1-1-1]=[+2+2-2-2]</a:t>
            </a:r>
          </a:p>
          <a:p>
            <a:pPr lvl="1" eaLnBrk="1" hangingPunct="1"/>
            <a:r>
              <a:rPr lang="en-IN" smtClean="0"/>
              <a:t>3. If we multiply two equal sequences, element by element, and add the results, we get </a:t>
            </a:r>
            <a:r>
              <a:rPr lang="en-IN" i="1" smtClean="0"/>
              <a:t>N, where N is the number of elements in the each sequence. This is called the </a:t>
            </a:r>
            <a:r>
              <a:rPr lang="en-IN" smtClean="0"/>
              <a:t>inner product of two equal sequences. </a:t>
            </a:r>
          </a:p>
        </p:txBody>
      </p:sp>
      <p:sp>
        <p:nvSpPr>
          <p:cNvPr id="40964" name="Footer Placeholder 3"/>
          <p:cNvSpPr>
            <a:spLocks noGrp="1"/>
          </p:cNvSpPr>
          <p:nvPr>
            <p:ph type="ftr" sz="quarter" idx="11"/>
          </p:nvPr>
        </p:nvSpPr>
        <p:spPr/>
        <p:txBody>
          <a:bodyPr/>
          <a:lstStyle/>
          <a:p>
            <a:pPr>
              <a:defRPr/>
            </a:pPr>
            <a:r>
              <a:rPr lang="en-US"/>
              <a:t>5: DataLink Layer</a:t>
            </a:r>
          </a:p>
        </p:txBody>
      </p:sp>
      <p:sp>
        <p:nvSpPr>
          <p:cNvPr id="40965"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D35C69F8-D5ED-4C67-A8D9-30BA5EC9568B}" type="slidenum">
              <a:rPr lang="en-US">
                <a:solidFill>
                  <a:srgbClr val="898989"/>
                </a:solidFill>
              </a:rPr>
              <a:pPr/>
              <a:t>19</a:t>
            </a:fld>
            <a:endParaRPr lang="en-US">
              <a:solidFill>
                <a:srgbClr val="898989"/>
              </a:solidFill>
            </a:endParaRPr>
          </a:p>
        </p:txBody>
      </p:sp>
    </p:spTree>
    <p:extLst>
      <p:ext uri="{BB962C8B-B14F-4D97-AF65-F5344CB8AC3E}">
        <p14:creationId xmlns:p14="http://schemas.microsoft.com/office/powerpoint/2010/main" val="3885324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900">
                <a:solidFill>
                  <a:schemeClr val="bg2"/>
                </a:solidFill>
              </a:rPr>
              <a:t>6.</a:t>
            </a:r>
            <a:fld id="{C08BE78E-9260-4BF0-8C28-1E3AAEDE61E4}" type="slidenum">
              <a:rPr lang="en-US" sz="1900">
                <a:solidFill>
                  <a:schemeClr val="bg2"/>
                </a:solidFill>
              </a:rPr>
              <a:pPr/>
              <a:t>2</a:t>
            </a:fld>
            <a:endParaRPr lang="en-US" sz="1900">
              <a:solidFill>
                <a:schemeClr val="bg2"/>
              </a:solidFill>
            </a:endParaRPr>
          </a:p>
        </p:txBody>
      </p:sp>
      <p:sp>
        <p:nvSpPr>
          <p:cNvPr id="924674" name="Rectangle 1026"/>
          <p:cNvSpPr>
            <a:spLocks noChangeArrowheads="1"/>
          </p:cNvSpPr>
          <p:nvPr/>
        </p:nvSpPr>
        <p:spPr bwMode="auto">
          <a:xfrm>
            <a:off x="1524000" y="0"/>
            <a:ext cx="9144000" cy="990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effectLst>
                <a:outerShdw blurRad="38100" dist="38100" dir="2700000" algn="tl">
                  <a:srgbClr val="FFFFFF"/>
                </a:outerShdw>
              </a:effectLst>
              <a:latin typeface="Times New Roman" pitchFamily="1" charset="0"/>
            </a:endParaRPr>
          </a:p>
        </p:txBody>
      </p:sp>
      <p:sp>
        <p:nvSpPr>
          <p:cNvPr id="924675" name="Text Box 1027"/>
          <p:cNvSpPr txBox="1">
            <a:spLocks noChangeArrowheads="1"/>
          </p:cNvSpPr>
          <p:nvPr/>
        </p:nvSpPr>
        <p:spPr bwMode="auto">
          <a:xfrm>
            <a:off x="1752600" y="228600"/>
            <a:ext cx="6096156" cy="830997"/>
          </a:xfrm>
          <a:prstGeom prst="rect">
            <a:avLst/>
          </a:prstGeom>
          <a:noFill/>
          <a:ln>
            <a:noFill/>
          </a:ln>
          <a:effectLst/>
          <a:extLst/>
        </p:spPr>
        <p:txBody>
          <a:bodyPr wrap="none">
            <a:spAutoFit/>
          </a:bodyPr>
          <a:lstStyle/>
          <a:p>
            <a:pPr>
              <a:defRPr/>
            </a:pPr>
            <a:r>
              <a:rPr lang="en-US" sz="4800" dirty="0" smtClean="0">
                <a:effectLst>
                  <a:outerShdw blurRad="38100" dist="38100" dir="2700000" algn="tl">
                    <a:srgbClr val="C0C0C0"/>
                  </a:outerShdw>
                </a:effectLst>
                <a:latin typeface="Times" pitchFamily="1" charset="0"/>
              </a:rPr>
              <a:t>         MULTIPLEXING</a:t>
            </a:r>
            <a:endParaRPr lang="en-US" dirty="0">
              <a:effectLst>
                <a:outerShdw blurRad="38100" dist="38100" dir="2700000" algn="tl">
                  <a:srgbClr val="C0C0C0"/>
                </a:outerShdw>
              </a:effectLst>
              <a:latin typeface="Times" pitchFamily="1" charset="0"/>
            </a:endParaRPr>
          </a:p>
        </p:txBody>
      </p:sp>
      <p:sp>
        <p:nvSpPr>
          <p:cNvPr id="8197" name="Text Box 1028"/>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924677" name="Rectangle 1029"/>
          <p:cNvSpPr>
            <a:spLocks noChangeArrowheads="1"/>
          </p:cNvSpPr>
          <p:nvPr/>
        </p:nvSpPr>
        <p:spPr bwMode="auto">
          <a:xfrm>
            <a:off x="1828800" y="1268641"/>
            <a:ext cx="8229600" cy="2677656"/>
          </a:xfrm>
          <a:prstGeom prst="rect">
            <a:avLst/>
          </a:prstGeom>
          <a:noFill/>
          <a:ln>
            <a:noFill/>
          </a:ln>
          <a:effectLst/>
          <a:ex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 charset="0"/>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p>
        </p:txBody>
      </p:sp>
      <p:sp>
        <p:nvSpPr>
          <p:cNvPr id="8199" name="Rectangle 1030"/>
          <p:cNvSpPr>
            <a:spLocks noChangeArrowheads="1"/>
          </p:cNvSpPr>
          <p:nvPr/>
        </p:nvSpPr>
        <p:spPr bwMode="auto">
          <a:xfrm>
            <a:off x="1676400" y="4772025"/>
            <a:ext cx="670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Char char="q"/>
            </a:pPr>
            <a:r>
              <a:rPr lang="en-US" sz="2400" dirty="0">
                <a:solidFill>
                  <a:srgbClr val="0033CC"/>
                </a:solidFill>
                <a:latin typeface="Times New Roman" panose="02020603050405020304" pitchFamily="18" charset="0"/>
              </a:rPr>
              <a:t> Frequency-Division Multiplexing</a:t>
            </a:r>
            <a:endParaRPr lang="fr-FR"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Char char="q"/>
            </a:pPr>
            <a:r>
              <a:rPr lang="fr-FR" sz="2400" dirty="0">
                <a:solidFill>
                  <a:srgbClr val="0033CC"/>
                </a:solidFill>
                <a:latin typeface="Times New Roman" panose="02020603050405020304" pitchFamily="18" charset="0"/>
              </a:rPr>
              <a:t>  </a:t>
            </a:r>
            <a:r>
              <a:rPr lang="fr-FR" sz="2400" dirty="0" err="1">
                <a:solidFill>
                  <a:srgbClr val="0033CC"/>
                </a:solidFill>
                <a:latin typeface="Times New Roman" panose="02020603050405020304" pitchFamily="18" charset="0"/>
              </a:rPr>
              <a:t>Synchronous</a:t>
            </a:r>
            <a:r>
              <a:rPr lang="fr-FR" sz="2400" dirty="0">
                <a:solidFill>
                  <a:srgbClr val="0033CC"/>
                </a:solidFill>
                <a:latin typeface="Times New Roman" panose="02020603050405020304" pitchFamily="18" charset="0"/>
              </a:rPr>
              <a:t> Time-Division </a:t>
            </a:r>
            <a:r>
              <a:rPr lang="fr-FR" sz="2400" dirty="0" err="1">
                <a:solidFill>
                  <a:srgbClr val="0033CC"/>
                </a:solidFill>
                <a:latin typeface="Times New Roman" panose="02020603050405020304" pitchFamily="18" charset="0"/>
              </a:rPr>
              <a:t>Multiplexing</a:t>
            </a:r>
            <a:endParaRPr lang="fr-FR" sz="2400" dirty="0">
              <a:solidFill>
                <a:srgbClr val="0033CC"/>
              </a:solidFill>
              <a:latin typeface="Times New Roman" panose="02020603050405020304" pitchFamily="18" charset="0"/>
            </a:endParaRPr>
          </a:p>
          <a:p>
            <a:pPr>
              <a:buClr>
                <a:schemeClr val="tx1"/>
              </a:buClr>
              <a:buSzPct val="117000"/>
            </a:pPr>
            <a:endParaRPr lang="en-US" sz="2400" dirty="0">
              <a:solidFill>
                <a:srgbClr val="0033CC"/>
              </a:solidFill>
              <a:latin typeface="Times New Roman" panose="02020603050405020304" pitchFamily="18" charset="0"/>
            </a:endParaRPr>
          </a:p>
        </p:txBody>
      </p:sp>
      <p:sp>
        <p:nvSpPr>
          <p:cNvPr id="924679" name="Text Box 1031"/>
          <p:cNvSpPr txBox="1">
            <a:spLocks noChangeArrowheads="1"/>
          </p:cNvSpPr>
          <p:nvPr/>
        </p:nvSpPr>
        <p:spPr bwMode="auto">
          <a:xfrm>
            <a:off x="2415048" y="4295776"/>
            <a:ext cx="3820982" cy="954107"/>
          </a:xfrm>
          <a:prstGeom prst="rect">
            <a:avLst/>
          </a:prstGeom>
          <a:noFill/>
          <a:ln>
            <a:noFill/>
          </a:ln>
          <a:effectLst/>
          <a:extLst/>
        </p:spPr>
        <p:txBody>
          <a:bodyPr wrap="none">
            <a:spAutoFit/>
          </a:bodyPr>
          <a:lstStyle/>
          <a:p>
            <a:pPr algn="ctr">
              <a:defRPr/>
            </a:pPr>
            <a:r>
              <a:rPr lang="en-US" sz="2800" i="1" u="sng" dirty="0" smtClean="0">
                <a:solidFill>
                  <a:schemeClr val="hlink"/>
                </a:solidFill>
                <a:effectLst>
                  <a:outerShdw blurRad="38100" dist="38100" dir="2700000" algn="tl">
                    <a:srgbClr val="C0C0C0"/>
                  </a:outerShdw>
                </a:effectLst>
                <a:latin typeface="Times New Roman" pitchFamily="1" charset="0"/>
              </a:rPr>
              <a:t>Tow types of multiplexin</a:t>
            </a:r>
            <a:r>
              <a:rPr lang="en-US" sz="2800" dirty="0">
                <a:solidFill>
                  <a:srgbClr val="0033CC"/>
                </a:solidFill>
                <a:latin typeface="Times New Roman" panose="02020603050405020304" pitchFamily="18" charset="0"/>
              </a:rPr>
              <a:t>g</a:t>
            </a:r>
            <a:endParaRPr lang="fr-FR" sz="2800" dirty="0">
              <a:solidFill>
                <a:srgbClr val="0033CC"/>
              </a:solidFill>
              <a:latin typeface="Times New Roman" panose="02020603050405020304" pitchFamily="18" charset="0"/>
            </a:endParaRPr>
          </a:p>
          <a:p>
            <a:pPr algn="ctr">
              <a:defRPr/>
            </a:pPr>
            <a:r>
              <a:rPr lang="en-US" sz="2800" i="1" u="sng" dirty="0" smtClean="0">
                <a:solidFill>
                  <a:schemeClr val="hlink"/>
                </a:solidFill>
                <a:effectLst>
                  <a:outerShdw blurRad="38100" dist="38100" dir="2700000" algn="tl">
                    <a:srgbClr val="C0C0C0"/>
                  </a:outerShdw>
                </a:effectLst>
                <a:latin typeface="Times New Roman" pitchFamily="1" charset="0"/>
              </a:rPr>
              <a:t>:</a:t>
            </a:r>
            <a:endParaRPr lang="en-US" sz="2800" i="1" u="sng" dirty="0">
              <a:solidFill>
                <a:schemeClr val="hlink"/>
              </a:solidFill>
              <a:effectLst>
                <a:outerShdw blurRad="38100" dist="38100" dir="2700000" algn="tl">
                  <a:srgbClr val="C0C0C0"/>
                </a:outerShdw>
              </a:effectLst>
              <a:latin typeface="Times New Roman" pitchFamily="1" charset="0"/>
            </a:endParaRPr>
          </a:p>
        </p:txBody>
      </p:sp>
    </p:spTree>
  </p:cSld>
  <p:clrMapOvr>
    <a:masterClrMapping/>
  </p:clrMapOvr>
  <p:transition spd="slow">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057400" y="228601"/>
            <a:ext cx="7772400" cy="735013"/>
          </a:xfrm>
        </p:spPr>
        <p:txBody>
          <a:bodyPr>
            <a:normAutofit fontScale="90000"/>
          </a:bodyPr>
          <a:lstStyle/>
          <a:p>
            <a:pPr eaLnBrk="1" hangingPunct="1"/>
            <a:r>
              <a:rPr lang="en-US" smtClean="0"/>
              <a:t>CDMA- </a:t>
            </a:r>
            <a:r>
              <a:rPr lang="en-IN" sz="2600" i="1">
                <a:solidFill>
                  <a:srgbClr val="FF0000"/>
                </a:solidFill>
              </a:rPr>
              <a:t>Data Representation</a:t>
            </a:r>
            <a:br>
              <a:rPr lang="en-IN" sz="2600" i="1">
                <a:solidFill>
                  <a:srgbClr val="FF0000"/>
                </a:solidFill>
              </a:rPr>
            </a:br>
            <a:endParaRPr lang="en-IN" sz="2600"/>
          </a:p>
        </p:txBody>
      </p:sp>
      <p:sp>
        <p:nvSpPr>
          <p:cNvPr id="43011" name="Content Placeholder 2"/>
          <p:cNvSpPr>
            <a:spLocks noGrp="1"/>
          </p:cNvSpPr>
          <p:nvPr>
            <p:ph idx="1"/>
          </p:nvPr>
        </p:nvSpPr>
        <p:spPr>
          <a:xfrm>
            <a:off x="2057400" y="1146176"/>
            <a:ext cx="7772400" cy="5102225"/>
          </a:xfrm>
        </p:spPr>
        <p:txBody>
          <a:bodyPr/>
          <a:lstStyle/>
          <a:p>
            <a:pPr eaLnBrk="1" hangingPunct="1"/>
            <a:r>
              <a:rPr lang="en-IN" smtClean="0"/>
              <a:t>We follow these rules for encoding:</a:t>
            </a:r>
          </a:p>
          <a:p>
            <a:pPr eaLnBrk="1" hangingPunct="1"/>
            <a:r>
              <a:rPr lang="en-IN" smtClean="0"/>
              <a:t> If a station needs to send a 0 bit, it encodes it as -1;</a:t>
            </a:r>
          </a:p>
          <a:p>
            <a:pPr eaLnBrk="1" hangingPunct="1"/>
            <a:r>
              <a:rPr lang="en-IN" smtClean="0"/>
              <a:t>If it needs to send a 1 bit, it encodes it as +1. </a:t>
            </a:r>
          </a:p>
          <a:p>
            <a:pPr eaLnBrk="1" hangingPunct="1"/>
            <a:r>
              <a:rPr lang="en-IN" smtClean="0"/>
              <a:t>When a station is idle, it sends no signal,</a:t>
            </a:r>
          </a:p>
          <a:p>
            <a:pPr eaLnBrk="1" hangingPunct="1">
              <a:buFont typeface="ZapfDingbats" pitchFamily="82" charset="2"/>
              <a:buNone/>
            </a:pPr>
            <a:r>
              <a:rPr lang="en-IN" smtClean="0"/>
              <a:t>	which is interpreted as a O. </a:t>
            </a:r>
          </a:p>
          <a:p>
            <a:pPr eaLnBrk="1" hangingPunct="1"/>
            <a:r>
              <a:rPr lang="en-IN" smtClean="0"/>
              <a:t>These are shown in Figure .</a:t>
            </a:r>
          </a:p>
        </p:txBody>
      </p:sp>
      <p:sp>
        <p:nvSpPr>
          <p:cNvPr id="43012" name="Footer Placeholder 3"/>
          <p:cNvSpPr>
            <a:spLocks noGrp="1"/>
          </p:cNvSpPr>
          <p:nvPr>
            <p:ph type="ftr" sz="quarter" idx="11"/>
          </p:nvPr>
        </p:nvSpPr>
        <p:spPr/>
        <p:txBody>
          <a:bodyPr/>
          <a:lstStyle/>
          <a:p>
            <a:pPr>
              <a:defRPr/>
            </a:pPr>
            <a:r>
              <a:rPr lang="en-US"/>
              <a:t>5: DataLink Layer</a:t>
            </a:r>
          </a:p>
        </p:txBody>
      </p:sp>
      <p:sp>
        <p:nvSpPr>
          <p:cNvPr id="43013"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9C09790A-CE94-47E7-B7A4-ED262988CF39}" type="slidenum">
              <a:rPr lang="en-US">
                <a:solidFill>
                  <a:srgbClr val="898989"/>
                </a:solidFill>
              </a:rPr>
              <a:pPr/>
              <a:t>20</a:t>
            </a:fld>
            <a:endParaRPr lang="en-US">
              <a:solidFill>
                <a:srgbClr val="898989"/>
              </a:solidFill>
            </a:endParaRPr>
          </a:p>
        </p:txBody>
      </p:sp>
    </p:spTree>
    <p:extLst>
      <p:ext uri="{BB962C8B-B14F-4D97-AF65-F5344CB8AC3E}">
        <p14:creationId xmlns:p14="http://schemas.microsoft.com/office/powerpoint/2010/main" val="3304102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2"/>
          </p:nvPr>
        </p:nvSpPr>
        <p:spPr>
          <a:xfrm>
            <a:off x="2209800" y="6248400"/>
            <a:ext cx="1905000" cy="457200"/>
          </a:xfrm>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algn="l"/>
            <a:r>
              <a:rPr lang="en-US" sz="1400">
                <a:solidFill>
                  <a:srgbClr val="898989"/>
                </a:solidFill>
                <a:latin typeface="Times New Roman" panose="02020603050405020304" pitchFamily="18" charset="0"/>
              </a:rPr>
              <a:t>12.</a:t>
            </a:r>
            <a:fld id="{F8F3EF9F-903B-4EED-8E4D-F50D8A9B6DB6}" type="slidenum">
              <a:rPr lang="en-US" sz="1400">
                <a:solidFill>
                  <a:srgbClr val="898989"/>
                </a:solidFill>
                <a:latin typeface="Times New Roman" panose="02020603050405020304" pitchFamily="18" charset="0"/>
              </a:rPr>
              <a:pPr algn="l"/>
              <a:t>21</a:t>
            </a:fld>
            <a:endParaRPr lang="en-US" sz="1400">
              <a:solidFill>
                <a:srgbClr val="898989"/>
              </a:solidFill>
              <a:latin typeface="Times New Roman" panose="02020603050405020304" pitchFamily="18" charset="0"/>
            </a:endParaRPr>
          </a:p>
        </p:txBody>
      </p:sp>
      <p:sp>
        <p:nvSpPr>
          <p:cNvPr id="44035"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7" name="Text Box 4"/>
          <p:cNvSpPr txBox="1">
            <a:spLocks noChangeArrowheads="1"/>
          </p:cNvSpPr>
          <p:nvPr/>
        </p:nvSpPr>
        <p:spPr bwMode="auto">
          <a:xfrm>
            <a:off x="1828800" y="381001"/>
            <a:ext cx="4910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sz="2400" i="0">
                <a:solidFill>
                  <a:schemeClr val="folHlink"/>
                </a:solidFill>
              </a:rPr>
              <a:t>Figure   </a:t>
            </a:r>
            <a:r>
              <a:rPr lang="en-US" sz="2000"/>
              <a:t>Data representation in CDMA</a:t>
            </a:r>
          </a:p>
        </p:txBody>
      </p:sp>
      <p:sp>
        <p:nvSpPr>
          <p:cNvPr id="44038"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40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188" y="3016250"/>
            <a:ext cx="8126412"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232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057400" y="228600"/>
            <a:ext cx="7772400" cy="649288"/>
          </a:xfrm>
        </p:spPr>
        <p:txBody>
          <a:bodyPr>
            <a:normAutofit fontScale="90000"/>
          </a:bodyPr>
          <a:lstStyle/>
          <a:p>
            <a:pPr>
              <a:tabLst>
                <a:tab pos="1792288" algn="l"/>
              </a:tabLst>
            </a:pPr>
            <a:r>
              <a:rPr lang="en-US" smtClean="0"/>
              <a:t>CDMA-</a:t>
            </a:r>
            <a:r>
              <a:rPr lang="en-IN" sz="3000" i="1">
                <a:solidFill>
                  <a:srgbClr val="FF0000"/>
                </a:solidFill>
              </a:rPr>
              <a:t>Encoding and Decoding</a:t>
            </a:r>
            <a:br>
              <a:rPr lang="en-IN" sz="3000" i="1">
                <a:solidFill>
                  <a:srgbClr val="FF0000"/>
                </a:solidFill>
              </a:rPr>
            </a:br>
            <a:endParaRPr lang="en-IN" sz="3000"/>
          </a:p>
        </p:txBody>
      </p:sp>
      <p:sp>
        <p:nvSpPr>
          <p:cNvPr id="45059" name="Content Placeholder 2"/>
          <p:cNvSpPr>
            <a:spLocks noGrp="1"/>
          </p:cNvSpPr>
          <p:nvPr>
            <p:ph idx="1"/>
          </p:nvPr>
        </p:nvSpPr>
        <p:spPr>
          <a:xfrm>
            <a:off x="2057400" y="1085850"/>
            <a:ext cx="7772400" cy="5162550"/>
          </a:xfrm>
        </p:spPr>
        <p:txBody>
          <a:bodyPr/>
          <a:lstStyle/>
          <a:p>
            <a:pPr eaLnBrk="1" hangingPunct="1"/>
            <a:r>
              <a:rPr lang="en-IN" smtClean="0"/>
              <a:t>As a example, we will study  how four stations share the link during a 1-bit interval.</a:t>
            </a:r>
          </a:p>
          <a:p>
            <a:pPr eaLnBrk="1" hangingPunct="1"/>
            <a:r>
              <a:rPr lang="en-IN" smtClean="0"/>
              <a:t>The procedure can easily be repeated for additional intervals. </a:t>
            </a:r>
          </a:p>
          <a:p>
            <a:pPr eaLnBrk="1" hangingPunct="1"/>
            <a:r>
              <a:rPr lang="en-IN" smtClean="0"/>
              <a:t>We assume that stations 1 and 2 are sending a 0 bit and channel 4 is sending a 1 bit. Station 3 is silent. </a:t>
            </a:r>
          </a:p>
          <a:p>
            <a:pPr eaLnBrk="1" hangingPunct="1"/>
            <a:r>
              <a:rPr lang="en-IN" smtClean="0"/>
              <a:t>The data at the sender site are translated to -1, -1, 0, and +1.</a:t>
            </a:r>
          </a:p>
        </p:txBody>
      </p:sp>
      <p:sp>
        <p:nvSpPr>
          <p:cNvPr id="45060" name="Footer Placeholder 3"/>
          <p:cNvSpPr>
            <a:spLocks noGrp="1"/>
          </p:cNvSpPr>
          <p:nvPr>
            <p:ph type="ftr" sz="quarter" idx="11"/>
          </p:nvPr>
        </p:nvSpPr>
        <p:spPr/>
        <p:txBody>
          <a:bodyPr/>
          <a:lstStyle/>
          <a:p>
            <a:pPr>
              <a:defRPr/>
            </a:pPr>
            <a:r>
              <a:rPr lang="en-US"/>
              <a:t>5: DataLink Layer</a:t>
            </a:r>
          </a:p>
        </p:txBody>
      </p:sp>
      <p:sp>
        <p:nvSpPr>
          <p:cNvPr id="45061"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DA3B523B-08DA-4CCC-98FC-637B3A9E6CC9}" type="slidenum">
              <a:rPr lang="en-US">
                <a:solidFill>
                  <a:srgbClr val="898989"/>
                </a:solidFill>
              </a:rPr>
              <a:pPr/>
              <a:t>22</a:t>
            </a:fld>
            <a:endParaRPr lang="en-US">
              <a:solidFill>
                <a:srgbClr val="898989"/>
              </a:solidFill>
            </a:endParaRPr>
          </a:p>
        </p:txBody>
      </p:sp>
    </p:spTree>
    <p:extLst>
      <p:ext uri="{BB962C8B-B14F-4D97-AF65-F5344CB8AC3E}">
        <p14:creationId xmlns:p14="http://schemas.microsoft.com/office/powerpoint/2010/main" val="1096408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057400" y="228601"/>
            <a:ext cx="7772400" cy="612775"/>
          </a:xfrm>
        </p:spPr>
        <p:txBody>
          <a:bodyPr>
            <a:normAutofit fontScale="90000"/>
          </a:bodyPr>
          <a:lstStyle/>
          <a:p>
            <a:pPr eaLnBrk="1" hangingPunct="1"/>
            <a:r>
              <a:rPr lang="en-US" smtClean="0"/>
              <a:t>CDMA</a:t>
            </a:r>
            <a:endParaRPr lang="en-IN" smtClean="0"/>
          </a:p>
        </p:txBody>
      </p:sp>
      <p:sp>
        <p:nvSpPr>
          <p:cNvPr id="46083" name="Content Placeholder 2"/>
          <p:cNvSpPr>
            <a:spLocks noGrp="1"/>
          </p:cNvSpPr>
          <p:nvPr>
            <p:ph idx="1"/>
          </p:nvPr>
        </p:nvSpPr>
        <p:spPr>
          <a:xfrm>
            <a:off x="2057400" y="1073150"/>
            <a:ext cx="7772400" cy="5175250"/>
          </a:xfrm>
        </p:spPr>
        <p:txBody>
          <a:bodyPr/>
          <a:lstStyle/>
          <a:p>
            <a:pPr eaLnBrk="1" hangingPunct="1"/>
            <a:r>
              <a:rPr lang="en-IN" smtClean="0"/>
              <a:t> Each station multiplies the corresponding</a:t>
            </a:r>
          </a:p>
          <a:p>
            <a:pPr eaLnBrk="1" hangingPunct="1">
              <a:buFont typeface="ZapfDingbats" pitchFamily="82" charset="2"/>
              <a:buNone/>
            </a:pPr>
            <a:r>
              <a:rPr lang="en-IN" smtClean="0"/>
              <a:t>	number by its chip (its orthogonal sequence), which is unique for each station. </a:t>
            </a:r>
          </a:p>
          <a:p>
            <a:pPr eaLnBrk="1" hangingPunct="1"/>
            <a:r>
              <a:rPr lang="en-IN" smtClean="0"/>
              <a:t>The result is a new sequence which is sent to the channel. </a:t>
            </a:r>
          </a:p>
          <a:p>
            <a:pPr eaLnBrk="1" hangingPunct="1"/>
            <a:r>
              <a:rPr lang="en-IN" smtClean="0"/>
              <a:t>The sequence on the channel is the sum of all four sequences as defined before. </a:t>
            </a:r>
          </a:p>
          <a:p>
            <a:pPr eaLnBrk="1" hangingPunct="1"/>
            <a:r>
              <a:rPr lang="en-IN" smtClean="0"/>
              <a:t>Figure shows the situation.</a:t>
            </a:r>
          </a:p>
          <a:p>
            <a:pPr eaLnBrk="1" hangingPunct="1">
              <a:buFont typeface="ZapfDingbats" pitchFamily="82" charset="2"/>
              <a:buNone/>
            </a:pPr>
            <a:endParaRPr lang="en-IN" smtClean="0"/>
          </a:p>
          <a:p>
            <a:pPr eaLnBrk="1" hangingPunct="1"/>
            <a:endParaRPr lang="en-IN" smtClean="0"/>
          </a:p>
        </p:txBody>
      </p:sp>
      <p:sp>
        <p:nvSpPr>
          <p:cNvPr id="46084" name="Footer Placeholder 3"/>
          <p:cNvSpPr>
            <a:spLocks noGrp="1"/>
          </p:cNvSpPr>
          <p:nvPr>
            <p:ph type="ftr" sz="quarter" idx="11"/>
          </p:nvPr>
        </p:nvSpPr>
        <p:spPr/>
        <p:txBody>
          <a:bodyPr/>
          <a:lstStyle/>
          <a:p>
            <a:pPr>
              <a:defRPr/>
            </a:pPr>
            <a:r>
              <a:rPr lang="en-US"/>
              <a:t>5: DataLink Layer</a:t>
            </a:r>
          </a:p>
        </p:txBody>
      </p:sp>
      <p:sp>
        <p:nvSpPr>
          <p:cNvPr id="46085"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170C5C34-B494-44B1-9721-7E595529D0B4}" type="slidenum">
              <a:rPr lang="en-US">
                <a:solidFill>
                  <a:srgbClr val="898989"/>
                </a:solidFill>
              </a:rPr>
              <a:pPr/>
              <a:t>23</a:t>
            </a:fld>
            <a:endParaRPr lang="en-US">
              <a:solidFill>
                <a:srgbClr val="898989"/>
              </a:solidFill>
            </a:endParaRPr>
          </a:p>
        </p:txBody>
      </p:sp>
    </p:spTree>
    <p:extLst>
      <p:ext uri="{BB962C8B-B14F-4D97-AF65-F5344CB8AC3E}">
        <p14:creationId xmlns:p14="http://schemas.microsoft.com/office/powerpoint/2010/main" val="398406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2"/>
          </p:nvPr>
        </p:nvSpPr>
        <p:spPr>
          <a:xfrm>
            <a:off x="2209800" y="6248400"/>
            <a:ext cx="1905000" cy="457200"/>
          </a:xfrm>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algn="l"/>
            <a:r>
              <a:rPr lang="en-US" sz="1400">
                <a:solidFill>
                  <a:srgbClr val="898989"/>
                </a:solidFill>
                <a:latin typeface="Times New Roman" panose="02020603050405020304" pitchFamily="18" charset="0"/>
              </a:rPr>
              <a:t>12.</a:t>
            </a:r>
            <a:fld id="{91F137B7-908B-49B5-9EE1-E11588C7625A}" type="slidenum">
              <a:rPr lang="en-US" sz="1400">
                <a:solidFill>
                  <a:srgbClr val="898989"/>
                </a:solidFill>
                <a:latin typeface="Times New Roman" panose="02020603050405020304" pitchFamily="18" charset="0"/>
              </a:rPr>
              <a:pPr algn="l"/>
              <a:t>24</a:t>
            </a:fld>
            <a:endParaRPr lang="en-US" sz="1400">
              <a:solidFill>
                <a:srgbClr val="898989"/>
              </a:solidFill>
              <a:latin typeface="Times New Roman" panose="02020603050405020304" pitchFamily="18" charset="0"/>
            </a:endParaRPr>
          </a:p>
        </p:txBody>
      </p:sp>
      <p:sp>
        <p:nvSpPr>
          <p:cNvPr id="47107"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9" name="Text Box 4"/>
          <p:cNvSpPr txBox="1">
            <a:spLocks noChangeArrowheads="1"/>
          </p:cNvSpPr>
          <p:nvPr/>
        </p:nvSpPr>
        <p:spPr bwMode="auto">
          <a:xfrm>
            <a:off x="1828800" y="381001"/>
            <a:ext cx="451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sz="2400" i="0">
                <a:solidFill>
                  <a:schemeClr val="folHlink"/>
                </a:solidFill>
              </a:rPr>
              <a:t>Figure   </a:t>
            </a:r>
            <a:r>
              <a:rPr lang="en-US" sz="2000"/>
              <a:t>Sharing channel in CDMA</a:t>
            </a:r>
          </a:p>
        </p:txBody>
      </p:sp>
      <p:sp>
        <p:nvSpPr>
          <p:cNvPr id="4711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7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524000"/>
            <a:ext cx="872966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851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CDMA</a:t>
            </a:r>
            <a:endParaRPr lang="en-IN" smtClean="0"/>
          </a:p>
        </p:txBody>
      </p:sp>
      <p:sp>
        <p:nvSpPr>
          <p:cNvPr id="49155" name="Content Placeholder 2"/>
          <p:cNvSpPr>
            <a:spLocks noGrp="1"/>
          </p:cNvSpPr>
          <p:nvPr>
            <p:ph idx="1"/>
          </p:nvPr>
        </p:nvSpPr>
        <p:spPr/>
        <p:txBody>
          <a:bodyPr/>
          <a:lstStyle/>
          <a:p>
            <a:pPr eaLnBrk="1" hangingPunct="1"/>
            <a:r>
              <a:rPr lang="en-IN" i="1" smtClean="0">
                <a:solidFill>
                  <a:srgbClr val="FF0000"/>
                </a:solidFill>
              </a:rPr>
              <a:t>Signal Level</a:t>
            </a:r>
          </a:p>
          <a:p>
            <a:pPr eaLnBrk="1" hangingPunct="1"/>
            <a:r>
              <a:rPr lang="en-IN" smtClean="0"/>
              <a:t>The process can be better understood if we show the digital signal produced by each</a:t>
            </a:r>
          </a:p>
          <a:p>
            <a:pPr eaLnBrk="1" hangingPunct="1">
              <a:buFont typeface="ZapfDingbats" pitchFamily="82" charset="2"/>
              <a:buNone/>
            </a:pPr>
            <a:r>
              <a:rPr lang="en-IN" smtClean="0"/>
              <a:t>	station and the data recovered at the destination.</a:t>
            </a:r>
          </a:p>
          <a:p>
            <a:pPr eaLnBrk="1" hangingPunct="1"/>
            <a:r>
              <a:rPr lang="en-IN" smtClean="0"/>
              <a:t>The figure shows the corresponding signals for each station and the signal that is on the common channel.</a:t>
            </a:r>
          </a:p>
        </p:txBody>
      </p:sp>
      <p:sp>
        <p:nvSpPr>
          <p:cNvPr id="49156" name="Footer Placeholder 3"/>
          <p:cNvSpPr>
            <a:spLocks noGrp="1"/>
          </p:cNvSpPr>
          <p:nvPr>
            <p:ph type="ftr" sz="quarter" idx="11"/>
          </p:nvPr>
        </p:nvSpPr>
        <p:spPr/>
        <p:txBody>
          <a:bodyPr/>
          <a:lstStyle/>
          <a:p>
            <a:pPr>
              <a:defRPr/>
            </a:pPr>
            <a:r>
              <a:rPr lang="en-US"/>
              <a:t>5: DataLink Layer</a:t>
            </a:r>
          </a:p>
        </p:txBody>
      </p:sp>
      <p:sp>
        <p:nvSpPr>
          <p:cNvPr id="49157" name="Slide Number Placeholder 4"/>
          <p:cNvSpPr>
            <a:spLocks noGrp="1"/>
          </p:cNvSpPr>
          <p:nvPr>
            <p:ph type="sldNum" sz="quarter" idx="12"/>
          </p:nvPr>
        </p:nvSpPr>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a:solidFill>
                  <a:srgbClr val="898989"/>
                </a:solidFill>
              </a:rPr>
              <a:t>5-</a:t>
            </a:r>
            <a:fld id="{17F6E2C1-CAE3-41B1-A13E-CE6430842BCA}" type="slidenum">
              <a:rPr lang="en-US">
                <a:solidFill>
                  <a:srgbClr val="898989"/>
                </a:solidFill>
              </a:rPr>
              <a:pPr/>
              <a:t>25</a:t>
            </a:fld>
            <a:endParaRPr lang="en-US">
              <a:solidFill>
                <a:srgbClr val="898989"/>
              </a:solidFill>
            </a:endParaRPr>
          </a:p>
        </p:txBody>
      </p:sp>
    </p:spTree>
    <p:extLst>
      <p:ext uri="{BB962C8B-B14F-4D97-AF65-F5344CB8AC3E}">
        <p14:creationId xmlns:p14="http://schemas.microsoft.com/office/powerpoint/2010/main" val="2169534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2"/>
          </p:nvPr>
        </p:nvSpPr>
        <p:spPr>
          <a:xfrm>
            <a:off x="2209800" y="6248400"/>
            <a:ext cx="1905000" cy="457200"/>
          </a:xfrm>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algn="l"/>
            <a:r>
              <a:rPr lang="en-US" sz="1400">
                <a:solidFill>
                  <a:srgbClr val="898989"/>
                </a:solidFill>
                <a:latin typeface="Times New Roman" panose="02020603050405020304" pitchFamily="18" charset="0"/>
              </a:rPr>
              <a:t>12.</a:t>
            </a:r>
            <a:fld id="{CBC678E9-5136-4F5E-81CC-DF3D34A14CB2}" type="slidenum">
              <a:rPr lang="en-US" sz="1400">
                <a:solidFill>
                  <a:srgbClr val="898989"/>
                </a:solidFill>
                <a:latin typeface="Times New Roman" panose="02020603050405020304" pitchFamily="18" charset="0"/>
              </a:rPr>
              <a:pPr algn="l"/>
              <a:t>26</a:t>
            </a:fld>
            <a:endParaRPr lang="en-US" sz="1400">
              <a:solidFill>
                <a:srgbClr val="898989"/>
              </a:solidFill>
              <a:latin typeface="Times New Roman" panose="02020603050405020304" pitchFamily="18" charset="0"/>
            </a:endParaRPr>
          </a:p>
        </p:txBody>
      </p:sp>
      <p:sp>
        <p:nvSpPr>
          <p:cNvPr id="50179"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0"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1" name="Text Box 4"/>
          <p:cNvSpPr txBox="1">
            <a:spLocks noChangeArrowheads="1"/>
          </p:cNvSpPr>
          <p:nvPr/>
        </p:nvSpPr>
        <p:spPr bwMode="auto">
          <a:xfrm>
            <a:off x="1828801" y="381001"/>
            <a:ext cx="694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r>
              <a:rPr lang="en-US" sz="2400" i="0">
                <a:solidFill>
                  <a:schemeClr val="folHlink"/>
                </a:solidFill>
              </a:rPr>
              <a:t>Figure  </a:t>
            </a:r>
            <a:r>
              <a:rPr lang="en-US" sz="2000"/>
              <a:t>Digital signal created by four stations in CDMA</a:t>
            </a:r>
          </a:p>
        </p:txBody>
      </p:sp>
      <p:sp>
        <p:nvSpPr>
          <p:cNvPr id="50182"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01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1552576"/>
            <a:ext cx="80264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198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idx="4294967295"/>
          </p:nvPr>
        </p:nvSpPr>
        <p:spPr bwMode="auto">
          <a:xfrm>
            <a:off x="986972" y="490310"/>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eaLnBrk="1" hangingPunct="1">
              <a:spcBef>
                <a:spcPct val="50000"/>
              </a:spcBef>
            </a:pPr>
            <a:r>
              <a:rPr lang="en-US" sz="3000" b="1">
                <a:latin typeface="Arial" panose="020B0604020202020204" pitchFamily="34" charset="0"/>
              </a:rPr>
              <a:t>Advantages:-</a:t>
            </a:r>
          </a:p>
          <a:p>
            <a:pPr algn="just" eaLnBrk="1" hangingPunct="1">
              <a:spcBef>
                <a:spcPct val="50000"/>
              </a:spcBef>
            </a:pPr>
            <a:r>
              <a:rPr lang="en-US" sz="3000" b="1">
                <a:latin typeface="Arial" panose="020B0604020202020204" pitchFamily="34" charset="0"/>
              </a:rPr>
              <a:t>The main advantages of this technology are:</a:t>
            </a:r>
          </a:p>
          <a:p>
            <a:pPr algn="just" eaLnBrk="1" hangingPunct="1">
              <a:spcBef>
                <a:spcPct val="50000"/>
              </a:spcBef>
              <a:buFontTx/>
              <a:buAutoNum type="arabicPeriod"/>
            </a:pPr>
            <a:r>
              <a:rPr lang="en-US" sz="2800">
                <a:latin typeface="Arial" panose="020B0604020202020204" pitchFamily="34" charset="0"/>
              </a:rPr>
              <a:t>Fast Network deployment.</a:t>
            </a:r>
          </a:p>
          <a:p>
            <a:pPr algn="just" eaLnBrk="1" hangingPunct="1">
              <a:spcBef>
                <a:spcPct val="50000"/>
              </a:spcBef>
              <a:buFontTx/>
              <a:buAutoNum type="arabicPeriod"/>
            </a:pPr>
            <a:r>
              <a:rPr lang="en-US" sz="2800">
                <a:latin typeface="Arial" panose="020B0604020202020204" pitchFamily="34" charset="0"/>
              </a:rPr>
              <a:t>Reduced service interruptions.</a:t>
            </a:r>
          </a:p>
          <a:p>
            <a:pPr algn="just" eaLnBrk="1" hangingPunct="1">
              <a:spcBef>
                <a:spcPct val="50000"/>
              </a:spcBef>
              <a:buFontTx/>
              <a:buAutoNum type="arabicPeriod" startAt="3"/>
            </a:pPr>
            <a:r>
              <a:rPr lang="en-US" sz="2800">
                <a:latin typeface="Arial" panose="020B0604020202020204" pitchFamily="34" charset="0"/>
              </a:rPr>
              <a:t>Low Maintenance &amp; operational cost.</a:t>
            </a:r>
          </a:p>
          <a:p>
            <a:pPr algn="just" eaLnBrk="1" hangingPunct="1">
              <a:spcBef>
                <a:spcPct val="50000"/>
              </a:spcBef>
              <a:buFontTx/>
              <a:buAutoNum type="arabicPeriod" startAt="3"/>
            </a:pPr>
            <a:r>
              <a:rPr lang="en-US" sz="2800">
                <a:latin typeface="Arial" panose="020B0604020202020204" pitchFamily="34" charset="0"/>
              </a:rPr>
              <a:t>Better system coverage flexibility</a:t>
            </a:r>
            <a:endParaRPr lang="en-GB" sz="2800">
              <a:latin typeface="Arial" panose="020B0604020202020204" pitchFamily="34" charset="0"/>
            </a:endParaRPr>
          </a:p>
          <a:p>
            <a:pPr algn="just" eaLnBrk="1" hangingPunct="1">
              <a:spcBef>
                <a:spcPct val="50000"/>
              </a:spcBef>
              <a:buFontTx/>
              <a:buAutoNum type="arabicPeriod" startAt="3"/>
            </a:pPr>
            <a:r>
              <a:rPr lang="en-GB" sz="2800">
                <a:latin typeface="Arial" panose="020B0604020202020204" pitchFamily="34" charset="0"/>
              </a:rPr>
              <a:t>Higher capacity</a:t>
            </a:r>
            <a:endParaRPr lang="en-US" sz="2800">
              <a:latin typeface="Arial" panose="020B0604020202020204" pitchFamily="34" charset="0"/>
            </a:endParaRPr>
          </a:p>
          <a:p>
            <a:pPr algn="just" eaLnBrk="1" hangingPunct="1">
              <a:spcBef>
                <a:spcPct val="50000"/>
              </a:spcBef>
              <a:buFontTx/>
              <a:buAutoNum type="arabicPeriod" startAt="3"/>
            </a:pPr>
            <a:r>
              <a:rPr lang="en-US" sz="2800">
                <a:latin typeface="Arial" panose="020B0604020202020204" pitchFamily="34" charset="0"/>
              </a:rPr>
              <a:t>Easy transition to mobile services</a:t>
            </a:r>
            <a:r>
              <a:rPr lang="en-US" sz="2600">
                <a:latin typeface="Arial" panose="020B0604020202020204" pitchFamily="34" charset="0"/>
              </a:rPr>
              <a:t>.</a:t>
            </a:r>
            <a:endParaRPr lang="en-US" sz="2600"/>
          </a:p>
        </p:txBody>
      </p:sp>
    </p:spTree>
    <p:extLst>
      <p:ext uri="{BB962C8B-B14F-4D97-AF65-F5344CB8AC3E}">
        <p14:creationId xmlns:p14="http://schemas.microsoft.com/office/powerpoint/2010/main" val="748638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lstStyle/>
          <a:p>
            <a:r>
              <a:rPr lang="en-US" b="1" dirty="0" smtClean="0">
                <a:solidFill>
                  <a:srgbClr val="7030A0"/>
                </a:solidFill>
                <a:latin typeface="Baskerville Old Face" panose="02020602080505020303" pitchFamily="18" charset="0"/>
              </a:rPr>
              <a:t>MODULATION</a:t>
            </a:r>
            <a:endParaRPr lang="en-US" b="1" dirty="0">
              <a:solidFill>
                <a:srgbClr val="7030A0"/>
              </a:solidFill>
              <a:latin typeface="Baskerville Old Face" panose="02020602080505020303"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1691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“Modulation is a process of message signal and modulating is varied according to the carrier signal for transmission purpose. The message signal can varied in accordance to the carrier signal that is in terms of angular or amplitude. So we are modulating the signal.”</a:t>
            </a:r>
          </a:p>
        </p:txBody>
      </p:sp>
    </p:spTree>
    <p:extLst>
      <p:ext uri="{BB962C8B-B14F-4D97-AF65-F5344CB8AC3E}">
        <p14:creationId xmlns:p14="http://schemas.microsoft.com/office/powerpoint/2010/main" val="312351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900">
                <a:solidFill>
                  <a:schemeClr val="bg2"/>
                </a:solidFill>
              </a:rPr>
              <a:t>6.</a:t>
            </a:r>
            <a:fld id="{DDB66D48-07DB-42ED-A9FD-64847A87FAE1}" type="slidenum">
              <a:rPr lang="en-US" sz="1900">
                <a:solidFill>
                  <a:schemeClr val="bg2"/>
                </a:solidFill>
              </a:rPr>
              <a:pPr/>
              <a:t>3</a:t>
            </a:fld>
            <a:endParaRPr lang="en-US" sz="1900">
              <a:solidFill>
                <a:schemeClr val="bg2"/>
              </a:solidFill>
            </a:endParaRPr>
          </a:p>
        </p:txBody>
      </p:sp>
      <p:sp>
        <p:nvSpPr>
          <p:cNvPr id="9219" name="Line 2"/>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3"/>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Text Box 4"/>
          <p:cNvSpPr txBox="1">
            <a:spLocks noChangeArrowheads="1"/>
          </p:cNvSpPr>
          <p:nvPr/>
        </p:nvSpPr>
        <p:spPr bwMode="auto">
          <a:xfrm>
            <a:off x="1828800" y="762000"/>
            <a:ext cx="470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6.1  </a:t>
            </a:r>
            <a:r>
              <a:rPr lang="en-US" sz="2000" i="1">
                <a:latin typeface="Times New Roman" panose="02020603050405020304" pitchFamily="18" charset="0"/>
              </a:rPr>
              <a:t>Dividing a link into channels</a:t>
            </a:r>
          </a:p>
        </p:txBody>
      </p:sp>
      <p:sp>
        <p:nvSpPr>
          <p:cNvPr id="9222"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2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87626"/>
            <a:ext cx="84645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Modulation:</a:t>
            </a:r>
            <a:br>
              <a:rPr lang="en-US" b="1" dirty="0"/>
            </a:br>
            <a:endParaRPr lang="en-US" dirty="0"/>
          </a:p>
        </p:txBody>
      </p:sp>
      <p:sp>
        <p:nvSpPr>
          <p:cNvPr id="3" name="Content Placeholder 2"/>
          <p:cNvSpPr>
            <a:spLocks noGrp="1"/>
          </p:cNvSpPr>
          <p:nvPr>
            <p:ph idx="1"/>
          </p:nvPr>
        </p:nvSpPr>
        <p:spPr/>
        <p:txBody>
          <a:bodyPr/>
          <a:lstStyle/>
          <a:p>
            <a:r>
              <a:rPr lang="en-US" dirty="0"/>
              <a:t>With the help of modulation, we can increase the quality of reception.</a:t>
            </a:r>
          </a:p>
          <a:p>
            <a:r>
              <a:rPr lang="en-US" dirty="0"/>
              <a:t>We can also decrease the height of the antenna.</a:t>
            </a:r>
          </a:p>
          <a:p>
            <a:r>
              <a:rPr lang="en-US" dirty="0"/>
              <a:t>Avoid mixing of different frequency signals and increase the range of communication i.e. without modulation, we can transmit the message up to 100 meters and with modulation, we can transmit the message up to 150 meters.</a:t>
            </a:r>
          </a:p>
          <a:p>
            <a:r>
              <a:rPr lang="en-US" dirty="0"/>
              <a:t>Allow the flexibility for adjusting the bandwidth.</a:t>
            </a:r>
          </a:p>
          <a:p>
            <a:endParaRPr lang="en-US" dirty="0"/>
          </a:p>
        </p:txBody>
      </p:sp>
    </p:spTree>
    <p:extLst>
      <p:ext uri="{BB962C8B-B14F-4D97-AF65-F5344CB8AC3E}">
        <p14:creationId xmlns:p14="http://schemas.microsoft.com/office/powerpoint/2010/main" val="572192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89"/>
            <a:ext cx="10871200" cy="6858000"/>
          </a:xfrm>
        </p:spPr>
      </p:pic>
    </p:spTree>
    <p:extLst>
      <p:ext uri="{BB962C8B-B14F-4D97-AF65-F5344CB8AC3E}">
        <p14:creationId xmlns:p14="http://schemas.microsoft.com/office/powerpoint/2010/main" val="236996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Angle Modulation:</a:t>
            </a:r>
            <a:br>
              <a:rPr lang="en-US" b="1" dirty="0"/>
            </a:br>
            <a:endParaRPr lang="en-US" dirty="0"/>
          </a:p>
        </p:txBody>
      </p:sp>
      <p:sp>
        <p:nvSpPr>
          <p:cNvPr id="6" name="Content Placeholder 5"/>
          <p:cNvSpPr>
            <a:spLocks noGrp="1"/>
          </p:cNvSpPr>
          <p:nvPr>
            <p:ph idx="1"/>
          </p:nvPr>
        </p:nvSpPr>
        <p:spPr/>
        <p:txBody>
          <a:bodyPr/>
          <a:lstStyle/>
          <a:p>
            <a:r>
              <a:rPr lang="en-US" dirty="0"/>
              <a:t>In the angle modulation, again there are two different types of modulations.</a:t>
            </a:r>
          </a:p>
          <a:p>
            <a:r>
              <a:rPr lang="en-US" dirty="0"/>
              <a:t>Frequency modulation</a:t>
            </a:r>
          </a:p>
          <a:p>
            <a:r>
              <a:rPr lang="en-US" dirty="0"/>
              <a:t>Phase modulation.</a:t>
            </a:r>
          </a:p>
          <a:p>
            <a:endParaRPr lang="en-US" dirty="0"/>
          </a:p>
        </p:txBody>
      </p:sp>
    </p:spTree>
    <p:extLst>
      <p:ext uri="{BB962C8B-B14F-4D97-AF65-F5344CB8AC3E}">
        <p14:creationId xmlns:p14="http://schemas.microsoft.com/office/powerpoint/2010/main" val="1073405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innerShdw blurRad="63500" dist="50800" dir="13500000">
              <a:prstClr val="black">
                <a:alpha val="50000"/>
              </a:prstClr>
            </a:innerShdw>
          </a:effectLst>
          <a:scene3d>
            <a:camera prst="orthographicFront"/>
            <a:lightRig rig="threePt" dir="t"/>
          </a:scene3d>
          <a:sp3d>
            <a:bevelT/>
          </a:sp3d>
        </p:spPr>
        <p:txBody>
          <a:bodyPr/>
          <a:lstStyle/>
          <a:p>
            <a:r>
              <a:rPr lang="en-US" sz="4400" b="1" dirty="0" smtClean="0">
                <a:solidFill>
                  <a:srgbClr val="0070C0"/>
                </a:solidFill>
                <a:latin typeface="Agency FB" panose="020B0503020202020204" pitchFamily="34" charset="0"/>
              </a:rPr>
              <a:t>Frequency </a:t>
            </a:r>
            <a:r>
              <a:rPr lang="en-US" sz="4400" b="1" dirty="0">
                <a:solidFill>
                  <a:srgbClr val="0070C0"/>
                </a:solidFill>
                <a:latin typeface="Agency FB" panose="020B0503020202020204" pitchFamily="34" charset="0"/>
              </a:rPr>
              <a:t>Modulation</a:t>
            </a:r>
            <a:r>
              <a:rPr lang="en-US" b="1" dirty="0"/>
              <a:t>:</a:t>
            </a:r>
          </a:p>
        </p:txBody>
      </p:sp>
      <p:pic>
        <p:nvPicPr>
          <p:cNvPr id="1026" name="Picture 2" descr="C:\Users\hp\Desktop\Modulation Techniques - PWM and Pulse Code Modulation_files\Frquency-Modul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9261" y="814387"/>
            <a:ext cx="5072063" cy="51720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type="body" sz="half" idx="2"/>
          </p:nvPr>
        </p:nvSpPr>
        <p:spPr/>
        <p:txBody>
          <a:bodyPr>
            <a:normAutofit fontScale="92500" lnSpcReduction="20000"/>
          </a:bodyPr>
          <a:lstStyle/>
          <a:p>
            <a:r>
              <a:rPr lang="en-US" sz="3200" dirty="0"/>
              <a:t>The process of carrier signal frequency is varied according to the message signal or modulation signal frequency by keeping the amplitude constant is called frequency modulation.</a:t>
            </a:r>
          </a:p>
          <a:p>
            <a:r>
              <a:rPr lang="en-US" dirty="0">
                <a:hlinkClick r:id="rId3" action="ppaction://hlinkfile"/>
              </a:rPr>
              <a:t/>
            </a:r>
            <a:br>
              <a:rPr lang="en-US" dirty="0">
                <a:hlinkClick r:id="rId3" action="ppaction://hlinkfile"/>
              </a:rPr>
            </a:br>
            <a:endParaRPr lang="en-US" dirty="0"/>
          </a:p>
        </p:txBody>
      </p:sp>
    </p:spTree>
    <p:extLst>
      <p:ext uri="{BB962C8B-B14F-4D97-AF65-F5344CB8AC3E}">
        <p14:creationId xmlns:p14="http://schemas.microsoft.com/office/powerpoint/2010/main" val="1831074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Advantages of Frequency Modulation:</a:t>
            </a:r>
            <a:br>
              <a:rPr lang="en-US" b="1" dirty="0"/>
            </a:br>
            <a:endParaRPr lang="en-US" dirty="0"/>
          </a:p>
        </p:txBody>
      </p:sp>
      <p:sp>
        <p:nvSpPr>
          <p:cNvPr id="6" name="Content Placeholder 5"/>
          <p:cNvSpPr>
            <a:spLocks noGrp="1"/>
          </p:cNvSpPr>
          <p:nvPr>
            <p:ph idx="1"/>
          </p:nvPr>
        </p:nvSpPr>
        <p:spPr/>
        <p:txBody>
          <a:bodyPr>
            <a:normAutofit lnSpcReduction="10000"/>
          </a:bodyPr>
          <a:lstStyle/>
          <a:p>
            <a:r>
              <a:rPr lang="en-US" dirty="0"/>
              <a:t>Frequency modulation has more noise resistivity when compared to other modulation techniques. That’s why they are mainly used in broadcasting and radio </a:t>
            </a:r>
            <a:r>
              <a:rPr lang="en-US" dirty="0" smtClean="0"/>
              <a:t>communications</a:t>
            </a:r>
          </a:p>
          <a:p>
            <a:r>
              <a:rPr lang="en-US" dirty="0"/>
              <a:t>The frequency modulation is having greater resistance to rapid signal strength variation, which we will use in FM radios even while we are travelling and frequency modulation is also mainly used in mobile communication purposes.</a:t>
            </a:r>
          </a:p>
          <a:p>
            <a:r>
              <a:rPr lang="en-US" dirty="0"/>
              <a:t>For transmitting messages in frequency modulation, it does not require special </a:t>
            </a:r>
            <a:r>
              <a:rPr lang="en-US" dirty="0" err="1"/>
              <a:t>equipments</a:t>
            </a:r>
            <a:r>
              <a:rPr lang="en-US" dirty="0"/>
              <a:t> like  linear amplifiers  or repeaters and transmission levels or higher when compared to other modulation techniques.</a:t>
            </a:r>
          </a:p>
        </p:txBody>
      </p:sp>
    </p:spTree>
    <p:extLst>
      <p:ext uri="{BB962C8B-B14F-4D97-AF65-F5344CB8AC3E}">
        <p14:creationId xmlns:p14="http://schemas.microsoft.com/office/powerpoint/2010/main" val="584694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Transmission rate is good for frequency modulation when compared to other modulation that is frequency modulation can transmit around 1200 to 2400 bits per second.</a:t>
            </a:r>
          </a:p>
          <a:p>
            <a:r>
              <a:rPr lang="en-US" dirty="0"/>
              <a:t>Frequency modulation has a special effect called capture effect in which high frequency signal will capture the channel and discard the low frequency or weak signals from interference.</a:t>
            </a:r>
          </a:p>
          <a:p>
            <a:endParaRPr lang="en-US" dirty="0"/>
          </a:p>
        </p:txBody>
      </p:sp>
    </p:spTree>
    <p:extLst>
      <p:ext uri="{BB962C8B-B14F-4D97-AF65-F5344CB8AC3E}">
        <p14:creationId xmlns:p14="http://schemas.microsoft.com/office/powerpoint/2010/main" val="3964797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Frequency Modulation:</a:t>
            </a:r>
            <a:br>
              <a:rPr lang="en-US" b="1" dirty="0"/>
            </a:br>
            <a:endParaRPr lang="en-US" dirty="0"/>
          </a:p>
        </p:txBody>
      </p:sp>
      <p:sp>
        <p:nvSpPr>
          <p:cNvPr id="3" name="Content Placeholder 2"/>
          <p:cNvSpPr>
            <a:spLocks noGrp="1"/>
          </p:cNvSpPr>
          <p:nvPr>
            <p:ph idx="1"/>
          </p:nvPr>
        </p:nvSpPr>
        <p:spPr/>
        <p:txBody>
          <a:bodyPr/>
          <a:lstStyle/>
          <a:p>
            <a:r>
              <a:rPr lang="en-US" dirty="0"/>
              <a:t>In the transmission section, we don’t need any special equipment but in the reception, we need more complicated demodulators for demodulating the carrier signal from message or modulating signal.</a:t>
            </a:r>
          </a:p>
          <a:p>
            <a:r>
              <a:rPr lang="en-US" dirty="0"/>
              <a:t>Frequency modulation cannot be used to find out the speed and velocity of a moving object. Static interferences are more when compared to phase modulation. Outside interference is one of the biggest disadvantages in the frequency modulation. There may be mixing because of nearby radio stations, pagers, construction walkie-talkies </a:t>
            </a:r>
            <a:r>
              <a:rPr lang="en-US" dirty="0" err="1" smtClean="0"/>
              <a:t>etc</a:t>
            </a:r>
            <a:endParaRPr lang="en-US" dirty="0"/>
          </a:p>
          <a:p>
            <a:endParaRPr lang="en-US" dirty="0"/>
          </a:p>
        </p:txBody>
      </p:sp>
    </p:spTree>
    <p:extLst>
      <p:ext uri="{BB962C8B-B14F-4D97-AF65-F5344CB8AC3E}">
        <p14:creationId xmlns:p14="http://schemas.microsoft.com/office/powerpoint/2010/main" val="917378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limit the bandwidth in the frequency modulation, we use some filter which will again introduce some distortions in the signal.</a:t>
            </a:r>
          </a:p>
          <a:p>
            <a:r>
              <a:rPr lang="en-US" dirty="0"/>
              <a:t>Transmitters and receiver should be in same channel and one free channel must be there between the systems.</a:t>
            </a:r>
          </a:p>
          <a:p>
            <a:r>
              <a:rPr lang="en-US" dirty="0"/>
              <a:t>Spectrum space is limit for the frequency modulation and careful controlling the deviation ration.</a:t>
            </a:r>
          </a:p>
          <a:p>
            <a:r>
              <a:rPr lang="en-US" dirty="0"/>
              <a:t/>
            </a:r>
            <a:br>
              <a:rPr lang="en-US" dirty="0"/>
            </a:br>
            <a:endParaRPr lang="en-US" dirty="0"/>
          </a:p>
        </p:txBody>
      </p:sp>
    </p:spTree>
    <p:extLst>
      <p:ext uri="{BB962C8B-B14F-4D97-AF65-F5344CB8AC3E}">
        <p14:creationId xmlns:p14="http://schemas.microsoft.com/office/powerpoint/2010/main" val="2627137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Frequency Modulation (FM)</a:t>
            </a:r>
            <a:br>
              <a:rPr lang="en-US" b="1" dirty="0"/>
            </a:br>
            <a:endParaRPr lang="en-US" dirty="0"/>
          </a:p>
        </p:txBody>
      </p:sp>
      <p:sp>
        <p:nvSpPr>
          <p:cNvPr id="3" name="Content Placeholder 2"/>
          <p:cNvSpPr>
            <a:spLocks noGrp="1"/>
          </p:cNvSpPr>
          <p:nvPr>
            <p:ph idx="1"/>
          </p:nvPr>
        </p:nvSpPr>
        <p:spPr/>
        <p:txBody>
          <a:bodyPr/>
          <a:lstStyle/>
          <a:p>
            <a:r>
              <a:rPr lang="en-US" dirty="0"/>
              <a:t>Frequency modulation is used in radio’s which is very common in our daily life.</a:t>
            </a:r>
          </a:p>
          <a:p>
            <a:r>
              <a:rPr lang="en-US" dirty="0"/>
              <a:t>Frequency modulation is used in audio frequencies to synthesize sound.</a:t>
            </a:r>
          </a:p>
          <a:p>
            <a:r>
              <a:rPr lang="en-US" dirty="0"/>
              <a:t>For recording the video signals by VCR systems, frequency modulation is used for intermediate frequencies.</a:t>
            </a:r>
          </a:p>
          <a:p>
            <a:r>
              <a:rPr lang="en-US" dirty="0"/>
              <a:t>Used in applications of magnetic tape storage.</a:t>
            </a:r>
          </a:p>
          <a:p>
            <a:endParaRPr lang="en-US" dirty="0"/>
          </a:p>
        </p:txBody>
      </p:sp>
    </p:spTree>
    <p:extLst>
      <p:ext uri="{BB962C8B-B14F-4D97-AF65-F5344CB8AC3E}">
        <p14:creationId xmlns:p14="http://schemas.microsoft.com/office/powerpoint/2010/main" val="2811366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innerShdw blurRad="63500" dist="50800" dir="13500000">
              <a:prstClr val="black">
                <a:alpha val="50000"/>
              </a:prstClr>
            </a:innerShdw>
          </a:effectLst>
        </p:spPr>
        <p:txBody>
          <a:bodyPr>
            <a:normAutofit fontScale="90000"/>
          </a:bodyPr>
          <a:lstStyle/>
          <a:p>
            <a:r>
              <a:rPr lang="en-US" sz="6000" b="1" dirty="0" smtClean="0">
                <a:solidFill>
                  <a:srgbClr val="0070C0"/>
                </a:solidFill>
                <a:latin typeface="Agency FB" panose="020B0503020202020204" pitchFamily="34" charset="0"/>
              </a:rPr>
              <a:t>Phase </a:t>
            </a:r>
            <a:r>
              <a:rPr lang="en-US" sz="6000" b="1" dirty="0">
                <a:solidFill>
                  <a:srgbClr val="0070C0"/>
                </a:solidFill>
                <a:latin typeface="Agency FB" panose="020B0503020202020204" pitchFamily="34" charset="0"/>
              </a:rPr>
              <a:t>Modulation</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In the phase modulation, we vary the carrier signal in accordance with the phase of the modulating signal or message signal by keeping the frequency constant. If the amplitude of message or modulating signal is huge then the phase shift will also be greater.</a:t>
            </a:r>
          </a:p>
        </p:txBody>
      </p:sp>
    </p:spTree>
    <p:extLst>
      <p:ext uri="{BB962C8B-B14F-4D97-AF65-F5344CB8AC3E}">
        <p14:creationId xmlns:p14="http://schemas.microsoft.com/office/powerpoint/2010/main" val="335588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extLst/>
        </p:spPr>
        <p:txBody>
          <a:bodyPr wrap="square" numCol="1" anchor="t" anchorCtr="0" compatLnSpc="1">
            <a:prstTxWarp prst="textNoShape">
              <a:avLst/>
            </a:prstTxWarp>
          </a:bodyPr>
          <a:lstStyle/>
          <a:p>
            <a:pPr>
              <a:defRPr/>
            </a:pPr>
            <a:r>
              <a:rPr lang="en-US" smtClean="0">
                <a:solidFill>
                  <a:srgbClr val="E14A07"/>
                </a:solidFill>
              </a:rPr>
              <a:t>Frequency Division Multiplex</a:t>
            </a:r>
            <a:endParaRPr lang="en-US" smtClean="0"/>
          </a:p>
        </p:txBody>
      </p:sp>
      <p:sp>
        <p:nvSpPr>
          <p:cNvPr id="18435" name="Rectangle 3"/>
          <p:cNvSpPr>
            <a:spLocks noChangeArrowheads="1"/>
          </p:cNvSpPr>
          <p:nvPr/>
        </p:nvSpPr>
        <p:spPr bwMode="auto">
          <a:xfrm>
            <a:off x="1612900" y="1030289"/>
            <a:ext cx="76835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800"/>
              <a:t>Separation of spectrum into smaller frequency bands</a:t>
            </a:r>
          </a:p>
          <a:p>
            <a:r>
              <a:rPr lang="en-US" sz="2800"/>
              <a:t>Channel gets band of the spectrum for the whole time </a:t>
            </a:r>
          </a:p>
          <a:p>
            <a:r>
              <a:rPr lang="en-US" sz="2800"/>
              <a:t>Advantages:</a:t>
            </a:r>
          </a:p>
          <a:p>
            <a:pPr lvl="1"/>
            <a:r>
              <a:rPr lang="en-US" sz="2400"/>
              <a:t>no dynamic coordination needed</a:t>
            </a:r>
          </a:p>
          <a:p>
            <a:pPr lvl="1"/>
            <a:r>
              <a:rPr lang="en-US" sz="2400"/>
              <a:t>works also for analog signals</a:t>
            </a:r>
          </a:p>
          <a:p>
            <a:r>
              <a:rPr lang="en-US" sz="2800"/>
              <a:t>Disadvantages:</a:t>
            </a:r>
          </a:p>
          <a:p>
            <a:pPr lvl="1"/>
            <a:r>
              <a:rPr lang="en-US" sz="2400"/>
              <a:t>waste of bandwidth </a:t>
            </a:r>
            <a:br>
              <a:rPr lang="en-US" sz="2400"/>
            </a:br>
            <a:r>
              <a:rPr lang="en-US" sz="2400"/>
              <a:t>if traffic distributed unevenly</a:t>
            </a:r>
          </a:p>
          <a:p>
            <a:pPr lvl="1"/>
            <a:r>
              <a:rPr lang="en-US" sz="2400"/>
              <a:t>inflexible</a:t>
            </a:r>
          </a:p>
          <a:p>
            <a:pPr lvl="1"/>
            <a:r>
              <a:rPr lang="en-US" sz="2400"/>
              <a:t>guard spaces</a:t>
            </a:r>
          </a:p>
          <a:p>
            <a:endParaRPr lang="en-US" sz="2800"/>
          </a:p>
        </p:txBody>
      </p:sp>
      <p:sp>
        <p:nvSpPr>
          <p:cNvPr id="18436" name="Text Box 18"/>
          <p:cNvSpPr txBox="1">
            <a:spLocks noChangeArrowheads="1"/>
          </p:cNvSpPr>
          <p:nvPr/>
        </p:nvSpPr>
        <p:spPr bwMode="auto">
          <a:xfrm>
            <a:off x="9203241" y="1905000"/>
            <a:ext cx="13404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sz="2000">
                <a:solidFill>
                  <a:srgbClr val="0000FF"/>
                </a:solidFill>
              </a:rPr>
              <a:t>Channels</a:t>
            </a:r>
          </a:p>
          <a:p>
            <a:pPr algn="ctr"/>
            <a:r>
              <a:rPr lang="en-US" sz="2000">
                <a:solidFill>
                  <a:srgbClr val="0000FF"/>
                </a:solidFill>
              </a:rPr>
              <a:t> k</a:t>
            </a:r>
            <a:r>
              <a:rPr lang="en-US" sz="2000" baseline="-25000">
                <a:solidFill>
                  <a:srgbClr val="0000FF"/>
                </a:solidFill>
              </a:rPr>
              <a:t>i</a:t>
            </a:r>
            <a:endParaRPr lang="en-US" sz="2000">
              <a:solidFill>
                <a:srgbClr val="0000FF"/>
              </a:solidFill>
            </a:endParaRPr>
          </a:p>
        </p:txBody>
      </p:sp>
      <p:sp>
        <p:nvSpPr>
          <p:cNvPr id="18437" name="AutoShape 7"/>
          <p:cNvSpPr>
            <a:spLocks noChangeArrowheads="1"/>
          </p:cNvSpPr>
          <p:nvPr/>
        </p:nvSpPr>
        <p:spPr bwMode="auto">
          <a:xfrm>
            <a:off x="6311900" y="3798888"/>
            <a:ext cx="2286000" cy="2165350"/>
          </a:xfrm>
          <a:prstGeom prst="cube">
            <a:avLst>
              <a:gd name="adj" fmla="val 86069"/>
            </a:avLst>
          </a:prstGeom>
          <a:solidFill>
            <a:srgbClr val="FF6699"/>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p>
        </p:txBody>
      </p:sp>
      <p:sp>
        <p:nvSpPr>
          <p:cNvPr id="18438" name="AutoShape 8"/>
          <p:cNvSpPr>
            <a:spLocks noChangeArrowheads="1"/>
          </p:cNvSpPr>
          <p:nvPr/>
        </p:nvSpPr>
        <p:spPr bwMode="auto">
          <a:xfrm>
            <a:off x="6921500" y="3798888"/>
            <a:ext cx="2286000" cy="2165350"/>
          </a:xfrm>
          <a:prstGeom prst="cube">
            <a:avLst>
              <a:gd name="adj" fmla="val 86069"/>
            </a:avLst>
          </a:prstGeom>
          <a:solidFill>
            <a:srgbClr val="FFFF66"/>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p>
        </p:txBody>
      </p:sp>
      <p:sp>
        <p:nvSpPr>
          <p:cNvPr id="18439" name="AutoShape 9"/>
          <p:cNvSpPr>
            <a:spLocks noChangeArrowheads="1"/>
          </p:cNvSpPr>
          <p:nvPr/>
        </p:nvSpPr>
        <p:spPr bwMode="auto">
          <a:xfrm>
            <a:off x="7531100" y="3798888"/>
            <a:ext cx="2286000" cy="2165350"/>
          </a:xfrm>
          <a:prstGeom prst="cube">
            <a:avLst>
              <a:gd name="adj" fmla="val 86069"/>
            </a:avLst>
          </a:prstGeom>
          <a:solidFill>
            <a:schemeClr val="accent2"/>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p>
        </p:txBody>
      </p:sp>
      <p:sp>
        <p:nvSpPr>
          <p:cNvPr id="18440" name="AutoShape 10"/>
          <p:cNvSpPr>
            <a:spLocks noChangeArrowheads="1"/>
          </p:cNvSpPr>
          <p:nvPr/>
        </p:nvSpPr>
        <p:spPr bwMode="auto">
          <a:xfrm>
            <a:off x="8140700" y="3798888"/>
            <a:ext cx="2286000" cy="2165350"/>
          </a:xfrm>
          <a:prstGeom prst="cube">
            <a:avLst>
              <a:gd name="adj" fmla="val 86069"/>
            </a:avLst>
          </a:prstGeom>
          <a:solidFill>
            <a:srgbClr val="FF00FF"/>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p>
        </p:txBody>
      </p:sp>
      <p:sp>
        <p:nvSpPr>
          <p:cNvPr id="18441" name="AutoShape 11"/>
          <p:cNvSpPr>
            <a:spLocks noChangeArrowheads="1"/>
          </p:cNvSpPr>
          <p:nvPr/>
        </p:nvSpPr>
        <p:spPr bwMode="auto">
          <a:xfrm>
            <a:off x="8223250" y="2808288"/>
            <a:ext cx="457200" cy="488950"/>
          </a:xfrm>
          <a:prstGeom prst="cube">
            <a:avLst>
              <a:gd name="adj" fmla="val 25000"/>
            </a:avLst>
          </a:prstGeom>
          <a:solidFill>
            <a:srgbClr val="FF6699"/>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sz="1600"/>
              <a:t>k</a:t>
            </a:r>
            <a:r>
              <a:rPr lang="en-US" sz="1600" baseline="-25000"/>
              <a:t>3</a:t>
            </a:r>
            <a:endParaRPr lang="en-US" sz="1600"/>
          </a:p>
        </p:txBody>
      </p:sp>
      <p:sp>
        <p:nvSpPr>
          <p:cNvPr id="18442" name="AutoShape 12"/>
          <p:cNvSpPr>
            <a:spLocks noChangeArrowheads="1"/>
          </p:cNvSpPr>
          <p:nvPr/>
        </p:nvSpPr>
        <p:spPr bwMode="auto">
          <a:xfrm>
            <a:off x="8826500" y="2808288"/>
            <a:ext cx="457200" cy="488950"/>
          </a:xfrm>
          <a:prstGeom prst="cube">
            <a:avLst>
              <a:gd name="adj" fmla="val 25000"/>
            </a:avLst>
          </a:prstGeom>
          <a:solidFill>
            <a:srgbClr val="FFFF66"/>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sz="1600"/>
              <a:t>k</a:t>
            </a:r>
            <a:r>
              <a:rPr lang="en-US" sz="1600" baseline="-25000"/>
              <a:t>4</a:t>
            </a:r>
            <a:endParaRPr lang="en-US" sz="1600"/>
          </a:p>
        </p:txBody>
      </p:sp>
      <p:sp>
        <p:nvSpPr>
          <p:cNvPr id="18443" name="AutoShape 13"/>
          <p:cNvSpPr>
            <a:spLocks noChangeArrowheads="1"/>
          </p:cNvSpPr>
          <p:nvPr/>
        </p:nvSpPr>
        <p:spPr bwMode="auto">
          <a:xfrm>
            <a:off x="9436100" y="2808288"/>
            <a:ext cx="457200" cy="488950"/>
          </a:xfrm>
          <a:prstGeom prst="cube">
            <a:avLst>
              <a:gd name="adj" fmla="val 25000"/>
            </a:avLst>
          </a:prstGeom>
          <a:solidFill>
            <a:schemeClr val="accent2"/>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sz="1600"/>
              <a:t>k</a:t>
            </a:r>
            <a:r>
              <a:rPr lang="en-US" sz="1600" baseline="-25000"/>
              <a:t>5</a:t>
            </a:r>
            <a:endParaRPr lang="en-US" sz="1600"/>
          </a:p>
        </p:txBody>
      </p:sp>
      <p:sp>
        <p:nvSpPr>
          <p:cNvPr id="18444" name="AutoShape 14"/>
          <p:cNvSpPr>
            <a:spLocks noChangeArrowheads="1"/>
          </p:cNvSpPr>
          <p:nvPr/>
        </p:nvSpPr>
        <p:spPr bwMode="auto">
          <a:xfrm>
            <a:off x="10045700" y="2808288"/>
            <a:ext cx="457200" cy="488950"/>
          </a:xfrm>
          <a:prstGeom prst="cube">
            <a:avLst>
              <a:gd name="adj" fmla="val 25000"/>
            </a:avLst>
          </a:prstGeom>
          <a:solidFill>
            <a:srgbClr val="FF00FF"/>
          </a:solidFill>
          <a:ln w="9525">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sz="1600"/>
              <a:t>k</a:t>
            </a:r>
            <a:r>
              <a:rPr lang="en-US" sz="1600" baseline="-25000"/>
              <a:t>6</a:t>
            </a:r>
            <a:endParaRPr lang="en-US" sz="1600"/>
          </a:p>
        </p:txBody>
      </p:sp>
      <p:sp>
        <p:nvSpPr>
          <p:cNvPr id="18445" name="Text Box 16"/>
          <p:cNvSpPr txBox="1">
            <a:spLocks noChangeArrowheads="1"/>
          </p:cNvSpPr>
          <p:nvPr/>
        </p:nvSpPr>
        <p:spPr bwMode="auto">
          <a:xfrm>
            <a:off x="6330950" y="6088063"/>
            <a:ext cx="2535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600">
                <a:solidFill>
                  <a:srgbClr val="0000FF"/>
                </a:solidFill>
              </a:rPr>
              <a:t>t</a:t>
            </a:r>
          </a:p>
        </p:txBody>
      </p:sp>
    </p:spTree>
  </p:cSld>
  <p:clrMapOvr>
    <a:masterClrMapping/>
  </p:clrMapOvr>
  <p:transition spd="slow">
    <p:circl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14438" y="0"/>
            <a:ext cx="9401175" cy="6600825"/>
          </a:xfrm>
        </p:spPr>
      </p:pic>
    </p:spTree>
    <p:extLst>
      <p:ext uri="{BB962C8B-B14F-4D97-AF65-F5344CB8AC3E}">
        <p14:creationId xmlns:p14="http://schemas.microsoft.com/office/powerpoint/2010/main" val="2831317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Phase Modulation:</a:t>
            </a:r>
            <a:br>
              <a:rPr lang="en-US" b="1" dirty="0"/>
            </a:br>
            <a:endParaRPr lang="en-US" dirty="0"/>
          </a:p>
        </p:txBody>
      </p:sp>
      <p:sp>
        <p:nvSpPr>
          <p:cNvPr id="3" name="Content Placeholder 2"/>
          <p:cNvSpPr>
            <a:spLocks noGrp="1"/>
          </p:cNvSpPr>
          <p:nvPr>
            <p:ph idx="1"/>
          </p:nvPr>
        </p:nvSpPr>
        <p:spPr/>
        <p:txBody>
          <a:bodyPr/>
          <a:lstStyle/>
          <a:p>
            <a:r>
              <a:rPr lang="en-US" dirty="0"/>
              <a:t>The main advantage of phase modulation is that it has less interference from static, which is why we use this type of modulation in finding out the speed or velocity of a moving object. In frequency modulation, we cannot find out the velocity of moving object.</a:t>
            </a:r>
          </a:p>
          <a:p>
            <a:r>
              <a:rPr lang="en-US" dirty="0"/>
              <a:t>The main disadvantage is phase ambiguity comes if we increase the phase modulation index, and data loss is more and we need special equipment like frequency multiplier for increasing the phase modulation index.</a:t>
            </a:r>
          </a:p>
          <a:p>
            <a:endParaRPr lang="en-US" dirty="0"/>
          </a:p>
        </p:txBody>
      </p:sp>
    </p:spTree>
    <p:extLst>
      <p:ext uri="{BB962C8B-B14F-4D97-AF65-F5344CB8AC3E}">
        <p14:creationId xmlns:p14="http://schemas.microsoft.com/office/powerpoint/2010/main" val="1177764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Applications of Phase Modulation:</a:t>
            </a:r>
          </a:p>
          <a:p>
            <a:r>
              <a:rPr lang="en-US" dirty="0"/>
              <a:t>Phase modulation application is not different from frequency modulation. Phase modulation is also used in communication systems.</a:t>
            </a:r>
          </a:p>
          <a:p>
            <a:r>
              <a:rPr lang="en-US" dirty="0"/>
              <a:t>It may be used in binary phase shift keying.</a:t>
            </a:r>
          </a:p>
          <a:p>
            <a:endParaRPr lang="en-US" dirty="0"/>
          </a:p>
        </p:txBody>
      </p:sp>
    </p:spTree>
    <p:extLst>
      <p:ext uri="{BB962C8B-B14F-4D97-AF65-F5344CB8AC3E}">
        <p14:creationId xmlns:p14="http://schemas.microsoft.com/office/powerpoint/2010/main" val="1359735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innerShdw blurRad="63500" dist="50800" dir="18900000">
              <a:prstClr val="black">
                <a:alpha val="50000"/>
              </a:prstClr>
            </a:innerShdw>
          </a:effectLst>
        </p:spPr>
        <p:txBody>
          <a:bodyPr/>
          <a:lstStyle/>
          <a:p>
            <a:r>
              <a:rPr lang="en-US" b="1" dirty="0">
                <a:solidFill>
                  <a:srgbClr val="0070C0"/>
                </a:solidFill>
                <a:latin typeface="Agency FB" panose="020B0503020202020204" pitchFamily="34" charset="0"/>
              </a:rPr>
              <a:t>Amplitude Modulation</a:t>
            </a:r>
            <a:br>
              <a:rPr lang="en-US" b="1" dirty="0">
                <a:solidFill>
                  <a:srgbClr val="0070C0"/>
                </a:solidFill>
                <a:latin typeface="Agency FB" panose="020B0503020202020204" pitchFamily="34" charset="0"/>
              </a:rPr>
            </a:br>
            <a:endParaRPr lang="en-US" dirty="0">
              <a:solidFill>
                <a:srgbClr val="0070C0"/>
              </a:solidFill>
              <a:latin typeface="Agency FB" panose="020B0503020202020204" pitchFamily="34" charset="0"/>
            </a:endParaRPr>
          </a:p>
        </p:txBody>
      </p:sp>
      <p:sp>
        <p:nvSpPr>
          <p:cNvPr id="3" name="Content Placeholder 2"/>
          <p:cNvSpPr>
            <a:spLocks noGrp="1"/>
          </p:cNvSpPr>
          <p:nvPr>
            <p:ph idx="1"/>
          </p:nvPr>
        </p:nvSpPr>
        <p:spPr/>
        <p:txBody>
          <a:bodyPr/>
          <a:lstStyle/>
          <a:p>
            <a:r>
              <a:rPr lang="en-US" dirty="0"/>
              <a:t>In the amplitude modulation, amplitude of carrier signal wave is varied in accordance with the modulating or message signal by keeping the phase and frequency of the signals constant. The carrier signal frequency would be greater than the modulating signal frequency. </a:t>
            </a:r>
            <a:endParaRPr lang="en-US" dirty="0" smtClean="0"/>
          </a:p>
          <a:p>
            <a:r>
              <a:rPr lang="en-US" dirty="0"/>
              <a:t>AM radio ranges in between 535 to 1705 kHz which is </a:t>
            </a:r>
            <a:r>
              <a:rPr lang="en-US" dirty="0" smtClean="0"/>
              <a:t>great</a:t>
            </a:r>
          </a:p>
          <a:p>
            <a:r>
              <a:rPr lang="en-US" dirty="0"/>
              <a:t>compared to frequency modulation, the Amplitude modulation is weak</a:t>
            </a:r>
            <a:r>
              <a:rPr lang="en-US" dirty="0" smtClean="0"/>
              <a:t>,</a:t>
            </a:r>
          </a:p>
          <a:p>
            <a:r>
              <a:rPr lang="en-US" dirty="0"/>
              <a:t>Bandwidth of amplitude modulation should be twice the frequency of modulating signal or message signal</a:t>
            </a:r>
          </a:p>
        </p:txBody>
      </p:sp>
    </p:spTree>
    <p:extLst>
      <p:ext uri="{BB962C8B-B14F-4D97-AF65-F5344CB8AC3E}">
        <p14:creationId xmlns:p14="http://schemas.microsoft.com/office/powerpoint/2010/main" val="2687301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2376488" y="285750"/>
            <a:ext cx="7615237" cy="6357938"/>
          </a:xfrm>
          <a:prstGeom prst="rect">
            <a:avLst/>
          </a:prstGeom>
        </p:spPr>
      </p:pic>
    </p:spTree>
    <p:extLst>
      <p:ext uri="{BB962C8B-B14F-4D97-AF65-F5344CB8AC3E}">
        <p14:creationId xmlns:p14="http://schemas.microsoft.com/office/powerpoint/2010/main" val="1319434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Amplitude Modulation:</a:t>
            </a:r>
          </a:p>
        </p:txBody>
      </p:sp>
      <p:sp>
        <p:nvSpPr>
          <p:cNvPr id="3" name="Content Placeholder 2"/>
          <p:cNvSpPr>
            <a:spLocks noGrp="1"/>
          </p:cNvSpPr>
          <p:nvPr>
            <p:ph idx="1"/>
          </p:nvPr>
        </p:nvSpPr>
        <p:spPr/>
        <p:txBody>
          <a:bodyPr>
            <a:normAutofit/>
          </a:bodyPr>
          <a:lstStyle/>
          <a:p>
            <a:r>
              <a:rPr lang="en-US" dirty="0"/>
              <a:t>Because of amplitude modulation wavelength, AM signals can propagate longer distances.</a:t>
            </a:r>
          </a:p>
          <a:p>
            <a:r>
              <a:rPr lang="en-US" dirty="0"/>
              <a:t>For amplitude modulation, we use simple and low cost circuit; we don’t need any special equipment and complex circuits that are used in frequency modulation.</a:t>
            </a:r>
          </a:p>
          <a:p>
            <a:r>
              <a:rPr lang="en-US" dirty="0"/>
              <a:t>The Amplitude modulation receiver will be wider when compared to the FM receiver. Because, atmospheric propagation is good for amplitude modulated signals.</a:t>
            </a:r>
          </a:p>
          <a:p>
            <a:r>
              <a:rPr lang="en-US" dirty="0" smtClean="0"/>
              <a:t>Bandwidths </a:t>
            </a:r>
            <a:r>
              <a:rPr lang="en-US" dirty="0"/>
              <a:t>limit is also big advantage for Amplitude modulation, which doesn’t have in frequency modulation.</a:t>
            </a:r>
          </a:p>
          <a:p>
            <a:endParaRPr lang="en-US" dirty="0"/>
          </a:p>
        </p:txBody>
      </p:sp>
    </p:spTree>
    <p:extLst>
      <p:ext uri="{BB962C8B-B14F-4D97-AF65-F5344CB8AC3E}">
        <p14:creationId xmlns:p14="http://schemas.microsoft.com/office/powerpoint/2010/main" val="2194368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Transmitter and receiver are simple in Amplitude modulation. When we take a demodulation unit of AM receiver, it consists of RC filter and a diode which will demodulate the message signal or modulating signal from modulated AM signal, which is unlike in Frequency modulation.</a:t>
            </a:r>
          </a:p>
          <a:p>
            <a:r>
              <a:rPr lang="en-US" dirty="0"/>
              <a:t>Zero crossing in Amplitude modulation is equidistant.</a:t>
            </a:r>
          </a:p>
          <a:p>
            <a:r>
              <a:rPr lang="en-US" dirty="0"/>
              <a:t/>
            </a:r>
            <a:br>
              <a:rPr lang="en-US" dirty="0"/>
            </a:br>
            <a:endParaRPr lang="en-US" dirty="0"/>
          </a:p>
        </p:txBody>
      </p:sp>
    </p:spTree>
    <p:extLst>
      <p:ext uri="{BB962C8B-B14F-4D97-AF65-F5344CB8AC3E}">
        <p14:creationId xmlns:p14="http://schemas.microsoft.com/office/powerpoint/2010/main" val="2930597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Amplitude Modulation:</a:t>
            </a:r>
            <a:br>
              <a:rPr lang="en-US" b="1" dirty="0"/>
            </a:br>
            <a:endParaRPr lang="en-US" dirty="0"/>
          </a:p>
        </p:txBody>
      </p:sp>
      <p:sp>
        <p:nvSpPr>
          <p:cNvPr id="3" name="Content Placeholder 2"/>
          <p:cNvSpPr>
            <a:spLocks noGrp="1"/>
          </p:cNvSpPr>
          <p:nvPr>
            <p:ph idx="1"/>
          </p:nvPr>
        </p:nvSpPr>
        <p:spPr/>
        <p:txBody>
          <a:bodyPr/>
          <a:lstStyle/>
          <a:p>
            <a:r>
              <a:rPr lang="en-US" dirty="0" smtClean="0"/>
              <a:t>Noise issue is more</a:t>
            </a:r>
          </a:p>
          <a:p>
            <a:r>
              <a:rPr lang="en-US" dirty="0"/>
              <a:t>Data loss is also more in amplitude modulation due to noise addition</a:t>
            </a:r>
            <a:r>
              <a:rPr lang="en-US" dirty="0" smtClean="0"/>
              <a:t>.</a:t>
            </a:r>
          </a:p>
          <a:p>
            <a:r>
              <a:rPr lang="en-US" dirty="0"/>
              <a:t>More power is required during modulation because Amplitude modulated signal frequency should be double than modulating signal or message signal frequency</a:t>
            </a:r>
            <a:r>
              <a:rPr lang="en-US" dirty="0" smtClean="0"/>
              <a:t>.</a:t>
            </a:r>
          </a:p>
          <a:p>
            <a:r>
              <a:rPr lang="en-US" dirty="0"/>
              <a:t>Sidebands are also transmitted during the transmission of carrier signal. More chances of getting different signal interfaces and adding of noise is more when compared to frequency modulation</a:t>
            </a:r>
          </a:p>
        </p:txBody>
      </p:sp>
    </p:spTree>
    <p:extLst>
      <p:ext uri="{BB962C8B-B14F-4D97-AF65-F5344CB8AC3E}">
        <p14:creationId xmlns:p14="http://schemas.microsoft.com/office/powerpoint/2010/main" val="2488934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Applications of Amplitude Modulation:</a:t>
            </a:r>
          </a:p>
          <a:p>
            <a:r>
              <a:rPr lang="en-US" dirty="0"/>
              <a:t>Used to carry message signals in early telephone lines.</a:t>
            </a:r>
          </a:p>
          <a:p>
            <a:r>
              <a:rPr lang="en-US" dirty="0"/>
              <a:t>Used to transmit Morse code using radio and other communication systems.</a:t>
            </a:r>
          </a:p>
          <a:p>
            <a:r>
              <a:rPr lang="en-US" dirty="0"/>
              <a:t>Used in Navy and Aviation for communications as AM signals can travel longer distances.</a:t>
            </a:r>
          </a:p>
          <a:p>
            <a:r>
              <a:rPr lang="en-US" dirty="0"/>
              <a:t>Widely used in amateur radio.</a:t>
            </a:r>
          </a:p>
          <a:p>
            <a:endParaRPr lang="en-US" dirty="0"/>
          </a:p>
        </p:txBody>
      </p:sp>
    </p:spTree>
    <p:extLst>
      <p:ext uri="{BB962C8B-B14F-4D97-AF65-F5344CB8AC3E}">
        <p14:creationId xmlns:p14="http://schemas.microsoft.com/office/powerpoint/2010/main" val="1379990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innerShdw blurRad="114300">
              <a:prstClr val="black"/>
            </a:innerShdw>
          </a:effectLst>
        </p:spPr>
        <p:txBody>
          <a:bodyPr>
            <a:normAutofit fontScale="90000"/>
          </a:bodyPr>
          <a:lstStyle/>
          <a:p>
            <a:r>
              <a:rPr lang="en-US" b="1" dirty="0"/>
              <a:t> </a:t>
            </a:r>
            <a:r>
              <a:rPr lang="en-US" b="1" dirty="0">
                <a:solidFill>
                  <a:srgbClr val="7030A0"/>
                </a:solidFill>
                <a:latin typeface="Baskerville Old Face" panose="02020602080505020303" pitchFamily="18" charset="0"/>
              </a:rPr>
              <a:t>Pulse Code Modulation (PCM):</a:t>
            </a:r>
            <a:r>
              <a:rPr lang="en-US" b="1" dirty="0"/>
              <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5717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900">
                <a:solidFill>
                  <a:schemeClr val="bg2"/>
                </a:solidFill>
              </a:rPr>
              <a:t>6.</a:t>
            </a:r>
            <a:fld id="{F41364A7-07D7-4F92-A19B-AC1EA6A7C249}" type="slidenum">
              <a:rPr lang="en-US" sz="1900">
                <a:solidFill>
                  <a:schemeClr val="bg2"/>
                </a:solidFill>
              </a:rPr>
              <a:pPr/>
              <a:t>5</a:t>
            </a:fld>
            <a:endParaRPr lang="en-US" sz="1900">
              <a:solidFill>
                <a:schemeClr val="bg2"/>
              </a:solidFill>
            </a:endParaRPr>
          </a:p>
        </p:txBody>
      </p:sp>
      <p:sp>
        <p:nvSpPr>
          <p:cNvPr id="1024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024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024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024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024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024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024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0250" name="Line 9"/>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1982788" y="4191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1"/>
          <p:cNvSpPr>
            <a:spLocks noChangeArrowheads="1"/>
          </p:cNvSpPr>
          <p:nvPr/>
        </p:nvSpPr>
        <p:spPr bwMode="auto">
          <a:xfrm>
            <a:off x="2019300" y="3063875"/>
            <a:ext cx="8077200" cy="157003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t>FDM is an analog multiplexing technique that combines analog signals.</a:t>
            </a:r>
          </a:p>
          <a:p>
            <a:pPr algn="ctr"/>
            <a:r>
              <a:rPr lang="en-US"/>
              <a:t>It uses the concept of modulation</a:t>
            </a:r>
          </a:p>
        </p:txBody>
      </p:sp>
      <p:grpSp>
        <p:nvGrpSpPr>
          <p:cNvPr id="10253" name="Group 12"/>
          <p:cNvGrpSpPr>
            <a:grpSpLocks/>
          </p:cNvGrpSpPr>
          <p:nvPr/>
        </p:nvGrpSpPr>
        <p:grpSpPr bwMode="auto">
          <a:xfrm>
            <a:off x="1981200" y="2252664"/>
            <a:ext cx="1143000" cy="566737"/>
            <a:chOff x="1200" y="1248"/>
            <a:chExt cx="720" cy="357"/>
          </a:xfrm>
        </p:grpSpPr>
        <p:pic>
          <p:nvPicPr>
            <p:cNvPr id="1025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800" i="1">
                  <a:solidFill>
                    <a:schemeClr val="hlink"/>
                  </a:solidFill>
                  <a:latin typeface="Times New Roman" panose="02020603050405020304" pitchFamily="18" charset="0"/>
                </a:rPr>
                <a:t>Note</a:t>
              </a:r>
            </a:p>
          </p:txBody>
        </p:sp>
      </p:grpSp>
    </p:spTree>
  </p:cSld>
  <p:clrMapOvr>
    <a:masterClrMapping/>
  </p:clrMapOvr>
  <p:transition spd="slow">
    <p:circl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 </a:t>
            </a:r>
            <a:r>
              <a:rPr lang="en-US" dirty="0"/>
              <a:t>In the pulse code modulation, Analog Signal is reconstructed to digital signal for ease of transmission by using the analog signal samples. In technical terms, PCM will transmit the analog in a digital from, whose signal is sampled at regular intervals of time and quantized at same quantum levels to digital code. We know that digital code is nothing but binary code which consists of 1’s and 0’s that is logic1 and logic0. So we will transmit the digital data in the form of 1’s and 0’s. When the signal is received by the receiver, demodulator in the receiver will demodulate the binary signal back into pulses with same quantum levels like in modulator and these pulses are again used for regenerating the required analog signal.</a:t>
            </a:r>
          </a:p>
        </p:txBody>
      </p:sp>
    </p:spTree>
    <p:extLst>
      <p:ext uri="{BB962C8B-B14F-4D97-AF65-F5344CB8AC3E}">
        <p14:creationId xmlns:p14="http://schemas.microsoft.com/office/powerpoint/2010/main" val="140450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20800" y="292554"/>
            <a:ext cx="8950325" cy="5811838"/>
          </a:xfrm>
        </p:spPr>
      </p:pic>
    </p:spTree>
    <p:extLst>
      <p:ext uri="{BB962C8B-B14F-4D97-AF65-F5344CB8AC3E}">
        <p14:creationId xmlns:p14="http://schemas.microsoft.com/office/powerpoint/2010/main" val="937149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F38459F7-3166-435B-AEB0-0E979EBC14CE}" type="slidenum">
              <a:rPr lang="en-US"/>
              <a:pPr/>
              <a:t>52</a:t>
            </a:fld>
            <a:endParaRPr lang="en-US"/>
          </a:p>
        </p:txBody>
      </p:sp>
      <p:sp>
        <p:nvSpPr>
          <p:cNvPr id="1005570"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t>PCM</a:t>
            </a:r>
          </a:p>
        </p:txBody>
      </p:sp>
      <p:sp>
        <p:nvSpPr>
          <p:cNvPr id="1005571" name="Rectangle 3"/>
          <p:cNvSpPr>
            <a:spLocks noGrp="1" noChangeArrowheads="1"/>
          </p:cNvSpPr>
          <p:nvPr>
            <p:ph type="body" idx="1"/>
          </p:nvPr>
        </p:nvSpPr>
        <p:spPr bwMode="auto">
          <a:xfrm>
            <a:off x="2209800" y="1447800"/>
            <a:ext cx="7772400" cy="464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609600" indent="-609600"/>
            <a:r>
              <a:rPr lang="en-US"/>
              <a:t>PCM consists of three steps to digitize an analog signal:</a:t>
            </a:r>
          </a:p>
          <a:p>
            <a:pPr marL="990600" lvl="1" indent="-533400">
              <a:buFont typeface="Arial" panose="020B0604020202020204" pitchFamily="34" charset="0"/>
              <a:buAutoNum type="arabicPeriod"/>
            </a:pPr>
            <a:r>
              <a:rPr lang="en-US"/>
              <a:t>Sampling</a:t>
            </a:r>
          </a:p>
          <a:p>
            <a:pPr marL="990600" lvl="1" indent="-533400">
              <a:buFont typeface="Arial" panose="020B0604020202020204" pitchFamily="34" charset="0"/>
              <a:buAutoNum type="arabicPeriod"/>
            </a:pPr>
            <a:r>
              <a:rPr lang="en-US"/>
              <a:t>Quantization</a:t>
            </a:r>
          </a:p>
          <a:p>
            <a:pPr marL="990600" lvl="1" indent="-533400">
              <a:buFont typeface="Arial" panose="020B0604020202020204" pitchFamily="34" charset="0"/>
              <a:buAutoNum type="arabicPeriod"/>
            </a:pPr>
            <a:r>
              <a:rPr lang="en-US"/>
              <a:t>Binary encoding</a:t>
            </a:r>
          </a:p>
          <a:p>
            <a:pPr marL="609600" indent="-609600">
              <a:buFont typeface="Wingdings" panose="05000000000000000000" pitchFamily="2" charset="2"/>
              <a:buChar char="§"/>
            </a:pPr>
            <a:r>
              <a:rPr lang="en-US"/>
              <a:t>Before we sample, we have to filter the signal to limit the maximum frequency of the signal as it affects the sampling rate.</a:t>
            </a:r>
          </a:p>
          <a:p>
            <a:pPr marL="609600" indent="-609600">
              <a:buFont typeface="Wingdings" panose="05000000000000000000" pitchFamily="2" charset="2"/>
              <a:buChar char="§"/>
            </a:pPr>
            <a:r>
              <a:rPr lang="en-US"/>
              <a:t>Filtering should ensure that we do not distort the signal, ie remove high frequency components that affect the signal shape.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956B4A9C-153C-4DF9-8C5A-1C530CD69C15}" type="slidenum">
              <a:rPr lang="en-US"/>
              <a:pPr/>
              <a:t>53</a:t>
            </a:fld>
            <a:endParaRPr lang="en-US"/>
          </a:p>
        </p:txBody>
      </p:sp>
      <p:sp>
        <p:nvSpPr>
          <p:cNvPr id="88064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p:cNvSpPr txBox="1">
            <a:spLocks noChangeArrowheads="1"/>
          </p:cNvSpPr>
          <p:nvPr/>
        </p:nvSpPr>
        <p:spPr bwMode="auto">
          <a:xfrm>
            <a:off x="1828801" y="762001"/>
            <a:ext cx="44938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folHlink"/>
                </a:solidFill>
              </a:rPr>
              <a:t>Figure 4.21  </a:t>
            </a:r>
            <a:r>
              <a:rPr lang="en-US" b="1" i="1"/>
              <a:t>Components of PCM encoder</a:t>
            </a:r>
          </a:p>
        </p:txBody>
      </p:sp>
      <p:sp>
        <p:nvSpPr>
          <p:cNvPr id="88064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4" y="1728788"/>
            <a:ext cx="8821737"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FE762E89-C982-4C3A-94C6-35B51B5A94F0}" type="slidenum">
              <a:rPr lang="en-US"/>
              <a:pPr/>
              <a:t>54</a:t>
            </a:fld>
            <a:endParaRPr lang="en-US"/>
          </a:p>
        </p:txBody>
      </p:sp>
      <p:sp>
        <p:nvSpPr>
          <p:cNvPr id="1006594" name="Rectangle 2"/>
          <p:cNvSpPr>
            <a:spLocks noGrp="1" noChangeArrowheads="1"/>
          </p:cNvSpPr>
          <p:nvPr>
            <p:ph type="title"/>
          </p:nvPr>
        </p:nvSpPr>
        <p:spPr bwMode="auto">
          <a:xfrm>
            <a:off x="2209800" y="304800"/>
            <a:ext cx="77724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t>Sampling</a:t>
            </a:r>
          </a:p>
        </p:txBody>
      </p:sp>
      <p:sp>
        <p:nvSpPr>
          <p:cNvPr id="1006595" name="Rectangle 3"/>
          <p:cNvSpPr>
            <a:spLocks noGrp="1" noChangeArrowheads="1"/>
          </p:cNvSpPr>
          <p:nvPr>
            <p:ph type="body" idx="1"/>
          </p:nvPr>
        </p:nvSpPr>
        <p:spPr bwMode="auto">
          <a:xfrm>
            <a:off x="2209800" y="1143000"/>
            <a:ext cx="7772400" cy="5486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t>Analog signal is sampled every T</a:t>
            </a:r>
            <a:r>
              <a:rPr lang="en-US" baseline="-25000"/>
              <a:t>S</a:t>
            </a:r>
            <a:r>
              <a:rPr lang="en-US"/>
              <a:t> secs.</a:t>
            </a:r>
          </a:p>
          <a:p>
            <a:pPr>
              <a:lnSpc>
                <a:spcPct val="90000"/>
              </a:lnSpc>
            </a:pPr>
            <a:r>
              <a:rPr lang="en-US"/>
              <a:t>T</a:t>
            </a:r>
            <a:r>
              <a:rPr lang="en-US" baseline="-25000"/>
              <a:t>s</a:t>
            </a:r>
            <a:r>
              <a:rPr lang="en-US"/>
              <a:t> is referred to as the sampling interval. </a:t>
            </a:r>
          </a:p>
          <a:p>
            <a:pPr>
              <a:lnSpc>
                <a:spcPct val="90000"/>
              </a:lnSpc>
            </a:pPr>
            <a:r>
              <a:rPr lang="en-US"/>
              <a:t>f</a:t>
            </a:r>
            <a:r>
              <a:rPr lang="en-US" baseline="-25000"/>
              <a:t>s</a:t>
            </a:r>
            <a:r>
              <a:rPr lang="en-US"/>
              <a:t> = 1/T</a:t>
            </a:r>
            <a:r>
              <a:rPr lang="en-US" baseline="-25000"/>
              <a:t>s</a:t>
            </a:r>
            <a:r>
              <a:rPr lang="en-US"/>
              <a:t> is called the sampling rate or sampling frequency.</a:t>
            </a:r>
          </a:p>
          <a:p>
            <a:pPr>
              <a:lnSpc>
                <a:spcPct val="90000"/>
              </a:lnSpc>
            </a:pPr>
            <a:r>
              <a:rPr lang="en-US"/>
              <a:t>There are 3 sampling methods:</a:t>
            </a:r>
          </a:p>
          <a:p>
            <a:pPr lvl="1">
              <a:lnSpc>
                <a:spcPct val="90000"/>
              </a:lnSpc>
            </a:pPr>
            <a:r>
              <a:rPr lang="en-US"/>
              <a:t>Ideal - an impulse at each sampling instant</a:t>
            </a:r>
          </a:p>
          <a:p>
            <a:pPr lvl="1">
              <a:lnSpc>
                <a:spcPct val="90000"/>
              </a:lnSpc>
            </a:pPr>
            <a:r>
              <a:rPr lang="en-US"/>
              <a:t>Natural - a pulse of short width with varying amplitude</a:t>
            </a:r>
          </a:p>
          <a:p>
            <a:pPr lvl="1">
              <a:lnSpc>
                <a:spcPct val="90000"/>
              </a:lnSpc>
            </a:pPr>
            <a:r>
              <a:rPr lang="en-US"/>
              <a:t>Flattop - sample and hold, like natural but with single amplitude value</a:t>
            </a:r>
          </a:p>
          <a:p>
            <a:pPr>
              <a:lnSpc>
                <a:spcPct val="90000"/>
              </a:lnSpc>
            </a:pPr>
            <a:r>
              <a:rPr lang="en-US"/>
              <a:t>The process is referred to as pulse amplitude modulation PAM and the outcome is a signal with analog (non integer) values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0997093-565B-46C2-B1DB-651D1FC568A2}" type="slidenum">
              <a:rPr lang="en-US"/>
              <a:pPr/>
              <a:t>55</a:t>
            </a:fld>
            <a:endParaRPr lang="en-US"/>
          </a:p>
        </p:txBody>
      </p:sp>
      <p:sp>
        <p:nvSpPr>
          <p:cNvPr id="881666"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p:cNvSpPr txBox="1">
            <a:spLocks noChangeArrowheads="1"/>
          </p:cNvSpPr>
          <p:nvPr/>
        </p:nvSpPr>
        <p:spPr bwMode="auto">
          <a:xfrm>
            <a:off x="1828800" y="304801"/>
            <a:ext cx="5804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folHlink"/>
                </a:solidFill>
              </a:rPr>
              <a:t>Figure 4.22  </a:t>
            </a:r>
            <a:r>
              <a:rPr lang="en-US" b="1" i="1"/>
              <a:t>Three different sampling methods for PCM</a:t>
            </a:r>
          </a:p>
        </p:txBody>
      </p:sp>
      <p:sp>
        <p:nvSpPr>
          <p:cNvPr id="881669"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338264"/>
            <a:ext cx="884872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251385D5-F277-45EC-8257-0B0ABA0E17D1}" type="slidenum">
              <a:rPr lang="en-US"/>
              <a:pPr/>
              <a:t>56</a:t>
            </a:fld>
            <a:endParaRPr lang="en-US"/>
          </a:p>
        </p:txBody>
      </p:sp>
      <p:sp>
        <p:nvSpPr>
          <p:cNvPr id="90726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90726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90726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90726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90727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90727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90727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907273"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4"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5"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b="1">
                <a:latin typeface="Arial" panose="020B0604020202020204" pitchFamily="34" charset="0"/>
              </a:rPr>
              <a:t>According to the Nyquist theorem, the sampling rate must be</a:t>
            </a:r>
          </a:p>
          <a:p>
            <a:pPr algn="ctr"/>
            <a:r>
              <a:rPr lang="en-US" sz="3200" b="1">
                <a:latin typeface="Arial" panose="020B0604020202020204" pitchFamily="34" charset="0"/>
              </a:rPr>
              <a:t>at least 2 times the highest frequency contained in the signal.</a:t>
            </a:r>
          </a:p>
        </p:txBody>
      </p:sp>
      <p:grpSp>
        <p:nvGrpSpPr>
          <p:cNvPr id="907276" name="Group 12"/>
          <p:cNvGrpSpPr>
            <a:grpSpLocks/>
          </p:cNvGrpSpPr>
          <p:nvPr/>
        </p:nvGrpSpPr>
        <p:grpSpPr bwMode="auto">
          <a:xfrm>
            <a:off x="1981200" y="1981200"/>
            <a:ext cx="1143000" cy="566738"/>
            <a:chOff x="1200" y="1248"/>
            <a:chExt cx="720" cy="357"/>
          </a:xfrm>
        </p:grpSpPr>
        <p:pic>
          <p:nvPicPr>
            <p:cNvPr id="90727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7278" name="Text Box 14"/>
            <p:cNvSpPr txBox="1">
              <a:spLocks noChangeArrowheads="1"/>
            </p:cNvSpPr>
            <p:nvPr/>
          </p:nvSpPr>
          <p:spPr bwMode="auto">
            <a:xfrm>
              <a:off x="1284" y="1248"/>
              <a:ext cx="5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i="1">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25C81443-F756-40CC-AA6E-69BB54E16AF7}" type="slidenum">
              <a:rPr lang="en-US"/>
              <a:pPr/>
              <a:t>57</a:t>
            </a:fld>
            <a:endParaRPr lang="en-US"/>
          </a:p>
        </p:txBody>
      </p:sp>
      <p:sp>
        <p:nvSpPr>
          <p:cNvPr id="88269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p:cNvSpPr txBox="1">
            <a:spLocks noChangeArrowheads="1"/>
          </p:cNvSpPr>
          <p:nvPr/>
        </p:nvSpPr>
        <p:spPr bwMode="auto">
          <a:xfrm>
            <a:off x="1828800" y="762001"/>
            <a:ext cx="7161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folHlink"/>
                </a:solidFill>
              </a:rPr>
              <a:t>Figure 4.23  </a:t>
            </a:r>
            <a:r>
              <a:rPr lang="en-US" b="1" i="1"/>
              <a:t>Nyquist sampling rate for low-pass and bandpass signals</a:t>
            </a:r>
          </a:p>
        </p:txBody>
      </p:sp>
      <p:sp>
        <p:nvSpPr>
          <p:cNvPr id="88269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926" y="1881188"/>
            <a:ext cx="73310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Pulse Code Modulation</a:t>
            </a:r>
            <a:br>
              <a:rPr lang="en-US" b="1" dirty="0"/>
            </a:br>
            <a:endParaRPr lang="en-US" dirty="0"/>
          </a:p>
        </p:txBody>
      </p:sp>
      <p:sp>
        <p:nvSpPr>
          <p:cNvPr id="3" name="Content Placeholder 2"/>
          <p:cNvSpPr>
            <a:spLocks noGrp="1"/>
          </p:cNvSpPr>
          <p:nvPr>
            <p:ph idx="1"/>
          </p:nvPr>
        </p:nvSpPr>
        <p:spPr/>
        <p:txBody>
          <a:bodyPr/>
          <a:lstStyle/>
          <a:p>
            <a:r>
              <a:rPr lang="en-US" dirty="0"/>
              <a:t>Pulse code modulation will have low noise addition and data loss is also very low.</a:t>
            </a:r>
          </a:p>
          <a:p>
            <a:r>
              <a:rPr lang="en-US" dirty="0"/>
              <a:t>We can repeat the exact transmitted signal at the receiver. This is called repeatability. And we can retransmit the signal with any distortion loss also.</a:t>
            </a:r>
          </a:p>
          <a:p>
            <a:r>
              <a:rPr lang="en-US" dirty="0"/>
              <a:t>Pulse code modulation is used in music play back CD’s and also used in DVD for data storing whose sampling rate is bit higher.</a:t>
            </a:r>
          </a:p>
          <a:p>
            <a:r>
              <a:rPr lang="en-US" dirty="0"/>
              <a:t>Pulse code modulation can be used in storing the data.</a:t>
            </a:r>
          </a:p>
          <a:p>
            <a:endParaRPr lang="en-US" dirty="0"/>
          </a:p>
        </p:txBody>
      </p:sp>
    </p:spTree>
    <p:extLst>
      <p:ext uri="{BB962C8B-B14F-4D97-AF65-F5344CB8AC3E}">
        <p14:creationId xmlns:p14="http://schemas.microsoft.com/office/powerpoint/2010/main" val="351208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Pulse Code Modulation:</a:t>
            </a:r>
            <a:br>
              <a:rPr lang="en-US" b="1" dirty="0"/>
            </a:br>
            <a:endParaRPr lang="en-US" dirty="0"/>
          </a:p>
        </p:txBody>
      </p:sp>
      <p:sp>
        <p:nvSpPr>
          <p:cNvPr id="3" name="Content Placeholder 2"/>
          <p:cNvSpPr>
            <a:spLocks noGrp="1"/>
          </p:cNvSpPr>
          <p:nvPr>
            <p:ph idx="1"/>
          </p:nvPr>
        </p:nvSpPr>
        <p:spPr/>
        <p:txBody>
          <a:bodyPr/>
          <a:lstStyle/>
          <a:p>
            <a:r>
              <a:rPr lang="en-US" dirty="0"/>
              <a:t>Specialized circuitry is required for transmitting and also for quantizing the samples at same quantized levels. We can do encoding using pulse code modulation but we need to have complex and special circuitry.</a:t>
            </a:r>
          </a:p>
          <a:p>
            <a:r>
              <a:rPr lang="en-US" dirty="0"/>
              <a:t>Pulse code modulation receivers are cost effective when we compared to other modulation receivers.</a:t>
            </a:r>
          </a:p>
          <a:p>
            <a:r>
              <a:rPr lang="en-US" dirty="0"/>
              <a:t>Developing pulse code modulation is bit complicated and checking the transmission quality is also difficult and takes more time.</a:t>
            </a:r>
          </a:p>
          <a:p>
            <a:endParaRPr lang="en-US" dirty="0"/>
          </a:p>
        </p:txBody>
      </p:sp>
    </p:spTree>
    <p:extLst>
      <p:ext uri="{BB962C8B-B14F-4D97-AF65-F5344CB8AC3E}">
        <p14:creationId xmlns:p14="http://schemas.microsoft.com/office/powerpoint/2010/main" val="154477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900">
                <a:solidFill>
                  <a:schemeClr val="bg2"/>
                </a:solidFill>
              </a:rPr>
              <a:t>6.</a:t>
            </a:r>
            <a:fld id="{6EDCBB4F-38D7-4525-967D-E8E1BEAC0AF4}" type="slidenum">
              <a:rPr lang="en-US" sz="1900">
                <a:solidFill>
                  <a:schemeClr val="bg2"/>
                </a:solidFill>
              </a:rPr>
              <a:pPr/>
              <a:t>6</a:t>
            </a:fld>
            <a:endParaRPr lang="en-US" sz="1900">
              <a:solidFill>
                <a:schemeClr val="bg2"/>
              </a:solidFill>
            </a:endParaRPr>
          </a:p>
        </p:txBody>
      </p:sp>
      <p:sp>
        <p:nvSpPr>
          <p:cNvPr id="11267" name="Line 2"/>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 name="Line 3"/>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Text Box 4"/>
          <p:cNvSpPr txBox="1">
            <a:spLocks noChangeArrowheads="1"/>
          </p:cNvSpPr>
          <p:nvPr/>
        </p:nvSpPr>
        <p:spPr bwMode="auto">
          <a:xfrm>
            <a:off x="1828800" y="762000"/>
            <a:ext cx="3074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6.4  </a:t>
            </a:r>
            <a:r>
              <a:rPr lang="en-US" sz="2000" i="1">
                <a:latin typeface="Times New Roman" panose="02020603050405020304" pitchFamily="18" charset="0"/>
              </a:rPr>
              <a:t>FDM process</a:t>
            </a:r>
          </a:p>
        </p:txBody>
      </p:sp>
      <p:sp>
        <p:nvSpPr>
          <p:cNvPr id="1127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2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1973264"/>
            <a:ext cx="825500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Large bandwidth is required for pulse code modulation when compared to bandwidth used by the normal analog signals to transmit message.</a:t>
            </a:r>
          </a:p>
          <a:p>
            <a:r>
              <a:rPr lang="en-US" dirty="0"/>
              <a:t>Channel bandwidth should be more for digital encoding.</a:t>
            </a:r>
          </a:p>
          <a:p>
            <a:r>
              <a:rPr lang="en-US" dirty="0"/>
              <a:t>PCM systems are complicated when compared to analog modulation methods and other systems.</a:t>
            </a:r>
          </a:p>
          <a:p>
            <a:r>
              <a:rPr lang="en-US" dirty="0"/>
              <a:t>Decoding also needs special equipment’s and they are also too complex.</a:t>
            </a:r>
          </a:p>
          <a:p>
            <a:endParaRPr lang="en-US" dirty="0"/>
          </a:p>
        </p:txBody>
      </p:sp>
    </p:spTree>
    <p:extLst>
      <p:ext uri="{BB962C8B-B14F-4D97-AF65-F5344CB8AC3E}">
        <p14:creationId xmlns:p14="http://schemas.microsoft.com/office/powerpoint/2010/main" val="3410414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Pulse Code Modulation (PCM):</a:t>
            </a:r>
            <a:br>
              <a:rPr lang="en-US" b="1" dirty="0"/>
            </a:br>
            <a:endParaRPr lang="en-US" dirty="0"/>
          </a:p>
        </p:txBody>
      </p:sp>
      <p:sp>
        <p:nvSpPr>
          <p:cNvPr id="3" name="Content Placeholder 2"/>
          <p:cNvSpPr>
            <a:spLocks noGrp="1"/>
          </p:cNvSpPr>
          <p:nvPr>
            <p:ph idx="1"/>
          </p:nvPr>
        </p:nvSpPr>
        <p:spPr/>
        <p:txBody>
          <a:bodyPr/>
          <a:lstStyle/>
          <a:p>
            <a:r>
              <a:rPr lang="en-US" dirty="0"/>
              <a:t>Pulse code modulation is used in telecommunication systems, air traffic control systems etc.</a:t>
            </a:r>
          </a:p>
          <a:p>
            <a:r>
              <a:rPr lang="en-US" dirty="0"/>
              <a:t>Pulse code modulation is used in compressing the data that is why it is used in storing data in optical disks like DVD, CDs etc. PCM is even used in the database management systems.</a:t>
            </a:r>
          </a:p>
          <a:p>
            <a:r>
              <a:rPr lang="en-US" dirty="0"/>
              <a:t>Pulse code modulation is used in mobile phones, normal telephones etc.</a:t>
            </a:r>
          </a:p>
          <a:p>
            <a:r>
              <a:rPr lang="en-US"/>
              <a:t>Remote controlled cars, planes, trains use pulse code modulations.</a:t>
            </a:r>
          </a:p>
          <a:p>
            <a:endParaRPr lang="en-US"/>
          </a:p>
        </p:txBody>
      </p:sp>
    </p:spTree>
    <p:extLst>
      <p:ext uri="{BB962C8B-B14F-4D97-AF65-F5344CB8AC3E}">
        <p14:creationId xmlns:p14="http://schemas.microsoft.com/office/powerpoint/2010/main" val="261343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
            <a:ext cx="84582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900">
                <a:solidFill>
                  <a:schemeClr val="bg2"/>
                </a:solidFill>
              </a:rPr>
              <a:t>6.</a:t>
            </a:r>
            <a:fld id="{F9D30C38-9099-431E-A701-7CC83C86FDFD}" type="slidenum">
              <a:rPr lang="en-US" sz="1900">
                <a:solidFill>
                  <a:schemeClr val="bg2"/>
                </a:solidFill>
              </a:rPr>
              <a:pPr/>
              <a:t>8</a:t>
            </a:fld>
            <a:endParaRPr lang="en-US" sz="1900">
              <a:solidFill>
                <a:schemeClr val="bg2"/>
              </a:solidFill>
            </a:endParaRPr>
          </a:p>
        </p:txBody>
      </p:sp>
      <p:sp>
        <p:nvSpPr>
          <p:cNvPr id="14339"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434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4341"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434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434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4344"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434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14346" name="Line 9"/>
          <p:cNvSpPr>
            <a:spLocks noChangeShapeType="1"/>
          </p:cNvSpPr>
          <p:nvPr/>
        </p:nvSpPr>
        <p:spPr bwMode="auto">
          <a:xfrm>
            <a:off x="1981200" y="25479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0"/>
          <p:cNvSpPr>
            <a:spLocks noChangeShapeType="1"/>
          </p:cNvSpPr>
          <p:nvPr/>
        </p:nvSpPr>
        <p:spPr bwMode="auto">
          <a:xfrm>
            <a:off x="1982788" y="47577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Rectangle 11"/>
          <p:cNvSpPr>
            <a:spLocks noChangeArrowheads="1"/>
          </p:cNvSpPr>
          <p:nvPr/>
        </p:nvSpPr>
        <p:spPr bwMode="auto">
          <a:xfrm>
            <a:off x="2019300" y="2640014"/>
            <a:ext cx="8077200" cy="206210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t/>
            </a:r>
            <a:br>
              <a:rPr lang="en-US"/>
            </a:br>
            <a:r>
              <a:rPr lang="en-US"/>
              <a:t>TDM is a digital multiplexing technique for combining several low-rate digital </a:t>
            </a:r>
            <a:br>
              <a:rPr lang="en-US"/>
            </a:br>
            <a:r>
              <a:rPr lang="en-US"/>
              <a:t>channels into one high-rate one.</a:t>
            </a:r>
          </a:p>
        </p:txBody>
      </p:sp>
      <p:grpSp>
        <p:nvGrpSpPr>
          <p:cNvPr id="14349" name="Group 12"/>
          <p:cNvGrpSpPr>
            <a:grpSpLocks/>
          </p:cNvGrpSpPr>
          <p:nvPr/>
        </p:nvGrpSpPr>
        <p:grpSpPr bwMode="auto">
          <a:xfrm>
            <a:off x="1981200" y="1905000"/>
            <a:ext cx="1143000" cy="566738"/>
            <a:chOff x="1200" y="1248"/>
            <a:chExt cx="720" cy="357"/>
          </a:xfrm>
        </p:grpSpPr>
        <p:pic>
          <p:nvPicPr>
            <p:cNvPr id="1435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800" i="1">
                  <a:solidFill>
                    <a:schemeClr val="hlink"/>
                  </a:solidFill>
                  <a:latin typeface="Times New Roman" panose="02020603050405020304" pitchFamily="18" charset="0"/>
                </a:rPr>
                <a:t>Note</a:t>
              </a:r>
            </a:p>
          </p:txBody>
        </p:sp>
      </p:grpSp>
    </p:spTree>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1900">
                <a:solidFill>
                  <a:schemeClr val="bg2"/>
                </a:solidFill>
              </a:rPr>
              <a:t>6.</a:t>
            </a:r>
            <a:fld id="{2536F3DE-4B24-4C8B-BB5F-3F480086C7CC}" type="slidenum">
              <a:rPr lang="en-US" sz="1900">
                <a:solidFill>
                  <a:schemeClr val="bg2"/>
                </a:solidFill>
              </a:rPr>
              <a:pPr/>
              <a:t>9</a:t>
            </a:fld>
            <a:endParaRPr lang="en-US" sz="1900">
              <a:solidFill>
                <a:schemeClr val="bg2"/>
              </a:solidFill>
            </a:endParaRPr>
          </a:p>
        </p:txBody>
      </p:sp>
      <p:sp>
        <p:nvSpPr>
          <p:cNvPr id="13315" name="Line 2"/>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 name="Line 3"/>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Text Box 4"/>
          <p:cNvSpPr txBox="1">
            <a:spLocks noChangeArrowheads="1"/>
          </p:cNvSpPr>
          <p:nvPr/>
        </p:nvSpPr>
        <p:spPr bwMode="auto">
          <a:xfrm>
            <a:off x="1828801" y="762000"/>
            <a:ext cx="6208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6.12  Time Division Multiplexing (</a:t>
            </a:r>
            <a:r>
              <a:rPr lang="en-US" sz="2000" i="1">
                <a:latin typeface="Times New Roman" panose="02020603050405020304" pitchFamily="18" charset="0"/>
              </a:rPr>
              <a:t>TDM)</a:t>
            </a:r>
          </a:p>
        </p:txBody>
      </p:sp>
      <p:sp>
        <p:nvSpPr>
          <p:cNvPr id="13318"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2144714"/>
            <a:ext cx="7980362"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2385</Words>
  <Application>Microsoft Office PowerPoint</Application>
  <PresentationFormat>Widescreen</PresentationFormat>
  <Paragraphs>252</Paragraphs>
  <Slides>61</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Agency FB</vt:lpstr>
      <vt:lpstr>Algerian</vt:lpstr>
      <vt:lpstr>Arial</vt:lpstr>
      <vt:lpstr>Baskerville Old Face</vt:lpstr>
      <vt:lpstr>Calibri</vt:lpstr>
      <vt:lpstr>Calibri Light</vt:lpstr>
      <vt:lpstr>Comic Sans MS</vt:lpstr>
      <vt:lpstr>Tahoma</vt:lpstr>
      <vt:lpstr>Times</vt:lpstr>
      <vt:lpstr>Times New Roman</vt:lpstr>
      <vt:lpstr>Wingdings</vt:lpstr>
      <vt:lpstr>ZapfDingbats</vt:lpstr>
      <vt:lpstr>Office Theme</vt:lpstr>
      <vt:lpstr>ASSIGNMENT 1</vt:lpstr>
      <vt:lpstr>PowerPoint Presentation</vt:lpstr>
      <vt:lpstr>PowerPoint Presentation</vt:lpstr>
      <vt:lpstr>Frequency Division Multiplex</vt:lpstr>
      <vt:lpstr>PowerPoint Presentation</vt:lpstr>
      <vt:lpstr>PowerPoint Presentation</vt:lpstr>
      <vt:lpstr>PowerPoint Presentation</vt:lpstr>
      <vt:lpstr>PowerPoint Presentation</vt:lpstr>
      <vt:lpstr>PowerPoint Presentation</vt:lpstr>
      <vt:lpstr>Why FDM is for analog signals and TDM is for digital signals?</vt:lpstr>
      <vt:lpstr>CODE DIVISION MULTIPLE ACCESS(CDMA)</vt:lpstr>
      <vt:lpstr>PowerPoint Presentation</vt:lpstr>
      <vt:lpstr>PowerPoint Presentation</vt:lpstr>
      <vt:lpstr> CDMA</vt:lpstr>
      <vt:lpstr> CDMA</vt:lpstr>
      <vt:lpstr>PowerPoint Presentation</vt:lpstr>
      <vt:lpstr> CDMA- chips</vt:lpstr>
      <vt:lpstr>PowerPoint Presentation</vt:lpstr>
      <vt:lpstr>CDMA</vt:lpstr>
      <vt:lpstr>CDMA- Data Representation </vt:lpstr>
      <vt:lpstr>PowerPoint Presentation</vt:lpstr>
      <vt:lpstr>CDMA-Encoding and Decoding </vt:lpstr>
      <vt:lpstr>CDMA</vt:lpstr>
      <vt:lpstr>PowerPoint Presentation</vt:lpstr>
      <vt:lpstr>CDMA</vt:lpstr>
      <vt:lpstr>PowerPoint Presentation</vt:lpstr>
      <vt:lpstr>PowerPoint Presentation</vt:lpstr>
      <vt:lpstr>MODULATION</vt:lpstr>
      <vt:lpstr>PowerPoint Presentation</vt:lpstr>
      <vt:lpstr>Advantages of Modulation: </vt:lpstr>
      <vt:lpstr>PowerPoint Presentation</vt:lpstr>
      <vt:lpstr>Angle Modulation: </vt:lpstr>
      <vt:lpstr>Frequency Modulation:</vt:lpstr>
      <vt:lpstr>Advantages of Frequency Modulation: </vt:lpstr>
      <vt:lpstr>PowerPoint Presentation</vt:lpstr>
      <vt:lpstr>Disadvantages of Frequency Modulation: </vt:lpstr>
      <vt:lpstr>PowerPoint Presentation</vt:lpstr>
      <vt:lpstr>Applications of Frequency Modulation (FM) </vt:lpstr>
      <vt:lpstr>Phase Modulation: </vt:lpstr>
      <vt:lpstr>PowerPoint Presentation</vt:lpstr>
      <vt:lpstr>Advantages and Disadvantages of Phase Modulation: </vt:lpstr>
      <vt:lpstr>PowerPoint Presentation</vt:lpstr>
      <vt:lpstr>Amplitude Modulation </vt:lpstr>
      <vt:lpstr>PowerPoint Presentation</vt:lpstr>
      <vt:lpstr>Advantages of Amplitude Modulation:</vt:lpstr>
      <vt:lpstr>PowerPoint Presentation</vt:lpstr>
      <vt:lpstr>Disadvantages of Amplitude Modulation: </vt:lpstr>
      <vt:lpstr>PowerPoint Presentation</vt:lpstr>
      <vt:lpstr> Pulse Code Modulation (PCM): </vt:lpstr>
      <vt:lpstr>PowerPoint Presentation</vt:lpstr>
      <vt:lpstr>PowerPoint Presentation</vt:lpstr>
      <vt:lpstr>PCM</vt:lpstr>
      <vt:lpstr>PowerPoint Presentation</vt:lpstr>
      <vt:lpstr>Sampling</vt:lpstr>
      <vt:lpstr>PowerPoint Presentation</vt:lpstr>
      <vt:lpstr>PowerPoint Presentation</vt:lpstr>
      <vt:lpstr>PowerPoint Presentation</vt:lpstr>
      <vt:lpstr>Advantages of Pulse Code Modulation </vt:lpstr>
      <vt:lpstr>Disadvantages of Pulse Code Modulation: </vt:lpstr>
      <vt:lpstr>PowerPoint Presentation</vt:lpstr>
      <vt:lpstr>Applications of Pulse Code Modulation (PCM):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MODULATION</dc:title>
  <dc:creator>ANJITHA SIVA</dc:creator>
  <cp:lastModifiedBy>ANJITHA SIVA</cp:lastModifiedBy>
  <cp:revision>15</cp:revision>
  <dcterms:created xsi:type="dcterms:W3CDTF">2017-07-12T20:37:26Z</dcterms:created>
  <dcterms:modified xsi:type="dcterms:W3CDTF">2017-07-19T06:10:18Z</dcterms:modified>
</cp:coreProperties>
</file>