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C1934D-4430-4261-8B98-1CF8FB4806CE}">
          <p14:sldIdLst>
            <p14:sldId id="256"/>
            <p14:sldId id="257"/>
            <p14:sldId id="258"/>
            <p14:sldId id="259"/>
            <p14:sldId id="261"/>
            <p14:sldId id="260"/>
            <p14:sldId id="262"/>
            <p14:sldId id="263"/>
            <p14:sldId id="264"/>
            <p14:sldId id="265"/>
            <p14:sldId id="266"/>
            <p14:sldId id="267"/>
            <p14:sldId id="268"/>
            <p14:sldId id="269"/>
            <p14:sldId id="270"/>
            <p14:sldId id="271"/>
            <p14:sldId id="272"/>
            <p14:sldId id="273"/>
            <p14:sldId id="274"/>
            <p14:sldId id="275"/>
            <p14:sldId id="276"/>
            <p14:sldId id="277"/>
          </p14:sldIdLst>
        </p14:section>
        <p14:section name="Untitled Section" id="{02D7C4CE-A268-4B67-ACF4-3B2FBF58580A}">
          <p14:sldIdLst>
            <p14:sldId id="278"/>
            <p14:sldId id="279"/>
            <p14:sldId id="280"/>
            <p14:sldId id="281"/>
            <p14:sldId id="282"/>
            <p14:sldId id="283"/>
            <p14:sldId id="284"/>
            <p14:sldId id="287"/>
            <p14:sldId id="288"/>
            <p14:sldId id="285"/>
            <p14:sldId id="286"/>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104122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363711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471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077435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952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890326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244773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99242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31961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04A7F-3E82-4D48-AB43-19C6251E48B7}" type="datetimeFigureOut">
              <a:rPr lang="en-US" smtClean="0"/>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118738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04A7F-3E82-4D48-AB43-19C6251E48B7}" type="datetimeFigureOut">
              <a:rPr lang="en-US" smtClean="0"/>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12106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04A7F-3E82-4D48-AB43-19C6251E48B7}" type="datetimeFigureOut">
              <a:rPr lang="en-US" smtClean="0"/>
              <a:t>7/22/2017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82071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04A7F-3E82-4D48-AB43-19C6251E48B7}" type="datetimeFigureOut">
              <a:rPr lang="en-US" smtClean="0"/>
              <a:t>7/22/2017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95042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04A7F-3E82-4D48-AB43-19C6251E48B7}" type="datetimeFigureOut">
              <a:rPr lang="en-US" smtClean="0"/>
              <a:t>7/22/2017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10051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04A7F-3E82-4D48-AB43-19C6251E48B7}" type="datetimeFigureOut">
              <a:rPr lang="en-US" smtClean="0"/>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17768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04A7F-3E82-4D48-AB43-19C6251E48B7}" type="datetimeFigureOut">
              <a:rPr lang="en-US" smtClean="0"/>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9C98B-4A73-473C-894B-287E4D562997}" type="slidenum">
              <a:rPr lang="en-US" smtClean="0"/>
              <a:t>‹#›</a:t>
            </a:fld>
            <a:endParaRPr lang="en-US"/>
          </a:p>
        </p:txBody>
      </p:sp>
    </p:spTree>
    <p:extLst>
      <p:ext uri="{BB962C8B-B14F-4D97-AF65-F5344CB8AC3E}">
        <p14:creationId xmlns:p14="http://schemas.microsoft.com/office/powerpoint/2010/main" val="236200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404A7F-3E82-4D48-AB43-19C6251E48B7}" type="datetimeFigureOut">
              <a:rPr lang="en-US" smtClean="0"/>
              <a:t>7/22/2017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39C98B-4A73-473C-894B-287E4D562997}" type="slidenum">
              <a:rPr lang="en-US" smtClean="0"/>
              <a:t>‹#›</a:t>
            </a:fld>
            <a:endParaRPr lang="en-US"/>
          </a:p>
        </p:txBody>
      </p:sp>
    </p:spTree>
    <p:extLst>
      <p:ext uri="{BB962C8B-B14F-4D97-AF65-F5344CB8AC3E}">
        <p14:creationId xmlns:p14="http://schemas.microsoft.com/office/powerpoint/2010/main" val="101693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aunchpad.net/panda3dcodecolle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opengameart.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9646" y="5429257"/>
            <a:ext cx="7766936" cy="1096899"/>
          </a:xfrm>
        </p:spPr>
        <p:txBody>
          <a:bodyPr>
            <a:normAutofit/>
          </a:bodyPr>
          <a:lstStyle/>
          <a:p>
            <a:r>
              <a:rPr lang="en-US" sz="5400" b="1" dirty="0" smtClean="0"/>
              <a:t>- Arya M S</a:t>
            </a:r>
            <a:endParaRPr lang="en-US" sz="5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61" y="113451"/>
            <a:ext cx="6376756" cy="5315805"/>
          </a:xfrm>
          <a:prstGeom prst="rect">
            <a:avLst/>
          </a:prstGeom>
        </p:spPr>
      </p:pic>
    </p:spTree>
    <p:extLst>
      <p:ext uri="{BB962C8B-B14F-4D97-AF65-F5344CB8AC3E}">
        <p14:creationId xmlns:p14="http://schemas.microsoft.com/office/powerpoint/2010/main" val="144553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8517"/>
            <a:ext cx="8596668" cy="5442846"/>
          </a:xfrm>
        </p:spPr>
        <p:txBody>
          <a:bodyPr/>
          <a:lstStyle/>
          <a:p>
            <a:r>
              <a:rPr lang="en-US" dirty="0"/>
              <a:t>Another good way to fine-tune ideas is the so called </a:t>
            </a:r>
            <a:r>
              <a:rPr lang="en-US" sz="2800" b="1" dirty="0">
                <a:solidFill>
                  <a:srgbClr val="FF0000"/>
                </a:solidFill>
              </a:rPr>
              <a:t>Disney-Method,</a:t>
            </a:r>
            <a:r>
              <a:rPr lang="en-US" dirty="0"/>
              <a:t> where you and possibly your team members get into various thinking styles</a:t>
            </a:r>
            <a:r>
              <a:rPr lang="en-US" dirty="0" smtClean="0"/>
              <a:t>.</a:t>
            </a:r>
          </a:p>
          <a:p>
            <a:endParaRPr lang="en-US" dirty="0"/>
          </a:p>
          <a:p>
            <a:r>
              <a:rPr lang="en-US" dirty="0" smtClean="0"/>
              <a:t> </a:t>
            </a:r>
            <a:r>
              <a:rPr lang="en-US" dirty="0"/>
              <a:t>These styles are the </a:t>
            </a:r>
            <a:r>
              <a:rPr lang="en-US" b="1" dirty="0">
                <a:solidFill>
                  <a:srgbClr val="FF0000"/>
                </a:solidFill>
              </a:rPr>
              <a:t>Outsiders (the neutral start and end style), Dreamers, Realizers and Critics. </a:t>
            </a:r>
            <a:endParaRPr lang="en-US" b="1" dirty="0" smtClean="0">
              <a:solidFill>
                <a:srgbClr val="FF0000"/>
              </a:solidFill>
            </a:endParaRPr>
          </a:p>
          <a:p>
            <a:endParaRPr lang="en-US" dirty="0"/>
          </a:p>
          <a:p>
            <a:endParaRPr lang="en-US" dirty="0" smtClean="0"/>
          </a:p>
          <a:p>
            <a:r>
              <a:rPr lang="en-US" dirty="0" smtClean="0"/>
              <a:t>For </a:t>
            </a:r>
            <a:r>
              <a:rPr lang="en-US" dirty="0"/>
              <a:t>a more detailed description of what you have to do for each style and how to use this method, take a look at this Wikipedia article: </a:t>
            </a:r>
            <a:endParaRPr lang="en-US" dirty="0" smtClean="0"/>
          </a:p>
          <a:p>
            <a:endParaRPr lang="en-US" dirty="0">
              <a:solidFill>
                <a:srgbClr val="0070C0"/>
              </a:solidFill>
            </a:endParaRPr>
          </a:p>
          <a:p>
            <a:endParaRPr lang="en-US" dirty="0" smtClean="0">
              <a:solidFill>
                <a:srgbClr val="0070C0"/>
              </a:solidFill>
            </a:endParaRPr>
          </a:p>
          <a:p>
            <a:pPr marL="0" indent="0" algn="ctr">
              <a:buNone/>
            </a:pPr>
            <a:r>
              <a:rPr lang="en-US" dirty="0" smtClean="0">
                <a:solidFill>
                  <a:srgbClr val="0070C0"/>
                </a:solidFill>
              </a:rPr>
              <a:t>https</a:t>
            </a:r>
            <a:r>
              <a:rPr lang="en-US" dirty="0">
                <a:solidFill>
                  <a:srgbClr val="0070C0"/>
                </a:solidFill>
              </a:rPr>
              <a:t>://en.wikipedia.org/wiki/Disney_method.</a:t>
            </a:r>
          </a:p>
        </p:txBody>
      </p:sp>
    </p:spTree>
    <p:extLst>
      <p:ext uri="{BB962C8B-B14F-4D97-AF65-F5344CB8AC3E}">
        <p14:creationId xmlns:p14="http://schemas.microsoft.com/office/powerpoint/2010/main" val="318035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8393"/>
            <a:ext cx="8596668" cy="5392969"/>
          </a:xfrm>
        </p:spPr>
        <p:txBody>
          <a:bodyPr>
            <a:normAutofit fontScale="85000" lnSpcReduction="20000"/>
          </a:bodyPr>
          <a:lstStyle/>
          <a:p>
            <a:r>
              <a:rPr lang="en-US" sz="2200" dirty="0" smtClean="0"/>
              <a:t>It </a:t>
            </a:r>
            <a:r>
              <a:rPr lang="en-US" sz="2200" dirty="0"/>
              <a:t>should be a really simple game, only very few playable characters (2-3 should do) </a:t>
            </a:r>
            <a:endParaRPr lang="en-US" sz="2200" dirty="0" smtClean="0"/>
          </a:p>
          <a:p>
            <a:endParaRPr lang="en-US" sz="2200" dirty="0" smtClean="0"/>
          </a:p>
          <a:p>
            <a:r>
              <a:rPr lang="en-US" sz="2200" dirty="0" smtClean="0"/>
              <a:t>There </a:t>
            </a:r>
            <a:r>
              <a:rPr lang="en-US" sz="2200" dirty="0"/>
              <a:t>should also be only one or two areas to play in </a:t>
            </a:r>
            <a:endParaRPr lang="en-US" sz="2200" dirty="0" smtClean="0"/>
          </a:p>
          <a:p>
            <a:endParaRPr lang="en-US" sz="2200" dirty="0" smtClean="0"/>
          </a:p>
          <a:p>
            <a:r>
              <a:rPr lang="en-US" sz="2200" dirty="0" smtClean="0"/>
              <a:t>We </a:t>
            </a:r>
            <a:r>
              <a:rPr lang="en-US" sz="2200" dirty="0"/>
              <a:t>won't have networking and AI in the game </a:t>
            </a:r>
            <a:endParaRPr lang="en-US" sz="2200" dirty="0" smtClean="0"/>
          </a:p>
          <a:p>
            <a:endParaRPr lang="en-US" sz="2200" dirty="0" smtClean="0"/>
          </a:p>
          <a:p>
            <a:r>
              <a:rPr lang="en-US" sz="2200" dirty="0" smtClean="0"/>
              <a:t>The </a:t>
            </a:r>
            <a:r>
              <a:rPr lang="en-US" sz="2200" dirty="0"/>
              <a:t>game will have some nice graphical effects to get a nice look </a:t>
            </a:r>
            <a:endParaRPr lang="en-US" sz="2200"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Note </a:t>
            </a:r>
            <a:r>
              <a:rPr lang="en-US" dirty="0"/>
              <a:t>that you shouldn't throw away the ideas you have taken away from the bigger idea. Store these ideas somewhere instead, like a growing file folder with all your ideas in it, as you may want to revisit them later. </a:t>
            </a:r>
          </a:p>
        </p:txBody>
      </p:sp>
    </p:spTree>
    <p:extLst>
      <p:ext uri="{BB962C8B-B14F-4D97-AF65-F5344CB8AC3E}">
        <p14:creationId xmlns:p14="http://schemas.microsoft.com/office/powerpoint/2010/main" val="11725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Splitting up the idea</a:t>
            </a:r>
          </a:p>
        </p:txBody>
      </p:sp>
      <p:sp>
        <p:nvSpPr>
          <p:cNvPr id="3" name="Content Placeholder 2"/>
          <p:cNvSpPr>
            <a:spLocks noGrp="1"/>
          </p:cNvSpPr>
          <p:nvPr>
            <p:ph idx="1"/>
          </p:nvPr>
        </p:nvSpPr>
        <p:spPr>
          <a:xfrm>
            <a:off x="677334" y="1529543"/>
            <a:ext cx="8596668" cy="4511820"/>
          </a:xfrm>
        </p:spPr>
        <p:txBody>
          <a:bodyPr/>
          <a:lstStyle/>
          <a:p>
            <a:r>
              <a:rPr lang="en-US" dirty="0" smtClean="0"/>
              <a:t>If we have all our ideas together and tuned them to our liking, we will</a:t>
            </a:r>
            <a:r>
              <a:rPr lang="en-US" b="1" dirty="0" smtClean="0">
                <a:solidFill>
                  <a:srgbClr val="FF0000"/>
                </a:solidFill>
              </a:rPr>
              <a:t> split them up into smaller parts </a:t>
            </a:r>
            <a:r>
              <a:rPr lang="en-US" dirty="0" smtClean="0"/>
              <a:t>that we can work on separately.</a:t>
            </a:r>
          </a:p>
          <a:p>
            <a:endParaRPr lang="en-US" dirty="0" smtClean="0"/>
          </a:p>
          <a:p>
            <a:r>
              <a:rPr lang="en-US" b="1" dirty="0" smtClean="0">
                <a:solidFill>
                  <a:srgbClr val="FF0000"/>
                </a:solidFill>
              </a:rPr>
              <a:t>Creating a character.</a:t>
            </a:r>
          </a:p>
          <a:p>
            <a:endParaRPr lang="en-US" b="1" dirty="0" smtClean="0">
              <a:solidFill>
                <a:srgbClr val="FF0000"/>
              </a:solidFill>
            </a:endParaRPr>
          </a:p>
          <a:p>
            <a:r>
              <a:rPr lang="en-US" b="1" dirty="0" smtClean="0">
                <a:solidFill>
                  <a:srgbClr val="FF0000"/>
                </a:solidFill>
              </a:rPr>
              <a:t>Building the menu.</a:t>
            </a:r>
          </a:p>
          <a:p>
            <a:pPr marL="0" indent="0">
              <a:buNone/>
            </a:pPr>
            <a:r>
              <a:rPr lang="en-US" b="1" dirty="0" smtClean="0">
                <a:solidFill>
                  <a:srgbClr val="FF0000"/>
                </a:solidFill>
              </a:rPr>
              <a:t> </a:t>
            </a:r>
          </a:p>
          <a:p>
            <a:r>
              <a:rPr lang="en-US" b="1" dirty="0" smtClean="0">
                <a:solidFill>
                  <a:srgbClr val="FF0000"/>
                </a:solidFill>
              </a:rPr>
              <a:t>Connecting all the things together</a:t>
            </a:r>
            <a:endParaRPr lang="en-US" b="1" dirty="0">
              <a:solidFill>
                <a:srgbClr val="FF0000"/>
              </a:solidFill>
            </a:endParaRPr>
          </a:p>
        </p:txBody>
      </p:sp>
    </p:spTree>
    <p:extLst>
      <p:ext uri="{BB962C8B-B14F-4D97-AF65-F5344CB8AC3E}">
        <p14:creationId xmlns:p14="http://schemas.microsoft.com/office/powerpoint/2010/main" val="254620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a:t>
            </a:r>
            <a:endParaRPr lang="en-US" b="1" dirty="0"/>
          </a:p>
        </p:txBody>
      </p:sp>
      <p:sp>
        <p:nvSpPr>
          <p:cNvPr id="3" name="Content Placeholder 2"/>
          <p:cNvSpPr>
            <a:spLocks noGrp="1"/>
          </p:cNvSpPr>
          <p:nvPr>
            <p:ph idx="1"/>
          </p:nvPr>
        </p:nvSpPr>
        <p:spPr>
          <a:xfrm>
            <a:off x="677334" y="1562793"/>
            <a:ext cx="8596668" cy="4478569"/>
          </a:xfrm>
        </p:spPr>
        <p:txBody>
          <a:bodyPr>
            <a:normAutofit/>
          </a:bodyPr>
          <a:lstStyle/>
          <a:p>
            <a:r>
              <a:rPr lang="en-US" sz="2000" dirty="0" smtClean="0"/>
              <a:t>Create </a:t>
            </a:r>
            <a:r>
              <a:rPr lang="en-US" sz="2000" dirty="0"/>
              <a:t>the idea of the game write down all </a:t>
            </a:r>
            <a:r>
              <a:rPr lang="en-US" sz="2000" dirty="0" smtClean="0"/>
              <a:t>information.</a:t>
            </a:r>
          </a:p>
          <a:p>
            <a:endParaRPr lang="en-US" sz="2000" dirty="0" smtClean="0"/>
          </a:p>
          <a:p>
            <a:r>
              <a:rPr lang="en-US" sz="2000" dirty="0" smtClean="0"/>
              <a:t>Do the </a:t>
            </a:r>
            <a:r>
              <a:rPr lang="en-US" sz="2000" dirty="0"/>
              <a:t>basics for the application like directory </a:t>
            </a:r>
            <a:r>
              <a:rPr lang="en-US" sz="2000" dirty="0" smtClean="0"/>
              <a:t>structure.</a:t>
            </a:r>
          </a:p>
          <a:p>
            <a:endParaRPr lang="en-US" sz="2000" dirty="0" smtClean="0"/>
          </a:p>
          <a:p>
            <a:r>
              <a:rPr lang="en-US" sz="2000" dirty="0" smtClean="0"/>
              <a:t>Copying </a:t>
            </a:r>
            <a:r>
              <a:rPr lang="en-US" sz="2000" dirty="0"/>
              <a:t>some starter files from code collections. </a:t>
            </a:r>
            <a:endParaRPr lang="en-US" sz="2000" dirty="0" smtClean="0"/>
          </a:p>
          <a:p>
            <a:endParaRPr lang="en-US" sz="2000" dirty="0" smtClean="0"/>
          </a:p>
          <a:p>
            <a:r>
              <a:rPr lang="en-US" sz="2000" dirty="0" smtClean="0"/>
              <a:t>This </a:t>
            </a:r>
            <a:r>
              <a:rPr lang="en-US" sz="2000" dirty="0"/>
              <a:t>all is rather compact so it doesn't really need to be split any further. </a:t>
            </a:r>
          </a:p>
        </p:txBody>
      </p:sp>
    </p:spTree>
    <p:extLst>
      <p:ext uri="{BB962C8B-B14F-4D97-AF65-F5344CB8AC3E}">
        <p14:creationId xmlns:p14="http://schemas.microsoft.com/office/powerpoint/2010/main" val="22507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pPr marL="0" indent="0">
              <a:buNone/>
            </a:pPr>
            <a:r>
              <a:rPr lang="en-US" dirty="0"/>
              <a:t>Starting on the character development (models and basic player setup) Here we can split up to the following steps: </a:t>
            </a:r>
            <a:endParaRPr lang="en-US" dirty="0" smtClean="0"/>
          </a:p>
          <a:p>
            <a:pPr marL="0" indent="0">
              <a:buNone/>
            </a:pPr>
            <a:endParaRPr lang="en-US" dirty="0" smtClean="0"/>
          </a:p>
          <a:p>
            <a:pPr>
              <a:buFont typeface="+mj-lt"/>
              <a:buAutoNum type="arabicPeriod"/>
            </a:pPr>
            <a:r>
              <a:rPr lang="en-US" dirty="0" smtClean="0"/>
              <a:t>Creating </a:t>
            </a:r>
            <a:r>
              <a:rPr lang="en-US" dirty="0"/>
              <a:t>the player models </a:t>
            </a:r>
            <a:endParaRPr lang="en-US" dirty="0" smtClean="0"/>
          </a:p>
          <a:p>
            <a:pPr>
              <a:buFont typeface="+mj-lt"/>
              <a:buAutoNum type="arabicPeriod"/>
            </a:pPr>
            <a:endParaRPr lang="en-US" dirty="0" smtClean="0"/>
          </a:p>
          <a:p>
            <a:pPr>
              <a:buFont typeface="+mj-lt"/>
              <a:buAutoNum type="arabicPeriod"/>
            </a:pPr>
            <a:r>
              <a:rPr lang="en-US" dirty="0" smtClean="0"/>
              <a:t>Loading </a:t>
            </a:r>
            <a:r>
              <a:rPr lang="en-US" dirty="0"/>
              <a:t>the player models into the game </a:t>
            </a:r>
            <a:endParaRPr lang="en-US" dirty="0" smtClean="0"/>
          </a:p>
          <a:p>
            <a:pPr>
              <a:buFont typeface="+mj-lt"/>
              <a:buAutoNum type="arabicPeriod"/>
            </a:pPr>
            <a:endParaRPr lang="en-US" dirty="0" smtClean="0"/>
          </a:p>
          <a:p>
            <a:pPr>
              <a:buFont typeface="+mj-lt"/>
              <a:buAutoNum type="arabicPeriod"/>
            </a:pPr>
            <a:r>
              <a:rPr lang="en-US" dirty="0" smtClean="0"/>
              <a:t>Developing </a:t>
            </a:r>
            <a:r>
              <a:rPr lang="en-US" dirty="0"/>
              <a:t>the character functionality for one player</a:t>
            </a:r>
          </a:p>
        </p:txBody>
      </p:sp>
    </p:spTree>
    <p:extLst>
      <p:ext uri="{BB962C8B-B14F-4D97-AF65-F5344CB8AC3E}">
        <p14:creationId xmlns:p14="http://schemas.microsoft.com/office/powerpoint/2010/main" val="185015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pPr marL="0" indent="0">
              <a:buNone/>
            </a:pPr>
            <a:r>
              <a:rPr lang="en-US" dirty="0"/>
              <a:t>Adding further character functionality and environment This part can be split up as follow: </a:t>
            </a:r>
            <a:endParaRPr lang="en-US" dirty="0" smtClean="0"/>
          </a:p>
          <a:p>
            <a:pPr marL="0" indent="0">
              <a:buNone/>
            </a:pPr>
            <a:endParaRPr lang="en-US" dirty="0" smtClean="0"/>
          </a:p>
          <a:p>
            <a:pPr>
              <a:buFont typeface="+mj-lt"/>
              <a:buAutoNum type="arabicPeriod"/>
            </a:pPr>
            <a:r>
              <a:rPr lang="en-US" dirty="0" smtClean="0"/>
              <a:t>Adding </a:t>
            </a:r>
            <a:r>
              <a:rPr lang="en-US" dirty="0"/>
              <a:t>a second player </a:t>
            </a:r>
            <a:endParaRPr lang="en-US" dirty="0" smtClean="0"/>
          </a:p>
          <a:p>
            <a:pPr>
              <a:buFont typeface="+mj-lt"/>
              <a:buAutoNum type="arabicPeriod"/>
            </a:pPr>
            <a:endParaRPr lang="en-US" dirty="0" smtClean="0"/>
          </a:p>
          <a:p>
            <a:pPr>
              <a:buFont typeface="+mj-lt"/>
              <a:buAutoNum type="arabicPeriod"/>
            </a:pPr>
            <a:r>
              <a:rPr lang="en-US" dirty="0" smtClean="0"/>
              <a:t>Basic </a:t>
            </a:r>
            <a:r>
              <a:rPr lang="en-US" dirty="0"/>
              <a:t>environment </a:t>
            </a:r>
            <a:endParaRPr lang="en-US" dirty="0" smtClean="0"/>
          </a:p>
          <a:p>
            <a:pPr>
              <a:buFont typeface="+mj-lt"/>
              <a:buAutoNum type="arabicPeriod"/>
            </a:pPr>
            <a:endParaRPr lang="en-US" dirty="0" smtClean="0"/>
          </a:p>
          <a:p>
            <a:pPr>
              <a:buFont typeface="+mj-lt"/>
              <a:buAutoNum type="arabicPeriod"/>
            </a:pPr>
            <a:r>
              <a:rPr lang="en-US" dirty="0" smtClean="0"/>
              <a:t>Implement </a:t>
            </a:r>
            <a:r>
              <a:rPr lang="en-US" dirty="0"/>
              <a:t>camera positioning with distance checks to both characters </a:t>
            </a:r>
          </a:p>
        </p:txBody>
      </p:sp>
    </p:spTree>
    <p:extLst>
      <p:ext uri="{BB962C8B-B14F-4D97-AF65-F5344CB8AC3E}">
        <p14:creationId xmlns:p14="http://schemas.microsoft.com/office/powerpoint/2010/main" val="367263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pPr marL="0" indent="0">
              <a:buNone/>
            </a:pPr>
            <a:r>
              <a:rPr lang="en-US" dirty="0"/>
              <a:t>Adding menus basic options and other GUI elements for the game Here we have the following parts: </a:t>
            </a:r>
            <a:endParaRPr lang="en-US" dirty="0" smtClean="0"/>
          </a:p>
          <a:p>
            <a:pPr marL="0" indent="0">
              <a:buNone/>
            </a:pPr>
            <a:endParaRPr lang="en-US" dirty="0" smtClean="0"/>
          </a:p>
          <a:p>
            <a:pPr>
              <a:buFont typeface="+mj-lt"/>
              <a:buAutoNum type="arabicPeriod"/>
            </a:pPr>
            <a:r>
              <a:rPr lang="en-US" dirty="0" smtClean="0"/>
              <a:t>Building </a:t>
            </a:r>
            <a:r>
              <a:rPr lang="en-US" dirty="0"/>
              <a:t>the main menu using P3Ds internal GUI system </a:t>
            </a:r>
            <a:endParaRPr lang="en-US" dirty="0" smtClean="0"/>
          </a:p>
          <a:p>
            <a:pPr>
              <a:buFont typeface="+mj-lt"/>
              <a:buAutoNum type="arabicPeriod"/>
            </a:pPr>
            <a:endParaRPr lang="en-US" dirty="0" smtClean="0"/>
          </a:p>
          <a:p>
            <a:pPr>
              <a:buFont typeface="+mj-lt"/>
              <a:buAutoNum type="arabicPeriod"/>
            </a:pPr>
            <a:r>
              <a:rPr lang="en-US" dirty="0" smtClean="0"/>
              <a:t>Implementing </a:t>
            </a:r>
            <a:r>
              <a:rPr lang="en-US" dirty="0"/>
              <a:t>K.O. handling </a:t>
            </a:r>
            <a:endParaRPr lang="en-US" dirty="0" smtClean="0"/>
          </a:p>
          <a:p>
            <a:pPr>
              <a:buFont typeface="+mj-lt"/>
              <a:buAutoNum type="arabicPeriod"/>
            </a:pPr>
            <a:endParaRPr lang="en-US" dirty="0" smtClean="0"/>
          </a:p>
          <a:p>
            <a:pPr>
              <a:buFont typeface="+mj-lt"/>
              <a:buAutoNum type="arabicPeriod"/>
            </a:pPr>
            <a:r>
              <a:rPr lang="en-US" dirty="0" smtClean="0"/>
              <a:t>Adding </a:t>
            </a:r>
            <a:r>
              <a:rPr lang="en-US" dirty="0"/>
              <a:t>the options menu with simple changeable </a:t>
            </a:r>
            <a:r>
              <a:rPr lang="en-US" dirty="0" smtClean="0"/>
              <a:t>options</a:t>
            </a:r>
          </a:p>
          <a:p>
            <a:pPr>
              <a:buFont typeface="+mj-lt"/>
              <a:buAutoNum type="arabicPeriod"/>
            </a:pPr>
            <a:endParaRPr lang="en-US" dirty="0" smtClean="0"/>
          </a:p>
          <a:p>
            <a:pPr>
              <a:buFont typeface="+mj-lt"/>
              <a:buAutoNum type="arabicPeriod"/>
            </a:pPr>
            <a:r>
              <a:rPr lang="en-US" dirty="0"/>
              <a:t>Add a player and level selection screen </a:t>
            </a:r>
          </a:p>
        </p:txBody>
      </p:sp>
    </p:spTree>
    <p:extLst>
      <p:ext uri="{BB962C8B-B14F-4D97-AF65-F5344CB8AC3E}">
        <p14:creationId xmlns:p14="http://schemas.microsoft.com/office/powerpoint/2010/main" val="297612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pPr marL="0" indent="0">
              <a:buNone/>
            </a:pPr>
            <a:r>
              <a:rPr lang="en-US" dirty="0" smtClean="0"/>
              <a:t>Game </a:t>
            </a:r>
            <a:r>
              <a:rPr lang="en-US" dirty="0"/>
              <a:t>enhancements </a:t>
            </a:r>
            <a:endParaRPr lang="en-US" dirty="0" smtClean="0"/>
          </a:p>
          <a:p>
            <a:pPr marL="0" indent="0">
              <a:buNone/>
            </a:pPr>
            <a:endParaRPr lang="en-US" dirty="0" smtClean="0"/>
          </a:p>
          <a:p>
            <a:pPr>
              <a:buFont typeface="+mj-lt"/>
              <a:buAutoNum type="arabicPeriod"/>
            </a:pPr>
            <a:r>
              <a:rPr lang="en-US" dirty="0" smtClean="0"/>
              <a:t>Adding </a:t>
            </a:r>
            <a:r>
              <a:rPr lang="en-US" dirty="0"/>
              <a:t>some audio </a:t>
            </a:r>
            <a:endParaRPr lang="en-US" dirty="0" smtClean="0"/>
          </a:p>
          <a:p>
            <a:pPr>
              <a:buFont typeface="+mj-lt"/>
              <a:buAutoNum type="arabicPeriod"/>
            </a:pPr>
            <a:endParaRPr lang="en-US" dirty="0" smtClean="0"/>
          </a:p>
          <a:p>
            <a:pPr>
              <a:buFont typeface="+mj-lt"/>
              <a:buAutoNum type="arabicPeriod"/>
            </a:pPr>
            <a:r>
              <a:rPr lang="en-US" dirty="0" smtClean="0"/>
              <a:t>Adding </a:t>
            </a:r>
            <a:r>
              <a:rPr lang="en-US" dirty="0"/>
              <a:t>particles </a:t>
            </a:r>
            <a:endParaRPr lang="en-US" dirty="0" smtClean="0"/>
          </a:p>
          <a:p>
            <a:pPr>
              <a:buFont typeface="+mj-lt"/>
              <a:buAutoNum type="arabicPeriod"/>
            </a:pPr>
            <a:endParaRPr lang="en-US" dirty="0" smtClean="0"/>
          </a:p>
          <a:p>
            <a:pPr>
              <a:buFont typeface="+mj-lt"/>
              <a:buAutoNum type="arabicPeriod"/>
            </a:pPr>
            <a:r>
              <a:rPr lang="en-US" dirty="0" smtClean="0"/>
              <a:t>Enabling </a:t>
            </a:r>
            <a:r>
              <a:rPr lang="en-US" dirty="0" err="1"/>
              <a:t>shaders</a:t>
            </a:r>
            <a:r>
              <a:rPr lang="en-US" dirty="0"/>
              <a:t> and adding some appropriate ones</a:t>
            </a:r>
          </a:p>
        </p:txBody>
      </p:sp>
    </p:spTree>
    <p:extLst>
      <p:ext uri="{BB962C8B-B14F-4D97-AF65-F5344CB8AC3E}">
        <p14:creationId xmlns:p14="http://schemas.microsoft.com/office/powerpoint/2010/main" val="264604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p:txBody>
          <a:bodyPr/>
          <a:lstStyle/>
          <a:p>
            <a:r>
              <a:rPr lang="en-US" dirty="0"/>
              <a:t>Debugging and performance enhancements </a:t>
            </a:r>
          </a:p>
        </p:txBody>
      </p:sp>
    </p:spTree>
    <p:extLst>
      <p:ext uri="{BB962C8B-B14F-4D97-AF65-F5344CB8AC3E}">
        <p14:creationId xmlns:p14="http://schemas.microsoft.com/office/powerpoint/2010/main" val="387478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Content Placeholder 2"/>
          <p:cNvSpPr>
            <a:spLocks noGrp="1"/>
          </p:cNvSpPr>
          <p:nvPr>
            <p:ph idx="1"/>
          </p:nvPr>
        </p:nvSpPr>
        <p:spPr/>
        <p:txBody>
          <a:bodyPr/>
          <a:lstStyle/>
          <a:p>
            <a:pPr marL="0" indent="0">
              <a:buNone/>
            </a:pPr>
            <a:r>
              <a:rPr lang="en-US" dirty="0"/>
              <a:t>The last </a:t>
            </a:r>
            <a:r>
              <a:rPr lang="en-US" dirty="0" smtClean="0"/>
              <a:t>step </a:t>
            </a:r>
            <a:r>
              <a:rPr lang="en-US" dirty="0"/>
              <a:t>can be split in this parts: </a:t>
            </a:r>
            <a:endParaRPr lang="en-US" dirty="0" smtClean="0"/>
          </a:p>
          <a:p>
            <a:pPr>
              <a:buFont typeface="+mj-lt"/>
              <a:buAutoNum type="arabicPeriod"/>
            </a:pPr>
            <a:endParaRPr lang="en-US" dirty="0"/>
          </a:p>
          <a:p>
            <a:pPr>
              <a:buFont typeface="+mj-lt"/>
              <a:buAutoNum type="arabicPeriod"/>
            </a:pPr>
            <a:r>
              <a:rPr lang="en-US" dirty="0" smtClean="0"/>
              <a:t>Writing </a:t>
            </a:r>
            <a:r>
              <a:rPr lang="en-US" dirty="0"/>
              <a:t>a manual and creating other game release content </a:t>
            </a:r>
            <a:endParaRPr lang="en-US" dirty="0" smtClean="0"/>
          </a:p>
          <a:p>
            <a:pPr>
              <a:buFont typeface="+mj-lt"/>
              <a:buAutoNum type="arabicPeriod"/>
            </a:pPr>
            <a:endParaRPr lang="en-US" dirty="0" smtClean="0"/>
          </a:p>
          <a:p>
            <a:pPr>
              <a:buFont typeface="+mj-lt"/>
              <a:buAutoNum type="arabicPeriod"/>
            </a:pPr>
            <a:r>
              <a:rPr lang="en-US" dirty="0" smtClean="0"/>
              <a:t>Packing </a:t>
            </a:r>
            <a:r>
              <a:rPr lang="en-US" dirty="0"/>
              <a:t>everything up in an executable </a:t>
            </a:r>
            <a:endParaRPr lang="en-US" dirty="0" smtClean="0"/>
          </a:p>
          <a:p>
            <a:pPr>
              <a:buFont typeface="+mj-lt"/>
              <a:buAutoNum type="arabicPeriod"/>
            </a:pPr>
            <a:endParaRPr lang="en-US" dirty="0"/>
          </a:p>
          <a:p>
            <a:pPr>
              <a:buFont typeface="+mj-lt"/>
              <a:buAutoNum type="arabicPeriod"/>
            </a:pPr>
            <a:r>
              <a:rPr lang="en-US" dirty="0" smtClean="0"/>
              <a:t>Upload </a:t>
            </a:r>
            <a:r>
              <a:rPr lang="en-US" dirty="0"/>
              <a:t>the game to a sharing platform or store </a:t>
            </a:r>
          </a:p>
        </p:txBody>
      </p:sp>
    </p:spTree>
    <p:extLst>
      <p:ext uri="{BB962C8B-B14F-4D97-AF65-F5344CB8AC3E}">
        <p14:creationId xmlns:p14="http://schemas.microsoft.com/office/powerpoint/2010/main" val="253481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IMAGINE</a:t>
            </a:r>
            <a:endParaRPr lang="en-US" b="1" dirty="0"/>
          </a:p>
        </p:txBody>
      </p:sp>
      <p:sp>
        <p:nvSpPr>
          <p:cNvPr id="3" name="Content Placeholder 2"/>
          <p:cNvSpPr>
            <a:spLocks noGrp="1"/>
          </p:cNvSpPr>
          <p:nvPr>
            <p:ph idx="1"/>
          </p:nvPr>
        </p:nvSpPr>
        <p:spPr/>
        <p:txBody>
          <a:bodyPr/>
          <a:lstStyle/>
          <a:p>
            <a:r>
              <a:rPr lang="en-US" dirty="0"/>
              <a:t>At the beginning of every good game is a good idea</a:t>
            </a:r>
            <a:r>
              <a:rPr lang="en-US" dirty="0" smtClean="0"/>
              <a:t>.</a:t>
            </a:r>
          </a:p>
          <a:p>
            <a:pPr marL="0" indent="0">
              <a:buNone/>
            </a:pPr>
            <a:endParaRPr lang="en-US" dirty="0" smtClean="0"/>
          </a:p>
          <a:p>
            <a:r>
              <a:rPr lang="en-US" dirty="0" smtClean="0"/>
              <a:t>As </a:t>
            </a:r>
            <a:r>
              <a:rPr lang="en-US" dirty="0"/>
              <a:t>such, this section will be about finding ideas and tracking them for future use. </a:t>
            </a:r>
            <a:endParaRPr lang="en-US" dirty="0" smtClean="0"/>
          </a:p>
          <a:p>
            <a:pPr marL="0" indent="0">
              <a:buNone/>
            </a:pPr>
            <a:endParaRPr lang="en-US" dirty="0" smtClean="0"/>
          </a:p>
          <a:p>
            <a:r>
              <a:rPr lang="en-US" dirty="0" smtClean="0"/>
              <a:t>We </a:t>
            </a:r>
            <a:r>
              <a:rPr lang="en-US" dirty="0"/>
              <a:t>will also describe how to enhance a basic idea as well as start the design process and gather as much information for your game as </a:t>
            </a:r>
            <a:r>
              <a:rPr lang="en-US" dirty="0" smtClean="0"/>
              <a:t>possible</a:t>
            </a:r>
            <a:endParaRPr lang="en-US" dirty="0"/>
          </a:p>
        </p:txBody>
      </p:sp>
    </p:spTree>
    <p:extLst>
      <p:ext uri="{BB962C8B-B14F-4D97-AF65-F5344CB8AC3E}">
        <p14:creationId xmlns:p14="http://schemas.microsoft.com/office/powerpoint/2010/main" val="256193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idx="1"/>
          </p:nvPr>
        </p:nvSpPr>
        <p:spPr>
          <a:xfrm>
            <a:off x="677334" y="1930400"/>
            <a:ext cx="8596668" cy="4538639"/>
          </a:xfrm>
        </p:spPr>
        <p:txBody>
          <a:bodyPr>
            <a:normAutofit lnSpcReduction="10000"/>
          </a:bodyPr>
          <a:lstStyle/>
          <a:p>
            <a:r>
              <a:rPr lang="en-US" dirty="0" smtClean="0"/>
              <a:t>Help you focusing on each step if you have problems by getting </a:t>
            </a:r>
            <a:r>
              <a:rPr lang="en-US" dirty="0"/>
              <a:t>distracted of other things in your applications </a:t>
            </a:r>
            <a:endParaRPr lang="en-US" dirty="0" smtClean="0"/>
          </a:p>
          <a:p>
            <a:r>
              <a:rPr lang="en-US" dirty="0"/>
              <a:t>(</a:t>
            </a:r>
            <a:r>
              <a:rPr lang="en-US" dirty="0" smtClean="0"/>
              <a:t>single </a:t>
            </a:r>
            <a:r>
              <a:rPr lang="en-US" dirty="0"/>
              <a:t>prototypes only a single feature and possible </a:t>
            </a:r>
            <a:r>
              <a:rPr lang="en-US" dirty="0" err="1"/>
              <a:t>subfeatures</a:t>
            </a:r>
            <a:r>
              <a:rPr lang="en-US" dirty="0"/>
              <a:t> should be implemented</a:t>
            </a:r>
            <a:r>
              <a:rPr lang="en-US" dirty="0" smtClean="0"/>
              <a:t>.)</a:t>
            </a:r>
          </a:p>
          <a:p>
            <a:r>
              <a:rPr lang="en-US" dirty="0" smtClean="0"/>
              <a:t> </a:t>
            </a:r>
            <a:r>
              <a:rPr lang="en-US" dirty="0"/>
              <a:t>For example you can have a prototype for the character controls, one for the camera handling and another one for level loading and the menu handling. </a:t>
            </a:r>
            <a:endParaRPr lang="en-US" dirty="0" smtClean="0"/>
          </a:p>
          <a:p>
            <a:r>
              <a:rPr lang="en-US" dirty="0" smtClean="0"/>
              <a:t>Using </a:t>
            </a:r>
            <a:r>
              <a:rPr lang="en-US" dirty="0"/>
              <a:t>Panda3D and especially python makes creating prototypes really simple as you could even make the most basic Panda3D application with about 4 lines of code. This way, most of the prototypes should also fit in a single file</a:t>
            </a:r>
            <a:r>
              <a:rPr lang="en-US" dirty="0" smtClean="0"/>
              <a:t>.</a:t>
            </a:r>
          </a:p>
          <a:p>
            <a:r>
              <a:rPr lang="en-US" dirty="0" smtClean="0"/>
              <a:t> </a:t>
            </a:r>
            <a:r>
              <a:rPr lang="en-US" dirty="0"/>
              <a:t>Another advantage of prototypes is that you can quickly see if a feature of your application takes more time than you initially expected or maybe is completely impossible the way it was thought to </a:t>
            </a:r>
            <a:r>
              <a:rPr lang="en-US" dirty="0" smtClean="0"/>
              <a:t>work.</a:t>
            </a:r>
          </a:p>
          <a:p>
            <a:r>
              <a:rPr lang="en-US" dirty="0" smtClean="0"/>
              <a:t>you </a:t>
            </a:r>
            <a:r>
              <a:rPr lang="en-US" dirty="0"/>
              <a:t>can simply create unit tests to make sure the features work even after making some changes to </a:t>
            </a:r>
            <a:r>
              <a:rPr lang="en-US" dirty="0" smtClean="0"/>
              <a:t>them.</a:t>
            </a:r>
            <a:endParaRPr lang="en-US" dirty="0"/>
          </a:p>
        </p:txBody>
      </p:sp>
    </p:spTree>
    <p:extLst>
      <p:ext uri="{BB962C8B-B14F-4D97-AF65-F5344CB8AC3E}">
        <p14:creationId xmlns:p14="http://schemas.microsoft.com/office/powerpoint/2010/main" val="320473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smtClean="0"/>
              <a:t>All </a:t>
            </a:r>
            <a:r>
              <a:rPr lang="en-US" dirty="0"/>
              <a:t>the above sections tell you how to go with small scale projects and should be enough for the games a single developer could sure be successfully produce. </a:t>
            </a:r>
            <a:endParaRPr lang="en-US" dirty="0" smtClean="0"/>
          </a:p>
          <a:p>
            <a:endParaRPr lang="en-US" dirty="0" smtClean="0"/>
          </a:p>
          <a:p>
            <a:r>
              <a:rPr lang="en-US" dirty="0" smtClean="0"/>
              <a:t>But </a:t>
            </a:r>
            <a:r>
              <a:rPr lang="en-US" dirty="0"/>
              <a:t>on a bigger scale, a project that may take a team several months to years to finish a good project plan is crucial for its </a:t>
            </a:r>
            <a:r>
              <a:rPr lang="en-US" dirty="0" smtClean="0"/>
              <a:t>finalization.</a:t>
            </a:r>
          </a:p>
          <a:p>
            <a:endParaRPr lang="en-US" dirty="0"/>
          </a:p>
          <a:p>
            <a:pPr marL="0" indent="0">
              <a:buNone/>
            </a:pPr>
            <a:r>
              <a:rPr lang="en-US" dirty="0" smtClean="0"/>
              <a:t>Steps:</a:t>
            </a:r>
          </a:p>
          <a:p>
            <a:pPr>
              <a:buFont typeface="Wingdings" panose="05000000000000000000" pitchFamily="2" charset="2"/>
              <a:buChar char="q"/>
            </a:pPr>
            <a:r>
              <a:rPr lang="en-US" dirty="0" smtClean="0"/>
              <a:t>Design document</a:t>
            </a:r>
          </a:p>
          <a:p>
            <a:pPr>
              <a:buFont typeface="Wingdings" panose="05000000000000000000" pitchFamily="2" charset="2"/>
              <a:buChar char="q"/>
            </a:pPr>
            <a:r>
              <a:rPr lang="en-US" dirty="0" smtClean="0"/>
              <a:t>Time and human resource planning</a:t>
            </a:r>
          </a:p>
        </p:txBody>
      </p:sp>
    </p:spTree>
    <p:extLst>
      <p:ext uri="{BB962C8B-B14F-4D97-AF65-F5344CB8AC3E}">
        <p14:creationId xmlns:p14="http://schemas.microsoft.com/office/powerpoint/2010/main" val="795395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document</a:t>
            </a:r>
          </a:p>
        </p:txBody>
      </p:sp>
      <p:sp>
        <p:nvSpPr>
          <p:cNvPr id="3" name="Content Placeholder 2"/>
          <p:cNvSpPr>
            <a:spLocks noGrp="1"/>
          </p:cNvSpPr>
          <p:nvPr>
            <p:ph idx="1"/>
          </p:nvPr>
        </p:nvSpPr>
        <p:spPr>
          <a:xfrm>
            <a:off x="677334" y="1596789"/>
            <a:ext cx="8596668" cy="4444574"/>
          </a:xfrm>
        </p:spPr>
        <p:txBody>
          <a:bodyPr>
            <a:normAutofit lnSpcReduction="10000"/>
          </a:bodyPr>
          <a:lstStyle/>
          <a:p>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Design Document contains the definition and descriptions of all parts of a project, the more detailed the better. </a:t>
            </a: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Full </a:t>
            </a:r>
            <a:r>
              <a:rPr lang="en-US" sz="2000" b="1" dirty="0">
                <a:latin typeface="Times New Roman" panose="02020603050405020304" pitchFamily="18" charset="0"/>
                <a:cs typeface="Times New Roman" panose="02020603050405020304" pitchFamily="18" charset="0"/>
              </a:rPr>
              <a:t>fledged design documents for applications mostly consist of hundreds of pages describing each of the applications parts in detail, which reach from the applications name over application behavior till pixel perfect definitions of menus and styles.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smtClean="0">
                <a:solidFill>
                  <a:srgbClr val="00B0F0"/>
                </a:solidFill>
                <a:latin typeface="Times New Roman" panose="02020603050405020304" pitchFamily="18" charset="0"/>
                <a:cs typeface="Times New Roman" panose="02020603050405020304" pitchFamily="18" charset="0"/>
              </a:rPr>
              <a:t>For </a:t>
            </a:r>
            <a:r>
              <a:rPr lang="en-US" sz="2000" b="1" dirty="0">
                <a:solidFill>
                  <a:srgbClr val="00B0F0"/>
                </a:solidFill>
                <a:latin typeface="Times New Roman" panose="02020603050405020304" pitchFamily="18" charset="0"/>
                <a:cs typeface="Times New Roman" panose="02020603050405020304" pitchFamily="18" charset="0"/>
              </a:rPr>
              <a:t>a game you can say a design document also is a complete walkthrough through the game</a:t>
            </a:r>
            <a:r>
              <a:rPr lang="en-US" sz="2000" b="1" dirty="0" smtClean="0">
                <a:solidFill>
                  <a:srgbClr val="00B0F0"/>
                </a:solidFill>
                <a:latin typeface="Times New Roman" panose="02020603050405020304" pitchFamily="18" charset="0"/>
                <a:cs typeface="Times New Roman" panose="02020603050405020304" pitchFamily="18" charset="0"/>
              </a:rPr>
              <a:t>.</a:t>
            </a:r>
          </a:p>
          <a:p>
            <a:endParaRPr lang="en-US" sz="2000" b="1" dirty="0">
              <a:solidFill>
                <a:srgbClr val="002060"/>
              </a:solidFill>
              <a:latin typeface="Times New Roman" panose="02020603050405020304" pitchFamily="18" charset="0"/>
              <a:cs typeface="Times New Roman" panose="02020603050405020304" pitchFamily="18" charset="0"/>
            </a:endParaRPr>
          </a:p>
          <a:p>
            <a:r>
              <a:rPr lang="en-US" sz="2000" dirty="0">
                <a:solidFill>
                  <a:srgbClr val="002060"/>
                </a:solidFill>
              </a:rPr>
              <a:t>https://en.wikipedia.org/wiki/Game_design_document</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61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human resource planning</a:t>
            </a:r>
          </a:p>
        </p:txBody>
      </p:sp>
      <p:sp>
        <p:nvSpPr>
          <p:cNvPr id="3" name="Content Placeholder 2"/>
          <p:cNvSpPr>
            <a:spLocks noGrp="1"/>
          </p:cNvSpPr>
          <p:nvPr>
            <p:ph idx="1"/>
          </p:nvPr>
        </p:nvSpPr>
        <p:spPr/>
        <p:txBody>
          <a:bodyPr/>
          <a:lstStyle/>
          <a:p>
            <a:r>
              <a:rPr lang="en-US" dirty="0"/>
              <a:t>For those who know how much time they have every day and especially for teams, you should create a Gantt chart. </a:t>
            </a:r>
            <a:endParaRPr lang="en-US" dirty="0" smtClean="0"/>
          </a:p>
          <a:p>
            <a:r>
              <a:rPr lang="en-US" dirty="0" smtClean="0"/>
              <a:t>If </a:t>
            </a:r>
            <a:r>
              <a:rPr lang="en-US" dirty="0"/>
              <a:t>you have your project planed as detailed as possible and broken up into “simple” pieces of development, you can take those and put them into a Gantt chart. </a:t>
            </a:r>
            <a:endParaRPr lang="en-US" dirty="0" smtClean="0"/>
          </a:p>
          <a:p>
            <a:r>
              <a:rPr lang="en-US" dirty="0" smtClean="0"/>
              <a:t>A </a:t>
            </a:r>
            <a:r>
              <a:rPr lang="en-US" dirty="0"/>
              <a:t>Gantt chart consists of many bars representing the time each development step should take and the current state a step should have reached. </a:t>
            </a:r>
            <a:endParaRPr lang="en-US" dirty="0" smtClean="0"/>
          </a:p>
          <a:p>
            <a:endParaRPr lang="en-US" dirty="0"/>
          </a:p>
          <a:p>
            <a:r>
              <a:rPr lang="en-US" dirty="0"/>
              <a:t>A good software for creating such charts is “Planner” made by the GNOME project. You can find it at </a:t>
            </a:r>
            <a:endParaRPr lang="en-US" dirty="0" smtClean="0"/>
          </a:p>
          <a:p>
            <a:pPr marL="0" indent="0" algn="ctr">
              <a:buNone/>
            </a:pPr>
            <a:r>
              <a:rPr lang="en-US" dirty="0" smtClean="0">
                <a:solidFill>
                  <a:srgbClr val="002060"/>
                </a:solidFill>
              </a:rPr>
              <a:t>https</a:t>
            </a:r>
            <a:r>
              <a:rPr lang="en-US" dirty="0">
                <a:solidFill>
                  <a:srgbClr val="002060"/>
                </a:solidFill>
              </a:rPr>
              <a:t>://wiki.gnome.org/Apps/Planner/Downloads</a:t>
            </a:r>
          </a:p>
        </p:txBody>
      </p:sp>
    </p:spTree>
    <p:extLst>
      <p:ext uri="{BB962C8B-B14F-4D97-AF65-F5344CB8AC3E}">
        <p14:creationId xmlns:p14="http://schemas.microsoft.com/office/powerpoint/2010/main" val="3322777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Design</a:t>
            </a:r>
          </a:p>
        </p:txBody>
      </p:sp>
      <p:sp>
        <p:nvSpPr>
          <p:cNvPr id="3" name="Content Placeholder 2"/>
          <p:cNvSpPr>
            <a:spLocks noGrp="1"/>
          </p:cNvSpPr>
          <p:nvPr>
            <p:ph idx="1"/>
          </p:nvPr>
        </p:nvSpPr>
        <p:spPr/>
        <p:txBody>
          <a:bodyPr/>
          <a:lstStyle/>
          <a:p>
            <a:r>
              <a:rPr lang="en-US" dirty="0" smtClean="0"/>
              <a:t>A </a:t>
            </a:r>
            <a:r>
              <a:rPr lang="en-US" dirty="0"/>
              <a:t>game design consists of a few </a:t>
            </a:r>
            <a:r>
              <a:rPr lang="en-US" dirty="0" smtClean="0"/>
              <a:t>parts.</a:t>
            </a:r>
          </a:p>
          <a:p>
            <a:r>
              <a:rPr lang="en-US" dirty="0" smtClean="0"/>
              <a:t>Basically </a:t>
            </a:r>
            <a:r>
              <a:rPr lang="en-US" dirty="0"/>
              <a:t>in a game design, the game's look and feel will be described in detail and set for the further </a:t>
            </a:r>
            <a:r>
              <a:rPr lang="en-US" dirty="0" smtClean="0"/>
              <a:t>development.</a:t>
            </a:r>
            <a:endParaRPr lang="en-US" dirty="0"/>
          </a:p>
        </p:txBody>
      </p:sp>
    </p:spTree>
    <p:extLst>
      <p:ext uri="{BB962C8B-B14F-4D97-AF65-F5344CB8AC3E}">
        <p14:creationId xmlns:p14="http://schemas.microsoft.com/office/powerpoint/2010/main" val="247174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art</a:t>
            </a:r>
          </a:p>
        </p:txBody>
      </p:sp>
      <p:sp>
        <p:nvSpPr>
          <p:cNvPr id="3" name="Content Placeholder 2"/>
          <p:cNvSpPr>
            <a:spLocks noGrp="1"/>
          </p:cNvSpPr>
          <p:nvPr>
            <p:ph idx="1"/>
          </p:nvPr>
        </p:nvSpPr>
        <p:spPr/>
        <p:txBody>
          <a:bodyPr>
            <a:normAutofit/>
          </a:bodyPr>
          <a:lstStyle/>
          <a:p>
            <a:r>
              <a:rPr lang="en-US" dirty="0" smtClean="0"/>
              <a:t>One </a:t>
            </a:r>
            <a:r>
              <a:rPr lang="en-US" dirty="0"/>
              <a:t>of the first things to do, while writing down your ideas, is making as many images as possible visualizing your ideas for the game. </a:t>
            </a:r>
            <a:endParaRPr lang="en-US" dirty="0" smtClean="0"/>
          </a:p>
          <a:p>
            <a:r>
              <a:rPr lang="en-US" dirty="0" smtClean="0"/>
              <a:t>If </a:t>
            </a:r>
            <a:r>
              <a:rPr lang="en-US" dirty="0"/>
              <a:t>your game should get a story, also make sure to draw images for a storyboard alongside creating the story. </a:t>
            </a:r>
            <a:endParaRPr lang="en-US" dirty="0" smtClean="0"/>
          </a:p>
          <a:p>
            <a:r>
              <a:rPr lang="en-US" dirty="0" smtClean="0"/>
              <a:t>A </a:t>
            </a:r>
            <a:r>
              <a:rPr lang="en-US" dirty="0"/>
              <a:t>storyboard can be of any complexity, some are just like a few scribbles drawn together to show how each scene should be set up, others are like a comic book with really detailed pictures almost displaying how the game should look in the end at that scene. </a:t>
            </a:r>
            <a:endParaRPr lang="en-US" dirty="0" smtClean="0"/>
          </a:p>
          <a:p>
            <a:r>
              <a:rPr lang="en-US" dirty="0" smtClean="0"/>
              <a:t>Also </a:t>
            </a:r>
            <a:r>
              <a:rPr lang="en-US" dirty="0"/>
              <a:t>some gameplay behavior can be shown with concept art, especially the visualization of specific things like if you have for example special markings to show objects the player can climb up in the game or how enemies should be tracked. </a:t>
            </a:r>
          </a:p>
        </p:txBody>
      </p:sp>
    </p:spTree>
    <p:extLst>
      <p:ext uri="{BB962C8B-B14F-4D97-AF65-F5344CB8AC3E}">
        <p14:creationId xmlns:p14="http://schemas.microsoft.com/office/powerpoint/2010/main" val="70857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design</a:t>
            </a:r>
          </a:p>
        </p:txBody>
      </p:sp>
      <p:sp>
        <p:nvSpPr>
          <p:cNvPr id="3" name="Content Placeholder 2"/>
          <p:cNvSpPr>
            <a:spLocks noGrp="1"/>
          </p:cNvSpPr>
          <p:nvPr>
            <p:ph idx="1"/>
          </p:nvPr>
        </p:nvSpPr>
        <p:spPr/>
        <p:txBody>
          <a:bodyPr/>
          <a:lstStyle/>
          <a:p>
            <a:r>
              <a:rPr lang="en-US" dirty="0" smtClean="0"/>
              <a:t>Secondly</a:t>
            </a:r>
            <a:r>
              <a:rPr lang="en-US" dirty="0"/>
              <a:t>, one of the most important parts of almost all games is the character design. </a:t>
            </a:r>
            <a:endParaRPr lang="en-US" dirty="0" smtClean="0"/>
          </a:p>
          <a:p>
            <a:r>
              <a:rPr lang="en-US" dirty="0" smtClean="0"/>
              <a:t>This </a:t>
            </a:r>
            <a:r>
              <a:rPr lang="en-US" dirty="0"/>
              <a:t>contains not just the style, the look of the character, but also it's stats and writing down it's history</a:t>
            </a:r>
            <a:r>
              <a:rPr lang="en-US" dirty="0" smtClean="0"/>
              <a:t>.</a:t>
            </a:r>
          </a:p>
          <a:p>
            <a:r>
              <a:rPr lang="en-US" dirty="0" smtClean="0"/>
              <a:t> </a:t>
            </a:r>
            <a:r>
              <a:rPr lang="en-US" dirty="0"/>
              <a:t>The more you know about your characters the better as you can put in many little details in your game regarding the characters and so give them a personal unique touch and your overall game story much more depth. </a:t>
            </a:r>
            <a:endParaRPr lang="en-US" dirty="0" smtClean="0"/>
          </a:p>
          <a:p>
            <a:r>
              <a:rPr lang="en-US" dirty="0" smtClean="0"/>
              <a:t>This </a:t>
            </a:r>
            <a:r>
              <a:rPr lang="en-US" dirty="0"/>
              <a:t>design process should be done for any character that would get into the game, even though, side characters which may only be seen a few times may not need to get that much detail.</a:t>
            </a:r>
          </a:p>
        </p:txBody>
      </p:sp>
    </p:spTree>
    <p:extLst>
      <p:ext uri="{BB962C8B-B14F-4D97-AF65-F5344CB8AC3E}">
        <p14:creationId xmlns:p14="http://schemas.microsoft.com/office/powerpoint/2010/main" val="306714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Gameplay</a:t>
            </a:r>
          </a:p>
        </p:txBody>
      </p:sp>
      <p:sp>
        <p:nvSpPr>
          <p:cNvPr id="3" name="Content Placeholder 2"/>
          <p:cNvSpPr>
            <a:spLocks noGrp="1"/>
          </p:cNvSpPr>
          <p:nvPr>
            <p:ph idx="1"/>
          </p:nvPr>
        </p:nvSpPr>
        <p:spPr/>
        <p:txBody>
          <a:bodyPr>
            <a:normAutofit fontScale="92500" lnSpcReduction="10000"/>
          </a:bodyPr>
          <a:lstStyle/>
          <a:p>
            <a:r>
              <a:rPr lang="en-US" dirty="0" smtClean="0"/>
              <a:t>Creating </a:t>
            </a:r>
            <a:r>
              <a:rPr lang="en-US" dirty="0"/>
              <a:t>gameplay you also should take a look at what the fun part of your game should be and try to use it throughout the game and slowly add features to it while the player process through the game to keep the main idea interesting from start to end. </a:t>
            </a:r>
            <a:endParaRPr lang="en-US" dirty="0" smtClean="0"/>
          </a:p>
          <a:p>
            <a:r>
              <a:rPr lang="en-US" dirty="0" smtClean="0"/>
              <a:t>The </a:t>
            </a:r>
            <a:r>
              <a:rPr lang="en-US" dirty="0"/>
              <a:t>gameplay design should also contain the necessary information about how the player moves through the levels and the goal of the game. </a:t>
            </a:r>
            <a:endParaRPr lang="en-US" dirty="0" smtClean="0"/>
          </a:p>
          <a:p>
            <a:r>
              <a:rPr lang="en-US" dirty="0" smtClean="0"/>
              <a:t>Also </a:t>
            </a:r>
            <a:r>
              <a:rPr lang="en-US" dirty="0"/>
              <a:t>within this section, additional to the general how the player should move </a:t>
            </a:r>
            <a:r>
              <a:rPr lang="en-US" dirty="0" smtClean="0"/>
              <a:t>through out </a:t>
            </a:r>
            <a:r>
              <a:rPr lang="en-US" dirty="0"/>
              <a:t>the </a:t>
            </a:r>
            <a:r>
              <a:rPr lang="en-US" dirty="0" smtClean="0"/>
              <a:t>game.</a:t>
            </a:r>
          </a:p>
          <a:p>
            <a:r>
              <a:rPr lang="en-US" dirty="0" smtClean="0"/>
              <a:t>You </a:t>
            </a:r>
            <a:r>
              <a:rPr lang="en-US" dirty="0"/>
              <a:t>should define how the player controls the character and other things in the game, even the menus within it, like if he will use the keyboard and mouse as well as if he will be able to use a gamepad, microphone or other controllers. </a:t>
            </a:r>
            <a:endParaRPr lang="en-US" dirty="0" smtClean="0"/>
          </a:p>
          <a:p>
            <a:r>
              <a:rPr lang="en-US" dirty="0" smtClean="0"/>
              <a:t>This </a:t>
            </a:r>
            <a:r>
              <a:rPr lang="en-US" dirty="0"/>
              <a:t>should also contain when and how the player can let the character do different actions.</a:t>
            </a:r>
          </a:p>
        </p:txBody>
      </p:sp>
    </p:spTree>
    <p:extLst>
      <p:ext uri="{BB962C8B-B14F-4D97-AF65-F5344CB8AC3E}">
        <p14:creationId xmlns:p14="http://schemas.microsoft.com/office/powerpoint/2010/main" val="83208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a:t>
            </a:r>
          </a:p>
        </p:txBody>
      </p:sp>
      <p:sp>
        <p:nvSpPr>
          <p:cNvPr id="3" name="Content Placeholder 2"/>
          <p:cNvSpPr>
            <a:spLocks noGrp="1"/>
          </p:cNvSpPr>
          <p:nvPr>
            <p:ph idx="1"/>
          </p:nvPr>
        </p:nvSpPr>
        <p:spPr/>
        <p:txBody>
          <a:bodyPr>
            <a:normAutofit/>
          </a:bodyPr>
          <a:lstStyle/>
          <a:p>
            <a:r>
              <a:rPr lang="en-US" dirty="0" smtClean="0"/>
              <a:t>You </a:t>
            </a:r>
            <a:r>
              <a:rPr lang="en-US" dirty="0"/>
              <a:t>should make sure that the game is fair to the player at every point but at the same time challenging to not get boring to fast. </a:t>
            </a:r>
            <a:endParaRPr lang="en-US" dirty="0" smtClean="0"/>
          </a:p>
          <a:p>
            <a:r>
              <a:rPr lang="en-US" dirty="0" smtClean="0"/>
              <a:t>You </a:t>
            </a:r>
            <a:r>
              <a:rPr lang="en-US" dirty="0"/>
              <a:t>need to make sure each player has the chance to win whether it be single or multiplayer. </a:t>
            </a:r>
            <a:endParaRPr lang="en-US" dirty="0" smtClean="0"/>
          </a:p>
          <a:p>
            <a:r>
              <a:rPr lang="en-US" dirty="0" smtClean="0"/>
              <a:t>In </a:t>
            </a:r>
            <a:r>
              <a:rPr lang="en-US" dirty="0"/>
              <a:t>a single player game the enemies or passages or whatever you have in your game needs to grow with the players skills. </a:t>
            </a:r>
            <a:endParaRPr lang="en-US" dirty="0" smtClean="0"/>
          </a:p>
          <a:p>
            <a:r>
              <a:rPr lang="en-US" dirty="0" smtClean="0"/>
              <a:t>For </a:t>
            </a:r>
            <a:r>
              <a:rPr lang="en-US" dirty="0"/>
              <a:t>a multiplayer session you could take a look at the players level if there are any and group together players of the same level or groups of players that in the end have an equal average skill level, whereby higher ranked players may be possible to drag lower ranked players through a multiplayer session</a:t>
            </a:r>
            <a:r>
              <a:rPr lang="en-US" dirty="0" smtClean="0"/>
              <a:t>.</a:t>
            </a:r>
            <a:endParaRPr lang="en-US" dirty="0"/>
          </a:p>
        </p:txBody>
      </p:sp>
    </p:spTree>
    <p:extLst>
      <p:ext uri="{BB962C8B-B14F-4D97-AF65-F5344CB8AC3E}">
        <p14:creationId xmlns:p14="http://schemas.microsoft.com/office/powerpoint/2010/main" val="4056021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design</a:t>
            </a:r>
          </a:p>
        </p:txBody>
      </p:sp>
      <p:sp>
        <p:nvSpPr>
          <p:cNvPr id="3" name="Content Placeholder 2"/>
          <p:cNvSpPr>
            <a:spLocks noGrp="1"/>
          </p:cNvSpPr>
          <p:nvPr>
            <p:ph idx="1"/>
          </p:nvPr>
        </p:nvSpPr>
        <p:spPr/>
        <p:txBody>
          <a:bodyPr>
            <a:normAutofit/>
          </a:bodyPr>
          <a:lstStyle/>
          <a:p>
            <a:r>
              <a:rPr lang="en-US" dirty="0" smtClean="0"/>
              <a:t>Dependent </a:t>
            </a:r>
            <a:r>
              <a:rPr lang="en-US" dirty="0"/>
              <a:t>on your games genre, you will have predefined levels. </a:t>
            </a:r>
            <a:endParaRPr lang="en-US" dirty="0" smtClean="0"/>
          </a:p>
          <a:p>
            <a:r>
              <a:rPr lang="en-US" dirty="0" smtClean="0"/>
              <a:t>There </a:t>
            </a:r>
            <a:r>
              <a:rPr lang="en-US" dirty="0"/>
              <a:t>are a bunch of level styles to choose from which range from tube styled levels that will guide the player from start to end through the level and leave him just a few ways to go to open world levels where the player can go to wherever he likes at any given </a:t>
            </a:r>
            <a:r>
              <a:rPr lang="en-US" dirty="0" smtClean="0"/>
              <a:t>time. </a:t>
            </a:r>
          </a:p>
          <a:p>
            <a:r>
              <a:rPr lang="en-US" dirty="0" smtClean="0"/>
              <a:t>In </a:t>
            </a:r>
            <a:r>
              <a:rPr lang="en-US" dirty="0"/>
              <a:t>the basic level design, you should plan the layout of the maps or open world and the style how the levels, worlds, dungeons and so on should look. </a:t>
            </a:r>
          </a:p>
        </p:txBody>
      </p:sp>
    </p:spTree>
    <p:extLst>
      <p:ext uri="{BB962C8B-B14F-4D97-AF65-F5344CB8AC3E}">
        <p14:creationId xmlns:p14="http://schemas.microsoft.com/office/powerpoint/2010/main" val="410313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ideas</a:t>
            </a:r>
          </a:p>
        </p:txBody>
      </p:sp>
      <p:sp>
        <p:nvSpPr>
          <p:cNvPr id="3" name="Content Placeholder 2"/>
          <p:cNvSpPr>
            <a:spLocks noGrp="1"/>
          </p:cNvSpPr>
          <p:nvPr>
            <p:ph idx="1"/>
          </p:nvPr>
        </p:nvSpPr>
        <p:spPr/>
        <p:txBody>
          <a:bodyPr>
            <a:normAutofit/>
          </a:bodyPr>
          <a:lstStyle/>
          <a:p>
            <a:r>
              <a:rPr lang="en-US" dirty="0" smtClean="0"/>
              <a:t>Ideas come and go in the blink of an eye. </a:t>
            </a:r>
          </a:p>
          <a:p>
            <a:endParaRPr lang="en-US" dirty="0" smtClean="0"/>
          </a:p>
          <a:p>
            <a:r>
              <a:rPr lang="en-US" dirty="0" smtClean="0"/>
              <a:t>Write or draw your idea down</a:t>
            </a:r>
          </a:p>
          <a:p>
            <a:endParaRPr lang="en-US" dirty="0" smtClean="0"/>
          </a:p>
          <a:p>
            <a:r>
              <a:rPr lang="en-US" dirty="0" smtClean="0"/>
              <a:t>Take a note of how professional game developers have done things.</a:t>
            </a:r>
          </a:p>
          <a:p>
            <a:endParaRPr lang="en-US" dirty="0" smtClean="0"/>
          </a:p>
          <a:p>
            <a:r>
              <a:rPr lang="en-US" dirty="0" smtClean="0"/>
              <a:t>Learn from their mistakes,</a:t>
            </a:r>
            <a:endParaRPr lang="en-US" dirty="0"/>
          </a:p>
        </p:txBody>
      </p:sp>
    </p:spTree>
    <p:extLst>
      <p:ext uri="{BB962C8B-B14F-4D97-AF65-F5344CB8AC3E}">
        <p14:creationId xmlns:p14="http://schemas.microsoft.com/office/powerpoint/2010/main" val="18640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design</a:t>
            </a:r>
          </a:p>
        </p:txBody>
      </p:sp>
      <p:sp>
        <p:nvSpPr>
          <p:cNvPr id="3" name="Content Placeholder 2"/>
          <p:cNvSpPr>
            <a:spLocks noGrp="1"/>
          </p:cNvSpPr>
          <p:nvPr>
            <p:ph idx="1"/>
          </p:nvPr>
        </p:nvSpPr>
        <p:spPr/>
        <p:txBody>
          <a:bodyPr>
            <a:normAutofit/>
          </a:bodyPr>
          <a:lstStyle/>
          <a:p>
            <a:r>
              <a:rPr lang="en-US" dirty="0" smtClean="0"/>
              <a:t>menu </a:t>
            </a:r>
            <a:r>
              <a:rPr lang="en-US" dirty="0"/>
              <a:t>styling as well as the HUD and other in game UI designs. </a:t>
            </a:r>
            <a:endParaRPr lang="en-US" dirty="0" smtClean="0"/>
          </a:p>
          <a:p>
            <a:r>
              <a:rPr lang="en-US" dirty="0" smtClean="0"/>
              <a:t>The </a:t>
            </a:r>
            <a:r>
              <a:rPr lang="en-US" dirty="0"/>
              <a:t>menu or possibly title screen is the first thing the players will see </a:t>
            </a:r>
            <a:endParaRPr lang="en-US" dirty="0" smtClean="0"/>
          </a:p>
          <a:p>
            <a:r>
              <a:rPr lang="en-US" dirty="0" smtClean="0"/>
              <a:t>The </a:t>
            </a:r>
            <a:r>
              <a:rPr lang="en-US" dirty="0"/>
              <a:t>HUD on the other hand should be unobtrusive, intuitive and informative to the player. </a:t>
            </a:r>
            <a:endParaRPr lang="en-US" dirty="0" smtClean="0"/>
          </a:p>
          <a:p>
            <a:r>
              <a:rPr lang="en-US" dirty="0" smtClean="0"/>
              <a:t>As </a:t>
            </a:r>
            <a:r>
              <a:rPr lang="en-US" dirty="0"/>
              <a:t>the creation of a UI in Panda3D is a programmers task </a:t>
            </a:r>
            <a:endParaRPr lang="en-US" dirty="0" smtClean="0"/>
          </a:p>
          <a:p>
            <a:r>
              <a:rPr lang="en-US" dirty="0" smtClean="0"/>
              <a:t>The </a:t>
            </a:r>
            <a:r>
              <a:rPr lang="en-US" dirty="0"/>
              <a:t>designers on the other side will still create all the assets and can also create the general design of it using pictures. </a:t>
            </a:r>
            <a:endParaRPr lang="en-US" dirty="0" smtClean="0"/>
          </a:p>
          <a:p>
            <a:r>
              <a:rPr lang="en-US" dirty="0" smtClean="0"/>
              <a:t>Those </a:t>
            </a:r>
            <a:r>
              <a:rPr lang="en-US" dirty="0"/>
              <a:t>things can then be used by the programmers to set up the UI.</a:t>
            </a:r>
          </a:p>
          <a:p>
            <a:endParaRPr lang="en-US" dirty="0"/>
          </a:p>
        </p:txBody>
      </p:sp>
    </p:spTree>
    <p:extLst>
      <p:ext uri="{BB962C8B-B14F-4D97-AF65-F5344CB8AC3E}">
        <p14:creationId xmlns:p14="http://schemas.microsoft.com/office/powerpoint/2010/main" val="26693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design</a:t>
            </a:r>
          </a:p>
        </p:txBody>
      </p:sp>
      <p:sp>
        <p:nvSpPr>
          <p:cNvPr id="3" name="Content Placeholder 2"/>
          <p:cNvSpPr>
            <a:spLocks noGrp="1"/>
          </p:cNvSpPr>
          <p:nvPr>
            <p:ph idx="1"/>
          </p:nvPr>
        </p:nvSpPr>
        <p:spPr>
          <a:xfrm>
            <a:off x="677334" y="1405719"/>
            <a:ext cx="8596668" cy="4635643"/>
          </a:xfrm>
        </p:spPr>
        <p:txBody>
          <a:bodyPr/>
          <a:lstStyle/>
          <a:p>
            <a:r>
              <a:rPr lang="en-US" dirty="0" smtClean="0"/>
              <a:t>The </a:t>
            </a:r>
            <a:r>
              <a:rPr lang="en-US" dirty="0"/>
              <a:t>audio design consists of all hearable sounds in your application whether they are music, sound effects, voices or whatever else you may need in your game. </a:t>
            </a:r>
            <a:endParaRPr lang="en-US" dirty="0" smtClean="0"/>
          </a:p>
          <a:p>
            <a:r>
              <a:rPr lang="en-US" dirty="0" smtClean="0"/>
              <a:t>Audio </a:t>
            </a:r>
            <a:r>
              <a:rPr lang="en-US" dirty="0"/>
              <a:t>design is still a very critical part of the game design process. </a:t>
            </a:r>
            <a:endParaRPr lang="en-US" dirty="0" smtClean="0"/>
          </a:p>
          <a:p>
            <a:r>
              <a:rPr lang="en-US" dirty="0" smtClean="0"/>
              <a:t>Music </a:t>
            </a:r>
            <a:r>
              <a:rPr lang="en-US" dirty="0"/>
              <a:t>and ambient sounds can help to transfer the mood of a game much better than if there are just graphics. </a:t>
            </a:r>
            <a:endParaRPr lang="en-US" dirty="0" smtClean="0"/>
          </a:p>
          <a:p>
            <a:r>
              <a:rPr lang="en-US" dirty="0" smtClean="0"/>
              <a:t>For </a:t>
            </a:r>
            <a:r>
              <a:rPr lang="en-US" dirty="0"/>
              <a:t>example try to imagine a game with a general dark and mysterious theme. Now if you slap some funny music on top of it your game won’t feel that dark anymore, whereas on the other hand if you use some dark tones for it, the player will be drawn even more into the dark and mysterious mood.</a:t>
            </a:r>
          </a:p>
          <a:p>
            <a:endParaRPr lang="en-US" dirty="0"/>
          </a:p>
        </p:txBody>
      </p:sp>
    </p:spTree>
    <p:extLst>
      <p:ext uri="{BB962C8B-B14F-4D97-AF65-F5344CB8AC3E}">
        <p14:creationId xmlns:p14="http://schemas.microsoft.com/office/powerpoint/2010/main" val="2736435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a:t>
            </a:r>
          </a:p>
        </p:txBody>
      </p:sp>
      <p:sp>
        <p:nvSpPr>
          <p:cNvPr id="3" name="Content Placeholder 2"/>
          <p:cNvSpPr>
            <a:spLocks noGrp="1"/>
          </p:cNvSpPr>
          <p:nvPr>
            <p:ph idx="1"/>
          </p:nvPr>
        </p:nvSpPr>
        <p:spPr/>
        <p:txBody>
          <a:bodyPr/>
          <a:lstStyle/>
          <a:p>
            <a:r>
              <a:rPr lang="en-US" dirty="0"/>
              <a:t>Now that we have the idea and general </a:t>
            </a:r>
            <a:r>
              <a:rPr lang="en-US" dirty="0" err="1"/>
              <a:t>planing</a:t>
            </a:r>
            <a:r>
              <a:rPr lang="en-US" dirty="0"/>
              <a:t> for our game set, we need to prepare our workspace to be ready to start the development.</a:t>
            </a:r>
          </a:p>
        </p:txBody>
      </p:sp>
    </p:spTree>
    <p:extLst>
      <p:ext uri="{BB962C8B-B14F-4D97-AF65-F5344CB8AC3E}">
        <p14:creationId xmlns:p14="http://schemas.microsoft.com/office/powerpoint/2010/main" val="1164294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be used</a:t>
            </a:r>
          </a:p>
        </p:txBody>
      </p:sp>
      <p:sp>
        <p:nvSpPr>
          <p:cNvPr id="3" name="Content Placeholder 2"/>
          <p:cNvSpPr>
            <a:spLocks noGrp="1"/>
          </p:cNvSpPr>
          <p:nvPr>
            <p:ph idx="1"/>
          </p:nvPr>
        </p:nvSpPr>
        <p:spPr>
          <a:xfrm>
            <a:off x="677334" y="1349829"/>
            <a:ext cx="8596668" cy="5312228"/>
          </a:xfrm>
        </p:spPr>
        <p:txBody>
          <a:bodyPr>
            <a:normAutofit fontScale="92500" lnSpcReduction="10000"/>
          </a:bodyPr>
          <a:lstStyle/>
          <a:p>
            <a:r>
              <a:rPr lang="en-US" dirty="0" smtClean="0"/>
              <a:t>Panda3D </a:t>
            </a:r>
            <a:r>
              <a:rPr lang="en-US" dirty="0"/>
              <a:t>with python to write our game </a:t>
            </a:r>
            <a:endParaRPr lang="en-US" dirty="0" smtClean="0"/>
          </a:p>
          <a:p>
            <a:pPr marL="0" indent="0" algn="ctr">
              <a:buNone/>
            </a:pPr>
            <a:r>
              <a:rPr lang="en-US" dirty="0">
                <a:solidFill>
                  <a:srgbClr val="FF0000"/>
                </a:solidFill>
              </a:rPr>
              <a:t>Panda3D - http://www.panda3d.org/</a:t>
            </a:r>
            <a:endParaRPr lang="en-US" dirty="0" smtClean="0">
              <a:solidFill>
                <a:srgbClr val="FF0000"/>
              </a:solidFill>
            </a:endParaRPr>
          </a:p>
          <a:p>
            <a:r>
              <a:rPr lang="en-US" dirty="0" smtClean="0"/>
              <a:t>Blender </a:t>
            </a:r>
            <a:r>
              <a:rPr lang="en-US" dirty="0"/>
              <a:t>as our 3D modeling application. </a:t>
            </a:r>
            <a:endParaRPr lang="en-US" dirty="0" smtClean="0"/>
          </a:p>
          <a:p>
            <a:pPr marL="0" indent="0" algn="ctr">
              <a:buNone/>
            </a:pPr>
            <a:r>
              <a:rPr lang="en-US" dirty="0">
                <a:solidFill>
                  <a:srgbClr val="FF0000"/>
                </a:solidFill>
              </a:rPr>
              <a:t>Blender - http://www.blender.org/ with </a:t>
            </a:r>
            <a:r>
              <a:rPr lang="en-US" dirty="0" err="1">
                <a:solidFill>
                  <a:srgbClr val="FF0000"/>
                </a:solidFill>
              </a:rPr>
              <a:t>yabee</a:t>
            </a:r>
            <a:r>
              <a:rPr lang="en-US" dirty="0">
                <a:solidFill>
                  <a:srgbClr val="FF0000"/>
                </a:solidFill>
              </a:rPr>
              <a:t> plugin -  https://github.com/09th/YABEE</a:t>
            </a:r>
            <a:endParaRPr lang="en-US" dirty="0" smtClean="0">
              <a:solidFill>
                <a:srgbClr val="FF0000"/>
              </a:solidFill>
            </a:endParaRPr>
          </a:p>
          <a:p>
            <a:r>
              <a:rPr lang="en-US" dirty="0" smtClean="0"/>
              <a:t>Image </a:t>
            </a:r>
            <a:r>
              <a:rPr lang="en-US" dirty="0"/>
              <a:t>editing software like the Gimp or </a:t>
            </a:r>
            <a:r>
              <a:rPr lang="en-US" dirty="0" err="1"/>
              <a:t>Krita</a:t>
            </a:r>
            <a:r>
              <a:rPr lang="en-US" dirty="0"/>
              <a:t> to create </a:t>
            </a:r>
            <a:r>
              <a:rPr lang="en-US" dirty="0" smtClean="0"/>
              <a:t>textures.</a:t>
            </a:r>
          </a:p>
          <a:p>
            <a:pPr marL="0" indent="0" algn="ctr">
              <a:buNone/>
            </a:pPr>
            <a:r>
              <a:rPr lang="en-US" dirty="0">
                <a:solidFill>
                  <a:srgbClr val="FF0000"/>
                </a:solidFill>
              </a:rPr>
              <a:t>Gimp - http://www.gimp.org/</a:t>
            </a:r>
            <a:endParaRPr lang="en-US" dirty="0" smtClean="0">
              <a:solidFill>
                <a:srgbClr val="FF0000"/>
              </a:solidFill>
            </a:endParaRPr>
          </a:p>
          <a:p>
            <a:r>
              <a:rPr lang="en-US" dirty="0" smtClean="0"/>
              <a:t>Text </a:t>
            </a:r>
            <a:r>
              <a:rPr lang="en-US" dirty="0"/>
              <a:t>editor or IDE like </a:t>
            </a:r>
            <a:r>
              <a:rPr lang="en-US" dirty="0" err="1"/>
              <a:t>emacs</a:t>
            </a:r>
            <a:r>
              <a:rPr lang="en-US" dirty="0"/>
              <a:t>, </a:t>
            </a:r>
            <a:r>
              <a:rPr lang="en-US" dirty="0" err="1"/>
              <a:t>Geany</a:t>
            </a:r>
            <a:r>
              <a:rPr lang="en-US" dirty="0"/>
              <a:t> or Eric to edit your python source code. </a:t>
            </a:r>
            <a:endParaRPr lang="en-US" dirty="0" smtClean="0"/>
          </a:p>
          <a:p>
            <a:r>
              <a:rPr lang="en-US" dirty="0" smtClean="0"/>
              <a:t>Vector </a:t>
            </a:r>
            <a:r>
              <a:rPr lang="en-US" dirty="0"/>
              <a:t>graphic application like </a:t>
            </a:r>
            <a:r>
              <a:rPr lang="en-US" dirty="0" err="1"/>
              <a:t>InkScape</a:t>
            </a:r>
            <a:r>
              <a:rPr lang="en-US" dirty="0"/>
              <a:t> for icon </a:t>
            </a:r>
            <a:r>
              <a:rPr lang="en-US" dirty="0" smtClean="0"/>
              <a:t>creation.</a:t>
            </a:r>
          </a:p>
          <a:p>
            <a:pPr marL="0" indent="0" algn="ctr">
              <a:buNone/>
            </a:pPr>
            <a:r>
              <a:rPr lang="en-US" dirty="0" err="1">
                <a:solidFill>
                  <a:srgbClr val="FF0000"/>
                </a:solidFill>
              </a:rPr>
              <a:t>InkScape</a:t>
            </a:r>
            <a:r>
              <a:rPr lang="en-US" dirty="0">
                <a:solidFill>
                  <a:srgbClr val="FF0000"/>
                </a:solidFill>
              </a:rPr>
              <a:t> - https://inkscape.org/</a:t>
            </a:r>
          </a:p>
          <a:p>
            <a:r>
              <a:rPr lang="en-US" dirty="0" smtClean="0"/>
              <a:t>Desktop </a:t>
            </a:r>
            <a:r>
              <a:rPr lang="en-US" dirty="0"/>
              <a:t>publishing application like </a:t>
            </a:r>
            <a:r>
              <a:rPr lang="en-US" dirty="0" err="1"/>
              <a:t>Scribus</a:t>
            </a:r>
            <a:r>
              <a:rPr lang="en-US" dirty="0"/>
              <a:t> for the writing of the games manual</a:t>
            </a:r>
            <a:r>
              <a:rPr lang="en-US" dirty="0" smtClean="0"/>
              <a:t>.</a:t>
            </a:r>
          </a:p>
          <a:p>
            <a:pPr marL="0" indent="0" algn="ctr">
              <a:buNone/>
            </a:pPr>
            <a:r>
              <a:rPr lang="en-US" dirty="0" err="1">
                <a:solidFill>
                  <a:srgbClr val="FF0000"/>
                </a:solidFill>
              </a:rPr>
              <a:t>Scribus</a:t>
            </a:r>
            <a:r>
              <a:rPr lang="en-US" dirty="0">
                <a:solidFill>
                  <a:srgbClr val="FF0000"/>
                </a:solidFill>
              </a:rPr>
              <a:t> - http://www.scribus.net/</a:t>
            </a:r>
          </a:p>
          <a:p>
            <a:pPr marL="0" indent="0" algn="ctr">
              <a:buNone/>
            </a:pPr>
            <a:endParaRPr lang="en-US" dirty="0"/>
          </a:p>
          <a:p>
            <a:pPr marL="0" indent="0" algn="ctr">
              <a:buNone/>
            </a:pPr>
            <a:r>
              <a:rPr lang="en-US" dirty="0" err="1">
                <a:solidFill>
                  <a:srgbClr val="FF0000"/>
                </a:solidFill>
              </a:rPr>
              <a:t>TuxGuitar</a:t>
            </a:r>
            <a:r>
              <a:rPr lang="en-US" dirty="0">
                <a:solidFill>
                  <a:srgbClr val="FF0000"/>
                </a:solidFill>
              </a:rPr>
              <a:t> - http://www.tuxguitar.com.ar/ </a:t>
            </a:r>
            <a:endParaRPr lang="en-US" dirty="0" smtClean="0">
              <a:solidFill>
                <a:srgbClr val="FF0000"/>
              </a:solidFill>
            </a:endParaRPr>
          </a:p>
          <a:p>
            <a:pPr marL="0" indent="0" algn="ctr">
              <a:buNone/>
            </a:pPr>
            <a:r>
              <a:rPr lang="en-US" dirty="0" smtClean="0">
                <a:solidFill>
                  <a:srgbClr val="FF0000"/>
                </a:solidFill>
              </a:rPr>
              <a:t>Audacity </a:t>
            </a:r>
            <a:r>
              <a:rPr lang="en-US" dirty="0">
                <a:solidFill>
                  <a:srgbClr val="FF0000"/>
                </a:solidFill>
              </a:rPr>
              <a:t>- http://audacityteam.org/ </a:t>
            </a:r>
            <a:endParaRPr lang="en-US" dirty="0" smtClean="0">
              <a:solidFill>
                <a:srgbClr val="FF0000"/>
              </a:solidFill>
            </a:endParaRPr>
          </a:p>
          <a:p>
            <a:pPr marL="0" indent="0" algn="ctr">
              <a:buNone/>
            </a:pPr>
            <a:endParaRPr lang="en-US" dirty="0" smtClean="0">
              <a:solidFill>
                <a:srgbClr val="FF0000"/>
              </a:solidFill>
            </a:endParaRPr>
          </a:p>
          <a:p>
            <a:pPr marL="0" indent="0" algn="ctr">
              <a:buNone/>
            </a:pPr>
            <a:endParaRPr lang="en-US" dirty="0">
              <a:solidFill>
                <a:srgbClr val="FF0000"/>
              </a:solidFill>
            </a:endParaRPr>
          </a:p>
        </p:txBody>
      </p:sp>
    </p:spTree>
    <p:extLst>
      <p:ext uri="{BB962C8B-B14F-4D97-AF65-F5344CB8AC3E}">
        <p14:creationId xmlns:p14="http://schemas.microsoft.com/office/powerpoint/2010/main" val="3654514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structures </a:t>
            </a:r>
          </a:p>
        </p:txBody>
      </p:sp>
      <p:sp>
        <p:nvSpPr>
          <p:cNvPr id="3" name="Content Placeholder 2"/>
          <p:cNvSpPr>
            <a:spLocks noGrp="1"/>
          </p:cNvSpPr>
          <p:nvPr>
            <p:ph idx="1"/>
          </p:nvPr>
        </p:nvSpPr>
        <p:spPr>
          <a:xfrm>
            <a:off x="677334" y="1320800"/>
            <a:ext cx="8596668" cy="5537199"/>
          </a:xfrm>
        </p:spPr>
        <p:txBody>
          <a:bodyPr>
            <a:normAutofit/>
          </a:bodyPr>
          <a:lstStyle/>
          <a:p>
            <a:r>
              <a:rPr lang="en-US" dirty="0" smtClean="0"/>
              <a:t>We </a:t>
            </a:r>
            <a:r>
              <a:rPr lang="en-US" dirty="0"/>
              <a:t>will create a directory called “</a:t>
            </a:r>
            <a:r>
              <a:rPr lang="en-US" dirty="0" smtClean="0"/>
              <a:t>P3D”. </a:t>
            </a:r>
          </a:p>
          <a:p>
            <a:endParaRPr lang="en-US" dirty="0" smtClean="0"/>
          </a:p>
          <a:p>
            <a:pPr>
              <a:buFont typeface="Wingdings" panose="05000000000000000000" pitchFamily="2" charset="2"/>
              <a:buChar char="v"/>
            </a:pPr>
            <a:r>
              <a:rPr lang="en-US" b="1" dirty="0" smtClean="0">
                <a:solidFill>
                  <a:srgbClr val="FF0000"/>
                </a:solidFill>
              </a:rPr>
              <a:t>/P3D/ </a:t>
            </a:r>
          </a:p>
          <a:p>
            <a:pPr>
              <a:buFont typeface="Wingdings" panose="05000000000000000000" pitchFamily="2" charset="2"/>
              <a:buChar char="v"/>
            </a:pPr>
            <a:r>
              <a:rPr lang="en-US" b="1" dirty="0" smtClean="0">
                <a:solidFill>
                  <a:srgbClr val="FF0000"/>
                </a:solidFill>
              </a:rPr>
              <a:t>/P3D/design  </a:t>
            </a:r>
            <a:r>
              <a:rPr lang="en-US" dirty="0" smtClean="0"/>
              <a:t>(</a:t>
            </a:r>
            <a:r>
              <a:rPr lang="en-US" dirty="0"/>
              <a:t>blender model and gimp image files</a:t>
            </a:r>
            <a:r>
              <a:rPr lang="en-US" dirty="0" smtClean="0"/>
              <a:t>)</a:t>
            </a:r>
          </a:p>
          <a:p>
            <a:pPr>
              <a:buFont typeface="Wingdings" panose="05000000000000000000" pitchFamily="2" charset="2"/>
              <a:buChar char="v"/>
            </a:pPr>
            <a:r>
              <a:rPr lang="en-US" b="1" dirty="0" smtClean="0">
                <a:solidFill>
                  <a:srgbClr val="FF0000"/>
                </a:solidFill>
              </a:rPr>
              <a:t>/P3D/game   </a:t>
            </a:r>
            <a:r>
              <a:rPr lang="en-US" dirty="0" smtClean="0"/>
              <a:t>(</a:t>
            </a:r>
            <a:r>
              <a:rPr lang="en-US" dirty="0"/>
              <a:t>python source files and an final assets for the game.</a:t>
            </a:r>
            <a:r>
              <a:rPr lang="en-US" dirty="0" smtClean="0"/>
              <a:t>)</a:t>
            </a:r>
          </a:p>
          <a:p>
            <a:pPr>
              <a:buFont typeface="Wingdings" panose="05000000000000000000" pitchFamily="2" charset="2"/>
              <a:buChar char="v"/>
            </a:pPr>
            <a:r>
              <a:rPr lang="en-US" b="1" dirty="0" smtClean="0">
                <a:solidFill>
                  <a:srgbClr val="FF0000"/>
                </a:solidFill>
              </a:rPr>
              <a:t>/P3D/game/assets  </a:t>
            </a:r>
            <a:r>
              <a:rPr lang="en-US" dirty="0" smtClean="0"/>
              <a:t>(</a:t>
            </a:r>
            <a:r>
              <a:rPr lang="en-US" dirty="0"/>
              <a:t>egg files, textures and particles</a:t>
            </a:r>
            <a:r>
              <a:rPr lang="en-US" dirty="0" smtClean="0"/>
              <a:t>.)</a:t>
            </a:r>
          </a:p>
          <a:p>
            <a:pPr>
              <a:buFont typeface="Wingdings" panose="05000000000000000000" pitchFamily="2" charset="2"/>
              <a:buChar char="v"/>
            </a:pPr>
            <a:r>
              <a:rPr lang="en-US" b="1" dirty="0" smtClean="0">
                <a:solidFill>
                  <a:srgbClr val="FF0000"/>
                </a:solidFill>
              </a:rPr>
              <a:t>/P3D/game/assets/characters </a:t>
            </a:r>
            <a:r>
              <a:rPr lang="en-US" dirty="0" smtClean="0"/>
              <a:t>(</a:t>
            </a:r>
            <a:r>
              <a:rPr lang="en-US" dirty="0"/>
              <a:t>character models and textures </a:t>
            </a:r>
            <a:r>
              <a:rPr lang="en-US" dirty="0" smtClean="0"/>
              <a:t>)</a:t>
            </a:r>
          </a:p>
          <a:p>
            <a:pPr>
              <a:buFont typeface="Wingdings" panose="05000000000000000000" pitchFamily="2" charset="2"/>
              <a:buChar char="v"/>
            </a:pPr>
            <a:r>
              <a:rPr lang="en-US" b="1" dirty="0" smtClean="0">
                <a:solidFill>
                  <a:srgbClr val="FF0000"/>
                </a:solidFill>
              </a:rPr>
              <a:t>/P3D/game/assets/levels </a:t>
            </a:r>
            <a:r>
              <a:rPr lang="en-US" dirty="0" smtClean="0"/>
              <a:t>(</a:t>
            </a:r>
            <a:r>
              <a:rPr lang="en-US" dirty="0"/>
              <a:t>selectable level </a:t>
            </a:r>
            <a:r>
              <a:rPr lang="en-US" dirty="0" smtClean="0"/>
              <a:t>models)</a:t>
            </a:r>
            <a:endParaRPr lang="en-US" dirty="0"/>
          </a:p>
          <a:p>
            <a:endParaRPr lang="en-US" dirty="0"/>
          </a:p>
        </p:txBody>
      </p:sp>
    </p:spTree>
    <p:extLst>
      <p:ext uri="{BB962C8B-B14F-4D97-AF65-F5344CB8AC3E}">
        <p14:creationId xmlns:p14="http://schemas.microsoft.com/office/powerpoint/2010/main" val="1473835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a:t>P3D application</a:t>
            </a:r>
          </a:p>
        </p:txBody>
      </p:sp>
      <p:sp>
        <p:nvSpPr>
          <p:cNvPr id="3" name="Content Placeholder 2"/>
          <p:cNvSpPr>
            <a:spLocks noGrp="1"/>
          </p:cNvSpPr>
          <p:nvPr>
            <p:ph idx="1"/>
          </p:nvPr>
        </p:nvSpPr>
        <p:spPr/>
        <p:txBody>
          <a:bodyPr/>
          <a:lstStyle/>
          <a:p>
            <a:r>
              <a:rPr lang="en-US" dirty="0" smtClean="0"/>
              <a:t>First file: Main.py </a:t>
            </a:r>
          </a:p>
          <a:p>
            <a:pPr marL="0" indent="0" algn="ctr">
              <a:buNone/>
            </a:pPr>
            <a:r>
              <a:rPr lang="en-US" b="1" dirty="0">
                <a:solidFill>
                  <a:srgbClr val="FF0000"/>
                </a:solidFill>
                <a:hlinkClick r:id="rId2"/>
              </a:rPr>
              <a:t>https://</a:t>
            </a:r>
            <a:r>
              <a:rPr lang="en-US" b="1" dirty="0" smtClean="0">
                <a:solidFill>
                  <a:srgbClr val="FF0000"/>
                </a:solidFill>
                <a:hlinkClick r:id="rId2"/>
              </a:rPr>
              <a:t>launchpad.net/panda3dcodecollection</a:t>
            </a:r>
            <a:endParaRPr lang="en-US" b="1" dirty="0" smtClean="0">
              <a:solidFill>
                <a:srgbClr val="FF0000"/>
              </a:solidFill>
            </a:endParaRPr>
          </a:p>
          <a:p>
            <a:pPr marL="0" indent="0" algn="ctr">
              <a:buNone/>
            </a:pPr>
            <a:r>
              <a:rPr lang="en-US" b="1">
                <a:solidFill>
                  <a:srgbClr val="FF0000"/>
                </a:solidFill>
              </a:rPr>
              <a:t>http://bazaar.launchpad.net/~fireclawthefox/panda3dcodecollection/trunk/view/head:/core/template%20for%20main.py</a:t>
            </a:r>
            <a:endParaRPr lang="en-US" b="1" dirty="0">
              <a:solidFill>
                <a:srgbClr val="FF0000"/>
              </a:solidFill>
            </a:endParaRPr>
          </a:p>
          <a:p>
            <a:endParaRPr lang="en-US" dirty="0" smtClean="0"/>
          </a:p>
          <a:p>
            <a:r>
              <a:rPr lang="en-US" dirty="0"/>
              <a:t>The first part of code will always be the main.py script so copy the “template for main.py” script into your </a:t>
            </a:r>
            <a:r>
              <a:rPr lang="en-US" dirty="0" smtClean="0"/>
              <a:t>…/P3D/game</a:t>
            </a:r>
            <a:r>
              <a:rPr lang="en-US" dirty="0"/>
              <a:t>/ folder and rename it to main.py</a:t>
            </a:r>
            <a:r>
              <a:rPr lang="en-US" dirty="0" smtClean="0"/>
              <a:t>.</a:t>
            </a:r>
            <a:endParaRPr lang="en-US" dirty="0"/>
          </a:p>
        </p:txBody>
      </p:sp>
    </p:spTree>
    <p:extLst>
      <p:ext uri="{BB962C8B-B14F-4D97-AF65-F5344CB8AC3E}">
        <p14:creationId xmlns:p14="http://schemas.microsoft.com/office/powerpoint/2010/main" val="3533256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1201"/>
            <a:ext cx="8596668" cy="5330162"/>
          </a:xfrm>
        </p:spPr>
        <p:txBody>
          <a:bodyPr/>
          <a:lstStyle/>
          <a:p>
            <a:r>
              <a:rPr lang="en-US" b="1" dirty="0"/>
              <a:t> </a:t>
            </a:r>
            <a:r>
              <a:rPr lang="en-US" b="1" dirty="0" err="1"/>
              <a:t>companyName</a:t>
            </a:r>
            <a:r>
              <a:rPr lang="en-US" b="1" dirty="0"/>
              <a:t> = “Your Companies Name</a:t>
            </a:r>
            <a:r>
              <a:rPr lang="en-US" b="1" dirty="0" smtClean="0"/>
              <a:t>”</a:t>
            </a:r>
          </a:p>
          <a:p>
            <a:endParaRPr lang="en-US" b="1" dirty="0"/>
          </a:p>
          <a:p>
            <a:endParaRPr lang="en-US" b="1" dirty="0" smtClean="0"/>
          </a:p>
          <a:p>
            <a:r>
              <a:rPr lang="en-US" b="1" dirty="0" err="1" smtClean="0"/>
              <a:t>appName</a:t>
            </a:r>
            <a:r>
              <a:rPr lang="en-US" b="1" dirty="0" smtClean="0"/>
              <a:t> </a:t>
            </a:r>
            <a:r>
              <a:rPr lang="en-US" b="1" dirty="0"/>
              <a:t>= "Game Name" </a:t>
            </a:r>
            <a:endParaRPr lang="en-US" b="1" dirty="0" smtClean="0"/>
          </a:p>
          <a:p>
            <a:endParaRPr lang="en-US" b="1" dirty="0"/>
          </a:p>
          <a:p>
            <a:endParaRPr lang="en-US" b="1" dirty="0" smtClean="0"/>
          </a:p>
          <a:p>
            <a:r>
              <a:rPr lang="en-US" b="1" dirty="0"/>
              <a:t> window </a:t>
            </a:r>
            <a:r>
              <a:rPr lang="en-US" b="1" dirty="0" smtClean="0"/>
              <a:t>title</a:t>
            </a:r>
            <a:endParaRPr lang="en-US" b="1" dirty="0"/>
          </a:p>
          <a:p>
            <a:endParaRPr lang="en-US" b="1" dirty="0" smtClean="0"/>
          </a:p>
          <a:p>
            <a:endParaRPr lang="en-US" b="1" dirty="0" smtClean="0"/>
          </a:p>
          <a:p>
            <a:r>
              <a:rPr lang="en-US" b="1" dirty="0" smtClean="0"/>
              <a:t>Current </a:t>
            </a:r>
            <a:r>
              <a:rPr lang="en-US" b="1" dirty="0"/>
              <a:t>version style of it is YY.MM where YY is the year and MM is the month with leading </a:t>
            </a:r>
            <a:r>
              <a:rPr lang="en-US" b="1" dirty="0" smtClean="0"/>
              <a:t>0.</a:t>
            </a:r>
          </a:p>
          <a:p>
            <a:endParaRPr lang="en-US" b="1" dirty="0"/>
          </a:p>
          <a:p>
            <a:endParaRPr lang="en-US" b="1" dirty="0" smtClean="0"/>
          </a:p>
          <a:p>
            <a:endParaRPr lang="en-US" b="1" dirty="0"/>
          </a:p>
        </p:txBody>
      </p:sp>
    </p:spTree>
    <p:extLst>
      <p:ext uri="{BB962C8B-B14F-4D97-AF65-F5344CB8AC3E}">
        <p14:creationId xmlns:p14="http://schemas.microsoft.com/office/powerpoint/2010/main" val="3136472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lstStyle/>
          <a:p>
            <a:r>
              <a:rPr lang="en-US" dirty="0" smtClean="0"/>
              <a:t>Run</a:t>
            </a:r>
            <a:endParaRPr lang="en-US" dirty="0"/>
          </a:p>
        </p:txBody>
      </p:sp>
      <p:sp>
        <p:nvSpPr>
          <p:cNvPr id="3" name="Content Placeholder 2"/>
          <p:cNvSpPr>
            <a:spLocks noGrp="1"/>
          </p:cNvSpPr>
          <p:nvPr>
            <p:ph idx="1"/>
          </p:nvPr>
        </p:nvSpPr>
        <p:spPr>
          <a:xfrm>
            <a:off x="677334" y="1465943"/>
            <a:ext cx="8596668" cy="4575419"/>
          </a:xfrm>
        </p:spPr>
        <p:txBody>
          <a:bodyPr/>
          <a:lstStyle/>
          <a:p>
            <a:r>
              <a:rPr lang="en-US" dirty="0" smtClean="0"/>
              <a:t>Python main.py</a:t>
            </a:r>
          </a:p>
          <a:p>
            <a:endParaRPr lang="en-US" dirty="0"/>
          </a:p>
          <a:p>
            <a:r>
              <a:rPr lang="en-US" dirty="0" smtClean="0"/>
              <a:t>Home folder &gt; </a:t>
            </a:r>
            <a:r>
              <a:rPr lang="en-US" dirty="0" err="1" smtClean="0"/>
              <a:t>appName</a:t>
            </a:r>
            <a:r>
              <a:rPr lang="en-US" dirty="0" smtClean="0"/>
              <a:t> variable</a:t>
            </a:r>
          </a:p>
          <a:p>
            <a:r>
              <a:rPr lang="en-US" dirty="0" smtClean="0"/>
              <a:t>log </a:t>
            </a:r>
            <a:r>
              <a:rPr lang="en-US" dirty="0"/>
              <a:t>files and a file ending with .</a:t>
            </a:r>
            <a:r>
              <a:rPr lang="en-US" dirty="0" err="1"/>
              <a:t>prc</a:t>
            </a:r>
            <a:r>
              <a:rPr lang="en-US" dirty="0"/>
              <a:t>. </a:t>
            </a:r>
            <a:r>
              <a:rPr lang="en-US" dirty="0" smtClean="0"/>
              <a:t>(configuration file)</a:t>
            </a:r>
          </a:p>
          <a:p>
            <a:r>
              <a:rPr lang="en-US" dirty="0" smtClean="0"/>
              <a:t>If </a:t>
            </a:r>
            <a:r>
              <a:rPr lang="en-US" dirty="0"/>
              <a:t>you open it with a text editor you can set a few configurations like change </a:t>
            </a:r>
            <a:r>
              <a:rPr lang="en-US" dirty="0" err="1"/>
              <a:t>fullscreen</a:t>
            </a:r>
            <a:r>
              <a:rPr lang="en-US" dirty="0"/>
              <a:t> to #f so the application gets started in windowed mode which might be better for development sometimes</a:t>
            </a:r>
            <a:r>
              <a:rPr lang="en-US" dirty="0" smtClean="0"/>
              <a:t>.</a:t>
            </a:r>
          </a:p>
          <a:p>
            <a:r>
              <a:rPr lang="en-US" dirty="0" smtClean="0"/>
              <a:t>The </a:t>
            </a:r>
            <a:r>
              <a:rPr lang="en-US" dirty="0"/>
              <a:t>other variables in that file should be quite self </a:t>
            </a:r>
            <a:r>
              <a:rPr lang="en-US" dirty="0" smtClean="0"/>
              <a:t>explanatory</a:t>
            </a:r>
          </a:p>
          <a:p>
            <a:r>
              <a:rPr lang="en-US" dirty="0" smtClean="0"/>
              <a:t>If </a:t>
            </a:r>
            <a:r>
              <a:rPr lang="en-US" dirty="0"/>
              <a:t>you want the default configurations again, simply delete or rename the </a:t>
            </a:r>
            <a:r>
              <a:rPr lang="en-US" dirty="0" err="1"/>
              <a:t>prc</a:t>
            </a:r>
            <a:r>
              <a:rPr lang="en-US" dirty="0"/>
              <a:t> file and it will be rewritten at next application start.</a:t>
            </a:r>
          </a:p>
          <a:p>
            <a:endParaRPr lang="en-US" dirty="0"/>
          </a:p>
        </p:txBody>
      </p:sp>
    </p:spTree>
    <p:extLst>
      <p:ext uri="{BB962C8B-B14F-4D97-AF65-F5344CB8AC3E}">
        <p14:creationId xmlns:p14="http://schemas.microsoft.com/office/powerpoint/2010/main" val="262376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0857"/>
          </a:xfrm>
        </p:spPr>
        <p:txBody>
          <a:bodyPr/>
          <a:lstStyle/>
          <a:p>
            <a:r>
              <a:rPr lang="en-US" dirty="0" smtClean="0"/>
              <a:t>Creating characters</a:t>
            </a:r>
            <a:endParaRPr lang="en-US" dirty="0"/>
          </a:p>
        </p:txBody>
      </p:sp>
      <p:sp>
        <p:nvSpPr>
          <p:cNvPr id="3" name="Content Placeholder 2"/>
          <p:cNvSpPr>
            <a:spLocks noGrp="1"/>
          </p:cNvSpPr>
          <p:nvPr>
            <p:ph idx="1"/>
          </p:nvPr>
        </p:nvSpPr>
        <p:spPr/>
        <p:txBody>
          <a:bodyPr/>
          <a:lstStyle/>
          <a:p>
            <a:r>
              <a:rPr lang="en-US" dirty="0"/>
              <a:t> </a:t>
            </a:r>
            <a:r>
              <a:rPr lang="en-US" dirty="0">
                <a:hlinkClick r:id="rId2"/>
              </a:rPr>
              <a:t>http://opengameart.org</a:t>
            </a:r>
            <a:r>
              <a:rPr lang="en-US" dirty="0" smtClean="0">
                <a:hlinkClick r:id="rId2"/>
              </a:rPr>
              <a:t>/</a:t>
            </a:r>
            <a:r>
              <a:rPr lang="en-US" dirty="0" smtClean="0"/>
              <a:t>. – already made models</a:t>
            </a:r>
          </a:p>
          <a:p>
            <a:endParaRPr lang="en-US" dirty="0"/>
          </a:p>
          <a:p>
            <a:r>
              <a:rPr lang="en-US" dirty="0"/>
              <a:t>A good source of blender tutorials is the </a:t>
            </a:r>
            <a:r>
              <a:rPr lang="en-US" dirty="0">
                <a:solidFill>
                  <a:srgbClr val="FF0000"/>
                </a:solidFill>
              </a:rPr>
              <a:t>blenderguru.com</a:t>
            </a:r>
            <a:r>
              <a:rPr lang="en-US" dirty="0"/>
              <a:t> website as well as the blender </a:t>
            </a:r>
            <a:r>
              <a:rPr lang="en-US" dirty="0" err="1"/>
              <a:t>noob</a:t>
            </a:r>
            <a:r>
              <a:rPr lang="en-US" dirty="0"/>
              <a:t> to pro </a:t>
            </a:r>
            <a:r>
              <a:rPr lang="en-US" dirty="0" err="1"/>
              <a:t>wikibook</a:t>
            </a:r>
            <a:r>
              <a:rPr lang="en-US" dirty="0"/>
              <a:t> which can be found here</a:t>
            </a:r>
            <a:r>
              <a:rPr lang="en-US" dirty="0" smtClean="0"/>
              <a:t>:</a:t>
            </a:r>
          </a:p>
          <a:p>
            <a:pPr marL="0" indent="0">
              <a:buNone/>
            </a:pPr>
            <a:r>
              <a:rPr lang="en-US" dirty="0" smtClean="0">
                <a:solidFill>
                  <a:srgbClr val="FF0000"/>
                </a:solidFill>
              </a:rPr>
              <a:t> </a:t>
            </a:r>
            <a:r>
              <a:rPr lang="en-US" dirty="0">
                <a:solidFill>
                  <a:srgbClr val="FF0000"/>
                </a:solidFill>
              </a:rPr>
              <a:t>https://en.wikibooks.org/wiki/Blender_3D:_Noob_to_Pro </a:t>
            </a:r>
            <a:r>
              <a:rPr lang="en-US" dirty="0" smtClean="0">
                <a:solidFill>
                  <a:srgbClr val="FF0000"/>
                </a:solidFill>
              </a:rPr>
              <a:t>And</a:t>
            </a:r>
          </a:p>
          <a:p>
            <a:r>
              <a:rPr lang="en-US" dirty="0" smtClean="0"/>
              <a:t> </a:t>
            </a:r>
            <a:r>
              <a:rPr lang="en-US" dirty="0"/>
              <a:t>for a good tutorial on character rigging take a look at </a:t>
            </a:r>
            <a:r>
              <a:rPr lang="en-US" dirty="0">
                <a:solidFill>
                  <a:srgbClr val="FF0000"/>
                </a:solidFill>
              </a:rPr>
              <a:t>http://www.blenderguru.com/tutorials/introduction-to-rigging/ </a:t>
            </a:r>
            <a:endParaRPr lang="en-US" dirty="0" smtClean="0">
              <a:solidFill>
                <a:srgbClr val="FF0000"/>
              </a:solidFill>
            </a:endParaRPr>
          </a:p>
          <a:p>
            <a:r>
              <a:rPr lang="en-US" dirty="0" smtClean="0"/>
              <a:t>Also </a:t>
            </a:r>
            <a:r>
              <a:rPr lang="en-US" dirty="0"/>
              <a:t>there are tools that can help you simplify the creation of human characters. One of these tools is </a:t>
            </a:r>
            <a:endParaRPr lang="en-US" dirty="0" smtClean="0"/>
          </a:p>
          <a:p>
            <a:pPr marL="0" indent="0">
              <a:buNone/>
            </a:pPr>
            <a:r>
              <a:rPr lang="en-US" dirty="0" err="1" smtClean="0"/>
              <a:t>MakeHuman</a:t>
            </a:r>
            <a:r>
              <a:rPr lang="en-US" dirty="0"/>
              <a:t>: </a:t>
            </a:r>
            <a:r>
              <a:rPr lang="en-US" dirty="0">
                <a:solidFill>
                  <a:srgbClr val="FF0000"/>
                </a:solidFill>
              </a:rPr>
              <a:t>http://www.makehuman.org/</a:t>
            </a:r>
          </a:p>
          <a:p>
            <a:endParaRPr lang="en-US" dirty="0"/>
          </a:p>
        </p:txBody>
      </p:sp>
    </p:spTree>
    <p:extLst>
      <p:ext uri="{BB962C8B-B14F-4D97-AF65-F5344CB8AC3E}">
        <p14:creationId xmlns:p14="http://schemas.microsoft.com/office/powerpoint/2010/main" val="136598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lstStyle/>
          <a:p>
            <a:r>
              <a:rPr lang="en-US" dirty="0" smtClean="0"/>
              <a:t>Tips to remember</a:t>
            </a:r>
            <a:endParaRPr lang="en-US" dirty="0"/>
          </a:p>
        </p:txBody>
      </p:sp>
      <p:sp>
        <p:nvSpPr>
          <p:cNvPr id="3" name="Content Placeholder 2"/>
          <p:cNvSpPr>
            <a:spLocks noGrp="1"/>
          </p:cNvSpPr>
          <p:nvPr>
            <p:ph idx="1"/>
          </p:nvPr>
        </p:nvSpPr>
        <p:spPr>
          <a:xfrm>
            <a:off x="677334" y="1320801"/>
            <a:ext cx="8596668" cy="4720562"/>
          </a:xfrm>
        </p:spPr>
        <p:txBody>
          <a:bodyPr>
            <a:normAutofit/>
          </a:bodyPr>
          <a:lstStyle/>
          <a:p>
            <a:r>
              <a:rPr lang="en-US" dirty="0" smtClean="0"/>
              <a:t>Make </a:t>
            </a:r>
            <a:r>
              <a:rPr lang="en-US" dirty="0"/>
              <a:t>sure the origin of the character is at it's very </a:t>
            </a:r>
            <a:r>
              <a:rPr lang="en-US" dirty="0" smtClean="0"/>
              <a:t>bottom.</a:t>
            </a:r>
          </a:p>
          <a:p>
            <a:r>
              <a:rPr lang="en-US" dirty="0" smtClean="0"/>
              <a:t>Keep </a:t>
            </a:r>
            <a:r>
              <a:rPr lang="en-US" dirty="0"/>
              <a:t>the </a:t>
            </a:r>
            <a:r>
              <a:rPr lang="en-US" dirty="0" err="1"/>
              <a:t>polycount</a:t>
            </a:r>
            <a:r>
              <a:rPr lang="en-US" dirty="0"/>
              <a:t> </a:t>
            </a:r>
            <a:r>
              <a:rPr lang="en-US" dirty="0" smtClean="0"/>
              <a:t>low</a:t>
            </a:r>
            <a:r>
              <a:rPr lang="en-US" dirty="0"/>
              <a:t>.</a:t>
            </a:r>
            <a:endParaRPr lang="en-US" dirty="0" smtClean="0"/>
          </a:p>
          <a:p>
            <a:r>
              <a:rPr lang="en-US" dirty="0" smtClean="0"/>
              <a:t>Having </a:t>
            </a:r>
            <a:r>
              <a:rPr lang="en-US" dirty="0"/>
              <a:t>good textures for your characters fitting the style you want for the </a:t>
            </a:r>
            <a:r>
              <a:rPr lang="en-US" dirty="0" smtClean="0"/>
              <a:t>game.</a:t>
            </a:r>
          </a:p>
          <a:p>
            <a:r>
              <a:rPr lang="en-US" dirty="0" smtClean="0"/>
              <a:t>Use </a:t>
            </a:r>
            <a:r>
              <a:rPr lang="en-US" dirty="0"/>
              <a:t>specialized </a:t>
            </a:r>
            <a:r>
              <a:rPr lang="en-US" dirty="0" err="1"/>
              <a:t>shaders</a:t>
            </a:r>
            <a:r>
              <a:rPr lang="en-US" dirty="0"/>
              <a:t> like bump-map/normal-map and ambient occlusion. </a:t>
            </a:r>
          </a:p>
        </p:txBody>
      </p:sp>
    </p:spTree>
    <p:extLst>
      <p:ext uri="{BB962C8B-B14F-4D97-AF65-F5344CB8AC3E}">
        <p14:creationId xmlns:p14="http://schemas.microsoft.com/office/powerpoint/2010/main" val="42677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idea</a:t>
            </a:r>
            <a:endParaRPr lang="en-US" dirty="0"/>
          </a:p>
        </p:txBody>
      </p:sp>
      <p:sp>
        <p:nvSpPr>
          <p:cNvPr id="3" name="Content Placeholder 2"/>
          <p:cNvSpPr>
            <a:spLocks noGrp="1"/>
          </p:cNvSpPr>
          <p:nvPr>
            <p:ph idx="1"/>
          </p:nvPr>
        </p:nvSpPr>
        <p:spPr/>
        <p:txBody>
          <a:bodyPr>
            <a:normAutofit/>
          </a:bodyPr>
          <a:lstStyle/>
          <a:p>
            <a:r>
              <a:rPr lang="en-US" dirty="0"/>
              <a:t>After finding several ideas, you should pick a few of them that you can imagine making a game from</a:t>
            </a:r>
            <a:r>
              <a:rPr lang="en-US" dirty="0" smtClean="0"/>
              <a:t>.</a:t>
            </a:r>
          </a:p>
          <a:p>
            <a:r>
              <a:rPr lang="en-US" dirty="0" smtClean="0"/>
              <a:t> </a:t>
            </a:r>
            <a:r>
              <a:rPr lang="en-US" dirty="0"/>
              <a:t>You can even pick ideas that don’t seem to work together at </a:t>
            </a:r>
            <a:r>
              <a:rPr lang="en-US" dirty="0" smtClean="0"/>
              <a:t>first glance </a:t>
            </a:r>
          </a:p>
          <a:p>
            <a:r>
              <a:rPr lang="en-US" dirty="0" smtClean="0"/>
              <a:t>narrow </a:t>
            </a:r>
            <a:r>
              <a:rPr lang="en-US" dirty="0"/>
              <a:t>down the basics of your game: things like genre, player count, story overview, and so on. </a:t>
            </a:r>
            <a:r>
              <a:rPr lang="en-US" dirty="0" smtClean="0"/>
              <a:t> </a:t>
            </a:r>
          </a:p>
        </p:txBody>
      </p:sp>
    </p:spTree>
    <p:extLst>
      <p:ext uri="{BB962C8B-B14F-4D97-AF65-F5344CB8AC3E}">
        <p14:creationId xmlns:p14="http://schemas.microsoft.com/office/powerpoint/2010/main" val="3795254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599"/>
            <a:ext cx="8596668" cy="5544457"/>
          </a:xfrm>
        </p:spPr>
        <p:txBody>
          <a:bodyPr>
            <a:noAutofit/>
          </a:bodyPr>
          <a:lstStyle/>
          <a:p>
            <a:r>
              <a:rPr lang="en-US" sz="1800" dirty="0">
                <a:solidFill>
                  <a:schemeClr val="tx1">
                    <a:lumMod val="75000"/>
                    <a:lumOff val="25000"/>
                  </a:schemeClr>
                </a:solidFill>
              </a:rPr>
              <a:t>The textures you need for those can be generated from higher polygon models that have been created with sculpting tools and then baked on a lower polygon model. </a:t>
            </a:r>
            <a:br>
              <a:rPr lang="en-US" sz="1800" dirty="0">
                <a:solidFill>
                  <a:schemeClr val="tx1">
                    <a:lumMod val="75000"/>
                    <a:lumOff val="25000"/>
                  </a:schemeClr>
                </a:solidFill>
              </a:rPr>
            </a:b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smtClean="0">
                <a:solidFill>
                  <a:schemeClr val="tx1">
                    <a:lumMod val="75000"/>
                    <a:lumOff val="25000"/>
                  </a:schemeClr>
                </a:solidFill>
              </a:rPr>
              <a:t>The </a:t>
            </a:r>
            <a:r>
              <a:rPr lang="en-US" sz="1800" dirty="0">
                <a:solidFill>
                  <a:schemeClr val="tx1">
                    <a:lumMod val="75000"/>
                    <a:lumOff val="25000"/>
                  </a:schemeClr>
                </a:solidFill>
              </a:rPr>
              <a:t>keyword you can search for on this topic is </a:t>
            </a:r>
            <a:r>
              <a:rPr lang="en-US" sz="1800" dirty="0" err="1">
                <a:solidFill>
                  <a:schemeClr val="tx1">
                    <a:lumMod val="75000"/>
                    <a:lumOff val="25000"/>
                  </a:schemeClr>
                </a:solidFill>
              </a:rPr>
              <a:t>retopo</a:t>
            </a:r>
            <a:r>
              <a:rPr lang="en-US" sz="1800" dirty="0">
                <a:solidFill>
                  <a:schemeClr val="tx1">
                    <a:lumMod val="75000"/>
                    <a:lumOff val="25000"/>
                  </a:schemeClr>
                </a:solidFill>
              </a:rPr>
              <a:t> (“remake topology”). </a:t>
            </a: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r>
              <a:rPr lang="en-US" sz="1800" dirty="0" smtClean="0">
                <a:solidFill>
                  <a:schemeClr val="tx1">
                    <a:lumMod val="75000"/>
                    <a:lumOff val="25000"/>
                  </a:schemeClr>
                </a:solidFill>
              </a:rPr>
              <a:t>There </a:t>
            </a:r>
            <a:r>
              <a:rPr lang="en-US" sz="1800" dirty="0">
                <a:solidFill>
                  <a:schemeClr val="tx1">
                    <a:lumMod val="75000"/>
                    <a:lumOff val="25000"/>
                  </a:schemeClr>
                </a:solidFill>
              </a:rPr>
              <a:t>are several ways on doing that reaching from handmade to automatic tools. </a:t>
            </a: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r>
              <a:rPr lang="en-US" sz="1800" dirty="0" smtClean="0">
                <a:solidFill>
                  <a:schemeClr val="tx1">
                    <a:lumMod val="75000"/>
                    <a:lumOff val="25000"/>
                  </a:schemeClr>
                </a:solidFill>
              </a:rPr>
              <a:t>If </a:t>
            </a:r>
            <a:r>
              <a:rPr lang="en-US" sz="1800" dirty="0">
                <a:solidFill>
                  <a:schemeClr val="tx1">
                    <a:lumMod val="75000"/>
                    <a:lumOff val="25000"/>
                  </a:schemeClr>
                </a:solidFill>
              </a:rPr>
              <a:t>possible, use real existing objects for your high polygon models and textures. These can be for example be scanned with 3D-Scanners </a:t>
            </a: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r>
              <a:rPr lang="en-US" sz="1800" dirty="0" smtClean="0">
                <a:solidFill>
                  <a:schemeClr val="tx1">
                    <a:lumMod val="75000"/>
                    <a:lumOff val="25000"/>
                  </a:schemeClr>
                </a:solidFill>
              </a:rPr>
              <a:t>Put </a:t>
            </a:r>
            <a:r>
              <a:rPr lang="en-US" sz="1800" dirty="0">
                <a:solidFill>
                  <a:schemeClr val="tx1">
                    <a:lumMod val="75000"/>
                    <a:lumOff val="25000"/>
                  </a:schemeClr>
                </a:solidFill>
              </a:rPr>
              <a:t>as many objects as possible together into one. </a:t>
            </a: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smtClean="0">
                <a:solidFill>
                  <a:schemeClr val="tx1">
                    <a:lumMod val="75000"/>
                    <a:lumOff val="25000"/>
                  </a:schemeClr>
                </a:solidFill>
              </a:rPr>
              <a:t>Keep </a:t>
            </a:r>
            <a:r>
              <a:rPr lang="en-US" sz="1800" dirty="0">
                <a:solidFill>
                  <a:schemeClr val="tx1">
                    <a:lumMod val="75000"/>
                    <a:lumOff val="25000"/>
                  </a:schemeClr>
                </a:solidFill>
              </a:rPr>
              <a:t>an eye on the objects </a:t>
            </a:r>
            <a:r>
              <a:rPr lang="en-US" sz="1800" dirty="0" smtClean="0">
                <a:solidFill>
                  <a:schemeClr val="tx1">
                    <a:lumMod val="75000"/>
                    <a:lumOff val="25000"/>
                  </a:schemeClr>
                </a:solidFill>
              </a:rPr>
              <a:t>name.</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r>
              <a:rPr lang="en-US" sz="1800" dirty="0" smtClean="0">
                <a:solidFill>
                  <a:schemeClr val="tx1">
                    <a:lumMod val="75000"/>
                    <a:lumOff val="25000"/>
                  </a:schemeClr>
                </a:solidFill>
              </a:rPr>
              <a:t/>
            </a:r>
            <a:br>
              <a:rPr lang="en-US" sz="1800" dirty="0" smtClean="0">
                <a:solidFill>
                  <a:schemeClr val="tx1">
                    <a:lumMod val="75000"/>
                    <a:lumOff val="25000"/>
                  </a:schemeClr>
                </a:solidFill>
              </a:rPr>
            </a:br>
            <a:r>
              <a:rPr lang="en-US" sz="1800" dirty="0" smtClean="0">
                <a:solidFill>
                  <a:schemeClr val="tx1">
                    <a:lumMod val="75000"/>
                    <a:lumOff val="25000"/>
                  </a:schemeClr>
                </a:solidFill>
              </a:rPr>
              <a:t>Define </a:t>
            </a:r>
            <a:r>
              <a:rPr lang="en-US" sz="1800" dirty="0">
                <a:solidFill>
                  <a:schemeClr val="tx1">
                    <a:lumMod val="75000"/>
                    <a:lumOff val="25000"/>
                  </a:schemeClr>
                </a:solidFill>
              </a:rPr>
              <a:t>a real world value for the 3D unit or set it to metric units if possible and don't mix up to many different </a:t>
            </a:r>
            <a:r>
              <a:rPr lang="en-US" sz="1800" dirty="0" smtClean="0">
                <a:solidFill>
                  <a:schemeClr val="tx1">
                    <a:lumMod val="75000"/>
                    <a:lumOff val="25000"/>
                  </a:schemeClr>
                </a:solidFill>
              </a:rPr>
              <a:t>scales. </a:t>
            </a:r>
            <a:br>
              <a:rPr lang="en-US" sz="1800" dirty="0" smtClean="0">
                <a:solidFill>
                  <a:schemeClr val="tx1">
                    <a:lumMod val="75000"/>
                    <a:lumOff val="25000"/>
                  </a:schemeClr>
                </a:solidFill>
              </a:rPr>
            </a:b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spTree>
    <p:extLst>
      <p:ext uri="{BB962C8B-B14F-4D97-AF65-F5344CB8AC3E}">
        <p14:creationId xmlns:p14="http://schemas.microsoft.com/office/powerpoint/2010/main" val="2951597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18629"/>
          </a:xfrm>
        </p:spPr>
        <p:txBody>
          <a:bodyPr>
            <a:noAutofit/>
          </a:bodyPr>
          <a:lstStyle/>
          <a:p>
            <a:r>
              <a:rPr lang="en-US" sz="2000" dirty="0">
                <a:solidFill>
                  <a:schemeClr val="tx1">
                    <a:lumMod val="75000"/>
                    <a:lumOff val="25000"/>
                  </a:schemeClr>
                </a:solidFill>
              </a:rPr>
              <a:t>In blender, use Actions for animations. </a:t>
            </a:r>
            <a:r>
              <a:rPr lang="en-US" sz="2000" dirty="0" smtClean="0">
                <a:solidFill>
                  <a:schemeClr val="tx1">
                    <a:lumMod val="75000"/>
                    <a:lumOff val="25000"/>
                  </a:schemeClr>
                </a:solidFill>
              </a:rPr>
              <a:t/>
            </a:r>
            <a:br>
              <a:rPr lang="en-US" sz="2000" dirty="0" smtClean="0">
                <a:solidFill>
                  <a:schemeClr val="tx1">
                    <a:lumMod val="75000"/>
                    <a:lumOff val="25000"/>
                  </a:schemeClr>
                </a:solidFill>
              </a:rPr>
            </a:br>
            <a:r>
              <a:rPr lang="en-US" sz="2000" dirty="0">
                <a:solidFill>
                  <a:schemeClr val="tx1">
                    <a:lumMod val="75000"/>
                    <a:lumOff val="25000"/>
                  </a:schemeClr>
                </a:solidFill>
              </a:rPr>
              <a:t/>
            </a:r>
            <a:br>
              <a:rPr lang="en-US" sz="2000" dirty="0">
                <a:solidFill>
                  <a:schemeClr val="tx1">
                    <a:lumMod val="75000"/>
                    <a:lumOff val="25000"/>
                  </a:schemeClr>
                </a:solidFill>
              </a:rPr>
            </a:br>
            <a:r>
              <a:rPr lang="en-US" sz="2000" dirty="0" smtClean="0">
                <a:solidFill>
                  <a:schemeClr val="tx1">
                    <a:lumMod val="75000"/>
                    <a:lumOff val="25000"/>
                  </a:schemeClr>
                </a:solidFill>
              </a:rPr>
              <a:t>These </a:t>
            </a:r>
            <a:r>
              <a:rPr lang="en-US" sz="2000" dirty="0">
                <a:solidFill>
                  <a:schemeClr val="tx1">
                    <a:lumMod val="75000"/>
                    <a:lumOff val="25000"/>
                  </a:schemeClr>
                </a:solidFill>
              </a:rPr>
              <a:t>can simply be exported by the </a:t>
            </a:r>
            <a:r>
              <a:rPr lang="en-US" sz="2000" dirty="0" err="1">
                <a:solidFill>
                  <a:schemeClr val="tx1">
                    <a:lumMod val="75000"/>
                    <a:lumOff val="25000"/>
                  </a:schemeClr>
                </a:solidFill>
              </a:rPr>
              <a:t>yabee</a:t>
            </a:r>
            <a:r>
              <a:rPr lang="en-US" sz="2000" dirty="0">
                <a:solidFill>
                  <a:schemeClr val="tx1">
                    <a:lumMod val="75000"/>
                    <a:lumOff val="25000"/>
                  </a:schemeClr>
                </a:solidFill>
              </a:rPr>
              <a:t> plugin. </a:t>
            </a:r>
            <a:r>
              <a:rPr lang="en-US" sz="2000" dirty="0" smtClean="0">
                <a:solidFill>
                  <a:schemeClr val="tx1">
                    <a:lumMod val="75000"/>
                    <a:lumOff val="25000"/>
                  </a:schemeClr>
                </a:solidFill>
              </a:rPr>
              <a:t/>
            </a:r>
            <a:br>
              <a:rPr lang="en-US" sz="2000" dirty="0" smtClean="0">
                <a:solidFill>
                  <a:schemeClr val="tx1">
                    <a:lumMod val="75000"/>
                    <a:lumOff val="25000"/>
                  </a:schemeClr>
                </a:solidFill>
              </a:rPr>
            </a:br>
            <a:r>
              <a:rPr lang="en-US" sz="2000" dirty="0">
                <a:solidFill>
                  <a:schemeClr val="tx1">
                    <a:lumMod val="75000"/>
                    <a:lumOff val="25000"/>
                  </a:schemeClr>
                </a:solidFill>
              </a:rPr>
              <a:t/>
            </a:r>
            <a:br>
              <a:rPr lang="en-US" sz="2000" dirty="0">
                <a:solidFill>
                  <a:schemeClr val="tx1">
                    <a:lumMod val="75000"/>
                    <a:lumOff val="25000"/>
                  </a:schemeClr>
                </a:solidFill>
              </a:rPr>
            </a:br>
            <a:r>
              <a:rPr lang="en-US" sz="2000" dirty="0" smtClean="0">
                <a:solidFill>
                  <a:schemeClr val="tx1">
                    <a:lumMod val="75000"/>
                    <a:lumOff val="25000"/>
                  </a:schemeClr>
                </a:solidFill>
              </a:rPr>
              <a:t>Also </a:t>
            </a:r>
            <a:r>
              <a:rPr lang="en-US" sz="2000" dirty="0">
                <a:solidFill>
                  <a:schemeClr val="tx1">
                    <a:lumMod val="75000"/>
                    <a:lumOff val="25000"/>
                  </a:schemeClr>
                </a:solidFill>
              </a:rPr>
              <a:t>for animations, use motion capturing and </a:t>
            </a:r>
            <a:r>
              <a:rPr lang="en-US" sz="2000" dirty="0" err="1">
                <a:solidFill>
                  <a:schemeClr val="tx1">
                    <a:lumMod val="75000"/>
                    <a:lumOff val="25000"/>
                  </a:schemeClr>
                </a:solidFill>
              </a:rPr>
              <a:t>rotoscope</a:t>
            </a:r>
            <a:r>
              <a:rPr lang="en-US" sz="2000" dirty="0">
                <a:solidFill>
                  <a:schemeClr val="tx1">
                    <a:lumMod val="75000"/>
                    <a:lumOff val="25000"/>
                  </a:schemeClr>
                </a:solidFill>
              </a:rPr>
              <a:t> the animation from real world movements. </a:t>
            </a:r>
            <a:r>
              <a:rPr lang="en-US" sz="2000" dirty="0" smtClean="0">
                <a:solidFill>
                  <a:schemeClr val="tx1">
                    <a:lumMod val="75000"/>
                    <a:lumOff val="25000"/>
                  </a:schemeClr>
                </a:solidFill>
              </a:rPr>
              <a:t/>
            </a:r>
            <a:br>
              <a:rPr lang="en-US" sz="2000" dirty="0" smtClean="0">
                <a:solidFill>
                  <a:schemeClr val="tx1">
                    <a:lumMod val="75000"/>
                    <a:lumOff val="25000"/>
                  </a:schemeClr>
                </a:solidFill>
              </a:rPr>
            </a:br>
            <a:r>
              <a:rPr lang="en-US" sz="2000" dirty="0">
                <a:solidFill>
                  <a:schemeClr val="tx1">
                    <a:lumMod val="75000"/>
                    <a:lumOff val="25000"/>
                  </a:schemeClr>
                </a:solidFill>
              </a:rPr>
              <a:t/>
            </a:r>
            <a:br>
              <a:rPr lang="en-US" sz="2000" dirty="0">
                <a:solidFill>
                  <a:schemeClr val="tx1">
                    <a:lumMod val="75000"/>
                    <a:lumOff val="25000"/>
                  </a:schemeClr>
                </a:solidFill>
              </a:rPr>
            </a:br>
            <a:r>
              <a:rPr lang="en-US" sz="2000" dirty="0" smtClean="0">
                <a:solidFill>
                  <a:schemeClr val="tx1">
                    <a:lumMod val="75000"/>
                    <a:lumOff val="25000"/>
                  </a:schemeClr>
                </a:solidFill>
              </a:rPr>
              <a:t>If </a:t>
            </a:r>
            <a:r>
              <a:rPr lang="en-US" sz="2000" dirty="0">
                <a:solidFill>
                  <a:schemeClr val="tx1">
                    <a:lumMod val="75000"/>
                    <a:lumOff val="25000"/>
                  </a:schemeClr>
                </a:solidFill>
              </a:rPr>
              <a:t>you can't afford highly detailed animations, you can also create animations with only a few main key frames in the most extreme poses of an animation. </a:t>
            </a:r>
            <a:r>
              <a:rPr lang="en-US" sz="2000" dirty="0" smtClean="0">
                <a:solidFill>
                  <a:schemeClr val="tx1">
                    <a:lumMod val="75000"/>
                    <a:lumOff val="25000"/>
                  </a:schemeClr>
                </a:solidFill>
              </a:rPr>
              <a:t/>
            </a:r>
            <a:br>
              <a:rPr lang="en-US" sz="2000" dirty="0" smtClean="0">
                <a:solidFill>
                  <a:schemeClr val="tx1">
                    <a:lumMod val="75000"/>
                    <a:lumOff val="25000"/>
                  </a:schemeClr>
                </a:solidFill>
              </a:rPr>
            </a:br>
            <a:r>
              <a:rPr lang="en-US" sz="2000" dirty="0">
                <a:solidFill>
                  <a:schemeClr val="tx1">
                    <a:lumMod val="75000"/>
                    <a:lumOff val="25000"/>
                  </a:schemeClr>
                </a:solidFill>
              </a:rPr>
              <a:t/>
            </a:r>
            <a:br>
              <a:rPr lang="en-US" sz="2000" dirty="0">
                <a:solidFill>
                  <a:schemeClr val="tx1">
                    <a:lumMod val="75000"/>
                    <a:lumOff val="25000"/>
                  </a:schemeClr>
                </a:solidFill>
              </a:rPr>
            </a:br>
            <a:r>
              <a:rPr lang="en-US" sz="2000" dirty="0" smtClean="0">
                <a:solidFill>
                  <a:schemeClr val="tx1">
                    <a:lumMod val="75000"/>
                    <a:lumOff val="25000"/>
                  </a:schemeClr>
                </a:solidFill>
              </a:rPr>
              <a:t>Those </a:t>
            </a:r>
            <a:r>
              <a:rPr lang="en-US" sz="2000" dirty="0">
                <a:solidFill>
                  <a:schemeClr val="tx1">
                    <a:lumMod val="75000"/>
                    <a:lumOff val="25000"/>
                  </a:schemeClr>
                </a:solidFill>
              </a:rPr>
              <a:t>can then be automatically be smoothed and procedurally controlled with IKs within the application. </a:t>
            </a:r>
            <a:r>
              <a:rPr lang="en-US" sz="2000" dirty="0" smtClean="0">
                <a:solidFill>
                  <a:schemeClr val="tx1">
                    <a:lumMod val="75000"/>
                    <a:lumOff val="25000"/>
                  </a:schemeClr>
                </a:solidFill>
              </a:rPr>
              <a:t/>
            </a:r>
            <a:br>
              <a:rPr lang="en-US" sz="2000" dirty="0" smtClean="0">
                <a:solidFill>
                  <a:schemeClr val="tx1">
                    <a:lumMod val="75000"/>
                    <a:lumOff val="25000"/>
                  </a:schemeClr>
                </a:solidFill>
              </a:rPr>
            </a:br>
            <a:r>
              <a:rPr lang="en-US" sz="2000" dirty="0">
                <a:solidFill>
                  <a:schemeClr val="tx1">
                    <a:lumMod val="75000"/>
                    <a:lumOff val="25000"/>
                  </a:schemeClr>
                </a:solidFill>
              </a:rPr>
              <a:t/>
            </a:r>
            <a:br>
              <a:rPr lang="en-US" sz="2000" dirty="0">
                <a:solidFill>
                  <a:schemeClr val="tx1">
                    <a:lumMod val="75000"/>
                    <a:lumOff val="25000"/>
                  </a:schemeClr>
                </a:solidFill>
              </a:rPr>
            </a:br>
            <a:r>
              <a:rPr lang="en-US" sz="2000" dirty="0">
                <a:solidFill>
                  <a:schemeClr val="tx1">
                    <a:lumMod val="75000"/>
                    <a:lumOff val="25000"/>
                  </a:schemeClr>
                </a:solidFill>
              </a:rPr>
              <a:t>Use a version control system for your files this will let you move back to earlier versions of the files whenever you break or messed something up in them. </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617329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696687"/>
            <a:ext cx="8596668" cy="5344676"/>
          </a:xfrm>
        </p:spPr>
        <p:txBody>
          <a:bodyPr>
            <a:normAutofit/>
          </a:bodyPr>
          <a:lstStyle/>
          <a:p>
            <a:pPr marL="0" indent="0">
              <a:buNone/>
            </a:pPr>
            <a:r>
              <a:rPr lang="en-US" dirty="0"/>
              <a:t>If you want to export the egg file from the blend file by yourself, you need to follow these steps</a:t>
            </a:r>
            <a:r>
              <a:rPr lang="en-US" dirty="0" smtClean="0"/>
              <a:t>.</a:t>
            </a:r>
          </a:p>
          <a:p>
            <a:pPr marL="0" indent="0">
              <a:buNone/>
            </a:pPr>
            <a:endParaRPr lang="en-US" dirty="0"/>
          </a:p>
          <a:p>
            <a:pPr marL="0" indent="0">
              <a:buNone/>
            </a:pPr>
            <a:r>
              <a:rPr lang="en-US" dirty="0" smtClean="0"/>
              <a:t>1. Deselect </a:t>
            </a:r>
            <a:r>
              <a:rPr lang="en-US" dirty="0"/>
              <a:t>everything and then select only the low polygon character model and the armature </a:t>
            </a:r>
            <a:endParaRPr lang="en-US" dirty="0" smtClean="0"/>
          </a:p>
          <a:p>
            <a:pPr marL="0" indent="0">
              <a:buNone/>
            </a:pPr>
            <a:endParaRPr lang="en-US" dirty="0" smtClean="0"/>
          </a:p>
          <a:p>
            <a:pPr marL="0" indent="0">
              <a:buNone/>
            </a:pPr>
            <a:r>
              <a:rPr lang="en-US" dirty="0" smtClean="0"/>
              <a:t>2</a:t>
            </a:r>
            <a:r>
              <a:rPr lang="en-US" dirty="0"/>
              <a:t>. Make sure in the Dope Sheet (Action Editor Mode) the current action is unlinked and all actions have a fake user. Otherwise </a:t>
            </a:r>
            <a:r>
              <a:rPr lang="en-US" dirty="0" err="1"/>
              <a:t>yabee</a:t>
            </a:r>
            <a:r>
              <a:rPr lang="en-US" dirty="0"/>
              <a:t> will export the </a:t>
            </a:r>
            <a:r>
              <a:rPr lang="en-US" dirty="0" smtClean="0"/>
              <a:t>current </a:t>
            </a:r>
            <a:r>
              <a:rPr lang="en-US" dirty="0"/>
              <a:t>animation twice with a . 001.egg extension. </a:t>
            </a:r>
            <a:endParaRPr lang="en-US" dirty="0" smtClean="0"/>
          </a:p>
          <a:p>
            <a:pPr marL="0" indent="0">
              <a:buNone/>
            </a:pPr>
            <a:endParaRPr lang="en-US" dirty="0" smtClean="0"/>
          </a:p>
          <a:p>
            <a:pPr marL="0" indent="0">
              <a:buNone/>
            </a:pPr>
            <a:r>
              <a:rPr lang="en-US" dirty="0" smtClean="0"/>
              <a:t>3</a:t>
            </a:r>
            <a:r>
              <a:rPr lang="en-US" dirty="0"/>
              <a:t>. Go to File → Export → Panda3D (.egg) </a:t>
            </a:r>
            <a:endParaRPr lang="en-US" dirty="0" smtClean="0"/>
          </a:p>
          <a:p>
            <a:pPr marL="0" indent="0">
              <a:buNone/>
            </a:pPr>
            <a:endParaRPr lang="en-US" dirty="0" smtClean="0"/>
          </a:p>
          <a:p>
            <a:pPr marL="0" indent="0">
              <a:buNone/>
            </a:pPr>
            <a:r>
              <a:rPr lang="en-US" dirty="0" smtClean="0"/>
              <a:t>4</a:t>
            </a:r>
            <a:r>
              <a:rPr lang="en-US" dirty="0"/>
              <a:t>. Enter a name for the exported file </a:t>
            </a:r>
            <a:endParaRPr lang="en-US" dirty="0" smtClean="0"/>
          </a:p>
          <a:p>
            <a:pPr marL="0" indent="0">
              <a:buNone/>
            </a:pPr>
            <a:endParaRPr lang="en-US" dirty="0"/>
          </a:p>
        </p:txBody>
      </p:sp>
    </p:spTree>
    <p:extLst>
      <p:ext uri="{BB962C8B-B14F-4D97-AF65-F5344CB8AC3E}">
        <p14:creationId xmlns:p14="http://schemas.microsoft.com/office/powerpoint/2010/main" val="4080209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4743"/>
            <a:ext cx="8596668" cy="5286619"/>
          </a:xfrm>
        </p:spPr>
        <p:txBody>
          <a:bodyPr/>
          <a:lstStyle/>
          <a:p>
            <a:pPr marL="0" indent="0">
              <a:buNone/>
            </a:pPr>
            <a:r>
              <a:rPr lang="en-US" dirty="0"/>
              <a:t>5. make sure that the following checkboxes on the left pane are checked </a:t>
            </a:r>
            <a:endParaRPr lang="en-US" dirty="0" smtClean="0"/>
          </a:p>
          <a:p>
            <a:pPr marL="0" indent="0">
              <a:buNone/>
            </a:pPr>
            <a:r>
              <a:rPr lang="en-US" dirty="0" smtClean="0"/>
              <a:t>		1</a:t>
            </a:r>
            <a:r>
              <a:rPr lang="en-US" dirty="0"/>
              <a:t>. “Copy texture files” and the “Tex. path” is set appropriate </a:t>
            </a:r>
            <a:endParaRPr lang="en-US" dirty="0" smtClean="0"/>
          </a:p>
          <a:p>
            <a:pPr marL="0" indent="0">
              <a:buNone/>
            </a:pPr>
            <a:r>
              <a:rPr lang="en-US" dirty="0" smtClean="0"/>
              <a:t>		2</a:t>
            </a:r>
            <a:r>
              <a:rPr lang="en-US" dirty="0"/>
              <a:t>. “All actions as animations” </a:t>
            </a:r>
            <a:endParaRPr lang="en-US" dirty="0" smtClean="0"/>
          </a:p>
          <a:p>
            <a:pPr marL="0" indent="0">
              <a:buNone/>
            </a:pPr>
            <a:r>
              <a:rPr lang="en-US" dirty="0" smtClean="0"/>
              <a:t>6</a:t>
            </a:r>
            <a:r>
              <a:rPr lang="en-US" dirty="0"/>
              <a:t>. Hit “Export to Panda3D EGG” on the top right. </a:t>
            </a:r>
            <a:endParaRPr lang="en-US" dirty="0" smtClean="0"/>
          </a:p>
          <a:p>
            <a:pPr marL="0" indent="0">
              <a:buNone/>
            </a:pPr>
            <a:r>
              <a:rPr lang="en-US" dirty="0" smtClean="0"/>
              <a:t>7</a:t>
            </a:r>
            <a:r>
              <a:rPr lang="en-US" dirty="0"/>
              <a:t>. After the model and animations have been exported you can copy and rename them to fit your need. </a:t>
            </a:r>
            <a:endParaRPr lang="en-US" dirty="0" smtClean="0"/>
          </a:p>
          <a:p>
            <a:pPr marL="0" indent="0">
              <a:buNone/>
            </a:pPr>
            <a:endParaRPr lang="en-US" dirty="0"/>
          </a:p>
          <a:p>
            <a:pPr marL="0" indent="0">
              <a:buNone/>
            </a:pPr>
            <a:endParaRPr lang="en-US" dirty="0" smtClean="0"/>
          </a:p>
          <a:p>
            <a:pPr marL="0" indent="0">
              <a:buNone/>
            </a:pPr>
            <a:r>
              <a:rPr lang="en-US" dirty="0" smtClean="0"/>
              <a:t>Name </a:t>
            </a:r>
            <a:r>
              <a:rPr lang="en-US" dirty="0"/>
              <a:t>the main model to </a:t>
            </a:r>
            <a:r>
              <a:rPr lang="en-US" dirty="0" err="1"/>
              <a:t>char.egg</a:t>
            </a:r>
            <a:r>
              <a:rPr lang="en-US" dirty="0"/>
              <a:t> and from the others you should remove the character#- prefix. </a:t>
            </a:r>
          </a:p>
          <a:p>
            <a:pPr marL="0" indent="0">
              <a:buNone/>
            </a:pPr>
            <a:endParaRPr lang="en-US" dirty="0"/>
          </a:p>
        </p:txBody>
      </p:sp>
    </p:spTree>
    <p:extLst>
      <p:ext uri="{BB962C8B-B14F-4D97-AF65-F5344CB8AC3E}">
        <p14:creationId xmlns:p14="http://schemas.microsoft.com/office/powerpoint/2010/main" val="3487170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the characters into the game</a:t>
            </a:r>
          </a:p>
        </p:txBody>
      </p:sp>
      <p:sp>
        <p:nvSpPr>
          <p:cNvPr id="3" name="Content Placeholder 2"/>
          <p:cNvSpPr>
            <a:spLocks noGrp="1"/>
          </p:cNvSpPr>
          <p:nvPr>
            <p:ph idx="1"/>
          </p:nvPr>
        </p:nvSpPr>
        <p:spPr/>
        <p:txBody>
          <a:bodyPr/>
          <a:lstStyle/>
          <a:p>
            <a:r>
              <a:rPr lang="en-US" dirty="0" smtClean="0"/>
              <a:t>Now </a:t>
            </a:r>
            <a:r>
              <a:rPr lang="en-US" dirty="0"/>
              <a:t>that we have a character for our game, we need to bring it into our game. </a:t>
            </a:r>
            <a:endParaRPr lang="en-US" dirty="0" smtClean="0"/>
          </a:p>
          <a:p>
            <a:endParaRPr lang="en-US" dirty="0"/>
          </a:p>
          <a:p>
            <a:r>
              <a:rPr lang="en-US" dirty="0" smtClean="0"/>
              <a:t>To </a:t>
            </a:r>
            <a:r>
              <a:rPr lang="en-US" dirty="0"/>
              <a:t>do that, copy the </a:t>
            </a:r>
            <a:r>
              <a:rPr lang="en-US" b="1" dirty="0">
                <a:solidFill>
                  <a:srgbClr val="FF0000"/>
                </a:solidFill>
              </a:rPr>
              <a:t>characters egg and texture (.</a:t>
            </a:r>
            <a:r>
              <a:rPr lang="en-US" b="1" dirty="0" err="1">
                <a:solidFill>
                  <a:srgbClr val="FF0000"/>
                </a:solidFill>
              </a:rPr>
              <a:t>png</a:t>
            </a:r>
            <a:r>
              <a:rPr lang="en-US" b="1" dirty="0">
                <a:solidFill>
                  <a:srgbClr val="FF0000"/>
                </a:solidFill>
              </a:rPr>
              <a:t>) files </a:t>
            </a:r>
            <a:r>
              <a:rPr lang="en-US" dirty="0"/>
              <a:t>into a sub folder of the </a:t>
            </a:r>
            <a:r>
              <a:rPr lang="en-US" b="1" dirty="0">
                <a:solidFill>
                  <a:srgbClr val="FF0000"/>
                </a:solidFill>
              </a:rPr>
              <a:t>assets/characters</a:t>
            </a:r>
            <a:r>
              <a:rPr lang="en-US" dirty="0"/>
              <a:t> directory called </a:t>
            </a:r>
            <a:r>
              <a:rPr lang="en-US" b="1" dirty="0">
                <a:solidFill>
                  <a:srgbClr val="FF0000"/>
                </a:solidFill>
              </a:rPr>
              <a:t>“character1” </a:t>
            </a:r>
            <a:r>
              <a:rPr lang="en-US" dirty="0"/>
              <a:t>and rename the main model file to </a:t>
            </a:r>
            <a:r>
              <a:rPr lang="en-US" b="1" dirty="0" err="1">
                <a:solidFill>
                  <a:srgbClr val="FF0000"/>
                </a:solidFill>
              </a:rPr>
              <a:t>char.egg</a:t>
            </a:r>
            <a:r>
              <a:rPr lang="en-US" dirty="0"/>
              <a:t> and the animations to the lowercase name with only the animation description like “</a:t>
            </a:r>
            <a:r>
              <a:rPr lang="en-US" dirty="0" err="1"/>
              <a:t>idle.egg</a:t>
            </a:r>
            <a:r>
              <a:rPr lang="en-US" dirty="0"/>
              <a:t>”, “</a:t>
            </a:r>
            <a:r>
              <a:rPr lang="en-US" dirty="0" err="1"/>
              <a:t>walk.egg</a:t>
            </a:r>
            <a:r>
              <a:rPr lang="en-US" dirty="0"/>
              <a:t>” or “</a:t>
            </a:r>
            <a:r>
              <a:rPr lang="en-US" dirty="0" err="1"/>
              <a:t>kick_r.egg</a:t>
            </a:r>
            <a:r>
              <a:rPr lang="en-US" dirty="0"/>
              <a:t>”. </a:t>
            </a:r>
            <a:endParaRPr lang="en-US" dirty="0" smtClean="0"/>
          </a:p>
          <a:p>
            <a:endParaRPr lang="en-US" dirty="0"/>
          </a:p>
          <a:p>
            <a:r>
              <a:rPr lang="en-US" dirty="0" smtClean="0"/>
              <a:t>Having </a:t>
            </a:r>
            <a:r>
              <a:rPr lang="en-US" dirty="0"/>
              <a:t>them now at the right place, we can write the code necessary for loading them into the game.</a:t>
            </a:r>
          </a:p>
          <a:p>
            <a:endParaRPr lang="en-US" dirty="0"/>
          </a:p>
        </p:txBody>
      </p:sp>
    </p:spTree>
    <p:extLst>
      <p:ext uri="{BB962C8B-B14F-4D97-AF65-F5344CB8AC3E}">
        <p14:creationId xmlns:p14="http://schemas.microsoft.com/office/powerpoint/2010/main" val="2449507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setup</a:t>
            </a:r>
          </a:p>
        </p:txBody>
      </p:sp>
      <p:sp>
        <p:nvSpPr>
          <p:cNvPr id="3" name="Content Placeholder 2"/>
          <p:cNvSpPr>
            <a:spLocks noGrp="1"/>
          </p:cNvSpPr>
          <p:nvPr>
            <p:ph idx="1"/>
          </p:nvPr>
        </p:nvSpPr>
        <p:spPr>
          <a:xfrm>
            <a:off x="677334" y="2160589"/>
            <a:ext cx="8596668" cy="3949925"/>
          </a:xfrm>
        </p:spPr>
        <p:txBody>
          <a:bodyPr>
            <a:normAutofit/>
          </a:bodyPr>
          <a:lstStyle/>
          <a:p>
            <a:pPr marL="0" indent="0">
              <a:buNone/>
            </a:pPr>
            <a:r>
              <a:rPr lang="en-US" sz="3600" b="1" dirty="0" smtClean="0"/>
              <a:t>player.py –</a:t>
            </a:r>
          </a:p>
          <a:p>
            <a:r>
              <a:rPr lang="en-US" dirty="0" smtClean="0"/>
              <a:t> load </a:t>
            </a:r>
            <a:r>
              <a:rPr lang="en-US" dirty="0"/>
              <a:t>our character, </a:t>
            </a:r>
            <a:endParaRPr lang="en-US" dirty="0" smtClean="0"/>
          </a:p>
          <a:p>
            <a:r>
              <a:rPr lang="en-US" dirty="0" smtClean="0"/>
              <a:t>handle </a:t>
            </a:r>
            <a:r>
              <a:rPr lang="en-US" dirty="0"/>
              <a:t>user input </a:t>
            </a:r>
            <a:endParaRPr lang="en-US" dirty="0" smtClean="0"/>
          </a:p>
          <a:p>
            <a:r>
              <a:rPr lang="en-US" dirty="0" smtClean="0"/>
              <a:t>store </a:t>
            </a:r>
            <a:r>
              <a:rPr lang="en-US" dirty="0"/>
              <a:t>some values like health for the character.</a:t>
            </a:r>
          </a:p>
          <a:p>
            <a:endParaRPr lang="en-US" dirty="0"/>
          </a:p>
        </p:txBody>
      </p:sp>
    </p:spTree>
    <p:extLst>
      <p:ext uri="{BB962C8B-B14F-4D97-AF65-F5344CB8AC3E}">
        <p14:creationId xmlns:p14="http://schemas.microsoft.com/office/powerpoint/2010/main" val="3109721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8629"/>
            <a:ext cx="8596668" cy="5402733"/>
          </a:xfrm>
        </p:spPr>
        <p:txBody>
          <a:bodyPr>
            <a:normAutofit/>
          </a:bodyPr>
          <a:lstStyle/>
          <a:p>
            <a:pPr marL="0" indent="0">
              <a:buNone/>
            </a:pPr>
            <a:r>
              <a:rPr lang="en-US" dirty="0"/>
              <a:t>#!/</a:t>
            </a:r>
            <a:r>
              <a:rPr lang="en-US" dirty="0" err="1"/>
              <a:t>usr</a:t>
            </a:r>
            <a:r>
              <a:rPr lang="en-US" dirty="0"/>
              <a:t>/bin/python </a:t>
            </a:r>
            <a:endParaRPr lang="en-US" dirty="0" smtClean="0"/>
          </a:p>
          <a:p>
            <a:pPr marL="0" indent="0">
              <a:buNone/>
            </a:pPr>
            <a:r>
              <a:rPr lang="en-US" dirty="0" smtClean="0"/>
              <a:t>__</a:t>
            </a:r>
            <a:r>
              <a:rPr lang="en-US" dirty="0"/>
              <a:t>author__ = </a:t>
            </a:r>
            <a:r>
              <a:rPr lang="en-US" dirty="0" smtClean="0"/>
              <a:t>“</a:t>
            </a:r>
            <a:r>
              <a:rPr lang="en-US" dirty="0" err="1" smtClean="0"/>
              <a:t>jjjjjjjjjjjjjjjjjjjjjjjjjj</a:t>
            </a:r>
            <a:r>
              <a:rPr lang="en-US" dirty="0" smtClean="0"/>
              <a:t>“</a:t>
            </a:r>
          </a:p>
          <a:p>
            <a:pPr marL="0" indent="0">
              <a:buNone/>
            </a:pPr>
            <a:r>
              <a:rPr lang="en-US" dirty="0" smtClean="0"/>
              <a:t> </a:t>
            </a:r>
            <a:r>
              <a:rPr lang="en-US" dirty="0"/>
              <a:t>__license__ = """ </a:t>
            </a:r>
            <a:r>
              <a:rPr lang="en-US" dirty="0" err="1" smtClean="0"/>
              <a:t>hhhhhhhhhhhhhhhhhhhhhhhhhhhhhhhhhhh</a:t>
            </a:r>
            <a:r>
              <a:rPr lang="en-US" dirty="0" smtClean="0"/>
              <a:t>"""</a:t>
            </a:r>
            <a:endParaRPr lang="en-US" dirty="0"/>
          </a:p>
          <a:p>
            <a:pPr marL="0" indent="0">
              <a:buNone/>
            </a:pPr>
            <a:r>
              <a:rPr lang="en-US" dirty="0"/>
              <a:t># Panda3D </a:t>
            </a:r>
            <a:r>
              <a:rPr lang="en-US" dirty="0" err="1"/>
              <a:t>imoprts</a:t>
            </a:r>
            <a:r>
              <a:rPr lang="en-US" dirty="0"/>
              <a:t> </a:t>
            </a:r>
            <a:endParaRPr lang="en-US" dirty="0" smtClean="0"/>
          </a:p>
          <a:p>
            <a:pPr marL="0" indent="0">
              <a:buNone/>
            </a:pPr>
            <a:endParaRPr lang="en-US" dirty="0"/>
          </a:p>
          <a:p>
            <a:pPr marL="0" indent="0">
              <a:buNone/>
            </a:pPr>
            <a:r>
              <a:rPr lang="en-US" dirty="0" smtClean="0"/>
              <a:t>from </a:t>
            </a:r>
            <a:r>
              <a:rPr lang="en-US" dirty="0" err="1"/>
              <a:t>direct.actor.Actor</a:t>
            </a:r>
            <a:r>
              <a:rPr lang="en-US" dirty="0"/>
              <a:t> import </a:t>
            </a:r>
            <a:r>
              <a:rPr lang="en-US" dirty="0" smtClean="0"/>
              <a:t>Actor</a:t>
            </a:r>
            <a:endParaRPr lang="en-US" dirty="0"/>
          </a:p>
        </p:txBody>
      </p:sp>
    </p:spTree>
    <p:extLst>
      <p:ext uri="{BB962C8B-B14F-4D97-AF65-F5344CB8AC3E}">
        <p14:creationId xmlns:p14="http://schemas.microsoft.com/office/powerpoint/2010/main" val="3718256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8971"/>
            <a:ext cx="8596668" cy="5562391"/>
          </a:xfrm>
        </p:spPr>
        <p:txBody>
          <a:bodyPr>
            <a:normAutofit fontScale="85000" lnSpcReduction="20000"/>
          </a:bodyPr>
          <a:lstStyle/>
          <a:p>
            <a:pPr marL="0" indent="0">
              <a:buNone/>
            </a:pPr>
            <a:r>
              <a:rPr lang="en-US" dirty="0"/>
              <a:t>class Player():</a:t>
            </a:r>
          </a:p>
          <a:p>
            <a:pPr marL="0" indent="0">
              <a:buNone/>
            </a:pPr>
            <a:r>
              <a:rPr lang="en-US" dirty="0"/>
              <a:t>    </a:t>
            </a:r>
            <a:r>
              <a:rPr lang="en-US" dirty="0" err="1"/>
              <a:t>def</a:t>
            </a:r>
            <a:r>
              <a:rPr lang="en-US" dirty="0"/>
              <a:t> __</a:t>
            </a:r>
            <a:r>
              <a:rPr lang="en-US" dirty="0" err="1"/>
              <a:t>init</a:t>
            </a:r>
            <a:r>
              <a:rPr lang="en-US" dirty="0"/>
              <a:t>__(self, </a:t>
            </a:r>
            <a:r>
              <a:rPr lang="en-US" dirty="0" err="1"/>
              <a:t>charId</a:t>
            </a:r>
            <a:r>
              <a:rPr lang="en-US" dirty="0"/>
              <a:t>, </a:t>
            </a:r>
            <a:r>
              <a:rPr lang="en-US" dirty="0" err="1"/>
              <a:t>charNr</a:t>
            </a:r>
            <a:r>
              <a:rPr lang="en-US" dirty="0"/>
              <a:t>):</a:t>
            </a:r>
          </a:p>
          <a:p>
            <a:pPr marL="0" indent="0">
              <a:buNone/>
            </a:pPr>
            <a:r>
              <a:rPr lang="en-US" dirty="0"/>
              <a:t>        </a:t>
            </a:r>
            <a:r>
              <a:rPr lang="en-US" dirty="0" err="1"/>
              <a:t>self.charId</a:t>
            </a:r>
            <a:r>
              <a:rPr lang="en-US" dirty="0"/>
              <a:t> = </a:t>
            </a:r>
            <a:r>
              <a:rPr lang="en-US" dirty="0" err="1"/>
              <a:t>charId</a:t>
            </a:r>
            <a:endParaRPr lang="en-US" dirty="0"/>
          </a:p>
          <a:p>
            <a:pPr marL="0" indent="0">
              <a:buNone/>
            </a:pPr>
            <a:r>
              <a:rPr lang="en-US" dirty="0"/>
              <a:t>        </a:t>
            </a:r>
            <a:r>
              <a:rPr lang="en-US" dirty="0" err="1"/>
              <a:t>charPath</a:t>
            </a:r>
            <a:r>
              <a:rPr lang="en-US" dirty="0"/>
              <a:t> = "characters/character{}/".format(</a:t>
            </a:r>
            <a:r>
              <a:rPr lang="en-US" dirty="0" err="1"/>
              <a:t>charNr</a:t>
            </a:r>
            <a:r>
              <a:rPr lang="en-US" dirty="0"/>
              <a:t>)</a:t>
            </a:r>
          </a:p>
          <a:p>
            <a:pPr marL="0" indent="0">
              <a:buNone/>
            </a:pPr>
            <a:r>
              <a:rPr lang="en-US" dirty="0"/>
              <a:t>        </a:t>
            </a:r>
            <a:r>
              <a:rPr lang="en-US" dirty="0" err="1"/>
              <a:t>self.character</a:t>
            </a:r>
            <a:r>
              <a:rPr lang="en-US" dirty="0"/>
              <a:t> = Actor(</a:t>
            </a:r>
          </a:p>
          <a:p>
            <a:pPr marL="0" indent="0">
              <a:buNone/>
            </a:pPr>
            <a:r>
              <a:rPr lang="en-US" dirty="0"/>
              <a:t>            </a:t>
            </a:r>
            <a:r>
              <a:rPr lang="en-US" dirty="0" err="1"/>
              <a:t>charPath</a:t>
            </a:r>
            <a:r>
              <a:rPr lang="en-US" dirty="0"/>
              <a:t> + "char", {</a:t>
            </a:r>
          </a:p>
          <a:p>
            <a:pPr marL="0" indent="0">
              <a:buNone/>
            </a:pPr>
            <a:r>
              <a:rPr lang="en-US" dirty="0"/>
              <a:t>                "Idle":</a:t>
            </a:r>
            <a:r>
              <a:rPr lang="en-US" dirty="0" err="1"/>
              <a:t>charPath</a:t>
            </a:r>
            <a:r>
              <a:rPr lang="en-US" dirty="0"/>
              <a:t> + "idle",</a:t>
            </a:r>
          </a:p>
          <a:p>
            <a:pPr marL="0" indent="0">
              <a:buNone/>
            </a:pPr>
            <a:r>
              <a:rPr lang="en-US" dirty="0"/>
              <a:t>                "walk":</a:t>
            </a:r>
            <a:r>
              <a:rPr lang="en-US" dirty="0" err="1"/>
              <a:t>charPath</a:t>
            </a:r>
            <a:r>
              <a:rPr lang="en-US" dirty="0"/>
              <a:t> + "walk",</a:t>
            </a:r>
          </a:p>
          <a:p>
            <a:pPr marL="0" indent="0">
              <a:buNone/>
            </a:pPr>
            <a:r>
              <a:rPr lang="en-US" dirty="0"/>
              <a:t>                "punch_l":</a:t>
            </a:r>
            <a:r>
              <a:rPr lang="en-US" dirty="0" err="1"/>
              <a:t>charPath</a:t>
            </a:r>
            <a:r>
              <a:rPr lang="en-US" dirty="0"/>
              <a:t> + "</a:t>
            </a:r>
            <a:r>
              <a:rPr lang="en-US" dirty="0" err="1"/>
              <a:t>punch_l</a:t>
            </a:r>
            <a:r>
              <a:rPr lang="en-US" dirty="0"/>
              <a:t>",</a:t>
            </a:r>
          </a:p>
          <a:p>
            <a:pPr marL="0" indent="0">
              <a:buNone/>
            </a:pPr>
            <a:r>
              <a:rPr lang="en-US" dirty="0"/>
              <a:t>                "punch_r":</a:t>
            </a:r>
            <a:r>
              <a:rPr lang="en-US" dirty="0" err="1"/>
              <a:t>charPath</a:t>
            </a:r>
            <a:r>
              <a:rPr lang="en-US" dirty="0"/>
              <a:t> + "</a:t>
            </a:r>
            <a:r>
              <a:rPr lang="en-US" dirty="0" err="1"/>
              <a:t>punch_r</a:t>
            </a:r>
            <a:r>
              <a:rPr lang="en-US" dirty="0"/>
              <a:t>",</a:t>
            </a:r>
          </a:p>
          <a:p>
            <a:pPr marL="0" indent="0">
              <a:buNone/>
            </a:pPr>
            <a:r>
              <a:rPr lang="en-US" dirty="0"/>
              <a:t>                "kick_l":</a:t>
            </a:r>
            <a:r>
              <a:rPr lang="en-US" dirty="0" err="1"/>
              <a:t>charPath</a:t>
            </a:r>
            <a:r>
              <a:rPr lang="en-US" dirty="0"/>
              <a:t> + "</a:t>
            </a:r>
            <a:r>
              <a:rPr lang="en-US" dirty="0" err="1"/>
              <a:t>kick_l</a:t>
            </a:r>
            <a:r>
              <a:rPr lang="en-US" dirty="0"/>
              <a:t>",</a:t>
            </a:r>
          </a:p>
          <a:p>
            <a:pPr marL="0" indent="0">
              <a:buNone/>
            </a:pPr>
            <a:r>
              <a:rPr lang="en-US" dirty="0"/>
              <a:t>                "kick_r":</a:t>
            </a:r>
            <a:r>
              <a:rPr lang="en-US" dirty="0" err="1"/>
              <a:t>charPath</a:t>
            </a:r>
            <a:r>
              <a:rPr lang="en-US" dirty="0"/>
              <a:t> + "</a:t>
            </a:r>
            <a:r>
              <a:rPr lang="en-US" dirty="0" err="1"/>
              <a:t>kick_r</a:t>
            </a:r>
            <a:r>
              <a:rPr lang="en-US" dirty="0"/>
              <a:t>",</a:t>
            </a:r>
          </a:p>
          <a:p>
            <a:pPr marL="0" indent="0">
              <a:buNone/>
            </a:pPr>
            <a:r>
              <a:rPr lang="en-US" dirty="0"/>
              <a:t>                "Hit":</a:t>
            </a:r>
            <a:r>
              <a:rPr lang="en-US" dirty="0" err="1"/>
              <a:t>charPath</a:t>
            </a:r>
            <a:r>
              <a:rPr lang="en-US" dirty="0"/>
              <a:t> + "hit",</a:t>
            </a:r>
          </a:p>
          <a:p>
            <a:pPr marL="0" indent="0">
              <a:buNone/>
            </a:pPr>
            <a:r>
              <a:rPr lang="en-US" dirty="0"/>
              <a:t>                "defend":</a:t>
            </a:r>
            <a:r>
              <a:rPr lang="en-US" dirty="0" err="1"/>
              <a:t>charPath</a:t>
            </a:r>
            <a:r>
              <a:rPr lang="en-US" dirty="0"/>
              <a:t> + "defend“</a:t>
            </a:r>
          </a:p>
          <a:p>
            <a:pPr marL="0" indent="0">
              <a:buNone/>
            </a:pPr>
            <a:r>
              <a:rPr lang="en-US" dirty="0"/>
              <a:t>            })</a:t>
            </a:r>
          </a:p>
          <a:p>
            <a:pPr marL="0" indent="0">
              <a:buNone/>
            </a:pPr>
            <a:r>
              <a:rPr lang="en-US" dirty="0"/>
              <a:t>        </a:t>
            </a:r>
            <a:r>
              <a:rPr lang="en-US" dirty="0" err="1"/>
              <a:t>self.character.setH</a:t>
            </a:r>
            <a:r>
              <a:rPr lang="en-US" dirty="0"/>
              <a:t>(90</a:t>
            </a:r>
            <a:r>
              <a:rPr lang="en-US" dirty="0" smtClean="0"/>
              <a:t>)</a:t>
            </a:r>
          </a:p>
          <a:p>
            <a:pPr marL="0" indent="0">
              <a:buNone/>
            </a:pPr>
            <a:r>
              <a:rPr lang="en-US" dirty="0" smtClean="0"/>
              <a:t>        </a:t>
            </a:r>
            <a:r>
              <a:rPr lang="en-US" dirty="0" err="1"/>
              <a:t>self.character.reparentTo</a:t>
            </a:r>
            <a:r>
              <a:rPr lang="en-US" dirty="0"/>
              <a:t>(render</a:t>
            </a:r>
            <a:r>
              <a:rPr lang="en-US" dirty="0" smtClean="0"/>
              <a:t>)</a:t>
            </a:r>
          </a:p>
          <a:p>
            <a:pPr marL="0" indent="0">
              <a:buNone/>
            </a:pPr>
            <a:r>
              <a:rPr lang="en-US" dirty="0" smtClean="0"/>
              <a:t>        </a:t>
            </a:r>
            <a:r>
              <a:rPr lang="en-US" dirty="0" err="1"/>
              <a:t>self.character.hide</a:t>
            </a:r>
            <a:r>
              <a:rPr lang="en-US" dirty="0"/>
              <a:t>()</a:t>
            </a:r>
          </a:p>
          <a:p>
            <a:endParaRPr lang="en-US" dirty="0"/>
          </a:p>
        </p:txBody>
      </p:sp>
    </p:spTree>
    <p:extLst>
      <p:ext uri="{BB962C8B-B14F-4D97-AF65-F5344CB8AC3E}">
        <p14:creationId xmlns:p14="http://schemas.microsoft.com/office/powerpoint/2010/main" val="2439486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8971"/>
            <a:ext cx="8596668" cy="5562391"/>
          </a:xfrm>
        </p:spPr>
        <p:txBody>
          <a:bodyPr/>
          <a:lstStyle/>
          <a:p>
            <a:pPr marL="0" indent="0">
              <a:buNone/>
            </a:pPr>
            <a:r>
              <a:rPr lang="en-US" dirty="0"/>
              <a:t> </a:t>
            </a:r>
            <a:r>
              <a:rPr lang="en-US" dirty="0" err="1"/>
              <a:t>def</a:t>
            </a:r>
            <a:r>
              <a:rPr lang="en-US" dirty="0"/>
              <a:t> start(self, </a:t>
            </a:r>
            <a:r>
              <a:rPr lang="en-US" dirty="0" err="1"/>
              <a:t>startPos</a:t>
            </a:r>
            <a:r>
              <a:rPr lang="en-US" dirty="0"/>
              <a:t>):</a:t>
            </a:r>
          </a:p>
          <a:p>
            <a:pPr marL="0" indent="0">
              <a:buNone/>
            </a:pPr>
            <a:r>
              <a:rPr lang="en-US" dirty="0"/>
              <a:t>        </a:t>
            </a:r>
            <a:r>
              <a:rPr lang="en-US" dirty="0" err="1"/>
              <a:t>self.character.setPos</a:t>
            </a:r>
            <a:r>
              <a:rPr lang="en-US" dirty="0"/>
              <a:t>(</a:t>
            </a:r>
            <a:r>
              <a:rPr lang="en-US" dirty="0" err="1"/>
              <a:t>startPos</a:t>
            </a:r>
            <a:r>
              <a:rPr lang="en-US" dirty="0"/>
              <a:t>)</a:t>
            </a:r>
          </a:p>
          <a:p>
            <a:pPr marL="0" indent="0">
              <a:buNone/>
            </a:pPr>
            <a:r>
              <a:rPr lang="en-US" dirty="0"/>
              <a:t>        </a:t>
            </a:r>
            <a:r>
              <a:rPr lang="en-US" dirty="0" err="1"/>
              <a:t>self.character.show</a:t>
            </a:r>
            <a:r>
              <a:rPr lang="en-US" dirty="0"/>
              <a:t>()</a:t>
            </a:r>
          </a:p>
          <a:p>
            <a:pPr marL="0" indent="0">
              <a:buNone/>
            </a:pPr>
            <a:r>
              <a:rPr lang="en-US" dirty="0" smtClean="0"/>
              <a:t> </a:t>
            </a:r>
            <a:r>
              <a:rPr lang="en-US" dirty="0" err="1"/>
              <a:t>def</a:t>
            </a:r>
            <a:r>
              <a:rPr lang="en-US" dirty="0"/>
              <a:t> stop(self):</a:t>
            </a:r>
          </a:p>
          <a:p>
            <a:pPr marL="0" indent="0">
              <a:buNone/>
            </a:pPr>
            <a:r>
              <a:rPr lang="en-US" dirty="0"/>
              <a:t>        </a:t>
            </a:r>
            <a:r>
              <a:rPr lang="en-US" dirty="0" err="1"/>
              <a:t>self.character.hide</a:t>
            </a:r>
            <a:r>
              <a:rPr lang="en-US" dirty="0"/>
              <a:t>()</a:t>
            </a:r>
          </a:p>
          <a:p>
            <a:endParaRPr lang="en-US" dirty="0"/>
          </a:p>
        </p:txBody>
      </p:sp>
    </p:spTree>
    <p:extLst>
      <p:ext uri="{BB962C8B-B14F-4D97-AF65-F5344CB8AC3E}">
        <p14:creationId xmlns:p14="http://schemas.microsoft.com/office/powerpoint/2010/main" val="2736293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player to main</a:t>
            </a:r>
            <a:endParaRPr lang="en-US" dirty="0"/>
          </a:p>
        </p:txBody>
      </p:sp>
      <p:sp>
        <p:nvSpPr>
          <p:cNvPr id="3" name="Content Placeholder 2"/>
          <p:cNvSpPr>
            <a:spLocks noGrp="1"/>
          </p:cNvSpPr>
          <p:nvPr>
            <p:ph idx="1"/>
          </p:nvPr>
        </p:nvSpPr>
        <p:spPr>
          <a:xfrm>
            <a:off x="677334" y="1494971"/>
            <a:ext cx="8596668" cy="4546391"/>
          </a:xfrm>
        </p:spPr>
        <p:txBody>
          <a:bodyPr/>
          <a:lstStyle/>
          <a:p>
            <a:pPr marL="0" indent="0">
              <a:buNone/>
            </a:pPr>
            <a:r>
              <a:rPr lang="en-US" dirty="0"/>
              <a:t>#TODO: Put your game imports </a:t>
            </a:r>
            <a:r>
              <a:rPr lang="en-US" dirty="0" smtClean="0"/>
              <a:t>here</a:t>
            </a:r>
            <a:r>
              <a:rPr lang="en-US" dirty="0" smtClean="0">
                <a:sym typeface="Wingdings" panose="05000000000000000000" pitchFamily="2" charset="2"/>
              </a:rPr>
              <a:t></a:t>
            </a:r>
            <a:endParaRPr lang="en-US" dirty="0" smtClean="0"/>
          </a:p>
          <a:p>
            <a:pPr marL="0" indent="0">
              <a:buNone/>
            </a:pPr>
            <a:r>
              <a:rPr lang="en-US" dirty="0" smtClean="0"/>
              <a:t>					from </a:t>
            </a:r>
            <a:r>
              <a:rPr lang="en-US" dirty="0"/>
              <a:t>player import </a:t>
            </a:r>
            <a:r>
              <a:rPr lang="en-US" dirty="0" smtClean="0"/>
              <a:t>Player</a:t>
            </a:r>
          </a:p>
          <a:p>
            <a:pPr marL="0" indent="0">
              <a:buNone/>
            </a:pPr>
            <a:r>
              <a:rPr lang="en-US" dirty="0"/>
              <a:t>#TODO: put game content initialization stuff </a:t>
            </a:r>
            <a:r>
              <a:rPr lang="en-US" dirty="0" smtClean="0"/>
              <a:t>here </a:t>
            </a:r>
            <a:r>
              <a:rPr lang="en-US" dirty="0" smtClean="0">
                <a:sym typeface="Wingdings" panose="05000000000000000000" pitchFamily="2" charset="2"/>
              </a:rPr>
              <a:t></a:t>
            </a:r>
            <a:endParaRPr lang="en-US" dirty="0"/>
          </a:p>
          <a:p>
            <a:pPr marL="0" indent="0">
              <a:buNone/>
            </a:pPr>
            <a:r>
              <a:rPr lang="en-US" dirty="0" smtClean="0"/>
              <a:t>					</a:t>
            </a:r>
            <a:r>
              <a:rPr lang="en-US" dirty="0" err="1" smtClean="0"/>
              <a:t>self.player</a:t>
            </a:r>
            <a:r>
              <a:rPr lang="en-US" dirty="0" smtClean="0"/>
              <a:t> </a:t>
            </a:r>
            <a:r>
              <a:rPr lang="en-US" dirty="0"/>
              <a:t>= Player(0, 1</a:t>
            </a:r>
            <a:r>
              <a:rPr lang="en-US" dirty="0" smtClean="0"/>
              <a:t>)</a:t>
            </a:r>
          </a:p>
          <a:p>
            <a:pPr marL="0" indent="0">
              <a:buNone/>
            </a:pPr>
            <a:r>
              <a:rPr lang="en-US" dirty="0"/>
              <a:t> “pass</a:t>
            </a:r>
            <a:r>
              <a:rPr lang="en-US" dirty="0" smtClean="0"/>
              <a:t>” </a:t>
            </a:r>
            <a:r>
              <a:rPr lang="en-US" dirty="0" smtClean="0">
                <a:sym typeface="Wingdings" panose="05000000000000000000" pitchFamily="2" charset="2"/>
              </a:rPr>
              <a:t></a:t>
            </a:r>
            <a:endParaRPr lang="en-US" dirty="0"/>
          </a:p>
          <a:p>
            <a:pPr marL="0" indent="0">
              <a:buNone/>
            </a:pPr>
            <a:r>
              <a:rPr lang="en-US" dirty="0" smtClean="0"/>
              <a:t>					</a:t>
            </a:r>
            <a:r>
              <a:rPr lang="en-US" dirty="0" err="1" smtClean="0"/>
              <a:t>self.player.start</a:t>
            </a:r>
            <a:r>
              <a:rPr lang="en-US" dirty="0"/>
              <a:t>((0, 8, -0.5))</a:t>
            </a:r>
          </a:p>
        </p:txBody>
      </p:sp>
    </p:spTree>
    <p:extLst>
      <p:ext uri="{BB962C8B-B14F-4D97-AF65-F5344CB8AC3E}">
        <p14:creationId xmlns:p14="http://schemas.microsoft.com/office/powerpoint/2010/main" val="211905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0753"/>
            <a:ext cx="8596668" cy="5140610"/>
          </a:xfrm>
        </p:spPr>
        <p:txBody>
          <a:bodyPr/>
          <a:lstStyle/>
          <a:p>
            <a:pPr marL="0" indent="0">
              <a:buNone/>
            </a:pPr>
            <a:r>
              <a:rPr lang="en-US" dirty="0" smtClean="0"/>
              <a:t>We </a:t>
            </a:r>
            <a:r>
              <a:rPr lang="en-US" dirty="0"/>
              <a:t>will use the following idea to create a game</a:t>
            </a:r>
            <a:r>
              <a:rPr lang="en-US" dirty="0" smtClean="0"/>
              <a:t>:</a:t>
            </a:r>
          </a:p>
          <a:p>
            <a:pPr marL="0" indent="0">
              <a:buNone/>
            </a:pPr>
            <a:endParaRPr lang="en-US" dirty="0"/>
          </a:p>
          <a:p>
            <a:pPr marL="0" indent="0" algn="ctr">
              <a:buNone/>
            </a:pPr>
            <a:r>
              <a:rPr lang="en-US" sz="2400" b="1" dirty="0">
                <a:solidFill>
                  <a:srgbClr val="FF0000"/>
                </a:solidFill>
              </a:rPr>
              <a:t> </a:t>
            </a:r>
            <a:r>
              <a:rPr lang="en-US" sz="2400" b="1" dirty="0">
                <a:solidFill>
                  <a:srgbClr val="0070C0"/>
                </a:solidFill>
              </a:rPr>
              <a:t>“A two-player fantasy beat-</a:t>
            </a:r>
            <a:r>
              <a:rPr lang="en-US" sz="2400" b="1" dirty="0" err="1">
                <a:solidFill>
                  <a:srgbClr val="0070C0"/>
                </a:solidFill>
              </a:rPr>
              <a:t>em</a:t>
            </a:r>
            <a:r>
              <a:rPr lang="en-US" sz="2400" b="1" dirty="0">
                <a:solidFill>
                  <a:srgbClr val="0070C0"/>
                </a:solidFill>
              </a:rPr>
              <a:t>-up, taking place in a world inspired by the old Japan, with creatures fighting for the big prize” </a:t>
            </a:r>
            <a:endParaRPr lang="en-US" sz="2400" b="1" dirty="0" smtClean="0">
              <a:solidFill>
                <a:srgbClr val="0070C0"/>
              </a:solidFill>
            </a:endParaRPr>
          </a:p>
          <a:p>
            <a:pPr marL="0" indent="0">
              <a:buNone/>
            </a:pPr>
            <a:endParaRPr lang="en-US" dirty="0"/>
          </a:p>
          <a:p>
            <a:pPr marL="0" indent="0">
              <a:buNone/>
            </a:pPr>
            <a:r>
              <a:rPr lang="en-US" dirty="0"/>
              <a:t>So, let's break this idea down into parts and go through them one by one, starting with the first part: </a:t>
            </a:r>
            <a:endParaRPr lang="en-US" dirty="0" smtClean="0"/>
          </a:p>
          <a:p>
            <a:pPr marL="0" indent="0" algn="ctr">
              <a:buNone/>
            </a:pPr>
            <a:r>
              <a:rPr lang="en-US" sz="2400" b="1" dirty="0" smtClean="0">
                <a:solidFill>
                  <a:srgbClr val="0070C0"/>
                </a:solidFill>
              </a:rPr>
              <a:t>“</a:t>
            </a:r>
            <a:r>
              <a:rPr lang="en-US" sz="2400" b="1" dirty="0">
                <a:solidFill>
                  <a:srgbClr val="0070C0"/>
                </a:solidFill>
              </a:rPr>
              <a:t>A two-player fantasy beat-</a:t>
            </a:r>
            <a:r>
              <a:rPr lang="en-US" sz="2400" b="1" dirty="0" err="1">
                <a:solidFill>
                  <a:srgbClr val="0070C0"/>
                </a:solidFill>
              </a:rPr>
              <a:t>em</a:t>
            </a:r>
            <a:r>
              <a:rPr lang="en-US" sz="2400" b="1" dirty="0">
                <a:solidFill>
                  <a:srgbClr val="0070C0"/>
                </a:solidFill>
              </a:rPr>
              <a:t>-up”</a:t>
            </a:r>
          </a:p>
          <a:p>
            <a:pPr marL="0" indent="0">
              <a:buNone/>
            </a:pPr>
            <a:r>
              <a:rPr lang="en-US" dirty="0"/>
              <a:t> In this sentence there are already three pieces of information: 1. The game will be a two-player game. </a:t>
            </a:r>
          </a:p>
          <a:p>
            <a:pPr marL="0" indent="0">
              <a:buNone/>
            </a:pPr>
            <a:r>
              <a:rPr lang="en-US" dirty="0"/>
              <a:t>This means we need to think about we can make the game be played by two people.</a:t>
            </a:r>
          </a:p>
          <a:p>
            <a:pPr marL="0" indent="0">
              <a:buNone/>
            </a:pPr>
            <a:endParaRPr lang="en-US" dirty="0"/>
          </a:p>
        </p:txBody>
      </p:sp>
    </p:spTree>
    <p:extLst>
      <p:ext uri="{BB962C8B-B14F-4D97-AF65-F5344CB8AC3E}">
        <p14:creationId xmlns:p14="http://schemas.microsoft.com/office/powerpoint/2010/main" val="2161940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3771"/>
            <a:ext cx="8596668" cy="5257591"/>
          </a:xfrm>
        </p:spPr>
        <p:txBody>
          <a:bodyPr/>
          <a:lstStyle/>
          <a:p>
            <a:r>
              <a:rPr lang="en-US" dirty="0" smtClean="0"/>
              <a:t>In </a:t>
            </a:r>
            <a:r>
              <a:rPr lang="en-US" dirty="0"/>
              <a:t>the next step we will set up a Finite State Machine or FSM for short </a:t>
            </a:r>
            <a:endParaRPr lang="en-US" dirty="0" smtClean="0"/>
          </a:p>
          <a:p>
            <a:endParaRPr lang="en-US" dirty="0"/>
          </a:p>
          <a:p>
            <a:r>
              <a:rPr lang="en-US" dirty="0" smtClean="0"/>
              <a:t>Play </a:t>
            </a:r>
            <a:r>
              <a:rPr lang="en-US" dirty="0"/>
              <a:t>animations of the character in the various states of this FSM. </a:t>
            </a:r>
          </a:p>
        </p:txBody>
      </p:sp>
    </p:spTree>
    <p:extLst>
      <p:ext uri="{BB962C8B-B14F-4D97-AF65-F5344CB8AC3E}">
        <p14:creationId xmlns:p14="http://schemas.microsoft.com/office/powerpoint/2010/main" val="201937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animations</a:t>
            </a:r>
          </a:p>
        </p:txBody>
      </p:sp>
      <p:sp>
        <p:nvSpPr>
          <p:cNvPr id="3" name="Content Placeholder 2"/>
          <p:cNvSpPr>
            <a:spLocks noGrp="1"/>
          </p:cNvSpPr>
          <p:nvPr>
            <p:ph idx="1"/>
          </p:nvPr>
        </p:nvSpPr>
        <p:spPr>
          <a:xfrm>
            <a:off x="677334" y="1494971"/>
            <a:ext cx="8596668" cy="4546391"/>
          </a:xfrm>
        </p:spPr>
        <p:txBody>
          <a:bodyPr/>
          <a:lstStyle/>
          <a:p>
            <a:r>
              <a:rPr lang="en-US" dirty="0"/>
              <a:t>player.py </a:t>
            </a:r>
            <a:r>
              <a:rPr lang="en-US" dirty="0" smtClean="0"/>
              <a:t>script</a:t>
            </a:r>
          </a:p>
          <a:p>
            <a:endParaRPr lang="en-US" dirty="0"/>
          </a:p>
          <a:p>
            <a:r>
              <a:rPr lang="en-US" dirty="0" smtClean="0"/>
              <a:t>Above </a:t>
            </a:r>
            <a:r>
              <a:rPr lang="en-US" dirty="0"/>
              <a:t>the player class </a:t>
            </a:r>
            <a:r>
              <a:rPr lang="en-US" dirty="0" smtClean="0"/>
              <a:t>definition</a:t>
            </a:r>
          </a:p>
          <a:p>
            <a:pPr marL="0" indent="0" algn="ctr">
              <a:buNone/>
            </a:pPr>
            <a:r>
              <a:rPr lang="en-US" dirty="0">
                <a:solidFill>
                  <a:srgbClr val="FF0000"/>
                </a:solidFill>
              </a:rPr>
              <a:t>from </a:t>
            </a:r>
            <a:r>
              <a:rPr lang="en-US" dirty="0" err="1">
                <a:solidFill>
                  <a:srgbClr val="FF0000"/>
                </a:solidFill>
              </a:rPr>
              <a:t>direct.fsm.FSM</a:t>
            </a:r>
            <a:r>
              <a:rPr lang="en-US" dirty="0">
                <a:solidFill>
                  <a:srgbClr val="FF0000"/>
                </a:solidFill>
              </a:rPr>
              <a:t> import </a:t>
            </a:r>
            <a:r>
              <a:rPr lang="en-US" dirty="0" smtClean="0">
                <a:solidFill>
                  <a:srgbClr val="FF0000"/>
                </a:solidFill>
              </a:rPr>
              <a:t>FSM</a:t>
            </a:r>
            <a:endParaRPr lang="en-US" dirty="0">
              <a:solidFill>
                <a:srgbClr val="FF0000"/>
              </a:solidFill>
            </a:endParaRPr>
          </a:p>
          <a:p>
            <a:pPr marL="0" indent="0" algn="ctr">
              <a:buNone/>
            </a:pPr>
            <a:endParaRPr lang="en-US" dirty="0" smtClean="0">
              <a:solidFill>
                <a:srgbClr val="FF0000"/>
              </a:solidFill>
            </a:endParaRPr>
          </a:p>
          <a:p>
            <a:pPr marL="0" indent="0">
              <a:buNone/>
            </a:pPr>
            <a:r>
              <a:rPr lang="en-US" dirty="0" smtClean="0"/>
              <a:t>The </a:t>
            </a:r>
            <a:r>
              <a:rPr lang="en-US" dirty="0"/>
              <a:t>next part you need to do is to let the Player class inherit the FSM class, which can be achieved by adding FSM into the brackets after “class Player” so it look as follow.</a:t>
            </a:r>
          </a:p>
          <a:p>
            <a:pPr marL="0" indent="0" algn="ctr">
              <a:buNone/>
            </a:pPr>
            <a:r>
              <a:rPr lang="en-US" dirty="0">
                <a:solidFill>
                  <a:srgbClr val="FF0000"/>
                </a:solidFill>
              </a:rPr>
              <a:t>class Player(FSM):</a:t>
            </a:r>
          </a:p>
        </p:txBody>
      </p:sp>
    </p:spTree>
    <p:extLst>
      <p:ext uri="{BB962C8B-B14F-4D97-AF65-F5344CB8AC3E}">
        <p14:creationId xmlns:p14="http://schemas.microsoft.com/office/powerpoint/2010/main" val="1496988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5715"/>
            <a:ext cx="8596668" cy="5315648"/>
          </a:xfrm>
        </p:spPr>
        <p:txBody>
          <a:bodyPr/>
          <a:lstStyle/>
          <a:p>
            <a:r>
              <a:rPr lang="en-US" dirty="0"/>
              <a:t>another thing you need to do to be able to use the FSM in this class is to initialize it by adding the following line at the top of the Player class's __</a:t>
            </a:r>
            <a:r>
              <a:rPr lang="en-US" dirty="0" err="1"/>
              <a:t>init</a:t>
            </a:r>
            <a:r>
              <a:rPr lang="en-US" dirty="0"/>
              <a:t>__ function</a:t>
            </a:r>
            <a:r>
              <a:rPr lang="en-US" dirty="0" smtClean="0"/>
              <a:t>.</a:t>
            </a:r>
          </a:p>
          <a:p>
            <a:endParaRPr lang="en-US" dirty="0"/>
          </a:p>
          <a:p>
            <a:pPr marL="0" indent="0" algn="ctr">
              <a:buNone/>
            </a:pPr>
            <a:r>
              <a:rPr lang="en-US" b="1" dirty="0">
                <a:solidFill>
                  <a:srgbClr val="FF0000"/>
                </a:solidFill>
              </a:rPr>
              <a:t>FSM.__</a:t>
            </a:r>
            <a:r>
              <a:rPr lang="en-US" b="1" dirty="0" err="1">
                <a:solidFill>
                  <a:srgbClr val="FF0000"/>
                </a:solidFill>
              </a:rPr>
              <a:t>init</a:t>
            </a:r>
            <a:r>
              <a:rPr lang="en-US" b="1" dirty="0">
                <a:solidFill>
                  <a:srgbClr val="FF0000"/>
                </a:solidFill>
              </a:rPr>
              <a:t>__(self, "FSM-Player{}".format(</a:t>
            </a:r>
            <a:r>
              <a:rPr lang="en-US" b="1" dirty="0" err="1">
                <a:solidFill>
                  <a:srgbClr val="FF0000"/>
                </a:solidFill>
              </a:rPr>
              <a:t>charNr</a:t>
            </a:r>
            <a:r>
              <a:rPr lang="en-US" b="1" dirty="0" smtClean="0">
                <a:solidFill>
                  <a:srgbClr val="FF0000"/>
                </a:solidFill>
              </a:rPr>
              <a:t>))</a:t>
            </a:r>
          </a:p>
          <a:p>
            <a:pPr marL="0" indent="0" algn="ctr">
              <a:buNone/>
            </a:pPr>
            <a:endParaRPr lang="en-US" b="1" dirty="0">
              <a:solidFill>
                <a:srgbClr val="FF0000"/>
              </a:solidFill>
            </a:endParaRPr>
          </a:p>
          <a:p>
            <a:pPr marL="0" indent="0" algn="ctr">
              <a:buNone/>
            </a:pPr>
            <a:endParaRPr lang="en-US" b="1" dirty="0">
              <a:solidFill>
                <a:srgbClr val="FF0000"/>
              </a:solidFill>
            </a:endParaRPr>
          </a:p>
          <a:p>
            <a:r>
              <a:rPr lang="en-US" dirty="0"/>
              <a:t>after that you'll be able to use the Player class as an FSM and you can implement state functions in it. These state functions are the enter and exit parts of a state and hence the names always start with either of them for example </a:t>
            </a:r>
            <a:r>
              <a:rPr lang="en-US" dirty="0" err="1"/>
              <a:t>enterMainState</a:t>
            </a:r>
            <a:r>
              <a:rPr lang="en-US" dirty="0"/>
              <a:t> and </a:t>
            </a:r>
            <a:r>
              <a:rPr lang="en-US" dirty="0" err="1"/>
              <a:t>exitMainState</a:t>
            </a:r>
            <a:r>
              <a:rPr lang="en-US" dirty="0"/>
              <a:t>. There are no specialized functions </a:t>
            </a:r>
          </a:p>
        </p:txBody>
      </p:sp>
    </p:spTree>
    <p:extLst>
      <p:ext uri="{BB962C8B-B14F-4D97-AF65-F5344CB8AC3E}">
        <p14:creationId xmlns:p14="http://schemas.microsoft.com/office/powerpoint/2010/main" val="4088456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1543"/>
            <a:ext cx="8596668" cy="5489819"/>
          </a:xfrm>
        </p:spPr>
        <p:txBody>
          <a:bodyPr/>
          <a:lstStyle/>
          <a:p>
            <a:r>
              <a:rPr lang="en-US" dirty="0"/>
              <a:t>With this information, we can write our first state function which will be </a:t>
            </a:r>
            <a:r>
              <a:rPr lang="en-US" dirty="0" err="1">
                <a:solidFill>
                  <a:srgbClr val="FF0000"/>
                </a:solidFill>
              </a:rPr>
              <a:t>enterIdle</a:t>
            </a:r>
            <a:r>
              <a:rPr lang="en-US" dirty="0">
                <a:solidFill>
                  <a:srgbClr val="FF0000"/>
                </a:solidFill>
              </a:rPr>
              <a:t>. </a:t>
            </a:r>
            <a:endParaRPr lang="en-US" dirty="0" smtClean="0">
              <a:solidFill>
                <a:srgbClr val="FF0000"/>
              </a:solidFill>
            </a:endParaRPr>
          </a:p>
          <a:p>
            <a:r>
              <a:rPr lang="en-US" dirty="0" smtClean="0"/>
              <a:t>This </a:t>
            </a:r>
            <a:r>
              <a:rPr lang="en-US" dirty="0"/>
              <a:t>function will then be called whenever the FSM of the Player class moves into a state called Idle. </a:t>
            </a:r>
            <a:endParaRPr lang="en-US" dirty="0" smtClean="0"/>
          </a:p>
          <a:p>
            <a:endParaRPr lang="en-US" dirty="0"/>
          </a:p>
          <a:p>
            <a:r>
              <a:rPr lang="en-US" dirty="0" smtClean="0"/>
              <a:t>Note </a:t>
            </a:r>
            <a:r>
              <a:rPr lang="en-US" dirty="0"/>
              <a:t>that the states are </a:t>
            </a:r>
            <a:r>
              <a:rPr lang="en-US" dirty="0">
                <a:solidFill>
                  <a:srgbClr val="FF0000"/>
                </a:solidFill>
              </a:rPr>
              <a:t>case sensitive. </a:t>
            </a:r>
            <a:endParaRPr lang="en-US" dirty="0" smtClean="0">
              <a:solidFill>
                <a:srgbClr val="FF0000"/>
              </a:solidFill>
            </a:endParaRPr>
          </a:p>
          <a:p>
            <a:endParaRPr lang="en-US" dirty="0"/>
          </a:p>
          <a:p>
            <a:r>
              <a:rPr lang="en-US" dirty="0" smtClean="0"/>
              <a:t>The </a:t>
            </a:r>
            <a:r>
              <a:rPr lang="en-US" dirty="0"/>
              <a:t>following code shows how this function is written. It doesn't matter where this function is located within the Player class but for now we just add it to the </a:t>
            </a:r>
            <a:r>
              <a:rPr lang="en-US" dirty="0">
                <a:solidFill>
                  <a:srgbClr val="FF0000"/>
                </a:solidFill>
              </a:rPr>
              <a:t>bottom of the class</a:t>
            </a:r>
            <a:r>
              <a:rPr lang="en-US" dirty="0" smtClean="0">
                <a:solidFill>
                  <a:srgbClr val="FF0000"/>
                </a:solidFill>
              </a:rPr>
              <a:t>.</a:t>
            </a:r>
          </a:p>
          <a:p>
            <a:endParaRPr lang="en-US" dirty="0"/>
          </a:p>
          <a:p>
            <a:pPr marL="0" indent="0">
              <a:buNone/>
            </a:pPr>
            <a:r>
              <a:rPr lang="en-US" dirty="0" err="1"/>
              <a:t>def</a:t>
            </a:r>
            <a:r>
              <a:rPr lang="en-US" dirty="0"/>
              <a:t> </a:t>
            </a:r>
            <a:r>
              <a:rPr lang="en-US" dirty="0" err="1"/>
              <a:t>enterIdle</a:t>
            </a:r>
            <a:r>
              <a:rPr lang="en-US" dirty="0"/>
              <a:t>(self</a:t>
            </a:r>
            <a:r>
              <a:rPr lang="en-US" dirty="0" smtClean="0"/>
              <a:t>):</a:t>
            </a:r>
          </a:p>
          <a:p>
            <a:pPr marL="0" indent="0">
              <a:buNone/>
            </a:pPr>
            <a:r>
              <a:rPr lang="en-US" dirty="0" smtClean="0"/>
              <a:t>    </a:t>
            </a:r>
            <a:r>
              <a:rPr lang="en-US" dirty="0" err="1"/>
              <a:t>self.character.loop</a:t>
            </a:r>
            <a:r>
              <a:rPr lang="en-US" dirty="0"/>
              <a:t>("Idle")</a:t>
            </a:r>
          </a:p>
          <a:p>
            <a:endParaRPr lang="en-US" dirty="0"/>
          </a:p>
        </p:txBody>
      </p:sp>
    </p:spTree>
    <p:extLst>
      <p:ext uri="{BB962C8B-B14F-4D97-AF65-F5344CB8AC3E}">
        <p14:creationId xmlns:p14="http://schemas.microsoft.com/office/powerpoint/2010/main" val="2235569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03087"/>
            <a:ext cx="8596668" cy="4938276"/>
          </a:xfrm>
        </p:spPr>
        <p:txBody>
          <a:bodyPr/>
          <a:lstStyle/>
          <a:p>
            <a:r>
              <a:rPr lang="en-US" dirty="0"/>
              <a:t>W</a:t>
            </a:r>
            <a:r>
              <a:rPr lang="en-US" dirty="0" smtClean="0"/>
              <a:t>e </a:t>
            </a:r>
            <a:r>
              <a:rPr lang="en-US" dirty="0"/>
              <a:t>also need to change to that state as a FSM's state isn't set until you explicitly set it for the first time. </a:t>
            </a:r>
            <a:endParaRPr lang="en-US" dirty="0" smtClean="0"/>
          </a:p>
          <a:p>
            <a:r>
              <a:rPr lang="en-US" dirty="0" smtClean="0"/>
              <a:t>To </a:t>
            </a:r>
            <a:r>
              <a:rPr lang="en-US" dirty="0"/>
              <a:t>do that we can call the “request” function which got inherited into the Player class from the FSM class</a:t>
            </a:r>
            <a:r>
              <a:rPr lang="en-US" dirty="0" smtClean="0"/>
              <a:t>.</a:t>
            </a:r>
          </a:p>
          <a:p>
            <a:r>
              <a:rPr lang="en-US" dirty="0" smtClean="0"/>
              <a:t>For </a:t>
            </a:r>
            <a:r>
              <a:rPr lang="en-US" dirty="0"/>
              <a:t>now, the best way to change to the Idle state is in the start function of the Player class as the first state should be idling. </a:t>
            </a:r>
            <a:endParaRPr lang="en-US" dirty="0" smtClean="0"/>
          </a:p>
          <a:p>
            <a:r>
              <a:rPr lang="en-US" dirty="0" smtClean="0"/>
              <a:t>To </a:t>
            </a:r>
            <a:r>
              <a:rPr lang="en-US" dirty="0"/>
              <a:t>achieve this, add the following line at the end of the start function within the Player class.</a:t>
            </a:r>
          </a:p>
          <a:p>
            <a:pPr marL="0" indent="0">
              <a:buNone/>
            </a:pPr>
            <a:endParaRPr lang="en-US" dirty="0" smtClean="0"/>
          </a:p>
          <a:p>
            <a:pPr marL="0" indent="0">
              <a:buNone/>
            </a:pPr>
            <a:endParaRPr lang="en-US" dirty="0"/>
          </a:p>
          <a:p>
            <a:pPr marL="0" indent="0">
              <a:buNone/>
            </a:pPr>
            <a:r>
              <a:rPr lang="en-US" dirty="0" err="1" smtClean="0"/>
              <a:t>self.request</a:t>
            </a:r>
            <a:r>
              <a:rPr lang="en-US" dirty="0"/>
              <a:t>("Idle")</a:t>
            </a:r>
          </a:p>
        </p:txBody>
      </p:sp>
    </p:spTree>
    <p:extLst>
      <p:ext uri="{BB962C8B-B14F-4D97-AF65-F5344CB8AC3E}">
        <p14:creationId xmlns:p14="http://schemas.microsoft.com/office/powerpoint/2010/main" val="2872940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51429"/>
            <a:ext cx="8596668" cy="4589933"/>
          </a:xfrm>
        </p:spPr>
        <p:txBody>
          <a:bodyPr/>
          <a:lstStyle/>
          <a:p>
            <a:r>
              <a:rPr lang="en-US" dirty="0" smtClean="0"/>
              <a:t>  </a:t>
            </a:r>
            <a:endParaRPr lang="en-US" dirty="0"/>
          </a:p>
        </p:txBody>
      </p:sp>
    </p:spTree>
    <p:extLst>
      <p:ext uri="{BB962C8B-B14F-4D97-AF65-F5344CB8AC3E}">
        <p14:creationId xmlns:p14="http://schemas.microsoft.com/office/powerpoint/2010/main" val="2968952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563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6855"/>
            <a:ext cx="8596668" cy="5454508"/>
          </a:xfrm>
        </p:spPr>
        <p:txBody>
          <a:bodyPr>
            <a:normAutofit/>
          </a:bodyPr>
          <a:lstStyle/>
          <a:p>
            <a:r>
              <a:rPr lang="en-US" sz="2000" dirty="0" smtClean="0"/>
              <a:t>we’ll </a:t>
            </a:r>
            <a:r>
              <a:rPr lang="en-US" sz="2000" dirty="0"/>
              <a:t>make a </a:t>
            </a:r>
            <a:r>
              <a:rPr lang="en-US" sz="2000" dirty="0">
                <a:solidFill>
                  <a:srgbClr val="FF0000"/>
                </a:solidFill>
              </a:rPr>
              <a:t>multiplayer-only game </a:t>
            </a:r>
            <a:r>
              <a:rPr lang="en-US" sz="2000" dirty="0"/>
              <a:t>to avoid the need to implement sophisticated artificial </a:t>
            </a:r>
            <a:r>
              <a:rPr lang="en-US" sz="2000" dirty="0" smtClean="0"/>
              <a:t>intelligence.</a:t>
            </a:r>
          </a:p>
          <a:p>
            <a:endParaRPr lang="en-US" sz="2000" dirty="0" smtClean="0"/>
          </a:p>
          <a:p>
            <a:r>
              <a:rPr lang="en-US" sz="2000" dirty="0" smtClean="0"/>
              <a:t>Also</a:t>
            </a:r>
            <a:r>
              <a:rPr lang="en-US" sz="2000" dirty="0"/>
              <a:t>, we’ll say that it'll be a </a:t>
            </a:r>
            <a:r>
              <a:rPr lang="en-US" sz="2000" dirty="0">
                <a:solidFill>
                  <a:srgbClr val="FF0000"/>
                </a:solidFill>
              </a:rPr>
              <a:t>local-only game </a:t>
            </a:r>
            <a:r>
              <a:rPr lang="en-US" sz="2000" dirty="0"/>
              <a:t>so we don't need to get into building in networking support yet</a:t>
            </a:r>
            <a:r>
              <a:rPr lang="en-US" sz="2000" dirty="0" smtClean="0"/>
              <a:t>.</a:t>
            </a:r>
          </a:p>
          <a:p>
            <a:endParaRPr lang="en-US" sz="2000" dirty="0" smtClean="0"/>
          </a:p>
          <a:p>
            <a:r>
              <a:rPr lang="en-US" sz="2000" dirty="0" smtClean="0"/>
              <a:t> </a:t>
            </a:r>
            <a:r>
              <a:rPr lang="en-US" sz="2000" dirty="0"/>
              <a:t>As with the AI, networking can be added later </a:t>
            </a:r>
            <a:r>
              <a:rPr lang="en-US" sz="2000" dirty="0" smtClean="0"/>
              <a:t>on.</a:t>
            </a:r>
          </a:p>
          <a:p>
            <a:endParaRPr lang="en-US" sz="2000" dirty="0" smtClean="0"/>
          </a:p>
          <a:p>
            <a:r>
              <a:rPr lang="en-US" sz="2000" dirty="0" smtClean="0"/>
              <a:t> </a:t>
            </a:r>
            <a:r>
              <a:rPr lang="en-US" sz="2000" dirty="0"/>
              <a:t>It'll be </a:t>
            </a:r>
            <a:r>
              <a:rPr lang="en-US" sz="2000" dirty="0" smtClean="0">
                <a:solidFill>
                  <a:srgbClr val="FF0000"/>
                </a:solidFill>
              </a:rPr>
              <a:t>fantasy-themed.</a:t>
            </a:r>
          </a:p>
          <a:p>
            <a:endParaRPr lang="en-US" sz="2000" dirty="0" smtClean="0"/>
          </a:p>
          <a:p>
            <a:r>
              <a:rPr lang="en-US" sz="2000" dirty="0" smtClean="0"/>
              <a:t>Its </a:t>
            </a:r>
            <a:r>
              <a:rPr lang="en-US" sz="2000" dirty="0"/>
              <a:t>genre will be a </a:t>
            </a:r>
            <a:r>
              <a:rPr lang="en-US" sz="2000" dirty="0" smtClean="0">
                <a:solidFill>
                  <a:srgbClr val="FF0000"/>
                </a:solidFill>
              </a:rPr>
              <a:t>beat-</a:t>
            </a:r>
            <a:r>
              <a:rPr lang="en-US" sz="2000" dirty="0" err="1" smtClean="0">
                <a:solidFill>
                  <a:srgbClr val="FF0000"/>
                </a:solidFill>
              </a:rPr>
              <a:t>em</a:t>
            </a:r>
            <a:r>
              <a:rPr lang="en-US" sz="2000" dirty="0" smtClean="0">
                <a:solidFill>
                  <a:srgbClr val="FF0000"/>
                </a:solidFill>
              </a:rPr>
              <a:t>-up.</a:t>
            </a:r>
            <a:endParaRPr lang="en-US" sz="2000" dirty="0">
              <a:solidFill>
                <a:srgbClr val="FF0000"/>
              </a:solidFill>
            </a:endParaRPr>
          </a:p>
        </p:txBody>
      </p:sp>
    </p:spTree>
    <p:extLst>
      <p:ext uri="{BB962C8B-B14F-4D97-AF65-F5344CB8AC3E}">
        <p14:creationId xmlns:p14="http://schemas.microsoft.com/office/powerpoint/2010/main" val="382841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5093"/>
            <a:ext cx="8596668" cy="5386269"/>
          </a:xfrm>
        </p:spPr>
        <p:txBody>
          <a:bodyPr/>
          <a:lstStyle/>
          <a:p>
            <a:r>
              <a:rPr lang="en-US" dirty="0"/>
              <a:t>The next part is </a:t>
            </a:r>
            <a:endParaRPr lang="en-US" dirty="0" smtClean="0"/>
          </a:p>
          <a:p>
            <a:endParaRPr lang="en-US" dirty="0" smtClean="0"/>
          </a:p>
          <a:p>
            <a:pPr marL="0" indent="0" algn="ctr">
              <a:buNone/>
            </a:pPr>
            <a:r>
              <a:rPr lang="en-US" sz="2400" b="1" dirty="0" smtClean="0">
                <a:solidFill>
                  <a:srgbClr val="0070C0"/>
                </a:solidFill>
              </a:rPr>
              <a:t>“</a:t>
            </a:r>
            <a:r>
              <a:rPr lang="en-US" sz="2400" b="1" dirty="0">
                <a:solidFill>
                  <a:srgbClr val="0070C0"/>
                </a:solidFill>
              </a:rPr>
              <a:t>taking place in a world inspired by the old Japan” </a:t>
            </a:r>
            <a:endParaRPr lang="en-US" sz="2400" b="1" dirty="0" smtClean="0">
              <a:solidFill>
                <a:srgbClr val="0070C0"/>
              </a:solidFill>
            </a:endParaRPr>
          </a:p>
          <a:p>
            <a:pPr marL="0" indent="0" algn="ctr">
              <a:buNone/>
            </a:pPr>
            <a:endParaRPr lang="en-US" sz="2400" b="1" dirty="0" smtClean="0">
              <a:solidFill>
                <a:srgbClr val="FF0000"/>
              </a:solidFill>
            </a:endParaRPr>
          </a:p>
          <a:p>
            <a:r>
              <a:rPr lang="en-US" dirty="0" smtClean="0"/>
              <a:t>This </a:t>
            </a:r>
            <a:r>
              <a:rPr lang="en-US" dirty="0"/>
              <a:t>part describes the </a:t>
            </a:r>
            <a:r>
              <a:rPr lang="en-US" dirty="0">
                <a:solidFill>
                  <a:srgbClr val="FF0000"/>
                </a:solidFill>
              </a:rPr>
              <a:t>level style </a:t>
            </a:r>
            <a:r>
              <a:rPr lang="en-US" dirty="0"/>
              <a:t>and </a:t>
            </a:r>
            <a:r>
              <a:rPr lang="en-US" dirty="0">
                <a:solidFill>
                  <a:srgbClr val="FF0000"/>
                </a:solidFill>
              </a:rPr>
              <a:t>visual appearance </a:t>
            </a:r>
            <a:r>
              <a:rPr lang="en-US" dirty="0"/>
              <a:t>of the game</a:t>
            </a:r>
            <a:r>
              <a:rPr lang="en-US" dirty="0" smtClean="0"/>
              <a:t>.</a:t>
            </a:r>
          </a:p>
          <a:p>
            <a:r>
              <a:rPr lang="en-US" dirty="0" smtClean="0"/>
              <a:t> </a:t>
            </a:r>
            <a:r>
              <a:rPr lang="en-US" dirty="0"/>
              <a:t>It describes that it will take place in an old Japan-themed world, so we try and look for information about old Japan, such as the architectural and fashion styles. </a:t>
            </a:r>
            <a:endParaRPr lang="en-US" dirty="0" smtClean="0"/>
          </a:p>
          <a:p>
            <a:r>
              <a:rPr lang="en-US" dirty="0" smtClean="0"/>
              <a:t>Remember </a:t>
            </a:r>
            <a:r>
              <a:rPr lang="en-US" dirty="0"/>
              <a:t>that we don't need to be completely accurate as we are merely building a fantasy world inspired by it, rather than making an exact copy of that time. </a:t>
            </a:r>
            <a:endParaRPr lang="en-US" dirty="0" smtClean="0"/>
          </a:p>
          <a:p>
            <a:r>
              <a:rPr lang="en-US" dirty="0" smtClean="0"/>
              <a:t>We </a:t>
            </a:r>
            <a:r>
              <a:rPr lang="en-US" dirty="0"/>
              <a:t>can even take elements from different periods in Japanese history. </a:t>
            </a:r>
          </a:p>
        </p:txBody>
      </p:sp>
    </p:spTree>
    <p:extLst>
      <p:ext uri="{BB962C8B-B14F-4D97-AF65-F5344CB8AC3E}">
        <p14:creationId xmlns:p14="http://schemas.microsoft.com/office/powerpoint/2010/main" val="246852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6855"/>
            <a:ext cx="8596668" cy="5454508"/>
          </a:xfrm>
        </p:spPr>
        <p:txBody>
          <a:bodyPr/>
          <a:lstStyle/>
          <a:p>
            <a:r>
              <a:rPr lang="en-US" dirty="0"/>
              <a:t>The last part of the idea describes the following </a:t>
            </a:r>
            <a:endParaRPr lang="en-US" dirty="0" smtClean="0"/>
          </a:p>
          <a:p>
            <a:pPr marL="0" indent="0" algn="ctr">
              <a:buNone/>
            </a:pPr>
            <a:r>
              <a:rPr lang="en-US" sz="2400" b="1" dirty="0" smtClean="0">
                <a:solidFill>
                  <a:srgbClr val="0070C0"/>
                </a:solidFill>
              </a:rPr>
              <a:t>“</a:t>
            </a:r>
            <a:r>
              <a:rPr lang="en-US" sz="2400" b="1" dirty="0">
                <a:solidFill>
                  <a:srgbClr val="0070C0"/>
                </a:solidFill>
              </a:rPr>
              <a:t>creatures fighting for the big prize</a:t>
            </a:r>
            <a:r>
              <a:rPr lang="en-US" sz="2400" b="1" dirty="0" smtClean="0">
                <a:solidFill>
                  <a:srgbClr val="0070C0"/>
                </a:solidFill>
              </a:rPr>
              <a:t>”</a:t>
            </a:r>
          </a:p>
          <a:p>
            <a:pPr marL="0" indent="0" algn="ctr">
              <a:buNone/>
            </a:pPr>
            <a:endParaRPr lang="en-US" sz="2400" b="1" dirty="0">
              <a:solidFill>
                <a:srgbClr val="0070C0"/>
              </a:solidFill>
            </a:endParaRPr>
          </a:p>
          <a:p>
            <a:r>
              <a:rPr lang="en-US" dirty="0"/>
              <a:t>This sentence tells us that the fighters will be </a:t>
            </a:r>
            <a:r>
              <a:rPr lang="en-US" dirty="0">
                <a:solidFill>
                  <a:srgbClr val="FF0000"/>
                </a:solidFill>
              </a:rPr>
              <a:t>fantasy creatures</a:t>
            </a:r>
            <a:r>
              <a:rPr lang="en-US" dirty="0" smtClean="0">
                <a:solidFill>
                  <a:srgbClr val="FF0000"/>
                </a:solidFill>
              </a:rPr>
              <a:t>.</a:t>
            </a:r>
          </a:p>
          <a:p>
            <a:endParaRPr lang="en-US" dirty="0" smtClean="0"/>
          </a:p>
          <a:p>
            <a:r>
              <a:rPr lang="en-US" dirty="0" smtClean="0"/>
              <a:t>For </a:t>
            </a:r>
            <a:r>
              <a:rPr lang="en-US" dirty="0"/>
              <a:t>example, we can take anthropomorphic animals as well as come up with completely new ideas here. </a:t>
            </a:r>
            <a:endParaRPr lang="en-US" dirty="0" smtClean="0"/>
          </a:p>
          <a:p>
            <a:r>
              <a:rPr lang="en-US" dirty="0" smtClean="0"/>
              <a:t>The </a:t>
            </a:r>
            <a:r>
              <a:rPr lang="en-US" dirty="0"/>
              <a:t>other part of this sentence describes their motivation for attending the fights, which is very important to keep in mind when writing a story for it. </a:t>
            </a:r>
          </a:p>
        </p:txBody>
      </p:sp>
    </p:spTree>
    <p:extLst>
      <p:ext uri="{BB962C8B-B14F-4D97-AF65-F5344CB8AC3E}">
        <p14:creationId xmlns:p14="http://schemas.microsoft.com/office/powerpoint/2010/main" val="253165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 Tuning the ideas</a:t>
            </a:r>
            <a:endParaRPr lang="en-US" dirty="0"/>
          </a:p>
        </p:txBody>
      </p:sp>
      <p:sp>
        <p:nvSpPr>
          <p:cNvPr id="3" name="Content Placeholder 2"/>
          <p:cNvSpPr>
            <a:spLocks noGrp="1"/>
          </p:cNvSpPr>
          <p:nvPr>
            <p:ph idx="1"/>
          </p:nvPr>
        </p:nvSpPr>
        <p:spPr/>
        <p:txBody>
          <a:bodyPr>
            <a:normAutofit/>
          </a:bodyPr>
          <a:lstStyle/>
          <a:p>
            <a:r>
              <a:rPr lang="en-US" sz="2400" dirty="0"/>
              <a:t>As soon as you have the basic ideas written down, </a:t>
            </a:r>
            <a:endParaRPr lang="en-US" sz="2400" dirty="0" smtClean="0"/>
          </a:p>
          <a:p>
            <a:pPr marL="0" indent="0">
              <a:buNone/>
            </a:pPr>
            <a:r>
              <a:rPr lang="en-US" sz="2400" dirty="0" smtClean="0"/>
              <a:t>we </a:t>
            </a:r>
            <a:r>
              <a:rPr lang="en-US" sz="2400" dirty="0"/>
              <a:t>can continue to fine-tune the ideas by extending them and removing parts that are too much</a:t>
            </a:r>
            <a:r>
              <a:rPr lang="en-US" sz="2400" dirty="0" smtClean="0"/>
              <a:t>.</a:t>
            </a:r>
          </a:p>
          <a:p>
            <a:pPr marL="0" indent="0">
              <a:buNone/>
            </a:pPr>
            <a:endParaRPr lang="en-US" sz="2400" dirty="0" smtClean="0"/>
          </a:p>
          <a:p>
            <a:pPr marL="0" indent="0">
              <a:buNone/>
            </a:pPr>
            <a:r>
              <a:rPr lang="en-US" sz="2400" dirty="0"/>
              <a:t>The amount of time you can put into the game depends on how big the team is, or if you're just a single developer, how much knowledge you have and how fast you can work.</a:t>
            </a:r>
          </a:p>
        </p:txBody>
      </p:sp>
    </p:spTree>
    <p:extLst>
      <p:ext uri="{BB962C8B-B14F-4D97-AF65-F5344CB8AC3E}">
        <p14:creationId xmlns:p14="http://schemas.microsoft.com/office/powerpoint/2010/main" val="684049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TM02900769[[fn=Retrospect]]</Template>
  <TotalTime>612</TotalTime>
  <Words>3722</Words>
  <Application>Microsoft Office PowerPoint</Application>
  <PresentationFormat>Widescreen</PresentationFormat>
  <Paragraphs>373</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Times New Roman</vt:lpstr>
      <vt:lpstr>Trebuchet MS</vt:lpstr>
      <vt:lpstr>Wingdings</vt:lpstr>
      <vt:lpstr>Wingdings 3</vt:lpstr>
      <vt:lpstr>Facet</vt:lpstr>
      <vt:lpstr>PowerPoint Presentation</vt:lpstr>
      <vt:lpstr>IMAGINE</vt:lpstr>
      <vt:lpstr>Finding ideas</vt:lpstr>
      <vt:lpstr>The basic idea</vt:lpstr>
      <vt:lpstr>PowerPoint Presentation</vt:lpstr>
      <vt:lpstr>PowerPoint Presentation</vt:lpstr>
      <vt:lpstr>PowerPoint Presentation</vt:lpstr>
      <vt:lpstr>PowerPoint Presentation</vt:lpstr>
      <vt:lpstr>Fine Tuning the ideas</vt:lpstr>
      <vt:lpstr>PowerPoint Presentation</vt:lpstr>
      <vt:lpstr>PowerPoint Presentation</vt:lpstr>
      <vt:lpstr>Splitting up the idea</vt:lpstr>
      <vt:lpstr>Step 1</vt:lpstr>
      <vt:lpstr>Step 2</vt:lpstr>
      <vt:lpstr>Step 4</vt:lpstr>
      <vt:lpstr>Step 5</vt:lpstr>
      <vt:lpstr>Step 6</vt:lpstr>
      <vt:lpstr>Step 7</vt:lpstr>
      <vt:lpstr>Step 8</vt:lpstr>
      <vt:lpstr>Prototyping</vt:lpstr>
      <vt:lpstr>Project planning</vt:lpstr>
      <vt:lpstr>Design document</vt:lpstr>
      <vt:lpstr>Time and human resource planning</vt:lpstr>
      <vt:lpstr>Game Design</vt:lpstr>
      <vt:lpstr>Concept art</vt:lpstr>
      <vt:lpstr>Character design</vt:lpstr>
      <vt:lpstr>Gameplay</vt:lpstr>
      <vt:lpstr>Balancing</vt:lpstr>
      <vt:lpstr>Level design</vt:lpstr>
      <vt:lpstr>GUI design</vt:lpstr>
      <vt:lpstr>Audio design</vt:lpstr>
      <vt:lpstr>Prepare</vt:lpstr>
      <vt:lpstr>What will be used</vt:lpstr>
      <vt:lpstr>Preparing the structures </vt:lpstr>
      <vt:lpstr>Simple P3D application</vt:lpstr>
      <vt:lpstr>PowerPoint Presentation</vt:lpstr>
      <vt:lpstr>Run</vt:lpstr>
      <vt:lpstr>Creating characters</vt:lpstr>
      <vt:lpstr>Tips to remember</vt:lpstr>
      <vt:lpstr>The textures you need for those can be generated from higher polygon models that have been created with sculpting tools and then baked on a lower polygon model.   The keyword you can search for on this topic is retopo (“remake topology”).   There are several ways on doing that reaching from handmade to automatic tools.   If possible, use real existing objects for your high polygon models and textures. These can be for example be scanned with 3D-Scanners   Put as many objects as possible together into one.    Keep an eye on the objects name.   Define a real world value for the 3D unit or set it to metric units if possible and don't mix up to many different scales.   </vt:lpstr>
      <vt:lpstr>In blender, use Actions for animations.   These can simply be exported by the yabee plugin.   Also for animations, use motion capturing and rotoscope the animation from real world movements.   If you can't afford highly detailed animations, you can also create animations with only a few main key frames in the most extreme poses of an animation.   Those can then be automatically be smoothed and procedurally controlled with IKs within the application.   Use a version control system for your files this will let you move back to earlier versions of the files whenever you break or messed something up in them.  </vt:lpstr>
      <vt:lpstr>PowerPoint Presentation</vt:lpstr>
      <vt:lpstr>PowerPoint Presentation</vt:lpstr>
      <vt:lpstr>Bring the characters into the game</vt:lpstr>
      <vt:lpstr>Basic setup</vt:lpstr>
      <vt:lpstr>PowerPoint Presentation</vt:lpstr>
      <vt:lpstr>PowerPoint Presentation</vt:lpstr>
      <vt:lpstr>PowerPoint Presentation</vt:lpstr>
      <vt:lpstr>Import player to main</vt:lpstr>
      <vt:lpstr>PowerPoint Presentation</vt:lpstr>
      <vt:lpstr>Simple animations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Jayapuram</dc:creator>
  <cp:lastModifiedBy>Ashwin Jayapuram</cp:lastModifiedBy>
  <cp:revision>59</cp:revision>
  <dcterms:created xsi:type="dcterms:W3CDTF">2017-07-21T14:53:09Z</dcterms:created>
  <dcterms:modified xsi:type="dcterms:W3CDTF">2017-07-22T03:52:42Z</dcterms:modified>
</cp:coreProperties>
</file>