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43"/>
  </p:normalViewPr>
  <p:slideViewPr>
    <p:cSldViewPr snapToGrid="0" snapToObjects="1">
      <p:cViewPr varScale="1">
        <p:scale>
          <a:sx n="91" d="100"/>
          <a:sy n="91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52F3E-BECB-E74B-9CBD-AE0617CEA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B1CFC-5D89-B44D-B443-0228FFEDB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7D459-8308-8B48-B163-6796D72F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D05C-EFAB-C14C-A95E-9C462687FC4E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8CF1B-96D0-BB43-9810-4FE9D86A1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118BE-222D-1B42-A305-36CD0717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B64A9-DAFE-BB40-820B-F6EF0C0B4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9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AC103-1A2A-8C4F-BEDE-1721D342F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693C0-95A6-F940-87A8-AD17FDAB9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3BF51-F053-A74E-B4CC-AFC1E3BF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D05C-EFAB-C14C-A95E-9C462687FC4E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69145-4290-7F47-818D-6345C0CE5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FD873-45A8-CD4B-9DB2-E609FDDEB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B64A9-DAFE-BB40-820B-F6EF0C0B4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9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9EBA87-B497-064B-B524-9C80419B6F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9DBAA-E46F-EB4B-8245-9A31F4225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6AC25-26F3-8348-B0DC-F46423072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D05C-EFAB-C14C-A95E-9C462687FC4E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7FBAE-A3CA-5143-9B6D-5FFF83472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360E2-04B1-3D4D-88DD-7D9EC1976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B64A9-DAFE-BB40-820B-F6EF0C0B4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54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09E6F-CB3C-3648-91FB-03C195C86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9F957-898F-1C49-A060-E84462BCC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0E405-CC93-574C-A6D0-9077FA7C9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D05C-EFAB-C14C-A95E-9C462687FC4E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906A6-06F4-2847-9B1D-D0D36D569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76A7D-A9DA-854F-9295-35701FF7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B64A9-DAFE-BB40-820B-F6EF0C0B4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3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554DF-7ECF-6E4C-8FBF-9A009E450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9A53B-1BB9-EE4A-A63F-AFAA86F92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33D8A-68AB-BD49-AE3D-9F7742C55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D05C-EFAB-C14C-A95E-9C462687FC4E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E20F5-8D70-EC43-A5FA-3F2EAECAB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C2204-A78A-C44C-8C19-8350CA1D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B64A9-DAFE-BB40-820B-F6EF0C0B4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3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21BA-D392-434D-AC7C-E5FB26D1C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A422A-65AE-FF4D-A10C-A0E860DC5A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7206D-D440-A945-B15D-D0A1920AA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0A606-14DB-1747-956B-BBA288301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D05C-EFAB-C14C-A95E-9C462687FC4E}" type="datetimeFigureOut">
              <a:rPr lang="en-US" smtClean="0"/>
              <a:t>7/2/19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523F8-CB10-0F48-9900-DF29DB2AC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1E548-9161-254A-A152-7E35601CC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B64A9-DAFE-BB40-820B-F6EF0C0B4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9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7A476-6CDE-DD41-97B2-165906603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103ED-D1C9-3E47-BABA-344D78CDE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ACEF8-03D6-4645-B41D-FF3D8710F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16DBF9-0E70-154C-B39D-975D62F16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09F954-53BC-A84E-A909-29A8DFEFD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BD0F3D-573A-3544-AF47-DF5399EED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D05C-EFAB-C14C-A95E-9C462687FC4E}" type="datetimeFigureOut">
              <a:rPr lang="en-US" smtClean="0"/>
              <a:t>7/2/19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F959CC-5EF9-8E4E-883D-325F718D8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255428-F495-574B-A964-1BB71B961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B64A9-DAFE-BB40-820B-F6EF0C0B4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1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8A6EB-6EB7-C24E-A326-417B07E6F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8EF81D-FCC2-9140-938B-DE0DAB29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D05C-EFAB-C14C-A95E-9C462687FC4E}" type="datetimeFigureOut">
              <a:rPr lang="en-US" smtClean="0"/>
              <a:t>7/2/19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653E2-5FD7-7E4F-B1B9-CAB9F75C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6BB33-A2C6-844E-9346-D59829C05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B64A9-DAFE-BB40-820B-F6EF0C0B4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2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41D22D-4989-E341-A656-A825A34BE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D05C-EFAB-C14C-A95E-9C462687FC4E}" type="datetimeFigureOut">
              <a:rPr lang="en-US" smtClean="0"/>
              <a:t>7/2/19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E053D4-5ADF-6148-BF84-1AA410ED0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84445-D795-9040-BD90-BC75AEF0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B64A9-DAFE-BB40-820B-F6EF0C0B4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30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B07C-2101-1643-AA12-C3FA6BD90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948E5-2B47-CA4D-8E03-A64694687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6CF8E-2820-E349-8DCA-AB2067026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3967E-E63E-794D-AF3C-EB0B9D8F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D05C-EFAB-C14C-A95E-9C462687FC4E}" type="datetimeFigureOut">
              <a:rPr lang="en-US" smtClean="0"/>
              <a:t>7/2/19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34D63-FE3D-534E-80ED-94D0F1D27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DC15B-8A04-D843-8A07-158ABFF1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B64A9-DAFE-BB40-820B-F6EF0C0B4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8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2293A-4CEB-6E4D-975D-049A7774F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EB00A1-EA19-9142-9911-4EDA4034F2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AAFDB9-4EED-E846-8F86-38D52B1FF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561CD-52DF-2E4E-88CF-44469DDD7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D05C-EFAB-C14C-A95E-9C462687FC4E}" type="datetimeFigureOut">
              <a:rPr lang="en-US" smtClean="0"/>
              <a:t>7/2/19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0CAEB-343A-7F41-963C-F83C7D278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4BE05-6290-C242-816F-55EE0561C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B64A9-DAFE-BB40-820B-F6EF0C0B4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5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50B9F0-2E56-964C-92CA-0E709A7CF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23560-FCD2-2B4B-8B97-17E87D8AB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04BC0-825B-5D4C-A9EA-BAAA1937D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ED05C-EFAB-C14C-A95E-9C462687FC4E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C059F-A2AE-7644-A335-EB2FFE703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70D09-5D45-D347-9BF9-68988A4D5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B64A9-DAFE-BB40-820B-F6EF0C0B4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9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implicable.com/new/robotic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695E-DA52-4842-A066-D122ABB40F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21B17-AD45-C84D-B217-B1C8B90085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2 –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146507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7E97-61A3-D64E-AD7F-1A67F50D6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Estimated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Line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769F8A-3868-CD49-927F-B4880A4E79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E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E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E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E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E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E" b="0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E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estimated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E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estimated</a:t>
                </a:r>
                <a:r>
                  <a:rPr lang="zh-CN" altLang="en-US" dirty="0"/>
                  <a:t> </a:t>
                </a:r>
                <a:r>
                  <a:rPr lang="en-US" altLang="zh-CN" dirty="0" err="1"/>
                  <a:t>xielv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never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know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actual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E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endParaRPr lang="en-IE" altLang="zh-CN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769F8A-3868-CD49-927F-B4880A4E79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6232F34D-1F64-BA47-A62A-14BE9EE15FDD}"/>
              </a:ext>
            </a:extLst>
          </p:cNvPr>
          <p:cNvSpPr/>
          <p:nvPr/>
        </p:nvSpPr>
        <p:spPr>
          <a:xfrm>
            <a:off x="1085850" y="3386138"/>
            <a:ext cx="4313464" cy="29257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direct</a:t>
            </a:r>
            <a:r>
              <a:rPr lang="zh-CN" altLang="en-US" dirty="0"/>
              <a:t> </a:t>
            </a:r>
            <a:r>
              <a:rPr lang="en-US" altLang="zh-CN" dirty="0"/>
              <a:t>‘Closed-form’</a:t>
            </a:r>
            <a:r>
              <a:rPr lang="zh-CN" altLang="en-US" dirty="0"/>
              <a:t> </a:t>
            </a:r>
            <a:r>
              <a:rPr lang="en-US" altLang="zh-CN" dirty="0"/>
              <a:t>equation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directly</a:t>
            </a:r>
            <a:r>
              <a:rPr lang="zh-CN" altLang="en-US" dirty="0"/>
              <a:t> </a:t>
            </a:r>
            <a:r>
              <a:rPr lang="en-US" altLang="zh-CN" dirty="0"/>
              <a:t>computes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parameters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fit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(i.e.,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parameters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minimize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cost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over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6462E6-2548-5948-8F20-4699C9DC3B8F}"/>
              </a:ext>
            </a:extLst>
          </p:cNvPr>
          <p:cNvSpPr/>
          <p:nvPr/>
        </p:nvSpPr>
        <p:spPr>
          <a:xfrm>
            <a:off x="6419850" y="3386138"/>
            <a:ext cx="4291693" cy="29257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iterative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r>
              <a:rPr lang="zh-CN" altLang="en-US" dirty="0"/>
              <a:t> </a:t>
            </a:r>
            <a:r>
              <a:rPr lang="en-US" altLang="zh-CN" dirty="0"/>
              <a:t>approach,</a:t>
            </a:r>
            <a:r>
              <a:rPr lang="zh-CN" altLang="en-US" dirty="0"/>
              <a:t> </a:t>
            </a:r>
            <a:r>
              <a:rPr lang="en-US" altLang="zh-CN" dirty="0"/>
              <a:t>called</a:t>
            </a:r>
            <a:r>
              <a:rPr lang="zh-CN" altLang="en-US" dirty="0"/>
              <a:t> </a:t>
            </a:r>
            <a:r>
              <a:rPr lang="en-US" altLang="zh-CN" dirty="0"/>
              <a:t>Gradient</a:t>
            </a:r>
            <a:r>
              <a:rPr lang="zh-CN" altLang="en-US" dirty="0"/>
              <a:t> </a:t>
            </a:r>
            <a:r>
              <a:rPr lang="en-US" altLang="zh-CN" dirty="0"/>
              <a:t>Descent</a:t>
            </a:r>
            <a:r>
              <a:rPr lang="zh-CN" altLang="en-US" dirty="0"/>
              <a:t> </a:t>
            </a:r>
            <a:r>
              <a:rPr lang="en-US" altLang="zh-CN" dirty="0"/>
              <a:t>(GD),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gradually</a:t>
            </a:r>
            <a:r>
              <a:rPr lang="zh-CN" altLang="en-US" dirty="0"/>
              <a:t> </a:t>
            </a:r>
            <a:r>
              <a:rPr lang="en-US" altLang="zh-CN" dirty="0"/>
              <a:t>tweaks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parameters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minimize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cost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over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set,</a:t>
            </a:r>
            <a:r>
              <a:rPr lang="zh-CN" altLang="en-US" dirty="0"/>
              <a:t> </a:t>
            </a:r>
            <a:r>
              <a:rPr lang="en-US" altLang="zh-CN" dirty="0"/>
              <a:t>eventually</a:t>
            </a:r>
            <a:r>
              <a:rPr lang="zh-CN" altLang="en-US" dirty="0"/>
              <a:t> </a:t>
            </a:r>
            <a:r>
              <a:rPr lang="en-US" altLang="zh-CN" dirty="0"/>
              <a:t>converging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parameters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605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4A26D-190E-844F-BE83-D02BA650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AA79C-9DFA-2B40-AD28-DC6712D26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relationship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TV</a:t>
            </a:r>
            <a:r>
              <a:rPr lang="zh-CN" altLang="en-US" dirty="0"/>
              <a:t> </a:t>
            </a:r>
            <a:r>
              <a:rPr lang="en-US" altLang="zh-CN" dirty="0"/>
              <a:t>ads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car</a:t>
            </a:r>
            <a:r>
              <a:rPr lang="zh-CN" altLang="en-US" dirty="0"/>
              <a:t> </a:t>
            </a:r>
            <a:r>
              <a:rPr lang="en-US" altLang="zh-CN" dirty="0"/>
              <a:t>sold</a:t>
            </a:r>
            <a:r>
              <a:rPr lang="zh-CN" altLang="en-US" dirty="0"/>
              <a:t> 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66E6F3-9F34-3046-99A7-DCBD917C3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765584"/>
              </p:ext>
            </p:extLst>
          </p:nvPr>
        </p:nvGraphicFramePr>
        <p:xfrm>
          <a:off x="838199" y="2872023"/>
          <a:ext cx="944528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195">
                  <a:extLst>
                    <a:ext uri="{9D8B030D-6E8A-4147-A177-3AD203B41FA5}">
                      <a16:colId xmlns:a16="http://schemas.microsoft.com/office/drawing/2014/main" val="622689971"/>
                    </a:ext>
                  </a:extLst>
                </a:gridCol>
                <a:gridCol w="859957">
                  <a:extLst>
                    <a:ext uri="{9D8B030D-6E8A-4147-A177-3AD203B41FA5}">
                      <a16:colId xmlns:a16="http://schemas.microsoft.com/office/drawing/2014/main" val="1226427043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1199826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554039496"/>
                    </a:ext>
                  </a:extLst>
                </a:gridCol>
                <a:gridCol w="944528">
                  <a:extLst>
                    <a:ext uri="{9D8B030D-6E8A-4147-A177-3AD203B41FA5}">
                      <a16:colId xmlns:a16="http://schemas.microsoft.com/office/drawing/2014/main" val="1816118882"/>
                    </a:ext>
                  </a:extLst>
                </a:gridCol>
                <a:gridCol w="944528">
                  <a:extLst>
                    <a:ext uri="{9D8B030D-6E8A-4147-A177-3AD203B41FA5}">
                      <a16:colId xmlns:a16="http://schemas.microsoft.com/office/drawing/2014/main" val="190353000"/>
                    </a:ext>
                  </a:extLst>
                </a:gridCol>
                <a:gridCol w="944528">
                  <a:extLst>
                    <a:ext uri="{9D8B030D-6E8A-4147-A177-3AD203B41FA5}">
                      <a16:colId xmlns:a16="http://schemas.microsoft.com/office/drawing/2014/main" val="1267221510"/>
                    </a:ext>
                  </a:extLst>
                </a:gridCol>
                <a:gridCol w="944528">
                  <a:extLst>
                    <a:ext uri="{9D8B030D-6E8A-4147-A177-3AD203B41FA5}">
                      <a16:colId xmlns:a16="http://schemas.microsoft.com/office/drawing/2014/main" val="3868489805"/>
                    </a:ext>
                  </a:extLst>
                </a:gridCol>
                <a:gridCol w="944528">
                  <a:extLst>
                    <a:ext uri="{9D8B030D-6E8A-4147-A177-3AD203B41FA5}">
                      <a16:colId xmlns:a16="http://schemas.microsoft.com/office/drawing/2014/main" val="4105851249"/>
                    </a:ext>
                  </a:extLst>
                </a:gridCol>
                <a:gridCol w="944528">
                  <a:extLst>
                    <a:ext uri="{9D8B030D-6E8A-4147-A177-3AD203B41FA5}">
                      <a16:colId xmlns:a16="http://schemas.microsoft.com/office/drawing/2014/main" val="791513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055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Sales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82701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BBF711B-968B-CE4D-95E8-9A253DB69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809" y="3911583"/>
            <a:ext cx="4983382" cy="256912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A2B6D2-6F00-F44F-9BD5-AD8AF2643F21}"/>
              </a:ext>
            </a:extLst>
          </p:cNvPr>
          <p:cNvCxnSpPr>
            <a:cxnSpLocks/>
          </p:cNvCxnSpPr>
          <p:nvPr/>
        </p:nvCxnSpPr>
        <p:spPr>
          <a:xfrm flipV="1">
            <a:off x="2757268" y="3911584"/>
            <a:ext cx="0" cy="2569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A0FD752-2C1F-0F45-9020-9D4ABBF3871C}"/>
              </a:ext>
            </a:extLst>
          </p:cNvPr>
          <p:cNvSpPr txBox="1"/>
          <p:nvPr/>
        </p:nvSpPr>
        <p:spPr>
          <a:xfrm>
            <a:off x="1759466" y="3911583"/>
            <a:ext cx="111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Sales</a:t>
            </a:r>
            <a:r>
              <a:rPr lang="en-US" altLang="zh-CN" dirty="0"/>
              <a:t>($)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0C9AF4-C404-1340-9517-74E13322C25A}"/>
              </a:ext>
            </a:extLst>
          </p:cNvPr>
          <p:cNvCxnSpPr/>
          <p:nvPr/>
        </p:nvCxnSpPr>
        <p:spPr>
          <a:xfrm>
            <a:off x="2757268" y="6480712"/>
            <a:ext cx="5864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AE9636-3CEA-F144-B3CB-E76DA112D07D}"/>
              </a:ext>
            </a:extLst>
          </p:cNvPr>
          <p:cNvSpPr txBox="1"/>
          <p:nvPr/>
        </p:nvSpPr>
        <p:spPr>
          <a:xfrm>
            <a:off x="8740892" y="6296046"/>
            <a:ext cx="111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Ad($)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3CC677-6107-564C-AB11-33A7DE94A7E9}"/>
              </a:ext>
            </a:extLst>
          </p:cNvPr>
          <p:cNvCxnSpPr/>
          <p:nvPr/>
        </p:nvCxnSpPr>
        <p:spPr>
          <a:xfrm flipV="1">
            <a:off x="3897086" y="4071257"/>
            <a:ext cx="3069771" cy="222478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C0541C-81BA-A44F-A8B2-E2B54FC0ED5E}"/>
              </a:ext>
            </a:extLst>
          </p:cNvPr>
          <p:cNvCxnSpPr>
            <a:cxnSpLocks/>
          </p:cNvCxnSpPr>
          <p:nvPr/>
        </p:nvCxnSpPr>
        <p:spPr>
          <a:xfrm flipV="1">
            <a:off x="4354286" y="4071257"/>
            <a:ext cx="2024743" cy="222478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C63988-CEE2-ED4F-A7DA-F294A09D33D8}"/>
              </a:ext>
            </a:extLst>
          </p:cNvPr>
          <p:cNvCxnSpPr/>
          <p:nvPr/>
        </p:nvCxnSpPr>
        <p:spPr>
          <a:xfrm flipV="1">
            <a:off x="3526971" y="4071257"/>
            <a:ext cx="3265715" cy="222478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665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4726B-CFA0-5E48-B8AE-9948D1A1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Components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6F39EF-3407-1447-AB75-B320582E7E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b="1" dirty="0"/>
                  <a:t>Model</a:t>
                </a:r>
                <a:r>
                  <a:rPr lang="zh-CN" altLang="en-US" b="1" dirty="0"/>
                  <a:t> </a:t>
                </a:r>
                <a:r>
                  <a:rPr lang="en-US" altLang="zh-CN" dirty="0"/>
                  <a:t>–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Linear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Regression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E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E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E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E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 </a:t>
                </a:r>
                <a:endParaRPr lang="en-US" altLang="zh-CN" b="1" dirty="0"/>
              </a:p>
              <a:p>
                <a:r>
                  <a:rPr lang="en-US" altLang="zh-CN" b="1" dirty="0"/>
                  <a:t>Target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–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find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values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have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fit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data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b="1" dirty="0"/>
                  <a:t>Cost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function</a:t>
                </a:r>
                <a:r>
                  <a:rPr lang="zh-CN" altLang="en-US" b="1" dirty="0"/>
                  <a:t> 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 </a:t>
                </a:r>
                <a:r>
                  <a:rPr lang="en-IE" dirty="0"/>
                  <a:t>Least squares</a:t>
                </a:r>
                <a:r>
                  <a:rPr lang="zh-CN" altLang="en-US" dirty="0"/>
                  <a:t> </a:t>
                </a:r>
                <a:endParaRPr lang="en-IE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E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b="1" dirty="0"/>
                  <a:t>Algorithm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–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minimize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endParaRPr lang="en-IE" altLang="zh-CN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6F39EF-3407-1447-AB75-B320582E7E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509" b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55AC535-F564-4944-8FD9-2D222D171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568" y="3199765"/>
            <a:ext cx="4115664" cy="200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81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54113-967C-E249-AA92-4C52A3C6B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Calculation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EEEBE6-4EFC-FE48-AB8A-AEE8B0A3C6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E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zh-CN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bar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bar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zh-CN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bar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IE" altLang="zh-CN" b="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E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bar>
                  </m:oMath>
                </a14:m>
                <a:r>
                  <a:rPr lang="en-US" altLang="zh-CN" b="0" dirty="0">
                    <a:solidFill>
                      <a:schemeClr val="accent1">
                        <a:lumMod val="75000"/>
                      </a:schemeClr>
                    </a:solidFill>
                  </a:rPr>
                  <a:t>-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E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endParaRPr lang="en-IE" altLang="zh-CN" b="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endParaRPr lang="en-IE" altLang="zh-CN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endParaRPr lang="en-IE" altLang="zh-CN" b="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IE" altLang="zh-CN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</a:rPr>
                  <a:t>X</a:t>
                </a:r>
                <a:r>
                  <a:rPr lang="zh-CN" altLang="en-US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</a:rPr>
                  <a:t>–</a:t>
                </a:r>
                <a:r>
                  <a:rPr lang="zh-CN" altLang="en-US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</a:rPr>
                  <a:t>Ad($)</a:t>
                </a:r>
                <a:r>
                  <a:rPr lang="zh-CN" altLang="en-US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</a:rPr>
                  <a:t>-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endParaRPr lang="en-IE" altLang="zh-CN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</a:rPr>
                  <a:t>Y</a:t>
                </a:r>
                <a:r>
                  <a:rPr lang="zh-CN" altLang="en-US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</a:rPr>
                  <a:t>–</a:t>
                </a:r>
                <a:r>
                  <a:rPr lang="zh-CN" altLang="en-US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</a:rPr>
                  <a:t>Sales($)</a:t>
                </a:r>
                <a:r>
                  <a:rPr lang="zh-CN" altLang="en-US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</a:rPr>
                  <a:t>-</a:t>
                </a:r>
                <a:r>
                  <a:rPr lang="zh-CN" altLang="en-US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bar>
                  </m:oMath>
                </a14:m>
                <a:endParaRPr lang="en-IE" altLang="zh-CN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IE" altLang="zh-CN" b="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EEEBE6-4EFC-FE48-AB8A-AEE8B0A3C6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64905E-7010-0C42-8ABE-ACC6EDB5A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096051"/>
              </p:ext>
            </p:extLst>
          </p:nvPr>
        </p:nvGraphicFramePr>
        <p:xfrm>
          <a:off x="838200" y="3438951"/>
          <a:ext cx="944528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195">
                  <a:extLst>
                    <a:ext uri="{9D8B030D-6E8A-4147-A177-3AD203B41FA5}">
                      <a16:colId xmlns:a16="http://schemas.microsoft.com/office/drawing/2014/main" val="622689971"/>
                    </a:ext>
                  </a:extLst>
                </a:gridCol>
                <a:gridCol w="859957">
                  <a:extLst>
                    <a:ext uri="{9D8B030D-6E8A-4147-A177-3AD203B41FA5}">
                      <a16:colId xmlns:a16="http://schemas.microsoft.com/office/drawing/2014/main" val="1226427043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1199826212"/>
                    </a:ext>
                  </a:extLst>
                </a:gridCol>
                <a:gridCol w="860238">
                  <a:extLst>
                    <a:ext uri="{9D8B030D-6E8A-4147-A177-3AD203B41FA5}">
                      <a16:colId xmlns:a16="http://schemas.microsoft.com/office/drawing/2014/main" val="554039496"/>
                    </a:ext>
                  </a:extLst>
                </a:gridCol>
                <a:gridCol w="944528">
                  <a:extLst>
                    <a:ext uri="{9D8B030D-6E8A-4147-A177-3AD203B41FA5}">
                      <a16:colId xmlns:a16="http://schemas.microsoft.com/office/drawing/2014/main" val="1816118882"/>
                    </a:ext>
                  </a:extLst>
                </a:gridCol>
                <a:gridCol w="944528">
                  <a:extLst>
                    <a:ext uri="{9D8B030D-6E8A-4147-A177-3AD203B41FA5}">
                      <a16:colId xmlns:a16="http://schemas.microsoft.com/office/drawing/2014/main" val="190353000"/>
                    </a:ext>
                  </a:extLst>
                </a:gridCol>
                <a:gridCol w="944528">
                  <a:extLst>
                    <a:ext uri="{9D8B030D-6E8A-4147-A177-3AD203B41FA5}">
                      <a16:colId xmlns:a16="http://schemas.microsoft.com/office/drawing/2014/main" val="1267221510"/>
                    </a:ext>
                  </a:extLst>
                </a:gridCol>
                <a:gridCol w="944528">
                  <a:extLst>
                    <a:ext uri="{9D8B030D-6E8A-4147-A177-3AD203B41FA5}">
                      <a16:colId xmlns:a16="http://schemas.microsoft.com/office/drawing/2014/main" val="3868489805"/>
                    </a:ext>
                  </a:extLst>
                </a:gridCol>
                <a:gridCol w="944528">
                  <a:extLst>
                    <a:ext uri="{9D8B030D-6E8A-4147-A177-3AD203B41FA5}">
                      <a16:colId xmlns:a16="http://schemas.microsoft.com/office/drawing/2014/main" val="4105851249"/>
                    </a:ext>
                  </a:extLst>
                </a:gridCol>
                <a:gridCol w="944528">
                  <a:extLst>
                    <a:ext uri="{9D8B030D-6E8A-4147-A177-3AD203B41FA5}">
                      <a16:colId xmlns:a16="http://schemas.microsoft.com/office/drawing/2014/main" val="791513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055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Sales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827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61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8DD66-55C0-6D47-9875-90A6CE24F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8F66A-578A-6A41-82FF-A9055D17B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customer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going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spent</a:t>
            </a:r>
            <a:r>
              <a:rPr lang="zh-CN" altLang="en-US" dirty="0"/>
              <a:t> </a:t>
            </a:r>
            <a:r>
              <a:rPr lang="en-US" altLang="zh-CN" dirty="0"/>
              <a:t>$20K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Ads,</a:t>
            </a:r>
            <a:r>
              <a:rPr lang="zh-CN" altLang="en-US" dirty="0"/>
              <a:t> </a:t>
            </a: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what’s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predicted</a:t>
            </a:r>
            <a:r>
              <a:rPr lang="zh-CN" altLang="en-US" dirty="0"/>
              <a:t> </a:t>
            </a:r>
            <a:r>
              <a:rPr lang="en-US" altLang="zh-CN" dirty="0"/>
              <a:t>sales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be?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955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CE7D9-DA65-C84A-A4C6-FB593FF9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219B2-D32B-A541-96C6-4EB7DACB3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08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9E57D-8798-4A45-862A-F8E663586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4FFB6-4523-1645-B3A2-53F4A5D9D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27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902AB-A4F9-974B-A6AD-87FBEE1CB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F2AB0-DE86-C743-B24A-56F307C16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Recap Session 1</a:t>
            </a:r>
          </a:p>
          <a:p>
            <a:r>
              <a:rPr lang="en-IE" dirty="0"/>
              <a:t>Basic process &amp; concept of Machine Learning</a:t>
            </a:r>
          </a:p>
          <a:p>
            <a:r>
              <a:rPr lang="en-IE" dirty="0"/>
              <a:t>Simple Linear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EB306-880F-2F48-9A9A-6E3C4A43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Learning Target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21C32-A07B-6145-80BB-3DD9CBA90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 </a:t>
            </a:r>
          </a:p>
          <a:p>
            <a:r>
              <a:rPr lang="en-IE" dirty="0"/>
              <a:t>Know the difference between Regression and Classification</a:t>
            </a:r>
          </a:p>
          <a:p>
            <a:r>
              <a:rPr lang="en-IE" dirty="0"/>
              <a:t>Know how to use Linear Regression to deal with problems</a:t>
            </a:r>
            <a:r>
              <a:rPr lang="en-IE" dirty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575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0A817-A900-AF4A-8997-3B1FEDF1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Recap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Session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E3AB3-0165-3D4B-88B7-03FFB9B1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Learning?</a:t>
            </a:r>
          </a:p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applied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below</a:t>
            </a:r>
            <a:r>
              <a:rPr lang="zh-CN" altLang="en-US" dirty="0"/>
              <a:t> </a:t>
            </a:r>
            <a:r>
              <a:rPr lang="en-US" altLang="zh-CN" dirty="0"/>
              <a:t>examples</a:t>
            </a:r>
            <a:r>
              <a:rPr lang="zh-CN" altLang="en-US" dirty="0"/>
              <a:t> </a:t>
            </a:r>
            <a:r>
              <a:rPr lang="en-US" altLang="zh-CN" dirty="0"/>
              <a:t>(Supervised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Unsupervised)?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IE" dirty="0"/>
              <a:t>A </a:t>
            </a:r>
            <a:r>
              <a:rPr lang="en-IE" dirty="0">
                <a:hlinkClick r:id="rId2"/>
              </a:rPr>
              <a:t>robot</a:t>
            </a:r>
            <a:r>
              <a:rPr lang="en-IE" dirty="0"/>
              <a:t> is learning to sort garbage using visual identification. It sits all day picking out recyclable items from garbage as it passes on a conveyor belt. It places items such as glass, plastic and metal into 12 bins. Each item is </a:t>
            </a:r>
            <a:r>
              <a:rPr lang="en-IE" dirty="0" err="1"/>
              <a:t>labeled</a:t>
            </a:r>
            <a:r>
              <a:rPr lang="en-IE" dirty="0"/>
              <a:t> with an identification number on a sticker. Once a day, human experts examine the bins and inform the robot which items were improperly sorted. The robot uses this feedback to improve.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A </a:t>
            </a:r>
            <a:r>
              <a:rPr lang="en-IE" u="sng" dirty="0">
                <a:solidFill>
                  <a:schemeClr val="accent1">
                    <a:lumMod val="75000"/>
                  </a:schemeClr>
                </a:solidFill>
              </a:rPr>
              <a:t>learner</a:t>
            </a:r>
            <a:r>
              <a:rPr lang="en-IE" dirty="0"/>
              <a:t> that possesses visual highly developed visual and speech recognition capabilities could watch a large number of television shows to learn about human </a:t>
            </a:r>
            <a:r>
              <a:rPr lang="en-IE" dirty="0" err="1"/>
              <a:t>behavior</a:t>
            </a:r>
            <a:r>
              <a:rPr lang="en-IE" dirty="0"/>
              <a:t>. For example, a learner might be able to build a model that detects when people are smiling based on correlation of facial patterns and words such as "what are you smiling about?"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751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B155-841D-9A4E-8FF9-0BA026F74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vs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5FED5-5443-E048-99CD-50D8C5936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the problem output</a:t>
            </a:r>
          </a:p>
          <a:p>
            <a:pPr lvl="1"/>
            <a:r>
              <a:rPr lang="en-US" dirty="0"/>
              <a:t>If output is a continuous numerical variable</a:t>
            </a:r>
          </a:p>
          <a:p>
            <a:pPr marL="914400" lvl="2" indent="0">
              <a:buNone/>
            </a:pPr>
            <a:r>
              <a:rPr lang="en-US" dirty="0"/>
              <a:t>For example: property price, population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If output is a categorical variable</a:t>
            </a:r>
          </a:p>
          <a:p>
            <a:pPr lvl="2"/>
            <a:r>
              <a:rPr lang="en-US" dirty="0"/>
              <a:t>For example: sweet strawberry; credit card yes or no</a:t>
            </a:r>
          </a:p>
        </p:txBody>
      </p:sp>
    </p:spTree>
    <p:extLst>
      <p:ext uri="{BB962C8B-B14F-4D97-AF65-F5344CB8AC3E}">
        <p14:creationId xmlns:p14="http://schemas.microsoft.com/office/powerpoint/2010/main" val="55165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63ED3-0ACE-034C-88D1-6B884239E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Statistics Measurements</a:t>
            </a:r>
            <a:r>
              <a:rPr lang="en-IE" dirty="0">
                <a:effectLst/>
              </a:rPr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19F937-4F10-9D4C-827E-0D66C8C2F2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IE" b="1" dirty="0"/>
                  <a:t>Mean</a:t>
                </a:r>
                <a:r>
                  <a:rPr lang="en-IE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IE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E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IE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E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E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E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E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E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E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IE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IE" dirty="0"/>
              </a:p>
              <a:p>
                <a:pPr marL="457200" lvl="1" indent="0">
                  <a:buNone/>
                </a:pPr>
                <a:r>
                  <a:rPr lang="en-IE" dirty="0"/>
                  <a:t> (6, 2, 9, 1, 2) – 4</a:t>
                </a:r>
              </a:p>
              <a:p>
                <a:pPr marL="457200" lvl="1" indent="0">
                  <a:buNone/>
                </a:pPr>
                <a:endParaRPr lang="en-IE" dirty="0"/>
              </a:p>
              <a:p>
                <a:r>
                  <a:rPr lang="en-IE" b="1" dirty="0"/>
                  <a:t>Median</a:t>
                </a:r>
                <a:r>
                  <a:rPr lang="en-IE" dirty="0"/>
                  <a:t> </a:t>
                </a:r>
              </a:p>
              <a:p>
                <a:pPr marL="457200" lvl="1" indent="0">
                  <a:buNone/>
                </a:pPr>
                <a:r>
                  <a:rPr lang="en-IE" dirty="0"/>
                  <a:t>(6, 2, 9, 1, 2) - 2</a:t>
                </a:r>
              </a:p>
              <a:p>
                <a:pPr lvl="1"/>
                <a:r>
                  <a:rPr lang="en-IE" dirty="0"/>
                  <a:t>when n is an odd number then take the middle one;</a:t>
                </a:r>
              </a:p>
              <a:p>
                <a:pPr lvl="1"/>
                <a:r>
                  <a:rPr lang="en-IE" dirty="0"/>
                  <a:t>when n is a even number then take the average of the middle group</a:t>
                </a:r>
              </a:p>
              <a:p>
                <a:pPr lvl="1"/>
                <a:endParaRPr lang="en-IE" dirty="0"/>
              </a:p>
              <a:p>
                <a:r>
                  <a:rPr lang="en-IE" b="1" dirty="0"/>
                  <a:t>Mode</a:t>
                </a:r>
                <a:r>
                  <a:rPr lang="en-IE" dirty="0"/>
                  <a:t> </a:t>
                </a:r>
                <a:r>
                  <a:rPr lang="en-IE" sz="2600" dirty="0"/>
                  <a:t>the highest frequency </a:t>
                </a:r>
              </a:p>
              <a:p>
                <a:pPr marL="457200" lvl="1" indent="0">
                  <a:buNone/>
                </a:pPr>
                <a:r>
                  <a:rPr lang="en-IE" dirty="0"/>
                  <a:t>(6, 2, 9, 1, 2) -2</a:t>
                </a:r>
              </a:p>
              <a:p>
                <a:pPr marL="457200" lvl="1" indent="0">
                  <a:buNone/>
                </a:pPr>
                <a:endParaRPr lang="en-IE" dirty="0"/>
              </a:p>
              <a:p>
                <a:r>
                  <a:rPr lang="en-IE" b="1" dirty="0"/>
                  <a:t>Variance</a:t>
                </a:r>
                <a:r>
                  <a:rPr lang="en-I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E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E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IE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E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E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IE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E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E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E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E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E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E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E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E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E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E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E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𝑚𝑒𝑎𝑛</m:t>
                            </m:r>
                            <m:r>
                              <a:rPr lang="en-IE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)∗</m:t>
                            </m:r>
                            <m:r>
                              <a:rPr lang="en-IE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𝑠𝑞𝑢𝑎𝑟𝑒</m:t>
                            </m:r>
                          </m:sub>
                        </m:sSub>
                      </m:num>
                      <m:den>
                        <m:r>
                          <a:rPr lang="en-IE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E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IE" dirty="0"/>
              </a:p>
              <a:p>
                <a:pPr marL="457200" lvl="1" indent="0">
                  <a:buNone/>
                </a:pPr>
                <a:r>
                  <a:rPr lang="en-IE" dirty="0"/>
                  <a:t> (6, 2, 9, 1, 2) - 11.5</a:t>
                </a:r>
              </a:p>
              <a:p>
                <a:pPr marL="457200" lvl="1" indent="0">
                  <a:buNone/>
                </a:pPr>
                <a:endParaRPr lang="en-IE" dirty="0"/>
              </a:p>
              <a:p>
                <a:r>
                  <a:rPr lang="en-IE" b="1" dirty="0"/>
                  <a:t>Standard deviation </a:t>
                </a:r>
                <a14:m>
                  <m:oMath xmlns:m="http://schemas.openxmlformats.org/officeDocument/2006/math">
                    <m:r>
                      <a:rPr lang="en-IE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E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E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E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E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IE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IE" dirty="0"/>
              </a:p>
              <a:p>
                <a:pPr marL="457200" lvl="1" indent="0">
                  <a:buNone/>
                </a:pPr>
                <a:r>
                  <a:rPr lang="en-IE" dirty="0"/>
                  <a:t>(6, 2, 9, 1, 2)  -3.39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19F937-4F10-9D4C-827E-0D66C8C2F2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2" t="-9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285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B7163-C938-AD42-8123-4EF28544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46F6C-195D-514E-B025-7FAD0F42E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1 dependent variable (y - output) and 1 independent variable (x - input)</a:t>
            </a:r>
          </a:p>
          <a:p>
            <a:r>
              <a:rPr lang="en-US" dirty="0"/>
              <a:t>The relationship is one straight line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the model contains more than 1 independent variables then that is multiple regression</a:t>
            </a:r>
          </a:p>
        </p:txBody>
      </p:sp>
    </p:spTree>
    <p:extLst>
      <p:ext uri="{BB962C8B-B14F-4D97-AF65-F5344CB8AC3E}">
        <p14:creationId xmlns:p14="http://schemas.microsoft.com/office/powerpoint/2010/main" val="2346596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A8C6A-8690-AA40-AFA4-7D4699FE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E7C16B-5588-3748-B043-09739A6B1D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E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E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E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E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E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E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l-GR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is parameter and </a:t>
                </a:r>
                <a14:m>
                  <m:oMath xmlns:m="http://schemas.openxmlformats.org/officeDocument/2006/math">
                    <m:r>
                      <a:rPr lang="el-GR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is </a:t>
                </a:r>
                <a:r>
                  <a:rPr lang="en-US" dirty="0" err="1">
                    <a:solidFill>
                      <a:schemeClr val="accent1">
                        <a:lumMod val="75000"/>
                      </a:schemeClr>
                    </a:solidFill>
                  </a:rPr>
                  <a:t>piancha</a:t>
                </a:r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l-GR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follows normal distribution</a:t>
                </a:r>
              </a:p>
              <a:p>
                <a:pPr lvl="1"/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Simple</a:t>
                </a:r>
                <a:r>
                  <a:rPr lang="zh-CN" altLang="en-US" dirty="0">
                    <a:solidFill>
                      <a:schemeClr val="accent1">
                        <a:lumMod val="75000"/>
                      </a:schemeClr>
                    </a:solidFill>
                  </a:rPr>
                  <a:t>  </a:t>
                </a:r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</a:rPr>
                  <a:t>Linear</a:t>
                </a:r>
                <a:r>
                  <a:rPr lang="zh-CN" altLang="en-US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</a:rPr>
                  <a:t>Regression</a:t>
                </a:r>
                <a:r>
                  <a:rPr lang="zh-CN" altLang="en-US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endParaRPr lang="en-IE" altLang="zh-CN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E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E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E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E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 </a:t>
                </a:r>
              </a:p>
              <a:p>
                <a:pPr lvl="1"/>
                <a:r>
                  <a:rPr lang="en-US" altLang="zh-CN" i="1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E(y)</a:t>
                </a:r>
                <a:r>
                  <a:rPr lang="zh-CN" altLang="en-US" i="1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是给定</a:t>
                </a:r>
                <a:r>
                  <a:rPr lang="en-US" altLang="zh-CN" i="1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X</a:t>
                </a:r>
                <a:r>
                  <a:rPr lang="zh-CN" altLang="en-US" i="1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值下</a:t>
                </a:r>
                <a:r>
                  <a:rPr lang="en-US" altLang="zh-CN" i="1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Y</a:t>
                </a:r>
                <a:r>
                  <a:rPr lang="zh-CN" altLang="en-US" i="1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的期望值（均值）</a:t>
                </a:r>
                <a:endParaRPr lang="en-US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E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是截距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E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是斜率</a:t>
                </a:r>
              </a:p>
              <a:p>
                <a:pPr lvl="1"/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E7C16B-5588-3748-B043-09739A6B1D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601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CC038-9D4D-EC47-94AD-087E002A1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Relationships</a:t>
            </a:r>
            <a:r>
              <a:rPr lang="zh-CN" altLang="en-US" dirty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2FDE96-680A-2E4E-93FA-92D5076510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Positive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Relationship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E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positive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number</a:t>
                </a:r>
              </a:p>
              <a:p>
                <a:r>
                  <a:rPr lang="en-US" altLang="zh-CN" dirty="0"/>
                  <a:t>Negative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Relationship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E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negative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number</a:t>
                </a:r>
              </a:p>
              <a:p>
                <a:r>
                  <a:rPr lang="en-US" altLang="zh-CN" dirty="0"/>
                  <a:t>No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Relationship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E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0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2FDE96-680A-2E4E-93FA-92D5076510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7462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12957</TotalTime>
  <Words>586</Words>
  <Application>Microsoft Macintosh PowerPoint</Application>
  <PresentationFormat>Widescreen</PresentationFormat>
  <Paragraphs>132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Arial</vt:lpstr>
      <vt:lpstr>Calibri</vt:lpstr>
      <vt:lpstr>Calibri Light</vt:lpstr>
      <vt:lpstr>Cambria Math</vt:lpstr>
      <vt:lpstr>Office Theme</vt:lpstr>
      <vt:lpstr>Machine Learning 101</vt:lpstr>
      <vt:lpstr>Agenda</vt:lpstr>
      <vt:lpstr>Learning Target</vt:lpstr>
      <vt:lpstr>Recap of Session 1</vt:lpstr>
      <vt:lpstr>Classification vs Regression</vt:lpstr>
      <vt:lpstr>Statistics Measurements </vt:lpstr>
      <vt:lpstr>Simple Linear Regression</vt:lpstr>
      <vt:lpstr>Simple Linear Regression</vt:lpstr>
      <vt:lpstr>3 Relationships </vt:lpstr>
      <vt:lpstr>Estimated Regression Line</vt:lpstr>
      <vt:lpstr>1 Example</vt:lpstr>
      <vt:lpstr>Linear Regression Key Components</vt:lpstr>
      <vt:lpstr>Calculation</vt:lpstr>
      <vt:lpstr>Output</vt:lpstr>
      <vt:lpstr>To do this in Python</vt:lpstr>
      <vt:lpstr>Assignment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101</dc:title>
  <dc:subject/>
  <dc:creator>Li, Sijia</dc:creator>
  <cp:keywords/>
  <dc:description/>
  <cp:lastModifiedBy>Li, Sijia</cp:lastModifiedBy>
  <cp:revision>16</cp:revision>
  <dcterms:created xsi:type="dcterms:W3CDTF">2019-06-19T11:49:35Z</dcterms:created>
  <dcterms:modified xsi:type="dcterms:W3CDTF">2019-07-02T16:55:00Z</dcterms:modified>
  <cp:category/>
</cp:coreProperties>
</file>