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6"/>
  </p:notesMasterIdLst>
  <p:sldIdLst>
    <p:sldId id="278" r:id="rId3"/>
    <p:sldId id="279" r:id="rId4"/>
    <p:sldId id="268" r:id="rId5"/>
    <p:sldId id="269" r:id="rId6"/>
    <p:sldId id="281" r:id="rId7"/>
    <p:sldId id="280" r:id="rId8"/>
    <p:sldId id="270" r:id="rId9"/>
    <p:sldId id="271" r:id="rId10"/>
    <p:sldId id="272" r:id="rId11"/>
    <p:sldId id="273" r:id="rId12"/>
    <p:sldId id="274" r:id="rId13"/>
    <p:sldId id="275" r:id="rId14"/>
    <p:sldId id="267" r:id="rId15"/>
  </p:sldIdLst>
  <p:sldSz cx="9144000" cy="6858000" type="screen4x3"/>
  <p:notesSz cx="6858000" cy="9144000"/>
  <p:embeddedFontLst>
    <p:embeddedFont>
      <p:font typeface="Century Schoolbook" pitchFamily="18" charset="0"/>
      <p:regular r:id="rId17"/>
      <p:bold r:id="rId18"/>
      <p:italic r:id="rId19"/>
      <p:boldItalic r:id="rId20"/>
    </p:embeddedFont>
    <p:embeddedFont>
      <p:font typeface="Corbel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84188" y="0"/>
            <a:ext cx="2971588" cy="458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766" tIns="40383" rIns="80766" bIns="40383"/>
          <a:lstStyle/>
          <a:p>
            <a:pPr algn="r">
              <a:lnSpc>
                <a:spcPct val="100000"/>
              </a:lnSpc>
            </a:pPr>
            <a:r>
              <a:rPr lang="en-US" sz="1100" spc="-1" dirty="0">
                <a:uFill>
                  <a:solidFill>
                    <a:srgbClr val="FFFFFF"/>
                  </a:solidFill>
                </a:uFill>
              </a:rPr>
              <a:t>10/10/16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881647" y="8686800"/>
            <a:ext cx="2975400" cy="456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9D7069-35E9-406C-837D-DD020A8FCDF7}" type="slidenum">
              <a:rPr lang="en-US" sz="1300" spc="-1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1</a:t>
            </a:fld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81647" y="8686800"/>
            <a:ext cx="2975400" cy="456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766" tIns="40383" rIns="80766" bIns="40383" anchor="b"/>
          <a:lstStyle/>
          <a:p>
            <a:pPr algn="r">
              <a:lnSpc>
                <a:spcPct val="100000"/>
              </a:lnSpc>
            </a:pPr>
            <a:fld id="{5306B897-A5F5-4AC4-901D-B1CE94CAF8DE}" type="slidenum">
              <a:rPr lang="en-US" sz="1300" spc="-1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1</a:t>
            </a:fld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85800" y="4343236"/>
            <a:ext cx="5485447" cy="411381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tc.github.io/samples/src/content/getusermedia/record/" TargetMode="External"/><Relationship Id="rId2" Type="http://schemas.openxmlformats.org/officeDocument/2006/relationships/hyperlink" Target="https://webrtc.github.io/samples/src/content/getusermedia/gum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hyperlink" Target="https://webrtc.github.io/samples/src/content/datachannel/basic/" TargetMode="External"/><Relationship Id="rId4" Type="http://schemas.openxmlformats.org/officeDocument/2006/relationships/hyperlink" Target="https://webrtc.github.io/samples/src/content/peerconnection/pc1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735393" y="1235473"/>
            <a:ext cx="8229090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 algn="r">
              <a:lnSpc>
                <a:spcPct val="100000"/>
              </a:lnSpc>
            </a:pPr>
            <a:r>
              <a:rPr lang="en-US" sz="3800" i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Peer To Peer Video Chat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1604188"/>
            <a:ext cx="8229090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Deepak T S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</a:t>
            </a:r>
            <a:r>
              <a:rPr lang="en-US" sz="20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Gaomeizhu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Qu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Sijia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Zhang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Vladimir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Pchelin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603693" y="829527"/>
            <a:ext cx="3450666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Technologies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-4899" y="2001642"/>
            <a:ext cx="3321026" cy="2016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081589" y="1873625"/>
            <a:ext cx="4053153" cy="70934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50869" tIns="96987" rIns="448361" bIns="96987" anchor="ctr"/>
          <a:lstStyle/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WebRTC</a:t>
            </a: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599448" y="1749192"/>
            <a:ext cx="1016554" cy="10166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3081589" y="3364192"/>
            <a:ext cx="4053153" cy="68485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49563" tIns="95681" rIns="448361" bIns="96007" anchor="ctr"/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AWS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1599448" y="3272386"/>
            <a:ext cx="1016554" cy="10166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92" name="CustomShape 7"/>
          <p:cNvSpPr/>
          <p:nvPr/>
        </p:nvSpPr>
        <p:spPr>
          <a:xfrm>
            <a:off x="3081589" y="4919566"/>
            <a:ext cx="4053153" cy="689749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49889" tIns="96007" rIns="448361" bIns="96007" anchor="ctr"/>
          <a:lstStyle/>
          <a:p>
            <a:pPr algn="ctr">
              <a:lnSpc>
                <a:spcPct val="90000"/>
              </a:lnSpc>
            </a:pPr>
            <a:r>
              <a:rPr lang="en-US" sz="1600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GitHub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1599448" y="4795581"/>
            <a:ext cx="1016554" cy="10166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784602" y="578056"/>
            <a:ext cx="5390707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Why WebRTC?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14720" y="1493149"/>
            <a:ext cx="8045241" cy="1242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Inbuilt functions for webcam usage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 of STUN and TURN servers to avoid firewall problems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图片 4"/>
          <p:cNvPicPr/>
          <p:nvPr/>
        </p:nvPicPr>
        <p:blipFill>
          <a:blip r:embed="rId2" cstate="print"/>
          <a:stretch/>
        </p:blipFill>
        <p:spPr>
          <a:xfrm>
            <a:off x="1142976" y="2643182"/>
            <a:ext cx="6072230" cy="340694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3506180" y="6033667"/>
            <a:ext cx="4863000" cy="2197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900" spc="-1" dirty="0"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www.youtube.com/watch?v=p2HzZkd2A40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23160" y="1005557"/>
            <a:ext cx="6855615" cy="5251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Plan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Sprint 1: Project introduction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Sprint 2: Figure out the structure of database and WebRTC and learn to use them.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Sprint 3: Combine each part of the technology.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Demo: Debug the entire program.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Done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857356" y="2214555"/>
            <a:ext cx="4143404" cy="1214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13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build an app where people can video chat with their friends/relatives.</a:t>
            </a:r>
          </a:p>
          <a:p>
            <a:r>
              <a:rPr lang="en-IN" dirty="0" smtClean="0"/>
              <a:t>We will be using WebRTC technology.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8982" y="133247"/>
            <a:ext cx="7647176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What is WebRTC?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42844" y="3500438"/>
            <a:ext cx="4714908" cy="2418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IN" sz="1800" dirty="0" err="1" smtClean="0">
                <a:hlinkClick r:id="rId2"/>
              </a:rPr>
              <a:t>getUserMedia</a:t>
            </a:r>
            <a:r>
              <a:rPr lang="en-IN" sz="1800" dirty="0" smtClean="0">
                <a:hlinkClick r:id="rId2"/>
              </a:rPr>
              <a:t>()</a:t>
            </a:r>
            <a:r>
              <a:rPr lang="en-IN" sz="1800" dirty="0" smtClean="0"/>
              <a:t>: capture audio and video.</a:t>
            </a:r>
          </a:p>
          <a:p>
            <a:r>
              <a:rPr lang="en-IN" sz="1800" dirty="0" err="1" smtClean="0">
                <a:hlinkClick r:id="rId3"/>
              </a:rPr>
              <a:t>MediaRecorder</a:t>
            </a:r>
            <a:r>
              <a:rPr lang="en-IN" sz="1800" dirty="0" smtClean="0"/>
              <a:t>: record audio and video.</a:t>
            </a:r>
          </a:p>
          <a:p>
            <a:r>
              <a:rPr lang="en-IN" sz="1800" dirty="0" err="1" smtClean="0">
                <a:hlinkClick r:id="rId4"/>
              </a:rPr>
              <a:t>RTCPeerConnection</a:t>
            </a:r>
            <a:r>
              <a:rPr lang="en-IN" sz="1800" dirty="0" smtClean="0"/>
              <a:t>: stream audio and video between users.</a:t>
            </a:r>
          </a:p>
          <a:p>
            <a:r>
              <a:rPr lang="en-IN" sz="1800" dirty="0" err="1" smtClean="0">
                <a:hlinkClick r:id="rId5"/>
              </a:rPr>
              <a:t>RTCDataChannel</a:t>
            </a:r>
            <a:r>
              <a:rPr lang="en-IN" sz="1800" dirty="0" smtClean="0"/>
              <a:t>: stream data between users.</a:t>
            </a:r>
            <a:endParaRPr lang="en-IN" sz="1800" dirty="0"/>
          </a:p>
        </p:txBody>
      </p:sp>
      <p:sp>
        <p:nvSpPr>
          <p:cNvPr id="48" name="CustomShape 3"/>
          <p:cNvSpPr/>
          <p:nvPr/>
        </p:nvSpPr>
        <p:spPr>
          <a:xfrm>
            <a:off x="142844" y="1357298"/>
            <a:ext cx="8809297" cy="1684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29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What is WebRTC ?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WebRTC (</a:t>
            </a: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Web Real-Time Communication):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WebRTC is an open framework for the web that enables Real Time Communications in the browser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  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5929290" y="6072206"/>
            <a:ext cx="3214710" cy="357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https://github.com/Yatko/video-chat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图片 7"/>
          <p:cNvPicPr/>
          <p:nvPr/>
        </p:nvPicPr>
        <p:blipFill>
          <a:blip r:embed="rId6"/>
          <a:stretch/>
        </p:blipFill>
        <p:spPr>
          <a:xfrm>
            <a:off x="4929190" y="3000372"/>
            <a:ext cx="3997313" cy="310909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96509" y="367408"/>
            <a:ext cx="2340392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Target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-3546346" y="1205100"/>
            <a:ext cx="5471038" cy="5471613"/>
          </a:xfrm>
          <a:prstGeom prst="blockArc">
            <a:avLst>
              <a:gd name="adj1" fmla="val 18900000"/>
              <a:gd name="adj2" fmla="val 2700000"/>
              <a:gd name="adj3" fmla="val 358"/>
            </a:avLst>
          </a:pr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1612510" y="2315491"/>
            <a:ext cx="5475284" cy="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645275" tIns="106131" rIns="106131" bIns="106131" anchor="ctr"/>
          <a:lstStyle/>
          <a:p>
            <a:pPr>
              <a:lnSpc>
                <a:spcPct val="90000"/>
              </a:lnSpc>
            </a:pPr>
            <a:r>
              <a:rPr lang="en-US" sz="4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One to one video chat</a:t>
            </a:r>
            <a:endParaRPr lang="en-US" sz="16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248732" y="2284466"/>
            <a:ext cx="946019" cy="9474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glow rad="241300">
              <a:schemeClr val="accent1">
                <a:alpha val="40000"/>
              </a:schemeClr>
            </a:glow>
            <a:outerShdw blurRad="50800" dir="6180000" sx="47000" sy="47000" algn="ctr" rotWithShape="0">
              <a:srgbClr val="000000">
                <a:alpha val="95000"/>
              </a:srgbClr>
            </a:outerShdw>
            <a:softEdge rad="88900"/>
          </a:effectLst>
          <a:scene3d>
            <a:camera prst="orthographicFront"/>
            <a:lightRig rig="chilly" dir="t"/>
          </a:scene3d>
          <a:sp3d prstMaterial="matt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1963879" y="3547045"/>
            <a:ext cx="5179755" cy="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87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645275" tIns="106131" rIns="106131" bIns="106131" anchor="ctr"/>
          <a:lstStyle/>
          <a:p>
            <a:pPr>
              <a:lnSpc>
                <a:spcPct val="90000"/>
              </a:lnSpc>
            </a:pPr>
            <a:r>
              <a:rPr lang="en-US" sz="4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Screen sharing</a:t>
            </a:r>
            <a:endParaRPr lang="en-US" sz="16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1399925" y="3433393"/>
            <a:ext cx="1015248" cy="1015354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glow rad="203200">
              <a:schemeClr val="accent1">
                <a:alpha val="40000"/>
              </a:schemeClr>
            </a:glow>
            <a:softEdge rad="152400"/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7"/>
          <p:cNvSpPr/>
          <p:nvPr/>
        </p:nvSpPr>
        <p:spPr>
          <a:xfrm>
            <a:off x="1500166" y="4786322"/>
            <a:ext cx="5475284" cy="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645275" tIns="106131" rIns="106131" bIns="106131" anchor="ctr"/>
          <a:lstStyle/>
          <a:p>
            <a:pPr>
              <a:lnSpc>
                <a:spcPct val="90000"/>
              </a:lnSpc>
            </a:pPr>
            <a:r>
              <a:rPr lang="en-US" sz="4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Sending files</a:t>
            </a:r>
            <a:endParaRPr lang="en-US" sz="16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163502" y="4722099"/>
            <a:ext cx="897363" cy="876555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glow rad="368300">
              <a:schemeClr val="accent1">
                <a:alpha val="40000"/>
              </a:schemeClr>
            </a:glow>
            <a:softEdge rad="88900"/>
          </a:effectLst>
          <a:scene3d>
            <a:camera prst="orthographicFront"/>
            <a:lightRig rig="chilly" dir="t"/>
          </a:scene3d>
          <a:sp3d prstMaterial="matt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Competition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Skype</a:t>
            </a:r>
          </a:p>
          <a:p>
            <a:r>
              <a:rPr lang="en-IN" dirty="0" err="1" smtClean="0"/>
              <a:t>Viber</a:t>
            </a:r>
            <a:endParaRPr lang="en-IN" dirty="0" smtClean="0"/>
          </a:p>
          <a:p>
            <a:r>
              <a:rPr lang="en-IN" dirty="0" smtClean="0"/>
              <a:t>Google Duo</a:t>
            </a:r>
          </a:p>
          <a:p>
            <a:r>
              <a:rPr lang="en-IN" dirty="0" smtClean="0"/>
              <a:t>IMO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special about our project?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Use both cameras at the same time</a:t>
            </a:r>
          </a:p>
          <a:p>
            <a:r>
              <a:rPr lang="en-IN" dirty="0" smtClean="0"/>
              <a:t>We are trying to make usage of other apps possible while on a video call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62246" y="805033"/>
            <a:ext cx="1598141" cy="1516663"/>
          </a:xfrm>
          <a:prstGeom prst="ellipse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atMod val="103000"/>
                  <a:lumMod val="102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0000"/>
                  <a:lumMod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70000"/>
                  <a:satMod val="120000"/>
                  <a:lumMod val="99000"/>
                </a:schemeClr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20900" tIns="20900" rIns="20900" bIns="209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Log in with mobile  phone number 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/Gmail 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 rot="5230200">
            <a:off x="2656137" y="1138841"/>
            <a:ext cx="574137" cy="703391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100000"/>
                  <a:satMod val="103000"/>
                  <a:lumMod val="102000"/>
                </a:schemeClr>
              </a:gs>
              <a:gs pos="50000">
                <a:schemeClr val="accent1">
                  <a:tint val="60000"/>
                  <a:hueOff val="0"/>
                  <a:satOff val="0"/>
                  <a:lumOff val="0"/>
                  <a:alphaOff val="0"/>
                  <a:shade val="100000"/>
                  <a:satMod val="110000"/>
                  <a:lumMod val="100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shade val="70000"/>
                  <a:satMod val="120000"/>
                  <a:lumMod val="99000"/>
                </a:schemeClr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3586185" y="820383"/>
            <a:ext cx="1219995" cy="1216531"/>
          </a:xfrm>
          <a:prstGeom prst="ellipse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atMod val="103000"/>
                  <a:lumMod val="102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0000"/>
                  <a:lumMod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70000"/>
                  <a:satMod val="120000"/>
                  <a:lumMod val="99000"/>
                </a:schemeClr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8287" tIns="18287" rIns="18287" bIns="18287" anchor="ctr"/>
          <a:lstStyle/>
          <a:p>
            <a:pPr algn="ctr">
              <a:lnSpc>
                <a:spcPct val="90000"/>
              </a:lnSpc>
            </a:pPr>
            <a:r>
              <a:rPr lang="en-US" sz="15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Check the list of logged in users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 rot="5388000">
            <a:off x="5290427" y="1098994"/>
            <a:ext cx="553889" cy="647878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100000"/>
                  <a:satMod val="103000"/>
                  <a:lumMod val="102000"/>
                </a:schemeClr>
              </a:gs>
              <a:gs pos="50000">
                <a:schemeClr val="accent1">
                  <a:tint val="60000"/>
                  <a:hueOff val="0"/>
                  <a:satOff val="0"/>
                  <a:lumOff val="0"/>
                  <a:alphaOff val="0"/>
                  <a:shade val="100000"/>
                  <a:satMod val="110000"/>
                  <a:lumMod val="100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shade val="70000"/>
                  <a:satMod val="120000"/>
                  <a:lumMod val="99000"/>
                </a:schemeClr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6288070" y="805033"/>
            <a:ext cx="1259834" cy="1227308"/>
          </a:xfrm>
          <a:prstGeom prst="ellipse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atMod val="103000"/>
                  <a:lumMod val="102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0000"/>
                  <a:lumMod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70000"/>
                  <a:satMod val="120000"/>
                  <a:lumMod val="99000"/>
                </a:schemeClr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20900" tIns="20900" rIns="20900" bIns="209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Choose a user to call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6"/>
          <p:cNvSpPr/>
          <p:nvPr/>
        </p:nvSpPr>
        <p:spPr>
          <a:xfrm flipV="1">
            <a:off x="2841322" y="3770103"/>
            <a:ext cx="951897" cy="2759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2939287" y="4619552"/>
            <a:ext cx="853931" cy="35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2887039" y="5433403"/>
            <a:ext cx="879076" cy="1374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3906532" y="3444823"/>
            <a:ext cx="1482216" cy="531355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Sharing screen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3928084" y="4328564"/>
            <a:ext cx="1482216" cy="531355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Video chat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3906532" y="5321710"/>
            <a:ext cx="1482216" cy="531355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Sending files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12"/>
          <p:cNvSpPr/>
          <p:nvPr/>
        </p:nvSpPr>
        <p:spPr>
          <a:xfrm flipV="1">
            <a:off x="5575862" y="4217851"/>
            <a:ext cx="665511" cy="1521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13"/>
          <p:cNvSpPr/>
          <p:nvPr/>
        </p:nvSpPr>
        <p:spPr>
          <a:xfrm>
            <a:off x="6359911" y="3152203"/>
            <a:ext cx="1529566" cy="1466695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Use both front and back cameras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4"/>
          <p:cNvSpPr/>
          <p:nvPr/>
        </p:nvSpPr>
        <p:spPr>
          <a:xfrm>
            <a:off x="5575862" y="4729937"/>
            <a:ext cx="665511" cy="17243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15"/>
          <p:cNvSpPr/>
          <p:nvPr/>
        </p:nvSpPr>
        <p:spPr>
          <a:xfrm>
            <a:off x="6381790" y="4716221"/>
            <a:ext cx="1507360" cy="1189098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Multi tasking with other apps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图片 40"/>
          <p:cNvPicPr/>
          <p:nvPr/>
        </p:nvPicPr>
        <p:blipFill>
          <a:blip r:embed="rId2"/>
          <a:stretch/>
        </p:blipFill>
        <p:spPr>
          <a:xfrm>
            <a:off x="1197463" y="3245280"/>
            <a:ext cx="1724517" cy="2941882"/>
          </a:xfrm>
          <a:prstGeom prst="rect">
            <a:avLst/>
          </a:prstGeom>
          <a:ln>
            <a:noFill/>
          </a:ln>
        </p:spPr>
      </p:pic>
      <p:sp>
        <p:nvSpPr>
          <p:cNvPr id="75" name="CustomShape 16"/>
          <p:cNvSpPr/>
          <p:nvPr/>
        </p:nvSpPr>
        <p:spPr>
          <a:xfrm flipV="1">
            <a:off x="2506934" y="3770103"/>
            <a:ext cx="121150" cy="110059"/>
          </a:xfrm>
          <a:prstGeom prst="ellipse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7"/>
          <p:cNvSpPr/>
          <p:nvPr/>
        </p:nvSpPr>
        <p:spPr>
          <a:xfrm flipV="1">
            <a:off x="2492892" y="4230588"/>
            <a:ext cx="117232" cy="131287"/>
          </a:xfrm>
          <a:prstGeom prst="ellipse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8"/>
          <p:cNvSpPr/>
          <p:nvPr/>
        </p:nvSpPr>
        <p:spPr>
          <a:xfrm flipV="1">
            <a:off x="2498116" y="4729284"/>
            <a:ext cx="111681" cy="139779"/>
          </a:xfrm>
          <a:prstGeom prst="ellipse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19"/>
          <p:cNvSpPr/>
          <p:nvPr/>
        </p:nvSpPr>
        <p:spPr>
          <a:xfrm rot="5347800">
            <a:off x="462038" y="3816517"/>
            <a:ext cx="608102" cy="743557"/>
          </a:xfrm>
          <a:prstGeom prst="triangle">
            <a:avLst>
              <a:gd name="adj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9" name="CustomShape 20"/>
          <p:cNvSpPr/>
          <p:nvPr/>
        </p:nvSpPr>
        <p:spPr>
          <a:xfrm rot="5400000">
            <a:off x="5333210" y="2063728"/>
            <a:ext cx="457873" cy="653755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1"/>
          <p:cNvSpPr/>
          <p:nvPr/>
        </p:nvSpPr>
        <p:spPr>
          <a:xfrm>
            <a:off x="6113365" y="2123132"/>
            <a:ext cx="2568325" cy="697913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Sending invitation to other people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2"/>
          <p:cNvSpPr/>
          <p:nvPr/>
        </p:nvSpPr>
        <p:spPr>
          <a:xfrm>
            <a:off x="0" y="214290"/>
            <a:ext cx="2340392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 case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0560" y="482693"/>
            <a:ext cx="6591762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Android</a:t>
            </a:r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Application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21326" y="1356636"/>
            <a:ext cx="7519494" cy="3841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Programming Language:  HTML, 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JavaScript, Java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Database: </a:t>
            </a:r>
            <a:r>
              <a:rPr lang="en-US" sz="2500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2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Distribution platforms: 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Android Phones</a:t>
            </a:r>
            <a:endParaRPr lang="en-US" sz="16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Users: People who know how to use a 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mobile </a:t>
            </a: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phone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Beneficiaries: Users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43582" y="552909"/>
            <a:ext cx="6861167" cy="634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Why </a:t>
            </a:r>
            <a:r>
              <a:rPr lang="en-US" sz="3600" b="1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Android?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90730" y="1659054"/>
            <a:ext cx="7624607" cy="2790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pPr marL="195934" indent="-258632">
              <a:buClr>
                <a:srgbClr val="000000"/>
              </a:buClr>
              <a:buFont typeface="Arial"/>
              <a:buChar char="•"/>
            </a:pP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Number of people with Android</a:t>
            </a:r>
          </a:p>
          <a:p>
            <a:pPr marL="195934" indent="-258632">
              <a:buClr>
                <a:srgbClr val="000000"/>
              </a:buClr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34" indent="-258632">
              <a:buClr>
                <a:srgbClr val="000000"/>
              </a:buClr>
              <a:buFont typeface="Arial"/>
              <a:buChar char="•"/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Download of Application is 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easy through Play Store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34" indent="-258632">
              <a:buClr>
                <a:srgbClr val="000000"/>
              </a:buClr>
              <a:buFont typeface="Arial"/>
              <a:buChar char="•"/>
            </a:pPr>
            <a:r>
              <a:rPr lang="en-US" sz="2500" spc="-1" dirty="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Ease of access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317</Words>
  <PresentationFormat>On-screen Show (4:3)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Schoolbook</vt:lpstr>
      <vt:lpstr>Times New Roman</vt:lpstr>
      <vt:lpstr>Noto Sans Symbols</vt:lpstr>
      <vt:lpstr>Corbel</vt:lpstr>
      <vt:lpstr>DejaVu Sans</vt:lpstr>
      <vt:lpstr>1_Blank Presentation</vt:lpstr>
      <vt:lpstr>Blank Presentation</vt:lpstr>
      <vt:lpstr>Slide 1</vt:lpstr>
      <vt:lpstr>Description</vt:lpstr>
      <vt:lpstr>Slide 3</vt:lpstr>
      <vt:lpstr>Slide 4</vt:lpstr>
      <vt:lpstr>Competition</vt:lpstr>
      <vt:lpstr>What is special about our project?</vt:lpstr>
      <vt:lpstr>Slide 7</vt:lpstr>
      <vt:lpstr>Slide 8</vt:lpstr>
      <vt:lpstr>Slide 9</vt:lpstr>
      <vt:lpstr>Slide 10</vt:lpstr>
      <vt:lpstr>Slide 11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Deepak</cp:lastModifiedBy>
  <cp:revision>14</cp:revision>
  <dcterms:modified xsi:type="dcterms:W3CDTF">2016-10-12T18:20:44Z</dcterms:modified>
</cp:coreProperties>
</file>