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6" r:id="rId6"/>
    <p:sldId id="263" r:id="rId7"/>
    <p:sldId id="265" r:id="rId8"/>
    <p:sldId id="261" r:id="rId9"/>
    <p:sldId id="264" r:id="rId10"/>
    <p:sldId id="270" r:id="rId11"/>
    <p:sldId id="268" r:id="rId12"/>
    <p:sldId id="271" r:id="rId13"/>
    <p:sldId id="269" r:id="rId14"/>
    <p:sldId id="273" r:id="rId15"/>
    <p:sldId id="27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74bd6f8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74bd6f8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331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2F128EED-FA56-75AB-AD73-F5B8A1253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74bd6f8a_0_26:notes">
            <a:extLst>
              <a:ext uri="{FF2B5EF4-FFF2-40B4-BE49-F238E27FC236}">
                <a16:creationId xmlns:a16="http://schemas.microsoft.com/office/drawing/2014/main" id="{C51A70AE-D3D1-0EE9-3F05-EFE783A654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74bd6f8a_0_26:notes">
            <a:extLst>
              <a:ext uri="{FF2B5EF4-FFF2-40B4-BE49-F238E27FC236}">
                <a16:creationId xmlns:a16="http://schemas.microsoft.com/office/drawing/2014/main" id="{86C55A24-72EE-A60F-6B45-8FF643FACC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52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74bd6f8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74bd6f8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47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74bd6f8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74bd6f8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74bd6f8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74bd6f8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78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74bd6f8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74bd6f8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47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74bd6f8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74bd6f8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06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74bd6f8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74bd6f8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466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74bd6f8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74bd6f8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5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BE0A420C-A921-EF1A-B4DD-5A6F5F83B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74bd6f8a_0_26:notes">
            <a:extLst>
              <a:ext uri="{FF2B5EF4-FFF2-40B4-BE49-F238E27FC236}">
                <a16:creationId xmlns:a16="http://schemas.microsoft.com/office/drawing/2014/main" id="{FB0DDAE5-053B-0F36-89FF-696CB1F378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74bd6f8a_0_26:notes">
            <a:extLst>
              <a:ext uri="{FF2B5EF4-FFF2-40B4-BE49-F238E27FC236}">
                <a16:creationId xmlns:a16="http://schemas.microsoft.com/office/drawing/2014/main" id="{76B30693-4927-8D22-AD00-51C7BA80B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stable/best-practic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arpov.courses/dock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eptune.ai/blog/best-workflow-and-pipeline-orchestration-tools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stable/core-concepts/dags.html#dag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irflow.apache.org/docs/apache-airflow/stable/authoring-and-scheduling/cron.html" TargetMode="External"/><Relationship Id="rId4" Type="http://schemas.openxmlformats.org/officeDocument/2006/relationships/hyperlink" Target="https://airflow.apache.org/docs/apache-airflow/stable/core-concepts/operato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Оркестраторы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797113" y="4531500"/>
            <a:ext cx="2409000" cy="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Кристина Желтова</a:t>
            </a:r>
            <a:endParaRPr sz="18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5" y="122500"/>
            <a:ext cx="2636201" cy="7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79400" y="1193025"/>
            <a:ext cx="317400" cy="1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58" name="Google Shape;58;p13" descr="Изображе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0926" y="259395"/>
            <a:ext cx="1661375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02116730-4B0B-4424-3528-C0D7E2CCE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Что такое AirFlow и как работает технология">
            <a:extLst>
              <a:ext uri="{FF2B5EF4-FFF2-40B4-BE49-F238E27FC236}">
                <a16:creationId xmlns:a16="http://schemas.microsoft.com/office/drawing/2014/main" id="{AB9F4740-5AB2-F175-DD26-7D512BBA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96" y="2139466"/>
            <a:ext cx="4537553" cy="28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Google Shape;74;p15">
            <a:extLst>
              <a:ext uri="{FF2B5EF4-FFF2-40B4-BE49-F238E27FC236}">
                <a16:creationId xmlns:a16="http://schemas.microsoft.com/office/drawing/2014/main" id="{2AC010B5-C163-1514-6375-45441D748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компоненты </a:t>
            </a:r>
            <a:r>
              <a:rPr lang="en-US" dirty="0"/>
              <a:t>Airflow</a:t>
            </a:r>
            <a:endParaRPr dirty="0"/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CD579840-9B9E-DF60-F880-11AD51842B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Scheduler </a:t>
            </a: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ru-RU" sz="1600" dirty="0">
                <a:solidFill>
                  <a:schemeClr val="tx1"/>
                </a:solidFill>
              </a:rPr>
              <a:t>планировщик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Workers</a:t>
            </a:r>
            <a:r>
              <a:rPr lang="en-US" sz="1600" dirty="0">
                <a:solidFill>
                  <a:schemeClr val="tx1"/>
                </a:solidFill>
              </a:rPr>
              <a:t> - </a:t>
            </a:r>
            <a:r>
              <a:rPr lang="ru-RU" sz="1600" dirty="0">
                <a:solidFill>
                  <a:schemeClr val="tx1"/>
                </a:solidFill>
              </a:rPr>
              <a:t>для выполнения задач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Webserver</a:t>
            </a:r>
            <a:r>
              <a:rPr lang="en-US" sz="1600" dirty="0">
                <a:solidFill>
                  <a:schemeClr val="tx1"/>
                </a:solidFill>
              </a:rPr>
              <a:t> - </a:t>
            </a:r>
            <a:r>
              <a:rPr lang="ru-RU" sz="1600" dirty="0">
                <a:solidFill>
                  <a:schemeClr val="tx1"/>
                </a:solidFill>
              </a:rPr>
              <a:t>веб-интерфейс для управления </a:t>
            </a:r>
            <a:r>
              <a:rPr lang="en-US" sz="1600" dirty="0">
                <a:solidFill>
                  <a:schemeClr val="tx1"/>
                </a:solidFill>
              </a:rPr>
              <a:t>DAGs, </a:t>
            </a:r>
            <a:r>
              <a:rPr lang="ru-RU" sz="1600" dirty="0">
                <a:solidFill>
                  <a:schemeClr val="tx1"/>
                </a:solidFill>
              </a:rPr>
              <a:t>просмотра логов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Database</a:t>
            </a:r>
            <a:r>
              <a:rPr lang="en-US" sz="1600" dirty="0">
                <a:solidFill>
                  <a:schemeClr val="tx1"/>
                </a:solidFill>
              </a:rPr>
              <a:t> - </a:t>
            </a:r>
            <a:r>
              <a:rPr lang="ru-RU" sz="1600" dirty="0">
                <a:solidFill>
                  <a:schemeClr val="tx1"/>
                </a:solidFill>
              </a:rPr>
              <a:t>хранилище метаданных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Executors</a:t>
            </a:r>
            <a:r>
              <a:rPr lang="en-US" sz="1600" dirty="0">
                <a:solidFill>
                  <a:schemeClr val="tx1"/>
                </a:solidFill>
              </a:rPr>
              <a:t> - </a:t>
            </a:r>
            <a:r>
              <a:rPr lang="ru-RU" sz="1600" dirty="0">
                <a:solidFill>
                  <a:schemeClr val="tx1"/>
                </a:solidFill>
              </a:rPr>
              <a:t>компонент для запуска задач</a:t>
            </a:r>
          </a:p>
        </p:txBody>
      </p:sp>
    </p:spTree>
    <p:extLst>
      <p:ext uri="{BB962C8B-B14F-4D97-AF65-F5344CB8AC3E}">
        <p14:creationId xmlns:p14="http://schemas.microsoft.com/office/powerpoint/2010/main" val="332968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Airflow – лучшие практики и </a:t>
            </a:r>
            <a:r>
              <a:rPr lang="en-US" dirty="0"/>
              <a:t>production</a:t>
            </a:r>
            <a:endParaRPr lang="ru-RU" dirty="0"/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8C94E87-63F8-4F05-79EC-B6AA4ED57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0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База данных - </a:t>
            </a:r>
            <a:r>
              <a:rPr lang="ru-RU" sz="1600" dirty="0" err="1">
                <a:solidFill>
                  <a:schemeClr val="tx1"/>
                </a:solidFill>
              </a:rPr>
              <a:t>PostgreSQL</a:t>
            </a:r>
            <a:r>
              <a:rPr lang="ru-RU" sz="1600" dirty="0">
                <a:solidFill>
                  <a:schemeClr val="tx1"/>
                </a:solidFill>
              </a:rPr>
              <a:t>, MySQL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tx1"/>
                </a:solidFill>
              </a:rPr>
              <a:t>Экзекьютор</a:t>
            </a:r>
            <a:r>
              <a:rPr lang="ru-RU" sz="1600" dirty="0">
                <a:solidFill>
                  <a:schemeClr val="tx1"/>
                </a:solidFill>
              </a:rPr>
              <a:t> - чаще всего на </a:t>
            </a:r>
            <a:r>
              <a:rPr lang="ru-RU" sz="1600" dirty="0" err="1">
                <a:solidFill>
                  <a:schemeClr val="tx1"/>
                </a:solidFill>
              </a:rPr>
              <a:t>Kubernetes</a:t>
            </a:r>
            <a:r>
              <a:rPr lang="ru-RU" sz="1600" dirty="0">
                <a:solidFill>
                  <a:schemeClr val="tx1"/>
                </a:solidFill>
              </a:rPr>
              <a:t>, а не последовательный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Папка с дагами - </a:t>
            </a:r>
            <a:r>
              <a:rPr lang="ru-RU" sz="1600" dirty="0" err="1">
                <a:solidFill>
                  <a:schemeClr val="tx1"/>
                </a:solidFill>
              </a:rPr>
              <a:t>бакет</a:t>
            </a:r>
            <a:r>
              <a:rPr lang="ru-RU" sz="1600" dirty="0">
                <a:solidFill>
                  <a:schemeClr val="tx1"/>
                </a:solidFill>
              </a:rPr>
              <a:t> в s3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Не используем </a:t>
            </a:r>
            <a:r>
              <a:rPr lang="ru-RU" sz="1600" dirty="0" err="1">
                <a:solidFill>
                  <a:schemeClr val="tx1"/>
                </a:solidFill>
              </a:rPr>
              <a:t>PythonOperator</a:t>
            </a:r>
            <a:endParaRPr lang="ru-RU" sz="1600" dirty="0">
              <a:solidFill>
                <a:schemeClr val="tx1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Настраивается критичность дагов, пул ресурсов, </a:t>
            </a:r>
            <a:r>
              <a:rPr lang="ru-RU" sz="1600" dirty="0" err="1">
                <a:solidFill>
                  <a:schemeClr val="tx1"/>
                </a:solidFill>
              </a:rPr>
              <a:t>gpu</a:t>
            </a:r>
            <a:r>
              <a:rPr lang="ru-RU" sz="1600" dirty="0">
                <a:solidFill>
                  <a:schemeClr val="tx1"/>
                </a:solidFill>
              </a:rPr>
              <a:t>/</a:t>
            </a:r>
            <a:r>
              <a:rPr lang="ru-RU" sz="1600" dirty="0" err="1">
                <a:solidFill>
                  <a:schemeClr val="tx1"/>
                </a:solidFill>
              </a:rPr>
              <a:t>cpu</a:t>
            </a:r>
            <a:r>
              <a:rPr lang="ru-RU" sz="1600" dirty="0">
                <a:solidFill>
                  <a:schemeClr val="tx1"/>
                </a:solidFill>
              </a:rPr>
              <a:t>, </a:t>
            </a:r>
            <a:r>
              <a:rPr lang="ru-RU" sz="1600" dirty="0" err="1">
                <a:solidFill>
                  <a:schemeClr val="tx1"/>
                </a:solidFill>
              </a:rPr>
              <a:t>etc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Чем меньше импортов, тем быстрее сканируются даги, тем быстрее они обновляются и стартуют. Этого в том числе позволяет достичь </a:t>
            </a:r>
            <a:r>
              <a:rPr lang="ru-RU" sz="1600" dirty="0" err="1">
                <a:solidFill>
                  <a:schemeClr val="tx1"/>
                </a:solidFill>
              </a:rPr>
              <a:t>KubernetesOperator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Старт дага должен быть статичной датой.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</a:endParaRPr>
          </a:p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dirty="0">
                <a:solidFill>
                  <a:srgbClr val="4DD0E1"/>
                </a:solidFill>
                <a:effectLst/>
                <a:latin typeface="Arial" panose="020B0604020202020204" pitchFamily="34" charset="0"/>
                <a:hlinkClick r:id="rId3"/>
              </a:rPr>
              <a:t>https://airflow.apache.org/docs/apache-airflow/stable/best-practices.html</a:t>
            </a:r>
            <a:endParaRPr lang="ru-RU" sz="1600" dirty="0">
              <a:solidFill>
                <a:schemeClr val="tx1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7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3F0C9921-902D-4D5A-5188-8584AF66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>
            <a:extLst>
              <a:ext uri="{FF2B5EF4-FFF2-40B4-BE49-F238E27FC236}">
                <a16:creationId xmlns:a16="http://schemas.microsoft.com/office/drawing/2014/main" id="{43C17EF8-D063-614E-73F3-18C4040C20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Установка </a:t>
            </a:r>
            <a:r>
              <a:rPr lang="en-US" dirty="0"/>
              <a:t>Airflow</a:t>
            </a:r>
            <a:endParaRPr lang="ru-RU" dirty="0"/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A3D532B9-BB6A-1FA3-B5F8-5A0889414A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0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Airflow поддерживает установку только через </a:t>
            </a:r>
            <a:r>
              <a:rPr lang="ru-RU" sz="1600" dirty="0" err="1">
                <a:solidFill>
                  <a:schemeClr val="tx1"/>
                </a:solidFill>
              </a:rPr>
              <a:t>pip</a:t>
            </a:r>
            <a:r>
              <a:rPr lang="ru-RU" sz="1600" dirty="0">
                <a:solidFill>
                  <a:schemeClr val="tx1"/>
                </a:solidFill>
              </a:rPr>
              <a:t> (не поддерживаются </a:t>
            </a:r>
            <a:r>
              <a:rPr lang="ru-RU" sz="1600" dirty="0" err="1">
                <a:solidFill>
                  <a:schemeClr val="tx1"/>
                </a:solidFill>
              </a:rPr>
              <a:t>poetry</a:t>
            </a:r>
            <a:r>
              <a:rPr lang="ru-RU" sz="1600" dirty="0">
                <a:solidFill>
                  <a:schemeClr val="tx1"/>
                </a:solidFill>
              </a:rPr>
              <a:t>, </a:t>
            </a:r>
            <a:r>
              <a:rPr lang="ru-RU" sz="1600" dirty="0" err="1">
                <a:solidFill>
                  <a:schemeClr val="tx1"/>
                </a:solidFill>
              </a:rPr>
              <a:t>pip-tools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Можно развернуть </a:t>
            </a:r>
            <a:r>
              <a:rPr lang="ru-RU" sz="1600" dirty="0" err="1">
                <a:solidFill>
                  <a:schemeClr val="tx1"/>
                </a:solidFill>
              </a:rPr>
              <a:t>airflow</a:t>
            </a:r>
            <a:r>
              <a:rPr lang="ru-RU" sz="1600" dirty="0">
                <a:solidFill>
                  <a:schemeClr val="tx1"/>
                </a:solidFill>
              </a:rPr>
              <a:t> локально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Можно использовать </a:t>
            </a:r>
            <a:r>
              <a:rPr lang="ru-RU" sz="1600" dirty="0" err="1">
                <a:solidFill>
                  <a:schemeClr val="tx1"/>
                </a:solidFill>
              </a:rPr>
              <a:t>docker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compose</a:t>
            </a:r>
            <a:r>
              <a:rPr lang="ru-RU" sz="1600" dirty="0">
                <a:solidFill>
                  <a:schemeClr val="tx1"/>
                </a:solidFill>
              </a:rPr>
              <a:t> с официальным образом </a:t>
            </a:r>
            <a:r>
              <a:rPr lang="ru-RU" sz="1600" dirty="0" err="1">
                <a:solidFill>
                  <a:schemeClr val="tx1"/>
                </a:solidFill>
              </a:rPr>
              <a:t>airflow</a:t>
            </a:r>
            <a:endParaRPr lang="ru-RU" sz="1600" dirty="0">
              <a:solidFill>
                <a:schemeClr val="tx1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Различные компании предлагают облачные решения для работы с Airflow</a:t>
            </a:r>
          </a:p>
        </p:txBody>
      </p:sp>
    </p:spTree>
    <p:extLst>
      <p:ext uri="{BB962C8B-B14F-4D97-AF65-F5344CB8AC3E}">
        <p14:creationId xmlns:p14="http://schemas.microsoft.com/office/powerpoint/2010/main" val="37157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D3ABA-3A00-5EF9-91A1-ECDE95DE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 crash-course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A67556-FDA6-E143-76A8-960630DB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b="1" dirty="0">
                <a:solidFill>
                  <a:schemeClr val="tx1"/>
                </a:solidFill>
              </a:rPr>
              <a:t>Docker</a:t>
            </a:r>
            <a:r>
              <a:rPr lang="ru-RU" sz="1400" dirty="0">
                <a:solidFill>
                  <a:schemeClr val="tx1"/>
                </a:solidFill>
              </a:rPr>
              <a:t> - это инструмент, который помогает упаковывать приложения и их зависимости в отдельные “контейнеры”, делая их легкими для переноса и запуска на любой системе.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b="1" dirty="0">
                <a:solidFill>
                  <a:schemeClr val="tx1"/>
                </a:solidFill>
              </a:rPr>
              <a:t>Контейнеризация</a:t>
            </a:r>
            <a:r>
              <a:rPr lang="ru-RU" sz="1400" dirty="0">
                <a:solidFill>
                  <a:schemeClr val="tx1"/>
                </a:solidFill>
              </a:rPr>
              <a:t> - это тип виртуализации, который выводит виртуализацию на уровень операционной системы.</a:t>
            </a:r>
            <a:endParaRPr lang="en-US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496BE59-314F-0E81-A481-4868D69A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043" y="2161774"/>
            <a:ext cx="4323507" cy="288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49B7C-4411-4266-69F2-AEB4C8501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35E04-BB93-0526-CF0B-042C3DE8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 crash-course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71E815-F340-851F-DEA2-2B613A8F3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400" b="1" dirty="0">
                <a:solidFill>
                  <a:schemeClr val="tx1"/>
                </a:solidFill>
              </a:rPr>
              <a:t>Преимущества</a:t>
            </a:r>
          </a:p>
          <a:p>
            <a:r>
              <a:rPr lang="ru-RU" sz="1400" dirty="0">
                <a:solidFill>
                  <a:schemeClr val="tx1"/>
                </a:solidFill>
              </a:rPr>
              <a:t>Docker решает проблемы зависимостей и рабочего окружения</a:t>
            </a:r>
          </a:p>
          <a:p>
            <a:r>
              <a:rPr lang="ru-RU" sz="1400" dirty="0">
                <a:solidFill>
                  <a:schemeClr val="tx1"/>
                </a:solidFill>
              </a:rPr>
              <a:t>Изоляция</a:t>
            </a:r>
          </a:p>
          <a:p>
            <a:r>
              <a:rPr lang="ru-RU" sz="1400" dirty="0">
                <a:solidFill>
                  <a:schemeClr val="tx1"/>
                </a:solidFill>
              </a:rPr>
              <a:t>Ускорение и автоматизация развертывания приложений</a:t>
            </a:r>
          </a:p>
          <a:p>
            <a:r>
              <a:rPr lang="ru-RU" sz="1400" dirty="0">
                <a:solidFill>
                  <a:schemeClr val="tx1"/>
                </a:solidFill>
              </a:rPr>
              <a:t>Переносимость</a:t>
            </a:r>
          </a:p>
          <a:p>
            <a:r>
              <a:rPr lang="ru-RU" sz="1400" dirty="0">
                <a:solidFill>
                  <a:schemeClr val="tx1"/>
                </a:solidFill>
              </a:rPr>
              <a:t>Масштабируемость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ru-RU" sz="1400" b="1" dirty="0">
                <a:solidFill>
                  <a:schemeClr val="tx1"/>
                </a:solidFill>
              </a:rPr>
              <a:t>Недостатки</a:t>
            </a:r>
          </a:p>
          <a:p>
            <a:r>
              <a:rPr lang="ru-RU" sz="1400" dirty="0">
                <a:solidFill>
                  <a:schemeClr val="tx1"/>
                </a:solidFill>
              </a:rPr>
              <a:t>Сложность в управлении</a:t>
            </a:r>
          </a:p>
          <a:p>
            <a:r>
              <a:rPr lang="ru-RU" sz="1400" dirty="0">
                <a:solidFill>
                  <a:schemeClr val="tx1"/>
                </a:solidFill>
              </a:rPr>
              <a:t>Безопасность</a:t>
            </a:r>
          </a:p>
          <a:p>
            <a:r>
              <a:rPr lang="ru-RU" sz="1400" dirty="0">
                <a:solidFill>
                  <a:schemeClr val="tx1"/>
                </a:solidFill>
              </a:rPr>
              <a:t>Зависимость от Docker </a:t>
            </a:r>
            <a:r>
              <a:rPr lang="ru-RU" sz="1400" dirty="0" err="1">
                <a:solidFill>
                  <a:schemeClr val="tx1"/>
                </a:solidFill>
              </a:rPr>
              <a:t>Hub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2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3FAFA-C0C3-A285-6543-CAFBA7E81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E6AF-8EBC-2787-F94C-01BC62BB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Общая схема создания контейнера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962AAB-7AC3-FE0C-D7A8-B56926C4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7" y="1523853"/>
            <a:ext cx="7738786" cy="267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CF206E-58BA-B6E2-E67C-783CBAEC5DFD}"/>
              </a:ext>
            </a:extLst>
          </p:cNvPr>
          <p:cNvSpPr txBox="1"/>
          <p:nvPr/>
        </p:nvSpPr>
        <p:spPr>
          <a:xfrm>
            <a:off x="245058" y="4698475"/>
            <a:ext cx="7582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Более подробный курс про </a:t>
            </a:r>
            <a:r>
              <a:rPr lang="en-US" dirty="0"/>
              <a:t>docker - </a:t>
            </a:r>
            <a:r>
              <a:rPr lang="ru-RU" dirty="0">
                <a:hlinkClick r:id="rId3"/>
              </a:rPr>
              <a:t>https://karpov.courses/docker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93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 чем сегодня поговорим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Оркестрация</a:t>
            </a:r>
            <a:r>
              <a:rPr lang="ru-RU" dirty="0">
                <a:solidFill>
                  <a:schemeClr val="tx1"/>
                </a:solidFill>
              </a:rPr>
              <a:t> экспериментов – зачем это нужно?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Какие инструменты существуют и что выбрать?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Основные концепции - </a:t>
            </a:r>
            <a:r>
              <a:rPr lang="en-US" dirty="0">
                <a:solidFill>
                  <a:schemeClr val="tx1"/>
                </a:solidFill>
              </a:rPr>
              <a:t>DAG</a:t>
            </a:r>
            <a:endParaRPr lang="ru-RU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Airflow – </a:t>
            </a:r>
            <a:r>
              <a:rPr lang="ru-RU" dirty="0">
                <a:solidFill>
                  <a:schemeClr val="tx1"/>
                </a:solidFill>
              </a:rPr>
              <a:t>базовая информация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Airflow – </a:t>
            </a:r>
            <a:r>
              <a:rPr lang="ru-RU" dirty="0">
                <a:solidFill>
                  <a:schemeClr val="tx1"/>
                </a:solidFill>
              </a:rPr>
              <a:t>лучшие практики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pPr>
              <a:buFont typeface="Arial"/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Оркестрация</a:t>
            </a:r>
            <a:r>
              <a:rPr lang="ru-RU" dirty="0"/>
              <a:t> экспериментов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Оркестрация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экспериментов — 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это процесс координации и управления выполнением различных задач и процедур в проектах машинного обучения. </a:t>
            </a:r>
          </a:p>
          <a:p>
            <a:pPr marL="114300" indent="0">
              <a:buNone/>
            </a:pPr>
            <a:endParaRPr lang="ru-RU" dirty="0"/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Зачем это нужно?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Упрощение сложных процессов.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Эффективное использование ресурсов.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Повышение воспроизводимости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Улучшение коммуникации в команде.</a:t>
            </a:r>
          </a:p>
          <a:p>
            <a:pPr marL="114300" indent="0">
              <a:buNone/>
            </a:pPr>
            <a:br>
              <a:rPr lang="ru-RU"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Задачи </a:t>
            </a:r>
            <a:r>
              <a:rPr lang="ru-RU" dirty="0" err="1"/>
              <a:t>оркестрации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Автоматизация подготовки данных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 а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втоматизирует процессы очистки, обогащения и трансформации данных, подготавливая их к обучению моделей.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Управление процессом обучения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о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рганизует и контролирует выполнение экспериментов по обучению моделей, позволяя легко изменять параметры и сравнивать результаты.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Развертывание и мониторинг моделей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sz="14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прощает процесс развертывания моделей в продакшен и обеспечивает их непрерывный мониторинг для выявления проблем или необходимости обновления.</a:t>
            </a:r>
          </a:p>
          <a:p>
            <a:pPr marL="114300" indent="0">
              <a:buNone/>
            </a:pPr>
            <a:br>
              <a:rPr lang="ru-RU" sz="1600" dirty="0"/>
            </a:br>
            <a:endParaRPr sz="1600" dirty="0"/>
          </a:p>
        </p:txBody>
      </p:sp>
      <p:pic>
        <p:nvPicPr>
          <p:cNvPr id="3" name="Picture 2" descr="Build end-to-end machine learning workflows with Amazon SageMaker and  Apache Airflow | AWS Machine Learning Blog">
            <a:extLst>
              <a:ext uri="{FF2B5EF4-FFF2-40B4-BE49-F238E27FC236}">
                <a16:creationId xmlns:a16="http://schemas.microsoft.com/office/drawing/2014/main" id="{35E45BAE-C673-18B6-7F46-8BA4C9A0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31" y="3078126"/>
            <a:ext cx="5619138" cy="162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1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90346-5F28-FF85-0B33-F5B7E01E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Вспомним прошлое занятие…</a:t>
            </a:r>
          </a:p>
        </p:txBody>
      </p:sp>
      <p:pic>
        <p:nvPicPr>
          <p:cNvPr id="5" name="Google Shape;156;p27">
            <a:extLst>
              <a:ext uri="{FF2B5EF4-FFF2-40B4-BE49-F238E27FC236}">
                <a16:creationId xmlns:a16="http://schemas.microsoft.com/office/drawing/2014/main" id="{B20D06B7-A1D3-79FE-4CBC-E65784EDD4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7482" y="1031754"/>
            <a:ext cx="6049036" cy="4111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90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Ключевые инструменты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18B9C3-B38B-1436-DDA0-095F9C419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</a:rPr>
              <a:t>Apache Airflow </a:t>
            </a:r>
            <a:r>
              <a:rPr lang="ru-RU" sz="1600" dirty="0">
                <a:solidFill>
                  <a:schemeClr val="tx1"/>
                </a:solidFill>
              </a:rPr>
              <a:t>— это мощный инструмент для </a:t>
            </a:r>
            <a:r>
              <a:rPr lang="ru-RU" sz="1600" dirty="0" err="1">
                <a:solidFill>
                  <a:schemeClr val="tx1"/>
                </a:solidFill>
              </a:rPr>
              <a:t>оркестрации</a:t>
            </a:r>
            <a:r>
              <a:rPr lang="ru-RU" sz="1600" dirty="0">
                <a:solidFill>
                  <a:schemeClr val="tx1"/>
                </a:solidFill>
              </a:rPr>
              <a:t> рабочих процессов, который за последние годы завоевал огромную популярность среди специалистов по данным и инженеров по автоматизации.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 err="1">
                <a:solidFill>
                  <a:schemeClr val="tx1"/>
                </a:solidFill>
              </a:rPr>
              <a:t>Dagster</a:t>
            </a:r>
            <a:r>
              <a:rPr lang="ru-RU" sz="1600" dirty="0">
                <a:solidFill>
                  <a:schemeClr val="tx1"/>
                </a:solidFill>
              </a:rPr>
              <a:t> — это относительно новый инструмент для </a:t>
            </a:r>
            <a:r>
              <a:rPr lang="ru-RU" sz="1600" dirty="0" err="1">
                <a:solidFill>
                  <a:schemeClr val="tx1"/>
                </a:solidFill>
              </a:rPr>
              <a:t>оркестрации</a:t>
            </a:r>
            <a:r>
              <a:rPr lang="ru-RU" sz="1600" dirty="0">
                <a:solidFill>
                  <a:schemeClr val="tx1"/>
                </a:solidFill>
              </a:rPr>
              <a:t>, который ставит акцент на разработку, тестирование и обслуживание рабочих процессов обработки данных.</a:t>
            </a:r>
            <a:endParaRPr lang="en-US" sz="1600" dirty="0">
              <a:solidFill>
                <a:schemeClr val="tx1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6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Ключевые инструменты</a:t>
            </a:r>
            <a:endParaRPr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65BEC0E-14F1-20B6-5C40-965257634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87807"/>
              </p:ext>
            </p:extLst>
          </p:nvPr>
        </p:nvGraphicFramePr>
        <p:xfrm>
          <a:off x="1227948" y="1611592"/>
          <a:ext cx="6688104" cy="2722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29368">
                  <a:extLst>
                    <a:ext uri="{9D8B030D-6E8A-4147-A177-3AD203B41FA5}">
                      <a16:colId xmlns:a16="http://schemas.microsoft.com/office/drawing/2014/main" val="2121578228"/>
                    </a:ext>
                  </a:extLst>
                </a:gridCol>
                <a:gridCol w="2229368">
                  <a:extLst>
                    <a:ext uri="{9D8B030D-6E8A-4147-A177-3AD203B41FA5}">
                      <a16:colId xmlns:a16="http://schemas.microsoft.com/office/drawing/2014/main" val="527572602"/>
                    </a:ext>
                  </a:extLst>
                </a:gridCol>
                <a:gridCol w="2229368">
                  <a:extLst>
                    <a:ext uri="{9D8B030D-6E8A-4147-A177-3AD203B41FA5}">
                      <a16:colId xmlns:a16="http://schemas.microsoft.com/office/drawing/2014/main" val="204959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Коммьюнити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Зрелое сообщество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Наращивает базу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3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Типизация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Строгая типизация входных и выходных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Бо</a:t>
                      </a:r>
                      <a:r>
                        <a:rPr lang="en-US" dirty="0"/>
                        <a:t>’</a:t>
                      </a:r>
                      <a:r>
                        <a:rPr lang="ru-RU" dirty="0" err="1"/>
                        <a:t>льшая</a:t>
                      </a:r>
                      <a:r>
                        <a:rPr lang="ru-RU" dirty="0"/>
                        <a:t> гибкость, меньше контроля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12321"/>
                  </a:ext>
                </a:extLst>
              </a:tr>
              <a:tr h="367331">
                <a:tc>
                  <a:txBody>
                    <a:bodyPr/>
                    <a:lstStyle/>
                    <a:p>
                      <a:r>
                        <a:rPr lang="ru-RU" dirty="0"/>
                        <a:t>Удобство использования и порог вхождения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Относительно высокий порог входа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/>
                        <a:t>Акцент на удобстве разработки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2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Сценарии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Комплексная организация процессов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Небольшие модульные проекты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71207"/>
                  </a:ext>
                </a:extLst>
              </a:tr>
            </a:tbl>
          </a:graphicData>
        </a:graphic>
      </p:graphicFrame>
      <p:pic>
        <p:nvPicPr>
          <p:cNvPr id="2050" name="Picture 2" descr="Что такое Apache AirFlow: ликбез инженеру данных про ETL в Big Data">
            <a:extLst>
              <a:ext uri="{FF2B5EF4-FFF2-40B4-BE49-F238E27FC236}">
                <a16:creationId xmlns:a16="http://schemas.microsoft.com/office/drawing/2014/main" id="{C61970B8-BF86-1507-E2CA-83AD7954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50" y="1592789"/>
            <a:ext cx="1225899" cy="3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gster Brand: How to use the Dagster brand assets">
            <a:extLst>
              <a:ext uri="{FF2B5EF4-FFF2-40B4-BE49-F238E27FC236}">
                <a16:creationId xmlns:a16="http://schemas.microsoft.com/office/drawing/2014/main" id="{EE048BAB-7C31-0C0A-2C86-CF47250F40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2519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F02FE6-14E2-B3D5-9B5C-14A596111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395" y="1627232"/>
            <a:ext cx="1225900" cy="318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7AEBF3-6584-DBC7-9B5D-426EEF1D2028}"/>
              </a:ext>
            </a:extLst>
          </p:cNvPr>
          <p:cNvSpPr txBox="1"/>
          <p:nvPr/>
        </p:nvSpPr>
        <p:spPr>
          <a:xfrm>
            <a:off x="148018" y="4764690"/>
            <a:ext cx="8520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hlinkClick r:id="rId5"/>
              </a:rPr>
              <a:t>Конечно, это далеко не всё…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02388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DAG</a:t>
            </a:r>
            <a:endParaRPr dirty="0"/>
          </a:p>
        </p:txBody>
      </p:sp>
      <p:pic>
        <p:nvPicPr>
          <p:cNvPr id="1026" name="Picture 2" descr="Введение в Apache Airflow">
            <a:extLst>
              <a:ext uri="{FF2B5EF4-FFF2-40B4-BE49-F238E27FC236}">
                <a16:creationId xmlns:a16="http://schemas.microsoft.com/office/drawing/2014/main" id="{D6C50DC6-C8BE-7E34-BCD3-93FCFF26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369298"/>
            <a:ext cx="6667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4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Ключевые концепции </a:t>
            </a:r>
            <a:r>
              <a:rPr lang="en-US" dirty="0"/>
              <a:t>Airflow</a:t>
            </a:r>
            <a:br>
              <a:rPr lang="en-US" dirty="0"/>
            </a:br>
            <a:endParaRPr dirty="0"/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8C94E87-63F8-4F05-79EC-B6AA4ED57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hlinkClick r:id="rId3"/>
              </a:rPr>
              <a:t>DAG</a:t>
            </a:r>
            <a:r>
              <a:rPr lang="ru-RU" sz="1600" b="1" dirty="0">
                <a:solidFill>
                  <a:schemeClr val="tx1"/>
                </a:solidFill>
              </a:rPr>
              <a:t> </a:t>
            </a:r>
            <a:r>
              <a:rPr lang="ru-RU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все рабочие процессы в Airflow представлены в виде DAG — направленных ациклических графов.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  <a:hlinkClick r:id="rId4"/>
              </a:rPr>
              <a:t>Операторы</a:t>
            </a:r>
            <a:r>
              <a:rPr lang="ru-RU" sz="1600" b="1" dirty="0">
                <a:solidFill>
                  <a:schemeClr val="tx1"/>
                </a:solidFill>
              </a:rPr>
              <a:t> </a:t>
            </a:r>
            <a:r>
              <a:rPr lang="ru-RU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sz="16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</a:t>
            </a:r>
            <a:r>
              <a:rPr lang="ru-RU" sz="1600" dirty="0">
                <a:solidFill>
                  <a:schemeClr val="tx1"/>
                </a:solidFill>
              </a:rPr>
              <a:t>адачи в рамках DAG определяются с помощью операторов. Airflow предлагает широкий спектр операторов для различных задач.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</a:rPr>
              <a:t>Запуск задач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ru-RU" sz="1600" dirty="0">
                <a:solidFill>
                  <a:schemeClr val="tx1"/>
                </a:solidFill>
              </a:rPr>
              <a:t> Airflow позволяет гибко настраивать расписание запуска задач, используя </a:t>
            </a:r>
            <a:r>
              <a:rPr lang="ru-RU" sz="1600" dirty="0">
                <a:solidFill>
                  <a:schemeClr val="tx1"/>
                </a:solidFill>
                <a:hlinkClick r:id="rId5"/>
              </a:rPr>
              <a:t>cron-подобный</a:t>
            </a:r>
            <a:r>
              <a:rPr lang="ru-RU" sz="1600" dirty="0">
                <a:solidFill>
                  <a:schemeClr val="tx1"/>
                </a:solidFill>
              </a:rPr>
              <a:t> синтаксис.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/>
                </a:solidFill>
              </a:rPr>
              <a:t>Плагины и хуки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sz="16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</a:t>
            </a:r>
            <a:r>
              <a:rPr lang="ru-RU" sz="1600" dirty="0">
                <a:solidFill>
                  <a:schemeClr val="tx1"/>
                </a:solidFill>
              </a:rPr>
              <a:t>омимо встроенных операторов и функциональности, Airflow позволяет расширять свои возможности через плагины и хуки, что делает его крайне гибким решением под любые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577428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579</Words>
  <Application>Microsoft Office PowerPoint</Application>
  <PresentationFormat>Экран (16:9)</PresentationFormat>
  <Paragraphs>91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Оркестраторы</vt:lpstr>
      <vt:lpstr>О чем сегодня поговорим</vt:lpstr>
      <vt:lpstr>Оркестрация экспериментов</vt:lpstr>
      <vt:lpstr>Задачи оркестрации</vt:lpstr>
      <vt:lpstr>Вспомним прошлое занятие…</vt:lpstr>
      <vt:lpstr>Ключевые инструменты</vt:lpstr>
      <vt:lpstr>Ключевые инструменты</vt:lpstr>
      <vt:lpstr>DAG</vt:lpstr>
      <vt:lpstr>Ключевые концепции Airflow </vt:lpstr>
      <vt:lpstr>Основные компоненты Airflow</vt:lpstr>
      <vt:lpstr>Airflow – лучшие практики и production</vt:lpstr>
      <vt:lpstr>Установка Airflow</vt:lpstr>
      <vt:lpstr>Docker crash-course</vt:lpstr>
      <vt:lpstr>Docker crash-course</vt:lpstr>
      <vt:lpstr>Общая схема создания контейнера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Версионирование экспериментов</dc:title>
  <cp:lastModifiedBy>Кристина Желтова</cp:lastModifiedBy>
  <cp:revision>46</cp:revision>
  <dcterms:modified xsi:type="dcterms:W3CDTF">2025-04-24T13:03:54Z</dcterms:modified>
</cp:coreProperties>
</file>