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9" r:id="rId2"/>
    <p:sldId id="267" r:id="rId3"/>
    <p:sldId id="264" r:id="rId4"/>
    <p:sldId id="258" r:id="rId5"/>
    <p:sldId id="265" r:id="rId6"/>
    <p:sldId id="256" r:id="rId7"/>
    <p:sldId id="263" r:id="rId8"/>
    <p:sldId id="260" r:id="rId9"/>
    <p:sldId id="266" r:id="rId10"/>
    <p:sldId id="262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kash  Sijwali" initials="PS" lastIdx="1" clrIdx="0">
    <p:extLst>
      <p:ext uri="{19B8F6BF-5375-455C-9EA6-DF929625EA0E}">
        <p15:presenceInfo xmlns:p15="http://schemas.microsoft.com/office/powerpoint/2012/main" userId="S-1-5-21-1801674531-1177238915-682003330-6087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4862"/>
    <a:srgbClr val="6520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ijwa\Downloads\Month_wise_sentimen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Premium v/s Budget Segment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ofPieChart>
        <c:ofPieType val="pie"/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C37-46B3-9EC0-D8045B214EB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C37-46B3-9EC0-D8045B214EB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C37-46B3-9EC0-D8045B214EB8}"/>
              </c:ext>
            </c:extLst>
          </c:dPt>
          <c:dLbls>
            <c:dLbl>
              <c:idx val="1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C37-46B3-9EC0-D8045B214EB8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C37-46B3-9EC0-D8045B214EB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Sheet1!$B$3:$B$4</c:f>
              <c:strCache>
                <c:ptCount val="2"/>
                <c:pt idx="0">
                  <c:v>Budget Segment</c:v>
                </c:pt>
                <c:pt idx="1">
                  <c:v>Premium Segment</c:v>
                </c:pt>
              </c:strCache>
            </c:strRef>
          </c:cat>
          <c:val>
            <c:numRef>
              <c:f>Sheet1!$C$3:$C$4</c:f>
              <c:numCache>
                <c:formatCode>0%</c:formatCode>
                <c:ptCount val="2"/>
                <c:pt idx="0">
                  <c:v>0.95</c:v>
                </c:pt>
                <c:pt idx="1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C37-46B3-9EC0-D8045B214E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5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200"/>
              <a:t>Market Capatalization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Sheet2!$C$8</c:f>
              <c:strCache>
                <c:ptCount val="1"/>
                <c:pt idx="0">
                  <c:v>One Plus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Sheet2!$B$9:$B$17</c:f>
              <c:strCache>
                <c:ptCount val="9"/>
                <c:pt idx="0">
                  <c:v>2017Q1</c:v>
                </c:pt>
                <c:pt idx="1">
                  <c:v>2017Q2</c:v>
                </c:pt>
                <c:pt idx="2">
                  <c:v>2017Q3</c:v>
                </c:pt>
                <c:pt idx="3">
                  <c:v>2017Q4</c:v>
                </c:pt>
                <c:pt idx="4">
                  <c:v>2018Q1</c:v>
                </c:pt>
                <c:pt idx="5">
                  <c:v>2018Q2</c:v>
                </c:pt>
                <c:pt idx="6">
                  <c:v>2018Q3</c:v>
                </c:pt>
                <c:pt idx="7">
                  <c:v>2018Q4</c:v>
                </c:pt>
                <c:pt idx="8">
                  <c:v>2019Q1</c:v>
                </c:pt>
              </c:strCache>
            </c:strRef>
          </c:cat>
          <c:val>
            <c:numRef>
              <c:f>Sheet2!$C$9:$C$17</c:f>
              <c:numCache>
                <c:formatCode>General</c:formatCode>
                <c:ptCount val="9"/>
                <c:pt idx="0">
                  <c:v>9</c:v>
                </c:pt>
                <c:pt idx="1">
                  <c:v>10</c:v>
                </c:pt>
                <c:pt idx="2">
                  <c:v>32</c:v>
                </c:pt>
                <c:pt idx="3">
                  <c:v>27</c:v>
                </c:pt>
                <c:pt idx="4">
                  <c:v>25</c:v>
                </c:pt>
                <c:pt idx="5">
                  <c:v>44</c:v>
                </c:pt>
                <c:pt idx="6">
                  <c:v>32</c:v>
                </c:pt>
                <c:pt idx="7">
                  <c:v>40</c:v>
                </c:pt>
                <c:pt idx="8">
                  <c:v>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762-42F8-AD47-52AA208CC915}"/>
            </c:ext>
          </c:extLst>
        </c:ser>
        <c:ser>
          <c:idx val="1"/>
          <c:order val="1"/>
          <c:tx>
            <c:strRef>
              <c:f>Sheet2!$D$8</c:f>
              <c:strCache>
                <c:ptCount val="1"/>
                <c:pt idx="0">
                  <c:v>Samsung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Sheet2!$B$9:$B$17</c:f>
              <c:strCache>
                <c:ptCount val="9"/>
                <c:pt idx="0">
                  <c:v>2017Q1</c:v>
                </c:pt>
                <c:pt idx="1">
                  <c:v>2017Q2</c:v>
                </c:pt>
                <c:pt idx="2">
                  <c:v>2017Q3</c:v>
                </c:pt>
                <c:pt idx="3">
                  <c:v>2017Q4</c:v>
                </c:pt>
                <c:pt idx="4">
                  <c:v>2018Q1</c:v>
                </c:pt>
                <c:pt idx="5">
                  <c:v>2018Q2</c:v>
                </c:pt>
                <c:pt idx="6">
                  <c:v>2018Q3</c:v>
                </c:pt>
                <c:pt idx="7">
                  <c:v>2018Q4</c:v>
                </c:pt>
                <c:pt idx="8">
                  <c:v>2019Q1</c:v>
                </c:pt>
              </c:strCache>
            </c:strRef>
          </c:cat>
          <c:val>
            <c:numRef>
              <c:f>Sheet2!$D$9:$D$17</c:f>
              <c:numCache>
                <c:formatCode>General</c:formatCode>
                <c:ptCount val="9"/>
                <c:pt idx="0">
                  <c:v>44</c:v>
                </c:pt>
                <c:pt idx="1">
                  <c:v>55</c:v>
                </c:pt>
                <c:pt idx="2">
                  <c:v>30</c:v>
                </c:pt>
                <c:pt idx="3">
                  <c:v>17</c:v>
                </c:pt>
                <c:pt idx="4">
                  <c:v>50</c:v>
                </c:pt>
                <c:pt idx="5">
                  <c:v>35</c:v>
                </c:pt>
                <c:pt idx="6">
                  <c:v>30</c:v>
                </c:pt>
                <c:pt idx="7">
                  <c:v>28</c:v>
                </c:pt>
                <c:pt idx="8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762-42F8-AD47-52AA208CC915}"/>
            </c:ext>
          </c:extLst>
        </c:ser>
        <c:ser>
          <c:idx val="2"/>
          <c:order val="2"/>
          <c:tx>
            <c:strRef>
              <c:f>Sheet2!$E$8</c:f>
              <c:strCache>
                <c:ptCount val="1"/>
                <c:pt idx="0">
                  <c:v>Apple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Sheet2!$B$9:$B$17</c:f>
              <c:strCache>
                <c:ptCount val="9"/>
                <c:pt idx="0">
                  <c:v>2017Q1</c:v>
                </c:pt>
                <c:pt idx="1">
                  <c:v>2017Q2</c:v>
                </c:pt>
                <c:pt idx="2">
                  <c:v>2017Q3</c:v>
                </c:pt>
                <c:pt idx="3">
                  <c:v>2017Q4</c:v>
                </c:pt>
                <c:pt idx="4">
                  <c:v>2018Q1</c:v>
                </c:pt>
                <c:pt idx="5">
                  <c:v>2018Q2</c:v>
                </c:pt>
                <c:pt idx="6">
                  <c:v>2018Q3</c:v>
                </c:pt>
                <c:pt idx="7">
                  <c:v>2018Q4</c:v>
                </c:pt>
                <c:pt idx="8">
                  <c:v>2019Q1</c:v>
                </c:pt>
              </c:strCache>
            </c:strRef>
          </c:cat>
          <c:val>
            <c:numRef>
              <c:f>Sheet2!$E$9:$E$17</c:f>
              <c:numCache>
                <c:formatCode>General</c:formatCode>
                <c:ptCount val="9"/>
                <c:pt idx="0">
                  <c:v>44</c:v>
                </c:pt>
                <c:pt idx="1">
                  <c:v>30</c:v>
                </c:pt>
                <c:pt idx="2">
                  <c:v>35</c:v>
                </c:pt>
                <c:pt idx="3">
                  <c:v>46</c:v>
                </c:pt>
                <c:pt idx="4">
                  <c:v>18</c:v>
                </c:pt>
                <c:pt idx="5">
                  <c:v>15</c:v>
                </c:pt>
                <c:pt idx="6">
                  <c:v>28</c:v>
                </c:pt>
                <c:pt idx="7">
                  <c:v>30</c:v>
                </c:pt>
                <c:pt idx="8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762-42F8-AD47-52AA208CC9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47389856"/>
        <c:axId val="1747387776"/>
      </c:lineChart>
      <c:catAx>
        <c:axId val="17473898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/>
                  <a:t>Quarter 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7387776"/>
        <c:crosses val="autoZero"/>
        <c:auto val="1"/>
        <c:lblAlgn val="ctr"/>
        <c:lblOffset val="100"/>
        <c:noMultiLvlLbl val="0"/>
      </c:catAx>
      <c:valAx>
        <c:axId val="1747387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/>
                  <a:t>% Market Captalization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7389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CF948D-6FFF-4A9F-AA4F-F0FCC3BDA00E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F8F99692-094A-4672-824A-7B8F469EF5ED}">
      <dgm:prSet phldrT="[Text]"/>
      <dgm:spPr/>
      <dgm:t>
        <a:bodyPr/>
        <a:lstStyle/>
        <a:p>
          <a:pPr algn="ctr"/>
          <a:r>
            <a:rPr lang="en-US" dirty="0"/>
            <a:t>Hypothesis Definition</a:t>
          </a:r>
        </a:p>
      </dgm:t>
    </dgm:pt>
    <dgm:pt modelId="{6561657D-D119-413A-9B97-8298D0D7F520}" type="parTrans" cxnId="{71490C8A-941D-4287-B45F-E54A884181BB}">
      <dgm:prSet/>
      <dgm:spPr/>
      <dgm:t>
        <a:bodyPr/>
        <a:lstStyle/>
        <a:p>
          <a:pPr algn="ctr"/>
          <a:endParaRPr lang="en-US"/>
        </a:p>
      </dgm:t>
    </dgm:pt>
    <dgm:pt modelId="{980EF5B8-3200-4CB5-A119-761D226F48FB}" type="sibTrans" cxnId="{71490C8A-941D-4287-B45F-E54A884181BB}">
      <dgm:prSet/>
      <dgm:spPr/>
      <dgm:t>
        <a:bodyPr/>
        <a:lstStyle/>
        <a:p>
          <a:pPr algn="ctr"/>
          <a:endParaRPr lang="en-US"/>
        </a:p>
      </dgm:t>
    </dgm:pt>
    <dgm:pt modelId="{8BE1BCCD-34F7-495F-9C24-7B046C23F6EB}">
      <dgm:prSet phldrT="[Text]"/>
      <dgm:spPr/>
      <dgm:t>
        <a:bodyPr/>
        <a:lstStyle/>
        <a:p>
          <a:pPr algn="ctr"/>
          <a:r>
            <a:rPr lang="en-US" dirty="0"/>
            <a:t>Result/ p-Value**</a:t>
          </a:r>
        </a:p>
      </dgm:t>
    </dgm:pt>
    <dgm:pt modelId="{A55B1CEC-720B-4EB2-8A19-26833B24B69F}" type="parTrans" cxnId="{3A1F7F1D-EE3C-47F0-AD71-548C34E5CFDE}">
      <dgm:prSet/>
      <dgm:spPr/>
      <dgm:t>
        <a:bodyPr/>
        <a:lstStyle/>
        <a:p>
          <a:pPr algn="ctr"/>
          <a:endParaRPr lang="en-US"/>
        </a:p>
      </dgm:t>
    </dgm:pt>
    <dgm:pt modelId="{181A892B-B345-4187-BBFF-BD420C271E03}" type="sibTrans" cxnId="{3A1F7F1D-EE3C-47F0-AD71-548C34E5CFDE}">
      <dgm:prSet/>
      <dgm:spPr/>
      <dgm:t>
        <a:bodyPr/>
        <a:lstStyle/>
        <a:p>
          <a:pPr algn="ctr"/>
          <a:endParaRPr lang="en-US"/>
        </a:p>
      </dgm:t>
    </dgm:pt>
    <dgm:pt modelId="{FBA69BC9-70A6-48D8-899B-AB0811807FB0}">
      <dgm:prSet phldrT="[Text]"/>
      <dgm:spPr/>
      <dgm:t>
        <a:bodyPr/>
        <a:lstStyle/>
        <a:p>
          <a:pPr algn="ctr"/>
          <a:r>
            <a:rPr lang="en-US" dirty="0"/>
            <a:t>Action /Recommendation</a:t>
          </a:r>
        </a:p>
      </dgm:t>
    </dgm:pt>
    <dgm:pt modelId="{649E9F8F-5686-4B2B-ABC7-A9BDE29BBB39}" type="parTrans" cxnId="{1AA088AD-EA06-4042-BEE0-7D7C4DC34AF0}">
      <dgm:prSet/>
      <dgm:spPr/>
      <dgm:t>
        <a:bodyPr/>
        <a:lstStyle/>
        <a:p>
          <a:pPr algn="ctr"/>
          <a:endParaRPr lang="en-US"/>
        </a:p>
      </dgm:t>
    </dgm:pt>
    <dgm:pt modelId="{76A4BEA4-8A71-4567-A652-F31E3E887184}" type="sibTrans" cxnId="{1AA088AD-EA06-4042-BEE0-7D7C4DC34AF0}">
      <dgm:prSet/>
      <dgm:spPr/>
      <dgm:t>
        <a:bodyPr/>
        <a:lstStyle/>
        <a:p>
          <a:pPr algn="ctr"/>
          <a:endParaRPr lang="en-US"/>
        </a:p>
      </dgm:t>
    </dgm:pt>
    <dgm:pt modelId="{F552DB97-EFD3-438E-BE9A-62C21D987636}" type="pres">
      <dgm:prSet presAssocID="{63CF948D-6FFF-4A9F-AA4F-F0FCC3BDA00E}" presName="Name0" presStyleCnt="0">
        <dgm:presLayoutVars>
          <dgm:dir/>
          <dgm:resizeHandles val="exact"/>
        </dgm:presLayoutVars>
      </dgm:prSet>
      <dgm:spPr/>
    </dgm:pt>
    <dgm:pt modelId="{8E4A3ACD-FDFD-4085-A761-EB699541D2ED}" type="pres">
      <dgm:prSet presAssocID="{F8F99692-094A-4672-824A-7B8F469EF5ED}" presName="composite" presStyleCnt="0"/>
      <dgm:spPr/>
    </dgm:pt>
    <dgm:pt modelId="{CEC0EAB9-48BF-43EF-AA8F-59845031BAF4}" type="pres">
      <dgm:prSet presAssocID="{F8F99692-094A-4672-824A-7B8F469EF5ED}" presName="bgChev" presStyleLbl="node1" presStyleIdx="0" presStyleCnt="3"/>
      <dgm:spPr/>
    </dgm:pt>
    <dgm:pt modelId="{47B987CD-FABA-4C22-BBA2-3694DC8DE6D6}" type="pres">
      <dgm:prSet presAssocID="{F8F99692-094A-4672-824A-7B8F469EF5ED}" presName="txNode" presStyleLbl="fgAcc1" presStyleIdx="0" presStyleCnt="3">
        <dgm:presLayoutVars>
          <dgm:bulletEnabled val="1"/>
        </dgm:presLayoutVars>
      </dgm:prSet>
      <dgm:spPr/>
    </dgm:pt>
    <dgm:pt modelId="{E561B643-5DE8-4783-AB4F-340C6E31ADA8}" type="pres">
      <dgm:prSet presAssocID="{980EF5B8-3200-4CB5-A119-761D226F48FB}" presName="compositeSpace" presStyleCnt="0"/>
      <dgm:spPr/>
    </dgm:pt>
    <dgm:pt modelId="{897D1F16-F358-4BED-A320-D1E652C5A33C}" type="pres">
      <dgm:prSet presAssocID="{8BE1BCCD-34F7-495F-9C24-7B046C23F6EB}" presName="composite" presStyleCnt="0"/>
      <dgm:spPr/>
    </dgm:pt>
    <dgm:pt modelId="{C637AA36-8B2B-4B1A-A634-0E4B21F42CDF}" type="pres">
      <dgm:prSet presAssocID="{8BE1BCCD-34F7-495F-9C24-7B046C23F6EB}" presName="bgChev" presStyleLbl="node1" presStyleIdx="1" presStyleCnt="3" custScaleX="72412"/>
      <dgm:spPr/>
    </dgm:pt>
    <dgm:pt modelId="{3BA50796-CD8D-43A6-AD10-D6A684AC4733}" type="pres">
      <dgm:prSet presAssocID="{8BE1BCCD-34F7-495F-9C24-7B046C23F6EB}" presName="txNode" presStyleLbl="fgAcc1" presStyleIdx="1" presStyleCnt="3" custScaleX="64566">
        <dgm:presLayoutVars>
          <dgm:bulletEnabled val="1"/>
        </dgm:presLayoutVars>
      </dgm:prSet>
      <dgm:spPr/>
    </dgm:pt>
    <dgm:pt modelId="{E522EF7E-0E75-4AE6-AECB-D63DB9173FE4}" type="pres">
      <dgm:prSet presAssocID="{181A892B-B345-4187-BBFF-BD420C271E03}" presName="compositeSpace" presStyleCnt="0"/>
      <dgm:spPr/>
    </dgm:pt>
    <dgm:pt modelId="{5A5CC63D-9065-4E02-9CEE-EADAF20ADB82}" type="pres">
      <dgm:prSet presAssocID="{FBA69BC9-70A6-48D8-899B-AB0811807FB0}" presName="composite" presStyleCnt="0"/>
      <dgm:spPr/>
    </dgm:pt>
    <dgm:pt modelId="{75E39285-BFC1-49D3-8487-0081398740E2}" type="pres">
      <dgm:prSet presAssocID="{FBA69BC9-70A6-48D8-899B-AB0811807FB0}" presName="bgChev" presStyleLbl="node1" presStyleIdx="2" presStyleCnt="3"/>
      <dgm:spPr/>
    </dgm:pt>
    <dgm:pt modelId="{71CB1720-247D-4C09-9916-5426B76E17E0}" type="pres">
      <dgm:prSet presAssocID="{FBA69BC9-70A6-48D8-899B-AB0811807FB0}" presName="txNode" presStyleLbl="fgAcc1" presStyleIdx="2" presStyleCnt="3">
        <dgm:presLayoutVars>
          <dgm:bulletEnabled val="1"/>
        </dgm:presLayoutVars>
      </dgm:prSet>
      <dgm:spPr/>
    </dgm:pt>
  </dgm:ptLst>
  <dgm:cxnLst>
    <dgm:cxn modelId="{02D61D0B-19ED-4791-975B-87E0AF4A8EA6}" type="presOf" srcId="{63CF948D-6FFF-4A9F-AA4F-F0FCC3BDA00E}" destId="{F552DB97-EFD3-438E-BE9A-62C21D987636}" srcOrd="0" destOrd="0" presId="urn:microsoft.com/office/officeart/2005/8/layout/chevronAccent+Icon"/>
    <dgm:cxn modelId="{3A1F7F1D-EE3C-47F0-AD71-548C34E5CFDE}" srcId="{63CF948D-6FFF-4A9F-AA4F-F0FCC3BDA00E}" destId="{8BE1BCCD-34F7-495F-9C24-7B046C23F6EB}" srcOrd="1" destOrd="0" parTransId="{A55B1CEC-720B-4EB2-8A19-26833B24B69F}" sibTransId="{181A892B-B345-4187-BBFF-BD420C271E03}"/>
    <dgm:cxn modelId="{F95D5932-243B-4D82-8F4D-0C7D77C9C936}" type="presOf" srcId="{F8F99692-094A-4672-824A-7B8F469EF5ED}" destId="{47B987CD-FABA-4C22-BBA2-3694DC8DE6D6}" srcOrd="0" destOrd="0" presId="urn:microsoft.com/office/officeart/2005/8/layout/chevronAccent+Icon"/>
    <dgm:cxn modelId="{71490C8A-941D-4287-B45F-E54A884181BB}" srcId="{63CF948D-6FFF-4A9F-AA4F-F0FCC3BDA00E}" destId="{F8F99692-094A-4672-824A-7B8F469EF5ED}" srcOrd="0" destOrd="0" parTransId="{6561657D-D119-413A-9B97-8298D0D7F520}" sibTransId="{980EF5B8-3200-4CB5-A119-761D226F48FB}"/>
    <dgm:cxn modelId="{D0CFD88D-3C4D-4E43-9AAC-A1D097CFE802}" type="presOf" srcId="{FBA69BC9-70A6-48D8-899B-AB0811807FB0}" destId="{71CB1720-247D-4C09-9916-5426B76E17E0}" srcOrd="0" destOrd="0" presId="urn:microsoft.com/office/officeart/2005/8/layout/chevronAccent+Icon"/>
    <dgm:cxn modelId="{588C76AC-6DD0-4CBD-87B2-A53C24BAAC4B}" type="presOf" srcId="{8BE1BCCD-34F7-495F-9C24-7B046C23F6EB}" destId="{3BA50796-CD8D-43A6-AD10-D6A684AC4733}" srcOrd="0" destOrd="0" presId="urn:microsoft.com/office/officeart/2005/8/layout/chevronAccent+Icon"/>
    <dgm:cxn modelId="{1AA088AD-EA06-4042-BEE0-7D7C4DC34AF0}" srcId="{63CF948D-6FFF-4A9F-AA4F-F0FCC3BDA00E}" destId="{FBA69BC9-70A6-48D8-899B-AB0811807FB0}" srcOrd="2" destOrd="0" parTransId="{649E9F8F-5686-4B2B-ABC7-A9BDE29BBB39}" sibTransId="{76A4BEA4-8A71-4567-A652-F31E3E887184}"/>
    <dgm:cxn modelId="{6514BCE9-3580-4E92-A121-71A1FFDD42CF}" type="presParOf" srcId="{F552DB97-EFD3-438E-BE9A-62C21D987636}" destId="{8E4A3ACD-FDFD-4085-A761-EB699541D2ED}" srcOrd="0" destOrd="0" presId="urn:microsoft.com/office/officeart/2005/8/layout/chevronAccent+Icon"/>
    <dgm:cxn modelId="{9618572F-CFA0-40D5-8BE0-CFC24241FF2D}" type="presParOf" srcId="{8E4A3ACD-FDFD-4085-A761-EB699541D2ED}" destId="{CEC0EAB9-48BF-43EF-AA8F-59845031BAF4}" srcOrd="0" destOrd="0" presId="urn:microsoft.com/office/officeart/2005/8/layout/chevronAccent+Icon"/>
    <dgm:cxn modelId="{C17E42F4-E863-439D-A281-0EC71B1121F7}" type="presParOf" srcId="{8E4A3ACD-FDFD-4085-A761-EB699541D2ED}" destId="{47B987CD-FABA-4C22-BBA2-3694DC8DE6D6}" srcOrd="1" destOrd="0" presId="urn:microsoft.com/office/officeart/2005/8/layout/chevronAccent+Icon"/>
    <dgm:cxn modelId="{440888ED-64D7-4FBB-96CF-7487B11EF6E0}" type="presParOf" srcId="{F552DB97-EFD3-438E-BE9A-62C21D987636}" destId="{E561B643-5DE8-4783-AB4F-340C6E31ADA8}" srcOrd="1" destOrd="0" presId="urn:microsoft.com/office/officeart/2005/8/layout/chevronAccent+Icon"/>
    <dgm:cxn modelId="{03BD917F-ED0E-4D8E-844B-3952CC3B7E14}" type="presParOf" srcId="{F552DB97-EFD3-438E-BE9A-62C21D987636}" destId="{897D1F16-F358-4BED-A320-D1E652C5A33C}" srcOrd="2" destOrd="0" presId="urn:microsoft.com/office/officeart/2005/8/layout/chevronAccent+Icon"/>
    <dgm:cxn modelId="{F285E6CD-06E6-4279-ADA0-FE21B6C6C4FE}" type="presParOf" srcId="{897D1F16-F358-4BED-A320-D1E652C5A33C}" destId="{C637AA36-8B2B-4B1A-A634-0E4B21F42CDF}" srcOrd="0" destOrd="0" presId="urn:microsoft.com/office/officeart/2005/8/layout/chevronAccent+Icon"/>
    <dgm:cxn modelId="{620014FE-93AA-4C5D-8E60-E897CE647FEB}" type="presParOf" srcId="{897D1F16-F358-4BED-A320-D1E652C5A33C}" destId="{3BA50796-CD8D-43A6-AD10-D6A684AC4733}" srcOrd="1" destOrd="0" presId="urn:microsoft.com/office/officeart/2005/8/layout/chevronAccent+Icon"/>
    <dgm:cxn modelId="{21DBADCD-882A-4985-B03E-9D7A287F4AF8}" type="presParOf" srcId="{F552DB97-EFD3-438E-BE9A-62C21D987636}" destId="{E522EF7E-0E75-4AE6-AECB-D63DB9173FE4}" srcOrd="3" destOrd="0" presId="urn:microsoft.com/office/officeart/2005/8/layout/chevronAccent+Icon"/>
    <dgm:cxn modelId="{EBCEEF4D-B712-4CBE-AC3F-FC658E7DC3B2}" type="presParOf" srcId="{F552DB97-EFD3-438E-BE9A-62C21D987636}" destId="{5A5CC63D-9065-4E02-9CEE-EADAF20ADB82}" srcOrd="4" destOrd="0" presId="urn:microsoft.com/office/officeart/2005/8/layout/chevronAccent+Icon"/>
    <dgm:cxn modelId="{5A0AA680-5FFA-4A5E-8BCD-D7C7A8199F4A}" type="presParOf" srcId="{5A5CC63D-9065-4E02-9CEE-EADAF20ADB82}" destId="{75E39285-BFC1-49D3-8487-0081398740E2}" srcOrd="0" destOrd="0" presId="urn:microsoft.com/office/officeart/2005/8/layout/chevronAccent+Icon"/>
    <dgm:cxn modelId="{7786FF88-89C5-42D7-9FC5-A69CD51BD9E1}" type="presParOf" srcId="{5A5CC63D-9065-4E02-9CEE-EADAF20ADB82}" destId="{71CB1720-247D-4C09-9916-5426B76E17E0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C0EAB9-48BF-43EF-AA8F-59845031BAF4}">
      <dsp:nvSpPr>
        <dsp:cNvPr id="0" name=""/>
        <dsp:cNvSpPr/>
      </dsp:nvSpPr>
      <dsp:spPr>
        <a:xfrm>
          <a:off x="885" y="131039"/>
          <a:ext cx="2614612" cy="1009240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B987CD-FABA-4C22-BBA2-3694DC8DE6D6}">
      <dsp:nvSpPr>
        <dsp:cNvPr id="0" name=""/>
        <dsp:cNvSpPr/>
      </dsp:nvSpPr>
      <dsp:spPr>
        <a:xfrm>
          <a:off x="698115" y="383349"/>
          <a:ext cx="2207895" cy="10092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Hypothesis Definition</a:t>
          </a:r>
        </a:p>
      </dsp:txBody>
      <dsp:txXfrm>
        <a:off x="727675" y="412909"/>
        <a:ext cx="2148775" cy="950120"/>
      </dsp:txXfrm>
    </dsp:sp>
    <dsp:sp modelId="{C637AA36-8B2B-4B1A-A634-0E4B21F42CDF}">
      <dsp:nvSpPr>
        <dsp:cNvPr id="0" name=""/>
        <dsp:cNvSpPr/>
      </dsp:nvSpPr>
      <dsp:spPr>
        <a:xfrm>
          <a:off x="2987353" y="131039"/>
          <a:ext cx="1893293" cy="1009240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A50796-CD8D-43A6-AD10-D6A684AC4733}">
      <dsp:nvSpPr>
        <dsp:cNvPr id="0" name=""/>
        <dsp:cNvSpPr/>
      </dsp:nvSpPr>
      <dsp:spPr>
        <a:xfrm>
          <a:off x="3715096" y="383349"/>
          <a:ext cx="1425549" cy="10092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Result/ p-Value**</a:t>
          </a:r>
        </a:p>
      </dsp:txBody>
      <dsp:txXfrm>
        <a:off x="3744656" y="412909"/>
        <a:ext cx="1366429" cy="950120"/>
      </dsp:txXfrm>
    </dsp:sp>
    <dsp:sp modelId="{75E39285-BFC1-49D3-8487-0081398740E2}">
      <dsp:nvSpPr>
        <dsp:cNvPr id="0" name=""/>
        <dsp:cNvSpPr/>
      </dsp:nvSpPr>
      <dsp:spPr>
        <a:xfrm>
          <a:off x="5221989" y="131039"/>
          <a:ext cx="2614612" cy="1009240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CB1720-247D-4C09-9916-5426B76E17E0}">
      <dsp:nvSpPr>
        <dsp:cNvPr id="0" name=""/>
        <dsp:cNvSpPr/>
      </dsp:nvSpPr>
      <dsp:spPr>
        <a:xfrm>
          <a:off x="5919219" y="383349"/>
          <a:ext cx="2207895" cy="10092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Action /Recommendation</a:t>
          </a:r>
        </a:p>
      </dsp:txBody>
      <dsp:txXfrm>
        <a:off x="5948779" y="412909"/>
        <a:ext cx="2148775" cy="950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BEA8EE-1FDC-45D4-8E9E-81739AA9EDE1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3089E6-01F8-487D-85D1-A57BA6893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25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A89D-513C-45CB-AEB4-6C5C4B442AF3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F0F71-ED4D-4F22-ADCE-4F2FBA223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62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A89D-513C-45CB-AEB4-6C5C4B442AF3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F0F71-ED4D-4F22-ADCE-4F2FBA223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95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A89D-513C-45CB-AEB4-6C5C4B442AF3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F0F71-ED4D-4F22-ADCE-4F2FBA223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48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06952" y="6518755"/>
            <a:ext cx="3751448" cy="256109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827090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A89D-513C-45CB-AEB4-6C5C4B442AF3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F0F71-ED4D-4F22-ADCE-4F2FBA223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05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A89D-513C-45CB-AEB4-6C5C4B442AF3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F0F71-ED4D-4F22-ADCE-4F2FBA223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5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A89D-513C-45CB-AEB4-6C5C4B442AF3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F0F71-ED4D-4F22-ADCE-4F2FBA223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48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A89D-513C-45CB-AEB4-6C5C4B442AF3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F0F71-ED4D-4F22-ADCE-4F2FBA223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99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A89D-513C-45CB-AEB4-6C5C4B442AF3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F0F71-ED4D-4F22-ADCE-4F2FBA223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884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A89D-513C-45CB-AEB4-6C5C4B442AF3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F0F71-ED4D-4F22-ADCE-4F2FBA223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26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A89D-513C-45CB-AEB4-6C5C4B442AF3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F0F71-ED4D-4F22-ADCE-4F2FBA223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93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A89D-513C-45CB-AEB4-6C5C4B442AF3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F0F71-ED4D-4F22-ADCE-4F2FBA223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8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A89D-513C-45CB-AEB4-6C5C4B442AF3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F0F71-ED4D-4F22-ADCE-4F2FBA223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88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dgets.ndtv.com/mobile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nterpointresearch.com/samsung-led-india-premium-market-2018-oneplus-led-q4-2018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hyperlink" Target="https://gadgets.ndtv.com/compare-oneplus-6-4655-vs-samsung-galaxy-s9-4569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nterpointresearch.com/indias-premium-smartphone-segment-samsung-regains-pole-position-oneplus-6t-continues-best-seller-q1-2019/" TargetMode="Externa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hyperlink" Target="https://gadgets.ndtv.com/compare-oneplus-7-12235-vs-samsung-galaxy-s10-894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11F2B-03FE-460E-B9A9-57E38D04C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850" y="1382712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>
                <a:gradFill flip="none" rotWithShape="1">
                  <a:gsLst>
                    <a:gs pos="1200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accent3">
                        <a:lumMod val="89000"/>
                      </a:schemeClr>
                    </a:gs>
                    <a:gs pos="70000">
                      <a:schemeClr val="accent3">
                        <a:lumMod val="75000"/>
                      </a:schemeClr>
                    </a:gs>
                    <a:gs pos="97000">
                      <a:schemeClr val="accent3">
                        <a:lumMod val="70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Indian Premium Smartphone Market and OnePlus Journey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02C192-C4D6-43CD-BF13-148CA5551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2750" y="5228432"/>
            <a:ext cx="5362575" cy="1629568"/>
          </a:xfrm>
        </p:spPr>
        <p:txBody>
          <a:bodyPr/>
          <a:lstStyle/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Author:</a:t>
            </a:r>
          </a:p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Prakash Singh Sijwali </a:t>
            </a:r>
          </a:p>
        </p:txBody>
      </p:sp>
    </p:spTree>
    <p:extLst>
      <p:ext uri="{BB962C8B-B14F-4D97-AF65-F5344CB8AC3E}">
        <p14:creationId xmlns:p14="http://schemas.microsoft.com/office/powerpoint/2010/main" val="1484500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071154" y="470264"/>
            <a:ext cx="52252" cy="6257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78823" y="3722916"/>
            <a:ext cx="114038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52" y="737706"/>
            <a:ext cx="230836" cy="2528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98" y="718460"/>
            <a:ext cx="230836" cy="25282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15" y="1817049"/>
            <a:ext cx="230836" cy="25282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2" y="1817049"/>
            <a:ext cx="230836" cy="25282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352" y="2915638"/>
            <a:ext cx="230836" cy="25282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26" y="733350"/>
            <a:ext cx="230836" cy="25282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171" y="4399971"/>
            <a:ext cx="218253" cy="239039"/>
          </a:xfrm>
          <a:prstGeom prst="rect">
            <a:avLst/>
          </a:prstGeom>
        </p:spPr>
      </p:pic>
      <p:sp>
        <p:nvSpPr>
          <p:cNvPr id="29" name="Right Arrow 28"/>
          <p:cNvSpPr/>
          <p:nvPr/>
        </p:nvSpPr>
        <p:spPr>
          <a:xfrm>
            <a:off x="333832" y="3619365"/>
            <a:ext cx="11722180" cy="301936"/>
          </a:xfrm>
          <a:custGeom>
            <a:avLst/>
            <a:gdLst>
              <a:gd name="connsiteX0" fmla="*/ 0 w 11665909"/>
              <a:gd name="connsiteY0" fmla="*/ 119524 h 478094"/>
              <a:gd name="connsiteX1" fmla="*/ 11426862 w 11665909"/>
              <a:gd name="connsiteY1" fmla="*/ 119524 h 478094"/>
              <a:gd name="connsiteX2" fmla="*/ 11426862 w 11665909"/>
              <a:gd name="connsiteY2" fmla="*/ 0 h 478094"/>
              <a:gd name="connsiteX3" fmla="*/ 11665909 w 11665909"/>
              <a:gd name="connsiteY3" fmla="*/ 239047 h 478094"/>
              <a:gd name="connsiteX4" fmla="*/ 11426862 w 11665909"/>
              <a:gd name="connsiteY4" fmla="*/ 478094 h 478094"/>
              <a:gd name="connsiteX5" fmla="*/ 11426862 w 11665909"/>
              <a:gd name="connsiteY5" fmla="*/ 358571 h 478094"/>
              <a:gd name="connsiteX6" fmla="*/ 0 w 11665909"/>
              <a:gd name="connsiteY6" fmla="*/ 358571 h 478094"/>
              <a:gd name="connsiteX7" fmla="*/ 0 w 11665909"/>
              <a:gd name="connsiteY7" fmla="*/ 119524 h 478094"/>
              <a:gd name="connsiteX0" fmla="*/ 0 w 11497097"/>
              <a:gd name="connsiteY0" fmla="*/ 119524 h 478094"/>
              <a:gd name="connsiteX1" fmla="*/ 11426862 w 11497097"/>
              <a:gd name="connsiteY1" fmla="*/ 119524 h 478094"/>
              <a:gd name="connsiteX2" fmla="*/ 11426862 w 11497097"/>
              <a:gd name="connsiteY2" fmla="*/ 0 h 478094"/>
              <a:gd name="connsiteX3" fmla="*/ 11497097 w 11497097"/>
              <a:gd name="connsiteY3" fmla="*/ 239047 h 478094"/>
              <a:gd name="connsiteX4" fmla="*/ 11426862 w 11497097"/>
              <a:gd name="connsiteY4" fmla="*/ 478094 h 478094"/>
              <a:gd name="connsiteX5" fmla="*/ 11426862 w 11497097"/>
              <a:gd name="connsiteY5" fmla="*/ 358571 h 478094"/>
              <a:gd name="connsiteX6" fmla="*/ 0 w 11497097"/>
              <a:gd name="connsiteY6" fmla="*/ 358571 h 478094"/>
              <a:gd name="connsiteX7" fmla="*/ 0 w 11497097"/>
              <a:gd name="connsiteY7" fmla="*/ 119524 h 478094"/>
              <a:gd name="connsiteX0" fmla="*/ 0 w 11454894"/>
              <a:gd name="connsiteY0" fmla="*/ 119524 h 478094"/>
              <a:gd name="connsiteX1" fmla="*/ 11426862 w 11454894"/>
              <a:gd name="connsiteY1" fmla="*/ 119524 h 478094"/>
              <a:gd name="connsiteX2" fmla="*/ 11426862 w 11454894"/>
              <a:gd name="connsiteY2" fmla="*/ 0 h 478094"/>
              <a:gd name="connsiteX3" fmla="*/ 11454894 w 11454894"/>
              <a:gd name="connsiteY3" fmla="*/ 239047 h 478094"/>
              <a:gd name="connsiteX4" fmla="*/ 11426862 w 11454894"/>
              <a:gd name="connsiteY4" fmla="*/ 478094 h 478094"/>
              <a:gd name="connsiteX5" fmla="*/ 11426862 w 11454894"/>
              <a:gd name="connsiteY5" fmla="*/ 358571 h 478094"/>
              <a:gd name="connsiteX6" fmla="*/ 0 w 11454894"/>
              <a:gd name="connsiteY6" fmla="*/ 358571 h 478094"/>
              <a:gd name="connsiteX7" fmla="*/ 0 w 11454894"/>
              <a:gd name="connsiteY7" fmla="*/ 119524 h 478094"/>
              <a:gd name="connsiteX0" fmla="*/ 0 w 11454894"/>
              <a:gd name="connsiteY0" fmla="*/ 0 h 358570"/>
              <a:gd name="connsiteX1" fmla="*/ 11426862 w 11454894"/>
              <a:gd name="connsiteY1" fmla="*/ 0 h 358570"/>
              <a:gd name="connsiteX2" fmla="*/ 11426862 w 11454894"/>
              <a:gd name="connsiteY2" fmla="*/ 35220 h 358570"/>
              <a:gd name="connsiteX3" fmla="*/ 11454894 w 11454894"/>
              <a:gd name="connsiteY3" fmla="*/ 119523 h 358570"/>
              <a:gd name="connsiteX4" fmla="*/ 11426862 w 11454894"/>
              <a:gd name="connsiteY4" fmla="*/ 358570 h 358570"/>
              <a:gd name="connsiteX5" fmla="*/ 11426862 w 11454894"/>
              <a:gd name="connsiteY5" fmla="*/ 239047 h 358570"/>
              <a:gd name="connsiteX6" fmla="*/ 0 w 11454894"/>
              <a:gd name="connsiteY6" fmla="*/ 239047 h 358570"/>
              <a:gd name="connsiteX7" fmla="*/ 0 w 11454894"/>
              <a:gd name="connsiteY7" fmla="*/ 0 h 358570"/>
              <a:gd name="connsiteX0" fmla="*/ 0 w 11454894"/>
              <a:gd name="connsiteY0" fmla="*/ 0 h 239047"/>
              <a:gd name="connsiteX1" fmla="*/ 11426862 w 11454894"/>
              <a:gd name="connsiteY1" fmla="*/ 0 h 239047"/>
              <a:gd name="connsiteX2" fmla="*/ 11426862 w 11454894"/>
              <a:gd name="connsiteY2" fmla="*/ 35220 h 239047"/>
              <a:gd name="connsiteX3" fmla="*/ 11454894 w 11454894"/>
              <a:gd name="connsiteY3" fmla="*/ 119523 h 239047"/>
              <a:gd name="connsiteX4" fmla="*/ 11412795 w 11454894"/>
              <a:gd name="connsiteY4" fmla="*/ 161622 h 239047"/>
              <a:gd name="connsiteX5" fmla="*/ 11426862 w 11454894"/>
              <a:gd name="connsiteY5" fmla="*/ 239047 h 239047"/>
              <a:gd name="connsiteX6" fmla="*/ 0 w 11454894"/>
              <a:gd name="connsiteY6" fmla="*/ 239047 h 239047"/>
              <a:gd name="connsiteX7" fmla="*/ 0 w 11454894"/>
              <a:gd name="connsiteY7" fmla="*/ 0 h 239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54894" h="239047">
                <a:moveTo>
                  <a:pt x="0" y="0"/>
                </a:moveTo>
                <a:lnTo>
                  <a:pt x="11426862" y="0"/>
                </a:lnTo>
                <a:lnTo>
                  <a:pt x="11426862" y="35220"/>
                </a:lnTo>
                <a:lnTo>
                  <a:pt x="11454894" y="119523"/>
                </a:lnTo>
                <a:lnTo>
                  <a:pt x="11412795" y="161622"/>
                </a:lnTo>
                <a:lnTo>
                  <a:pt x="11426862" y="239047"/>
                </a:lnTo>
                <a:lnTo>
                  <a:pt x="0" y="23904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252025" y="733350"/>
            <a:ext cx="2215658" cy="47345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Camera</a:t>
            </a:r>
          </a:p>
        </p:txBody>
      </p:sp>
      <p:sp>
        <p:nvSpPr>
          <p:cNvPr id="31" name="Oval 30"/>
          <p:cNvSpPr/>
          <p:nvPr/>
        </p:nvSpPr>
        <p:spPr>
          <a:xfrm>
            <a:off x="2412268" y="1167576"/>
            <a:ext cx="3668492" cy="47345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Memory /Speed</a:t>
            </a:r>
          </a:p>
        </p:txBody>
      </p:sp>
      <p:sp>
        <p:nvSpPr>
          <p:cNvPr id="32" name="Oval 31"/>
          <p:cNvSpPr/>
          <p:nvPr/>
        </p:nvSpPr>
        <p:spPr>
          <a:xfrm>
            <a:off x="664426" y="1643057"/>
            <a:ext cx="3203015" cy="47345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Battery</a:t>
            </a:r>
          </a:p>
        </p:txBody>
      </p:sp>
      <p:sp>
        <p:nvSpPr>
          <p:cNvPr id="33" name="Oval 32"/>
          <p:cNvSpPr/>
          <p:nvPr/>
        </p:nvSpPr>
        <p:spPr>
          <a:xfrm>
            <a:off x="2180492" y="2116515"/>
            <a:ext cx="4664951" cy="64476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Price – Value for money</a:t>
            </a:r>
          </a:p>
        </p:txBody>
      </p:sp>
      <p:sp>
        <p:nvSpPr>
          <p:cNvPr id="34" name="Oval 33"/>
          <p:cNvSpPr/>
          <p:nvPr/>
        </p:nvSpPr>
        <p:spPr>
          <a:xfrm>
            <a:off x="1383323" y="2805986"/>
            <a:ext cx="1894450" cy="47345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Display</a:t>
            </a:r>
          </a:p>
        </p:txBody>
      </p:sp>
      <p:sp>
        <p:nvSpPr>
          <p:cNvPr id="35" name="Oval 34"/>
          <p:cNvSpPr/>
          <p:nvPr/>
        </p:nvSpPr>
        <p:spPr>
          <a:xfrm>
            <a:off x="3797102" y="2833803"/>
            <a:ext cx="1938996" cy="47345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Design</a:t>
            </a:r>
          </a:p>
        </p:txBody>
      </p:sp>
      <p:sp>
        <p:nvSpPr>
          <p:cNvPr id="36" name="Oval 35"/>
          <p:cNvSpPr/>
          <p:nvPr/>
        </p:nvSpPr>
        <p:spPr>
          <a:xfrm>
            <a:off x="7467600" y="1067106"/>
            <a:ext cx="1817076" cy="47345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Camera</a:t>
            </a:r>
          </a:p>
        </p:txBody>
      </p:sp>
      <p:sp>
        <p:nvSpPr>
          <p:cNvPr id="37" name="Oval 36"/>
          <p:cNvSpPr/>
          <p:nvPr/>
        </p:nvSpPr>
        <p:spPr>
          <a:xfrm>
            <a:off x="9903077" y="1455265"/>
            <a:ext cx="1589649" cy="47345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Display</a:t>
            </a:r>
          </a:p>
        </p:txBody>
      </p:sp>
      <p:sp>
        <p:nvSpPr>
          <p:cNvPr id="38" name="Oval 37"/>
          <p:cNvSpPr/>
          <p:nvPr/>
        </p:nvSpPr>
        <p:spPr>
          <a:xfrm>
            <a:off x="9605818" y="941659"/>
            <a:ext cx="2074982" cy="47345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Brand</a:t>
            </a:r>
          </a:p>
        </p:txBody>
      </p:sp>
      <p:sp>
        <p:nvSpPr>
          <p:cNvPr id="39" name="Oval 38"/>
          <p:cNvSpPr/>
          <p:nvPr/>
        </p:nvSpPr>
        <p:spPr>
          <a:xfrm>
            <a:off x="7386168" y="1779825"/>
            <a:ext cx="3151162" cy="54347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Quality/Aesthetics</a:t>
            </a:r>
          </a:p>
        </p:txBody>
      </p:sp>
      <p:sp>
        <p:nvSpPr>
          <p:cNvPr id="40" name="Oval 39"/>
          <p:cNvSpPr/>
          <p:nvPr/>
        </p:nvSpPr>
        <p:spPr>
          <a:xfrm>
            <a:off x="2603107" y="5016852"/>
            <a:ext cx="4326985" cy="54347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Agency FB" panose="020B0503020202020204" pitchFamily="34" charset="0"/>
              </a:rPr>
              <a:t>Quality/ Aesthetics</a:t>
            </a:r>
          </a:p>
        </p:txBody>
      </p:sp>
      <p:sp>
        <p:nvSpPr>
          <p:cNvPr id="42" name="Oval 41"/>
          <p:cNvSpPr/>
          <p:nvPr/>
        </p:nvSpPr>
        <p:spPr>
          <a:xfrm>
            <a:off x="1545100" y="4416743"/>
            <a:ext cx="3210118" cy="54347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gency FB" panose="020B0503020202020204" pitchFamily="34" charset="0"/>
              </a:rPr>
              <a:t>Packaging and Delivery</a:t>
            </a:r>
          </a:p>
        </p:txBody>
      </p:sp>
      <p:sp>
        <p:nvSpPr>
          <p:cNvPr id="43" name="Oval 42"/>
          <p:cNvSpPr/>
          <p:nvPr/>
        </p:nvSpPr>
        <p:spPr>
          <a:xfrm>
            <a:off x="3657600" y="4034571"/>
            <a:ext cx="3404382" cy="54347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Agency FB" panose="020B0503020202020204" pitchFamily="34" charset="0"/>
              </a:rPr>
              <a:t>Size / Weight</a:t>
            </a:r>
          </a:p>
        </p:txBody>
      </p:sp>
      <p:sp>
        <p:nvSpPr>
          <p:cNvPr id="44" name="Oval 43"/>
          <p:cNvSpPr/>
          <p:nvPr/>
        </p:nvSpPr>
        <p:spPr>
          <a:xfrm>
            <a:off x="7724641" y="405443"/>
            <a:ext cx="3595300" cy="47345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Memory / Speed</a:t>
            </a:r>
          </a:p>
        </p:txBody>
      </p:sp>
      <p:sp>
        <p:nvSpPr>
          <p:cNvPr id="45" name="Oval 44"/>
          <p:cNvSpPr/>
          <p:nvPr/>
        </p:nvSpPr>
        <p:spPr>
          <a:xfrm>
            <a:off x="9054460" y="2712155"/>
            <a:ext cx="3177698" cy="72401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Price – Value for Money?</a:t>
            </a:r>
          </a:p>
        </p:txBody>
      </p:sp>
      <p:sp>
        <p:nvSpPr>
          <p:cNvPr id="46" name="Oval 45"/>
          <p:cNvSpPr/>
          <p:nvPr/>
        </p:nvSpPr>
        <p:spPr>
          <a:xfrm>
            <a:off x="7806693" y="2567564"/>
            <a:ext cx="1589649" cy="47345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Battery</a:t>
            </a:r>
          </a:p>
        </p:txBody>
      </p:sp>
      <p:sp>
        <p:nvSpPr>
          <p:cNvPr id="47" name="Up-Down Arrow 46"/>
          <p:cNvSpPr/>
          <p:nvPr/>
        </p:nvSpPr>
        <p:spPr>
          <a:xfrm>
            <a:off x="943178" y="470264"/>
            <a:ext cx="295342" cy="6280220"/>
          </a:xfrm>
          <a:prstGeom prst="upDown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383322" y="3499842"/>
            <a:ext cx="4820529" cy="47809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One Plus 7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963508" y="3511562"/>
            <a:ext cx="4867419" cy="47809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Samsung Galaxy S10</a:t>
            </a: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59" y="5283890"/>
            <a:ext cx="218253" cy="239039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926" y="5281543"/>
            <a:ext cx="218253" cy="239039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620" y="6181877"/>
            <a:ext cx="218253" cy="239039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787" y="6179530"/>
            <a:ext cx="218253" cy="239039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55" y="6163118"/>
            <a:ext cx="218253" cy="239039"/>
          </a:xfrm>
          <a:prstGeom prst="rect">
            <a:avLst/>
          </a:prstGeom>
        </p:spPr>
      </p:pic>
      <p:sp>
        <p:nvSpPr>
          <p:cNvPr id="2" name="Up Arrow 1"/>
          <p:cNvSpPr/>
          <p:nvPr/>
        </p:nvSpPr>
        <p:spPr>
          <a:xfrm>
            <a:off x="7641654" y="1166106"/>
            <a:ext cx="165039" cy="289159"/>
          </a:xfrm>
          <a:prstGeom prst="up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Up Arrow 48"/>
          <p:cNvSpPr/>
          <p:nvPr/>
        </p:nvSpPr>
        <p:spPr>
          <a:xfrm>
            <a:off x="7944398" y="2675045"/>
            <a:ext cx="148812" cy="240593"/>
          </a:xfrm>
          <a:prstGeom prst="up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Up Arrow 55"/>
          <p:cNvSpPr/>
          <p:nvPr/>
        </p:nvSpPr>
        <p:spPr>
          <a:xfrm>
            <a:off x="8023796" y="476517"/>
            <a:ext cx="231930" cy="375966"/>
          </a:xfrm>
          <a:prstGeom prst="up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6983505" y="4012161"/>
            <a:ext cx="3404382" cy="54347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Agency FB" panose="020B0503020202020204" pitchFamily="34" charset="0"/>
              </a:rPr>
              <a:t>Customer Support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41571" y="-64661"/>
            <a:ext cx="82623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Sentiment Analysis Outcome – OP7 v/s Samsung S10</a:t>
            </a:r>
          </a:p>
        </p:txBody>
      </p:sp>
    </p:spTree>
    <p:extLst>
      <p:ext uri="{BB962C8B-B14F-4D97-AF65-F5344CB8AC3E}">
        <p14:creationId xmlns:p14="http://schemas.microsoft.com/office/powerpoint/2010/main" val="846970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384A19-76F9-48AF-AB63-674C13070791}"/>
              </a:ext>
            </a:extLst>
          </p:cNvPr>
          <p:cNvSpPr/>
          <p:nvPr/>
        </p:nvSpPr>
        <p:spPr>
          <a:xfrm>
            <a:off x="251096" y="0"/>
            <a:ext cx="82623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 and Future Model</a:t>
            </a:r>
          </a:p>
        </p:txBody>
      </p:sp>
      <p:pic>
        <p:nvPicPr>
          <p:cNvPr id="1028" name="Picture 4" descr="Image result for social media logo">
            <a:extLst>
              <a:ext uri="{FF2B5EF4-FFF2-40B4-BE49-F238E27FC236}">
                <a16:creationId xmlns:a16="http://schemas.microsoft.com/office/drawing/2014/main" id="{AC290CDE-DC76-4B77-B6A2-958553BA4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046" y="799445"/>
            <a:ext cx="1867544" cy="1286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spark streaming logo">
            <a:extLst>
              <a:ext uri="{FF2B5EF4-FFF2-40B4-BE49-F238E27FC236}">
                <a16:creationId xmlns:a16="http://schemas.microsoft.com/office/drawing/2014/main" id="{89953020-589F-4917-85FC-AE112C1B1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286" y="904875"/>
            <a:ext cx="1471613" cy="925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Image result for text analytics logo">
            <a:extLst>
              <a:ext uri="{FF2B5EF4-FFF2-40B4-BE49-F238E27FC236}">
                <a16:creationId xmlns:a16="http://schemas.microsoft.com/office/drawing/2014/main" id="{5280F15B-AE0B-4637-AB14-F3B07D81C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682" y="614035"/>
            <a:ext cx="1204913" cy="76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A320A2E5-5871-4A88-BD59-99F00F20F101}"/>
              </a:ext>
            </a:extLst>
          </p:cNvPr>
          <p:cNvSpPr/>
          <p:nvPr/>
        </p:nvSpPr>
        <p:spPr>
          <a:xfrm>
            <a:off x="3876675" y="1247775"/>
            <a:ext cx="17145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5D0FB75-5C73-4215-90D7-A83D90802F9A}"/>
              </a:ext>
            </a:extLst>
          </p:cNvPr>
          <p:cNvSpPr/>
          <p:nvPr/>
        </p:nvSpPr>
        <p:spPr>
          <a:xfrm>
            <a:off x="7237010" y="1209675"/>
            <a:ext cx="2878540" cy="41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48" name="Picture 24" descr="Image result for actions logo">
            <a:extLst>
              <a:ext uri="{FF2B5EF4-FFF2-40B4-BE49-F238E27FC236}">
                <a16:creationId xmlns:a16="http://schemas.microsoft.com/office/drawing/2014/main" id="{F7266391-0E73-4A0C-B077-74888895A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1300" y="916781"/>
            <a:ext cx="1471613" cy="1004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7F52F23-AA72-4F25-A2CE-157BD79842AF}"/>
              </a:ext>
            </a:extLst>
          </p:cNvPr>
          <p:cNvSpPr/>
          <p:nvPr/>
        </p:nvSpPr>
        <p:spPr>
          <a:xfrm>
            <a:off x="161925" y="916781"/>
            <a:ext cx="1594121" cy="1004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tx1"/>
                </a:solidFill>
              </a:rPr>
              <a:t>Future </a:t>
            </a:r>
          </a:p>
          <a:p>
            <a:pPr algn="ctr"/>
            <a:r>
              <a:rPr lang="en-IN" sz="2800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B3BF8B-99DD-479F-B456-C2A0D8DB2FD8}"/>
              </a:ext>
            </a:extLst>
          </p:cNvPr>
          <p:cNvSpPr/>
          <p:nvPr/>
        </p:nvSpPr>
        <p:spPr>
          <a:xfrm>
            <a:off x="914400" y="3236119"/>
            <a:ext cx="1743075" cy="381000"/>
          </a:xfrm>
          <a:prstGeom prst="rect">
            <a:avLst/>
          </a:prstGeom>
          <a:solidFill>
            <a:srgbClr val="46B688"/>
          </a:solidFill>
          <a:ln w="3175" cap="flat">
            <a:noFill/>
            <a:prstDash val="solid"/>
            <a:miter lim="800000"/>
            <a:headEnd/>
            <a:tailEnd/>
          </a:ln>
          <a:effectLst>
            <a:outerShdw blurRad="38100" dist="25400" dir="5400000" algn="ctr" rotWithShape="0">
              <a:srgbClr val="000000">
                <a:alpha val="20000"/>
              </a:srgbClr>
            </a:outerShdw>
          </a:effectLst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defTabSz="1218804"/>
            <a:r>
              <a:rPr lang="en-IN" sz="1799" dirty="0">
                <a:solidFill>
                  <a:schemeClr val="bg1"/>
                </a:solidFill>
                <a:latin typeface="Myriad Pro"/>
              </a:rPr>
              <a:t>Conclusion: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6F17AC-F2CB-4080-8177-1CE1D371004D}"/>
              </a:ext>
            </a:extLst>
          </p:cNvPr>
          <p:cNvSpPr txBox="1"/>
          <p:nvPr/>
        </p:nvSpPr>
        <p:spPr>
          <a:xfrm>
            <a:off x="771525" y="3781425"/>
            <a:ext cx="104965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Unleashing </a:t>
            </a:r>
            <a:r>
              <a:rPr lang="en-US" b="1" dirty="0"/>
              <a:t>power of analytics</a:t>
            </a:r>
            <a:r>
              <a:rPr lang="en-US" dirty="0"/>
              <a:t> and </a:t>
            </a:r>
            <a:r>
              <a:rPr lang="en-US" b="1" dirty="0"/>
              <a:t>taking informed decisions</a:t>
            </a:r>
            <a:r>
              <a:rPr lang="en-US" dirty="0"/>
              <a:t> at right juncture helped Samsung in gaining the market share by understanding people’s pulse.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OnePlus continued to expand its share mostly by optimizing the cost and maintaining </a:t>
            </a:r>
            <a:r>
              <a:rPr lang="en-US" b="1" dirty="0"/>
              <a:t>“Value for Money”</a:t>
            </a:r>
            <a:r>
              <a:rPr lang="en-US" dirty="0"/>
              <a:t> proposition.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However, one food for thought:</a:t>
            </a:r>
            <a:endParaRPr lang="en-IN" dirty="0"/>
          </a:p>
          <a:p>
            <a:r>
              <a:rPr lang="en-US" dirty="0"/>
              <a:t>     </a:t>
            </a:r>
            <a:r>
              <a:rPr lang="en-US" b="1" dirty="0"/>
              <a:t>“Has OnePlus purposefully being away from “Budget Market” or they are using “Option to Delay”?</a:t>
            </a:r>
            <a:r>
              <a:rPr lang="en-US" dirty="0"/>
              <a:t> “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3660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B4904B6-6F5D-4CBE-A6D1-B43F715F2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8892" y="3714751"/>
            <a:ext cx="2575038" cy="25750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6C44E9A-122A-447B-AB46-5B394D991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611" y="1225436"/>
            <a:ext cx="5394439" cy="5394439"/>
          </a:xfrm>
          <a:prstGeom prst="rect">
            <a:avLst/>
          </a:prstGeo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779587D-32D3-4D85-AEEA-7767CA4E01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2276302"/>
              </p:ext>
            </p:extLst>
          </p:nvPr>
        </p:nvGraphicFramePr>
        <p:xfrm>
          <a:off x="7153274" y="590550"/>
          <a:ext cx="4105275" cy="2428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7B0EB8B-CDFE-400C-8DE7-3129BADEDE5E}"/>
              </a:ext>
            </a:extLst>
          </p:cNvPr>
          <p:cNvSpPr/>
          <p:nvPr/>
        </p:nvSpPr>
        <p:spPr>
          <a:xfrm>
            <a:off x="8620125" y="3057525"/>
            <a:ext cx="1171575" cy="8191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D8EC0E-7562-41A2-99F1-06221B9B9717}"/>
              </a:ext>
            </a:extLst>
          </p:cNvPr>
          <p:cNvSpPr/>
          <p:nvPr/>
        </p:nvSpPr>
        <p:spPr>
          <a:xfrm>
            <a:off x="346039" y="68605"/>
            <a:ext cx="70072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Market Capitalization in Indian Mobile Industry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0A9F29-384E-4133-AD47-16A8AC313495}"/>
              </a:ext>
            </a:extLst>
          </p:cNvPr>
          <p:cNvSpPr txBox="1"/>
          <p:nvPr/>
        </p:nvSpPr>
        <p:spPr>
          <a:xfrm>
            <a:off x="8296275" y="3457575"/>
            <a:ext cx="203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Premium Segment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260DBE-6E54-4ABE-916B-74A21C97E90C}"/>
              </a:ext>
            </a:extLst>
          </p:cNvPr>
          <p:cNvSpPr txBox="1"/>
          <p:nvPr/>
        </p:nvSpPr>
        <p:spPr>
          <a:xfrm>
            <a:off x="5927668" y="6289789"/>
            <a:ext cx="6264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https://economictimes.indiatimes.com/tech/hardware/just-2-companies-control-50-of-indias-smartphone-market/articleshow/68007602.cms?from=mdr</a:t>
            </a:r>
          </a:p>
        </p:txBody>
      </p:sp>
    </p:spTree>
    <p:extLst>
      <p:ext uri="{BB962C8B-B14F-4D97-AF65-F5344CB8AC3E}">
        <p14:creationId xmlns:p14="http://schemas.microsoft.com/office/powerpoint/2010/main" val="633236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Picture 1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705" y="6028757"/>
            <a:ext cx="2860791" cy="829244"/>
          </a:xfrm>
          <a:prstGeom prst="rect">
            <a:avLst/>
          </a:prstGeom>
        </p:spPr>
      </p:pic>
      <p:sp>
        <p:nvSpPr>
          <p:cNvPr id="49" name="Rectangle 48"/>
          <p:cNvSpPr/>
          <p:nvPr/>
        </p:nvSpPr>
        <p:spPr>
          <a:xfrm>
            <a:off x="5002752" y="1809511"/>
            <a:ext cx="148911" cy="1315696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651870" y="2476228"/>
            <a:ext cx="1749289" cy="64935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9525"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Galaxy S7/edge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808212" y="862725"/>
            <a:ext cx="1749289" cy="64935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isometricOffAxis2Left"/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 Plus One</a:t>
            </a:r>
          </a:p>
        </p:txBody>
      </p:sp>
      <p:sp>
        <p:nvSpPr>
          <p:cNvPr id="4" name="Down Arrow 3"/>
          <p:cNvSpPr/>
          <p:nvPr/>
        </p:nvSpPr>
        <p:spPr>
          <a:xfrm>
            <a:off x="4325055" y="850409"/>
            <a:ext cx="702366" cy="5511590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Left-Right Arrow 5"/>
          <p:cNvSpPr/>
          <p:nvPr/>
        </p:nvSpPr>
        <p:spPr>
          <a:xfrm>
            <a:off x="4113021" y="3401825"/>
            <a:ext cx="1126435" cy="649356"/>
          </a:xfrm>
          <a:prstGeom prst="leftRightArrow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27758" y="3589515"/>
            <a:ext cx="702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95000"/>
                  </a:schemeClr>
                </a:solidFill>
              </a:rPr>
              <a:t>2017</a:t>
            </a:r>
          </a:p>
        </p:txBody>
      </p:sp>
      <p:sp>
        <p:nvSpPr>
          <p:cNvPr id="5" name="Left-Right Arrow 4"/>
          <p:cNvSpPr/>
          <p:nvPr/>
        </p:nvSpPr>
        <p:spPr>
          <a:xfrm>
            <a:off x="4089830" y="2408231"/>
            <a:ext cx="1126435" cy="649356"/>
          </a:xfrm>
          <a:prstGeom prst="leftRightArrow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79724" y="2579020"/>
            <a:ext cx="702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95000"/>
                  </a:schemeClr>
                </a:solidFill>
              </a:rPr>
              <a:t>2016</a:t>
            </a:r>
          </a:p>
        </p:txBody>
      </p:sp>
      <p:sp>
        <p:nvSpPr>
          <p:cNvPr id="7" name="Left-Right Arrow 6"/>
          <p:cNvSpPr/>
          <p:nvPr/>
        </p:nvSpPr>
        <p:spPr>
          <a:xfrm>
            <a:off x="4087988" y="5322576"/>
            <a:ext cx="1126435" cy="649356"/>
          </a:xfrm>
          <a:prstGeom prst="leftRightArrow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85677" y="5509288"/>
            <a:ext cx="702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95000"/>
                  </a:schemeClr>
                </a:solidFill>
              </a:rPr>
              <a:t>2019</a:t>
            </a:r>
          </a:p>
        </p:txBody>
      </p:sp>
      <p:sp>
        <p:nvSpPr>
          <p:cNvPr id="88" name="Left-Right Arrow 87"/>
          <p:cNvSpPr/>
          <p:nvPr/>
        </p:nvSpPr>
        <p:spPr>
          <a:xfrm>
            <a:off x="4109758" y="4429947"/>
            <a:ext cx="1126435" cy="649356"/>
          </a:xfrm>
          <a:prstGeom prst="leftRightArrow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4381321" y="4590534"/>
            <a:ext cx="702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95000"/>
                  </a:schemeClr>
                </a:solidFill>
              </a:rPr>
              <a:t>2018</a:t>
            </a:r>
          </a:p>
        </p:txBody>
      </p:sp>
      <p:sp>
        <p:nvSpPr>
          <p:cNvPr id="92" name="Rounded Rectangle 91"/>
          <p:cNvSpPr/>
          <p:nvPr/>
        </p:nvSpPr>
        <p:spPr>
          <a:xfrm>
            <a:off x="5582201" y="1466031"/>
            <a:ext cx="1749289" cy="64935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9525"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Galaxy s6/edge</a:t>
            </a:r>
          </a:p>
        </p:txBody>
      </p:sp>
      <p:sp>
        <p:nvSpPr>
          <p:cNvPr id="93" name="Left-Right Arrow 92"/>
          <p:cNvSpPr/>
          <p:nvPr/>
        </p:nvSpPr>
        <p:spPr>
          <a:xfrm>
            <a:off x="4085474" y="1450286"/>
            <a:ext cx="1126435" cy="649356"/>
          </a:xfrm>
          <a:prstGeom prst="leftRightArrow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4375368" y="1621075"/>
            <a:ext cx="702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95000"/>
                  </a:schemeClr>
                </a:solidFill>
              </a:rPr>
              <a:t>2015</a:t>
            </a:r>
          </a:p>
        </p:txBody>
      </p:sp>
      <p:sp>
        <p:nvSpPr>
          <p:cNvPr id="106" name="Rounded Rectangle 105"/>
          <p:cNvSpPr/>
          <p:nvPr/>
        </p:nvSpPr>
        <p:spPr>
          <a:xfrm>
            <a:off x="5577849" y="586464"/>
            <a:ext cx="1749289" cy="64935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9525"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Samsung Note/Edge</a:t>
            </a:r>
          </a:p>
        </p:txBody>
      </p:sp>
      <p:sp>
        <p:nvSpPr>
          <p:cNvPr id="108" name="Left-Right Arrow 107"/>
          <p:cNvSpPr/>
          <p:nvPr/>
        </p:nvSpPr>
        <p:spPr>
          <a:xfrm>
            <a:off x="4068055" y="570719"/>
            <a:ext cx="1126435" cy="649356"/>
          </a:xfrm>
          <a:prstGeom prst="leftRightArrow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4357949" y="741508"/>
            <a:ext cx="702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95000"/>
                  </a:schemeClr>
                </a:solidFill>
              </a:rPr>
              <a:t>2014</a:t>
            </a:r>
          </a:p>
        </p:txBody>
      </p:sp>
      <p:sp>
        <p:nvSpPr>
          <p:cNvPr id="114" name="Rounded Rectangle 113"/>
          <p:cNvSpPr/>
          <p:nvPr/>
        </p:nvSpPr>
        <p:spPr>
          <a:xfrm>
            <a:off x="8120753" y="555983"/>
            <a:ext cx="1749289" cy="64935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iPhone 6/6+</a:t>
            </a:r>
          </a:p>
        </p:txBody>
      </p:sp>
      <p:sp>
        <p:nvSpPr>
          <p:cNvPr id="115" name="Rounded Rectangle 114"/>
          <p:cNvSpPr/>
          <p:nvPr/>
        </p:nvSpPr>
        <p:spPr>
          <a:xfrm>
            <a:off x="8125109" y="1448612"/>
            <a:ext cx="1749289" cy="64935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iPhone 6s/6s+</a:t>
            </a:r>
          </a:p>
        </p:txBody>
      </p:sp>
      <p:sp>
        <p:nvSpPr>
          <p:cNvPr id="116" name="Rounded Rectangle 115"/>
          <p:cNvSpPr/>
          <p:nvPr/>
        </p:nvSpPr>
        <p:spPr>
          <a:xfrm>
            <a:off x="8173005" y="2476226"/>
            <a:ext cx="1749289" cy="64935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iPhone 7/7+/SE</a:t>
            </a:r>
          </a:p>
        </p:txBody>
      </p:sp>
      <p:sp>
        <p:nvSpPr>
          <p:cNvPr id="117" name="Rounded Rectangle 116"/>
          <p:cNvSpPr/>
          <p:nvPr/>
        </p:nvSpPr>
        <p:spPr>
          <a:xfrm>
            <a:off x="5634451" y="3490779"/>
            <a:ext cx="1749289" cy="64935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9525"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Galaxy S8/s8+</a:t>
            </a:r>
          </a:p>
        </p:txBody>
      </p:sp>
      <p:sp>
        <p:nvSpPr>
          <p:cNvPr id="118" name="Rounded Rectangle 117"/>
          <p:cNvSpPr/>
          <p:nvPr/>
        </p:nvSpPr>
        <p:spPr>
          <a:xfrm>
            <a:off x="8155586" y="3490777"/>
            <a:ext cx="1749289" cy="64935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iPhone X/8/8+</a:t>
            </a:r>
          </a:p>
        </p:txBody>
      </p:sp>
      <p:sp>
        <p:nvSpPr>
          <p:cNvPr id="119" name="Rounded Rectangle 118"/>
          <p:cNvSpPr/>
          <p:nvPr/>
        </p:nvSpPr>
        <p:spPr>
          <a:xfrm>
            <a:off x="5617032" y="4531454"/>
            <a:ext cx="1749289" cy="64935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9525"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Galaxy S9/S9+</a:t>
            </a:r>
          </a:p>
        </p:txBody>
      </p:sp>
      <p:sp>
        <p:nvSpPr>
          <p:cNvPr id="120" name="Rounded Rectangle 119"/>
          <p:cNvSpPr/>
          <p:nvPr/>
        </p:nvSpPr>
        <p:spPr>
          <a:xfrm>
            <a:off x="8138167" y="4531452"/>
            <a:ext cx="1749289" cy="64935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iPhone XS/XS Max/XR</a:t>
            </a:r>
          </a:p>
        </p:txBody>
      </p:sp>
      <p:sp>
        <p:nvSpPr>
          <p:cNvPr id="123" name="Rounded Rectangle 122"/>
          <p:cNvSpPr/>
          <p:nvPr/>
        </p:nvSpPr>
        <p:spPr>
          <a:xfrm>
            <a:off x="5625739" y="5454563"/>
            <a:ext cx="1749289" cy="64935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9525"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Galaxy S10/S10+</a:t>
            </a:r>
          </a:p>
        </p:txBody>
      </p:sp>
      <p:sp>
        <p:nvSpPr>
          <p:cNvPr id="130" name="Rounded Rectangle 129"/>
          <p:cNvSpPr/>
          <p:nvPr/>
        </p:nvSpPr>
        <p:spPr>
          <a:xfrm>
            <a:off x="8146874" y="5454561"/>
            <a:ext cx="1749289" cy="64935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 Be unveiled</a:t>
            </a:r>
          </a:p>
        </p:txBody>
      </p:sp>
      <p:sp>
        <p:nvSpPr>
          <p:cNvPr id="131" name="Rounded Rectangle 130"/>
          <p:cNvSpPr/>
          <p:nvPr/>
        </p:nvSpPr>
        <p:spPr>
          <a:xfrm>
            <a:off x="1751604" y="1616015"/>
            <a:ext cx="1749289" cy="64935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isometricOffAxis2Left"/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 Plus Two/ One Plus X</a:t>
            </a:r>
          </a:p>
        </p:txBody>
      </p:sp>
      <p:sp>
        <p:nvSpPr>
          <p:cNvPr id="142" name="Rounded Rectangle 141"/>
          <p:cNvSpPr/>
          <p:nvPr/>
        </p:nvSpPr>
        <p:spPr>
          <a:xfrm>
            <a:off x="1708059" y="2382370"/>
            <a:ext cx="1749289" cy="64935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isometricOffAxis2Left"/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 Plus Three/ 3T</a:t>
            </a:r>
          </a:p>
        </p:txBody>
      </p:sp>
      <p:sp>
        <p:nvSpPr>
          <p:cNvPr id="143" name="Rounded Rectangle 142"/>
          <p:cNvSpPr/>
          <p:nvPr/>
        </p:nvSpPr>
        <p:spPr>
          <a:xfrm>
            <a:off x="1742892" y="3331604"/>
            <a:ext cx="1749289" cy="64935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isometricOffAxis2Left"/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 Plus 5/ 5T</a:t>
            </a:r>
          </a:p>
        </p:txBody>
      </p:sp>
      <p:sp>
        <p:nvSpPr>
          <p:cNvPr id="146" name="Rounded Rectangle 145"/>
          <p:cNvSpPr/>
          <p:nvPr/>
        </p:nvSpPr>
        <p:spPr>
          <a:xfrm>
            <a:off x="1738536" y="4320025"/>
            <a:ext cx="1749289" cy="64935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isometricOffAxis2Left"/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 Plus 6/ 6T/ McLaren</a:t>
            </a:r>
          </a:p>
        </p:txBody>
      </p:sp>
      <p:sp>
        <p:nvSpPr>
          <p:cNvPr id="147" name="Rounded Rectangle 146"/>
          <p:cNvSpPr/>
          <p:nvPr/>
        </p:nvSpPr>
        <p:spPr>
          <a:xfrm>
            <a:off x="1786432" y="5230072"/>
            <a:ext cx="1749289" cy="64935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isometricOffAxis2Left"/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 Plus 7/ 7 Pro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346039" y="68605"/>
            <a:ext cx="59050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 Releases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545E00-9E8D-42D1-BD01-B53F1DE9CDD4}"/>
              </a:ext>
            </a:extLst>
          </p:cNvPr>
          <p:cNvSpPr txBox="1"/>
          <p:nvPr/>
        </p:nvSpPr>
        <p:spPr>
          <a:xfrm>
            <a:off x="9799996" y="6495236"/>
            <a:ext cx="2539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IN" sz="1200" dirty="0">
                <a:hlinkClick r:id="rId3"/>
              </a:rPr>
              <a:t>https://gadgets.ndtv.com/mobiles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544599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24" y="426846"/>
            <a:ext cx="10973751" cy="587095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46039" y="68605"/>
            <a:ext cx="59050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Market Share 2017-2018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33753A-D5ED-4CD3-80FB-9956BEBD6A88}"/>
              </a:ext>
            </a:extLst>
          </p:cNvPr>
          <p:cNvSpPr txBox="1"/>
          <p:nvPr/>
        </p:nvSpPr>
        <p:spPr>
          <a:xfrm>
            <a:off x="6429376" y="6532933"/>
            <a:ext cx="56643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>
                <a:hlinkClick r:id="rId3"/>
              </a:rPr>
              <a:t>https://www.counterpointresearch.com/samsung-led-india-premium-market-2018-oneplus-led-q4-2018/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3174401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ounded Rectangle 67"/>
          <p:cNvSpPr/>
          <p:nvPr/>
        </p:nvSpPr>
        <p:spPr>
          <a:xfrm>
            <a:off x="5520154" y="1418958"/>
            <a:ext cx="1947094" cy="431816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 dirty="0">
              <a:solidFill>
                <a:prstClr val="white"/>
              </a:solidFill>
              <a:latin typeface="+mj-lt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5643156" y="1589329"/>
            <a:ext cx="1711234" cy="3233681"/>
            <a:chOff x="8211809" y="2890958"/>
            <a:chExt cx="1629907" cy="1990071"/>
          </a:xfrm>
          <a:solidFill>
            <a:schemeClr val="bg1"/>
          </a:solidFill>
        </p:grpSpPr>
        <p:sp>
          <p:nvSpPr>
            <p:cNvPr id="70" name="Rectangle 69"/>
            <p:cNvSpPr/>
            <p:nvPr/>
          </p:nvSpPr>
          <p:spPr>
            <a:xfrm>
              <a:off x="8211809" y="2890958"/>
              <a:ext cx="1629907" cy="445103"/>
            </a:xfrm>
            <a:prstGeom prst="rect">
              <a:avLst/>
            </a:prstGeom>
            <a:solidFill>
              <a:srgbClr val="F9F9F9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accent6">
                      <a:lumMod val="50000"/>
                    </a:schemeClr>
                  </a:solidFill>
                </a:rPr>
                <a:t>6.28" (15.95 cm)</a:t>
              </a:r>
            </a:p>
            <a:p>
              <a:r>
                <a:rPr lang="en-US" sz="1400" dirty="0">
                  <a:solidFill>
                    <a:schemeClr val="accent6">
                      <a:lumMod val="50000"/>
                    </a:schemeClr>
                  </a:solidFill>
                </a:rPr>
                <a:t>1080 x 2280 pixels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8211809" y="3423958"/>
              <a:ext cx="1629907" cy="387674"/>
            </a:xfrm>
            <a:prstGeom prst="rect">
              <a:avLst/>
            </a:prstGeom>
            <a:solidFill>
              <a:srgbClr val="F9F9F9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accent6">
                      <a:lumMod val="50000"/>
                    </a:schemeClr>
                  </a:solidFill>
                </a:rPr>
                <a:t>16 MP + 20 MP</a:t>
              </a:r>
            </a:p>
            <a:p>
              <a:r>
                <a:rPr lang="en-US" sz="1400" dirty="0">
                  <a:solidFill>
                    <a:schemeClr val="accent6">
                      <a:lumMod val="50000"/>
                    </a:schemeClr>
                  </a:solidFill>
                </a:rPr>
                <a:t>16 MP</a:t>
              </a:r>
            </a:p>
            <a:p>
              <a:r>
                <a:rPr lang="en-US" sz="1400" dirty="0">
                  <a:solidFill>
                    <a:schemeClr val="accent6">
                      <a:lumMod val="50000"/>
                    </a:schemeClr>
                  </a:solidFill>
                </a:rPr>
                <a:t>4616 x 3464 Pixels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8211809" y="3921159"/>
              <a:ext cx="1629907" cy="427436"/>
            </a:xfrm>
            <a:prstGeom prst="rect">
              <a:avLst/>
            </a:prstGeom>
            <a:solidFill>
              <a:srgbClr val="F9F9F9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accent6">
                      <a:lumMod val="50000"/>
                    </a:schemeClr>
                  </a:solidFill>
                </a:rPr>
                <a:t>7.7 mm</a:t>
              </a:r>
            </a:p>
            <a:p>
              <a:r>
                <a:rPr lang="en-US" sz="1400" dirty="0">
                  <a:solidFill>
                    <a:schemeClr val="accent6">
                      <a:lumMod val="50000"/>
                    </a:schemeClr>
                  </a:solidFill>
                </a:rPr>
                <a:t>177 grams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8211810" y="4458121"/>
              <a:ext cx="1629906" cy="422908"/>
            </a:xfrm>
            <a:prstGeom prst="rect">
              <a:avLst/>
            </a:prstGeom>
            <a:solidFill>
              <a:srgbClr val="F9F9F9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accent6">
                      <a:lumMod val="50000"/>
                    </a:schemeClr>
                  </a:solidFill>
                </a:rPr>
                <a:t>6 GB</a:t>
              </a:r>
            </a:p>
            <a:p>
              <a:r>
                <a:rPr lang="en-US" sz="1400" dirty="0">
                  <a:solidFill>
                    <a:schemeClr val="accent6">
                      <a:lumMod val="50000"/>
                    </a:schemeClr>
                  </a:solidFill>
                </a:rPr>
                <a:t>64 GB Non Expandable</a:t>
              </a:r>
            </a:p>
          </p:txBody>
        </p:sp>
      </p:grpSp>
      <p:sp>
        <p:nvSpPr>
          <p:cNvPr id="74" name="Rectangle 73"/>
          <p:cNvSpPr/>
          <p:nvPr/>
        </p:nvSpPr>
        <p:spPr>
          <a:xfrm>
            <a:off x="5643160" y="4961792"/>
            <a:ext cx="1711234" cy="616048"/>
          </a:xfrm>
          <a:prstGeom prst="rect">
            <a:avLst/>
          </a:prstGeom>
          <a:solidFill>
            <a:srgbClr val="F9F9F9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3300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mAh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Li-Polymer</a:t>
            </a:r>
          </a:p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Yes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8402692" y="1440728"/>
            <a:ext cx="1947094" cy="43623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 dirty="0">
              <a:solidFill>
                <a:prstClr val="white"/>
              </a:solidFill>
              <a:latin typeface="+mj-lt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8525694" y="1611099"/>
            <a:ext cx="1711234" cy="3233681"/>
            <a:chOff x="8211809" y="2890958"/>
            <a:chExt cx="1629907" cy="1990071"/>
          </a:xfrm>
          <a:solidFill>
            <a:schemeClr val="bg1"/>
          </a:solidFill>
        </p:grpSpPr>
        <p:sp>
          <p:nvSpPr>
            <p:cNvPr id="77" name="Rectangle 76"/>
            <p:cNvSpPr/>
            <p:nvPr/>
          </p:nvSpPr>
          <p:spPr>
            <a:xfrm>
              <a:off x="8211809" y="2890958"/>
              <a:ext cx="1629907" cy="445103"/>
            </a:xfrm>
            <a:prstGeom prst="rect">
              <a:avLst/>
            </a:prstGeom>
            <a:solidFill>
              <a:srgbClr val="F9F9F9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accent6">
                      <a:lumMod val="50000"/>
                    </a:schemeClr>
                  </a:solidFill>
                </a:rPr>
                <a:t>5.8" (14.73 cm)</a:t>
              </a:r>
            </a:p>
            <a:p>
              <a:r>
                <a:rPr lang="en-US" sz="1400" dirty="0">
                  <a:solidFill>
                    <a:schemeClr val="accent6">
                      <a:lumMod val="50000"/>
                    </a:schemeClr>
                  </a:solidFill>
                </a:rPr>
                <a:t>1440 x 2960 pixels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8211809" y="3423958"/>
              <a:ext cx="1629907" cy="374290"/>
            </a:xfrm>
            <a:prstGeom prst="rect">
              <a:avLst/>
            </a:prstGeom>
            <a:solidFill>
              <a:srgbClr val="F9F9F9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accent6">
                      <a:lumMod val="50000"/>
                    </a:schemeClr>
                  </a:solidFill>
                </a:rPr>
                <a:t>12 MP </a:t>
              </a:r>
            </a:p>
            <a:p>
              <a:r>
                <a:rPr lang="en-US" sz="1400" dirty="0">
                  <a:solidFill>
                    <a:schemeClr val="accent6">
                      <a:lumMod val="50000"/>
                    </a:schemeClr>
                  </a:solidFill>
                </a:rPr>
                <a:t>8 MP</a:t>
              </a:r>
            </a:p>
            <a:p>
              <a:r>
                <a:rPr lang="en-US" sz="1400" dirty="0">
                  <a:solidFill>
                    <a:schemeClr val="accent6">
                      <a:lumMod val="50000"/>
                    </a:schemeClr>
                  </a:solidFill>
                </a:rPr>
                <a:t>4000 x 3000 Pixels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8211809" y="3921159"/>
              <a:ext cx="1629907" cy="427436"/>
            </a:xfrm>
            <a:prstGeom prst="rect">
              <a:avLst/>
            </a:prstGeom>
            <a:solidFill>
              <a:srgbClr val="F9F9F9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accent6">
                      <a:lumMod val="50000"/>
                    </a:schemeClr>
                  </a:solidFill>
                </a:rPr>
                <a:t>8.5 mm</a:t>
              </a:r>
            </a:p>
            <a:p>
              <a:r>
                <a:rPr lang="en-US" sz="1400" dirty="0">
                  <a:solidFill>
                    <a:schemeClr val="accent6">
                      <a:lumMod val="50000"/>
                    </a:schemeClr>
                  </a:solidFill>
                </a:rPr>
                <a:t>163 grams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8211810" y="4458121"/>
              <a:ext cx="1629906" cy="422908"/>
            </a:xfrm>
            <a:prstGeom prst="rect">
              <a:avLst/>
            </a:prstGeom>
            <a:solidFill>
              <a:srgbClr val="F9F9F9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accent6">
                      <a:lumMod val="50000"/>
                    </a:schemeClr>
                  </a:solidFill>
                </a:rPr>
                <a:t>4 GB</a:t>
              </a:r>
            </a:p>
            <a:p>
              <a:r>
                <a:rPr lang="en-US" sz="1400" dirty="0">
                  <a:solidFill>
                    <a:schemeClr val="accent6">
                      <a:lumMod val="50000"/>
                    </a:schemeClr>
                  </a:solidFill>
                </a:rPr>
                <a:t>64 GB Expandable -400GB</a:t>
              </a:r>
            </a:p>
          </p:txBody>
        </p:sp>
      </p:grpSp>
      <p:sp>
        <p:nvSpPr>
          <p:cNvPr id="81" name="Rectangle 80"/>
          <p:cNvSpPr/>
          <p:nvPr/>
        </p:nvSpPr>
        <p:spPr>
          <a:xfrm>
            <a:off x="8525698" y="4996625"/>
            <a:ext cx="1711234" cy="581216"/>
          </a:xfrm>
          <a:prstGeom prst="rect">
            <a:avLst/>
          </a:prstGeom>
          <a:solidFill>
            <a:srgbClr val="F9F9F9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3000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mAh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Li-ion</a:t>
            </a:r>
          </a:p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Yes</a:t>
            </a:r>
          </a:p>
        </p:txBody>
      </p:sp>
      <p:sp>
        <p:nvSpPr>
          <p:cNvPr id="82" name="Rounded Rectangle 81"/>
          <p:cNvSpPr/>
          <p:nvPr/>
        </p:nvSpPr>
        <p:spPr>
          <a:xfrm>
            <a:off x="2161179" y="1589330"/>
            <a:ext cx="2580637" cy="66436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Screen Size</a:t>
            </a:r>
          </a:p>
          <a:p>
            <a:pPr algn="ctr"/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Resolution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2182950" y="2420997"/>
            <a:ext cx="2558866" cy="66436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Camera – Rear</a:t>
            </a:r>
          </a:p>
          <a:p>
            <a:pPr algn="ctr"/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Camera – front</a:t>
            </a:r>
          </a:p>
          <a:p>
            <a:pPr algn="ctr"/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Image Resolution</a:t>
            </a:r>
          </a:p>
        </p:txBody>
      </p:sp>
      <p:sp>
        <p:nvSpPr>
          <p:cNvPr id="84" name="Rounded Rectangle 83"/>
          <p:cNvSpPr/>
          <p:nvPr/>
        </p:nvSpPr>
        <p:spPr>
          <a:xfrm>
            <a:off x="2191657" y="3252666"/>
            <a:ext cx="2558866" cy="66436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Thickness</a:t>
            </a:r>
          </a:p>
          <a:p>
            <a:pPr algn="ctr"/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Weight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2213427" y="4162712"/>
            <a:ext cx="2558866" cy="66436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RAM</a:t>
            </a:r>
          </a:p>
          <a:p>
            <a:pPr algn="ctr"/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Storage</a:t>
            </a:r>
          </a:p>
        </p:txBody>
      </p:sp>
      <p:sp>
        <p:nvSpPr>
          <p:cNvPr id="86" name="Rounded Rectangle 85"/>
          <p:cNvSpPr/>
          <p:nvPr/>
        </p:nvSpPr>
        <p:spPr>
          <a:xfrm>
            <a:off x="2235197" y="5007443"/>
            <a:ext cx="2558866" cy="66436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Battery Capacity</a:t>
            </a:r>
          </a:p>
          <a:p>
            <a:pPr algn="ctr"/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Battery Type</a:t>
            </a:r>
          </a:p>
          <a:p>
            <a:pPr algn="ctr"/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Quick Charging?</a:t>
            </a:r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61" y="1563173"/>
            <a:ext cx="376174" cy="733771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92" y="2448006"/>
            <a:ext cx="916584" cy="617968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343" y="3213457"/>
            <a:ext cx="598103" cy="692090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343" y="4145994"/>
            <a:ext cx="809115" cy="604980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572" y="5069797"/>
            <a:ext cx="943334" cy="754667"/>
          </a:xfrm>
          <a:prstGeom prst="rect">
            <a:avLst/>
          </a:prstGeom>
        </p:spPr>
      </p:pic>
      <p:sp>
        <p:nvSpPr>
          <p:cNvPr id="92" name="Rectangle 91"/>
          <p:cNvSpPr/>
          <p:nvPr/>
        </p:nvSpPr>
        <p:spPr>
          <a:xfrm>
            <a:off x="534572" y="808889"/>
            <a:ext cx="4207244" cy="47809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Features </a:t>
            </a:r>
          </a:p>
        </p:txBody>
      </p:sp>
      <p:sp>
        <p:nvSpPr>
          <p:cNvPr id="93" name="Rectangle 92"/>
          <p:cNvSpPr/>
          <p:nvPr/>
        </p:nvSpPr>
        <p:spPr>
          <a:xfrm>
            <a:off x="5324209" y="798039"/>
            <a:ext cx="2245805" cy="47809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One Plus 6</a:t>
            </a:r>
          </a:p>
        </p:txBody>
      </p:sp>
      <p:sp>
        <p:nvSpPr>
          <p:cNvPr id="94" name="Rectangle 93"/>
          <p:cNvSpPr/>
          <p:nvPr/>
        </p:nvSpPr>
        <p:spPr>
          <a:xfrm>
            <a:off x="8193689" y="780621"/>
            <a:ext cx="2245805" cy="47809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Samsung S9</a:t>
            </a:r>
          </a:p>
        </p:txBody>
      </p:sp>
      <p:sp>
        <p:nvSpPr>
          <p:cNvPr id="95" name="Oval 94"/>
          <p:cNvSpPr/>
          <p:nvPr/>
        </p:nvSpPr>
        <p:spPr>
          <a:xfrm>
            <a:off x="2274386" y="5972257"/>
            <a:ext cx="2467430" cy="72899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Price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5585465" y="6060645"/>
            <a:ext cx="1834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INR 34,999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8402693" y="6046148"/>
            <a:ext cx="1947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INR 57,900</a:t>
            </a:r>
          </a:p>
        </p:txBody>
      </p:sp>
      <p:cxnSp>
        <p:nvCxnSpPr>
          <p:cNvPr id="98" name="Straight Connector 97"/>
          <p:cNvCxnSpPr/>
          <p:nvPr/>
        </p:nvCxnSpPr>
        <p:spPr>
          <a:xfrm>
            <a:off x="4929719" y="506437"/>
            <a:ext cx="14067" cy="5992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7786133" y="580459"/>
            <a:ext cx="14067" cy="5992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Picture 99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12950" y="1687008"/>
            <a:ext cx="325567" cy="244176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101" name="Picture 10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197557" y="2008102"/>
            <a:ext cx="380848" cy="19890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102" name="Picture 10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086581" y="1742487"/>
            <a:ext cx="361302" cy="18869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103" name="Picture 102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100750" y="1970038"/>
            <a:ext cx="307246" cy="23043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104" name="Picture 103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95977" y="2449012"/>
            <a:ext cx="307704" cy="230779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105" name="Picture 104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11705" y="2679791"/>
            <a:ext cx="287620" cy="21571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106" name="Picture 105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02992" y="2897506"/>
            <a:ext cx="305039" cy="22878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107" name="Picture 10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074639" y="2443527"/>
            <a:ext cx="395013" cy="20630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108" name="Picture 10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070283" y="2661242"/>
            <a:ext cx="395013" cy="20630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109" name="Picture 10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078990" y="2865894"/>
            <a:ext cx="395013" cy="20630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110" name="Picture 109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122059" y="3389543"/>
            <a:ext cx="307703" cy="23077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111" name="Picture 110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114398" y="3620321"/>
            <a:ext cx="324071" cy="24305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112" name="Picture 11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174674" y="3410181"/>
            <a:ext cx="395013" cy="20630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113" name="Picture 11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183381" y="3627896"/>
            <a:ext cx="395013" cy="20630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114" name="Picture 113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83668" y="4160249"/>
            <a:ext cx="346134" cy="259601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115" name="Picture 11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183381" y="4463918"/>
            <a:ext cx="395013" cy="20630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116" name="Picture 11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089685" y="4237493"/>
            <a:ext cx="358187" cy="18707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117" name="Picture 116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100749" y="4430217"/>
            <a:ext cx="311597" cy="23369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118" name="Picture 117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74961" y="5092071"/>
            <a:ext cx="346134" cy="259601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119" name="Picture 11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057217" y="5156251"/>
            <a:ext cx="395013" cy="20630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sp>
        <p:nvSpPr>
          <p:cNvPr id="120" name="Rectangle 119"/>
          <p:cNvSpPr/>
          <p:nvPr/>
        </p:nvSpPr>
        <p:spPr>
          <a:xfrm>
            <a:off x="346039" y="68605"/>
            <a:ext cx="82754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 Comparison – OnePlus6 V/S Samsung S9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ABE129-4C54-4FDE-BA5E-D0D6E8DAE538}"/>
              </a:ext>
            </a:extLst>
          </p:cNvPr>
          <p:cNvSpPr txBox="1"/>
          <p:nvPr/>
        </p:nvSpPr>
        <p:spPr>
          <a:xfrm>
            <a:off x="7786133" y="6598900"/>
            <a:ext cx="44540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hlinkClick r:id="rId9"/>
              </a:rPr>
              <a:t>https://gadgets.ndtv.com/compare-oneplus-6-4655-vs-samsung-galaxy-s9-4569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845382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069070" y="764100"/>
            <a:ext cx="54336" cy="5741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78823" y="3500846"/>
            <a:ext cx="114038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52" y="515636"/>
            <a:ext cx="230836" cy="2528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98" y="496390"/>
            <a:ext cx="230836" cy="25282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15" y="1594979"/>
            <a:ext cx="230836" cy="25282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2" y="1594979"/>
            <a:ext cx="230836" cy="25282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352" y="2693568"/>
            <a:ext cx="230836" cy="25282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26" y="511280"/>
            <a:ext cx="230836" cy="25282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171" y="4177901"/>
            <a:ext cx="218253" cy="239039"/>
          </a:xfrm>
          <a:prstGeom prst="rect">
            <a:avLst/>
          </a:prstGeom>
        </p:spPr>
      </p:pic>
      <p:sp>
        <p:nvSpPr>
          <p:cNvPr id="29" name="Right Arrow 28"/>
          <p:cNvSpPr/>
          <p:nvPr/>
        </p:nvSpPr>
        <p:spPr>
          <a:xfrm>
            <a:off x="333832" y="3397295"/>
            <a:ext cx="11722180" cy="301936"/>
          </a:xfrm>
          <a:custGeom>
            <a:avLst/>
            <a:gdLst>
              <a:gd name="connsiteX0" fmla="*/ 0 w 11665909"/>
              <a:gd name="connsiteY0" fmla="*/ 119524 h 478094"/>
              <a:gd name="connsiteX1" fmla="*/ 11426862 w 11665909"/>
              <a:gd name="connsiteY1" fmla="*/ 119524 h 478094"/>
              <a:gd name="connsiteX2" fmla="*/ 11426862 w 11665909"/>
              <a:gd name="connsiteY2" fmla="*/ 0 h 478094"/>
              <a:gd name="connsiteX3" fmla="*/ 11665909 w 11665909"/>
              <a:gd name="connsiteY3" fmla="*/ 239047 h 478094"/>
              <a:gd name="connsiteX4" fmla="*/ 11426862 w 11665909"/>
              <a:gd name="connsiteY4" fmla="*/ 478094 h 478094"/>
              <a:gd name="connsiteX5" fmla="*/ 11426862 w 11665909"/>
              <a:gd name="connsiteY5" fmla="*/ 358571 h 478094"/>
              <a:gd name="connsiteX6" fmla="*/ 0 w 11665909"/>
              <a:gd name="connsiteY6" fmla="*/ 358571 h 478094"/>
              <a:gd name="connsiteX7" fmla="*/ 0 w 11665909"/>
              <a:gd name="connsiteY7" fmla="*/ 119524 h 478094"/>
              <a:gd name="connsiteX0" fmla="*/ 0 w 11497097"/>
              <a:gd name="connsiteY0" fmla="*/ 119524 h 478094"/>
              <a:gd name="connsiteX1" fmla="*/ 11426862 w 11497097"/>
              <a:gd name="connsiteY1" fmla="*/ 119524 h 478094"/>
              <a:gd name="connsiteX2" fmla="*/ 11426862 w 11497097"/>
              <a:gd name="connsiteY2" fmla="*/ 0 h 478094"/>
              <a:gd name="connsiteX3" fmla="*/ 11497097 w 11497097"/>
              <a:gd name="connsiteY3" fmla="*/ 239047 h 478094"/>
              <a:gd name="connsiteX4" fmla="*/ 11426862 w 11497097"/>
              <a:gd name="connsiteY4" fmla="*/ 478094 h 478094"/>
              <a:gd name="connsiteX5" fmla="*/ 11426862 w 11497097"/>
              <a:gd name="connsiteY5" fmla="*/ 358571 h 478094"/>
              <a:gd name="connsiteX6" fmla="*/ 0 w 11497097"/>
              <a:gd name="connsiteY6" fmla="*/ 358571 h 478094"/>
              <a:gd name="connsiteX7" fmla="*/ 0 w 11497097"/>
              <a:gd name="connsiteY7" fmla="*/ 119524 h 478094"/>
              <a:gd name="connsiteX0" fmla="*/ 0 w 11454894"/>
              <a:gd name="connsiteY0" fmla="*/ 119524 h 478094"/>
              <a:gd name="connsiteX1" fmla="*/ 11426862 w 11454894"/>
              <a:gd name="connsiteY1" fmla="*/ 119524 h 478094"/>
              <a:gd name="connsiteX2" fmla="*/ 11426862 w 11454894"/>
              <a:gd name="connsiteY2" fmla="*/ 0 h 478094"/>
              <a:gd name="connsiteX3" fmla="*/ 11454894 w 11454894"/>
              <a:gd name="connsiteY3" fmla="*/ 239047 h 478094"/>
              <a:gd name="connsiteX4" fmla="*/ 11426862 w 11454894"/>
              <a:gd name="connsiteY4" fmla="*/ 478094 h 478094"/>
              <a:gd name="connsiteX5" fmla="*/ 11426862 w 11454894"/>
              <a:gd name="connsiteY5" fmla="*/ 358571 h 478094"/>
              <a:gd name="connsiteX6" fmla="*/ 0 w 11454894"/>
              <a:gd name="connsiteY6" fmla="*/ 358571 h 478094"/>
              <a:gd name="connsiteX7" fmla="*/ 0 w 11454894"/>
              <a:gd name="connsiteY7" fmla="*/ 119524 h 478094"/>
              <a:gd name="connsiteX0" fmla="*/ 0 w 11454894"/>
              <a:gd name="connsiteY0" fmla="*/ 0 h 358570"/>
              <a:gd name="connsiteX1" fmla="*/ 11426862 w 11454894"/>
              <a:gd name="connsiteY1" fmla="*/ 0 h 358570"/>
              <a:gd name="connsiteX2" fmla="*/ 11426862 w 11454894"/>
              <a:gd name="connsiteY2" fmla="*/ 35220 h 358570"/>
              <a:gd name="connsiteX3" fmla="*/ 11454894 w 11454894"/>
              <a:gd name="connsiteY3" fmla="*/ 119523 h 358570"/>
              <a:gd name="connsiteX4" fmla="*/ 11426862 w 11454894"/>
              <a:gd name="connsiteY4" fmla="*/ 358570 h 358570"/>
              <a:gd name="connsiteX5" fmla="*/ 11426862 w 11454894"/>
              <a:gd name="connsiteY5" fmla="*/ 239047 h 358570"/>
              <a:gd name="connsiteX6" fmla="*/ 0 w 11454894"/>
              <a:gd name="connsiteY6" fmla="*/ 239047 h 358570"/>
              <a:gd name="connsiteX7" fmla="*/ 0 w 11454894"/>
              <a:gd name="connsiteY7" fmla="*/ 0 h 358570"/>
              <a:gd name="connsiteX0" fmla="*/ 0 w 11454894"/>
              <a:gd name="connsiteY0" fmla="*/ 0 h 239047"/>
              <a:gd name="connsiteX1" fmla="*/ 11426862 w 11454894"/>
              <a:gd name="connsiteY1" fmla="*/ 0 h 239047"/>
              <a:gd name="connsiteX2" fmla="*/ 11426862 w 11454894"/>
              <a:gd name="connsiteY2" fmla="*/ 35220 h 239047"/>
              <a:gd name="connsiteX3" fmla="*/ 11454894 w 11454894"/>
              <a:gd name="connsiteY3" fmla="*/ 119523 h 239047"/>
              <a:gd name="connsiteX4" fmla="*/ 11412795 w 11454894"/>
              <a:gd name="connsiteY4" fmla="*/ 161622 h 239047"/>
              <a:gd name="connsiteX5" fmla="*/ 11426862 w 11454894"/>
              <a:gd name="connsiteY5" fmla="*/ 239047 h 239047"/>
              <a:gd name="connsiteX6" fmla="*/ 0 w 11454894"/>
              <a:gd name="connsiteY6" fmla="*/ 239047 h 239047"/>
              <a:gd name="connsiteX7" fmla="*/ 0 w 11454894"/>
              <a:gd name="connsiteY7" fmla="*/ 0 h 239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54894" h="239047">
                <a:moveTo>
                  <a:pt x="0" y="0"/>
                </a:moveTo>
                <a:lnTo>
                  <a:pt x="11426862" y="0"/>
                </a:lnTo>
                <a:lnTo>
                  <a:pt x="11426862" y="35220"/>
                </a:lnTo>
                <a:lnTo>
                  <a:pt x="11454894" y="119523"/>
                </a:lnTo>
                <a:lnTo>
                  <a:pt x="11412795" y="161622"/>
                </a:lnTo>
                <a:lnTo>
                  <a:pt x="11426862" y="239047"/>
                </a:lnTo>
                <a:lnTo>
                  <a:pt x="0" y="23904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252025" y="511280"/>
            <a:ext cx="2215658" cy="47345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Camera</a:t>
            </a:r>
          </a:p>
        </p:txBody>
      </p:sp>
      <p:sp>
        <p:nvSpPr>
          <p:cNvPr id="31" name="Oval 30"/>
          <p:cNvSpPr/>
          <p:nvPr/>
        </p:nvSpPr>
        <p:spPr>
          <a:xfrm>
            <a:off x="3176951" y="945031"/>
            <a:ext cx="1746741" cy="47345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Battery</a:t>
            </a:r>
          </a:p>
        </p:txBody>
      </p:sp>
      <p:sp>
        <p:nvSpPr>
          <p:cNvPr id="32" name="Oval 31"/>
          <p:cNvSpPr/>
          <p:nvPr/>
        </p:nvSpPr>
        <p:spPr>
          <a:xfrm>
            <a:off x="664426" y="1420987"/>
            <a:ext cx="3203015" cy="47345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Memory / Speed</a:t>
            </a:r>
          </a:p>
        </p:txBody>
      </p:sp>
      <p:sp>
        <p:nvSpPr>
          <p:cNvPr id="33" name="Oval 32"/>
          <p:cNvSpPr/>
          <p:nvPr/>
        </p:nvSpPr>
        <p:spPr>
          <a:xfrm>
            <a:off x="2180492" y="1894445"/>
            <a:ext cx="4664951" cy="64476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Price – Value for money</a:t>
            </a:r>
          </a:p>
        </p:txBody>
      </p:sp>
      <p:sp>
        <p:nvSpPr>
          <p:cNvPr id="34" name="Oval 33"/>
          <p:cNvSpPr/>
          <p:nvPr/>
        </p:nvSpPr>
        <p:spPr>
          <a:xfrm>
            <a:off x="1383323" y="2583916"/>
            <a:ext cx="1894450" cy="47345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Display</a:t>
            </a:r>
          </a:p>
        </p:txBody>
      </p:sp>
      <p:sp>
        <p:nvSpPr>
          <p:cNvPr id="35" name="Oval 34"/>
          <p:cNvSpPr/>
          <p:nvPr/>
        </p:nvSpPr>
        <p:spPr>
          <a:xfrm>
            <a:off x="3797102" y="2611733"/>
            <a:ext cx="1938996" cy="47345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Design</a:t>
            </a:r>
          </a:p>
        </p:txBody>
      </p:sp>
      <p:sp>
        <p:nvSpPr>
          <p:cNvPr id="36" name="Oval 35"/>
          <p:cNvSpPr/>
          <p:nvPr/>
        </p:nvSpPr>
        <p:spPr>
          <a:xfrm>
            <a:off x="7439466" y="1324860"/>
            <a:ext cx="1817076" cy="47345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Camera</a:t>
            </a:r>
          </a:p>
        </p:txBody>
      </p:sp>
      <p:sp>
        <p:nvSpPr>
          <p:cNvPr id="37" name="Oval 36"/>
          <p:cNvSpPr/>
          <p:nvPr/>
        </p:nvSpPr>
        <p:spPr>
          <a:xfrm>
            <a:off x="9519139" y="1674209"/>
            <a:ext cx="1589649" cy="47345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Display</a:t>
            </a:r>
          </a:p>
        </p:txBody>
      </p:sp>
      <p:sp>
        <p:nvSpPr>
          <p:cNvPr id="38" name="Oval 37"/>
          <p:cNvSpPr/>
          <p:nvPr/>
        </p:nvSpPr>
        <p:spPr>
          <a:xfrm>
            <a:off x="9530862" y="729329"/>
            <a:ext cx="2074982" cy="47345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Brand</a:t>
            </a:r>
          </a:p>
        </p:txBody>
      </p:sp>
      <p:sp>
        <p:nvSpPr>
          <p:cNvPr id="39" name="Oval 38"/>
          <p:cNvSpPr/>
          <p:nvPr/>
        </p:nvSpPr>
        <p:spPr>
          <a:xfrm>
            <a:off x="8904850" y="2541717"/>
            <a:ext cx="3151162" cy="54347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Quality/Aesthetics</a:t>
            </a:r>
          </a:p>
        </p:txBody>
      </p:sp>
      <p:sp>
        <p:nvSpPr>
          <p:cNvPr id="40" name="Oval 39"/>
          <p:cNvSpPr/>
          <p:nvPr/>
        </p:nvSpPr>
        <p:spPr>
          <a:xfrm>
            <a:off x="459870" y="5226418"/>
            <a:ext cx="4326985" cy="54347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Agency FB" panose="020B0503020202020204" pitchFamily="34" charset="0"/>
              </a:rPr>
              <a:t>Quality/ Aesthetics</a:t>
            </a:r>
          </a:p>
        </p:txBody>
      </p:sp>
      <p:sp>
        <p:nvSpPr>
          <p:cNvPr id="41" name="Oval 40"/>
          <p:cNvSpPr/>
          <p:nvPr/>
        </p:nvSpPr>
        <p:spPr>
          <a:xfrm>
            <a:off x="2463630" y="4742193"/>
            <a:ext cx="4543866" cy="54347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Agency FB" panose="020B0503020202020204" pitchFamily="34" charset="0"/>
              </a:rPr>
              <a:t>Headphone/Speaker</a:t>
            </a:r>
          </a:p>
        </p:txBody>
      </p:sp>
      <p:sp>
        <p:nvSpPr>
          <p:cNvPr id="42" name="Oval 41"/>
          <p:cNvSpPr/>
          <p:nvPr/>
        </p:nvSpPr>
        <p:spPr>
          <a:xfrm>
            <a:off x="1545100" y="4194673"/>
            <a:ext cx="3210118" cy="54347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gency FB" panose="020B0503020202020204" pitchFamily="34" charset="0"/>
              </a:rPr>
              <a:t>Signal Issues</a:t>
            </a:r>
          </a:p>
        </p:txBody>
      </p:sp>
      <p:sp>
        <p:nvSpPr>
          <p:cNvPr id="43" name="Oval 42"/>
          <p:cNvSpPr/>
          <p:nvPr/>
        </p:nvSpPr>
        <p:spPr>
          <a:xfrm>
            <a:off x="3657600" y="3812501"/>
            <a:ext cx="3404382" cy="54347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Agency FB" panose="020B0503020202020204" pitchFamily="34" charset="0"/>
              </a:rPr>
              <a:t>Size / Weight</a:t>
            </a:r>
          </a:p>
        </p:txBody>
      </p:sp>
      <p:sp>
        <p:nvSpPr>
          <p:cNvPr id="44" name="Oval 43"/>
          <p:cNvSpPr/>
          <p:nvPr/>
        </p:nvSpPr>
        <p:spPr>
          <a:xfrm>
            <a:off x="8187398" y="5709289"/>
            <a:ext cx="3595300" cy="47345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Agency FB" panose="020B0503020202020204" pitchFamily="34" charset="0"/>
              </a:rPr>
              <a:t>Memory / Speed</a:t>
            </a:r>
          </a:p>
        </p:txBody>
      </p:sp>
      <p:sp>
        <p:nvSpPr>
          <p:cNvPr id="45" name="Oval 44"/>
          <p:cNvSpPr/>
          <p:nvPr/>
        </p:nvSpPr>
        <p:spPr>
          <a:xfrm>
            <a:off x="6963508" y="4722206"/>
            <a:ext cx="4642336" cy="72401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E4862"/>
                </a:solidFill>
                <a:latin typeface="Agency FB" panose="020B0503020202020204" pitchFamily="34" charset="0"/>
              </a:rPr>
              <a:t>Price – Value for Money?</a:t>
            </a:r>
          </a:p>
        </p:txBody>
      </p:sp>
      <p:sp>
        <p:nvSpPr>
          <p:cNvPr id="46" name="Oval 45"/>
          <p:cNvSpPr/>
          <p:nvPr/>
        </p:nvSpPr>
        <p:spPr>
          <a:xfrm>
            <a:off x="9997438" y="4009443"/>
            <a:ext cx="1589649" cy="47345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E4862"/>
                </a:solidFill>
                <a:latin typeface="Agency FB" panose="020B0503020202020204" pitchFamily="34" charset="0"/>
              </a:rPr>
              <a:t>Battery</a:t>
            </a:r>
          </a:p>
        </p:txBody>
      </p:sp>
      <p:sp>
        <p:nvSpPr>
          <p:cNvPr id="47" name="Up-Down Arrow 46"/>
          <p:cNvSpPr/>
          <p:nvPr/>
        </p:nvSpPr>
        <p:spPr>
          <a:xfrm>
            <a:off x="943178" y="483328"/>
            <a:ext cx="295342" cy="6280220"/>
          </a:xfrm>
          <a:prstGeom prst="upDown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383322" y="3277772"/>
            <a:ext cx="4820529" cy="47809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One Plus 6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963508" y="3289492"/>
            <a:ext cx="4867419" cy="47809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Samsung Galaxy S9</a:t>
            </a: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59" y="5061820"/>
            <a:ext cx="218253" cy="239039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926" y="5059473"/>
            <a:ext cx="218253" cy="239039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620" y="5959807"/>
            <a:ext cx="218253" cy="239039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787" y="5957460"/>
            <a:ext cx="218253" cy="239039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55" y="5941048"/>
            <a:ext cx="218253" cy="239039"/>
          </a:xfrm>
          <a:prstGeom prst="rect">
            <a:avLst/>
          </a:prstGeom>
        </p:spPr>
      </p:pic>
      <p:sp>
        <p:nvSpPr>
          <p:cNvPr id="49" name="Rectangle 48"/>
          <p:cNvSpPr/>
          <p:nvPr/>
        </p:nvSpPr>
        <p:spPr>
          <a:xfrm>
            <a:off x="241571" y="-62212"/>
            <a:ext cx="83799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Sentiment Analysis Outcome – OP6 v/s Samsung S9</a:t>
            </a:r>
          </a:p>
        </p:txBody>
      </p:sp>
    </p:spTree>
    <p:extLst>
      <p:ext uri="{BB962C8B-B14F-4D97-AF65-F5344CB8AC3E}">
        <p14:creationId xmlns:p14="http://schemas.microsoft.com/office/powerpoint/2010/main" val="3054729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9339" y="785702"/>
            <a:ext cx="2716476" cy="5044219"/>
            <a:chOff x="3595653" y="1498241"/>
            <a:chExt cx="2604707" cy="4836676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95654" y="4796296"/>
              <a:ext cx="1695062" cy="1538621"/>
            </a:xfrm>
            <a:custGeom>
              <a:avLst/>
              <a:gdLst>
                <a:gd name="T0" fmla="*/ 0 w 310"/>
                <a:gd name="T1" fmla="*/ 28 h 338"/>
                <a:gd name="T2" fmla="*/ 1 w 310"/>
                <a:gd name="T3" fmla="*/ 328 h 338"/>
                <a:gd name="T4" fmla="*/ 310 w 310"/>
                <a:gd name="T5" fmla="*/ 215 h 338"/>
                <a:gd name="T6" fmla="*/ 273 w 310"/>
                <a:gd name="T7" fmla="*/ 96 h 338"/>
                <a:gd name="T8" fmla="*/ 175 w 310"/>
                <a:gd name="T9" fmla="*/ 20 h 338"/>
                <a:gd name="T10" fmla="*/ 105 w 310"/>
                <a:gd name="T11" fmla="*/ 0 h 338"/>
                <a:gd name="T12" fmla="*/ 0 w 310"/>
                <a:gd name="T13" fmla="*/ 28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0" h="338">
                  <a:moveTo>
                    <a:pt x="0" y="28"/>
                  </a:moveTo>
                  <a:cubicBezTo>
                    <a:pt x="1" y="328"/>
                    <a:pt x="1" y="328"/>
                    <a:pt x="1" y="328"/>
                  </a:cubicBezTo>
                  <a:cubicBezTo>
                    <a:pt x="1" y="328"/>
                    <a:pt x="174" y="338"/>
                    <a:pt x="310" y="215"/>
                  </a:cubicBezTo>
                  <a:cubicBezTo>
                    <a:pt x="273" y="96"/>
                    <a:pt x="273" y="96"/>
                    <a:pt x="273" y="96"/>
                  </a:cubicBezTo>
                  <a:cubicBezTo>
                    <a:pt x="175" y="20"/>
                    <a:pt x="175" y="20"/>
                    <a:pt x="175" y="20"/>
                  </a:cubicBezTo>
                  <a:cubicBezTo>
                    <a:pt x="105" y="0"/>
                    <a:pt x="105" y="0"/>
                    <a:pt x="105" y="0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AAAAAA"/>
            </a:solidFill>
            <a:ln w="3175" cap="flat">
              <a:noFill/>
              <a:prstDash val="solid"/>
              <a:miter lim="800000"/>
              <a:headEnd/>
              <a:tailEnd/>
            </a:ln>
            <a:effectLst>
              <a:outerShdw blurRad="38100" dist="25400" dir="5400000" algn="ctr" rotWithShape="0">
                <a:srgbClr val="000000">
                  <a:alpha val="20000"/>
                </a:srgbClr>
              </a:outerShdw>
            </a:effec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8804">
                <a:defRPr/>
              </a:pPr>
              <a:endParaRPr lang="en-US" sz="1799" dirty="0">
                <a:solidFill>
                  <a:srgbClr val="000000"/>
                </a:solidFill>
                <a:latin typeface="Myriad Pro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4246830" y="4041479"/>
              <a:ext cx="1811386" cy="1774888"/>
            </a:xfrm>
            <a:custGeom>
              <a:avLst/>
              <a:gdLst>
                <a:gd name="T0" fmla="*/ 231 w 398"/>
                <a:gd name="T1" fmla="*/ 390 h 390"/>
                <a:gd name="T2" fmla="*/ 0 w 398"/>
                <a:gd name="T3" fmla="*/ 148 h 390"/>
                <a:gd name="T4" fmla="*/ 80 w 398"/>
                <a:gd name="T5" fmla="*/ 28 h 390"/>
                <a:gd name="T6" fmla="*/ 398 w 398"/>
                <a:gd name="T7" fmla="*/ 0 h 390"/>
                <a:gd name="T8" fmla="*/ 396 w 398"/>
                <a:gd name="T9" fmla="*/ 27 h 390"/>
                <a:gd name="T10" fmla="*/ 231 w 398"/>
                <a:gd name="T11" fmla="*/ 39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8" h="390">
                  <a:moveTo>
                    <a:pt x="231" y="390"/>
                  </a:moveTo>
                  <a:cubicBezTo>
                    <a:pt x="0" y="148"/>
                    <a:pt x="0" y="148"/>
                    <a:pt x="0" y="148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6" y="27"/>
                    <a:pt x="396" y="27"/>
                    <a:pt x="396" y="27"/>
                  </a:cubicBezTo>
                  <a:cubicBezTo>
                    <a:pt x="396" y="27"/>
                    <a:pt x="388" y="250"/>
                    <a:pt x="231" y="390"/>
                  </a:cubicBezTo>
                  <a:close/>
                </a:path>
              </a:pathLst>
            </a:custGeom>
            <a:solidFill>
              <a:srgbClr val="FEA34F"/>
            </a:solidFill>
            <a:ln w="3175" cap="flat">
              <a:noFill/>
              <a:prstDash val="solid"/>
              <a:miter lim="800000"/>
              <a:headEnd/>
              <a:tailEnd/>
            </a:ln>
            <a:effectLst>
              <a:outerShdw blurRad="38100" dist="25400" dir="5400000" algn="ctr" rotWithShape="0">
                <a:srgbClr val="000000">
                  <a:alpha val="20000"/>
                </a:srgbClr>
              </a:outerShdw>
            </a:effec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8804">
                <a:defRPr/>
              </a:pPr>
              <a:endParaRPr lang="en-US" sz="1799" dirty="0">
                <a:solidFill>
                  <a:srgbClr val="000000"/>
                </a:solidFill>
                <a:latin typeface="Myriad Pro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4360162" y="2303087"/>
              <a:ext cx="1840198" cy="1867090"/>
            </a:xfrm>
            <a:custGeom>
              <a:avLst/>
              <a:gdLst>
                <a:gd name="T0" fmla="*/ 403 w 404"/>
                <a:gd name="T1" fmla="*/ 409 h 410"/>
                <a:gd name="T2" fmla="*/ 55 w 404"/>
                <a:gd name="T3" fmla="*/ 410 h 410"/>
                <a:gd name="T4" fmla="*/ 0 w 404"/>
                <a:gd name="T5" fmla="*/ 256 h 410"/>
                <a:gd name="T6" fmla="*/ 222 w 404"/>
                <a:gd name="T7" fmla="*/ 0 h 410"/>
                <a:gd name="T8" fmla="*/ 244 w 404"/>
                <a:gd name="T9" fmla="*/ 17 h 410"/>
                <a:gd name="T10" fmla="*/ 403 w 404"/>
                <a:gd name="T11" fmla="*/ 409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" h="410">
                  <a:moveTo>
                    <a:pt x="403" y="409"/>
                  </a:moveTo>
                  <a:cubicBezTo>
                    <a:pt x="55" y="410"/>
                    <a:pt x="55" y="410"/>
                    <a:pt x="55" y="410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44" y="17"/>
                    <a:pt x="244" y="17"/>
                    <a:pt x="244" y="17"/>
                  </a:cubicBezTo>
                  <a:cubicBezTo>
                    <a:pt x="244" y="17"/>
                    <a:pt x="404" y="167"/>
                    <a:pt x="403" y="409"/>
                  </a:cubicBezTo>
                  <a:close/>
                </a:path>
              </a:pathLst>
            </a:custGeom>
            <a:solidFill>
              <a:srgbClr val="46B688"/>
            </a:solidFill>
            <a:ln w="3175" cap="flat">
              <a:noFill/>
              <a:prstDash val="solid"/>
              <a:miter lim="800000"/>
              <a:headEnd/>
              <a:tailEnd/>
            </a:ln>
            <a:effectLst>
              <a:outerShdw blurRad="38100" dist="25400" dir="5400000" algn="ctr" rotWithShape="0">
                <a:srgbClr val="000000">
                  <a:alpha val="20000"/>
                </a:srgbClr>
              </a:outerShdw>
            </a:effec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8804">
                <a:defRPr/>
              </a:pPr>
              <a:endParaRPr lang="en-US" sz="1799" dirty="0">
                <a:solidFill>
                  <a:srgbClr val="000000"/>
                </a:solidFill>
                <a:latin typeface="Myriad Pro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3595653" y="1498241"/>
              <a:ext cx="1957372" cy="1984263"/>
            </a:xfrm>
            <a:custGeom>
              <a:avLst/>
              <a:gdLst>
                <a:gd name="T0" fmla="*/ 0 w 430"/>
                <a:gd name="T1" fmla="*/ 6 h 436"/>
                <a:gd name="T2" fmla="*/ 7 w 430"/>
                <a:gd name="T3" fmla="*/ 383 h 436"/>
                <a:gd name="T4" fmla="*/ 177 w 430"/>
                <a:gd name="T5" fmla="*/ 436 h 436"/>
                <a:gd name="T6" fmla="*/ 430 w 430"/>
                <a:gd name="T7" fmla="*/ 175 h 436"/>
                <a:gd name="T8" fmla="*/ 0 w 430"/>
                <a:gd name="T9" fmla="*/ 6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6">
                  <a:moveTo>
                    <a:pt x="0" y="6"/>
                  </a:moveTo>
                  <a:cubicBezTo>
                    <a:pt x="7" y="383"/>
                    <a:pt x="7" y="383"/>
                    <a:pt x="7" y="383"/>
                  </a:cubicBezTo>
                  <a:cubicBezTo>
                    <a:pt x="177" y="436"/>
                    <a:pt x="177" y="436"/>
                    <a:pt x="177" y="436"/>
                  </a:cubicBezTo>
                  <a:cubicBezTo>
                    <a:pt x="430" y="175"/>
                    <a:pt x="430" y="175"/>
                    <a:pt x="430" y="175"/>
                  </a:cubicBezTo>
                  <a:cubicBezTo>
                    <a:pt x="430" y="175"/>
                    <a:pt x="262" y="0"/>
                    <a:pt x="0" y="6"/>
                  </a:cubicBezTo>
                  <a:close/>
                </a:path>
              </a:pathLst>
            </a:custGeom>
            <a:solidFill>
              <a:srgbClr val="016AA3"/>
            </a:solidFill>
            <a:ln w="3175" cap="flat">
              <a:noFill/>
              <a:prstDash val="solid"/>
              <a:miter lim="800000"/>
              <a:headEnd/>
              <a:tailEnd/>
            </a:ln>
            <a:effectLst>
              <a:outerShdw blurRad="38100" dist="25400" dir="5400000" algn="ctr" rotWithShape="0">
                <a:srgbClr val="000000">
                  <a:alpha val="20000"/>
                </a:srgbClr>
              </a:outerShdw>
            </a:effec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8804">
                <a:defRPr/>
              </a:pPr>
              <a:endParaRPr lang="en-US" sz="1799" dirty="0">
                <a:solidFill>
                  <a:srgbClr val="000000"/>
                </a:solidFill>
                <a:latin typeface="Myriad Pro"/>
              </a:endParaRPr>
            </a:p>
          </p:txBody>
        </p:sp>
        <p:sp>
          <p:nvSpPr>
            <p:cNvPr id="13" name="TextBox 105"/>
            <p:cNvSpPr txBox="1"/>
            <p:nvPr/>
          </p:nvSpPr>
          <p:spPr>
            <a:xfrm>
              <a:off x="3819799" y="2490901"/>
              <a:ext cx="993205" cy="472182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8804">
                <a:defRPr/>
              </a:pPr>
              <a:r>
                <a:rPr lang="en-IN" sz="1600" b="1" dirty="0">
                  <a:solidFill>
                    <a:prstClr val="white"/>
                  </a:solidFill>
                  <a:latin typeface="Myriad Pro"/>
                </a:rPr>
                <a:t>Collect Data</a:t>
              </a:r>
            </a:p>
          </p:txBody>
        </p:sp>
        <p:sp>
          <p:nvSpPr>
            <p:cNvPr id="14" name="TextBox 128"/>
            <p:cNvSpPr txBox="1"/>
            <p:nvPr/>
          </p:nvSpPr>
          <p:spPr>
            <a:xfrm>
              <a:off x="4826454" y="3093135"/>
              <a:ext cx="1290160" cy="708272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8804">
                <a:defRPr/>
              </a:pPr>
              <a:r>
                <a:rPr lang="en-IN" sz="1600" b="1" dirty="0">
                  <a:solidFill>
                    <a:prstClr val="white"/>
                  </a:solidFill>
                  <a:latin typeface="Myriad Pro"/>
                </a:rPr>
                <a:t>Formulate and Test Hypothesis</a:t>
              </a:r>
            </a:p>
          </p:txBody>
        </p:sp>
        <p:sp>
          <p:nvSpPr>
            <p:cNvPr id="15" name="TextBox 133"/>
            <p:cNvSpPr txBox="1"/>
            <p:nvPr/>
          </p:nvSpPr>
          <p:spPr>
            <a:xfrm>
              <a:off x="4419146" y="4648339"/>
              <a:ext cx="1643061" cy="472182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R="0" lvl="0" indent="0" algn="ctr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600" b="1" i="0" u="none" strike="noStrike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yriad Pro"/>
                </a:defRPr>
              </a:lvl1pPr>
              <a:lvl2pPr marL="457200" defTabSz="914400">
                <a:defRPr sz="1800"/>
              </a:lvl2pPr>
              <a:lvl3pPr marL="914400" defTabSz="914400">
                <a:defRPr sz="1800"/>
              </a:lvl3pPr>
              <a:lvl4pPr marL="1371600" defTabSz="914400">
                <a:defRPr sz="1800"/>
              </a:lvl4pPr>
              <a:lvl5pPr marL="1828800" defTabSz="914400">
                <a:defRPr sz="1800"/>
              </a:lvl5pPr>
              <a:lvl6pPr marL="2286000" defTabSz="914400">
                <a:defRPr sz="1800"/>
              </a:lvl6pPr>
              <a:lvl7pPr marL="2743200" defTabSz="914400">
                <a:defRPr sz="1800"/>
              </a:lvl7pPr>
              <a:lvl8pPr marL="3200400" defTabSz="914400">
                <a:defRPr sz="1800"/>
              </a:lvl8pPr>
              <a:lvl9pPr marL="3657600" defTabSz="914400">
                <a:defRPr sz="1800"/>
              </a:lvl9pPr>
            </a:lstStyle>
            <a:p>
              <a:pPr defTabSz="1218804"/>
              <a:r>
                <a:rPr lang="en-GB" altLang="en-US" dirty="0"/>
                <a:t>Reject/ Accept Null</a:t>
              </a:r>
            </a:p>
          </p:txBody>
        </p:sp>
        <p:sp>
          <p:nvSpPr>
            <p:cNvPr id="16" name="TextBox 138"/>
            <p:cNvSpPr txBox="1"/>
            <p:nvPr/>
          </p:nvSpPr>
          <p:spPr>
            <a:xfrm>
              <a:off x="3675891" y="5729444"/>
              <a:ext cx="993205" cy="236090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R="0" lvl="0" indent="0" algn="ctr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600" b="1" i="0" u="none" strike="noStrike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yriad Pro"/>
                </a:defRPr>
              </a:lvl1pPr>
              <a:lvl2pPr marL="457200" defTabSz="914400">
                <a:defRPr sz="1800"/>
              </a:lvl2pPr>
              <a:lvl3pPr marL="914400" defTabSz="914400">
                <a:defRPr sz="1800"/>
              </a:lvl3pPr>
              <a:lvl4pPr marL="1371600" defTabSz="914400">
                <a:defRPr sz="1800"/>
              </a:lvl4pPr>
              <a:lvl5pPr marL="1828800" defTabSz="914400">
                <a:defRPr sz="1800"/>
              </a:lvl5pPr>
              <a:lvl6pPr marL="2286000" defTabSz="914400">
                <a:defRPr sz="1800"/>
              </a:lvl6pPr>
              <a:lvl7pPr marL="2743200" defTabSz="914400">
                <a:defRPr sz="1800"/>
              </a:lvl7pPr>
              <a:lvl8pPr marL="3200400" defTabSz="914400">
                <a:defRPr sz="1800"/>
              </a:lvl8pPr>
              <a:lvl9pPr marL="3657600" defTabSz="914400">
                <a:defRPr sz="1800"/>
              </a:lvl9pPr>
            </a:lstStyle>
            <a:p>
              <a:pPr defTabSz="1218804"/>
              <a:r>
                <a:rPr lang="en-US" dirty="0"/>
                <a:t>Actions</a:t>
              </a:r>
            </a:p>
          </p:txBody>
        </p:sp>
        <p:sp>
          <p:nvSpPr>
            <p:cNvPr id="17" name="TextBox 105"/>
            <p:cNvSpPr txBox="1"/>
            <p:nvPr/>
          </p:nvSpPr>
          <p:spPr>
            <a:xfrm>
              <a:off x="3851488" y="1972356"/>
              <a:ext cx="993205" cy="472059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8804">
                <a:defRPr/>
              </a:pPr>
              <a:r>
                <a:rPr lang="en-US" sz="3199" dirty="0">
                  <a:solidFill>
                    <a:prstClr val="white"/>
                  </a:solidFill>
                  <a:latin typeface="Myriad Pro"/>
                </a:rPr>
                <a:t>1</a:t>
              </a:r>
            </a:p>
          </p:txBody>
        </p:sp>
        <p:sp>
          <p:nvSpPr>
            <p:cNvPr id="18" name="TextBox 105"/>
            <p:cNvSpPr txBox="1"/>
            <p:nvPr/>
          </p:nvSpPr>
          <p:spPr>
            <a:xfrm>
              <a:off x="4950985" y="2607370"/>
              <a:ext cx="993205" cy="472059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8804">
                <a:defRPr/>
              </a:pPr>
              <a:r>
                <a:rPr lang="en-US" sz="3199" dirty="0">
                  <a:solidFill>
                    <a:prstClr val="white"/>
                  </a:solidFill>
                  <a:latin typeface="Myriad Pro"/>
                </a:rPr>
                <a:t>2</a:t>
              </a:r>
            </a:p>
          </p:txBody>
        </p:sp>
        <p:sp>
          <p:nvSpPr>
            <p:cNvPr id="19" name="TextBox 105"/>
            <p:cNvSpPr txBox="1"/>
            <p:nvPr/>
          </p:nvSpPr>
          <p:spPr>
            <a:xfrm>
              <a:off x="5006441" y="4193422"/>
              <a:ext cx="993205" cy="472059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8804">
                <a:defRPr/>
              </a:pPr>
              <a:r>
                <a:rPr lang="en-US" sz="3199" dirty="0">
                  <a:solidFill>
                    <a:prstClr val="white"/>
                  </a:solidFill>
                  <a:latin typeface="Myriad Pro"/>
                </a:rPr>
                <a:t>3</a:t>
              </a:r>
            </a:p>
          </p:txBody>
        </p:sp>
        <p:sp>
          <p:nvSpPr>
            <p:cNvPr id="20" name="TextBox 105"/>
            <p:cNvSpPr txBox="1"/>
            <p:nvPr/>
          </p:nvSpPr>
          <p:spPr>
            <a:xfrm>
              <a:off x="3851488" y="5105389"/>
              <a:ext cx="993205" cy="472059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8804">
                <a:defRPr/>
              </a:pPr>
              <a:r>
                <a:rPr lang="en-US" sz="3199" dirty="0">
                  <a:solidFill>
                    <a:prstClr val="white"/>
                  </a:solidFill>
                  <a:latin typeface="Myriad Pro"/>
                </a:rPr>
                <a:t>4</a:t>
              </a:r>
            </a:p>
          </p:txBody>
        </p:sp>
      </p:grpSp>
      <p:sp>
        <p:nvSpPr>
          <p:cNvPr id="24" name="Chevron 23"/>
          <p:cNvSpPr/>
          <p:nvPr/>
        </p:nvSpPr>
        <p:spPr>
          <a:xfrm rot="2534728">
            <a:off x="1504344" y="1969845"/>
            <a:ext cx="406112" cy="192197"/>
          </a:xfrm>
          <a:prstGeom prst="chevron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Chevron 24"/>
          <p:cNvSpPr/>
          <p:nvPr/>
        </p:nvSpPr>
        <p:spPr>
          <a:xfrm rot="16428359" flipH="1">
            <a:off x="2064872" y="3342324"/>
            <a:ext cx="406112" cy="192197"/>
          </a:xfrm>
          <a:prstGeom prst="chevron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Chevron 25"/>
          <p:cNvSpPr/>
          <p:nvPr/>
        </p:nvSpPr>
        <p:spPr>
          <a:xfrm rot="19538422" flipH="1">
            <a:off x="1285341" y="4625674"/>
            <a:ext cx="406112" cy="192197"/>
          </a:xfrm>
          <a:prstGeom prst="chevron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27" name="Diagram 26"/>
          <p:cNvGraphicFramePr/>
          <p:nvPr>
            <p:extLst>
              <p:ext uri="{D42A27DB-BD31-4B8C-83A1-F6EECF244321}">
                <p14:modId xmlns:p14="http://schemas.microsoft.com/office/powerpoint/2010/main" val="3160937402"/>
              </p:ext>
            </p:extLst>
          </p:nvPr>
        </p:nvGraphicFramePr>
        <p:xfrm>
          <a:off x="3529179" y="601383"/>
          <a:ext cx="8128000" cy="15236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" name="Rounded Rectangle 27"/>
          <p:cNvSpPr/>
          <p:nvPr/>
        </p:nvSpPr>
        <p:spPr>
          <a:xfrm>
            <a:off x="3412681" y="2202935"/>
            <a:ext cx="3068626" cy="1104877"/>
          </a:xfrm>
          <a:prstGeom prst="roundRect">
            <a:avLst/>
          </a:prstGeom>
          <a:solidFill>
            <a:srgbClr val="46B688"/>
          </a:solidFill>
          <a:ln w="3175" cap="flat">
            <a:noFill/>
            <a:prstDash val="solid"/>
            <a:miter lim="800000"/>
            <a:headEnd/>
            <a:tailEnd/>
          </a:ln>
          <a:effectLst>
            <a:outerShdw blurRad="38100" dist="25400" dir="5400000" algn="ctr" rotWithShape="0">
              <a:srgbClr val="000000">
                <a:alpha val="20000"/>
              </a:srgbClr>
            </a:outerShdw>
          </a:effectLst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defTabSz="1218804"/>
            <a:r>
              <a:rPr lang="en-US" sz="1799" dirty="0">
                <a:solidFill>
                  <a:schemeClr val="bg1"/>
                </a:solidFill>
                <a:latin typeface="Myriad Pro"/>
              </a:rPr>
              <a:t>Camera Feature is equally popular for </a:t>
            </a:r>
            <a:r>
              <a:rPr lang="en-US" sz="1799" dirty="0" err="1">
                <a:solidFill>
                  <a:schemeClr val="bg1"/>
                </a:solidFill>
                <a:latin typeface="Myriad Pro"/>
              </a:rPr>
              <a:t>Oneplus</a:t>
            </a:r>
            <a:r>
              <a:rPr lang="en-US" sz="1799" dirty="0">
                <a:solidFill>
                  <a:schemeClr val="bg1"/>
                </a:solidFill>
                <a:latin typeface="Myriad Pro"/>
              </a:rPr>
              <a:t> and Samsung Galaxy 9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3407572" y="3570181"/>
            <a:ext cx="3106435" cy="1104877"/>
          </a:xfrm>
          <a:prstGeom prst="roundRect">
            <a:avLst/>
          </a:prstGeom>
          <a:solidFill>
            <a:srgbClr val="46B688"/>
          </a:solidFill>
          <a:ln w="3175" cap="flat">
            <a:noFill/>
            <a:prstDash val="solid"/>
            <a:miter lim="800000"/>
            <a:headEnd/>
            <a:tailEnd/>
          </a:ln>
          <a:effectLst>
            <a:outerShdw blurRad="38100" dist="25400" dir="5400000" algn="ctr" rotWithShape="0">
              <a:srgbClr val="000000">
                <a:alpha val="20000"/>
              </a:srgbClr>
            </a:outerShdw>
          </a:effectLst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defTabSz="1218804"/>
            <a:r>
              <a:rPr lang="en-US" sz="1799" dirty="0">
                <a:solidFill>
                  <a:schemeClr val="bg1"/>
                </a:solidFill>
                <a:latin typeface="Myriad Pro"/>
              </a:rPr>
              <a:t>Battery is equally liked for </a:t>
            </a:r>
            <a:r>
              <a:rPr lang="en-US" sz="1799" dirty="0" err="1">
                <a:solidFill>
                  <a:schemeClr val="bg1"/>
                </a:solidFill>
                <a:latin typeface="Myriad Pro"/>
              </a:rPr>
              <a:t>Oneplus</a:t>
            </a:r>
            <a:r>
              <a:rPr lang="en-US" sz="1799" dirty="0">
                <a:solidFill>
                  <a:schemeClr val="bg1"/>
                </a:solidFill>
                <a:latin typeface="Myriad Pro"/>
              </a:rPr>
              <a:t> and Samsung Galaxy 9 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3407573" y="4911300"/>
            <a:ext cx="3141268" cy="1104877"/>
          </a:xfrm>
          <a:prstGeom prst="roundRect">
            <a:avLst/>
          </a:prstGeom>
          <a:solidFill>
            <a:srgbClr val="46B688"/>
          </a:solidFill>
          <a:ln w="3175" cap="flat">
            <a:noFill/>
            <a:prstDash val="solid"/>
            <a:miter lim="800000"/>
            <a:headEnd/>
            <a:tailEnd/>
          </a:ln>
          <a:effectLst>
            <a:outerShdw blurRad="38100" dist="25400" dir="5400000" algn="ctr" rotWithShape="0">
              <a:srgbClr val="000000">
                <a:alpha val="20000"/>
              </a:srgbClr>
            </a:outerShdw>
          </a:effectLst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defTabSz="1218804"/>
            <a:r>
              <a:rPr lang="en-US" sz="1799" dirty="0">
                <a:solidFill>
                  <a:schemeClr val="bg1"/>
                </a:solidFill>
                <a:latin typeface="Myriad Pro"/>
              </a:rPr>
              <a:t>Memory (RAM) is sufficient for </a:t>
            </a:r>
            <a:r>
              <a:rPr lang="en-US" sz="1799" dirty="0" err="1">
                <a:solidFill>
                  <a:schemeClr val="bg1"/>
                </a:solidFill>
                <a:latin typeface="Myriad Pro"/>
              </a:rPr>
              <a:t>Oneplus</a:t>
            </a:r>
            <a:r>
              <a:rPr lang="en-US" sz="1799" dirty="0">
                <a:solidFill>
                  <a:schemeClr val="bg1"/>
                </a:solidFill>
                <a:latin typeface="Myriad Pro"/>
              </a:rPr>
              <a:t> and Samsung Galaxy 9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871061" y="2376644"/>
            <a:ext cx="1528353" cy="62993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0.016 (&lt;0.05)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905894" y="3717766"/>
            <a:ext cx="1493520" cy="62993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1.26e-7 (~0)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927664" y="5137267"/>
            <a:ext cx="1471750" cy="62993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3.89e-7 (~0)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8789169" y="2202935"/>
            <a:ext cx="2949995" cy="1104878"/>
          </a:xfrm>
          <a:prstGeom prst="roundRect">
            <a:avLst/>
          </a:prstGeom>
          <a:solidFill>
            <a:srgbClr val="FEA34F"/>
          </a:solidFill>
          <a:ln w="3175" cap="flat">
            <a:noFill/>
            <a:prstDash val="solid"/>
            <a:miter lim="800000"/>
            <a:headEnd/>
            <a:tailEnd/>
          </a:ln>
          <a:effectLst>
            <a:outerShdw blurRad="38100" dist="25400" dir="5400000" algn="ctr" rotWithShape="0">
              <a:srgbClr val="000000">
                <a:alpha val="20000"/>
              </a:srgbClr>
            </a:outerShdw>
          </a:effectLst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defTabSz="1218804"/>
            <a:r>
              <a:rPr lang="en-US" sz="1799" b="1" dirty="0">
                <a:solidFill>
                  <a:srgbClr val="000000"/>
                </a:solidFill>
                <a:latin typeface="Myriad Pro"/>
              </a:rPr>
              <a:t>Reject</a:t>
            </a:r>
            <a:r>
              <a:rPr lang="en-US" sz="1799" dirty="0">
                <a:solidFill>
                  <a:srgbClr val="000000"/>
                </a:solidFill>
                <a:latin typeface="Myriad Pro"/>
              </a:rPr>
              <a:t> NULL, Camera Feature Require </a:t>
            </a:r>
            <a:r>
              <a:rPr lang="en-US" sz="1799" b="1" dirty="0">
                <a:solidFill>
                  <a:srgbClr val="000000"/>
                </a:solidFill>
                <a:latin typeface="Myriad Pro"/>
              </a:rPr>
              <a:t>upgrading for Samsung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8789169" y="3544054"/>
            <a:ext cx="2949995" cy="1104878"/>
          </a:xfrm>
          <a:prstGeom prst="roundRect">
            <a:avLst/>
          </a:prstGeom>
          <a:solidFill>
            <a:srgbClr val="FEA34F"/>
          </a:solidFill>
          <a:ln w="3175" cap="flat">
            <a:noFill/>
            <a:prstDash val="solid"/>
            <a:miter lim="800000"/>
            <a:headEnd/>
            <a:tailEnd/>
          </a:ln>
          <a:effectLst>
            <a:outerShdw blurRad="38100" dist="25400" dir="5400000" algn="ctr" rotWithShape="0">
              <a:srgbClr val="000000">
                <a:alpha val="20000"/>
              </a:srgbClr>
            </a:outerShdw>
          </a:effectLst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defTabSz="1218804"/>
            <a:r>
              <a:rPr lang="en-US" sz="1799" b="1" dirty="0">
                <a:solidFill>
                  <a:srgbClr val="000000"/>
                </a:solidFill>
                <a:latin typeface="Myriad Pro"/>
              </a:rPr>
              <a:t>Reject</a:t>
            </a:r>
            <a:r>
              <a:rPr lang="en-US" sz="1799" dirty="0">
                <a:solidFill>
                  <a:srgbClr val="000000"/>
                </a:solidFill>
                <a:latin typeface="Myriad Pro"/>
              </a:rPr>
              <a:t> NULL, Battery require </a:t>
            </a:r>
            <a:r>
              <a:rPr lang="en-US" sz="1799" b="1" dirty="0">
                <a:solidFill>
                  <a:srgbClr val="000000"/>
                </a:solidFill>
                <a:latin typeface="Myriad Pro"/>
              </a:rPr>
              <a:t>Major upgrading for Samsung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8789168" y="4859043"/>
            <a:ext cx="2949995" cy="1157133"/>
          </a:xfrm>
          <a:prstGeom prst="roundRect">
            <a:avLst/>
          </a:prstGeom>
          <a:solidFill>
            <a:srgbClr val="FEA34F"/>
          </a:solidFill>
          <a:ln w="3175" cap="flat">
            <a:noFill/>
            <a:prstDash val="solid"/>
            <a:miter lim="800000"/>
            <a:headEnd/>
            <a:tailEnd/>
          </a:ln>
          <a:effectLst>
            <a:outerShdw blurRad="38100" dist="25400" dir="5400000" algn="ctr" rotWithShape="0">
              <a:srgbClr val="000000">
                <a:alpha val="20000"/>
              </a:srgbClr>
            </a:outerShdw>
          </a:effectLst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defTabSz="1218804"/>
            <a:r>
              <a:rPr lang="en-US" sz="1799" b="1" dirty="0">
                <a:solidFill>
                  <a:srgbClr val="000000"/>
                </a:solidFill>
                <a:latin typeface="Myriad Pro"/>
              </a:rPr>
              <a:t>Reject</a:t>
            </a:r>
            <a:r>
              <a:rPr lang="en-US" sz="1799" dirty="0">
                <a:solidFill>
                  <a:srgbClr val="000000"/>
                </a:solidFill>
                <a:latin typeface="Myriad Pro"/>
              </a:rPr>
              <a:t> NULL, Memory require </a:t>
            </a:r>
            <a:r>
              <a:rPr lang="en-US" sz="1799" b="1" dirty="0">
                <a:solidFill>
                  <a:srgbClr val="000000"/>
                </a:solidFill>
                <a:latin typeface="Myriad Pro"/>
              </a:rPr>
              <a:t>Major upgrading for Samsung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654831" y="6320067"/>
            <a:ext cx="3788229" cy="236701"/>
          </a:xfrm>
          <a:prstGeom prst="rect">
            <a:avLst/>
          </a:prstGeom>
          <a:solidFill>
            <a:srgbClr val="F9F9F9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i="1" dirty="0">
                <a:solidFill>
                  <a:srgbClr val="000000"/>
                </a:solidFill>
                <a:latin typeface="+mj-lt"/>
              </a:rPr>
              <a:t>** Significance level of 5% considered for p-test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41571" y="-23023"/>
            <a:ext cx="59050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Statistical Analysis</a:t>
            </a:r>
          </a:p>
        </p:txBody>
      </p:sp>
    </p:spTree>
    <p:extLst>
      <p:ext uri="{BB962C8B-B14F-4D97-AF65-F5344CB8AC3E}">
        <p14:creationId xmlns:p14="http://schemas.microsoft.com/office/powerpoint/2010/main" val="3872723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0841585"/>
              </p:ext>
            </p:extLst>
          </p:nvPr>
        </p:nvGraphicFramePr>
        <p:xfrm>
          <a:off x="757647" y="783771"/>
          <a:ext cx="10842170" cy="54341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/>
          <p:cNvSpPr/>
          <p:nvPr/>
        </p:nvSpPr>
        <p:spPr>
          <a:xfrm>
            <a:off x="241571" y="-23023"/>
            <a:ext cx="59050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Market Share 2019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2449A7-B461-4D61-8989-A7B62544FF31}"/>
              </a:ext>
            </a:extLst>
          </p:cNvPr>
          <p:cNvSpPr txBox="1"/>
          <p:nvPr/>
        </p:nvSpPr>
        <p:spPr>
          <a:xfrm>
            <a:off x="3857625" y="6501494"/>
            <a:ext cx="83343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>
                <a:hlinkClick r:id="rId3"/>
              </a:rPr>
              <a:t>https://www.counterpointresearch.com/indias-premium-smartphone-segment-samsung-regains-pole-position-oneplus-6t-continues-best-seller-q1-2019/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4019720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ounded Rectangle 67"/>
          <p:cNvSpPr/>
          <p:nvPr/>
        </p:nvSpPr>
        <p:spPr>
          <a:xfrm>
            <a:off x="5520154" y="1482347"/>
            <a:ext cx="1947094" cy="42547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 dirty="0">
              <a:solidFill>
                <a:prstClr val="white"/>
              </a:solidFill>
              <a:latin typeface="+mj-lt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5643156" y="1589329"/>
            <a:ext cx="1711234" cy="3233681"/>
            <a:chOff x="8211809" y="2890958"/>
            <a:chExt cx="1629907" cy="1990071"/>
          </a:xfrm>
          <a:solidFill>
            <a:schemeClr val="bg1"/>
          </a:solidFill>
        </p:grpSpPr>
        <p:sp>
          <p:nvSpPr>
            <p:cNvPr id="70" name="Rectangle 69"/>
            <p:cNvSpPr/>
            <p:nvPr/>
          </p:nvSpPr>
          <p:spPr>
            <a:xfrm>
              <a:off x="8211809" y="2890958"/>
              <a:ext cx="1629907" cy="445103"/>
            </a:xfrm>
            <a:prstGeom prst="rect">
              <a:avLst/>
            </a:prstGeom>
            <a:solidFill>
              <a:srgbClr val="F9F9F9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accent6">
                      <a:lumMod val="50000"/>
                    </a:schemeClr>
                  </a:solidFill>
                </a:rPr>
                <a:t>6.41" (16.28 cm)</a:t>
              </a:r>
            </a:p>
            <a:p>
              <a:r>
                <a:rPr lang="en-US" sz="1400" dirty="0">
                  <a:solidFill>
                    <a:schemeClr val="accent6">
                      <a:lumMod val="50000"/>
                    </a:schemeClr>
                  </a:solidFill>
                </a:rPr>
                <a:t>1080 x 2340 pixels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8211809" y="3423958"/>
              <a:ext cx="1629907" cy="387674"/>
            </a:xfrm>
            <a:prstGeom prst="rect">
              <a:avLst/>
            </a:prstGeom>
            <a:solidFill>
              <a:srgbClr val="F9F9F9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accent6">
                      <a:lumMod val="50000"/>
                    </a:schemeClr>
                  </a:solidFill>
                </a:rPr>
                <a:t>48 MP + 5 MP</a:t>
              </a:r>
            </a:p>
            <a:p>
              <a:r>
                <a:rPr lang="en-US" sz="1400" dirty="0">
                  <a:solidFill>
                    <a:schemeClr val="accent6">
                      <a:lumMod val="50000"/>
                    </a:schemeClr>
                  </a:solidFill>
                </a:rPr>
                <a:t>16 MP</a:t>
              </a:r>
            </a:p>
            <a:p>
              <a:r>
                <a:rPr lang="en-US" sz="1400" dirty="0">
                  <a:solidFill>
                    <a:schemeClr val="accent6">
                      <a:lumMod val="50000"/>
                    </a:schemeClr>
                  </a:solidFill>
                </a:rPr>
                <a:t>4616 x 3464 Pixels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8211809" y="3921159"/>
              <a:ext cx="1629907" cy="427436"/>
            </a:xfrm>
            <a:prstGeom prst="rect">
              <a:avLst/>
            </a:prstGeom>
            <a:solidFill>
              <a:srgbClr val="F9F9F9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accent6">
                      <a:lumMod val="50000"/>
                    </a:schemeClr>
                  </a:solidFill>
                </a:rPr>
                <a:t>8.2 mm</a:t>
              </a:r>
            </a:p>
            <a:p>
              <a:r>
                <a:rPr lang="en-US" sz="1400" dirty="0">
                  <a:solidFill>
                    <a:schemeClr val="accent6">
                      <a:lumMod val="50000"/>
                    </a:schemeClr>
                  </a:solidFill>
                </a:rPr>
                <a:t>182 grams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8211810" y="4458121"/>
              <a:ext cx="1629906" cy="422908"/>
            </a:xfrm>
            <a:prstGeom prst="rect">
              <a:avLst/>
            </a:prstGeom>
            <a:solidFill>
              <a:srgbClr val="F9F9F9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accent6">
                      <a:lumMod val="50000"/>
                    </a:schemeClr>
                  </a:solidFill>
                </a:rPr>
                <a:t>6 GB</a:t>
              </a:r>
            </a:p>
            <a:p>
              <a:r>
                <a:rPr lang="en-US" sz="1400" dirty="0">
                  <a:solidFill>
                    <a:schemeClr val="accent6">
                      <a:lumMod val="50000"/>
                    </a:schemeClr>
                  </a:solidFill>
                </a:rPr>
                <a:t>128 GB Non Expandable</a:t>
              </a:r>
            </a:p>
          </p:txBody>
        </p:sp>
      </p:grpSp>
      <p:sp>
        <p:nvSpPr>
          <p:cNvPr id="74" name="Rectangle 73"/>
          <p:cNvSpPr/>
          <p:nvPr/>
        </p:nvSpPr>
        <p:spPr>
          <a:xfrm>
            <a:off x="5643160" y="4961792"/>
            <a:ext cx="1711234" cy="616048"/>
          </a:xfrm>
          <a:prstGeom prst="rect">
            <a:avLst/>
          </a:prstGeom>
          <a:solidFill>
            <a:srgbClr val="F9F9F9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3700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mAh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Li-ion</a:t>
            </a:r>
          </a:p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Yes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8402692" y="1440728"/>
            <a:ext cx="2073494" cy="43623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 dirty="0">
              <a:solidFill>
                <a:prstClr val="white"/>
              </a:solidFill>
              <a:latin typeface="+mj-lt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8525693" y="1611099"/>
            <a:ext cx="1824093" cy="3233681"/>
            <a:chOff x="8211809" y="2890958"/>
            <a:chExt cx="1629907" cy="1990071"/>
          </a:xfrm>
          <a:solidFill>
            <a:schemeClr val="bg1"/>
          </a:solidFill>
        </p:grpSpPr>
        <p:sp>
          <p:nvSpPr>
            <p:cNvPr id="77" name="Rectangle 76"/>
            <p:cNvSpPr/>
            <p:nvPr/>
          </p:nvSpPr>
          <p:spPr>
            <a:xfrm>
              <a:off x="8211809" y="2890958"/>
              <a:ext cx="1629907" cy="445103"/>
            </a:xfrm>
            <a:prstGeom prst="rect">
              <a:avLst/>
            </a:prstGeom>
            <a:solidFill>
              <a:srgbClr val="F9F9F9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accent6">
                      <a:lumMod val="50000"/>
                    </a:schemeClr>
                  </a:solidFill>
                </a:rPr>
                <a:t>6.1" (15.49 cm)</a:t>
              </a:r>
            </a:p>
            <a:p>
              <a:r>
                <a:rPr lang="en-US" sz="1400" dirty="0">
                  <a:solidFill>
                    <a:schemeClr val="accent6">
                      <a:lumMod val="50000"/>
                    </a:schemeClr>
                  </a:solidFill>
                </a:rPr>
                <a:t>1440 x 3040 pixels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8211809" y="3423958"/>
              <a:ext cx="1629907" cy="374290"/>
            </a:xfrm>
            <a:prstGeom prst="rect">
              <a:avLst/>
            </a:prstGeom>
            <a:solidFill>
              <a:srgbClr val="F9F9F9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accent6">
                      <a:lumMod val="50000"/>
                    </a:schemeClr>
                  </a:solidFill>
                </a:rPr>
                <a:t>12 MP +12 MP+16 MP</a:t>
              </a:r>
            </a:p>
            <a:p>
              <a:r>
                <a:rPr lang="en-US" sz="1400" dirty="0">
                  <a:solidFill>
                    <a:schemeClr val="accent6">
                      <a:lumMod val="50000"/>
                    </a:schemeClr>
                  </a:solidFill>
                </a:rPr>
                <a:t>10 MP</a:t>
              </a:r>
            </a:p>
            <a:p>
              <a:r>
                <a:rPr lang="en-US" sz="1400" dirty="0">
                  <a:solidFill>
                    <a:schemeClr val="accent6">
                      <a:lumMod val="50000"/>
                    </a:schemeClr>
                  </a:solidFill>
                </a:rPr>
                <a:t>4000 x 3000 Pixels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8211809" y="3921159"/>
              <a:ext cx="1629907" cy="427436"/>
            </a:xfrm>
            <a:prstGeom prst="rect">
              <a:avLst/>
            </a:prstGeom>
            <a:solidFill>
              <a:srgbClr val="F9F9F9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accent6">
                      <a:lumMod val="50000"/>
                    </a:schemeClr>
                  </a:solidFill>
                </a:rPr>
                <a:t>7.8 mm</a:t>
              </a:r>
            </a:p>
            <a:p>
              <a:r>
                <a:rPr lang="en-US" sz="1400" dirty="0">
                  <a:solidFill>
                    <a:schemeClr val="accent6">
                      <a:lumMod val="50000"/>
                    </a:schemeClr>
                  </a:solidFill>
                </a:rPr>
                <a:t>157 grams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8211810" y="4458121"/>
              <a:ext cx="1629906" cy="422908"/>
            </a:xfrm>
            <a:prstGeom prst="rect">
              <a:avLst/>
            </a:prstGeom>
            <a:solidFill>
              <a:srgbClr val="F9F9F9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accent6">
                      <a:lumMod val="50000"/>
                    </a:schemeClr>
                  </a:solidFill>
                </a:rPr>
                <a:t>8 GB</a:t>
              </a:r>
            </a:p>
            <a:p>
              <a:r>
                <a:rPr lang="en-US" sz="1400" dirty="0">
                  <a:solidFill>
                    <a:schemeClr val="accent6">
                      <a:lumMod val="50000"/>
                    </a:schemeClr>
                  </a:solidFill>
                </a:rPr>
                <a:t>128 GB Expandable -400GB</a:t>
              </a:r>
            </a:p>
          </p:txBody>
        </p:sp>
      </p:grpSp>
      <p:sp>
        <p:nvSpPr>
          <p:cNvPr id="81" name="Rectangle 80"/>
          <p:cNvSpPr/>
          <p:nvPr/>
        </p:nvSpPr>
        <p:spPr>
          <a:xfrm>
            <a:off x="8525698" y="4996625"/>
            <a:ext cx="1824088" cy="581216"/>
          </a:xfrm>
          <a:prstGeom prst="rect">
            <a:avLst/>
          </a:prstGeom>
          <a:solidFill>
            <a:srgbClr val="F9F9F9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3400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mAh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Li-ion</a:t>
            </a:r>
          </a:p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Yes</a:t>
            </a:r>
          </a:p>
        </p:txBody>
      </p:sp>
      <p:sp>
        <p:nvSpPr>
          <p:cNvPr id="82" name="Rounded Rectangle 81"/>
          <p:cNvSpPr/>
          <p:nvPr/>
        </p:nvSpPr>
        <p:spPr>
          <a:xfrm>
            <a:off x="2161179" y="1589330"/>
            <a:ext cx="2580637" cy="66436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Screen Size</a:t>
            </a:r>
          </a:p>
          <a:p>
            <a:pPr algn="ctr"/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Resolution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2182950" y="2420997"/>
            <a:ext cx="2558866" cy="66436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Camera – Rear</a:t>
            </a:r>
          </a:p>
          <a:p>
            <a:pPr algn="ctr"/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Camera – front</a:t>
            </a:r>
          </a:p>
          <a:p>
            <a:pPr algn="ctr"/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Image Resolution</a:t>
            </a:r>
          </a:p>
        </p:txBody>
      </p:sp>
      <p:sp>
        <p:nvSpPr>
          <p:cNvPr id="84" name="Rounded Rectangle 83"/>
          <p:cNvSpPr/>
          <p:nvPr/>
        </p:nvSpPr>
        <p:spPr>
          <a:xfrm>
            <a:off x="2191657" y="3252666"/>
            <a:ext cx="2558866" cy="66436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Thickness</a:t>
            </a:r>
          </a:p>
          <a:p>
            <a:pPr algn="ctr"/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Weight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2213427" y="4162712"/>
            <a:ext cx="2558866" cy="66436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RAM</a:t>
            </a:r>
          </a:p>
          <a:p>
            <a:pPr algn="ctr"/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Storage</a:t>
            </a:r>
          </a:p>
        </p:txBody>
      </p:sp>
      <p:sp>
        <p:nvSpPr>
          <p:cNvPr id="86" name="Rounded Rectangle 85"/>
          <p:cNvSpPr/>
          <p:nvPr/>
        </p:nvSpPr>
        <p:spPr>
          <a:xfrm>
            <a:off x="2235197" y="5007443"/>
            <a:ext cx="2558866" cy="66436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Battery Capacity</a:t>
            </a:r>
          </a:p>
          <a:p>
            <a:pPr algn="ctr"/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Battery Type</a:t>
            </a:r>
          </a:p>
          <a:p>
            <a:pPr algn="ctr"/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Quick Charging?</a:t>
            </a:r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61" y="1563173"/>
            <a:ext cx="376174" cy="733771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92" y="2448006"/>
            <a:ext cx="778698" cy="525004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343" y="3213457"/>
            <a:ext cx="598103" cy="692090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343" y="4145994"/>
            <a:ext cx="809115" cy="604980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572" y="5069797"/>
            <a:ext cx="943334" cy="754667"/>
          </a:xfrm>
          <a:prstGeom prst="rect">
            <a:avLst/>
          </a:prstGeom>
        </p:spPr>
      </p:pic>
      <p:sp>
        <p:nvSpPr>
          <p:cNvPr id="92" name="Rectangle 91"/>
          <p:cNvSpPr/>
          <p:nvPr/>
        </p:nvSpPr>
        <p:spPr>
          <a:xfrm>
            <a:off x="534572" y="808889"/>
            <a:ext cx="4207244" cy="47809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Features </a:t>
            </a:r>
          </a:p>
        </p:txBody>
      </p:sp>
      <p:sp>
        <p:nvSpPr>
          <p:cNvPr id="93" name="Rectangle 92"/>
          <p:cNvSpPr/>
          <p:nvPr/>
        </p:nvSpPr>
        <p:spPr>
          <a:xfrm>
            <a:off x="5324209" y="798039"/>
            <a:ext cx="2245805" cy="47809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One Plus 7</a:t>
            </a:r>
          </a:p>
        </p:txBody>
      </p:sp>
      <p:sp>
        <p:nvSpPr>
          <p:cNvPr id="94" name="Rectangle 93"/>
          <p:cNvSpPr/>
          <p:nvPr/>
        </p:nvSpPr>
        <p:spPr>
          <a:xfrm>
            <a:off x="8193689" y="780621"/>
            <a:ext cx="2245805" cy="47809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Samsung S10</a:t>
            </a:r>
          </a:p>
        </p:txBody>
      </p:sp>
      <p:sp>
        <p:nvSpPr>
          <p:cNvPr id="95" name="Oval 94"/>
          <p:cNvSpPr/>
          <p:nvPr/>
        </p:nvSpPr>
        <p:spPr>
          <a:xfrm>
            <a:off x="2274386" y="5972257"/>
            <a:ext cx="2467430" cy="72899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Price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5585465" y="6060645"/>
            <a:ext cx="1834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INR 32,999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8402693" y="6046148"/>
            <a:ext cx="1947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INR 66,900</a:t>
            </a:r>
          </a:p>
        </p:txBody>
      </p:sp>
      <p:cxnSp>
        <p:nvCxnSpPr>
          <p:cNvPr id="98" name="Straight Connector 97"/>
          <p:cNvCxnSpPr/>
          <p:nvPr/>
        </p:nvCxnSpPr>
        <p:spPr>
          <a:xfrm>
            <a:off x="4929719" y="506437"/>
            <a:ext cx="14067" cy="5992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7786133" y="580459"/>
            <a:ext cx="14067" cy="5992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Picture 99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94473" y="1647819"/>
            <a:ext cx="344045" cy="25803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101" name="Picture 10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204791" y="1968914"/>
            <a:ext cx="386678" cy="2019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103" name="Picture 102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100750" y="1970038"/>
            <a:ext cx="307246" cy="23043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104" name="Picture 103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09507" y="2383698"/>
            <a:ext cx="320300" cy="240226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105" name="Picture 104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04871" y="2614476"/>
            <a:ext cx="320580" cy="24043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106" name="Picture 105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00513" y="2832191"/>
            <a:ext cx="320581" cy="240436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108" name="Picture 10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070283" y="2661242"/>
            <a:ext cx="395013" cy="20630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109" name="Picture 10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078990" y="2865894"/>
            <a:ext cx="395013" cy="20630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110" name="Picture 109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122059" y="3389543"/>
            <a:ext cx="307703" cy="23077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111" name="Picture 110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114398" y="3620321"/>
            <a:ext cx="324071" cy="24305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112" name="Picture 11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174674" y="3410181"/>
            <a:ext cx="395013" cy="20630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113" name="Picture 11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183381" y="3627896"/>
            <a:ext cx="395013" cy="20630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115" name="Picture 11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183381" y="4463918"/>
            <a:ext cx="395013" cy="20630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117" name="Picture 116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66213" y="4417153"/>
            <a:ext cx="346134" cy="259601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118" name="Picture 117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74961" y="5131260"/>
            <a:ext cx="346134" cy="259601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119" name="Picture 11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057217" y="5169314"/>
            <a:ext cx="395013" cy="20630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54" name="Picture 53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109457" y="1756674"/>
            <a:ext cx="307246" cy="23043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55" name="Picture 54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105111" y="2418532"/>
            <a:ext cx="320300" cy="240226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56" name="Picture 55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74920" y="4177664"/>
            <a:ext cx="346134" cy="259601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57" name="Picture 5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192088" y="4237496"/>
            <a:ext cx="395013" cy="20630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sp>
        <p:nvSpPr>
          <p:cNvPr id="58" name="Up Arrow 57"/>
          <p:cNvSpPr/>
          <p:nvPr/>
        </p:nvSpPr>
        <p:spPr>
          <a:xfrm>
            <a:off x="10624240" y="1673009"/>
            <a:ext cx="228600" cy="628200"/>
          </a:xfrm>
          <a:prstGeom prst="up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Up Arrow 58"/>
          <p:cNvSpPr/>
          <p:nvPr/>
        </p:nvSpPr>
        <p:spPr>
          <a:xfrm>
            <a:off x="10632947" y="2465492"/>
            <a:ext cx="228600" cy="628200"/>
          </a:xfrm>
          <a:prstGeom prst="up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Up Arrow 59"/>
          <p:cNvSpPr/>
          <p:nvPr/>
        </p:nvSpPr>
        <p:spPr>
          <a:xfrm>
            <a:off x="10628591" y="3297161"/>
            <a:ext cx="228600" cy="628200"/>
          </a:xfrm>
          <a:prstGeom prst="up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Up Arrow 60"/>
          <p:cNvSpPr/>
          <p:nvPr/>
        </p:nvSpPr>
        <p:spPr>
          <a:xfrm>
            <a:off x="10650361" y="4181081"/>
            <a:ext cx="228600" cy="628200"/>
          </a:xfrm>
          <a:prstGeom prst="up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Up Arrow 61"/>
          <p:cNvSpPr/>
          <p:nvPr/>
        </p:nvSpPr>
        <p:spPr>
          <a:xfrm>
            <a:off x="10646005" y="4960499"/>
            <a:ext cx="228600" cy="628200"/>
          </a:xfrm>
          <a:prstGeom prst="up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346039" y="68605"/>
            <a:ext cx="93074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 Comparison One Plus 7 v/s Samsung S10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2FCCCC-1269-44CC-A081-A564A6E96F62}"/>
              </a:ext>
            </a:extLst>
          </p:cNvPr>
          <p:cNvSpPr txBox="1"/>
          <p:nvPr/>
        </p:nvSpPr>
        <p:spPr>
          <a:xfrm>
            <a:off x="7704382" y="6569762"/>
            <a:ext cx="46019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hlinkClick r:id="rId9"/>
              </a:rPr>
              <a:t>https://gadgets.ndtv.com/compare-oneplus-7-12235-vs-samsung-galaxy-s10-8940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1698242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3775</TotalTime>
  <Words>729</Words>
  <Application>Microsoft Office PowerPoint</Application>
  <PresentationFormat>Widescreen</PresentationFormat>
  <Paragraphs>201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Agency FB</vt:lpstr>
      <vt:lpstr>Arial</vt:lpstr>
      <vt:lpstr>Calibri</vt:lpstr>
      <vt:lpstr>Calibri Light</vt:lpstr>
      <vt:lpstr>Myriad Pro</vt:lpstr>
      <vt:lpstr>Office Theme</vt:lpstr>
      <vt:lpstr>Indian Premium Smartphone Market and OnePlus Journey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Tata Consultancy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Prakash  Sijwali</dc:creator>
  <cp:lastModifiedBy>Prakash Sijwali</cp:lastModifiedBy>
  <cp:revision>54</cp:revision>
  <dcterms:created xsi:type="dcterms:W3CDTF">2019-07-15T10:34:02Z</dcterms:created>
  <dcterms:modified xsi:type="dcterms:W3CDTF">2020-02-03T17:38:33Z</dcterms:modified>
</cp:coreProperties>
</file>