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545088"/>
  <p:notesSz cx="6858000" cy="9144000"/>
  <p:defaultTextStyle>
    <a:defPPr>
      <a:defRPr lang="en-US"/>
    </a:defPPr>
    <a:lvl1pPr marL="0" algn="l" defTabSz="2119488" rtl="0" eaLnBrk="1" latinLnBrk="0" hangingPunct="1">
      <a:defRPr sz="4172" kern="1200">
        <a:solidFill>
          <a:schemeClr val="tx1"/>
        </a:solidFill>
        <a:latin typeface="+mn-lt"/>
        <a:ea typeface="+mn-ea"/>
        <a:cs typeface="+mn-cs"/>
      </a:defRPr>
    </a:lvl1pPr>
    <a:lvl2pPr marL="1059744" algn="l" defTabSz="2119488" rtl="0" eaLnBrk="1" latinLnBrk="0" hangingPunct="1">
      <a:defRPr sz="4172" kern="1200">
        <a:solidFill>
          <a:schemeClr val="tx1"/>
        </a:solidFill>
        <a:latin typeface="+mn-lt"/>
        <a:ea typeface="+mn-ea"/>
        <a:cs typeface="+mn-cs"/>
      </a:defRPr>
    </a:lvl2pPr>
    <a:lvl3pPr marL="2119488" algn="l" defTabSz="2119488" rtl="0" eaLnBrk="1" latinLnBrk="0" hangingPunct="1">
      <a:defRPr sz="4172" kern="1200">
        <a:solidFill>
          <a:schemeClr val="tx1"/>
        </a:solidFill>
        <a:latin typeface="+mn-lt"/>
        <a:ea typeface="+mn-ea"/>
        <a:cs typeface="+mn-cs"/>
      </a:defRPr>
    </a:lvl3pPr>
    <a:lvl4pPr marL="3179232" algn="l" defTabSz="2119488" rtl="0" eaLnBrk="1" latinLnBrk="0" hangingPunct="1">
      <a:defRPr sz="4172" kern="1200">
        <a:solidFill>
          <a:schemeClr val="tx1"/>
        </a:solidFill>
        <a:latin typeface="+mn-lt"/>
        <a:ea typeface="+mn-ea"/>
        <a:cs typeface="+mn-cs"/>
      </a:defRPr>
    </a:lvl4pPr>
    <a:lvl5pPr marL="4238976" algn="l" defTabSz="2119488" rtl="0" eaLnBrk="1" latinLnBrk="0" hangingPunct="1">
      <a:defRPr sz="4172" kern="1200">
        <a:solidFill>
          <a:schemeClr val="tx1"/>
        </a:solidFill>
        <a:latin typeface="+mn-lt"/>
        <a:ea typeface="+mn-ea"/>
        <a:cs typeface="+mn-cs"/>
      </a:defRPr>
    </a:lvl5pPr>
    <a:lvl6pPr marL="5298719" algn="l" defTabSz="2119488" rtl="0" eaLnBrk="1" latinLnBrk="0" hangingPunct="1">
      <a:defRPr sz="4172" kern="1200">
        <a:solidFill>
          <a:schemeClr val="tx1"/>
        </a:solidFill>
        <a:latin typeface="+mn-lt"/>
        <a:ea typeface="+mn-ea"/>
        <a:cs typeface="+mn-cs"/>
      </a:defRPr>
    </a:lvl6pPr>
    <a:lvl7pPr marL="6358463" algn="l" defTabSz="2119488" rtl="0" eaLnBrk="1" latinLnBrk="0" hangingPunct="1">
      <a:defRPr sz="4172" kern="1200">
        <a:solidFill>
          <a:schemeClr val="tx1"/>
        </a:solidFill>
        <a:latin typeface="+mn-lt"/>
        <a:ea typeface="+mn-ea"/>
        <a:cs typeface="+mn-cs"/>
      </a:defRPr>
    </a:lvl7pPr>
    <a:lvl8pPr marL="7418207" algn="l" defTabSz="2119488" rtl="0" eaLnBrk="1" latinLnBrk="0" hangingPunct="1">
      <a:defRPr sz="4172" kern="1200">
        <a:solidFill>
          <a:schemeClr val="tx1"/>
        </a:solidFill>
        <a:latin typeface="+mn-lt"/>
        <a:ea typeface="+mn-ea"/>
        <a:cs typeface="+mn-cs"/>
      </a:defRPr>
    </a:lvl8pPr>
    <a:lvl9pPr marL="8477951" algn="l" defTabSz="2119488" rtl="0" eaLnBrk="1" latinLnBrk="0" hangingPunct="1">
      <a:defRPr sz="417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p:scale>
          <a:sx n="48" d="100"/>
          <a:sy n="48" d="100"/>
        </p:scale>
        <p:origin x="6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98932"/>
            <a:ext cx="18176081" cy="10634216"/>
          </a:xfrm>
        </p:spPr>
        <p:txBody>
          <a:bodyPr anchor="b"/>
          <a:lstStyle>
            <a:lvl1pPr algn="ctr">
              <a:defRPr sz="14031"/>
            </a:lvl1pPr>
          </a:lstStyle>
          <a:p>
            <a:r>
              <a:rPr lang="en-US" smtClean="0"/>
              <a:t>Click to edit Master title style</a:t>
            </a:r>
            <a:endParaRPr lang="en-US" dirty="0"/>
          </a:p>
        </p:txBody>
      </p:sp>
      <p:sp>
        <p:nvSpPr>
          <p:cNvPr id="3" name="Subtitle 2"/>
          <p:cNvSpPr>
            <a:spLocks noGrp="1"/>
          </p:cNvSpPr>
          <p:nvPr>
            <p:ph type="subTitle" idx="1"/>
          </p:nvPr>
        </p:nvSpPr>
        <p:spPr>
          <a:xfrm>
            <a:off x="2672953" y="16043244"/>
            <a:ext cx="16037719" cy="7374657"/>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03-05-2016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03-05-2016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26243"/>
            <a:ext cx="4610844" cy="258855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70125" y="1626243"/>
            <a:ext cx="13565237" cy="25885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03-05-2016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03-05-2016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615069"/>
            <a:ext cx="18443377" cy="12705906"/>
          </a:xfrm>
        </p:spPr>
        <p:txBody>
          <a:bodyPr anchor="b"/>
          <a:lstStyle>
            <a:lvl1pPr>
              <a:defRPr sz="14031"/>
            </a:lvl1pPr>
          </a:lstStyle>
          <a:p>
            <a:r>
              <a:rPr lang="en-US" smtClean="0"/>
              <a:t>Click to edit Master title style</a:t>
            </a:r>
            <a:endParaRPr lang="en-US" dirty="0"/>
          </a:p>
        </p:txBody>
      </p:sp>
      <p:sp>
        <p:nvSpPr>
          <p:cNvPr id="3" name="Text Placeholder 2"/>
          <p:cNvSpPr>
            <a:spLocks noGrp="1"/>
          </p:cNvSpPr>
          <p:nvPr>
            <p:ph type="body" idx="1"/>
          </p:nvPr>
        </p:nvSpPr>
        <p:spPr>
          <a:xfrm>
            <a:off x="1458988" y="20441178"/>
            <a:ext cx="18443377" cy="6681736"/>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t>03-05-2016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70124" y="8131215"/>
            <a:ext cx="9088041" cy="193805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825460" y="8131215"/>
            <a:ext cx="9088041" cy="193805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t>03-05-2016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26250"/>
            <a:ext cx="18443377" cy="59039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72912" y="7487791"/>
            <a:ext cx="9046274"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smtClean="0"/>
              <a:t>Click to edit Master text styles</a:t>
            </a:r>
          </a:p>
        </p:txBody>
      </p:sp>
      <p:sp>
        <p:nvSpPr>
          <p:cNvPr id="4" name="Content Placeholder 3"/>
          <p:cNvSpPr>
            <a:spLocks noGrp="1"/>
          </p:cNvSpPr>
          <p:nvPr>
            <p:ph sz="half" idx="2"/>
          </p:nvPr>
        </p:nvSpPr>
        <p:spPr>
          <a:xfrm>
            <a:off x="1472912" y="11157442"/>
            <a:ext cx="9046274" cy="164109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0825461" y="7487791"/>
            <a:ext cx="9090826"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smtClean="0"/>
              <a:t>Click to edit Master text styles</a:t>
            </a:r>
          </a:p>
        </p:txBody>
      </p:sp>
      <p:sp>
        <p:nvSpPr>
          <p:cNvPr id="6" name="Content Placeholder 5"/>
          <p:cNvSpPr>
            <a:spLocks noGrp="1"/>
          </p:cNvSpPr>
          <p:nvPr>
            <p:ph sz="quarter" idx="4"/>
          </p:nvPr>
        </p:nvSpPr>
        <p:spPr>
          <a:xfrm>
            <a:off x="10825461" y="11157442"/>
            <a:ext cx="9090826" cy="164109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t>03-05-2016</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t>03-05-2016</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t>03-05-2016</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smtClean="0"/>
              <a:t>Click to edit Master title style</a:t>
            </a:r>
            <a:endParaRPr lang="en-US" dirty="0"/>
          </a:p>
        </p:txBody>
      </p:sp>
      <p:sp>
        <p:nvSpPr>
          <p:cNvPr id="3" name="Content Placeholder 2"/>
          <p:cNvSpPr>
            <a:spLocks noGrp="1"/>
          </p:cNvSpPr>
          <p:nvPr>
            <p:ph idx="1"/>
          </p:nvPr>
        </p:nvSpPr>
        <p:spPr>
          <a:xfrm>
            <a:off x="9090826" y="4397934"/>
            <a:ext cx="10825460" cy="21706810"/>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03-05-2016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090826" y="4397934"/>
            <a:ext cx="10825460" cy="21706810"/>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smtClean="0"/>
              <a:t>Click icon to add picture</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03-05-2016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26250"/>
            <a:ext cx="18443377" cy="59039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470124" y="28310778"/>
            <a:ext cx="4811316" cy="1626243"/>
          </a:xfrm>
          <a:prstGeom prst="rect">
            <a:avLst/>
          </a:prstGeom>
        </p:spPr>
        <p:txBody>
          <a:bodyPr vert="horz" lIns="91440" tIns="45720" rIns="91440" bIns="45720" rtlCol="0" anchor="ctr"/>
          <a:lstStyle>
            <a:lvl1pPr algn="l">
              <a:defRPr sz="2806">
                <a:solidFill>
                  <a:schemeClr val="tx1">
                    <a:tint val="75000"/>
                  </a:schemeClr>
                </a:solidFill>
              </a:defRPr>
            </a:lvl1pPr>
          </a:lstStyle>
          <a:p>
            <a:fld id="{8453E2C6-8CDE-4FA4-9434-0173729C9153}" type="datetimeFigureOut">
              <a:rPr lang="en-IN" smtClean="0"/>
              <a:t>03-05-2016</a:t>
            </a:fld>
            <a:endParaRPr lang="en-IN" dirty="0"/>
          </a:p>
        </p:txBody>
      </p:sp>
      <p:sp>
        <p:nvSpPr>
          <p:cNvPr id="5" name="Footer Placeholder 4"/>
          <p:cNvSpPr>
            <a:spLocks noGrp="1"/>
          </p:cNvSpPr>
          <p:nvPr>
            <p:ph type="ftr" sz="quarter" idx="3"/>
          </p:nvPr>
        </p:nvSpPr>
        <p:spPr>
          <a:xfrm>
            <a:off x="7083326" y="28310778"/>
            <a:ext cx="7216973" cy="1626243"/>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5102185" y="28310778"/>
            <a:ext cx="4811316" cy="1626243"/>
          </a:xfrm>
          <a:prstGeom prst="rect">
            <a:avLst/>
          </a:prstGeom>
        </p:spPr>
        <p:txBody>
          <a:bodyPr vert="horz" lIns="91440" tIns="45720" rIns="91440" bIns="45720" rtlCol="0" anchor="ctr"/>
          <a:lstStyle>
            <a:lvl1pPr algn="r">
              <a:defRPr sz="2806">
                <a:solidFill>
                  <a:schemeClr val="tx1">
                    <a:tint val="75000"/>
                  </a:schemeClr>
                </a:solidFill>
              </a:defRPr>
            </a:lvl1pPr>
          </a:lstStyle>
          <a:p>
            <a:fld id="{AA8FA1BF-A921-4444-88C6-9EFD5BFD1773}" type="slidenum">
              <a:rPr lang="en-IN" smtClean="0"/>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812" y="365760"/>
            <a:ext cx="20664000" cy="2955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3"/>
          <p:cNvSpPr txBox="1">
            <a:spLocks/>
          </p:cNvSpPr>
          <p:nvPr/>
        </p:nvSpPr>
        <p:spPr>
          <a:xfrm>
            <a:off x="2633472" y="365760"/>
            <a:ext cx="18390340" cy="1133856"/>
          </a:xfrm>
          <a:prstGeom prst="rect">
            <a:avLst/>
          </a:prstGeom>
        </p:spPr>
        <p:txBody>
          <a:bodyPr vert="horz" lIns="91440" tIns="45720" rIns="91440" bIns="45720" rtlCol="0" anchor="ctr">
            <a:normAutofit/>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r>
              <a:rPr lang="en-US" sz="4800" dirty="0" smtClean="0"/>
              <a:t>A Web Based Solution System For Indian Farmers, “Agro@ssisT”</a:t>
            </a:r>
            <a:endParaRPr lang="en-IN" sz="4800" dirty="0"/>
          </a:p>
        </p:txBody>
      </p:sp>
      <p:sp>
        <p:nvSpPr>
          <p:cNvPr id="7" name="Text Placeholder 22"/>
          <p:cNvSpPr txBox="1">
            <a:spLocks/>
          </p:cNvSpPr>
          <p:nvPr/>
        </p:nvSpPr>
        <p:spPr>
          <a:xfrm>
            <a:off x="2633472" y="1499616"/>
            <a:ext cx="18390340" cy="692658"/>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US" sz="4400" dirty="0" smtClean="0"/>
              <a:t>Sikandar Yadav(14MCA0153) | Anitha A (Assistant Prof. (Senior)) | </a:t>
            </a:r>
            <a:r>
              <a:rPr lang="en-US" sz="4400" dirty="0" smtClean="0"/>
              <a:t>SITE, VIT</a:t>
            </a:r>
            <a:endParaRPr lang="en-US" sz="4400" dirty="0"/>
          </a:p>
        </p:txBody>
      </p:sp>
      <p:sp>
        <p:nvSpPr>
          <p:cNvPr id="10" name="Content Placeholder 10"/>
          <p:cNvSpPr txBox="1">
            <a:spLocks/>
          </p:cNvSpPr>
          <p:nvPr/>
        </p:nvSpPr>
        <p:spPr>
          <a:xfrm>
            <a:off x="359812" y="11028421"/>
            <a:ext cx="10350000" cy="18893339"/>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sz="2400" dirty="0" smtClean="0"/>
              <a:t>Android studio 1.0 is used in the development of this proposed system. SQLite is used as the back-end this system </a:t>
            </a:r>
          </a:p>
          <a:p>
            <a:r>
              <a:rPr lang="en-IN" sz="2400" b="1" dirty="0" smtClean="0"/>
              <a:t>SQLite:</a:t>
            </a:r>
            <a:r>
              <a:rPr lang="en-IN" sz="2400" dirty="0" smtClean="0"/>
              <a:t/>
            </a:r>
            <a:br>
              <a:rPr lang="en-IN" sz="2400" dirty="0" smtClean="0"/>
            </a:br>
            <a:r>
              <a:rPr lang="en-US" sz="2400" dirty="0" smtClean="0"/>
              <a:t>SQLite implements most of the SQL standard, And SQL standard usage a dynamically and weak typed SQL procedure that is not responsible for domain integrity. Its operation can be the multitasking operations though writes can only perform sequentially. Its source code is in public domain. SQLite has many bases to the programming languages.</a:t>
            </a:r>
            <a:endParaRPr lang="en-IN" sz="2400" dirty="0" smtClean="0"/>
          </a:p>
          <a:p>
            <a:r>
              <a:rPr lang="en-IN" sz="2400" b="1" dirty="0" smtClean="0"/>
              <a:t>Android:</a:t>
            </a:r>
            <a:br>
              <a:rPr lang="en-IN" sz="2400" b="1" dirty="0" smtClean="0"/>
            </a:br>
            <a:r>
              <a:rPr lang="en-US" sz="2400" dirty="0" smtClean="0"/>
              <a:t>Android is an operating system used in mobile devices, it’s based on Linux kernel and currently Google is developing this technology and its Google has provided the facility to use this technology in touchscreen mobile device like smartphones and tablet computers</a:t>
            </a:r>
            <a:endParaRPr lang="en-IN" sz="2400" dirty="0" smtClean="0"/>
          </a:p>
          <a:p>
            <a:endParaRPr lang="en-IN" sz="2400" dirty="0" smtClean="0"/>
          </a:p>
          <a:p>
            <a:endParaRPr lang="en-IN" sz="2400" dirty="0" smtClean="0"/>
          </a:p>
          <a:p>
            <a:endParaRPr lang="en-IN" sz="2400" dirty="0" smtClean="0"/>
          </a:p>
          <a:p>
            <a:endParaRPr lang="en-IN" sz="2400" dirty="0" smtClean="0"/>
          </a:p>
          <a:p>
            <a:endParaRPr lang="en-IN" sz="2400" dirty="0" smtClean="0"/>
          </a:p>
          <a:p>
            <a:endParaRPr lang="en-IN" sz="2400" dirty="0" smtClean="0"/>
          </a:p>
          <a:p>
            <a:endParaRPr lang="en-IN" sz="2400" dirty="0" smtClean="0"/>
          </a:p>
          <a:p>
            <a:endParaRPr lang="en-IN" sz="2400" dirty="0" smtClean="0"/>
          </a:p>
          <a:p>
            <a:endParaRPr lang="en-IN" sz="2400" dirty="0" smtClean="0"/>
          </a:p>
          <a:p>
            <a:endParaRPr lang="en-IN" sz="2400" dirty="0" smtClean="0"/>
          </a:p>
          <a:p>
            <a:endParaRPr lang="en-IN" sz="2400" dirty="0" smtClean="0"/>
          </a:p>
          <a:p>
            <a:r>
              <a:rPr lang="en-AU" sz="2400" dirty="0" smtClean="0"/>
              <a:t> </a:t>
            </a:r>
            <a:endParaRPr lang="en-IN" sz="2400" dirty="0"/>
          </a:p>
        </p:txBody>
      </p:sp>
      <p:sp>
        <p:nvSpPr>
          <p:cNvPr id="11" name="Text Placeholder 68"/>
          <p:cNvSpPr txBox="1">
            <a:spLocks/>
          </p:cNvSpPr>
          <p:nvPr/>
        </p:nvSpPr>
        <p:spPr>
          <a:xfrm>
            <a:off x="10711546" y="3095034"/>
            <a:ext cx="10212230" cy="13155721"/>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nSpc>
                <a:spcPct val="100000"/>
              </a:lnSpc>
            </a:pPr>
            <a:r>
              <a:rPr lang="en-US" dirty="0"/>
              <a:t>I have suggested the way by which the farmers can get expert advice. </a:t>
            </a:r>
            <a:r>
              <a:rPr lang="en-US" dirty="0" smtClean="0"/>
              <a:t>That method </a:t>
            </a:r>
            <a:r>
              <a:rPr lang="en-US" dirty="0"/>
              <a:t>is given in the </a:t>
            </a:r>
            <a:r>
              <a:rPr lang="en-US" dirty="0" smtClean="0"/>
              <a:t>following.</a:t>
            </a:r>
            <a:br>
              <a:rPr lang="en-US" dirty="0" smtClean="0"/>
            </a:br>
            <a:endParaRPr lang="en-US" dirty="0" smtClean="0"/>
          </a:p>
          <a:p>
            <a:pPr>
              <a:lnSpc>
                <a:spcPct val="100000"/>
              </a:lnSpc>
            </a:pPr>
            <a:endParaRPr lang="en-US" dirty="0"/>
          </a:p>
          <a:p>
            <a:pPr>
              <a:lnSpc>
                <a:spcPct val="100000"/>
              </a:lnSpc>
            </a:pPr>
            <a:endParaRPr lang="en-US" dirty="0" smtClean="0"/>
          </a:p>
          <a:p>
            <a:pPr>
              <a:lnSpc>
                <a:spcPct val="100000"/>
              </a:lnSpc>
            </a:pPr>
            <a:endParaRPr lang="en-US" dirty="0"/>
          </a:p>
          <a:p>
            <a:pPr>
              <a:lnSpc>
                <a:spcPct val="100000"/>
              </a:lnSpc>
            </a:pPr>
            <a:endParaRPr lang="en-US" dirty="0" smtClean="0"/>
          </a:p>
          <a:p>
            <a:pPr>
              <a:lnSpc>
                <a:spcPct val="100000"/>
              </a:lnSpc>
            </a:pPr>
            <a:endParaRPr lang="en-US" dirty="0"/>
          </a:p>
          <a:p>
            <a:endParaRPr lang="en-IN" dirty="0" smtClean="0"/>
          </a:p>
          <a:p>
            <a:endParaRPr lang="en-IN" dirty="0" smtClean="0"/>
          </a:p>
          <a:p>
            <a:endParaRPr lang="en-IN" dirty="0"/>
          </a:p>
          <a:p>
            <a:r>
              <a:rPr lang="en-IN" dirty="0" smtClean="0"/>
              <a:t>There are several icon given to the user/farmers, so they can select any one from the given icon according to needs. See the following module wise description in iconic form.</a:t>
            </a:r>
            <a:endParaRPr lang="en-IN" dirty="0" smtClean="0"/>
          </a:p>
          <a:p>
            <a:endParaRPr lang="en-IN" dirty="0"/>
          </a:p>
          <a:p>
            <a:endParaRPr lang="en-IN" dirty="0" smtClean="0"/>
          </a:p>
          <a:p>
            <a:endParaRPr lang="en-IN" dirty="0"/>
          </a:p>
          <a:p>
            <a:endParaRPr lang="en-IN" dirty="0" smtClean="0"/>
          </a:p>
          <a:p>
            <a:endParaRPr lang="en-IN" dirty="0"/>
          </a:p>
          <a:p>
            <a:endParaRPr lang="en-AU" i="1" dirty="0"/>
          </a:p>
          <a:p>
            <a:endParaRPr lang="en-IN" dirty="0"/>
          </a:p>
        </p:txBody>
      </p:sp>
      <p:sp>
        <p:nvSpPr>
          <p:cNvPr id="3" name="Rectangle 2"/>
          <p:cNvSpPr/>
          <p:nvPr/>
        </p:nvSpPr>
        <p:spPr>
          <a:xfrm>
            <a:off x="359812" y="6079883"/>
            <a:ext cx="4057265" cy="646331"/>
          </a:xfrm>
          <a:prstGeom prst="rect">
            <a:avLst/>
          </a:prstGeom>
        </p:spPr>
        <p:txBody>
          <a:bodyPr wrap="none">
            <a:spAutoFit/>
          </a:bodyPr>
          <a:lstStyle/>
          <a:p>
            <a:pPr algn="ctr"/>
            <a:r>
              <a:rPr lang="en-US" sz="3600" dirty="0" smtClean="0"/>
              <a:t>SCOPE of the Project</a:t>
            </a:r>
            <a:endParaRPr lang="en-US" sz="3600" dirty="0"/>
          </a:p>
        </p:txBody>
      </p:sp>
      <p:sp>
        <p:nvSpPr>
          <p:cNvPr id="12" name="Rectangle 11"/>
          <p:cNvSpPr/>
          <p:nvPr/>
        </p:nvSpPr>
        <p:spPr>
          <a:xfrm>
            <a:off x="10655812" y="2481980"/>
            <a:ext cx="1519840" cy="646331"/>
          </a:xfrm>
          <a:prstGeom prst="rect">
            <a:avLst/>
          </a:prstGeom>
        </p:spPr>
        <p:txBody>
          <a:bodyPr wrap="none">
            <a:spAutoFit/>
          </a:bodyPr>
          <a:lstStyle/>
          <a:p>
            <a:pPr algn="ctr"/>
            <a:r>
              <a:rPr lang="en-US" sz="3600" dirty="0" smtClean="0"/>
              <a:t>Results</a:t>
            </a:r>
            <a:endParaRPr lang="en-US" sz="3600" dirty="0"/>
          </a:p>
        </p:txBody>
      </p:sp>
      <p:sp>
        <p:nvSpPr>
          <p:cNvPr id="13" name="Rectangle 12"/>
          <p:cNvSpPr/>
          <p:nvPr/>
        </p:nvSpPr>
        <p:spPr>
          <a:xfrm>
            <a:off x="413669" y="10378767"/>
            <a:ext cx="2706895" cy="646331"/>
          </a:xfrm>
          <a:prstGeom prst="rect">
            <a:avLst/>
          </a:prstGeom>
        </p:spPr>
        <p:txBody>
          <a:bodyPr wrap="none">
            <a:spAutoFit/>
          </a:bodyPr>
          <a:lstStyle/>
          <a:p>
            <a:r>
              <a:rPr lang="en-US" altLang="zh-CN" sz="3600" dirty="0" smtClean="0"/>
              <a:t>Methodology</a:t>
            </a:r>
            <a:endParaRPr lang="en-US" altLang="zh-CN" sz="3600" dirty="0"/>
          </a:p>
        </p:txBody>
      </p:sp>
      <p:sp>
        <p:nvSpPr>
          <p:cNvPr id="14" name="Content Placeholder 10"/>
          <p:cNvSpPr txBox="1">
            <a:spLocks/>
          </p:cNvSpPr>
          <p:nvPr/>
        </p:nvSpPr>
        <p:spPr>
          <a:xfrm>
            <a:off x="389961" y="6784187"/>
            <a:ext cx="10353145" cy="3608066"/>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lvl="0"/>
            <a:r>
              <a:rPr lang="en-US" sz="2400" dirty="0"/>
              <a:t>This proposed idea will help the farmers to get information regarding farming in very simple and interactive </a:t>
            </a:r>
            <a:r>
              <a:rPr lang="en-US" sz="2400" dirty="0" smtClean="0"/>
              <a:t>way. It </a:t>
            </a:r>
            <a:r>
              <a:rPr lang="en-US" sz="2400" dirty="0"/>
              <a:t>will encourage the farmer and it’ll provide platform by which they can solve many farming problem like cultivation, upcoming weather condition, diseases that are harming the corps, by himself with the use of this </a:t>
            </a:r>
            <a:r>
              <a:rPr lang="en-US" sz="2400" dirty="0" smtClean="0"/>
              <a:t>system.</a:t>
            </a:r>
          </a:p>
          <a:p>
            <a:r>
              <a:rPr lang="en-US" sz="2400" dirty="0"/>
              <a:t>The proposed system objective is to connect the Indian farmers with the technology by which they can get all type of solution/information that is required for the successful farming. And provide them a better platform where they can trust and feel free to interact with this system</a:t>
            </a:r>
            <a:r>
              <a:rPr lang="en-US" sz="2400" dirty="0" smtClean="0"/>
              <a:t>.</a:t>
            </a:r>
            <a:endParaRPr lang="en-US" sz="2400" dirty="0"/>
          </a:p>
        </p:txBody>
      </p:sp>
      <p:sp>
        <p:nvSpPr>
          <p:cNvPr id="16" name="Rectangle 15"/>
          <p:cNvSpPr/>
          <p:nvPr/>
        </p:nvSpPr>
        <p:spPr>
          <a:xfrm>
            <a:off x="470866" y="21184705"/>
            <a:ext cx="4082084" cy="369332"/>
          </a:xfrm>
          <a:prstGeom prst="rect">
            <a:avLst/>
          </a:prstGeom>
        </p:spPr>
        <p:txBody>
          <a:bodyPr wrap="square">
            <a:spAutoFit/>
          </a:bodyPr>
          <a:lstStyle/>
          <a:p>
            <a:r>
              <a:rPr lang="en-AU" sz="1800" i="1" dirty="0" smtClean="0"/>
              <a:t>Figure- 1 (Android Activity life cycle)</a:t>
            </a:r>
            <a:endParaRPr lang="en-AU" sz="1800" i="1" dirty="0"/>
          </a:p>
        </p:txBody>
      </p:sp>
      <p:sp>
        <p:nvSpPr>
          <p:cNvPr id="19" name="Rectangle 18"/>
          <p:cNvSpPr/>
          <p:nvPr/>
        </p:nvSpPr>
        <p:spPr>
          <a:xfrm>
            <a:off x="5571032" y="16244926"/>
            <a:ext cx="5084779" cy="4524315"/>
          </a:xfrm>
          <a:prstGeom prst="rect">
            <a:avLst/>
          </a:prstGeom>
        </p:spPr>
        <p:txBody>
          <a:bodyPr wrap="square">
            <a:spAutoFit/>
          </a:bodyPr>
          <a:lstStyle/>
          <a:p>
            <a:r>
              <a:rPr lang="en-US" sz="2400" b="1" dirty="0" smtClean="0"/>
              <a:t>Android Studio:</a:t>
            </a:r>
          </a:p>
          <a:p>
            <a:r>
              <a:rPr lang="en-US" sz="2400" dirty="0" smtClean="0"/>
              <a:t>Android </a:t>
            </a:r>
            <a:r>
              <a:rPr lang="en-US" sz="2400" dirty="0"/>
              <a:t>studio is an IDE for developing android application like eclipse and phongap, like phongap we do not need to make HTML, CSS and JAVASCRIPT for development. In this we need to prepare XML and JAVA file to develop an application</a:t>
            </a:r>
            <a:r>
              <a:rPr lang="en-US" sz="2400" dirty="0" smtClean="0"/>
              <a:t>.</a:t>
            </a:r>
            <a:br>
              <a:rPr lang="en-US" sz="2400" dirty="0" smtClean="0"/>
            </a:br>
            <a:endParaRPr lang="en-US" sz="2400" dirty="0" smtClean="0"/>
          </a:p>
          <a:p>
            <a:r>
              <a:rPr lang="en-US" sz="2400" dirty="0"/>
              <a:t>Android studio is a more powerful developing tools provided by inteliJ. Android Studio offers even </a:t>
            </a:r>
            <a:r>
              <a:rPr lang="en-US" sz="2400" dirty="0" smtClean="0"/>
              <a:t>more</a:t>
            </a:r>
            <a:endParaRPr lang="en-US" sz="2400" dirty="0"/>
          </a:p>
        </p:txBody>
      </p:sp>
      <p:sp>
        <p:nvSpPr>
          <p:cNvPr id="21" name="Text Placeholder 68"/>
          <p:cNvSpPr txBox="1">
            <a:spLocks/>
          </p:cNvSpPr>
          <p:nvPr/>
        </p:nvSpPr>
        <p:spPr>
          <a:xfrm>
            <a:off x="398957" y="3092876"/>
            <a:ext cx="10344150" cy="2996427"/>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dirty="0"/>
              <a:t>This system is designed to overcome the drawback of the existing system which are is in used but it’s not giving better impact to the users, so that I have selected this idea if for my final project that will provide the good impact on the users as well as for me in learning the technology that I’m going to use in this system. </a:t>
            </a:r>
            <a:endParaRPr lang="en-US" dirty="0" smtClean="0"/>
          </a:p>
          <a:p>
            <a:r>
              <a:rPr lang="en-US" dirty="0"/>
              <a:t>With this proposed system I have been providing the facilities to connect the agro experts people with the formers , agro experts people will be authorized by administrator of this system and anyone can ask question from them directly whatever problems they are facing. </a:t>
            </a:r>
            <a:endParaRPr lang="en-IN" dirty="0"/>
          </a:p>
        </p:txBody>
      </p:sp>
      <p:sp>
        <p:nvSpPr>
          <p:cNvPr id="22" name="Rectangle 21"/>
          <p:cNvSpPr/>
          <p:nvPr/>
        </p:nvSpPr>
        <p:spPr>
          <a:xfrm>
            <a:off x="323812" y="2481980"/>
            <a:ext cx="4858702" cy="646331"/>
          </a:xfrm>
          <a:prstGeom prst="rect">
            <a:avLst/>
          </a:prstGeom>
        </p:spPr>
        <p:txBody>
          <a:bodyPr wrap="none">
            <a:spAutoFit/>
          </a:bodyPr>
          <a:lstStyle/>
          <a:p>
            <a:pPr algn="ctr"/>
            <a:r>
              <a:rPr lang="en-US" sz="3600" dirty="0" smtClean="0"/>
              <a:t>Motivation/ Introduction</a:t>
            </a:r>
            <a:endParaRPr lang="en-US" sz="3600" dirty="0"/>
          </a:p>
        </p:txBody>
      </p:sp>
      <p:sp>
        <p:nvSpPr>
          <p:cNvPr id="27" name="Text Placeholder 68"/>
          <p:cNvSpPr txBox="1">
            <a:spLocks/>
          </p:cNvSpPr>
          <p:nvPr/>
        </p:nvSpPr>
        <p:spPr>
          <a:xfrm>
            <a:off x="10711546" y="21949936"/>
            <a:ext cx="10312266" cy="1746954"/>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dirty="0"/>
              <a:t>In the conclusion this system comes with the advantage to the Indian farmers. As it’s a technological movements, so that it will draw the attention of the people to do the farming activity without having trouble. It will help them in terms of News, in terms of market info, in terms of farming related assistance.  They will get all this facility by installing this application into your mobile.</a:t>
            </a:r>
            <a:endParaRPr lang="en-IN" dirty="0"/>
          </a:p>
        </p:txBody>
      </p:sp>
      <p:sp>
        <p:nvSpPr>
          <p:cNvPr id="28" name="Rectangle 27"/>
          <p:cNvSpPr/>
          <p:nvPr/>
        </p:nvSpPr>
        <p:spPr>
          <a:xfrm>
            <a:off x="10713984" y="24676337"/>
            <a:ext cx="10296000" cy="5078313"/>
          </a:xfrm>
          <a:prstGeom prst="rect">
            <a:avLst/>
          </a:prstGeom>
        </p:spPr>
        <p:txBody>
          <a:bodyPr wrap="square">
            <a:spAutoFit/>
          </a:bodyPr>
          <a:lstStyle/>
          <a:p>
            <a:r>
              <a:rPr lang="en-US" sz="3600" dirty="0" smtClean="0"/>
              <a:t>References</a:t>
            </a:r>
            <a:endParaRPr lang="en-US" sz="3600" dirty="0" smtClean="0"/>
          </a:p>
          <a:p>
            <a:r>
              <a:rPr lang="en-US" sz="2200" dirty="0"/>
              <a:t>[1] Shitala Prasad, “A Cloud-Based Framework for Agriculturists on Mobile Platform”, International Journal of Advanced Science and Technology Vol.59, (2013), pp.41-52</a:t>
            </a:r>
            <a:r>
              <a:rPr lang="en-US" sz="2200" dirty="0" smtClean="0"/>
              <a:t>.</a:t>
            </a:r>
            <a:br>
              <a:rPr lang="en-US" sz="2200" dirty="0" smtClean="0"/>
            </a:br>
            <a:endParaRPr lang="en-US" sz="2200" dirty="0"/>
          </a:p>
          <a:p>
            <a:r>
              <a:rPr lang="en-US" sz="2200" dirty="0"/>
              <a:t>[2] P. Sharma, “Necessity of education and awareness in farmers: the basis of agricultural progress in developing and underdeveloped nations”, Agriculture and Biology Journal of North America, (2010), pp. 387-390</a:t>
            </a:r>
            <a:r>
              <a:rPr lang="en-US" sz="2200" dirty="0" smtClean="0"/>
              <a:t>.</a:t>
            </a:r>
            <a:br>
              <a:rPr lang="en-US" sz="2200" dirty="0" smtClean="0"/>
            </a:br>
            <a:endParaRPr lang="en-US" sz="2200" dirty="0"/>
          </a:p>
          <a:p>
            <a:r>
              <a:rPr lang="en-US" sz="2200" dirty="0"/>
              <a:t>[3] Simon Blackmore, “FUTUREFARM-Integration of Farm Management Information Systems to support real-time management decisions and compliance of standards”, Centre of research and technology of Thessaly, pp.1-41</a:t>
            </a:r>
            <a:r>
              <a:rPr lang="en-US" sz="2200" dirty="0" smtClean="0"/>
              <a:t>.</a:t>
            </a:r>
            <a:br>
              <a:rPr lang="en-US" sz="2200" dirty="0" smtClean="0"/>
            </a:br>
            <a:endParaRPr lang="en-US" sz="2200" dirty="0"/>
          </a:p>
          <a:p>
            <a:r>
              <a:rPr lang="en-US" sz="2200" dirty="0"/>
              <a:t>[4] Alisa Women’s Farming Project (Crop Production and small Ruminants). Royail Integrated Agricultural Project (2010)</a:t>
            </a:r>
            <a:r>
              <a:rPr lang="en-US" sz="2400" dirty="0"/>
              <a:t>.</a:t>
            </a:r>
            <a:endParaRPr lang="en-US" sz="3600" dirty="0"/>
          </a:p>
        </p:txBody>
      </p:sp>
      <p:sp>
        <p:nvSpPr>
          <p:cNvPr id="29" name="Rectangle 28"/>
          <p:cNvSpPr/>
          <p:nvPr/>
        </p:nvSpPr>
        <p:spPr>
          <a:xfrm>
            <a:off x="10709812" y="21331647"/>
            <a:ext cx="4298614" cy="646331"/>
          </a:xfrm>
          <a:prstGeom prst="rect">
            <a:avLst/>
          </a:prstGeom>
        </p:spPr>
        <p:txBody>
          <a:bodyPr wrap="none">
            <a:spAutoFit/>
          </a:bodyPr>
          <a:lstStyle/>
          <a:p>
            <a:pPr algn="ctr"/>
            <a:r>
              <a:rPr lang="en-US" sz="3600" dirty="0" smtClean="0"/>
              <a:t>Conclusion/ Summary</a:t>
            </a:r>
            <a:endParaRPr lang="en-US" sz="3600" dirty="0"/>
          </a:p>
        </p:txBody>
      </p:sp>
      <p:sp>
        <p:nvSpPr>
          <p:cNvPr id="30" name="Rectangle 29"/>
          <p:cNvSpPr/>
          <p:nvPr/>
        </p:nvSpPr>
        <p:spPr>
          <a:xfrm>
            <a:off x="10711546" y="23673434"/>
            <a:ext cx="10354566" cy="1015663"/>
          </a:xfrm>
          <a:prstGeom prst="rect">
            <a:avLst/>
          </a:prstGeom>
        </p:spPr>
        <p:txBody>
          <a:bodyPr wrap="square">
            <a:spAutoFit/>
          </a:bodyPr>
          <a:lstStyle/>
          <a:p>
            <a:r>
              <a:rPr lang="en-US" sz="3600" dirty="0" smtClean="0"/>
              <a:t>Contact Details</a:t>
            </a:r>
          </a:p>
          <a:p>
            <a:r>
              <a:rPr lang="en-US" sz="2400" dirty="0" smtClean="0"/>
              <a:t>Sikandar.y2014mca0153@vit.ac.in</a:t>
            </a: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402" y="419068"/>
            <a:ext cx="2142948" cy="206959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812" y="16250755"/>
            <a:ext cx="5001281" cy="49339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0098" y="21184705"/>
            <a:ext cx="5207864" cy="3921458"/>
          </a:xfrm>
          <a:prstGeom prst="rect">
            <a:avLst/>
          </a:prstGeom>
        </p:spPr>
      </p:pic>
      <p:sp>
        <p:nvSpPr>
          <p:cNvPr id="9" name="Rectangle 8"/>
          <p:cNvSpPr/>
          <p:nvPr/>
        </p:nvSpPr>
        <p:spPr>
          <a:xfrm>
            <a:off x="341812" y="21804064"/>
            <a:ext cx="5136286" cy="3785652"/>
          </a:xfrm>
          <a:prstGeom prst="rect">
            <a:avLst/>
          </a:prstGeom>
        </p:spPr>
        <p:txBody>
          <a:bodyPr wrap="square">
            <a:spAutoFit/>
          </a:bodyPr>
          <a:lstStyle/>
          <a:p>
            <a:r>
              <a:rPr lang="en-US" sz="2400" dirty="0"/>
              <a:t>features that enhance your productivity </a:t>
            </a:r>
          </a:p>
          <a:p>
            <a:r>
              <a:rPr lang="en-US" sz="2400" dirty="0"/>
              <a:t>when building Android </a:t>
            </a:r>
            <a:r>
              <a:rPr lang="en-US" sz="2400" dirty="0" smtClean="0"/>
              <a:t>apps.</a:t>
            </a:r>
          </a:p>
          <a:p>
            <a:r>
              <a:rPr lang="en-US" sz="2400" dirty="0"/>
              <a:t>Each project in Android Studio contains one or more modules with source code files and resource files. Different types of modules include:</a:t>
            </a:r>
          </a:p>
          <a:p>
            <a:pPr marL="342900" lvl="0" indent="-342900">
              <a:buFont typeface="Arial" panose="020B0604020202020204" pitchFamily="34" charset="0"/>
              <a:buChar char="•"/>
            </a:pPr>
            <a:r>
              <a:rPr lang="en-US" sz="2400" dirty="0"/>
              <a:t>Android app modules</a:t>
            </a:r>
          </a:p>
          <a:p>
            <a:pPr marL="342900" lvl="0" indent="-342900">
              <a:buFont typeface="Arial" panose="020B0604020202020204" pitchFamily="34" charset="0"/>
              <a:buChar char="•"/>
            </a:pPr>
            <a:r>
              <a:rPr lang="en-US" sz="2400" dirty="0"/>
              <a:t>Test modules</a:t>
            </a:r>
          </a:p>
          <a:p>
            <a:pPr marL="342900" lvl="0" indent="-342900">
              <a:buFont typeface="Arial" panose="020B0604020202020204" pitchFamily="34" charset="0"/>
              <a:buChar char="•"/>
            </a:pPr>
            <a:r>
              <a:rPr lang="en-US" sz="2400" dirty="0"/>
              <a:t>Library modules</a:t>
            </a:r>
          </a:p>
          <a:p>
            <a:pPr marL="342900" indent="-342900">
              <a:buFont typeface="Arial" panose="020B0604020202020204" pitchFamily="34" charset="0"/>
              <a:buChar char="•"/>
            </a:pPr>
            <a:r>
              <a:rPr lang="en-US" sz="2400" dirty="0"/>
              <a:t>App Engine </a:t>
            </a:r>
            <a:r>
              <a:rPr lang="en-US" sz="2400" dirty="0" smtClean="0"/>
              <a:t>modules</a:t>
            </a:r>
            <a:endParaRPr lang="en-US" sz="2400" dirty="0" smtClean="0"/>
          </a:p>
        </p:txBody>
      </p:sp>
      <p:sp>
        <p:nvSpPr>
          <p:cNvPr id="25" name="Rectangle 24"/>
          <p:cNvSpPr/>
          <p:nvPr/>
        </p:nvSpPr>
        <p:spPr>
          <a:xfrm>
            <a:off x="6306207" y="25176033"/>
            <a:ext cx="4439605" cy="369332"/>
          </a:xfrm>
          <a:prstGeom prst="rect">
            <a:avLst/>
          </a:prstGeom>
        </p:spPr>
        <p:txBody>
          <a:bodyPr wrap="square">
            <a:spAutoFit/>
          </a:bodyPr>
          <a:lstStyle/>
          <a:p>
            <a:pPr algn="r"/>
            <a:r>
              <a:rPr lang="en-AU" sz="1800" i="1" dirty="0" smtClean="0"/>
              <a:t>Figure- </a:t>
            </a:r>
            <a:r>
              <a:rPr lang="en-AU" sz="1800" i="1" dirty="0" smtClean="0"/>
              <a:t>2 (</a:t>
            </a:r>
            <a:r>
              <a:rPr lang="en-AU" sz="1800" i="1" dirty="0" smtClean="0"/>
              <a:t>Project Structure in Android Studio</a:t>
            </a:r>
            <a:r>
              <a:rPr lang="en-AU" sz="1800" i="1" dirty="0" smtClean="0"/>
              <a:t>)</a:t>
            </a:r>
            <a:endParaRPr lang="en-AU" sz="1800" i="1" dirty="0"/>
          </a:p>
        </p:txBody>
      </p:sp>
      <p:sp>
        <p:nvSpPr>
          <p:cNvPr id="15" name="Rectangle 14"/>
          <p:cNvSpPr/>
          <p:nvPr/>
        </p:nvSpPr>
        <p:spPr>
          <a:xfrm>
            <a:off x="389962" y="25605946"/>
            <a:ext cx="5437514" cy="461665"/>
          </a:xfrm>
          <a:prstGeom prst="rect">
            <a:avLst/>
          </a:prstGeom>
        </p:spPr>
        <p:txBody>
          <a:bodyPr wrap="none">
            <a:spAutoFit/>
          </a:bodyPr>
          <a:lstStyle/>
          <a:p>
            <a:r>
              <a:rPr lang="en-US" sz="2400" b="1" dirty="0" smtClean="0"/>
              <a:t>Module Wise Description of the Project: </a:t>
            </a:r>
            <a:r>
              <a:rPr lang="en-US" sz="2400" dirty="0" smtClean="0"/>
              <a:t> </a:t>
            </a:r>
            <a:endParaRPr lang="en-US" sz="2400" b="1" dirty="0"/>
          </a:p>
        </p:txBody>
      </p:sp>
      <p:sp>
        <p:nvSpPr>
          <p:cNvPr id="17" name="Rectangle 16"/>
          <p:cNvSpPr/>
          <p:nvPr/>
        </p:nvSpPr>
        <p:spPr>
          <a:xfrm>
            <a:off x="5460098" y="25898202"/>
            <a:ext cx="5195713" cy="4093428"/>
          </a:xfrm>
          <a:prstGeom prst="rect">
            <a:avLst/>
          </a:prstGeom>
        </p:spPr>
        <p:txBody>
          <a:bodyPr wrap="square">
            <a:spAutoFit/>
          </a:bodyPr>
          <a:lstStyle/>
          <a:p>
            <a:r>
              <a:rPr lang="en-US" sz="2500" dirty="0"/>
              <a:t>Architecture shows how the users are interacting with the system and how the data are transferring among them. It will provide the flow of the interaction between the users of this system. As we can see the architecture the farmers (users), how they are interacting with the various portals of government to access the relevant </a:t>
            </a:r>
            <a:r>
              <a:rPr lang="en-US" sz="2500" dirty="0" smtClean="0"/>
              <a:t>information by using this system.</a:t>
            </a:r>
            <a:endParaRPr lang="en-US" sz="2500" dirty="0"/>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403" y="25950700"/>
            <a:ext cx="5062696" cy="3503447"/>
          </a:xfrm>
          <a:prstGeom prst="rect">
            <a:avLst/>
          </a:prstGeom>
        </p:spPr>
      </p:pic>
      <p:sp>
        <p:nvSpPr>
          <p:cNvPr id="31" name="Rectangle 30"/>
          <p:cNvSpPr/>
          <p:nvPr/>
        </p:nvSpPr>
        <p:spPr>
          <a:xfrm>
            <a:off x="413669" y="29454147"/>
            <a:ext cx="4439605" cy="369332"/>
          </a:xfrm>
          <a:prstGeom prst="rect">
            <a:avLst/>
          </a:prstGeom>
        </p:spPr>
        <p:txBody>
          <a:bodyPr wrap="square">
            <a:spAutoFit/>
          </a:bodyPr>
          <a:lstStyle/>
          <a:p>
            <a:pPr algn="r"/>
            <a:r>
              <a:rPr lang="en-AU" sz="1800" i="1" dirty="0" smtClean="0"/>
              <a:t>Figure- </a:t>
            </a:r>
            <a:r>
              <a:rPr lang="en-AU" sz="1800" i="1" dirty="0" smtClean="0"/>
              <a:t>3 (Architectural Overview Diagram)</a:t>
            </a:r>
            <a:endParaRPr lang="en-AU" sz="1800" i="1" dirty="0"/>
          </a:p>
        </p:txBody>
      </p:sp>
      <p:sp>
        <p:nvSpPr>
          <p:cNvPr id="20" name="Rectangle 19"/>
          <p:cNvSpPr/>
          <p:nvPr/>
        </p:nvSpPr>
        <p:spPr>
          <a:xfrm>
            <a:off x="10721962" y="3876482"/>
            <a:ext cx="5805740" cy="5632311"/>
          </a:xfrm>
          <a:prstGeom prst="rect">
            <a:avLst/>
          </a:prstGeom>
        </p:spPr>
        <p:txBody>
          <a:bodyPr wrap="square">
            <a:spAutoFit/>
          </a:bodyPr>
          <a:lstStyle/>
          <a:p>
            <a:pPr marL="342900" indent="-342900">
              <a:buFont typeface="Arial" panose="020B0604020202020204" pitchFamily="34" charset="0"/>
              <a:buChar char="•"/>
            </a:pPr>
            <a:r>
              <a:rPr lang="en-US" sz="2400" dirty="0" smtClean="0"/>
              <a:t>Direct </a:t>
            </a:r>
            <a:r>
              <a:rPr lang="en-US" sz="2400" dirty="0"/>
              <a:t>call method (Between experts and  </a:t>
            </a:r>
            <a:r>
              <a:rPr lang="en-US" sz="2400" dirty="0" smtClean="0"/>
              <a:t>     farmers).</a:t>
            </a:r>
          </a:p>
          <a:p>
            <a:pPr marL="342900" indent="-342900">
              <a:buFont typeface="Arial" panose="020B0604020202020204" pitchFamily="34" charset="0"/>
              <a:buChar char="•"/>
            </a:pPr>
            <a:r>
              <a:rPr lang="en-US" sz="2400" dirty="0" smtClean="0"/>
              <a:t> </a:t>
            </a:r>
            <a:r>
              <a:rPr lang="en-US" sz="2400" dirty="0"/>
              <a:t>Several categories of experts provided to the </a:t>
            </a:r>
            <a:r>
              <a:rPr lang="en-US" sz="2400" dirty="0" smtClean="0"/>
              <a:t>farmers.</a:t>
            </a:r>
          </a:p>
          <a:p>
            <a:pPr marL="342900" indent="-342900">
              <a:buFont typeface="Arial" panose="020B0604020202020204" pitchFamily="34" charset="0"/>
              <a:buChar char="•"/>
            </a:pPr>
            <a:r>
              <a:rPr lang="en-US" sz="2400" dirty="0" smtClean="0"/>
              <a:t>Email </a:t>
            </a:r>
            <a:r>
              <a:rPr lang="en-US" sz="2400" dirty="0"/>
              <a:t>method </a:t>
            </a:r>
            <a:r>
              <a:rPr lang="en-US" sz="2400" dirty="0" smtClean="0"/>
              <a:t>communications.</a:t>
            </a:r>
          </a:p>
          <a:p>
            <a:pPr marL="342900" indent="-342900">
              <a:buFont typeface="Arial" panose="020B0604020202020204" pitchFamily="34" charset="0"/>
              <a:buChar char="•"/>
            </a:pPr>
            <a:r>
              <a:rPr lang="en-US" sz="2400" dirty="0" smtClean="0"/>
              <a:t>Voice </a:t>
            </a:r>
            <a:r>
              <a:rPr lang="en-US" sz="2400" dirty="0"/>
              <a:t>sharing methods for </a:t>
            </a:r>
            <a:r>
              <a:rPr lang="en-US" sz="2400" dirty="0" smtClean="0"/>
              <a:t>communications.</a:t>
            </a:r>
          </a:p>
          <a:p>
            <a:pPr marL="342900" indent="-342900">
              <a:buFont typeface="Arial" panose="020B0604020202020204" pitchFamily="34" charset="0"/>
              <a:buChar char="•"/>
            </a:pPr>
            <a:r>
              <a:rPr lang="en-US" sz="2400" dirty="0" smtClean="0"/>
              <a:t>Weather </a:t>
            </a:r>
            <a:r>
              <a:rPr lang="en-US" sz="2400" dirty="0"/>
              <a:t>coasting information provided to the </a:t>
            </a:r>
            <a:r>
              <a:rPr lang="en-US" sz="2400" dirty="0" smtClean="0"/>
              <a:t>farmers.</a:t>
            </a:r>
          </a:p>
          <a:p>
            <a:pPr marL="342900" indent="-342900">
              <a:buFont typeface="Arial" panose="020B0604020202020204" pitchFamily="34" charset="0"/>
              <a:buChar char="•"/>
            </a:pPr>
            <a:r>
              <a:rPr lang="en-US" sz="2400" dirty="0" smtClean="0"/>
              <a:t> </a:t>
            </a:r>
            <a:r>
              <a:rPr lang="en-US" sz="2400" dirty="0"/>
              <a:t>Market News portal provided to the </a:t>
            </a:r>
            <a:r>
              <a:rPr lang="en-US" sz="2400" dirty="0" smtClean="0"/>
              <a:t>farmers.</a:t>
            </a:r>
          </a:p>
          <a:p>
            <a:pPr marL="342900" indent="-342900">
              <a:buFont typeface="Arial" panose="020B0604020202020204" pitchFamily="34" charset="0"/>
              <a:buChar char="•"/>
            </a:pPr>
            <a:r>
              <a:rPr lang="en-US" sz="2400" dirty="0" smtClean="0"/>
              <a:t>Business </a:t>
            </a:r>
            <a:r>
              <a:rPr lang="en-US" sz="2400" dirty="0"/>
              <a:t>News portals provided to the </a:t>
            </a:r>
            <a:r>
              <a:rPr lang="en-US" sz="2400" dirty="0" smtClean="0"/>
              <a:t>farmers.</a:t>
            </a:r>
          </a:p>
          <a:p>
            <a:pPr marL="342900" indent="-342900">
              <a:buFont typeface="Arial" panose="020B0604020202020204" pitchFamily="34" charset="0"/>
              <a:buChar char="•"/>
            </a:pPr>
            <a:r>
              <a:rPr lang="en-US" sz="2400" dirty="0" smtClean="0"/>
              <a:t>Farming </a:t>
            </a:r>
            <a:r>
              <a:rPr lang="en-US" sz="2400" dirty="0"/>
              <a:t>portal provided to the </a:t>
            </a:r>
            <a:r>
              <a:rPr lang="en-US" sz="2400" dirty="0" smtClean="0"/>
              <a:t>farmers.</a:t>
            </a:r>
          </a:p>
          <a:p>
            <a:pPr marL="342900" indent="-342900">
              <a:buFont typeface="Arial" panose="020B0604020202020204" pitchFamily="34" charset="0"/>
              <a:buChar char="•"/>
            </a:pPr>
            <a:r>
              <a:rPr lang="en-US" sz="2400" dirty="0" smtClean="0"/>
              <a:t>Base </a:t>
            </a:r>
            <a:r>
              <a:rPr lang="en-US" sz="2400" dirty="0"/>
              <a:t>of communication is mobile device</a:t>
            </a:r>
          </a:p>
        </p:txBody>
      </p:sp>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51776" y="3630651"/>
            <a:ext cx="4572000" cy="5448035"/>
          </a:xfrm>
          <a:prstGeom prst="rect">
            <a:avLst/>
          </a:prstGeom>
        </p:spPr>
      </p:pic>
      <p:sp>
        <p:nvSpPr>
          <p:cNvPr id="32" name="Rectangle 31"/>
          <p:cNvSpPr/>
          <p:nvPr/>
        </p:nvSpPr>
        <p:spPr>
          <a:xfrm>
            <a:off x="16810171" y="9005846"/>
            <a:ext cx="4082084" cy="369332"/>
          </a:xfrm>
          <a:prstGeom prst="rect">
            <a:avLst/>
          </a:prstGeom>
        </p:spPr>
        <p:txBody>
          <a:bodyPr wrap="square">
            <a:spAutoFit/>
          </a:bodyPr>
          <a:lstStyle/>
          <a:p>
            <a:r>
              <a:rPr lang="en-AU" sz="1800" i="1" dirty="0" smtClean="0"/>
              <a:t>Figure- </a:t>
            </a:r>
            <a:r>
              <a:rPr lang="en-AU" sz="1800" i="1" dirty="0" smtClean="0"/>
              <a:t>4 (User Panel to contact Experts )</a:t>
            </a:r>
            <a:endParaRPr lang="en-AU" sz="1800" i="1" dirty="0"/>
          </a:p>
        </p:txBody>
      </p:sp>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36188" y="10701932"/>
            <a:ext cx="4572000" cy="5012685"/>
          </a:xfrm>
          <a:prstGeom prst="rect">
            <a:avLst/>
          </a:prstGeom>
        </p:spPr>
      </p:pic>
      <p:sp>
        <p:nvSpPr>
          <p:cNvPr id="34" name="Rectangle 33"/>
          <p:cNvSpPr/>
          <p:nvPr/>
        </p:nvSpPr>
        <p:spPr>
          <a:xfrm>
            <a:off x="10836188" y="15729652"/>
            <a:ext cx="4082084" cy="369332"/>
          </a:xfrm>
          <a:prstGeom prst="rect">
            <a:avLst/>
          </a:prstGeom>
        </p:spPr>
        <p:txBody>
          <a:bodyPr wrap="square">
            <a:spAutoFit/>
          </a:bodyPr>
          <a:lstStyle/>
          <a:p>
            <a:r>
              <a:rPr lang="en-AU" sz="1800" i="1" dirty="0" smtClean="0"/>
              <a:t>Figure- </a:t>
            </a:r>
            <a:r>
              <a:rPr lang="en-AU" sz="1800" i="1" dirty="0"/>
              <a:t>5</a:t>
            </a:r>
            <a:r>
              <a:rPr lang="en-AU" sz="1800" i="1" dirty="0" smtClean="0"/>
              <a:t> (User Panel Home Page )</a:t>
            </a:r>
            <a:endParaRPr lang="en-AU" sz="1800" i="1" dirty="0"/>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32999" y="16411554"/>
            <a:ext cx="4572000" cy="4752983"/>
          </a:xfrm>
          <a:prstGeom prst="rect">
            <a:avLst/>
          </a:prstGeom>
        </p:spPr>
      </p:pic>
      <p:sp>
        <p:nvSpPr>
          <p:cNvPr id="36" name="Rectangle 35"/>
          <p:cNvSpPr/>
          <p:nvPr/>
        </p:nvSpPr>
        <p:spPr>
          <a:xfrm>
            <a:off x="10820866" y="21072612"/>
            <a:ext cx="4684932" cy="369332"/>
          </a:xfrm>
          <a:prstGeom prst="rect">
            <a:avLst/>
          </a:prstGeom>
        </p:spPr>
        <p:txBody>
          <a:bodyPr wrap="square">
            <a:spAutoFit/>
          </a:bodyPr>
          <a:lstStyle/>
          <a:p>
            <a:r>
              <a:rPr lang="en-AU" sz="1800" i="1" dirty="0" smtClean="0"/>
              <a:t>Figure- </a:t>
            </a:r>
            <a:r>
              <a:rPr lang="en-AU" sz="1800" i="1" dirty="0"/>
              <a:t>7</a:t>
            </a:r>
            <a:r>
              <a:rPr lang="en-AU" sz="1800" i="1" dirty="0" smtClean="0"/>
              <a:t> (User Panel to contact Experts )</a:t>
            </a:r>
            <a:endParaRPr lang="en-AU" sz="1800" i="1" dirty="0"/>
          </a:p>
        </p:txBody>
      </p:sp>
      <p:sp>
        <p:nvSpPr>
          <p:cNvPr id="35" name="Notched Right Arrow 34"/>
          <p:cNvSpPr/>
          <p:nvPr/>
        </p:nvSpPr>
        <p:spPr>
          <a:xfrm rot="5400000">
            <a:off x="12331122" y="15850937"/>
            <a:ext cx="757273" cy="484632"/>
          </a:xfrm>
          <a:prstGeom prst="notch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7" name="Right Arrow 36"/>
          <p:cNvSpPr/>
          <p:nvPr/>
        </p:nvSpPr>
        <p:spPr>
          <a:xfrm rot="5400000">
            <a:off x="12083665" y="14944880"/>
            <a:ext cx="1252186" cy="27448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9" name="Notched Right Arrow 38"/>
          <p:cNvSpPr/>
          <p:nvPr/>
        </p:nvSpPr>
        <p:spPr>
          <a:xfrm>
            <a:off x="15594503" y="12146267"/>
            <a:ext cx="757273" cy="484632"/>
          </a:xfrm>
          <a:prstGeom prst="notch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0" name="Right Arrow 39"/>
          <p:cNvSpPr/>
          <p:nvPr/>
        </p:nvSpPr>
        <p:spPr>
          <a:xfrm>
            <a:off x="13271863" y="12251339"/>
            <a:ext cx="2322639" cy="28025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38" name="Picture 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361393" y="10701932"/>
            <a:ext cx="4572638" cy="5006286"/>
          </a:xfrm>
          <a:prstGeom prst="rect">
            <a:avLst/>
          </a:prstGeom>
        </p:spPr>
      </p:pic>
      <p:sp>
        <p:nvSpPr>
          <p:cNvPr id="42" name="Rectangle 41"/>
          <p:cNvSpPr/>
          <p:nvPr/>
        </p:nvSpPr>
        <p:spPr>
          <a:xfrm>
            <a:off x="16726420" y="15647969"/>
            <a:ext cx="4082084" cy="369332"/>
          </a:xfrm>
          <a:prstGeom prst="rect">
            <a:avLst/>
          </a:prstGeom>
        </p:spPr>
        <p:txBody>
          <a:bodyPr wrap="square">
            <a:spAutoFit/>
          </a:bodyPr>
          <a:lstStyle/>
          <a:p>
            <a:pPr algn="r"/>
            <a:r>
              <a:rPr lang="en-AU" sz="1800" i="1" dirty="0" smtClean="0"/>
              <a:t>Figure- </a:t>
            </a:r>
            <a:r>
              <a:rPr lang="en-AU" sz="1800" i="1" dirty="0" smtClean="0"/>
              <a:t>6 (User Panel Farming Portal )</a:t>
            </a:r>
            <a:endParaRPr lang="en-AU" sz="1800" i="1" dirty="0"/>
          </a:p>
        </p:txBody>
      </p:sp>
      <p:sp>
        <p:nvSpPr>
          <p:cNvPr id="43" name="Notched Right Arrow 42"/>
          <p:cNvSpPr/>
          <p:nvPr/>
        </p:nvSpPr>
        <p:spPr>
          <a:xfrm>
            <a:off x="15594502" y="18894788"/>
            <a:ext cx="757273" cy="484632"/>
          </a:xfrm>
          <a:prstGeom prst="notch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41" name="Picture 4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361393" y="16411554"/>
            <a:ext cx="4572000" cy="4752983"/>
          </a:xfrm>
          <a:prstGeom prst="rect">
            <a:avLst/>
          </a:prstGeom>
        </p:spPr>
      </p:pic>
      <p:sp>
        <p:nvSpPr>
          <p:cNvPr id="45" name="Rectangle 44"/>
          <p:cNvSpPr/>
          <p:nvPr/>
        </p:nvSpPr>
        <p:spPr>
          <a:xfrm>
            <a:off x="16295310" y="21106642"/>
            <a:ext cx="4684932" cy="369332"/>
          </a:xfrm>
          <a:prstGeom prst="rect">
            <a:avLst/>
          </a:prstGeom>
        </p:spPr>
        <p:txBody>
          <a:bodyPr wrap="square">
            <a:spAutoFit/>
          </a:bodyPr>
          <a:lstStyle/>
          <a:p>
            <a:pPr algn="r"/>
            <a:r>
              <a:rPr lang="en-AU" sz="1800" i="1" dirty="0" smtClean="0"/>
              <a:t>Figure- </a:t>
            </a:r>
            <a:r>
              <a:rPr lang="en-AU" sz="1800" i="1" dirty="0"/>
              <a:t>7</a:t>
            </a:r>
            <a:r>
              <a:rPr lang="en-AU" sz="1800" i="1" dirty="0" smtClean="0"/>
              <a:t> (User Panel to Query from Experts )</a:t>
            </a:r>
            <a:endParaRPr lang="en-AU" sz="1800" i="1" dirty="0"/>
          </a:p>
        </p:txBody>
      </p:sp>
      <p:cxnSp>
        <p:nvCxnSpPr>
          <p:cNvPr id="46" name="Straight Arrow Connector 45"/>
          <p:cNvCxnSpPr/>
          <p:nvPr/>
        </p:nvCxnSpPr>
        <p:spPr>
          <a:xfrm>
            <a:off x="15113726" y="18507083"/>
            <a:ext cx="480776" cy="48621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p:cNvCxnSpPr/>
          <p:nvPr/>
        </p:nvCxnSpPr>
        <p:spPr>
          <a:xfrm flipV="1">
            <a:off x="15058944" y="19273736"/>
            <a:ext cx="535558" cy="6136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2" name="Straight Arrow Connector 51"/>
          <p:cNvCxnSpPr>
            <a:endCxn id="43" idx="1"/>
          </p:cNvCxnSpPr>
          <p:nvPr/>
        </p:nvCxnSpPr>
        <p:spPr>
          <a:xfrm flipV="1">
            <a:off x="15134878" y="19137104"/>
            <a:ext cx="580782" cy="169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6041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612</TotalTime>
  <Words>713</Words>
  <Application>Microsoft Office PowerPoint</Application>
  <PresentationFormat>Custom</PresentationFormat>
  <Paragraphs>78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宋体</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Sikandar Yadav</cp:lastModifiedBy>
  <cp:revision>35</cp:revision>
  <dcterms:created xsi:type="dcterms:W3CDTF">2016-03-28T06:32:15Z</dcterms:created>
  <dcterms:modified xsi:type="dcterms:W3CDTF">2016-05-03T11:52:04Z</dcterms:modified>
</cp:coreProperties>
</file>