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Clerx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eClerx</a:t>
            </a:r>
          </a:p>
        </p:txBody>
      </p:sp>
      <p:pic>
        <p:nvPicPr>
          <p:cNvPr id="134" name="Image" descr="Image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35" name="Assignment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Insights</a:t>
            </a:r>
          </a:p>
        </p:txBody>
      </p:sp>
      <p:sp>
        <p:nvSpPr>
          <p:cNvPr id="136" name="Paras Malik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Paras Malik</a:t>
            </a:r>
          </a:p>
          <a:p>
            <a:pPr/>
            <a:r>
              <a:t>+91-8874800433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mmary of Solution"/>
          <p:cNvSpPr txBox="1"/>
          <p:nvPr>
            <p:ph type="body" idx="13"/>
          </p:nvPr>
        </p:nvSpPr>
        <p:spPr>
          <a:xfrm>
            <a:off x="254000" y="351790"/>
            <a:ext cx="5676900" cy="171831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600"/>
              </a:spcBef>
              <a:defRPr i="0"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Summary of Solution</a:t>
            </a:r>
          </a:p>
        </p:txBody>
      </p:sp>
      <p:pic>
        <p:nvPicPr>
          <p:cNvPr id="139" name="Image" descr="Image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1219" y="558799"/>
            <a:ext cx="5842001" cy="8661401"/>
          </a:xfrm>
          <a:prstGeom prst="rect">
            <a:avLst/>
          </a:prstGeom>
        </p:spPr>
      </p:pic>
      <p:sp>
        <p:nvSpPr>
          <p:cNvPr id="140" name="1. Text Preprocessing of data…"/>
          <p:cNvSpPr txBox="1"/>
          <p:nvPr>
            <p:ph type="body" sz="quarter" idx="1"/>
          </p:nvPr>
        </p:nvSpPr>
        <p:spPr>
          <a:xfrm>
            <a:off x="254000" y="2870200"/>
            <a:ext cx="5676900" cy="4013200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>
              <a:defRPr sz="3200">
                <a:solidFill>
                  <a:srgbClr val="2934F5"/>
                </a:solidFill>
              </a:defRPr>
            </a:pPr>
            <a:r>
              <a:t> 1. Text Preprocessing of data</a:t>
            </a:r>
          </a:p>
          <a:p>
            <a:pPr>
              <a:defRPr sz="3200">
                <a:solidFill>
                  <a:srgbClr val="2934F5"/>
                </a:solidFill>
              </a:defRPr>
            </a:pPr>
          </a:p>
          <a:p>
            <a:pPr>
              <a:defRPr sz="3200">
                <a:solidFill>
                  <a:srgbClr val="2934F5"/>
                </a:solidFill>
              </a:defRPr>
            </a:pPr>
            <a:r>
              <a:t>2. Tokenizing the words to convert them into numbers</a:t>
            </a:r>
          </a:p>
          <a:p>
            <a:pPr>
              <a:defRPr sz="3200">
                <a:solidFill>
                  <a:srgbClr val="2934F5"/>
                </a:solidFill>
              </a:defRPr>
            </a:pPr>
          </a:p>
          <a:p>
            <a:pPr>
              <a:defRPr sz="3200">
                <a:solidFill>
                  <a:srgbClr val="2934F5"/>
                </a:solidFill>
              </a:defRPr>
            </a:pPr>
            <a:r>
              <a:t>3. Using KMeans algorithm to cluster the reviews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reat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the data</a:t>
            </a:r>
          </a:p>
        </p:txBody>
      </p:sp>
      <p:sp>
        <p:nvSpPr>
          <p:cNvPr id="143" name="Steps taken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>
                <a:solidFill>
                  <a:srgbClr val="0F06F1"/>
                </a:solidFill>
              </a:defRPr>
            </a:pPr>
            <a:r>
              <a:t>Steps taken:</a:t>
            </a: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  <a:r>
              <a:t>1. A genuine customer will create a new tweet about his own experience to the company rather than retweet on someone’s else issue of his problem.</a:t>
            </a: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  <a:r>
              <a:t>2. The retweets of other user is neglected as our main focus is the tweet initiated by the first user to reveal his experience</a:t>
            </a: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</a:p>
          <a:p>
            <a:pPr marL="0" indent="0" defTabSz="56083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304"/>
            </a:pPr>
            <a:r>
              <a:t>3. The tweets on which company has marked a response is only used for the training as they are tweets which which has a more reach and impact</a:t>
            </a:r>
          </a:p>
        </p:txBody>
      </p:sp>
      <p:sp>
        <p:nvSpPr>
          <p:cNvPr id="144" name="Implementation:…"/>
          <p:cNvSpPr txBox="1"/>
          <p:nvPr/>
        </p:nvSpPr>
        <p:spPr>
          <a:xfrm>
            <a:off x="67056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3305">
              <a:lnSpc>
                <a:spcPct val="110000"/>
              </a:lnSpc>
              <a:defRPr i="1" sz="2232">
                <a:solidFill>
                  <a:srgbClr val="0F06F1"/>
                </a:solidFill>
              </a:defRPr>
            </a:pPr>
            <a:r>
              <a:t>Implementation: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marL="409447" indent="-409447" algn="l" defTabSz="543305">
              <a:lnSpc>
                <a:spcPct val="110000"/>
              </a:lnSpc>
              <a:buSzPct val="100000"/>
              <a:buAutoNum type="arabicPeriod" startAt="1"/>
              <a:defRPr i="1" sz="2232"/>
            </a:pPr>
            <a:r>
              <a:t>Response ID of the tweet is null and Inbound column is True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marL="409447" indent="-409447" algn="l" defTabSz="543305">
              <a:lnSpc>
                <a:spcPct val="110000"/>
              </a:lnSpc>
              <a:buSzPct val="100000"/>
              <a:buAutoNum type="arabicPeriod" startAt="2"/>
              <a:defRPr i="1" sz="2232"/>
            </a:pPr>
            <a:r>
              <a:t>Response ID NULL will take care of it.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marL="409447" indent="-409447" algn="l" defTabSz="543305">
              <a:lnSpc>
                <a:spcPct val="110000"/>
              </a:lnSpc>
              <a:buSzPct val="100000"/>
              <a:buAutoNum type="arabicPeriod" startAt="3"/>
              <a:defRPr i="1" sz="2232"/>
            </a:pPr>
            <a:r>
              <a:t>The inbound function is False and initial tweet id of customer tweet is joined with in_response_to_tweet_id of company tweet using pandas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algn="l" defTabSz="543305">
              <a:lnSpc>
                <a:spcPct val="110000"/>
              </a:lnSpc>
              <a:defRPr i="1" sz="2232"/>
            </a:pPr>
            <a:r>
              <a:t>4. All the null values in the data are removed initially before implementing the above three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process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 the data</a:t>
            </a:r>
          </a:p>
        </p:txBody>
      </p:sp>
      <p:sp>
        <p:nvSpPr>
          <p:cNvPr id="147" name="Steps taken:…"/>
          <p:cNvSpPr txBox="1"/>
          <p:nvPr>
            <p:ph type="body" sz="half" idx="4294967295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 anchor="t"/>
          <a:lstStyle/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>
                <a:solidFill>
                  <a:srgbClr val="0F06F1"/>
                </a:solidFill>
              </a:defRPr>
            </a:pPr>
            <a:r>
              <a:t>Steps taken: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1. The emoji plays a very important role to understand the gist of a tweet (happy or angry) so emojis are converted to text in the tweets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2. The upper  case letters are converted to lower case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3. Punctuation marks are removed to avoid any impact on training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4. Top 10 most frequent used words are removed from the data (like: It, is , for that , etc.)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5. As user will refer to respective company for product so there is no need to train on the basis of company name. Hence company names are also removed from the tweet</a:t>
            </a: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</a:p>
          <a:p>
            <a:pPr marL="0" indent="0" defTabSz="40309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56"/>
            </a:pPr>
            <a:r>
              <a:t>6. The  very rarest words are removed from the tweet (as they generally refer to spelling mistake)</a:t>
            </a:r>
          </a:p>
        </p:txBody>
      </p:sp>
      <p:sp>
        <p:nvSpPr>
          <p:cNvPr id="148" name="Rectangle"/>
          <p:cNvSpPr txBox="1"/>
          <p:nvPr/>
        </p:nvSpPr>
        <p:spPr>
          <a:xfrm>
            <a:off x="66802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10000"/>
              </a:lnSpc>
              <a:defRPr i="1"/>
            </a:pPr>
          </a:p>
          <a:p>
            <a:pPr algn="l">
              <a:lnSpc>
                <a:spcPct val="110000"/>
              </a:lnSpc>
              <a:defRPr i="1"/>
            </a:pPr>
          </a:p>
          <a:p>
            <a:pPr algn="l">
              <a:lnSpc>
                <a:spcPct val="110000"/>
              </a:lnSpc>
              <a:defRPr i="1"/>
            </a:pPr>
          </a:p>
          <a:p>
            <a:pPr algn="l">
              <a:lnSpc>
                <a:spcPct val="110000"/>
              </a:lnSpc>
              <a:defRPr i="1"/>
            </a:pPr>
          </a:p>
        </p:txBody>
      </p:sp>
      <p:grpSp>
        <p:nvGrpSpPr>
          <p:cNvPr id="151" name="Image Gallery"/>
          <p:cNvGrpSpPr/>
          <p:nvPr/>
        </p:nvGrpSpPr>
        <p:grpSpPr>
          <a:xfrm>
            <a:off x="6527675" y="2972221"/>
            <a:ext cx="6556922" cy="6755558"/>
            <a:chOff x="0" y="0"/>
            <a:chExt cx="6556920" cy="6755556"/>
          </a:xfrm>
        </p:grpSpPr>
        <p:pic>
          <p:nvPicPr>
            <p:cNvPr id="149" name="Screenshot 2020-07-20 at 12.36.43 PM.png" descr="Screenshot 2020-07-20 at 12.36.43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812" t="0" r="8812" b="0"/>
            <a:stretch>
              <a:fillRect/>
            </a:stretch>
          </p:blipFill>
          <p:spPr>
            <a:xfrm>
              <a:off x="0" y="0"/>
              <a:ext cx="6556921" cy="5866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The frequent words used in the tweet with number of times they are used"/>
            <p:cNvSpPr/>
            <p:nvPr/>
          </p:nvSpPr>
          <p:spPr>
            <a:xfrm>
              <a:off x="0" y="5942756"/>
              <a:ext cx="6556921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The frequent words used in the tweet with number of times they are used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ord to Text Convers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297941">
              <a:spcBef>
                <a:spcPts val="800"/>
              </a:spcBef>
              <a:defRPr sz="3570"/>
            </a:lvl1pPr>
          </a:lstStyle>
          <a:p>
            <a:pPr/>
            <a:r>
              <a:t>Word to Text Conversion</a:t>
            </a:r>
          </a:p>
        </p:txBody>
      </p:sp>
      <p:sp>
        <p:nvSpPr>
          <p:cNvPr id="154" name="Steps taken:…"/>
          <p:cNvSpPr txBox="1"/>
          <p:nvPr>
            <p:ph type="body" sz="half" idx="4294967295"/>
          </p:nvPr>
        </p:nvSpPr>
        <p:spPr>
          <a:xfrm>
            <a:off x="342900" y="2730500"/>
            <a:ext cx="5816600" cy="6350000"/>
          </a:xfrm>
          <a:prstGeom prst="rect">
            <a:avLst/>
          </a:prstGeom>
        </p:spPr>
        <p:txBody>
          <a:bodyPr anchor="t"/>
          <a:lstStyle/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>
                <a:solidFill>
                  <a:srgbClr val="0F06F1"/>
                </a:solidFill>
              </a:defRPr>
            </a:pPr>
            <a:r>
              <a:t>Steps taken: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1. We can only perform training on numbers not the text so we create a corpus (dictionary) from the words already in our data and mark the position of each text from the dictionary 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For example: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“ Laptop love product” will become [4000 5000 6000] where 4000,5000 and 6000 represents the position of Laptop love and product respectively in the dictionary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2. As the the maximum character of a tweet is 140 and average of 5 character a word make it approximately 30 words. After removing frequent words from data our max length converted to 25. So initially the experiment started with max length 25 but tuned according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3. Padding type is post (in case if some tweets are less than 25 words)</a:t>
            </a: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</a:p>
          <a:p>
            <a:pPr marL="0" indent="0" defTabSz="391414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1608"/>
            </a:pPr>
            <a:r>
              <a:t>4. There is another word worked “OOV” at position 1 for the words which are not available in our dictionary</a:t>
            </a:r>
          </a:p>
        </p:txBody>
      </p:sp>
      <p:sp>
        <p:nvSpPr>
          <p:cNvPr id="155" name="5. If the length of words is more than max_length then truncation also done from end of the sentence similar to padding…"/>
          <p:cNvSpPr txBox="1"/>
          <p:nvPr/>
        </p:nvSpPr>
        <p:spPr>
          <a:xfrm>
            <a:off x="67056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  <a:r>
              <a:t>5. If the length of words is more than max_length then truncation also done from end of the sentence similar to padding</a:t>
            </a:r>
          </a:p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  <a:r>
              <a:t>6. Initially the dictionary was limited to 50,000 words but after various experimentation the best results came are obtained at 100000 words corpus</a:t>
            </a:r>
          </a:p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  <a:r>
              <a:t>7. All the above defined steps are used to convert text to number. The final outcome is [no.of tweets  X max_length]</a:t>
            </a:r>
          </a:p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  <a:r>
              <a:t>8. Then data set is divided into three parts of test, validation and training with ratio of ~ 10%,10% and 90%</a:t>
            </a:r>
          </a:p>
          <a:p>
            <a:pPr algn="l" defTabSz="391414">
              <a:lnSpc>
                <a:spcPct val="110000"/>
              </a:lnSpc>
              <a:defRPr i="1" sz="1608"/>
            </a:pPr>
          </a:p>
          <a:p>
            <a:pPr algn="l" defTabSz="391414">
              <a:lnSpc>
                <a:spcPct val="110000"/>
              </a:lnSpc>
              <a:defRPr i="1" sz="1608"/>
            </a:pPr>
            <a:r>
              <a:t>Validation data set is used to tune hyper-parameters as defined above:</a:t>
            </a:r>
          </a:p>
          <a:p>
            <a:pPr marL="294978" indent="-294978" algn="l" defTabSz="391414">
              <a:lnSpc>
                <a:spcPct val="110000"/>
              </a:lnSpc>
              <a:buSzPct val="100000"/>
              <a:buAutoNum type="arabicPeriod" startAt="1"/>
              <a:defRPr i="1" sz="1608"/>
            </a:pPr>
            <a:r>
              <a:t>Word limit of corpus</a:t>
            </a:r>
          </a:p>
          <a:p>
            <a:pPr marL="294978" indent="-294978" algn="l" defTabSz="391414">
              <a:lnSpc>
                <a:spcPct val="110000"/>
              </a:lnSpc>
              <a:buSzPct val="100000"/>
              <a:buAutoNum type="arabicPeriod" startAt="1"/>
              <a:defRPr i="1" sz="1608"/>
            </a:pPr>
            <a:r>
              <a:t>Max length</a:t>
            </a:r>
          </a:p>
          <a:p>
            <a:pPr marL="294978" indent="-294978" algn="l" defTabSz="391414">
              <a:lnSpc>
                <a:spcPct val="110000"/>
              </a:lnSpc>
              <a:buSzPct val="100000"/>
              <a:buAutoNum type="arabicPeriod" startAt="1"/>
              <a:defRPr i="1" sz="1608"/>
            </a:pPr>
            <a:r>
              <a:t>Type of padding and truncating </a:t>
            </a:r>
          </a:p>
          <a:p>
            <a:pPr marL="294978" indent="-294978" algn="l" defTabSz="391414">
              <a:lnSpc>
                <a:spcPct val="110000"/>
              </a:lnSpc>
              <a:buSzPct val="100000"/>
              <a:buAutoNum type="arabicPeriod" startAt="1"/>
              <a:defRPr i="1" sz="1608"/>
            </a:pPr>
            <a:r>
              <a:t>Preprocessing of data</a:t>
            </a:r>
          </a:p>
          <a:p>
            <a:pPr algn="l" defTabSz="391414">
              <a:lnSpc>
                <a:spcPct val="110000"/>
              </a:lnSpc>
              <a:defRPr i="1" sz="1608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raining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297941">
              <a:spcBef>
                <a:spcPts val="800"/>
              </a:spcBef>
              <a:defRPr sz="3570"/>
            </a:lvl1pPr>
          </a:lstStyle>
          <a:p>
            <a:pPr/>
            <a:r>
              <a:t>Training</a:t>
            </a:r>
          </a:p>
        </p:txBody>
      </p:sp>
      <p:sp>
        <p:nvSpPr>
          <p:cNvPr id="158" name="Algorithm used:…"/>
          <p:cNvSpPr txBox="1"/>
          <p:nvPr>
            <p:ph type="body" sz="half" idx="4294967295"/>
          </p:nvPr>
        </p:nvSpPr>
        <p:spPr>
          <a:xfrm>
            <a:off x="342900" y="2730500"/>
            <a:ext cx="5816600" cy="63500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0F06F1"/>
                </a:solidFill>
              </a:defRPr>
            </a:pPr>
            <a:r>
              <a:t>Algorithm used: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0F06F1"/>
                </a:solidFill>
              </a:defRPr>
            </a:pP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K-Means algorithm is used for clustering because: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a. Relatively simple to implement.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b. Scales to larger data set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c. Guarantees convergence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d. Can warm start the positions of centroids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e. Easily adapts to new example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  <a:r>
              <a:t>f. Generalises to clusters of different shapes and sizes, such as elliptical clusters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pPr>
          </a:p>
        </p:txBody>
      </p:sp>
      <p:sp>
        <p:nvSpPr>
          <p:cNvPr id="159" name="Implementation:…"/>
          <p:cNvSpPr txBox="1"/>
          <p:nvPr/>
        </p:nvSpPr>
        <p:spPr>
          <a:xfrm>
            <a:off x="6705600" y="2730500"/>
            <a:ext cx="58166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3305">
              <a:lnSpc>
                <a:spcPct val="110000"/>
              </a:lnSpc>
              <a:defRPr i="1" sz="2232">
                <a:solidFill>
                  <a:srgbClr val="0F1EF4"/>
                </a:solidFill>
              </a:defRPr>
            </a:pPr>
            <a:r>
              <a:t>Implementation: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algn="l" defTabSz="543305">
              <a:lnSpc>
                <a:spcPct val="110000"/>
              </a:lnSpc>
              <a:defRPr i="1" sz="2232"/>
            </a:pPr>
            <a:r>
              <a:t>1. sklearn already defined K means algorithm is used for the training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algn="l" defTabSz="543305">
              <a:lnSpc>
                <a:spcPct val="110000"/>
              </a:lnSpc>
              <a:defRPr i="1" sz="2232"/>
            </a:pPr>
            <a:r>
              <a:t>2. Initially number of clusters were set to 5 but 3 clusters were coming very proximate to each other which justified our initial assumption of positive ,negative, neutral/informative</a:t>
            </a:r>
          </a:p>
          <a:p>
            <a:pPr algn="l" defTabSz="543305">
              <a:lnSpc>
                <a:spcPct val="110000"/>
              </a:lnSpc>
              <a:defRPr i="1" sz="2232"/>
            </a:pPr>
          </a:p>
          <a:p>
            <a:pPr algn="l" defTabSz="543305">
              <a:lnSpc>
                <a:spcPct val="110000"/>
              </a:lnSpc>
              <a:defRPr i="1" sz="2232"/>
            </a:pPr>
            <a:r>
              <a:t>After performing the trained model on validation set we were able to identify them into various clusters which solved our problem of  clustering according to views of customer</a:t>
            </a:r>
          </a:p>
          <a:p>
            <a:pPr algn="l" defTabSz="543305">
              <a:lnSpc>
                <a:spcPct val="110000"/>
              </a:lnSpc>
              <a:defRPr i="1" sz="2232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</a:t>
            </a:r>
          </a:p>
        </p:txBody>
      </p:sp>
      <p:sp>
        <p:nvSpPr>
          <p:cNvPr id="162" name="After clustering the reviews to positive, negative, neutral/informative we can analyse the number of review of each cluster a particular company is tagged on Twitt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05434" indent="-305434" defTabSz="379729">
              <a:spcBef>
                <a:spcPts val="1500"/>
              </a:spcBef>
              <a:buClrTx/>
              <a:buSzPct val="75000"/>
              <a:buFontTx/>
              <a:buChar char="•"/>
              <a:defRPr sz="2340"/>
            </a:pPr>
            <a:r>
              <a:t>After clustering the reviews to positive, negative, neutral/informative we can analyse the number of review of each cluster a particular company is tagged on Twitter.</a:t>
            </a:r>
          </a:p>
          <a:p>
            <a:pPr marL="305434" indent="-305434" defTabSz="379729">
              <a:spcBef>
                <a:spcPts val="1500"/>
              </a:spcBef>
              <a:buClrTx/>
              <a:buSzPct val="75000"/>
              <a:buFontTx/>
              <a:buChar char="•"/>
              <a:defRPr sz="2340"/>
            </a:pPr>
            <a:r>
              <a:t>If the % is skewed towards negative reviews  for a company then best solution is to take a more focussed approach towards solving the customer problem and customer satisfaction</a:t>
            </a:r>
          </a:p>
          <a:p>
            <a:pPr marL="305434" indent="-305434" defTabSz="379729">
              <a:spcBef>
                <a:spcPts val="1500"/>
              </a:spcBef>
              <a:buClrTx/>
              <a:buSzPct val="75000"/>
              <a:buFontTx/>
              <a:buChar char="•"/>
              <a:defRPr sz="2340"/>
            </a:pPr>
            <a:r>
              <a:t>If the % of positive reviews for a company are more then company can use this to run campaigns on the website, social media or E-comm to showcase their customer satisfaction </a:t>
            </a:r>
          </a:p>
          <a:p>
            <a:pPr marL="305434" indent="-305434" defTabSz="379729">
              <a:spcBef>
                <a:spcPts val="1500"/>
              </a:spcBef>
              <a:buClrTx/>
              <a:buSzPct val="75000"/>
              <a:buFontTx/>
              <a:buChar char="•"/>
              <a:defRPr sz="2340"/>
            </a:pPr>
            <a:r>
              <a:t>If the % of neutral reviews for a company are more that can be because of informative reviews which a company can link with Ecom website product link to showcase real time experience and information by already existing customers</a:t>
            </a:r>
          </a:p>
          <a:p>
            <a:pPr marL="305434" indent="-305434" defTabSz="379729">
              <a:spcBef>
                <a:spcPts val="1500"/>
              </a:spcBef>
              <a:buClrTx/>
              <a:buSzPct val="75000"/>
              <a:buFontTx/>
              <a:buChar char="•"/>
              <a:defRPr sz="2340"/>
            </a:pPr>
            <a:r>
              <a:t>More analysis can be performed to distribute the neutral reviews and informative reviews into further clusters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ank you very much 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very much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44" t="1270" r="2144" b="1166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