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40F24D-0373-401E-A0C6-9268BBE82E21}">
          <p14:sldIdLst>
            <p14:sldId id="256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 showGuides="1">
      <p:cViewPr>
        <p:scale>
          <a:sx n="51" d="100"/>
          <a:sy n="51" d="100"/>
        </p:scale>
        <p:origin x="768" y="1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94AD-4CE3-4189-9765-2592F8182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7AA8C-BF02-41F7-8E48-BF3FA70A4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F0DFC-8B1B-4166-B9FD-C3231EEF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C378-7079-45C6-BAA5-F41511C5DD96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B3FCF-2AD3-40F4-A0BF-2BC81861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479F6-88AE-4CEA-9E53-A234E933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25D8-2BBC-445B-A2B9-16BEA43EE0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3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7F64-1F57-44A0-A766-B6B419E1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62571-2CC1-487B-9324-AE2CDBCAE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61BD9-1B0D-4498-A777-C5B61C31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C378-7079-45C6-BAA5-F41511C5DD96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26823-E6D1-4781-9D78-D33D3B1C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F8838-9469-4A17-91C3-1F129BFA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25D8-2BBC-445B-A2B9-16BEA43EE0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220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B9038D-FC8E-48C6-9A61-4BEDDE595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E438F-6225-4175-A7B8-40224F789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69327-1829-4380-B7C8-673BE230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C378-7079-45C6-BAA5-F41511C5DD96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1AEC1-598C-43EE-9B28-7CB05C3D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26AE7-6CC6-4269-9052-918E6E0A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25D8-2BBC-445B-A2B9-16BEA43EE0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08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0269E-59C8-4744-9E0C-8293FA11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AE70F-C079-49D5-91C3-70C40E725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F49A6-6704-468F-B7FA-0FD9B714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C378-7079-45C6-BAA5-F41511C5DD96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6BB0E-A993-493A-ADA8-1E64E054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A5FE1-D3A6-4E4A-A6A7-B70A4E33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25D8-2BBC-445B-A2B9-16BEA43EE0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327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60CFE-6302-43E5-9AB1-AF82A9522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7F1CB-7295-4C8E-8B36-81081C3F9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7EDB8-E414-4C10-8CB6-502FC779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C378-7079-45C6-BAA5-F41511C5DD96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C6C48-9AC5-4F3A-BD07-F71ABDD7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0D112-F31A-42E0-BD30-CC2DE8C7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25D8-2BBC-445B-A2B9-16BEA43EE0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648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8C46-9BE1-4663-90CB-DBA31714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13834-5AFD-4753-ACA0-33A07C232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1437A-C3A4-4634-8278-DDF1325FB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6399F-9032-46C6-9BD3-D7420F81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C378-7079-45C6-BAA5-F41511C5DD96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C9659-43FE-4F61-A96F-A77841F5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3BDDF-F5EE-4ACE-B252-D498989F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25D8-2BBC-445B-A2B9-16BEA43EE0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95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133B-3448-457F-A6F9-ABF44BF99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A8A19-751C-4C99-BD14-F89F25F10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EE642-AF6F-4503-A6ED-D4DF4EA5C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14E594-E0A8-45FC-8BFF-ACB164B7D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FA3CC-AA6D-4FFA-A349-7E99E3C46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C5E52C-435A-4692-809A-F5E4465D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C378-7079-45C6-BAA5-F41511C5DD96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688A5-8809-4F9A-BE76-E6F2AAC8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B5ACD-A401-4103-B213-55211A2F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25D8-2BBC-445B-A2B9-16BEA43EE0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89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E2106-498A-4DF1-9317-F97C00EE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C85D1B-1CFB-4F59-87B6-44D9D9BF0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C378-7079-45C6-BAA5-F41511C5DD96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BBF54-7451-4861-911B-DA6C2B51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C6B97-2422-4A8E-84AB-F54EFD2A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25D8-2BBC-445B-A2B9-16BEA43EE0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70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CDD09-EBF5-4AF0-AD10-C254EE85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C378-7079-45C6-BAA5-F41511C5DD96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11870-EA99-4738-BB7D-569904DB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A4CCA-3A2A-492B-B1C9-22FC772F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25D8-2BBC-445B-A2B9-16BEA43EE0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43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0E0D-6A0D-44CE-9352-BE87E889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7E4D9-2A66-4583-A7D1-8870F23F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85004-000E-4C6B-B73C-DC06180F1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D8CE5-23F5-4FEC-AFA5-6CFBF4C3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C378-7079-45C6-BAA5-F41511C5DD96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35932-96FA-4837-96B1-57E9081A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95E4E-A24C-4B8A-BCC5-96CAE9238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25D8-2BBC-445B-A2B9-16BEA43EE0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726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35BD-9340-49A9-9A04-6F3E25A91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A6436C-5C86-454B-81E5-C34CAAD97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B3C0F-CEF9-4B7C-9DB4-F255F2E6E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0B165-AD51-4307-A6CE-0AFABF35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C378-7079-45C6-BAA5-F41511C5DD96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16C2A-93CC-46D1-90F3-B8D45C0B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FA231-B4C5-41CD-A2B1-5B358B4B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25D8-2BBC-445B-A2B9-16BEA43EE0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092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794DC-AFD9-4594-BEB0-305759AE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6AFA0-4758-4D28-9919-1D4F86127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D209F-DD6C-4B75-B222-C895BD97D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FC378-7079-45C6-BAA5-F41511C5DD96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641FB-C433-450C-A1E6-DE30213EF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68A81-CE25-496A-BA44-FC83D0276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E25D8-2BBC-445B-A2B9-16BEA43EE0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59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F12F-6FB8-49AB-8B31-0879B0034E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/>
              <a:t>Understanding Algorithms in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12B3F-301E-4E44-9C55-1D76EC003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Sikander Randhawa</a:t>
            </a:r>
          </a:p>
        </p:txBody>
      </p:sp>
    </p:spTree>
    <p:extLst>
      <p:ext uri="{BB962C8B-B14F-4D97-AF65-F5344CB8AC3E}">
        <p14:creationId xmlns:p14="http://schemas.microsoft.com/office/powerpoint/2010/main" val="454936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D619-EDFF-47E7-ABCA-550639A65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966"/>
            <a:ext cx="5257800" cy="1325563"/>
          </a:xfrm>
        </p:spPr>
        <p:txBody>
          <a:bodyPr/>
          <a:lstStyle/>
          <a:p>
            <a:r>
              <a:rPr lang="en-CA" b="1" i="1" dirty="0"/>
              <a:t>Why  and how I got into research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16FEB-FDDD-4C11-B92F-F7A10C672761}"/>
              </a:ext>
            </a:extLst>
          </p:cNvPr>
          <p:cNvSpPr txBox="1"/>
          <p:nvPr/>
        </p:nvSpPr>
        <p:spPr>
          <a:xfrm>
            <a:off x="1121789" y="1998484"/>
            <a:ext cx="7861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I did a few co-op internships, and I felt like I wasn’t being pushed to my intellectual limits.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11DDB6-A1F0-4F19-81C2-174574F6AB4B}"/>
              </a:ext>
            </a:extLst>
          </p:cNvPr>
          <p:cNvSpPr txBox="1"/>
          <p:nvPr/>
        </p:nvSpPr>
        <p:spPr>
          <a:xfrm>
            <a:off x="1121789" y="3136128"/>
            <a:ext cx="82201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So, I quit – and signed up for a summer research position instead.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1D4AFF-5B3C-4026-8A99-6A8B5E4820AF}"/>
              </a:ext>
            </a:extLst>
          </p:cNvPr>
          <p:cNvSpPr txBox="1"/>
          <p:nvPr/>
        </p:nvSpPr>
        <p:spPr>
          <a:xfrm>
            <a:off x="1121789" y="4770647"/>
            <a:ext cx="786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I struggled mightily in my first research position.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832691-CB6B-4B3C-9F79-267C863BECFC}"/>
              </a:ext>
            </a:extLst>
          </p:cNvPr>
          <p:cNvSpPr/>
          <p:nvPr/>
        </p:nvSpPr>
        <p:spPr>
          <a:xfrm>
            <a:off x="1121789" y="4145796"/>
            <a:ext cx="6880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i="1" dirty="0"/>
              <a:t>Note: </a:t>
            </a:r>
            <a:r>
              <a:rPr lang="en-CA" i="1" dirty="0"/>
              <a:t>This is not advisable. The co-op office was not happy about this 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A0B582-1CBD-4A42-BBC6-65E4960261DE}"/>
              </a:ext>
            </a:extLst>
          </p:cNvPr>
          <p:cNvSpPr/>
          <p:nvPr/>
        </p:nvSpPr>
        <p:spPr>
          <a:xfrm>
            <a:off x="1121789" y="5531426"/>
            <a:ext cx="109068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/>
              <a:t>But I was growing as a person. Research gave me the space I needed to challenge myself.</a:t>
            </a:r>
          </a:p>
        </p:txBody>
      </p:sp>
    </p:spTree>
    <p:extLst>
      <p:ext uri="{BB962C8B-B14F-4D97-AF65-F5344CB8AC3E}">
        <p14:creationId xmlns:p14="http://schemas.microsoft.com/office/powerpoint/2010/main" val="221453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5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C6ED-6B33-4FC3-955D-E4CD480F8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347" y="459393"/>
            <a:ext cx="7664777" cy="1325563"/>
          </a:xfrm>
        </p:spPr>
        <p:txBody>
          <a:bodyPr>
            <a:normAutofit/>
          </a:bodyPr>
          <a:lstStyle/>
          <a:p>
            <a:r>
              <a:rPr lang="en-CA" b="1" i="1" dirty="0"/>
              <a:t>Pros and cons for research in theoretical 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EECEC-D6FB-4DAF-97B8-7D5FB3B13371}"/>
              </a:ext>
            </a:extLst>
          </p:cNvPr>
          <p:cNvSpPr txBox="1"/>
          <p:nvPr/>
        </p:nvSpPr>
        <p:spPr>
          <a:xfrm>
            <a:off x="282801" y="1958417"/>
            <a:ext cx="62405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Pros</a:t>
            </a:r>
            <a:endParaRPr lang="en-CA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/>
              <a:t>Challenging problems to work will expand your intellectual capabilities.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/>
              <a:t>As opposed to research in pure mathematics, you don’t need to spend years learning background before you can contribute.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/>
              <a:t>Unlimited supply of problems to work 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/>
              <a:t>Problems are motivated by the hottest field in Computer Science right now.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0EEDE-2B1C-4607-891F-95340A85F978}"/>
              </a:ext>
            </a:extLst>
          </p:cNvPr>
          <p:cNvSpPr txBox="1"/>
          <p:nvPr/>
        </p:nvSpPr>
        <p:spPr>
          <a:xfrm>
            <a:off x="6364661" y="1958416"/>
            <a:ext cx="57016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Cons</a:t>
            </a:r>
            <a:endParaRPr lang="en-CA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i="1" dirty="0"/>
              <a:t>Your non CS friends think you spend your time “inventing formulas”…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i="1" dirty="0"/>
              <a:t>When you tell people you are a grad student in CS, they assume you can code …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/>
              <a:t>Often are unsure about if you are making progress for long periods of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260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EAC5-4498-4F54-8BCB-BB8E0DC4C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75" y="247559"/>
            <a:ext cx="4667794" cy="1325563"/>
          </a:xfrm>
        </p:spPr>
        <p:txBody>
          <a:bodyPr/>
          <a:lstStyle/>
          <a:p>
            <a:r>
              <a:rPr lang="en-CA" b="1" i="1" dirty="0"/>
              <a:t>Machine learning in a nutshell.</a:t>
            </a:r>
          </a:p>
        </p:txBody>
      </p:sp>
      <p:pic>
        <p:nvPicPr>
          <p:cNvPr id="5" name="Picture 4" descr="Image result for black box">
            <a:extLst>
              <a:ext uri="{FF2B5EF4-FFF2-40B4-BE49-F238E27FC236}">
                <a16:creationId xmlns:a16="http://schemas.microsoft.com/office/drawing/2014/main" id="{73B761E5-2ADD-40CF-B1E4-FFAFAC52D9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3" r="14168" b="6061"/>
          <a:stretch/>
        </p:blipFill>
        <p:spPr bwMode="auto">
          <a:xfrm>
            <a:off x="4790236" y="3041542"/>
            <a:ext cx="2376398" cy="248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879029A-2EA4-463F-AAAC-F62DEDD3DA5A}"/>
              </a:ext>
            </a:extLst>
          </p:cNvPr>
          <p:cNvSpPr txBox="1">
            <a:spLocks/>
          </p:cNvSpPr>
          <p:nvPr/>
        </p:nvSpPr>
        <p:spPr>
          <a:xfrm>
            <a:off x="583475" y="1054815"/>
            <a:ext cx="46677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i="1" dirty="0"/>
              <a:t>(extremely oversimplified)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027E18-E724-4D14-BBD4-B5D7D2FCB660}"/>
              </a:ext>
            </a:extLst>
          </p:cNvPr>
          <p:cNvSpPr txBox="1"/>
          <p:nvPr/>
        </p:nvSpPr>
        <p:spPr>
          <a:xfrm>
            <a:off x="682310" y="3341802"/>
            <a:ext cx="2773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Start with a bunch of data. Each entry comes with features and a label.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0CD433-2099-4EE5-B1C3-9E4B31ECDC77}"/>
              </a:ext>
            </a:extLst>
          </p:cNvPr>
          <p:cNvSpPr txBox="1"/>
          <p:nvPr/>
        </p:nvSpPr>
        <p:spPr>
          <a:xfrm>
            <a:off x="4395854" y="2187769"/>
            <a:ext cx="3165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Use the data to find the </a:t>
            </a:r>
            <a:r>
              <a:rPr lang="en-CA" b="1" i="1" dirty="0"/>
              <a:t>best or most likely</a:t>
            </a:r>
            <a:r>
              <a:rPr lang="en-CA" dirty="0"/>
              <a:t> way to assign labels to new data points.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D54A7-5303-47DE-AE35-9F2C2BCCE628}"/>
              </a:ext>
            </a:extLst>
          </p:cNvPr>
          <p:cNvSpPr txBox="1"/>
          <p:nvPr/>
        </p:nvSpPr>
        <p:spPr>
          <a:xfrm>
            <a:off x="8443363" y="1111457"/>
            <a:ext cx="3165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Output a rule which assigns unlabelled, unseen data to a label. </a:t>
            </a:r>
          </a:p>
        </p:txBody>
      </p:sp>
      <p:pic>
        <p:nvPicPr>
          <p:cNvPr id="3080" name="Picture 8" descr="Image result for non linear data">
            <a:extLst>
              <a:ext uri="{FF2B5EF4-FFF2-40B4-BE49-F238E27FC236}">
                <a16:creationId xmlns:a16="http://schemas.microsoft.com/office/drawing/2014/main" id="{449BF594-267E-4E4E-ADAD-129767CC5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96" y="4371595"/>
            <a:ext cx="3875709" cy="223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Image result for non linear data">
            <a:extLst>
              <a:ext uri="{FF2B5EF4-FFF2-40B4-BE49-F238E27FC236}">
                <a16:creationId xmlns:a16="http://schemas.microsoft.com/office/drawing/2014/main" id="{8E457144-E02A-4D44-9DCD-74360951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318" y="2050286"/>
            <a:ext cx="3875709" cy="223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DC8543-5F10-441F-9B32-69C4024BCAB7}"/>
              </a:ext>
            </a:extLst>
          </p:cNvPr>
          <p:cNvCxnSpPr>
            <a:cxnSpLocks/>
          </p:cNvCxnSpPr>
          <p:nvPr/>
        </p:nvCxnSpPr>
        <p:spPr>
          <a:xfrm flipV="1">
            <a:off x="6795280" y="3303027"/>
            <a:ext cx="1586923" cy="627015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508FE85-C772-4435-A2F6-5F3985424062}"/>
              </a:ext>
            </a:extLst>
          </p:cNvPr>
          <p:cNvSpPr/>
          <p:nvPr/>
        </p:nvSpPr>
        <p:spPr>
          <a:xfrm>
            <a:off x="8600700" y="2597256"/>
            <a:ext cx="3110151" cy="1027687"/>
          </a:xfrm>
          <a:custGeom>
            <a:avLst/>
            <a:gdLst>
              <a:gd name="connsiteX0" fmla="*/ 0 w 3115491"/>
              <a:gd name="connsiteY0" fmla="*/ 603144 h 1027687"/>
              <a:gd name="connsiteX1" fmla="*/ 444137 w 3115491"/>
              <a:gd name="connsiteY1" fmla="*/ 15315 h 1027687"/>
              <a:gd name="connsiteX2" fmla="*/ 790303 w 3115491"/>
              <a:gd name="connsiteY2" fmla="*/ 237384 h 1027687"/>
              <a:gd name="connsiteX3" fmla="*/ 1260566 w 3115491"/>
              <a:gd name="connsiteY3" fmla="*/ 929715 h 1027687"/>
              <a:gd name="connsiteX4" fmla="*/ 1639389 w 3115491"/>
              <a:gd name="connsiteY4" fmla="*/ 812150 h 1027687"/>
              <a:gd name="connsiteX5" fmla="*/ 2174966 w 3115491"/>
              <a:gd name="connsiteY5" fmla="*/ 54504 h 1027687"/>
              <a:gd name="connsiteX6" fmla="*/ 2592977 w 3115491"/>
              <a:gd name="connsiteY6" fmla="*/ 211258 h 1027687"/>
              <a:gd name="connsiteX7" fmla="*/ 3115491 w 3115491"/>
              <a:gd name="connsiteY7" fmla="*/ 1027687 h 102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5491" h="1027687">
                <a:moveTo>
                  <a:pt x="0" y="603144"/>
                </a:moveTo>
                <a:cubicBezTo>
                  <a:pt x="156210" y="339709"/>
                  <a:pt x="312420" y="76275"/>
                  <a:pt x="444137" y="15315"/>
                </a:cubicBezTo>
                <a:cubicBezTo>
                  <a:pt x="575854" y="-45645"/>
                  <a:pt x="654232" y="84984"/>
                  <a:pt x="790303" y="237384"/>
                </a:cubicBezTo>
                <a:cubicBezTo>
                  <a:pt x="926374" y="389784"/>
                  <a:pt x="1119052" y="833921"/>
                  <a:pt x="1260566" y="929715"/>
                </a:cubicBezTo>
                <a:cubicBezTo>
                  <a:pt x="1402080" y="1025509"/>
                  <a:pt x="1486989" y="958018"/>
                  <a:pt x="1639389" y="812150"/>
                </a:cubicBezTo>
                <a:cubicBezTo>
                  <a:pt x="1791789" y="666282"/>
                  <a:pt x="2016035" y="154653"/>
                  <a:pt x="2174966" y="54504"/>
                </a:cubicBezTo>
                <a:cubicBezTo>
                  <a:pt x="2333897" y="-45645"/>
                  <a:pt x="2436223" y="49061"/>
                  <a:pt x="2592977" y="211258"/>
                </a:cubicBezTo>
                <a:cubicBezTo>
                  <a:pt x="2749731" y="373455"/>
                  <a:pt x="2987040" y="903590"/>
                  <a:pt x="3115491" y="1027687"/>
                </a:cubicBezTo>
              </a:path>
            </a:pathLst>
          </a:cu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740799-E18C-4302-856D-5183F84BB1AE}"/>
              </a:ext>
            </a:extLst>
          </p:cNvPr>
          <p:cNvCxnSpPr>
            <a:cxnSpLocks/>
          </p:cNvCxnSpPr>
          <p:nvPr/>
        </p:nvCxnSpPr>
        <p:spPr>
          <a:xfrm flipV="1">
            <a:off x="3771340" y="4545874"/>
            <a:ext cx="1479929" cy="614911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33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E20F-7180-447F-9A83-F2878DBE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593"/>
            <a:ext cx="4439194" cy="1325563"/>
          </a:xfrm>
        </p:spPr>
        <p:txBody>
          <a:bodyPr/>
          <a:lstStyle/>
          <a:p>
            <a:r>
              <a:rPr lang="en-CA" b="1" i="1" dirty="0"/>
              <a:t>What’s going on in the black box?</a:t>
            </a:r>
          </a:p>
        </p:txBody>
      </p:sp>
      <p:pic>
        <p:nvPicPr>
          <p:cNvPr id="4" name="Picture 3" descr="Image result for black box">
            <a:extLst>
              <a:ext uri="{FF2B5EF4-FFF2-40B4-BE49-F238E27FC236}">
                <a16:creationId xmlns:a16="http://schemas.microsoft.com/office/drawing/2014/main" id="{B4BA858F-13B9-4F20-842B-2A8B6B760B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3" r="14168" b="6061"/>
          <a:stretch/>
        </p:blipFill>
        <p:spPr bwMode="auto">
          <a:xfrm>
            <a:off x="1498396" y="3080731"/>
            <a:ext cx="2376398" cy="248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E4A1C1-FD4C-48AB-827C-1ECDA2B62459}"/>
              </a:ext>
            </a:extLst>
          </p:cNvPr>
          <p:cNvSpPr txBox="1"/>
          <p:nvPr/>
        </p:nvSpPr>
        <p:spPr>
          <a:xfrm>
            <a:off x="1104014" y="2226958"/>
            <a:ext cx="3165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Use the data to find the </a:t>
            </a:r>
            <a:r>
              <a:rPr lang="en-CA" b="1" i="1" dirty="0">
                <a:highlight>
                  <a:srgbClr val="FFFF00"/>
                </a:highlight>
              </a:rPr>
              <a:t>best or most likely</a:t>
            </a:r>
            <a:r>
              <a:rPr lang="en-CA" dirty="0"/>
              <a:t> way to assign labels to new data points.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098AFD-C07E-46FF-A8B6-A0DF77E4B26D}"/>
              </a:ext>
            </a:extLst>
          </p:cNvPr>
          <p:cNvCxnSpPr>
            <a:cxnSpLocks/>
          </p:cNvCxnSpPr>
          <p:nvPr/>
        </p:nvCxnSpPr>
        <p:spPr>
          <a:xfrm flipV="1">
            <a:off x="4760536" y="3349948"/>
            <a:ext cx="2014211" cy="618737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E8DF3C-FE29-4352-A16B-3304F9A3C314}"/>
              </a:ext>
            </a:extLst>
          </p:cNvPr>
          <p:cNvSpPr txBox="1"/>
          <p:nvPr/>
        </p:nvSpPr>
        <p:spPr>
          <a:xfrm>
            <a:off x="7545975" y="798036"/>
            <a:ext cx="316516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Usually this means we are solving an </a:t>
            </a:r>
            <a:r>
              <a:rPr lang="en-CA" sz="2000" b="1" i="1" dirty="0"/>
              <a:t>optimization problem</a:t>
            </a:r>
            <a:r>
              <a:rPr lang="en-CA" dirty="0"/>
              <a:t>…</a:t>
            </a:r>
          </a:p>
        </p:txBody>
      </p:sp>
      <p:pic>
        <p:nvPicPr>
          <p:cNvPr id="4098" name="Picture 2" descr="Image result for optimization">
            <a:extLst>
              <a:ext uri="{FF2B5EF4-FFF2-40B4-BE49-F238E27FC236}">
                <a16:creationId xmlns:a16="http://schemas.microsoft.com/office/drawing/2014/main" id="{5F68294D-71BE-4C88-BE25-447BC816E7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9" t="18766" r="12062" b="11105"/>
          <a:stretch/>
        </p:blipFill>
        <p:spPr bwMode="auto">
          <a:xfrm>
            <a:off x="7018701" y="1802503"/>
            <a:ext cx="3918857" cy="273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9D314A-D7D0-4595-A177-AFD0FBA6E2EB}"/>
              </a:ext>
            </a:extLst>
          </p:cNvPr>
          <p:cNvSpPr/>
          <p:nvPr/>
        </p:nvSpPr>
        <p:spPr>
          <a:xfrm>
            <a:off x="6695420" y="5005079"/>
            <a:ext cx="49749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i="1" dirty="0"/>
              <a:t>The problem often involves a term for each datapoint (like least squares)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54BA57-0F97-42F8-B1D3-9A4763F29CB6}"/>
                  </a:ext>
                </a:extLst>
              </p:cNvPr>
              <p:cNvSpPr txBox="1"/>
              <p:nvPr/>
            </p:nvSpPr>
            <p:spPr>
              <a:xfrm>
                <a:off x="4269176" y="5634477"/>
                <a:ext cx="4469557" cy="839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𝑓𝑢𝑛𝑐𝑡𝑖𝑜𝑛𝑠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𝑝𝑜𝑖𝑛𝑡𝑠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𝐸𝑟𝑟𝑜𝑟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54BA57-0F97-42F8-B1D3-9A4763F29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176" y="5634477"/>
                <a:ext cx="4469557" cy="8394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20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6141E-5CDA-43A1-A56E-7698B477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477168"/>
            <a:ext cx="5627914" cy="1325563"/>
          </a:xfrm>
        </p:spPr>
        <p:txBody>
          <a:bodyPr>
            <a:normAutofit fontScale="90000"/>
          </a:bodyPr>
          <a:lstStyle/>
          <a:p>
            <a:r>
              <a:rPr lang="en-CA" b="1" i="1" dirty="0"/>
              <a:t>What is special about optimization problems for machine learning?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A4E294-F0E7-4786-B328-F524A7BD396A}"/>
              </a:ext>
            </a:extLst>
          </p:cNvPr>
          <p:cNvSpPr txBox="1"/>
          <p:nvPr/>
        </p:nvSpPr>
        <p:spPr>
          <a:xfrm>
            <a:off x="968709" y="2289449"/>
            <a:ext cx="11399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There can be millions of datapoints… </a:t>
            </a:r>
            <a:r>
              <a:rPr lang="en-CA" sz="2400" b="1" i="1" dirty="0"/>
              <a:t>Need algorithms that scale.</a:t>
            </a: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Often non convex/concave … i.e. the functions are not easy to work with.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Often we need to make decisions in real time … </a:t>
            </a:r>
            <a:r>
              <a:rPr lang="en-CA" sz="2400" b="1" i="1" dirty="0"/>
              <a:t>online machine learning.</a:t>
            </a:r>
            <a:endParaRPr lang="en-CA" sz="2400" dirty="0"/>
          </a:p>
        </p:txBody>
      </p:sp>
      <p:pic>
        <p:nvPicPr>
          <p:cNvPr id="5122" name="Picture 2" descr="Image result for gradient descent">
            <a:extLst>
              <a:ext uri="{FF2B5EF4-FFF2-40B4-BE49-F238E27FC236}">
                <a16:creationId xmlns:a16="http://schemas.microsoft.com/office/drawing/2014/main" id="{F5AC3F45-CFF0-46AC-A6A1-536C1C1CD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620" y="4024212"/>
            <a:ext cx="3536972" cy="263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x mark">
            <a:extLst>
              <a:ext uri="{FF2B5EF4-FFF2-40B4-BE49-F238E27FC236}">
                <a16:creationId xmlns:a16="http://schemas.microsoft.com/office/drawing/2014/main" id="{F98D063E-8E7B-48E9-97DF-147F4A653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297" y="3910994"/>
            <a:ext cx="2448905" cy="279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lated image">
            <a:extLst>
              <a:ext uri="{FF2B5EF4-FFF2-40B4-BE49-F238E27FC236}">
                <a16:creationId xmlns:a16="http://schemas.microsoft.com/office/drawing/2014/main" id="{9CF1502D-E94F-4194-9621-80D1A54F8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42" y="3910994"/>
            <a:ext cx="3321079" cy="275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stock market">
            <a:extLst>
              <a:ext uri="{FF2B5EF4-FFF2-40B4-BE49-F238E27FC236}">
                <a16:creationId xmlns:a16="http://schemas.microsoft.com/office/drawing/2014/main" id="{90373057-804D-40FE-BCE4-B964329E5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478" y="4000354"/>
            <a:ext cx="3817121" cy="266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60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A02CD-B21C-4562-B28D-1329F01C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12530" cy="1325563"/>
          </a:xfrm>
        </p:spPr>
        <p:txBody>
          <a:bodyPr/>
          <a:lstStyle/>
          <a:p>
            <a:r>
              <a:rPr lang="en-CA" b="1" i="1" dirty="0"/>
              <a:t>What my research is focused 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4954A3-F123-4FCB-8EE2-7A09FE1E10A8}"/>
              </a:ext>
            </a:extLst>
          </p:cNvPr>
          <p:cNvSpPr txBox="1"/>
          <p:nvPr/>
        </p:nvSpPr>
        <p:spPr>
          <a:xfrm flipH="1">
            <a:off x="1176935" y="1989056"/>
            <a:ext cx="10710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Theoretical performance guarantees of usual algorithms used to solve optimization problems which appear in machine learning.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B61C1-DA74-4277-AC45-9DD5BDFD6891}"/>
              </a:ext>
            </a:extLst>
          </p:cNvPr>
          <p:cNvSpPr txBox="1"/>
          <p:nvPr/>
        </p:nvSpPr>
        <p:spPr>
          <a:xfrm flipH="1">
            <a:off x="1176934" y="3920817"/>
            <a:ext cx="10710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Designing theoretically optimal algorithms in settings which machine learning practitioners often find themselves in.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D7BA02-CF4B-4C89-BCFA-40F737028B31}"/>
              </a:ext>
            </a:extLst>
          </p:cNvPr>
          <p:cNvSpPr txBox="1"/>
          <p:nvPr/>
        </p:nvSpPr>
        <p:spPr>
          <a:xfrm>
            <a:off x="1176934" y="2828836"/>
            <a:ext cx="5829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/>
              <a:t>Example:</a:t>
            </a:r>
            <a:r>
              <a:rPr lang="en-CA" i="1" dirty="0"/>
              <a:t> Convergence rates of Stochastic Gradient Descent.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19F90-D64B-472F-BDED-74E188A49F24}"/>
              </a:ext>
            </a:extLst>
          </p:cNvPr>
          <p:cNvSpPr txBox="1"/>
          <p:nvPr/>
        </p:nvSpPr>
        <p:spPr>
          <a:xfrm>
            <a:off x="1176934" y="4751814"/>
            <a:ext cx="726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/>
              <a:t>Example:</a:t>
            </a:r>
            <a:r>
              <a:rPr lang="en-CA" i="1" dirty="0"/>
              <a:t> Optimal online machine learning algorithms – (no regret learning).</a:t>
            </a:r>
          </a:p>
        </p:txBody>
      </p:sp>
    </p:spTree>
    <p:extLst>
      <p:ext uri="{BB962C8B-B14F-4D97-AF65-F5344CB8AC3E}">
        <p14:creationId xmlns:p14="http://schemas.microsoft.com/office/powerpoint/2010/main" val="200112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2962-21BA-4779-846A-E89BBA58B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41190" cy="1325563"/>
          </a:xfrm>
        </p:spPr>
        <p:txBody>
          <a:bodyPr/>
          <a:lstStyle/>
          <a:p>
            <a:r>
              <a:rPr lang="en-CA" b="1" i="1" dirty="0"/>
              <a:t>Why is theory important?</a:t>
            </a:r>
          </a:p>
        </p:txBody>
      </p:sp>
      <p:pic>
        <p:nvPicPr>
          <p:cNvPr id="6146" name="Picture 2" descr="Image result for higgs particle">
            <a:extLst>
              <a:ext uri="{FF2B5EF4-FFF2-40B4-BE49-F238E27FC236}">
                <a16:creationId xmlns:a16="http://schemas.microsoft.com/office/drawing/2014/main" id="{F148E35C-FB50-4918-A037-DF50217A4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868" y="1894787"/>
            <a:ext cx="3207541" cy="252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hadron particle collider">
            <a:extLst>
              <a:ext uri="{FF2B5EF4-FFF2-40B4-BE49-F238E27FC236}">
                <a16:creationId xmlns:a16="http://schemas.microsoft.com/office/drawing/2014/main" id="{3BE943F9-50B8-4D20-B015-7AAD73674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034" y="1877171"/>
            <a:ext cx="3896510" cy="253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C9FAC8-CF2C-4FAE-91B2-79B32FC8B96B}"/>
              </a:ext>
            </a:extLst>
          </p:cNvPr>
          <p:cNvSpPr txBox="1"/>
          <p:nvPr/>
        </p:nvSpPr>
        <p:spPr>
          <a:xfrm>
            <a:off x="1846867" y="4889824"/>
            <a:ext cx="3207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Higgs boson. It’s theoretical existence was proposed in 1964 by Peter Higgs and 5 other physicists.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EE0F54-3336-4554-907E-4BCEAF4B0E85}"/>
              </a:ext>
            </a:extLst>
          </p:cNvPr>
          <p:cNvSpPr txBox="1"/>
          <p:nvPr/>
        </p:nvSpPr>
        <p:spPr>
          <a:xfrm>
            <a:off x="7260518" y="4889823"/>
            <a:ext cx="3207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boson’s existence was confirmed in 2012 based on collisions at the Large Hadron Collider.</a:t>
            </a:r>
          </a:p>
        </p:txBody>
      </p:sp>
    </p:spTree>
    <p:extLst>
      <p:ext uri="{BB962C8B-B14F-4D97-AF65-F5344CB8AC3E}">
        <p14:creationId xmlns:p14="http://schemas.microsoft.com/office/powerpoint/2010/main" val="344485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2962-21BA-4779-846A-E89BBA58B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41190" cy="1325563"/>
          </a:xfrm>
        </p:spPr>
        <p:txBody>
          <a:bodyPr/>
          <a:lstStyle/>
          <a:p>
            <a:r>
              <a:rPr lang="en-CA" b="1" i="1" dirty="0"/>
              <a:t>Why is theory important?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9FAC8-CF2C-4FAE-91B2-79B32FC8B96B}"/>
              </a:ext>
            </a:extLst>
          </p:cNvPr>
          <p:cNvSpPr txBox="1"/>
          <p:nvPr/>
        </p:nvSpPr>
        <p:spPr>
          <a:xfrm>
            <a:off x="1846867" y="4889824"/>
            <a:ext cx="3207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Albert Einstein predicted the existence of gravitational waves in 1916 in his general theory of relativity</a:t>
            </a:r>
            <a:r>
              <a:rPr lang="en-CA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EE0F54-3336-4554-907E-4BCEAF4B0E85}"/>
              </a:ext>
            </a:extLst>
          </p:cNvPr>
          <p:cNvSpPr txBox="1"/>
          <p:nvPr/>
        </p:nvSpPr>
        <p:spPr>
          <a:xfrm>
            <a:off x="7260518" y="4691860"/>
            <a:ext cx="32075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 September 14, 2015, wen LIGO physically felt the distortions in spacetime caused by passing gravitational waves generated by two colliding black holes nearly 1.3 billion light years away. </a:t>
            </a:r>
            <a:endParaRPr lang="en-CA" dirty="0"/>
          </a:p>
        </p:txBody>
      </p:sp>
      <p:pic>
        <p:nvPicPr>
          <p:cNvPr id="7172" name="Picture 4" descr="Image result for gravitational wave">
            <a:extLst>
              <a:ext uri="{FF2B5EF4-FFF2-40B4-BE49-F238E27FC236}">
                <a16:creationId xmlns:a16="http://schemas.microsoft.com/office/drawing/2014/main" id="{D62FC7A8-A414-461D-96CD-F11A2660B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70" y="1896303"/>
            <a:ext cx="4487945" cy="252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ligo">
            <a:extLst>
              <a:ext uri="{FF2B5EF4-FFF2-40B4-BE49-F238E27FC236}">
                <a16:creationId xmlns:a16="http://schemas.microsoft.com/office/drawing/2014/main" id="{F1079C46-01D3-45D7-B787-39230CE28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005" y="1896303"/>
            <a:ext cx="4477064" cy="252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18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2962-21BA-4779-846A-E89BBA58B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41190" cy="1325563"/>
          </a:xfrm>
        </p:spPr>
        <p:txBody>
          <a:bodyPr/>
          <a:lstStyle/>
          <a:p>
            <a:r>
              <a:rPr lang="en-CA" b="1" i="1" dirty="0"/>
              <a:t>Why is theory important?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D75391-1412-4057-A3C6-DE533CE26278}"/>
              </a:ext>
            </a:extLst>
          </p:cNvPr>
          <p:cNvSpPr txBox="1"/>
          <p:nvPr/>
        </p:nvSpPr>
        <p:spPr>
          <a:xfrm>
            <a:off x="1074656" y="2055043"/>
            <a:ext cx="8653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Research in Machine Learning feels different. Empirical results have raced far ahead of our theoretical understanding of the field.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F044BE-7591-413F-BD81-D5FC8EA4D341}"/>
              </a:ext>
            </a:extLst>
          </p:cNvPr>
          <p:cNvSpPr txBox="1"/>
          <p:nvPr/>
        </p:nvSpPr>
        <p:spPr>
          <a:xfrm>
            <a:off x="1074656" y="3298854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Running experiments in machine learning is a relatively low cost endeavour –  compared to building the Large Hadron Collider!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018340-3308-4459-B86F-AFD43C533F34}"/>
              </a:ext>
            </a:extLst>
          </p:cNvPr>
          <p:cNvSpPr txBox="1"/>
          <p:nvPr/>
        </p:nvSpPr>
        <p:spPr>
          <a:xfrm>
            <a:off x="1074655" y="4629601"/>
            <a:ext cx="8653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Perhaps a deeper theoretical understanding of the field can lead to a more fruitful and directed search for better machine learning models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366802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F955-05BD-4B47-97F7-81EB6406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6542" cy="1325563"/>
          </a:xfrm>
        </p:spPr>
        <p:txBody>
          <a:bodyPr/>
          <a:lstStyle/>
          <a:p>
            <a:r>
              <a:rPr lang="en-CA" b="1" i="1" dirty="0"/>
              <a:t>What theoretical research is like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F82755-FA27-4224-8BC2-F9B6891DE3BE}"/>
              </a:ext>
            </a:extLst>
          </p:cNvPr>
          <p:cNvSpPr txBox="1"/>
          <p:nvPr/>
        </p:nvSpPr>
        <p:spPr>
          <a:xfrm flipH="1">
            <a:off x="950692" y="2002831"/>
            <a:ext cx="2820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Long periods of time in deep thought.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BA1E5A-5FB2-47DF-8910-708D7B04B4BC}"/>
              </a:ext>
            </a:extLst>
          </p:cNvPr>
          <p:cNvSpPr txBox="1"/>
          <p:nvPr/>
        </p:nvSpPr>
        <p:spPr>
          <a:xfrm>
            <a:off x="950692" y="3777744"/>
            <a:ext cx="4677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Stimulating brainstorming sessions with colleagues. (My favorite part!!)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91CB0-AF3B-4AA2-8858-D33C7D89E606}"/>
              </a:ext>
            </a:extLst>
          </p:cNvPr>
          <p:cNvSpPr txBox="1"/>
          <p:nvPr/>
        </p:nvSpPr>
        <p:spPr>
          <a:xfrm>
            <a:off x="950692" y="5552657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Lots of math!</a:t>
            </a:r>
          </a:p>
        </p:txBody>
      </p:sp>
      <p:pic>
        <p:nvPicPr>
          <p:cNvPr id="8194" name="Picture 2" descr="Image result for pondering">
            <a:extLst>
              <a:ext uri="{FF2B5EF4-FFF2-40B4-BE49-F238E27FC236}">
                <a16:creationId xmlns:a16="http://schemas.microsoft.com/office/drawing/2014/main" id="{F096C02F-948E-4D88-BB2A-48E8DE04B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228" y="855607"/>
            <a:ext cx="2019791" cy="266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whiteboard math group">
            <a:extLst>
              <a:ext uri="{FF2B5EF4-FFF2-40B4-BE49-F238E27FC236}">
                <a16:creationId xmlns:a16="http://schemas.microsoft.com/office/drawing/2014/main" id="{448D383D-0D65-44BD-ABCB-539B97E34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636" y="1007367"/>
            <a:ext cx="3769645" cy="251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mage result for whiteboard math">
            <a:extLst>
              <a:ext uri="{FF2B5EF4-FFF2-40B4-BE49-F238E27FC236}">
                <a16:creationId xmlns:a16="http://schemas.microsoft.com/office/drawing/2014/main" id="{5B9234CD-B7A3-4555-B44B-F1813F5F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45" y="3637725"/>
            <a:ext cx="4678475" cy="311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03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620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Understanding Algorithms in Machine Learning</vt:lpstr>
      <vt:lpstr>Machine learning in a nutshell.</vt:lpstr>
      <vt:lpstr>What’s going on in the black box?</vt:lpstr>
      <vt:lpstr>What is special about optimization problems for machine learning?</vt:lpstr>
      <vt:lpstr>What my research is focused on</vt:lpstr>
      <vt:lpstr>Why is theory important?</vt:lpstr>
      <vt:lpstr>Why is theory important?</vt:lpstr>
      <vt:lpstr>Why is theory important?</vt:lpstr>
      <vt:lpstr>What theoretical research is like</vt:lpstr>
      <vt:lpstr>Why  and how I got into research</vt:lpstr>
      <vt:lpstr>Pros and cons for research in theoretical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in Machine Learning</dc:title>
  <dc:creator>Sikander Randhawa</dc:creator>
  <cp:lastModifiedBy>Sikander Randhawa</cp:lastModifiedBy>
  <cp:revision>29</cp:revision>
  <dcterms:created xsi:type="dcterms:W3CDTF">2020-01-23T22:09:05Z</dcterms:created>
  <dcterms:modified xsi:type="dcterms:W3CDTF">2020-01-25T00:32:25Z</dcterms:modified>
</cp:coreProperties>
</file>