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7" r:id="rId3"/>
    <p:sldId id="338" r:id="rId4"/>
    <p:sldId id="257" r:id="rId5"/>
    <p:sldId id="275" r:id="rId6"/>
    <p:sldId id="323" r:id="rId7"/>
    <p:sldId id="301" r:id="rId8"/>
    <p:sldId id="331" r:id="rId9"/>
    <p:sldId id="261" r:id="rId10"/>
    <p:sldId id="260" r:id="rId11"/>
    <p:sldId id="263" r:id="rId12"/>
    <p:sldId id="302" r:id="rId13"/>
    <p:sldId id="321" r:id="rId14"/>
    <p:sldId id="333" r:id="rId15"/>
    <p:sldId id="334" r:id="rId16"/>
    <p:sldId id="269" r:id="rId17"/>
    <p:sldId id="313" r:id="rId18"/>
    <p:sldId id="322" r:id="rId19"/>
    <p:sldId id="271" r:id="rId20"/>
    <p:sldId id="272" r:id="rId21"/>
    <p:sldId id="314" r:id="rId22"/>
    <p:sldId id="324" r:id="rId23"/>
    <p:sldId id="289" r:id="rId24"/>
    <p:sldId id="278" r:id="rId25"/>
    <p:sldId id="325" r:id="rId26"/>
    <p:sldId id="326" r:id="rId27"/>
    <p:sldId id="327" r:id="rId28"/>
    <p:sldId id="329" r:id="rId29"/>
    <p:sldId id="288" r:id="rId30"/>
    <p:sldId id="339" r:id="rId31"/>
    <p:sldId id="340" r:id="rId32"/>
    <p:sldId id="341" r:id="rId33"/>
    <p:sldId id="291" r:id="rId34"/>
    <p:sldId id="342" r:id="rId35"/>
    <p:sldId id="292" r:id="rId36"/>
    <p:sldId id="318" r:id="rId37"/>
    <p:sldId id="317" r:id="rId38"/>
    <p:sldId id="343" r:id="rId39"/>
    <p:sldId id="316" r:id="rId40"/>
    <p:sldId id="293" r:id="rId4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kander Randhawa" initials="SR" lastIdx="3" clrIdx="0">
    <p:extLst>
      <p:ext uri="{19B8F6BF-5375-455C-9EA6-DF929625EA0E}">
        <p15:presenceInfo xmlns:p15="http://schemas.microsoft.com/office/powerpoint/2012/main" userId="5351a9431354d6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B050"/>
    <a:srgbClr val="9FFFCA"/>
    <a:srgbClr val="7030A0"/>
    <a:srgbClr val="0000FF"/>
    <a:srgbClr val="FFFFB5"/>
    <a:srgbClr val="E0F5EA"/>
    <a:srgbClr val="EBEBEB"/>
    <a:srgbClr val="FFFF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77049" autoAdjust="0"/>
  </p:normalViewPr>
  <p:slideViewPr>
    <p:cSldViewPr>
      <p:cViewPr varScale="1">
        <p:scale>
          <a:sx n="90" d="100"/>
          <a:sy n="90" d="100"/>
        </p:scale>
        <p:origin x="84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593"/>
    </p:cViewPr>
  </p:sorterViewPr>
  <p:notesViewPr>
    <p:cSldViewPr>
      <p:cViewPr>
        <p:scale>
          <a:sx n="78" d="100"/>
          <a:sy n="78" d="100"/>
        </p:scale>
        <p:origin x="277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F3ED3-406E-461D-9798-B935D5F6E8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EF754-C7EE-4A7C-A02A-A3182F6E29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8341CCF-3CA5-4544-96DC-647C783F2563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B78BD-FE47-4FAE-B46E-6ECECDC4CC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3E0F-DEE5-45CF-83CC-3B1348EC9E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49D70E2-A85A-4639-BF71-12DFC762B9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590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06T21:00:44.4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48 3584 0 0,'0'0'96'0'0,"0"0"0"0"0,0 0 96 0 0,0 0 404 0 0,0 0 179 0 0,0 0 31 0 0,0 0 1 0 0,0 0-34 0 0,0 0-18 0 0,0 0-3 0 0,0 0-64 0 0,0 0-270 0 0,0 0-118 0 0,0 0-20 0 0,10 4 1675 0 0,34-52 933 0 0,-43 47-2392 0 0,-1 1 14 0 0,0 0 2 0 0,0 0 0 0 0,0 0 0 0 0,13 1 1360 0 0,-9 2-1613 0 0,-3-2-221 0 0,0-1 1 0 0,0 1-1 0 0,-1 0 1 0 0,1-1 0 0 0,0 1-1 0 0,0 0 1 0 0,0 0-1 0 0,0 0 1 0 0,-1 0-1 0 0,1 0 1 0 0,0 0 0 0 0,-1 0-1 0 0,1 0 1 0 0,-1 0-1 0 0,1 0 1 0 0,-1 0-1 0 0,0 0 1 0 0,1 0 0 0 0,-1 0-1 0 0,0 0 1 0 0,0 1-1 0 0,0-1 1 0 0,1 0-1 0 0,-1 0 1 0 0,-1 1-39 0 0,1 5 41 0 0,0-6-41 0 0,-1 0-1 0 0,1 0 0 0 0,0 0 0 0 0,0 0 0 0 0,-1 0 0 0 0,1 0 1 0 0,-1 0-1 0 0,1-1 0 0 0,-1 1 0 0 0,1 0 0 0 0,-1 0 1 0 0,1 0-1 0 0,-1 0 0 0 0,0-1 0 0 0,0 1 0 0 0,1 0 1 0 0,-1-1-1 0 0,0 1 0 0 0,0 0 0 0 0,0-1 0 0 0,0 1 0 0 0,1-1 1 0 0,-1 1-1 0 0,0-1 0 0 0,0 0 0 0 0,0 1 0 0 0,0-1 1 0 0,0 0-1 0 0,-1 0 1 0 0,0 0-1 0 0,0-1-1 0 0,1 1 1 0 0,-1-1 0 0 0,1 1 0 0 0,-1-1-1 0 0,1 0 1 0 0,-1 0 0 0 0,1 1 0 0 0,-1-1-1 0 0,1 0 1 0 0,-1-1 0 0 0,1 1 1 0 0,-3-2 76 0 0,3 3-72 0 0,-1-3 3 0 0,1-7-8 0 0,1 4 1 0 0,0 4 0 0 0,0 2-1 0 0,0-1 0 0 0,0 0 1 0 0,0 1-1 0 0,0-1 1 0 0,0 1-1 0 0,0-1 0 0 0,0 1 1 0 0,0-1-1 0 0,0 1 1 0 0,0-1-1 0 0,0 1 0 0 0,0-1 1 0 0,1 1-1 0 0,-1-1 0 0 0,0 1 1 0 0,0-1-1 0 0,1 1 1 0 0,-1-1-1 0 0,0 1 0 0 0,1-1 1 0 0,-1 1-1 0 0,0 0 1 0 0,1-1 0 0 0,0 0-78 0 0,-1 0 56 0 0,0 0 1 0 0,1 1-1 0 0,-1-1 0 0 0,0 0 0 0 0,0 1 0 0 0,1-1 0 0 0,-1 0 0 0 0,1 1 1 0 0,-1-1-1 0 0,1 1 0 0 0,-1-1 0 0 0,1 1 0 0 0,-1-1 0 0 0,1 1 0 0 0,0-1 22 0 0,1 0-13 0 0,15-1 6 0 0,-15 2 15 0 0,0 0 0 0 0,1 0 0 0 0,-1 1-1 0 0,0-1 1 0 0,0 0 0 0 0,0 1-1 0 0,0-1 1 0 0,1 1 0 0 0,-1 0 0 0 0,0 0-1 0 0,0 0 1 0 0,0 0 0 0 0,-1 0 0 0 0,1 0-1 0 0,0 0 1 0 0,0 1-8 0 0,0 0 17 0 0,-1 0 0 0 0,1 0 0 0 0,-1 0 1 0 0,1 0-1 0 0,-1 0 0 0 0,0 1 0 0 0,0-1 0 0 0,0 0 0 0 0,0 1 0 0 0,0-1 0 0 0,-1 1 1 0 0,1-1-1 0 0,-1 1 0 0 0,1-1 0 0 0,-1 1 0 0 0,0 0 0 0 0,0-1 0 0 0,0 2-17 0 0,-1-3 0 0 0,1 1 0 0 0,0-1 0 0 0,-1 1 0 0 0,1-1 0 0 0,-1 1 0 0 0,0-1 0 0 0,1 1 0 0 0,-1-1 0 0 0,0 1 0 0 0,0-1 0 0 0,0 0 0 0 0,0 0 0 0 0,0 1 0 0 0,0-1 0 0 0,0 0 0 0 0,-1 0 0 0 0,1 0 0 0 0,-1 0 0 0 0,1 0 0 0 0,0 0 0 0 0,-1 0 0 0 0,1-1 0 0 0,-1 1 0 0 0,1-1 0 0 0,-1 1 0 0 0,1-1 0 0 0,-1 1 0 0 0,1-1 0 0 0,-1 0 0 0 0,1 0 0 0 0,-2 0 0 0 0,-2 0 0 0 0,5-1 0 0 0,0 1 0 0 0,-1 0 0 0 0,1 0 0 0 0,0 0 0 0 0,-1-1 0 0 0,1 1 0 0 0,0 0 0 0 0,-1 0 0 0 0,1-1 0 0 0,0 1 0 0 0,-1 0 0 0 0,1-1 0 0 0,0 1 0 0 0,0 0 0 0 0,0-1 0 0 0,-1 1 0 0 0,1 0 0 0 0,0-1 0 0 0,0 1 0 0 0,0 0 0 0 0,0-1 0 0 0,0 1 0 0 0,0-1 0 0 0,-1 1 0 0 0,1 0 0 0 0,0-1 0 0 0,0 1 0 0 0,0-1 0 0 0,0 1 0 0 0,1 0 0 0 0,-1-1 0 0 0,0 1 0 0 0,0-1 0 0 0,0 1 0 0 0,-7-32 0 0 0,8 33 99 0 0,0-1 0 0 0,-1 0-1 0 0,1 1 1 0 0,0-1 0 0 0,0 1-1 0 0,-1-1 1 0 0,1 1 0 0 0,0 0-1 0 0,-1-1 1 0 0,1 1 0 0 0,0 0-1 0 0,-1-1 1 0 0,1 1 0 0 0,-1 0-1 0 0,1 0 1 0 0,-1-1 0 0 0,0 1-1 0 0,1 0 1 0 0,-1 0-99 0 0,0 0 6 0 0,1 0 0 0 0,-1 0 0 0 0,0 0 0 0 0,0 0 0 0 0,0 0 0 0 0,-1 0 0 0 0,1 0 0 0 0,0-1 0 0 0,0 1 0 0 0,0 0 0 0 0,-1 0 0 0 0,1 0 0 0 0,0 0 0 0 0,-1 0 0 0 0,1-1 0 0 0,0 1 0 0 0,-1 0 0 0 0,0 0 0 0 0,0 0-6 0 0,1-1 6 0 0,0 0-1 0 0,-1 0 0 0 0,1 0 1 0 0,-1 0-1 0 0,1 0 1 0 0,-1 0-1 0 0,1 0 0 0 0,0 0 1 0 0,-1 0-1 0 0,1 0 1 0 0,-1 0-1 0 0,1 0 0 0 0,0 0 1 0 0,-1 0-1 0 0,1 0 0 0 0,-1 0 1 0 0,1-1-1 0 0,0 1 1 0 0,-1 0-1 0 0,1 0 0 0 0,-1 0 1 0 0,1-1-1 0 0,0 1 0 0 0,-1 0 1 0 0,1-1-1 0 0,0 1 1 0 0,0 0-6 0 0,-3-2 31 0 0,1-1 1 0 0,0 1-1 0 0,0-1 0 0 0,0 1 1 0 0,1-1-1 0 0,-1 1 1 0 0,0-1-1 0 0,1 0 1 0 0,-1-2-32 0 0,1 1-33 0 0,0 0-26 0 0,2-19-151 0 0,-1 22 317 0 0,0 1 49 0 0,0 0 17 0 0,-10 7 201 0 0,3-10-1091 0 0,6 2-3493 0 0,1 1 4201 0 0,0 0-1645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1T03:56:52.177"/>
    </inkml:context>
    <inkml:brush xml:id="br0">
      <inkml:brushProperty name="width" value="0.025" units="cm"/>
      <inkml:brushProperty name="height" value="0.025" units="cm"/>
      <inkml:brushProperty name="color" value="#FFC11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2T15:13:56.3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10784 16451 64 0,'0'-3'27'0,"4"3"-21"0,-1-6 3 15,1 3 2-15,0-3-5 16,-1-4-1-16,1 4 15 16,-4-3 7-16,3-4-6 15,1-3-1-15,-1 1-6 16,-3-4-1-16,4 0-5 0,-4-6 0 15,0-3-5-15,0 0 0 0,0-7 1 16,0 1 9-16,0-4 3 16,-4 3-5-16,1-2-4 15,-1-7 2-15,1-3 4 16,-1-3-7-16,1-4-3 16,-1 1 0-16,0 0 0 15,1-1-1-15,-1 7 1 16,-3-3 2-16,0 3 4 15,0-6-2-15,0 0-2 16,0-1-2-16,0 1 0 16,0 0-2-16,0-1 2 15,0 7-2-15,0-3-1 16,-4 9 1-16,1-3 1 16,3 1 5-16,-4-8 4 15,4-2-6-15,0 0-1 16,3 6-2-16,1-7 1 0,-1 11-4 15,1-5 0-15,-1 5 1 16,1-1 2-16,-4 6 8 16,0-3 5-16,0-6-5 15,0 0-3-15,0-3-4 16,-1-3 0-16,5-1-4 16,-1 1 0-16,1 6 1 15,-1-3 2-15,1 9-3 0,-1-9 0 16,1 6 1-16,-1-9 2 15,1-1-3 1,-1 1 0-16,4 0 1 0,0 0 2 16,0 5-3-16,0 5 0 15,0-1 1 1,-3 0 2-16,-1-3-1 16,1 3 2-16,-1 0 4 0,1-9 6 15,-1-1-7-15,0 7-1 16,1 3-3-16,-1 0-2 15,1 1 1-15,-4 5-1 16,3-6 0-16,-3 6 0 16,0-2 0-16,0-7 2 0,4 3-1 15,-1-10-1-15,1 1 3 16,-1 0 0-16,1 9-1 16,3-3-2-16,0 0 1 15,0-3-1-15,3 6 0 16,-3-3 0-16,0-3 0 15,0-7 2-15,0 4 3 16,-3-10 4-16,-1 3-4 16,0 13-1-16,1 0-4 15,-1-3-1-15,1 6 1 16,-1 0 0-16,1-3 0 16,-1 3 0-16,1-9 0 15,-1 0 0-15,1 6 6 16,-1-3 4-16,1 6-8 15,-1 6 0-15,1 1-2 0,-1-4 0 16,4 3 2-16,-3 4 3 16,3 2-2-16,-4-2-2 15,0-7 0-15,1 3 1 16,-1 1-1-16,1-4 2 16,-1 3-2-16,1 1 2 15,3-4-2-15,0 10 2 16,-4-4-2-16,1 1 2 15,-1 9-2-15,4-4 2 16,-3 4 0-16,-1 3 1 16,1-3-2-16,3 0-2 15,-4 3 1-15,4-3-1 16,-3 0 0-16,-1-3 0 16,1 0-3-16,3-4 2 15,-4 10 3-15,4-3 1 0,0 0-1 16,0 6-2-16,0-6 1 15,0 6 1-15,0 1-1 16,0-1-1-16,0 3 1 16,4-3-1-16,-1 10 0 15,-3-7 2-15,0 7-1 16,4-4-1-16,-1-3 1 16,1 7-1-16,-1-7 0 15,1 4 0-15,-1-4 0 16,1 7 0-16,-4-7-3 0,3 7 2 15,-3-1 1 1,4 1 2-16,-1-1 1 16,-3 1 1-16,0 3-5 0,0-4-1 15,0 7 3-15,0-3 1 16,0 3 0 0,0-3-2-16,0 6-2 0,0-4-1 15,0-2-18-15,4 6-9 16,-1-3-24-16,1-3-9 15,-4 6-56 1,0 0-51-16,0-7 68 16</inkml:trace>
  <inkml:trace contextRef="#ctx0" brushRef="#br0" timeOffset="795.602">9924 10365 84 0,'-14'6'33'0,"10"-3"-26"0,0-3 9 0,4 0 5 16,0 0-12-16,0 0-5 15,0 0 6-15,0 0 3 16,0 0 16-16,8 0 6 15,-1 0-12-15,0 0-5 0,3 0-11 16,4 0-1-16,0-3 1 0,4-3 1 16,3 3 0-16,4-10 0 15,3 4 0-15,7-10-4 16,1 0-1-16,-1 0-1 16,4-6-2-16,-4 0 1 15,0 3-1-15,1-6 0 16,-1 3 2-16,-3 0 5 0,-4 6 4 15,0-6-4-15,-7 16 1 16,0-4 1 0,-3 0 5-16,0 10-8 15,-1-3-3-15,1 3-2 16,0-3 1-16,-1 6 1 16,1 9 3-16,0-3 1 15,-1 10 1-15,4-3-4 0,1 12-3 16,-1 0 0-16,0-3-1 15,0 3 0-15,0 3 0 16,0-9-3-16,-3 6 2 16,3 3-17-16,0-6-5 15,1 0-95 1,6 6-43-16,-4 4 77 16</inkml:trace>
  <inkml:trace contextRef="#ctx0" brushRef="#br0" timeOffset="2927.394">10358 16191 156 0,'-7'0'57'0,"7"0"-44"0,0 0 7 15,0 0 1-15,0 0 0 16,0 0 4-16,0 0-2 16,0 0-2-16,0 0-11 15,0 0 7-15,0-6 3 0,0 6-6 0,0 0-1 16,0 0-3 0,0 0-1-16,3 0-3 0,4 0-1 15,0 0-1-15,0 0 0 16,4 0 0-16,3-3 0 15,0 3 0-15,7 0 0 16,4-6-2-16,3 6 1 16,4 0-2-16,3 0 2 15,4 0-2-15,3 0 2 16,4 0-7-16,4 0 1 16,2-4 1-16,8-2 3 15,7 3 0-15,4-3-1 16,3 6-2-16,0-3 1 0,-3-4 3 15,6 7 1-15,8-6 1 16,3 3 0-16,4 3-2 16,3-6-2-1,7 6 1-15,11-4 1 0,7-2-1 16,0-3-1 0,4 9 1-16,6-3 1 15,4-4-1-15,-3 7 2 0,6-3-2 16,12-3-1-16,2-3 1 15,-3 9-1-15,15-7 0 16,-1 4 0-16,-3 3 0 16,7-6 2-16,6 3-1 15,-6-3-1-15,42 6-2 0,-10-10 1 16,-18 10 1 0,7-3 0-16,-7 3 0 0,-14 0 0 15,3 0 0-15,4 0 2 16,0 0-1-16,-1 0-1 15,5 0-2-15,-4 0 1 16,3 0 3-16,8 0 1 16,-5 0-4-16,1 3 1 15,0-3 0-15,-7 6 2 16,0-2-3-16,3 2 0 16,-6-3 1-16,-4-3 2 15,3 0-1-15,0 0-1 16,-3 0 1-16,0 0-1 15,-4 0 6-15,-7 0 4 16,1 6-3-16,-1-6-2 0,-4 10 0 16,-13-10 1-16,-4 0 3 15,-7 9 5-15,-3-9-8 16,-12 6-1-16,-9-6-3 16,-8 0 1-16,-3 0-2 15,-8 0-1-15,-6 3 3 16,-7-3 0-16,-8 0-1 15,-7 7-2-15,-10-7 1 16,-3 3 1-16,-8-3-1 16,-3 0-1-16,-8 0-8 15,1-3-3-15,-7-4-29 16,-1 4-14-16,-3-3-98 16</inkml:trace>
  <inkml:trace contextRef="#ctx0" brushRef="#br0" timeOffset="3814.32">20726 15859 196 0,'-4'0'74'0,"4"0"-58"0,4 3 3 16,-1-3-2-16,1 9 0 0,3-2 4 16,0-4-5-16,3 6 1 15,5-3-10-15,2-2 2 0,4 5 2 16,4 4 0-16,3-4 1 15,4 3-2-15,0-2-1 0,0-1-3 16,-1 7-1 0,1-7-3-16,0 1 1 0,0-1-2 15,-4 7-1-15,0-7 5 16,0 1 1-16,0-1 2 16,-3 1 0-16,-4-1 0 15,0-3 2-15,-3 4-3 16,-4-1 1-16,0-3-5 15,-3-3-2-15,-4 7 2 16,0-4 0-16,-3-3-4 16,-1 7 1-16,-3-4 0 15,0-3 2-15,-3 3 1 16,-8 4 1-16,-3-1 2 16,-11 1 3-16,-3-1 0 15,-4 7 2-15,-3 2-4 16,3 1-2-16,4-3-5 15,0 3-2-15,3 0 1 0,4-4 0 16,3 1-2-16,1-4 2 16,2 7-10-16,1-3-5 15,0 0-14-15,-3-4-4 16,-1 7-33-16,-3-3-12 16,-4-7-40-1</inkml:trace>
  <inkml:trace contextRef="#ctx0" brushRef="#br0" timeOffset="5497.095">16626 17985 208 0,'-14'9'79'0,"7"-2"-61"0,11-7-10 16,-4 0-6-1,0 0-2-15,0-7 2 0,3 1 8 16,-3 6 4-16,0-3-7 16,4 3 7-16,-4-6 5 0,0 2 1 15,0-5 3-15,0 0-2 16,0-7 2-16,3-3-7 15,-3 0-1-15,0-12-5 16,0 12 1-16,-3-9-2 0,-1 0 2 16,-3 3 3-16,0-4 3 15,0-5-5-15,0 6 1 16,0-7-8-16,0 1-1 16,3-1-2-16,1-2-2 15,-1-1 1-15,1-3-1 16,-1 10 0-16,1-1 2 15,-1 11-1-15,1-5-1 16,-1 8 1-16,1 2-1 16,-1-3 0-16,1 10 0 15,-1-7 0-15,1 7 0 16,-1-1 0-16,4 1 0 0,0-1-5 16,0 4 1-1,0-3-9-15,0 6-2 16,-3-4-10-16,-1-2-4 0,0 6-26 15,1-3-10-15,-4 2-63 16</inkml:trace>
  <inkml:trace contextRef="#ctx0" brushRef="#br0" timeOffset="6216.363">15854 17239 176 0,'-7'0'66'0,"10"6"-52"0,-3-6-3 0,0 0-4 0,0 0-6 15,0 0 2-15,4 0 9 16,3 0 4-16,0 0-7 15,0 0 3-15,0 0 4 16,4 0-4-16,-1 0 1 0,4-6-6 16,0 2-2-16,8-2-2 15,2 6 0-15,1-9 0 16,7-1 3-16,0 1-1 16,3 0 0-16,0-1-3 15,4-6-2-15,0 7 3 16,3 0 0-16,7-1-1 15,1 1-2-15,3-7 1 16,0 13 1-16,0-6-1 16,-1-1-1-16,-2 1 5 0,-4-1 4 15,3 4 1-15,-7-3 2 16,1-1 0-16,-4 4 0 16,-4-3 0-16,-3 5 2 15,-4-2-1-15,0-3 0 16,-7 9-5-16,0-10-3 15,-3 4 0-15,-4 6-1 16,0 0-2-16,-3-3 1 16,-1-3-2-16,-3 3-1 15,1 3 1-15,-5-7-1 16,1 7-5-16,-1-9 1 16,-3 6-20-16,0-4-7 15,0-2-50-15,-3 0-23 16,-4-1-9-1</inkml:trace>
  <inkml:trace contextRef="#ctx0" brushRef="#br1" timeOffset="54817.119">10657 10409 116 0,'-3'-6'44'0,"3"6"-35"0,3 6 9 16,-3-6 19 0,0 0-21-16,0 0 15 15,0 0-18-15,0 0 4 0,4 6-10 16,-4-6 4-16,0 3-6 16,0-3 4-16,0 6-5 0,0-2 2 15,3 5-3-15,-3-9-2 16,0 9 0-16,0-2 1 15,0-4-1-15,0 3 4 16,0 4-3-16,0-4 1 16,0-3-1-16,0 6 1 15,4 1-2-15,-4-4 4 16,0 3-3-16,0-5 4 16,4 8-4-16,-1-9 4 15,1 7-4-15,-4-1-1 16,0-3 0-16,0-3-1 15,3 7 0-15,-3-4 2 16,4 4-1-16,-4-4-3 16,3 3 1-16,-3 1 5 15,4-1-2-15,-4-6 6 16,0 3-5-16,0 4 1 16,0-4-2-16,0 4-2 15,0-7 1-15,0 6 1 16,3-3-1-16,-3-3-1 15,0 7 1-15,0-10-1 16,4 6 0-16,-1 4 0 16,1-4 0-16,-1-3 4 15,1 6-2-15,-4-9-1 16,0 10 0-16,0-10-1 16,3 6 0-16,-3-3 2 15,4 3-1-15,-4-6-3 0,3 4 1 16,1 2 1-16,0 3 0 0,-4-9 2 15,0 10-1-15,0-10-1 16,0 9 1-16,0-9-1 16,0 0 0-16,0 0 2 15,0 6-1-15,0-3-1 16,0 7 1-16,0-10 1 16,3 6-1-16,-3-3-1 15,0 4 1-15,0-1-4 16,0-3 2-1,0 3 3-15,4-3-1 0,-4 4-1 16,3-4 1-16,-3 6-4 16,0-3 2-16,0-2 3 15,0 2-1-15,0 3-1 16,4-2 1-16,-4-4-1 16,0 3 0-16,0-3 0 15,0 3 0-15,0-2 0 16,3 5 0-16,-3-3 2 15,4-3-1-15,-4 4-1 16,0-1 1-16,0-3-1 16,0 6 0-16,0-2 2 15,0-4-1-15,0 6 2 0,0-2-2 0,0 2-1 16,0-3 1 0,0-3-4-16,3 7 2 15,-3-4 3 1,4-3-1-16,-4 7 2 0,0-1-2 0,0 0 2 15,3 4-2 1,1-4 2-16,-1 1-2 16,-3-1-1-1,4 1 1-15,-4-1-1 0,3 0 0 16,-3-2 0-16,0-4 0 0,0 6-3 16,4 1 2-16,-1-1 1 15,1-3 0-15,-4-3 2 16,3 4-1-16,1 2-1 15,0 0 1-15,-4 1 1 16,3-1-1-16,-3-2-1 16,4 2 1-16,-4 0-1 15,3 1 0-15,-3-4 2 16,0-3-1-16,0 3-1 16,4-2 1-16,-4 5-1 15,3-3 0-15,-3 4 0 16,4-4 0-16,-4-3 0 15,3 6 0-15,-3 1 0 16,4-4 0-16,-4-3 2 16,3 4-1-16,-3 2-1 15,4-3 1-15,-4-3-1 16,3 7 0-16,-3-1 0 16,4-3 0-16,-1-2 0 15,1 5 0-15,-4-3 0 16,3-3 0-16,-3 10 0 0,4-4 0 0,0-5-3 15,-1 5 2-15,1-3 3 16,-1-3-1-16,1 7 2 16,-1 2-2-16,1-9-3 15,-1 7 1-15,-3-1 1 16,4-2 0-16,-1 2 0 16,1 0 0-16,-1-6 0 15,1 4 0-15,-1 2 2 31,1 1-1-31,-4-1-1 0,3 0 1 0,1 1 1 16,-1 2-1-16,-3-9 4 16,4 7-3-16,0-1 1 15,-1 7-1-15,-3-7-2 16,4 1 1-16,-1-1-1 16,1 1 0-16,-1-1 0 15,1 7 0-15,-4-7-3 16,3 0 2-16,1 1 3 15,-1-1-1-15,1 1 2 16,-1-1-2-16,1 1 2 16,-1-4-2-16,1 3-1 15,-1-3 1-15,1-2 1 16,0 5-1-16,-1 0-1 16,1-2 1-16,-1-4-4 0,1 3 2 15,-4 3 1 1,3-2 0-16,1-4 2 15,-1 3-1-15,1-3-1 0,-1 4 1 16,1-4-1 0,-1 3 0-16,1 3 2 15,-1-5-1-15,1 2-1 16,-1 0 1-16,1-3-1 0,-1 7 0 0,1-10 2 16,0 9-1-16,-1-9-1 15,1 9 1-15,-1-2-1 16,1 2 0-16,-1-9 0 15,1 10 0-15,-1-10 0 16,1 9 0-16,3-3 0 16,0-3 0-16,-4 4 0 15,4-4 0-15,-3 3 0 16,3-3 0-16,-3 3 0 16,-1-2 0-16,4 2 0 15,0 3 0-15,0 1 2 16,0-1-1-16,-3-3-1 15,3 4 1-15,0-7-1 16,0 3 0-16,-3 4 2 16,3-1-1-16,-4-3-3 15,1 4 1-15,3-1 1 16,0 0 0-16,-4 1 0 16,4-1 0-16,-3 1 0 15,3-1 0-15,0 0 0 16,0 1 0-16,-3-4 0 15,3 4 0-15,-4-1 0 0,4 0 0 16,0 1 2-16,0 5-1 0,-3-5 2 16,-1-1-2-16,1 1-3 15,-1-1 1-15,4 1 1 16,1 5 0-16,-5-5 2 16,1-1-1-1,-1 0-3-15,4 1 1 16,-3-4 1-16,-1 3 0 15,1-2 0-15,-1-4 0 0,1 6 0 16,-1 1 0 0,1-4 2-16,-1 3-1 0,1-5-3 15,-1 5 1-15,1 7 1 16,3-7 0-16,-3 0 2 16,-1 7-1-16,1-13-1 15,-1 10 1-15,1-10-4 16,-1 6 2-16,1 1 1 15,-1-1 0-15,1 1 2 16,-1-1-1-16,1-3-1 16,-1 4 1-16,1 5-1 15,3-2 0-15,-4-7 2 16,1 10-1-16,0-7-3 16,3 4 1-16,0 2 1 15,0 4 0-15,0 0 0 16,0 0 0-16,0-3 0 15,0 2 0-15,0 1 2 16,4-3-1-16,-4 3-1 16,3 0 1-16,-3-4-1 15,0-5 0-15,0-1 0 16,0 7 0-16,4-4 0 0,0 7 0 16,-1-3 0-16,1-7 0 15,-1 1 0-15,1 5 0 0,0-5 2 16,-1-1-1-16,-3-3 2 15,4-3-2-15,-4 7-3 16,3-1 1-16,1 1 3 16,0 5-1-16,-4-8-1 15,3 2 1-15,-3-6-1 16,4 7 0-16,-1 5-3 16,5-5 2-16,-5-1 1 15,1 7 0-15,-4-7 2 16,3 1-1-16,1-1 2 15,3 10-2-15,-3-10-1 16,-1 1 1-16,-3-1-4 16,4 7 2-16,-1-1 3 15,1-2-1-15,-4 3-1 16,4-4 1-16,-4 4-4 16,3 3 2-16,1-4 3 15,-1 1-1-15,1-3-1 16,0-4 1-16,-4 0 1 15,3 7-1-15,4 0-3 0,4-4 1 0,-4 4-1 16,4-7 0-16,-1 1 4 16,1 9-1-16,-4-10-1 15,4 7 1-15,-4-7-4 16,4 0 2-16,-1 1 1 16,1-1 0-16,-1 1 2 15,1-1-1-15,-4-3-1 16,4 10 1-16,-4-7-1 31,4 1 0-31,-4-1 0 0,3 4 0 0,-3-7 0 16,4 3 0-16,-4 1 0 15,4-1 0-15,-4 7 0 16,0-7 0-16,-3 7 0 16,3-3 0-16,-4 2 0 15,4-2 0-15,-3-4 2 16,3 7-1-16,-3-7-1 15,3 7 1-15,-4-7-4 16,1 7 2-16,0-3 1 16,3-4 0-16,3 10 0 15,1 6 0-15,3-6 0 16,0-4 0-16,0 4 0 16,1-3 0-16,-5-7 0 15,4 4 0-15,-3-7 0 0,3 4 0 16,-3-1 2-1,3 10-1-15,4-10-1 16,3 7 1-16,-3-7-4 16,-4 10 2-16,0-3-1 15,0-4 0-15,0 4 2 16,-3-7 0-16,-4 1 2 16,7-1-1-16,-7-3-1 0,4 4 1 0,0-1-1 15,-1 1 0-15,1-1 0 16,3 7 0-16,0-7-3 15,0 1 2-15,4-1 3 16,0 7-1-16,-1-7-1 16,5 0 1-16,-1 7-1 15,-3-3 0-15,3-4 2 16,0 7-1-16,0-4-3 16,-3 4 1-16,0 0 1 15,-4-4 0-15,4 4 0 16,-4 0 0-16,0-4 0 15,0 4 0-15,4-7 0 16,-1 7 0-16,1-4 0 16,3-2 0-16,1-1 0 15,2 7 0-15,1-10 0 16,0 4 0-16,0-7 2 16,-4 6-1-16,4 1 2 15,-1-4-2-15,-2 6-1 16,2 1 1-16,-3-10-1 15,-3 6 0-15,0 1 2 16,-4-1-1-16,4-2 2 16,-1 2-2-16,1 0-3 0,0 1 1 15,3-4 3-15,0-3-1 16,4 7-1-16,-4-4 1 0,8 3-1 16,-5 1 0-1,5-4 2-15,-5 3-1 0,5 1-3 16,-5-1 1-1,1 1 1 1,-4-1 0-16,1-3 0 16,-1 4 0-16,3-1 0 0,-2 0 0 0,6 1 2 15,-3-1-1-15,7 1 2 16,-4 5-2-16,4-2-1 16,-1-4 1-16,1 7 1 15,-3 0-1-15,2-4-1 16,-2 4 1-16,-5-7 1 15,1 10-1-15,0-9-1 16,0 8 1-16,3-8-1 16,-3 5 0-16,6 1 0 15,-2-3 0-15,3-7 0 16,-1 10 0-16,5-7 2 16,-5 0-1-16,1 1-1 15,0-1 1-15,-4 1-4 16,1-1 2-16,-5-3 1 15,1 7 0-15,3-7 2 16,-3 4-1-16,3-1-1 16,4 0 1-16,0-2-1 15,-4 2 0-15,8-6 0 16,-5 7 0-16,5-1 0 16,-4 0 0-16,-1-2 0 15,-2 2 0-15,-1 0 0 0,-3 1 0 0,3-4 2 16,-3 4-1-16,3-7-1 15,0 6 1-15,4-3-4 16,0 4 2-16,3-1 1 16,1 1 0-16,-1-1 0 15,0 0 0-15,-3 1 2 16,-4 6-1-16,1-7 2 16,-1 0-2-16,4 1-3 15,-4 5 1-15,4-5 1 16,0 6 0-16,3-4 0 15,0-3 0-15,4 1 0 16,-4 6 0-16,1-7-3 16,-1 0 2-16,0 1 1 15,-3-4 0-15,4 3 2 16,-1 7-1-16,4-6 2 16,0 2-2-16,3-3-1 15,0-2 1-15,4 2-1 16,-3-3 0-16,-1-2 0 15,0 5 0-15,-3-3 0 16,-7-3 0-16,3 7 0 0,-3-4 0 16,7-3 0-16,-4 3 0 0,8 1 0 15,-1-4 0 1,4-3 0-16,0 6 0 16,0-3 0-16,-7-3 0 0,0 7 0 15,-4-4 0-15,0-3 2 16,1 6-1-16,3-3-1 15,-1 7 1-15,5-10-1 32,3 6 0-32,0-6 0 0,-4 0 0 0,0 3 4 15,-6 3-2-15,-1-6-1 16,-3 6 0-16,0-2-4 16,-4-4 2-16,4 6 1 15,-4-3 0-15,4-3 0 16,-4 6 0-16,4-6 0 15,-4 3 0-15,1-3 2 16,-1 7-1-16,0-4 4 16,-3-3-3-16,-4 6 4 15,0-6-4-15,-3 3-1 16,0 3 0-16,-1-6-1 16,-2 7 0-16,-1-7-3 15,3 0 2-15,5 0 1 16,-5 3 0-16,1-3 2 15,0 6-1-15,3-6 2 16,-3 3-2-16,3-3-1 16,-3 10 1-16,3-10-1 0,0 0 0 15,0 0 0 1,0 6 0-16,1-3 0 16,-5-3 0-16,1 0 0 0,0 6 0 15,-1-6 0-15,-2 0 0 0,-1 0 0 16,-4 0 0-16,1 0 0 15,3 0 0-15,0 0 2 16,1 0-1-16,-1 0-1 16,0 4 1-16,0-4-1 15,0 0 0-15,0 0-3 16,1 6 2-16,-1-6 1 16,0 0 0-16,0 0 0 15,0 3 0-15,0-3 2 16,1 6-1-16,-1-6 2 15,0 0-2-15,-3 6 2 16,3-2-2-16,-4-4-1 16,8 0 1-16,-11 0-1 15,0 0 0-15,-3 0-3 16,3 0 2-16,-3 0 3 16,3 6-1-16,0-6-3 15,0 3 1-15,0-3 3 16,0 0-1-16,0 0-1 15,4 0 1-15,-1 0-1 16,1 0 0-16,-4 0 0 16,4 0 0-16,-1 0 0 0,1 0 0 0,-4 0 0 15,4 0 0 1,0 0 0-16,-1 6 0 0,-3-6 0 16,4 3 0-16,-4-3 2 15,4 0-1-15,-4 0-1 16,3 0 1-16,-6 0-4 15,3 0 2 1,-3 0 3-16,3 0-1 16,-4 0 2-16,4 0-2 0,-3 0-1 15,0 0 1-15,-4 0-48 16,3 0 26-16,-6 0-167 16,3 7 104-16</inkml:trace>
  <inkml:trace contextRef="#ctx0" brushRef="#br2" timeOffset="86028.991">10936 10167 72 0,'0'-6'27'0,"0"6"-21"0,0 0 12 0,0-3 10 16,0 6-16-16,0-3 6 15,0 0-11-15,0 0 4 16,0 0-6-16,0 0 11 16,0 0-9-16,0 0 12 15,0 0-11-15,0 0 9 16,0 0-9-16,0 0 2 15,4 0-6-15,-4 0 7 16,0 0-7-16,0 0 8 16,3 6-8-16,-3-6 5 15,0 3-5-15,0 4 2 16,0-1-3-16,0-3 0 16,0 3-1-16,0-6 1 15,0 4-2-15,0-4 2 16,0 6-2-16,0-3 6 15,4 6-4-15,-4-2 6 16,0-4-6-16,0 3 3 16,3 3-3-16,-3 1 0 15,4-4-1-15,-4-3 1 16,3-3-2-16,-3 7-1 16,4-4 1-16,-4 6 1 15,3-3-1-15,-3-3 6 0,4 10-4 0,-4-10 6 31,3 7-6-31,-3-4-1 0,4-3-1 16,-4 3 3-16,0-3-2 16,0 4 1-16,3-4-1 0,-3 3 1 15,4 3-2-15,0-2 4 16,-1-4-3-16,-3 3 6 16,4-3-5-16,-4-3 3 15,0 10-3-15,0-4 0 16,3 3-1-16,-3-5-2 15,4 2 1-15,-4 3-1 16,3-3 0-16,1 4 2 16,-1-1-1-16,1-6 2 15,-1 7-2-15,-3-4 4 16,4-3-3-16,-4 10-1 16,3-4 0-16,-3-6-1 15,4 7 0-15,-4-1 0 16,3-3 0-16,1-2 2 15,-1 8-1-15,1-9-1 16,-1 7 1-16,1-4-1 16,0-3 0-16,-1 6 2 15,1 1-1-15,-1-4 2 16,1 4-2-16,-1-1-1 16,1-3 1-16,-1 4-1 15,1-1 0-15,-1-6 0 0,1 7 0 16,-1 2 0-16,4 1 0 15,-3-7 0-15,3-3 0 0,0 6 2 16,-3-2-1 0,-1-4-1-16,1 3 1 15,-1 4-1-15,4-4 0 16,-3-3-3-16,-1 6 2 16,1-9 3-1,-1 10-1-15,1-10-1 0,3 6 1 0,-4-3-1 16,1 3 0-16,-1-6 2 15,1 10-1-15,0-4-1 16,-1-3 1-16,-3-3-1 16,4 7 0-16,-4-7 0 15,3 3 0-15,1-3 0 16,3 9 0-16,-4-9 0 16,1 9 0-16,-1-2 0 15,1-4 0-15,-1 3 0 16,1-6 0-16,-1 3 0 15,1 4 0-15,-1-1 0 16,1-3 0-16,0 3 0 16,-1-3 0-16,1-3 0 15,3 10 0-15,-4-10 0 16,1 6 0-16,-1-3 0 16,1 3 0-16,-1-2 0 15,1 2 0-15,-4 0 0 16,3-3 0-16,1-3 0 15,-1 10 0-15,1-10 0 16,-1 9 0-16,1-9 0 16,-1 6 0-16,1-2 0 0,0 2 0 15,-1-3 0-15,1 3 0 0,-1-6 0 16,1 10 0-16,-4-10 0 16,3 6 0-16,1-3 0 15,-1 6 0-15,1-9 2 16,-1 10-1-16,1-10-1 15,-1 6 1 1,-3-3-4-16,4 4 2 0,-4 2 1 16,3-3 0-16,-3-3 2 15,4 7-1 1,-4-4-1-16,3-3 1 0,-3 7-1 16,4-1 0-16,-4-3 2 15,4 4-1-15,-4-4-1 16,0-3 1-16,0 6-1 15,3-2 0-15,1-4 0 16,-1 6 0-16,-3-2 0 16,4 2 0-16,-4 0 0 15,3-2 0-15,-3-4 0 16,4 6 0-16,-4 1 0 16,3-1 0-16,-3-3 0 15,4 4 0-15,-1-4 0 16,1 3 0-16,-4-6 0 15,3 7 0-15,1-1 0 16,-1-2 0-16,-3 2 2 16,4-3-1-16,-4-3-1 0,3 7 1 15,-3-4 1-15,4-3-1 16,-1 7-1-16,1-4 1 16,0-3-1-16,-1 3 0 15,-3-3 0 1,4 4 0-16,-1-1 0 0,1-3 0 15,-4 6 0-15,3-2 0 0,1-4 0 16,-1 6 0-16,1-2 2 16,-1-4-1-16,1 3 2 15,-1 0-2-15,1-3-3 16,-1 7 1-16,1-4 3 16,-1-3-1-16,1 7-1 15,0-4 1-15,-4-3-1 16,3-3 0-16,1 6 2 15,-1-3-1-15,1 4-1 16,3-1 1-16,-4-3-1 16,4 3 0-16,-3-2 2 15,-1 2-1-15,1-3-1 16,-1 6 1-16,1-9-4 16,3 7 2-16,-4 2-1 15,5-3 0-15,-5-3 4 16,4 7-1-16,-3-4-1 15,3-3 1-15,-4 7-1 16,4-4 0-16,-3-3 0 16,3 3 0-16,-4 4 0 0,4-1 0 0,-3-3 0 15,3 4 0 1,-3-7 0-16,3 6 0 16,-4-2 0-16,4 2 0 0,0 0 2 15,0 1-1-15,0-1-1 16,0 1 1-16,0-4-1 15,1 3 0-15,-5 1-3 16,4-1 2-16,-3-3 1 16,3 4 0-16,0-1 2 15,0 1-1-15,0-7-1 16,0 9 1-16,0-2-4 16,0-1 2-16,0-6 1 15,0 7 0-15,0-1 2 16,0 1-1-16,0-4-1 15,0 3 1-15,0-3-1 16,0-2 0-16,1 5 0 16,-1-3 0-16,0-3 0 15,0 4 0-15,-4 2 0 16,4-3 0-16,-3-3 2 16,3 7-1-16,-4-4-3 15,4-3 1-15,-3 7-1 0,3-4 0 16,-3-3 2-1,3 3 0-15,-4-2 0 16,4 2 0-16,-3 3 2 0,-1-3-1 16,1-2 4-16,3 5-7 0,-4-3-1 15,4-3 1-15,-3 4 3 32,3 2 0-32,-3-9-1 15,3 10 1-15,-4-10-1 0,4 6 0 16,-3-3-3-16,3 3 2 15,0-3 1-15,0 4 0 0,0-4 0 16,0 3 0-16,0-6 0 16,0 9 0-16,0-5 0 15,4 2 0-15,-4 3 2 16,7-2-1-16,-7-4-1 16,4 6 1-16,-4-3-4 15,3-3 2-15,1 4 3 0,-1 2-1 16,1-3-1-1,0-2 1-15,-1 5-1 16,1 0 0-16,-1-2 2 16,1 2-1-16,-1-6-1 15,1 7 1-15,0-4-1 16,-1 3 0-16,1 1 0 16,-1-1 0-16,1-3 0 15,0 4 0-15,-1-7 0 16,4 9 0-16,-3-2 2 15,-1-1-1-15,1-6 2 16,3 7-2-16,-3-4-1 16,-1 3 1-16,1 1-1 15,-1-1 0-15,-3-2 0 16,4 2 0-16,-4-6 0 0,4 7 0 0,-4-4 2 16,3 3-1-16,-3-3-1 15,4 4 1-15,-4-1-1 16,4-6 0-16,-4 7 0 15,3-4 0-15,-3-3 2 16,4 3-1-16,-4 1 2 16,0-4-2-16,0 3 2 15,4-3-2-15,-1 7-1 16,4-1 1-16,-3-3-1 16,3-2 0-16,-3 2 0 15,3 3 0-15,0-9 0 16,0 10 0-16,0-4 2 15,0-3-1-15,0 3-1 16,0-3 1-16,0 7-4 16,4-4 2-16,-4-3 1 15,4 4 0-15,-4 2 0 16,4-3 0-16,-4-3 0 16,0 7 0-16,-4-10 0 15,5 9 0-15,-1-3 0 16,0-2 0-16,0 2 2 15,0 3-1-15,-3 1 2 16,3-4-2-16,-4-3-3 0,1 6 1 16,-1-2 1-16,1 2 0 15,0-6 0 1,-1 4 0-16,4 2 2 0,-3 0-1 16,-4-2-3-1,4 2 1-15,-1 0-1 0,4 1 0 16,-3-1 2-16,3 1 0 15,0-1 2-15,0 0-1 0,0 1-1 16,4-1 1-16,-4 4-4 16,4-4 2-16,-1 1 1 15,1 2 0-15,0-2 0 16,3-4 0-16,-4 3 0 16,1 1 0-16,0-1 0 15,-1 1 0-15,-3-1 0 16,4-3 0-16,-4 4 0 15,4-1 0-15,-4-3 0 16,4-3 0-16,-4 7 2 16,3-4-1-16,-3-3 2 15,0 13-2-15,-3-13-3 16,0 3 1-16,-4 1-1 16,3-4 0-16,1 6 4 15,3 1-1-15,-3-4 2 16,3 3-2-16,-4-6-3 15,4 10 1-15,-3-10-1 16,3 6 0-16,-3-2 2 16,3-4 0-16,0 6 0 15,4-2 0-15,-4-4 0 0,3 3 0 16,1-3 0-16,0 3 0 0,-1 1 0 16,1-4 0-16,-1 6 0 15,5-3 0-15,-5-2 0 16,4 5 0-16,-3-3 0 15,3 4 0-15,-3-4 0 16,7 3 0-16,-8-6 2 16,4 7-1-16,-3-1-1 15,0 1 1-15,-4-4-4 16,3 3 2 0,-2-2 3-16,2-4-1 0,-3 6-1 15,4 1 1-15,-4-4-1 16,4 3 0-16,-1-6 0 15,1 10 0-15,3-10 0 16,0 6 0-16,0 1 0 16,4-1 0-16,0 1 0 15,0-1 0-15,-1-3 0 16,1 4 0-16,0-1-3 16,-1-3 2-16,1-2 3 15,0 5-1-15,-1-3-1 16,-2 4 1-16,-1-4-4 15,-4-3 2-15,1 7 3 16,3-1-1-16,-3-3 2 16,3 4-2-16,0-7-3 0,0 6 1 0,0-3 3 15,1 4-1 1,2-1-7 0,1-3 3-16,0-2 1 0,3 5 2 15,0-9 4-15,-3 6-2 16,7-3-1-1,-8 4 0-15,5-7-1 0,-5 6 0 0,4-3 0 16,-3 7 0-16,0-10 0 16,-4 9 0-16,4-9 0 15,-4 9 0-15,0-9 0 16,-3 10 0-16,3-10 0 16,0 6 0-16,4-3 2 15,-1 3-1-15,1 1-3 16,0-4 1-16,-1 6-1 15,5-2 0-15,-1-4 2 16,0 3 0-16,0-3 2 16,1 3-1-16,-1-6 2 15,-4 10-2-15,5-10-1 16,-5 9 1-16,1-9-1 16,-4 10 0-16,4-10 0 15,-4 9 0-15,0-9-3 16,0 6 2-16,1-3 1 15,-1-3 0-15,3 7 0 16,1-4 0-16,3-3 0 16,1 6 0-16,-1-3 2 15,0 3-1-15,0-6-3 16,1 10 1-16,-1-10 1 16,0 9 0-16,4-9 0 0,-4 10 0 0,0-10 0 15,-3 9 0-15,0-3 0 16,-4-3 0-16,3 4 0 15,-2-7 0-15,-1 6 0 16,0-3 0-16,4-3 0 16,-1 6 0-16,1-2 2 15,0 2-1-15,-1-3 2 16,5 3-2-16,-1-3-3 16,0 7 1-1,0-10 1-15,0 6 0 0,4-3-3 16,-4 3 2-16,1 1 1 15,-5-4 0-15,1 3 2 16,-4-3-1-16,0 4-1 16,4-4 1-16,-7 6-1 15,3-3 0-15,0-6 0 16,0 10 0-16,0-10 0 16,4 9 0-16,0-3 0 15,-1-2 0-15,1 2 0 16,0-3 0-16,0 3 0 15,-1-3 0-15,4 4 2 16,-3-4-1-16,0 3-3 16,0-6 1-16,-1 3 1 15,-3 4 0-15,4-7 0 16,-4 6 0-16,0-3 0 16,-3-3 0-16,0 6 0 0,3-3 0 15,-7-3 0-15,4 7 0 16,-1-4 0-1,1 3 0-15,0-3 0 16,-1 3 0-16,1-6 0 0,3 4 0 0,0 2 0 16,0 0 0-16,1-3 2 15,-1-3-1-15,3 6 2 16,1-2-2-16,0-4-3 16,-1 0 1-16,1 0 1 15,-4 6 0-15,4-6 0 16,0 3 0-16,-4-3 2 15,0 0-1-15,-3 0-1 16,3 0 1-16,-4 6-4 16,1-3 2-16,-4-3 3 15,4 0-1-15,-4 7-1 16,4-4 1-16,-4-3-1 16,3 6 0-16,-3-6 2 15,4 3-1-15,0-3-1 16,-1 7 1-16,1-7 1 15,3 6-1-15,-3-6-1 16,3 3 1-16,0-3 1 16,0 6-1-16,1-3-1 15,-1-3 1-15,0 0-4 16,0 0 2-16,0 0 1 0,0 10 0 16,1-10 0-16,-1 6 0 0,0-3 0 15,-4-3 0-15,-2 0 2 16,2 6-1-1,-3-6-1-15,4 4 1 0,-4 2-1 16,4-6 0-16,-1 6 0 16,1-3 0-16,0-3-3 15,-1 10 2-15,1-10 1 16,3 6 0 0,0-3 0-16,0-3 0 0,4 0 0 15,3 6 0-15,-3-6 0 16,0 3 0-16,-1-3 0 15,1 7 0-15,0-7 0 16,0 3 0-16,-1-3 2 16,1 0-1-16,0 0-1 15,-4 0 1-15,0 0-1 16,-3 0 0-16,-1 0 0 16,4 6 0-16,1-6 0 15,-1 3 0-15,0-3-3 16,0 7 2-16,4-7 3 15,-1 0-1-15,1 0-1 16,3 6 1-16,1-6-1 16,-1 3 0-16,0-3 0 15,0 0 0-15,0 0-3 16,1 0 2-16,-1 0-1 16,0 0 0-16,0 0 6 0,-3 0-2 15,0 0 1-15,-4 0-1 16,0 0-4-1,0 0 1-15,4 0 1 16,3 0 0-16,-3 0 0 0,0 0 0 0,-1 0 0 16,4 0 0-16,1 0 0 15,-1 0 0-15,0 0 0 16,0 0 0-16,4 0 2 16,-4 0-1-16,1 0-1 15,-5 0 1-15,4-3-1 16,-3 3 0-16,-4-6 2 15,0 6-1-15,1 0-1 16,-1 0 1-16,0 0 1 16,0 0-1-16,0-7-1 15,0 14 1-15,4-14-1 16,0 7 0-16,0-3-3 16,3 3 2-16,0 0 1 15,0 0 0-15,0-6 4 16,1 6-2-16,-1 0-1 15,0-3 0-15,0-4-4 16,-3 7 2-16,0-9 1 16,-1 9 0-16,-2-3 0 15,-1 3 0-15,-4-6 2 16,5 6-1-16,-5-10-1 0,4 10 1 16,1 0-1-1,-1 0 0-15,-4-3 2 0,1 6-1 0,0-6-1 16,3 3 1-16,3-6 1 15,1 6-1-15,3-10 2 16,-3 10-2-16,0-6-1 16,-4 6 1-16,4-3-1 15,-4-3 0-15,0-4 2 16,-3 10-1-16,-1-3-1 16,1 3 1-1,-4-6 1-15,4 6-1 16,-4-3 2-16,0 3-2 0,-4-6 2 15,5 12-2-15,-5-6-1 16,1 0 1-16,-1 0-1 16,1 0 0-16,-4 0-3 15,0 0 2-15,0-6 1 16,0 6 0-16,0 0 4 16,0 0-2-16,0 0-1 15,0 0 0-15,-3 0-1 16,3 0 0-16,-4 0 2 15,1 0-1-15,0-7-16 16,-1 7 8-16,1-3-45 16,-1 3 28-16,-3 0-152 15,4-6 98-15</inkml:trace>
  <inkml:trace contextRef="#ctx0" brushRef="#br2" timeOffset="88005.668">22154 12773 224 0,'-3'-6'85'0,"3"6"-66"0,0 0 10 0,0 6 8 16,0-6-22-16,0 3 11 16,0 4-16-16,0 2 10 15,3 0-11-15,-3 10 11 16,4 0-12-16,-4 6 5 15,0 3-8-15,0 13 7 16,0-3-8-16,0 12 5 16,0-3-5-16,0 0 2 15,0 3-3-15,0-6 3 16,0-6-4-16,0-1 1 16,0-12-1-16,0 4-2 15,0-11 1-15,0 4-10 16,0-9 5-16,0-4-36 0,0 1 22 15,0-10-106-15,0 6 68 16,0-12-94-16,4 3 86 16</inkml:trace>
  <inkml:trace contextRef="#ctx0" brushRef="#br2" timeOffset="88498.831">22391 13008 228 0,'-4'-3'88'0,"4"3"-69"0,-3 0 13 0,-1 0 13 16,4 3-26-16,-3 4 15 15,-1-7-20-15,-3 9 14 16,0 0-15-16,-4 7 1 16,4 3-8-16,-7 9-5 15,7-3-2-15,0 13-1 16,4-4 0-16,3 1 2 16,3-7 0-16,8 0-3 15,3-3 2-15,4-6 1 16,-1-3 0-16,4-13 0 15,4 3 0-15,0-12 0 16,-1-3 0-16,-2-4 4 16,-1-3-2-16,-7-9 8 0,0 7-6 15,-7-11 8-15,-3 10-8 0,-11-15 5 16,3 15-5-16,-10-6 0 16,0 6-2-16,-11 4-10 15,4 2 4-15,-4-3-38 16,4 10 23-16,0 3-75 15,10-3 52-15,1 6-102 16,3 0 82-16</inkml:trace>
  <inkml:trace contextRef="#ctx0" brushRef="#br2" timeOffset="89163.825">22747 13068 192 0,'4'-16'71'0,"-4"16"-55"0,3-12 17 16,-3 5 27 0,4 7-34-16,-4-9 25 15,0 9-30-15,-4-3 18 0,4 3-23 16,-7-6 7-16,0 6-13 15,-4 0 1-15,4 9-7 0,-7-3-2 16,4 7-1-16,-4 3-4 16,7-4 2-16,0 10-6 31,3 0 4-31,0 0-14 0,8 0 9 16,0-3-5-1,6-4 8-15,1-5-4 0,3-1 5 16,-4-9 0-16,4-3 2 15,1-6 2-15,-1-4 0 0,-4 1-3 16,1 2 2-16,-4-6 1 16,4 4 0-16,-4-4 0 15,0 7 0-15,-4-1 2 16,1 4-1-16,-4-3-1 16,3 9 1-16,-3 9-1 15,0 1 0-15,0 8 2 16,4 14-1-16,-1 5-1 15,4 7 1-15,-3 10 1 16,3-7-1-16,0 6-3 16,4-9 1-16,-4 0 1 15,0 0 0-15,-7-10 13 16,3-6-7-16,-6-3 24 16,-1-6-17-16,-10-16 12 15,3 7-15-15,-10-20 2 16,4 7-8-16,-8-12 0 15,7-4-2-15,-3-6-4 16,7 6 1-16,0-9-34 16,3 9 18-16,1-6-122 15,6 6 77-15,4-6-110 16,7 6 98-16</inkml:trace>
  <inkml:trace contextRef="#ctx0" brushRef="#br2" timeOffset="89659.639">23417 13275 244 0,'-3'6'90'0,"3"-6"-70"0,0 3 10 15,0-3 13 1,0 0-26-16,0 0 18 16,7-3-20-16,-4-12 21 15,1 5-21-15,0-15 17 16,-1 3-18-16,-3-12 6 0,0 5-12 16,0-11-2-1,0 11-4-15,-3-5 1 0,3 6-2 0,-4-1-9 31,0 4 4-31,-3-3-36 16,4 9 22-16,-4-6-51 0,3 10 38 0,-6-4-77 16,3 9 60-16,-7 1-78 15,3-1 71-15</inkml:trace>
  <inkml:trace contextRef="#ctx0" brushRef="#br2" timeOffset="89985.817">23001 12839 268 0,'-3'-3'101'0,"3"3"-78"0,7 16 11 16,-4-23 12 0,4 7-27-16,4 0 19 15,6-6-22-15,5 3 12 16,2-3-17-16,8-4 4 15,0 1-10-15,7-4 4 16,3 4-5-16,7-13 2 16,1 13-3-16,3-10 0 15,-4 0-1-15,-3 3-2 16,-4 7 1-16,-6-4 1 0,-5 7-1 16,-6-3 4-16,-4 2-3 0,-3 4-3 15,-4 3 0-15,-7-6-30 16,-4 6 17-16,-3 0-91 15,0 6 58-15</inkml:trace>
  <inkml:trace contextRef="#ctx0" brushRef="#br2" timeOffset="90829.715">22747 13949 192 0,'-7'3'71'0,"7"-3"-55"0,0 7 6 15,0-7 11 1,0 0-20-16,0-7 9 16,7 7-13-16,0-3 17 15,7-3-14-15,7-4 13 16,8-5-14-16,17-13 6 15,-1-1-10-15,19-21 2 16,-4 13-5-16,17-20 5 16,1 7-6-16,21-13 3 15,-11 10-3-15,11-19 7 16,-7 18-6-16,6-24 5 0,-6 22-5 16,7-13 5-16,-14 22-6 0,-4-7 12 15,-14 20-8-15,-7-10 5 16,-4 16-7-16,-14-7 9 15,-6 16-8-15,-8-6 5 16,-7 16-6-16,-3-10 0 16,-4 16-3-16,-4-3-4 15,5-1 1-15,-12 4-15 16,4 3 9-16,-7 0-45 16,4 0 28-16,-4 0-147 15,0 10 94-15</inkml:trace>
  <inkml:trace contextRef="#ctx0" brushRef="#br2" timeOffset="92046.001">23693 13632 184 0,'3'-9'71'0,"-3"9"-55"0,7-3 11 0,-3-3 16 16,3 6-25-16,3-4 12 16,1-2-19-16,3-3 6 15,0 2-10-15,0-2 7 16,4 9-8-16,-4-9 14 15,4 9-11-15,-4 0 16 16,0 0-15-16,-7 6 11 16,3-3-12-16,-6 13 0 15,0-1-6-15,-4 7-2 16,0 10 0-16,0-1-1 16,0 4 0-16,0-1 0 15,7-6 0-15,-4 1-3 16,4 2 2-16,0-9-1 15,4-6 0-15,-4-1 2 16,0-2 0-16,0-7 0 16,4-3 0-16,-4-3-3 15,3 0 2-15,-3-9 1 16,4-1 0-16,-4-8 0 16,0-1 0-16,0-16 0 0,4 1 0 0,-4-10 0 15,3 6 0 1,1-6 0-16,-1 0 0 15,1-3 0-15,0 13 0 0,-4-10 0 16,0 16 0-16,-7-7 2 16,3 7-1-16,-3 0 2 15,0 3-2-15,-3 0 10 16,3 6-5 0,-4-6 10-16,1 15-9 0,-4-8 3 31,7 8-6-31,-7 1 0 0,7-1-2 0,-4 4-2 15,4 3 1-15,0-3 1 16,4 6-1-16,-1-4-3 16,4 4 1-16,7 0-1 15,4 4 0-15,7 2 2 16,3-3 0-16,4 3 0 16,-1 4 0-16,8-4 0 15,-4-3 0-15,8-3 2 16,-1 0-1-16,4 0-1 15,0 0 1-15,0-9-4 16,-1 9 2-16,-2-10 1 16,-8 10 0-16,-3-6 2 15,-4 6-1-15,-3 0 2 16,-4 0-2-16,-3 0 2 16,-4 0-2-16,-4 0-1 15,4 0 1-15,-7 0-1 16,4 0 0-16,-4 0 0 0,0 0 0 15,-7 0 2 1,4 0-1-16,-4 0-1 0,3 0 1 16,-3 0 1-16,4 6-1 0,-4-6 6 15,3 10-4-15,1-1 1 16,-1 1-2-16,1-1 1 16,-1 10-2-16,1-4-1 15,-1 10 1-15,1-3-1 16,-1 10 0-16,1-10 0 15,-1 3 0-15,1 0-11 16,0-6 6-16,-1-4-36 16,1-2 23-16,-1 6-60 15,1-4 43-15,-4-5-122 16,3 6 88-16</inkml:trace>
  <inkml:trace contextRef="#ctx0" brushRef="#br2" timeOffset="92553.153">24522 13990 180 0,'3'-3'68'0,"-3"3"-52"0,7-7 17 0,-7-2 28 16,4 9-34-16,-1-9 29 16,1 6-33-16,-1-13 15 15,1 0-22-15,-1-12 11 16,1 9-16-16,-1-15 10 16,1 5-12-16,-1-14 4 15,1 8-8-15,-4-3 4 16,4 13-5-16,-8-3 2 15,4 3-3-15,-4 3-2 16,4 6 0-16,-7-2-1 16,4 8 0-16,-8 1-27 15,8 2 15-15,-8-2-61 16,4 9 41-16,-7-6-134 16,7 6 93-16</inkml:trace>
  <inkml:trace contextRef="#ctx0" brushRef="#br2" timeOffset="92964.451">24261 13488 212 0,'7'0'82'0,"-7"0"-64"0,14 0 13 0,-11-3 16 15,4 6-27-15,7-6 13 16,4 3-20-16,3-6 15 16,0 6-16-16,11 0 11 15,0 0-13-15,3-7 6 16,0 7-9-16,4-3 7 16,0 3-8-16,-4-6 8 15,1 6-8-15,-8 0 5 16,0 6-6-16,-7-6 2 15,0 0-4-15,-7 0 3 16,1 0-4-16,-5 0 1 16,1 0-1-16,-8 0 1 15,4 0-2-15,-7 0-9 16,0 0 4-16,0 0-45 16,0 0 27-16,0 0-113 15,0 3 74-15,-3-3-102 0,3 7 93 16</inkml:trace>
  <inkml:trace contextRef="#ctx0" brushRef="#br3" timeOffset="115312.888">10587 10694 176 0,'0'0'68'0,"0"0"-52"0,3 0 10 0,-3 0 10 15,0 0-21-15,0 0 9 16,0 0-15-16,0 0 2 16,0 0-7-16,0 0 9 15,4 0-7-15,-4 3 8 16,0 4-8-16,0-7 5 16,0 6-6-16,0-3 2 15,0 3-4-15,0-3 0 16,0 7-1-16,0-1-2 15,0-3 1-15,0 4-1 16,0-1 0-16,0 1 2 16,0-1-1-16,0 0 4 15,0 7-3-15,0-6 1 16,0 5-1-16,0-2 1 16,0-4-2-16,0 1-1 15,3 5 1-15,-3-5-1 16,4 5 0-16,0-2 0 15,3 3 0-15,-4-7 2 16,4 10-1-16,-3-10 2 16,-1 7-2-16,1-7 2 15,-1 7-2-15,1-3-1 16,3 5 1-16,-4-2 1 0,1 3-1 16,-1-3 2-16,1 2-2 0,-1-2 2 15,1-3-2-15,0 2 2 16,-1 4-2-16,1-10 2 15,-1 10-2-15,1-3-1 16,-1-7 1-16,1 1 1 16,3 5-1-16,-4-5-1 15,4-1 1-15,-3 1-1 16,-1-1 0-16,1 0 0 16,-1 1 0-16,1-1-3 15,0-2 2-15,-4 2 1 16,3 0 0-16,1 1 2 15,-1-4-1-15,1-3-1 16,-1 7 1-16,1-1 3 16,-1-3-2-16,-3-3 1 15,4 10-1-15,-4-10-2 16,3 7 1-16,-3-4 1 16,4-3-1-16,-4 6 2 15,0-2-2-15,0-4 2 16,0 3-2-16,0 3-1 15,0 1 1-15,0-4-4 16,0 4 2-16,0-7 1 0,0 6 0 16,0 0 2-16,3 4-1 0,-3-4-3 15,0 4 1-15,0-4 3 16,0 1-1 0,0 2 2-16,4 1-2 15,-1-4-3-15,1 1 1 16,-4-1 1-16,0 0 0 15,0 4 0-15,3 0 0 16,-3-4 0 0,4 0 0-16,-1-2 0 0,1 2 0 0,-4 0 2 15,4 1-1-15,-4-1-1 16,3 1 1-16,1-1-4 16,-1 1 2-16,-3-4 1 15,4 3 0-15,-1 1 2 16,1-4-1-16,-4-3-1 15,3 6 1-15,1-2-1 16,-1 2 0-16,1-3 0 16,-1-3 0-16,-3 7 0 15,4-1 0-15,-4-2 0 16,3-4 0-16,1 3 0 16,-1 3 0-16,1 1 0 15,0-1 0-15,-4-3 0 16,3 4 0-16,-3-7 2 15,4 6-1-15,-4-2-1 16,0 2 1-16,0 1-1 16,3-1 0-16,-3-3-3 15,4 4 2-15,-1-7 3 16,1 6-1-16,-1-3-1 0,1 4 1 16,-1-1-4-16,1 1 2 15,-1-1-1-15,1 0 0 16,-1-2 4-16,1 2-1 0,-4 1 2 15,3 5-2-15,1-5-3 16,-1-1 1-16,1 0 1 16,0 7 0-16,-1-6 2 15,1 2-1-15,-1-3-1 16,4 1 1 0,-3 6-4-16,3-7 2 15,-4 7 1-15,4-4 0 0,-3 4 2 16,3-7-1-16,0 1-1 15,0 5 1-15,0-5-4 16,0 5 2-16,-3-5 1 16,3 2 0-16,0-5 0 15,0 2 0-15,0-6 0 16,0 10 0-16,0-10 0 16,0 6 0-16,0 1 2 15,0-1-1-15,-3-3-3 16,3-2 1-16,0 2 1 15,0 3 0-15,0-3 2 16,7 4-1-16,-7-7-1 0,0 6 1 16,0-2-4-16,0-4 2 15,4 3 1-15,-1 4 0 0,-3-4 0 16,4 3 0 0,-4-6 0-16,0 7 0 0,0-1 0 15,4 1 0 1,-4-4 0-16,3 3 0 0,-2-2 2 15,2 2-1 1,-3-6-1-16,4 6 1 16,-4-2-1-16,0 2 0 0,0-6-3 15,0 10 2-15,0-4 1 16,0 1 0-16,-3-7 0 16,3 6 0-16,-4 1 0 15,4-1 0-15,0-3 2 16,0 4-1-16,-3-1-1 15,3 0 1-15,-4-2-4 16,5 2 2-16,-5-6 1 16,4 4 0-16,-3 2 0 15,3-3 0-15,-4-3 0 16,4 7 0-16,-3-1 2 16,3 1-1-16,0-4-1 15,0-3 1-15,0 3-4 16,0 4 2-16,0-4 1 15,0-3 0-15,0 7 2 16,0-4-1-16,0-3-1 16,0 3 1-16,0-3-1 15,1 4 0-15,-1-1 0 16,3-3 0-16,-3 6-3 16,0-2 2-16,0-4 1 15,4 3 0-15,-4-3 2 0,0 7-1 16,0-4-1-16,4 3 1 0,-4-9-1 15,3 0 0-15,-3 0 0 16,4 0 0-16,-4 0 0 16,4 7 0-16,-4-4 0 15,3-3 0-15,-3 6-3 16,4-3 2-16,-4-3 1 16,3 0 0-1,-2 0 0-15,2 0 0 0,-3 0 0 31,4 6 0-31,-1-2-3 0,1 2 2 0,-4-3 3 16,4-3-1-16,-1 0 2 16,1 0-2-16,-4 0-1 15,3 6 1-15,-3-6-1 16,4 0 0-16,-4 0 0 16,0 0 0-16,0 0 0 15,0 3 0-15,0-3 0 16,0 0 0-16,0 0 0 15,0 0 0-15,1 0 0 16,-1 0 0-16,0 0-3 16,0 0 2-16,-4 0 1 0,1 7 0 15,-1-7 2 1,4 0-1-16,-3 0-3 0,3 0 1 16,0-7 1-1,0 7 0-15,0 0 2 16,0 7-1-16,-3-14-3 15,3 7 1-15,0-3 1 0,0 3 0 16,0-6 2 0,0 12-1-16,0-6-1 15,0 0 1-15,-3 0-1 0,3 0 0 0,0-6-3 16,0 6 2-16,0 0 3 16,3 0-1-16,-3-3-1 15,0-3 1-15,1 6-1 16,-1 0 0-16,0-4-3 15,0 4 2-15,0-6 1 16,0 6 0-16,-4 0 2 16,4 0-1-16,0 0-1 15,1 0 1-15,-1 0-4 16,0 0 2-16,0 0 3 16,0 0-1-16,0-3-1 15,3-3 1-15,-3 3-1 16,4-4 0-16,-4 1 0 15,4 3 0-15,-4-3 0 16,3 6 0-16,-3-10 0 16,0 10 0-16,0-3 0 15,1 3 0-15,-1-6 0 16,0 6 0-16,0-10 0 16,0 10 0-16,0-3 0 15,0 3 0-15,0-6 0 0,0 6 0 0,0-9 0 16,0 9 0-16,0 0 0 15,0 0 0-15,0-7 0 16,0 7 0-16,0-3-3 16,0 3 2-16,-3-6 1 15,3 6 0 1,-3 0 2-16,-1 0-1 16,4 0-1-16,0-3 1 15,-3-3-4-15,3 6 2 16,-4-10 1-16,1 10 0 15,-1 0 2-15,4 0-1 0,-3-3 2 16,-1 3-2-16,1-6-1 16,3 6 1-16,-3 0-6 15,-1-3 3-15,1-4 3 16,3 7 0-16,-4-9-1 16,4 9 1-16,-3 0-1 15,3 0 0-15,-4-6 0 16,1 6 0-16,-1 0 0 15,4 0 0-15,-3 0 2 16,3 0-1-16,-3-4-3 16,3 4 1-16,-4-6-1 15,4 6 0-15,0-9 4 16,0 9-1-16,0-3-1 16,0 3 1-16,0-7-4 15,1 14 2-15,-5-14 3 16,4 7-1-16,0 0-3 15,0 0 1-15,0-9 1 0,0 9 0 16,0 0 0 0,0 0 0-16,1-3 0 15,-1 3 0-15,0-6 0 0,0 12 0 0,-4-12 0 16,4 6 0-16,0 0 0 16,0 0 0-1,0-7 0-15,0 14 0 0,1-7 0 16,-1 0 0-16,0 0 2 15,0 0-1-15,0 0-3 16,0 0 1-16,0 0-1 16,0 0 0-16,0-7 4 15,0 7-1-15,0-3-1 16,0 3 1-16,0 0-4 16,0 0 2-16,0 0 1 15,0 0 0-15,0 0 2 16,4 0-1-16,-4-6-1 15,4 12 1-15,-4-6-1 16,0 0 0-16,0 0 0 16,0 0 0-16,0-6 2 15,4 6-1-15,-4 0-3 16,0 0 1-16,0 0-1 16,0 0 0-16,0 0 0 15,0 0 0-15,-4 0 2 16,1 6 0-16,-1-6-5 0,4 0 3 0,-3 0 1 15,0 0 1-15,-1 0 0 16,1 3 0 0,-1-3 0-16,4 7 0 0,0-7 2 15,-3 0-1 1,-1 0-3-16,1 6 1 0,-1-6-1 16,4 3 0-16,-3-3 2 15,-1 0 0 1,1 6 2-1,3-3-1-15,-3-3-1 0,-1 0 1 0,1 7-1 16,3-4 0-16,-4-3 0 16,1 9 0-16,-1-9 0 15,4 10 0-15,-3-10 0 16,-1 6 0-16,1-3 0 16,-1 3 0-16,1 1 0 15,-1-4 0-15,1 6 0 16,0-3 0-16,-1-2-3 15,4 5 2-15,-3-3 3 16,-1 4-1-16,1-4-1 16,-1-3 1-16,1 6-4 15,-1 1 2-15,1-4 3 16,-1 3-1-16,1 1-3 16,-1-1 1-16,1-2-1 0,-1-4 0 15,1 6 4-15,0 1-1 16,-1-4-1-16,1 3 1 15,-4-6-1-15,3 10 0 16,-3-4 2 0,0 4-1-16,0-4-1 0,4 1 1 15,-4-1-1 1,0 7 0-16,0-7 0 0,3 1 0 0,-3 5 0 16,4-5 0-16,-4 8 2 15,0-2-1-15,0-3-3 16,0 9 1-16,0-4 1 15,3 1 0-15,-3 6 0 16,4-3 0-16,-4 3 0 16,3 0 0-16,1-3 0 15,-1 4 0-15,1-8 0 16,-1-2 0-16,1 3 0 16,-1 0 0-16,1-4 0 15,-1 4 0-15,1 0 0 16,0 0 0-16,-1-4 0 15,1 4 0-15,-1-3 2 16,4 3-1-16,-3-4-3 16,-1 4 1-16,1 0 1 15,3 0 0-15,-4 0 0 16,1-4 0-16,-1 10 0 16,1-3 0-16,-1-3 0 15,1 6 0-15,0 0 0 16,3 0 0-16,-4-3 0 0,4 4 0 15,-3-8 0-15,3 1 0 16,-4 3 2-16,1-9-1 0,-1 5-1 16,1-2 1-16,-1 3-1 15,1 0 0-15,-1 6 0 16,4 0 0-16,-3-3-3 16,0-6 2-16,-1 2 1 15,1 7 0-15,-1-6 0 16,1 6 0-16,-1 4 0 15,4-1 0-15,-3-3 0 16,3 3 0-16,0 7 0 16,3-7 0-16,-2 3 2 15,2-3-1-15,-3-6-3 16,4 3 1-16,-1-6 3 16,1 6-1-16,-4-6-1 15,4 0 1-15,-4 6-1 16,0 0 0-16,0-6 0 15,0 0 0-15,0-4-3 16,0 4 2-16,0-3 1 16,0 3 0-16,0-7 0 15,0 10 0-15,0-9 0 16,0 6 0-16,0-4-7 16,4 1 4-16,-4-3-3 15,3 5 3-15,-2-2 0 16,2 3 1-16,-3-3-3 0,4 2 3 0,-4-2-1 31,3 3 1-31,-3-7-3 16,4 4 3-16,0 0 1 15,-1-4 1-15,1-2 0 16,-1-1 0-16,-3 4 0 0,4-4 0 0,0-6-3 16,3 7 2-16,-4-1 1 15,4 0 0-15,-3-2 2 16,3 2-1-16,0-3-1 15,0-3 1-15,-3 7-4 16,3-1 2-16,-3-2 1 16,3-4 0-16,0 3 0 15,0 3 0-15,-3-2 0 16,6-4 0-16,-6 6 0 16,3-3 0-16,-4-2 0 15,5 5 0-15,-5-3 0 16,1-3 0-16,-4 4 0 15,3 2 0-15,1-9 0 16,0 9 0-16,-4-9 0 16,3 10 0-16,-3-10 0 15,0 9 0-15,0-9 0 16,4 7 0-16,-4-4-3 16,4-3 2-16,-4 6 3 15,3-6-1-15,-3 3 2 0,4 3-2 16,-4-6-3-16,3 7 1 15,-2-4 1-15,2-3 0 16,1 6 2-16,-1-3-1 0,1-3-3 16,3 0 1-16,-3 0 1 15,3 6 0-15,-4-6 2 16,1 4-1-16,-1-4-3 16,5 6 1-16,-5-3 1 15,4-3 0-15,0 6 2 16,4-3-1-1,-4-3-1-15,4 0 1 0,-4 0-4 16,3 7 2-16,-2-7 1 16,2 0 0-16,-3 0 0 15,4 0 0-15,-4 0 0 16,4 3 0-16,-4-3 0 16,0 0 0-16,-3 0 0 15,3 0 0-15,-4 0-3 16,1 0 2-16,-1-3 3 15,1 3-1-15,3-7-1 16,4 7 1-16,-4 0-1 16,3 0 0-16,-2-3 0 15,2 3 0-15,-3-6 0 16,4 6 0-16,-4 0-3 16,4 0 2-16,-4-3 1 15,3-3 0-15,1 2 0 16,0 4 0-16,3-6 0 0,0 6 0 15,-3-9 0 1,3 9 0-16,-3-3 0 16,3 3 0-16,-4-7-3 15,4 7 2-15,-3-9 3 16,3 9-1-16,-3-6-1 0,0 3 1 16,-4-4-1-16,3 7 0 0,-3-9 2 15,4 9-1-15,-4-10-3 16,4 10 1-16,-4-9 1 15,4 3 0-15,-4 3 0 16,3-4 0-16,1-2 0 16,0 9 0-16,-1-9 0 15,4-1 0-15,-3 7 0 16,0 3 0-16,-4-6 0 16,3 6 0-1,5-10 0-15,2 4 0 0,-3-3 2 16,4 9-1-16,-4-10-3 15,4 1 1-15,-4-1 1 16,0 7 0-16,-3-9-3 16,3 9 2-16,-3-4 1 15,-1 4 0-15,-2-3 0 16,2 3 0-16,-3-7 2 16,4 4-1-16,-4-3-1 15,0 9 1-15,0-10-1 16,0 4 0-16,4-3 0 15,3-1 0-15,0 1 0 0,1-1 0 0,-5 1 2 16,1 0-1-16,-1-1-3 16,1 4 1-1,0-7-1-15,3 4 0 16,4-13 4-16,-1 10-1 0,1-4 2 16,-4 3-2-1,0-2-3-15,0 5 1 16,-3-5 1-16,3 5 0 0,-3 1 0 15,3-1 0 1,-7-5 0 0,4 5 0-16,-4-9-3 0,4 10 2 0,-4 0 1 15,3-1 0-15,-3-6 2 16,1 7-1-16,-1 0-1 16,3-1 1-16,-3-5-1 15,4 5 0-15,-4 1 0 16,4-1 0-16,-4 1 0 15,0 0 0-15,0 2 2 16,4-2-1-16,-4-1-1 16,4 7 1-16,-4-12-1 15,3 5 0-15,-3-5-3 16,4 5 2-16,3-2 1 16,4-4 0-16,-7 0 0 15,-1 7 0-15,-3-4 0 16,0 4 0-16,0-7 0 0,1 1 0 0,2-4 0 31,1 6 0-31,-4-2 0 16,4-1 0-16,-8 3 0 15,4-2 0-15,-3-1 2 16,-1 7-1-16,-2-1-1 16,2 1 1-16,4-10-1 0,0 3 0 0,-3-3 0 15,3 10 0-15,-3-7-3 16,3 13 2-16,-4-6 1 15,4 2 0-15,-3-2 2 16,3 6-1-16,-3-6-1 16,3 2 1-16,-4 4-4 15,1 3 2-15,-4-6 3 16,4 6-1-16,-1-6-1 16,1 2 1-16,-1-2-4 15,1 6 2-15,0-9 1 16,3 6 0-16,-4-7 2 15,4 4-1-15,-3 3-1 16,0 3 1-16,-1-6-1 16,1 6 0-16,-1-10 0 15,4 10 0-15,-3-6 0 16,3 6 0-16,-3-10-3 16,3 10 2-16,-4-9 3 15,1 9-1-15,0 0-1 16,-1 0 1-16,-3-3-1 15,0 6 0-15,0-3 2 0,0 0-1 16,0-3-3-16,4 3 1 16,-4-6 1-16,4 6 0 15,-4 0 0 1,0 0 0-16,0 0 0 0,0 0 0 0,0 0 2 16,0 0-1-16,0 0-1 15,0 6 1-15,-3-6-4 16,3 0 2-1,0 0 3-15,0 3-3 0,0-3 0 16,0 6 1-16,0-6 2 16,0 3-1-16,0-3-3 15,0 0 1-15,0 7 1 16,0 2 0-16,0-6 2 16,0 4-1-16,-3 2-1 15,3 0 1-15,-4-2-1 16,4 2 0-16,-3 0 0 15,0 1 0-15,-1-1 0 16,1 1 0-16,-1 5 0 16,4-5 0-16,-3 9 2 15,3-4-1-15,-4-2 8 16,1 6-5-16,-1 3 14 16,4-4-10-16,0 4 5 15,0 3-8-15,1 1 2 16,-1-1-4-16,0-3 0 15,0 3-1-15,0-7 1 16,0 8-2-16,0-8 2 0,0 7-2 16,7 22 2 15,0-3 0-15,-3-9 3-16,-1 9-3 15,4-7 5-15,1 1-5 0,-1 15 3 16,0-9-3-16,-4-3 0 15,1-10-1-15,-4 4-2 16,4-7 1-16,-1 7-1 16,4-1 0-16,-3 1 0 15,-1-7 0-15,1 9 0 16,3-2 0-16,-3-1 0 0,3 4 0 16,-4-3 0-1,5-1 0-15,-5-6 0 16,4 7 0-16,0-7-3 15,0 6 2-15,1-8 3 16,2-5-1-16,-3-5-1 16,4 3 1-16,0 0-1 15,-1-4 0-15,-3 4 0 16,4-3 0-16,-4-3 0 16,4 2 0-16,-1 4 0 15,5 0 0-15,-5-10 0 16,1 7 0-16,-4-7 0 15,4 7 0-15,-1-3 0 16,1 2 0-16,-4-5 0 16,4 5 0-16,-1-2 0 15,1 3 0-15,-4-1 2 0,4-2-1 0,-4 2-3 16,3-2 1 0,-3 3 1-1,1-7 0-15,-5 0 0 0,4 7 0 0,0-6 0 16,0-1 0-16,1 0 0 15,2 1 0 1,-3-1 0 0,4 1 0-16,-4-4 0 0,4 3 0 0,-1-2 0 15,1 2 0-15,0-6 0 16,3 6 0-16,-7-9 0 16,4 7 0-16,-4-4-3 15,3-3 2-15,-3 6 1 16,4-6 0-16,-4 3 2 15,4 4-1-15,-1-7-1 16,5 6 1-16,-5-6-1 16,1 3 0-16,7-3 0 15,-1 0 0-15,-3 0 2 16,1 0-1-16,-5 0-3 16,-3 0 1-16,0 6 1 15,4-3 0-15,-4-3 0 16,0 7 0-16,0-14 2 15,4 7-1-15,-4 0-3 16,4 0 1-16,-4-3 1 16,4 3 0-16,-8-6 0 15,4 12 0-15,-3-6 0 16,3 0 0-16,0 0 0 16,0 0 0-16,0-6-3 15,4 6 2-15,-4 0 3 0,4-3-1 0,-4-3-1 16,3 6 1-1,1-10-1-15,0 10 0 0,-1-6 0 16,1 6 0-16,7-10 0 16,-1 7 0-16,-6-3 2 15,0 3-1-15,-4-3-3 16,3 6 1-16,-6-10 1 16,3 10 0-16,-3-6 0 15,3 3 0-15,-4-3 0 16,5 6 0-1,-1 0 2-15,0 0-1 0,-4-4-3 16,4 8 1-16,-3-8 1 16,3 4 0-16,-3-6 0 15,3 6 0-15,-4-9 0 16,5 9 0-16,-1-3 2 16,0 3-1-16,-4-7-3 15,4 7 1-15,-3-9 1 16,3 9 0-16,-3-3 0 15,3-3 0-15,-4-1-3 16,5 4 2-16,6-3 3 16,0-4-1-16,0-2-1 0,-3 3 1 0,-4-4-1 31,-4 10 0-31,1-3 0 0,3 6 0 0,4-10 0 16,-1 1 0-16,-6-4 2 15,3 7-1-15,-7-3-1 16,4 9 1-1,-4-7-4-15,0 4 2 16,3-6 1-16,4-1 0 16,-3-5 0-16,3 11 0 0,-3-11 0 15,-1 9 0-15,1-4 0 16,-1 1 0-16,1-1 0 16,0 10 0-16,-1-9-3 15,1 9 2-15,-1-10 3 16,5 10-1-16,-5-9-1 15,1 9 1-15,-1-6 1 16,1 3-1-16,-4-4-3 16,3 7 1-16,-2 0-1 15,2 0 0-15,-3-3 2 16,4 3 0-16,-4-6 0 16,3 6 0-16,1-9 0 15,0 9 0-15,3-10 0 16,0 4 0-16,-4 3-3 15,1 3 2-15,7-16 1 16,-1 7 0-16,-3-1 0 16,4 10 0-16,-4-9 0 15,0 9 0-15,-3-10 0 16,6 4 0-16,-6 3 0 16,0 3 0-16,-1-6 0 15,1 3 0-15,-4-4 0 0,3 7 0 16,-3-9 0-16,4 9 0 0,-4-3 0 15,0-3 0-15,0 2-3 16,0 4 2-16,0-6 3 16,0 6-1-16,0-9-1 15,0 9 1-15,1 0-4 16,-1 0 2-16,0-7 1 16,3 7 0-16,-3 0-3 15,4-3 2-15,-4-3-4 16,4 6 3-16,-4-3 1 15,0 6 1-15,0-6-5 16,0 3 3-16,0-6-1 16,0 6 1-16,0 0 2 15,3 0 0-15,-2-3-3 16,-1-4 2-16,0 4-1 16,0 3 0-16,-4-6-5 15,4 12 4-15,-3-6-10 16,3 0 8-16,-4 0-3 15,1 0 5-15,-1 0 2 16,5 0 1-16,-5 0 0 16,4 0 0-16,-3-6 0 0,3 6 0 15,0 0 0-15,0 0 0 16,0 0 0-16,0 0 0 0,-4-3 0 31,4 3 0-31,1-7 0 0,-1 7 0 16,0 0 2-16,0-6-1 0,0 3-3 15,0 3 1-15,-4 0 1 32,4 0 0-32,0-6-3 0,1 6 2 0,-1 0 1 15,0 0 0 1,-4-3 2-16,4-4-1 0,0 4-1 16,4 3 1-16,-4-6-4 15,0 6 2-15,0-3 1 16,0 3 0-16,0-6 0 15,0 6 0-15,0-4 0 16,0 4 0-16,-3-6 2 16,3 6-1-16,-4 0-3 15,4 0 1-15,-3-6 3 16,3 3-1-16,-3-4-1 16,3 7 1-16,-4 0-4 15,4 0 2-15,-3-3 3 16,3 3-1-16,-4-6-1 15,1 12 1-15,-1-6 1 16,1 0-1-16,-1-6-3 16,1 6 1-16,-1 0-1 15,1 0 0-15,0-3 2 16,-1 3 0-16,1-6 0 16,-1 6 0-16,1 0 0 15,-1 0 0-15,1 0 0 0,-1 0 0 16,1 0 0-16,-1 0 0 0,-3 0 0 15,4 0 0-15,-1-3 2 16,1 6-1-16,-4-6-3 16,3 3 1-16,1-7-6 15,-1 7 4-15,-3 0-21 16,4 0 14-16,0-3-58 16,-1 3 38-1</inkml:trace>
  <inkml:trace contextRef="#ctx0" brushRef="#br3" timeOffset="127412.321">22003 15141 172 0,'3'0'66'0,"-3"0"-52"0,7-3 19 16,-7-4 17-1,0 14-28-15,0-7 16 16,4 0-23-16,-4-7 21 16,0 7-21-16,0-9 15 15,0 6-17-15,0-7 8 16,0 4-12-16,0-10 8 16,0 7-9-16,0-10 2 15,0 0-6-15,0-6 7 0,3-3-7 0,1-10 8 16,3 4-8-1,0-10 8-15,0 6-8 0,0-5 3 32,0 2-4-32,0 3 0 15,0 4-1-15,-3 2 1 0,-1 7-2 16,1-9 2 0,3 15-2-16,-4-9-1 0,5 3 1 0,-5-1-1 15,4 8 0-15,-3-7 4 16,3 6-2-16,-4 6 4 15,4-2-4-15,-3 5 1 16,3 1-1-16,-4 2-2 16,4 4 1-16,1-3 1 15,-1 12-1-15,0-6-1 16,3 3 1-16,1-3-1 16,3 10 0-16,-4-1 0 15,5-2 0-15,-1 2-3 16,0-3 2-16,-4-3-19 15,1 4 11-15,-4-4-36 16,7-3 25-16,-10 0-55 16,-1 6 43-16,-3-6-98 15,0 0 73-15,-3 0-72 16,3 3 74-16</inkml:trace>
  <inkml:trace contextRef="#ctx0" brushRef="#br3" timeOffset="127894.491">21915 14604 180 0,'-11'-9'68'0,"11"9"-52"0,-7 6 23 0,3-6 28 16,8 0-38-16,-4 0 25 16,0 0-33-16,0 0 16 15,0 0-22-15,0 0 10 16,7 3-15-16,0-3 4 15,4 7-9-15,6-4 7 16,8-3-8-16,3 0 10 16,0 0-8-16,4 0 3 15,0 0-5-15,3-3 5 16,-3-4-6-16,3 4 8 16,-3 3-7-16,-4-6 8 15,0 6-8-15,-3-3 3 0,-4 3-4 16,-7-6 0-1,0 12-1-15,-3-6-13 16,3 0 7-16,-7 0-76 16,4 3 44-16,-8-3-164 0,1 9 112 15</inkml:trace>
  <inkml:trace contextRef="#ctx0" brushRef="#br3" timeOffset="128644.65">22821 14300 304 0,'-7'0'115'0,"7"0"-89"0,-7 0 14 0,4 0 9 15,3 0-29-15,-4 0 11 16,1 0-20-16,-8 7 12 16,4 2-13-1,-7 0 8-15,7 4-10 0,-11 9 4 16,4-3-7-16,-14 9 0 16,3 6-3-16,-7 4-2 15,8 0 1-15,-5 12-1 16,12-3 0-16,-1 12 0 15,8-5 0-15,6-1 0 16,4-6 0-16,0-3 0 16,7 0 0-16,0-6 2 15,7-4-1-15,-3-6 2 16,3 4-2-16,-4-10-3 16,5 3 1-16,-5-7 3 15,4-2-1-15,-3-3 4 16,3-4-3-16,-3-3-5 0,3 4 1 0,-4-4-39 31,1-3 23-31,-4 3-175 0,0-2 106 16,0-4-112-16,0 6 114 15</inkml:trace>
  <inkml:trace contextRef="#ctx0" brushRef="#br3" timeOffset="129409.515">22934 14532 304 0,'-3'0'112'0,"3"0"-87"0,0 0 15 0,0 7 3 16,3-4-26-16,1-3-2 16,3 9-10-16,0-3 6 15,7 4-7-15,7 6 8 16,0 5-8-16,4 5 10 16,0-1-8-16,3 3 5 15,-4 0-6-15,-2 7 4 16,-1-7-5-16,-4-3 0 0,1 3-2 0,-7 0-8 31,3-6 3-31,-7-9-34 0,7 6 20 16,-11-13-80-1,5 3 54-15,-8-2-122 16,3-4 93-16</inkml:trace>
  <inkml:trace contextRef="#ctx0" brushRef="#br3" timeOffset="129803.468">22849 14971 248 0,'-14'7'93'0,"14"-7"-72"0,4 0 14 0,-4 0 22 16,7 0-32-16,3-7 23 15,5 4-28-15,6-12 14 16,3 2-20-16,8-18 17 15,3 2-18-15,4-14 11 16,-3 5-14-16,-1-6 8 16,-3 10-10-16,-4-4 0 15,-3 3-5-15,-1 7-2 16,-3 3 0-16,4 0-1 16,-7 6 0-16,-1 0 2 15,1 1-1-15,-4 2-1 16,0 3 1-16,-3-2 1 15,3-1-1-15,-7 7-1 16,4 5 1-16,-8-2-8 16,4 3 4-16,-7-3-41 0,4 6 25 0,-4-3-89 15,0 3 60-15,-4 0-135 16,4 3 103-16</inkml:trace>
  <inkml:trace contextRef="#ctx0" brushRef="#br3" timeOffset="130341.451">23513 14987 188 0,'0'0'71'0,"0"0"-55"0,3 6 15 0,-3-6 19 15,0 0-29-15,0 0 19 16,0 0-24-16,0 0 23 16,4 0-23-16,-1 0 21 15,1 0-21-15,-1-6 12 16,4 6-17-16,-3-9 10 0,-1-1-12 15,1-5 2-15,-1-4-7 0,1-6 0 16,0 6-2-16,-4-9 1 16,3 9-2-16,-3-6-1 15,0 9 1-15,-3-3-19 16,-1 10 10-16,-3-10-45 16,3 10 29-16,-6 2-64 15,3-2 50-15,-7 0-108 16,3 9 82-16</inkml:trace>
  <inkml:trace contextRef="#ctx0" brushRef="#br3" timeOffset="130640.52">23312 14711 232 0,'0'0'88'0,"0"0"-69"0,3-3 22 16,-3-3 19-1,7 12-34-15,4-6 14 16,3 0-24-16,3 0 11 16,5 0-16-16,2 0 8 0,5 0-11 0,-1-6 6 15,4 6-7-15,-1 0 0 16,-2-3-4-16,-1-4 0 16,-4 7-1-16,-2-9 1 15,-1 9-2-15,-4 0 2 16,-2 0-2-16,-5-6-25 15,1 12 13-15,-4-12-88 16,3 6 55-16,-3 0-128 16,0 0 96-16</inkml:trace>
  <inkml:trace contextRef="#ctx0" brushRef="#br3" timeOffset="131257.94">23813 14238 228 0,'-4'-7'85'0,"4"7"-66"0,0 7 16 0,0-7 10 31,0 0-26-31,0 0 9 16,0 0-18-16,0 0 19 16,7 9-16-16,-3-3 18 15,3 4-18-15,-4 2 9 16,4 10-13-16,0-3 0 0,0 0-6 0,0 6-2 15,4-3 0-15,0 3 3 16,-1 3-2-16,1 7 1 16,-1-1-1-16,1 4 1 15,-1 3-2-15,-6 6 6 16,3 0-4-16,-7 6 1 16,4 0-2-16,-8-9 1 15,1 0-2-15,-8 0 8 16,4-6-5-16,-7-4 8 15,3-6-8-15,-3 4 5 16,3-10-5-16,-3 3 7 16,4-7-7-16,-4 1 3 15,3-3-4-15,-3-7-2 16,7 7 0-16,-4-7-1 16,8 4 0-16,-4-7 0 15,3-3 0-15,-3-3 0 16,7 7 0-16,-3-7-29 15,6 0 16-15,-3 0-107 16,0 0 66-16,0 0-141 16,4 0 110-16</inkml:trace>
  <inkml:trace contextRef="#ctx0" brushRef="#br3" timeOffset="132400.646">24218 14639 232 0,'-3'0'88'0,"3"0"-69"0,3 6 15 0,-3-6 21 15,4 0-32-15,-4 0 23 16,7 0-27-16,0 0 14 15,3 0-19-15,1 0 10 16,3 0-14-16,0 0 6 16,0 0-9-16,0-6 2 15,4 6-5-15,-4 0 7 16,4 0-7-16,-1 0 3 16,1 0-4-16,-4 0 3 15,0 0-4-15,-3-6 1 16,3 6-1-16,-3-3-4 15,-1 3 1-15,-3 0-26 16,4 0 15-16,-4-7-98 16,0 14 60-16,-4-7-134 15,5 0 103-15</inkml:trace>
  <inkml:trace contextRef="#ctx0" brushRef="#br3" timeOffset="133913.105">24931 14416 232 0,'-4'-9'88'16,"4"9"-69"-16,-3-9 19 0,-1 2 19 16,8 7-32-16,-8-3 14 15,4-3-23-15,-7 3 20 16,4-4-21-16,-4 4 15 15,3 3-17-15,-7-6 8 16,1 12-12-16,-8-3 0 16,8 7-6-16,-11 6 0 15,6 2-1-15,-9 7-2 16,3 4 1-16,3-1-4 16,7 3 2-16,4 7-4 15,4-1 3-15,6 4-1 0,8-3 1 16,3 6 2-1,4-10 0-15,3-2 0 0,3-7 0 16,5 0 2-16,-1-6-1 16,4-1-1-16,-1-8 1 15,1-1 1-15,0-2-1 16,0-14-1-16,-4 7 1 16,4-9-1-1,-4 6 0-15,0-13 4 0,-3 0-2 0,-8-6 1 16,-2 4-1-16,-8-7 1 15,3-1-2-15,-6 1 2 16,3 3-2-16,-7-9 4 16,0 12-3-16,-7-3 4 15,0 0-4-15,-7 0 6 16,6 7-5-16,-9-4 6 16,3 3-6-16,-11-3 1 15,7 1-2-15,-6 2 1 16,-1 3-2-16,0-2 2 15,8-4-2-15,-1 13-9 16,4-4 4-16,0 7-45 16,3-3 27-16,1 3-85 15,3 3 60-15,0-7-128 16,3 14 98-16</inkml:trace>
  <inkml:trace contextRef="#ctx0" brushRef="#br3" timeOffset="134908.077">25453 14934 184 0,'-4'6'68'0,"4"-6"-52"0,4 3 17 0,-4-3 21 31,0 0-30-31,0 0 26 15,0 0-29-15,0 0 29 0,3 0-29 16,-3 0 27 0,4-3-27-16,-4-6 16 0,0 2-22 0,0-11 5 15,0-1-11-15,0-13-3 16,0 4-4-16,0-9-2 31,0 2 1-31,0-9 1 0,0 10-1 0,0-4 2 16,0 3-2-16,-4-8 4 15,4 11-3-15,-3-9 6 16,-1 4-5-16,1 2-1 16,-1 10-1-16,-3-12-1 15,4 12 0-15,-4-4 0 16,7 11 0-16,-4-1 0 16,4 3 0-16,-3 0 0 15,6 7 0-15,-3 0-5 16,0 5 3-16,0-5 1 15,7 3 1-15,0 6 2 16,0 0-1-16,4 0-3 16,0 6 1-16,3-3 1 15,3 7 0-15,4-1 0 16,1 7 0-16,-1-1 0 16,0 4 0-16,0 0-3 15,0 0 2-15,-3 0 1 16,0-1 0-16,-8 4 0 15,4 0 0-15,-7-6 4 16,0 3-2-16,-7 0 1 0,0 6-1 16,-10-10-2-16,3-2 1 0,-7-4-4 15,-1 7 2-15,-6-10 1 16,4 4 0-16,-4-7 2 16,6 6-1-16,-2-9-1 15,3 6 1-15,0-6-4 16,3 4 2-16,-3-4-15 15,7 0 9-15,0-4-50 16,3 4 32-16,1 0-89 16,3 4 65-16,0-4-119 15,7 6 95-15</inkml:trace>
  <inkml:trace contextRef="#ctx0" brushRef="#br3" timeOffset="135491.442">26049 14943 224 0,'-3'6'85'0,"3"-6"-66"0,0 10 14 0,0-10 20 16,0 0-31-16,0 0 12 15,0 3-20-15,0-3 5 16,0 0-11-16,0 0 13 16,0 0-12-16,0-3 20 15,0-3-16-15,0-4 15 16,0 7-15-16,0-19 6 16,0 10-11-16,0-17 6 15,3 4-7-15,1-9 2 16,-1-1-5-16,1-9 0 15,3 4-2-15,-4-1 1 16,1 13-2-16,-1-1 2 16,1 4-2-16,-4 0 2 15,3 3-2-15,-3-9-1 16,0 12 1-16,-3-9-1 16,3 12 0-16,-4-6-5 15,1 7 3-15,-4-1-32 16,7 3 19-16,-7-2-74 15,7 5 50-15,-7 1-143 16,3 9 102-16</inkml:trace>
  <inkml:trace contextRef="#ctx0" brushRef="#br3" timeOffset="135880.597">25777 14291 252 0,'0'0'93'0,"0"0"-72"0,11-6 18 0,-4 3 16 16,0 6-31-16,4-3 15 15,6 0-24-15,8-3 10 16,0 3-15-16,7-7 8 16,-1 4-10-16,12-13 6 15,6 13-7-15,-3-12 0 16,0 5-4-16,3-5 3 15,-3 2-4-15,-11 4 4 16,-7 2-4-16,-3-2 8 16,0 3-6-16,-7 2 8 15,-1-2-8-15,-6 3 3 16,3 3-4-16,-7-6-2 16,3 6 0-16,-2 0 1 15,-1 0-1-15,-4 0-5 16,1 0 2-16,-4 0-39 15,3 0 23-15,-3 0-109 0,4 0 70 16,-4 0-124 0,3 9 102-16</inkml:trace>
  <inkml:trace contextRef="#ctx0" brushRef="#br1" timeOffset="145956.697">22218 15457 212 0,'-4'0'79'0,"4"0"-61"0,0-6 17 0,0 0 16 16,0 12-29-16,0-6 18 16,0 0-24-16,0 0 12 15,0 10-17-15,0-1 6 16,0 10-10-16,0-4 9 16,0 4-9-16,0 10 10 15,4-4-10-15,-1 3 7 0,1 3-7 16,0 1 4-16,-1 2-6 0,1 7 0 15,-1-10-3 1,1 4 3-16,-1-7-3 0,1-3 1 16,-1 0-1-16,-3-12-2 15,4 2 1 1,-4-5-32-16,0-1 17 16,0-9-83-16,0 6 55 15,0-6-128-15,0 0 96 0</inkml:trace>
  <inkml:trace contextRef="#ctx0" brushRef="#br1" timeOffset="146722.502">22158 16442 184 0,'-7'6'68'0,"7"-6"-52"0,0 3 19 0,0-3 25 16,0 0-34-16,0 0 24 15,0 0-30-15,0 0 11 16,3 0-17-16,1-9 5 16,7 9-11-16,-1-19 6 15,1 4-7-15,6-14 9 16,5 4-9-16,9-12 10 15,8 2-10-15,7-9 5 16,3 7-7-16,4-17 7 16,-3 10-8-16,-4-18 5 15,-4 18-5-15,0-13 0 16,-7 7-2-16,1 3 1 16,-5 10-2-16,1-4 2 15,-4 13-2-15,1-7 6 16,-5 16-4-16,-2-6 3 0,-1 6-3 15,-4 0 0-15,1 10-1 0,-7 0 1 16,3 2-2 0,-4-2-3-16,1 0 1 15,-4-1 1-15,3 4 0 16,-2-3 4-16,-1 9-2 0,-7-10-16 16,3 10 7-1,-6 0-85 1,3 0 51-16,-7 10-155 0,-1-4 110 15</inkml:trace>
  <inkml:trace contextRef="#ctx0" brushRef="#br1" timeOffset="148174.525">22726 16147 204 0,'-11'-6'77'0,"11"6"-60"0,-3 6 15 15,-1-6 13 1,8 0-25-16,-4 0 1 16,0 0-13-16,0-6 8 0,3 6-9 15,1-3 10 1,-1 3-10-16,1 0 7 0,7 0-7 0,-1-6 2 16,4 6-5-16,0-4 2 15,4 8-3-15,-4-4 0 16,4 0-1-16,-4 6 7 15,0 3-5-15,-3 1 5 16,-1-1-5-16,-3 10 0 16,0 6-2-16,0 3 1 15,0 7-2-15,0-1-1 16,4 4 1-16,-4-4-4 16,4-5 2-16,-4 2 1 15,3-9 0-15,-3-3 0 16,0-4 0-16,0 1 0 15,0-7 0-15,1-5 0 16,-1-4 0-16,0-4 2 16,3-2-1-16,-3-6 6 15,0-4-4-15,0-19-1 16,0 1-1-16,1-4 3 16,-1-6-2-16,-4-3 8 15,4 4-6-15,-3-8 3 16,-1 14-4-16,-3-17 0 15,4 17-1-15,-4-13-2 0,3 18 1 16,-3-9-1-16,4 7 0 16,-4-4 2-16,3 10-1 15,-3 3 2-15,4 0-2 16,-1 6-1-16,1 0 1 16,-1 7 1-16,1-4-1 15,-4 0 4 1,0 7-3-16,0 0 8 0,0-1-6 15,0 1 8-15,0 3-8 0,0-4 1 16,0 10-3-16,-4-9 1 16,4 9-2-16,-7 0-1 15,7 0 1-15,-3 0-1 16,6 0 0-16,-3 0 0 16,0 0 0-16,0 0-3 15,7 6 2-15,0-3 1 16,8 3 0-16,-5-2 0 15,4 2 0-15,0-6 0 16,4 3 0-16,0 3 0 16,-1-6 0-16,8 6 0 15,0-2 0-15,-1-4 0 16,5 0 0-16,2 0 0 16,1 0 0-16,3 0-3 15,-3 0 2-15,3-4 1 16,-3 4 0-16,0-6 2 15,0 12-1-15,-4-6-1 16,0 0 1-16,-3 0-1 16,-4 0 0-16,4-6 2 15,-4 6-1-15,0-6-1 0,-3 6 1 16,-1-3-4-16,4 3 2 0,-3 0 1 16,0 0 0-16,-4 0 2 15,0 0-1-15,0-6-1 16,0 12 1-16,-3-12-1 15,-1 6 0-15,-3 0-3 16,4 0 2-16,-4 0 1 16,0 0 0-16,0 0 0 15,0 0 0 1,-3 0 0-16,3 0 0 0,-4 0 0 16,1 0 0-16,-1 0 0 15,1 0 0-15,-1 0 0 16,1 0 0-16,-4-4 0 15,3 8 0-15,-3-4 2 16,0 0-1-16,0 0-1 16,0 0 1-16,0 0-1 15,4 6 0-15,0 3 0 16,-1 1 0-16,1 8-3 16,-1 8 2-16,1 2 5 15,-1 0-2-15,1 6-1 16,-1-2 0-16,1-1-1 15,-1 4 0-15,1-10 2 16,-1-6-1-16,1 9-7 0,-1-9 3 16,1-4-30-1,-1 4 19-15,1-9-61 16,0-1 43-16,-4-3-140 16,0 4 96-16</inkml:trace>
  <inkml:trace contextRef="#ctx0" brushRef="#br1" timeOffset="148805.976">23608 16505 168 0,'-4'6'63'0,"4"-6"-49"0,0 0 11 16,0 0 13-1,0 0-21-15,0 0 13 16,0 0-17-16,0 0 23 0,0 0-20 0,0-6 26 16,4 6-24-16,-1-3 17 15,1-4-20-15,-4-8 14 16,0 5-16-16,0-12 10 15,3 0-13-15,-3-6 6 16,0 0-9-16,0-7 0 16,0 7-4-16,0-6 5 15,0 9-5 1,0-4 3-16,0 4-3 16,-3-3-2-16,3 9 0 15,-4 0-1-15,1 4 0 0,-4-4 0 16,7 0 0-16,-7 0 0 15,3 4 0-15,-3 5 2 16,4 1-1-16,-4-1-9 16,7 4 4-16,-7 3-38 15,3 3 23-15,-10-6-73 16,3 6 51-16,-6 0-124 16,6 0 93-16</inkml:trace>
  <inkml:trace contextRef="#ctx0" brushRef="#br1" timeOffset="149226.379">23255 16003 244 0,'-3'0'90'0,"3"0"-70"0,-4 0 19 15,1 0 16 1,6 0-31-16,-3 0 6 15,0 0-19-15,4 0 7 0,3 0-10 0,3-6 9 16,8 6-10-16,10 0 10 16,0-3-10-16,11-7 3 15,0 1-6-15,7-7 5 16,-4 7-6-16,0-7 3 16,-3 4-3-16,-3-4 5 15,-8 6-5-15,-4-5 8 16,1 12-7-16,-7-7 1 15,-1 4-3-15,-2 3 3 16,-1 3-3-16,-4-6-1 16,1 6 0-16,-4-10-1 15,3 10 0-15,-2 0 4 16,-1 0-2-16,-7 0-1 16,3 0 0-16,-3 0-39 15,0 0 21-15,0 0-178 16,0 0 108-16,0 0-109 15,7 0 113-15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167EC6-4860-43D7-B99D-5CEEA54F30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27744-5F25-4985-A838-940D77DE0D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472A51-519D-4013-9E6E-E39D7C1BEAC4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1D9A0B-5E69-45B4-AC84-DE743BAA5D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F94DAA-A429-42F5-B863-2EDE3DAD7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403B-152B-4986-A670-3447E2C878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77519-1260-4DE4-A270-3A7E4F3F8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CF46B7-4E89-43F9-B4C8-C1C011624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87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505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Orally mention teaching GD: what about last iterate?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98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Importantly, these results are for GRADIENT descent, not SGD.</a:t>
            </a:r>
          </a:p>
          <a:p>
            <a:endParaRPr lang="en-CA" dirty="0"/>
          </a:p>
          <a:p>
            <a:r>
              <a:rPr lang="en-CA" dirty="0"/>
              <a:t>For smooth and strongly convex – </a:t>
            </a:r>
            <a:r>
              <a:rPr lang="en-CA" dirty="0" err="1"/>
              <a:t>Nesterov’s</a:t>
            </a:r>
            <a:r>
              <a:rPr lang="en-CA" dirty="0"/>
              <a:t> </a:t>
            </a:r>
            <a:r>
              <a:rPr lang="en-CA" dirty="0" err="1"/>
              <a:t>alg</a:t>
            </a:r>
            <a:r>
              <a:rPr lang="en-CA" dirty="0"/>
              <a:t> improves dependence on kappa</a:t>
            </a:r>
          </a:p>
          <a:p>
            <a:r>
              <a:rPr lang="en-CA" dirty="0"/>
              <a:t>For smooth – </a:t>
            </a:r>
            <a:r>
              <a:rPr lang="en-CA" dirty="0" err="1"/>
              <a:t>Nesterov</a:t>
            </a:r>
            <a:r>
              <a:rPr lang="en-CA" dirty="0"/>
              <a:t> gets O(1/t^2)</a:t>
            </a:r>
          </a:p>
          <a:p>
            <a:r>
              <a:rPr lang="en-CA" dirty="0"/>
              <a:t>For non-smooth strongly convex: optimal is O(1/t)</a:t>
            </a:r>
          </a:p>
          <a:p>
            <a:r>
              <a:rPr lang="en-CA" dirty="0"/>
              <a:t>For non-smooth </a:t>
            </a:r>
            <a:r>
              <a:rPr lang="en-CA" dirty="0" err="1"/>
              <a:t>lipschitz</a:t>
            </a:r>
            <a:r>
              <a:rPr lang="en-CA" dirty="0"/>
              <a:t>: optimal is O(1/sqrt(t)).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7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O(1/T) for suffix averaging is the first time that a high probability upper bound is proven for strongly convex functions with the optimal rate. </a:t>
            </a:r>
          </a:p>
          <a:p>
            <a:pPr marL="228600" indent="-228600">
              <a:buAutoNum type="arabicPeriod"/>
            </a:pPr>
            <a:r>
              <a:rPr lang="en-CA" dirty="0"/>
              <a:t>Remark that UA HP bound is an ingredient in final iterate HP bound, similarly for suffix average/last iterate for strongly convex </a:t>
            </a:r>
            <a:r>
              <a:rPr lang="en-CA" dirty="0" err="1"/>
              <a:t>funcs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71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89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GRAPH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27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GRAPH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3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Shorten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09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Fix issue: </a:t>
            </a:r>
            <a:r>
              <a:rPr lang="en-CA" dirty="0" err="1"/>
              <a:t>V_n</a:t>
            </a:r>
            <a:r>
              <a:rPr lang="en-CA" dirty="0"/>
              <a:t> vs </a:t>
            </a:r>
            <a:r>
              <a:rPr lang="en-CA" dirty="0" err="1"/>
              <a:t>V_i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5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EMPHASIZE: Recover Freedman by taking alpha =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F46B7-4E89-43F9-B4C8-C1C011624CBF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10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E80A-A590-44E5-A74F-721C8D7C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A076-3105-4771-9852-1D33010E1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72E8-DDDF-4053-9F79-127B5481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BB08-4F4A-4698-BB58-B5BEDF07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2E80-F7AC-4F93-979C-36F0D70C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88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B79-10AE-4730-A09F-D5497D6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A8E9B-8D3A-4193-86A9-1957DB9CD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766A-E536-4884-A620-1B3E2FB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5CCC-5ABF-4294-BD99-41D07EB2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687B-ED44-4B07-9C21-D790C9BC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3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BABB7-055E-4644-8967-995D208C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48E86-72C0-45FA-9939-D3F213E6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F981-9620-496B-B6DC-3E1802A6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A757F-3CDE-427C-BA28-1738FCA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4C4B-0B3B-446D-B545-08D5F45B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9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ABAC-652C-4B09-8677-19B8C9D7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6619-EBBD-4554-9E21-35E26C87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0DF7-2B24-4C69-9B30-FF08CF7F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99F-84DF-4C9E-91C8-E097C47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9BF3-572A-4AA9-9AE3-A5614706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9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4BDA-2B60-43E0-9E88-80DDA8E5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BBE6-AA15-4C78-B581-9DE1B2BC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5D8D-B1A1-4B44-8F62-1F7F7827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9043-F893-4B65-A582-490468FA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E1E9-C370-4A66-90FB-9D63E8CF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0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B059-5BB9-4EE1-9E5A-3302CE03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E7CB-9E3F-4DDC-AE9D-473EB6800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169DF-B25C-4FAD-AA6C-7C81BA0A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3105E-9280-4BA6-9417-08B034FD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6011B-E9F2-42C9-BA5D-91F067F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D542D-CD0F-41AB-A381-FF9F998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5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688E-2ECB-40C2-B06E-BF374477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A45A5-8584-4055-969A-33A7E284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4DD04-D48D-42C8-8402-F5A549B0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3260-A969-458A-A7B3-712538A8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C40D9-FFD8-44CC-A830-984A2782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B1811-699C-44BB-BFCF-BFF7DECF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2581E-298E-4DB7-9CB7-CE58CE6F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EA426-E1E7-49BE-82E7-6FED74CD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8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95A3-53E1-4968-A74F-B6F1FCD3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F2EB6-FD89-4F7F-A4BB-DD53BDE6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2B41-FD5F-45F3-AB04-C2F9D113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F6C32-8A21-49B1-808F-2A57081B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4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D75E0-7F14-41E2-9109-D8EB35A5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5B5A1-6FA7-4AE9-8241-5C007C47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9BC10-8481-4471-8F05-C2B66F4F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95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2046-07B9-4D29-A444-47510A50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5082-5E95-4084-AF53-B8F63867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D7CF6-CA13-468A-8D66-49679147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7C44-C0A2-40E0-B4AC-DD1FD8B1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F6A1-E52A-4471-BDA8-572A47BA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50F1-A20A-4773-A363-DB9B70B2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36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C53B-319A-4C33-B75C-76FA1441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30051-88E4-4E51-B0E8-2376E21C6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CEBD5-5E3B-403F-9EA7-9E625EA8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FC75-7820-4A07-B98A-B71C3D96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FFD8-7A69-467D-8A5E-49F5817F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A329-BA9B-40DE-9151-037FA1E7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67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C6592-725B-4C10-839A-F3CF569D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4137-3F9E-491A-9705-16D380D4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3B4C-57E4-4892-9A73-F9FB40710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D06A-1918-4C94-AE4D-943962E41E5B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5D2D-10B0-4BE8-A575-F62B5A8A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0B0D-8C67-4D0C-87B0-B32F8EB89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175B-816F-4A85-B6B4-9ABE9DA831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6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customXml" Target="../ink/ink2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22.emf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9.png"/><Relationship Id="rId10" Type="http://schemas.openxmlformats.org/officeDocument/2006/relationships/image" Target="../media/image66.png"/><Relationship Id="rId9" Type="http://schemas.openxmlformats.org/officeDocument/2006/relationships/image" Target="../media/image58.png"/><Relationship Id="rId14" Type="http://schemas.openxmlformats.org/officeDocument/2006/relationships/image" Target="../media/image5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80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1.png"/><Relationship Id="rId5" Type="http://schemas.openxmlformats.org/officeDocument/2006/relationships/image" Target="../media/image87.png"/><Relationship Id="rId4" Type="http://schemas.openxmlformats.org/officeDocument/2006/relationships/image" Target="../media/image8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inavie.tumblr.com/post/37964450874/chicken-or-the-eg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diebaker.com/oyakodon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767-C565-4C86-A9F1-91BF102D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CA" dirty="0"/>
              <a:t>Tight Analyses for Non-Smooth Stochastic Gradient Descent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90C07-458B-4565-8784-2FE9241FD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Nick Harvey 	Chris </a:t>
            </a:r>
            <a:r>
              <a:rPr lang="en-CA" dirty="0" err="1"/>
              <a:t>Liaw</a:t>
            </a:r>
            <a:r>
              <a:rPr lang="en-CA" dirty="0"/>
              <a:t>	Yaniv Plan	Sikander Randhawa</a:t>
            </a:r>
          </a:p>
          <a:p>
            <a:r>
              <a:rPr lang="en-CA" dirty="0"/>
              <a:t>University of British Columbia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144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5DDA6D87-1018-4ADE-8D7B-30BDA505AD78}"/>
              </a:ext>
            </a:extLst>
          </p:cNvPr>
          <p:cNvSpPr/>
          <p:nvPr/>
        </p:nvSpPr>
        <p:spPr>
          <a:xfrm>
            <a:off x="6411468" y="1284621"/>
            <a:ext cx="5589188" cy="3154341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317500" dist="50800" dir="5400000" algn="ctr" rotWithShape="0">
              <a:schemeClr val="bg2"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62D4116-A363-446D-846A-BD349C34F8A0}"/>
              </a:ext>
            </a:extLst>
          </p:cNvPr>
          <p:cNvSpPr/>
          <p:nvPr/>
        </p:nvSpPr>
        <p:spPr>
          <a:xfrm>
            <a:off x="401969" y="5095583"/>
            <a:ext cx="11210194" cy="13637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C1265-E374-45CB-857F-E4E41ED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35" y="-243408"/>
            <a:ext cx="5185229" cy="1325563"/>
          </a:xfrm>
        </p:spPr>
        <p:txBody>
          <a:bodyPr/>
          <a:lstStyle/>
          <a:p>
            <a:r>
              <a:rPr lang="en-CA" b="1" dirty="0"/>
              <a:t>Sub-Gradient Descent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49B84-542D-424D-A248-D79ED987B43D}"/>
              </a:ext>
            </a:extLst>
          </p:cNvPr>
          <p:cNvSpPr txBox="1"/>
          <p:nvPr/>
        </p:nvSpPr>
        <p:spPr>
          <a:xfrm>
            <a:off x="2696819" y="776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8A4E7F-58D2-45DD-B5B9-E0753A31C466}"/>
              </a:ext>
            </a:extLst>
          </p:cNvPr>
          <p:cNvSpPr/>
          <p:nvPr/>
        </p:nvSpPr>
        <p:spPr>
          <a:xfrm>
            <a:off x="8519831" y="1666917"/>
            <a:ext cx="3003243" cy="1863376"/>
          </a:xfrm>
          <a:custGeom>
            <a:avLst/>
            <a:gdLst>
              <a:gd name="connsiteX0" fmla="*/ 0 w 1126901"/>
              <a:gd name="connsiteY0" fmla="*/ 714778 h 714778"/>
              <a:gd name="connsiteX1" fmla="*/ 1126901 w 1126901"/>
              <a:gd name="connsiteY1" fmla="*/ 0 h 7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901" h="714778">
                <a:moveTo>
                  <a:pt x="0" y="714778"/>
                </a:moveTo>
                <a:cubicBezTo>
                  <a:pt x="437881" y="480811"/>
                  <a:pt x="875763" y="246845"/>
                  <a:pt x="1126901" y="0"/>
                </a:cubicBezTo>
              </a:path>
            </a:pathLst>
          </a:cu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A11CA8-A4FB-4443-AC0B-48EFCCBA8DC0}"/>
              </a:ext>
            </a:extLst>
          </p:cNvPr>
          <p:cNvSpPr/>
          <p:nvPr/>
        </p:nvSpPr>
        <p:spPr>
          <a:xfrm flipH="1">
            <a:off x="7217667" y="1732396"/>
            <a:ext cx="1325864" cy="1803326"/>
          </a:xfrm>
          <a:custGeom>
            <a:avLst/>
            <a:gdLst>
              <a:gd name="connsiteX0" fmla="*/ 0 w 1126901"/>
              <a:gd name="connsiteY0" fmla="*/ 714778 h 714778"/>
              <a:gd name="connsiteX1" fmla="*/ 1126901 w 1126901"/>
              <a:gd name="connsiteY1" fmla="*/ 0 h 7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901" h="714778">
                <a:moveTo>
                  <a:pt x="0" y="714778"/>
                </a:moveTo>
                <a:cubicBezTo>
                  <a:pt x="437881" y="480811"/>
                  <a:pt x="875763" y="246845"/>
                  <a:pt x="1126901" y="0"/>
                </a:cubicBezTo>
              </a:path>
            </a:pathLst>
          </a:cu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86E87E-D7F2-4D8F-A54B-DAAE4B2F236F}"/>
                  </a:ext>
                </a:extLst>
              </p:cNvPr>
              <p:cNvSpPr txBox="1"/>
              <p:nvPr/>
            </p:nvSpPr>
            <p:spPr>
              <a:xfrm>
                <a:off x="11212177" y="1866619"/>
                <a:ext cx="64551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0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086E87E-D7F2-4D8F-A54B-DAAE4B2F2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177" y="1866619"/>
                <a:ext cx="645510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6604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BFEAB4-BB4C-42FF-AA4E-92DC97F4B5D6}"/>
                  </a:ext>
                </a:extLst>
              </p14:cNvPr>
              <p14:cNvContentPartPr/>
              <p14:nvPr/>
            </p14:nvContentPartPr>
            <p14:xfrm>
              <a:off x="7334569" y="1974341"/>
              <a:ext cx="396" cy="436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C3BFEAB4-BB4C-42FF-AA4E-92DC97F4B5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9817" y="1969109"/>
                <a:ext cx="9900" cy="1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4A69B7-41F9-4675-8B5E-DDC5E0376B7C}"/>
                  </a:ext>
                </a:extLst>
              </p:cNvPr>
              <p:cNvSpPr txBox="1"/>
              <p:nvPr/>
            </p:nvSpPr>
            <p:spPr>
              <a:xfrm>
                <a:off x="10075141" y="3106473"/>
                <a:ext cx="13910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&gt;0</m:t>
                      </m:r>
                    </m:oMath>
                  </m:oMathPara>
                </a14:m>
                <a:endParaRPr lang="en-CA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94A69B7-41F9-4675-8B5E-DDC5E0376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141" y="3106473"/>
                <a:ext cx="13910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386" t="-4000" r="-3947" b="-3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AB6973-553E-47C6-BD54-1BC9335CAB65}"/>
                  </a:ext>
                </a:extLst>
              </p:cNvPr>
              <p:cNvSpPr txBox="1"/>
              <p:nvPr/>
            </p:nvSpPr>
            <p:spPr>
              <a:xfrm>
                <a:off x="7707352" y="3891179"/>
                <a:ext cx="1711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accent2"/>
                    </a:solidFill>
                  </a:rPr>
                  <a:t>Feasible set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5AB6973-553E-47C6-BD54-1BC9335CA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52" y="3891179"/>
                <a:ext cx="171145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559"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DF6718B-B6F2-49A6-A960-3E0A56E35892}"/>
              </a:ext>
            </a:extLst>
          </p:cNvPr>
          <p:cNvCxnSpPr>
            <a:cxnSpLocks/>
          </p:cNvCxnSpPr>
          <p:nvPr/>
        </p:nvCxnSpPr>
        <p:spPr>
          <a:xfrm flipH="1">
            <a:off x="7326053" y="3656670"/>
            <a:ext cx="14616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8CAE345-5F65-42D7-B83A-C55816B76ADE}"/>
                  </a:ext>
                </a:extLst>
              </p:cNvPr>
              <p:cNvSpPr txBox="1"/>
              <p:nvPr/>
            </p:nvSpPr>
            <p:spPr>
              <a:xfrm>
                <a:off x="6819511" y="3399530"/>
                <a:ext cx="536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CAE345-5F65-42D7-B83A-C55816B7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511" y="3399530"/>
                <a:ext cx="53687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1364" r="-4545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6E43474-9698-4383-9F27-722BFE70B525}"/>
                  </a:ext>
                </a:extLst>
              </p:cNvPr>
              <p:cNvSpPr txBox="1"/>
              <p:nvPr/>
            </p:nvSpPr>
            <p:spPr>
              <a:xfrm>
                <a:off x="8733608" y="3423923"/>
                <a:ext cx="2820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E43474-9698-4383-9F27-722BFE70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608" y="3423923"/>
                <a:ext cx="28201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5217" r="-8696" b="-1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A1779E4-69B9-4218-BE88-55982B09AD70}"/>
                  </a:ext>
                </a:extLst>
              </p:cNvPr>
              <p:cNvSpPr txBox="1"/>
              <p:nvPr/>
            </p:nvSpPr>
            <p:spPr>
              <a:xfrm>
                <a:off x="7426442" y="3401070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0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1779E4-69B9-4218-BE88-55982B09A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42" y="3401070"/>
                <a:ext cx="534121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B07F003-7066-47D9-B6D7-9BFBA2A36EC7}"/>
                  </a:ext>
                </a:extLst>
              </p:cNvPr>
              <p:cNvSpPr txBox="1"/>
              <p:nvPr/>
            </p:nvSpPr>
            <p:spPr>
              <a:xfrm>
                <a:off x="191344" y="4662661"/>
                <a:ext cx="11521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CA" sz="3600" dirty="0">
                    <a:solidFill>
                      <a:schemeClr val="tx1"/>
                    </a:solidFill>
                  </a:rPr>
                  <a:t>not monotonic </a:t>
                </a:r>
                <a14:m>
                  <m:oMath xmlns:m="http://schemas.openxmlformats.org/officeDocument/2006/math">
                    <m:r>
                      <a:rPr lang="en-CA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sz="3600" dirty="0">
                    <a:solidFill>
                      <a:schemeClr val="tx1"/>
                    </a:solidFill>
                  </a:rPr>
                  <a:t> final iterate could be bad. </a:t>
                </a: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B07F003-7066-47D9-B6D7-9BFBA2A3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662661"/>
                <a:ext cx="11521280" cy="646331"/>
              </a:xfrm>
              <a:prstGeom prst="rect">
                <a:avLst/>
              </a:prstGeom>
              <a:blipFill>
                <a:blip r:embed="rId10"/>
                <a:stretch>
                  <a:fillRect l="-1587" t="-15094" b="-349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AB8A7FE-B7DC-47AE-9234-A9E64AEDAC0F}"/>
              </a:ext>
            </a:extLst>
          </p:cNvPr>
          <p:cNvSpPr txBox="1"/>
          <p:nvPr/>
        </p:nvSpPr>
        <p:spPr>
          <a:xfrm>
            <a:off x="426442" y="895905"/>
            <a:ext cx="163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/>
                </a:solidFill>
              </a:rPr>
              <a:t>Feasible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BC9C0-3F7C-477F-B0FD-BB5700839541}"/>
              </a:ext>
            </a:extLst>
          </p:cNvPr>
          <p:cNvSpPr txBox="1"/>
          <p:nvPr/>
        </p:nvSpPr>
        <p:spPr>
          <a:xfrm>
            <a:off x="2333112" y="890551"/>
            <a:ext cx="155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1"/>
                </a:solidFill>
              </a:rPr>
              <a:t>Initial point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4E65004-8647-487C-B861-5B9D295DA1B8}"/>
              </a:ext>
            </a:extLst>
          </p:cNvPr>
          <p:cNvSpPr/>
          <p:nvPr/>
        </p:nvSpPr>
        <p:spPr>
          <a:xfrm>
            <a:off x="290507" y="1266691"/>
            <a:ext cx="5973781" cy="3172271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  <a:effectLst>
            <a:outerShdw blurRad="317500" dist="50800" dir="5400000" algn="ctr" rotWithShape="0">
              <a:schemeClr val="bg1">
                <a:lumMod val="85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5870BDF-8330-4544-B026-EB70237F7889}"/>
                  </a:ext>
                </a:extLst>
              </p:cNvPr>
              <p:cNvSpPr txBox="1"/>
              <p:nvPr/>
            </p:nvSpPr>
            <p:spPr>
              <a:xfrm>
                <a:off x="332780" y="1334377"/>
                <a:ext cx="6078675" cy="303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Input: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CA" sz="2400" b="0" dirty="0"/>
              </a:p>
              <a:p>
                <a:r>
                  <a:rPr lang="en-CA" sz="2400" b="1" dirty="0"/>
                  <a:t>Repeat:</a:t>
                </a:r>
              </a:p>
              <a:p>
                <a:pPr marL="541338" lvl="1" indent="-358775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Query </a:t>
                </a:r>
                <a:r>
                  <a:rPr lang="en-CA" sz="2400" dirty="0" err="1"/>
                  <a:t>subgradient</a:t>
                </a:r>
                <a:r>
                  <a:rPr lang="en-CA" sz="2400" dirty="0"/>
                  <a:t> oracle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sz="2400" b="0" dirty="0">
                  <a:solidFill>
                    <a:srgbClr val="FF0000"/>
                  </a:solidFill>
                </a:endParaRPr>
              </a:p>
              <a:p>
                <a:pPr marL="541338" lvl="1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sz="2400" b="0" dirty="0">
                  <a:solidFill>
                    <a:srgbClr val="FF0000"/>
                  </a:solidFill>
                </a:endParaRPr>
              </a:p>
              <a:p>
                <a:pPr marL="541338" lvl="1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(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CA" sz="2400" dirty="0"/>
                  <a:t>.</a:t>
                </a:r>
              </a:p>
              <a:p>
                <a:pPr marL="541338" lvl="1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sz="2400" b="1" dirty="0"/>
                  <a:t>Until </a:t>
                </a:r>
                <a:r>
                  <a:rPr lang="en-CA" sz="2400" dirty="0"/>
                  <a:t>output desired</a:t>
                </a:r>
                <a:endParaRPr lang="en-CA" dirty="0"/>
              </a:p>
              <a:p>
                <a:r>
                  <a:rPr lang="en-CA" sz="2400" b="1" dirty="0">
                    <a:solidFill>
                      <a:srgbClr val="F16BE7"/>
                    </a:solidFill>
                  </a:rPr>
                  <a:t>Return: final iterate</a:t>
                </a:r>
                <a:r>
                  <a:rPr lang="en-CA" b="1" dirty="0">
                    <a:solidFill>
                      <a:srgbClr val="F16BE7"/>
                    </a:solidFill>
                  </a:rPr>
                  <a:t>  </a:t>
                </a:r>
                <a:r>
                  <a:rPr lang="en-CA" dirty="0"/>
                  <a:t>		</a:t>
                </a: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5870BDF-8330-4544-B026-EB70237F7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0" y="1334377"/>
                <a:ext cx="6078675" cy="3038460"/>
              </a:xfrm>
              <a:prstGeom prst="rect">
                <a:avLst/>
              </a:prstGeom>
              <a:blipFill>
                <a:blip r:embed="rId11"/>
                <a:stretch>
                  <a:fillRect l="-1605" t="-1606" b="-40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9EEBCB-A228-4BCB-B5B1-4B935B871081}"/>
              </a:ext>
            </a:extLst>
          </p:cNvPr>
          <p:cNvCxnSpPr>
            <a:cxnSpLocks/>
          </p:cNvCxnSpPr>
          <p:nvPr/>
        </p:nvCxnSpPr>
        <p:spPr>
          <a:xfrm flipH="1">
            <a:off x="1352209" y="1204993"/>
            <a:ext cx="14286" cy="1992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17BFE4-EF2B-49EE-ABF1-5FB256C5278C}"/>
              </a:ext>
            </a:extLst>
          </p:cNvPr>
          <p:cNvCxnSpPr>
            <a:cxnSpLocks/>
          </p:cNvCxnSpPr>
          <p:nvPr/>
        </p:nvCxnSpPr>
        <p:spPr>
          <a:xfrm flipH="1">
            <a:off x="2486025" y="1202000"/>
            <a:ext cx="314325" cy="2571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BC12E2-1826-436C-8A36-CDDC40D57DDA}"/>
              </a:ext>
            </a:extLst>
          </p:cNvPr>
          <p:cNvCxnSpPr>
            <a:cxnSpLocks/>
          </p:cNvCxnSpPr>
          <p:nvPr/>
        </p:nvCxnSpPr>
        <p:spPr>
          <a:xfrm flipH="1">
            <a:off x="3690939" y="1259150"/>
            <a:ext cx="671511" cy="2476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17C1DDA-EC72-4821-803F-352DE1BDA5CF}"/>
              </a:ext>
            </a:extLst>
          </p:cNvPr>
          <p:cNvCxnSpPr>
            <a:cxnSpLocks/>
          </p:cNvCxnSpPr>
          <p:nvPr/>
        </p:nvCxnSpPr>
        <p:spPr>
          <a:xfrm>
            <a:off x="6702668" y="3780667"/>
            <a:ext cx="9854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26C5B-F670-4056-AD56-D0B414B88188}"/>
              </a:ext>
            </a:extLst>
          </p:cNvPr>
          <p:cNvCxnSpPr/>
          <p:nvPr/>
        </p:nvCxnSpPr>
        <p:spPr>
          <a:xfrm>
            <a:off x="7688112" y="3780667"/>
            <a:ext cx="183845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385D49C-1725-4B58-AC2B-7605A5DBD869}"/>
              </a:ext>
            </a:extLst>
          </p:cNvPr>
          <p:cNvCxnSpPr>
            <a:cxnSpLocks/>
          </p:cNvCxnSpPr>
          <p:nvPr/>
        </p:nvCxnSpPr>
        <p:spPr>
          <a:xfrm>
            <a:off x="9526568" y="3786429"/>
            <a:ext cx="19785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5BD4DD4-70D6-414A-843B-54F9AB4F6251}"/>
                  </a:ext>
                </a:extLst>
              </p:cNvPr>
              <p:cNvSpPr txBox="1"/>
              <p:nvPr/>
            </p:nvSpPr>
            <p:spPr>
              <a:xfrm>
                <a:off x="7593356" y="3301524"/>
                <a:ext cx="7839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5BD4DD4-70D6-414A-843B-54F9AB4F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56" y="3301524"/>
                <a:ext cx="783933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344" r="-3125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Oval 210">
            <a:extLst>
              <a:ext uri="{FF2B5EF4-FFF2-40B4-BE49-F238E27FC236}">
                <a16:creationId xmlns:a16="http://schemas.microsoft.com/office/drawing/2014/main" id="{A1691533-2F04-4B29-A635-2C7E9298CAA5}"/>
              </a:ext>
            </a:extLst>
          </p:cNvPr>
          <p:cNvSpPr/>
          <p:nvPr/>
        </p:nvSpPr>
        <p:spPr>
          <a:xfrm>
            <a:off x="8791297" y="3722784"/>
            <a:ext cx="102590" cy="12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46AC2D6-7EEB-43FD-8042-9E82991D9FB3}"/>
              </a:ext>
            </a:extLst>
          </p:cNvPr>
          <p:cNvSpPr/>
          <p:nvPr/>
        </p:nvSpPr>
        <p:spPr>
          <a:xfrm>
            <a:off x="8787685" y="3301723"/>
            <a:ext cx="102590" cy="12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91F686F-1A02-4510-972E-721986B1654E}"/>
              </a:ext>
            </a:extLst>
          </p:cNvPr>
          <p:cNvSpPr/>
          <p:nvPr/>
        </p:nvSpPr>
        <p:spPr>
          <a:xfrm>
            <a:off x="7169437" y="3731700"/>
            <a:ext cx="102590" cy="12431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87E334A-8C53-4D2D-9CBB-FE3D4E12F5B4}"/>
              </a:ext>
            </a:extLst>
          </p:cNvPr>
          <p:cNvSpPr/>
          <p:nvPr/>
        </p:nvSpPr>
        <p:spPr>
          <a:xfrm>
            <a:off x="7681838" y="3715462"/>
            <a:ext cx="102590" cy="12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1FE181E-B81B-4640-914F-347E112AE9FE}"/>
              </a:ext>
            </a:extLst>
          </p:cNvPr>
          <p:cNvSpPr/>
          <p:nvPr/>
        </p:nvSpPr>
        <p:spPr>
          <a:xfrm>
            <a:off x="7707352" y="2528398"/>
            <a:ext cx="102590" cy="12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7953683-B7A4-4B77-A8F3-CD4CF272056D}"/>
              </a:ext>
            </a:extLst>
          </p:cNvPr>
          <p:cNvCxnSpPr>
            <a:cxnSpLocks/>
            <a:stCxn id="213" idx="2"/>
            <a:endCxn id="214" idx="1"/>
          </p:cNvCxnSpPr>
          <p:nvPr/>
        </p:nvCxnSpPr>
        <p:spPr>
          <a:xfrm rot="10800000" flipH="1">
            <a:off x="7169436" y="3733667"/>
            <a:ext cx="527425" cy="60190"/>
          </a:xfrm>
          <a:prstGeom prst="curvedConnector4">
            <a:avLst>
              <a:gd name="adj1" fmla="val -43343"/>
              <a:gd name="adj2" fmla="val 51004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C33031-5CC5-4E51-B01F-42504B7A1FE1}"/>
                  </a:ext>
                </a:extLst>
              </p:cNvPr>
              <p:cNvSpPr txBox="1"/>
              <p:nvPr/>
            </p:nvSpPr>
            <p:spPr>
              <a:xfrm>
                <a:off x="7735127" y="3366125"/>
                <a:ext cx="9555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C33031-5CC5-4E51-B01F-42504B7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127" y="3366125"/>
                <a:ext cx="955583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9554" t="-1961" r="-17197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B6323E3-B16F-4189-B6F2-5C7AEC129641}"/>
              </a:ext>
            </a:extLst>
          </p:cNvPr>
          <p:cNvSpPr/>
          <p:nvPr/>
        </p:nvSpPr>
        <p:spPr>
          <a:xfrm>
            <a:off x="6771706" y="2215263"/>
            <a:ext cx="4388310" cy="6657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23B6E5-8571-439A-80E2-18DF1505A2D9}"/>
                  </a:ext>
                </a:extLst>
              </p:cNvPr>
              <p:cNvSpPr txBox="1"/>
              <p:nvPr/>
            </p:nvSpPr>
            <p:spPr>
              <a:xfrm>
                <a:off x="6924463" y="2383737"/>
                <a:ext cx="4164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dirty="0"/>
                  <a:t> “closest point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2400" dirty="0"/>
                  <a:t>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400" dirty="0"/>
                  <a:t>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23B6E5-8571-439A-80E2-18DF1505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63" y="2383737"/>
                <a:ext cx="4164282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635" t="-24590" r="-3660" b="-491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8726" y="1758444"/>
                <a:ext cx="2801221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CA" sz="28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726" y="1758444"/>
                <a:ext cx="2801221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F4DCA1-EDBB-4965-A5AC-4534EF6B72B3}"/>
                  </a:ext>
                </a:extLst>
              </p:cNvPr>
              <p:cNvSpPr txBox="1"/>
              <p:nvPr/>
            </p:nvSpPr>
            <p:spPr>
              <a:xfrm>
                <a:off x="4149332" y="822563"/>
                <a:ext cx="6763192" cy="55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chemeClr val="accent6"/>
                    </a:solidFill>
                  </a:rPr>
                  <a:t>Step sizes: </a:t>
                </a:r>
                <a:r>
                  <a:rPr lang="en-CA" sz="2000" b="1" dirty="0">
                    <a:solidFill>
                      <a:schemeClr val="accent6"/>
                    </a:solidFill>
                  </a:rPr>
                  <a:t>Today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CA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CA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den>
                    </m:f>
                  </m:oMath>
                </a14:m>
                <a:endParaRPr lang="en-CA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3F4DCA1-EDBB-4965-A5AC-4534EF6B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32" y="822563"/>
                <a:ext cx="6763192" cy="557332"/>
              </a:xfrm>
              <a:prstGeom prst="rect">
                <a:avLst/>
              </a:prstGeom>
              <a:blipFill rotWithShape="0">
                <a:blip r:embed="rId16"/>
                <a:stretch>
                  <a:fillRect l="-992" b="-43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5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5" grpId="0" animBg="1"/>
      <p:bldP spid="46" grpId="0" animBg="1"/>
      <p:bldP spid="54" grpId="0"/>
      <p:bldP spid="59" grpId="0"/>
      <p:bldP spid="84" grpId="0"/>
      <p:bldP spid="154" grpId="0"/>
      <p:bldP spid="158" grpId="0"/>
      <p:bldP spid="159" grpId="0"/>
      <p:bldP spid="210" grpId="0"/>
      <p:bldP spid="210" grpId="1"/>
      <p:bldP spid="211" grpId="0" animBg="1"/>
      <p:bldP spid="212" grpId="0" animBg="1"/>
      <p:bldP spid="213" grpId="0" animBg="1"/>
      <p:bldP spid="214" grpId="0" animBg="1"/>
      <p:bldP spid="215" grpId="0" animBg="1"/>
      <p:bldP spid="11" grpId="0"/>
      <p:bldP spid="11" grpId="1"/>
      <p:bldP spid="37" grpId="0" animBg="1"/>
      <p:bldP spid="37" grpId="1" animBg="1"/>
      <p:bldP spid="3" grpId="0"/>
      <p:bldP spid="3" grpId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1265-E374-45CB-857F-E4E41ED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82" y="129345"/>
            <a:ext cx="11314651" cy="851383"/>
          </a:xfrm>
        </p:spPr>
        <p:txBody>
          <a:bodyPr/>
          <a:lstStyle/>
          <a:p>
            <a:r>
              <a:rPr lang="en-CA" b="1" i="1" dirty="0"/>
              <a:t>Stochastic</a:t>
            </a:r>
            <a:r>
              <a:rPr lang="en-CA" b="1" dirty="0"/>
              <a:t> Sub-Gradient Descent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49B84-542D-424D-A248-D79ED987B43D}"/>
              </a:ext>
            </a:extLst>
          </p:cNvPr>
          <p:cNvSpPr txBox="1"/>
          <p:nvPr/>
        </p:nvSpPr>
        <p:spPr>
          <a:xfrm>
            <a:off x="2685535" y="3382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7D67C-B867-400F-A362-C0499ADCF9F7}"/>
              </a:ext>
            </a:extLst>
          </p:cNvPr>
          <p:cNvSpPr/>
          <p:nvPr/>
        </p:nvSpPr>
        <p:spPr>
          <a:xfrm>
            <a:off x="3071664" y="4101886"/>
            <a:ext cx="5890177" cy="239991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  <a:effectLst>
            <a:outerShdw blurRad="317500" dist="50800" dir="5400000" algn="ctr" rotWithShape="0">
              <a:schemeClr val="bg1">
                <a:lumMod val="85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F17AB-AEC4-4C47-A995-C782A7C89876}"/>
              </a:ext>
            </a:extLst>
          </p:cNvPr>
          <p:cNvSpPr txBox="1"/>
          <p:nvPr/>
        </p:nvSpPr>
        <p:spPr>
          <a:xfrm>
            <a:off x="8409182" y="48897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29C114-A6F5-487A-BDAC-FD5573679B8D}"/>
                  </a:ext>
                </a:extLst>
              </p:cNvPr>
              <p:cNvSpPr txBox="1"/>
              <p:nvPr/>
            </p:nvSpPr>
            <p:spPr>
              <a:xfrm>
                <a:off x="3079123" y="4152623"/>
                <a:ext cx="591883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Input: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CA" sz="2400" b="0" dirty="0"/>
              </a:p>
              <a:p>
                <a:r>
                  <a:rPr lang="en-CA" sz="2400" b="1" dirty="0"/>
                  <a:t>For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CA" sz="2400" b="1" dirty="0"/>
                  <a:t>do: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Query the gradient oracle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CA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CA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sz="2400" b="1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CA" sz="2400" b="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(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CA" sz="2400" dirty="0"/>
                  <a:t>			</a:t>
                </a:r>
              </a:p>
              <a:p>
                <a:r>
                  <a:rPr lang="en-CA" sz="2400" b="1" dirty="0" err="1"/>
                  <a:t>Endfor</a:t>
                </a:r>
                <a:endParaRPr lang="en-CA" sz="2500" dirty="0"/>
              </a:p>
              <a:p>
                <a:pPr lvl="1"/>
                <a:r>
                  <a:rPr lang="en-CA" dirty="0"/>
                  <a:t>		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629C114-A6F5-487A-BDAC-FD5573679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23" y="4152623"/>
                <a:ext cx="5918837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1545" t="-1887" r="-40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125466"/>
                <a:ext cx="11233248" cy="2740270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/>
                  <a:t>For Geometric Median,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3200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CA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2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CA" sz="3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sz="3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sz="3200" dirty="0"/>
                  <a:t>.</a:t>
                </a:r>
                <a:br>
                  <a:rPr lang="en-CA" sz="3200" dirty="0"/>
                </a:br>
                <a:r>
                  <a:rPr lang="en-CA" sz="3200" dirty="0"/>
                  <a:t>Computing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  <a:r>
                  <a:rPr lang="en-CA" sz="3200" dirty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>
                    <a:solidFill>
                      <a:srgbClr val="FF0000"/>
                    </a:solidFill>
                  </a:rPr>
                  <a:t> </a:t>
                </a:r>
                <a:r>
                  <a:rPr lang="en-CA" sz="3200" dirty="0"/>
                  <a:t>time, which is prohibitive.</a:t>
                </a:r>
              </a:p>
              <a:p>
                <a:r>
                  <a:rPr lang="en-CA" sz="3200" b="1" dirty="0"/>
                  <a:t>Random Sampling:</a:t>
                </a:r>
                <a:r>
                  <a:rPr lang="en-CA" sz="3200" dirty="0"/>
                  <a:t> Suppose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CA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CA" sz="3200" dirty="0"/>
                  <a:t> such that</a:t>
                </a:r>
                <a:endParaRPr lang="en-CA" sz="3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CA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CA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]∈</m:t>
                    </m:r>
                    <m:r>
                      <a:rPr lang="en-CA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𝝏</m:t>
                    </m:r>
                    <m:r>
                      <a:rPr lang="en-CA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CA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sz="32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182563">
                  <a:buNone/>
                </a:pPr>
                <a:r>
                  <a:rPr lang="en-CA" sz="3200" dirty="0"/>
                  <a:t>Does Gradient Descent still work? </a:t>
                </a:r>
              </a:p>
            </p:txBody>
          </p:sp>
        </mc:Choice>
        <mc:Fallback xmlns="">
          <p:sp>
            <p:nvSpPr>
              <p:cNvPr id="16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125466"/>
                <a:ext cx="11233248" cy="2740270"/>
              </a:xfrm>
              <a:blipFill rotWithShape="0">
                <a:blip r:embed="rId3"/>
                <a:stretch>
                  <a:fillRect l="-1248" t="-4454" b="-4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0531D0D-F833-4B6B-A20D-B2ACE00E0792}"/>
              </a:ext>
            </a:extLst>
          </p:cNvPr>
          <p:cNvSpPr/>
          <p:nvPr/>
        </p:nvSpPr>
        <p:spPr>
          <a:xfrm>
            <a:off x="6600056" y="5939198"/>
            <a:ext cx="5184576" cy="534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D884B1-1CE6-4280-AB86-81836E2266EB}"/>
                  </a:ext>
                </a:extLst>
              </p:cNvPr>
              <p:cNvSpPr txBox="1"/>
              <p:nvPr/>
            </p:nvSpPr>
            <p:spPr>
              <a:xfrm>
                <a:off x="6862937" y="5975545"/>
                <a:ext cx="49216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No longer enforcing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CA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CA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𝝏</m:t>
                    </m:r>
                    <m:r>
                      <a:rPr lang="en-CA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CA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68D884B1-1CE6-4280-AB86-81836E226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37" y="5975545"/>
                <a:ext cx="49216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83"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8C9C1E-C70D-4563-AA2D-7D01CA3F66EA}"/>
              </a:ext>
            </a:extLst>
          </p:cNvPr>
          <p:cNvCxnSpPr>
            <a:cxnSpLocks/>
          </p:cNvCxnSpPr>
          <p:nvPr/>
        </p:nvCxnSpPr>
        <p:spPr>
          <a:xfrm flipV="1">
            <a:off x="8464916" y="5398936"/>
            <a:ext cx="79514" cy="604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04C1265-E374-45CB-857F-E4E41EDE83E1}"/>
              </a:ext>
            </a:extLst>
          </p:cNvPr>
          <p:cNvSpPr txBox="1">
            <a:spLocks/>
          </p:cNvSpPr>
          <p:nvPr/>
        </p:nvSpPr>
        <p:spPr>
          <a:xfrm>
            <a:off x="813411" y="4653136"/>
            <a:ext cx="1624879" cy="112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SGD: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3460" y="3212216"/>
                <a:ext cx="50871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000" dirty="0"/>
                  <a:t>(assume </a:t>
                </a:r>
                <a14:m>
                  <m:oMath xmlns:m="http://schemas.openxmlformats.org/officeDocument/2006/math">
                    <m:r>
                      <a:rPr lang="en-CA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CA" sz="3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3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CA" sz="3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CA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CA" sz="3000" dirty="0"/>
                  <a:t> is </a:t>
                </a:r>
                <a:r>
                  <a:rPr lang="en-CA" sz="3000" dirty="0" err="1"/>
                  <a:t>a.s</a:t>
                </a:r>
                <a:r>
                  <a:rPr lang="en-CA" sz="3000" dirty="0"/>
                  <a:t>. bounded)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460" y="3212216"/>
                <a:ext cx="5087162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2878" t="-13187" r="-1918" b="-34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4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/>
      <p:bldP spid="27" grpId="0"/>
      <p:bldP spid="35" grpId="0" animBg="1"/>
      <p:bldP spid="33" grpId="0"/>
      <p:bldP spid="18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91"/>
            <a:ext cx="10515600" cy="576063"/>
          </a:xfrm>
        </p:spPr>
        <p:txBody>
          <a:bodyPr>
            <a:noAutofit/>
          </a:bodyPr>
          <a:lstStyle/>
          <a:p>
            <a:r>
              <a:rPr lang="en-CA" sz="3600" dirty="0"/>
              <a:t>Lipschitz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21550767"/>
                  </p:ext>
                </p:extLst>
              </p:nvPr>
            </p:nvGraphicFramePr>
            <p:xfrm>
              <a:off x="695400" y="692696"/>
              <a:ext cx="11161239" cy="18044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18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97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864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587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73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Return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Deterministic</a:t>
                          </a:r>
                          <a:r>
                            <a:rPr lang="en-CA" baseline="0" dirty="0"/>
                            <a:t> &amp; Expected UB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High Probability</a:t>
                          </a:r>
                          <a:r>
                            <a:rPr lang="en-CA" baseline="0" dirty="0"/>
                            <a:t> UB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Deterministic </a:t>
                          </a:r>
                          <a:r>
                            <a:rPr lang="en-CA" baseline="0" dirty="0"/>
                            <a:t> LB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1706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Uniform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algn="ctr"/>
                          <a:r>
                            <a:rPr lang="en-CA" dirty="0"/>
                            <a:t>[Nemirovski-Yudin</a:t>
                          </a:r>
                          <a:r>
                            <a:rPr lang="en-CA" baseline="0" dirty="0"/>
                            <a:t> ’83]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CA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CA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CA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en-CA" dirty="0"/>
                            <a:t>  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[Azuma]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mtClean="0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CA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en-CA" dirty="0"/>
                            <a:t> 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[</a:t>
                          </a:r>
                          <a:r>
                            <a:rPr lang="en-CA" dirty="0" err="1"/>
                            <a:t>Nemirovski-Yudin</a:t>
                          </a:r>
                          <a:r>
                            <a:rPr lang="en-CA" baseline="0" dirty="0"/>
                            <a:t> ’83]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1706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Last Iterate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CA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[Shamir-Zhang</a:t>
                          </a:r>
                          <a:r>
                            <a:rPr lang="en-CA" baseline="0" dirty="0"/>
                            <a:t> ’13]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  <a:p>
                          <a:pPr algn="ctr"/>
                          <a:endParaRPr lang="en-C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21550767"/>
                  </p:ext>
                </p:extLst>
              </p:nvPr>
            </p:nvGraphicFramePr>
            <p:xfrm>
              <a:off x="695400" y="692696"/>
              <a:ext cx="11161239" cy="18044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18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97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864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587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73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Return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Deterministic</a:t>
                          </a:r>
                          <a:r>
                            <a:rPr lang="en-CA" baseline="0" dirty="0"/>
                            <a:t> &amp; Expected UB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High Probability</a:t>
                          </a:r>
                          <a:r>
                            <a:rPr lang="en-CA" baseline="0" dirty="0"/>
                            <a:t> UB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Deterministic </a:t>
                          </a:r>
                          <a:r>
                            <a:rPr lang="en-CA" baseline="0" dirty="0"/>
                            <a:t> LB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1706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Uniform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935" t="-58120" r="-18186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2876" t="-58120" r="-87941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0618" t="-58120" r="-1066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1706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Last Iterate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935" t="-158120" r="-18186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  <a:p>
                          <a:pPr algn="ctr"/>
                          <a:endParaRPr lang="en-CA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861733" y="2731444"/>
            <a:ext cx="105156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/>
              <a:t>Strongly Convex &amp; Lipschitz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2025798"/>
                  </p:ext>
                </p:extLst>
              </p:nvPr>
            </p:nvGraphicFramePr>
            <p:xfrm>
              <a:off x="695400" y="3356991"/>
              <a:ext cx="11161239" cy="29427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2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77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047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27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Return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Deterministic</a:t>
                          </a:r>
                          <a:r>
                            <a:rPr lang="en-CA" baseline="0" dirty="0"/>
                            <a:t> &amp; Expected UB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High Probability</a:t>
                          </a:r>
                          <a:r>
                            <a:rPr lang="en-CA" baseline="0" dirty="0"/>
                            <a:t> UB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aseline="0" dirty="0"/>
                            <a:t>Deterministic LB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9103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Uniform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)/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algn="ctr"/>
                          <a:r>
                            <a:rPr lang="en-CA" dirty="0"/>
                            <a:t>[</a:t>
                          </a:r>
                          <a:r>
                            <a:rPr lang="en-CA" dirty="0" err="1"/>
                            <a:t>Hazan</a:t>
                          </a:r>
                          <a:r>
                            <a:rPr lang="en-CA" dirty="0"/>
                            <a:t>-Agarwal-Kale ‘07</a:t>
                          </a:r>
                          <a:r>
                            <a:rPr lang="en-CA" baseline="0" dirty="0"/>
                            <a:t>]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b="1" dirty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CA" b="0" dirty="0" err="1">
                              <a:solidFill>
                                <a:schemeClr val="tx1"/>
                              </a:solidFill>
                            </a:rPr>
                            <a:t>Kakade-Tewari</a:t>
                          </a:r>
                          <a:r>
                            <a:rPr lang="en-CA" b="0" baseline="0" dirty="0">
                              <a:solidFill>
                                <a:schemeClr val="tx1"/>
                              </a:solidFill>
                            </a:rPr>
                            <a:t> ’08]</a:t>
                          </a:r>
                          <a:endParaRPr lang="en-CA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mtClean="0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en-CA" dirty="0"/>
                            <a:t> 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[</a:t>
                          </a:r>
                          <a:r>
                            <a:rPr lang="en-CA" dirty="0" err="1"/>
                            <a:t>Nemirovski-Yudin</a:t>
                          </a:r>
                          <a:r>
                            <a:rPr lang="en-CA" baseline="0" dirty="0"/>
                            <a:t> ’83]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9103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Epoch-based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[</a:t>
                          </a:r>
                          <a:r>
                            <a:rPr lang="en-CA" dirty="0" err="1"/>
                            <a:t>Hazan</a:t>
                          </a:r>
                          <a:r>
                            <a:rPr lang="en-CA" dirty="0"/>
                            <a:t>-Kale</a:t>
                          </a:r>
                          <a:r>
                            <a:rPr lang="en-CA" baseline="0" dirty="0"/>
                            <a:t> ’11]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unc>
                                          <m:func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CA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[</a:t>
                          </a:r>
                          <a:r>
                            <a:rPr lang="en-CA" dirty="0" err="1"/>
                            <a:t>Hazan</a:t>
                          </a:r>
                          <a:r>
                            <a:rPr lang="en-CA" dirty="0"/>
                            <a:t>-Kale</a:t>
                          </a:r>
                          <a:r>
                            <a:rPr lang="en-CA" baseline="0" dirty="0"/>
                            <a:t> ’11]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CA" sz="2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kumimoji="0" lang="en-CA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225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Suffix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[</a:t>
                          </a:r>
                          <a:r>
                            <a:rPr lang="en-CA" dirty="0" err="1"/>
                            <a:t>Rakhlin</a:t>
                          </a:r>
                          <a:r>
                            <a:rPr lang="en-CA" dirty="0"/>
                            <a:t>-Shamir-</a:t>
                          </a:r>
                          <a:r>
                            <a:rPr lang="en-CA" dirty="0" err="1"/>
                            <a:t>Sridharan</a:t>
                          </a:r>
                          <a:r>
                            <a:rPr lang="en-CA" baseline="0" dirty="0"/>
                            <a:t> ’12]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solidFill>
                                          <a:srgbClr val="FF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mtClean="0">
                                        <a:solidFill>
                                          <a:srgbClr val="FF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CA" smtClean="0">
                                        <a:solidFill>
                                          <a:srgbClr val="FF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CA" i="1" smtClean="0">
                                            <a:solidFill>
                                              <a:srgbClr val="FF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mtClean="0">
                                            <a:solidFill>
                                              <a:srgbClr val="FF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b="0" i="0" smtClean="0">
                                            <a:solidFill>
                                              <a:srgbClr val="FF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func>
                                    <m:r>
                                      <a:rPr lang="en-CA" smtClean="0">
                                        <a:solidFill>
                                          <a:srgbClr val="FF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)/</m:t>
                                    </m:r>
                                    <m:r>
                                      <a:rPr lang="en-CA" smtClean="0">
                                        <a:solidFill>
                                          <a:srgbClr val="FF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>
                            <a:solidFill>
                              <a:srgbClr val="FF00FF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>
                              <a:solidFill>
                                <a:srgbClr val="FF00FF"/>
                              </a:solidFill>
                            </a:rPr>
                            <a:t>[</a:t>
                          </a:r>
                          <a:r>
                            <a:rPr lang="en-CA" dirty="0" err="1">
                              <a:solidFill>
                                <a:srgbClr val="FF00FF"/>
                              </a:solidFill>
                            </a:rPr>
                            <a:t>Rakhlin</a:t>
                          </a:r>
                          <a:r>
                            <a:rPr lang="en-CA" dirty="0">
                              <a:solidFill>
                                <a:srgbClr val="FF00FF"/>
                              </a:solidFill>
                            </a:rPr>
                            <a:t>-Shamir-</a:t>
                          </a:r>
                          <a:r>
                            <a:rPr lang="en-CA" dirty="0" err="1">
                              <a:solidFill>
                                <a:srgbClr val="FF00FF"/>
                              </a:solidFill>
                            </a:rPr>
                            <a:t>Sridharan</a:t>
                          </a:r>
                          <a:r>
                            <a:rPr lang="en-CA" baseline="0" dirty="0">
                              <a:solidFill>
                                <a:srgbClr val="FF00FF"/>
                              </a:solidFill>
                            </a:rPr>
                            <a:t> ’12]</a:t>
                          </a:r>
                          <a:endParaRPr lang="en-CA" dirty="0">
                            <a:solidFill>
                              <a:srgbClr val="FF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CA" sz="2800" dirty="0" smtClean="0"/>
                                  <m:t>”</m:t>
                                </m:r>
                              </m:oMath>
                            </m:oMathPara>
                          </a14:m>
                          <a:endParaRPr lang="en-CA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9103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Last Iterate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CA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CA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[Shamir-Zhang</a:t>
                          </a:r>
                          <a:r>
                            <a:rPr lang="en-CA" baseline="0" dirty="0"/>
                            <a:t> ’13]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2025798"/>
                  </p:ext>
                </p:extLst>
              </p:nvPr>
            </p:nvGraphicFramePr>
            <p:xfrm>
              <a:off x="695400" y="3356991"/>
              <a:ext cx="11161239" cy="29427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2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77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047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27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Return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Deterministic</a:t>
                          </a:r>
                          <a:r>
                            <a:rPr lang="en-CA" baseline="0" dirty="0"/>
                            <a:t> &amp; Expected UB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High Probability</a:t>
                          </a:r>
                          <a:r>
                            <a:rPr lang="en-CA" baseline="0" dirty="0"/>
                            <a:t> UB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aseline="0" dirty="0"/>
                            <a:t>Deterministic LB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Uniform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3320" t="-62857" r="-205469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5911" t="-62857" r="-95539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9921" t="-62857" r="-982" b="-3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Epoch-based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3320" t="-162857" r="-205469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5911" t="-162857" r="-95539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9921" t="-162857" r="-982" b="-2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225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Suffix Averaging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3320" t="-255556" r="-205469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5911" t="-255556" r="-95539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9921" t="-255556" r="-982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Last Iterate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3320" t="-365714" r="-20546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0000FF"/>
                              </a:solidFill>
                            </a:rPr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63952" y="5011552"/>
                <a:ext cx="3054109" cy="62717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CA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</m:d>
                    </m:oMath>
                  </m:oMathPara>
                </a14:m>
                <a:endParaRPr lang="en-CA" b="1" dirty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CA" b="1" dirty="0">
                    <a:solidFill>
                      <a:srgbClr val="0000FF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011552"/>
                <a:ext cx="3054109" cy="627171"/>
              </a:xfrm>
              <a:prstGeom prst="rect">
                <a:avLst/>
              </a:prstGeom>
              <a:blipFill>
                <a:blip r:embed="rId5"/>
                <a:stretch>
                  <a:fillRect b="-16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85973" y="1845871"/>
                <a:ext cx="3054109" cy="62717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CA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</m:d>
                            </m:e>
                          </m:func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</m:rad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CA" b="1" dirty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CA" b="1" dirty="0">
                    <a:solidFill>
                      <a:srgbClr val="0000FF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973" y="1845871"/>
                <a:ext cx="3054109" cy="627171"/>
              </a:xfrm>
              <a:prstGeom prst="rect">
                <a:avLst/>
              </a:prstGeom>
              <a:blipFill>
                <a:blip r:embed="rId6"/>
                <a:stretch>
                  <a:fillRect b="-20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048328" y="1850309"/>
                <a:ext cx="2572857" cy="62717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d>
                        <m:dPr>
                          <m:ctrlPr>
                            <a:rPr lang="en-CA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</m:d>
                            </m:e>
                          </m:func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</m:rad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CA" b="1" dirty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CA" b="1" dirty="0">
                    <a:solidFill>
                      <a:srgbClr val="0000FF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1850309"/>
                <a:ext cx="2572857" cy="627171"/>
              </a:xfrm>
              <a:prstGeom prst="rect">
                <a:avLst/>
              </a:prstGeom>
              <a:blipFill>
                <a:blip r:embed="rId7"/>
                <a:stretch>
                  <a:fillRect b="-2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069855" y="5672593"/>
                <a:ext cx="2572857" cy="62717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d>
                        <m:dPr>
                          <m:ctrlPr>
                            <a:rPr lang="en-CA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</m:d>
                            </m:e>
                          </m:func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</m:d>
                    </m:oMath>
                  </m:oMathPara>
                </a14:m>
                <a:endParaRPr lang="en-CA" b="1" dirty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CA" b="1" dirty="0">
                    <a:solidFill>
                      <a:srgbClr val="0000FF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55" y="5672593"/>
                <a:ext cx="2572857" cy="627171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6595368" y="1087090"/>
            <a:ext cx="5025817" cy="713550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00B050">
              <a:alpha val="12157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181341" y="1082996"/>
            <a:ext cx="1151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Tight</a:t>
            </a:r>
          </a:p>
        </p:txBody>
      </p:sp>
      <p:sp>
        <p:nvSpPr>
          <p:cNvPr id="18" name="Freeform 17"/>
          <p:cNvSpPr/>
          <p:nvPr/>
        </p:nvSpPr>
        <p:spPr>
          <a:xfrm>
            <a:off x="6299871" y="4985986"/>
            <a:ext cx="4914729" cy="685582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00B050">
              <a:alpha val="12157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8198138" y="4990571"/>
            <a:ext cx="1151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Tight</a:t>
            </a:r>
          </a:p>
        </p:txBody>
      </p:sp>
      <p:sp>
        <p:nvSpPr>
          <p:cNvPr id="20" name="Freeform 19"/>
          <p:cNvSpPr/>
          <p:nvPr/>
        </p:nvSpPr>
        <p:spPr>
          <a:xfrm>
            <a:off x="6518525" y="1808267"/>
            <a:ext cx="5102660" cy="713550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7030A0">
              <a:alpha val="12157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84232" y="1797802"/>
            <a:ext cx="13056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Tight</a:t>
            </a:r>
            <a:r>
              <a:rPr lang="en-US" sz="3600" b="1" cap="none" spc="0" baseline="3000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8008" y="6516052"/>
                <a:ext cx="4942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rgbClr val="7030A0"/>
                    </a:solidFill>
                  </a:rPr>
                  <a:t>* dependence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⁡(1/</m:t>
                    </m:r>
                    <m:r>
                      <a:rPr lang="en-CA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rgbClr val="7030A0"/>
                    </a:solidFill>
                  </a:rPr>
                  <a:t> is not completely tight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6516052"/>
                <a:ext cx="494205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10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FC906B6-6C8E-42C9-8C72-F5BD21490DA6}"/>
                  </a:ext>
                </a:extLst>
              </p:cNvPr>
              <p:cNvSpPr/>
              <p:nvPr/>
            </p:nvSpPr>
            <p:spPr>
              <a:xfrm>
                <a:off x="5663951" y="5666030"/>
                <a:ext cx="3054109" cy="62717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CA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</m:d>
                            </m:e>
                          </m:func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CA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CA" b="1" dirty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CA" b="1" dirty="0">
                    <a:solidFill>
                      <a:srgbClr val="0000FF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FC906B6-6C8E-42C9-8C72-F5BD21490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1" y="5666030"/>
                <a:ext cx="3054109" cy="627171"/>
              </a:xfrm>
              <a:prstGeom prst="rect">
                <a:avLst/>
              </a:prstGeom>
              <a:blipFill>
                <a:blip r:embed="rId10"/>
                <a:stretch>
                  <a:fillRect b="-16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172185" y="5678131"/>
            <a:ext cx="13056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Tight</a:t>
            </a:r>
            <a:r>
              <a:rPr lang="en-US" sz="3600" b="1" cap="none" spc="0" baseline="3000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*</a:t>
            </a:r>
          </a:p>
        </p:txBody>
      </p:sp>
      <p:sp>
        <p:nvSpPr>
          <p:cNvPr id="22" name="Freeform 21"/>
          <p:cNvSpPr/>
          <p:nvPr/>
        </p:nvSpPr>
        <p:spPr>
          <a:xfrm>
            <a:off x="6260695" y="5662253"/>
            <a:ext cx="4914729" cy="685587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7030A0">
              <a:alpha val="12157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3" grpId="0" animBg="1"/>
      <p:bldP spid="4" grpId="0"/>
      <p:bldP spid="18" grpId="0" animBg="1"/>
      <p:bldP spid="19" grpId="0"/>
      <p:bldP spid="20" grpId="0" animBg="1"/>
      <p:bldP spid="21" grpId="0"/>
      <p:bldP spid="6" grpId="0"/>
      <p:bldP spid="24" grpId="0" animBg="1"/>
      <p:bldP spid="23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B4BC954-A246-4355-8A63-218C2C84B614}"/>
              </a:ext>
            </a:extLst>
          </p:cNvPr>
          <p:cNvSpPr/>
          <p:nvPr/>
        </p:nvSpPr>
        <p:spPr>
          <a:xfrm>
            <a:off x="415471" y="1130490"/>
            <a:ext cx="11489872" cy="2506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10E4-50E6-462C-AB4A-FA938D8E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4" y="-41235"/>
            <a:ext cx="10515600" cy="1173389"/>
          </a:xfrm>
        </p:spPr>
        <p:txBody>
          <a:bodyPr/>
          <a:lstStyle/>
          <a:p>
            <a:r>
              <a:rPr lang="en-CA" b="1" u="sng" dirty="0"/>
              <a:t>Main Result 1:</a:t>
            </a:r>
            <a:r>
              <a:rPr lang="en-CA" b="1" dirty="0"/>
              <a:t> Lower Bound, Lipschitz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471" y="1189944"/>
                <a:ext cx="11588960" cy="23709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u="sng" dirty="0"/>
                  <a:t>Theorem:</a:t>
                </a:r>
                <a:r>
                  <a:rPr lang="en-CA" b="1" dirty="0"/>
                  <a:t> </a:t>
                </a:r>
                <a:r>
                  <a:rPr lang="en-CA" dirty="0"/>
                  <a:t>Fix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CA" dirty="0"/>
                  <a:t>. Then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CA" dirty="0"/>
                  <a:t> 1-Lipschitz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(0)=0 </m:t>
                    </m:r>
                  </m:oMath>
                </a14:m>
                <a:r>
                  <a:rPr lang="en-CA" dirty="0"/>
                  <a:t>and executing GD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CA" dirty="0"/>
                  <a:t> yields: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32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 for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.  	  </a:t>
                </a:r>
                <a:r>
                  <a:rPr lang="en-CA" dirty="0">
                    <a:solidFill>
                      <a:srgbClr val="FF0000"/>
                    </a:solidFill>
                  </a:rPr>
                  <a:t>(Monotonic </a:t>
                </a:r>
                <a:r>
                  <a:rPr lang="en-CA" b="1" dirty="0">
                    <a:solidFill>
                      <a:srgbClr val="FF0000"/>
                    </a:solidFill>
                  </a:rPr>
                  <a:t>increase</a:t>
                </a:r>
                <a:r>
                  <a:rPr lang="en-CA" dirty="0">
                    <a:solidFill>
                      <a:srgbClr val="FF0000"/>
                    </a:solidFill>
                  </a:rPr>
                  <a:t>.)</a:t>
                </a:r>
              </a:p>
              <a:p>
                <a:pPr marL="0" indent="0">
                  <a:buNone/>
                </a:pPr>
                <a:r>
                  <a:rPr lang="en-CA" dirty="0"/>
                  <a:t>Thus, 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32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/>
                  <a:t>.			     </a:t>
                </a:r>
                <a:r>
                  <a:rPr lang="en-CA" dirty="0">
                    <a:solidFill>
                      <a:srgbClr val="FF0000"/>
                    </a:solidFill>
                  </a:rPr>
                  <a:t>(Suboptimal convergence.)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471" y="1189944"/>
                <a:ext cx="11588960" cy="2370943"/>
              </a:xfrm>
              <a:blipFill>
                <a:blip r:embed="rId3"/>
                <a:stretch>
                  <a:fillRect l="-1052" t="-3856" b="-12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6364" y="756438"/>
                <a:ext cx="2210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0000FF"/>
                    </a:solidFill>
                  </a:rPr>
                  <a:t>Euclidean ball in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sz="2000" baseline="30000" dirty="0">
                    <a:solidFill>
                      <a:srgbClr val="0000FF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64" y="756438"/>
                <a:ext cx="2210862" cy="400110"/>
              </a:xfrm>
              <a:prstGeom prst="rect">
                <a:avLst/>
              </a:prstGeom>
              <a:blipFill>
                <a:blip r:embed="rId4"/>
                <a:stretch>
                  <a:fillRect l="-3030"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176120" y="1030448"/>
            <a:ext cx="432048" cy="33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1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B4BC954-A246-4355-8A63-218C2C84B614}"/>
              </a:ext>
            </a:extLst>
          </p:cNvPr>
          <p:cNvSpPr/>
          <p:nvPr/>
        </p:nvSpPr>
        <p:spPr>
          <a:xfrm>
            <a:off x="415471" y="87301"/>
            <a:ext cx="11489872" cy="2506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471" y="146755"/>
                <a:ext cx="11588960" cy="23709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u="sng" dirty="0"/>
                  <a:t>Theorem:</a:t>
                </a:r>
                <a:r>
                  <a:rPr lang="en-CA" b="1" dirty="0"/>
                  <a:t> </a:t>
                </a:r>
                <a:r>
                  <a:rPr lang="en-CA" dirty="0"/>
                  <a:t>Fix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CA" dirty="0"/>
                  <a:t>. Then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CA" dirty="0"/>
                  <a:t> 1-Lipschitz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(0)=0 </m:t>
                    </m:r>
                  </m:oMath>
                </a14:m>
                <a:r>
                  <a:rPr lang="en-CA" dirty="0"/>
                  <a:t>and executing GD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CA" dirty="0"/>
                  <a:t> yields: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32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 for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.  	  </a:t>
                </a:r>
                <a:r>
                  <a:rPr lang="en-CA" dirty="0">
                    <a:solidFill>
                      <a:srgbClr val="FF0000"/>
                    </a:solidFill>
                  </a:rPr>
                  <a:t>(Monotonic </a:t>
                </a:r>
                <a:r>
                  <a:rPr lang="en-CA" b="1" dirty="0">
                    <a:solidFill>
                      <a:srgbClr val="FF0000"/>
                    </a:solidFill>
                  </a:rPr>
                  <a:t>increase</a:t>
                </a:r>
                <a:r>
                  <a:rPr lang="en-CA" dirty="0">
                    <a:solidFill>
                      <a:srgbClr val="FF0000"/>
                    </a:solidFill>
                  </a:rPr>
                  <a:t>.)</a:t>
                </a:r>
              </a:p>
              <a:p>
                <a:pPr marL="0" indent="0">
                  <a:buNone/>
                </a:pPr>
                <a:r>
                  <a:rPr lang="en-CA" dirty="0"/>
                  <a:t>Thus, 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32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/>
                  <a:t>.			     </a:t>
                </a:r>
                <a:r>
                  <a:rPr lang="en-CA" dirty="0">
                    <a:solidFill>
                      <a:srgbClr val="FF0000"/>
                    </a:solidFill>
                  </a:rPr>
                  <a:t>(Suboptimal convergence.)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471" y="146755"/>
                <a:ext cx="11588960" cy="2370943"/>
              </a:xfrm>
              <a:blipFill>
                <a:blip r:embed="rId3"/>
                <a:stretch>
                  <a:fillRect l="-1052" t="-3856" b="-12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608E40-F769-4CBF-9712-913EFB831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439104"/>
            <a:ext cx="6158029" cy="4122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9EEB9-3667-483A-B90E-8025627783CC}"/>
              </a:ext>
            </a:extLst>
          </p:cNvPr>
          <p:cNvSpPr txBox="1"/>
          <p:nvPr/>
        </p:nvSpPr>
        <p:spPr>
          <a:xfrm>
            <a:off x="6528048" y="6362575"/>
            <a:ext cx="15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FF"/>
                </a:solidFill>
              </a:rPr>
              <a:t>Iteration</a:t>
            </a:r>
            <a:endParaRPr lang="en-CA" sz="2800" b="1" dirty="0">
              <a:solidFill>
                <a:srgbClr val="FF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D0442-D864-4E2C-9A76-A2DE36749A5C}"/>
              </a:ext>
            </a:extLst>
          </p:cNvPr>
          <p:cNvSpPr txBox="1"/>
          <p:nvPr/>
        </p:nvSpPr>
        <p:spPr>
          <a:xfrm>
            <a:off x="3244399" y="4360575"/>
            <a:ext cx="813400" cy="45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FF"/>
                </a:solidFill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48DC3-C25A-4956-B01F-C7E877899A56}"/>
                  </a:ext>
                </a:extLst>
              </p:cNvPr>
              <p:cNvSpPr txBox="1"/>
              <p:nvPr/>
            </p:nvSpPr>
            <p:spPr>
              <a:xfrm>
                <a:off x="7463805" y="4479986"/>
                <a:ext cx="1767299" cy="376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48DC3-C25A-4956-B01F-C7E87789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05" y="4479986"/>
                <a:ext cx="1767299" cy="376009"/>
              </a:xfrm>
              <a:prstGeom prst="rect">
                <a:avLst/>
              </a:prstGeom>
              <a:blipFill>
                <a:blip r:embed="rId5"/>
                <a:stretch>
                  <a:fillRect l="-345" r="-8276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E3CA68-7759-4D64-8C3B-A55AF1779905}"/>
                  </a:ext>
                </a:extLst>
              </p:cNvPr>
              <p:cNvSpPr txBox="1"/>
              <p:nvPr/>
            </p:nvSpPr>
            <p:spPr>
              <a:xfrm>
                <a:off x="6024798" y="2845847"/>
                <a:ext cx="2648610" cy="691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func>
                        </m:num>
                        <m:den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19 </m:t>
                          </m:r>
                          <m:rad>
                            <m:radPr>
                              <m:degHide m:val="on"/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E3CA68-7759-4D64-8C3B-A55AF1779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798" y="2845847"/>
                <a:ext cx="2648610" cy="691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6F074-B65C-4F69-88F2-95828DAD50F0}"/>
                  </a:ext>
                </a:extLst>
              </p:cNvPr>
              <p:cNvSpPr txBox="1"/>
              <p:nvPr/>
            </p:nvSpPr>
            <p:spPr>
              <a:xfrm>
                <a:off x="415471" y="3546001"/>
                <a:ext cx="283494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Python simulation</a:t>
                </a:r>
                <a:br>
                  <a:rPr lang="en-CA" sz="2800" dirty="0"/>
                </a:br>
                <a:r>
                  <a:rPr lang="en-CA" sz="2800" dirty="0"/>
                  <a:t>of GD for this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6F074-B65C-4F69-88F2-95828DAD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1" y="3546001"/>
                <a:ext cx="2834943" cy="954107"/>
              </a:xfrm>
              <a:prstGeom prst="rect">
                <a:avLst/>
              </a:prstGeom>
              <a:blipFill>
                <a:blip r:embed="rId7"/>
                <a:stretch>
                  <a:fillRect l="-4301" t="-6410" r="-2796" b="-17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88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B4BC954-A246-4355-8A63-218C2C84B614}"/>
              </a:ext>
            </a:extLst>
          </p:cNvPr>
          <p:cNvSpPr/>
          <p:nvPr/>
        </p:nvSpPr>
        <p:spPr>
          <a:xfrm>
            <a:off x="415471" y="3212976"/>
            <a:ext cx="11489872" cy="2592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471" y="3272429"/>
                <a:ext cx="11588960" cy="2160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b="1" u="sng" dirty="0"/>
                  <a:t>Theorem:</a:t>
                </a:r>
                <a:r>
                  <a:rPr lang="en-CA" b="1" dirty="0"/>
                  <a:t> </a:t>
                </a:r>
                <a:r>
                  <a:rPr lang="en-CA" dirty="0"/>
                  <a:t>Fix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CA" dirty="0"/>
                  <a:t> 1-Lipschitz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(0)=0 </m:t>
                    </m:r>
                  </m:oMath>
                </a14:m>
                <a:r>
                  <a:rPr lang="en-CA" dirty="0"/>
                  <a:t>and executing GD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yields: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</m:sSup>
                          </m:fNam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/>
                  <a:t>   for </a:t>
                </a:r>
                <a:r>
                  <a:rPr lang="en-CA" dirty="0">
                    <a:solidFill>
                      <a:srgbClr val="00B050"/>
                    </a:solidFill>
                  </a:rPr>
                  <a:t>infinitely many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In other words, for any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we hav</a:t>
                </a:r>
                <a:r>
                  <a:rPr lang="en-CA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unc>
                          <m:func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CA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CA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CA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1" y="3272429"/>
                <a:ext cx="11588960" cy="2160240"/>
              </a:xfrm>
              <a:prstGeom prst="rect">
                <a:avLst/>
              </a:prstGeom>
              <a:blipFill>
                <a:blip r:embed="rId3"/>
                <a:stretch>
                  <a:fillRect l="-1052" t="-4802" b="-112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2451FE4-A956-44FF-9103-0E1E5FA2919F}"/>
              </a:ext>
            </a:extLst>
          </p:cNvPr>
          <p:cNvSpPr/>
          <p:nvPr/>
        </p:nvSpPr>
        <p:spPr>
          <a:xfrm>
            <a:off x="415471" y="87301"/>
            <a:ext cx="11489872" cy="2506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D993D2B-0569-4E5E-A15A-B7DAC69B5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471" y="146755"/>
                <a:ext cx="11588960" cy="23709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u="sng" dirty="0"/>
                  <a:t>Theorem:</a:t>
                </a:r>
                <a:r>
                  <a:rPr lang="en-CA" b="1" dirty="0"/>
                  <a:t> </a:t>
                </a:r>
                <a:r>
                  <a:rPr lang="en-CA" dirty="0"/>
                  <a:t>Fix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CA" dirty="0"/>
                  <a:t>. Then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CA" dirty="0"/>
                  <a:t> 1-Lipschitz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(0)=0 </m:t>
                    </m:r>
                  </m:oMath>
                </a14:m>
                <a:r>
                  <a:rPr lang="en-CA" dirty="0"/>
                  <a:t>and executing GD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CA" dirty="0"/>
                  <a:t> yields: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32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 for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.  	  </a:t>
                </a:r>
                <a:r>
                  <a:rPr lang="en-CA" dirty="0">
                    <a:solidFill>
                      <a:srgbClr val="FF0000"/>
                    </a:solidFill>
                  </a:rPr>
                  <a:t>(Monotonic </a:t>
                </a:r>
                <a:r>
                  <a:rPr lang="en-CA" b="1" dirty="0">
                    <a:solidFill>
                      <a:srgbClr val="FF0000"/>
                    </a:solidFill>
                  </a:rPr>
                  <a:t>increase</a:t>
                </a:r>
                <a:r>
                  <a:rPr lang="en-CA" dirty="0">
                    <a:solidFill>
                      <a:srgbClr val="FF0000"/>
                    </a:solidFill>
                  </a:rPr>
                  <a:t>.)</a:t>
                </a:r>
              </a:p>
              <a:p>
                <a:pPr marL="0" indent="0">
                  <a:buNone/>
                </a:pPr>
                <a:r>
                  <a:rPr lang="en-CA" dirty="0"/>
                  <a:t>Thus, 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32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/>
                  <a:t>.			     </a:t>
                </a:r>
                <a:r>
                  <a:rPr lang="en-CA" dirty="0">
                    <a:solidFill>
                      <a:srgbClr val="FF0000"/>
                    </a:solidFill>
                  </a:rPr>
                  <a:t>(Suboptimal convergence.)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D993D2B-0569-4E5E-A15A-B7DAC69B5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471" y="146755"/>
                <a:ext cx="11588960" cy="2370943"/>
              </a:xfrm>
              <a:blipFill>
                <a:blip r:embed="rId4"/>
                <a:stretch>
                  <a:fillRect l="-1052" t="-3856" b="-12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3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E2C5-3A7F-4CD5-9607-6E4F2CC9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9" y="44625"/>
            <a:ext cx="10515600" cy="1080120"/>
          </a:xfrm>
        </p:spPr>
        <p:txBody>
          <a:bodyPr/>
          <a:lstStyle/>
          <a:p>
            <a:r>
              <a:rPr lang="en-CA" b="1" dirty="0"/>
              <a:t>Why “</a:t>
            </a:r>
            <a:r>
              <a:rPr lang="en-CA" b="1" dirty="0">
                <a:solidFill>
                  <a:srgbClr val="00B050"/>
                </a:solidFill>
              </a:rPr>
              <a:t>infinitely often</a:t>
            </a:r>
            <a:r>
              <a:rPr lang="en-CA" b="1" dirty="0"/>
              <a:t>” and “</a:t>
            </a:r>
            <a:r>
              <a:rPr lang="en-CA" b="1" dirty="0" err="1">
                <a:solidFill>
                  <a:srgbClr val="00B050"/>
                </a:solidFill>
              </a:rPr>
              <a:t>lim</a:t>
            </a:r>
            <a:r>
              <a:rPr lang="en-CA" b="1" dirty="0">
                <a:solidFill>
                  <a:srgbClr val="00B050"/>
                </a:solidFill>
              </a:rPr>
              <a:t> sup</a:t>
            </a:r>
            <a:r>
              <a:rPr lang="en-CA" b="1" dirty="0"/>
              <a:t>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7368" y="980728"/>
                <a:ext cx="10946432" cy="4908203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/>
                  <a:t>Can we improve to 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</m:sSup>
                          </m:fName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3200" dirty="0"/>
                  <a:t>   </a:t>
                </a:r>
                <a:r>
                  <a:rPr lang="en-CA" sz="3200" b="1" dirty="0">
                    <a:solidFill>
                      <a:srgbClr val="00B05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3200" dirty="0"/>
                  <a:t>?</a:t>
                </a:r>
              </a:p>
              <a:p>
                <a:r>
                  <a:rPr lang="en-CA" sz="3200" dirty="0"/>
                  <a:t>But averaging has: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(1/</m:t>
                    </m:r>
                    <m:rad>
                      <m:radPr>
                        <m:degHide m:val="on"/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/>
                  <a:t>.</a:t>
                </a:r>
              </a:p>
              <a:p>
                <a:r>
                  <a:rPr lang="en-CA" sz="3200" dirty="0"/>
                  <a:t>Contradiction.</a:t>
                </a:r>
              </a:p>
              <a:p>
                <a:r>
                  <a:rPr lang="en-CA" sz="32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200" dirty="0"/>
                  <a:t>factor can only occur sporadically.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368" y="980728"/>
                <a:ext cx="10946432" cy="4908203"/>
              </a:xfrm>
              <a:blipFill>
                <a:blip r:embed="rId2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4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E2C5-3A7F-4CD5-9607-6E4F2CC9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9" y="44625"/>
            <a:ext cx="10515600" cy="1080120"/>
          </a:xfrm>
        </p:spPr>
        <p:txBody>
          <a:bodyPr/>
          <a:lstStyle/>
          <a:p>
            <a:r>
              <a:rPr lang="en-CA" b="1" dirty="0"/>
              <a:t>Why “</a:t>
            </a:r>
            <a:r>
              <a:rPr lang="en-CA" b="1" dirty="0">
                <a:solidFill>
                  <a:srgbClr val="00B050"/>
                </a:solidFill>
              </a:rPr>
              <a:t>infinitely often</a:t>
            </a:r>
            <a:r>
              <a:rPr lang="en-CA" b="1" dirty="0"/>
              <a:t>” and “</a:t>
            </a:r>
            <a:r>
              <a:rPr lang="en-CA" b="1" dirty="0" err="1">
                <a:solidFill>
                  <a:srgbClr val="00B050"/>
                </a:solidFill>
              </a:rPr>
              <a:t>lim</a:t>
            </a:r>
            <a:r>
              <a:rPr lang="en-CA" b="1" dirty="0">
                <a:solidFill>
                  <a:srgbClr val="00B050"/>
                </a:solidFill>
              </a:rPr>
              <a:t> sup</a:t>
            </a:r>
            <a:r>
              <a:rPr lang="en-CA" b="1" dirty="0"/>
              <a:t>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7368" y="980728"/>
                <a:ext cx="10946432" cy="4908203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/>
                  <a:t>Can we improve to 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</m:sSup>
                          </m:fName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3200" dirty="0"/>
                  <a:t>   </a:t>
                </a:r>
                <a:r>
                  <a:rPr lang="en-CA" sz="3200" b="1" dirty="0">
                    <a:solidFill>
                      <a:srgbClr val="00B05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3200" dirty="0"/>
                  <a:t>?</a:t>
                </a:r>
              </a:p>
              <a:p>
                <a:r>
                  <a:rPr lang="en-CA" sz="3200" dirty="0"/>
                  <a:t>But averaging has: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(1/</m:t>
                    </m:r>
                    <m:rad>
                      <m:radPr>
                        <m:degHide m:val="on"/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/>
                  <a:t>.</a:t>
                </a:r>
              </a:p>
              <a:p>
                <a:r>
                  <a:rPr lang="en-CA" sz="3200" dirty="0"/>
                  <a:t>Contradiction.</a:t>
                </a:r>
              </a:p>
              <a:p>
                <a:r>
                  <a:rPr lang="en-CA" sz="32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200" dirty="0"/>
                  <a:t>factor can only occur sporadically.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368" y="980728"/>
                <a:ext cx="10946432" cy="4908203"/>
              </a:xfrm>
              <a:blipFill>
                <a:blip r:embed="rId2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64720" y="3612960"/>
              <a:ext cx="5955480" cy="2867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9320" y="3604320"/>
                <a:ext cx="5969520" cy="28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64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BACFBE-B309-400D-A577-AB104C7B53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1681" y="247002"/>
                <a:ext cx="10515600" cy="1325563"/>
              </a:xfrm>
            </p:spPr>
            <p:txBody>
              <a:bodyPr/>
              <a:lstStyle/>
              <a:p>
                <a:r>
                  <a:rPr lang="en-CA" b="1" dirty="0"/>
                  <a:t>Hitting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CA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rad>
                      </m:den>
                    </m:f>
                    <m:r>
                      <a:rPr lang="en-CA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1" dirty="0"/>
                  <a:t>curve infinitely often: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BACFBE-B309-400D-A577-AB104C7B5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1681" y="247002"/>
                <a:ext cx="10515600" cy="1325563"/>
              </a:xfrm>
              <a:blipFill>
                <a:blip r:embed="rId2"/>
                <a:stretch>
                  <a:fillRect l="-2319" b="-9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AECD60-0C4F-4532-8143-8C46A4EA1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Given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dirty="0"/>
                  <a:t> can construct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CA" dirty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Consider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CA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≝ </m:t>
                    </m:r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p>
                      <m:e>
                        <m:f>
                          <m:fPr>
                            <m:ctrlP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baseline="30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CA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</m:sub>
                        </m:sSub>
                      </m:e>
                    </m:nary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This function simulates running GD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C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sub>
                    </m:sSub>
                  </m:oMath>
                </a14:m>
                <a:r>
                  <a:rPr lang="en-CA" b="0" dirty="0"/>
                  <a:t> in parallel. </a:t>
                </a:r>
              </a:p>
              <a:p>
                <a:r>
                  <a:rPr lang="en-CA" dirty="0"/>
                  <a:t>At time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CA" b="0" dirty="0"/>
                  <a:t>, we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CA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CA" b="0" dirty="0"/>
                  <a:t> .</a:t>
                </a:r>
              </a:p>
              <a:p>
                <a:r>
                  <a:rPr lang="en-CA" b="0" dirty="0"/>
                  <a:t>Observe,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BAECD60-0C4F-4532-8143-8C46A4EA1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628FA8-BE79-4764-8043-6EDA158FC74F}"/>
              </a:ext>
            </a:extLst>
          </p:cNvPr>
          <p:cNvCxnSpPr>
            <a:cxnSpLocks/>
          </p:cNvCxnSpPr>
          <p:nvPr/>
        </p:nvCxnSpPr>
        <p:spPr>
          <a:xfrm flipH="1">
            <a:off x="5973268" y="1572565"/>
            <a:ext cx="2054537" cy="964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C52C7-5C6B-4A6D-9362-3C088C070BCF}"/>
              </a:ext>
            </a:extLst>
          </p:cNvPr>
          <p:cNvSpPr txBox="1"/>
          <p:nvPr/>
        </p:nvSpPr>
        <p:spPr>
          <a:xfrm>
            <a:off x="8115116" y="1274965"/>
            <a:ext cx="430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Maintains </a:t>
            </a:r>
            <a:r>
              <a:rPr lang="en-CA" sz="2400" dirty="0" err="1">
                <a:solidFill>
                  <a:srgbClr val="FF0000"/>
                </a:solidFill>
              </a:rPr>
              <a:t>Lipschitzness</a:t>
            </a:r>
            <a:endParaRPr lang="en-CA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5C5A84-086E-47EE-B922-2C7EC940501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97965" y="1593913"/>
            <a:ext cx="566232" cy="9430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849A0B-0DA5-4F62-84E5-0983822A202E}"/>
                  </a:ext>
                </a:extLst>
              </p:cNvPr>
              <p:cNvSpPr txBox="1"/>
              <p:nvPr/>
            </p:nvSpPr>
            <p:spPr>
              <a:xfrm>
                <a:off x="4164197" y="1317972"/>
                <a:ext cx="3618143" cy="551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solidFill>
                      <a:schemeClr val="accent1"/>
                    </a:solidFill>
                  </a:rPr>
                  <a:t>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CA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sub>
                    </m:sSub>
                  </m:oMath>
                </a14:m>
                <a:endParaRPr lang="en-CA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849A0B-0DA5-4F62-84E5-0983822A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97" y="1317972"/>
                <a:ext cx="3618143" cy="551882"/>
              </a:xfrm>
              <a:prstGeom prst="rect">
                <a:avLst/>
              </a:prstGeom>
              <a:blipFill rotWithShape="0">
                <a:blip r:embed="rId4"/>
                <a:stretch>
                  <a:fillRect l="-2525" t="-7692" b="-87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1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D73-247A-4289-B7E0-68B806C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2" y="260779"/>
            <a:ext cx="10515600" cy="1325563"/>
          </a:xfrm>
        </p:spPr>
        <p:txBody>
          <a:bodyPr/>
          <a:lstStyle/>
          <a:p>
            <a:r>
              <a:rPr lang="en-CA" b="1" dirty="0"/>
              <a:t>Some intuition about the lower bound…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88734-E95E-463F-A172-C147DD5C6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13" y="1586342"/>
                <a:ext cx="12119087" cy="8833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Consider the function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b="1" dirty="0"/>
                  <a:t> on the interval [-1,1] with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88734-E95E-463F-A172-C147DD5C6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13" y="1586342"/>
                <a:ext cx="12119087" cy="883392"/>
              </a:xfrm>
              <a:blipFill>
                <a:blip r:embed="rId3"/>
                <a:stretch>
                  <a:fillRect l="-1056" t="-110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CD2E6FB6-3F25-4F86-AFB1-1C8C68433F24}"/>
              </a:ext>
            </a:extLst>
          </p:cNvPr>
          <p:cNvSpPr/>
          <p:nvPr/>
        </p:nvSpPr>
        <p:spPr>
          <a:xfrm>
            <a:off x="2927648" y="2163311"/>
            <a:ext cx="5899868" cy="3108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47AAAF-F503-4755-AA0F-B97C7D9BAE0A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3193552" y="4658706"/>
            <a:ext cx="51541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CB45F2-D686-4294-9337-CD3797AC31C0}"/>
              </a:ext>
            </a:extLst>
          </p:cNvPr>
          <p:cNvCxnSpPr>
            <a:cxnSpLocks/>
          </p:cNvCxnSpPr>
          <p:nvPr/>
        </p:nvCxnSpPr>
        <p:spPr>
          <a:xfrm>
            <a:off x="3137718" y="2377162"/>
            <a:ext cx="2674402" cy="22999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9C5E9A-240B-41DD-97CF-00D9A9A12EF1}"/>
              </a:ext>
            </a:extLst>
          </p:cNvPr>
          <p:cNvCxnSpPr>
            <a:cxnSpLocks/>
          </p:cNvCxnSpPr>
          <p:nvPr/>
        </p:nvCxnSpPr>
        <p:spPr>
          <a:xfrm flipH="1">
            <a:off x="5812125" y="2377162"/>
            <a:ext cx="2651732" cy="22999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3A6992-FB37-4769-882C-6E3B8D2FCC71}"/>
              </a:ext>
            </a:extLst>
          </p:cNvPr>
          <p:cNvCxnSpPr>
            <a:cxnSpLocks/>
          </p:cNvCxnSpPr>
          <p:nvPr/>
        </p:nvCxnSpPr>
        <p:spPr>
          <a:xfrm flipH="1" flipV="1">
            <a:off x="4692852" y="3715311"/>
            <a:ext cx="1119268" cy="96179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3A6E5A8-F716-419A-A72D-653B652660A9}"/>
              </a:ext>
            </a:extLst>
          </p:cNvPr>
          <p:cNvSpPr/>
          <p:nvPr/>
        </p:nvSpPr>
        <p:spPr>
          <a:xfrm>
            <a:off x="5695965" y="4564051"/>
            <a:ext cx="232309" cy="2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8CBA7-B970-48BD-9A4B-08AF4784FCC1}"/>
                  </a:ext>
                </a:extLst>
              </p:cNvPr>
              <p:cNvSpPr txBox="1"/>
              <p:nvPr/>
            </p:nvSpPr>
            <p:spPr>
              <a:xfrm>
                <a:off x="5447779" y="4721934"/>
                <a:ext cx="72868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8CBA7-B970-48BD-9A4B-08AF4784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79" y="4721934"/>
                <a:ext cx="728680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43251581-7FC7-4CC2-82FC-5685FA535CC3}"/>
              </a:ext>
            </a:extLst>
          </p:cNvPr>
          <p:cNvSpPr/>
          <p:nvPr/>
        </p:nvSpPr>
        <p:spPr>
          <a:xfrm>
            <a:off x="8347702" y="4545651"/>
            <a:ext cx="232309" cy="2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5EDE74-2FF3-47CE-8F9B-C7C9D15E205E}"/>
                  </a:ext>
                </a:extLst>
              </p:cNvPr>
              <p:cNvSpPr txBox="1"/>
              <p:nvPr/>
            </p:nvSpPr>
            <p:spPr>
              <a:xfrm>
                <a:off x="8099516" y="4723927"/>
                <a:ext cx="7280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5EDE74-2FF3-47CE-8F9B-C7C9D15E2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16" y="4723927"/>
                <a:ext cx="728000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F4090DF-DD2A-487D-AFC7-170E17E77E21}"/>
              </a:ext>
            </a:extLst>
          </p:cNvPr>
          <p:cNvSpPr txBox="1"/>
          <p:nvPr/>
        </p:nvSpPr>
        <p:spPr>
          <a:xfrm>
            <a:off x="179831" y="5717769"/>
            <a:ext cx="1211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7030A0"/>
                </a:solidFill>
              </a:rPr>
              <a:t>Takeaway: Non-differentiable points can increase the function value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C09519-FF41-4EE7-B78A-CC3E20C8B721}"/>
              </a:ext>
            </a:extLst>
          </p:cNvPr>
          <p:cNvGrpSpPr/>
          <p:nvPr/>
        </p:nvGrpSpPr>
        <p:grpSpPr>
          <a:xfrm>
            <a:off x="475045" y="5635847"/>
            <a:ext cx="11193898" cy="786213"/>
            <a:chOff x="1034940" y="6776731"/>
            <a:chExt cx="11193898" cy="7862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9C3484-1D83-4D3F-B067-CAF2854E5F23}"/>
                </a:ext>
              </a:extLst>
            </p:cNvPr>
            <p:cNvSpPr/>
            <p:nvPr/>
          </p:nvSpPr>
          <p:spPr>
            <a:xfrm>
              <a:off x="1034940" y="6776731"/>
              <a:ext cx="11075277" cy="786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accent3">
                  <a:satMod val="1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DCF916-37FF-4CBF-8AF8-AC540DF663A1}"/>
                    </a:ext>
                  </a:extLst>
                </p:cNvPr>
                <p:cNvSpPr txBox="1"/>
                <p:nvPr/>
              </p:nvSpPr>
              <p:spPr>
                <a:xfrm>
                  <a:off x="1034940" y="6883909"/>
                  <a:ext cx="1119389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solidFill>
                        <a:srgbClr val="7030A0"/>
                      </a:solidFill>
                    </a:rPr>
                    <a:t>Hence if the sub-gradient oracle selects </a:t>
                  </a:r>
                  <a:r>
                    <a:rPr lang="en-CA" sz="2800" dirty="0">
                      <a:solidFill>
                        <a:srgbClr val="FF0000"/>
                      </a:solidFill>
                    </a:rPr>
                    <a:t>-1 </a:t>
                  </a:r>
                  <a:r>
                    <a:rPr lang="en-CA" sz="2800" dirty="0">
                      <a:solidFill>
                        <a:srgbClr val="7030A0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2800" dirty="0">
                      <a:solidFill>
                        <a:srgbClr val="7030A0"/>
                      </a:solidFill>
                    </a:rPr>
                    <a:t>,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CA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DCF916-37FF-4CBF-8AF8-AC540DF66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940" y="6883909"/>
                  <a:ext cx="11193898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144" t="-10465" b="-3255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A2BBD2-73C7-4402-9CC2-A811CB2CDA5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07788" y="2726150"/>
            <a:ext cx="228136" cy="11685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755EA-8B6D-406D-B3F4-B34A2C2E97CC}"/>
              </a:ext>
            </a:extLst>
          </p:cNvPr>
          <p:cNvSpPr txBox="1"/>
          <p:nvPr/>
        </p:nvSpPr>
        <p:spPr>
          <a:xfrm>
            <a:off x="5335924" y="2310651"/>
            <a:ext cx="198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000FF"/>
                </a:solidFill>
              </a:rPr>
              <a:t> </a:t>
            </a:r>
            <a:r>
              <a:rPr lang="en-CA" sz="2400" dirty="0">
                <a:solidFill>
                  <a:srgbClr val="FF0000"/>
                </a:solidFill>
              </a:rPr>
              <a:t>-1 </a:t>
            </a:r>
            <a:r>
              <a:rPr lang="en-CA" sz="2400" dirty="0">
                <a:solidFill>
                  <a:srgbClr val="0000FF"/>
                </a:solidFill>
              </a:rPr>
              <a:t>is a sub-gradient at 0</a:t>
            </a:r>
          </a:p>
        </p:txBody>
      </p:sp>
    </p:spTree>
    <p:extLst>
      <p:ext uri="{BB962C8B-B14F-4D97-AF65-F5344CB8AC3E}">
        <p14:creationId xmlns:p14="http://schemas.microsoft.com/office/powerpoint/2010/main" val="4260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5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2DF7-C646-4C4F-8B58-BECB087E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60648"/>
            <a:ext cx="11306472" cy="1325563"/>
          </a:xfrm>
        </p:spPr>
        <p:txBody>
          <a:bodyPr/>
          <a:lstStyle/>
          <a:p>
            <a:r>
              <a:rPr lang="en-US" b="1" dirty="0"/>
              <a:t>Importance of Stochastic Gradient Descent (SGD)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A7D8-4EC6-48A5-9A4E-473842AD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628800"/>
            <a:ext cx="11161240" cy="4464496"/>
          </a:xfrm>
        </p:spPr>
        <p:txBody>
          <a:bodyPr/>
          <a:lstStyle/>
          <a:p>
            <a:r>
              <a:rPr lang="en-US" dirty="0"/>
              <a:t>Of utmost importance in Machine Learning</a:t>
            </a:r>
          </a:p>
          <a:p>
            <a:pPr lvl="1"/>
            <a:r>
              <a:rPr lang="en-US" dirty="0"/>
              <a:t>Training neural networks</a:t>
            </a:r>
          </a:p>
          <a:p>
            <a:pPr lvl="1"/>
            <a:r>
              <a:rPr lang="en-US" dirty="0"/>
              <a:t>Minimizing convex loss functions (e.g. least squares regression)</a:t>
            </a:r>
          </a:p>
          <a:p>
            <a:r>
              <a:rPr lang="en-US" dirty="0"/>
              <a:t>Many TCS papers use gradient methods for combinatorial optimization:</a:t>
            </a:r>
          </a:p>
          <a:p>
            <a:pPr lvl="1"/>
            <a:r>
              <a:rPr lang="en-CA" dirty="0"/>
              <a:t>k-server problem [Buchbinder-Gupta-Molinaro-</a:t>
            </a:r>
            <a:r>
              <a:rPr lang="en-CA" dirty="0" err="1"/>
              <a:t>Naor</a:t>
            </a:r>
            <a:r>
              <a:rPr lang="en-CA" dirty="0"/>
              <a:t> `18]</a:t>
            </a:r>
          </a:p>
          <a:p>
            <a:pPr lvl="1"/>
            <a:r>
              <a:rPr lang="en-CA" dirty="0"/>
              <a:t>Max-flow [Lee, Rao, Srivastava `13]</a:t>
            </a:r>
          </a:p>
          <a:p>
            <a:r>
              <a:rPr lang="en-CA" dirty="0"/>
              <a:t>But, there are still some basic questions that have been left unanswered.</a:t>
            </a:r>
          </a:p>
        </p:txBody>
      </p:sp>
    </p:spTree>
    <p:extLst>
      <p:ext uri="{BB962C8B-B14F-4D97-AF65-F5344CB8AC3E}">
        <p14:creationId xmlns:p14="http://schemas.microsoft.com/office/powerpoint/2010/main" val="547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B2F0E680-3A5B-4ED4-9EA3-C3C2EA6B7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5324" r="19465" b="5075"/>
          <a:stretch/>
        </p:blipFill>
        <p:spPr>
          <a:xfrm>
            <a:off x="6462647" y="2492333"/>
            <a:ext cx="4891604" cy="436566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5D7B2BC-7441-480B-ABF4-30803E7B7A55}"/>
              </a:ext>
            </a:extLst>
          </p:cNvPr>
          <p:cNvSpPr/>
          <p:nvPr/>
        </p:nvSpPr>
        <p:spPr>
          <a:xfrm>
            <a:off x="515138" y="1449044"/>
            <a:ext cx="10758349" cy="9554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C166-EE87-4F65-9F15-D017541E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73" y="197021"/>
            <a:ext cx="10515600" cy="1325563"/>
          </a:xfrm>
        </p:spPr>
        <p:txBody>
          <a:bodyPr/>
          <a:lstStyle/>
          <a:p>
            <a:r>
              <a:rPr lang="en-CA" b="1" dirty="0"/>
              <a:t>How to keep increasing?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9B3905-883D-4A8C-B29D-539DAE52A60A}"/>
                  </a:ext>
                </a:extLst>
              </p:cNvPr>
              <p:cNvSpPr txBox="1"/>
              <p:nvPr/>
            </p:nvSpPr>
            <p:spPr>
              <a:xfrm>
                <a:off x="594236" y="1340768"/>
                <a:ext cx="1075834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>
                    <a:solidFill>
                      <a:srgbClr val="7030A0"/>
                    </a:solidFill>
                  </a:rPr>
                  <a:t>Introduce another dimension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CA" sz="3200" dirty="0"/>
                  <a:t>Consider</a:t>
                </a:r>
                <a:r>
                  <a:rPr lang="en-CA" sz="3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0.5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0.5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+0.5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9B3905-883D-4A8C-B29D-539DAE52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6" y="1340768"/>
                <a:ext cx="10758348" cy="1077218"/>
              </a:xfrm>
              <a:prstGeom prst="rect">
                <a:avLst/>
              </a:prstGeom>
              <a:blipFill>
                <a:blip r:embed="rId3"/>
                <a:stretch>
                  <a:fillRect l="-1416" t="-7345" b="-180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85B8BAC-9929-40CA-9657-35A41145E59F}"/>
              </a:ext>
            </a:extLst>
          </p:cNvPr>
          <p:cNvSpPr/>
          <p:nvPr/>
        </p:nvSpPr>
        <p:spPr>
          <a:xfrm>
            <a:off x="8897015" y="5354664"/>
            <a:ext cx="81230" cy="82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E2D3B3-D8B1-42EB-9D8F-F0A22A4FB1C3}"/>
              </a:ext>
            </a:extLst>
          </p:cNvPr>
          <p:cNvSpPr/>
          <p:nvPr/>
        </p:nvSpPr>
        <p:spPr>
          <a:xfrm>
            <a:off x="8435015" y="5016848"/>
            <a:ext cx="81230" cy="82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0EECC7-A98E-4124-BFB2-A12AA53AF7C9}"/>
              </a:ext>
            </a:extLst>
          </p:cNvPr>
          <p:cNvSpPr/>
          <p:nvPr/>
        </p:nvSpPr>
        <p:spPr>
          <a:xfrm>
            <a:off x="9180434" y="4788767"/>
            <a:ext cx="81230" cy="82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766B9E3-20F7-4BE3-B7A5-3C0ABD34553F}"/>
                  </a:ext>
                </a:extLst>
              </p:cNvPr>
              <p:cNvSpPr/>
              <p:nvPr/>
            </p:nvSpPr>
            <p:spPr>
              <a:xfrm>
                <a:off x="9085320" y="4299592"/>
                <a:ext cx="2975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766B9E3-20F7-4BE3-B7A5-3C0ABD34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320" y="4299592"/>
                <a:ext cx="297591" cy="523220"/>
              </a:xfrm>
              <a:prstGeom prst="rect">
                <a:avLst/>
              </a:prstGeom>
              <a:blipFill>
                <a:blip r:embed="rId6"/>
                <a:stretch>
                  <a:fillRect r="-346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3FAD491-4FC8-4018-B938-561F7A3F6939}"/>
                  </a:ext>
                </a:extLst>
              </p:cNvPr>
              <p:cNvSpPr/>
              <p:nvPr/>
            </p:nvSpPr>
            <p:spPr>
              <a:xfrm>
                <a:off x="7909104" y="464015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3FAD491-4FC8-4018-B938-561F7A3F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04" y="4640151"/>
                <a:ext cx="6208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23C8BE-92A0-43EF-A47D-C67AE6E69223}"/>
                  </a:ext>
                </a:extLst>
              </p:cNvPr>
              <p:cNvSpPr/>
              <p:nvPr/>
            </p:nvSpPr>
            <p:spPr>
              <a:xfrm>
                <a:off x="8318567" y="5123721"/>
                <a:ext cx="7700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23C8BE-92A0-43EF-A47D-C67AE6E69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67" y="5123721"/>
                <a:ext cx="7700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3B568D-CD37-4A85-9043-1AF62A8B5485}"/>
                  </a:ext>
                </a:extLst>
              </p:cNvPr>
              <p:cNvSpPr txBox="1"/>
              <p:nvPr/>
            </p:nvSpPr>
            <p:spPr>
              <a:xfrm>
                <a:off x="315746" y="3070514"/>
                <a:ext cx="184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lang="en-CA" sz="2800" dirty="0"/>
                  <a:t>,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3B568D-CD37-4A85-9043-1AF62A8B5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46" y="3070514"/>
                <a:ext cx="1849224" cy="523220"/>
              </a:xfrm>
              <a:prstGeom prst="rect">
                <a:avLst/>
              </a:prstGeom>
              <a:blipFill>
                <a:blip r:embed="rId9"/>
                <a:stretch>
                  <a:fillRect t="-11628" r="-5941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3DD4CF-6608-43C3-B4B5-85620C63D380}"/>
                  </a:ext>
                </a:extLst>
              </p:cNvPr>
              <p:cNvSpPr txBox="1"/>
              <p:nvPr/>
            </p:nvSpPr>
            <p:spPr>
              <a:xfrm>
                <a:off x="4057249" y="3168814"/>
                <a:ext cx="18805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3DD4CF-6608-43C3-B4B5-85620C63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49" y="3168814"/>
                <a:ext cx="188051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C4909C-A6A5-4BF4-AB28-50C36EDC9DF4}"/>
                  </a:ext>
                </a:extLst>
              </p:cNvPr>
              <p:cNvSpPr txBox="1"/>
              <p:nvPr/>
            </p:nvSpPr>
            <p:spPr>
              <a:xfrm>
                <a:off x="344260" y="3766953"/>
                <a:ext cx="19633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1, 0 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C4909C-A6A5-4BF4-AB28-50C36EDC9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0" y="3766953"/>
                <a:ext cx="196335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F4A595-5328-485F-9D73-EE7764863BF6}"/>
                  </a:ext>
                </a:extLst>
              </p:cNvPr>
              <p:cNvSpPr txBox="1"/>
              <p:nvPr/>
            </p:nvSpPr>
            <p:spPr>
              <a:xfrm>
                <a:off x="4156052" y="3787184"/>
                <a:ext cx="18805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)=0.5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F4A595-5328-485F-9D73-EE776486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52" y="3787184"/>
                <a:ext cx="188051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34FE38-524C-4B39-912E-79EE8ECF524D}"/>
                  </a:ext>
                </a:extLst>
              </p:cNvPr>
              <p:cNvSpPr txBox="1"/>
              <p:nvPr/>
            </p:nvSpPr>
            <p:spPr>
              <a:xfrm>
                <a:off x="344260" y="4382840"/>
                <a:ext cx="33034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0.646, 0.354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34FE38-524C-4B39-912E-79EE8ECF5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0" y="4382840"/>
                <a:ext cx="330346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F5E53C-69AA-40CF-9373-63DB455A3753}"/>
                  </a:ext>
                </a:extLst>
              </p:cNvPr>
              <p:cNvSpPr txBox="1"/>
              <p:nvPr/>
            </p:nvSpPr>
            <p:spPr>
              <a:xfrm>
                <a:off x="4118632" y="4385842"/>
                <a:ext cx="23517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)=0.677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F5E53C-69AA-40CF-9373-63DB455A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32" y="4385842"/>
                <a:ext cx="235179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1A52158-8366-4DF3-B7B6-D065568E4E1F}"/>
              </a:ext>
            </a:extLst>
          </p:cNvPr>
          <p:cNvSpPr txBox="1"/>
          <p:nvPr/>
        </p:nvSpPr>
        <p:spPr>
          <a:xfrm>
            <a:off x="9707241" y="6291647"/>
            <a:ext cx="4109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67F4B3-9222-4BA6-B7ED-8D38D9D37E5C}"/>
              </a:ext>
            </a:extLst>
          </p:cNvPr>
          <p:cNvSpPr txBox="1"/>
          <p:nvPr/>
        </p:nvSpPr>
        <p:spPr>
          <a:xfrm>
            <a:off x="7038258" y="5814852"/>
            <a:ext cx="4109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A46844-2E04-41C9-B213-31BF891B6F97}"/>
              </a:ext>
            </a:extLst>
          </p:cNvPr>
          <p:cNvCxnSpPr/>
          <p:nvPr/>
        </p:nvCxnSpPr>
        <p:spPr>
          <a:xfrm flipH="1" flipV="1">
            <a:off x="9085320" y="5528235"/>
            <a:ext cx="621921" cy="655949"/>
          </a:xfrm>
          <a:prstGeom prst="line">
            <a:avLst/>
          </a:prstGeom>
          <a:ln w="539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F20117-E998-46C7-BD40-B4E977651AF2}"/>
              </a:ext>
            </a:extLst>
          </p:cNvPr>
          <p:cNvCxnSpPr>
            <a:cxnSpLocks/>
          </p:cNvCxnSpPr>
          <p:nvPr/>
        </p:nvCxnSpPr>
        <p:spPr>
          <a:xfrm flipH="1">
            <a:off x="7566853" y="5544989"/>
            <a:ext cx="840607" cy="246636"/>
          </a:xfrm>
          <a:prstGeom prst="line">
            <a:avLst/>
          </a:prstGeom>
          <a:ln w="539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15B15E-5855-4A9C-948F-E73C5E239F24}"/>
              </a:ext>
            </a:extLst>
          </p:cNvPr>
          <p:cNvCxnSpPr>
            <a:cxnSpLocks/>
          </p:cNvCxnSpPr>
          <p:nvPr/>
        </p:nvCxnSpPr>
        <p:spPr>
          <a:xfrm flipH="1">
            <a:off x="9448385" y="4976749"/>
            <a:ext cx="927439" cy="277340"/>
          </a:xfrm>
          <a:prstGeom prst="line">
            <a:avLst/>
          </a:prstGeom>
          <a:ln w="539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39" grpId="0"/>
      <p:bldP spid="39" grpId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3" grpId="0"/>
      <p:bldP spid="53" grpId="1"/>
      <p:bldP spid="54" grpId="0"/>
      <p:bldP spid="54" grpId="1"/>
      <p:bldP spid="55" grpId="0"/>
      <p:bldP spid="55" grpId="1"/>
      <p:bldP spid="24" grpId="0"/>
      <p:bldP spid="24" grpId="1"/>
      <p:bldP spid="25" grpId="0"/>
      <p:bldP spid="25" grpId="1"/>
      <p:bldP spid="26" grpId="0"/>
      <p:bldP spid="26" grpId="1"/>
      <p:bldP spid="42" grpId="0"/>
      <p:bldP spid="42" grpId="1"/>
      <p:bldP spid="28" grpId="0"/>
      <p:bldP spid="28" grpId="1"/>
      <p:bldP spid="48" grpId="0"/>
      <p:bldP spid="48" grpId="1"/>
      <p:bldP spid="31" grpId="0" animBg="1"/>
      <p:bldP spid="31" grpId="1" animBg="1"/>
      <p:bldP spid="56" grpId="0" animBg="1"/>
      <p:bldP spid="5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C166-EE87-4F65-9F15-D017541E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73" y="197021"/>
            <a:ext cx="10515600" cy="1325563"/>
          </a:xfrm>
        </p:spPr>
        <p:txBody>
          <a:bodyPr/>
          <a:lstStyle/>
          <a:p>
            <a:r>
              <a:rPr lang="en-CA" b="1" dirty="0"/>
              <a:t>How to keep increasing?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54E04B-2FBC-4C0A-B3FF-1B53701EBE97}"/>
                  </a:ext>
                </a:extLst>
              </p:cNvPr>
              <p:cNvSpPr txBox="1"/>
              <p:nvPr/>
            </p:nvSpPr>
            <p:spPr>
              <a:xfrm>
                <a:off x="202030" y="1628800"/>
                <a:ext cx="116036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b="1" dirty="0">
                    <a:solidFill>
                      <a:srgbClr val="7030A0"/>
                    </a:solidFill>
                  </a:rPr>
                  <a:t>Main takeaway:</a:t>
                </a:r>
              </a:p>
              <a:p>
                <a:pPr algn="ctr"/>
                <a:r>
                  <a:rPr lang="en-CA" sz="4000" dirty="0">
                    <a:solidFill>
                      <a:srgbClr val="7030A0"/>
                    </a:solidFill>
                  </a:rPr>
                  <a:t>non-differentiability</a:t>
                </a:r>
              </a:p>
              <a:p>
                <a:pPr algn="ctr"/>
                <a:r>
                  <a:rPr lang="en-CA" sz="4000" dirty="0">
                    <a:solidFill>
                      <a:srgbClr val="7030A0"/>
                    </a:solidFill>
                  </a:rPr>
                  <a:t>+ multiple dimensions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CA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sz="4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algn="ctr"/>
                <a:r>
                  <a:rPr lang="en-CA" sz="4000" dirty="0">
                    <a:solidFill>
                      <a:srgbClr val="7030A0"/>
                    </a:solidFill>
                  </a:rPr>
                  <a:t>can force GD to continually step </a:t>
                </a:r>
                <a:r>
                  <a:rPr lang="en-CA" sz="4000" b="1" dirty="0">
                    <a:solidFill>
                      <a:srgbClr val="7030A0"/>
                    </a:solidFill>
                  </a:rPr>
                  <a:t>away</a:t>
                </a:r>
                <a:br>
                  <a:rPr lang="en-CA" sz="4000" dirty="0">
                    <a:solidFill>
                      <a:srgbClr val="7030A0"/>
                    </a:solidFill>
                  </a:rPr>
                </a:br>
                <a:r>
                  <a:rPr lang="en-CA" sz="4000" dirty="0">
                    <a:solidFill>
                      <a:srgbClr val="7030A0"/>
                    </a:solidFill>
                  </a:rPr>
                  <a:t>from optimal solution into a new dimension!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54E04B-2FBC-4C0A-B3FF-1B53701EB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0" y="1628800"/>
                <a:ext cx="11603629" cy="3785652"/>
              </a:xfrm>
              <a:prstGeom prst="rect">
                <a:avLst/>
              </a:prstGeom>
              <a:blipFill>
                <a:blip r:embed="rId2"/>
                <a:stretch>
                  <a:fillRect t="-2899" b="-59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5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5E1-6CF4-4D5E-9117-209A5498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8" y="116632"/>
            <a:ext cx="10515600" cy="1325563"/>
          </a:xfrm>
        </p:spPr>
        <p:txBody>
          <a:bodyPr/>
          <a:lstStyle/>
          <a:p>
            <a:r>
              <a:rPr lang="en-CA" b="1" dirty="0"/>
              <a:t>More on the lower bound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47948-F524-4E07-ADED-067C77B1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6951" r="8701" b="65750"/>
          <a:stretch/>
        </p:blipFill>
        <p:spPr>
          <a:xfrm>
            <a:off x="163648" y="1552228"/>
            <a:ext cx="11864703" cy="244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E467B9-B03A-42F6-89EC-54A7F0A0C0AE}"/>
                  </a:ext>
                </a:extLst>
              </p:cNvPr>
              <p:cNvSpPr txBox="1"/>
              <p:nvPr/>
            </p:nvSpPr>
            <p:spPr>
              <a:xfrm>
                <a:off x="10056440" y="4568827"/>
                <a:ext cx="1694888" cy="991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func>
                        </m:num>
                        <m:den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ad>
                            <m:radPr>
                              <m:degHide m:val="on"/>
                              <m:ctrlPr>
                                <a:rPr lang="en-CA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E467B9-B03A-42F6-89EC-54A7F0A0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440" y="4568827"/>
                <a:ext cx="1694888" cy="991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A992C82-F9CE-4DEB-98A6-B153609B0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07" y="2472849"/>
            <a:ext cx="6262527" cy="419195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6A334-DEAC-4AEF-B8FC-31260A85EF92}"/>
              </a:ext>
            </a:extLst>
          </p:cNvPr>
          <p:cNvCxnSpPr/>
          <p:nvPr/>
        </p:nvCxnSpPr>
        <p:spPr>
          <a:xfrm flipH="1" flipV="1">
            <a:off x="8040216" y="2636912"/>
            <a:ext cx="2016224" cy="19319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DFCFC3-AB3A-4728-9C10-7A7A75EF587C}"/>
              </a:ext>
            </a:extLst>
          </p:cNvPr>
          <p:cNvCxnSpPr>
            <a:cxnSpLocks/>
          </p:cNvCxnSpPr>
          <p:nvPr/>
        </p:nvCxnSpPr>
        <p:spPr>
          <a:xfrm>
            <a:off x="2351584" y="5064379"/>
            <a:ext cx="3240360" cy="59686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3AD74C-139C-442E-9A61-0763A01A48AD}"/>
                  </a:ext>
                </a:extLst>
              </p:cNvPr>
              <p:cNvSpPr txBox="1"/>
              <p:nvPr/>
            </p:nvSpPr>
            <p:spPr>
              <a:xfrm>
                <a:off x="290207" y="4778358"/>
                <a:ext cx="2025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3AD74C-139C-442E-9A61-0763A01A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7" y="4778358"/>
                <a:ext cx="202523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1D1689C-1E63-487E-BEF3-07D7E1609E6F}"/>
              </a:ext>
            </a:extLst>
          </p:cNvPr>
          <p:cNvSpPr txBox="1"/>
          <p:nvPr/>
        </p:nvSpPr>
        <p:spPr>
          <a:xfrm>
            <a:off x="5591944" y="633469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23FF2-CEB1-48D8-AB25-7F74EA199312}"/>
              </a:ext>
            </a:extLst>
          </p:cNvPr>
          <p:cNvSpPr txBox="1"/>
          <p:nvPr/>
        </p:nvSpPr>
        <p:spPr>
          <a:xfrm>
            <a:off x="2104004" y="4050658"/>
            <a:ext cx="932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Error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9ABDA-9589-413F-B9B9-146B8A9800CB}"/>
              </a:ext>
            </a:extLst>
          </p:cNvPr>
          <p:cNvSpPr txBox="1"/>
          <p:nvPr/>
        </p:nvSpPr>
        <p:spPr>
          <a:xfrm>
            <a:off x="2277516" y="4961194"/>
            <a:ext cx="7778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FF"/>
                </a:solidFill>
              </a:rPr>
              <a:t>Move into a new dimension at each iteration!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6B87A-1577-47F7-82C7-A73255F44C36}"/>
              </a:ext>
            </a:extLst>
          </p:cNvPr>
          <p:cNvSpPr txBox="1"/>
          <p:nvPr/>
        </p:nvSpPr>
        <p:spPr>
          <a:xfrm>
            <a:off x="1775305" y="4591825"/>
            <a:ext cx="891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FF"/>
                </a:solidFill>
              </a:rPr>
              <a:t>Monotonically increase objective value at each step!</a:t>
            </a:r>
          </a:p>
        </p:txBody>
      </p:sp>
    </p:spTree>
    <p:extLst>
      <p:ext uri="{BB962C8B-B14F-4D97-AF65-F5344CB8AC3E}">
        <p14:creationId xmlns:p14="http://schemas.microsoft.com/office/powerpoint/2010/main" val="40336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5" grpId="0"/>
      <p:bldP spid="25" grpId="1"/>
      <p:bldP spid="26" grpId="0"/>
      <p:bldP spid="27" grpId="0"/>
      <p:bldP spid="28" grpId="0"/>
      <p:bldP spid="28" grpId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510208-880F-4B49-B672-47A5EC569BA8}"/>
              </a:ext>
            </a:extLst>
          </p:cNvPr>
          <p:cNvSpPr/>
          <p:nvPr/>
        </p:nvSpPr>
        <p:spPr>
          <a:xfrm>
            <a:off x="191344" y="3645024"/>
            <a:ext cx="11737304" cy="3096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4190A6-8331-4AA6-9C8C-F9431510AF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-185964"/>
                <a:ext cx="11473206" cy="1166692"/>
              </a:xfrm>
            </p:spPr>
            <p:txBody>
              <a:bodyPr>
                <a:normAutofit/>
              </a:bodyPr>
              <a:lstStyle/>
              <a:p>
                <a:r>
                  <a:rPr lang="en-CA" sz="4000" b="1" u="sng" dirty="0"/>
                  <a:t>Main Question 2:</a:t>
                </a:r>
                <a:r>
                  <a:rPr lang="en-CA" sz="4000" b="1" dirty="0"/>
                  <a:t> High probability bounds on </a:t>
                </a:r>
                <a14:m>
                  <m:oMath xmlns:m="http://schemas.openxmlformats.org/officeDocument/2006/math"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40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ED4190A6-8331-4AA6-9C8C-F9431510A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-185964"/>
                <a:ext cx="11473206" cy="1166692"/>
              </a:xfrm>
              <a:blipFill rotWithShape="0">
                <a:blip r:embed="rId2"/>
                <a:stretch>
                  <a:fillRect l="-18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93737-1543-40FE-8FD5-1A9382533B60}"/>
                  </a:ext>
                </a:extLst>
              </p:cNvPr>
              <p:cNvSpPr txBox="1"/>
              <p:nvPr/>
            </p:nvSpPr>
            <p:spPr>
              <a:xfrm>
                <a:off x="730157" y="782828"/>
                <a:ext cx="10617956" cy="2209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700" dirty="0">
                    <a:solidFill>
                      <a:srgbClr val="0000FF"/>
                    </a:solidFill>
                  </a:rPr>
                  <a:t>“Another issue is obtaining a bound which holds with probability </a:t>
                </a:r>
                <a14:m>
                  <m:oMath xmlns:m="http://schemas.openxmlformats.org/officeDocument/2006/math">
                    <m:r>
                      <a:rPr lang="en-CA" sz="270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sz="27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7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sz="2700" dirty="0">
                    <a:solidFill>
                      <a:srgbClr val="FF00FF"/>
                    </a:solidFill>
                  </a:rPr>
                  <a:t> </a:t>
                </a:r>
                <a:r>
                  <a:rPr lang="en-CA" sz="2700" dirty="0">
                    <a:solidFill>
                      <a:srgbClr val="0000FF"/>
                    </a:solidFill>
                  </a:rPr>
                  <a:t>and </a:t>
                </a:r>
                <a:r>
                  <a:rPr lang="en-CA" sz="2700" dirty="0">
                    <a:solidFill>
                      <a:srgbClr val="FF00FF"/>
                    </a:solidFill>
                  </a:rPr>
                  <a:t>logarithmic dependence on </a:t>
                </a:r>
                <a14:m>
                  <m:oMath xmlns:m="http://schemas.openxmlformats.org/officeDocument/2006/math">
                    <m:r>
                      <a:rPr lang="en-CA" sz="27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CA" sz="27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sz="2700" dirty="0">
                    <a:solidFill>
                      <a:srgbClr val="0000FF"/>
                    </a:solidFill>
                  </a:rPr>
                  <a:t>. An extra </a:t>
                </a:r>
                <a:r>
                  <a:rPr lang="en-CA" sz="2700" dirty="0">
                    <a:solidFill>
                      <a:srgbClr val="00B050"/>
                    </a:solidFill>
                  </a:rPr>
                  <a:t>$20 </a:t>
                </a:r>
                <a:r>
                  <a:rPr lang="en-CA" sz="2700" dirty="0">
                    <a:solidFill>
                      <a:srgbClr val="0000FF"/>
                    </a:solidFill>
                  </a:rPr>
                  <a:t>will be awarded for proving a tight bound on the suboptimality of [the last iterate] which holds in high probability.” </a:t>
                </a:r>
                <a:r>
                  <a:rPr lang="en-CA" sz="2700" dirty="0"/>
                  <a:t>[Shamir ‘12]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700" dirty="0"/>
                  <a:t>[Shamir-Zhang ‘13] showed </a:t>
                </a:r>
                <a14:m>
                  <m:oMath xmlns:m="http://schemas.openxmlformats.org/officeDocument/2006/math">
                    <m:r>
                      <a:rPr lang="en-CA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CA" sz="2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7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7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7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CA" sz="27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CA" sz="2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7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93737-1543-40FE-8FD5-1A938253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7" y="782828"/>
                <a:ext cx="10617956" cy="2209003"/>
              </a:xfrm>
              <a:prstGeom prst="rect">
                <a:avLst/>
              </a:prstGeom>
              <a:blipFill>
                <a:blip r:embed="rId3"/>
                <a:stretch>
                  <a:fillRect l="-976" t="-2204" b="-63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9C310E4-50E6-462C-AB4A-FA938D8EC85C}"/>
              </a:ext>
            </a:extLst>
          </p:cNvPr>
          <p:cNvSpPr txBox="1">
            <a:spLocks/>
          </p:cNvSpPr>
          <p:nvPr/>
        </p:nvSpPr>
        <p:spPr>
          <a:xfrm>
            <a:off x="191531" y="3429000"/>
            <a:ext cx="10515600" cy="1173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u="sng" dirty="0"/>
              <a:t>Main Result 2:</a:t>
            </a:r>
            <a:r>
              <a:rPr lang="en-CA" sz="4000" b="1" dirty="0"/>
              <a:t> High </a:t>
            </a:r>
            <a:r>
              <a:rPr lang="en-CA" sz="4000" b="1" dirty="0" err="1"/>
              <a:t>prob</a:t>
            </a:r>
            <a:r>
              <a:rPr lang="en-CA" sz="4000" b="1" dirty="0"/>
              <a:t> UB, Lipschitz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040" y="4424558"/>
                <a:ext cx="11588960" cy="23709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u="sng" dirty="0"/>
                  <a:t>Theorem:</a:t>
                </a:r>
                <a:r>
                  <a:rPr lang="en-CA" dirty="0"/>
                  <a:t> Let</a:t>
                </a:r>
                <a:r>
                  <a:rPr lang="en-CA" b="1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/>
                  <a:t> be convex and 1-Lipschitz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𝑑𝑖𝑎𝑚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dirty="0"/>
                  <a:t> bounded.</a:t>
                </a:r>
              </a:p>
              <a:p>
                <a:pPr marL="0" indent="0">
                  <a:buNone/>
                </a:pPr>
                <a:r>
                  <a:rPr lang="en-CA" dirty="0"/>
                  <a:t>Let the stochastic gradient oracle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CA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CA" dirty="0"/>
                  <a:t> such that</a:t>
                </a:r>
                <a:endParaRPr lang="en-CA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]∈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𝝏</m:t>
                    </m:r>
                    <m:r>
                      <a:rPr lang="en-C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̂"/>
                            <m:ctrlP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C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CA" dirty="0"/>
                  <a:t> is </a:t>
                </a:r>
                <a:r>
                  <a:rPr lang="en-CA" dirty="0" err="1"/>
                  <a:t>a.s</a:t>
                </a:r>
                <a:r>
                  <a:rPr lang="en-CA" dirty="0"/>
                  <a:t>. bounded.</a:t>
                </a:r>
              </a:p>
              <a:p>
                <a:pPr marL="0" indent="0">
                  <a:buNone/>
                </a:pPr>
                <a:r>
                  <a:rPr lang="en-CA" dirty="0"/>
                  <a:t>Then 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CA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⁡(1/</m:t>
                            </m:r>
                            <m:r>
                              <a:rPr lang="en-CA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CA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 </a:t>
                </a:r>
                <a:r>
                  <a:rPr lang="en-CA" sz="3200" dirty="0" err="1"/>
                  <a:t>w.p</a:t>
                </a:r>
                <a:r>
                  <a:rPr lang="en-CA" sz="3200" dirty="0"/>
                  <a:t>.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CA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5BB011-1E3C-4BFD-B9AF-3658B406A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040" y="4424558"/>
                <a:ext cx="11588960" cy="2370943"/>
              </a:xfrm>
              <a:blipFill>
                <a:blip r:embed="rId4"/>
                <a:stretch>
                  <a:fillRect l="-1105" t="-4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8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947835-EA3B-4BE6-9DE0-D27F1C2D4D36}"/>
              </a:ext>
            </a:extLst>
          </p:cNvPr>
          <p:cNvSpPr/>
          <p:nvPr/>
        </p:nvSpPr>
        <p:spPr>
          <a:xfrm>
            <a:off x="1683984" y="1196752"/>
            <a:ext cx="8804504" cy="51845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EC6E6-6117-4D0F-A6E2-3B80FC8E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14158"/>
            <a:ext cx="10515600" cy="1325563"/>
          </a:xfrm>
        </p:spPr>
        <p:txBody>
          <a:bodyPr/>
          <a:lstStyle/>
          <a:p>
            <a:r>
              <a:rPr lang="en-CA" b="1" dirty="0"/>
              <a:t>Setup for the high probability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38F88-2B6C-40DD-B900-6658FED0C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0948" y="1273650"/>
                <a:ext cx="8791556" cy="5035669"/>
              </a:xfrm>
            </p:spPr>
            <p:txBody>
              <a:bodyPr>
                <a:normAutofit/>
              </a:bodyPr>
              <a:lstStyle/>
              <a:p>
                <a:r>
                  <a:rPr lang="en-CA" sz="3600" b="1" dirty="0"/>
                  <a:t>Recall assumptions: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𝑑𝑖𝑎𝑚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A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200" dirty="0"/>
              </a:p>
              <a:p>
                <a:pPr lvl="1"/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̂"/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CA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</a:t>
                </a:r>
                <a:r>
                  <a:rPr lang="en-CA" sz="2800" dirty="0"/>
                  <a:t>is </a:t>
                </a:r>
                <a:r>
                  <a:rPr lang="en-CA" sz="2800" dirty="0" err="1"/>
                  <a:t>a.s</a:t>
                </a:r>
                <a:r>
                  <a:rPr lang="en-CA" sz="2800" dirty="0"/>
                  <a:t>. bounded</a:t>
                </a:r>
                <a:r>
                  <a:rPr lang="en-CA" sz="3200" dirty="0"/>
                  <a:t> </a:t>
                </a:r>
              </a:p>
              <a:p>
                <a:r>
                  <a:rPr lang="en-CA" sz="3600" b="1" dirty="0"/>
                  <a:t>Decompose: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CA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3600" dirty="0"/>
                  <a:t> </a:t>
                </a:r>
                <a:endParaRPr lang="en-CA" sz="36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		</a:t>
                </a:r>
                <a:r>
                  <a:rPr lang="en-CA" sz="3200" dirty="0">
                    <a:solidFill>
                      <a:srgbClr val="0000FF"/>
                    </a:solidFill>
                  </a:rPr>
                  <a:t>[True </a:t>
                </a:r>
                <a:r>
                  <a:rPr lang="en-CA" sz="3200" dirty="0" err="1">
                    <a:solidFill>
                      <a:srgbClr val="0000FF"/>
                    </a:solidFill>
                  </a:rPr>
                  <a:t>subgradient</a:t>
                </a:r>
                <a:r>
                  <a:rPr lang="en-CA" sz="3200" dirty="0">
                    <a:solidFill>
                      <a:srgbClr val="0000FF"/>
                    </a:solidFill>
                  </a:rPr>
                  <a:t>]</a:t>
                </a:r>
                <a:endParaRPr lang="en-CA" sz="280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80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sz="2800" i="1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800" dirty="0"/>
                  <a:t>	</a:t>
                </a:r>
                <a:r>
                  <a:rPr lang="en-CA" sz="3200" dirty="0">
                    <a:solidFill>
                      <a:srgbClr val="FF00FF"/>
                    </a:solidFill>
                  </a:rPr>
                  <a:t>[Mean-zero noise]</a:t>
                </a:r>
                <a:endParaRPr lang="en-CA" sz="2800" dirty="0">
                  <a:solidFill>
                    <a:srgbClr val="FF00FF"/>
                  </a:solidFill>
                </a:endParaRPr>
              </a:p>
              <a:p>
                <a:r>
                  <a:rPr lang="en-CA" sz="3600" dirty="0"/>
                  <a:t>We’ll assume </a:t>
                </a:r>
                <a:r>
                  <a:rPr lang="en-CA" sz="4000" dirty="0"/>
                  <a:t>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̂"/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36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sz="36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CA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CA" sz="3600" dirty="0"/>
                  <a:t> </a:t>
                </a:r>
                <a:r>
                  <a:rPr lang="en-CA" sz="3600" dirty="0" err="1"/>
                  <a:t>a.s</a:t>
                </a:r>
                <a:r>
                  <a:rPr lang="en-CA" sz="3600" dirty="0"/>
                  <a:t>.</a:t>
                </a:r>
              </a:p>
              <a:p>
                <a:pPr lvl="1"/>
                <a:r>
                  <a:rPr lang="en-CA" sz="3200" dirty="0">
                    <a:solidFill>
                      <a:schemeClr val="bg1">
                        <a:lumMod val="65000"/>
                      </a:schemeClr>
                    </a:solidFill>
                  </a:rPr>
                  <a:t>(Can relax to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̂"/>
                        <m:ctrlPr>
                          <a:rPr lang="en-CA" sz="32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32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sz="32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CA" sz="32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CA" sz="3200" dirty="0">
                    <a:solidFill>
                      <a:schemeClr val="bg1">
                        <a:lumMod val="65000"/>
                      </a:schemeClr>
                    </a:solidFill>
                  </a:rPr>
                  <a:t> is </a:t>
                </a:r>
                <a:r>
                  <a:rPr lang="en-CA" sz="3200" dirty="0" err="1">
                    <a:solidFill>
                      <a:schemeClr val="bg1">
                        <a:lumMod val="65000"/>
                      </a:schemeClr>
                    </a:solidFill>
                  </a:rPr>
                  <a:t>subgaussian</a:t>
                </a:r>
                <a:r>
                  <a:rPr lang="en-CA" sz="3200" dirty="0">
                    <a:solidFill>
                      <a:schemeClr val="bg1">
                        <a:lumMod val="65000"/>
                      </a:schemeClr>
                    </a:solidFill>
                  </a:rPr>
                  <a:t>.)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3638F88-2B6C-40DD-B900-6658FED0C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948" y="1273650"/>
                <a:ext cx="8791556" cy="5035669"/>
              </a:xfrm>
              <a:blipFill rotWithShape="0">
                <a:blip r:embed="rId2"/>
                <a:stretch>
                  <a:fillRect l="-1942" t="-3027" b="-13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1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D4D77F-4E55-466E-AA60-2AC19B8900B1}"/>
              </a:ext>
            </a:extLst>
          </p:cNvPr>
          <p:cNvSpPr/>
          <p:nvPr/>
        </p:nvSpPr>
        <p:spPr>
          <a:xfrm>
            <a:off x="113106" y="1153242"/>
            <a:ext cx="11984307" cy="2369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93A86-4F1E-4AB1-A585-498BF292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8" y="20411"/>
            <a:ext cx="12151601" cy="1325563"/>
          </a:xfrm>
        </p:spPr>
        <p:txBody>
          <a:bodyPr/>
          <a:lstStyle/>
          <a:p>
            <a:r>
              <a:rPr lang="en-CA" b="1" dirty="0"/>
              <a:t>Birds Eye View of Uniform Average High Prob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B1B91-7008-4C18-AED4-1DB0DF801D22}"/>
                  </a:ext>
                </a:extLst>
              </p:cNvPr>
              <p:cNvSpPr txBox="1"/>
              <p:nvPr/>
            </p:nvSpPr>
            <p:spPr>
              <a:xfrm>
                <a:off x="216093" y="1288072"/>
                <a:ext cx="11881320" cy="2625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3200" b="1" dirty="0">
                    <a:solidFill>
                      <a:srgbClr val="0000FF"/>
                    </a:solidFill>
                  </a:rPr>
                  <a:t>Deterministic Gradient Descent:</a:t>
                </a:r>
                <a:endParaRPr lang="en-CA" sz="2800" b="1" dirty="0">
                  <a:solidFill>
                    <a:srgbClr val="0000FF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⟨"/>
                        <m:endChr m:val="⟩"/>
                        <m:ctrlP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200" dirty="0"/>
                  <a:t> 				      </a:t>
                </a:r>
                <a:r>
                  <a:rPr lang="en-CA" sz="2400" dirty="0">
                    <a:solidFill>
                      <a:schemeClr val="bg1">
                        <a:lumMod val="50000"/>
                      </a:schemeClr>
                    </a:solidFill>
                  </a:rPr>
                  <a:t>(Sub-gradient inequality)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3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CA" sz="3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CA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d>
                          <m:dPr>
                            <m:ctrlPr>
                              <a:rPr lang="en-CA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</m:sub>
                              <m:sup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CA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CA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CA" sz="3200" dirty="0">
                    <a:solidFill>
                      <a:schemeClr val="bg1">
                        <a:lumMod val="50000"/>
                      </a:schemeClr>
                    </a:solidFill>
                  </a:rPr>
                  <a:t>	              </a:t>
                </a:r>
                <a:r>
                  <a:rPr lang="en-CA" sz="2400" dirty="0">
                    <a:solidFill>
                      <a:schemeClr val="bg1">
                        <a:lumMod val="50000"/>
                      </a:schemeClr>
                    </a:solidFill>
                  </a:rPr>
                  <a:t>(textbook analysis)</a:t>
                </a:r>
                <a:endParaRPr lang="en-CA" sz="3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CA" sz="3200" dirty="0"/>
              </a:p>
              <a:p>
                <a:pPr marL="342900" indent="-342900">
                  <a:buFont typeface="+mj-lt"/>
                  <a:buAutoNum type="arabicPeriod"/>
                </a:pPr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B1B91-7008-4C18-AED4-1DB0DF801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3" y="1288072"/>
                <a:ext cx="11881320" cy="2625206"/>
              </a:xfrm>
              <a:prstGeom prst="rect">
                <a:avLst/>
              </a:prstGeom>
              <a:blipFill>
                <a:blip r:embed="rId2"/>
                <a:stretch>
                  <a:fillRect l="-2104" t="-4640" r="-1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E0E55D2-0250-4884-B891-87E032FAE957}"/>
              </a:ext>
            </a:extLst>
          </p:cNvPr>
          <p:cNvSpPr/>
          <p:nvPr/>
        </p:nvSpPr>
        <p:spPr>
          <a:xfrm>
            <a:off x="108892" y="3800229"/>
            <a:ext cx="11984307" cy="2369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F210-0040-4CFF-B9F7-52A63B623E3F}"/>
                  </a:ext>
                </a:extLst>
              </p:cNvPr>
              <p:cNvSpPr txBox="1"/>
              <p:nvPr/>
            </p:nvSpPr>
            <p:spPr>
              <a:xfrm>
                <a:off x="211879" y="3935059"/>
                <a:ext cx="11881320" cy="2625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lang="en-CA" sz="2800" dirty="0">
                    <a:solidFill>
                      <a:srgbClr val="7030A0"/>
                    </a:solidFill>
                  </a:rPr>
                  <a:t> </a:t>
                </a:r>
                <a:r>
                  <a:rPr lang="en-CA" sz="3200" b="1" dirty="0">
                    <a:solidFill>
                      <a:srgbClr val="0000FF"/>
                    </a:solidFill>
                  </a:rPr>
                  <a:t>Stochastic Gradient Descent:</a:t>
                </a:r>
                <a:endParaRPr lang="en-CA" sz="28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⟨"/>
                        <m:endChr m:val="⟩"/>
                        <m:ctrlP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acc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CA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acc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200" dirty="0"/>
                  <a:t>				</a:t>
                </a:r>
                <a:endParaRPr lang="en-CA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3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CA" sz="3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d>
                          <m:dPr>
                            <m:ctrlPr>
                              <a:rPr lang="en-CA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</m:sub>
                              <m:sup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3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CA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CA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  <m:r>
                          <a:rPr lang="en-CA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</m:e>
                    </m:nary>
                  </m:oMath>
                </a14:m>
                <a:r>
                  <a:rPr lang="en-CA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CA" sz="3200" dirty="0">
                    <a:solidFill>
                      <a:schemeClr val="bg1">
                        <a:lumMod val="50000"/>
                      </a:schemeClr>
                    </a:solidFill>
                  </a:rPr>
                  <a:t>			</a:t>
                </a:r>
                <a:endParaRPr lang="en-CA" sz="3200" dirty="0"/>
              </a:p>
              <a:p>
                <a:pPr marL="342900" indent="-342900">
                  <a:buFont typeface="+mj-lt"/>
                  <a:buAutoNum type="arabicPeriod"/>
                </a:pPr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F210-0040-4CFF-B9F7-52A63B623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9" y="3935059"/>
                <a:ext cx="11881320" cy="2625206"/>
              </a:xfrm>
              <a:prstGeom prst="rect">
                <a:avLst/>
              </a:prstGeom>
              <a:blipFill>
                <a:blip r:embed="rId3"/>
                <a:stretch>
                  <a:fillRect l="-2155" t="-4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B3DDFEB-95AE-44CC-8A67-DBCF6EC377BF}"/>
              </a:ext>
            </a:extLst>
          </p:cNvPr>
          <p:cNvSpPr txBox="1"/>
          <p:nvPr/>
        </p:nvSpPr>
        <p:spPr>
          <a:xfrm>
            <a:off x="2207568" y="6262939"/>
            <a:ext cx="6336704" cy="52322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b="1" dirty="0"/>
              <a:t>We just need a bound on the </a:t>
            </a:r>
            <a:r>
              <a:rPr lang="en-CA" sz="2800" b="1" dirty="0">
                <a:solidFill>
                  <a:srgbClr val="FF0000"/>
                </a:solidFill>
              </a:rPr>
              <a:t>noise term!</a:t>
            </a:r>
            <a:endParaRPr lang="en-CA" sz="2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95F8B1-634A-4D67-A581-E2E2441BACA4}"/>
              </a:ext>
            </a:extLst>
          </p:cNvPr>
          <p:cNvSpPr/>
          <p:nvPr/>
        </p:nvSpPr>
        <p:spPr>
          <a:xfrm rot="20018526">
            <a:off x="8668779" y="6018880"/>
            <a:ext cx="808322" cy="18341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AD035E71-66AB-4E3E-BC97-1BD341FD0C98}"/>
              </a:ext>
            </a:extLst>
          </p:cNvPr>
          <p:cNvSpPr/>
          <p:nvPr/>
        </p:nvSpPr>
        <p:spPr>
          <a:xfrm>
            <a:off x="4895085" y="2233036"/>
            <a:ext cx="3414248" cy="1080120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00B050">
              <a:alpha val="12157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3D1A46-111E-4122-9B98-17CBBACB0E53}"/>
                  </a:ext>
                </a:extLst>
              </p:cNvPr>
              <p:cNvSpPr txBox="1"/>
              <p:nvPr/>
            </p:nvSpPr>
            <p:spPr>
              <a:xfrm>
                <a:off x="8688288" y="2922941"/>
                <a:ext cx="2592288" cy="1259127"/>
              </a:xfrm>
              <a:prstGeom prst="rect">
                <a:avLst/>
              </a:prstGeom>
              <a:solidFill>
                <a:srgbClr val="9FFFCA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2800" dirty="0"/>
                  <a:t> gives UB of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3D1A46-111E-4122-9B98-17CBBACB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2922941"/>
                <a:ext cx="2592288" cy="1259127"/>
              </a:xfrm>
              <a:prstGeom prst="rect">
                <a:avLst/>
              </a:prstGeom>
              <a:blipFill>
                <a:blip r:embed="rId4"/>
                <a:stretch>
                  <a:fillRect l="-4450" t="-3828" r="-1639" b="-43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2">
            <a:extLst>
              <a:ext uri="{FF2B5EF4-FFF2-40B4-BE49-F238E27FC236}">
                <a16:creationId xmlns:a16="http://schemas.microsoft.com/office/drawing/2014/main" id="{55C6836B-7863-4D7B-8C72-67E9A718B762}"/>
              </a:ext>
            </a:extLst>
          </p:cNvPr>
          <p:cNvSpPr/>
          <p:nvPr/>
        </p:nvSpPr>
        <p:spPr>
          <a:xfrm>
            <a:off x="4943871" y="4909206"/>
            <a:ext cx="3226939" cy="939770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00B050">
              <a:alpha val="12157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ADC3B97D-3215-4EE0-9228-D8C660DDA329}"/>
              </a:ext>
            </a:extLst>
          </p:cNvPr>
          <p:cNvSpPr/>
          <p:nvPr/>
        </p:nvSpPr>
        <p:spPr>
          <a:xfrm>
            <a:off x="8309333" y="4909205"/>
            <a:ext cx="3645344" cy="925763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FFFFB5">
              <a:alpha val="29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32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5" grpId="0" animBg="1"/>
      <p:bldP spid="15" grpId="1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6BC98-DB18-4789-8B84-B286B1445486}"/>
              </a:ext>
            </a:extLst>
          </p:cNvPr>
          <p:cNvSpPr/>
          <p:nvPr/>
        </p:nvSpPr>
        <p:spPr>
          <a:xfrm>
            <a:off x="223786" y="3148891"/>
            <a:ext cx="11737304" cy="12248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2D379-D2FF-43FB-8FD2-DA1CFD2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-62463"/>
            <a:ext cx="10515600" cy="1325563"/>
          </a:xfrm>
        </p:spPr>
        <p:txBody>
          <a:bodyPr/>
          <a:lstStyle/>
          <a:p>
            <a:r>
              <a:rPr lang="en-CA" b="1" dirty="0"/>
              <a:t>Handling the accumulated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0A0D30-83FD-471A-B89A-F4A8CF61C1B1}"/>
                  </a:ext>
                </a:extLst>
              </p:cNvPr>
              <p:cNvSpPr/>
              <p:nvPr/>
            </p:nvSpPr>
            <p:spPr>
              <a:xfrm>
                <a:off x="281465" y="1668136"/>
                <a:ext cx="6552728" cy="78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d>
                          <m:dPr>
                            <m:begChr m:val="⟨"/>
                            <m:endChr m:val="⟩"/>
                            <m:ctrlP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CA" sz="3200" dirty="0"/>
                  <a:t> is a </a:t>
                </a:r>
                <a:r>
                  <a:rPr lang="en-CA" sz="3200" b="1" dirty="0"/>
                  <a:t>martingale!</a:t>
                </a:r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0A0D30-83FD-471A-B89A-F4A8CF61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5" y="1668136"/>
                <a:ext cx="6552728" cy="787716"/>
              </a:xfrm>
              <a:prstGeom prst="rect">
                <a:avLst/>
              </a:prstGeom>
              <a:blipFill>
                <a:blip r:embed="rId2"/>
                <a:stretch>
                  <a:fillRect b="-124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1F112C-BEA5-424C-BB69-E9E323C4E54A}"/>
                  </a:ext>
                </a:extLst>
              </p:cNvPr>
              <p:cNvSpPr/>
              <p:nvPr/>
            </p:nvSpPr>
            <p:spPr>
              <a:xfrm>
                <a:off x="3678036" y="3145168"/>
                <a:ext cx="8680526" cy="119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3200" b="1" dirty="0">
                    <a:solidFill>
                      <a:srgbClr val="7030A0"/>
                    </a:solidFill>
                  </a:rPr>
                  <a:t>A martingale is bounded by 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CA" sz="3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CA" sz="3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3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CA" sz="3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3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CA" sz="3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CA" sz="32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e>
                    </m:d>
                  </m:oMath>
                </a14:m>
                <a:r>
                  <a:rPr lang="en-CA" sz="3200" b="1" dirty="0">
                    <a:solidFill>
                      <a:srgbClr val="7030A0"/>
                    </a:solidFill>
                  </a:rPr>
                  <a:t>, </a:t>
                </a:r>
                <a:r>
                  <a:rPr lang="en-CA" sz="3200" b="1" dirty="0" err="1">
                    <a:solidFill>
                      <a:srgbClr val="7030A0"/>
                    </a:solidFill>
                  </a:rPr>
                  <a:t>whp</a:t>
                </a:r>
                <a:endParaRPr lang="en-C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1F112C-BEA5-424C-BB69-E9E323C4E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36" y="3145168"/>
                <a:ext cx="8680526" cy="1198854"/>
              </a:xfrm>
              <a:prstGeom prst="rect">
                <a:avLst/>
              </a:prstGeom>
              <a:blipFill>
                <a:blip r:embed="rId3"/>
                <a:stretch>
                  <a:fillRect l="-17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C1213A-DCBB-46C8-AE86-3EBDF43A6A66}"/>
              </a:ext>
            </a:extLst>
          </p:cNvPr>
          <p:cNvSpPr txBox="1"/>
          <p:nvPr/>
        </p:nvSpPr>
        <p:spPr>
          <a:xfrm>
            <a:off x="223793" y="3423261"/>
            <a:ext cx="3517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Azuma’s Inequality: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EE8808-4416-44C6-9B51-0BEE8056D009}"/>
                  </a:ext>
                </a:extLst>
              </p:cNvPr>
              <p:cNvSpPr txBox="1"/>
              <p:nvPr/>
            </p:nvSpPr>
            <p:spPr>
              <a:xfrm>
                <a:off x="335359" y="5712631"/>
                <a:ext cx="11437357" cy="103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dirty="0"/>
                  <a:t>So, </a:t>
                </a:r>
                <a:r>
                  <a:rPr lang="en-CA" sz="4000" dirty="0">
                    <a:solidFill>
                      <a:srgbClr val="FF0000"/>
                    </a:solidFill>
                  </a:rPr>
                  <a:t>“noise” </a:t>
                </a:r>
                <a:r>
                  <a:rPr lang="en-CA" sz="4000" dirty="0"/>
                  <a:t>is bounded by </a:t>
                </a:r>
                <a14:m>
                  <m:oMath xmlns:m="http://schemas.openxmlformats.org/officeDocument/2006/math">
                    <m:r>
                      <a:rPr lang="en-CA" sz="4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sz="4000" dirty="0"/>
                  <a:t>with high probability!</a:t>
                </a:r>
                <a:r>
                  <a:rPr lang="en-CA" sz="4000" dirty="0">
                    <a:solidFill>
                      <a:srgbClr val="FF0000"/>
                    </a:solidFill>
                  </a:rPr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EE8808-4416-44C6-9B51-0BEE8056D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9" y="5712631"/>
                <a:ext cx="11437357" cy="1032270"/>
              </a:xfrm>
              <a:prstGeom prst="rect">
                <a:avLst/>
              </a:prstGeom>
              <a:blipFill>
                <a:blip r:embed="rId4"/>
                <a:stretch>
                  <a:fillRect l="-1866" r="-1706" b="-94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A9D59A-6D3E-4E13-98CC-245FABC1CCA7}"/>
              </a:ext>
            </a:extLst>
          </p:cNvPr>
          <p:cNvSpPr txBox="1"/>
          <p:nvPr/>
        </p:nvSpPr>
        <p:spPr>
          <a:xfrm>
            <a:off x="7536160" y="1988809"/>
            <a:ext cx="4104456" cy="954107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Need almost sure bound on square function</a:t>
            </a:r>
            <a:endParaRPr lang="en-CA" sz="2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766C29-CBF2-49D3-91CE-14ACC84A9CC8}"/>
              </a:ext>
            </a:extLst>
          </p:cNvPr>
          <p:cNvSpPr/>
          <p:nvPr/>
        </p:nvSpPr>
        <p:spPr>
          <a:xfrm rot="6536394">
            <a:off x="10518273" y="2971090"/>
            <a:ext cx="808322" cy="18341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51DC31-F6F7-43BB-8A9C-80E0E629F71A}"/>
                  </a:ext>
                </a:extLst>
              </p:cNvPr>
              <p:cNvSpPr/>
              <p:nvPr/>
            </p:nvSpPr>
            <p:spPr>
              <a:xfrm>
                <a:off x="223786" y="892457"/>
                <a:ext cx="7732823" cy="84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200" dirty="0"/>
                  <a:t>Want to bound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CA" sz="3200" dirty="0"/>
                  <a:t> by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51DC31-F6F7-43BB-8A9C-80E0E629F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86" y="892457"/>
                <a:ext cx="7732823" cy="844398"/>
              </a:xfrm>
              <a:prstGeom prst="rect">
                <a:avLst/>
              </a:prstGeom>
              <a:blipFill>
                <a:blip r:embed="rId5"/>
                <a:stretch>
                  <a:fillRect l="-2050" b="-79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91617-7501-4AE1-A692-8FC7A45E151C}"/>
                  </a:ext>
                </a:extLst>
              </p:cNvPr>
              <p:cNvSpPr txBox="1"/>
              <p:nvPr/>
            </p:nvSpPr>
            <p:spPr>
              <a:xfrm flipH="1">
                <a:off x="1879699" y="4371668"/>
                <a:ext cx="1698148" cy="147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91617-7501-4AE1-A692-8FC7A45E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79699" y="4371668"/>
                <a:ext cx="1698148" cy="14770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D6AE796-0374-43CB-8616-27E641FABBF9}"/>
              </a:ext>
            </a:extLst>
          </p:cNvPr>
          <p:cNvSpPr/>
          <p:nvPr/>
        </p:nvSpPr>
        <p:spPr>
          <a:xfrm rot="5400000">
            <a:off x="2196780" y="1391526"/>
            <a:ext cx="207566" cy="2232248"/>
          </a:xfrm>
          <a:prstGeom prst="rightBrace">
            <a:avLst>
              <a:gd name="adj1" fmla="val 400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27FA01-B5ED-47C3-B75E-7B996C472E8F}"/>
                  </a:ext>
                </a:extLst>
              </p:cNvPr>
              <p:cNvSpPr txBox="1"/>
              <p:nvPr/>
            </p:nvSpPr>
            <p:spPr>
              <a:xfrm>
                <a:off x="1960955" y="2654634"/>
                <a:ext cx="881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27FA01-B5ED-47C3-B75E-7B996C47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955" y="2654634"/>
                <a:ext cx="88133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D59AF-3ADB-48FD-9CB2-E68A609A8B24}"/>
                  </a:ext>
                </a:extLst>
              </p:cNvPr>
              <p:cNvSpPr/>
              <p:nvPr/>
            </p:nvSpPr>
            <p:spPr>
              <a:xfrm>
                <a:off x="3557829" y="4367697"/>
                <a:ext cx="4596899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CA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 sz="32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z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 sz="32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CA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CA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CA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D59AF-3ADB-48FD-9CB2-E68A609A8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29" y="4367697"/>
                <a:ext cx="4596899" cy="14770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DB75C2-1CD2-4DE3-8B0E-E65D9A205862}"/>
                  </a:ext>
                </a:extLst>
              </p:cNvPr>
              <p:cNvSpPr/>
              <p:nvPr/>
            </p:nvSpPr>
            <p:spPr>
              <a:xfrm>
                <a:off x="8129607" y="4531553"/>
                <a:ext cx="1866728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CA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DB75C2-1CD2-4DE3-8B0E-E65D9A205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607" y="4531553"/>
                <a:ext cx="1866728" cy="119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8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5" grpId="0"/>
      <p:bldP spid="6" grpId="0"/>
      <p:bldP spid="8" grpId="0"/>
      <p:bldP spid="11" grpId="0" animBg="1"/>
      <p:bldP spid="12" grpId="0" animBg="1"/>
      <p:bldP spid="3" grpId="0"/>
      <p:bldP spid="25" grpId="0" animBg="1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D158-1306-4E82-8C55-95C72C0C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88640"/>
            <a:ext cx="11593288" cy="1325563"/>
          </a:xfrm>
        </p:spPr>
        <p:txBody>
          <a:bodyPr/>
          <a:lstStyle/>
          <a:p>
            <a:r>
              <a:rPr lang="en-CA" b="1" dirty="0"/>
              <a:t>Modifying the final iterate result of [Shamir-Zhang]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7C6590-129A-4733-B9CD-77CF09AFD296}"/>
                  </a:ext>
                </a:extLst>
              </p:cNvPr>
              <p:cNvSpPr txBox="1"/>
              <p:nvPr/>
            </p:nvSpPr>
            <p:spPr>
              <a:xfrm>
                <a:off x="79434" y="1313014"/>
                <a:ext cx="12144672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800" dirty="0"/>
                  <a:t>[Shamir-Zhang ‘13] showed </a:t>
                </a:r>
                <a14:m>
                  <m:oMath xmlns:m="http://schemas.openxmlformats.org/officeDocument/2006/math">
                    <m:r>
                      <a:rPr lang="en-CA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CA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CA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CA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CA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800" dirty="0">
                    <a:solidFill>
                      <a:srgbClr val="0000FF"/>
                    </a:solidFill>
                  </a:rPr>
                  <a:t> </a:t>
                </a:r>
                <a:r>
                  <a:rPr lang="en-CA" sz="2800" dirty="0"/>
                  <a:t>for deterministic GD.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7C6590-129A-4733-B9CD-77CF09AF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" y="1313014"/>
                <a:ext cx="12144672" cy="563744"/>
              </a:xfrm>
              <a:prstGeom prst="rect">
                <a:avLst/>
              </a:prstGeom>
              <a:blipFill>
                <a:blip r:embed="rId2"/>
                <a:stretch>
                  <a:fillRect l="-552" t="-2151" r="-602" b="-301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FB2B588-5FB8-4A24-A5C6-1B9739DA6CB8}"/>
              </a:ext>
            </a:extLst>
          </p:cNvPr>
          <p:cNvSpPr txBox="1"/>
          <p:nvPr/>
        </p:nvSpPr>
        <p:spPr>
          <a:xfrm>
            <a:off x="143189" y="2009495"/>
            <a:ext cx="1197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Key idea: </a:t>
            </a:r>
            <a:r>
              <a:rPr lang="en-CA" sz="2800" dirty="0"/>
              <a:t>Recursively sum “standard analysis” over all suffixes.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0D39A-C196-4151-B285-59591998E207}"/>
              </a:ext>
            </a:extLst>
          </p:cNvPr>
          <p:cNvSpPr/>
          <p:nvPr/>
        </p:nvSpPr>
        <p:spPr>
          <a:xfrm>
            <a:off x="79434" y="5930116"/>
            <a:ext cx="10866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The analysis works for GD, but doesn’t account for the </a:t>
            </a:r>
            <a:r>
              <a:rPr lang="en-CA" sz="2800" dirty="0">
                <a:solidFill>
                  <a:srgbClr val="FF0000"/>
                </a:solidFill>
              </a:rPr>
              <a:t>“noise”. </a:t>
            </a:r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AC649A-5B63-4412-BE35-DF6CAA922658}"/>
                  </a:ext>
                </a:extLst>
              </p:cNvPr>
              <p:cNvSpPr/>
              <p:nvPr/>
            </p:nvSpPr>
            <p:spPr>
              <a:xfrm>
                <a:off x="1631504" y="3251904"/>
                <a:ext cx="7958141" cy="1312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CA" sz="2800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8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CA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𝓞</m:t>
                      </m:r>
                      <m:d>
                        <m:dPr>
                          <m:ctrlPr>
                            <a:rPr lang="en-CA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CA" sz="2800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CA" sz="2800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r>
                                    <a:rPr lang="en-CA" sz="2800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CA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CA" sz="2800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sz="2800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AC649A-5B63-4412-BE35-DF6CAA922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3251904"/>
                <a:ext cx="7958141" cy="1312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4EE80F8F-8DA8-4C17-9AE0-165A5958F631}"/>
              </a:ext>
            </a:extLst>
          </p:cNvPr>
          <p:cNvSpPr/>
          <p:nvPr/>
        </p:nvSpPr>
        <p:spPr>
          <a:xfrm rot="5400000">
            <a:off x="5790890" y="3166766"/>
            <a:ext cx="331407" cy="2952328"/>
          </a:xfrm>
          <a:prstGeom prst="rightBrace">
            <a:avLst>
              <a:gd name="adj1" fmla="val 400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7F5BE-BAF0-4DF6-83FD-60985FBDC189}"/>
              </a:ext>
            </a:extLst>
          </p:cNvPr>
          <p:cNvSpPr txBox="1"/>
          <p:nvPr/>
        </p:nvSpPr>
        <p:spPr>
          <a:xfrm>
            <a:off x="4295800" y="4811189"/>
            <a:ext cx="347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Error of uniform averaging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9A3ED9-1F19-4490-AB0F-E6E12F707BB8}"/>
                  </a:ext>
                </a:extLst>
              </p:cNvPr>
              <p:cNvSpPr txBox="1"/>
              <p:nvPr/>
            </p:nvSpPr>
            <p:spPr>
              <a:xfrm>
                <a:off x="4295800" y="5150781"/>
                <a:ext cx="4038886" cy="65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CA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sz="2400" dirty="0">
                    <a:solidFill>
                      <a:srgbClr val="0070C0"/>
                    </a:solidFill>
                  </a:rPr>
                  <a:t> in</a:t>
                </a:r>
                <a:r>
                  <a:rPr lang="en-CA" sz="2400" dirty="0">
                    <a:solidFill>
                      <a:schemeClr val="accent1"/>
                    </a:solidFill>
                  </a:rPr>
                  <a:t> expectation.</a:t>
                </a:r>
                <a:r>
                  <a:rPr lang="en-CA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9A3ED9-1F19-4490-AB0F-E6E12F707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5150781"/>
                <a:ext cx="4038886" cy="652615"/>
              </a:xfrm>
              <a:prstGeom prst="rect">
                <a:avLst/>
              </a:prstGeom>
              <a:blipFill>
                <a:blip r:embed="rId4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D6BDB90-3DD2-4A81-9E58-68DE7CBDCB50}"/>
              </a:ext>
            </a:extLst>
          </p:cNvPr>
          <p:cNvSpPr/>
          <p:nvPr/>
        </p:nvSpPr>
        <p:spPr>
          <a:xfrm rot="5400000">
            <a:off x="8519912" y="3945666"/>
            <a:ext cx="282010" cy="1317211"/>
          </a:xfrm>
          <a:prstGeom prst="rightBrace">
            <a:avLst>
              <a:gd name="adj1" fmla="val 40079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F3E78-4883-4C02-A61D-8A89C253C876}"/>
              </a:ext>
            </a:extLst>
          </p:cNvPr>
          <p:cNvSpPr txBox="1"/>
          <p:nvPr/>
        </p:nvSpPr>
        <p:spPr>
          <a:xfrm>
            <a:off x="7893257" y="488192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92D050"/>
                </a:solidFill>
              </a:rPr>
              <a:t>Harmonic sum</a:t>
            </a:r>
          </a:p>
        </p:txBody>
      </p:sp>
    </p:spTree>
    <p:extLst>
      <p:ext uri="{BB962C8B-B14F-4D97-AF65-F5344CB8AC3E}">
        <p14:creationId xmlns:p14="http://schemas.microsoft.com/office/powerpoint/2010/main" val="2435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D158-1306-4E82-8C55-95C72C0C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88640"/>
            <a:ext cx="11593288" cy="1325563"/>
          </a:xfrm>
        </p:spPr>
        <p:txBody>
          <a:bodyPr/>
          <a:lstStyle/>
          <a:p>
            <a:r>
              <a:rPr lang="en-CA" b="1" dirty="0"/>
              <a:t>Modifying the final iterate result of [Shamir-Zhang]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0D39A-C196-4151-B285-59591998E207}"/>
              </a:ext>
            </a:extLst>
          </p:cNvPr>
          <p:cNvSpPr/>
          <p:nvPr/>
        </p:nvSpPr>
        <p:spPr>
          <a:xfrm>
            <a:off x="55154" y="1362519"/>
            <a:ext cx="11928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/>
              <a:t>Can modify analysis to account for noise terms, like we did for uniform averaging: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DE3CA5-2BB1-4D77-854C-CAF266C8D036}"/>
                  </a:ext>
                </a:extLst>
              </p:cNvPr>
              <p:cNvSpPr/>
              <p:nvPr/>
            </p:nvSpPr>
            <p:spPr>
              <a:xfrm>
                <a:off x="263352" y="2052022"/>
                <a:ext cx="8051719" cy="1312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CA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CA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𝓞</m:t>
                      </m:r>
                      <m:d>
                        <m:dPr>
                          <m:ctrlPr>
                            <a:rPr lang="en-CA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CA" sz="28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CA" sz="2800" b="1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r>
                                    <a:rPr lang="en-CA" sz="28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CA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CA" sz="2800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sz="2800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DE3CA5-2BB1-4D77-854C-CAF266C8D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052022"/>
                <a:ext cx="8051719" cy="1312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062D5-A47A-4EAA-90EB-63D38A2A320F}"/>
                  </a:ext>
                </a:extLst>
              </p:cNvPr>
              <p:cNvSpPr txBox="1"/>
              <p:nvPr/>
            </p:nvSpPr>
            <p:spPr>
              <a:xfrm>
                <a:off x="1629589" y="4199474"/>
                <a:ext cx="4038886" cy="65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CA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sz="2400" dirty="0">
                    <a:solidFill>
                      <a:srgbClr val="0070C0"/>
                    </a:solidFill>
                  </a:rPr>
                  <a:t> w</a:t>
                </a:r>
                <a:r>
                  <a:rPr lang="en-CA" sz="2400" dirty="0">
                    <a:solidFill>
                      <a:schemeClr val="accent1"/>
                    </a:solidFill>
                  </a:rPr>
                  <a:t>ith high probability.</a:t>
                </a:r>
                <a:r>
                  <a:rPr lang="en-CA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062D5-A47A-4EAA-90EB-63D38A2A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9" y="4199474"/>
                <a:ext cx="4038886" cy="652615"/>
              </a:xfrm>
              <a:prstGeom prst="rect">
                <a:avLst/>
              </a:prstGeom>
              <a:blipFill>
                <a:blip r:embed="rId3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A93DF83-8507-4A2C-993B-CFF94DF2A1CE}"/>
              </a:ext>
            </a:extLst>
          </p:cNvPr>
          <p:cNvSpPr/>
          <p:nvPr/>
        </p:nvSpPr>
        <p:spPr>
          <a:xfrm>
            <a:off x="6508400" y="5298192"/>
            <a:ext cx="4832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Error due to noisy </a:t>
            </a:r>
            <a:r>
              <a:rPr lang="en-CA" sz="2800" b="1" dirty="0" err="1">
                <a:solidFill>
                  <a:srgbClr val="FF0000"/>
                </a:solidFill>
              </a:rPr>
              <a:t>subgradients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42A502-B24D-407E-B11C-D6B705A24C85}"/>
              </a:ext>
            </a:extLst>
          </p:cNvPr>
          <p:cNvSpPr/>
          <p:nvPr/>
        </p:nvSpPr>
        <p:spPr>
          <a:xfrm rot="5400000">
            <a:off x="4454132" y="2126838"/>
            <a:ext cx="331407" cy="2952328"/>
          </a:xfrm>
          <a:prstGeom prst="rightBrace">
            <a:avLst>
              <a:gd name="adj1" fmla="val 400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83DE0-1294-4CC6-8AA7-556DAB1FC002}"/>
              </a:ext>
            </a:extLst>
          </p:cNvPr>
          <p:cNvSpPr txBox="1"/>
          <p:nvPr/>
        </p:nvSpPr>
        <p:spPr>
          <a:xfrm>
            <a:off x="1576650" y="3858606"/>
            <a:ext cx="347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Error of uniform averaging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57E25DC-9CC9-4ACC-B39A-74345713A9FD}"/>
              </a:ext>
            </a:extLst>
          </p:cNvPr>
          <p:cNvSpPr/>
          <p:nvPr/>
        </p:nvSpPr>
        <p:spPr>
          <a:xfrm rot="5400000">
            <a:off x="7269878" y="2933360"/>
            <a:ext cx="282010" cy="1317211"/>
          </a:xfrm>
          <a:prstGeom prst="rightBrace">
            <a:avLst>
              <a:gd name="adj1" fmla="val 40079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A8880-68F8-4E1B-BC7B-A806364BE842}"/>
              </a:ext>
            </a:extLst>
          </p:cNvPr>
          <p:cNvSpPr txBox="1"/>
          <p:nvPr/>
        </p:nvSpPr>
        <p:spPr>
          <a:xfrm>
            <a:off x="6643223" y="3869615"/>
            <a:ext cx="185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rgbClr val="92D050"/>
                </a:solidFill>
              </a:rPr>
              <a:t>Deterministic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7576B9-E270-4CC6-AB81-40E0D430F905}"/>
                  </a:ext>
                </a:extLst>
              </p:cNvPr>
              <p:cNvSpPr txBox="1"/>
              <p:nvPr/>
            </p:nvSpPr>
            <p:spPr>
              <a:xfrm>
                <a:off x="5663952" y="5894339"/>
                <a:ext cx="5877891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CA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7576B9-E270-4CC6-AB81-40E0D430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894339"/>
                <a:ext cx="5877891" cy="703013"/>
              </a:xfrm>
              <a:prstGeom prst="rect">
                <a:avLst/>
              </a:prstGeom>
              <a:blipFill>
                <a:blip r:embed="rId4"/>
                <a:stretch>
                  <a:fillRect l="-2075" b="-121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195F01-13A3-4DD4-9C44-C1B9C50F4F76}"/>
                  </a:ext>
                </a:extLst>
              </p:cNvPr>
              <p:cNvSpPr txBox="1"/>
              <p:nvPr/>
            </p:nvSpPr>
            <p:spPr>
              <a:xfrm>
                <a:off x="191344" y="5373216"/>
                <a:ext cx="5328592" cy="714683"/>
              </a:xfrm>
              <a:prstGeom prst="rect">
                <a:avLst/>
              </a:prstGeom>
              <a:solidFill>
                <a:srgbClr val="FFFF00">
                  <a:alpha val="12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800" b="1" u="sng" dirty="0"/>
                  <a:t>Main Goal:</a:t>
                </a:r>
                <a:r>
                  <a:rPr lang="en-CA" sz="2800" b="1" dirty="0"/>
                  <a:t> Bound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CA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CA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f>
                          <m:fPr>
                            <m:ctrlP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sSub>
                          <m:sSubPr>
                            <m:ctrlP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CA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195F01-13A3-4DD4-9C44-C1B9C50F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373216"/>
                <a:ext cx="5328592" cy="714683"/>
              </a:xfrm>
              <a:prstGeom prst="rect">
                <a:avLst/>
              </a:prstGeom>
              <a:blipFill>
                <a:blip r:embed="rId5"/>
                <a:stretch>
                  <a:fillRect b="-9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2">
            <a:extLst>
              <a:ext uri="{FF2B5EF4-FFF2-40B4-BE49-F238E27FC236}">
                <a16:creationId xmlns:a16="http://schemas.microsoft.com/office/drawing/2014/main" id="{2F2428AB-2228-40F4-BDCC-630893321D37}"/>
              </a:ext>
            </a:extLst>
          </p:cNvPr>
          <p:cNvSpPr/>
          <p:nvPr/>
        </p:nvSpPr>
        <p:spPr>
          <a:xfrm>
            <a:off x="8602897" y="2279908"/>
            <a:ext cx="2467942" cy="802608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FFFFB5">
              <a:alpha val="72000"/>
            </a:srgb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7B9BE1-02A8-44A0-A771-B5B2AA707E56}"/>
                  </a:ext>
                </a:extLst>
              </p:cNvPr>
              <p:cNvSpPr/>
              <p:nvPr/>
            </p:nvSpPr>
            <p:spPr>
              <a:xfrm>
                <a:off x="8077376" y="2294406"/>
                <a:ext cx="3151361" cy="803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CA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f>
                          <m:fPr>
                            <m:ctrlP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sSub>
                          <m:sSubPr>
                            <m:ctrlP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CA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CA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7B9BE1-02A8-44A0-A771-B5B2AA707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376" y="2294406"/>
                <a:ext cx="3151361" cy="803618"/>
              </a:xfrm>
              <a:prstGeom prst="rect">
                <a:avLst/>
              </a:prstGeom>
              <a:blipFill>
                <a:blip r:embed="rId6"/>
                <a:stretch>
                  <a:fillRect l="-4836" b="-98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79BB1-4FD2-4B00-8B95-D4009370BACB}"/>
              </a:ext>
            </a:extLst>
          </p:cNvPr>
          <p:cNvCxnSpPr>
            <a:cxnSpLocks/>
          </p:cNvCxnSpPr>
          <p:nvPr/>
        </p:nvCxnSpPr>
        <p:spPr>
          <a:xfrm flipV="1">
            <a:off x="9224088" y="3218913"/>
            <a:ext cx="428969" cy="186580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 animBg="1"/>
      <p:bldP spid="13" grpId="0"/>
      <p:bldP spid="14" grpId="0" animBg="1"/>
      <p:bldP spid="15" grpId="0"/>
      <p:bldP spid="17" grpId="0"/>
      <p:bldP spid="18" grpId="0" animBg="1"/>
      <p:bldP spid="19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46F4-EC98-40D7-83DA-EC8A63B4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3" y="150563"/>
            <a:ext cx="10515600" cy="1325563"/>
          </a:xfrm>
        </p:spPr>
        <p:txBody>
          <a:bodyPr/>
          <a:lstStyle/>
          <a:p>
            <a:r>
              <a:rPr lang="en-CA" b="1" dirty="0"/>
              <a:t>Handing the accumulated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049821-071A-4B7C-B89F-A648551922A9}"/>
                  </a:ext>
                </a:extLst>
              </p:cNvPr>
              <p:cNvSpPr txBox="1"/>
              <p:nvPr/>
            </p:nvSpPr>
            <p:spPr>
              <a:xfrm>
                <a:off x="1807568" y="1744494"/>
                <a:ext cx="2712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049821-071A-4B7C-B89F-A6485519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568" y="1744494"/>
                <a:ext cx="27129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AD1E9D-0FE1-4B54-8027-1A7199487906}"/>
                  </a:ext>
                </a:extLst>
              </p:cNvPr>
              <p:cNvSpPr/>
              <p:nvPr/>
            </p:nvSpPr>
            <p:spPr>
              <a:xfrm>
                <a:off x="3490220" y="1131891"/>
                <a:ext cx="5521191" cy="165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CA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CA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CA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8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CA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CA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CA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CA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CA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CA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lang="en-CA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AD1E9D-0FE1-4B54-8027-1A7199487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220" y="1131891"/>
                <a:ext cx="5521191" cy="1656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18B7B-2F35-404F-B643-EB111CF50A44}"/>
              </a:ext>
            </a:extLst>
          </p:cNvPr>
          <p:cNvCxnSpPr>
            <a:cxnSpLocks/>
          </p:cNvCxnSpPr>
          <p:nvPr/>
        </p:nvCxnSpPr>
        <p:spPr>
          <a:xfrm flipH="1">
            <a:off x="8463085" y="1471013"/>
            <a:ext cx="663304" cy="1793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3184ED-0A57-41D8-AA0C-070DFDF385E3}"/>
              </a:ext>
            </a:extLst>
          </p:cNvPr>
          <p:cNvSpPr txBox="1"/>
          <p:nvPr/>
        </p:nvSpPr>
        <p:spPr>
          <a:xfrm>
            <a:off x="9247124" y="1135938"/>
            <a:ext cx="2098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accent1"/>
                </a:solidFill>
              </a:rPr>
              <a:t>A martingale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918C24-D690-415A-ADAD-458725D2D744}"/>
                  </a:ext>
                </a:extLst>
              </p:cNvPr>
              <p:cNvSpPr txBox="1"/>
              <p:nvPr/>
            </p:nvSpPr>
            <p:spPr>
              <a:xfrm>
                <a:off x="358783" y="3703068"/>
                <a:ext cx="5136997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C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C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CA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CA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CA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CA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CA" sz="28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28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CA" sz="28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CA" sz="28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  <m:r>
                                                  <a:rPr lang="en-CA" sz="28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CA" sz="28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CA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CA" sz="28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CA" sz="28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CA" sz="2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C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C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918C24-D690-415A-ADAD-458725D2D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83" y="3703068"/>
                <a:ext cx="5136997" cy="923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BCFEEB-7C7B-41F5-847F-C4F8C9EC258F}"/>
              </a:ext>
            </a:extLst>
          </p:cNvPr>
          <p:cNvCxnSpPr>
            <a:cxnSpLocks/>
          </p:cNvCxnSpPr>
          <p:nvPr/>
        </p:nvCxnSpPr>
        <p:spPr>
          <a:xfrm flipH="1" flipV="1">
            <a:off x="3350457" y="4714412"/>
            <a:ext cx="279526" cy="2381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979FF4-40AD-4A87-9D44-A7571463BCA5}"/>
              </a:ext>
            </a:extLst>
          </p:cNvPr>
          <p:cNvSpPr txBox="1"/>
          <p:nvPr/>
        </p:nvSpPr>
        <p:spPr>
          <a:xfrm>
            <a:off x="2486361" y="5011996"/>
            <a:ext cx="2761382" cy="954107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Sum of squared increments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AC95D-2E86-4E08-85CC-32BE47E1BD2A}"/>
              </a:ext>
            </a:extLst>
          </p:cNvPr>
          <p:cNvCxnSpPr>
            <a:cxnSpLocks/>
          </p:cNvCxnSpPr>
          <p:nvPr/>
        </p:nvCxnSpPr>
        <p:spPr>
          <a:xfrm flipH="1" flipV="1">
            <a:off x="5872389" y="4731949"/>
            <a:ext cx="288032" cy="3600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E92BB3-95B6-4B56-9359-448915C4689A}"/>
              </a:ext>
            </a:extLst>
          </p:cNvPr>
          <p:cNvSpPr txBox="1"/>
          <p:nvPr/>
        </p:nvSpPr>
        <p:spPr>
          <a:xfrm>
            <a:off x="5841484" y="5305011"/>
            <a:ext cx="5079052" cy="52322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Cauchy-Schwarz &amp; bounded noise</a:t>
            </a: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C42B09C8-7588-4594-AFF5-0DCE1483D2B2}"/>
              </a:ext>
            </a:extLst>
          </p:cNvPr>
          <p:cNvSpPr/>
          <p:nvPr/>
        </p:nvSpPr>
        <p:spPr>
          <a:xfrm>
            <a:off x="5375920" y="3539824"/>
            <a:ext cx="4551421" cy="1399123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D8722-FE44-44A7-A3A9-07BB2A0603CD}"/>
              </a:ext>
            </a:extLst>
          </p:cNvPr>
          <p:cNvSpPr txBox="1"/>
          <p:nvPr/>
        </p:nvSpPr>
        <p:spPr>
          <a:xfrm>
            <a:off x="8991407" y="2852936"/>
            <a:ext cx="2877466" cy="523220"/>
          </a:xfrm>
          <a:prstGeom prst="rect">
            <a:avLst/>
          </a:prstGeom>
          <a:solidFill>
            <a:schemeClr val="accent2">
              <a:lumMod val="75000"/>
              <a:alpha val="1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Try to bound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474D2-9029-4D18-9A0C-FAD145B2FB19}"/>
                  </a:ext>
                </a:extLst>
              </p:cNvPr>
              <p:cNvSpPr txBox="1"/>
              <p:nvPr/>
            </p:nvSpPr>
            <p:spPr>
              <a:xfrm>
                <a:off x="5484979" y="3522102"/>
                <a:ext cx="4333301" cy="1246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CA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CA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  <m:r>
                                                <a:rPr lang="en-CA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CA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CA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474D2-9029-4D18-9A0C-FAD145B2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79" y="3522102"/>
                <a:ext cx="4333301" cy="1246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031332-2603-40A0-8F5F-2D9495D23210}"/>
                  </a:ext>
                </a:extLst>
              </p:cNvPr>
              <p:cNvSpPr/>
              <p:nvPr/>
            </p:nvSpPr>
            <p:spPr>
              <a:xfrm>
                <a:off x="10035531" y="3483866"/>
                <a:ext cx="1709641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∑"/>
                          <m:ctrlPr>
                            <a:rPr lang="en-C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031332-2603-40A0-8F5F-2D9495D23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531" y="3483866"/>
                <a:ext cx="1709641" cy="1303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 animBg="1"/>
      <p:bldP spid="19" grpId="0" animBg="1"/>
      <p:bldP spid="20" grpId="0" animBg="1"/>
      <p:bldP spid="24" grpId="0" animBg="1"/>
      <p:bldP spid="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18DC-6A26-4F65-A017-30626332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6"/>
            <a:ext cx="10515600" cy="1325563"/>
          </a:xfrm>
        </p:spPr>
        <p:txBody>
          <a:bodyPr/>
          <a:lstStyle/>
          <a:p>
            <a:r>
              <a:rPr lang="en-US" b="1" dirty="0"/>
              <a:t>Shamir’s Open Questions [2012]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BBE7-EEFE-4B7D-8708-452EA548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5423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 </a:t>
            </a:r>
            <a:r>
              <a:rPr lang="en-CA" dirty="0">
                <a:solidFill>
                  <a:srgbClr val="00B050"/>
                </a:solidFill>
              </a:rPr>
              <a:t>($50) </a:t>
            </a:r>
            <a:r>
              <a:rPr lang="en-CA" dirty="0">
                <a:solidFill>
                  <a:srgbClr val="0000FF"/>
                </a:solidFill>
              </a:rPr>
              <a:t>“What is the expected suboptimality of the last iterate returned by GD?”</a:t>
            </a:r>
          </a:p>
          <a:p>
            <a:r>
              <a:rPr lang="en-CA" dirty="0">
                <a:solidFill>
                  <a:srgbClr val="0000FF"/>
                </a:solidFill>
              </a:rPr>
              <a:t>“An extra </a:t>
            </a:r>
            <a:r>
              <a:rPr lang="en-CA" dirty="0">
                <a:solidFill>
                  <a:srgbClr val="00B050"/>
                </a:solidFill>
              </a:rPr>
              <a:t>$20 </a:t>
            </a:r>
            <a:r>
              <a:rPr lang="en-CA" dirty="0">
                <a:solidFill>
                  <a:srgbClr val="0000FF"/>
                </a:solidFill>
              </a:rPr>
              <a:t>will be awarded for proving a tight bound on the suboptimality of [the last iterate] which holds in high probability.”</a:t>
            </a:r>
          </a:p>
          <a:p>
            <a:endParaRPr lang="en-CA" dirty="0">
              <a:solidFill>
                <a:srgbClr val="0000FF"/>
              </a:solidFill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E7E76-B2AE-42B0-834B-8520D4F00FDA}"/>
              </a:ext>
            </a:extLst>
          </p:cNvPr>
          <p:cNvSpPr txBox="1"/>
          <p:nvPr/>
        </p:nvSpPr>
        <p:spPr>
          <a:xfrm>
            <a:off x="2639616" y="4028454"/>
            <a:ext cx="6890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We solve these problems. </a:t>
            </a:r>
            <a:endParaRPr lang="en-CA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DF9A-BB58-4F6B-A5C3-136645BD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10515600" cy="1325563"/>
          </a:xfrm>
        </p:spPr>
        <p:txBody>
          <a:bodyPr/>
          <a:lstStyle/>
          <a:p>
            <a:r>
              <a:rPr lang="en-US" b="1" dirty="0"/>
              <a:t>Bounding sum of squared increments</a:t>
            </a:r>
            <a:endParaRPr lang="en-C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D5EA4-6135-4D0D-A48A-6524DF300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620150"/>
                <a:ext cx="11665296" cy="31770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could bound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w.p.</a:t>
                </a:r>
                <a:r>
                  <a:rPr lang="en-CA" dirty="0"/>
                  <a:t> 1:</a:t>
                </a:r>
              </a:p>
              <a:p>
                <a:pPr lvl="1"/>
                <a:r>
                  <a:rPr lang="en-CA" sz="2800" dirty="0"/>
                  <a:t>Azuma bounds noise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sz="2800" dirty="0"/>
                  <a:t> w.p.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sz="2800" dirty="0"/>
                  <a:t>, and we’re done.</a:t>
                </a:r>
              </a:p>
              <a:p>
                <a:pPr lvl="1"/>
                <a:r>
                  <a:rPr lang="en-CA" sz="2800" b="1" dirty="0"/>
                  <a:t>Seems not: </a:t>
                </a:r>
                <a:r>
                  <a:rPr lang="en-CA" sz="2800" dirty="0"/>
                  <a:t>only </a:t>
                </a:r>
                <a:r>
                  <a:rPr lang="en-CA" sz="2800" dirty="0" err="1"/>
                  <a:t>a.s.</a:t>
                </a:r>
                <a:r>
                  <a:rPr lang="en-CA" sz="2800" dirty="0"/>
                  <a:t> bound is diameter bound, which yields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CA" sz="2800" dirty="0">
                    <a:solidFill>
                      <a:srgbClr val="FF0000"/>
                    </a:solidFill>
                  </a:rPr>
                  <a:t> </a:t>
                </a:r>
                <a:r>
                  <a:rPr lang="en-CA" sz="2800" dirty="0"/>
                  <a:t>bound.</a:t>
                </a:r>
              </a:p>
              <a:p>
                <a:r>
                  <a:rPr lang="en-CA" dirty="0"/>
                  <a:t>Maybe we can bound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w.p.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dirty="0"/>
                  <a:t>?</a:t>
                </a:r>
              </a:p>
              <a:p>
                <a:pPr lvl="1"/>
                <a:r>
                  <a:rPr lang="en-CA" sz="3000" dirty="0"/>
                  <a:t>But Azuma won’t work (needs </a:t>
                </a:r>
                <a:r>
                  <a:rPr lang="en-CA" sz="3000" dirty="0" err="1"/>
                  <a:t>a.s.</a:t>
                </a:r>
                <a:r>
                  <a:rPr lang="en-CA" sz="3000" dirty="0"/>
                  <a:t>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D5EA4-6135-4D0D-A48A-6524DF300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620150"/>
                <a:ext cx="11665296" cy="3177002"/>
              </a:xfrm>
              <a:blipFill>
                <a:blip r:embed="rId2"/>
                <a:stretch>
                  <a:fillRect l="-940" b="-15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828B362-09F4-4837-B12C-BFAD26225258}"/>
              </a:ext>
            </a:extLst>
          </p:cNvPr>
          <p:cNvSpPr/>
          <p:nvPr/>
        </p:nvSpPr>
        <p:spPr>
          <a:xfrm>
            <a:off x="2063552" y="4914684"/>
            <a:ext cx="6609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3600" dirty="0">
                <a:solidFill>
                  <a:srgbClr val="7030A0"/>
                </a:solidFill>
              </a:rPr>
              <a:t>There is another option though.</a:t>
            </a:r>
          </a:p>
        </p:txBody>
      </p:sp>
    </p:spTree>
    <p:extLst>
      <p:ext uri="{BB962C8B-B14F-4D97-AF65-F5344CB8AC3E}">
        <p14:creationId xmlns:p14="http://schemas.microsoft.com/office/powerpoint/2010/main" val="20281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407-955E-4662-9E12-2CE7C9A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CA" b="1" dirty="0"/>
              <a:t>Freedman’s Inequality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A4D80-C2BE-412E-96A3-75354EFC4509}"/>
              </a:ext>
            </a:extLst>
          </p:cNvPr>
          <p:cNvSpPr txBox="1"/>
          <p:nvPr/>
        </p:nvSpPr>
        <p:spPr>
          <a:xfrm>
            <a:off x="227348" y="2708920"/>
            <a:ext cx="11737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FF0000"/>
                </a:solidFill>
              </a:rPr>
              <a:t>Morally: </a:t>
            </a:r>
            <a:r>
              <a:rPr lang="en-CA" sz="3200" dirty="0">
                <a:solidFill>
                  <a:srgbClr val="FF0000"/>
                </a:solidFill>
              </a:rPr>
              <a:t>“It is not likely that the martingale is much larger than the square root of its </a:t>
            </a:r>
            <a:r>
              <a:rPr lang="en-CA" sz="3200" i="1" dirty="0">
                <a:solidFill>
                  <a:srgbClr val="FF0000"/>
                </a:solidFill>
              </a:rPr>
              <a:t>total conditional variance</a:t>
            </a:r>
            <a:r>
              <a:rPr lang="en-CA" sz="3200" dirty="0">
                <a:solidFill>
                  <a:srgbClr val="FF00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40401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407-955E-4662-9E12-2CE7C9A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CA" b="1" dirty="0"/>
              <a:t>Freedman’s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312C5-F5FF-420F-A33F-9238AB49E9A0}"/>
                  </a:ext>
                </a:extLst>
              </p:cNvPr>
              <p:cNvSpPr/>
              <p:nvPr/>
            </p:nvSpPr>
            <p:spPr>
              <a:xfrm>
                <a:off x="263352" y="1340768"/>
                <a:ext cx="11687878" cy="241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CA" sz="2800" dirty="0"/>
                  <a:t> is a martingale.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800" dirty="0"/>
                  <a:t> almost surely. Then,</a:t>
                </a:r>
              </a:p>
              <a:p>
                <a:pPr lvl="1"/>
                <a:r>
                  <a:rPr lang="en-CA" sz="28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312C5-F5FF-420F-A33F-9238AB49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340768"/>
                <a:ext cx="11687878" cy="2413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74DAE3-9476-4593-B62F-3D1D5D55C7CA}"/>
                  </a:ext>
                </a:extLst>
              </p:cNvPr>
              <p:cNvSpPr/>
              <p:nvPr/>
            </p:nvSpPr>
            <p:spPr>
              <a:xfrm>
                <a:off x="303820" y="1340767"/>
                <a:ext cx="11336795" cy="2480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CA" sz="2800" dirty="0"/>
                  <a:t> be the increments of a martingale.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CA" sz="2800" dirty="0" err="1"/>
                  <a:t>a.s.</a:t>
                </a:r>
                <a:r>
                  <a:rPr lang="en-CA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sz="2800" dirty="0"/>
                  <a:t> measurable.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sz="2800" dirty="0"/>
                  <a:t>.</a:t>
                </a:r>
              </a:p>
              <a:p>
                <a:pPr algn="ctr"/>
                <a:r>
                  <a:rPr lang="en-CA" sz="2800" dirty="0"/>
                  <a:t>Then for every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CA" sz="28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CA" sz="2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CA" sz="2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800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CA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CA" sz="28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2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en-CA" sz="28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CA" sz="28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74DAE3-9476-4593-B62F-3D1D5D55C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" y="1340767"/>
                <a:ext cx="11336795" cy="2480872"/>
              </a:xfrm>
              <a:prstGeom prst="rect">
                <a:avLst/>
              </a:prstGeom>
              <a:blipFill>
                <a:blip r:embed="rId4"/>
                <a:stretch>
                  <a:fillRect l="-968" t="-2457" b="-2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45A410-248F-47F0-9823-1DC0AE61D1DB}"/>
                  </a:ext>
                </a:extLst>
              </p:cNvPr>
              <p:cNvSpPr/>
              <p:nvPr/>
            </p:nvSpPr>
            <p:spPr>
              <a:xfrm>
                <a:off x="240769" y="4069584"/>
                <a:ext cx="11710461" cy="747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2800" b="1" dirty="0">
                    <a:solidFill>
                      <a:schemeClr val="tx1"/>
                    </a:solidFill>
                  </a:rPr>
                  <a:t>Corollary</a:t>
                </a:r>
                <a:r>
                  <a:rPr lang="en-CA" sz="2800" dirty="0">
                    <a:solidFill>
                      <a:schemeClr val="tx1"/>
                    </a:solidFill>
                  </a:rPr>
                  <a:t>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func>
                          <m:func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</a:t>
                </a:r>
                <a:r>
                  <a:rPr lang="en-CA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CA" sz="2800" dirty="0">
                    <a:solidFill>
                      <a:schemeClr val="tx1"/>
                    </a:solidFill>
                  </a:rPr>
                  <a:t> at least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CA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45A410-248F-47F0-9823-1DC0AE61D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69" y="4069584"/>
                <a:ext cx="11710461" cy="747304"/>
              </a:xfrm>
              <a:prstGeom prst="rect">
                <a:avLst/>
              </a:prstGeom>
              <a:blipFill>
                <a:blip r:embed="rId5"/>
                <a:stretch>
                  <a:fillRect l="-359"/>
                </a:stretch>
              </a:blip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BDF4D2C-475B-4C77-B12A-D001A23358BA}"/>
                  </a:ext>
                </a:extLst>
              </p:cNvPr>
              <p:cNvSpPr/>
              <p:nvPr/>
            </p:nvSpPr>
            <p:spPr>
              <a:xfrm>
                <a:off x="240769" y="5229200"/>
                <a:ext cx="11888180" cy="745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So, if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CA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2400" dirty="0"/>
                  <a:t> </a:t>
                </a:r>
                <a:r>
                  <a:rPr lang="en-CA" sz="2400" dirty="0" err="1"/>
                  <a:t>w.p.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sz="2400" dirty="0"/>
                  <a:t>, </a:t>
                </a:r>
                <a:r>
                  <a:rPr lang="en-CA" sz="2400" b="1" dirty="0"/>
                  <a:t>Corollary</a:t>
                </a:r>
                <a:r>
                  <a:rPr lang="en-CA" sz="2400" dirty="0"/>
                  <a:t> bounds noise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4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CA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sz="24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BDF4D2C-475B-4C77-B12A-D001A2335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69" y="5229200"/>
                <a:ext cx="11888180" cy="745460"/>
              </a:xfrm>
              <a:prstGeom prst="rect">
                <a:avLst/>
              </a:prstGeom>
              <a:blipFill>
                <a:blip r:embed="rId6"/>
                <a:stretch>
                  <a:fillRect l="-769" b="-8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686-50FF-480E-AA21-BCEF12FA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" y="189284"/>
            <a:ext cx="11089849" cy="1325563"/>
          </a:xfrm>
        </p:spPr>
        <p:txBody>
          <a:bodyPr/>
          <a:lstStyle/>
          <a:p>
            <a:r>
              <a:rPr lang="en-CA" b="1" dirty="0"/>
              <a:t>A Chicken and Egg Phenomenon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53D7B-F53C-4AC3-9039-15ADCDCC5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423" y="1488042"/>
                <a:ext cx="6053419" cy="8974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A careful analysis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accent1"/>
                    </a:solidFill>
                  </a:rPr>
                  <a:t> </a:t>
                </a:r>
                <a:r>
                  <a:rPr lang="en-CA" dirty="0"/>
                  <a:t>yields: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53D7B-F53C-4AC3-9039-15ADCDCC5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423" y="1488042"/>
                <a:ext cx="6053419" cy="897404"/>
              </a:xfrm>
              <a:blipFill>
                <a:blip r:embed="rId2"/>
                <a:stretch>
                  <a:fillRect l="-20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A285BE-07C6-4659-BDBF-0330251BF1E8}"/>
                  </a:ext>
                </a:extLst>
              </p:cNvPr>
              <p:cNvSpPr txBox="1"/>
              <p:nvPr/>
            </p:nvSpPr>
            <p:spPr>
              <a:xfrm>
                <a:off x="1947716" y="2610431"/>
                <a:ext cx="8296567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CA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CA" sz="28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CA" sz="28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2800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CA" sz="28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CA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</m:num>
                          <m:den>
                            <m:r>
                              <a:rPr lang="en-CA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func>
                          <m:funcPr>
                            <m:ctrlP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CA" sz="2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2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CA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CA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CA" sz="2800" dirty="0"/>
                  <a:t>     </a:t>
                </a:r>
                <a:r>
                  <a:rPr lang="en-CA" sz="2400" dirty="0">
                    <a:solidFill>
                      <a:srgbClr val="FF00FF"/>
                    </a:solidFill>
                  </a:rPr>
                  <a:t>[</a:t>
                </a:r>
                <a:r>
                  <a:rPr lang="en-CA" sz="2400" dirty="0" err="1">
                    <a:solidFill>
                      <a:srgbClr val="FF00FF"/>
                    </a:solidFill>
                  </a:rPr>
                  <a:t>w.h.p</a:t>
                </a:r>
                <a:r>
                  <a:rPr lang="en-CA" sz="2400" dirty="0">
                    <a:solidFill>
                      <a:srgbClr val="FF00FF"/>
                    </a:solidFill>
                  </a:rPr>
                  <a:t>.]</a:t>
                </a:r>
                <a:r>
                  <a:rPr lang="en-CA" sz="2800" dirty="0">
                    <a:solidFill>
                      <a:srgbClr val="FF00FF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A285BE-07C6-4659-BDBF-0330251BF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16" y="2610431"/>
                <a:ext cx="8296567" cy="761940"/>
              </a:xfrm>
              <a:prstGeom prst="rect">
                <a:avLst/>
              </a:prstGeom>
              <a:blipFill>
                <a:blip r:embed="rId3"/>
                <a:stretch>
                  <a:fillRect b="-1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169B9096-9A95-44C0-BF22-75033F9B04DF}"/>
              </a:ext>
            </a:extLst>
          </p:cNvPr>
          <p:cNvSpPr/>
          <p:nvPr/>
        </p:nvSpPr>
        <p:spPr>
          <a:xfrm rot="16200000">
            <a:off x="4608788" y="2593106"/>
            <a:ext cx="222476" cy="2088232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5897AB6-6EC4-4BA3-B890-4EEDA99E85B3}"/>
              </a:ext>
            </a:extLst>
          </p:cNvPr>
          <p:cNvSpPr/>
          <p:nvPr/>
        </p:nvSpPr>
        <p:spPr>
          <a:xfrm rot="16200000">
            <a:off x="7232929" y="2480946"/>
            <a:ext cx="214481" cy="2320547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5DCD8-69DA-4144-8456-E63DE5AC9CB7}"/>
              </a:ext>
            </a:extLst>
          </p:cNvPr>
          <p:cNvSpPr txBox="1"/>
          <p:nvPr/>
        </p:nvSpPr>
        <p:spPr>
          <a:xfrm>
            <a:off x="3642265" y="3866602"/>
            <a:ext cx="232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00B050"/>
                </a:solidFill>
              </a:rPr>
              <a:t>Desired bound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733EB-DF96-4391-AE78-22FA31162112}"/>
              </a:ext>
            </a:extLst>
          </p:cNvPr>
          <p:cNvSpPr txBox="1"/>
          <p:nvPr/>
        </p:nvSpPr>
        <p:spPr>
          <a:xfrm>
            <a:off x="5044251" y="4389822"/>
            <a:ext cx="410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Not captured by Freedman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ABB88-5411-4CB4-ACA5-37D799AF3322}"/>
              </a:ext>
            </a:extLst>
          </p:cNvPr>
          <p:cNvSpPr txBox="1"/>
          <p:nvPr/>
        </p:nvSpPr>
        <p:spPr>
          <a:xfrm>
            <a:off x="174837" y="5138027"/>
            <a:ext cx="11455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7030A0"/>
                </a:solidFill>
              </a:rPr>
              <a:t>Solution: Build our own martingale concentration inequality, specialized for “Chicken and Egg Martingales”</a:t>
            </a:r>
          </a:p>
        </p:txBody>
      </p:sp>
    </p:spTree>
    <p:extLst>
      <p:ext uri="{BB962C8B-B14F-4D97-AF65-F5344CB8AC3E}">
        <p14:creationId xmlns:p14="http://schemas.microsoft.com/office/powerpoint/2010/main" val="35177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 animBg="1"/>
      <p:bldP spid="22" grpId="0" animBg="1"/>
      <p:bldP spid="10" grpId="0"/>
      <p:bldP spid="26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7DDC8-96D0-460B-9E0A-3CD863EF1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5520" y="237736"/>
            <a:ext cx="8424936" cy="6382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E855C-326D-4258-BDE2-C6A995C024FC}"/>
              </a:ext>
            </a:extLst>
          </p:cNvPr>
          <p:cNvSpPr txBox="1"/>
          <p:nvPr/>
        </p:nvSpPr>
        <p:spPr>
          <a:xfrm>
            <a:off x="2639616" y="899355"/>
            <a:ext cx="369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Martingale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18BC3-099D-479C-9788-D78D35D0923F}"/>
              </a:ext>
            </a:extLst>
          </p:cNvPr>
          <p:cNvSpPr/>
          <p:nvPr/>
        </p:nvSpPr>
        <p:spPr>
          <a:xfrm>
            <a:off x="7397974" y="1967007"/>
            <a:ext cx="280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78918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C1EA-E9EA-4997-87EF-034EA292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616" y="5157192"/>
            <a:ext cx="7146303" cy="100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b="1" dirty="0" err="1"/>
              <a:t>Oyakodon</a:t>
            </a:r>
            <a:r>
              <a:rPr lang="en-CA" sz="3000" b="1" dirty="0"/>
              <a:t> </a:t>
            </a:r>
            <a:r>
              <a:rPr lang="en-CA" sz="3000" dirty="0"/>
              <a:t>– a Japanese rice bowl dish which contains chicken and egg</a:t>
            </a:r>
            <a:r>
              <a:rPr lang="en-CA" sz="3200" dirty="0"/>
              <a:t>. </a:t>
            </a:r>
            <a:endParaRPr lang="en-CA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B5A56-F768-4FC7-B2E0-AAD32DF91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07768" y="1916832"/>
            <a:ext cx="3876606" cy="25743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9776" y="188640"/>
            <a:ext cx="3313584" cy="1325563"/>
          </a:xfrm>
        </p:spPr>
        <p:txBody>
          <a:bodyPr/>
          <a:lstStyle/>
          <a:p>
            <a:pPr algn="ctr"/>
            <a:r>
              <a:rPr lang="ja-JP" altLang="en-US" dirty="0"/>
              <a:t>親子丼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C1EA-E9EA-4997-87EF-034EA292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600" y="5157192"/>
            <a:ext cx="7146303" cy="100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b="1" dirty="0"/>
              <a:t>Salmon </a:t>
            </a:r>
            <a:r>
              <a:rPr lang="en-CA" sz="3000" b="1" dirty="0" err="1"/>
              <a:t>Oyakodon</a:t>
            </a:r>
            <a:r>
              <a:rPr lang="en-CA" sz="3000" b="1" dirty="0"/>
              <a:t> </a:t>
            </a:r>
            <a:r>
              <a:rPr lang="en-CA" sz="3000" dirty="0"/>
              <a:t>– a Japanese rice bowl dish which contains salmon and roe</a:t>
            </a:r>
            <a:r>
              <a:rPr lang="en-CA" sz="3200" dirty="0"/>
              <a:t>. </a:t>
            </a:r>
            <a:endParaRPr lang="en-CA" sz="32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9776" y="188640"/>
            <a:ext cx="3313584" cy="1325563"/>
          </a:xfrm>
        </p:spPr>
        <p:txBody>
          <a:bodyPr/>
          <a:lstStyle/>
          <a:p>
            <a:pPr algn="ctr"/>
            <a:r>
              <a:rPr lang="ja-JP" altLang="en-US" dirty="0"/>
              <a:t>鮭親子丼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07" y="1514203"/>
            <a:ext cx="5680522" cy="31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0360-5A1A-480A-92FF-181E431C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" y="135850"/>
            <a:ext cx="10515600" cy="1325563"/>
          </a:xfrm>
        </p:spPr>
        <p:txBody>
          <a:bodyPr/>
          <a:lstStyle/>
          <a:p>
            <a:r>
              <a:rPr lang="en-CA" b="1" dirty="0"/>
              <a:t>The “</a:t>
            </a:r>
            <a:r>
              <a:rPr lang="en-CA" b="1" dirty="0" err="1"/>
              <a:t>Oyakodon</a:t>
            </a:r>
            <a:r>
              <a:rPr lang="en-CA" b="1" dirty="0"/>
              <a:t>” Theorem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42B631-B658-4A89-B4A0-0143E4B2022A}"/>
              </a:ext>
            </a:extLst>
          </p:cNvPr>
          <p:cNvSpPr txBox="1">
            <a:spLocks/>
          </p:cNvSpPr>
          <p:nvPr/>
        </p:nvSpPr>
        <p:spPr>
          <a:xfrm>
            <a:off x="193969" y="1461413"/>
            <a:ext cx="11409230" cy="113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000" b="1" dirty="0"/>
              <a:t>The </a:t>
            </a:r>
            <a:r>
              <a:rPr lang="en-CA" sz="3000" b="1" dirty="0" err="1"/>
              <a:t>Oyakadon</a:t>
            </a:r>
            <a:r>
              <a:rPr lang="en-CA" sz="3000" b="1" dirty="0"/>
              <a:t> Theorem </a:t>
            </a:r>
            <a:r>
              <a:rPr lang="en-CA" sz="2600" b="1" dirty="0">
                <a:solidFill>
                  <a:schemeClr val="bg1">
                    <a:lumMod val="50000"/>
                  </a:schemeClr>
                </a:solidFill>
              </a:rPr>
              <a:t>[HLPR 2018]</a:t>
            </a:r>
            <a:r>
              <a:rPr lang="en-CA" sz="3000" dirty="0"/>
              <a:t>– a martingale concentration inequality useful when the variance is bounded by the martingale:</a:t>
            </a:r>
            <a:endParaRPr lang="en-C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AB13EB-D0A2-4182-A44E-0AB2F73FEB74}"/>
                  </a:ext>
                </a:extLst>
              </p:cNvPr>
              <p:cNvSpPr/>
              <p:nvPr/>
            </p:nvSpPr>
            <p:spPr>
              <a:xfrm>
                <a:off x="189921" y="2741056"/>
                <a:ext cx="11875486" cy="2725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CA" sz="2800" dirty="0"/>
                  <a:t> is a martingale.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800" dirty="0"/>
                  <a:t> almost surely. Then,</a:t>
                </a:r>
              </a:p>
              <a:p>
                <a:pPr lvl="1"/>
                <a:r>
                  <a:rPr lang="en-CA" sz="28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AB13EB-D0A2-4182-A44E-0AB2F73FE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" y="2741056"/>
                <a:ext cx="11875486" cy="27256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7AA988-7FCC-4A12-9082-7400946E6104}"/>
                  </a:ext>
                </a:extLst>
              </p:cNvPr>
              <p:cNvSpPr/>
              <p:nvPr/>
            </p:nvSpPr>
            <p:spPr>
              <a:xfrm>
                <a:off x="189921" y="2800428"/>
                <a:ext cx="12081491" cy="2601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CA" sz="2800" dirty="0"/>
                  <a:t> be the increments of a martingale.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CA" sz="2800" dirty="0" err="1"/>
                  <a:t>a.s.</a:t>
                </a:r>
                <a:r>
                  <a:rPr lang="en-CA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sz="2800" dirty="0"/>
                  <a:t> measurable.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sz="2800" dirty="0"/>
                  <a:t>.</a:t>
                </a:r>
              </a:p>
              <a:p>
                <a:pPr algn="ctr"/>
                <a:r>
                  <a:rPr lang="en-CA" sz="280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2800" dirty="0"/>
                  <a:t>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CA" sz="28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2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CA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CA" sz="28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CA" sz="28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CA" sz="2800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CA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sz="2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+8 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CA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7AA988-7FCC-4A12-9082-7400946E6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1" y="2800428"/>
                <a:ext cx="12081491" cy="2601097"/>
              </a:xfrm>
              <a:prstGeom prst="rect">
                <a:avLst/>
              </a:prstGeom>
              <a:blipFill>
                <a:blip r:embed="rId3"/>
                <a:stretch>
                  <a:fillRect l="-908" t="-21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AE59B5-3302-486D-AC6B-E23BF079CDC0}"/>
                  </a:ext>
                </a:extLst>
              </p:cNvPr>
              <p:cNvSpPr txBox="1"/>
              <p:nvPr/>
            </p:nvSpPr>
            <p:spPr>
              <a:xfrm>
                <a:off x="193969" y="5785982"/>
                <a:ext cx="11602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b="1" dirty="0">
                    <a:solidFill>
                      <a:srgbClr val="7030A0"/>
                    </a:solidFill>
                  </a:rPr>
                  <a:t>Turns out to be what we need to complete the high probability analysis of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CA" sz="2800" b="1" dirty="0">
                    <a:solidFill>
                      <a:srgbClr val="7030A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AE59B5-3302-486D-AC6B-E23BF079C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9" y="5785982"/>
                <a:ext cx="11602535" cy="523220"/>
              </a:xfrm>
              <a:prstGeom prst="rect">
                <a:avLst/>
              </a:prstGeom>
              <a:blipFill>
                <a:blip r:embed="rId6"/>
                <a:stretch>
                  <a:fillRect l="-1104" t="-10465" r="-105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5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0360-5A1A-480A-92FF-181E431C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" y="135850"/>
            <a:ext cx="10515600" cy="1325563"/>
          </a:xfrm>
        </p:spPr>
        <p:txBody>
          <a:bodyPr/>
          <a:lstStyle/>
          <a:p>
            <a:r>
              <a:rPr lang="en-CA" b="1" dirty="0"/>
              <a:t>The “</a:t>
            </a:r>
            <a:r>
              <a:rPr lang="en-CA" b="1" dirty="0" err="1"/>
              <a:t>Oyakodon</a:t>
            </a:r>
            <a:r>
              <a:rPr lang="en-CA" b="1" dirty="0"/>
              <a:t>” Theorem vs. Freedman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AB13EB-D0A2-4182-A44E-0AB2F73FEB74}"/>
                  </a:ext>
                </a:extLst>
              </p:cNvPr>
              <p:cNvSpPr/>
              <p:nvPr/>
            </p:nvSpPr>
            <p:spPr>
              <a:xfrm>
                <a:off x="109182" y="3996532"/>
                <a:ext cx="11875486" cy="2725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CA" sz="2800" dirty="0"/>
                  <a:t> is a martingale.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800" dirty="0"/>
                  <a:t> almost surely. Then,</a:t>
                </a:r>
              </a:p>
              <a:p>
                <a:pPr lvl="1"/>
                <a:r>
                  <a:rPr lang="en-CA" sz="28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AB13EB-D0A2-4182-A44E-0AB2F73FE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3996532"/>
                <a:ext cx="11875486" cy="2725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7AA988-7FCC-4A12-9082-7400946E6104}"/>
                  </a:ext>
                </a:extLst>
              </p:cNvPr>
              <p:cNvSpPr/>
              <p:nvPr/>
            </p:nvSpPr>
            <p:spPr>
              <a:xfrm>
                <a:off x="109182" y="4055904"/>
                <a:ext cx="12081491" cy="2601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CA" sz="2800" dirty="0"/>
                  <a:t> be the increments of a martingale.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CA" sz="2800" dirty="0" err="1"/>
                  <a:t>a.s.</a:t>
                </a:r>
                <a:r>
                  <a:rPr lang="en-CA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sz="2800" dirty="0"/>
                  <a:t> measurable.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sz="2800" dirty="0"/>
                  <a:t>.</a:t>
                </a:r>
              </a:p>
              <a:p>
                <a:pPr algn="ctr"/>
                <a:r>
                  <a:rPr lang="en-CA" sz="280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2800" dirty="0"/>
                  <a:t>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CA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CA" sz="28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2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CA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CA" sz="2800" b="0" i="1" dirty="0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dirty="0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CA" sz="2800" b="0" i="1" dirty="0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CA" sz="2800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CA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sz="2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2800" b="0" i="1" dirty="0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CA" sz="2800" b="0" i="1" dirty="0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CA" sz="2800" b="0" i="1" dirty="0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+8 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CA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7AA988-7FCC-4A12-9082-7400946E6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4055904"/>
                <a:ext cx="12081491" cy="2601097"/>
              </a:xfrm>
              <a:prstGeom prst="rect">
                <a:avLst/>
              </a:prstGeom>
              <a:blipFill>
                <a:blip r:embed="rId4"/>
                <a:stretch>
                  <a:fillRect l="-908" t="-21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E084C8-2099-4150-8513-894F1CB334D9}"/>
                  </a:ext>
                </a:extLst>
              </p:cNvPr>
              <p:cNvSpPr/>
              <p:nvPr/>
            </p:nvSpPr>
            <p:spPr>
              <a:xfrm>
                <a:off x="109182" y="1340768"/>
                <a:ext cx="11875486" cy="2520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CA" sz="2800" dirty="0"/>
                  <a:t> is a martingale.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800" dirty="0"/>
                  <a:t> almost surely. Then,</a:t>
                </a:r>
              </a:p>
              <a:p>
                <a:pPr lvl="1"/>
                <a:r>
                  <a:rPr lang="en-CA" sz="28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CA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E084C8-2099-4150-8513-894F1CB33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1340768"/>
                <a:ext cx="11875486" cy="2520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6EFB8E-7CA8-4F25-8937-CEC3BF2D5D83}"/>
                  </a:ext>
                </a:extLst>
              </p:cNvPr>
              <p:cNvSpPr/>
              <p:nvPr/>
            </p:nvSpPr>
            <p:spPr>
              <a:xfrm>
                <a:off x="154282" y="1340767"/>
                <a:ext cx="11518768" cy="2601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CA" sz="2800" dirty="0"/>
                  <a:t> be the increments of a martingale.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r>
                  <a:rPr lang="en-CA" sz="2800" dirty="0" err="1"/>
                  <a:t>a.s.</a:t>
                </a:r>
                <a:r>
                  <a:rPr lang="en-CA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sz="2800" dirty="0"/>
                  <a:t> measurable.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sz="2800" dirty="0"/>
                  <a:t>.</a:t>
                </a:r>
              </a:p>
              <a:p>
                <a:pPr algn="ctr"/>
                <a:r>
                  <a:rPr lang="en-CA" sz="2800" dirty="0"/>
                  <a:t>Then for every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CA" sz="28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CA" sz="2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CA" sz="2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CA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CA" sz="28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2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CA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CA" sz="2800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CA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2800" i="1" dirty="0">
                                    <a:latin typeface="Cambria Math" panose="02040503050406030204" pitchFamily="18" charset="0"/>
                                  </a:rPr>
                                  <m:t>8 </m:t>
                                </m:r>
                                <m:r>
                                  <a:rPr lang="en-CA" sz="2800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6EFB8E-7CA8-4F25-8937-CEC3BF2D5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2" y="1340767"/>
                <a:ext cx="11518768" cy="2601097"/>
              </a:xfrm>
              <a:prstGeom prst="rect">
                <a:avLst/>
              </a:prstGeom>
              <a:blipFill>
                <a:blip r:embed="rId6"/>
                <a:stretch>
                  <a:fillRect l="-952" t="-23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EDBBFAE-0A36-400D-99CB-4113DA0A7C63}"/>
              </a:ext>
            </a:extLst>
          </p:cNvPr>
          <p:cNvSpPr txBox="1"/>
          <p:nvPr/>
        </p:nvSpPr>
        <p:spPr>
          <a:xfrm>
            <a:off x="8050962" y="1363881"/>
            <a:ext cx="393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u="sng" dirty="0">
                <a:solidFill>
                  <a:srgbClr val="00B050"/>
                </a:solidFill>
              </a:rPr>
              <a:t>Freedman’s</a:t>
            </a:r>
            <a:r>
              <a:rPr lang="en-CA" sz="2400" b="1" u="sng" dirty="0">
                <a:solidFill>
                  <a:srgbClr val="00B050"/>
                </a:solidFill>
              </a:rPr>
              <a:t> </a:t>
            </a:r>
            <a:r>
              <a:rPr lang="en-CA" sz="3200" b="1" u="sng" dirty="0">
                <a:solidFill>
                  <a:srgbClr val="00B050"/>
                </a:solidFill>
              </a:rPr>
              <a:t>Inequality</a:t>
            </a:r>
            <a:endParaRPr lang="en-CA" sz="2400" b="1" u="sng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DCCB0-7F44-4DF1-9118-E9A876F1577C}"/>
              </a:ext>
            </a:extLst>
          </p:cNvPr>
          <p:cNvSpPr txBox="1"/>
          <p:nvPr/>
        </p:nvSpPr>
        <p:spPr>
          <a:xfrm>
            <a:off x="8400256" y="4038449"/>
            <a:ext cx="35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u="sng" dirty="0" err="1">
                <a:solidFill>
                  <a:srgbClr val="00B050"/>
                </a:solidFill>
              </a:rPr>
              <a:t>Oyakodon</a:t>
            </a:r>
            <a:r>
              <a:rPr lang="en-CA" sz="2400" b="1" u="sng" dirty="0">
                <a:solidFill>
                  <a:srgbClr val="00B050"/>
                </a:solidFill>
              </a:rPr>
              <a:t> </a:t>
            </a:r>
            <a:r>
              <a:rPr lang="en-CA" sz="3200" b="1" u="sng" dirty="0">
                <a:solidFill>
                  <a:srgbClr val="00B050"/>
                </a:solidFill>
              </a:rPr>
              <a:t>Theorem</a:t>
            </a:r>
            <a:endParaRPr lang="en-CA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3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744"/>
                <a:ext cx="10515600" cy="1800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can be asymptotically worse than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CA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CA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CA" sz="32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/>
                  <a:t>,</a:t>
                </a:r>
                <a:br>
                  <a:rPr lang="en-CA" sz="3200" dirty="0"/>
                </a:br>
                <a:r>
                  <a:rPr lang="en-CA" sz="3200" dirty="0"/>
                  <a:t>for Lipschitz or Strongly Convex GD </a:t>
                </a:r>
                <a:r>
                  <a:rPr lang="en-CA" sz="3200" dirty="0">
                    <a:solidFill>
                      <a:schemeClr val="bg1">
                        <a:lumMod val="65000"/>
                      </a:schemeClr>
                    </a:solidFill>
                  </a:rPr>
                  <a:t>(in pathological cases)</a:t>
                </a:r>
              </a:p>
              <a:p>
                <a:r>
                  <a:rPr lang="en-CA" sz="3200" dirty="0"/>
                  <a:t>High probability bounds for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2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200" dirty="0"/>
                  <a:t> and suffix averaging.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744"/>
                <a:ext cx="10515600" cy="1800200"/>
              </a:xfrm>
              <a:blipFill rotWithShape="0">
                <a:blip r:embed="rId3"/>
                <a:stretch>
                  <a:fillRect l="-1333" t="-57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8524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Open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933056"/>
                <a:ext cx="10515600" cy="27363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3200" dirty="0"/>
                  <a:t>Bound on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/>
                  <a:t> when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en-CA" sz="3200" baseline="-25000" dirty="0"/>
              </a:p>
              <a:p>
                <a:r>
                  <a:rPr lang="en-CA" sz="3200" dirty="0"/>
                  <a:t>UB on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func>
                        <m:r>
                          <a:rPr lang="en-CA" sz="3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CA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CA" sz="3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sz="3200" dirty="0"/>
                  <a:t>.   </a:t>
                </a:r>
                <a:r>
                  <a:rPr lang="en-CA" sz="3200" dirty="0">
                    <a:solidFill>
                      <a:srgbClr val="0000FF"/>
                    </a:solidFill>
                  </a:rPr>
                  <a:t>[</a:t>
                </a:r>
                <a:r>
                  <a:rPr lang="en-CA" sz="3200" dirty="0" err="1">
                    <a:solidFill>
                      <a:srgbClr val="0000FF"/>
                    </a:solidFill>
                  </a:rPr>
                  <a:t>Subexponential</a:t>
                </a:r>
                <a:r>
                  <a:rPr lang="en-CA" sz="3200" dirty="0">
                    <a:solidFill>
                      <a:srgbClr val="0000FF"/>
                    </a:solidFill>
                  </a:rPr>
                  <a:t>]</a:t>
                </a:r>
                <a:br>
                  <a:rPr lang="en-CA" sz="3200" dirty="0"/>
                </a:br>
                <a:r>
                  <a:rPr lang="en-CA" sz="3200" dirty="0"/>
                  <a:t>LB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2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CA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CA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⁡(1/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  <m:r>
                          <a:rPr lang="en-CA" sz="32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sz="3200" dirty="0"/>
                  <a:t>. Not quite tight.  </a:t>
                </a:r>
                <a:r>
                  <a:rPr lang="en-CA" sz="2000" dirty="0"/>
                  <a:t> </a:t>
                </a:r>
                <a:r>
                  <a:rPr lang="en-CA" sz="3200" dirty="0"/>
                  <a:t>     </a:t>
                </a:r>
                <a:r>
                  <a:rPr lang="en-CA" sz="3200" dirty="0">
                    <a:solidFill>
                      <a:srgbClr val="0000FF"/>
                    </a:solidFill>
                  </a:rPr>
                  <a:t>[</a:t>
                </a:r>
                <a:r>
                  <a:rPr lang="en-CA" sz="3200" dirty="0" err="1">
                    <a:solidFill>
                      <a:srgbClr val="0000FF"/>
                    </a:solidFill>
                  </a:rPr>
                  <a:t>Subgaussian</a:t>
                </a:r>
                <a:r>
                  <a:rPr lang="en-CA" sz="3200" dirty="0">
                    <a:solidFill>
                      <a:srgbClr val="0000FF"/>
                    </a:solidFill>
                  </a:rPr>
                  <a:t>]</a:t>
                </a:r>
                <a:endParaRPr lang="en-CA" sz="3200" dirty="0"/>
              </a:p>
              <a:p>
                <a:r>
                  <a:rPr lang="en-CA" sz="3200" dirty="0"/>
                  <a:t>Are these techniques useful in analyzing game dynamics?`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33056"/>
                <a:ext cx="10515600" cy="2736304"/>
              </a:xfrm>
              <a:prstGeom prst="rect">
                <a:avLst/>
              </a:prstGeom>
              <a:blipFill>
                <a:blip r:embed="rId4"/>
                <a:stretch>
                  <a:fillRect l="-1333" t="-1559" b="-60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5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35C-D569-454C-B464-8148F574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67" y="233812"/>
            <a:ext cx="10515600" cy="1325563"/>
          </a:xfrm>
        </p:spPr>
        <p:txBody>
          <a:bodyPr/>
          <a:lstStyle/>
          <a:p>
            <a:r>
              <a:rPr lang="en-CA" b="1" dirty="0"/>
              <a:t>Example: Geometric Median</a:t>
            </a:r>
            <a:br>
              <a:rPr lang="en-CA" b="1" dirty="0"/>
            </a:br>
            <a:r>
              <a:rPr lang="en-CA" sz="2400" b="1" dirty="0">
                <a:solidFill>
                  <a:schemeClr val="bg1">
                    <a:lumMod val="65000"/>
                  </a:schemeClr>
                </a:solidFill>
              </a:rPr>
              <a:t>e.g. [Cohen, Lee, Miller, </a:t>
            </a:r>
            <a:r>
              <a:rPr lang="en-CA" sz="2400" b="1" dirty="0" err="1">
                <a:solidFill>
                  <a:schemeClr val="bg1">
                    <a:lumMod val="65000"/>
                  </a:schemeClr>
                </a:solidFill>
              </a:rPr>
              <a:t>Pachocki</a:t>
            </a:r>
            <a:r>
              <a:rPr lang="en-CA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CA" sz="2400" b="1" dirty="0" err="1">
                <a:solidFill>
                  <a:schemeClr val="bg1">
                    <a:lumMod val="65000"/>
                  </a:schemeClr>
                </a:solidFill>
              </a:rPr>
              <a:t>Sidford</a:t>
            </a:r>
            <a:r>
              <a:rPr lang="en-CA" sz="2400" b="1" dirty="0">
                <a:solidFill>
                  <a:schemeClr val="bg1">
                    <a:lumMod val="65000"/>
                  </a:schemeClr>
                </a:solidFill>
              </a:rPr>
              <a:t> ‘16]</a:t>
            </a:r>
            <a:endParaRPr lang="en-CA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719F3-E363-4F5F-BC5C-B8D83EF8E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538" y="1618890"/>
                <a:ext cx="10515600" cy="3401574"/>
              </a:xfrm>
            </p:spPr>
            <p:txBody>
              <a:bodyPr>
                <a:noAutofit/>
              </a:bodyPr>
              <a:lstStyle/>
              <a:p>
                <a:r>
                  <a:rPr lang="en-CA" sz="3200" dirty="0"/>
                  <a:t>Given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3200" dirty="0"/>
                  <a:t> points in d dimensions: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CA" sz="32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CA" sz="32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sz="3200" dirty="0"/>
              </a:p>
              <a:p>
                <a:r>
                  <a:rPr lang="en-CA" sz="3200" b="0" dirty="0"/>
                  <a:t>Goal:  Minimize  </a:t>
                </a:r>
                <a14:m>
                  <m:oMath xmlns:m="http://schemas.openxmlformats.org/officeDocument/2006/math">
                    <m:r>
                      <a:rPr lang="en-CA" sz="3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3200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CA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CA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CA" sz="32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sz="3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CA" sz="3200" b="0" dirty="0"/>
              </a:p>
              <a:p>
                <a:r>
                  <a:rPr lang="en-CA" sz="3200" dirty="0"/>
                  <a:t>Problem: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3200" dirty="0"/>
                  <a:t> is huge</a:t>
                </a:r>
              </a:p>
              <a:p>
                <a:pPr lvl="1"/>
                <a:r>
                  <a:rPr lang="en-CA" sz="3200" dirty="0"/>
                  <a:t>Evaluating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3200" dirty="0"/>
                  <a:t> is prohibitive </a:t>
                </a:r>
              </a:p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3200" dirty="0"/>
                  <a:t> is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3200" dirty="0"/>
                  <a:t>-Lipschitz and </a:t>
                </a:r>
                <a:r>
                  <a:rPr lang="en-CA" sz="3200" b="1" dirty="0">
                    <a:solidFill>
                      <a:srgbClr val="FF0000"/>
                    </a:solidFill>
                  </a:rPr>
                  <a:t>non-differentiable</a:t>
                </a:r>
                <a:r>
                  <a:rPr lang="en-CA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4719F3-E363-4F5F-BC5C-B8D83EF8E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538" y="1618890"/>
                <a:ext cx="10515600" cy="3401574"/>
              </a:xfrm>
              <a:blipFill rotWithShape="0">
                <a:blip r:embed="rId7"/>
                <a:stretch>
                  <a:fillRect l="-1333" t="-3405" b="-14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4/4d/Geometric_median_example.svg/320px-Geometric_median_example.svg.png">
            <a:extLst>
              <a:ext uri="{FF2B5EF4-FFF2-40B4-BE49-F238E27FC236}">
                <a16:creationId xmlns:a16="http://schemas.microsoft.com/office/drawing/2014/main" id="{92DABE5D-F53C-4F85-AC9E-FF2C7928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68" y="1860606"/>
            <a:ext cx="4134015" cy="41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1439-9909-44FD-8A72-B9AB38FE0C78}"/>
              </a:ext>
            </a:extLst>
          </p:cNvPr>
          <p:cNvCxnSpPr>
            <a:cxnSpLocks/>
          </p:cNvCxnSpPr>
          <p:nvPr/>
        </p:nvCxnSpPr>
        <p:spPr>
          <a:xfrm flipV="1">
            <a:off x="3287688" y="4876448"/>
            <a:ext cx="0" cy="280744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AFB929-AD2C-4419-98A7-C5F33E8A5A74}"/>
              </a:ext>
            </a:extLst>
          </p:cNvPr>
          <p:cNvSpPr txBox="1"/>
          <p:nvPr/>
        </p:nvSpPr>
        <p:spPr>
          <a:xfrm>
            <a:off x="317708" y="5225109"/>
            <a:ext cx="6413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rgbClr val="7030A0"/>
                </a:solidFill>
              </a:rPr>
              <a:t>Setting for today: Lipschitz and Non-Smooth functions</a:t>
            </a:r>
          </a:p>
        </p:txBody>
      </p:sp>
    </p:spTree>
    <p:extLst>
      <p:ext uri="{BB962C8B-B14F-4D97-AF65-F5344CB8AC3E}">
        <p14:creationId xmlns:p14="http://schemas.microsoft.com/office/powerpoint/2010/main" val="12247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734C-DCC3-43DA-908B-BBF86A2F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609" y="1354777"/>
            <a:ext cx="6073823" cy="117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7200" dirty="0">
                <a:solidFill>
                  <a:srgbClr val="7030A0"/>
                </a:solidFill>
              </a:rPr>
              <a:t>Thank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6B3929-7319-4788-BC1D-AE993990F68C}"/>
              </a:ext>
            </a:extLst>
          </p:cNvPr>
          <p:cNvSpPr txBox="1">
            <a:spLocks/>
          </p:cNvSpPr>
          <p:nvPr/>
        </p:nvSpPr>
        <p:spPr>
          <a:xfrm>
            <a:off x="2717609" y="3306171"/>
            <a:ext cx="6073823" cy="117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7200" dirty="0">
                <a:solidFill>
                  <a:srgbClr val="7030A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9629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5CDA-767E-4491-A4A4-96C010FA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2" y="80315"/>
            <a:ext cx="10515600" cy="932157"/>
          </a:xfrm>
        </p:spPr>
        <p:txBody>
          <a:bodyPr/>
          <a:lstStyle/>
          <a:p>
            <a:r>
              <a:rPr lang="en-CA" b="1" dirty="0" err="1"/>
              <a:t>Subgradients</a:t>
            </a:r>
            <a:endParaRPr lang="en-C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574F16-BC76-4E42-AC79-BD533C7103B4}"/>
                  </a:ext>
                </a:extLst>
              </p:cNvPr>
              <p:cNvSpPr/>
              <p:nvPr/>
            </p:nvSpPr>
            <p:spPr>
              <a:xfrm>
                <a:off x="354833" y="980728"/>
                <a:ext cx="11466770" cy="2319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/>
                <a:r>
                  <a:rPr lang="en-CA" sz="3200" b="1" u="sng" dirty="0">
                    <a:solidFill>
                      <a:schemeClr val="tx1"/>
                    </a:solidFill>
                  </a:rPr>
                  <a:t>Definition (</a:t>
                </a:r>
                <a:r>
                  <a:rPr lang="en-CA" sz="3200" b="1" u="sng" dirty="0" err="1">
                    <a:solidFill>
                      <a:schemeClr val="tx1"/>
                    </a:solidFill>
                  </a:rPr>
                  <a:t>subgradient</a:t>
                </a:r>
                <a:r>
                  <a:rPr lang="en-CA" sz="3200" b="1" u="sng" dirty="0">
                    <a:solidFill>
                      <a:schemeClr val="tx1"/>
                    </a:solidFill>
                  </a:rPr>
                  <a:t>):</a:t>
                </a:r>
                <a:r>
                  <a:rPr lang="en-CA" sz="3200" dirty="0">
                    <a:solidFill>
                      <a:schemeClr val="tx1"/>
                    </a:solidFill>
                  </a:rPr>
                  <a:t> Slope of a hyperplane that</a:t>
                </a:r>
                <a:br>
                  <a:rPr lang="en-CA" sz="3200" dirty="0">
                    <a:solidFill>
                      <a:schemeClr val="tx1"/>
                    </a:solidFill>
                  </a:rPr>
                </a:br>
                <a:r>
                  <a:rPr lang="en-CA" sz="3200" dirty="0">
                    <a:solidFill>
                      <a:schemeClr val="tx1"/>
                    </a:solidFill>
                  </a:rPr>
                  <a:t>lower bounds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and is tangent to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182563"/>
                <a:endParaRPr lang="en-CA" sz="500" dirty="0">
                  <a:solidFill>
                    <a:schemeClr val="tx1"/>
                  </a:solidFill>
                </a:endParaRPr>
              </a:p>
              <a:p>
                <a:pPr marL="182563"/>
                <a:r>
                  <a:rPr lang="en-CA" sz="3200" b="1" u="sng" dirty="0">
                    <a:solidFill>
                      <a:schemeClr val="tx1"/>
                    </a:solidFill>
                  </a:rPr>
                  <a:t>Notation:</a:t>
                </a:r>
                <a:r>
                  <a:rPr lang="en-CA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{ all </a:t>
                </a:r>
                <a:r>
                  <a:rPr lang="en-CA" sz="3200" dirty="0" err="1">
                    <a:solidFill>
                      <a:schemeClr val="tx1"/>
                    </a:solidFill>
                  </a:rPr>
                  <a:t>subgradients</a:t>
                </a:r>
                <a:r>
                  <a:rPr lang="en-CA" sz="3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}</a:t>
                </a:r>
              </a:p>
              <a:p>
                <a:pPr marL="182563"/>
                <a:r>
                  <a:rPr lang="en-CA" sz="3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is differentiable at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{ </a:t>
                </a:r>
                <a14:m>
                  <m:oMath xmlns:m="http://schemas.openxmlformats.org/officeDocument/2006/math">
                    <m:r>
                      <a:rPr lang="en-CA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}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E4574F16-BC76-4E42-AC79-BD533C710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3" y="980728"/>
                <a:ext cx="11466770" cy="2319952"/>
              </a:xfrm>
              <a:prstGeom prst="rect">
                <a:avLst/>
              </a:prstGeom>
              <a:blipFill rotWithShape="0">
                <a:blip r:embed="rId3"/>
                <a:stretch>
                  <a:fillRect b="-985"/>
                </a:stretch>
              </a:blip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BF4560-1433-4880-91D3-22F1288E4F32}"/>
                  </a:ext>
                </a:extLst>
              </p14:cNvPr>
              <p14:cNvContentPartPr/>
              <p14:nvPr/>
            </p14:nvContentPartPr>
            <p14:xfrm>
              <a:off x="5639281" y="5596201"/>
              <a:ext cx="42840" cy="32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BF4560-1433-4880-91D3-22F1288E4F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1281" y="5578201"/>
                <a:ext cx="78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02FD57-F0F5-4AF4-A7F2-2D1D678F633B}"/>
                  </a:ext>
                </a:extLst>
              </p:cNvPr>
              <p:cNvSpPr txBox="1"/>
              <p:nvPr/>
            </p:nvSpPr>
            <p:spPr>
              <a:xfrm>
                <a:off x="6248029" y="3437965"/>
                <a:ext cx="2093039" cy="495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02FD57-F0F5-4AF4-A7F2-2D1D678F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29" y="3437965"/>
                <a:ext cx="2093039" cy="495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6B731-7173-4435-9939-CAD1D8D8ECA1}"/>
              </a:ext>
            </a:extLst>
          </p:cNvPr>
          <p:cNvCxnSpPr/>
          <p:nvPr/>
        </p:nvCxnSpPr>
        <p:spPr>
          <a:xfrm flipV="1">
            <a:off x="5679521" y="3952884"/>
            <a:ext cx="1680854" cy="1653254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B45C4-8446-4532-9FFF-197E00E557D5}"/>
              </a:ext>
            </a:extLst>
          </p:cNvPr>
          <p:cNvCxnSpPr>
            <a:cxnSpLocks/>
          </p:cNvCxnSpPr>
          <p:nvPr/>
        </p:nvCxnSpPr>
        <p:spPr>
          <a:xfrm flipH="1" flipV="1">
            <a:off x="3998665" y="3913167"/>
            <a:ext cx="1683174" cy="1692971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3833836" y="5587958"/>
            <a:ext cx="4062364" cy="6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5679521" y="3789040"/>
            <a:ext cx="9358" cy="1957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62F952-C256-4F2A-AB12-8F22D0ED46E1}"/>
              </a:ext>
            </a:extLst>
          </p:cNvPr>
          <p:cNvCxnSpPr>
            <a:cxnSpLocks/>
          </p:cNvCxnSpPr>
          <p:nvPr/>
        </p:nvCxnSpPr>
        <p:spPr>
          <a:xfrm flipV="1">
            <a:off x="4613451" y="5228576"/>
            <a:ext cx="2390763" cy="7012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02FD57-F0F5-4AF4-A7F2-2D1D678F633B}"/>
                  </a:ext>
                </a:extLst>
              </p:cNvPr>
              <p:cNvSpPr txBox="1"/>
              <p:nvPr/>
            </p:nvSpPr>
            <p:spPr>
              <a:xfrm>
                <a:off x="6653218" y="4525003"/>
                <a:ext cx="2251094" cy="495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CA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02FD57-F0F5-4AF4-A7F2-2D1D678F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18" y="4525003"/>
                <a:ext cx="2251094" cy="495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3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A08A-B427-4209-A06D-D7BAC890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66218"/>
            <a:ext cx="11161240" cy="1325563"/>
          </a:xfrm>
        </p:spPr>
        <p:txBody>
          <a:bodyPr/>
          <a:lstStyle/>
          <a:p>
            <a:r>
              <a:rPr lang="en-CA" b="1" dirty="0"/>
              <a:t>Strongly 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7DCE44-6790-4688-9C70-ABA09042AAFD}"/>
                  </a:ext>
                </a:extLst>
              </p:cNvPr>
              <p:cNvSpPr/>
              <p:nvPr/>
            </p:nvSpPr>
            <p:spPr>
              <a:xfrm>
                <a:off x="623392" y="1844824"/>
                <a:ext cx="10585176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14:m>
                  <m:oMath xmlns:m="http://schemas.openxmlformats.org/officeDocument/2006/math">
                    <m:r>
                      <a:rPr lang="en-CA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CA" sz="3200" b="1" dirty="0">
                    <a:solidFill>
                      <a:schemeClr val="tx1"/>
                    </a:solidFill>
                  </a:rPr>
                  <a:t>-strongly convex </a:t>
                </a:r>
                <a:r>
                  <a:rPr lang="en-CA" sz="3200" dirty="0">
                    <a:solidFill>
                      <a:schemeClr val="tx1"/>
                    </a:solidFill>
                  </a:rPr>
                  <a:t>if:	  </a:t>
                </a:r>
                <a14:m>
                  <m:oMath xmlns:m="http://schemas.openxmlformats.org/officeDocument/2006/math">
                    <m:r>
                      <a:rPr lang="en-CA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CA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is convex</a:t>
                </a:r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7DCE44-6790-4688-9C70-ABA09042A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844824"/>
                <a:ext cx="10585176" cy="1584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glow rad="76200">
                  <a:schemeClr val="accent3">
                    <a:satMod val="175000"/>
                    <a:alpha val="6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F5F629-AC1F-49DC-974E-24AEEBAC092C}"/>
                  </a:ext>
                </a:extLst>
              </p:cNvPr>
              <p:cNvSpPr txBox="1"/>
              <p:nvPr/>
            </p:nvSpPr>
            <p:spPr>
              <a:xfrm>
                <a:off x="803412" y="4149080"/>
                <a:ext cx="10585176" cy="591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b="1" dirty="0"/>
                  <a:t>Canonical Example:</a:t>
                </a:r>
                <a:r>
                  <a:rPr lang="en-CA" sz="3200" dirty="0"/>
                  <a:t> convex function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sz="3200" dirty="0"/>
                  <a:t>-regularization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F5F629-AC1F-49DC-974E-24AEEBAC0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2" y="4149080"/>
                <a:ext cx="10585176" cy="591444"/>
              </a:xfrm>
              <a:prstGeom prst="rect">
                <a:avLst/>
              </a:prstGeom>
              <a:blipFill>
                <a:blip r:embed="rId3"/>
                <a:stretch>
                  <a:fillRect l="-1498" t="-11340" b="-340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46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E6E5A-2527-4667-AF8D-9B4F55F4E67F}"/>
              </a:ext>
            </a:extLst>
          </p:cNvPr>
          <p:cNvSpPr/>
          <p:nvPr/>
        </p:nvSpPr>
        <p:spPr>
          <a:xfrm>
            <a:off x="671691" y="1050421"/>
            <a:ext cx="9031442" cy="640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satMod val="1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80950-726A-4564-ACBD-06280D88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7180"/>
            <a:ext cx="10515600" cy="1083123"/>
          </a:xfrm>
        </p:spPr>
        <p:txBody>
          <a:bodyPr/>
          <a:lstStyle/>
          <a:p>
            <a:r>
              <a:rPr lang="en-CA" b="1" dirty="0"/>
              <a:t>Gradient Descent in a Nutshell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AAEFD1-875E-40D9-9961-9EE625B986D5}"/>
                  </a:ext>
                </a:extLst>
              </p:cNvPr>
              <p:cNvSpPr txBox="1"/>
              <p:nvPr/>
            </p:nvSpPr>
            <p:spPr>
              <a:xfrm>
                <a:off x="671690" y="1139802"/>
                <a:ext cx="9168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From current iterate,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sz="2400" b="0" dirty="0"/>
                  <a:t>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AAEFD1-875E-40D9-9961-9EE625B98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0" y="1139802"/>
                <a:ext cx="9168726" cy="461665"/>
              </a:xfrm>
              <a:prstGeom prst="rect">
                <a:avLst/>
              </a:prstGeom>
              <a:blipFill>
                <a:blip r:embed="rId3"/>
                <a:stretch>
                  <a:fillRect l="-997"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EE30AA2-C85F-4648-9C78-84A540AB6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922752"/>
                  </p:ext>
                </p:extLst>
              </p:nvPr>
            </p:nvGraphicFramePr>
            <p:xfrm>
              <a:off x="643991" y="1788652"/>
              <a:ext cx="9059141" cy="35845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366">
                      <a:extLst>
                        <a:ext uri="{9D8B030D-6E8A-4147-A177-3AD203B41FA5}">
                          <a16:colId xmlns:a16="http://schemas.microsoft.com/office/drawing/2014/main" val="4232747326"/>
                        </a:ext>
                      </a:extLst>
                    </a:gridCol>
                    <a:gridCol w="6152775">
                      <a:extLst>
                        <a:ext uri="{9D8B030D-6E8A-4147-A177-3AD203B41FA5}">
                          <a16:colId xmlns:a16="http://schemas.microsoft.com/office/drawing/2014/main" val="1549882064"/>
                        </a:ext>
                      </a:extLst>
                    </a:gridCol>
                  </a:tblGrid>
                  <a:tr h="4672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Assumption on </a:t>
                          </a:r>
                          <a14:m>
                            <m:oMath xmlns:m="http://schemas.openxmlformats.org/officeDocument/2006/math"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Standard Convergence Rates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637981"/>
                      </a:ext>
                    </a:extLst>
                  </a:tr>
                  <a:tr h="467227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00B050"/>
                              </a:solidFill>
                            </a:rPr>
                            <a:t>Smooth</a:t>
                          </a:r>
                          <a: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  <a:t> and</a:t>
                          </a:r>
                          <a:b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2000" b="1" dirty="0">
                              <a:solidFill>
                                <a:srgbClr val="F16BE7"/>
                              </a:solidFill>
                            </a:rPr>
                            <a:t>Strongly 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baseline="0" dirty="0">
                              <a:solidFill>
                                <a:schemeClr val="tx1"/>
                              </a:solidFill>
                            </a:rPr>
                            <a:t>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r>
                                <m:rPr>
                                  <m:lit/>
                                </m:rP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7227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00B050"/>
                              </a:solidFill>
                            </a:rPr>
                            <a:t>Smooth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>
                              <a:solidFill>
                                <a:schemeClr val="tx1"/>
                              </a:solidFill>
                            </a:rPr>
                            <a:t>                                 </a:t>
                          </a:r>
                          <a:r>
                            <a:rPr lang="en-CA" sz="18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CA" sz="1800" b="0" dirty="0">
                              <a:solidFill>
                                <a:schemeClr val="tx1"/>
                              </a:solidFill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r>
                                <m:rPr>
                                  <m:lit/>
                                </m:rP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</m:oMath>
                          </a14:m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697076"/>
                      </a:ext>
                    </a:extLst>
                  </a:tr>
                  <a:tr h="878680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FF0000"/>
                              </a:solidFill>
                            </a:rPr>
                            <a:t>Non-Smooth</a:t>
                          </a:r>
                          <a: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  <a:t> and</a:t>
                          </a:r>
                          <a:b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2000" b="1" dirty="0">
                              <a:solidFill>
                                <a:srgbClr val="F16BE7"/>
                              </a:solidFill>
                            </a:rPr>
                            <a:t>Strongly 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m:rPr>
                                    <m:lit/>
                                  </m:rP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m:rPr>
                                    <m:lit/>
                                  </m:rP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78680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FF0000"/>
                              </a:solidFill>
                            </a:rPr>
                            <a:t>Non-Smooth</a:t>
                          </a:r>
                          <a:r>
                            <a:rPr lang="en-CA" sz="2000" b="1" baseline="0" dirty="0">
                              <a:solidFill>
                                <a:schemeClr val="tx1"/>
                              </a:solidFill>
                            </a:rPr>
                            <a:t> and</a:t>
                          </a:r>
                          <a: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  <a:t> Lipschitz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CA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CA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m:rPr>
                                    <m:lit/>
                                  </m:rP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rad>
                                <m:r>
                                  <m:rPr>
                                    <m:lit/>
                                  </m:rP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CA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119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EE30AA2-C85F-4648-9C78-84A540AB6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922752"/>
                  </p:ext>
                </p:extLst>
              </p:nvPr>
            </p:nvGraphicFramePr>
            <p:xfrm>
              <a:off x="643991" y="1788652"/>
              <a:ext cx="9059141" cy="35845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366">
                      <a:extLst>
                        <a:ext uri="{9D8B030D-6E8A-4147-A177-3AD203B41FA5}">
                          <a16:colId xmlns:a16="http://schemas.microsoft.com/office/drawing/2014/main" val="4232747326"/>
                        </a:ext>
                      </a:extLst>
                    </a:gridCol>
                    <a:gridCol w="6152775">
                      <a:extLst>
                        <a:ext uri="{9D8B030D-6E8A-4147-A177-3AD203B41FA5}">
                          <a16:colId xmlns:a16="http://schemas.microsoft.com/office/drawing/2014/main" val="1549882064"/>
                        </a:ext>
                      </a:extLst>
                    </a:gridCol>
                  </a:tblGrid>
                  <a:tr h="467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0" t="-10390" r="-212579" b="-667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Standard Convergence Rates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63798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00B050"/>
                              </a:solidFill>
                            </a:rPr>
                            <a:t>Smooth</a:t>
                          </a:r>
                          <a: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  <a:t> and</a:t>
                          </a:r>
                          <a:b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2000" b="1" dirty="0">
                              <a:solidFill>
                                <a:srgbClr val="F16BE7"/>
                              </a:solidFill>
                            </a:rPr>
                            <a:t>Strongly 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327" t="-73913" r="-396" b="-3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7227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00B050"/>
                              </a:solidFill>
                            </a:rPr>
                            <a:t>Smooth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327" t="-259740" r="-396" b="-4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697076"/>
                      </a:ext>
                    </a:extLst>
                  </a:tr>
                  <a:tr h="974535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FF0000"/>
                              </a:solidFill>
                            </a:rPr>
                            <a:t>Non-Smooth</a:t>
                          </a:r>
                          <a: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  <a:t> and</a:t>
                          </a:r>
                          <a:b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2000" b="1" dirty="0">
                              <a:solidFill>
                                <a:srgbClr val="F16BE7"/>
                              </a:solidFill>
                            </a:rPr>
                            <a:t>Strongly 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327" t="-173125" r="-396" b="-1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74535">
                    <a:tc>
                      <a:txBody>
                        <a:bodyPr/>
                        <a:lstStyle/>
                        <a:p>
                          <a:r>
                            <a:rPr lang="en-CA" sz="2000" b="1" dirty="0">
                              <a:solidFill>
                                <a:srgbClr val="FF0000"/>
                              </a:solidFill>
                            </a:rPr>
                            <a:t>Non-Smooth</a:t>
                          </a:r>
                          <a:r>
                            <a:rPr lang="en-CA" sz="2000" b="1" baseline="0" dirty="0">
                              <a:solidFill>
                                <a:schemeClr val="tx1"/>
                              </a:solidFill>
                            </a:rPr>
                            <a:t> and</a:t>
                          </a:r>
                          <a:r>
                            <a:rPr lang="en-CA" sz="2000" b="1" dirty="0">
                              <a:solidFill>
                                <a:schemeClr val="tx1"/>
                              </a:solidFill>
                            </a:rPr>
                            <a:t> Lipschitz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7327" t="-273125" r="-396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3119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Freeform 19"/>
          <p:cNvSpPr/>
          <p:nvPr/>
        </p:nvSpPr>
        <p:spPr>
          <a:xfrm>
            <a:off x="5187412" y="3432420"/>
            <a:ext cx="1005920" cy="1885919"/>
          </a:xfrm>
          <a:custGeom>
            <a:avLst/>
            <a:gdLst>
              <a:gd name="connsiteX0" fmla="*/ 216688 w 1005920"/>
              <a:gd name="connsiteY0" fmla="*/ 17378 h 1887348"/>
              <a:gd name="connsiteX1" fmla="*/ 21881 w 1005920"/>
              <a:gd name="connsiteY1" fmla="*/ 204233 h 1887348"/>
              <a:gd name="connsiteX2" fmla="*/ 9954 w 1005920"/>
              <a:gd name="connsiteY2" fmla="*/ 546139 h 1887348"/>
              <a:gd name="connsiteX3" fmla="*/ 69589 w 1005920"/>
              <a:gd name="connsiteY3" fmla="*/ 736971 h 1887348"/>
              <a:gd name="connsiteX4" fmla="*/ 240542 w 1005920"/>
              <a:gd name="connsiteY4" fmla="*/ 915875 h 1887348"/>
              <a:gd name="connsiteX5" fmla="*/ 296201 w 1005920"/>
              <a:gd name="connsiteY5" fmla="*/ 1019242 h 1887348"/>
              <a:gd name="connsiteX6" fmla="*/ 200785 w 1005920"/>
              <a:gd name="connsiteY6" fmla="*/ 1206098 h 1887348"/>
              <a:gd name="connsiteX7" fmla="*/ 196810 w 1005920"/>
              <a:gd name="connsiteY7" fmla="*/ 1448613 h 1887348"/>
              <a:gd name="connsiteX8" fmla="*/ 224639 w 1005920"/>
              <a:gd name="connsiteY8" fmla="*/ 1782567 h 1887348"/>
              <a:gd name="connsiteX9" fmla="*/ 594375 w 1005920"/>
              <a:gd name="connsiteY9" fmla="*/ 1885934 h 1887348"/>
              <a:gd name="connsiteX10" fmla="*/ 868695 w 1005920"/>
              <a:gd name="connsiteY10" fmla="*/ 1822324 h 1887348"/>
              <a:gd name="connsiteX11" fmla="*/ 995916 w 1005920"/>
              <a:gd name="connsiteY11" fmla="*/ 1559931 h 1887348"/>
              <a:gd name="connsiteX12" fmla="*/ 968086 w 1005920"/>
              <a:gd name="connsiteY12" fmla="*/ 1297538 h 1887348"/>
              <a:gd name="connsiteX13" fmla="*/ 733523 w 1005920"/>
              <a:gd name="connsiteY13" fmla="*/ 1027193 h 1887348"/>
              <a:gd name="connsiteX14" fmla="*/ 634131 w 1005920"/>
              <a:gd name="connsiteY14" fmla="*/ 895997 h 1887348"/>
              <a:gd name="connsiteX15" fmla="*/ 797133 w 1005920"/>
              <a:gd name="connsiteY15" fmla="*/ 649506 h 1887348"/>
              <a:gd name="connsiteX16" fmla="*/ 797133 w 1005920"/>
              <a:gd name="connsiteY16" fmla="*/ 391089 h 1887348"/>
              <a:gd name="connsiteX17" fmla="*/ 657985 w 1005920"/>
              <a:gd name="connsiteY17" fmla="*/ 204233 h 1887348"/>
              <a:gd name="connsiteX18" fmla="*/ 435349 w 1005920"/>
              <a:gd name="connsiteY18" fmla="*/ 29305 h 1887348"/>
              <a:gd name="connsiteX19" fmla="*/ 216688 w 1005920"/>
              <a:gd name="connsiteY19" fmla="*/ 17378 h 1887348"/>
              <a:gd name="connsiteX0" fmla="*/ 216688 w 1005920"/>
              <a:gd name="connsiteY0" fmla="*/ 17378 h 1887348"/>
              <a:gd name="connsiteX1" fmla="*/ 21881 w 1005920"/>
              <a:gd name="connsiteY1" fmla="*/ 204233 h 1887348"/>
              <a:gd name="connsiteX2" fmla="*/ 9954 w 1005920"/>
              <a:gd name="connsiteY2" fmla="*/ 546139 h 1887348"/>
              <a:gd name="connsiteX3" fmla="*/ 69589 w 1005920"/>
              <a:gd name="connsiteY3" fmla="*/ 736971 h 1887348"/>
              <a:gd name="connsiteX4" fmla="*/ 240542 w 1005920"/>
              <a:gd name="connsiteY4" fmla="*/ 915875 h 1887348"/>
              <a:gd name="connsiteX5" fmla="*/ 296201 w 1005920"/>
              <a:gd name="connsiteY5" fmla="*/ 1019242 h 1887348"/>
              <a:gd name="connsiteX6" fmla="*/ 200785 w 1005920"/>
              <a:gd name="connsiteY6" fmla="*/ 1206098 h 1887348"/>
              <a:gd name="connsiteX7" fmla="*/ 160952 w 1005920"/>
              <a:gd name="connsiteY7" fmla="*/ 1448613 h 1887348"/>
              <a:gd name="connsiteX8" fmla="*/ 224639 w 1005920"/>
              <a:gd name="connsiteY8" fmla="*/ 1782567 h 1887348"/>
              <a:gd name="connsiteX9" fmla="*/ 594375 w 1005920"/>
              <a:gd name="connsiteY9" fmla="*/ 1885934 h 1887348"/>
              <a:gd name="connsiteX10" fmla="*/ 868695 w 1005920"/>
              <a:gd name="connsiteY10" fmla="*/ 1822324 h 1887348"/>
              <a:gd name="connsiteX11" fmla="*/ 995916 w 1005920"/>
              <a:gd name="connsiteY11" fmla="*/ 1559931 h 1887348"/>
              <a:gd name="connsiteX12" fmla="*/ 968086 w 1005920"/>
              <a:gd name="connsiteY12" fmla="*/ 1297538 h 1887348"/>
              <a:gd name="connsiteX13" fmla="*/ 733523 w 1005920"/>
              <a:gd name="connsiteY13" fmla="*/ 1027193 h 1887348"/>
              <a:gd name="connsiteX14" fmla="*/ 634131 w 1005920"/>
              <a:gd name="connsiteY14" fmla="*/ 895997 h 1887348"/>
              <a:gd name="connsiteX15" fmla="*/ 797133 w 1005920"/>
              <a:gd name="connsiteY15" fmla="*/ 649506 h 1887348"/>
              <a:gd name="connsiteX16" fmla="*/ 797133 w 1005920"/>
              <a:gd name="connsiteY16" fmla="*/ 391089 h 1887348"/>
              <a:gd name="connsiteX17" fmla="*/ 657985 w 1005920"/>
              <a:gd name="connsiteY17" fmla="*/ 204233 h 1887348"/>
              <a:gd name="connsiteX18" fmla="*/ 435349 w 1005920"/>
              <a:gd name="connsiteY18" fmla="*/ 29305 h 1887348"/>
              <a:gd name="connsiteX19" fmla="*/ 216688 w 1005920"/>
              <a:gd name="connsiteY19" fmla="*/ 17378 h 1887348"/>
              <a:gd name="connsiteX0" fmla="*/ 216688 w 1005920"/>
              <a:gd name="connsiteY0" fmla="*/ 17378 h 1887348"/>
              <a:gd name="connsiteX1" fmla="*/ 21881 w 1005920"/>
              <a:gd name="connsiteY1" fmla="*/ 204233 h 1887348"/>
              <a:gd name="connsiteX2" fmla="*/ 9954 w 1005920"/>
              <a:gd name="connsiteY2" fmla="*/ 546139 h 1887348"/>
              <a:gd name="connsiteX3" fmla="*/ 69589 w 1005920"/>
              <a:gd name="connsiteY3" fmla="*/ 736971 h 1887348"/>
              <a:gd name="connsiteX4" fmla="*/ 240542 w 1005920"/>
              <a:gd name="connsiteY4" fmla="*/ 915875 h 1887348"/>
              <a:gd name="connsiteX5" fmla="*/ 296201 w 1005920"/>
              <a:gd name="connsiteY5" fmla="*/ 1019242 h 1887348"/>
              <a:gd name="connsiteX6" fmla="*/ 200785 w 1005920"/>
              <a:gd name="connsiteY6" fmla="*/ 1206098 h 1887348"/>
              <a:gd name="connsiteX7" fmla="*/ 160952 w 1005920"/>
              <a:gd name="connsiteY7" fmla="*/ 1448613 h 1887348"/>
              <a:gd name="connsiteX8" fmla="*/ 260498 w 1005920"/>
              <a:gd name="connsiteY8" fmla="*/ 1782567 h 1887348"/>
              <a:gd name="connsiteX9" fmla="*/ 594375 w 1005920"/>
              <a:gd name="connsiteY9" fmla="*/ 1885934 h 1887348"/>
              <a:gd name="connsiteX10" fmla="*/ 868695 w 1005920"/>
              <a:gd name="connsiteY10" fmla="*/ 1822324 h 1887348"/>
              <a:gd name="connsiteX11" fmla="*/ 995916 w 1005920"/>
              <a:gd name="connsiteY11" fmla="*/ 1559931 h 1887348"/>
              <a:gd name="connsiteX12" fmla="*/ 968086 w 1005920"/>
              <a:gd name="connsiteY12" fmla="*/ 1297538 h 1887348"/>
              <a:gd name="connsiteX13" fmla="*/ 733523 w 1005920"/>
              <a:gd name="connsiteY13" fmla="*/ 1027193 h 1887348"/>
              <a:gd name="connsiteX14" fmla="*/ 634131 w 1005920"/>
              <a:gd name="connsiteY14" fmla="*/ 895997 h 1887348"/>
              <a:gd name="connsiteX15" fmla="*/ 797133 w 1005920"/>
              <a:gd name="connsiteY15" fmla="*/ 649506 h 1887348"/>
              <a:gd name="connsiteX16" fmla="*/ 797133 w 1005920"/>
              <a:gd name="connsiteY16" fmla="*/ 391089 h 1887348"/>
              <a:gd name="connsiteX17" fmla="*/ 657985 w 1005920"/>
              <a:gd name="connsiteY17" fmla="*/ 204233 h 1887348"/>
              <a:gd name="connsiteX18" fmla="*/ 435349 w 1005920"/>
              <a:gd name="connsiteY18" fmla="*/ 29305 h 1887348"/>
              <a:gd name="connsiteX19" fmla="*/ 216688 w 1005920"/>
              <a:gd name="connsiteY19" fmla="*/ 17378 h 1887348"/>
              <a:gd name="connsiteX0" fmla="*/ 216688 w 1005920"/>
              <a:gd name="connsiteY0" fmla="*/ 15949 h 1885919"/>
              <a:gd name="connsiteX1" fmla="*/ 21881 w 1005920"/>
              <a:gd name="connsiteY1" fmla="*/ 202804 h 1885919"/>
              <a:gd name="connsiteX2" fmla="*/ 9954 w 1005920"/>
              <a:gd name="connsiteY2" fmla="*/ 544710 h 1885919"/>
              <a:gd name="connsiteX3" fmla="*/ 69589 w 1005920"/>
              <a:gd name="connsiteY3" fmla="*/ 735542 h 1885919"/>
              <a:gd name="connsiteX4" fmla="*/ 240542 w 1005920"/>
              <a:gd name="connsiteY4" fmla="*/ 914446 h 1885919"/>
              <a:gd name="connsiteX5" fmla="*/ 296201 w 1005920"/>
              <a:gd name="connsiteY5" fmla="*/ 1017813 h 1885919"/>
              <a:gd name="connsiteX6" fmla="*/ 200785 w 1005920"/>
              <a:gd name="connsiteY6" fmla="*/ 1204669 h 1885919"/>
              <a:gd name="connsiteX7" fmla="*/ 160952 w 1005920"/>
              <a:gd name="connsiteY7" fmla="*/ 1447184 h 1885919"/>
              <a:gd name="connsiteX8" fmla="*/ 260498 w 1005920"/>
              <a:gd name="connsiteY8" fmla="*/ 1781138 h 1885919"/>
              <a:gd name="connsiteX9" fmla="*/ 594375 w 1005920"/>
              <a:gd name="connsiteY9" fmla="*/ 1884505 h 1885919"/>
              <a:gd name="connsiteX10" fmla="*/ 868695 w 1005920"/>
              <a:gd name="connsiteY10" fmla="*/ 1820895 h 1885919"/>
              <a:gd name="connsiteX11" fmla="*/ 995916 w 1005920"/>
              <a:gd name="connsiteY11" fmla="*/ 1558502 h 1885919"/>
              <a:gd name="connsiteX12" fmla="*/ 968086 w 1005920"/>
              <a:gd name="connsiteY12" fmla="*/ 1296109 h 1885919"/>
              <a:gd name="connsiteX13" fmla="*/ 733523 w 1005920"/>
              <a:gd name="connsiteY13" fmla="*/ 1025764 h 1885919"/>
              <a:gd name="connsiteX14" fmla="*/ 634131 w 1005920"/>
              <a:gd name="connsiteY14" fmla="*/ 894568 h 1885919"/>
              <a:gd name="connsiteX15" fmla="*/ 797133 w 1005920"/>
              <a:gd name="connsiteY15" fmla="*/ 648077 h 1885919"/>
              <a:gd name="connsiteX16" fmla="*/ 797133 w 1005920"/>
              <a:gd name="connsiteY16" fmla="*/ 389660 h 1885919"/>
              <a:gd name="connsiteX17" fmla="*/ 687867 w 1005920"/>
              <a:gd name="connsiteY17" fmla="*/ 172921 h 1885919"/>
              <a:gd name="connsiteX18" fmla="*/ 435349 w 1005920"/>
              <a:gd name="connsiteY18" fmla="*/ 27876 h 1885919"/>
              <a:gd name="connsiteX19" fmla="*/ 216688 w 1005920"/>
              <a:gd name="connsiteY19" fmla="*/ 15949 h 188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5920" h="1885919">
                <a:moveTo>
                  <a:pt x="216688" y="15949"/>
                </a:moveTo>
                <a:cubicBezTo>
                  <a:pt x="147777" y="45104"/>
                  <a:pt x="56337" y="114677"/>
                  <a:pt x="21881" y="202804"/>
                </a:cubicBezTo>
                <a:cubicBezTo>
                  <a:pt x="-12575" y="290931"/>
                  <a:pt x="2003" y="455920"/>
                  <a:pt x="9954" y="544710"/>
                </a:cubicBezTo>
                <a:cubicBezTo>
                  <a:pt x="17905" y="633500"/>
                  <a:pt x="31158" y="673919"/>
                  <a:pt x="69589" y="735542"/>
                </a:cubicBezTo>
                <a:cubicBezTo>
                  <a:pt x="108020" y="797165"/>
                  <a:pt x="202773" y="867401"/>
                  <a:pt x="240542" y="914446"/>
                </a:cubicBezTo>
                <a:cubicBezTo>
                  <a:pt x="278311" y="961491"/>
                  <a:pt x="302827" y="969443"/>
                  <a:pt x="296201" y="1017813"/>
                </a:cubicBezTo>
                <a:cubicBezTo>
                  <a:pt x="289575" y="1066184"/>
                  <a:pt x="223326" y="1133107"/>
                  <a:pt x="200785" y="1204669"/>
                </a:cubicBezTo>
                <a:cubicBezTo>
                  <a:pt x="178244" y="1276231"/>
                  <a:pt x="151000" y="1351106"/>
                  <a:pt x="160952" y="1447184"/>
                </a:cubicBezTo>
                <a:cubicBezTo>
                  <a:pt x="170904" y="1543262"/>
                  <a:pt x="188261" y="1708251"/>
                  <a:pt x="260498" y="1781138"/>
                </a:cubicBezTo>
                <a:cubicBezTo>
                  <a:pt x="332735" y="1854025"/>
                  <a:pt x="493009" y="1877879"/>
                  <a:pt x="594375" y="1884505"/>
                </a:cubicBezTo>
                <a:cubicBezTo>
                  <a:pt x="695741" y="1891131"/>
                  <a:pt x="801772" y="1875229"/>
                  <a:pt x="868695" y="1820895"/>
                </a:cubicBezTo>
                <a:cubicBezTo>
                  <a:pt x="935619" y="1766561"/>
                  <a:pt x="979351" y="1645966"/>
                  <a:pt x="995916" y="1558502"/>
                </a:cubicBezTo>
                <a:cubicBezTo>
                  <a:pt x="1012481" y="1471038"/>
                  <a:pt x="1011818" y="1384899"/>
                  <a:pt x="968086" y="1296109"/>
                </a:cubicBezTo>
                <a:cubicBezTo>
                  <a:pt x="924354" y="1207319"/>
                  <a:pt x="789182" y="1092688"/>
                  <a:pt x="733523" y="1025764"/>
                </a:cubicBezTo>
                <a:cubicBezTo>
                  <a:pt x="677864" y="958840"/>
                  <a:pt x="623529" y="957516"/>
                  <a:pt x="634131" y="894568"/>
                </a:cubicBezTo>
                <a:cubicBezTo>
                  <a:pt x="644733" y="831620"/>
                  <a:pt x="769966" y="732228"/>
                  <a:pt x="797133" y="648077"/>
                </a:cubicBezTo>
                <a:cubicBezTo>
                  <a:pt x="824300" y="563926"/>
                  <a:pt x="815344" y="468853"/>
                  <a:pt x="797133" y="389660"/>
                </a:cubicBezTo>
                <a:cubicBezTo>
                  <a:pt x="778922" y="310467"/>
                  <a:pt x="748164" y="233218"/>
                  <a:pt x="687867" y="172921"/>
                </a:cubicBezTo>
                <a:cubicBezTo>
                  <a:pt x="627570" y="112624"/>
                  <a:pt x="513879" y="54038"/>
                  <a:pt x="435349" y="27876"/>
                </a:cubicBezTo>
                <a:cubicBezTo>
                  <a:pt x="356819" y="1714"/>
                  <a:pt x="285599" y="-13206"/>
                  <a:pt x="216688" y="15949"/>
                </a:cubicBezTo>
                <a:close/>
              </a:path>
            </a:pathLst>
          </a:custGeom>
          <a:solidFill>
            <a:srgbClr val="FFFF00">
              <a:alpha val="2902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43991" y="5718198"/>
            <a:ext cx="6414356" cy="830997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Standard results in non-smooth setting require averaging of iterates.</a:t>
            </a:r>
            <a:endParaRPr lang="en-CA" sz="2400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6F288134-5804-44DF-B840-4EE9D38D0CD8}"/>
              </a:ext>
            </a:extLst>
          </p:cNvPr>
          <p:cNvSpPr/>
          <p:nvPr/>
        </p:nvSpPr>
        <p:spPr>
          <a:xfrm>
            <a:off x="7248128" y="4497722"/>
            <a:ext cx="937800" cy="750267"/>
          </a:xfrm>
          <a:custGeom>
            <a:avLst/>
            <a:gdLst>
              <a:gd name="connsiteX0" fmla="*/ 2612378 w 5035176"/>
              <a:gd name="connsiteY0" fmla="*/ 51267 h 814680"/>
              <a:gd name="connsiteX1" fmla="*/ 1086437 w 5035176"/>
              <a:gd name="connsiteY1" fmla="*/ 68739 h 814680"/>
              <a:gd name="connsiteX2" fmla="*/ 218630 w 5035176"/>
              <a:gd name="connsiteY2" fmla="*/ 109509 h 814680"/>
              <a:gd name="connsiteX3" fmla="*/ 195333 w 5035176"/>
              <a:gd name="connsiteY3" fmla="*/ 686105 h 814680"/>
              <a:gd name="connsiteX4" fmla="*/ 2449300 w 5035176"/>
              <a:gd name="connsiteY4" fmla="*/ 785116 h 814680"/>
              <a:gd name="connsiteX5" fmla="*/ 4709091 w 5035176"/>
              <a:gd name="connsiteY5" fmla="*/ 767644 h 814680"/>
              <a:gd name="connsiteX6" fmla="*/ 5006126 w 5035176"/>
              <a:gd name="connsiteY6" fmla="*/ 272587 h 814680"/>
              <a:gd name="connsiteX7" fmla="*/ 4563486 w 5035176"/>
              <a:gd name="connsiteY7" fmla="*/ 10497 h 814680"/>
              <a:gd name="connsiteX8" fmla="*/ 2612378 w 5035176"/>
              <a:gd name="connsiteY8" fmla="*/ 51267 h 814680"/>
              <a:gd name="connsiteX0" fmla="*/ 2612378 w 5035176"/>
              <a:gd name="connsiteY0" fmla="*/ 51267 h 793867"/>
              <a:gd name="connsiteX1" fmla="*/ 1086437 w 5035176"/>
              <a:gd name="connsiteY1" fmla="*/ 68739 h 793867"/>
              <a:gd name="connsiteX2" fmla="*/ 218630 w 5035176"/>
              <a:gd name="connsiteY2" fmla="*/ 109509 h 793867"/>
              <a:gd name="connsiteX3" fmla="*/ 195333 w 5035176"/>
              <a:gd name="connsiteY3" fmla="*/ 686105 h 793867"/>
              <a:gd name="connsiteX4" fmla="*/ 2449300 w 5035176"/>
              <a:gd name="connsiteY4" fmla="*/ 785116 h 793867"/>
              <a:gd name="connsiteX5" fmla="*/ 4709091 w 5035176"/>
              <a:gd name="connsiteY5" fmla="*/ 730912 h 793867"/>
              <a:gd name="connsiteX6" fmla="*/ 5006126 w 5035176"/>
              <a:gd name="connsiteY6" fmla="*/ 272587 h 793867"/>
              <a:gd name="connsiteX7" fmla="*/ 4563486 w 5035176"/>
              <a:gd name="connsiteY7" fmla="*/ 10497 h 793867"/>
              <a:gd name="connsiteX8" fmla="*/ 2612378 w 5035176"/>
              <a:gd name="connsiteY8" fmla="*/ 51267 h 793867"/>
              <a:gd name="connsiteX0" fmla="*/ 2612378 w 5035176"/>
              <a:gd name="connsiteY0" fmla="*/ 6612 h 749212"/>
              <a:gd name="connsiteX1" fmla="*/ 1086437 w 5035176"/>
              <a:gd name="connsiteY1" fmla="*/ 24084 h 749212"/>
              <a:gd name="connsiteX2" fmla="*/ 218630 w 5035176"/>
              <a:gd name="connsiteY2" fmla="*/ 64854 h 749212"/>
              <a:gd name="connsiteX3" fmla="*/ 195333 w 5035176"/>
              <a:gd name="connsiteY3" fmla="*/ 641450 h 749212"/>
              <a:gd name="connsiteX4" fmla="*/ 2449300 w 5035176"/>
              <a:gd name="connsiteY4" fmla="*/ 740461 h 749212"/>
              <a:gd name="connsiteX5" fmla="*/ 4709091 w 5035176"/>
              <a:gd name="connsiteY5" fmla="*/ 686257 h 749212"/>
              <a:gd name="connsiteX6" fmla="*/ 5006126 w 5035176"/>
              <a:gd name="connsiteY6" fmla="*/ 227932 h 749212"/>
              <a:gd name="connsiteX7" fmla="*/ 4563486 w 5035176"/>
              <a:gd name="connsiteY7" fmla="*/ 20940 h 749212"/>
              <a:gd name="connsiteX8" fmla="*/ 2612378 w 5035176"/>
              <a:gd name="connsiteY8" fmla="*/ 6612 h 749212"/>
              <a:gd name="connsiteX0" fmla="*/ 2612378 w 5006725"/>
              <a:gd name="connsiteY0" fmla="*/ 10820 h 750925"/>
              <a:gd name="connsiteX1" fmla="*/ 1086437 w 5006725"/>
              <a:gd name="connsiteY1" fmla="*/ 28292 h 750925"/>
              <a:gd name="connsiteX2" fmla="*/ 218630 w 5006725"/>
              <a:gd name="connsiteY2" fmla="*/ 69062 h 750925"/>
              <a:gd name="connsiteX3" fmla="*/ 195333 w 5006725"/>
              <a:gd name="connsiteY3" fmla="*/ 645658 h 750925"/>
              <a:gd name="connsiteX4" fmla="*/ 2449300 w 5006725"/>
              <a:gd name="connsiteY4" fmla="*/ 744669 h 750925"/>
              <a:gd name="connsiteX5" fmla="*/ 4709091 w 5006725"/>
              <a:gd name="connsiteY5" fmla="*/ 690465 h 750925"/>
              <a:gd name="connsiteX6" fmla="*/ 4965357 w 5006725"/>
              <a:gd name="connsiteY6" fmla="*/ 287237 h 750925"/>
              <a:gd name="connsiteX7" fmla="*/ 4563486 w 5006725"/>
              <a:gd name="connsiteY7" fmla="*/ 25148 h 750925"/>
              <a:gd name="connsiteX8" fmla="*/ 2612378 w 5006725"/>
              <a:gd name="connsiteY8" fmla="*/ 10820 h 750925"/>
              <a:gd name="connsiteX0" fmla="*/ 2612378 w 4977260"/>
              <a:gd name="connsiteY0" fmla="*/ 10820 h 750926"/>
              <a:gd name="connsiteX1" fmla="*/ 1086437 w 4977260"/>
              <a:gd name="connsiteY1" fmla="*/ 28292 h 750926"/>
              <a:gd name="connsiteX2" fmla="*/ 218630 w 4977260"/>
              <a:gd name="connsiteY2" fmla="*/ 69062 h 750926"/>
              <a:gd name="connsiteX3" fmla="*/ 195333 w 4977260"/>
              <a:gd name="connsiteY3" fmla="*/ 645658 h 750926"/>
              <a:gd name="connsiteX4" fmla="*/ 2449300 w 4977260"/>
              <a:gd name="connsiteY4" fmla="*/ 744669 h 750926"/>
              <a:gd name="connsiteX5" fmla="*/ 4598431 w 4977260"/>
              <a:gd name="connsiteY5" fmla="*/ 690465 h 750926"/>
              <a:gd name="connsiteX6" fmla="*/ 4965357 w 4977260"/>
              <a:gd name="connsiteY6" fmla="*/ 287237 h 750926"/>
              <a:gd name="connsiteX7" fmla="*/ 4563486 w 4977260"/>
              <a:gd name="connsiteY7" fmla="*/ 25148 h 750926"/>
              <a:gd name="connsiteX8" fmla="*/ 2612378 w 4977260"/>
              <a:gd name="connsiteY8" fmla="*/ 10820 h 750926"/>
              <a:gd name="connsiteX0" fmla="*/ 2549847 w 4914729"/>
              <a:gd name="connsiteY0" fmla="*/ 10820 h 750023"/>
              <a:gd name="connsiteX1" fmla="*/ 1023906 w 4914729"/>
              <a:gd name="connsiteY1" fmla="*/ 28292 h 750023"/>
              <a:gd name="connsiteX2" fmla="*/ 156099 w 4914729"/>
              <a:gd name="connsiteY2" fmla="*/ 69062 h 750023"/>
              <a:gd name="connsiteX3" fmla="*/ 225990 w 4914729"/>
              <a:gd name="connsiteY3" fmla="*/ 657901 h 750023"/>
              <a:gd name="connsiteX4" fmla="*/ 2386769 w 4914729"/>
              <a:gd name="connsiteY4" fmla="*/ 744669 h 750023"/>
              <a:gd name="connsiteX5" fmla="*/ 4535900 w 4914729"/>
              <a:gd name="connsiteY5" fmla="*/ 690465 h 750023"/>
              <a:gd name="connsiteX6" fmla="*/ 4902826 w 4914729"/>
              <a:gd name="connsiteY6" fmla="*/ 287237 h 750023"/>
              <a:gd name="connsiteX7" fmla="*/ 4500955 w 4914729"/>
              <a:gd name="connsiteY7" fmla="*/ 25148 h 750023"/>
              <a:gd name="connsiteX8" fmla="*/ 2549847 w 4914729"/>
              <a:gd name="connsiteY8" fmla="*/ 10820 h 75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729" h="750023">
                <a:moveTo>
                  <a:pt x="2549847" y="10820"/>
                </a:moveTo>
                <a:cubicBezTo>
                  <a:pt x="1970339" y="11344"/>
                  <a:pt x="1532553" y="22468"/>
                  <a:pt x="1023906" y="28292"/>
                </a:cubicBezTo>
                <a:cubicBezTo>
                  <a:pt x="624948" y="37999"/>
                  <a:pt x="289085" y="-35873"/>
                  <a:pt x="156099" y="69062"/>
                </a:cubicBezTo>
                <a:cubicBezTo>
                  <a:pt x="23113" y="173997"/>
                  <a:pt x="-145788" y="545300"/>
                  <a:pt x="225990" y="657901"/>
                </a:cubicBezTo>
                <a:cubicBezTo>
                  <a:pt x="597768" y="770502"/>
                  <a:pt x="1668451" y="739242"/>
                  <a:pt x="2386769" y="744669"/>
                </a:cubicBezTo>
                <a:cubicBezTo>
                  <a:pt x="3105087" y="750096"/>
                  <a:pt x="4116557" y="766704"/>
                  <a:pt x="4535900" y="690465"/>
                </a:cubicBezTo>
                <a:cubicBezTo>
                  <a:pt x="4955243" y="614226"/>
                  <a:pt x="4927094" y="413428"/>
                  <a:pt x="4902826" y="287237"/>
                </a:cubicBezTo>
                <a:cubicBezTo>
                  <a:pt x="4878558" y="161046"/>
                  <a:pt x="4893118" y="71218"/>
                  <a:pt x="4500955" y="25148"/>
                </a:cubicBezTo>
                <a:cubicBezTo>
                  <a:pt x="4108792" y="-20922"/>
                  <a:pt x="3129355" y="10296"/>
                  <a:pt x="2549847" y="10820"/>
                </a:cubicBezTo>
                <a:close/>
              </a:path>
            </a:pathLst>
          </a:custGeom>
          <a:solidFill>
            <a:srgbClr val="00B050">
              <a:alpha val="29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808D35-1AFF-4B21-BC56-A768B8002575}"/>
              </a:ext>
            </a:extLst>
          </p:cNvPr>
          <p:cNvCxnSpPr/>
          <p:nvPr/>
        </p:nvCxnSpPr>
        <p:spPr>
          <a:xfrm flipH="1" flipV="1">
            <a:off x="7968208" y="5373216"/>
            <a:ext cx="432048" cy="5040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9B4320-8111-4352-9745-FB02D3C11F34}"/>
              </a:ext>
            </a:extLst>
          </p:cNvPr>
          <p:cNvSpPr txBox="1"/>
          <p:nvPr/>
        </p:nvSpPr>
        <p:spPr>
          <a:xfrm flipH="1">
            <a:off x="7671866" y="5877272"/>
            <a:ext cx="390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B050"/>
                </a:solidFill>
              </a:rPr>
              <a:t>Optimal for non-smooth Lipschitz functions.</a:t>
            </a:r>
          </a:p>
        </p:txBody>
      </p:sp>
    </p:spTree>
    <p:extLst>
      <p:ext uri="{BB962C8B-B14F-4D97-AF65-F5344CB8AC3E}">
        <p14:creationId xmlns:p14="http://schemas.microsoft.com/office/powerpoint/2010/main" val="8090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20" grpId="0" animBg="1"/>
      <p:bldP spid="21" grpId="0" animBg="1"/>
      <p:bldP spid="1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DD860-5D1D-4549-8D49-452B95AC63B5}"/>
              </a:ext>
            </a:extLst>
          </p:cNvPr>
          <p:cNvSpPr txBox="1"/>
          <p:nvPr/>
        </p:nvSpPr>
        <p:spPr>
          <a:xfrm>
            <a:off x="551384" y="404664"/>
            <a:ext cx="10585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7030A0"/>
                </a:solidFill>
              </a:rPr>
              <a:t>Do there exist algorithms in the non-smooth setting where </a:t>
            </a:r>
            <a:r>
              <a:rPr lang="en-CA" sz="4400" b="1" dirty="0">
                <a:solidFill>
                  <a:srgbClr val="FF0000"/>
                </a:solidFill>
              </a:rPr>
              <a:t>individual iterates </a:t>
            </a:r>
            <a:r>
              <a:rPr lang="en-CA" sz="4400" b="1" dirty="0">
                <a:solidFill>
                  <a:srgbClr val="7030A0"/>
                </a:solidFill>
              </a:rPr>
              <a:t>converge to OPT at the optimal rate?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FFD6-6363-42D1-BDD5-206AD263ED42}"/>
              </a:ext>
            </a:extLst>
          </p:cNvPr>
          <p:cNvSpPr txBox="1"/>
          <p:nvPr/>
        </p:nvSpPr>
        <p:spPr>
          <a:xfrm>
            <a:off x="767408" y="2636912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00B050"/>
                </a:solidFill>
              </a:rPr>
              <a:t>Yes... </a:t>
            </a:r>
            <a:r>
              <a:rPr lang="en-CA" sz="3200" b="1" dirty="0"/>
              <a:t>[</a:t>
            </a:r>
            <a:r>
              <a:rPr lang="en-CA" sz="3200" b="1" dirty="0" err="1"/>
              <a:t>Nesterov-Shikman</a:t>
            </a:r>
            <a:r>
              <a:rPr lang="en-CA" sz="3200" b="1" dirty="0"/>
              <a:t> ‘15] </a:t>
            </a:r>
            <a:r>
              <a:rPr lang="en-CA" sz="3200" b="1" dirty="0">
                <a:solidFill>
                  <a:srgbClr val="00B050"/>
                </a:solidFill>
              </a:rPr>
              <a:t>provide an algorithm where the final iterates converge to OPT at the optimal rate.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564FB-C477-4CF5-8CEE-D3C7018C79BB}"/>
              </a:ext>
            </a:extLst>
          </p:cNvPr>
          <p:cNvSpPr txBox="1"/>
          <p:nvPr/>
        </p:nvSpPr>
        <p:spPr>
          <a:xfrm>
            <a:off x="767408" y="4005064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rgbClr val="00B050"/>
                </a:solidFill>
              </a:rPr>
              <a:t>Fundamental question: </a:t>
            </a:r>
            <a:r>
              <a:rPr lang="en-CA" sz="4000" dirty="0">
                <a:solidFill>
                  <a:srgbClr val="00B050"/>
                </a:solidFill>
              </a:rPr>
              <a:t>do the individual iterates of GD converge to OPT? If so, at what rate? </a:t>
            </a:r>
            <a:endParaRPr lang="en-CA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AE7653-AE1B-4249-9F45-E2D4A057AE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3352" y="-50937"/>
                <a:ext cx="10513168" cy="1175682"/>
              </a:xfrm>
            </p:spPr>
            <p:txBody>
              <a:bodyPr/>
              <a:lstStyle/>
              <a:p>
                <a:r>
                  <a:rPr lang="en-CA" b="1" u="sng" dirty="0"/>
                  <a:t>Main Question 1:</a:t>
                </a:r>
                <a:r>
                  <a:rPr lang="en-CA" b="1" dirty="0"/>
                  <a:t> Convergence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AE7653-AE1B-4249-9F45-E2D4A057A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3352" y="-50937"/>
                <a:ext cx="10513168" cy="1175682"/>
              </a:xfrm>
              <a:blipFill>
                <a:blip r:embed="rId2"/>
                <a:stretch>
                  <a:fillRect l="-2319" b="-41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052737"/>
                <a:ext cx="9577064" cy="7920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500" dirty="0"/>
                  <a:t>How fast does </a:t>
                </a:r>
                <a14:m>
                  <m:oMath xmlns:m="http://schemas.openxmlformats.org/officeDocument/2006/math">
                    <m:r>
                      <a:rPr lang="en-CA" sz="35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35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5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5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500" dirty="0"/>
                  <a:t> converge to OPT, if at all? </a:t>
                </a:r>
              </a:p>
              <a:p>
                <a:pPr marL="457200" lvl="1" indent="0">
                  <a:buNone/>
                </a:pPr>
                <a:endParaRPr lang="en-CA" sz="3200" i="1" dirty="0">
                  <a:solidFill>
                    <a:srgbClr val="0000FF"/>
                  </a:solidFill>
                </a:endParaRPr>
              </a:p>
              <a:p>
                <a:pPr lvl="1"/>
                <a:endParaRPr lang="en-CA" sz="3200" i="1" dirty="0">
                  <a:solidFill>
                    <a:srgbClr val="0000FF"/>
                  </a:solidFill>
                </a:endParaRP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052737"/>
                <a:ext cx="9577064" cy="792088"/>
              </a:xfrm>
              <a:blipFill>
                <a:blip r:embed="rId3"/>
                <a:stretch>
                  <a:fillRect l="-1846" t="-17692"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5CA13E-EABE-4C7B-BE0F-8781A7FB061C}"/>
                  </a:ext>
                </a:extLst>
              </p:cNvPr>
              <p:cNvSpPr txBox="1"/>
              <p:nvPr/>
            </p:nvSpPr>
            <p:spPr>
              <a:xfrm>
                <a:off x="1055440" y="1349802"/>
                <a:ext cx="79354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>
                    <a:solidFill>
                      <a:srgbClr val="0000FF"/>
                    </a:solidFill>
                  </a:rPr>
                  <a:t>Upper bound of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CA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32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CA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CA" sz="3200" dirty="0"/>
                  <a:t> [Shamir-Zhang ‘13]</a:t>
                </a:r>
                <a:r>
                  <a:rPr lang="en-CA" sz="9600" i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5CA13E-EABE-4C7B-BE0F-8781A7FB0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349802"/>
                <a:ext cx="7935442" cy="1569660"/>
              </a:xfrm>
              <a:prstGeom prst="rect">
                <a:avLst/>
              </a:prstGeom>
              <a:blipFill>
                <a:blip r:embed="rId4"/>
                <a:stretch>
                  <a:fillRect l="-19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8EFD156-0C0E-4B6B-8BCC-B65BABBD21C3}"/>
              </a:ext>
            </a:extLst>
          </p:cNvPr>
          <p:cNvSpPr/>
          <p:nvPr/>
        </p:nvSpPr>
        <p:spPr>
          <a:xfrm>
            <a:off x="551384" y="3212976"/>
            <a:ext cx="10452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800"/>
              </a:spcBef>
            </a:pPr>
            <a:r>
              <a:rPr lang="en-CA" sz="3200" dirty="0">
                <a:solidFill>
                  <a:srgbClr val="00B050"/>
                </a:solidFill>
              </a:rPr>
              <a:t>($50) </a:t>
            </a:r>
            <a:r>
              <a:rPr lang="en-CA" sz="3200" dirty="0">
                <a:solidFill>
                  <a:srgbClr val="0000FF"/>
                </a:solidFill>
              </a:rPr>
              <a:t>“What is the suboptimality of the last iterate returned by GD?” </a:t>
            </a:r>
            <a:r>
              <a:rPr lang="en-CA" sz="3200" dirty="0"/>
              <a:t>[Shamir ’12]</a:t>
            </a:r>
          </a:p>
        </p:txBody>
      </p:sp>
    </p:spTree>
    <p:extLst>
      <p:ext uri="{BB962C8B-B14F-4D97-AF65-F5344CB8AC3E}">
        <p14:creationId xmlns:p14="http://schemas.microsoft.com/office/powerpoint/2010/main" val="3018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25692</TotalTime>
  <Words>2506</Words>
  <Application>Microsoft Office PowerPoint</Application>
  <PresentationFormat>Widescreen</PresentationFormat>
  <Paragraphs>379</Paragraphs>
  <Slides>40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Tight Analyses for Non-Smooth Stochastic Gradient Descent </vt:lpstr>
      <vt:lpstr>Importance of Stochastic Gradient Descent (SGD)</vt:lpstr>
      <vt:lpstr>Shamir’s Open Questions [2012]</vt:lpstr>
      <vt:lpstr>Example: Geometric Median e.g. [Cohen, Lee, Miller, Pachocki, Sidford ‘16]</vt:lpstr>
      <vt:lpstr>Subgradients</vt:lpstr>
      <vt:lpstr>Strongly Convex Functions</vt:lpstr>
      <vt:lpstr>Gradient Descent in a Nutshell</vt:lpstr>
      <vt:lpstr>PowerPoint Presentation</vt:lpstr>
      <vt:lpstr>Main Question 1: Convergence of f(x_t )</vt:lpstr>
      <vt:lpstr>Sub-Gradient Descent</vt:lpstr>
      <vt:lpstr>Stochastic Sub-Gradient Descent</vt:lpstr>
      <vt:lpstr>Lipschitz Functions</vt:lpstr>
      <vt:lpstr>Main Result 1: Lower Bound, Lipschitz case</vt:lpstr>
      <vt:lpstr>PowerPoint Presentation</vt:lpstr>
      <vt:lpstr>PowerPoint Presentation</vt:lpstr>
      <vt:lpstr>Why “infinitely often” and “lim sup”?</vt:lpstr>
      <vt:lpstr>Why “infinitely often” and “lim sup”?</vt:lpstr>
      <vt:lpstr>Hitting the log⁡T∕√T  curve infinitely often: </vt:lpstr>
      <vt:lpstr>Some intuition about the lower bound…</vt:lpstr>
      <vt:lpstr>How to keep increasing?</vt:lpstr>
      <vt:lpstr>How to keep increasing?</vt:lpstr>
      <vt:lpstr>More on the lower bound</vt:lpstr>
      <vt:lpstr>Main Question 2: High probability bounds on f(x_t)</vt:lpstr>
      <vt:lpstr>Setup for the high probability upper bound</vt:lpstr>
      <vt:lpstr>Birds Eye View of Uniform Average High Prob Bound</vt:lpstr>
      <vt:lpstr>Handling the accumulated noise</vt:lpstr>
      <vt:lpstr>Modifying the final iterate result of [Shamir-Zhang]</vt:lpstr>
      <vt:lpstr>Modifying the final iterate result of [Shamir-Zhang]</vt:lpstr>
      <vt:lpstr>Handing the accumulated noise</vt:lpstr>
      <vt:lpstr>Bounding sum of squared increments</vt:lpstr>
      <vt:lpstr>Freedman’s Inequality</vt:lpstr>
      <vt:lpstr>Freedman’s Inequality</vt:lpstr>
      <vt:lpstr>A Chicken and Egg Phenomenon</vt:lpstr>
      <vt:lpstr>PowerPoint Presentation</vt:lpstr>
      <vt:lpstr>親子丼</vt:lpstr>
      <vt:lpstr>鮭親子丼</vt:lpstr>
      <vt:lpstr>The “Oyakodon” Theorem</vt:lpstr>
      <vt:lpstr>The “Oyakodon” Theorem vs. Freedman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Tight Analyses for Non-Smooth Stochastic Gradient Descent</dc:title>
  <dc:creator>Sikander Randhawa</dc:creator>
  <cp:lastModifiedBy>Sikander Randhawa</cp:lastModifiedBy>
  <cp:revision>579</cp:revision>
  <cp:lastPrinted>2019-03-31T15:38:55Z</cp:lastPrinted>
  <dcterms:created xsi:type="dcterms:W3CDTF">2019-03-01T00:32:14Z</dcterms:created>
  <dcterms:modified xsi:type="dcterms:W3CDTF">2019-09-02T23:24:43Z</dcterms:modified>
</cp:coreProperties>
</file>