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7.xml"/><Relationship Id="rId22" Type="http://schemas.openxmlformats.org/officeDocument/2006/relationships/font" Target="fonts/SourceSansPro-boldItalic.fntdata"/><Relationship Id="rId10" Type="http://schemas.openxmlformats.org/officeDocument/2006/relationships/slide" Target="slides/slide6.xml"/><Relationship Id="rId21" Type="http://schemas.openxmlformats.org/officeDocument/2006/relationships/font" Target="fonts/SourceSansPr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SourceSansPr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rtl="0">
              <a:lnSpc>
                <a:spcPct val="100000"/>
              </a:lnSpc>
              <a:spcBef>
                <a:spcPts val="0"/>
              </a:spcBef>
              <a:spcAft>
                <a:spcPts val="0"/>
              </a:spcAft>
              <a:buSzPct val="100000"/>
              <a:buNone/>
              <a:defRPr sz="2400"/>
            </a:lvl1pPr>
            <a:lvl2pPr lvl="1" rtl="0">
              <a:lnSpc>
                <a:spcPct val="100000"/>
              </a:lnSpc>
              <a:spcBef>
                <a:spcPts val="0"/>
              </a:spcBef>
              <a:spcAft>
                <a:spcPts val="0"/>
              </a:spcAft>
              <a:buSzPct val="100000"/>
              <a:buNone/>
              <a:defRPr sz="2400"/>
            </a:lvl2pPr>
            <a:lvl3pPr lvl="2" rtl="0">
              <a:lnSpc>
                <a:spcPct val="100000"/>
              </a:lnSpc>
              <a:spcBef>
                <a:spcPts val="0"/>
              </a:spcBef>
              <a:spcAft>
                <a:spcPts val="0"/>
              </a:spcAft>
              <a:buSzPct val="100000"/>
              <a:buNone/>
              <a:defRPr sz="2400"/>
            </a:lvl3pPr>
            <a:lvl4pPr lvl="3" rtl="0">
              <a:lnSpc>
                <a:spcPct val="100000"/>
              </a:lnSpc>
              <a:spcBef>
                <a:spcPts val="0"/>
              </a:spcBef>
              <a:spcAft>
                <a:spcPts val="0"/>
              </a:spcAft>
              <a:buSzPct val="100000"/>
              <a:buNone/>
              <a:defRPr sz="2400"/>
            </a:lvl4pPr>
            <a:lvl5pPr lvl="4" rtl="0">
              <a:lnSpc>
                <a:spcPct val="100000"/>
              </a:lnSpc>
              <a:spcBef>
                <a:spcPts val="0"/>
              </a:spcBef>
              <a:spcAft>
                <a:spcPts val="0"/>
              </a:spcAft>
              <a:buSzPct val="100000"/>
              <a:buNone/>
              <a:defRPr sz="2400"/>
            </a:lvl5pPr>
            <a:lvl6pPr lvl="5" rtl="0">
              <a:lnSpc>
                <a:spcPct val="100000"/>
              </a:lnSpc>
              <a:spcBef>
                <a:spcPts val="0"/>
              </a:spcBef>
              <a:spcAft>
                <a:spcPts val="0"/>
              </a:spcAft>
              <a:buSzPct val="100000"/>
              <a:buNone/>
              <a:defRPr sz="2400"/>
            </a:lvl6pPr>
            <a:lvl7pPr lvl="6" rtl="0">
              <a:lnSpc>
                <a:spcPct val="100000"/>
              </a:lnSpc>
              <a:spcBef>
                <a:spcPts val="0"/>
              </a:spcBef>
              <a:spcAft>
                <a:spcPts val="0"/>
              </a:spcAft>
              <a:buSzPct val="100000"/>
              <a:buNone/>
              <a:defRPr sz="2400"/>
            </a:lvl7pPr>
            <a:lvl8pPr lvl="7" rtl="0">
              <a:lnSpc>
                <a:spcPct val="100000"/>
              </a:lnSpc>
              <a:spcBef>
                <a:spcPts val="0"/>
              </a:spcBef>
              <a:spcAft>
                <a:spcPts val="0"/>
              </a:spcAft>
              <a:buSzPct val="100000"/>
              <a:buNone/>
              <a:defRPr sz="2400"/>
            </a:lvl8pPr>
            <a:lvl9pPr lvl="8" rtl="0">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rtl="0" algn="ctr">
              <a:spcBef>
                <a:spcPts val="0"/>
              </a:spcBef>
              <a:buSzPct val="100000"/>
              <a:buFont typeface="Source Sans Pro"/>
              <a:defRPr sz="12000">
                <a:latin typeface="Source Sans Pro"/>
                <a:ea typeface="Source Sans Pro"/>
                <a:cs typeface="Source Sans Pro"/>
                <a:sym typeface="Source Sans Pro"/>
              </a:defRPr>
            </a:lvl1pPr>
            <a:lvl2pPr lvl="1" rtl="0" algn="ctr">
              <a:spcBef>
                <a:spcPts val="0"/>
              </a:spcBef>
              <a:buSzPct val="100000"/>
              <a:buFont typeface="Source Sans Pro"/>
              <a:defRPr sz="12000">
                <a:latin typeface="Source Sans Pro"/>
                <a:ea typeface="Source Sans Pro"/>
                <a:cs typeface="Source Sans Pro"/>
                <a:sym typeface="Source Sans Pro"/>
              </a:defRPr>
            </a:lvl2pPr>
            <a:lvl3pPr lvl="2" rtl="0" algn="ctr">
              <a:spcBef>
                <a:spcPts val="0"/>
              </a:spcBef>
              <a:buSzPct val="100000"/>
              <a:buFont typeface="Source Sans Pro"/>
              <a:defRPr sz="12000">
                <a:latin typeface="Source Sans Pro"/>
                <a:ea typeface="Source Sans Pro"/>
                <a:cs typeface="Source Sans Pro"/>
                <a:sym typeface="Source Sans Pro"/>
              </a:defRPr>
            </a:lvl3pPr>
            <a:lvl4pPr lvl="3" rtl="0" algn="ctr">
              <a:spcBef>
                <a:spcPts val="0"/>
              </a:spcBef>
              <a:buSzPct val="100000"/>
              <a:buFont typeface="Source Sans Pro"/>
              <a:defRPr sz="12000">
                <a:latin typeface="Source Sans Pro"/>
                <a:ea typeface="Source Sans Pro"/>
                <a:cs typeface="Source Sans Pro"/>
                <a:sym typeface="Source Sans Pro"/>
              </a:defRPr>
            </a:lvl4pPr>
            <a:lvl5pPr lvl="4" rtl="0" algn="ctr">
              <a:spcBef>
                <a:spcPts val="0"/>
              </a:spcBef>
              <a:buSzPct val="100000"/>
              <a:buFont typeface="Source Sans Pro"/>
              <a:defRPr sz="12000">
                <a:latin typeface="Source Sans Pro"/>
                <a:ea typeface="Source Sans Pro"/>
                <a:cs typeface="Source Sans Pro"/>
                <a:sym typeface="Source Sans Pro"/>
              </a:defRPr>
            </a:lvl5pPr>
            <a:lvl6pPr lvl="5" rtl="0" algn="ctr">
              <a:spcBef>
                <a:spcPts val="0"/>
              </a:spcBef>
              <a:buSzPct val="100000"/>
              <a:buFont typeface="Source Sans Pro"/>
              <a:defRPr sz="12000">
                <a:latin typeface="Source Sans Pro"/>
                <a:ea typeface="Source Sans Pro"/>
                <a:cs typeface="Source Sans Pro"/>
                <a:sym typeface="Source Sans Pro"/>
              </a:defRPr>
            </a:lvl6pPr>
            <a:lvl7pPr lvl="6" rtl="0" algn="ctr">
              <a:spcBef>
                <a:spcPts val="0"/>
              </a:spcBef>
              <a:buSzPct val="100000"/>
              <a:buFont typeface="Source Sans Pro"/>
              <a:defRPr sz="12000">
                <a:latin typeface="Source Sans Pro"/>
                <a:ea typeface="Source Sans Pro"/>
                <a:cs typeface="Source Sans Pro"/>
                <a:sym typeface="Source Sans Pro"/>
              </a:defRPr>
            </a:lvl7pPr>
            <a:lvl8pPr lvl="7" rtl="0" algn="ctr">
              <a:spcBef>
                <a:spcPts val="0"/>
              </a:spcBef>
              <a:buSzPct val="100000"/>
              <a:buFont typeface="Source Sans Pro"/>
              <a:defRPr sz="12000">
                <a:latin typeface="Source Sans Pro"/>
                <a:ea typeface="Source Sans Pro"/>
                <a:cs typeface="Source Sans Pro"/>
                <a:sym typeface="Source Sans Pro"/>
              </a:defRPr>
            </a:lvl8pPr>
            <a:lvl9pPr lvl="8" rtl="0"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277700" y="47425"/>
            <a:ext cx="8574900" cy="1436100"/>
          </a:xfrm>
          <a:prstGeom prst="rect">
            <a:avLst/>
          </a:prstGeom>
        </p:spPr>
        <p:txBody>
          <a:bodyPr anchorCtr="0" anchor="b" bIns="91425" lIns="91425" rIns="91425" tIns="91425">
            <a:noAutofit/>
          </a:bodyPr>
          <a:lstStyle/>
          <a:p>
            <a:pPr lvl="0" algn="ctr">
              <a:spcBef>
                <a:spcPts val="0"/>
              </a:spcBef>
              <a:buNone/>
            </a:pPr>
            <a:r>
              <a:rPr lang="en"/>
              <a:t>SEMANTIC JOB CANDIDATE RECOMMENDATION ENGINE</a:t>
            </a:r>
          </a:p>
        </p:txBody>
      </p:sp>
      <p:sp>
        <p:nvSpPr>
          <p:cNvPr id="59" name="Shape 59"/>
          <p:cNvSpPr txBox="1"/>
          <p:nvPr>
            <p:ph idx="1" type="subTitle"/>
          </p:nvPr>
        </p:nvSpPr>
        <p:spPr>
          <a:xfrm>
            <a:off x="2255525" y="3122500"/>
            <a:ext cx="3982500" cy="1610100"/>
          </a:xfrm>
          <a:prstGeom prst="rect">
            <a:avLst/>
          </a:prstGeom>
        </p:spPr>
        <p:txBody>
          <a:bodyPr anchorCtr="0" anchor="ctr" bIns="91425" lIns="91425" rIns="91425" tIns="91425">
            <a:noAutofit/>
          </a:bodyPr>
          <a:lstStyle/>
          <a:p>
            <a:pPr lvl="0" algn="ctr">
              <a:lnSpc>
                <a:spcPct val="115000"/>
              </a:lnSpc>
              <a:spcBef>
                <a:spcPts val="0"/>
              </a:spcBef>
              <a:buClr>
                <a:schemeClr val="dk2"/>
              </a:buClr>
              <a:buSzPct val="61111"/>
              <a:buFont typeface="Arial"/>
              <a:buNone/>
            </a:pPr>
            <a:r>
              <a:rPr b="1" lang="en" sz="1800">
                <a:solidFill>
                  <a:schemeClr val="dk2"/>
                </a:solidFill>
                <a:latin typeface="Arial"/>
                <a:ea typeface="Arial"/>
                <a:cs typeface="Arial"/>
                <a:sym typeface="Arial"/>
              </a:rPr>
              <a:t>Sachin Baldua : 201330082</a:t>
            </a:r>
          </a:p>
          <a:p>
            <a:pPr lvl="0" algn="ctr">
              <a:lnSpc>
                <a:spcPct val="115000"/>
              </a:lnSpc>
              <a:spcBef>
                <a:spcPts val="0"/>
              </a:spcBef>
              <a:buClr>
                <a:schemeClr val="dk2"/>
              </a:buClr>
              <a:buSzPct val="61111"/>
              <a:buFont typeface="Arial"/>
              <a:buNone/>
            </a:pPr>
            <a:r>
              <a:rPr b="1" lang="en" sz="1800">
                <a:solidFill>
                  <a:schemeClr val="dk2"/>
                </a:solidFill>
                <a:latin typeface="Arial"/>
                <a:ea typeface="Arial"/>
                <a:cs typeface="Arial"/>
                <a:sym typeface="Arial"/>
              </a:rPr>
              <a:t>Sikander Sharda : 201301159</a:t>
            </a:r>
          </a:p>
          <a:p>
            <a:pPr lvl="0" algn="ctr">
              <a:lnSpc>
                <a:spcPct val="115000"/>
              </a:lnSpc>
              <a:spcBef>
                <a:spcPts val="0"/>
              </a:spcBef>
              <a:buClr>
                <a:schemeClr val="dk2"/>
              </a:buClr>
              <a:buSzPct val="61111"/>
              <a:buFont typeface="Arial"/>
              <a:buNone/>
            </a:pPr>
            <a:r>
              <a:rPr b="1" lang="en" sz="1800">
                <a:solidFill>
                  <a:schemeClr val="dk2"/>
                </a:solidFill>
                <a:latin typeface="Arial"/>
                <a:ea typeface="Arial"/>
                <a:cs typeface="Arial"/>
                <a:sym typeface="Arial"/>
              </a:rPr>
              <a:t>Nausheen Fatma : 201407541</a:t>
            </a:r>
          </a:p>
          <a:p>
            <a:pPr lvl="0" algn="ctr">
              <a:spcBef>
                <a:spcPts val="0"/>
              </a:spcBef>
              <a:buNone/>
            </a:pPr>
            <a:r>
              <a:t/>
            </a:r>
            <a:endParaRPr sz="1800">
              <a:latin typeface="Arial"/>
              <a:ea typeface="Arial"/>
              <a:cs typeface="Arial"/>
              <a:sym typeface="Arial"/>
            </a:endParaRPr>
          </a:p>
        </p:txBody>
      </p:sp>
      <p:sp>
        <p:nvSpPr>
          <p:cNvPr id="60" name="Shape 60"/>
          <p:cNvSpPr txBox="1"/>
          <p:nvPr/>
        </p:nvSpPr>
        <p:spPr>
          <a:xfrm>
            <a:off x="1666175" y="1524150"/>
            <a:ext cx="5418600" cy="1108800"/>
          </a:xfrm>
          <a:prstGeom prst="rect">
            <a:avLst/>
          </a:prstGeom>
          <a:noFill/>
          <a:ln>
            <a:noFill/>
          </a:ln>
        </p:spPr>
        <p:txBody>
          <a:bodyPr anchorCtr="0" anchor="ctr" bIns="91425" lIns="91425" rIns="91425" tIns="91425">
            <a:noAutofit/>
          </a:bodyPr>
          <a:lstStyle/>
          <a:p>
            <a:pPr lvl="0" algn="ctr">
              <a:spcBef>
                <a:spcPts val="0"/>
              </a:spcBef>
              <a:buNone/>
            </a:pPr>
            <a:r>
              <a:rPr lang="en" sz="1800"/>
              <a:t>Project - 11</a:t>
            </a:r>
          </a:p>
          <a:p>
            <a:pPr lvl="0" algn="ctr">
              <a:spcBef>
                <a:spcPts val="0"/>
              </a:spcBef>
              <a:buNone/>
            </a:pPr>
            <a:r>
              <a:rPr lang="en" sz="1800"/>
              <a:t>Group - 52</a:t>
            </a:r>
          </a:p>
          <a:p>
            <a:pPr lvl="0" algn="ctr">
              <a:spcBef>
                <a:spcPts val="0"/>
              </a:spcBef>
              <a:buNone/>
            </a:pPr>
            <a:r>
              <a:rPr lang="en" sz="1800"/>
              <a:t>Mentor - </a:t>
            </a:r>
            <a:r>
              <a:rPr lang="en" sz="1800">
                <a:highlight>
                  <a:srgbClr val="FFFFFF"/>
                </a:highlight>
              </a:rPr>
              <a:t>Soumyajit Ganguly and Anurag Tyagi</a:t>
            </a:r>
          </a:p>
          <a:p>
            <a:pPr lvl="0" algn="ctr">
              <a:spcBef>
                <a:spcPts val="0"/>
              </a:spcBef>
              <a:buNone/>
            </a:pPr>
            <a:r>
              <a:t/>
            </a:r>
            <a:endParaRPr sz="18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663775" y="296075"/>
            <a:ext cx="7660800" cy="909600"/>
          </a:xfrm>
          <a:prstGeom prst="rect">
            <a:avLst/>
          </a:prstGeom>
        </p:spPr>
        <p:txBody>
          <a:bodyPr anchorCtr="0" anchor="ctr" bIns="91425" lIns="91425" rIns="91425" tIns="91425">
            <a:noAutofit/>
          </a:bodyPr>
          <a:lstStyle/>
          <a:p>
            <a:pPr lvl="0" algn="ctr">
              <a:spcBef>
                <a:spcPts val="0"/>
              </a:spcBef>
              <a:buNone/>
            </a:pPr>
            <a:r>
              <a:rPr lang="en"/>
              <a:t>Further Improvements</a:t>
            </a:r>
          </a:p>
        </p:txBody>
      </p:sp>
      <p:sp>
        <p:nvSpPr>
          <p:cNvPr id="115" name="Shape 115"/>
          <p:cNvSpPr txBox="1"/>
          <p:nvPr/>
        </p:nvSpPr>
        <p:spPr>
          <a:xfrm>
            <a:off x="250625" y="1314050"/>
            <a:ext cx="8717400" cy="3589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16" name="Shape 116"/>
          <p:cNvSpPr txBox="1"/>
          <p:nvPr/>
        </p:nvSpPr>
        <p:spPr>
          <a:xfrm>
            <a:off x="277775" y="1205675"/>
            <a:ext cx="8663100" cy="3840600"/>
          </a:xfrm>
          <a:prstGeom prst="rect">
            <a:avLst/>
          </a:prstGeom>
          <a:noFill/>
          <a:ln>
            <a:noFill/>
          </a:ln>
        </p:spPr>
        <p:txBody>
          <a:bodyPr anchorCtr="0" anchor="t" bIns="91425" lIns="91425" rIns="91425" tIns="91425">
            <a:noAutofit/>
          </a:bodyPr>
          <a:lstStyle/>
          <a:p>
            <a:pPr lvl="0">
              <a:spcBef>
                <a:spcPts val="0"/>
              </a:spcBef>
              <a:buNone/>
            </a:pPr>
            <a:r>
              <a:rPr lang="en">
                <a:solidFill>
                  <a:srgbClr val="B7B7B7"/>
                </a:solidFill>
              </a:rPr>
              <a:t>This system can be provided with many other features to ensure better results such as :</a:t>
            </a:r>
          </a:p>
          <a:p>
            <a:pPr indent="-228600" lvl="0" marL="457200" rtl="0">
              <a:lnSpc>
                <a:spcPct val="115000"/>
              </a:lnSpc>
              <a:spcBef>
                <a:spcPts val="0"/>
              </a:spcBef>
              <a:buClr>
                <a:srgbClr val="B7B7B7"/>
              </a:buClr>
              <a:buChar char="●"/>
            </a:pPr>
            <a:r>
              <a:rPr lang="en">
                <a:solidFill>
                  <a:srgbClr val="B7B7B7"/>
                </a:solidFill>
              </a:rPr>
              <a:t>Going beyond simple word matching,and doing meaning based search.This is quite challenging as simply adding the synonyms can be disastrous. For example,imagine if we add the synonyms for terms like Spark, Pig, Hive. It can worsen and add incorrect features instead of improving it.Also utility like Wordnet (which gives synsets,hypernyms,hyponyms) is not available for such technical terminologies.</a:t>
            </a:r>
          </a:p>
          <a:p>
            <a:pPr indent="-228600" lvl="0" marL="457200" rtl="0">
              <a:lnSpc>
                <a:spcPct val="115000"/>
              </a:lnSpc>
              <a:spcBef>
                <a:spcPts val="0"/>
              </a:spcBef>
              <a:buClr>
                <a:srgbClr val="B7B7B7"/>
              </a:buClr>
              <a:buChar char="●"/>
            </a:pPr>
            <a:r>
              <a:rPr lang="en">
                <a:solidFill>
                  <a:srgbClr val="B7B7B7"/>
                </a:solidFill>
              </a:rPr>
              <a:t>Modelling concepts for feature representation from words (for example C++ ,Java and Object oriented programming may represent one single concept(therefore one single dimension) rather than 3 different concepts) and identifying hierarchy of concepts (example Neural networks,Nearest neighbours,SVMs belongs to Machine learning concept).We can make better systems if we could model these concepts as features rather than treating each word as a separate feature,and apply similarity measures on these representations.</a:t>
            </a:r>
          </a:p>
          <a:p>
            <a:pPr indent="-228600" lvl="0" marL="457200" rtl="0">
              <a:lnSpc>
                <a:spcPct val="115000"/>
              </a:lnSpc>
              <a:spcBef>
                <a:spcPts val="0"/>
              </a:spcBef>
              <a:buClr>
                <a:srgbClr val="B7B7B7"/>
              </a:buClr>
              <a:buChar char="●"/>
            </a:pPr>
            <a:r>
              <a:rPr lang="en">
                <a:solidFill>
                  <a:srgbClr val="B7B7B7"/>
                </a:solidFill>
              </a:rPr>
              <a:t>Taking the duration of a work experience into account to represent the proficiency of an individual at a particular skill. This also tells us the positions of responsibility the individual has worked at.</a:t>
            </a:r>
          </a:p>
          <a:p>
            <a:pPr indent="-228600" lvl="0" marL="457200" rtl="0">
              <a:lnSpc>
                <a:spcPct val="115000"/>
              </a:lnSpc>
              <a:spcBef>
                <a:spcPts val="0"/>
              </a:spcBef>
              <a:buClr>
                <a:srgbClr val="B7B7B7"/>
              </a:buClr>
              <a:buChar char="●"/>
            </a:pPr>
            <a:r>
              <a:rPr lang="en">
                <a:solidFill>
                  <a:srgbClr val="B7B7B7"/>
                </a:solidFill>
              </a:rPr>
              <a:t>Identifying CVs of different domains such as engineering, arts , commerce, etc.</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8078100" cy="943500"/>
          </a:xfrm>
          <a:prstGeom prst="rect">
            <a:avLst/>
          </a:prstGeom>
        </p:spPr>
        <p:txBody>
          <a:bodyPr anchorCtr="0" anchor="ctr" bIns="91425" lIns="91425" rIns="91425" tIns="91425">
            <a:noAutofit/>
          </a:bodyPr>
          <a:lstStyle/>
          <a:p>
            <a:pPr lvl="0" algn="ctr">
              <a:spcBef>
                <a:spcPts val="0"/>
              </a:spcBef>
              <a:buNone/>
            </a:pPr>
            <a:r>
              <a:rPr lang="en"/>
              <a:t>Problem Statement</a:t>
            </a:r>
          </a:p>
        </p:txBody>
      </p:sp>
      <p:sp>
        <p:nvSpPr>
          <p:cNvPr id="66" name="Shape 66"/>
          <p:cNvSpPr txBox="1"/>
          <p:nvPr>
            <p:ph idx="4294967295" type="body"/>
          </p:nvPr>
        </p:nvSpPr>
        <p:spPr>
          <a:xfrm>
            <a:off x="600800" y="1660800"/>
            <a:ext cx="7857000" cy="2552100"/>
          </a:xfrm>
          <a:prstGeom prst="rect">
            <a:avLst/>
          </a:prstGeom>
        </p:spPr>
        <p:txBody>
          <a:bodyPr anchorCtr="0" anchor="t" bIns="91425" lIns="91425" rIns="91425" tIns="91425">
            <a:noAutofit/>
          </a:bodyPr>
          <a:lstStyle/>
          <a:p>
            <a:pPr lvl="0" algn="ctr">
              <a:spcBef>
                <a:spcPts val="0"/>
              </a:spcBef>
              <a:spcAft>
                <a:spcPts val="0"/>
              </a:spcAft>
              <a:buClr>
                <a:schemeClr val="dk2"/>
              </a:buClr>
              <a:buSzPct val="61111"/>
              <a:buFont typeface="Arial"/>
              <a:buNone/>
            </a:pPr>
            <a:r>
              <a:rPr lang="en">
                <a:solidFill>
                  <a:srgbClr val="B7B7B7"/>
                </a:solidFill>
                <a:latin typeface="Arial"/>
                <a:ea typeface="Arial"/>
                <a:cs typeface="Arial"/>
                <a:sym typeface="Arial"/>
              </a:rPr>
              <a:t>A recruiter wants to select the best CVs which suit his job requirement. To do this, one need to semantically match the words mentioned by candidate in the resume to those mentioned in the job description and get the best candidates suitable for the job. We need to design a search engine which takes the requirements of the job such as the skills and the position as the input and outputs a ranked list of CV in order of their relevance to the opening.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1770000" y="99625"/>
            <a:ext cx="5604000" cy="950100"/>
          </a:xfrm>
          <a:prstGeom prst="rect">
            <a:avLst/>
          </a:prstGeom>
        </p:spPr>
        <p:txBody>
          <a:bodyPr anchorCtr="0" anchor="ctr" bIns="91425" lIns="91425" rIns="91425" tIns="91425">
            <a:noAutofit/>
          </a:bodyPr>
          <a:lstStyle/>
          <a:p>
            <a:pPr lvl="0" algn="ctr">
              <a:spcBef>
                <a:spcPts val="0"/>
              </a:spcBef>
              <a:buNone/>
            </a:pPr>
            <a:r>
              <a:rPr lang="en"/>
              <a:t>Applications</a:t>
            </a:r>
          </a:p>
        </p:txBody>
      </p:sp>
      <p:sp>
        <p:nvSpPr>
          <p:cNvPr id="72" name="Shape 72"/>
          <p:cNvSpPr txBox="1"/>
          <p:nvPr/>
        </p:nvSpPr>
        <p:spPr>
          <a:xfrm>
            <a:off x="291250" y="982125"/>
            <a:ext cx="8520900" cy="3793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2"/>
              </a:buClr>
              <a:buSzPct val="68750"/>
              <a:buFont typeface="Arial"/>
              <a:buNone/>
            </a:pPr>
            <a:r>
              <a:rPr lang="en" sz="1600">
                <a:solidFill>
                  <a:srgbClr val="B7B7B7"/>
                </a:solidFill>
              </a:rPr>
              <a:t>A particular job vacancy may receive huge number of applications.Manually sorting the CVs is practically impossible.Sorting out the suitable CVs from thousands(or possibly lakhs) of applications is a very challenging problem.We aim to build a system in which given a job title/description(query),the system can retrieve the suitable CVs(documents) and rank them according to some relevance measure .</a:t>
            </a:r>
          </a:p>
          <a:p>
            <a:pPr lvl="0" rtl="0">
              <a:lnSpc>
                <a:spcPct val="115000"/>
              </a:lnSpc>
              <a:spcBef>
                <a:spcPts val="0"/>
              </a:spcBef>
              <a:buClr>
                <a:schemeClr val="dk2"/>
              </a:buClr>
              <a:buFont typeface="Arial"/>
              <a:buNone/>
            </a:pPr>
            <a:r>
              <a:t/>
            </a:r>
            <a:endParaRPr sz="1600">
              <a:solidFill>
                <a:srgbClr val="B7B7B7"/>
              </a:solidFill>
            </a:endParaRPr>
          </a:p>
          <a:p>
            <a:pPr lvl="0" rtl="0">
              <a:lnSpc>
                <a:spcPct val="115000"/>
              </a:lnSpc>
              <a:spcBef>
                <a:spcPts val="0"/>
              </a:spcBef>
              <a:buClr>
                <a:schemeClr val="dk2"/>
              </a:buClr>
              <a:buSzPct val="68750"/>
              <a:buFont typeface="Arial"/>
              <a:buNone/>
            </a:pPr>
            <a:r>
              <a:rPr lang="en" sz="1600">
                <a:solidFill>
                  <a:srgbClr val="B7B7B7"/>
                </a:solidFill>
              </a:rPr>
              <a:t>This can be applied in various job portals/websites  such as LinkedIn,monster.com, theladder.com,etc. to select CVs for a particular job.</a:t>
            </a:r>
          </a:p>
          <a:p>
            <a:pPr lvl="0" rtl="0">
              <a:lnSpc>
                <a:spcPct val="115000"/>
              </a:lnSpc>
              <a:spcBef>
                <a:spcPts val="0"/>
              </a:spcBef>
              <a:buClr>
                <a:schemeClr val="dk2"/>
              </a:buClr>
              <a:buFont typeface="Arial"/>
              <a:buNone/>
            </a:pPr>
            <a:r>
              <a:t/>
            </a:r>
            <a:endParaRPr sz="1600">
              <a:solidFill>
                <a:srgbClr val="B7B7B7"/>
              </a:solidFill>
            </a:endParaRPr>
          </a:p>
          <a:p>
            <a:pPr lvl="0" rtl="0">
              <a:lnSpc>
                <a:spcPct val="115000"/>
              </a:lnSpc>
              <a:spcBef>
                <a:spcPts val="0"/>
              </a:spcBef>
              <a:buClr>
                <a:schemeClr val="dk2"/>
              </a:buClr>
              <a:buSzPct val="68750"/>
              <a:buFont typeface="Arial"/>
              <a:buNone/>
            </a:pPr>
            <a:r>
              <a:rPr lang="en" sz="1600">
                <a:solidFill>
                  <a:srgbClr val="B7B7B7"/>
                </a:solidFill>
              </a:rPr>
              <a:t>Similar recommendation systems has widely been used in various applications such as music, movie(Youtube), product(Flipkart,Amazon), computational advertisements,news articles recommendation systems,where a  new item is recommended by modelling the behaviour of past history of user selections.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1702675" y="45425"/>
            <a:ext cx="5604000" cy="977400"/>
          </a:xfrm>
          <a:prstGeom prst="rect">
            <a:avLst/>
          </a:prstGeom>
        </p:spPr>
        <p:txBody>
          <a:bodyPr anchorCtr="0" anchor="ctr" bIns="91425" lIns="91425" rIns="91425" tIns="91425">
            <a:noAutofit/>
          </a:bodyPr>
          <a:lstStyle/>
          <a:p>
            <a:pPr lvl="0" algn="ctr">
              <a:spcBef>
                <a:spcPts val="0"/>
              </a:spcBef>
              <a:buNone/>
            </a:pPr>
            <a:r>
              <a:rPr lang="en"/>
              <a:t>Challenges</a:t>
            </a:r>
          </a:p>
        </p:txBody>
      </p:sp>
      <p:sp>
        <p:nvSpPr>
          <p:cNvPr id="78" name="Shape 78"/>
          <p:cNvSpPr txBox="1"/>
          <p:nvPr/>
        </p:nvSpPr>
        <p:spPr>
          <a:xfrm>
            <a:off x="508000" y="1005850"/>
            <a:ext cx="8351400" cy="4047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600">
                <a:solidFill>
                  <a:srgbClr val="B7B7B7"/>
                </a:solidFill>
              </a:rPr>
              <a:t>Following are the major challenges we faced in this project:</a:t>
            </a:r>
          </a:p>
          <a:p>
            <a:pPr indent="-330200" lvl="0" marL="457200" rtl="0">
              <a:lnSpc>
                <a:spcPct val="115000"/>
              </a:lnSpc>
              <a:spcBef>
                <a:spcPts val="0"/>
              </a:spcBef>
              <a:buClr>
                <a:srgbClr val="B7B7B7"/>
              </a:buClr>
              <a:buSzPct val="100000"/>
              <a:buChar char="●"/>
            </a:pPr>
            <a:r>
              <a:rPr lang="en" sz="1600">
                <a:solidFill>
                  <a:srgbClr val="B7B7B7"/>
                </a:solidFill>
              </a:rPr>
              <a:t>Feature identification and extraction from varying CV formats and styles such as tabular data or basic text from both pdfs and markup language format.</a:t>
            </a:r>
          </a:p>
          <a:p>
            <a:pPr indent="-330200" lvl="0" marL="457200" rtl="0">
              <a:lnSpc>
                <a:spcPct val="115000"/>
              </a:lnSpc>
              <a:spcBef>
                <a:spcPts val="0"/>
              </a:spcBef>
              <a:buClr>
                <a:srgbClr val="B7B7B7"/>
              </a:buClr>
              <a:buSzPct val="100000"/>
              <a:buChar char="●"/>
            </a:pPr>
            <a:r>
              <a:rPr lang="en" sz="1600">
                <a:solidFill>
                  <a:srgbClr val="B7B7B7"/>
                </a:solidFill>
              </a:rPr>
              <a:t>Extracting data related to the person and his skills by suitable regex and other similar techniques.</a:t>
            </a:r>
          </a:p>
          <a:p>
            <a:pPr indent="-330200" lvl="0" marL="457200" rtl="0">
              <a:lnSpc>
                <a:spcPct val="115000"/>
              </a:lnSpc>
              <a:spcBef>
                <a:spcPts val="0"/>
              </a:spcBef>
              <a:buClr>
                <a:srgbClr val="B7B7B7"/>
              </a:buClr>
              <a:buSzPct val="100000"/>
              <a:buChar char="●"/>
            </a:pPr>
            <a:r>
              <a:rPr lang="en" sz="1600">
                <a:solidFill>
                  <a:srgbClr val="B7B7B7"/>
                </a:solidFill>
              </a:rPr>
              <a:t>Identifying CVs of different domains of job offerings such as android,web development, networking,etc.</a:t>
            </a:r>
          </a:p>
          <a:p>
            <a:pPr indent="-330200" lvl="0" marL="457200" rtl="0">
              <a:lnSpc>
                <a:spcPct val="115000"/>
              </a:lnSpc>
              <a:spcBef>
                <a:spcPts val="0"/>
              </a:spcBef>
              <a:buClr>
                <a:srgbClr val="B7B7B7"/>
              </a:buClr>
              <a:buSzPct val="100000"/>
              <a:buChar char="●"/>
            </a:pPr>
            <a:r>
              <a:rPr lang="en" sz="1600">
                <a:solidFill>
                  <a:srgbClr val="B7B7B7"/>
                </a:solidFill>
              </a:rPr>
              <a:t>Extracting different forms of technologies like frameworks,languages etc and the corresponding job domains they are primarily used for. This also includes including all naming techniques of these technologies. For example C++ can also be written as cpp or different modules can refer to the same or different languages/domains such as nltk or pygame which refer to different job domains.</a:t>
            </a:r>
          </a:p>
          <a:p>
            <a:pPr indent="-330200" lvl="0" marL="457200" rtl="0">
              <a:lnSpc>
                <a:spcPct val="115000"/>
              </a:lnSpc>
              <a:spcBef>
                <a:spcPts val="0"/>
              </a:spcBef>
              <a:buClr>
                <a:srgbClr val="B7B7B7"/>
              </a:buClr>
              <a:buSzPct val="100000"/>
              <a:buChar char="●"/>
            </a:pPr>
            <a:r>
              <a:rPr lang="en" sz="1600">
                <a:solidFill>
                  <a:srgbClr val="B7B7B7"/>
                </a:solidFill>
              </a:rPr>
              <a:t>Different ranking algorithms which can be used to rank the shortlisted CVs corresponding to a job requirement.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1545150" y="211850"/>
            <a:ext cx="5604000" cy="692400"/>
          </a:xfrm>
          <a:prstGeom prst="rect">
            <a:avLst/>
          </a:prstGeom>
        </p:spPr>
        <p:txBody>
          <a:bodyPr anchorCtr="0" anchor="ctr" bIns="91425" lIns="91425" rIns="91425" tIns="91425">
            <a:noAutofit/>
          </a:bodyPr>
          <a:lstStyle/>
          <a:p>
            <a:pPr lvl="0" algn="ctr">
              <a:spcBef>
                <a:spcPts val="0"/>
              </a:spcBef>
              <a:buNone/>
            </a:pPr>
            <a:r>
              <a:rPr lang="en"/>
              <a:t>MODEL</a:t>
            </a:r>
          </a:p>
        </p:txBody>
      </p:sp>
      <p:pic>
        <p:nvPicPr>
          <p:cNvPr id="84" name="Shape 84"/>
          <p:cNvPicPr preferRelativeResize="0"/>
          <p:nvPr/>
        </p:nvPicPr>
        <p:blipFill rotWithShape="1">
          <a:blip r:embed="rId3">
            <a:alphaModFix/>
          </a:blip>
          <a:srcRect b="40055" l="0" r="0" t="0"/>
          <a:stretch/>
        </p:blipFill>
        <p:spPr>
          <a:xfrm>
            <a:off x="1045575" y="1224975"/>
            <a:ext cx="6857999" cy="30833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1634950" y="187675"/>
            <a:ext cx="5604000" cy="882600"/>
          </a:xfrm>
          <a:prstGeom prst="rect">
            <a:avLst/>
          </a:prstGeom>
        </p:spPr>
        <p:txBody>
          <a:bodyPr anchorCtr="0" anchor="ctr" bIns="91425" lIns="91425" rIns="91425" tIns="91425">
            <a:noAutofit/>
          </a:bodyPr>
          <a:lstStyle/>
          <a:p>
            <a:pPr lvl="0" algn="ctr">
              <a:spcBef>
                <a:spcPts val="0"/>
              </a:spcBef>
              <a:buNone/>
            </a:pPr>
            <a:r>
              <a:rPr lang="en"/>
              <a:t>Procedure</a:t>
            </a:r>
          </a:p>
        </p:txBody>
      </p:sp>
      <p:sp>
        <p:nvSpPr>
          <p:cNvPr id="90" name="Shape 90"/>
          <p:cNvSpPr txBox="1"/>
          <p:nvPr/>
        </p:nvSpPr>
        <p:spPr>
          <a:xfrm>
            <a:off x="494450" y="1273375"/>
            <a:ext cx="8365200" cy="3609900"/>
          </a:xfrm>
          <a:prstGeom prst="rect">
            <a:avLst/>
          </a:prstGeom>
          <a:noFill/>
          <a:ln>
            <a:noFill/>
          </a:ln>
        </p:spPr>
        <p:txBody>
          <a:bodyPr anchorCtr="0" anchor="t" bIns="91425" lIns="91425" rIns="91425" tIns="91425">
            <a:noAutofit/>
          </a:bodyPr>
          <a:lstStyle/>
          <a:p>
            <a:pPr indent="-330200" lvl="0" marL="457200" rtl="0">
              <a:spcBef>
                <a:spcPts val="0"/>
              </a:spcBef>
              <a:buClr>
                <a:srgbClr val="B7B7B7"/>
              </a:buClr>
              <a:buSzPct val="88888"/>
              <a:buChar char="●"/>
            </a:pPr>
            <a:r>
              <a:rPr b="1" lang="en" sz="1800" u="sng">
                <a:solidFill>
                  <a:srgbClr val="B7B7B7"/>
                </a:solidFill>
              </a:rPr>
              <a:t>Extracting the text :</a:t>
            </a:r>
            <a:br>
              <a:rPr lang="en" sz="1600">
                <a:solidFill>
                  <a:srgbClr val="B7B7B7"/>
                </a:solidFill>
              </a:rPr>
            </a:br>
            <a:r>
              <a:rPr lang="en" sz="1600">
                <a:solidFill>
                  <a:srgbClr val="B7B7B7"/>
                </a:solidFill>
              </a:rPr>
              <a:t>As most of the CV are in pdf formats, this becomes a major problem. Many modules do not convert the tables in pdf format properly into text files. This results in complication related to data of the individual. The most suitable module to perform this task is Java’s pdfbox which can convert table rows into simple lines in text format.</a:t>
            </a:r>
            <a:br>
              <a:rPr lang="en" sz="1600">
                <a:solidFill>
                  <a:srgbClr val="B7B7B7"/>
                </a:solidFill>
              </a:rPr>
            </a:br>
          </a:p>
          <a:p>
            <a:pPr indent="-330200" lvl="0" marL="457200" rtl="0">
              <a:spcBef>
                <a:spcPts val="0"/>
              </a:spcBef>
              <a:buClr>
                <a:srgbClr val="B7B7B7"/>
              </a:buClr>
              <a:buSzPct val="88888"/>
              <a:buChar char="●"/>
            </a:pPr>
            <a:r>
              <a:rPr b="1" lang="en" sz="1800" u="sng">
                <a:solidFill>
                  <a:srgbClr val="B7B7B7"/>
                </a:solidFill>
              </a:rPr>
              <a:t>Applying regex to retrieve data from the text files: </a:t>
            </a:r>
            <a:br>
              <a:rPr lang="en" sz="1600">
                <a:solidFill>
                  <a:srgbClr val="B7B7B7"/>
                </a:solidFill>
              </a:rPr>
            </a:br>
            <a:r>
              <a:rPr lang="en" sz="1600">
                <a:solidFill>
                  <a:srgbClr val="B7B7B7"/>
                </a:solidFill>
              </a:rPr>
              <a:t>Using regex and simple conventional techniques, we can find out the name, college, highest degree, phone number, email-id , etc of the individual. This knowledge helps us to recognise the individual. We also built a User-Interface in which a resume in pdf format was uploaded and it gave output as the information of the individual. This part was performed in the second deliverable.</a:t>
            </a:r>
            <a:br>
              <a:rPr lang="en" sz="1600">
                <a:solidFill>
                  <a:srgbClr val="B7B7B7"/>
                </a:solidFill>
              </a:rPr>
            </a:b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1018575" y="370550"/>
            <a:ext cx="6838500" cy="950100"/>
          </a:xfrm>
          <a:prstGeom prst="rect">
            <a:avLst/>
          </a:prstGeom>
        </p:spPr>
        <p:txBody>
          <a:bodyPr anchorCtr="0" anchor="ctr" bIns="91425" lIns="91425" rIns="91425" tIns="91425">
            <a:noAutofit/>
          </a:bodyPr>
          <a:lstStyle/>
          <a:p>
            <a:pPr lvl="0" algn="ctr">
              <a:spcBef>
                <a:spcPts val="0"/>
              </a:spcBef>
              <a:buNone/>
            </a:pPr>
            <a:r>
              <a:rPr lang="en"/>
              <a:t>Second Deliverable</a:t>
            </a:r>
          </a:p>
        </p:txBody>
      </p:sp>
      <p:pic>
        <p:nvPicPr>
          <p:cNvPr id="96" name="Shape 96"/>
          <p:cNvPicPr preferRelativeResize="0"/>
          <p:nvPr/>
        </p:nvPicPr>
        <p:blipFill rotWithShape="1">
          <a:blip r:embed="rId3">
            <a:alphaModFix/>
          </a:blip>
          <a:srcRect b="42484" l="-378" r="50523" t="-810"/>
          <a:stretch/>
        </p:blipFill>
        <p:spPr>
          <a:xfrm>
            <a:off x="4411150" y="1511577"/>
            <a:ext cx="4558850" cy="2998550"/>
          </a:xfrm>
          <a:prstGeom prst="rect">
            <a:avLst/>
          </a:prstGeom>
          <a:noFill/>
          <a:ln>
            <a:noFill/>
          </a:ln>
        </p:spPr>
      </p:pic>
      <p:pic>
        <p:nvPicPr>
          <p:cNvPr id="97" name="Shape 97"/>
          <p:cNvPicPr preferRelativeResize="0"/>
          <p:nvPr/>
        </p:nvPicPr>
        <p:blipFill rotWithShape="1">
          <a:blip r:embed="rId4">
            <a:alphaModFix/>
          </a:blip>
          <a:srcRect b="3362" l="0" r="25211" t="0"/>
          <a:stretch/>
        </p:blipFill>
        <p:spPr>
          <a:xfrm>
            <a:off x="132225" y="1511574"/>
            <a:ext cx="4127324" cy="29985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578325" y="208000"/>
            <a:ext cx="8105100" cy="990900"/>
          </a:xfrm>
          <a:prstGeom prst="rect">
            <a:avLst/>
          </a:prstGeom>
        </p:spPr>
        <p:txBody>
          <a:bodyPr anchorCtr="0" anchor="ctr" bIns="91425" lIns="91425" rIns="91425" tIns="91425">
            <a:noAutofit/>
          </a:bodyPr>
          <a:lstStyle/>
          <a:p>
            <a:pPr lvl="0" algn="ctr">
              <a:spcBef>
                <a:spcPts val="0"/>
              </a:spcBef>
              <a:buNone/>
            </a:pPr>
            <a:r>
              <a:rPr lang="en"/>
              <a:t>Procedure (Continued)</a:t>
            </a:r>
          </a:p>
        </p:txBody>
      </p:sp>
      <p:sp>
        <p:nvSpPr>
          <p:cNvPr id="103" name="Shape 103"/>
          <p:cNvSpPr txBox="1"/>
          <p:nvPr/>
        </p:nvSpPr>
        <p:spPr>
          <a:xfrm>
            <a:off x="480925" y="1354675"/>
            <a:ext cx="8304000" cy="3454500"/>
          </a:xfrm>
          <a:prstGeom prst="rect">
            <a:avLst/>
          </a:prstGeom>
          <a:noFill/>
          <a:ln>
            <a:noFill/>
          </a:ln>
        </p:spPr>
        <p:txBody>
          <a:bodyPr anchorCtr="0" anchor="t" bIns="91425" lIns="91425" rIns="91425" tIns="91425">
            <a:noAutofit/>
          </a:bodyPr>
          <a:lstStyle/>
          <a:p>
            <a:pPr indent="-330200" lvl="0" marL="457200" rtl="0">
              <a:spcBef>
                <a:spcPts val="0"/>
              </a:spcBef>
              <a:buClr>
                <a:srgbClr val="B7B7B7"/>
              </a:buClr>
              <a:buSzPct val="88888"/>
              <a:buChar char="●"/>
            </a:pPr>
            <a:r>
              <a:rPr b="1" lang="en" sz="1800" u="sng">
                <a:solidFill>
                  <a:srgbClr val="B7B7B7"/>
                </a:solidFill>
              </a:rPr>
              <a:t>Extracting list of frameworks, languages, job domains, modules etc :</a:t>
            </a:r>
            <a:br>
              <a:rPr lang="en" sz="1600">
                <a:solidFill>
                  <a:srgbClr val="B7B7B7"/>
                </a:solidFill>
              </a:rPr>
            </a:br>
            <a:r>
              <a:rPr lang="en" sz="1600">
                <a:solidFill>
                  <a:srgbClr val="B7B7B7"/>
                </a:solidFill>
              </a:rPr>
              <a:t>This helps us later to extract the terms using bag of words concepts from the text files of the CVs and can later be used to match them to the most suitable CV according to the job requirement given by the user.</a:t>
            </a:r>
            <a:br>
              <a:rPr lang="en" sz="1600">
                <a:solidFill>
                  <a:srgbClr val="B7B7B7"/>
                </a:solidFill>
              </a:rPr>
            </a:br>
          </a:p>
          <a:p>
            <a:pPr indent="-342900" lvl="0" marL="457200" rtl="0">
              <a:spcBef>
                <a:spcPts val="0"/>
              </a:spcBef>
              <a:buClr>
                <a:srgbClr val="B7B7B7"/>
              </a:buClr>
              <a:buSzPct val="100000"/>
              <a:buChar char="●"/>
            </a:pPr>
            <a:r>
              <a:rPr b="1" lang="en" sz="1800" u="sng">
                <a:solidFill>
                  <a:srgbClr val="B7B7B7"/>
                </a:solidFill>
              </a:rPr>
              <a:t>Applying tf-idf method on the parsed CVs:</a:t>
            </a:r>
            <a:br>
              <a:rPr b="1" lang="en" sz="1800" u="sng">
                <a:solidFill>
                  <a:srgbClr val="B7B7B7"/>
                </a:solidFill>
              </a:rPr>
            </a:br>
            <a:r>
              <a:rPr lang="en" sz="1600">
                <a:solidFill>
                  <a:srgbClr val="B7B7B7"/>
                </a:solidFill>
              </a:rPr>
              <a:t>After extracting all the (personal information and ) skills of the individual related to languages,frameworks,jobs, etc we need to apply tf-idf score to each of the terms using Scikit Library thus providing us with a ranked list of all the CVs corresponding to a job requirement query. The functionality is implemented on the terminal itself.This is implemented in the third deliverable.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397875" y="174125"/>
            <a:ext cx="5604000" cy="841800"/>
          </a:xfrm>
          <a:prstGeom prst="rect">
            <a:avLst/>
          </a:prstGeom>
        </p:spPr>
        <p:txBody>
          <a:bodyPr anchorCtr="0" anchor="ctr" bIns="91425" lIns="91425" rIns="91425" tIns="91425">
            <a:noAutofit/>
          </a:bodyPr>
          <a:lstStyle/>
          <a:p>
            <a:pPr lvl="0" algn="ctr">
              <a:spcBef>
                <a:spcPts val="0"/>
              </a:spcBef>
              <a:buNone/>
            </a:pPr>
            <a:r>
              <a:rPr lang="en"/>
              <a:t>Third Deliverable</a:t>
            </a:r>
          </a:p>
        </p:txBody>
      </p:sp>
      <p:pic>
        <p:nvPicPr>
          <p:cNvPr id="109" name="Shape 109"/>
          <p:cNvPicPr preferRelativeResize="0"/>
          <p:nvPr/>
        </p:nvPicPr>
        <p:blipFill rotWithShape="1">
          <a:blip r:embed="rId3">
            <a:alphaModFix/>
          </a:blip>
          <a:srcRect b="20879" l="0" r="45184" t="0"/>
          <a:stretch/>
        </p:blipFill>
        <p:spPr>
          <a:xfrm>
            <a:off x="1565975" y="912000"/>
            <a:ext cx="5012451" cy="40676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