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7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7" r:id="rId5"/>
    <p:sldId id="259" r:id="rId6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55"/>
  </p:normalViewPr>
  <p:slideViewPr>
    <p:cSldViewPr>
      <p:cViewPr varScale="1">
        <p:scale>
          <a:sx n="55" d="100"/>
          <a:sy n="55" d="100"/>
        </p:scale>
        <p:origin x="658" y="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1278" y="1853273"/>
            <a:ext cx="15105442" cy="793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4080" y="3026653"/>
            <a:ext cx="15539839" cy="542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jp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22;p2">
            <a:extLst>
              <a:ext uri="{FF2B5EF4-FFF2-40B4-BE49-F238E27FC236}">
                <a16:creationId xmlns:a16="http://schemas.microsoft.com/office/drawing/2014/main" id="{09AE529E-70FB-ED89-7AB1-B8DA002CDD1D}"/>
              </a:ext>
            </a:extLst>
          </p:cNvPr>
          <p:cNvSpPr txBox="1"/>
          <p:nvPr/>
        </p:nvSpPr>
        <p:spPr>
          <a:xfrm>
            <a:off x="10665947" y="6134100"/>
            <a:ext cx="7295898" cy="471462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2400" b="0" i="0" dirty="0"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2000" b="0" i="0" dirty="0"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r>
              <a:rPr lang="en-US" sz="2400" dirty="0">
                <a:sym typeface="Libre Franklin"/>
              </a:rPr>
              <a:t>-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2000" b="0" i="0" dirty="0"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 sz="2400"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0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569" y="993112"/>
            <a:ext cx="6607283" cy="7867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Idea/Approach</a:t>
            </a:r>
            <a:r>
              <a:rPr spc="-335" dirty="0"/>
              <a:t> </a:t>
            </a:r>
            <a:r>
              <a:rPr spc="30" dirty="0"/>
              <a:t>Details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4989" y="209395"/>
            <a:ext cx="1058901" cy="69376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60447" y="318612"/>
            <a:ext cx="1326670" cy="63290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87112" y="143431"/>
            <a:ext cx="486851" cy="86416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74964" y="344683"/>
            <a:ext cx="1618780" cy="5720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02192" y="318644"/>
            <a:ext cx="73027" cy="6694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614284" y="318644"/>
            <a:ext cx="73027" cy="6694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160466" y="344338"/>
            <a:ext cx="73027" cy="6694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86042" y="296494"/>
            <a:ext cx="73027" cy="66942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32205" y="261090"/>
            <a:ext cx="1290155" cy="742448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7899418" y="183504"/>
            <a:ext cx="1702435" cy="747395"/>
            <a:chOff x="7899418" y="286742"/>
            <a:chExt cx="1702435" cy="74739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99418" y="286742"/>
              <a:ext cx="73027" cy="66942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28777" y="318947"/>
              <a:ext cx="73027" cy="66942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93926" y="303793"/>
              <a:ext cx="1545752" cy="73027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16501" y="2019300"/>
            <a:ext cx="9621898" cy="8658781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740"/>
              </a:spcBef>
              <a:tabLst>
                <a:tab pos="39052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created a solution by creating both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Web-based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which aims to streamline the supply chain, enhance product visibility, and promote equitable remuneration for local producers and artisans.</a:t>
            </a:r>
          </a:p>
          <a:p>
            <a:pPr marL="511810" indent="-457200">
              <a:lnSpc>
                <a:spcPct val="100000"/>
              </a:lnSpc>
              <a:spcBef>
                <a:spcPts val="740"/>
              </a:spcBef>
              <a:buFont typeface="Wingdings" panose="05000000000000000000" pitchFamily="2" charset="2"/>
              <a:buChar char="Ø"/>
              <a:tabLst>
                <a:tab pos="39052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platform well predict the best demanding product in the best market with the best prices, using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Learning.</a:t>
            </a:r>
          </a:p>
          <a:p>
            <a:pPr marL="511810" indent="-457200">
              <a:lnSpc>
                <a:spcPct val="100000"/>
              </a:lnSpc>
              <a:spcBef>
                <a:spcPts val="740"/>
              </a:spcBef>
              <a:buFont typeface="Wingdings" panose="05000000000000000000" pitchFamily="2" charset="2"/>
              <a:buChar char="Ø"/>
              <a:tabLst>
                <a:tab pos="39052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our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set up to increase the quality and consistency of products using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 Forecasting.</a:t>
            </a:r>
          </a:p>
          <a:p>
            <a:pPr marL="511810" indent="-457200">
              <a:lnSpc>
                <a:spcPct val="100000"/>
              </a:lnSpc>
              <a:spcBef>
                <a:spcPts val="740"/>
              </a:spcBef>
              <a:buFont typeface="Wingdings" panose="05000000000000000000" pitchFamily="2" charset="2"/>
              <a:buChar char="Ø"/>
              <a:tabLst>
                <a:tab pos="39052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develop 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Inventory Management System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helps local producers and artisans using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blockchain. </a:t>
            </a:r>
          </a:p>
          <a:p>
            <a:pPr marL="511810" indent="-457200">
              <a:lnSpc>
                <a:spcPct val="100000"/>
              </a:lnSpc>
              <a:spcBef>
                <a:spcPts val="740"/>
              </a:spcBef>
              <a:buFont typeface="Wingdings" panose="05000000000000000000" pitchFamily="2" charset="2"/>
              <a:buChar char="Ø"/>
              <a:tabLst>
                <a:tab pos="39052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E-learning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educating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Artisans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1810" indent="-457200">
              <a:lnSpc>
                <a:spcPct val="100000"/>
              </a:lnSpc>
              <a:spcBef>
                <a:spcPts val="740"/>
              </a:spcBef>
              <a:buFont typeface="Wingdings" panose="05000000000000000000" pitchFamily="2" charset="2"/>
              <a:buChar char="Ø"/>
              <a:tabLst>
                <a:tab pos="39052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"Blockchain technology, Ethereum smart contracts, MetaMask, and Etherscan are pivotal for managing supply chains, tracing product provenance as NFTs, and optimizing shipping routes for cost-effective and timely deliveries.”</a:t>
            </a:r>
          </a:p>
          <a:p>
            <a:pPr marL="511810" indent="-457200">
              <a:lnSpc>
                <a:spcPct val="100000"/>
              </a:lnSpc>
              <a:spcBef>
                <a:spcPts val="740"/>
              </a:spcBef>
              <a:buFont typeface="Wingdings" panose="05000000000000000000" pitchFamily="2" charset="2"/>
              <a:buChar char="Ø"/>
              <a:tabLst>
                <a:tab pos="39052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 Based System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efficient sale.</a:t>
            </a:r>
          </a:p>
          <a:p>
            <a:pPr marL="511810" indent="-457200">
              <a:lnSpc>
                <a:spcPct val="100000"/>
              </a:lnSpc>
              <a:spcBef>
                <a:spcPts val="740"/>
              </a:spcBef>
              <a:buFont typeface="Wingdings" panose="05000000000000000000" pitchFamily="2" charset="2"/>
              <a:buChar char="Ø"/>
              <a:tabLst>
                <a:tab pos="39052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"Facilitating the seamless integration of cutting-edge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Gen-AI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 into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mid-journey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rebranding products, elevating them to meet international standards with unparalleled efficiency.”</a:t>
            </a:r>
          </a:p>
          <a:p>
            <a:pPr marL="511810" indent="-457200">
              <a:lnSpc>
                <a:spcPct val="100000"/>
              </a:lnSpc>
              <a:spcBef>
                <a:spcPts val="740"/>
              </a:spcBef>
              <a:buFont typeface="Wingdings" panose="05000000000000000000" pitchFamily="2" charset="2"/>
              <a:buChar char="Ø"/>
              <a:tabLst>
                <a:tab pos="39052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Organizing the fairs/fest with help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and NGO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take  buyers and Artisians on the same platform.</a:t>
            </a:r>
          </a:p>
          <a:p>
            <a:pPr marL="511810" indent="-457200">
              <a:lnSpc>
                <a:spcPct val="100000"/>
              </a:lnSpc>
              <a:spcBef>
                <a:spcPts val="740"/>
              </a:spcBef>
              <a:buFont typeface="Wingdings" panose="05000000000000000000" pitchFamily="2" charset="2"/>
              <a:buChar char="Ø"/>
              <a:tabLst>
                <a:tab pos="390525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300278" y="253849"/>
            <a:ext cx="638174" cy="723899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2D3DDE7-5310-2C4E-8683-41E455421098}"/>
              </a:ext>
            </a:extLst>
          </p:cNvPr>
          <p:cNvGrpSpPr/>
          <p:nvPr/>
        </p:nvGrpSpPr>
        <p:grpSpPr>
          <a:xfrm>
            <a:off x="11107856" y="6496452"/>
            <a:ext cx="6646744" cy="3544736"/>
            <a:chOff x="6664865" y="4043105"/>
            <a:chExt cx="5160781" cy="2579013"/>
          </a:xfrm>
        </p:grpSpPr>
        <p:pic>
          <p:nvPicPr>
            <p:cNvPr id="20" name="Picture 19" descr="A logo with orange circles&#10;&#10;Description automatically generated with medium confidence">
              <a:extLst>
                <a:ext uri="{FF2B5EF4-FFF2-40B4-BE49-F238E27FC236}">
                  <a16:creationId xmlns:a16="http://schemas.microsoft.com/office/drawing/2014/main" id="{59043E28-7103-6DA4-9295-F4360077E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955794" y="5564050"/>
              <a:ext cx="1024558" cy="631811"/>
            </a:xfrm>
            <a:prstGeom prst="rect">
              <a:avLst/>
            </a:prstGeom>
          </p:spPr>
        </p:pic>
        <p:pic>
          <p:nvPicPr>
            <p:cNvPr id="21" name="Picture 20" descr="A logo with green and black letters&#10;&#10;Description automatically generated">
              <a:extLst>
                <a:ext uri="{FF2B5EF4-FFF2-40B4-BE49-F238E27FC236}">
                  <a16:creationId xmlns:a16="http://schemas.microsoft.com/office/drawing/2014/main" id="{C2FF2233-357F-6E74-5F81-DC6BC777E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879106" y="4883845"/>
              <a:ext cx="733488" cy="733488"/>
            </a:xfrm>
            <a:prstGeom prst="rect">
              <a:avLst/>
            </a:prstGeom>
          </p:spPr>
        </p:pic>
        <p:pic>
          <p:nvPicPr>
            <p:cNvPr id="22" name="Picture 21" descr="A red circle with a white sign on it&#10;&#10;Description automatically generated">
              <a:extLst>
                <a:ext uri="{FF2B5EF4-FFF2-40B4-BE49-F238E27FC236}">
                  <a16:creationId xmlns:a16="http://schemas.microsoft.com/office/drawing/2014/main" id="{4B63B8C0-3E1B-A2EF-3512-E71205B87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045128" y="5143500"/>
              <a:ext cx="657225" cy="657225"/>
            </a:xfrm>
            <a:prstGeom prst="rect">
              <a:avLst/>
            </a:prstGeom>
          </p:spPr>
        </p:pic>
        <p:pic>
          <p:nvPicPr>
            <p:cNvPr id="23" name="Picture 22" descr="A logo with a dolphin&#10;&#10;Description automatically generated">
              <a:extLst>
                <a:ext uri="{FF2B5EF4-FFF2-40B4-BE49-F238E27FC236}">
                  <a16:creationId xmlns:a16="http://schemas.microsoft.com/office/drawing/2014/main" id="{C8EC1E78-035A-B6E1-B79D-05E7404A1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635075" y="4976543"/>
              <a:ext cx="678180" cy="678180"/>
            </a:xfrm>
            <a:prstGeom prst="rect">
              <a:avLst/>
            </a:prstGeom>
          </p:spPr>
        </p:pic>
        <p:pic>
          <p:nvPicPr>
            <p:cNvPr id="24" name="Picture 23" descr="A logo of a company&#10;&#10;Description automatically generated">
              <a:extLst>
                <a:ext uri="{FF2B5EF4-FFF2-40B4-BE49-F238E27FC236}">
                  <a16:creationId xmlns:a16="http://schemas.microsoft.com/office/drawing/2014/main" id="{BD2E3E77-BCE3-0C30-73DE-3547EC305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126043" y="4125071"/>
              <a:ext cx="901700" cy="901700"/>
            </a:xfrm>
            <a:prstGeom prst="rect">
              <a:avLst/>
            </a:prstGeom>
          </p:spPr>
        </p:pic>
        <p:pic>
          <p:nvPicPr>
            <p:cNvPr id="25" name="Picture 24" descr="A blue and white logo&#10;&#10;Description automatically generated">
              <a:extLst>
                <a:ext uri="{FF2B5EF4-FFF2-40B4-BE49-F238E27FC236}">
                  <a16:creationId xmlns:a16="http://schemas.microsoft.com/office/drawing/2014/main" id="{DAD34137-DEA9-358B-CBDC-43E9D8E0D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110803" y="5393552"/>
              <a:ext cx="998220" cy="998220"/>
            </a:xfrm>
            <a:prstGeom prst="rect">
              <a:avLst/>
            </a:prstGeom>
          </p:spPr>
        </p:pic>
        <p:pic>
          <p:nvPicPr>
            <p:cNvPr id="26" name="Picture 25" descr="A blue atom symbol with a circle in center&#10;&#10;Description automatically generated">
              <a:extLst>
                <a:ext uri="{FF2B5EF4-FFF2-40B4-BE49-F238E27FC236}">
                  <a16:creationId xmlns:a16="http://schemas.microsoft.com/office/drawing/2014/main" id="{D3600DDF-5D71-BBFA-E686-0C5BBEEA8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109023" y="4735512"/>
              <a:ext cx="828538" cy="828538"/>
            </a:xfrm>
            <a:prstGeom prst="rect">
              <a:avLst/>
            </a:prstGeom>
          </p:spPr>
        </p:pic>
        <p:pic>
          <p:nvPicPr>
            <p:cNvPr id="27" name="Picture 26" descr="A green hexagon with grey letters&#10;&#10;Description automatically generated">
              <a:extLst>
                <a:ext uri="{FF2B5EF4-FFF2-40B4-BE49-F238E27FC236}">
                  <a16:creationId xmlns:a16="http://schemas.microsoft.com/office/drawing/2014/main" id="{386F2BB3-24A4-D283-733B-E8DBB04BB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907075" y="4406900"/>
              <a:ext cx="708386" cy="657225"/>
            </a:xfrm>
            <a:prstGeom prst="rect">
              <a:avLst/>
            </a:prstGeom>
          </p:spPr>
        </p:pic>
        <p:pic>
          <p:nvPicPr>
            <p:cNvPr id="28" name="Picture 27" descr="A group of logos with letters&#10;&#10;Description automatically generated">
              <a:extLst>
                <a:ext uri="{FF2B5EF4-FFF2-40B4-BE49-F238E27FC236}">
                  <a16:creationId xmlns:a16="http://schemas.microsoft.com/office/drawing/2014/main" id="{E2EC3EFD-1FAF-E4E5-FB43-D2DAE6682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0817860" y="4058285"/>
              <a:ext cx="855980" cy="855980"/>
            </a:xfrm>
            <a:prstGeom prst="rect">
              <a:avLst/>
            </a:prstGeom>
          </p:spPr>
        </p:pic>
        <p:pic>
          <p:nvPicPr>
            <p:cNvPr id="29" name="Picture 28" descr="A group of people holding hands&#10;&#10;Description automatically generated">
              <a:extLst>
                <a:ext uri="{FF2B5EF4-FFF2-40B4-BE49-F238E27FC236}">
                  <a16:creationId xmlns:a16="http://schemas.microsoft.com/office/drawing/2014/main" id="{F5F375EB-C275-C358-EB41-DBCEBF34C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718439" y="4829339"/>
              <a:ext cx="678563" cy="714376"/>
            </a:xfrm>
            <a:prstGeom prst="rect">
              <a:avLst/>
            </a:prstGeom>
          </p:spPr>
        </p:pic>
        <p:pic>
          <p:nvPicPr>
            <p:cNvPr id="30" name="Picture 29" descr="A orange circle with a white b and a white b in the middle&#10;&#10;Description automatically generated">
              <a:extLst>
                <a:ext uri="{FF2B5EF4-FFF2-40B4-BE49-F238E27FC236}">
                  <a16:creationId xmlns:a16="http://schemas.microsoft.com/office/drawing/2014/main" id="{206D1703-E4F9-F881-1752-9AFD5815B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8515559" y="4739957"/>
              <a:ext cx="533580" cy="533580"/>
            </a:xfrm>
            <a:prstGeom prst="rect">
              <a:avLst/>
            </a:prstGeom>
          </p:spPr>
        </p:pic>
        <p:pic>
          <p:nvPicPr>
            <p:cNvPr id="31" name="Picture 30" descr="A black and grey logo&#10;&#10;Description automatically generated">
              <a:extLst>
                <a:ext uri="{FF2B5EF4-FFF2-40B4-BE49-F238E27FC236}">
                  <a16:creationId xmlns:a16="http://schemas.microsoft.com/office/drawing/2014/main" id="{423F5685-0625-605C-F513-EC9DF9EE6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338047" y="4250355"/>
              <a:ext cx="366629" cy="366629"/>
            </a:xfrm>
            <a:prstGeom prst="rect">
              <a:avLst/>
            </a:prstGeom>
          </p:spPr>
        </p:pic>
        <p:pic>
          <p:nvPicPr>
            <p:cNvPr id="32" name="Picture 31" descr="A blue and yellow chat bots&#10;&#10;Description automatically generated">
              <a:extLst>
                <a:ext uri="{FF2B5EF4-FFF2-40B4-BE49-F238E27FC236}">
                  <a16:creationId xmlns:a16="http://schemas.microsoft.com/office/drawing/2014/main" id="{F12C5AF5-F3A8-8BDA-40F0-368C3B186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9954014" y="5921224"/>
              <a:ext cx="617220" cy="617220"/>
            </a:xfrm>
            <a:prstGeom prst="rect">
              <a:avLst/>
            </a:prstGeom>
          </p:spPr>
        </p:pic>
        <p:pic>
          <p:nvPicPr>
            <p:cNvPr id="33" name="Picture 32" descr="A close up of a logo&#10;&#10;Description automatically generated">
              <a:extLst>
                <a:ext uri="{FF2B5EF4-FFF2-40B4-BE49-F238E27FC236}">
                  <a16:creationId xmlns:a16="http://schemas.microsoft.com/office/drawing/2014/main" id="{992EC874-380B-1176-C0D5-3C81588A1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0666054" y="6042322"/>
              <a:ext cx="1159592" cy="579796"/>
            </a:xfrm>
            <a:prstGeom prst="rect">
              <a:avLst/>
            </a:prstGeom>
          </p:spPr>
        </p:pic>
        <p:pic>
          <p:nvPicPr>
            <p:cNvPr id="34" name="Picture 33" descr="A logo of a coffee cup&#10;&#10;Description automatically generated">
              <a:extLst>
                <a:ext uri="{FF2B5EF4-FFF2-40B4-BE49-F238E27FC236}">
                  <a16:creationId xmlns:a16="http://schemas.microsoft.com/office/drawing/2014/main" id="{85DDA997-BE70-D585-819D-592C2ACFB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7414963" y="4043105"/>
              <a:ext cx="840740" cy="840740"/>
            </a:xfrm>
            <a:prstGeom prst="rect">
              <a:avLst/>
            </a:prstGeom>
          </p:spPr>
        </p:pic>
        <p:pic>
          <p:nvPicPr>
            <p:cNvPr id="35" name="Picture 34" descr="A black and white brain&#10;&#10;Description automatically generated">
              <a:extLst>
                <a:ext uri="{FF2B5EF4-FFF2-40B4-BE49-F238E27FC236}">
                  <a16:creationId xmlns:a16="http://schemas.microsoft.com/office/drawing/2014/main" id="{6494A175-7979-6138-BAED-0B85B9671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842577" y="4172162"/>
              <a:ext cx="523014" cy="523014"/>
            </a:xfrm>
            <a:prstGeom prst="rect">
              <a:avLst/>
            </a:prstGeom>
          </p:spPr>
        </p:pic>
        <p:pic>
          <p:nvPicPr>
            <p:cNvPr id="36" name="Picture 35" descr="A blue oval with white letters&#10;&#10;Description automatically generated">
              <a:extLst>
                <a:ext uri="{FF2B5EF4-FFF2-40B4-BE49-F238E27FC236}">
                  <a16:creationId xmlns:a16="http://schemas.microsoft.com/office/drawing/2014/main" id="{3C026909-068B-111A-D247-BC5F1C8CC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6664865" y="5541175"/>
              <a:ext cx="828538" cy="828538"/>
            </a:xfrm>
            <a:prstGeom prst="rect">
              <a:avLst/>
            </a:prstGeom>
          </p:spPr>
        </p:pic>
        <p:pic>
          <p:nvPicPr>
            <p:cNvPr id="37" name="Picture 36" descr="A gold coin with letters and symbols&#10;&#10;Description automatically generated">
              <a:extLst>
                <a:ext uri="{FF2B5EF4-FFF2-40B4-BE49-F238E27FC236}">
                  <a16:creationId xmlns:a16="http://schemas.microsoft.com/office/drawing/2014/main" id="{CEE3881B-6355-9B17-E917-B3BAC23B0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430955" y="6086641"/>
              <a:ext cx="525780" cy="525780"/>
            </a:xfrm>
            <a:prstGeom prst="rect">
              <a:avLst/>
            </a:prstGeom>
          </p:spPr>
        </p:pic>
      </p:grpSp>
      <p:pic>
        <p:nvPicPr>
          <p:cNvPr id="17" name="Picture Placeholder 2">
            <a:extLst>
              <a:ext uri="{FF2B5EF4-FFF2-40B4-BE49-F238E27FC236}">
                <a16:creationId xmlns:a16="http://schemas.microsoft.com/office/drawing/2014/main" id="{757E608A-38B3-910E-9E07-F1BD1DC241A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" r="297"/>
          <a:stretch/>
        </p:blipFill>
        <p:spPr>
          <a:xfrm>
            <a:off x="11107856" y="1664077"/>
            <a:ext cx="6456751" cy="418205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674DC6B-CCE1-0E74-DD1D-E533C2E0518C}"/>
              </a:ext>
            </a:extLst>
          </p:cNvPr>
          <p:cNvSpPr txBox="1"/>
          <p:nvPr/>
        </p:nvSpPr>
        <p:spPr>
          <a:xfrm>
            <a:off x="13230873" y="1028624"/>
            <a:ext cx="2412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u="sng" dirty="0">
                <a:latin typeface="+mj-lt"/>
              </a:rPr>
              <a:t>DATA FLOW DIAGRAM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421" y="951518"/>
            <a:ext cx="6629400" cy="7937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Idea/Approach</a:t>
            </a:r>
            <a:r>
              <a:rPr spc="-335" dirty="0"/>
              <a:t> </a:t>
            </a:r>
            <a:r>
              <a:rPr spc="30" dirty="0"/>
              <a:t>Details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4989" y="312633"/>
            <a:ext cx="1058901" cy="69376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60447" y="318612"/>
            <a:ext cx="1326670" cy="63290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87112" y="143431"/>
            <a:ext cx="486851" cy="86416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74964" y="344683"/>
            <a:ext cx="1618780" cy="5720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02192" y="318644"/>
            <a:ext cx="73027" cy="6694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614284" y="318644"/>
            <a:ext cx="73027" cy="6694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160466" y="344338"/>
            <a:ext cx="73027" cy="6694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86042" y="296494"/>
            <a:ext cx="73027" cy="66942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32205" y="261090"/>
            <a:ext cx="1290155" cy="742448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7899418" y="286742"/>
            <a:ext cx="1702435" cy="747395"/>
            <a:chOff x="7899418" y="286742"/>
            <a:chExt cx="1702435" cy="74739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99418" y="286742"/>
              <a:ext cx="73027" cy="66942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28777" y="318947"/>
              <a:ext cx="73027" cy="66942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93926" y="303793"/>
              <a:ext cx="1545752" cy="730276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300278" y="253849"/>
            <a:ext cx="638174" cy="723899"/>
          </a:xfrm>
          <a:prstGeom prst="rect">
            <a:avLst/>
          </a:prstGeom>
        </p:spPr>
      </p:pic>
      <p:sp>
        <p:nvSpPr>
          <p:cNvPr id="20" name="Google Shape;232;p3">
            <a:extLst>
              <a:ext uri="{FF2B5EF4-FFF2-40B4-BE49-F238E27FC236}">
                <a16:creationId xmlns:a16="http://schemas.microsoft.com/office/drawing/2014/main" id="{49644711-DF30-0D1B-29AF-987D313D30FA}"/>
              </a:ext>
            </a:extLst>
          </p:cNvPr>
          <p:cNvSpPr txBox="1"/>
          <p:nvPr/>
        </p:nvSpPr>
        <p:spPr>
          <a:xfrm>
            <a:off x="8673915" y="1745268"/>
            <a:ext cx="9364098" cy="843499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7CA655"/>
              </a:buClr>
              <a:buSzPts val="1800"/>
              <a:buFont typeface="Arial"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7CA655"/>
                </a:solidFill>
                <a:effectLst/>
                <a:uLnTx/>
                <a:uFillTx/>
                <a:latin typeface="+mj-lt"/>
                <a:sym typeface="Franklin Gothic"/>
              </a:rPr>
              <a:t>Describe your Dependencies :-</a:t>
            </a:r>
            <a:endParaRPr lang="en-US" sz="2600" dirty="0">
              <a:latin typeface="+mj-lt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2600" dirty="0">
              <a:solidFill>
                <a:schemeClr val="dk1"/>
              </a:solidFill>
              <a:latin typeface="+mj-lt"/>
              <a:sym typeface="Libre Franklin"/>
            </a:endParaRPr>
          </a:p>
          <a:p>
            <a:pPr marL="342900" indent="-342900"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2600" dirty="0">
                <a:latin typeface="+mj-lt"/>
              </a:rPr>
              <a:t>Our platform will support more than </a:t>
            </a:r>
            <a:r>
              <a:rPr lang="en-US" sz="2600" b="1" dirty="0">
                <a:latin typeface="+mj-lt"/>
              </a:rPr>
              <a:t>32 different languages </a:t>
            </a:r>
            <a:r>
              <a:rPr lang="en-US" sz="2600" dirty="0">
                <a:latin typeface="+mj-lt"/>
              </a:rPr>
              <a:t>which will serve the term “ODOP” in a proper and efficient structure.</a:t>
            </a:r>
          </a:p>
          <a:p>
            <a:pPr>
              <a:buClr>
                <a:schemeClr val="dk1"/>
              </a:buClr>
              <a:buSzPts val="1600"/>
            </a:pPr>
            <a:endParaRPr lang="en-US" sz="2600" dirty="0">
              <a:latin typeface="+mj-lt"/>
            </a:endParaRPr>
          </a:p>
          <a:p>
            <a:pPr marL="342900" indent="-342900"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2600" dirty="0">
                <a:latin typeface="+mj-lt"/>
              </a:rPr>
              <a:t>Providing a </a:t>
            </a:r>
            <a:r>
              <a:rPr lang="en-US" sz="2600" b="1" dirty="0">
                <a:latin typeface="+mj-lt"/>
              </a:rPr>
              <a:t>secure employment</a:t>
            </a:r>
            <a:r>
              <a:rPr lang="en-US" sz="2600" dirty="0">
                <a:latin typeface="+mj-lt"/>
              </a:rPr>
              <a:t> to those vendors who had stable sources of income and were dependent on local people.</a:t>
            </a:r>
          </a:p>
          <a:p>
            <a:pPr>
              <a:buClr>
                <a:schemeClr val="dk1"/>
              </a:buClr>
              <a:buSzPts val="1600"/>
            </a:pPr>
            <a:endParaRPr lang="en-US" sz="2600" dirty="0">
              <a:latin typeface="+mj-lt"/>
            </a:endParaRPr>
          </a:p>
          <a:p>
            <a:pPr marL="342900" indent="-342900"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2600" dirty="0">
                <a:latin typeface="+mj-lt"/>
              </a:rPr>
              <a:t>Automatic generation </a:t>
            </a:r>
            <a:r>
              <a:rPr lang="en-US" sz="2600" b="1" dirty="0">
                <a:latin typeface="+mj-lt"/>
              </a:rPr>
              <a:t>of cashback points </a:t>
            </a:r>
            <a:r>
              <a:rPr lang="en-US" sz="2600" dirty="0">
                <a:latin typeface="+mj-lt"/>
              </a:rPr>
              <a:t>according to the quality of the product through review and feedback mechanism.</a:t>
            </a:r>
          </a:p>
          <a:p>
            <a:pPr>
              <a:buClr>
                <a:schemeClr val="dk1"/>
              </a:buClr>
              <a:buSzPts val="1600"/>
            </a:pPr>
            <a:endParaRPr lang="en-US" sz="2600" dirty="0">
              <a:latin typeface="+mj-lt"/>
            </a:endParaRPr>
          </a:p>
          <a:p>
            <a:pPr marL="342900" indent="-342900"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2600" b="1" dirty="0">
                <a:latin typeface="+mj-lt"/>
              </a:rPr>
              <a:t>AI powered 24/7 </a:t>
            </a:r>
            <a:r>
              <a:rPr lang="en-US" sz="2600" dirty="0">
                <a:latin typeface="+mj-lt"/>
              </a:rPr>
              <a:t>hot line </a:t>
            </a:r>
            <a:r>
              <a:rPr lang="en-US" sz="2600" b="1" dirty="0">
                <a:latin typeface="+mj-lt"/>
              </a:rPr>
              <a:t>chat-bot</a:t>
            </a:r>
            <a:r>
              <a:rPr lang="en-US" sz="2600" dirty="0">
                <a:latin typeface="+mj-lt"/>
              </a:rPr>
              <a:t> is available to help both artisans and consumers.</a:t>
            </a:r>
          </a:p>
          <a:p>
            <a:pPr>
              <a:buClr>
                <a:schemeClr val="dk1"/>
              </a:buClr>
              <a:buSzPts val="1600"/>
            </a:pPr>
            <a:endParaRPr lang="en-US" sz="2600" dirty="0">
              <a:latin typeface="+mj-lt"/>
            </a:endParaRPr>
          </a:p>
          <a:p>
            <a:pPr marL="342900" indent="-342900"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2600" dirty="0">
                <a:latin typeface="+mj-lt"/>
              </a:rPr>
              <a:t>User can donate set of amount towards the </a:t>
            </a:r>
            <a:r>
              <a:rPr lang="en-US" sz="2600" b="1" dirty="0">
                <a:latin typeface="+mj-lt"/>
              </a:rPr>
              <a:t>planting of tree</a:t>
            </a:r>
            <a:r>
              <a:rPr lang="en-US" sz="2600" dirty="0">
                <a:latin typeface="+mj-lt"/>
              </a:rPr>
              <a:t> at the end of each purchase of </a:t>
            </a:r>
            <a:r>
              <a:rPr lang="en-US" sz="2600" b="1" dirty="0">
                <a:latin typeface="+mj-lt"/>
              </a:rPr>
              <a:t>ODOP product</a:t>
            </a:r>
            <a:r>
              <a:rPr lang="en-US" sz="2600" dirty="0">
                <a:latin typeface="+mj-lt"/>
              </a:rPr>
              <a:t>, the geo-graphical location of which will be shared with the user later.</a:t>
            </a:r>
          </a:p>
          <a:p>
            <a:pPr marL="342900" indent="-342900"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sz="2600" dirty="0">
              <a:latin typeface="+mj-lt"/>
            </a:endParaRPr>
          </a:p>
          <a:p>
            <a:pPr marL="342900" indent="-342900"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2600" b="1" dirty="0">
                <a:latin typeface="+mj-lt"/>
              </a:rPr>
              <a:t>Real-Time Market Tracking</a:t>
            </a:r>
            <a:r>
              <a:rPr lang="en-US" sz="2600" dirty="0">
                <a:latin typeface="+mj-lt"/>
              </a:rPr>
              <a:t> and </a:t>
            </a:r>
            <a:r>
              <a:rPr lang="en-US" sz="2600" b="1" dirty="0">
                <a:latin typeface="+mj-lt"/>
              </a:rPr>
              <a:t>Real Time Product Tracking </a:t>
            </a:r>
            <a:r>
              <a:rPr lang="en-US" sz="2600" dirty="0">
                <a:latin typeface="+mj-lt"/>
              </a:rPr>
              <a:t>will be available.</a:t>
            </a:r>
          </a:p>
          <a:p>
            <a:pPr marL="342900" indent="-342900"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sz="2600" dirty="0">
              <a:latin typeface="+mj-lt"/>
            </a:endParaRPr>
          </a:p>
          <a:p>
            <a:pPr marL="342900" indent="-342900"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sz="2600" dirty="0">
              <a:latin typeface="+mj-lt"/>
            </a:endParaRPr>
          </a:p>
          <a:p>
            <a:pPr marL="342900" indent="-34290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2600" dirty="0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AED188-78A8-76E6-5B8E-AA9A90029B54}"/>
              </a:ext>
            </a:extLst>
          </p:cNvPr>
          <p:cNvSpPr txBox="1"/>
          <p:nvPr/>
        </p:nvSpPr>
        <p:spPr>
          <a:xfrm>
            <a:off x="249987" y="1620938"/>
            <a:ext cx="7906586" cy="9456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CA655"/>
              </a:buClr>
              <a:buSzPts val="1800"/>
              <a:buFont typeface="Arial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7CA655"/>
                </a:solidFill>
                <a:effectLst/>
                <a:uLnTx/>
                <a:uFillTx/>
                <a:latin typeface="+mj-lt"/>
                <a:sym typeface="Franklin Gothic"/>
              </a:rPr>
              <a:t>Our USPs are : -  </a:t>
            </a:r>
          </a:p>
          <a:p>
            <a:pPr marL="228600" marR="0" lvl="0" indent="-228600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CA655"/>
              </a:buClr>
              <a:buSzPts val="1800"/>
              <a:buFont typeface="Arial"/>
              <a:buNone/>
              <a:tabLst/>
              <a:defRPr/>
            </a:pPr>
            <a:endParaRPr lang="en-US" sz="2500" b="0" i="0" dirty="0">
              <a:effectLst/>
            </a:endParaRPr>
          </a:p>
          <a:p>
            <a:pPr marL="457200" lvl="0" indent="-457200" rtl="0">
              <a:spcBef>
                <a:spcPts val="10"/>
              </a:spcBef>
              <a:spcAft>
                <a:spcPts val="10"/>
              </a:spcAft>
              <a:buClr>
                <a:schemeClr val="dk1"/>
              </a:buClr>
              <a:buSzPts val="1600"/>
              <a:buFont typeface="Wingdings" pitchFamily="2" charset="2"/>
              <a:buChar char="Ø"/>
            </a:pPr>
            <a:r>
              <a:rPr lang="en-US" sz="2500" dirty="0">
                <a:latin typeface="Söhne"/>
              </a:rPr>
              <a:t>The </a:t>
            </a:r>
            <a:r>
              <a:rPr lang="en-US" sz="2500" b="1" dirty="0">
                <a:latin typeface="Söhne"/>
              </a:rPr>
              <a:t>supply chain leakage </a:t>
            </a:r>
            <a:r>
              <a:rPr lang="en-US" sz="2500" dirty="0">
                <a:latin typeface="Söhne"/>
              </a:rPr>
              <a:t>issue will be resolved with the aid of </a:t>
            </a:r>
            <a:r>
              <a:rPr lang="en-US" sz="2500" b="1" dirty="0">
                <a:latin typeface="Söhne"/>
              </a:rPr>
              <a:t>blockchain</a:t>
            </a:r>
            <a:r>
              <a:rPr lang="en-US" sz="2500" dirty="0">
                <a:latin typeface="Söhne"/>
              </a:rPr>
              <a:t>.</a:t>
            </a:r>
          </a:p>
          <a:p>
            <a:pPr marL="457200" lvl="0" indent="-457200" rtl="0">
              <a:spcBef>
                <a:spcPts val="10"/>
              </a:spcBef>
              <a:spcAft>
                <a:spcPts val="10"/>
              </a:spcAft>
              <a:buClr>
                <a:schemeClr val="dk1"/>
              </a:buClr>
              <a:buSzPts val="1600"/>
              <a:buFont typeface="Wingdings" pitchFamily="2" charset="2"/>
              <a:buChar char="Ø"/>
            </a:pPr>
            <a:r>
              <a:rPr lang="en-US" sz="2500" dirty="0">
                <a:latin typeface="Söhne"/>
              </a:rPr>
              <a:t>By minimizing the need for a </a:t>
            </a:r>
            <a:r>
              <a:rPr lang="en-US" sz="2500" b="1" dirty="0">
                <a:latin typeface="Söhne"/>
              </a:rPr>
              <a:t>middleman</a:t>
            </a:r>
            <a:r>
              <a:rPr lang="en-US" sz="2500" dirty="0">
                <a:latin typeface="Söhne"/>
              </a:rPr>
              <a:t>, a relationship between the end user and the artist or vendor will </a:t>
            </a:r>
            <a:r>
              <a:rPr lang="en-US" sz="2500" b="1" dirty="0">
                <a:latin typeface="Söhne"/>
              </a:rPr>
              <a:t>increase revenues </a:t>
            </a:r>
            <a:r>
              <a:rPr lang="en-US" sz="2500" dirty="0">
                <a:latin typeface="Söhne"/>
              </a:rPr>
              <a:t>for the seller and provide customers with </a:t>
            </a:r>
            <a:r>
              <a:rPr lang="en-US" sz="2500" b="1" dirty="0">
                <a:latin typeface="Söhne"/>
              </a:rPr>
              <a:t>high-quality goods. </a:t>
            </a:r>
          </a:p>
          <a:p>
            <a:pPr marL="457200" lvl="0" indent="-457200" rtl="0">
              <a:spcBef>
                <a:spcPts val="10"/>
              </a:spcBef>
              <a:spcAft>
                <a:spcPts val="10"/>
              </a:spcAft>
              <a:buClr>
                <a:schemeClr val="dk1"/>
              </a:buClr>
              <a:buSzPts val="1600"/>
              <a:buFont typeface="Wingdings" pitchFamily="2" charset="2"/>
              <a:buChar char="Ø"/>
            </a:pPr>
            <a:r>
              <a:rPr lang="en-US" sz="2500" dirty="0">
                <a:latin typeface="Söhne"/>
              </a:rPr>
              <a:t>Using </a:t>
            </a:r>
            <a:r>
              <a:rPr lang="en-US" sz="2500" b="1" dirty="0">
                <a:latin typeface="Söhne"/>
              </a:rPr>
              <a:t>generative AI </a:t>
            </a:r>
            <a:r>
              <a:rPr lang="en-US" sz="2500" dirty="0">
                <a:latin typeface="Söhne"/>
              </a:rPr>
              <a:t>and </a:t>
            </a:r>
            <a:r>
              <a:rPr lang="en-US" sz="2500" b="1" dirty="0">
                <a:latin typeface="Söhne"/>
              </a:rPr>
              <a:t>machine learning</a:t>
            </a:r>
            <a:r>
              <a:rPr lang="en-US" sz="2500" dirty="0">
                <a:latin typeface="Söhne"/>
              </a:rPr>
              <a:t>, </a:t>
            </a:r>
            <a:r>
              <a:rPr lang="en-US" sz="2500" b="1" dirty="0">
                <a:latin typeface="Söhne"/>
              </a:rPr>
              <a:t>rebranding </a:t>
            </a:r>
            <a:r>
              <a:rPr lang="en-US" sz="2500" dirty="0">
                <a:latin typeface="Söhne"/>
              </a:rPr>
              <a:t>and </a:t>
            </a:r>
            <a:r>
              <a:rPr lang="en-US" sz="2500" b="1" dirty="0">
                <a:latin typeface="Söhne"/>
              </a:rPr>
              <a:t>marketing </a:t>
            </a:r>
            <a:r>
              <a:rPr lang="en-US" sz="2500" dirty="0">
                <a:latin typeface="Söhne"/>
              </a:rPr>
              <a:t>is made simpler. </a:t>
            </a:r>
          </a:p>
          <a:p>
            <a:pPr marL="457200" lvl="0" indent="-457200" rtl="0">
              <a:spcBef>
                <a:spcPts val="10"/>
              </a:spcBef>
              <a:spcAft>
                <a:spcPts val="10"/>
              </a:spcAft>
              <a:buClr>
                <a:schemeClr val="dk1"/>
              </a:buClr>
              <a:buSzPts val="1600"/>
              <a:buFont typeface="Wingdings" pitchFamily="2" charset="2"/>
              <a:buChar char="Ø"/>
            </a:pPr>
            <a:r>
              <a:rPr lang="en-US" sz="2500" dirty="0">
                <a:latin typeface="Söhne"/>
              </a:rPr>
              <a:t>Both sellers and customers will have access to a </a:t>
            </a:r>
            <a:r>
              <a:rPr lang="en-US" sz="2500" b="1" dirty="0">
                <a:latin typeface="Söhne"/>
              </a:rPr>
              <a:t>24/7 hotline chat bot.</a:t>
            </a:r>
          </a:p>
          <a:p>
            <a:pPr marL="457200" lvl="0" indent="-457200" rtl="0">
              <a:spcBef>
                <a:spcPts val="10"/>
              </a:spcBef>
              <a:spcAft>
                <a:spcPts val="10"/>
              </a:spcAft>
              <a:buClr>
                <a:schemeClr val="dk1"/>
              </a:buClr>
              <a:buSzPts val="1600"/>
              <a:buFont typeface="Wingdings" pitchFamily="2" charset="2"/>
              <a:buChar char="Ø"/>
            </a:pPr>
            <a:r>
              <a:rPr lang="en-US" sz="2500" b="1" dirty="0">
                <a:latin typeface="Söhne"/>
              </a:rPr>
              <a:t>Linking</a:t>
            </a:r>
            <a:r>
              <a:rPr lang="en-US" sz="2500" dirty="0">
                <a:latin typeface="Söhne"/>
              </a:rPr>
              <a:t> several </a:t>
            </a:r>
            <a:r>
              <a:rPr lang="en-US" sz="2500" b="1" dirty="0">
                <a:latin typeface="Söhne"/>
              </a:rPr>
              <a:t>hot markets </a:t>
            </a:r>
            <a:r>
              <a:rPr lang="en-US" sz="2500" dirty="0">
                <a:latin typeface="Söhne"/>
              </a:rPr>
              <a:t>together with the </a:t>
            </a:r>
            <a:r>
              <a:rPr lang="en-US" sz="2500" b="1" dirty="0">
                <a:latin typeface="Söhne"/>
              </a:rPr>
              <a:t>ML recommendation system</a:t>
            </a:r>
            <a:r>
              <a:rPr lang="en-US" sz="2500" dirty="0">
                <a:latin typeface="Söhne"/>
              </a:rPr>
              <a:t> will expand </a:t>
            </a:r>
            <a:r>
              <a:rPr lang="en-US" sz="2500" b="1" dirty="0">
                <a:latin typeface="Söhne"/>
              </a:rPr>
              <a:t>sales</a:t>
            </a:r>
            <a:r>
              <a:rPr lang="en-US" sz="2500" dirty="0">
                <a:latin typeface="Söhne"/>
              </a:rPr>
              <a:t> and </a:t>
            </a:r>
            <a:r>
              <a:rPr lang="en-US" sz="2500" b="1" dirty="0">
                <a:latin typeface="Söhne"/>
              </a:rPr>
              <a:t>reach.</a:t>
            </a:r>
          </a:p>
          <a:p>
            <a:pPr marL="457200" lvl="0" indent="-457200" rtl="0">
              <a:spcBef>
                <a:spcPts val="10"/>
              </a:spcBef>
              <a:spcAft>
                <a:spcPts val="10"/>
              </a:spcAft>
              <a:buClr>
                <a:schemeClr val="dk1"/>
              </a:buClr>
              <a:buSzPts val="1600"/>
              <a:buFont typeface="Wingdings" pitchFamily="2" charset="2"/>
              <a:buChar char="Ø"/>
            </a:pPr>
            <a:r>
              <a:rPr lang="en-US" sz="2500" b="1" dirty="0">
                <a:latin typeface="Söhne"/>
              </a:rPr>
              <a:t>Speech overlay capabilities </a:t>
            </a:r>
            <a:r>
              <a:rPr lang="en-US" sz="2500" dirty="0">
                <a:latin typeface="Söhne"/>
              </a:rPr>
              <a:t>for </a:t>
            </a:r>
            <a:r>
              <a:rPr lang="en-US" sz="2500" b="1" dirty="0">
                <a:latin typeface="Söhne"/>
              </a:rPr>
              <a:t>non-literate sellers </a:t>
            </a:r>
            <a:r>
              <a:rPr lang="en-US" sz="2500" dirty="0">
                <a:latin typeface="Söhne"/>
              </a:rPr>
              <a:t>so they can use the platform with ease </a:t>
            </a:r>
          </a:p>
          <a:p>
            <a:pPr marL="457200" lvl="0" indent="-457200" rtl="0">
              <a:spcBef>
                <a:spcPts val="10"/>
              </a:spcBef>
              <a:spcAft>
                <a:spcPts val="10"/>
              </a:spcAft>
              <a:buClr>
                <a:schemeClr val="dk1"/>
              </a:buClr>
              <a:buSzPts val="1600"/>
              <a:buFont typeface="Wingdings" pitchFamily="2" charset="2"/>
              <a:buChar char="Ø"/>
            </a:pPr>
            <a:r>
              <a:rPr lang="en-US" sz="2500" b="1" dirty="0">
                <a:latin typeface="Söhne"/>
              </a:rPr>
              <a:t>Real-time tracking </a:t>
            </a:r>
            <a:r>
              <a:rPr lang="en-US" sz="2500" dirty="0">
                <a:latin typeface="Söhne"/>
              </a:rPr>
              <a:t>of product trends and market conditions </a:t>
            </a:r>
          </a:p>
          <a:p>
            <a:pPr marL="457200" lvl="0" indent="-457200" rtl="0">
              <a:spcBef>
                <a:spcPts val="10"/>
              </a:spcBef>
              <a:spcAft>
                <a:spcPts val="10"/>
              </a:spcAft>
              <a:buClr>
                <a:schemeClr val="dk1"/>
              </a:buClr>
              <a:buSzPts val="1600"/>
              <a:buFont typeface="Wingdings" pitchFamily="2" charset="2"/>
              <a:buChar char="Ø"/>
            </a:pPr>
            <a:r>
              <a:rPr lang="en-US" sz="2500" dirty="0">
                <a:latin typeface="Söhne"/>
              </a:rPr>
              <a:t>All this </a:t>
            </a:r>
            <a:r>
              <a:rPr lang="en-US" sz="2500" b="1" dirty="0">
                <a:latin typeface="Söhne"/>
              </a:rPr>
              <a:t>features combining </a:t>
            </a:r>
            <a:r>
              <a:rPr lang="en-US" sz="2500" dirty="0">
                <a:latin typeface="Söhne"/>
              </a:rPr>
              <a:t>will be resulting in making each district of </a:t>
            </a:r>
            <a:r>
              <a:rPr lang="en-US" sz="2500" b="1" dirty="0">
                <a:latin typeface="Söhne"/>
              </a:rPr>
              <a:t>J&amp;K</a:t>
            </a:r>
            <a:r>
              <a:rPr lang="en-US" sz="2500" dirty="0">
                <a:latin typeface="Söhne"/>
              </a:rPr>
              <a:t> an </a:t>
            </a:r>
            <a:r>
              <a:rPr lang="en-US" sz="2500" b="1" dirty="0">
                <a:latin typeface="Söhne"/>
              </a:rPr>
              <a:t>export hub. </a:t>
            </a:r>
          </a:p>
          <a:p>
            <a:pPr marL="457200" lvl="0" indent="-457200" rtl="0">
              <a:spcBef>
                <a:spcPts val="10"/>
              </a:spcBef>
              <a:spcAft>
                <a:spcPts val="10"/>
              </a:spcAft>
              <a:buClr>
                <a:schemeClr val="dk1"/>
              </a:buClr>
              <a:buSzPts val="1600"/>
              <a:buFont typeface="Wingdings" pitchFamily="2" charset="2"/>
              <a:buChar char="Ø"/>
            </a:pPr>
            <a:endParaRPr lang="en-US" sz="2500" dirty="0">
              <a:latin typeface="Söhne"/>
            </a:endParaRPr>
          </a:p>
          <a:p>
            <a:pPr lvl="0" rtl="0">
              <a:spcBef>
                <a:spcPts val="10"/>
              </a:spcBef>
              <a:spcAft>
                <a:spcPts val="10"/>
              </a:spcAft>
              <a:buClr>
                <a:schemeClr val="dk1"/>
              </a:buClr>
              <a:buSzPts val="1600"/>
            </a:pPr>
            <a:endParaRPr lang="en-US" sz="2500" dirty="0">
              <a:latin typeface="Söhne"/>
            </a:endParaRPr>
          </a:p>
          <a:p>
            <a:endParaRPr lang="en-IN" sz="2500" dirty="0"/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594028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CA400A2D626C4E92EF224CEFF85854" ma:contentTypeVersion="0" ma:contentTypeDescription="Create a new document." ma:contentTypeScope="" ma:versionID="e58983bdb25266fb4cd70c14701b31c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8781dad968ce115e1ae9a089424432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408486-DE6A-4D05-854C-D7635E4E54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5F984E-08EC-41C2-B4CD-17E70E9BCB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1C8E6F2-1A26-4BEB-877C-A062F4E807AB}">
  <ds:schemaRefs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</TotalTime>
  <Words>476</Words>
  <Application>Microsoft Office PowerPoint</Application>
  <PresentationFormat>Custom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Franklin Gothic</vt:lpstr>
      <vt:lpstr>Libre Franklin</vt:lpstr>
      <vt:lpstr>Söhne</vt:lpstr>
      <vt:lpstr>Times New Roman</vt:lpstr>
      <vt:lpstr>Trebuchet MS</vt:lpstr>
      <vt:lpstr>Wingdings</vt:lpstr>
      <vt:lpstr>Office Theme</vt:lpstr>
      <vt:lpstr>Idea/Approach Details</vt:lpstr>
      <vt:lpstr>Idea/Approach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</dc:title>
  <dc:creator>Ankita Sharma</dc:creator>
  <cp:keywords>DAFtZqhkGgE,BAE7yHhZ870</cp:keywords>
  <cp:lastModifiedBy>Aryan Khatri</cp:lastModifiedBy>
  <cp:revision>6</cp:revision>
  <dcterms:created xsi:type="dcterms:W3CDTF">2023-09-11T11:45:30Z</dcterms:created>
  <dcterms:modified xsi:type="dcterms:W3CDTF">2023-09-21T08:21:27Z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2023-09-05T00:00:00Z</vt:filetime>
  </property>
  <property fmtid="{D5CDD505-2E9C-101B-9397-08002B2CF9AE}" pid="3" name="Creator">
    <vt:lpwstr>Canva</vt:lpwstr>
  </property>
  <property fmtid="{D5CDD505-2E9C-101B-9397-08002B2CF9AE}" pid="4" name="LastSaved">
    <vt:filetime>2023-09-11T00:00:00Z</vt:filetime>
  </property>
  <property fmtid="{D5CDD505-2E9C-101B-9397-08002B2CF9AE}" pid="5" name="MSIP_Label_defa4170-0d19-0005-0004-bc88714345d2_Enabled">
    <vt:lpwstr>true</vt:lpwstr>
  </property>
  <property fmtid="{D5CDD505-2E9C-101B-9397-08002B2CF9AE}" pid="6" name="MSIP_Label_defa4170-0d19-0005-0004-bc88714345d2_SetDate">
    <vt:lpwstr>2023-09-11T13:18:08Z</vt:lpwstr>
  </property>
  <property fmtid="{D5CDD505-2E9C-101B-9397-08002B2CF9AE}" pid="7" name="MSIP_Label_defa4170-0d19-0005-0004-bc88714345d2_Method">
    <vt:lpwstr>Standard</vt:lpwstr>
  </property>
  <property fmtid="{D5CDD505-2E9C-101B-9397-08002B2CF9AE}" pid="8" name="MSIP_Label_defa4170-0d19-0005-0004-bc88714345d2_Name">
    <vt:lpwstr>defa4170-0d19-0005-0004-bc88714345d2</vt:lpwstr>
  </property>
  <property fmtid="{D5CDD505-2E9C-101B-9397-08002B2CF9AE}" pid="9" name="MSIP_Label_defa4170-0d19-0005-0004-bc88714345d2_SiteId">
    <vt:lpwstr>c2307409-70a7-476d-b2b7-bf09066af6ec</vt:lpwstr>
  </property>
  <property fmtid="{D5CDD505-2E9C-101B-9397-08002B2CF9AE}" pid="10" name="MSIP_Label_defa4170-0d19-0005-0004-bc88714345d2_ActionId">
    <vt:lpwstr>0fe4288b-f2d8-4302-ac16-b0360b24fc33</vt:lpwstr>
  </property>
  <property fmtid="{D5CDD505-2E9C-101B-9397-08002B2CF9AE}" pid="11" name="MSIP_Label_defa4170-0d19-0005-0004-bc88714345d2_ContentBits">
    <vt:lpwstr>0</vt:lpwstr>
  </property>
  <property fmtid="{D5CDD505-2E9C-101B-9397-08002B2CF9AE}" pid="12" name="ContentTypeId">
    <vt:lpwstr>0x01010010CA400A2D626C4E92EF224CEFF85854</vt:lpwstr>
  </property>
</Properties>
</file>