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/>
    <p:restoredTop sz="94709"/>
  </p:normalViewPr>
  <p:slideViewPr>
    <p:cSldViewPr snapToGrid="0">
      <p:cViewPr varScale="1">
        <p:scale>
          <a:sx n="71" d="100"/>
          <a:sy n="71" d="100"/>
        </p:scale>
        <p:origin x="9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07:02:2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07:02:2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68 0 24799 0 0</inkml:trace>
  <inkml:trace contextRef="#ctx0" brushRef="#br0" timeOffset="1">0 92 25671 0 0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3656-C84B-42A4-86FF-4CCEF2D0AC9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9B458-9610-4506-91C6-96062A52B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5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B458-9610-4506-91C6-96062A52B01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C0C6-8D0A-0F5C-B1B6-BA305D5F9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CBD03-6875-530F-B489-429AFE86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3829-F54A-30EB-53A8-6E5B31C7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189A-B62A-89A6-D5E0-BBE71ECB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1E15-7FD9-7956-CDB7-B90EB670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C93D-046D-A6A8-F167-970E34B5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0DB24-877F-4784-EF91-86A16289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6D37-FBE3-AA9D-2D9E-EAF63F43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3378-548B-8793-D7FC-BCD71D5A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6ACA-1260-BE74-8480-D54BCF33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2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E8F21-B7A7-7C88-2E4C-8558A8807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13D15-77F0-B400-2D98-3D6F27F0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A723-3224-2EFA-BDE6-0CB02D29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1C74-6C09-7B43-9B94-DEF7A751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CE75-59AD-A4DD-0620-859139AE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CF73-08BA-DF4E-82F2-A1D667E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0A4-D9BC-E532-B956-DBF3B1DD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6746-3CE1-97AC-73B3-188993B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0AB1-50B3-3AF4-FA91-570688C8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4EFA-1F2E-5375-BF21-52CF3441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8CBC-A89E-C49E-5756-85B5F234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D259-BEDE-EDBE-94F2-40554496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DC82-730D-0753-5B66-F86CEE93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65572-AED3-277E-C715-9ABE4AC2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C31F-59D1-8F01-DAA6-F357C52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CBA-B92D-0CF4-9C56-56BC829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531B-44CE-C8AE-CB9B-8BA9C6998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5C59-540D-0A05-15E2-1455BDCE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2F3E-847D-04A1-E414-B6731C8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4B208-02C8-C17B-9393-ABA9B144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7A25-2BA6-32D9-3C6D-8B821D2F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731D-E666-E1AB-02CB-487976DF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A7210-1B3D-6DB6-9B0D-4EA5BE43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B5AC6-1AC2-260F-1CEF-FD2AF26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3BD13-3C41-F71E-4723-FB151827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6DC3D-518D-1BA7-99D1-8A713EE43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067C7-6FC9-E618-7542-9FA5EE5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2B3AA-7EA5-D12F-9900-E603A09F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3A31D-4D04-1B61-21FD-47EFC08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AB7A-1D41-4B3D-31EF-0AD84EC0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81947-F482-65D0-FF5A-94FA0FA8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3906-BB8E-68EB-CA5A-6AD82724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2DE37-A7EE-2194-068C-1C9EDC41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5501F-22E3-2F41-B60A-C460C69E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16877-5190-AFF6-0E6F-7E97B2C6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0156-A916-A2BA-B320-8F7EE9D1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5BD1-E5CE-14E1-FF2E-88D0F0F9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0D6D-74DE-F637-28B4-5840BC45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1F4B-A8B7-43EB-4643-AE4F5B31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BE66-7E7F-73B4-E8F4-265C786A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F72A9-1C00-34BC-8493-D872AC7C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03AC-6CB6-9E65-D4F1-19D3169C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A88-5A94-4DAF-D474-2ED18260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04731-BBBB-F980-6814-A890FDBED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C89D6-45AB-A174-E2A9-660E4D79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AA1D-348D-D32C-235E-86F93B0D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FB1B-265A-727A-83DE-D031A8D6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5808-09D1-9E33-2126-E73B41AF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9C43-D1A7-2E7B-45EB-68F6A93C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1EA4-BF59-D55E-4A35-B775C3CA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C5C-41ED-9E06-09E0-1389F94D7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A2BE-AB62-864C-9173-32B68B7B4B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0729-9A58-9BCA-484F-837BC47A0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A43E-C866-E81E-5807-F8EBC347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A63A-E914-D444-81A5-219234AD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35914A8-2531-9172-3772-1F1BF33D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12192000" cy="3454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0A100D-11AC-69A3-6C86-D8BEBE9A0FD8}"/>
              </a:ext>
            </a:extLst>
          </p:cNvPr>
          <p:cNvSpPr txBox="1"/>
          <p:nvPr/>
        </p:nvSpPr>
        <p:spPr>
          <a:xfrm>
            <a:off x="851892" y="1715249"/>
            <a:ext cx="10107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Team Name: Eco-Sync</a:t>
            </a:r>
          </a:p>
          <a:p>
            <a:r>
              <a:rPr lang="en-US" b="1" dirty="0"/>
              <a:t>Team leader: </a:t>
            </a:r>
            <a:r>
              <a:rPr lang="en-US" dirty="0"/>
              <a:t>Aditi Sinha</a:t>
            </a:r>
            <a:endParaRPr lang="en-US" b="1" dirty="0"/>
          </a:p>
          <a:p>
            <a:r>
              <a:rPr lang="en-US" b="1" dirty="0"/>
              <a:t>Member 1</a:t>
            </a:r>
            <a:r>
              <a:rPr lang="en-US" dirty="0"/>
              <a:t>: Sikander Singh </a:t>
            </a:r>
          </a:p>
          <a:p>
            <a:r>
              <a:rPr lang="en-US" b="1" dirty="0"/>
              <a:t>Member 2: </a:t>
            </a:r>
            <a:r>
              <a:rPr lang="en-US" dirty="0"/>
              <a:t>Abhishek</a:t>
            </a:r>
          </a:p>
          <a:p>
            <a:r>
              <a:rPr lang="en-US" b="1" dirty="0"/>
              <a:t>Member 3: </a:t>
            </a:r>
            <a:r>
              <a:rPr lang="en-US" dirty="0"/>
              <a:t>Akshat Tiwari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Problem Statement: </a:t>
            </a:r>
            <a:r>
              <a:rPr lang="en-US" dirty="0"/>
              <a:t>Developing solution to effective linkage and promotion of One District One Product </a:t>
            </a:r>
          </a:p>
          <a:p>
            <a:endParaRPr lang="en-US" dirty="0"/>
          </a:p>
          <a:p>
            <a:r>
              <a:rPr lang="en-US" b="1" dirty="0"/>
              <a:t>Solution(Title Only): </a:t>
            </a:r>
            <a:r>
              <a:rPr lang="en-US" dirty="0"/>
              <a:t>Pioneering Integrated Solutions for Empowered Artisans and Expansive Markets with digital solution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DED72A-4469-0A1F-343C-3B001B012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65406"/>
            <a:ext cx="12191998" cy="2861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F5FC3D-A391-A8F8-1646-5DF7890A7636}"/>
                  </a:ext>
                </a:extLst>
              </p14:cNvPr>
              <p14:cNvContentPartPr/>
              <p14:nvPr/>
            </p14:nvContentPartPr>
            <p14:xfrm>
              <a:off x="2796531" y="107848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F5FC3D-A391-A8F8-1646-5DF7890A76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7891" y="10698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C04EF8-2517-5E8C-185B-341F7F31A6D7}"/>
                  </a:ext>
                </a:extLst>
              </p14:cNvPr>
              <p14:cNvContentPartPr/>
              <p14:nvPr/>
            </p14:nvContentPartPr>
            <p14:xfrm>
              <a:off x="2770971" y="1104403"/>
              <a:ext cx="24840" cy="33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C04EF8-2517-5E8C-185B-341F7F31A6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1971" y="1095403"/>
                <a:ext cx="42480" cy="51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B3C11F5-A031-28E1-7358-75E6C12EC4EF}"/>
              </a:ext>
            </a:extLst>
          </p:cNvPr>
          <p:cNvSpPr/>
          <p:nvPr/>
        </p:nvSpPr>
        <p:spPr>
          <a:xfrm>
            <a:off x="-4466" y="-220989"/>
            <a:ext cx="12183288" cy="123780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ECO-SYNC</a:t>
            </a:r>
          </a:p>
        </p:txBody>
      </p:sp>
    </p:spTree>
    <p:extLst>
      <p:ext uri="{BB962C8B-B14F-4D97-AF65-F5344CB8AC3E}">
        <p14:creationId xmlns:p14="http://schemas.microsoft.com/office/powerpoint/2010/main" val="129416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EE77B74-E3BD-A9C1-0E2D-6D107E39E097}"/>
              </a:ext>
            </a:extLst>
          </p:cNvPr>
          <p:cNvSpPr txBox="1"/>
          <p:nvPr/>
        </p:nvSpPr>
        <p:spPr>
          <a:xfrm>
            <a:off x="2203556" y="2123932"/>
            <a:ext cx="797670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Describe Your Idea Solution:</a:t>
            </a:r>
            <a:r>
              <a:rPr lang="en-US" sz="2400" b="1" u="sng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Our Platform is an integrated platform leveraging blockchain security and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3- login system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streamline One District One Product (ODOP) challenges. It ensures a transparent and secure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supply chain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eliminating intermediaries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verifying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authenticity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drives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aiding artisans in linking to high-demand markets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facilitating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rebranding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 platform offers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Smart E-learnin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 to users and artisans, promoting tech adoption for cost-effective production. Government costs reduce significantly, and exports from J&amp;K are projected to reach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1.32 lakh Crore approx.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three years, creating around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 lakh new jobs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 technology stack includes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Blockchain, ML, AR/VR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various modules enhancing product visualization, traceability, inventory management, and more,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optimizing the ODOP initiative's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impact. The implementation of Our Platform is expected to have a significant economic impact on the region. By exempting the government from setting up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Common Facility Centre’s (CFCs)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approximately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government expenditure can be saved.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1B37-8917-C2B0-8286-98EAC6951E79}"/>
              </a:ext>
            </a:extLst>
          </p:cNvPr>
          <p:cNvSpPr txBox="1"/>
          <p:nvPr/>
        </p:nvSpPr>
        <p:spPr>
          <a:xfrm>
            <a:off x="200526" y="1091958"/>
            <a:ext cx="119827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Problem Statement</a:t>
            </a:r>
          </a:p>
          <a:p>
            <a:endParaRPr lang="en-US" sz="100" dirty="0"/>
          </a:p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Developing solution to effective linkage and promotion of One District One Product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F84B1-F401-E152-DB0E-1EA0685B0E7D}"/>
              </a:ext>
            </a:extLst>
          </p:cNvPr>
          <p:cNvGrpSpPr/>
          <p:nvPr/>
        </p:nvGrpSpPr>
        <p:grpSpPr>
          <a:xfrm>
            <a:off x="0" y="-134850"/>
            <a:ext cx="12192000" cy="7061321"/>
            <a:chOff x="0" y="-134850"/>
            <a:chExt cx="12192000" cy="706132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B2E0B6B-CEB7-80B6-D726-71B8D29C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065406"/>
              <a:ext cx="12191998" cy="2861065"/>
            </a:xfrm>
            <a:prstGeom prst="rect">
              <a:avLst/>
            </a:prstGeom>
          </p:spPr>
        </p:pic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93571754-DFA3-EDE7-7D9F-471B28FB79FF}"/>
                </a:ext>
              </a:extLst>
            </p:cNvPr>
            <p:cNvSpPr/>
            <p:nvPr/>
          </p:nvSpPr>
          <p:spPr>
            <a:xfrm>
              <a:off x="8712" y="-134850"/>
              <a:ext cx="12183288" cy="123780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SemiConden" panose="020B0502040204020203" pitchFamily="34" charset="0"/>
                  <a:ea typeface="+mn-ea"/>
                  <a:cs typeface="+mn-cs"/>
                </a:rPr>
                <a:t>ECO-SYNC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29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7A791B-FEEE-481B-7895-B89208D04F1E}"/>
              </a:ext>
            </a:extLst>
          </p:cNvPr>
          <p:cNvGrpSpPr/>
          <p:nvPr/>
        </p:nvGrpSpPr>
        <p:grpSpPr>
          <a:xfrm>
            <a:off x="0" y="-126851"/>
            <a:ext cx="12192000" cy="7053322"/>
            <a:chOff x="0" y="-126851"/>
            <a:chExt cx="12192000" cy="705332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A7212CB-FB76-77D2-67FA-2CE5F8008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4065406"/>
              <a:ext cx="12191998" cy="2861065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EC854C-6E2A-798F-0D37-41BE6622DDD9}"/>
                </a:ext>
              </a:extLst>
            </p:cNvPr>
            <p:cNvGrpSpPr/>
            <p:nvPr/>
          </p:nvGrpSpPr>
          <p:grpSpPr>
            <a:xfrm>
              <a:off x="8712" y="-126851"/>
              <a:ext cx="12183288" cy="1237809"/>
              <a:chOff x="-4466" y="-220989"/>
              <a:chExt cx="12183288" cy="1237809"/>
            </a:xfrm>
          </p:grpSpPr>
          <p:sp>
            <p:nvSpPr>
              <p:cNvPr id="10" name="Rounded Rectangle 1">
                <a:extLst>
                  <a:ext uri="{FF2B5EF4-FFF2-40B4-BE49-F238E27FC236}">
                    <a16:creationId xmlns:a16="http://schemas.microsoft.com/office/drawing/2014/main" id="{0E6E3A0D-4FA5-1F21-9FF3-D8C395EB86D9}"/>
                  </a:ext>
                </a:extLst>
              </p:cNvPr>
              <p:cNvSpPr/>
              <p:nvPr/>
            </p:nvSpPr>
            <p:spPr>
              <a:xfrm>
                <a:off x="-4466" y="-220989"/>
                <a:ext cx="12183288" cy="1237809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100D8-2481-619B-6F29-71EA720FFF3C}"/>
                  </a:ext>
                </a:extLst>
              </p:cNvPr>
              <p:cNvSpPr txBox="1"/>
              <p:nvPr/>
            </p:nvSpPr>
            <p:spPr>
              <a:xfrm flipH="1">
                <a:off x="196058" y="0"/>
                <a:ext cx="1179988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500" dirty="0">
                    <a:solidFill>
                      <a:schemeClr val="bg1"/>
                    </a:solidFill>
                    <a:latin typeface="Bahnschrift SemiBold SemiConden" panose="020B0502040204020203" pitchFamily="34" charset="0"/>
                  </a:rPr>
                  <a:t>ECO-SYNC</a:t>
                </a:r>
              </a:p>
            </p:txBody>
          </p:sp>
        </p:grpSp>
      </p:grpSp>
      <p:sp>
        <p:nvSpPr>
          <p:cNvPr id="5" name="object 16">
            <a:extLst>
              <a:ext uri="{FF2B5EF4-FFF2-40B4-BE49-F238E27FC236}">
                <a16:creationId xmlns:a16="http://schemas.microsoft.com/office/drawing/2014/main" id="{99536AB0-1EEF-81B9-B644-CD1DE6A25102}"/>
              </a:ext>
            </a:extLst>
          </p:cNvPr>
          <p:cNvSpPr txBox="1"/>
          <p:nvPr/>
        </p:nvSpPr>
        <p:spPr>
          <a:xfrm>
            <a:off x="2447320" y="1146881"/>
            <a:ext cx="9575938" cy="508857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0360" indent="-285750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Unifying ODOP through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3-Login System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Integrated Supply 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Chain,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Direct Market Linkage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Skill Training 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Platform.</a:t>
            </a:r>
          </a:p>
          <a:p>
            <a:pPr marL="340360" indent="-285750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Through our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recommendation system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SOPs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are set up to increase the quality and consistency of products using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TS Forecasting.</a:t>
            </a:r>
          </a:p>
          <a:p>
            <a:pPr marL="340360" indent="-285750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Will develop  a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Digital Inventory Management System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that helps local producers and artisans using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Smart contracts 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of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 blockchain. </a:t>
            </a:r>
          </a:p>
          <a:p>
            <a:pPr marL="340360" indent="-285750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</a:rPr>
              <a:t>By implementing this Solution Government will save directly Rs. </a:t>
            </a:r>
            <a:r>
              <a:rPr lang="en-US" sz="1600" b="1" dirty="0">
                <a:latin typeface="Libre Franklin" pitchFamily="2" charset="77"/>
              </a:rPr>
              <a:t>300 crore</a:t>
            </a:r>
            <a:r>
              <a:rPr lang="en-US" sz="1600" dirty="0">
                <a:latin typeface="Libre Franklin" pitchFamily="2" charset="77"/>
              </a:rPr>
              <a:t> from all over Jammu &amp; Kashmir.</a:t>
            </a:r>
            <a:endParaRPr lang="en-US" sz="1600" b="1" dirty="0">
              <a:latin typeface="Libre Franklin" pitchFamily="2" charset="77"/>
              <a:cs typeface="Times New Roman" panose="02020603050405020304" pitchFamily="18" charset="0"/>
            </a:endParaRPr>
          </a:p>
          <a:p>
            <a:pPr marL="340360" indent="-285750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Blockchain technology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, Ethereum smart contracts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, MetaMask, and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Etherscan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are pivotal for managing supply chains,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tracing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product as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NFTs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, and optimizing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shipping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routes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for cost-effective and timely deliveries.</a:t>
            </a:r>
          </a:p>
          <a:p>
            <a:pPr marL="340360" indent="-285750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Creating a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Reward Based System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for each efficient sale.</a:t>
            </a:r>
          </a:p>
          <a:p>
            <a:pPr marL="340360" indent="-285750"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Providing the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E-learning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 and educating the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local Artisans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.</a:t>
            </a:r>
          </a:p>
          <a:p>
            <a:pPr marL="340360" indent="-285750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Organizing the fairs/fest with help of </a:t>
            </a: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Government and NGO 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to take  buyers and Artisians on the same platform.</a:t>
            </a:r>
          </a:p>
          <a:p>
            <a:pPr marL="340360" indent="-285750">
              <a:lnSpc>
                <a:spcPct val="10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1600" b="1" dirty="0">
                <a:latin typeface="Libre Franklin" pitchFamily="2" charset="77"/>
                <a:cs typeface="Times New Roman" panose="02020603050405020304" pitchFamily="18" charset="0"/>
              </a:rPr>
              <a:t>AR/VR </a:t>
            </a:r>
            <a:r>
              <a:rPr lang="en-US" sz="1600" dirty="0">
                <a:latin typeface="Libre Franklin" pitchFamily="2" charset="77"/>
                <a:cs typeface="Times New Roman" panose="02020603050405020304" pitchFamily="18" charset="0"/>
              </a:rPr>
              <a:t>try on integrated Feature 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endParaRPr lang="en-US" sz="1600" dirty="0">
              <a:latin typeface="Libre Franklin" pitchFamily="2" charset="7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FB7E7-A5EB-11F4-F873-DA29C1579657}"/>
              </a:ext>
            </a:extLst>
          </p:cNvPr>
          <p:cNvSpPr txBox="1"/>
          <p:nvPr/>
        </p:nvSpPr>
        <p:spPr>
          <a:xfrm>
            <a:off x="0" y="1183074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OPPORTUNITY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34850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4D2A12-366D-2A52-58F9-436B350C583B}"/>
              </a:ext>
            </a:extLst>
          </p:cNvPr>
          <p:cNvGrpSpPr/>
          <p:nvPr/>
        </p:nvGrpSpPr>
        <p:grpSpPr>
          <a:xfrm>
            <a:off x="0" y="-136579"/>
            <a:ext cx="12192890" cy="7063050"/>
            <a:chOff x="0" y="-136579"/>
            <a:chExt cx="12192890" cy="706305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049A93E-7654-1612-A6CE-3DDB6284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065406"/>
              <a:ext cx="12191998" cy="2861065"/>
            </a:xfrm>
            <a:prstGeom prst="rect">
              <a:avLst/>
            </a:prstGeom>
          </p:spPr>
        </p:pic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D2C70295-B670-C26D-35CB-B0A75B7DEF5B}"/>
                </a:ext>
              </a:extLst>
            </p:cNvPr>
            <p:cNvSpPr/>
            <p:nvPr/>
          </p:nvSpPr>
          <p:spPr>
            <a:xfrm>
              <a:off x="9602" y="-136579"/>
              <a:ext cx="12183288" cy="1237809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6992A4E3-05E4-74FC-C003-DCA46DCF1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148" y="1112809"/>
            <a:ext cx="8607166" cy="4896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DF6B1-528F-9DC0-D65F-C8C9B2DE2428}"/>
              </a:ext>
            </a:extLst>
          </p:cNvPr>
          <p:cNvSpPr txBox="1"/>
          <p:nvPr/>
        </p:nvSpPr>
        <p:spPr>
          <a:xfrm>
            <a:off x="-58216" y="1140253"/>
            <a:ext cx="273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FLOW DIAGRAM: 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401070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9505C1-3A6E-5FDB-D2B1-6089FC219762}"/>
              </a:ext>
            </a:extLst>
          </p:cNvPr>
          <p:cNvGrpSpPr/>
          <p:nvPr/>
        </p:nvGrpSpPr>
        <p:grpSpPr>
          <a:xfrm>
            <a:off x="0" y="-136579"/>
            <a:ext cx="12192890" cy="7063050"/>
            <a:chOff x="0" y="-136579"/>
            <a:chExt cx="12192890" cy="706305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16887B7-5DDC-287C-EADA-6E6E65F03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065406"/>
              <a:ext cx="12191998" cy="2861065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EABA2C-282D-9995-45A2-7115068EED93}"/>
                </a:ext>
              </a:extLst>
            </p:cNvPr>
            <p:cNvGrpSpPr/>
            <p:nvPr/>
          </p:nvGrpSpPr>
          <p:grpSpPr>
            <a:xfrm>
              <a:off x="9602" y="-136579"/>
              <a:ext cx="12183288" cy="1237809"/>
              <a:chOff x="-4466" y="-220989"/>
              <a:chExt cx="12183288" cy="1237809"/>
            </a:xfrm>
          </p:grpSpPr>
          <p:sp>
            <p:nvSpPr>
              <p:cNvPr id="4" name="Rounded Rectangle 1">
                <a:extLst>
                  <a:ext uri="{FF2B5EF4-FFF2-40B4-BE49-F238E27FC236}">
                    <a16:creationId xmlns:a16="http://schemas.microsoft.com/office/drawing/2014/main" id="{668DC479-49B1-C684-5593-930DC0F48D23}"/>
                  </a:ext>
                </a:extLst>
              </p:cNvPr>
              <p:cNvSpPr/>
              <p:nvPr/>
            </p:nvSpPr>
            <p:spPr>
              <a:xfrm>
                <a:off x="-4466" y="-220989"/>
                <a:ext cx="12183288" cy="1237809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8046F9-08D6-0197-A652-642F602E8E59}"/>
                  </a:ext>
                </a:extLst>
              </p:cNvPr>
              <p:cNvSpPr txBox="1"/>
              <p:nvPr/>
            </p:nvSpPr>
            <p:spPr>
              <a:xfrm flipH="1">
                <a:off x="196058" y="0"/>
                <a:ext cx="1179988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500" dirty="0">
                    <a:solidFill>
                      <a:schemeClr val="bg1"/>
                    </a:solidFill>
                    <a:latin typeface="Bahnschrift SemiBold SemiConden" panose="020B0502040204020203" pitchFamily="34" charset="0"/>
                  </a:rPr>
                  <a:t>ECO-SYNC</a:t>
                </a:r>
              </a:p>
            </p:txBody>
          </p:sp>
        </p:grpSp>
      </p:grpSp>
      <p:pic>
        <p:nvPicPr>
          <p:cNvPr id="5" name="Picture 4" descr="A group of logos on a card">
            <a:extLst>
              <a:ext uri="{FF2B5EF4-FFF2-40B4-BE49-F238E27FC236}">
                <a16:creationId xmlns:a16="http://schemas.microsoft.com/office/drawing/2014/main" id="{51A8DEAE-5388-518D-CD3D-52B9A2039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85" y="1899997"/>
            <a:ext cx="5633932" cy="3201397"/>
          </a:xfrm>
          <a:prstGeom prst="rect">
            <a:avLst/>
          </a:prstGeom>
        </p:spPr>
      </p:pic>
      <p:sp>
        <p:nvSpPr>
          <p:cNvPr id="10" name="Freeform 2">
            <a:extLst>
              <a:ext uri="{FF2B5EF4-FFF2-40B4-BE49-F238E27FC236}">
                <a16:creationId xmlns:a16="http://schemas.microsoft.com/office/drawing/2014/main" id="{18537F8E-AA5E-8637-E2EC-D42D90882115}"/>
              </a:ext>
            </a:extLst>
          </p:cNvPr>
          <p:cNvSpPr/>
          <p:nvPr/>
        </p:nvSpPr>
        <p:spPr>
          <a:xfrm>
            <a:off x="1937288" y="1226714"/>
            <a:ext cx="3760711" cy="4547964"/>
          </a:xfrm>
          <a:prstGeom prst="roundRect">
            <a:avLst>
              <a:gd name="adj" fmla="val 5419"/>
            </a:avLst>
          </a:prstGeom>
          <a:blipFill dpi="0" rotWithShape="1"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t="-16082"/>
            </a:stretch>
          </a:blipFill>
          <a:ln w="19050" cap="rnd">
            <a:solidFill>
              <a:srgbClr val="000000"/>
            </a:solidFill>
            <a:prstDash val="solid"/>
            <a:round/>
          </a:ln>
          <a:effectLst>
            <a:softEdge rad="0"/>
          </a:effectLst>
        </p:spPr>
        <p:txBody>
          <a:bodyPr/>
          <a:lstStyle/>
          <a:p>
            <a:pPr algn="ctr"/>
            <a:r>
              <a:rPr lang="en-US" sz="2400" b="1" dirty="0"/>
              <a:t>FEATURES</a:t>
            </a:r>
            <a:r>
              <a:rPr lang="en-US" sz="2400" dirty="0"/>
              <a:t>:</a:t>
            </a:r>
            <a:endParaRPr lang="en-US" sz="1200" dirty="0"/>
          </a:p>
          <a:p>
            <a:pPr algn="ctr"/>
            <a:endParaRPr lang="en-US" sz="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ML Recommendation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Rebranding Assistance.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Geo-Location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Push Notification.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E-Learning artisans training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Product suggestion engine.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Counterfeit Prevention.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Sustainability and Ethical Sourcing.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Virtual Shopping Environments.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Speech Overlay Capabilities.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Multi-lingual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24/7 AI Chat-bot assistant.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272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B40932-D792-3226-737C-802228E05750}"/>
              </a:ext>
            </a:extLst>
          </p:cNvPr>
          <p:cNvGrpSpPr/>
          <p:nvPr/>
        </p:nvGrpSpPr>
        <p:grpSpPr>
          <a:xfrm>
            <a:off x="0" y="3269"/>
            <a:ext cx="12192890" cy="7063050"/>
            <a:chOff x="0" y="-136579"/>
            <a:chExt cx="12192890" cy="70630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A503657-4D4D-1FBA-D8C2-F1DDD697F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065406"/>
              <a:ext cx="12191998" cy="2861065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1BBC39-5AFE-794F-153A-C574DCC9BDE8}"/>
                </a:ext>
              </a:extLst>
            </p:cNvPr>
            <p:cNvGrpSpPr/>
            <p:nvPr/>
          </p:nvGrpSpPr>
          <p:grpSpPr>
            <a:xfrm>
              <a:off x="9602" y="-136579"/>
              <a:ext cx="12183288" cy="1237809"/>
              <a:chOff x="-4466" y="-220989"/>
              <a:chExt cx="12183288" cy="1237809"/>
            </a:xfrm>
          </p:grpSpPr>
          <p:sp>
            <p:nvSpPr>
              <p:cNvPr id="5" name="Rounded Rectangle 1">
                <a:extLst>
                  <a:ext uri="{FF2B5EF4-FFF2-40B4-BE49-F238E27FC236}">
                    <a16:creationId xmlns:a16="http://schemas.microsoft.com/office/drawing/2014/main" id="{8172BA45-CF74-5C84-867F-C6BA75F030E2}"/>
                  </a:ext>
                </a:extLst>
              </p:cNvPr>
              <p:cNvSpPr/>
              <p:nvPr/>
            </p:nvSpPr>
            <p:spPr>
              <a:xfrm>
                <a:off x="-4466" y="-220989"/>
                <a:ext cx="12183288" cy="1237809"/>
              </a:xfrm>
              <a:prstGeom prst="roundRect">
                <a:avLst>
                  <a:gd name="adj" fmla="val 6238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D2FD62-99A3-3844-375B-E01AF73C3A8D}"/>
                  </a:ext>
                </a:extLst>
              </p:cNvPr>
              <p:cNvSpPr txBox="1"/>
              <p:nvPr/>
            </p:nvSpPr>
            <p:spPr>
              <a:xfrm flipH="1">
                <a:off x="196058" y="0"/>
                <a:ext cx="1179988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500" dirty="0">
                    <a:solidFill>
                      <a:schemeClr val="bg1"/>
                    </a:solidFill>
                    <a:latin typeface="Bahnschrift SemiBold SemiConden" panose="020B0502040204020203" pitchFamily="34" charset="0"/>
                  </a:rPr>
                  <a:t>CODE-CRAFT</a:t>
                </a:r>
              </a:p>
            </p:txBody>
          </p:sp>
        </p:grpSp>
      </p:grpSp>
      <p:sp>
        <p:nvSpPr>
          <p:cNvPr id="16" name="Freeform 2">
            <a:extLst>
              <a:ext uri="{FF2B5EF4-FFF2-40B4-BE49-F238E27FC236}">
                <a16:creationId xmlns:a16="http://schemas.microsoft.com/office/drawing/2014/main" id="{B1B5337D-D79A-E793-EFA1-8CBA7AD57445}"/>
              </a:ext>
            </a:extLst>
          </p:cNvPr>
          <p:cNvSpPr/>
          <p:nvPr/>
        </p:nvSpPr>
        <p:spPr>
          <a:xfrm>
            <a:off x="2181804" y="1241078"/>
            <a:ext cx="3760711" cy="5347261"/>
          </a:xfrm>
          <a:prstGeom prst="roundRect">
            <a:avLst>
              <a:gd name="adj" fmla="val 5705"/>
            </a:avLst>
          </a:prstGeom>
          <a:solidFill>
            <a:schemeClr val="bg1">
              <a:lumMod val="85000"/>
              <a:alpha val="60000"/>
            </a:schemeClr>
          </a:solidFill>
          <a:ln w="19050" cap="rnd">
            <a:solidFill>
              <a:srgbClr val="000000"/>
            </a:solidFill>
            <a:prstDash val="solid"/>
            <a:round/>
          </a:ln>
          <a:effectLst>
            <a:softEdge rad="0"/>
          </a:effectLst>
        </p:spPr>
        <p:txBody>
          <a:bodyPr/>
          <a:lstStyle/>
          <a:p>
            <a:pPr lvl="0" algn="ctr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r>
              <a:rPr lang="en-US" sz="1400" b="1" u="sng" dirty="0">
                <a:latin typeface="Libre Franklin" pitchFamily="2" charset="77"/>
              </a:rPr>
              <a:t>USE CASES</a:t>
            </a:r>
            <a:endParaRPr lang="en-US" sz="100" b="1" u="sng" dirty="0">
              <a:latin typeface="Libre Franklin" pitchFamily="2" charset="77"/>
            </a:endParaRPr>
          </a:p>
          <a:p>
            <a:pPr lvl="0" algn="ctr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000" b="1" u="sng" dirty="0">
              <a:latin typeface="Libre Franklin" pitchFamily="2" charset="77"/>
            </a:endParaRP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Libre Franklin" pitchFamily="2" charset="77"/>
              </a:rPr>
              <a:t>The </a:t>
            </a:r>
            <a:r>
              <a:rPr lang="en-US" sz="1400" b="1" dirty="0">
                <a:latin typeface="Libre Franklin" pitchFamily="2" charset="77"/>
              </a:rPr>
              <a:t>supply chain Leakage </a:t>
            </a:r>
            <a:r>
              <a:rPr lang="en-US" sz="1400" dirty="0">
                <a:latin typeface="Libre Franklin" pitchFamily="2" charset="77"/>
              </a:rPr>
              <a:t>and the </a:t>
            </a:r>
            <a:r>
              <a:rPr lang="en-US" sz="1400" b="1" dirty="0">
                <a:latin typeface="Libre Franklin" pitchFamily="2" charset="77"/>
              </a:rPr>
              <a:t>middleman's</a:t>
            </a:r>
            <a:r>
              <a:rPr lang="en-US" sz="1400" dirty="0">
                <a:latin typeface="Libre Franklin" pitchFamily="2" charset="77"/>
              </a:rPr>
              <a:t> will be </a:t>
            </a:r>
            <a:r>
              <a:rPr lang="en-US" sz="1400" b="1" dirty="0">
                <a:latin typeface="Libre Franklin" pitchFamily="2" charset="77"/>
              </a:rPr>
              <a:t>removed</a:t>
            </a:r>
            <a:r>
              <a:rPr lang="en-US" sz="1400" dirty="0">
                <a:latin typeface="Libre Franklin" pitchFamily="2" charset="77"/>
              </a:rPr>
              <a:t> from the system using </a:t>
            </a:r>
            <a:r>
              <a:rPr lang="en-US" sz="1400" b="1" dirty="0">
                <a:latin typeface="Libre Franklin" pitchFamily="2" charset="77"/>
              </a:rPr>
              <a:t>blockchain</a:t>
            </a:r>
            <a:r>
              <a:rPr lang="en-US" sz="1400" dirty="0">
                <a:latin typeface="Libre Franklin" pitchFamily="2" charset="77"/>
              </a:rPr>
              <a:t> eventually </a:t>
            </a:r>
            <a:r>
              <a:rPr lang="en-US" sz="1400" b="1" dirty="0">
                <a:latin typeface="Libre Franklin" pitchFamily="2" charset="77"/>
              </a:rPr>
              <a:t>increases revenue </a:t>
            </a:r>
            <a:r>
              <a:rPr lang="en-US" sz="1400" dirty="0">
                <a:latin typeface="Libre Franklin" pitchFamily="2" charset="77"/>
              </a:rPr>
              <a:t>and</a:t>
            </a:r>
            <a:r>
              <a:rPr lang="en-US" sz="1400" b="1" dirty="0">
                <a:latin typeface="Libre Franklin" pitchFamily="2" charset="77"/>
              </a:rPr>
              <a:t> high-quality goods. </a:t>
            </a: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400" b="1" dirty="0">
              <a:latin typeface="Libre Franklin" pitchFamily="2" charset="77"/>
            </a:endParaRPr>
          </a:p>
          <a:p>
            <a:pPr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Libre Franklin" pitchFamily="2" charset="77"/>
              </a:rPr>
              <a:t>With use of </a:t>
            </a:r>
            <a:r>
              <a:rPr lang="en-US" sz="1400" b="1" dirty="0">
                <a:latin typeface="Libre Franklin" pitchFamily="2" charset="77"/>
              </a:rPr>
              <a:t>generative AI </a:t>
            </a:r>
            <a:r>
              <a:rPr lang="en-US" sz="1400" dirty="0">
                <a:latin typeface="Libre Franklin" pitchFamily="2" charset="77"/>
              </a:rPr>
              <a:t>and </a:t>
            </a:r>
            <a:r>
              <a:rPr lang="en-US" sz="1400" b="1" dirty="0">
                <a:latin typeface="Libre Franklin" pitchFamily="2" charset="77"/>
              </a:rPr>
              <a:t>ML</a:t>
            </a:r>
            <a:r>
              <a:rPr lang="en-US" sz="1400" dirty="0">
                <a:latin typeface="Libre Franklin" pitchFamily="2" charset="77"/>
              </a:rPr>
              <a:t>, </a:t>
            </a:r>
            <a:r>
              <a:rPr lang="en-US" sz="1400" b="1" dirty="0">
                <a:latin typeface="Libre Franklin" pitchFamily="2" charset="77"/>
              </a:rPr>
              <a:t>rebranding </a:t>
            </a:r>
            <a:r>
              <a:rPr lang="en-US" sz="1400" dirty="0">
                <a:latin typeface="Libre Franklin" pitchFamily="2" charset="77"/>
              </a:rPr>
              <a:t>and </a:t>
            </a:r>
            <a:r>
              <a:rPr lang="en-US" sz="1400" b="1" dirty="0">
                <a:latin typeface="Libre Franklin" pitchFamily="2" charset="77"/>
              </a:rPr>
              <a:t>marketing </a:t>
            </a:r>
            <a:r>
              <a:rPr lang="en-US" sz="1400" dirty="0">
                <a:latin typeface="Libre Franklin" pitchFamily="2" charset="77"/>
              </a:rPr>
              <a:t>is made simpler. </a:t>
            </a: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400" dirty="0">
              <a:latin typeface="Libre Franklin" pitchFamily="2" charset="77"/>
            </a:endParaRP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Libre Franklin" pitchFamily="2" charset="77"/>
              </a:rPr>
              <a:t>Seller can find </a:t>
            </a:r>
            <a:r>
              <a:rPr lang="en-US" sz="1400" b="1" dirty="0">
                <a:latin typeface="Libre Franklin" pitchFamily="2" charset="77"/>
              </a:rPr>
              <a:t>hot markets </a:t>
            </a:r>
            <a:r>
              <a:rPr lang="en-US" sz="1400" dirty="0">
                <a:latin typeface="Libre Franklin" pitchFamily="2" charset="77"/>
              </a:rPr>
              <a:t>together with the </a:t>
            </a:r>
            <a:r>
              <a:rPr lang="en-US" sz="1400" b="1" dirty="0">
                <a:latin typeface="Libre Franklin" pitchFamily="2" charset="77"/>
              </a:rPr>
              <a:t>ML recommendation system</a:t>
            </a:r>
            <a:r>
              <a:rPr lang="en-US" sz="1400" dirty="0">
                <a:latin typeface="Libre Franklin" pitchFamily="2" charset="77"/>
              </a:rPr>
              <a:t> which will expand </a:t>
            </a:r>
            <a:r>
              <a:rPr lang="en-US" sz="1400" b="1" dirty="0">
                <a:latin typeface="Libre Franklin" pitchFamily="2" charset="77"/>
              </a:rPr>
              <a:t>sales</a:t>
            </a:r>
            <a:r>
              <a:rPr lang="en-US" sz="1400" dirty="0">
                <a:latin typeface="Libre Franklin" pitchFamily="2" charset="77"/>
              </a:rPr>
              <a:t> and </a:t>
            </a:r>
            <a:r>
              <a:rPr lang="en-US" sz="1400" b="1" dirty="0">
                <a:latin typeface="Libre Franklin" pitchFamily="2" charset="77"/>
              </a:rPr>
              <a:t>reach.</a:t>
            </a: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400" b="1" dirty="0">
              <a:latin typeface="Libre Franklin" pitchFamily="2" charset="77"/>
            </a:endParaRPr>
          </a:p>
          <a:p>
            <a:pPr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r>
              <a:rPr lang="en-US" sz="1400" b="1" dirty="0">
                <a:latin typeface="Libre Franklin" pitchFamily="2" charset="77"/>
              </a:rPr>
              <a:t>Speech overlay capabilities </a:t>
            </a:r>
            <a:r>
              <a:rPr lang="en-US" sz="1400" dirty="0">
                <a:latin typeface="Libre Franklin" pitchFamily="2" charset="77"/>
              </a:rPr>
              <a:t>for </a:t>
            </a:r>
            <a:r>
              <a:rPr lang="en-US" sz="1400" b="1" dirty="0">
                <a:latin typeface="Libre Franklin" pitchFamily="2" charset="77"/>
              </a:rPr>
              <a:t>non-literate sellers </a:t>
            </a:r>
            <a:r>
              <a:rPr lang="en-US" sz="1400" dirty="0">
                <a:latin typeface="Libre Franklin" pitchFamily="2" charset="77"/>
              </a:rPr>
              <a:t>so they can use the platform with ease. </a:t>
            </a: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400" b="1" dirty="0">
              <a:latin typeface="Libre Franklin" pitchFamily="2" charset="77"/>
            </a:endParaRP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Libre Franklin" pitchFamily="2" charset="77"/>
              </a:rPr>
              <a:t>Providing </a:t>
            </a:r>
            <a:r>
              <a:rPr lang="en-US" sz="1400" b="1" dirty="0">
                <a:latin typeface="Libre Franklin" pitchFamily="2" charset="77"/>
              </a:rPr>
              <a:t>E-learning</a:t>
            </a:r>
            <a:r>
              <a:rPr lang="en-US" sz="1400" dirty="0">
                <a:latin typeface="Libre Franklin" pitchFamily="2" charset="77"/>
              </a:rPr>
              <a:t> to both users and </a:t>
            </a:r>
            <a:r>
              <a:rPr lang="en-US" sz="1400" b="1" dirty="0">
                <a:latin typeface="Libre Franklin" pitchFamily="2" charset="77"/>
              </a:rPr>
              <a:t>sellers</a:t>
            </a:r>
            <a:r>
              <a:rPr lang="en-US" sz="1400" dirty="0">
                <a:latin typeface="Libre Franklin" pitchFamily="2" charset="77"/>
              </a:rPr>
              <a:t> of how to use </a:t>
            </a:r>
            <a:r>
              <a:rPr lang="en-US" sz="1400" b="1" dirty="0">
                <a:latin typeface="Libre Franklin" pitchFamily="2" charset="77"/>
              </a:rPr>
              <a:t>blockchain wallet integration for products.</a:t>
            </a:r>
            <a:endParaRPr lang="en-US" sz="1600" dirty="0">
              <a:latin typeface="Libre Franklin" pitchFamily="2" charset="77"/>
            </a:endParaRP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600" b="1" dirty="0">
              <a:latin typeface="Libre Franklin" pitchFamily="2" charset="77"/>
            </a:endParaRP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1400" dirty="0">
              <a:latin typeface="Libre Franklin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7ECE52-1CB4-0ECC-9A6F-2B1F88AB50EA}"/>
              </a:ext>
            </a:extLst>
          </p:cNvPr>
          <p:cNvGrpSpPr/>
          <p:nvPr/>
        </p:nvGrpSpPr>
        <p:grpSpPr>
          <a:xfrm>
            <a:off x="6249485" y="1230077"/>
            <a:ext cx="3760711" cy="5347261"/>
            <a:chOff x="4272472" y="1221499"/>
            <a:chExt cx="3760711" cy="5522201"/>
          </a:xfrm>
        </p:grpSpPr>
        <p:sp>
          <p:nvSpPr>
            <p:cNvPr id="26" name="Freeform 2">
              <a:extLst>
                <a:ext uri="{FF2B5EF4-FFF2-40B4-BE49-F238E27FC236}">
                  <a16:creationId xmlns:a16="http://schemas.microsoft.com/office/drawing/2014/main" id="{C4A381B5-89D3-AE92-8AA3-AEA62B7E4085}"/>
                </a:ext>
              </a:extLst>
            </p:cNvPr>
            <p:cNvSpPr/>
            <p:nvPr/>
          </p:nvSpPr>
          <p:spPr>
            <a:xfrm>
              <a:off x="4272472" y="1221499"/>
              <a:ext cx="3760711" cy="5522201"/>
            </a:xfrm>
            <a:prstGeom prst="roundRect">
              <a:avLst>
                <a:gd name="adj" fmla="val 5419"/>
              </a:avLst>
            </a:prstGeom>
            <a:blipFill dpi="0" rotWithShape="1">
              <a:blip r:embed="rId4">
                <a:alphaModFix amt="6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16082"/>
              </a:stretch>
            </a:blipFill>
            <a:ln w="19050" cap="rnd">
              <a:solidFill>
                <a:srgbClr val="000000"/>
              </a:solidFill>
              <a:prstDash val="solid"/>
              <a:round/>
            </a:ln>
            <a:effectLst>
              <a:softEdge rad="0"/>
            </a:effectLst>
          </p:spPr>
          <p:txBody>
            <a:bodyPr/>
            <a:lstStyle/>
            <a:p>
              <a:endParaRPr lang="en-US" sz="933" dirty="0"/>
            </a:p>
            <a:p>
              <a:endParaRPr lang="en-US" sz="933" dirty="0"/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AI powered 24/7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hot line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chat-bot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is available to help both artisans and consumers.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re Franklin" pitchFamily="2" charset="77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This platform will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support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more than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32 different languages.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re Franklin" pitchFamily="2" charset="77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Real-Time Market Tracking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and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Real Time Product Tracking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will be available.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For both sellers and buyers.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re Franklin" pitchFamily="2" charset="77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planting of tree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at the end of each purchase of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ODOP product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, the geo-graphical location of which will be shared with the user later.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re Franklin" pitchFamily="2" charset="77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Product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authenticity verification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with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blockchain Hash ID.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re Franklin" pitchFamily="2" charset="77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While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delivering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the product ,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QR will be scanned at each station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, will be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Tagged on blockchain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bre Franklin" pitchFamily="2" charset="77"/>
                  <a:ea typeface="+mn-ea"/>
                  <a:cs typeface="+mn-cs"/>
                </a:rPr>
                <a:t> , increasing transparency of the supply chain.</a:t>
              </a:r>
            </a:p>
            <a:p>
              <a:endParaRPr lang="en-US" sz="93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221E5A-E07A-D55E-7BE3-DA66306DC698}"/>
                </a:ext>
              </a:extLst>
            </p:cNvPr>
            <p:cNvSpPr txBox="1"/>
            <p:nvPr/>
          </p:nvSpPr>
          <p:spPr>
            <a:xfrm>
              <a:off x="4328566" y="1261732"/>
              <a:ext cx="355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en-US" sz="1400" b="1" u="sng" dirty="0">
                  <a:latin typeface="Libre Franklin" pitchFamily="2" charset="0"/>
                </a:rPr>
                <a:t>UNIQUE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78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662</Words>
  <Application>Microsoft Office PowerPoint</Application>
  <PresentationFormat>Widescreen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Bahnschrift SemiBold SemiConden</vt:lpstr>
      <vt:lpstr>Calibri</vt:lpstr>
      <vt:lpstr>Calibri Light</vt:lpstr>
      <vt:lpstr>Libre Franklin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Tejpreet Singh</dc:creator>
  <cp:lastModifiedBy>SIKANDER</cp:lastModifiedBy>
  <cp:revision>19</cp:revision>
  <dcterms:created xsi:type="dcterms:W3CDTF">2023-09-26T09:17:33Z</dcterms:created>
  <dcterms:modified xsi:type="dcterms:W3CDTF">2024-03-05T19:18:09Z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2023-10-18T07:13:22Z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c2307409-70a7-476d-b2b7-bf09066af6ec</vt:lpwstr>
  </property>
  <property fmtid="{D5CDD505-2E9C-101B-9397-08002B2CF9AE}" pid="7" name="MSIP_Label_defa4170-0d19-0005-0004-bc88714345d2_ActionId">
    <vt:lpwstr>53d47809-9068-4338-a998-3e1f08d5fc27</vt:lpwstr>
  </property>
  <property fmtid="{D5CDD505-2E9C-101B-9397-08002B2CF9AE}" pid="8" name="MSIP_Label_defa4170-0d19-0005-0004-bc88714345d2_ContentBits">
    <vt:lpwstr>0</vt:lpwstr>
  </property>
</Properties>
</file>