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charts/chart1.xml" ContentType="application/vnd.openxmlformats-officedocument.drawingml.chart+xml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21739"/>
          <c:y val="0.0719894"/>
          <c:w val="0.873261"/>
          <c:h val="0.8128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지역 1</c:v>
                </c:pt>
              </c:strCache>
            </c:strRef>
          </c:tx>
          <c:spPr>
            <a:solidFill>
              <a:srgbClr val="909398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FFFFFF"/>
                    </a:solidFill>
                    <a:effectLst>
                      <a:outerShdw sx="100000" sy="100000" kx="0" ky="0" algn="tl" rotWithShape="1" blurRad="190500" dist="25400" dir="5400000">
                        <a:srgbClr val="000000">
                          <a:alpha val="50000"/>
                        </a:srgbClr>
                      </a:outerShdw>
                    </a:effectLst>
                    <a:latin typeface="Apple SD 산돌고딕 Neo 옅은체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2017</c:v>
                </c:pt>
                <c:pt idx="1">
                  <c:v>20019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5500.000000</c:v>
                </c:pt>
                <c:pt idx="1">
                  <c:v>17800.000000</c:v>
                </c:pt>
                <c:pt idx="2">
                  <c:v>103600.000000</c:v>
                </c:pt>
                <c:pt idx="3">
                  <c:v>186400.000000</c:v>
                </c:pt>
                <c:pt idx="4">
                  <c:v>345400.000000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600" u="none">
                <a:solidFill>
                  <a:srgbClr val="FFFFFF"/>
                </a:solidFill>
                <a:latin typeface="Apple SD 산돌고딕 Neo 옅은체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600" u="none">
                <a:solidFill>
                  <a:srgbClr val="FFFFFF"/>
                </a:solidFill>
                <a:latin typeface="Apple SD 산돌고딕 Neo 옅은체"/>
              </a:defRPr>
            </a:pPr>
          </a:p>
        </c:txPr>
        <c:crossAx val="2094734552"/>
        <c:crosses val="autoZero"/>
        <c:crossBetween val="between"/>
        <c:majorUnit val="100000"/>
        <c:minorUnit val="5000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  <a:lvl2pPr marL="0" indent="457200" algn="ctr">
              <a:buSzTx/>
              <a:buNone/>
              <a:defRPr sz="2400"/>
            </a:lvl2pPr>
            <a:lvl3pPr marL="0" indent="914400" algn="ctr">
              <a:buSzTx/>
              <a:buNone/>
              <a:defRPr sz="2400"/>
            </a:lvl3pPr>
            <a:lvl4pPr marL="0" indent="1371600" algn="ctr">
              <a:buSzTx/>
              <a:buNone/>
              <a:defRPr sz="2400"/>
            </a:lvl4pPr>
            <a:lvl5pPr marL="0" indent="1828800" algn="ctr">
              <a:buSz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제목 텍스트</a:t>
            </a:r>
          </a:p>
        </p:txBody>
      </p:sp>
      <p:sp>
        <p:nvSpPr>
          <p:cNvPr id="10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119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  <a:defRPr sz="3200"/>
            </a:lvl1pPr>
            <a:lvl2pPr marL="718457" indent="-261257">
              <a:buFont typeface="Arial"/>
              <a:defRPr sz="3200"/>
            </a:lvl2pPr>
            <a:lvl3pPr marL="1219200" indent="-304800">
              <a:buFont typeface="Arial"/>
              <a:defRPr sz="3200"/>
            </a:lvl3pPr>
            <a:lvl4pPr marL="1737360" indent="-365760">
              <a:buFont typeface="Arial"/>
              <a:defRPr sz="3200"/>
            </a:lvl4pPr>
            <a:lvl5pPr marL="2194560" indent="-365760">
              <a:buFont typeface="Arial"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0" name="텍스트 개체 틀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</a:p>
        </p:txBody>
      </p:sp>
      <p:sp>
        <p:nvSpPr>
          <p:cNvPr id="12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129" name="그림 개체 틀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0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0" indent="457200">
              <a:buSzTx/>
              <a:buNone/>
              <a:defRPr sz="1600"/>
            </a:lvl2pPr>
            <a:lvl3pPr marL="0" indent="914400">
              <a:buSzTx/>
              <a:buNone/>
              <a:defRPr sz="1600"/>
            </a:lvl3pPr>
            <a:lvl4pPr marL="0" indent="1371600">
              <a:buSzTx/>
              <a:buNone/>
              <a:defRPr sz="1600"/>
            </a:lvl4pPr>
            <a:lvl5pPr marL="0" indent="1828800">
              <a:buSz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부제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제목 텍스트"/>
          <p:cNvSpPr txBox="1"/>
          <p:nvPr>
            <p:ph type="title"/>
          </p:nvPr>
        </p:nvSpPr>
        <p:spPr>
          <a:xfrm>
            <a:off x="2416968" y="1151929"/>
            <a:ext cx="7358064" cy="2321720"/>
          </a:xfrm>
          <a:prstGeom prst="rect">
            <a:avLst/>
          </a:prstGeom>
        </p:spPr>
        <p:txBody>
          <a:bodyPr lIns="35718" tIns="35718" rIns="35718" bIns="35718" anchor="b"/>
          <a:lstStyle>
            <a:lvl1pPr algn="ctr" defTabSz="410765">
              <a:lnSpc>
                <a:spcPct val="100000"/>
              </a:lnSpc>
              <a:defRPr sz="56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39" name="본문 첫 번째 줄…"/>
          <p:cNvSpPr txBox="1"/>
          <p:nvPr>
            <p:ph type="body" sz="quarter" idx="1"/>
          </p:nvPr>
        </p:nvSpPr>
        <p:spPr>
          <a:xfrm>
            <a:off x="2416968" y="3536156"/>
            <a:ext cx="7358064" cy="794743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410765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  <a:lvl2pPr marL="0" indent="0" algn="ctr" defTabSz="410765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2pPr>
            <a:lvl3pPr marL="0" indent="0" algn="ctr" defTabSz="410765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3pPr>
            <a:lvl4pPr marL="0" indent="0" algn="ctr" defTabSz="410765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4pPr>
            <a:lvl5pPr marL="0" indent="0" algn="ctr" defTabSz="410765">
              <a:lnSpc>
                <a:spcPct val="100000"/>
              </a:lnSpc>
              <a:spcBef>
                <a:spcPts val="0"/>
              </a:spcBef>
              <a:buSzTx/>
              <a:buNone/>
              <a:defRPr sz="22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0" name="슬라이드 번호"/>
          <p:cNvSpPr txBox="1"/>
          <p:nvPr>
            <p:ph type="sldNum" sz="quarter" idx="2"/>
          </p:nvPr>
        </p:nvSpPr>
        <p:spPr>
          <a:xfrm>
            <a:off x="5957721" y="6500812"/>
            <a:ext cx="267628" cy="261938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슬라이드 번호"/>
          <p:cNvSpPr txBox="1"/>
          <p:nvPr>
            <p:ph type="sldNum" sz="quarter" idx="2"/>
          </p:nvPr>
        </p:nvSpPr>
        <p:spPr>
          <a:xfrm>
            <a:off x="5957721" y="6500812"/>
            <a:ext cx="267628" cy="261938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8"/>
          <p:cNvSpPr/>
          <p:nvPr/>
        </p:nvSpPr>
        <p:spPr>
          <a:xfrm>
            <a:off x="0" y="-1"/>
            <a:ext cx="12192000" cy="744728"/>
          </a:xfrm>
          <a:prstGeom prst="rect">
            <a:avLst/>
          </a:pr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제목 텍스트"/>
          <p:cNvSpPr txBox="1"/>
          <p:nvPr>
            <p:ph type="title"/>
          </p:nvPr>
        </p:nvSpPr>
        <p:spPr>
          <a:xfrm>
            <a:off x="204537" y="136516"/>
            <a:ext cx="11682663" cy="511954"/>
          </a:xfrm>
          <a:prstGeom prst="rect">
            <a:avLst/>
          </a:prstGeom>
        </p:spPr>
        <p:txBody>
          <a:bodyPr/>
          <a:lstStyle>
            <a:lvl1pPr>
              <a:defRPr b="1" sz="2200">
                <a:solidFill>
                  <a:srgbClr val="FFFFFF"/>
                </a:solidFill>
                <a:latin typeface="NanumGothicOTF"/>
                <a:ea typeface="NanumGothicOTF"/>
                <a:cs typeface="NanumGothicOTF"/>
                <a:sym typeface="NanumGothicOTF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슬라이드 번호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내용 2개">
    <p:bg>
      <p:bgPr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39;p5" descr="Google Shape;39;p5"/>
          <p:cNvPicPr>
            <a:picLocks noChangeAspect="1"/>
          </p:cNvPicPr>
          <p:nvPr/>
        </p:nvPicPr>
        <p:blipFill>
          <a:blip r:embed="rId2">
            <a:extLst/>
          </a:blip>
          <a:srcRect l="6510" t="0" r="9068" b="0"/>
          <a:stretch>
            <a:fillRect/>
          </a:stretch>
        </p:blipFill>
        <p:spPr>
          <a:xfrm>
            <a:off x="-1" y="3008"/>
            <a:ext cx="12192002" cy="6851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Google Shape;40;p5" descr="Google Shape;40;p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13424" y="6070777"/>
            <a:ext cx="2033471" cy="470605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슬라이드 번호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내용 2개">
    <p:bg>
      <p:bgPr>
        <a:solidFill>
          <a:srgbClr val="222A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39;p5" descr="Google Shape;39;p5"/>
          <p:cNvPicPr>
            <a:picLocks noChangeAspect="1"/>
          </p:cNvPicPr>
          <p:nvPr/>
        </p:nvPicPr>
        <p:blipFill>
          <a:blip r:embed="rId2">
            <a:extLst/>
          </a:blip>
          <a:srcRect l="6510" t="0" r="9068" b="0"/>
          <a:stretch>
            <a:fillRect/>
          </a:stretch>
        </p:blipFill>
        <p:spPr>
          <a:xfrm>
            <a:off x="-1" y="3008"/>
            <a:ext cx="12192002" cy="6851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Google Shape;40;p5" descr="Google Shape;40;p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549" y="4912700"/>
            <a:ext cx="2033472" cy="470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Google Shape;41;p5" descr="Google Shape;41;p5"/>
          <p:cNvPicPr>
            <a:picLocks noChangeAspect="1"/>
          </p:cNvPicPr>
          <p:nvPr/>
        </p:nvPicPr>
        <p:blipFill>
          <a:blip r:embed="rId4">
            <a:extLst/>
          </a:blip>
          <a:srcRect l="6938" t="5987" r="72510" b="9465"/>
          <a:stretch>
            <a:fillRect/>
          </a:stretch>
        </p:blipFill>
        <p:spPr>
          <a:xfrm>
            <a:off x="5509550" y="1844624"/>
            <a:ext cx="1076447" cy="1024847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42;p5"/>
          <p:cNvSpPr txBox="1"/>
          <p:nvPr/>
        </p:nvSpPr>
        <p:spPr>
          <a:xfrm>
            <a:off x="3165323" y="4867845"/>
            <a:ext cx="325653" cy="26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200">
                <a:solidFill>
                  <a:srgbClr val="15B1C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tel.</a:t>
            </a:r>
          </a:p>
        </p:txBody>
      </p:sp>
      <p:sp>
        <p:nvSpPr>
          <p:cNvPr id="58" name="Google Shape;43;p5"/>
          <p:cNvSpPr txBox="1"/>
          <p:nvPr/>
        </p:nvSpPr>
        <p:spPr>
          <a:xfrm>
            <a:off x="5635386" y="4863944"/>
            <a:ext cx="431451" cy="26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200">
                <a:solidFill>
                  <a:srgbClr val="15B1C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mail.</a:t>
            </a:r>
          </a:p>
        </p:txBody>
      </p:sp>
      <p:sp>
        <p:nvSpPr>
          <p:cNvPr id="59" name="Google Shape;44;p5"/>
          <p:cNvSpPr txBox="1"/>
          <p:nvPr/>
        </p:nvSpPr>
        <p:spPr>
          <a:xfrm>
            <a:off x="8903840" y="4860044"/>
            <a:ext cx="433182" cy="264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200">
                <a:solidFill>
                  <a:srgbClr val="15B1C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web.</a:t>
            </a:r>
          </a:p>
        </p:txBody>
      </p:sp>
      <p:sp>
        <p:nvSpPr>
          <p:cNvPr id="60" name="Google Shape;45;p5"/>
          <p:cNvSpPr txBox="1"/>
          <p:nvPr/>
        </p:nvSpPr>
        <p:spPr>
          <a:xfrm>
            <a:off x="3183746" y="5686792"/>
            <a:ext cx="364125" cy="264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200">
                <a:solidFill>
                  <a:srgbClr val="15B1C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fax.</a:t>
            </a:r>
          </a:p>
        </p:txBody>
      </p:sp>
      <p:sp>
        <p:nvSpPr>
          <p:cNvPr id="61" name="Google Shape;46;p5"/>
          <p:cNvSpPr txBox="1"/>
          <p:nvPr/>
        </p:nvSpPr>
        <p:spPr>
          <a:xfrm>
            <a:off x="5653807" y="5682891"/>
            <a:ext cx="688188" cy="264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200">
                <a:solidFill>
                  <a:srgbClr val="15B1C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address.</a:t>
            </a:r>
          </a:p>
        </p:txBody>
      </p:sp>
      <p:sp>
        <p:nvSpPr>
          <p:cNvPr id="62" name="Google Shape;47;p5"/>
          <p:cNvSpPr txBox="1"/>
          <p:nvPr/>
        </p:nvSpPr>
        <p:spPr>
          <a:xfrm>
            <a:off x="5630658" y="5137043"/>
            <a:ext cx="2044072" cy="39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bonnie@blockchainfactory.co.kr</a:t>
            </a:r>
          </a:p>
        </p:txBody>
      </p:sp>
      <p:sp>
        <p:nvSpPr>
          <p:cNvPr id="63" name="Google Shape;48;p5"/>
          <p:cNvSpPr txBox="1"/>
          <p:nvPr/>
        </p:nvSpPr>
        <p:spPr>
          <a:xfrm>
            <a:off x="8903840" y="5064219"/>
            <a:ext cx="1875755" cy="46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150000"/>
              </a:lnSpc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www.blockchainfactory.co.kr</a:t>
            </a:r>
          </a:p>
        </p:txBody>
      </p:sp>
      <p:sp>
        <p:nvSpPr>
          <p:cNvPr id="64" name="Google Shape;49;p5"/>
          <p:cNvSpPr txBox="1"/>
          <p:nvPr/>
        </p:nvSpPr>
        <p:spPr>
          <a:xfrm>
            <a:off x="5653807" y="5938706"/>
            <a:ext cx="2973814" cy="25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1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서울시 강남구 강남대로 58길 27 원현빌딩 2층</a:t>
            </a:r>
          </a:p>
        </p:txBody>
      </p:sp>
      <p:sp>
        <p:nvSpPr>
          <p:cNvPr id="65" name="Google Shape;50;p5"/>
          <p:cNvSpPr txBox="1"/>
          <p:nvPr/>
        </p:nvSpPr>
        <p:spPr>
          <a:xfrm>
            <a:off x="3162036" y="5121695"/>
            <a:ext cx="1309897" cy="2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82. 70. 7719. 3264</a:t>
            </a:r>
          </a:p>
        </p:txBody>
      </p:sp>
      <p:sp>
        <p:nvSpPr>
          <p:cNvPr id="66" name="Google Shape;51;p5"/>
          <p:cNvSpPr txBox="1"/>
          <p:nvPr/>
        </p:nvSpPr>
        <p:spPr>
          <a:xfrm>
            <a:off x="3177973" y="5938706"/>
            <a:ext cx="1309897" cy="23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82. 70. 7719. 3264</a:t>
            </a:r>
          </a:p>
        </p:txBody>
      </p:sp>
      <p:sp>
        <p:nvSpPr>
          <p:cNvPr id="67" name="Google Shape;52;p5"/>
          <p:cNvSpPr txBox="1"/>
          <p:nvPr/>
        </p:nvSpPr>
        <p:spPr>
          <a:xfrm>
            <a:off x="45724" y="2856695"/>
            <a:ext cx="12100552" cy="76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b="1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76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제목 텍스트</a:t>
            </a:r>
          </a:p>
        </p:txBody>
      </p:sp>
      <p:sp>
        <p:nvSpPr>
          <p:cNvPr id="85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  <a:defRPr sz="2800"/>
            </a:lvl1pPr>
            <a:lvl2pPr marL="723900" indent="-266700">
              <a:buFont typeface="Arial"/>
              <a:defRPr sz="2800"/>
            </a:lvl2pPr>
            <a:lvl3pPr marL="1234439" indent="-320039">
              <a:buFont typeface="Arial"/>
              <a:defRPr sz="2800"/>
            </a:lvl3pPr>
            <a:lvl4pPr marL="1727200" indent="-355600">
              <a:buFont typeface="Arial"/>
              <a:defRPr sz="2800"/>
            </a:lvl4pPr>
            <a:lvl5pPr marL="2184400" indent="-355600">
              <a:buFont typeface="Arial"/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제목 텍스트</a:t>
            </a:r>
          </a:p>
        </p:txBody>
      </p:sp>
      <p:sp>
        <p:nvSpPr>
          <p:cNvPr id="94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>
              <a:defRPr b="1" sz="2400"/>
            </a:lvl1pPr>
            <a:lvl2pPr marL="0" indent="457200">
              <a:buSzTx/>
              <a:buNone/>
              <a:defRPr b="1" sz="2400"/>
            </a:lvl2pPr>
            <a:lvl3pPr marL="0" indent="914400">
              <a:buSzTx/>
              <a:buNone/>
              <a:defRPr b="1" sz="2400"/>
            </a:lvl3pPr>
            <a:lvl4pPr marL="0" indent="1371600">
              <a:buSzTx/>
              <a:buNone/>
              <a:defRPr b="1" sz="2400"/>
            </a:lvl4pPr>
            <a:lvl5pPr marL="0" indent="1828800">
              <a:buSz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5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>
              <a:defRPr b="1" sz="2400"/>
            </a:pPr>
          </a:p>
        </p:txBody>
      </p:sp>
      <p:sp>
        <p:nvSpPr>
          <p:cNvPr id="9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5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212978"/>
            <a:ext cx="10515600" cy="4963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600075" marR="0" indent="-14287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5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085850" marR="0" indent="-1714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5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562100" marR="0" indent="-190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5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019300" marR="0" indent="-190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5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476500" marR="0" indent="-190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5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2933700" marR="0" indent="-190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5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390900" marR="0" indent="-190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5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3848100" marR="0" indent="-190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5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2"/>
          <p:cNvSpPr txBox="1"/>
          <p:nvPr/>
        </p:nvSpPr>
        <p:spPr>
          <a:xfrm>
            <a:off x="1630287" y="2671052"/>
            <a:ext cx="9793006" cy="1515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400">
                <a:solidFill>
                  <a:srgbClr val="FFFFFF"/>
                </a:solidFill>
                <a:latin typeface="NanumGothicOTF"/>
                <a:ea typeface="NanumGothicOTF"/>
                <a:cs typeface="NanumGothicOTF"/>
                <a:sym typeface="NanumGothicOTF"/>
              </a:defRPr>
            </a:pPr>
            <a:r>
              <a:t>1.소셜로그인으로 인한 개인정보보호 문제 </a:t>
            </a:r>
          </a:p>
          <a:p>
            <a:pPr algn="ctr">
              <a:defRPr sz="4400">
                <a:solidFill>
                  <a:srgbClr val="FFFFFF"/>
                </a:solidFill>
                <a:latin typeface="NanumGothicOTF"/>
                <a:ea typeface="NanumGothicOTF"/>
                <a:cs typeface="NanumGothicOTF"/>
                <a:sym typeface="NanumGothicOTF"/>
              </a:defRPr>
            </a:pPr>
            <a:r>
              <a:t>2.GDPR</a:t>
            </a:r>
            <a:r>
              <a:t> 과 DID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DPR과 DID"/>
          <p:cNvSpPr txBox="1"/>
          <p:nvPr>
            <p:ph type="title"/>
          </p:nvPr>
        </p:nvSpPr>
        <p:spPr>
          <a:xfrm>
            <a:off x="2416968" y="1151929"/>
            <a:ext cx="7358064" cy="2006390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rgbClr val="E8A433"/>
                </a:solidFill>
              </a:rPr>
              <a:t>GDPR</a:t>
            </a:r>
            <a:r>
              <a:t>과 DID</a:t>
            </a:r>
          </a:p>
        </p:txBody>
      </p:sp>
      <p:sp>
        <p:nvSpPr>
          <p:cNvPr id="212" name="2019.12.27…"/>
          <p:cNvSpPr txBox="1"/>
          <p:nvPr>
            <p:ph type="body" sz="quarter" idx="1"/>
          </p:nvPr>
        </p:nvSpPr>
        <p:spPr>
          <a:xfrm>
            <a:off x="2416968" y="4931426"/>
            <a:ext cx="7358064" cy="1338548"/>
          </a:xfrm>
          <a:prstGeom prst="rect">
            <a:avLst/>
          </a:prstGeom>
        </p:spPr>
        <p:txBody>
          <a:bodyPr/>
          <a:lstStyle/>
          <a:p>
            <a:pPr/>
            <a:r>
              <a:t>2019.12.27</a:t>
            </a:r>
          </a:p>
          <a:p>
            <a:pPr/>
          </a:p>
          <a:p>
            <a:pPr/>
            <a:r>
              <a:t>BlockchainFactory 정 승 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DPR 이란?"/>
          <p:cNvSpPr txBox="1"/>
          <p:nvPr/>
        </p:nvSpPr>
        <p:spPr>
          <a:xfrm>
            <a:off x="1999077" y="567035"/>
            <a:ext cx="1872501" cy="46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defTabSz="410765">
              <a:defRPr sz="26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GDPR 이란?</a:t>
            </a:r>
          </a:p>
        </p:txBody>
      </p:sp>
      <p:pic>
        <p:nvPicPr>
          <p:cNvPr id="21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" y="1082193"/>
            <a:ext cx="12146280" cy="57839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DPR 이란?"/>
          <p:cNvSpPr txBox="1"/>
          <p:nvPr/>
        </p:nvSpPr>
        <p:spPr>
          <a:xfrm>
            <a:off x="1999077" y="567035"/>
            <a:ext cx="1872501" cy="46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defTabSz="410765">
              <a:defRPr sz="26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GDPR 이란?</a:t>
            </a:r>
          </a:p>
        </p:txBody>
      </p:sp>
      <p:sp>
        <p:nvSpPr>
          <p:cNvPr id="218" name="‘EU 일반 개인 정보보호법’으로 기업들이 고객과 사용자 데이터의 개인 정보를 다루는 방식을 표준화하고 개선하도록 만든 새로운 법률입니다"/>
          <p:cNvSpPr txBox="1"/>
          <p:nvPr/>
        </p:nvSpPr>
        <p:spPr>
          <a:xfrm>
            <a:off x="2038429" y="1532334"/>
            <a:ext cx="7980997" cy="757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321468">
              <a:lnSpc>
                <a:spcPts val="3900"/>
              </a:lnSpc>
              <a:defRPr sz="2200">
                <a:solidFill>
                  <a:srgbClr val="FFFF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‘EU 일반 개인 정보보호법’으로 기업들이 고객과 사용자 데이터의 개인 정보를 다루는 방식을 표준화하고 개선하도록 만든 새로운 법률입니다</a:t>
            </a:r>
          </a:p>
        </p:txBody>
      </p:sp>
      <p:sp>
        <p:nvSpPr>
          <p:cNvPr id="219" name="EU에만 적용되는? 전 세계에 영향을 미치는 법률!"/>
          <p:cNvSpPr txBox="1"/>
          <p:nvPr/>
        </p:nvSpPr>
        <p:spPr>
          <a:xfrm>
            <a:off x="1805972" y="3442394"/>
            <a:ext cx="5409503" cy="41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defTabSz="321468">
              <a:lnSpc>
                <a:spcPts val="4700"/>
              </a:lnSpc>
              <a:spcBef>
                <a:spcPts val="1400"/>
              </a:spcBef>
              <a:defRPr sz="2200">
                <a:solidFill>
                  <a:srgbClr val="FFFF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EU에만 적용되는? 전 세계에 영향을 미치는 법률!</a:t>
            </a:r>
          </a:p>
        </p:txBody>
      </p:sp>
      <p:sp>
        <p:nvSpPr>
          <p:cNvPr id="220" name="유럽 이외의 지역에 등록되어 있다고 하더라도 EU 거주 시민의 개인 정보를 취급, 저장하거나 처리하는 경우 본 법률의 적용을 받게 됩니다. 따라서 유럽과 멀리 떨어진 지구 반대편에 있는 기업일지라도 EU에 고객이 단 한 명이라도 있다면 GDPR의 요건을 준수해야 한다는 점에서 본 법률이 미치는 범위는 글로벌하다고 할 수 있습니다"/>
          <p:cNvSpPr txBox="1"/>
          <p:nvPr/>
        </p:nvSpPr>
        <p:spPr>
          <a:xfrm>
            <a:off x="2014396" y="3993514"/>
            <a:ext cx="7895317" cy="179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321468">
              <a:lnSpc>
                <a:spcPts val="3900"/>
              </a:lnSpc>
              <a:defRPr sz="2200">
                <a:solidFill>
                  <a:srgbClr val="FFFF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 u="sng">
                <a:solidFill>
                  <a:srgbClr val="E8A433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유럽 이외의 지역에 등록되어 있다고 하더라도 EU 거주 시민의 개인 정보를 취급, 저장하거나 처리하는 경우</a:t>
            </a:r>
            <a:r>
              <a:rPr u="sng"/>
              <a:t> </a:t>
            </a:r>
            <a:r>
              <a:t>본 법률의 적용을 받게 됩니다. 따라서 유럽과 멀리 떨어진 지구 반대편에 있는 기업일지라도 EU에 고객이 단 한 명이라도 있다면 GDPR의 요건을 준수해야 한다는 점에서 본 법률이 미치는 범위는 </a:t>
            </a:r>
            <a:r>
              <a:rPr>
                <a:solidFill>
                  <a:srgbClr val="E8A433"/>
                </a:solidFill>
              </a:rPr>
              <a:t>글로벌</a:t>
            </a:r>
            <a:r>
              <a:t>하다고 할 수 있습니다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구글 – 5,000만 유로"/>
          <p:cNvSpPr txBox="1"/>
          <p:nvPr/>
        </p:nvSpPr>
        <p:spPr>
          <a:xfrm>
            <a:off x="1196363" y="1791616"/>
            <a:ext cx="2986190" cy="522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250031">
              <a:defRPr b="1" sz="2800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구글</a:t>
            </a:r>
            <a:r>
              <a:t> – 5,000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만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유로</a:t>
            </a:r>
          </a:p>
        </p:txBody>
      </p:sp>
      <p:sp>
        <p:nvSpPr>
          <p:cNvPr id="223" name="글로벌 기업 ‘구글(Google)’은  2019년1월 프랑스 정보자유국가위원회(CNIL)로부터 GDPR의 ‘투명성(제5조 개인정보 처리원칙)’ 정책을 위반했다는 이유로 과징금 5,000만 유로(약 653억 원)를 선고받았다"/>
          <p:cNvSpPr txBox="1"/>
          <p:nvPr/>
        </p:nvSpPr>
        <p:spPr>
          <a:xfrm>
            <a:off x="3262469" y="2339014"/>
            <a:ext cx="8457798" cy="55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/>
          <a:p>
            <a:pPr defTabSz="250031">
              <a:defRPr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글로벌</a:t>
            </a:r>
            <a:r>
              <a:t> 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기업</a:t>
            </a:r>
            <a:r>
              <a:t> ‘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구글</a:t>
            </a:r>
            <a:r>
              <a:t>(Google)’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은</a:t>
            </a:r>
            <a:r>
              <a:t> 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 </a:t>
            </a:r>
            <a:r>
              <a:t>2019년1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월</a:t>
            </a:r>
            <a:r>
              <a:t> 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프랑스</a:t>
            </a:r>
            <a:r>
              <a:t> 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정보자유국가위원회</a:t>
            </a:r>
            <a:r>
              <a:t>(CNIL)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로부터</a:t>
            </a:r>
            <a:r>
              <a:t> GDPR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의</a:t>
            </a:r>
            <a:r>
              <a:t> ‘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투명성</a:t>
            </a:r>
            <a:r>
              <a:t>(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제</a:t>
            </a:r>
            <a:r>
              <a:t>5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조</a:t>
            </a:r>
            <a:r>
              <a:t> 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개인정보</a:t>
            </a:r>
            <a:r>
              <a:t> 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처리원칙</a:t>
            </a:r>
            <a:r>
              <a:t>)’ 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정책을</a:t>
            </a:r>
            <a:r>
              <a:t> 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위반했다는</a:t>
            </a:r>
            <a:r>
              <a:t> 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이유로</a:t>
            </a:r>
            <a:r>
              <a:t> 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과징금</a:t>
            </a:r>
            <a:r>
              <a:t> 5,000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만</a:t>
            </a:r>
            <a:r>
              <a:t> 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유로</a:t>
            </a:r>
            <a:r>
              <a:t>(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약</a:t>
            </a:r>
            <a:r>
              <a:t> 653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억</a:t>
            </a:r>
            <a:r>
              <a:t> 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원</a:t>
            </a:r>
            <a:r>
              <a:t>)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를</a:t>
            </a:r>
            <a:r>
              <a:t> 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선고받았다</a:t>
            </a:r>
          </a:p>
        </p:txBody>
      </p:sp>
      <p:sp>
        <p:nvSpPr>
          <p:cNvPr id="224" name="브리티시항공 – 2억3,000만 달러"/>
          <p:cNvSpPr txBox="1"/>
          <p:nvPr/>
        </p:nvSpPr>
        <p:spPr>
          <a:xfrm>
            <a:off x="1160644" y="3194486"/>
            <a:ext cx="4721874" cy="522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250031">
              <a:defRPr b="1" sz="2800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브리티시항공</a:t>
            </a:r>
            <a:r>
              <a:t> – 2억3,000만 달러</a:t>
            </a:r>
          </a:p>
        </p:txBody>
      </p:sp>
      <p:sp>
        <p:nvSpPr>
          <p:cNvPr id="225" name="영국의 브리티시항공은 2018년 9월에 사이버공격으로 고객의 정보유출이 되는 사고가 생겼다. 영국의 정보위원회(ICO)는 2억 3,000만달러의 벌금을 부과하였다."/>
          <p:cNvSpPr txBox="1"/>
          <p:nvPr/>
        </p:nvSpPr>
        <p:spPr>
          <a:xfrm>
            <a:off x="3238904" y="4022921"/>
            <a:ext cx="8261643" cy="55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>
            <a:lvl1pPr defTabSz="250031">
              <a:defRPr sz="1600">
                <a:solidFill>
                  <a:srgbClr val="FFFF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영국의 브리티시항공은 2018년 9월에 사이버공격으로 고객의 정보유출이 되는 사고가 생겼다. 영국의 정보위원회(ICO)는 2억 3,000만달러의 벌금을 부과하였다. </a:t>
            </a:r>
          </a:p>
        </p:txBody>
      </p:sp>
      <p:sp>
        <p:nvSpPr>
          <p:cNvPr id="226" name="메리어트호텔 – 1억2,400만 달러"/>
          <p:cNvSpPr txBox="1"/>
          <p:nvPr/>
        </p:nvSpPr>
        <p:spPr>
          <a:xfrm>
            <a:off x="1160644" y="4875548"/>
            <a:ext cx="4721874" cy="522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250031">
              <a:defRPr b="1" sz="2800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메리어트호텔</a:t>
            </a:r>
            <a:r>
              <a:t> – 1억2,400만 달러</a:t>
            </a:r>
          </a:p>
        </p:txBody>
      </p:sp>
      <p:sp>
        <p:nvSpPr>
          <p:cNvPr id="227" name="메리어트인터내쇼날은 2018년 11월 스타우드호텔에 숙박을 했던 5억명의 고객정보가 유출되어 영국의 정보위원회로 부터 1억 2400만달러의 벌금을 부과받았다"/>
          <p:cNvSpPr txBox="1"/>
          <p:nvPr/>
        </p:nvSpPr>
        <p:spPr>
          <a:xfrm>
            <a:off x="3150004" y="5569577"/>
            <a:ext cx="8439443" cy="554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>
            <a:lvl1pPr defTabSz="250031">
              <a:defRPr sz="1600">
                <a:solidFill>
                  <a:srgbClr val="FFFF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메리어트인터내쇼날은 2018년 11월 스타우드호텔에 숙박을 했던 5억명의 고객정보가 유출되어 영국의 정보위원회로 부터 1억 2400만달러의 벌금을 부과받았다</a:t>
            </a:r>
          </a:p>
        </p:txBody>
      </p:sp>
      <p:sp>
        <p:nvSpPr>
          <p:cNvPr id="228" name="글로벌기업의 벌과금내역 !"/>
          <p:cNvSpPr txBox="1"/>
          <p:nvPr/>
        </p:nvSpPr>
        <p:spPr>
          <a:xfrm>
            <a:off x="3959669" y="749696"/>
            <a:ext cx="3486850" cy="46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6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글로벌기업의 벌과금내역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DPR 을 지켜야할 주체"/>
          <p:cNvSpPr txBox="1"/>
          <p:nvPr/>
        </p:nvSpPr>
        <p:spPr>
          <a:xfrm>
            <a:off x="1999077" y="567035"/>
            <a:ext cx="3287408" cy="46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defTabSz="410765">
              <a:defRPr sz="26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GDPR 을 지켜야할 주체</a:t>
            </a:r>
          </a:p>
        </p:txBody>
      </p:sp>
      <p:sp>
        <p:nvSpPr>
          <p:cNvPr id="231" name="Subject…"/>
          <p:cNvSpPr/>
          <p:nvPr/>
        </p:nvSpPr>
        <p:spPr>
          <a:xfrm>
            <a:off x="2452687" y="1687710"/>
            <a:ext cx="1437437" cy="1396381"/>
          </a:xfrm>
          <a:prstGeom prst="ellipse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3175">
            <a:miter lim="400000"/>
          </a:ln>
          <a:effectLst>
            <a:outerShdw sx="100000" sy="100000" kx="0" ky="0" algn="b" rotWithShape="0" blurRad="508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Subject</a:t>
            </a:r>
          </a:p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정보주체</a:t>
            </a:r>
          </a:p>
        </p:txBody>
      </p:sp>
      <p:sp>
        <p:nvSpPr>
          <p:cNvPr id="232" name="Controller…"/>
          <p:cNvSpPr/>
          <p:nvPr/>
        </p:nvSpPr>
        <p:spPr>
          <a:xfrm>
            <a:off x="2452687" y="3437929"/>
            <a:ext cx="1437437" cy="1396381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3175">
            <a:miter lim="400000"/>
          </a:ln>
          <a:effectLst>
            <a:outerShdw sx="100000" sy="100000" kx="0" ky="0" algn="b" rotWithShape="0" blurRad="508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Controller</a:t>
            </a:r>
          </a:p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콘트롤러</a:t>
            </a:r>
          </a:p>
        </p:txBody>
      </p:sp>
      <p:sp>
        <p:nvSpPr>
          <p:cNvPr id="233" name="Processor…"/>
          <p:cNvSpPr/>
          <p:nvPr/>
        </p:nvSpPr>
        <p:spPr>
          <a:xfrm>
            <a:off x="2452687" y="5188148"/>
            <a:ext cx="1437437" cy="1396381"/>
          </a:xfrm>
          <a:prstGeom prst="ellipse">
            <a:avLst/>
          </a:prstGeom>
          <a:solidFill>
            <a:srgbClr val="88540A"/>
          </a:solidFill>
          <a:ln w="3175">
            <a:miter lim="400000"/>
          </a:ln>
          <a:effectLst>
            <a:outerShdw sx="100000" sy="100000" kx="0" ky="0" algn="b" rotWithShape="0" blurRad="508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Processor</a:t>
            </a:r>
          </a:p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 프로세서</a:t>
            </a:r>
          </a:p>
        </p:txBody>
      </p:sp>
      <p:sp>
        <p:nvSpPr>
          <p:cNvPr id="234" name="당신의 정보가 수집 또는 처리되고 있다면 정보주체"/>
          <p:cNvSpPr txBox="1"/>
          <p:nvPr/>
        </p:nvSpPr>
        <p:spPr>
          <a:xfrm>
            <a:off x="4235623" y="2262875"/>
            <a:ext cx="4597389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68">
              <a:lnSpc>
                <a:spcPts val="3400"/>
              </a:lnSpc>
              <a:defRPr>
                <a:solidFill>
                  <a:srgbClr val="FFFF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당신의 정보가 수집 또는 처리되고 있다면 </a:t>
            </a:r>
            <a:r>
              <a:rPr>
                <a:solidFill>
                  <a:srgbClr val="E8A433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정보주체</a:t>
            </a:r>
          </a:p>
        </p:txBody>
      </p:sp>
      <p:sp>
        <p:nvSpPr>
          <p:cNvPr id="235" name="누군가의 정보를 수집하고 처리하고자 하거나 그 정보의 수집과 처리 여부 및 처리 방법을 결정하는 개인이나 기업이라면 컨트롤러"/>
          <p:cNvSpPr txBox="1"/>
          <p:nvPr/>
        </p:nvSpPr>
        <p:spPr>
          <a:xfrm>
            <a:off x="4237854" y="3833700"/>
            <a:ext cx="6074776" cy="60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321468">
              <a:lnSpc>
                <a:spcPts val="3400"/>
              </a:lnSpc>
              <a:defRPr>
                <a:solidFill>
                  <a:srgbClr val="FFFF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누군가의 정보를 수집하고 처리하고자 하거나 그 정보의 수집과 처리 여부 및 처리 방법을 결정하는 개인이나 기업이라면 </a:t>
            </a:r>
            <a:r>
              <a:rPr>
                <a:solidFill>
                  <a:srgbClr val="E8A433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컨트롤러</a:t>
            </a:r>
          </a:p>
        </p:txBody>
      </p:sp>
      <p:sp>
        <p:nvSpPr>
          <p:cNvPr id="236" name="정보를 실제로 처리하고 있는 개인 또는 기업은 프로세서"/>
          <p:cNvSpPr txBox="1"/>
          <p:nvPr/>
        </p:nvSpPr>
        <p:spPr>
          <a:xfrm>
            <a:off x="4182185" y="5717269"/>
            <a:ext cx="5052988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68">
              <a:lnSpc>
                <a:spcPts val="3400"/>
              </a:lnSpc>
              <a:defRPr>
                <a:solidFill>
                  <a:srgbClr val="FFFF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정보를 실제로 처리하고 있는 개인 또는 기업은 </a:t>
            </a:r>
            <a:r>
              <a:rPr>
                <a:solidFill>
                  <a:srgbClr val="E8A433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프로세서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2"/>
      <p:bldP build="whole" bldLvl="1" animBg="1" rev="0" advAuto="0" spid="232" grpId="3"/>
      <p:bldP build="whole" bldLvl="1" animBg="1" rev="0" advAuto="0" spid="235" grpId="4"/>
      <p:bldP build="whole" bldLvl="1" animBg="1" rev="0" advAuto="0" spid="236" grpId="6"/>
      <p:bldP build="whole" bldLvl="1" animBg="1" rev="0" advAuto="0" spid="231" grpId="1"/>
      <p:bldP build="whole" bldLvl="1" animBg="1" rev="0" advAuto="0" spid="233" grpId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DPR 을 위반하면?"/>
          <p:cNvSpPr txBox="1"/>
          <p:nvPr/>
        </p:nvSpPr>
        <p:spPr>
          <a:xfrm>
            <a:off x="1999077" y="567035"/>
            <a:ext cx="2816213" cy="46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defTabSz="410765">
              <a:defRPr sz="26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GDPR 을 위반하면?</a:t>
            </a:r>
          </a:p>
        </p:txBody>
      </p:sp>
      <p:sp>
        <p:nvSpPr>
          <p:cNvPr id="239" name="개인이나 기업이 위반할 경우 연간 매출의 4퍼센트 또는 최대 2,000만 유로 중 더 높은 금액이라는 엄청난 과징금을 지불해야 한다는 점은 동일"/>
          <p:cNvSpPr txBox="1"/>
          <p:nvPr/>
        </p:nvSpPr>
        <p:spPr>
          <a:xfrm>
            <a:off x="2148028" y="1561504"/>
            <a:ext cx="8113973" cy="68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321468">
              <a:lnSpc>
                <a:spcPts val="3600"/>
              </a:lnSpc>
              <a:defRPr sz="2000">
                <a:solidFill>
                  <a:srgbClr val="FFFF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개인이나 기업이 위반할 경우 연간 매출의 4퍼센트 또는 최대 2,000만 유로 중 더 높은 금액이라는 엄청난 과징금을 지불해야 한다는 점은 동일</a:t>
            </a:r>
          </a:p>
        </p:txBody>
      </p:sp>
      <p:sp>
        <p:nvSpPr>
          <p:cNvPr id="240" name="한번만 사고나도 웬만한 서비스사업자는 파산"/>
          <p:cNvSpPr txBox="1"/>
          <p:nvPr/>
        </p:nvSpPr>
        <p:spPr>
          <a:xfrm>
            <a:off x="2039014" y="3811190"/>
            <a:ext cx="8113972" cy="41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>
            <a:lvl1pPr algn="ctr" defTabSz="321468">
              <a:lnSpc>
                <a:spcPts val="3900"/>
              </a:lnSpc>
              <a:defRPr sz="2200">
                <a:solidFill>
                  <a:srgbClr val="FFFF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한번만 사고나도 웬만한 서비스사업자는 파산</a:t>
            </a:r>
          </a:p>
        </p:txBody>
      </p:sp>
      <p:sp>
        <p:nvSpPr>
          <p:cNvPr id="241" name="화살표"/>
          <p:cNvSpPr/>
          <p:nvPr/>
        </p:nvSpPr>
        <p:spPr>
          <a:xfrm rot="5400000">
            <a:off x="5669232" y="2208214"/>
            <a:ext cx="1071564" cy="1642365"/>
          </a:xfrm>
          <a:prstGeom prst="rightArrow">
            <a:avLst>
              <a:gd name="adj1" fmla="val 32000"/>
              <a:gd name="adj2" fmla="val 53333"/>
            </a:avLst>
          </a:prstGeom>
          <a:solidFill>
            <a:srgbClr val="FFFFFF"/>
          </a:solidFill>
          <a:ln w="3175">
            <a:miter lim="400000"/>
          </a:ln>
          <a:effectLst>
            <a:outerShdw sx="100000" sy="100000" kx="0" ky="0" algn="b" rotWithShape="0" blurRad="50800" dist="0" dir="18900000">
              <a:srgbClr val="000000">
                <a:alpha val="80000"/>
              </a:srgbClr>
            </a:outerShdw>
          </a:effectLst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2" name="화살표"/>
          <p:cNvSpPr/>
          <p:nvPr/>
        </p:nvSpPr>
        <p:spPr>
          <a:xfrm rot="5400000">
            <a:off x="5669232" y="4186139"/>
            <a:ext cx="1071564" cy="1642366"/>
          </a:xfrm>
          <a:prstGeom prst="rightArrow">
            <a:avLst>
              <a:gd name="adj1" fmla="val 32000"/>
              <a:gd name="adj2" fmla="val 53333"/>
            </a:avLst>
          </a:prstGeom>
          <a:solidFill>
            <a:srgbClr val="FFFFFF"/>
          </a:solidFill>
          <a:ln w="3175">
            <a:miter lim="400000"/>
          </a:ln>
          <a:effectLst>
            <a:outerShdw sx="100000" sy="100000" kx="0" ky="0" algn="b" rotWithShape="0" blurRad="50800" dist="0" dir="18900000">
              <a:srgbClr val="000000">
                <a:alpha val="80000"/>
              </a:srgbClr>
            </a:outerShdw>
          </a:effectLst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3" name="많은 비용과 인력을 투입하여 준비중이지만 사업자들은 여전히 불안함"/>
          <p:cNvSpPr txBox="1"/>
          <p:nvPr/>
        </p:nvSpPr>
        <p:spPr>
          <a:xfrm>
            <a:off x="1976506" y="5789116"/>
            <a:ext cx="8113972" cy="414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>
            <a:lvl1pPr algn="ctr" defTabSz="321468">
              <a:lnSpc>
                <a:spcPts val="3900"/>
              </a:lnSpc>
              <a:defRPr sz="2200">
                <a:solidFill>
                  <a:srgbClr val="E8A433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많은 비용과 인력을 투입하여 준비중이지만 사업자들은 여전히 불안함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9" grpId="1"/>
      <p:bldP build="whole" bldLvl="1" animBg="1" rev="0" advAuto="0" spid="242" grpId="4"/>
      <p:bldP build="whole" bldLvl="1" animBg="1" rev="0" advAuto="0" spid="243" grpId="5"/>
      <p:bldP build="whole" bldLvl="1" animBg="1" rev="0" advAuto="0" spid="240" grpId="3"/>
      <p:bldP build="whole" bldLvl="1" animBg="1" rev="0" advAuto="0" spid="241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13345D474D4971C91A.jpg" descr="13345D474D4971C91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8202" y="1291829"/>
            <a:ext cx="3122496" cy="2493724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비용이 너무 많이들고 위험부담이 높다.고객정보를 보관 안하면 가장 좋으련만.."/>
          <p:cNvSpPr/>
          <p:nvPr/>
        </p:nvSpPr>
        <p:spPr>
          <a:xfrm>
            <a:off x="4345781" y="1468071"/>
            <a:ext cx="5158988" cy="2113093"/>
          </a:xfrm>
          <a:prstGeom prst="wedgeEllipseCallout">
            <a:avLst>
              <a:gd name="adj1" fmla="val -49785"/>
              <a:gd name="adj2" fmla="val 58412"/>
            </a:avLst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3175">
            <a:miter lim="400000"/>
          </a:ln>
          <a:effectLst>
            <a:outerShdw sx="100000" sy="100000" kx="0" ky="0" algn="b" rotWithShape="0" blurRad="508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비용이 너무 많이들고 위험부담이 높다.고객정보를 보관 안하면 가장 좋으련만..</a:t>
            </a:r>
          </a:p>
        </p:txBody>
      </p:sp>
      <p:sp>
        <p:nvSpPr>
          <p:cNvPr id="247" name="은행"/>
          <p:cNvSpPr/>
          <p:nvPr/>
        </p:nvSpPr>
        <p:spPr>
          <a:xfrm>
            <a:off x="8175611" y="4849428"/>
            <a:ext cx="1709073" cy="1621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4809"/>
                </a:lnTo>
                <a:lnTo>
                  <a:pt x="0" y="6302"/>
                </a:lnTo>
                <a:lnTo>
                  <a:pt x="21600" y="6302"/>
                </a:lnTo>
                <a:lnTo>
                  <a:pt x="21600" y="4809"/>
                </a:lnTo>
                <a:lnTo>
                  <a:pt x="10800" y="0"/>
                </a:lnTo>
                <a:close/>
                <a:moveTo>
                  <a:pt x="2300" y="7104"/>
                </a:moveTo>
                <a:lnTo>
                  <a:pt x="2300" y="7712"/>
                </a:lnTo>
                <a:lnTo>
                  <a:pt x="2688" y="7712"/>
                </a:lnTo>
                <a:lnTo>
                  <a:pt x="2688" y="16945"/>
                </a:lnTo>
                <a:lnTo>
                  <a:pt x="2300" y="16945"/>
                </a:lnTo>
                <a:lnTo>
                  <a:pt x="2300" y="17559"/>
                </a:lnTo>
                <a:lnTo>
                  <a:pt x="5189" y="17559"/>
                </a:lnTo>
                <a:lnTo>
                  <a:pt x="5189" y="16945"/>
                </a:lnTo>
                <a:lnTo>
                  <a:pt x="4799" y="16945"/>
                </a:lnTo>
                <a:lnTo>
                  <a:pt x="4799" y="7712"/>
                </a:lnTo>
                <a:lnTo>
                  <a:pt x="5189" y="7712"/>
                </a:lnTo>
                <a:lnTo>
                  <a:pt x="5189" y="7104"/>
                </a:lnTo>
                <a:lnTo>
                  <a:pt x="2300" y="7104"/>
                </a:lnTo>
                <a:close/>
                <a:moveTo>
                  <a:pt x="6350" y="7104"/>
                </a:moveTo>
                <a:lnTo>
                  <a:pt x="6350" y="7712"/>
                </a:lnTo>
                <a:lnTo>
                  <a:pt x="6738" y="7712"/>
                </a:lnTo>
                <a:lnTo>
                  <a:pt x="6738" y="16945"/>
                </a:lnTo>
                <a:lnTo>
                  <a:pt x="6350" y="16945"/>
                </a:lnTo>
                <a:lnTo>
                  <a:pt x="6350" y="17559"/>
                </a:lnTo>
                <a:lnTo>
                  <a:pt x="9239" y="17559"/>
                </a:lnTo>
                <a:lnTo>
                  <a:pt x="9239" y="16945"/>
                </a:lnTo>
                <a:lnTo>
                  <a:pt x="8849" y="16945"/>
                </a:lnTo>
                <a:lnTo>
                  <a:pt x="8849" y="7712"/>
                </a:lnTo>
                <a:lnTo>
                  <a:pt x="9239" y="7712"/>
                </a:lnTo>
                <a:lnTo>
                  <a:pt x="9239" y="7104"/>
                </a:lnTo>
                <a:lnTo>
                  <a:pt x="6350" y="7104"/>
                </a:lnTo>
                <a:close/>
                <a:moveTo>
                  <a:pt x="12359" y="7104"/>
                </a:moveTo>
                <a:lnTo>
                  <a:pt x="12359" y="7712"/>
                </a:lnTo>
                <a:lnTo>
                  <a:pt x="12749" y="7712"/>
                </a:lnTo>
                <a:lnTo>
                  <a:pt x="12749" y="16945"/>
                </a:lnTo>
                <a:lnTo>
                  <a:pt x="12359" y="16945"/>
                </a:lnTo>
                <a:lnTo>
                  <a:pt x="12359" y="17559"/>
                </a:lnTo>
                <a:lnTo>
                  <a:pt x="15248" y="17559"/>
                </a:lnTo>
                <a:lnTo>
                  <a:pt x="15248" y="16945"/>
                </a:lnTo>
                <a:lnTo>
                  <a:pt x="14860" y="16945"/>
                </a:lnTo>
                <a:lnTo>
                  <a:pt x="14860" y="7712"/>
                </a:lnTo>
                <a:lnTo>
                  <a:pt x="15248" y="7712"/>
                </a:lnTo>
                <a:lnTo>
                  <a:pt x="15248" y="7104"/>
                </a:lnTo>
                <a:lnTo>
                  <a:pt x="12359" y="7104"/>
                </a:lnTo>
                <a:close/>
                <a:moveTo>
                  <a:pt x="16409" y="7104"/>
                </a:moveTo>
                <a:lnTo>
                  <a:pt x="16409" y="7712"/>
                </a:lnTo>
                <a:lnTo>
                  <a:pt x="16799" y="7712"/>
                </a:lnTo>
                <a:lnTo>
                  <a:pt x="16799" y="16945"/>
                </a:lnTo>
                <a:lnTo>
                  <a:pt x="16409" y="16945"/>
                </a:lnTo>
                <a:lnTo>
                  <a:pt x="16409" y="17559"/>
                </a:lnTo>
                <a:lnTo>
                  <a:pt x="19298" y="17559"/>
                </a:lnTo>
                <a:lnTo>
                  <a:pt x="19298" y="16945"/>
                </a:lnTo>
                <a:lnTo>
                  <a:pt x="18910" y="16945"/>
                </a:lnTo>
                <a:lnTo>
                  <a:pt x="18910" y="7712"/>
                </a:lnTo>
                <a:lnTo>
                  <a:pt x="19298" y="7712"/>
                </a:lnTo>
                <a:lnTo>
                  <a:pt x="19298" y="7104"/>
                </a:lnTo>
                <a:lnTo>
                  <a:pt x="16409" y="7104"/>
                </a:lnTo>
                <a:close/>
                <a:moveTo>
                  <a:pt x="1068" y="18363"/>
                </a:moveTo>
                <a:lnTo>
                  <a:pt x="1068" y="19579"/>
                </a:lnTo>
                <a:lnTo>
                  <a:pt x="20530" y="19579"/>
                </a:lnTo>
                <a:lnTo>
                  <a:pt x="20530" y="18363"/>
                </a:lnTo>
                <a:lnTo>
                  <a:pt x="1068" y="18363"/>
                </a:lnTo>
                <a:close/>
                <a:moveTo>
                  <a:pt x="0" y="20383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0383"/>
                </a:lnTo>
                <a:lnTo>
                  <a:pt x="0" y="20383"/>
                </a:lnTo>
                <a:close/>
              </a:path>
            </a:pathLst>
          </a:custGeom>
          <a:solidFill>
            <a:srgbClr val="75DB3C"/>
          </a:solidFill>
          <a:ln w="3175">
            <a:miter lim="400000"/>
          </a:ln>
          <a:effectLst>
            <a:outerShdw sx="100000" sy="100000" kx="0" ky="0" algn="b" rotWithShape="0" blurRad="50800" dist="0" dir="18900000">
              <a:srgbClr val="000000">
                <a:alpha val="80000"/>
              </a:srgbClr>
            </a:outerShdw>
          </a:effectLst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48" name="TRUST ID를 발행하여 로그인 절차를 없애고 DID 로 커넥션하면 해결이 가능하지!"/>
          <p:cNvSpPr/>
          <p:nvPr/>
        </p:nvSpPr>
        <p:spPr>
          <a:xfrm>
            <a:off x="2827734" y="4058856"/>
            <a:ext cx="5158988" cy="2113093"/>
          </a:xfrm>
          <a:prstGeom prst="wedgeEllipseCallout">
            <a:avLst>
              <a:gd name="adj1" fmla="val 51002"/>
              <a:gd name="adj2" fmla="val 46938"/>
            </a:avLst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3175">
            <a:miter lim="400000"/>
          </a:ln>
          <a:effectLst>
            <a:outerShdw sx="100000" sy="100000" kx="0" ky="0" algn="b" rotWithShape="0" blurRad="508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TRUST ID를 발행하여 로그인 절차를 없애고 DID 로 커넥션하면 해결이 가능하지! </a:t>
            </a:r>
          </a:p>
        </p:txBody>
      </p:sp>
      <p:sp>
        <p:nvSpPr>
          <p:cNvPr id="249" name="CEO"/>
          <p:cNvSpPr txBox="1"/>
          <p:nvPr/>
        </p:nvSpPr>
        <p:spPr>
          <a:xfrm>
            <a:off x="3152354" y="3338130"/>
            <a:ext cx="797370" cy="46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6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CEO</a:t>
            </a:r>
          </a:p>
        </p:txBody>
      </p:sp>
      <p:sp>
        <p:nvSpPr>
          <p:cNvPr id="250" name="ISSUER"/>
          <p:cNvSpPr txBox="1"/>
          <p:nvPr/>
        </p:nvSpPr>
        <p:spPr>
          <a:xfrm>
            <a:off x="8392232" y="6366470"/>
            <a:ext cx="1275831" cy="46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6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ISSUER</a:t>
            </a:r>
          </a:p>
        </p:txBody>
      </p:sp>
      <p:sp>
        <p:nvSpPr>
          <p:cNvPr id="251" name="Solution"/>
          <p:cNvSpPr txBox="1"/>
          <p:nvPr/>
        </p:nvSpPr>
        <p:spPr>
          <a:xfrm>
            <a:off x="1999077" y="567035"/>
            <a:ext cx="1336917" cy="46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defTabSz="410765">
              <a:defRPr sz="26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Solution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8" grpId="6"/>
      <p:bldP build="whole" bldLvl="1" animBg="1" rev="0" advAuto="0" spid="245" grpId="1"/>
      <p:bldP build="whole" bldLvl="1" animBg="1" rev="0" advAuto="0" spid="246" grpId="3"/>
      <p:bldP build="whole" bldLvl="1" animBg="1" rev="0" advAuto="0" spid="250" grpId="5"/>
      <p:bldP build="whole" bldLvl="1" animBg="1" rev="0" advAuto="0" spid="247" grpId="4"/>
      <p:bldP build="whole" bldLvl="1" animBg="1" rev="0" advAuto="0" spid="249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“ 앞으로 인증이 필요한 모든 분야에 DID(분산 ID)가 적용될 것으로 보입니다. 더 이상 종이문서를 갖고 나를 증명하지 않아도 되는 시대가 도래하는 것이죠. 한국인터넷진흥원(KISA)은 이에 맞춰 표준 및 정책 연구 등 생태계 조성에 필요한 것을 하나 둘 마련할 예정입니다.&quot;…"/>
          <p:cNvSpPr txBox="1"/>
          <p:nvPr/>
        </p:nvSpPr>
        <p:spPr>
          <a:xfrm>
            <a:off x="2080556" y="1660642"/>
            <a:ext cx="7958683" cy="3536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250031">
              <a:defRPr sz="2400">
                <a:solidFill>
                  <a:srgbClr val="FFFF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“ 앞으로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인증이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필요한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모든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분야에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DID(</a:t>
            </a:r>
            <a:r>
              <a:t>분산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ID)</a:t>
            </a:r>
            <a:r>
              <a:t>가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적용될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것으로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보입니다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t>더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이상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종이문서를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갖고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나를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증명하지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않아도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되는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시대가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도래하는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것이죠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t>한국인터넷진흥원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(KISA)</a:t>
            </a:r>
            <a:r>
              <a:t>은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이에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맞춰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표준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및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정책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연구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등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생태계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조성에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필요한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것을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하나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둘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마련할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예정입니다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."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250031">
              <a:defRPr sz="2400">
                <a:solidFill>
                  <a:srgbClr val="FFFF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250031">
              <a:defRPr sz="2400">
                <a:solidFill>
                  <a:srgbClr val="FFFF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r" defTabSz="250031">
              <a:defRPr sz="2400">
                <a:solidFill>
                  <a:srgbClr val="FFFFFF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-2019년 12월 18일 ‘제 2회 블록체인 진흥주간’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신속하게 성장하는 Market"/>
          <p:cNvSpPr txBox="1"/>
          <p:nvPr/>
        </p:nvSpPr>
        <p:spPr>
          <a:xfrm>
            <a:off x="1527770" y="889099"/>
            <a:ext cx="3598127" cy="46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defTabSz="410765">
              <a:defRPr sz="26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신속하게 성장하는 Market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DID생태계"/>
          <p:cNvSpPr txBox="1"/>
          <p:nvPr/>
        </p:nvSpPr>
        <p:spPr>
          <a:xfrm>
            <a:off x="1999077" y="567035"/>
            <a:ext cx="1498385" cy="46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defTabSz="410765">
              <a:defRPr sz="26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DID생태계</a:t>
            </a:r>
          </a:p>
        </p:txBody>
      </p:sp>
      <p:sp>
        <p:nvSpPr>
          <p:cNvPr id="257" name="블록체인 신원관리 시장규모"/>
          <p:cNvSpPr txBox="1"/>
          <p:nvPr/>
        </p:nvSpPr>
        <p:spPr>
          <a:xfrm>
            <a:off x="4205459" y="1049238"/>
            <a:ext cx="3685300" cy="46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defTabSz="410765">
              <a:defRPr sz="26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블록체인 신원관리 시장규모</a:t>
            </a:r>
          </a:p>
        </p:txBody>
      </p:sp>
      <p:sp>
        <p:nvSpPr>
          <p:cNvPr id="258" name="약2조,2600억원(2023년)/약 4조460억원(2024년)"/>
          <p:cNvSpPr/>
          <p:nvPr/>
        </p:nvSpPr>
        <p:spPr>
          <a:xfrm>
            <a:off x="2236534" y="1534510"/>
            <a:ext cx="7995490" cy="892970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3175">
            <a:miter lim="400000"/>
          </a:ln>
          <a:effectLst>
            <a:outerShdw sx="100000" sy="100000" kx="0" ky="0" algn="b" rotWithShape="0" blurRad="508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약2조,2600억원(2023년)/약 4조460억원(2024년)</a:t>
            </a:r>
          </a:p>
        </p:txBody>
      </p:sp>
      <p:graphicFrame>
        <p:nvGraphicFramePr>
          <p:cNvPr id="259" name="2D 세로형 막대 차트"/>
          <p:cNvGraphicFramePr/>
          <p:nvPr/>
        </p:nvGraphicFramePr>
        <p:xfrm>
          <a:off x="2118635" y="2583167"/>
          <a:ext cx="7656397" cy="335188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60" name="5,500만"/>
          <p:cNvSpPr txBox="1"/>
          <p:nvPr/>
        </p:nvSpPr>
        <p:spPr>
          <a:xfrm>
            <a:off x="3481939" y="5210373"/>
            <a:ext cx="798997" cy="312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16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5,500만</a:t>
            </a:r>
          </a:p>
        </p:txBody>
      </p:sp>
      <p:sp>
        <p:nvSpPr>
          <p:cNvPr id="261" name="1억7,800만"/>
          <p:cNvSpPr txBox="1"/>
          <p:nvPr/>
        </p:nvSpPr>
        <p:spPr>
          <a:xfrm>
            <a:off x="4993814" y="5121076"/>
            <a:ext cx="1097091" cy="31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16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1억7,800만</a:t>
            </a:r>
          </a:p>
        </p:txBody>
      </p:sp>
      <p:sp>
        <p:nvSpPr>
          <p:cNvPr id="262" name="18억6,400만"/>
          <p:cNvSpPr txBox="1"/>
          <p:nvPr/>
        </p:nvSpPr>
        <p:spPr>
          <a:xfrm>
            <a:off x="7111495" y="3915568"/>
            <a:ext cx="1219417" cy="31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16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18억6,400만</a:t>
            </a:r>
          </a:p>
        </p:txBody>
      </p:sp>
      <p:sp>
        <p:nvSpPr>
          <p:cNvPr id="263" name="출처:Zion Market Research"/>
          <p:cNvSpPr txBox="1"/>
          <p:nvPr/>
        </p:nvSpPr>
        <p:spPr>
          <a:xfrm>
            <a:off x="4504150" y="6210597"/>
            <a:ext cx="3183700" cy="37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>
            <a:spAutoFit/>
          </a:bodyPr>
          <a:lstStyle>
            <a:lvl1pPr algn="ctr" defTabSz="410765">
              <a:defRPr sz="2000">
                <a:solidFill>
                  <a:srgbClr val="E8A433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출처:Zion Market Research</a:t>
            </a:r>
          </a:p>
        </p:txBody>
      </p:sp>
      <p:sp>
        <p:nvSpPr>
          <p:cNvPr id="264" name="단위:USD"/>
          <p:cNvSpPr txBox="1"/>
          <p:nvPr/>
        </p:nvSpPr>
        <p:spPr>
          <a:xfrm>
            <a:off x="8567040" y="2565796"/>
            <a:ext cx="719342" cy="26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12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단위:USD</a:t>
            </a:r>
          </a:p>
        </p:txBody>
      </p:sp>
      <p:sp>
        <p:nvSpPr>
          <p:cNvPr id="265" name="10억3,600만"/>
          <p:cNvSpPr txBox="1"/>
          <p:nvPr/>
        </p:nvSpPr>
        <p:spPr>
          <a:xfrm>
            <a:off x="5718463" y="4540646"/>
            <a:ext cx="1219417" cy="31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16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10억3,600만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img1.daumcdn.jpg" descr="img1.daumcd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9748" y="0"/>
            <a:ext cx="54925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Persona project"/>
          <p:cNvSpPr txBox="1"/>
          <p:nvPr/>
        </p:nvSpPr>
        <p:spPr>
          <a:xfrm>
            <a:off x="4453045" y="3120231"/>
            <a:ext cx="3285910" cy="61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3600">
                <a:solidFill>
                  <a:srgbClr val="FFFFF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Persona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제목 1"/>
          <p:cNvSpPr txBox="1"/>
          <p:nvPr>
            <p:ph type="title"/>
          </p:nvPr>
        </p:nvSpPr>
        <p:spPr>
          <a:xfrm>
            <a:off x="204537" y="136516"/>
            <a:ext cx="11682663" cy="511954"/>
          </a:xfrm>
          <a:prstGeom prst="rect">
            <a:avLst/>
          </a:prstGeom>
        </p:spPr>
        <p:txBody>
          <a:bodyPr/>
          <a:lstStyle/>
          <a:p>
            <a:pPr/>
            <a:r>
              <a:t>모바일 앱의 소셜 로그인 제공 일반 현황</a:t>
            </a:r>
          </a:p>
        </p:txBody>
      </p:sp>
      <p:pic>
        <p:nvPicPr>
          <p:cNvPr id="159" name="그림 57" descr="그림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198" y="822842"/>
            <a:ext cx="10541001" cy="589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비대면 본인인증으로 발급받은 모바일 신원인증(DID)"/>
          <p:cNvSpPr txBox="1"/>
          <p:nvPr/>
        </p:nvSpPr>
        <p:spPr>
          <a:xfrm>
            <a:off x="2069928" y="5259585"/>
            <a:ext cx="8052144" cy="46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>
            <a:lvl1pPr algn="ctr" defTabSz="410765">
              <a:defRPr sz="26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비대면 본인인증으로 발급받은 모바일 신원인증(DID)</a:t>
            </a:r>
          </a:p>
        </p:txBody>
      </p:sp>
      <p:sp>
        <p:nvSpPr>
          <p:cNvPr id="271" name="Trusted…"/>
          <p:cNvSpPr/>
          <p:nvPr/>
        </p:nvSpPr>
        <p:spPr>
          <a:xfrm>
            <a:off x="4858461" y="2374221"/>
            <a:ext cx="2475078" cy="1584145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3175">
            <a:miter lim="400000"/>
          </a:ln>
          <a:effectLst>
            <a:outerShdw sx="100000" sy="100000" kx="0" ky="0" algn="b" rotWithShape="0" blurRad="508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/>
          <a:p>
            <a:pPr algn="ctr" defTabSz="410765"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Trusted</a:t>
            </a:r>
          </a:p>
          <a:p>
            <a:pPr algn="ctr" defTabSz="410765">
              <a:def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CA</a:t>
            </a:r>
          </a:p>
          <a:p>
            <a:pPr algn="ctr" defTabSz="410765">
              <a:defRPr sz="2400">
                <a:solidFill>
                  <a:srgbClr val="E8A433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(national id)</a:t>
            </a:r>
          </a:p>
        </p:txBody>
      </p:sp>
      <p:sp>
        <p:nvSpPr>
          <p:cNvPr id="272" name="화살표"/>
          <p:cNvSpPr/>
          <p:nvPr/>
        </p:nvSpPr>
        <p:spPr>
          <a:xfrm rot="5400000">
            <a:off x="5749451" y="4261239"/>
            <a:ext cx="693098" cy="308424"/>
          </a:xfrm>
          <a:prstGeom prst="rightArrow">
            <a:avLst>
              <a:gd name="adj1" fmla="val 32000"/>
              <a:gd name="adj2" fmla="val 140208"/>
            </a:avLst>
          </a:prstGeom>
          <a:solidFill>
            <a:srgbClr val="FFFFFF"/>
          </a:solidFill>
          <a:ln w="3175">
            <a:miter lim="400000"/>
          </a:ln>
          <a:effectLst>
            <a:outerShdw sx="100000" sy="100000" kx="0" ky="0" algn="b" rotWithShape="0" blurRad="50800" dist="0" dir="18900000">
              <a:srgbClr val="000000">
                <a:alpha val="80000"/>
              </a:srgbClr>
            </a:outerShdw>
          </a:effectLst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73" name="국내사업자들의  Focus"/>
          <p:cNvSpPr txBox="1"/>
          <p:nvPr/>
        </p:nvSpPr>
        <p:spPr>
          <a:xfrm>
            <a:off x="1998491" y="1410890"/>
            <a:ext cx="8052143" cy="61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>
            <a:lvl1pPr algn="ctr" defTabSz="410765">
              <a:defRPr sz="36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국내사업자들의  Focus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2019061801325396.jpg" descr="201906180132539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7859" y="1558230"/>
            <a:ext cx="6542924" cy="4365915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자신의 신분을 철저히 숨기고 싶은 사용자들이 …."/>
          <p:cNvSpPr txBox="1"/>
          <p:nvPr/>
        </p:nvSpPr>
        <p:spPr>
          <a:xfrm>
            <a:off x="2200564" y="1125140"/>
            <a:ext cx="8052143" cy="46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>
            <a:spAutoFit/>
          </a:bodyPr>
          <a:lstStyle>
            <a:lvl1pPr algn="ctr" defTabSz="410765">
              <a:defRPr sz="26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자신의 신분을 철저히 숨기고 싶은 사용자들이 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Master…"/>
          <p:cNvSpPr/>
          <p:nvPr/>
        </p:nvSpPr>
        <p:spPr>
          <a:xfrm>
            <a:off x="5308443" y="1759148"/>
            <a:ext cx="1575114" cy="892970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3175">
            <a:miter lim="400000"/>
          </a:ln>
          <a:effectLst>
            <a:outerShdw sx="100000" sy="100000" kx="0" ky="0" algn="b" rotWithShape="0" blurRad="508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Master</a:t>
            </a:r>
          </a:p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CA</a:t>
            </a:r>
          </a:p>
        </p:txBody>
      </p:sp>
      <p:sp>
        <p:nvSpPr>
          <p:cNvPr id="279" name="Trusted…"/>
          <p:cNvSpPr/>
          <p:nvPr/>
        </p:nvSpPr>
        <p:spPr>
          <a:xfrm>
            <a:off x="2333113" y="3643312"/>
            <a:ext cx="1575114" cy="1275516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3175">
            <a:miter lim="400000"/>
          </a:ln>
          <a:effectLst>
            <a:outerShdw sx="100000" sy="100000" kx="0" ky="0" algn="b" rotWithShape="0" blurRad="508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Trusted</a:t>
            </a:r>
          </a:p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CA</a:t>
            </a:r>
          </a:p>
          <a:p>
            <a:pPr algn="ctr" defTabSz="410765">
              <a:defRPr sz="1400">
                <a:solidFill>
                  <a:srgbClr val="E8A433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(national id)</a:t>
            </a:r>
          </a:p>
        </p:txBody>
      </p:sp>
      <p:sp>
        <p:nvSpPr>
          <p:cNvPr id="280" name="Public…"/>
          <p:cNvSpPr/>
          <p:nvPr/>
        </p:nvSpPr>
        <p:spPr>
          <a:xfrm>
            <a:off x="5308443" y="3594914"/>
            <a:ext cx="1575114" cy="1275516"/>
          </a:xfrm>
          <a:prstGeom prst="rect">
            <a:avLst/>
          </a:prstGeom>
          <a:solidFill>
            <a:srgbClr val="5747C1"/>
          </a:solidFill>
          <a:ln w="3175">
            <a:miter lim="400000"/>
          </a:ln>
          <a:effectLst>
            <a:outerShdw sx="100000" sy="100000" kx="0" ky="0" algn="b" rotWithShape="0" blurRad="508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Public</a:t>
            </a:r>
          </a:p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CA</a:t>
            </a:r>
          </a:p>
          <a:p>
            <a:pPr algn="ctr" defTabSz="410765">
              <a:defRPr sz="1400">
                <a:solidFill>
                  <a:srgbClr val="E8A433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(email)</a:t>
            </a:r>
          </a:p>
        </p:txBody>
      </p:sp>
      <p:sp>
        <p:nvSpPr>
          <p:cNvPr id="281" name="Anonymous…"/>
          <p:cNvSpPr/>
          <p:nvPr/>
        </p:nvSpPr>
        <p:spPr>
          <a:xfrm>
            <a:off x="8283773" y="3594914"/>
            <a:ext cx="1575114" cy="1275516"/>
          </a:xfrm>
          <a:prstGeom prst="rect">
            <a:avLst/>
          </a:prstGeom>
          <a:solidFill>
            <a:srgbClr val="971817"/>
          </a:solidFill>
          <a:ln w="3175">
            <a:miter lim="400000"/>
          </a:ln>
          <a:effectLst>
            <a:outerShdw sx="100000" sy="100000" kx="0" ky="0" algn="b" rotWithShape="0" blurRad="508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Anonymous</a:t>
            </a:r>
          </a:p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CA</a:t>
            </a:r>
          </a:p>
          <a:p>
            <a:pPr algn="ctr" defTabSz="410765">
              <a:defRPr sz="1400">
                <a:solidFill>
                  <a:srgbClr val="E8A433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(no privacy)</a:t>
            </a:r>
          </a:p>
        </p:txBody>
      </p:sp>
      <p:sp>
        <p:nvSpPr>
          <p:cNvPr id="282" name="신뢰형발급자"/>
          <p:cNvSpPr txBox="1"/>
          <p:nvPr/>
        </p:nvSpPr>
        <p:spPr>
          <a:xfrm>
            <a:off x="2419471" y="5232201"/>
            <a:ext cx="1402398" cy="37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0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신뢰형발급자</a:t>
            </a:r>
          </a:p>
        </p:txBody>
      </p:sp>
      <p:sp>
        <p:nvSpPr>
          <p:cNvPr id="283" name="공개형발급자"/>
          <p:cNvSpPr txBox="1"/>
          <p:nvPr/>
        </p:nvSpPr>
        <p:spPr>
          <a:xfrm>
            <a:off x="5162629" y="5232201"/>
            <a:ext cx="1402398" cy="37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0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공개형발급자</a:t>
            </a:r>
          </a:p>
        </p:txBody>
      </p:sp>
      <p:sp>
        <p:nvSpPr>
          <p:cNvPr id="284" name="익명형발급자"/>
          <p:cNvSpPr txBox="1"/>
          <p:nvPr/>
        </p:nvSpPr>
        <p:spPr>
          <a:xfrm>
            <a:off x="8370131" y="5232201"/>
            <a:ext cx="1402398" cy="37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0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익명형발급자</a:t>
            </a:r>
          </a:p>
        </p:txBody>
      </p:sp>
      <p:sp>
        <p:nvSpPr>
          <p:cNvPr id="285" name="선"/>
          <p:cNvSpPr/>
          <p:nvPr/>
        </p:nvSpPr>
        <p:spPr>
          <a:xfrm flipH="1">
            <a:off x="3422953" y="2697045"/>
            <a:ext cx="2584057" cy="789918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86" name="선"/>
          <p:cNvSpPr/>
          <p:nvPr/>
        </p:nvSpPr>
        <p:spPr>
          <a:xfrm>
            <a:off x="6202672" y="2698793"/>
            <a:ext cx="2844973" cy="784514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87" name="선"/>
          <p:cNvSpPr/>
          <p:nvPr/>
        </p:nvSpPr>
        <p:spPr>
          <a:xfrm>
            <a:off x="6104929" y="2690866"/>
            <a:ext cx="1" cy="867660"/>
          </a:xfrm>
          <a:prstGeom prst="line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</a:p>
        </p:txBody>
      </p:sp>
      <p:sp>
        <p:nvSpPr>
          <p:cNvPr id="288" name="CA=issuer"/>
          <p:cNvSpPr txBox="1"/>
          <p:nvPr/>
        </p:nvSpPr>
        <p:spPr>
          <a:xfrm>
            <a:off x="8563244" y="1812131"/>
            <a:ext cx="1316293" cy="37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000">
                <a:solidFill>
                  <a:srgbClr val="FFFFFF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r>
              <a:t>CA=issuer</a:t>
            </a:r>
          </a:p>
        </p:txBody>
      </p:sp>
      <p:sp>
        <p:nvSpPr>
          <p:cNvPr id="289" name="전제조건: 1ID Multi Account가 지원되는 MainNet이 되야 가능…"/>
          <p:cNvSpPr txBox="1"/>
          <p:nvPr/>
        </p:nvSpPr>
        <p:spPr>
          <a:xfrm>
            <a:off x="2840313" y="5820965"/>
            <a:ext cx="6635561" cy="68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r" defTabSz="410765">
              <a:defRPr sz="2000">
                <a:solidFill>
                  <a:srgbClr val="E8A433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전제조건: 1ID Multi Account가 지원되는 MainNet이 되야 가능</a:t>
            </a:r>
          </a:p>
          <a:p>
            <a:pPr algn="r" defTabSz="410765">
              <a:defRPr sz="2000">
                <a:solidFill>
                  <a:srgbClr val="E8A433"/>
                </a:solidFill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r>
              <a:t>SymVerse가 지원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/>
          <p:nvPr>
            <p:ph type="title"/>
          </p:nvPr>
        </p:nvSpPr>
        <p:spPr>
          <a:xfrm>
            <a:off x="204537" y="136516"/>
            <a:ext cx="11682663" cy="511954"/>
          </a:xfrm>
          <a:prstGeom prst="rect">
            <a:avLst/>
          </a:prstGeom>
        </p:spPr>
        <p:txBody>
          <a:bodyPr/>
          <a:lstStyle/>
          <a:p>
            <a:pPr/>
            <a:r>
              <a:t>소셜 미디어 별 소셜 로그인 적용 개수</a:t>
            </a:r>
          </a:p>
        </p:txBody>
      </p:sp>
      <p:grpSp>
        <p:nvGrpSpPr>
          <p:cNvPr id="164" name="그룹 3"/>
          <p:cNvGrpSpPr/>
          <p:nvPr/>
        </p:nvGrpSpPr>
        <p:grpSpPr>
          <a:xfrm>
            <a:off x="1677128" y="1604885"/>
            <a:ext cx="8648635" cy="4540105"/>
            <a:chOff x="0" y="0"/>
            <a:chExt cx="8648634" cy="4540102"/>
          </a:xfrm>
        </p:grpSpPr>
        <p:pic>
          <p:nvPicPr>
            <p:cNvPr id="162" name="그림 4" descr="그림 4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0010" r="0" b="0"/>
            <a:stretch>
              <a:fillRect/>
            </a:stretch>
          </p:blipFill>
          <p:spPr>
            <a:xfrm>
              <a:off x="0" y="92727"/>
              <a:ext cx="8648635" cy="44473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3" name="TextBox 5"/>
            <p:cNvSpPr txBox="1"/>
            <p:nvPr/>
          </p:nvSpPr>
          <p:spPr>
            <a:xfrm>
              <a:off x="2522918" y="0"/>
              <a:ext cx="3198707" cy="346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latin typeface="YouandiModern HeadRegular"/>
                  <a:ea typeface="YouandiModern HeadRegular"/>
                  <a:cs typeface="YouandiModern HeadRegular"/>
                  <a:sym typeface="YouandiModern HeadRegular"/>
                </a:defRPr>
              </a:lvl1pPr>
            </a:lstStyle>
            <a:p>
              <a:pPr/>
              <a:r>
                <a:t>모바일 서비스의 소셜 로그인 적용 개수</a:t>
              </a:r>
            </a:p>
          </p:txBody>
        </p:sp>
      </p:grpSp>
      <p:sp>
        <p:nvSpPr>
          <p:cNvPr id="165" name="TextBox 6"/>
          <p:cNvSpPr txBox="1"/>
          <p:nvPr/>
        </p:nvSpPr>
        <p:spPr>
          <a:xfrm>
            <a:off x="250257" y="6509084"/>
            <a:ext cx="4524036" cy="26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100">
                <a:latin typeface="YouandiModern HeadRegular"/>
                <a:ea typeface="YouandiModern HeadRegular"/>
                <a:cs typeface="YouandiModern HeadRegular"/>
                <a:sym typeface="YouandiModern HeadRegular"/>
              </a:defRPr>
            </a:pPr>
            <a:r>
              <a:t>출처 </a:t>
            </a:r>
            <a:r>
              <a:t>:</a:t>
            </a:r>
            <a:r>
              <a:t> </a:t>
            </a:r>
            <a:r>
              <a:t>2018</a:t>
            </a:r>
            <a:r>
              <a:t> 한국소비자원 </a:t>
            </a:r>
            <a:r>
              <a:t>‘</a:t>
            </a:r>
            <a:r>
              <a:t>온라인 서비스에서의 소셜 로그인과 소비자문제 연구</a:t>
            </a:r>
            <a:r>
              <a:t>’</a:t>
            </a:r>
            <a:r>
              <a:t> </a:t>
            </a:r>
          </a:p>
        </p:txBody>
      </p:sp>
      <p:sp>
        <p:nvSpPr>
          <p:cNvPr id="166" name="직사각형 7"/>
          <p:cNvSpPr txBox="1"/>
          <p:nvPr/>
        </p:nvSpPr>
        <p:spPr>
          <a:xfrm>
            <a:off x="250256" y="942011"/>
            <a:ext cx="5980499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YouandiModern HeadRegular"/>
                <a:ea typeface="YouandiModern HeadRegular"/>
                <a:cs typeface="YouandiModern HeadRegular"/>
                <a:sym typeface="YouandiModern HeadRegular"/>
              </a:defRPr>
            </a:pPr>
            <a:r>
              <a:t>무료 인기앱  상위 각 </a:t>
            </a:r>
            <a:r>
              <a:t>120</a:t>
            </a:r>
            <a:r>
              <a:t>개를 대상 </a:t>
            </a:r>
          </a:p>
        </p:txBody>
      </p:sp>
      <p:sp>
        <p:nvSpPr>
          <p:cNvPr id="167" name="직사각형 8"/>
          <p:cNvSpPr/>
          <p:nvPr/>
        </p:nvSpPr>
        <p:spPr>
          <a:xfrm>
            <a:off x="1952474" y="2533745"/>
            <a:ext cx="7733787" cy="1740542"/>
          </a:xfrm>
          <a:prstGeom prst="rect">
            <a:avLst/>
          </a:prstGeom>
          <a:ln w="38100">
            <a:solidFill>
              <a:srgbClr val="EB374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제목 1"/>
          <p:cNvSpPr txBox="1"/>
          <p:nvPr>
            <p:ph type="title"/>
          </p:nvPr>
        </p:nvSpPr>
        <p:spPr>
          <a:xfrm>
            <a:off x="204537" y="136516"/>
            <a:ext cx="11682663" cy="511954"/>
          </a:xfrm>
          <a:prstGeom prst="rect">
            <a:avLst/>
          </a:prstGeom>
        </p:spPr>
        <p:txBody>
          <a:bodyPr/>
          <a:lstStyle/>
          <a:p>
            <a:pPr/>
            <a:r>
              <a:t>가입 방법 별 개인정보 필수 수집 항목 개수 비교</a:t>
            </a:r>
          </a:p>
        </p:txBody>
      </p:sp>
      <p:pic>
        <p:nvPicPr>
          <p:cNvPr id="170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rcRect l="0" t="10013" r="0" b="0"/>
          <a:stretch>
            <a:fillRect/>
          </a:stretch>
        </p:blipFill>
        <p:spPr>
          <a:xfrm>
            <a:off x="1678403" y="1243937"/>
            <a:ext cx="8960037" cy="5176916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직사각형 5"/>
          <p:cNvSpPr/>
          <p:nvPr/>
        </p:nvSpPr>
        <p:spPr>
          <a:xfrm>
            <a:off x="7567862" y="1549571"/>
            <a:ext cx="2502569" cy="4565647"/>
          </a:xfrm>
          <a:prstGeom prst="rect">
            <a:avLst/>
          </a:prstGeom>
          <a:ln w="31750">
            <a:solidFill>
              <a:srgbClr val="EB3749"/>
            </a:solidFill>
            <a:prstDash val="sysDot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직사각형 6"/>
          <p:cNvSpPr/>
          <p:nvPr/>
        </p:nvSpPr>
        <p:spPr>
          <a:xfrm>
            <a:off x="2683042" y="3368842"/>
            <a:ext cx="457201" cy="1864896"/>
          </a:xfrm>
          <a:prstGeom prst="rect">
            <a:avLst/>
          </a:prstGeom>
          <a:solidFill>
            <a:srgbClr val="1647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직사각형 7"/>
          <p:cNvSpPr/>
          <p:nvPr/>
        </p:nvSpPr>
        <p:spPr>
          <a:xfrm>
            <a:off x="4012529" y="2089484"/>
            <a:ext cx="457201" cy="3144254"/>
          </a:xfrm>
          <a:prstGeom prst="rect">
            <a:avLst/>
          </a:prstGeom>
          <a:solidFill>
            <a:srgbClr val="D94B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직사각형 8"/>
          <p:cNvSpPr/>
          <p:nvPr/>
        </p:nvSpPr>
        <p:spPr>
          <a:xfrm>
            <a:off x="5284868" y="3424989"/>
            <a:ext cx="457201" cy="1808747"/>
          </a:xfrm>
          <a:prstGeom prst="rect">
            <a:avLst/>
          </a:prstGeom>
          <a:solidFill>
            <a:srgbClr val="1647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직사각형 9"/>
          <p:cNvSpPr/>
          <p:nvPr/>
        </p:nvSpPr>
        <p:spPr>
          <a:xfrm>
            <a:off x="6575256" y="2518610"/>
            <a:ext cx="457201" cy="2715127"/>
          </a:xfrm>
          <a:prstGeom prst="rect">
            <a:avLst/>
          </a:prstGeom>
          <a:solidFill>
            <a:srgbClr val="D94B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직사각형 10"/>
          <p:cNvSpPr/>
          <p:nvPr/>
        </p:nvSpPr>
        <p:spPr>
          <a:xfrm>
            <a:off x="7865643" y="3368842"/>
            <a:ext cx="457201" cy="1864896"/>
          </a:xfrm>
          <a:prstGeom prst="rect">
            <a:avLst/>
          </a:prstGeom>
          <a:solidFill>
            <a:srgbClr val="1647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직사각형 11"/>
          <p:cNvSpPr/>
          <p:nvPr/>
        </p:nvSpPr>
        <p:spPr>
          <a:xfrm>
            <a:off x="9186109" y="2304045"/>
            <a:ext cx="457201" cy="2929693"/>
          </a:xfrm>
          <a:prstGeom prst="rect">
            <a:avLst/>
          </a:prstGeom>
          <a:solidFill>
            <a:srgbClr val="D94B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TextBox 12"/>
          <p:cNvSpPr txBox="1"/>
          <p:nvPr/>
        </p:nvSpPr>
        <p:spPr>
          <a:xfrm>
            <a:off x="250257" y="6509084"/>
            <a:ext cx="4524036" cy="26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100">
                <a:latin typeface="YouandiModern HeadRegular"/>
                <a:ea typeface="YouandiModern HeadRegular"/>
                <a:cs typeface="YouandiModern HeadRegular"/>
                <a:sym typeface="YouandiModern HeadRegular"/>
              </a:defRPr>
            </a:pPr>
            <a:r>
              <a:t>출처 </a:t>
            </a:r>
            <a:r>
              <a:t>:</a:t>
            </a:r>
            <a:r>
              <a:t> </a:t>
            </a:r>
            <a:r>
              <a:t>2018</a:t>
            </a:r>
            <a:r>
              <a:t> 한국소비자원 </a:t>
            </a:r>
            <a:r>
              <a:t>‘</a:t>
            </a:r>
            <a:r>
              <a:t>온라인 서비스에서의 소셜 로그인과 소비자문제 연구</a:t>
            </a:r>
            <a:r>
              <a:t>’</a:t>
            </a:r>
            <a:r>
              <a:t> </a:t>
            </a:r>
          </a:p>
        </p:txBody>
      </p:sp>
      <p:sp>
        <p:nvSpPr>
          <p:cNvPr id="179" name="직사각형 13"/>
          <p:cNvSpPr txBox="1"/>
          <p:nvPr/>
        </p:nvSpPr>
        <p:spPr>
          <a:xfrm>
            <a:off x="250256" y="942011"/>
            <a:ext cx="5980499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YouandiModern HeadRegular"/>
                <a:ea typeface="YouandiModern HeadRegular"/>
                <a:cs typeface="YouandiModern HeadRegular"/>
                <a:sym typeface="YouandiModern HeadRegular"/>
              </a:defRPr>
            </a:pPr>
            <a:r>
              <a:t>무료 인기앱  상위 각 </a:t>
            </a:r>
            <a:r>
              <a:t>120</a:t>
            </a:r>
            <a:r>
              <a:t>개를 대상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제목 1"/>
          <p:cNvSpPr txBox="1"/>
          <p:nvPr>
            <p:ph type="title"/>
          </p:nvPr>
        </p:nvSpPr>
        <p:spPr>
          <a:xfrm>
            <a:off x="204537" y="136516"/>
            <a:ext cx="11682663" cy="511954"/>
          </a:xfrm>
          <a:prstGeom prst="rect">
            <a:avLst/>
          </a:prstGeom>
        </p:spPr>
        <p:txBody>
          <a:bodyPr/>
          <a:lstStyle/>
          <a:p>
            <a:pPr/>
            <a:r>
              <a:t>주요 소셜 미디어별 개인정보 수집 개수</a:t>
            </a:r>
          </a:p>
        </p:txBody>
      </p:sp>
      <p:pic>
        <p:nvPicPr>
          <p:cNvPr id="182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rcRect l="0" t="19482" r="0" b="0"/>
          <a:stretch>
            <a:fillRect/>
          </a:stretch>
        </p:blipFill>
        <p:spPr>
          <a:xfrm>
            <a:off x="204537" y="964466"/>
            <a:ext cx="8188377" cy="2480575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왼쪽 화살표[L] 7"/>
          <p:cNvSpPr/>
          <p:nvPr/>
        </p:nvSpPr>
        <p:spPr>
          <a:xfrm rot="10800000">
            <a:off x="8123157" y="1919516"/>
            <a:ext cx="361508" cy="37858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A6A6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extBox 8"/>
          <p:cNvSpPr txBox="1"/>
          <p:nvPr/>
        </p:nvSpPr>
        <p:spPr>
          <a:xfrm>
            <a:off x="494806" y="3214881"/>
            <a:ext cx="4524036" cy="26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100">
                <a:latin typeface="YouandiModern HeadRegular"/>
                <a:ea typeface="YouandiModern HeadRegular"/>
                <a:cs typeface="YouandiModern HeadRegular"/>
                <a:sym typeface="YouandiModern HeadRegular"/>
              </a:defRPr>
            </a:pPr>
            <a:r>
              <a:t>출처 </a:t>
            </a:r>
            <a:r>
              <a:t>:</a:t>
            </a:r>
            <a:r>
              <a:t> </a:t>
            </a:r>
            <a:r>
              <a:t>2018</a:t>
            </a:r>
            <a:r>
              <a:t> 한국소비자원 </a:t>
            </a:r>
            <a:r>
              <a:t>‘</a:t>
            </a:r>
            <a:r>
              <a:t>온라인 서비스에서의 소셜 로그인과 소비자문제 연구</a:t>
            </a:r>
            <a:r>
              <a:t>’</a:t>
            </a:r>
            <a:r>
              <a:t> </a:t>
            </a:r>
          </a:p>
        </p:txBody>
      </p:sp>
      <p:grpSp>
        <p:nvGrpSpPr>
          <p:cNvPr id="192" name="그룹 9"/>
          <p:cNvGrpSpPr/>
          <p:nvPr/>
        </p:nvGrpSpPr>
        <p:grpSpPr>
          <a:xfrm>
            <a:off x="3772589" y="3569144"/>
            <a:ext cx="7506821" cy="3012039"/>
            <a:chOff x="0" y="0"/>
            <a:chExt cx="7506819" cy="3012038"/>
          </a:xfrm>
        </p:grpSpPr>
        <p:pic>
          <p:nvPicPr>
            <p:cNvPr id="185" name="그림 10" descr="그림 10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4934" r="6458" b="0"/>
            <a:stretch>
              <a:fillRect/>
            </a:stretch>
          </p:blipFill>
          <p:spPr>
            <a:xfrm>
              <a:off x="-1" y="-1"/>
              <a:ext cx="7506821" cy="3012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" name="직사각형 11"/>
            <p:cNvSpPr/>
            <p:nvPr/>
          </p:nvSpPr>
          <p:spPr>
            <a:xfrm>
              <a:off x="945366" y="2043986"/>
              <a:ext cx="348917" cy="274164"/>
            </a:xfrm>
            <a:prstGeom prst="rect">
              <a:avLst/>
            </a:prstGeom>
            <a:solidFill>
              <a:srgbClr val="EB3749">
                <a:alpha val="20784"/>
              </a:srgbClr>
            </a:solidFill>
            <a:ln w="22225" cap="flat">
              <a:solidFill>
                <a:srgbClr val="EB374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7" name="직사각형 12"/>
            <p:cNvSpPr/>
            <p:nvPr/>
          </p:nvSpPr>
          <p:spPr>
            <a:xfrm>
              <a:off x="596450" y="2043986"/>
              <a:ext cx="348917" cy="274164"/>
            </a:xfrm>
            <a:prstGeom prst="rect">
              <a:avLst/>
            </a:prstGeom>
            <a:solidFill>
              <a:srgbClr val="EB3749">
                <a:alpha val="20784"/>
              </a:srgbClr>
            </a:solidFill>
            <a:ln w="22225" cap="flat">
              <a:solidFill>
                <a:srgbClr val="EB374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직사각형 13"/>
            <p:cNvSpPr/>
            <p:nvPr/>
          </p:nvSpPr>
          <p:spPr>
            <a:xfrm>
              <a:off x="4007402" y="2043986"/>
              <a:ext cx="348917" cy="274164"/>
            </a:xfrm>
            <a:prstGeom prst="rect">
              <a:avLst/>
            </a:prstGeom>
            <a:solidFill>
              <a:srgbClr val="EB3749">
                <a:alpha val="20784"/>
              </a:srgbClr>
            </a:solidFill>
            <a:ln w="22225" cap="flat">
              <a:solidFill>
                <a:srgbClr val="EB374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" name="직사각형 14"/>
            <p:cNvSpPr/>
            <p:nvPr/>
          </p:nvSpPr>
          <p:spPr>
            <a:xfrm>
              <a:off x="2476384" y="2066837"/>
              <a:ext cx="348917" cy="274164"/>
            </a:xfrm>
            <a:prstGeom prst="rect">
              <a:avLst/>
            </a:prstGeom>
            <a:solidFill>
              <a:srgbClr val="EB3749">
                <a:alpha val="20784"/>
              </a:srgbClr>
            </a:solidFill>
            <a:ln w="22225" cap="flat">
              <a:solidFill>
                <a:srgbClr val="EB374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" name="직사각형 15"/>
            <p:cNvSpPr/>
            <p:nvPr/>
          </p:nvSpPr>
          <p:spPr>
            <a:xfrm>
              <a:off x="1731547" y="2066837"/>
              <a:ext cx="348917" cy="361198"/>
            </a:xfrm>
            <a:prstGeom prst="rect">
              <a:avLst/>
            </a:prstGeom>
            <a:solidFill>
              <a:srgbClr val="EB3749">
                <a:alpha val="20784"/>
              </a:srgbClr>
            </a:solidFill>
            <a:ln w="22225" cap="flat">
              <a:solidFill>
                <a:srgbClr val="EB374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" name="직사각형 16"/>
            <p:cNvSpPr/>
            <p:nvPr/>
          </p:nvSpPr>
          <p:spPr>
            <a:xfrm>
              <a:off x="2872305" y="2066836"/>
              <a:ext cx="348917" cy="274164"/>
            </a:xfrm>
            <a:prstGeom prst="rect">
              <a:avLst/>
            </a:prstGeom>
            <a:solidFill>
              <a:srgbClr val="EB3749">
                <a:alpha val="20784"/>
              </a:srgbClr>
            </a:solidFill>
            <a:ln w="22225" cap="flat">
              <a:solidFill>
                <a:srgbClr val="EB374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93" name="그림 2" descr="그림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6429" y="4576864"/>
            <a:ext cx="2552701" cy="67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그림 18" descr="그림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93033" y="1607853"/>
            <a:ext cx="3009901" cy="119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제목 1"/>
          <p:cNvSpPr txBox="1"/>
          <p:nvPr>
            <p:ph type="title"/>
          </p:nvPr>
        </p:nvSpPr>
        <p:spPr>
          <a:xfrm>
            <a:off x="204537" y="136516"/>
            <a:ext cx="11682663" cy="511954"/>
          </a:xfrm>
          <a:prstGeom prst="rect">
            <a:avLst/>
          </a:prstGeom>
        </p:spPr>
        <p:txBody>
          <a:bodyPr/>
          <a:lstStyle/>
          <a:p>
            <a:pPr/>
            <a:r>
              <a:t>소셜 미디어 사업자의 소셜 로그인 서비스 제공 목적</a:t>
            </a:r>
          </a:p>
        </p:txBody>
      </p:sp>
      <p:pic>
        <p:nvPicPr>
          <p:cNvPr id="197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818" y="964211"/>
            <a:ext cx="11468101" cy="568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제목 1"/>
          <p:cNvSpPr txBox="1"/>
          <p:nvPr>
            <p:ph type="title"/>
          </p:nvPr>
        </p:nvSpPr>
        <p:spPr>
          <a:xfrm>
            <a:off x="204537" y="136516"/>
            <a:ext cx="11682663" cy="511954"/>
          </a:xfrm>
          <a:prstGeom prst="rect">
            <a:avLst/>
          </a:prstGeom>
        </p:spPr>
        <p:txBody>
          <a:bodyPr/>
          <a:lstStyle/>
          <a:p>
            <a:pPr/>
            <a:r>
              <a:t>소셜로그인의 문제</a:t>
            </a:r>
          </a:p>
        </p:txBody>
      </p:sp>
      <p:pic>
        <p:nvPicPr>
          <p:cNvPr id="200" name="그림 36" descr="그림 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537" y="892986"/>
            <a:ext cx="11506201" cy="5880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제목 1"/>
          <p:cNvSpPr txBox="1"/>
          <p:nvPr>
            <p:ph type="title"/>
          </p:nvPr>
        </p:nvSpPr>
        <p:spPr>
          <a:xfrm>
            <a:off x="204537" y="136516"/>
            <a:ext cx="11682663" cy="511954"/>
          </a:xfrm>
          <a:prstGeom prst="rect">
            <a:avLst/>
          </a:prstGeom>
        </p:spPr>
        <p:txBody>
          <a:bodyPr/>
          <a:lstStyle/>
          <a:p>
            <a:pPr/>
            <a:r>
              <a:t>개인정보 관리 실태 점검과 행정 처분 추이</a:t>
            </a:r>
          </a:p>
        </p:txBody>
      </p:sp>
      <p:pic>
        <p:nvPicPr>
          <p:cNvPr id="203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rcRect l="0" t="14562" r="0" b="0"/>
          <a:stretch>
            <a:fillRect/>
          </a:stretch>
        </p:blipFill>
        <p:spPr>
          <a:xfrm>
            <a:off x="927552" y="868976"/>
            <a:ext cx="6557771" cy="4140173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왼쪽 화살표[L] 5"/>
          <p:cNvSpPr/>
          <p:nvPr/>
        </p:nvSpPr>
        <p:spPr>
          <a:xfrm rot="10800000">
            <a:off x="7485322" y="2979330"/>
            <a:ext cx="361508" cy="37858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A6A6A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5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552" y="2317501"/>
            <a:ext cx="10566401" cy="424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제목 1"/>
          <p:cNvSpPr txBox="1"/>
          <p:nvPr>
            <p:ph type="title"/>
          </p:nvPr>
        </p:nvSpPr>
        <p:spPr>
          <a:xfrm>
            <a:off x="204537" y="136516"/>
            <a:ext cx="11682663" cy="511954"/>
          </a:xfrm>
          <a:prstGeom prst="rect">
            <a:avLst/>
          </a:prstGeom>
        </p:spPr>
        <p:txBody>
          <a:bodyPr/>
          <a:lstStyle/>
          <a:p>
            <a:pPr/>
            <a:r>
              <a:t>개인정보 예산</a:t>
            </a:r>
          </a:p>
        </p:txBody>
      </p:sp>
      <p:pic>
        <p:nvPicPr>
          <p:cNvPr id="208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rcRect l="3145" t="43876" r="4174" b="0"/>
          <a:stretch>
            <a:fillRect/>
          </a:stretch>
        </p:blipFill>
        <p:spPr>
          <a:xfrm>
            <a:off x="127591" y="1573618"/>
            <a:ext cx="11759610" cy="47208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그림 6" descr="그림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9878" y="6002375"/>
            <a:ext cx="4178301" cy="292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