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33"/>
  </p:notesMasterIdLst>
  <p:sldIdLst>
    <p:sldId id="256" r:id="rId2"/>
    <p:sldId id="282" r:id="rId3"/>
    <p:sldId id="283" r:id="rId4"/>
    <p:sldId id="293" r:id="rId5"/>
    <p:sldId id="258" r:id="rId6"/>
    <p:sldId id="287" r:id="rId7"/>
    <p:sldId id="284" r:id="rId8"/>
    <p:sldId id="289" r:id="rId9"/>
    <p:sldId id="290" r:id="rId10"/>
    <p:sldId id="291" r:id="rId11"/>
    <p:sldId id="292" r:id="rId12"/>
    <p:sldId id="285" r:id="rId13"/>
    <p:sldId id="263" r:id="rId14"/>
    <p:sldId id="264" r:id="rId15"/>
    <p:sldId id="265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6" r:id="rId29"/>
    <p:sldId id="279" r:id="rId30"/>
    <p:sldId id="280" r:id="rId31"/>
    <p:sldId id="29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06" autoAdjust="0"/>
  </p:normalViewPr>
  <p:slideViewPr>
    <p:cSldViewPr>
      <p:cViewPr varScale="1">
        <p:scale>
          <a:sx n="85" d="100"/>
          <a:sy n="85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DB85B-91DF-4148-B101-1BF0F05BA612}" type="datetimeFigureOut">
              <a:rPr lang="en-US" smtClean="0"/>
              <a:pPr/>
              <a:t>5/25/2008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82B8-0DD3-4A02-A123-D7222EB84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C82B8-0DD3-4A02-A123-D7222EB84B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7175B-DC43-40D8-AB81-E0EA8FEAF3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7" y="0"/>
            <a:ext cx="9501254" cy="671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Chunk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64560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Sliding window</a:t>
            </a:r>
          </a:p>
          <a:p>
            <a:pPr lvl="1"/>
            <a:r>
              <a:rPr lang="en-US" altLang="zh-CN" dirty="0" smtClean="0"/>
              <a:t>w = </a:t>
            </a:r>
            <a:r>
              <a:rPr lang="en-US" altLang="zh-CN" i="1" dirty="0" smtClean="0"/>
              <a:t>db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c</a:t>
            </a:r>
            <a:endParaRPr lang="en-US" altLang="zh-CN" i="1" dirty="0" smtClean="0"/>
          </a:p>
          <a:p>
            <a:endParaRPr lang="en-US" altLang="zh-CN" dirty="0" smtClean="0"/>
          </a:p>
          <a:p>
            <a:r>
              <a:rPr lang="en-US" altLang="zh-CN" sz="2000" i="1" dirty="0" smtClean="0"/>
              <a:t>w</a:t>
            </a:r>
            <a:r>
              <a:rPr lang="en-US" altLang="zh-CN" sz="2000" dirty="0" smtClean="0"/>
              <a:t>: size of window</a:t>
            </a:r>
          </a:p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: playback delay</a:t>
            </a:r>
          </a:p>
          <a:p>
            <a:r>
              <a:rPr lang="en-US" altLang="zh-CN" sz="2000" i="1" dirty="0" smtClean="0"/>
              <a:t>b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vido</a:t>
            </a:r>
            <a:r>
              <a:rPr lang="en-US" altLang="zh-CN" sz="2000" dirty="0" smtClean="0"/>
              <a:t> consumption rate</a:t>
            </a:r>
          </a:p>
          <a:p>
            <a:r>
              <a:rPr lang="en-US" altLang="zh-CN" sz="2000" i="1" dirty="0" smtClean="0"/>
              <a:t>c</a:t>
            </a:r>
            <a:r>
              <a:rPr lang="en-US" altLang="zh-CN" sz="2000" dirty="0" smtClean="0"/>
              <a:t>: chunk size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143116"/>
            <a:ext cx="502119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2571744"/>
            <a:ext cx="36433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altLang="zh-CN" sz="2800" dirty="0" smtClean="0"/>
              <a:t>NOT in sequence</a:t>
            </a:r>
          </a:p>
          <a:p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28596" y="2857496"/>
            <a:ext cx="342902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342902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Each peer selects neighbors at random for the randomized chocking interval</a:t>
            </a:r>
          </a:p>
          <a:p>
            <a:pPr lvl="1"/>
            <a:r>
              <a:rPr lang="en-US" altLang="zh-CN" dirty="0" smtClean="0"/>
              <a:t>At the beginning of every playback</a:t>
            </a:r>
          </a:p>
          <a:p>
            <a:r>
              <a:rPr lang="en-US" altLang="zh-CN" dirty="0" smtClean="0"/>
              <a:t>Use tit-for-tat policy until the end of the playback duration to deter free riding</a:t>
            </a:r>
          </a:p>
          <a:p>
            <a:pPr lvl="1"/>
            <a:r>
              <a:rPr lang="en-US" altLang="zh-CN" dirty="0" smtClean="0"/>
              <a:t>Once they have chunks to exchange peers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82153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Advantaged </a:t>
            </a:r>
            <a:r>
              <a:rPr lang="en-US" altLang="zh-CN" sz="2800" dirty="0" smtClean="0"/>
              <a:t>peers favor each other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Slower </a:t>
            </a:r>
            <a:r>
              <a:rPr lang="en-US" altLang="zh-CN" sz="2800" dirty="0" smtClean="0"/>
              <a:t>peers suffer from slow start</a:t>
            </a:r>
          </a:p>
          <a:p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 rot="10800000">
            <a:off x="428596" y="2428868"/>
            <a:ext cx="614366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0800000">
            <a:off x="428596" y="2857496"/>
            <a:ext cx="614366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Homogeneous setting</a:t>
            </a:r>
          </a:p>
          <a:p>
            <a:pPr lvl="1"/>
            <a:r>
              <a:rPr lang="en-US" dirty="0" smtClean="0"/>
              <a:t>All leeches within a sub-network have the same link band width</a:t>
            </a:r>
          </a:p>
          <a:p>
            <a:r>
              <a:rPr lang="en-US" dirty="0" smtClean="0"/>
              <a:t>Assumed the idealized performance of TCP</a:t>
            </a:r>
          </a:p>
          <a:p>
            <a:r>
              <a:rPr lang="en-US" dirty="0" smtClean="0"/>
              <a:t>Neglect network propagation</a:t>
            </a:r>
          </a:p>
          <a:p>
            <a:pPr lvl="1"/>
            <a:r>
              <a:rPr lang="en-US" dirty="0" smtClean="0"/>
              <a:t>Ignore the packages used by peers to request chunks</a:t>
            </a:r>
          </a:p>
          <a:p>
            <a:pPr lvl="2"/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5137130"/>
            <a:ext cx="2714612" cy="1720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the 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ratio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Normalized network throughput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3335" y="4572008"/>
            <a:ext cx="3826351" cy="21482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selection policy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Rarest-first policy (original BT)</a:t>
            </a:r>
          </a:p>
          <a:p>
            <a:endParaRPr lang="en-US" dirty="0" smtClean="0"/>
          </a:p>
          <a:p>
            <a:r>
              <a:rPr lang="en-US" dirty="0" smtClean="0"/>
              <a:t>Sequential policy</a:t>
            </a:r>
          </a:p>
          <a:p>
            <a:endParaRPr lang="en-US" dirty="0" smtClean="0"/>
          </a:p>
          <a:p>
            <a:r>
              <a:rPr lang="en-US" dirty="0" smtClean="0"/>
              <a:t>Sliding window and rarest-first policy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Chunk selection policy (continue)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21506" name="Picture 2" descr="C:\Documents and Settings\Tom\My Documents\Homework\Distributed Computing, Peer-to-Peer and GRIDS\final presentation\stuff\effectiveness of the sliding window conce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5680534" cy="4534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Size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3857620" y="2249424"/>
            <a:ext cx="4829180" cy="45259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d = the playback delay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b = the video </a:t>
            </a:r>
            <a:r>
              <a:rPr lang="en-US" sz="2400" dirty="0" smtClean="0"/>
              <a:t>consumption  rate</a:t>
            </a:r>
          </a:p>
          <a:p>
            <a:endParaRPr lang="en-US" sz="2400" dirty="0" smtClean="0"/>
          </a:p>
          <a:p>
            <a:r>
              <a:rPr lang="en-US" sz="2400" i="1" dirty="0" smtClean="0"/>
              <a:t>c  = chunk size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2530" name="Picture 2" descr="C:\Documents and Settings\Tom\My Documents\Homework\Distributed Computing, Peer-to-Peer and GRIDS\final presentation\stuff\window_size_fun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3286148" cy="2819682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7498" y="5072074"/>
            <a:ext cx="1277369" cy="158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/>
          <a:lstStyle/>
          <a:p>
            <a:r>
              <a:rPr lang="en-US" dirty="0" smtClean="0"/>
              <a:t>Neighbor Selection policy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85725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BT-tit-for-tat</a:t>
            </a:r>
            <a:endParaRPr lang="en-US" sz="3600" dirty="0" smtClean="0"/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93" y="4000504"/>
            <a:ext cx="3619493" cy="2714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内容占位符 6"/>
          <p:cNvSpPr txBox="1">
            <a:spLocks/>
          </p:cNvSpPr>
          <p:nvPr/>
        </p:nvSpPr>
        <p:spPr>
          <a:xfrm>
            <a:off x="500034" y="2928934"/>
            <a:ext cx="822960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BT-randomized-tit-for-tat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10800000">
            <a:off x="642910" y="2500306"/>
            <a:ext cx="300039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Regions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6758006" cy="45259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Resource-rich</a:t>
            </a:r>
            <a:r>
              <a:rPr lang="en-US" sz="3200" dirty="0" smtClean="0"/>
              <a:t>      </a:t>
            </a:r>
            <a:r>
              <a:rPr lang="en-US" sz="3200" dirty="0" smtClean="0"/>
              <a:t>    </a:t>
            </a:r>
            <a:r>
              <a:rPr lang="en-US" sz="3200" dirty="0" smtClean="0"/>
              <a:t>( r &gt; b )</a:t>
            </a:r>
          </a:p>
          <a:p>
            <a:r>
              <a:rPr lang="en-US" sz="3200" b="1" dirty="0" smtClean="0">
                <a:solidFill>
                  <a:srgbClr val="FFC000"/>
                </a:solidFill>
              </a:rPr>
              <a:t>Resource-critical</a:t>
            </a:r>
            <a:r>
              <a:rPr lang="en-US" sz="3200" dirty="0" smtClean="0"/>
              <a:t>    ( r ≈ b)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Resource-starved</a:t>
            </a:r>
            <a:r>
              <a:rPr lang="en-US" sz="3200" dirty="0" smtClean="0"/>
              <a:t>   ( r &lt; b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sz="1800" dirty="0" smtClean="0"/>
              <a:t>b  = video consumption rate</a:t>
            </a:r>
          </a:p>
          <a:p>
            <a:r>
              <a:rPr lang="en-US" sz="1800" dirty="0" smtClean="0"/>
              <a:t>r = average observed download rate (4.048 Mbps</a:t>
            </a:r>
            <a:r>
              <a:rPr lang="en-US" sz="1800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Ratio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26084" y="2249488"/>
            <a:ext cx="4891831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Rate (continue)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72947" y="2249488"/>
            <a:ext cx="5198106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Rate(continue)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69262" y="2249488"/>
            <a:ext cx="5005475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ratio of the total number of bytes uploaded by all the peers up until that time to the network capacity (i.e. total network bandwidth).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834877"/>
            <a:ext cx="3048005" cy="302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14480" y="2143116"/>
            <a:ext cx="5500726" cy="4443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29341" y="2249488"/>
            <a:ext cx="5285317" cy="43243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3200" dirty="0" smtClean="0"/>
              <a:t>Sliding Window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3200" dirty="0" smtClean="0"/>
              <a:t>Randomized-tit-for-tat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32770" name="Picture 2" descr="C:\Documents and Settings\Tom\Desktop\guru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043" y="2857496"/>
            <a:ext cx="3530936" cy="3743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mechanism</a:t>
            </a:r>
          </a:p>
          <a:p>
            <a:pPr lvl="1"/>
            <a:r>
              <a:rPr lang="en-US" dirty="0" smtClean="0"/>
              <a:t>playback delay VS </a:t>
            </a:r>
            <a:r>
              <a:rPr lang="en-US" dirty="0" err="1" smtClean="0"/>
              <a:t>QoS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Peer dynamicity</a:t>
            </a:r>
          </a:p>
          <a:p>
            <a:pPr lvl="1"/>
            <a:r>
              <a:rPr lang="en-US" dirty="0" smtClean="0"/>
              <a:t>Join and leave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714884"/>
            <a:ext cx="3576638" cy="1832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q&amp;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929198"/>
            <a:ext cx="1531919" cy="1739872"/>
          </a:xfrm>
          <a:prstGeom prst="rect">
            <a:avLst/>
          </a:prstGeom>
          <a:noFill/>
        </p:spPr>
      </p:pic>
      <p:pic>
        <p:nvPicPr>
          <p:cNvPr id="15372" name="Picture 12" descr="Thank-You-Cookie-T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928778"/>
            <a:ext cx="4929222" cy="4929222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Thanks for your time</a:t>
            </a:r>
          </a:p>
          <a:p>
            <a:r>
              <a:rPr lang="en-US" altLang="zh-CN" sz="3600" dirty="0"/>
              <a:t>Any questions?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Leech</a:t>
            </a:r>
          </a:p>
          <a:p>
            <a:pPr lvl="1"/>
            <a:r>
              <a:rPr lang="en-US" altLang="zh-CN" dirty="0" smtClean="0"/>
              <a:t>down/up-load</a:t>
            </a:r>
          </a:p>
          <a:p>
            <a:r>
              <a:rPr lang="en-US" altLang="zh-CN" dirty="0" smtClean="0"/>
              <a:t>Seed</a:t>
            </a:r>
          </a:p>
          <a:p>
            <a:pPr lvl="1"/>
            <a:r>
              <a:rPr lang="en-US" altLang="zh-CN" dirty="0" smtClean="0"/>
              <a:t>upload</a:t>
            </a:r>
          </a:p>
          <a:p>
            <a:r>
              <a:rPr lang="en-US" altLang="zh-CN" dirty="0" smtClean="0"/>
              <a:t>Swarm</a:t>
            </a:r>
          </a:p>
          <a:p>
            <a:pPr lvl="1"/>
            <a:r>
              <a:rPr lang="en-US" altLang="zh-CN" dirty="0" err="1" smtClean="0"/>
              <a:t>overylay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</a:p>
          <a:p>
            <a:pPr lvl="1"/>
            <a:r>
              <a:rPr lang="en-US" altLang="zh-CN" dirty="0" smtClean="0"/>
              <a:t>manager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Sike Huang\Desktop\jubil2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93" y="2428868"/>
            <a:ext cx="5740401" cy="363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Polices in BT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Rarest-first</a:t>
            </a:r>
          </a:p>
          <a:p>
            <a:pPr lvl="1"/>
            <a:r>
              <a:rPr lang="en-US" altLang="zh-CN" dirty="0" smtClean="0"/>
              <a:t>least replicated chunks</a:t>
            </a:r>
          </a:p>
          <a:p>
            <a:r>
              <a:rPr lang="en-US" altLang="zh-CN" dirty="0" smtClean="0"/>
              <a:t> Tit-for-tat</a:t>
            </a:r>
          </a:p>
          <a:p>
            <a:pPr lvl="1"/>
            <a:r>
              <a:rPr lang="en-US" altLang="zh-CN" dirty="0" smtClean="0"/>
              <a:t>choking, deter free rider</a:t>
            </a:r>
          </a:p>
          <a:p>
            <a:r>
              <a:rPr lang="en-US" altLang="zh-CN" dirty="0" smtClean="0"/>
              <a:t>Optimistic </a:t>
            </a:r>
            <a:r>
              <a:rPr lang="en-US" altLang="zh-CN" dirty="0" err="1" smtClean="0"/>
              <a:t>unchoking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reserver</a:t>
            </a:r>
            <a:r>
              <a:rPr lang="en-US" altLang="zh-CN" dirty="0" smtClean="0"/>
              <a:t> upload BW to random peers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dirty="0" smtClean="0"/>
              <a:t>Quality</a:t>
            </a:r>
            <a:endParaRPr lang="en-US" sz="5400" dirty="0" smtClean="0"/>
          </a:p>
          <a:p>
            <a:pPr>
              <a:lnSpc>
                <a:spcPct val="150000"/>
              </a:lnSpc>
            </a:pPr>
            <a:r>
              <a:rPr lang="en-US" sz="5400" dirty="0" smtClean="0"/>
              <a:t>Speed</a:t>
            </a:r>
            <a:endParaRPr lang="en-US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929066"/>
            <a:ext cx="3838570" cy="1662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88623"/>
            <a:ext cx="1785918" cy="146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 + Multimedia</a:t>
            </a:r>
            <a:endParaRPr lang="zh-CN" altLang="en-US" dirty="0"/>
          </a:p>
        </p:txBody>
      </p:sp>
      <p:pic>
        <p:nvPicPr>
          <p:cNvPr id="2050" name="Picture 2" descr="C:\Users\Sike Huang\Desktop\bittorrent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357694"/>
            <a:ext cx="762000" cy="762000"/>
          </a:xfrm>
          <a:prstGeom prst="rect">
            <a:avLst/>
          </a:prstGeom>
          <a:noFill/>
        </p:spPr>
      </p:pic>
      <p:pic>
        <p:nvPicPr>
          <p:cNvPr id="2051" name="Picture 3" descr="C:\Users\Sike Huang\Desktop\Windows_media_player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714884"/>
            <a:ext cx="952500" cy="9525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714348" y="2285992"/>
            <a:ext cx="2500330" cy="164307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scalable, efficient, cost-effective, self-improving, easy to deploy…</a:t>
            </a:r>
            <a:endParaRPr lang="zh-CN" alt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500430" y="3429000"/>
            <a:ext cx="1357322" cy="96983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Marry Me</a:t>
            </a:r>
            <a:endParaRPr lang="zh-CN" altLang="en-US" dirty="0"/>
          </a:p>
        </p:txBody>
      </p:sp>
      <p:pic>
        <p:nvPicPr>
          <p:cNvPr id="2052" name="Picture 4" descr="C:\Users\Sike Huang\Desktop\super_man_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4078" y="5405458"/>
            <a:ext cx="952500" cy="952500"/>
          </a:xfrm>
          <a:prstGeom prst="rect">
            <a:avLst/>
          </a:prstGeom>
          <a:noFill/>
        </p:spPr>
      </p:pic>
      <p:sp>
        <p:nvSpPr>
          <p:cNvPr id="11" name="Rectangular Callout 10"/>
          <p:cNvSpPr/>
          <p:nvPr/>
        </p:nvSpPr>
        <p:spPr>
          <a:xfrm>
            <a:off x="5429256" y="2214554"/>
            <a:ext cx="3214710" cy="2786082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W-A-I-T !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Two problems: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Dowload</a:t>
            </a:r>
            <a:r>
              <a:rPr lang="en-US" altLang="zh-CN" dirty="0" smtClean="0"/>
              <a:t> NOT in sequence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Tit-for-tat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this out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029" y="5072074"/>
            <a:ext cx="125964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5072073"/>
            <a:ext cx="1214446" cy="12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143512"/>
            <a:ext cx="1214446" cy="115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loud Callout 9"/>
          <p:cNvSpPr/>
          <p:nvPr/>
        </p:nvSpPr>
        <p:spPr>
          <a:xfrm>
            <a:off x="2928926" y="2000240"/>
            <a:ext cx="4786346" cy="2643206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Propose two modifications in BT: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Chunk selection policy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Neighbor selection policy</a:t>
            </a:r>
          </a:p>
          <a:p>
            <a:pPr algn="ctr"/>
            <a:endParaRPr lang="zh-CN" altLang="en-US" dirty="0"/>
          </a:p>
        </p:txBody>
      </p:sp>
      <p:sp>
        <p:nvSpPr>
          <p:cNvPr id="11" name="Chevron 10"/>
          <p:cNvSpPr/>
          <p:nvPr/>
        </p:nvSpPr>
        <p:spPr>
          <a:xfrm>
            <a:off x="2285984" y="5572140"/>
            <a:ext cx="1071570" cy="28575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357818" y="5572140"/>
            <a:ext cx="1071570" cy="28575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612</TotalTime>
  <Words>417</Words>
  <Application>Microsoft Office PowerPoint</Application>
  <PresentationFormat>全屏显示(4:3)</PresentationFormat>
  <Paragraphs>158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都市</vt:lpstr>
      <vt:lpstr>幻灯片 1</vt:lpstr>
      <vt:lpstr>Agenda</vt:lpstr>
      <vt:lpstr>Agenda</vt:lpstr>
      <vt:lpstr>BitTorrent</vt:lpstr>
      <vt:lpstr>Polices in BT</vt:lpstr>
      <vt:lpstr>Multimedia</vt:lpstr>
      <vt:lpstr>Agenda</vt:lpstr>
      <vt:lpstr>BT + Multimedia</vt:lpstr>
      <vt:lpstr>Work this out</vt:lpstr>
      <vt:lpstr>Chunk selection policy</vt:lpstr>
      <vt:lpstr>Neighbor selection policy</vt:lpstr>
      <vt:lpstr>Agenda</vt:lpstr>
      <vt:lpstr>Experimental Setup</vt:lpstr>
      <vt:lpstr>Experimental Setup</vt:lpstr>
      <vt:lpstr>Measure the performance</vt:lpstr>
      <vt:lpstr>Experimental Result</vt:lpstr>
      <vt:lpstr>Chunk selection policy</vt:lpstr>
      <vt:lpstr>Chunk selection policy (continue)</vt:lpstr>
      <vt:lpstr>Window Size</vt:lpstr>
      <vt:lpstr>Neighbor Selection policy</vt:lpstr>
      <vt:lpstr>Three types of Regions</vt:lpstr>
      <vt:lpstr>Success Ratio</vt:lpstr>
      <vt:lpstr>Success Rate (continue)</vt:lpstr>
      <vt:lpstr>Success Rate(continue)</vt:lpstr>
      <vt:lpstr>Normalized network throughput</vt:lpstr>
      <vt:lpstr>Normalized Network Throughput</vt:lpstr>
      <vt:lpstr>Normalized Network Throughput</vt:lpstr>
      <vt:lpstr>Agenda</vt:lpstr>
      <vt:lpstr>Conclusion</vt:lpstr>
      <vt:lpstr>Future Work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Multimedia Streaming Using BitTorrent</dc:title>
  <dc:creator>Sike Huang</dc:creator>
  <cp:lastModifiedBy>Shanbo Li</cp:lastModifiedBy>
  <cp:revision>69</cp:revision>
  <dcterms:created xsi:type="dcterms:W3CDTF">2008-05-24T18:39:02Z</dcterms:created>
  <dcterms:modified xsi:type="dcterms:W3CDTF">2008-05-25T22:26:47Z</dcterms:modified>
</cp:coreProperties>
</file>