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3"/>
  </p:notesMasterIdLst>
  <p:sldIdLst>
    <p:sldId id="256" r:id="rId2"/>
    <p:sldId id="282" r:id="rId3"/>
    <p:sldId id="283" r:id="rId4"/>
    <p:sldId id="257" r:id="rId5"/>
    <p:sldId id="258" r:id="rId6"/>
    <p:sldId id="287" r:id="rId7"/>
    <p:sldId id="284" r:id="rId8"/>
    <p:sldId id="259" r:id="rId9"/>
    <p:sldId id="260" r:id="rId10"/>
    <p:sldId id="261" r:id="rId11"/>
    <p:sldId id="262" r:id="rId12"/>
    <p:sldId id="285" r:id="rId13"/>
    <p:sldId id="263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6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706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DB85B-91DF-4148-B101-1BF0F05BA612}" type="datetimeFigureOut">
              <a:rPr lang="en-US" smtClean="0"/>
              <a:pPr/>
              <a:t>5/25/2008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82B8-0DD3-4A02-A123-D7222EB84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CDCCA8-F73E-4543-A7AD-D926A584FD1B}" type="datetime1">
              <a:rPr lang="zh-CN" altLang="en-US" smtClean="0"/>
              <a:pPr/>
              <a:t>2008-5-25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B43038-07B4-481F-A1A3-7BA5DF4C9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Peer-to-Peer Multimedia Streaming Using </a:t>
            </a:r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Shanbo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Sike</a:t>
            </a:r>
            <a:r>
              <a:rPr lang="en-US" altLang="zh-CN" dirty="0" smtClean="0"/>
              <a:t> Huang</a:t>
            </a:r>
          </a:p>
          <a:p>
            <a:r>
              <a:rPr lang="en-US" altLang="zh-CN" dirty="0" smtClean="0"/>
              <a:t>SEDS 07, KTH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 in sequence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Sliding window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i="1" dirty="0" smtClean="0"/>
              <a:t>w</a:t>
            </a:r>
            <a:r>
              <a:rPr lang="en-US" altLang="zh-CN" sz="2000" dirty="0" smtClean="0"/>
              <a:t>: size of window</a:t>
            </a:r>
          </a:p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: playback delay</a:t>
            </a:r>
          </a:p>
          <a:p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vido</a:t>
            </a:r>
            <a:r>
              <a:rPr lang="en-US" altLang="zh-CN" sz="2000" dirty="0" smtClean="0"/>
              <a:t> consumption rate</a:t>
            </a:r>
          </a:p>
          <a:p>
            <a:r>
              <a:rPr lang="en-US" altLang="zh-CN" sz="2000" i="1" dirty="0" smtClean="0"/>
              <a:t>c</a:t>
            </a:r>
            <a:r>
              <a:rPr lang="en-US" altLang="zh-CN" sz="2000" dirty="0" smtClean="0"/>
              <a:t>: chunk size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91430"/>
            <a:ext cx="5214974" cy="373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85786" y="3786190"/>
          <a:ext cx="2500330" cy="714380"/>
        </p:xfrm>
        <a:graphic>
          <a:graphicData uri="http://schemas.openxmlformats.org/presentationml/2006/ole">
            <p:oleObj spid="_x0000_s2053" name="Equation" r:id="rId4" imgW="622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selection policy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Advantaged peers favor each other</a:t>
            </a:r>
          </a:p>
          <a:p>
            <a:r>
              <a:rPr lang="en-US" altLang="zh-CN" dirty="0" smtClean="0"/>
              <a:t>Slower peers suffer from slow start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Each peer selects neighbors at random for the randomized chocking interval</a:t>
            </a:r>
          </a:p>
          <a:p>
            <a:pPr lvl="1"/>
            <a:r>
              <a:rPr lang="en-US" altLang="zh-CN" dirty="0" smtClean="0"/>
              <a:t>At the beginning of every playback</a:t>
            </a:r>
          </a:p>
          <a:p>
            <a:r>
              <a:rPr lang="en-US" altLang="zh-CN" dirty="0" smtClean="0"/>
              <a:t>Use tit-for-tat policy until the end of the playback duration to deter free riding</a:t>
            </a:r>
          </a:p>
          <a:p>
            <a:pPr lvl="1"/>
            <a:r>
              <a:rPr lang="en-US" altLang="zh-CN" dirty="0" smtClean="0"/>
              <a:t>Once they have chunks to exchange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  <a:endParaRPr lang="en-US" sz="4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setting</a:t>
            </a:r>
          </a:p>
          <a:p>
            <a:pPr lvl="1"/>
            <a:r>
              <a:rPr lang="en-US" dirty="0" smtClean="0"/>
              <a:t>All leeches within a sub-network have the same link band width</a:t>
            </a:r>
          </a:p>
          <a:p>
            <a:r>
              <a:rPr lang="en-US" dirty="0" smtClean="0"/>
              <a:t>Assumed the idealized performance of TCP</a:t>
            </a:r>
          </a:p>
          <a:p>
            <a:r>
              <a:rPr lang="en-US" dirty="0" smtClean="0"/>
              <a:t>Neglect network propagation</a:t>
            </a:r>
          </a:p>
          <a:p>
            <a:pPr lvl="1"/>
            <a:r>
              <a:rPr lang="en-US" dirty="0" smtClean="0"/>
              <a:t>Ignore the packages used by peers to request chunks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the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Normalized network throughput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selection policy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Rarest-first policy (original BT)</a:t>
            </a:r>
          </a:p>
          <a:p>
            <a:endParaRPr lang="en-US" dirty="0" smtClean="0"/>
          </a:p>
          <a:p>
            <a:r>
              <a:rPr lang="en-US" dirty="0" smtClean="0"/>
              <a:t>Sequential policy</a:t>
            </a:r>
          </a:p>
          <a:p>
            <a:endParaRPr lang="en-US" dirty="0" smtClean="0"/>
          </a:p>
          <a:p>
            <a:r>
              <a:rPr lang="en-US" dirty="0" smtClean="0"/>
              <a:t>Sliding window and rarest-first policy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Chunk selection policy (continue)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1506" name="Picture 2" descr="C:\Documents and Settings\Tom\My Documents\Homework\Distributed Computing, Peer-to-Peer and GRIDS\final presentation\stuff\effectiveness of the sliding window conce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680534" cy="4534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3857620" y="2249424"/>
            <a:ext cx="4829180" cy="45259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d = the playback delay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b = the video </a:t>
            </a:r>
            <a:r>
              <a:rPr lang="en-US" sz="2400" dirty="0" smtClean="0"/>
              <a:t>consumption  rate</a:t>
            </a:r>
          </a:p>
          <a:p>
            <a:endParaRPr lang="en-US" sz="2400" dirty="0" smtClean="0"/>
          </a:p>
          <a:p>
            <a:r>
              <a:rPr lang="en-US" sz="2400" i="1" dirty="0" smtClean="0"/>
              <a:t>c  = chunk size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2530" name="Picture 2" descr="C:\Documents and Settings\Tom\My Documents\Homework\Distributed Computing, Peer-to-Peer and GRIDS\final presentation\stuff\window_size_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3286148" cy="2819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  <a:endParaRPr lang="en-US" sz="4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Selection policy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BT-randomized-tit-for-tat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BT-tit-for-tat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Regions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6758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Resource-rich         ( r &gt; b )</a:t>
            </a:r>
          </a:p>
          <a:p>
            <a:r>
              <a:rPr lang="en-US" dirty="0" smtClean="0"/>
              <a:t>Resource-critical    ( r </a:t>
            </a:r>
            <a:r>
              <a:rPr lang="en-US" dirty="0" smtClean="0"/>
              <a:t>≈ b)</a:t>
            </a:r>
          </a:p>
          <a:p>
            <a:r>
              <a:rPr lang="en-US" dirty="0" smtClean="0"/>
              <a:t>Resource-starved   ( r &lt; b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  = video consumption rate</a:t>
            </a:r>
          </a:p>
          <a:p>
            <a:r>
              <a:rPr lang="en-US" dirty="0" smtClean="0"/>
              <a:t>r = average observed download rate (</a:t>
            </a:r>
            <a:r>
              <a:rPr lang="en-US" dirty="0" smtClean="0"/>
              <a:t>4.048 Mbps)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 = </a:t>
            </a:r>
            <a:r>
              <a:rPr lang="en-US" dirty="0" smtClean="0"/>
              <a:t>v</a:t>
            </a:r>
            <a:r>
              <a:rPr lang="en-US" dirty="0" smtClean="0"/>
              <a:t>ideo size (150 MB)</a:t>
            </a:r>
          </a:p>
          <a:p>
            <a:r>
              <a:rPr lang="en-US" dirty="0" smtClean="0"/>
              <a:t>t = average video distribution time (296.418 s)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743386"/>
            <a:ext cx="4038600" cy="3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Ratio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26084" y="2249488"/>
            <a:ext cx="48918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smtClean="0"/>
              <a:t>Rate (continue)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2947" y="2249488"/>
            <a:ext cx="5198106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Rate(continue)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69262" y="2249488"/>
            <a:ext cx="50054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 </a:t>
            </a:r>
            <a:r>
              <a:rPr lang="en-US" dirty="0" smtClean="0"/>
              <a:t>of the total number of bytes uploaded by </a:t>
            </a:r>
            <a:r>
              <a:rPr lang="en-US" dirty="0" smtClean="0"/>
              <a:t>all the </a:t>
            </a:r>
            <a:r>
              <a:rPr lang="en-US" dirty="0" smtClean="0"/>
              <a:t>peers up until that time to the network </a:t>
            </a:r>
            <a:r>
              <a:rPr lang="en-US" dirty="0" smtClean="0"/>
              <a:t>capacity (</a:t>
            </a:r>
            <a:r>
              <a:rPr lang="en-US" dirty="0" smtClean="0"/>
              <a:t>i.e. total network bandwidth).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4480" y="2143116"/>
            <a:ext cx="5500726" cy="4443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Network Throughput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29341" y="2249488"/>
            <a:ext cx="5285317" cy="4324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Conclusion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</a:p>
          <a:p>
            <a:r>
              <a:rPr lang="en-US" dirty="0" smtClean="0"/>
              <a:t>Randomized-tit-for-tat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  <a:endParaRPr lang="en-US" sz="4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playback delay VS </a:t>
            </a:r>
            <a:r>
              <a:rPr lang="en-US" dirty="0" err="1" smtClean="0"/>
              <a:t>QoS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Peer dynamicity</a:t>
            </a:r>
          </a:p>
          <a:p>
            <a:pPr lvl="1"/>
            <a:r>
              <a:rPr lang="en-US" dirty="0" smtClean="0"/>
              <a:t>Join and leave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4282" y="1928802"/>
            <a:ext cx="65722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zh-CN" altLang="en-US" sz="80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8992" y="4929198"/>
            <a:ext cx="218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 &amp; A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BitTorrent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Leech</a:t>
            </a:r>
          </a:p>
          <a:p>
            <a:pPr lvl="1"/>
            <a:r>
              <a:rPr lang="en-US" altLang="zh-CN" dirty="0" smtClean="0"/>
              <a:t>down/up-load</a:t>
            </a:r>
          </a:p>
          <a:p>
            <a:r>
              <a:rPr lang="en-US" altLang="zh-CN" dirty="0" smtClean="0"/>
              <a:t>Seed</a:t>
            </a:r>
          </a:p>
          <a:p>
            <a:pPr lvl="1"/>
            <a:r>
              <a:rPr lang="en-US" altLang="zh-CN" dirty="0" smtClean="0"/>
              <a:t>upload</a:t>
            </a:r>
          </a:p>
          <a:p>
            <a:r>
              <a:rPr lang="en-US" altLang="zh-CN" dirty="0" smtClean="0"/>
              <a:t>Swarm</a:t>
            </a:r>
          </a:p>
          <a:p>
            <a:pPr lvl="1"/>
            <a:r>
              <a:rPr lang="en-US" altLang="zh-CN" dirty="0" err="1" smtClean="0"/>
              <a:t>overylay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</a:p>
          <a:p>
            <a:pPr lvl="1"/>
            <a:r>
              <a:rPr lang="en-US" altLang="zh-CN" dirty="0" smtClean="0"/>
              <a:t>manager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C:\Users\Sike Huang\Desktop\jubil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93" y="2428868"/>
            <a:ext cx="5740401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Polices in BT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Rarest-first</a:t>
            </a:r>
          </a:p>
          <a:p>
            <a:pPr lvl="1"/>
            <a:r>
              <a:rPr lang="en-US" altLang="zh-CN" dirty="0" smtClean="0"/>
              <a:t>least replicated chunks</a:t>
            </a:r>
          </a:p>
          <a:p>
            <a:r>
              <a:rPr lang="en-US" altLang="zh-CN" dirty="0" smtClean="0"/>
              <a:t> Tit-for-tat</a:t>
            </a:r>
          </a:p>
          <a:p>
            <a:pPr lvl="1"/>
            <a:r>
              <a:rPr lang="en-US" altLang="zh-CN" dirty="0" smtClean="0"/>
              <a:t>choking, deter free rider</a:t>
            </a:r>
          </a:p>
          <a:p>
            <a:r>
              <a:rPr lang="en-US" altLang="zh-CN" dirty="0" smtClean="0"/>
              <a:t>Optimistic </a:t>
            </a:r>
            <a:r>
              <a:rPr lang="en-US" altLang="zh-CN" dirty="0" err="1" smtClean="0"/>
              <a:t>unchoking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reserver</a:t>
            </a:r>
            <a:r>
              <a:rPr lang="en-US" altLang="zh-CN" dirty="0" smtClean="0"/>
              <a:t> upload BW to random peers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Quality</a:t>
            </a:r>
          </a:p>
          <a:p>
            <a:endParaRPr lang="en-US" sz="5400" dirty="0" smtClean="0"/>
          </a:p>
          <a:p>
            <a:r>
              <a:rPr lang="en-US" sz="5400" dirty="0" smtClean="0"/>
              <a:t>Speed</a:t>
            </a:r>
            <a:endParaRPr 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 smtClean="0"/>
              <a:t>Introduction</a:t>
            </a:r>
          </a:p>
          <a:p>
            <a:pPr>
              <a:spcBef>
                <a:spcPts val="1000"/>
              </a:spcBef>
            </a:pPr>
            <a:r>
              <a:rPr lang="en-US" sz="4000" b="1" dirty="0" smtClean="0">
                <a:solidFill>
                  <a:srgbClr val="FF0000"/>
                </a:solidFill>
              </a:rPr>
              <a:t>BT + Multimedia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Experimental</a:t>
            </a:r>
          </a:p>
          <a:p>
            <a:pPr>
              <a:spcBef>
                <a:spcPts val="1000"/>
              </a:spcBef>
            </a:pPr>
            <a:r>
              <a:rPr lang="en-US" sz="4000" dirty="0" smtClean="0"/>
              <a:t>Conclusion</a:t>
            </a:r>
            <a:endParaRPr lang="en-US" sz="4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3038-07B4-481F-A1A3-7BA5DF4C90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 + Multimedia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0" name="Picture 2" descr="C:\Users\Sike Huang\Desktop\bittorren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Sike Huang\Desktop\Windows_media_player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714884"/>
            <a:ext cx="952500" cy="952500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714348" y="2285992"/>
            <a:ext cx="2500330" cy="16430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I’m scalable, efficient, cost-effective, self-improving, easy to deploy…</a:t>
            </a:r>
            <a:endParaRPr lang="zh-CN" alt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500430" y="3429000"/>
            <a:ext cx="1357322" cy="9698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Marry Me</a:t>
            </a:r>
            <a:endParaRPr lang="zh-CN" altLang="en-US" dirty="0"/>
          </a:p>
        </p:txBody>
      </p:sp>
      <p:pic>
        <p:nvPicPr>
          <p:cNvPr id="2052" name="Picture 4" descr="C:\Users\Sike Huang\Desktop\super_man_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4078" y="5405458"/>
            <a:ext cx="952500" cy="95250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429256" y="2214554"/>
            <a:ext cx="3214710" cy="278608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W-A-I-T !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Two problems: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Dowload</a:t>
            </a:r>
            <a:r>
              <a:rPr lang="en-US" altLang="zh-CN" dirty="0" smtClean="0"/>
              <a:t> NOT in sequence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Tit-for-tat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this out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1B43038-07B4-481F-A1A3-7BA5DF4C905A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029" y="5272235"/>
            <a:ext cx="12596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272234"/>
            <a:ext cx="1214446" cy="12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343673"/>
            <a:ext cx="1214446" cy="115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2928926" y="2200401"/>
            <a:ext cx="4786346" cy="26432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Propose two modifications in BT:</a:t>
            </a:r>
          </a:p>
          <a:p>
            <a:pPr algn="ctr"/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Chunk selection policy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Neighbor selection policy</a:t>
            </a:r>
          </a:p>
          <a:p>
            <a:pPr algn="ctr"/>
            <a:endParaRPr lang="zh-CN" altLang="en-US" dirty="0"/>
          </a:p>
        </p:txBody>
      </p:sp>
      <p:sp>
        <p:nvSpPr>
          <p:cNvPr id="11" name="Chevron 10"/>
          <p:cNvSpPr/>
          <p:nvPr/>
        </p:nvSpPr>
        <p:spPr>
          <a:xfrm>
            <a:off x="2285984" y="5772301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8" y="5772301"/>
            <a:ext cx="1071570" cy="2857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498</TotalTime>
  <Words>444</Words>
  <Application>Microsoft Office PowerPoint</Application>
  <PresentationFormat>全屏显示(4:3)</PresentationFormat>
  <Paragraphs>171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都市</vt:lpstr>
      <vt:lpstr>Equation</vt:lpstr>
      <vt:lpstr>Peer-to-Peer Multimedia Streaming Using BitTorrent</vt:lpstr>
      <vt:lpstr>Agenda</vt:lpstr>
      <vt:lpstr>Agenda</vt:lpstr>
      <vt:lpstr>BitTorrent</vt:lpstr>
      <vt:lpstr>Polices in BT</vt:lpstr>
      <vt:lpstr>Multimedia</vt:lpstr>
      <vt:lpstr>Agenda</vt:lpstr>
      <vt:lpstr>BT + Multimedia</vt:lpstr>
      <vt:lpstr>Work this out</vt:lpstr>
      <vt:lpstr>Chunk selection policy</vt:lpstr>
      <vt:lpstr>Neighbor selection policy</vt:lpstr>
      <vt:lpstr>Agenda</vt:lpstr>
      <vt:lpstr>Experimental Setup</vt:lpstr>
      <vt:lpstr>Experimental Setup</vt:lpstr>
      <vt:lpstr>Measure the performance</vt:lpstr>
      <vt:lpstr>Experimental Result</vt:lpstr>
      <vt:lpstr>Chunk selection policy</vt:lpstr>
      <vt:lpstr>Chunk selection policy (continue)</vt:lpstr>
      <vt:lpstr>Window Size</vt:lpstr>
      <vt:lpstr>Neighbor Selection policy</vt:lpstr>
      <vt:lpstr>Three types of Regions</vt:lpstr>
      <vt:lpstr>Success Ratio</vt:lpstr>
      <vt:lpstr>Success Rate (continue)</vt:lpstr>
      <vt:lpstr>Success Rate(continue)</vt:lpstr>
      <vt:lpstr>Normalized network throughput</vt:lpstr>
      <vt:lpstr>Normalized Network Throughput</vt:lpstr>
      <vt:lpstr>Normalized Network Throughput</vt:lpstr>
      <vt:lpstr>Agenda</vt:lpstr>
      <vt:lpstr>Conclusion</vt:lpstr>
      <vt:lpstr>Future Work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Multimedia Streaming Using BitTorrent</dc:title>
  <dc:creator>Sike Huang</dc:creator>
  <cp:lastModifiedBy>Shanbo Li</cp:lastModifiedBy>
  <cp:revision>54</cp:revision>
  <dcterms:created xsi:type="dcterms:W3CDTF">2008-05-24T18:39:02Z</dcterms:created>
  <dcterms:modified xsi:type="dcterms:W3CDTF">2008-05-25T20:31:31Z</dcterms:modified>
</cp:coreProperties>
</file>