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8"/>
  </p:notesMasterIdLst>
  <p:sldIdLst>
    <p:sldId id="256" r:id="rId2"/>
    <p:sldId id="257" r:id="rId3"/>
    <p:sldId id="306" r:id="rId4"/>
    <p:sldId id="258" r:id="rId5"/>
    <p:sldId id="259" r:id="rId6"/>
    <p:sldId id="260" r:id="rId7"/>
    <p:sldId id="261" r:id="rId8"/>
    <p:sldId id="307"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308" r:id="rId27"/>
    <p:sldId id="279"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6" r:id="rId57"/>
    <p:sldId id="297" r:id="rId58"/>
    <p:sldId id="299" r:id="rId59"/>
    <p:sldId id="300" r:id="rId60"/>
    <p:sldId id="301" r:id="rId61"/>
    <p:sldId id="302" r:id="rId62"/>
    <p:sldId id="303" r:id="rId63"/>
    <p:sldId id="304" r:id="rId64"/>
    <p:sldId id="305" r:id="rId65"/>
    <p:sldId id="309" r:id="rId66"/>
    <p:sldId id="310"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2C87EA-5795-48CF-8EF0-770C2F2ACBA0}" type="datetimeFigureOut">
              <a:rPr lang="en-IN" smtClean="0"/>
              <a:t>11-05-2024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33DAF-4CC6-4B86-A526-F5FEE8E09325}" type="slidenum">
              <a:rPr lang="en-IN" smtClean="0"/>
              <a:t>‹#›</a:t>
            </a:fld>
            <a:endParaRPr lang="en-IN"/>
          </a:p>
        </p:txBody>
      </p:sp>
    </p:spTree>
    <p:extLst>
      <p:ext uri="{BB962C8B-B14F-4D97-AF65-F5344CB8AC3E}">
        <p14:creationId xmlns:p14="http://schemas.microsoft.com/office/powerpoint/2010/main" val="823663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F5D665-EADE-479D-A3FE-B4C9DD1C4C9C}" type="slidenum">
              <a:rPr lang="en-IN" smtClean="0"/>
              <a:t>39</a:t>
            </a:fld>
            <a:endParaRPr lang="en-IN"/>
          </a:p>
        </p:txBody>
      </p:sp>
    </p:spTree>
    <p:extLst>
      <p:ext uri="{BB962C8B-B14F-4D97-AF65-F5344CB8AC3E}">
        <p14:creationId xmlns:p14="http://schemas.microsoft.com/office/powerpoint/2010/main" val="709093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28BC588-95B4-48F4-BCD3-3FA434824913}" type="datetimeFigureOut">
              <a:rPr lang="en-US" smtClean="0"/>
              <a:t>5/11/2024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F25CF7A-09AC-4A3B-AD24-BF3CA86A80C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8BC588-95B4-48F4-BCD3-3FA434824913}" type="datetimeFigureOut">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25CF7A-09AC-4A3B-AD24-BF3CA86A80C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8BC588-95B4-48F4-BCD3-3FA434824913}" type="datetimeFigureOut">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25CF7A-09AC-4A3B-AD24-BF3CA86A80C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8BC588-95B4-48F4-BCD3-3FA434824913}" type="datetimeFigureOut">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25CF7A-09AC-4A3B-AD24-BF3CA86A80C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28BC588-95B4-48F4-BCD3-3FA434824913}" type="datetimeFigureOut">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25CF7A-09AC-4A3B-AD24-BF3CA86A80C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28BC588-95B4-48F4-BCD3-3FA434824913}" type="datetimeFigureOut">
              <a:rPr lang="en-US" smtClean="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25CF7A-09AC-4A3B-AD24-BF3CA86A80C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28BC588-95B4-48F4-BCD3-3FA434824913}" type="datetimeFigureOut">
              <a:rPr lang="en-US" smtClean="0"/>
              <a:t>5/11/2024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F25CF7A-09AC-4A3B-AD24-BF3CA86A80C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F28BC588-95B4-48F4-BCD3-3FA434824913}" type="datetimeFigureOut">
              <a:rPr lang="en-US" smtClean="0"/>
              <a:t>5/11/2024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F25CF7A-09AC-4A3B-AD24-BF3CA86A80C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BC588-95B4-48F4-BCD3-3FA434824913}" type="datetimeFigureOut">
              <a:rPr lang="en-US" smtClean="0"/>
              <a:t>5/11/2024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F25CF7A-09AC-4A3B-AD24-BF3CA86A80C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28BC588-95B4-48F4-BCD3-3FA434824913}" type="datetimeFigureOut">
              <a:rPr lang="en-US" smtClean="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25CF7A-09AC-4A3B-AD24-BF3CA86A80C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28BC588-95B4-48F4-BCD3-3FA434824913}" type="datetimeFigureOut">
              <a:rPr lang="en-US" smtClean="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F25CF7A-09AC-4A3B-AD24-BF3CA86A80CA}"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28BC588-95B4-48F4-BCD3-3FA434824913}" type="datetimeFigureOut">
              <a:rPr lang="en-US" smtClean="0"/>
              <a:t>5/11/2024</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F25CF7A-09AC-4A3B-AD24-BF3CA86A80CA}"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group.barclays.com/Home" TargetMode="External"/><Relationship Id="rId2" Type="http://schemas.openxmlformats.org/officeDocument/2006/relationships/hyperlink" Target="http://www.gb-bclayuk.co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0"/>
            <a:ext cx="7851648" cy="1295400"/>
          </a:xfrm>
        </p:spPr>
        <p:txBody>
          <a:bodyPr/>
          <a:lstStyle/>
          <a:p>
            <a:pPr algn="ctr"/>
            <a:r>
              <a:rPr lang="en-US" dirty="0"/>
              <a:t>THE WEB-USER SIDE</a:t>
            </a:r>
          </a:p>
        </p:txBody>
      </p:sp>
    </p:spTree>
    <p:extLst>
      <p:ext uri="{BB962C8B-B14F-4D97-AF65-F5344CB8AC3E}">
        <p14:creationId xmlns:p14="http://schemas.microsoft.com/office/powerpoint/2010/main" val="707228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71047" y="1447497"/>
            <a:ext cx="7201905" cy="4344006"/>
          </a:xfrm>
          <a:prstGeom prst="rect">
            <a:avLst/>
          </a:prstGeom>
        </p:spPr>
      </p:pic>
    </p:spTree>
    <p:extLst>
      <p:ext uri="{BB962C8B-B14F-4D97-AF65-F5344CB8AC3E}">
        <p14:creationId xmlns:p14="http://schemas.microsoft.com/office/powerpoint/2010/main" val="1522296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SSL encryption is applied in the browser; data are vulnerable before </a:t>
            </a:r>
            <a:r>
              <a:rPr lang="en-IN" sz="2400" dirty="0">
                <a:latin typeface="Times New Roman" panose="02020603050405020304" pitchFamily="18" charset="0"/>
                <a:cs typeface="Times New Roman" panose="02020603050405020304" pitchFamily="18" charset="0"/>
              </a:rPr>
              <a:t>being encrypted.</a:t>
            </a:r>
          </a:p>
          <a:p>
            <a:pPr algn="just"/>
            <a:r>
              <a:rPr lang="en-US" sz="2400" dirty="0">
                <a:latin typeface="Times New Roman" panose="02020603050405020304" pitchFamily="18" charset="0"/>
                <a:cs typeface="Times New Roman" panose="02020603050405020304" pitchFamily="18" charset="0"/>
              </a:rPr>
              <a:t>As if intercepting details such as name, account number, and authentication data were not enough, Silent Banker also changed the effect of customer actions. </a:t>
            </a:r>
          </a:p>
          <a:p>
            <a:pPr algn="just"/>
            <a:r>
              <a:rPr lang="en-US" sz="2400" dirty="0">
                <a:latin typeface="Times New Roman" panose="02020603050405020304" pitchFamily="18" charset="0"/>
                <a:cs typeface="Times New Roman" panose="02020603050405020304" pitchFamily="18" charset="0"/>
              </a:rPr>
              <a:t>So, for example, if a customer instructed the bank to transfer money to an account at bank A, Silent Banker converted that request to make the transfer go to its own account at bank B, which the customer’s bank duly accepted as if it had come from the customer. </a:t>
            </a:r>
          </a:p>
          <a:p>
            <a:pPr algn="just"/>
            <a:r>
              <a:rPr lang="en-US" sz="2400" dirty="0">
                <a:latin typeface="Times New Roman" panose="02020603050405020304" pitchFamily="18" charset="0"/>
                <a:cs typeface="Times New Roman" panose="02020603050405020304" pitchFamily="18" charset="0"/>
              </a:rPr>
              <a:t>When the bank returned its confirmation, </a:t>
            </a:r>
            <a:r>
              <a:rPr lang="en-US" sz="2400" dirty="0" err="1">
                <a:latin typeface="Times New Roman" panose="02020603050405020304" pitchFamily="18" charset="0"/>
                <a:cs typeface="Times New Roman" panose="02020603050405020304" pitchFamily="18" charset="0"/>
              </a:rPr>
              <a:t>SilentBanker</a:t>
            </a:r>
            <a:r>
              <a:rPr lang="en-US" sz="2400" dirty="0">
                <a:latin typeface="Times New Roman" panose="02020603050405020304" pitchFamily="18" charset="0"/>
                <a:cs typeface="Times New Roman" panose="02020603050405020304" pitchFamily="18" charset="0"/>
              </a:rPr>
              <a:t> changed the details before displaying them on the screen. </a:t>
            </a:r>
          </a:p>
          <a:p>
            <a:pPr algn="just"/>
            <a:r>
              <a:rPr lang="en-US" sz="2400" dirty="0">
                <a:latin typeface="Times New Roman" panose="02020603050405020304" pitchFamily="18" charset="0"/>
                <a:cs typeface="Times New Roman" panose="02020603050405020304" pitchFamily="18" charset="0"/>
              </a:rPr>
              <a:t>Thus, the customer found out about the switch only after the funds failed to show up at bank A as expected.</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750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3505200"/>
          </a:xfrm>
        </p:spPr>
        <p:txBody>
          <a:bodyPr>
            <a:normAutofit/>
          </a:bodyPr>
          <a:lstStyle/>
          <a:p>
            <a:pPr algn="just"/>
            <a:r>
              <a:rPr lang="en-US" sz="2400" dirty="0">
                <a:latin typeface="Times New Roman" panose="02020603050405020304" pitchFamily="18" charset="0"/>
                <a:cs typeface="Times New Roman" panose="02020603050405020304" pitchFamily="18" charset="0"/>
              </a:rPr>
              <a:t>A variant of Silent Banker intercepted other sensitive user data, using a display like the details shown in Figure 4-3. </a:t>
            </a:r>
          </a:p>
          <a:p>
            <a:pPr algn="just"/>
            <a:r>
              <a:rPr lang="en-US" sz="2400" dirty="0">
                <a:latin typeface="Times New Roman" panose="02020603050405020304" pitchFamily="18" charset="0"/>
                <a:cs typeface="Times New Roman" panose="02020603050405020304" pitchFamily="18" charset="0"/>
              </a:rPr>
              <a:t>Users see many data request boxes, and this one looks authentic. </a:t>
            </a:r>
          </a:p>
          <a:p>
            <a:pPr algn="just"/>
            <a:r>
              <a:rPr lang="en-US" sz="2400" dirty="0">
                <a:latin typeface="Times New Roman" panose="02020603050405020304" pitchFamily="18" charset="0"/>
                <a:cs typeface="Times New Roman" panose="02020603050405020304" pitchFamily="18" charset="0"/>
              </a:rPr>
              <a:t>The request for token value might strike some users as odd, but many users would see the bank’s URL on the address bar and dutifully enter private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255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0983" y="990601"/>
            <a:ext cx="7322034" cy="5334000"/>
          </a:xfrm>
          <a:prstGeom prst="rect">
            <a:avLst/>
          </a:prstGeom>
        </p:spPr>
      </p:pic>
    </p:spTree>
    <p:extLst>
      <p:ext uri="{BB962C8B-B14F-4D97-AF65-F5344CB8AC3E}">
        <p14:creationId xmlns:p14="http://schemas.microsoft.com/office/powerpoint/2010/main" val="336474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495800"/>
          </a:xfrm>
        </p:spPr>
        <p:txBody>
          <a:bodyPr>
            <a:normAutofit/>
          </a:bodyPr>
          <a:lstStyle/>
          <a:p>
            <a:pPr algn="just"/>
            <a:r>
              <a:rPr lang="en-US" sz="2400" dirty="0">
                <a:latin typeface="Times New Roman" panose="02020603050405020304" pitchFamily="18" charset="0"/>
                <a:cs typeface="Times New Roman" panose="02020603050405020304" pitchFamily="18" charset="0"/>
              </a:rPr>
              <a:t>Man-in-the-browser attacks can be devastating because they represent a valid, authenticated user. </a:t>
            </a:r>
          </a:p>
          <a:p>
            <a:pPr algn="just"/>
            <a:r>
              <a:rPr lang="en-US" sz="2400" dirty="0">
                <a:latin typeface="Times New Roman" panose="02020603050405020304" pitchFamily="18" charset="0"/>
                <a:cs typeface="Times New Roman" panose="02020603050405020304" pitchFamily="18" charset="0"/>
              </a:rPr>
              <a:t>The Trojan horse could slip neatly between the user and the bank’s web site, so all the bank’s content still looked authentic. </a:t>
            </a:r>
          </a:p>
          <a:p>
            <a:pPr algn="just"/>
            <a:r>
              <a:rPr lang="en-US" sz="2400" dirty="0">
                <a:latin typeface="Times New Roman" panose="02020603050405020304" pitchFamily="18" charset="0"/>
                <a:cs typeface="Times New Roman" panose="02020603050405020304" pitchFamily="18" charset="0"/>
              </a:rPr>
              <a:t>Silent Banker had little impact on users, but only because it was discovered relatively quickly, and virus detectors were able to eradicate it promptly. </a:t>
            </a:r>
          </a:p>
          <a:p>
            <a:pPr algn="just"/>
            <a:r>
              <a:rPr lang="en-US" sz="2400" dirty="0">
                <a:latin typeface="Times New Roman" panose="02020603050405020304" pitchFamily="18" charset="0"/>
                <a:cs typeface="Times New Roman" panose="02020603050405020304" pitchFamily="18" charset="0"/>
              </a:rPr>
              <a:t>Nevertheless, this piece of code demonstrates how powerful such an attack can be.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016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algn="just"/>
            <a:r>
              <a:rPr lang="en-IN" sz="2400" b="1" dirty="0">
                <a:latin typeface="Times New Roman" panose="02020603050405020304" pitchFamily="18" charset="0"/>
                <a:cs typeface="Times New Roman" panose="02020603050405020304" pitchFamily="18" charset="0"/>
              </a:rPr>
              <a:t>Keystroke Logger</a:t>
            </a:r>
          </a:p>
          <a:p>
            <a:pPr algn="just"/>
            <a:r>
              <a:rPr lang="en-US" sz="2400" dirty="0">
                <a:latin typeface="Times New Roman" panose="02020603050405020304" pitchFamily="18" charset="0"/>
                <a:cs typeface="Times New Roman" panose="02020603050405020304" pitchFamily="18" charset="0"/>
              </a:rPr>
              <a:t>Another attack approach that is similar to a man in the browser. </a:t>
            </a:r>
          </a:p>
          <a:p>
            <a:pPr algn="just"/>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keystroke logger </a:t>
            </a:r>
            <a:r>
              <a:rPr lang="en-US" sz="2400" dirty="0">
                <a:latin typeface="Times New Roman" panose="02020603050405020304" pitchFamily="18" charset="0"/>
                <a:cs typeface="Times New Roman" panose="02020603050405020304" pitchFamily="18" charset="0"/>
              </a:rPr>
              <a:t>(or </a:t>
            </a:r>
            <a:r>
              <a:rPr lang="en-US" sz="2400" b="1" dirty="0">
                <a:latin typeface="Times New Roman" panose="02020603050405020304" pitchFamily="18" charset="0"/>
                <a:cs typeface="Times New Roman" panose="02020603050405020304" pitchFamily="18" charset="0"/>
              </a:rPr>
              <a:t>key logger</a:t>
            </a:r>
            <a:r>
              <a:rPr lang="en-US" sz="2400" dirty="0">
                <a:latin typeface="Times New Roman" panose="02020603050405020304" pitchFamily="18" charset="0"/>
                <a:cs typeface="Times New Roman" panose="02020603050405020304" pitchFamily="18" charset="0"/>
              </a:rPr>
              <a:t>) is either hardware or software that records all keystrokes entered. </a:t>
            </a:r>
          </a:p>
          <a:p>
            <a:pPr algn="just"/>
            <a:r>
              <a:rPr lang="en-US" sz="2400" dirty="0">
                <a:latin typeface="Times New Roman" panose="02020603050405020304" pitchFamily="18" charset="0"/>
                <a:cs typeface="Times New Roman" panose="02020603050405020304" pitchFamily="18" charset="0"/>
              </a:rPr>
              <a:t>The logger either retains these keystrokes for future use by the attacker or sends them to the attacker across a network connection.</a:t>
            </a:r>
          </a:p>
          <a:p>
            <a:pPr algn="just"/>
            <a:r>
              <a:rPr lang="en-US" sz="2400" dirty="0">
                <a:latin typeface="Times New Roman" panose="02020603050405020304" pitchFamily="18" charset="0"/>
                <a:cs typeface="Times New Roman" panose="02020603050405020304" pitchFamily="18" charset="0"/>
              </a:rPr>
              <a:t>As a hardware device, a keystroke logger is a small object that plugs into a USB port, resembling a plug-in wireless adapter or flash memory stick. </a:t>
            </a:r>
          </a:p>
          <a:p>
            <a:pPr algn="just"/>
            <a:r>
              <a:rPr lang="en-US" sz="2400" dirty="0">
                <a:latin typeface="Times New Roman" panose="02020603050405020304" pitchFamily="18" charset="0"/>
                <a:cs typeface="Times New Roman" panose="02020603050405020304" pitchFamily="18" charset="0"/>
              </a:rPr>
              <a:t>Of course, to compromise a computer you have to have physical access to install (and later retrieve) the device.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407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normAutofit/>
          </a:bodyPr>
          <a:lstStyle/>
          <a:p>
            <a:pPr algn="just"/>
            <a:r>
              <a:rPr lang="en-IN" sz="2400" dirty="0">
                <a:latin typeface="Times New Roman" panose="02020603050405020304" pitchFamily="18" charset="0"/>
                <a:cs typeface="Times New Roman" panose="02020603050405020304" pitchFamily="18" charset="0"/>
              </a:rPr>
              <a:t>You </a:t>
            </a:r>
            <a:r>
              <a:rPr lang="en-US" sz="2400" dirty="0">
                <a:latin typeface="Times New Roman" panose="02020603050405020304" pitchFamily="18" charset="0"/>
                <a:cs typeface="Times New Roman" panose="02020603050405020304" pitchFamily="18" charset="0"/>
              </a:rPr>
              <a:t>also need to conceal the device so the user will not notice the logger (for example, installing it on the back of a desktop machine). </a:t>
            </a:r>
          </a:p>
          <a:p>
            <a:pPr algn="just"/>
            <a:r>
              <a:rPr lang="en-US" sz="2400" dirty="0">
                <a:latin typeface="Times New Roman" panose="02020603050405020304" pitchFamily="18" charset="0"/>
                <a:cs typeface="Times New Roman" panose="02020603050405020304" pitchFamily="18" charset="0"/>
              </a:rPr>
              <a:t>In software, the logger is just a program installed like any malicious code. </a:t>
            </a:r>
          </a:p>
          <a:p>
            <a:pPr algn="just"/>
            <a:r>
              <a:rPr lang="en-US" sz="2400" dirty="0">
                <a:latin typeface="Times New Roman" panose="02020603050405020304" pitchFamily="18" charset="0"/>
                <a:cs typeface="Times New Roman" panose="02020603050405020304" pitchFamily="18" charset="0"/>
              </a:rPr>
              <a:t>Such devices can capture passwords, login identities, and all other data typed on the keyboard. </a:t>
            </a:r>
          </a:p>
          <a:p>
            <a:pPr algn="just"/>
            <a:r>
              <a:rPr lang="en-US" sz="2400" dirty="0">
                <a:latin typeface="Times New Roman" panose="02020603050405020304" pitchFamily="18" charset="0"/>
                <a:cs typeface="Times New Roman" panose="02020603050405020304" pitchFamily="18" charset="0"/>
              </a:rPr>
              <a:t>Although not limited to browser interactions, a keystroke logger could certainly record all keyboard input to the browser.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504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a:bodyPr>
          <a:lstStyle/>
          <a:p>
            <a:pPr algn="just"/>
            <a:r>
              <a:rPr lang="en-IN" sz="2400" b="1" dirty="0">
                <a:latin typeface="Times New Roman" panose="02020603050405020304" pitchFamily="18" charset="0"/>
                <a:cs typeface="Times New Roman" panose="02020603050405020304" pitchFamily="18" charset="0"/>
              </a:rPr>
              <a:t>Page-in-the-Middle</a:t>
            </a:r>
          </a:p>
          <a:p>
            <a:pPr algn="just"/>
            <a:r>
              <a:rPr lang="en-US" sz="2400" b="1" dirty="0">
                <a:latin typeface="Times New Roman" panose="02020603050405020304" pitchFamily="18" charset="0"/>
                <a:cs typeface="Times New Roman" panose="02020603050405020304" pitchFamily="18" charset="0"/>
              </a:rPr>
              <a:t>page-in-the-middle </a:t>
            </a:r>
            <a:r>
              <a:rPr lang="en-US" sz="2400" dirty="0">
                <a:latin typeface="Times New Roman" panose="02020603050405020304" pitchFamily="18" charset="0"/>
                <a:cs typeface="Times New Roman" panose="02020603050405020304" pitchFamily="18" charset="0"/>
              </a:rPr>
              <a:t>attack is another type of browser attack in which a user is redirected to another page. </a:t>
            </a:r>
          </a:p>
          <a:p>
            <a:pPr algn="just"/>
            <a:r>
              <a:rPr lang="en-US" sz="2400" dirty="0">
                <a:latin typeface="Times New Roman" panose="02020603050405020304" pitchFamily="18" charset="0"/>
                <a:cs typeface="Times New Roman" panose="02020603050405020304" pitchFamily="18" charset="0"/>
              </a:rPr>
              <a:t>Similar to the man-in-the-browser attack, a page attack might wait until a user has gone to a particular web site and present a fictitious page for the user.</a:t>
            </a:r>
          </a:p>
          <a:p>
            <a:pPr algn="just"/>
            <a:r>
              <a:rPr lang="en-US" sz="2400" dirty="0">
                <a:latin typeface="Times New Roman" panose="02020603050405020304" pitchFamily="18" charset="0"/>
                <a:cs typeface="Times New Roman" panose="02020603050405020304" pitchFamily="18" charset="0"/>
              </a:rPr>
              <a:t>As an example, when the user clicks “login” to go to the login page of any site, the attack might redirect the user to the attacker’s page, where the attacker can also capture the </a:t>
            </a:r>
            <a:r>
              <a:rPr lang="en-IN" sz="2400" dirty="0">
                <a:latin typeface="Times New Roman" panose="02020603050405020304" pitchFamily="18" charset="0"/>
                <a:cs typeface="Times New Roman" panose="02020603050405020304" pitchFamily="18" charset="0"/>
              </a:rPr>
              <a:t>user’s credentials.</a:t>
            </a:r>
          </a:p>
          <a:p>
            <a:pPr algn="just"/>
            <a:r>
              <a:rPr lang="en-US" sz="2400" dirty="0">
                <a:latin typeface="Times New Roman" panose="02020603050405020304" pitchFamily="18" charset="0"/>
                <a:cs typeface="Times New Roman" panose="02020603050405020304" pitchFamily="18" charset="0"/>
              </a:rPr>
              <a:t>The admittedly slight difference between these two browser attacks is that the man-in the- browser action is an example of an infected browser that may never alter the sites visited by the user but works behind the scenes to capture information. </a:t>
            </a:r>
          </a:p>
          <a:p>
            <a:pPr algn="just"/>
            <a:r>
              <a:rPr lang="en-US" sz="2400" dirty="0">
                <a:latin typeface="Times New Roman" panose="02020603050405020304" pitchFamily="18" charset="0"/>
                <a:cs typeface="Times New Roman" panose="02020603050405020304" pitchFamily="18" charset="0"/>
              </a:rPr>
              <a:t>In a page-in-the middle action, the attacker redirects the user, presenting different web pages for the user to </a:t>
            </a:r>
            <a:r>
              <a:rPr lang="en-IN" sz="2400" dirty="0">
                <a:latin typeface="Times New Roman" panose="02020603050405020304" pitchFamily="18" charset="0"/>
                <a:cs typeface="Times New Roman" panose="02020603050405020304" pitchFamily="18" charset="0"/>
              </a:rPr>
              <a:t>see.</a:t>
            </a:r>
          </a:p>
          <a:p>
            <a:endParaRPr lang="en-IN" sz="2400" dirty="0"/>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481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876800"/>
          </a:xfrm>
        </p:spPr>
        <p:txBody>
          <a:bodyPr>
            <a:normAutofit/>
          </a:bodyPr>
          <a:lstStyle/>
          <a:p>
            <a:r>
              <a:rPr lang="en-IN" sz="2400" b="1" dirty="0">
                <a:latin typeface="Times New Roman" panose="02020603050405020304" pitchFamily="18" charset="0"/>
                <a:cs typeface="Times New Roman" panose="02020603050405020304" pitchFamily="18" charset="0"/>
              </a:rPr>
              <a:t>Program Download Substitution</a:t>
            </a:r>
          </a:p>
          <a:p>
            <a:r>
              <a:rPr lang="en-US" sz="2400" dirty="0">
                <a:latin typeface="Times New Roman" panose="02020603050405020304" pitchFamily="18" charset="0"/>
                <a:cs typeface="Times New Roman" panose="02020603050405020304" pitchFamily="18" charset="0"/>
              </a:rPr>
              <a:t>Coupled with a page-in-the-middle attack is a download substitution. </a:t>
            </a:r>
          </a:p>
          <a:p>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download substitution</a:t>
            </a:r>
            <a:r>
              <a:rPr lang="en-US" sz="2400" dirty="0">
                <a:latin typeface="Times New Roman" panose="02020603050405020304" pitchFamily="18" charset="0"/>
                <a:cs typeface="Times New Roman" panose="02020603050405020304" pitchFamily="18" charset="0"/>
              </a:rPr>
              <a:t>, the attacker presents a page with a desirable and seemingly innocuous program for the user to download, for example, a browser toolbar or a photo organizer utility. </a:t>
            </a:r>
          </a:p>
          <a:p>
            <a:r>
              <a:rPr lang="en-US" sz="2400" dirty="0">
                <a:latin typeface="Times New Roman" panose="02020603050405020304" pitchFamily="18" charset="0"/>
                <a:cs typeface="Times New Roman" panose="02020603050405020304" pitchFamily="18" charset="0"/>
              </a:rPr>
              <a:t>What the user does not know is that instead of or in addition to the intended program, the attacker downloads and installs malicious code.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377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a:bodyPr>
          <a:lstStyle/>
          <a:p>
            <a:pPr algn="just"/>
            <a:r>
              <a:rPr lang="en-US" sz="2400" dirty="0">
                <a:latin typeface="Times New Roman" panose="02020603050405020304" pitchFamily="18" charset="0"/>
                <a:cs typeface="Times New Roman" panose="02020603050405020304" pitchFamily="18" charset="0"/>
              </a:rPr>
              <a:t>The advantage for the attacker of a program download substitution is that users have been conditioned to be wary of program downloads, precisely for fear of downloading malicious code. </a:t>
            </a:r>
          </a:p>
          <a:p>
            <a:pPr algn="just"/>
            <a:r>
              <a:rPr lang="en-US" sz="2400" dirty="0">
                <a:latin typeface="Times New Roman" panose="02020603050405020304" pitchFamily="18" charset="0"/>
                <a:cs typeface="Times New Roman" panose="02020603050405020304" pitchFamily="18" charset="0"/>
              </a:rPr>
              <a:t>In this attack, the user knows of and agrees to a download, not realizing what code is actually being installed. </a:t>
            </a:r>
          </a:p>
          <a:p>
            <a:pPr algn="just"/>
            <a:r>
              <a:rPr lang="en-US" sz="2400" dirty="0">
                <a:latin typeface="Times New Roman" panose="02020603050405020304" pitchFamily="18" charset="0"/>
                <a:cs typeface="Times New Roman" panose="02020603050405020304" pitchFamily="18" charset="0"/>
              </a:rPr>
              <a:t>(Then again, users seldom know what </a:t>
            </a:r>
            <a:r>
              <a:rPr lang="en-US" sz="2400">
                <a:latin typeface="Times New Roman" panose="02020603050405020304" pitchFamily="18" charset="0"/>
                <a:cs typeface="Times New Roman" panose="02020603050405020304" pitchFamily="18" charset="0"/>
              </a:rPr>
              <a:t>really installs after </a:t>
            </a:r>
            <a:r>
              <a:rPr lang="en-US" sz="2400" dirty="0">
                <a:latin typeface="Times New Roman" panose="02020603050405020304" pitchFamily="18" charset="0"/>
                <a:cs typeface="Times New Roman" panose="02020603050405020304" pitchFamily="18" charset="0"/>
              </a:rPr>
              <a:t>they click [Yes].) </a:t>
            </a:r>
          </a:p>
          <a:p>
            <a:pPr algn="just"/>
            <a:r>
              <a:rPr lang="en-US" sz="2400" dirty="0">
                <a:latin typeface="Times New Roman" panose="02020603050405020304" pitchFamily="18" charset="0"/>
                <a:cs typeface="Times New Roman" panose="02020603050405020304" pitchFamily="18" charset="0"/>
              </a:rPr>
              <a:t>This attack also defeats users’ access controls that would normally block software downloads and installations, because the user intentionally accepts this </a:t>
            </a:r>
            <a:r>
              <a:rPr lang="en-IN" sz="2400" dirty="0">
                <a:latin typeface="Times New Roman" panose="02020603050405020304" pitchFamily="18" charset="0"/>
                <a:cs typeface="Times New Roman" panose="02020603050405020304" pitchFamily="18" charset="0"/>
              </a:rPr>
              <a:t>software.</a:t>
            </a:r>
          </a:p>
        </p:txBody>
      </p:sp>
    </p:spTree>
    <p:extLst>
      <p:ext uri="{BB962C8B-B14F-4D97-AF65-F5344CB8AC3E}">
        <p14:creationId xmlns:p14="http://schemas.microsoft.com/office/powerpoint/2010/main" val="2696532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38200"/>
          </a:xfrm>
        </p:spPr>
        <p:txBody>
          <a:bodyPr>
            <a:normAutofit/>
          </a:bodyPr>
          <a:lstStyle/>
          <a:p>
            <a:pPr algn="ctr"/>
            <a:r>
              <a:rPr lang="en-US" dirty="0"/>
              <a:t>Browser Security Issues</a:t>
            </a:r>
            <a:endParaRPr lang="en-IN" dirty="0"/>
          </a:p>
        </p:txBody>
      </p:sp>
      <p:sp>
        <p:nvSpPr>
          <p:cNvPr id="3" name="Content Placeholder 2"/>
          <p:cNvSpPr>
            <a:spLocks noGrp="1"/>
          </p:cNvSpPr>
          <p:nvPr>
            <p:ph idx="1"/>
          </p:nvPr>
        </p:nvSpPr>
        <p:spPr>
          <a:xfrm>
            <a:off x="457200" y="2057400"/>
            <a:ext cx="8229600" cy="4267200"/>
          </a:xfrm>
        </p:spPr>
        <p:txBody>
          <a:bodyPr>
            <a:noAutofit/>
          </a:bodyPr>
          <a:lstStyle/>
          <a:p>
            <a:pPr algn="just"/>
            <a:r>
              <a:rPr lang="en-US" sz="2400" dirty="0">
                <a:latin typeface="Times New Roman" panose="02020603050405020304" pitchFamily="18" charset="0"/>
                <a:cs typeface="Times New Roman" panose="02020603050405020304" pitchFamily="18" charset="0"/>
              </a:rPr>
              <a:t>Security issues for browsers arise from several complications to that simple description, such as these:</a:t>
            </a:r>
          </a:p>
          <a:p>
            <a:pPr algn="just"/>
            <a:r>
              <a:rPr lang="en-US" sz="2400" dirty="0">
                <a:latin typeface="Times New Roman" panose="02020603050405020304" pitchFamily="18" charset="0"/>
                <a:cs typeface="Times New Roman" panose="02020603050405020304" pitchFamily="18" charset="0"/>
              </a:rPr>
              <a:t>A browser often connects to more than the one address shown in the browser’s </a:t>
            </a:r>
            <a:r>
              <a:rPr lang="en-IN" sz="2400" dirty="0">
                <a:latin typeface="Times New Roman" panose="02020603050405020304" pitchFamily="18" charset="0"/>
                <a:cs typeface="Times New Roman" panose="02020603050405020304" pitchFamily="18" charset="0"/>
              </a:rPr>
              <a:t>address bar.</a:t>
            </a:r>
          </a:p>
          <a:p>
            <a:pPr algn="just"/>
            <a:r>
              <a:rPr lang="en-US" sz="2400" dirty="0">
                <a:latin typeface="Times New Roman" panose="02020603050405020304" pitchFamily="18" charset="0"/>
                <a:cs typeface="Times New Roman" panose="02020603050405020304" pitchFamily="18" charset="0"/>
              </a:rPr>
              <a:t>Fetching data can entail accesses to numerous locations to obtain pictures, audio content, and other linked content.</a:t>
            </a:r>
          </a:p>
          <a:p>
            <a:pPr algn="just"/>
            <a:r>
              <a:rPr lang="en-US" sz="2400" dirty="0">
                <a:latin typeface="Times New Roman" panose="02020603050405020304" pitchFamily="18" charset="0"/>
                <a:cs typeface="Times New Roman" panose="02020603050405020304" pitchFamily="18" charset="0"/>
              </a:rPr>
              <a:t>Browser software can be malicious or can be corrupted to acquire malicious </a:t>
            </a:r>
            <a:r>
              <a:rPr lang="en-IN" sz="2400" dirty="0">
                <a:latin typeface="Times New Roman" panose="02020603050405020304" pitchFamily="18" charset="0"/>
                <a:cs typeface="Times New Roman" panose="02020603050405020304" pitchFamily="18" charset="0"/>
              </a:rPr>
              <a:t>functionality.</a:t>
            </a:r>
          </a:p>
        </p:txBody>
      </p:sp>
    </p:spTree>
    <p:extLst>
      <p:ext uri="{BB962C8B-B14F-4D97-AF65-F5344CB8AC3E}">
        <p14:creationId xmlns:p14="http://schemas.microsoft.com/office/powerpoint/2010/main" val="1999590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lnSpcReduction="10000"/>
          </a:bodyPr>
          <a:lstStyle/>
          <a:p>
            <a:pPr algn="just"/>
            <a:r>
              <a:rPr lang="en-IN" sz="2400" b="1" dirty="0">
                <a:latin typeface="Times New Roman" panose="02020603050405020304" pitchFamily="18" charset="0"/>
                <a:cs typeface="Times New Roman" panose="02020603050405020304" pitchFamily="18" charset="0"/>
              </a:rPr>
              <a:t>User-in-the-Middle</a:t>
            </a:r>
          </a:p>
          <a:p>
            <a:pPr algn="just"/>
            <a:r>
              <a:rPr lang="en-US" sz="2400" dirty="0">
                <a:latin typeface="Times New Roman" panose="02020603050405020304" pitchFamily="18" charset="0"/>
                <a:cs typeface="Times New Roman" panose="02020603050405020304" pitchFamily="18" charset="0"/>
              </a:rPr>
              <a:t>A different form of attack puts a human between two automated processes so that the human unwittingly helps spammers register automatically for free email accounts.</a:t>
            </a:r>
          </a:p>
          <a:p>
            <a:pPr algn="just"/>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CAPTCHA </a:t>
            </a:r>
            <a:r>
              <a:rPr lang="en-US" sz="2400" dirty="0">
                <a:latin typeface="Times New Roman" panose="02020603050405020304" pitchFamily="18" charset="0"/>
                <a:cs typeface="Times New Roman" panose="02020603050405020304" pitchFamily="18" charset="0"/>
              </a:rPr>
              <a:t>is a puzzle that supposedly only a human can solve, so a server application can distinguish between a human who makes a request and an automated program generating the same request repeatedly. </a:t>
            </a:r>
          </a:p>
          <a:p>
            <a:pPr algn="just"/>
            <a:r>
              <a:rPr lang="en-US" sz="2400" dirty="0">
                <a:latin typeface="Times New Roman" panose="02020603050405020304" pitchFamily="18" charset="0"/>
                <a:cs typeface="Times New Roman" panose="02020603050405020304" pitchFamily="18" charset="0"/>
              </a:rPr>
              <a:t>Think of web sites that request votes to determine the popularity of television programs. </a:t>
            </a:r>
          </a:p>
          <a:p>
            <a:pPr algn="just"/>
            <a:r>
              <a:rPr lang="en-US" sz="2400" dirty="0">
                <a:latin typeface="Times New Roman" panose="02020603050405020304" pitchFamily="18" charset="0"/>
                <a:cs typeface="Times New Roman" panose="02020603050405020304" pitchFamily="18" charset="0"/>
              </a:rPr>
              <a:t>To avoid being fooled by bogus votes from automated program scripts, the voting sites sometimes ensure interaction with an active human by using CAPTCHAs (an acronym for Completely Automated Public Turing test to tell Computers and Humans Apart—sometimes finding words to match a clever acronym is harder than doing the project itself).</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906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normAutofit fontScale="90000"/>
          </a:bodyPr>
          <a:lstStyle/>
          <a:p>
            <a:r>
              <a:rPr lang="en-US" sz="3600" b="1" dirty="0"/>
              <a:t>How Browser Attacks Succeed: Failed Identification and Authentication</a:t>
            </a:r>
            <a:endParaRPr lang="en-IN" sz="3600" dirty="0"/>
          </a:p>
        </p:txBody>
      </p:sp>
      <p:sp>
        <p:nvSpPr>
          <p:cNvPr id="3" name="Content Placeholder 2"/>
          <p:cNvSpPr>
            <a:spLocks noGrp="1"/>
          </p:cNvSpPr>
          <p:nvPr>
            <p:ph idx="1"/>
          </p:nvPr>
        </p:nvSpPr>
        <p:spPr>
          <a:xfrm>
            <a:off x="457200" y="1828800"/>
            <a:ext cx="8229600" cy="4495800"/>
          </a:xfrm>
        </p:spPr>
        <p:txBody>
          <a:bodyPr>
            <a:normAutofit/>
          </a:bodyPr>
          <a:lstStyle/>
          <a:p>
            <a:pPr algn="just"/>
            <a:r>
              <a:rPr lang="en-US" sz="2400" dirty="0">
                <a:latin typeface="Times New Roman" panose="02020603050405020304" pitchFamily="18" charset="0"/>
                <a:cs typeface="Times New Roman" panose="02020603050405020304" pitchFamily="18" charset="0"/>
              </a:rPr>
              <a:t>The central failure of these in-the-middle attacks is faulty authentication. If A cannot be assured that the sender of a message is really B, A cannot trust the authenticity of anything</a:t>
            </a:r>
          </a:p>
          <a:p>
            <a:pPr algn="just"/>
            <a:r>
              <a:rPr lang="en-US" sz="2400" dirty="0">
                <a:latin typeface="Times New Roman" panose="02020603050405020304" pitchFamily="18" charset="0"/>
                <a:cs typeface="Times New Roman" panose="02020603050405020304" pitchFamily="18" charset="0"/>
              </a:rPr>
              <a:t>in the message. </a:t>
            </a:r>
          </a:p>
          <a:p>
            <a:pPr algn="just"/>
            <a:r>
              <a:rPr lang="en-US" sz="2400" dirty="0">
                <a:latin typeface="Times New Roman" panose="02020603050405020304" pitchFamily="18" charset="0"/>
                <a:cs typeface="Times New Roman" panose="02020603050405020304" pitchFamily="18" charset="0"/>
              </a:rPr>
              <a:t>In this section we consider authentication in different contexts:</a:t>
            </a:r>
          </a:p>
          <a:p>
            <a:pPr algn="just"/>
            <a:r>
              <a:rPr lang="en-IN" sz="2400" b="1" dirty="0">
                <a:latin typeface="Times New Roman" panose="02020603050405020304" pitchFamily="18" charset="0"/>
                <a:cs typeface="Times New Roman" panose="02020603050405020304" pitchFamily="18" charset="0"/>
              </a:rPr>
              <a:t>Human Authentication</a:t>
            </a:r>
          </a:p>
          <a:p>
            <a:pPr algn="just"/>
            <a:r>
              <a:rPr lang="en-US" sz="2400" dirty="0">
                <a:latin typeface="Times New Roman" panose="02020603050405020304" pitchFamily="18" charset="0"/>
                <a:cs typeface="Times New Roman" panose="02020603050405020304" pitchFamily="18" charset="0"/>
              </a:rPr>
              <a:t>Authentication is based on something you know, are, or</a:t>
            </a:r>
          </a:p>
          <a:p>
            <a:pPr algn="just"/>
            <a:r>
              <a:rPr lang="en-US" sz="2400" dirty="0">
                <a:latin typeface="Times New Roman" panose="02020603050405020304" pitchFamily="18" charset="0"/>
                <a:cs typeface="Times New Roman" panose="02020603050405020304" pitchFamily="18" charset="0"/>
              </a:rPr>
              <a:t>possess. </a:t>
            </a:r>
          </a:p>
          <a:p>
            <a:pPr algn="just"/>
            <a:r>
              <a:rPr lang="en-US" sz="2400" dirty="0">
                <a:latin typeface="Times New Roman" panose="02020603050405020304" pitchFamily="18" charset="0"/>
                <a:cs typeface="Times New Roman" panose="02020603050405020304" pitchFamily="18" charset="0"/>
              </a:rPr>
              <a:t>People use these qualities all the time in developing face-to-face authentication.</a:t>
            </a:r>
          </a:p>
        </p:txBody>
      </p:sp>
    </p:spTree>
    <p:extLst>
      <p:ext uri="{BB962C8B-B14F-4D97-AF65-F5344CB8AC3E}">
        <p14:creationId xmlns:p14="http://schemas.microsoft.com/office/powerpoint/2010/main" val="2236704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normAutofit/>
          </a:bodyPr>
          <a:lstStyle/>
          <a:p>
            <a:pPr algn="just"/>
            <a:r>
              <a:rPr lang="en-US" sz="2400" dirty="0">
                <a:latin typeface="Times New Roman" panose="02020603050405020304" pitchFamily="18" charset="0"/>
                <a:cs typeface="Times New Roman" panose="02020603050405020304" pitchFamily="18" charset="0"/>
              </a:rPr>
              <a:t>Examples of human authentication techniques include a driver’s license or identity card, a letter of introduction from a mutual acquaintance or trusted third party, a picture (for</a:t>
            </a:r>
          </a:p>
          <a:p>
            <a:pPr algn="just"/>
            <a:r>
              <a:rPr lang="en-US" sz="2400" dirty="0">
                <a:latin typeface="Times New Roman" panose="02020603050405020304" pitchFamily="18" charset="0"/>
                <a:cs typeface="Times New Roman" panose="02020603050405020304" pitchFamily="18" charset="0"/>
              </a:rPr>
              <a:t>recognition of a face), a shared secret, or a word. </a:t>
            </a:r>
          </a:p>
          <a:p>
            <a:pPr algn="just"/>
            <a:r>
              <a:rPr lang="en-US" sz="2400" dirty="0">
                <a:latin typeface="Times New Roman" panose="02020603050405020304" pitchFamily="18" charset="0"/>
                <a:cs typeface="Times New Roman" panose="02020603050405020304" pitchFamily="18" charset="0"/>
              </a:rPr>
              <a:t>Because we humans exercise judgment, we develop a sense for when an authentication is adequate and when something just doesn’t seem right. </a:t>
            </a:r>
          </a:p>
          <a:p>
            <a:pPr algn="just"/>
            <a:r>
              <a:rPr lang="en-US" sz="2400" dirty="0">
                <a:latin typeface="Times New Roman" panose="02020603050405020304" pitchFamily="18" charset="0"/>
                <a:cs typeface="Times New Roman" panose="02020603050405020304" pitchFamily="18" charset="0"/>
              </a:rPr>
              <a:t>Of course, humans can also be fooled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391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pPr algn="just"/>
            <a:r>
              <a:rPr lang="en-IN" b="1" dirty="0">
                <a:latin typeface="Times New Roman" panose="02020603050405020304" pitchFamily="18" charset="0"/>
                <a:cs typeface="Times New Roman" panose="02020603050405020304" pitchFamily="18" charset="0"/>
              </a:rPr>
              <a:t>Computer Authentication</a:t>
            </a:r>
          </a:p>
          <a:p>
            <a:pPr algn="just"/>
            <a:r>
              <a:rPr lang="en-US" sz="2400" dirty="0">
                <a:latin typeface="Times New Roman" panose="02020603050405020304" pitchFamily="18" charset="0"/>
                <a:cs typeface="Times New Roman" panose="02020603050405020304" pitchFamily="18" charset="0"/>
              </a:rPr>
              <a:t>When a user communicates online with a bank, the communication is really user-to browser and computer-to-bank’s computer. </a:t>
            </a:r>
          </a:p>
          <a:p>
            <a:pPr algn="just"/>
            <a:r>
              <a:rPr lang="en-US" sz="2400" dirty="0">
                <a:latin typeface="Times New Roman" panose="02020603050405020304" pitchFamily="18" charset="0"/>
                <a:cs typeface="Times New Roman" panose="02020603050405020304" pitchFamily="18" charset="0"/>
              </a:rPr>
              <a:t>Although the bank performs authentication of the user, the user has little sense of having authenticated the bank. </a:t>
            </a:r>
          </a:p>
          <a:p>
            <a:pPr algn="just"/>
            <a:r>
              <a:rPr lang="en-US" sz="2400" dirty="0">
                <a:latin typeface="Times New Roman" panose="02020603050405020304" pitchFamily="18" charset="0"/>
                <a:cs typeface="Times New Roman" panose="02020603050405020304" pitchFamily="18" charset="0"/>
              </a:rPr>
              <a:t>Worse, the user’s browser and computer in the middle actually interact with the bank’s computing system, but the user does not actually see or control that interaction. </a:t>
            </a:r>
          </a:p>
          <a:p>
            <a:pPr algn="just"/>
            <a:r>
              <a:rPr lang="en-US" sz="2400" dirty="0">
                <a:latin typeface="Times New Roman" panose="02020603050405020304" pitchFamily="18" charset="0"/>
                <a:cs typeface="Times New Roman" panose="02020603050405020304" pitchFamily="18" charset="0"/>
              </a:rPr>
              <a:t>What is needed is a reliable path from the user’s eyes and fingers to the bank, but that path passes through an opaque</a:t>
            </a:r>
          </a:p>
          <a:p>
            <a:pPr algn="just"/>
            <a:r>
              <a:rPr lang="en-IN" sz="2400" dirty="0">
                <a:latin typeface="Times New Roman" panose="02020603050405020304" pitchFamily="18" charset="0"/>
                <a:cs typeface="Times New Roman" panose="02020603050405020304" pitchFamily="18" charset="0"/>
              </a:rPr>
              <a:t>browser and computer.</a:t>
            </a:r>
          </a:p>
        </p:txBody>
      </p:sp>
    </p:spTree>
    <p:extLst>
      <p:ext uri="{BB962C8B-B14F-4D97-AF65-F5344CB8AC3E}">
        <p14:creationId xmlns:p14="http://schemas.microsoft.com/office/powerpoint/2010/main" val="1234165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algn="just"/>
            <a:r>
              <a:rPr lang="en-US" sz="2400" dirty="0">
                <a:latin typeface="Times New Roman" panose="02020603050405020304" pitchFamily="18" charset="0"/>
                <a:cs typeface="Times New Roman" panose="02020603050405020304" pitchFamily="18" charset="0"/>
              </a:rPr>
              <a:t>Computer authentication uses the same three primitives as human authentication, with obvious variations. </a:t>
            </a:r>
          </a:p>
          <a:p>
            <a:pPr algn="just"/>
            <a:r>
              <a:rPr lang="en-US" sz="2400" dirty="0">
                <a:latin typeface="Times New Roman" panose="02020603050405020304" pitchFamily="18" charset="0"/>
                <a:cs typeface="Times New Roman" panose="02020603050405020304" pitchFamily="18" charset="0"/>
              </a:rPr>
              <a:t>There are relatively few ways to use something a computer has or is for authentication. </a:t>
            </a:r>
          </a:p>
          <a:p>
            <a:pPr algn="just"/>
            <a:r>
              <a:rPr lang="en-US" sz="2400" dirty="0">
                <a:latin typeface="Times New Roman" panose="02020603050405020304" pitchFamily="18" charset="0"/>
                <a:cs typeface="Times New Roman" panose="02020603050405020304" pitchFamily="18" charset="0"/>
              </a:rPr>
              <a:t>If a computer’s address or a component’s serial number cannot be spoofed, that is a reliable authenticator, but spoofing or impersonation attacks can be subtle.</a:t>
            </a:r>
          </a:p>
          <a:p>
            <a:pPr algn="just"/>
            <a:r>
              <a:rPr lang="en-US" sz="2400" dirty="0">
                <a:latin typeface="Times New Roman" panose="02020603050405020304" pitchFamily="18" charset="0"/>
                <a:cs typeface="Times New Roman" panose="02020603050405020304" pitchFamily="18" charset="0"/>
              </a:rPr>
              <a:t>Computers do not innately “know” anything, but they can remember (store) many things and derive many more. </a:t>
            </a:r>
          </a:p>
          <a:p>
            <a:pPr algn="just"/>
            <a:r>
              <a:rPr lang="en-US" sz="2400" dirty="0">
                <a:latin typeface="Times New Roman" panose="02020603050405020304" pitchFamily="18" charset="0"/>
                <a:cs typeface="Times New Roman" panose="02020603050405020304" pitchFamily="18" charset="0"/>
              </a:rPr>
              <a:t>The problem, as you have seen with topics such as cryptographic key exchange, is how to develop a secret shared by only two computers.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7182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pPr algn="just"/>
            <a:r>
              <a:rPr lang="en-US" sz="2400" dirty="0">
                <a:latin typeface="Times New Roman" panose="02020603050405020304" pitchFamily="18" charset="0"/>
                <a:cs typeface="Times New Roman" panose="02020603050405020304" pitchFamily="18" charset="0"/>
              </a:rPr>
              <a:t>Authentication is vulnerable at several points:</a:t>
            </a:r>
          </a:p>
          <a:p>
            <a:pPr algn="just"/>
            <a:r>
              <a:rPr lang="en-US" sz="2400" dirty="0">
                <a:latin typeface="Times New Roman" panose="02020603050405020304" pitchFamily="18" charset="0"/>
                <a:cs typeface="Times New Roman" panose="02020603050405020304" pitchFamily="18" charset="0"/>
              </a:rPr>
              <a:t>Usability and accuracy can conflict for identification and authentication: A more usable system may be less accurate. </a:t>
            </a:r>
          </a:p>
          <a:p>
            <a:pPr algn="just"/>
            <a:r>
              <a:rPr lang="en-US" sz="2400" dirty="0">
                <a:latin typeface="Times New Roman" panose="02020603050405020304" pitchFamily="18" charset="0"/>
                <a:cs typeface="Times New Roman" panose="02020603050405020304" pitchFamily="18" charset="0"/>
              </a:rPr>
              <a:t>But users demand usability, and at least some system designers pay attention to these user demands.</a:t>
            </a:r>
          </a:p>
          <a:p>
            <a:pPr algn="just"/>
            <a:r>
              <a:rPr lang="en-US" sz="2400" dirty="0">
                <a:latin typeface="Times New Roman" panose="02020603050405020304" pitchFamily="18" charset="0"/>
                <a:cs typeface="Times New Roman" panose="02020603050405020304" pitchFamily="18" charset="0"/>
              </a:rPr>
              <a:t>Computer-to-computer interaction allows limited bases for authentication.</a:t>
            </a:r>
          </a:p>
          <a:p>
            <a:pPr algn="just"/>
            <a:r>
              <a:rPr lang="en-US" sz="2400" dirty="0">
                <a:latin typeface="Times New Roman" panose="02020603050405020304" pitchFamily="18" charset="0"/>
                <a:cs typeface="Times New Roman" panose="02020603050405020304" pitchFamily="18" charset="0"/>
              </a:rPr>
              <a:t>Computer authentication is mainly based on what the computer knows, that is, stored or computable data. But stored data can be located by unauthorized processes, and what one computer can compute so can another.</a:t>
            </a:r>
          </a:p>
        </p:txBody>
      </p:sp>
    </p:spTree>
    <p:extLst>
      <p:ext uri="{BB962C8B-B14F-4D97-AF65-F5344CB8AC3E}">
        <p14:creationId xmlns:p14="http://schemas.microsoft.com/office/powerpoint/2010/main" val="2495116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a:bodyPr>
          <a:lstStyle/>
          <a:p>
            <a:pPr algn="just"/>
            <a:r>
              <a:rPr lang="en-US" sz="2400" dirty="0">
                <a:latin typeface="Times New Roman" panose="02020603050405020304" pitchFamily="18" charset="0"/>
                <a:cs typeface="Times New Roman" panose="02020603050405020304" pitchFamily="18" charset="0"/>
              </a:rPr>
              <a:t>Malicious software can undermine authentication by eavesdropping on the authentication data and allowing it to be reused later. </a:t>
            </a:r>
          </a:p>
          <a:p>
            <a:pPr algn="just"/>
            <a:r>
              <a:rPr lang="en-US" sz="2400" dirty="0">
                <a:latin typeface="Times New Roman" panose="02020603050405020304" pitchFamily="18" charset="0"/>
                <a:cs typeface="Times New Roman" panose="02020603050405020304" pitchFamily="18" charset="0"/>
              </a:rPr>
              <a:t>Well placed attack code can also wait until a user has completed authentication and then interfere with the content of the authenticated session.</a:t>
            </a:r>
          </a:p>
          <a:p>
            <a:pPr algn="just"/>
            <a:r>
              <a:rPr lang="en-US" sz="2400" dirty="0">
                <a:latin typeface="Times New Roman" panose="02020603050405020304" pitchFamily="18" charset="0"/>
                <a:cs typeface="Times New Roman" panose="02020603050405020304" pitchFamily="18" charset="0"/>
              </a:rPr>
              <a:t>Each side of a computer interchange needs assurance of the authentic identity of the opposing side. </a:t>
            </a:r>
          </a:p>
          <a:p>
            <a:pPr algn="just"/>
            <a:r>
              <a:rPr lang="en-US" sz="2400" dirty="0">
                <a:latin typeface="Times New Roman" panose="02020603050405020304" pitchFamily="18" charset="0"/>
                <a:cs typeface="Times New Roman" panose="02020603050405020304" pitchFamily="18" charset="0"/>
              </a:rPr>
              <a:t>This is true for human-to-computer interactions as well as </a:t>
            </a:r>
            <a:r>
              <a:rPr lang="en-IN" sz="2400" dirty="0">
                <a:latin typeface="Times New Roman" panose="02020603050405020304" pitchFamily="18" charset="0"/>
                <a:cs typeface="Times New Roman" panose="02020603050405020304" pitchFamily="18" charset="0"/>
              </a:rPr>
              <a:t>for computer-to-human.</a:t>
            </a:r>
          </a:p>
          <a:p>
            <a:endParaRPr lang="en-IN" dirty="0"/>
          </a:p>
        </p:txBody>
      </p:sp>
    </p:spTree>
    <p:extLst>
      <p:ext uri="{BB962C8B-B14F-4D97-AF65-F5344CB8AC3E}">
        <p14:creationId xmlns:p14="http://schemas.microsoft.com/office/powerpoint/2010/main" val="2403298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524000"/>
          </a:xfrm>
        </p:spPr>
        <p:txBody>
          <a:bodyPr>
            <a:normAutofit fontScale="90000"/>
          </a:bodyPr>
          <a:lstStyle/>
          <a:p>
            <a:pPr algn="ctr"/>
            <a:r>
              <a:rPr lang="en-IN" b="1" dirty="0"/>
              <a:t>Successful Identification and Authentication</a:t>
            </a:r>
            <a:endParaRPr lang="en-IN" dirty="0"/>
          </a:p>
        </p:txBody>
      </p:sp>
      <p:sp>
        <p:nvSpPr>
          <p:cNvPr id="3" name="Content Placeholder 2"/>
          <p:cNvSpPr>
            <a:spLocks noGrp="1"/>
          </p:cNvSpPr>
          <p:nvPr>
            <p:ph idx="1"/>
          </p:nvPr>
        </p:nvSpPr>
        <p:spPr>
          <a:xfrm>
            <a:off x="457200" y="2743200"/>
            <a:ext cx="8229600" cy="3581400"/>
          </a:xfrm>
        </p:spPr>
        <p:txBody>
          <a:bodyPr/>
          <a:lstStyle/>
          <a:p>
            <a:r>
              <a:rPr lang="en-IN" dirty="0">
                <a:latin typeface="Times New Roman" panose="02020603050405020304" pitchFamily="18" charset="0"/>
                <a:cs typeface="Times New Roman" panose="02020603050405020304" pitchFamily="18" charset="0"/>
              </a:rPr>
              <a:t>Shared Secret</a:t>
            </a:r>
          </a:p>
          <a:p>
            <a:r>
              <a:rPr lang="en-IN" dirty="0">
                <a:latin typeface="Times New Roman" panose="02020603050405020304" pitchFamily="18" charset="0"/>
                <a:cs typeface="Times New Roman" panose="02020603050405020304" pitchFamily="18" charset="0"/>
              </a:rPr>
              <a:t>One-Time Password</a:t>
            </a:r>
          </a:p>
          <a:p>
            <a:r>
              <a:rPr lang="en-IN" dirty="0">
                <a:latin typeface="Times New Roman" panose="02020603050405020304" pitchFamily="18" charset="0"/>
                <a:cs typeface="Times New Roman" panose="02020603050405020304" pitchFamily="18" charset="0"/>
              </a:rPr>
              <a:t>Out-of-Band Communication</a:t>
            </a:r>
          </a:p>
          <a:p>
            <a:r>
              <a:rPr lang="en-IN" dirty="0">
                <a:latin typeface="Times New Roman" panose="02020603050405020304" pitchFamily="18" charset="0"/>
                <a:cs typeface="Times New Roman" panose="02020603050405020304" pitchFamily="18" charset="0"/>
              </a:rPr>
              <a:t>Continuous Authentication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1006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2638-BCAC-24E4-5E72-D34A5DE0FE0D}"/>
              </a:ext>
            </a:extLst>
          </p:cNvPr>
          <p:cNvSpPr>
            <a:spLocks noGrp="1"/>
          </p:cNvSpPr>
          <p:nvPr>
            <p:ph type="title"/>
          </p:nvPr>
        </p:nvSpPr>
        <p:spPr>
          <a:xfrm>
            <a:off x="457200" y="990601"/>
            <a:ext cx="8229600" cy="762000"/>
          </a:xfrm>
        </p:spPr>
        <p:txBody>
          <a:bodyPr>
            <a:normAutofit/>
          </a:bodyPr>
          <a:lstStyle/>
          <a:p>
            <a:pPr algn="ctr"/>
            <a:r>
              <a:rPr lang="en-US" sz="3600" b="1" dirty="0">
                <a:latin typeface="Times New Roman" panose="02020603050405020304" pitchFamily="18" charset="0"/>
                <a:cs typeface="Times New Roman" panose="02020603050405020304" pitchFamily="18" charset="0"/>
              </a:rPr>
              <a:t>Substitute Content on a Real Web Site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7ED16B-A3F8-E6A5-7AC2-D4F90B6EF9F6}"/>
              </a:ext>
            </a:extLst>
          </p:cNvPr>
          <p:cNvSpPr>
            <a:spLocks noGrp="1"/>
          </p:cNvSpPr>
          <p:nvPr>
            <p:ph idx="1"/>
          </p:nvPr>
        </p:nvSpPr>
        <p:spPr>
          <a:xfrm>
            <a:off x="457200" y="2133600"/>
            <a:ext cx="7899662" cy="3467100"/>
          </a:xfrm>
        </p:spPr>
        <p:txBody>
          <a:bodyPr>
            <a:noAutofit/>
          </a:bodyPr>
          <a:lstStyle/>
          <a:p>
            <a:pPr algn="just"/>
            <a:r>
              <a:rPr lang="en-US" sz="2400" dirty="0">
                <a:latin typeface="Times New Roman" panose="02020603050405020304" pitchFamily="18" charset="0"/>
                <a:cs typeface="Times New Roman" panose="02020603050405020304" pitchFamily="18" charset="0"/>
              </a:rPr>
              <a:t>Think of all the sites that offer content as PDF files. Most have a link through which to download the free PDF file display tool, Adobe Reader. </a:t>
            </a:r>
          </a:p>
          <a:p>
            <a:pPr algn="just"/>
            <a:r>
              <a:rPr lang="en-US" sz="2400" dirty="0">
                <a:latin typeface="Times New Roman" panose="02020603050405020304" pitchFamily="18" charset="0"/>
                <a:cs typeface="Times New Roman" panose="02020603050405020304" pitchFamily="18" charset="0"/>
              </a:rPr>
              <a:t>That tool comes preloaded on many computers, and most other users have probably already installed it themselves.</a:t>
            </a:r>
          </a:p>
          <a:p>
            <a:pPr algn="just"/>
            <a:r>
              <a:rPr lang="en-US" sz="2400" dirty="0">
                <a:latin typeface="Times New Roman" panose="02020603050405020304" pitchFamily="18" charset="0"/>
                <a:cs typeface="Times New Roman" panose="02020603050405020304" pitchFamily="18" charset="0"/>
              </a:rPr>
              <a:t> Still, sites with PDF content want to make sure users can process their downloads, so they post a link to the Adobe site, and occasionally a user clicks to download the utility program.</a:t>
            </a:r>
          </a:p>
        </p:txBody>
      </p:sp>
    </p:spTree>
    <p:extLst>
      <p:ext uri="{BB962C8B-B14F-4D97-AF65-F5344CB8AC3E}">
        <p14:creationId xmlns:p14="http://schemas.microsoft.com/office/powerpoint/2010/main" val="1736807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B9929-7848-4725-963C-18CFB77D6BC3}"/>
              </a:ext>
            </a:extLst>
          </p:cNvPr>
          <p:cNvSpPr>
            <a:spLocks noGrp="1"/>
          </p:cNvSpPr>
          <p:nvPr>
            <p:ph idx="1"/>
          </p:nvPr>
        </p:nvSpPr>
        <p:spPr>
          <a:xfrm>
            <a:off x="457200" y="1447800"/>
            <a:ext cx="8229600" cy="4876800"/>
          </a:xfrm>
        </p:spPr>
        <p:txBody>
          <a:bodyPr/>
          <a:lstStyle/>
          <a:p>
            <a:pPr algn="just"/>
            <a:r>
              <a:rPr lang="en-US" sz="2400" dirty="0">
                <a:latin typeface="Times New Roman" panose="02020603050405020304" pitchFamily="18" charset="0"/>
                <a:cs typeface="Times New Roman" panose="02020603050405020304" pitchFamily="18" charset="0"/>
              </a:rPr>
              <a:t>However, if an attacker wanted to insert malicious code, perhaps even in a compromised version of Reader. </a:t>
            </a:r>
          </a:p>
          <a:p>
            <a:pPr algn="just"/>
            <a:r>
              <a:rPr lang="en-US" sz="2400" dirty="0">
                <a:latin typeface="Times New Roman" panose="02020603050405020304" pitchFamily="18" charset="0"/>
                <a:cs typeface="Times New Roman" panose="02020603050405020304" pitchFamily="18" charset="0"/>
              </a:rPr>
              <a:t>All the attacker would have to do is modify the link on the site with the PDF file so it points to the attacker’s site instead of Adobe’s.</a:t>
            </a:r>
          </a:p>
          <a:p>
            <a:pPr algn="just"/>
            <a:r>
              <a:rPr lang="en-US" sz="2400" dirty="0">
                <a:latin typeface="Times New Roman" panose="02020603050405020304" pitchFamily="18" charset="0"/>
                <a:cs typeface="Times New Roman" panose="02020603050405020304" pitchFamily="18" charset="0"/>
              </a:rPr>
              <a:t>If the attacker presents a site that looks credible enough, most users would download and install the tool without question.</a:t>
            </a:r>
          </a:p>
          <a:p>
            <a:pPr algn="just"/>
            <a:r>
              <a:rPr lang="en-US" sz="2400" dirty="0">
                <a:latin typeface="Times New Roman" panose="02020603050405020304" pitchFamily="18" charset="0"/>
                <a:cs typeface="Times New Roman" panose="02020603050405020304" pitchFamily="18" charset="0"/>
              </a:rPr>
              <a:t> For the attacker, it is one tiny change to the original site’s HTML code, certainly no harder than changing the rest of the content.</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2319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800600"/>
          </a:xfrm>
        </p:spPr>
        <p:txBody>
          <a:bodyPr>
            <a:normAutofit/>
          </a:bodyPr>
          <a:lstStyle/>
          <a:p>
            <a:pPr algn="just"/>
            <a:r>
              <a:rPr lang="en-US" sz="2400" dirty="0">
                <a:latin typeface="Times New Roman" panose="02020603050405020304" pitchFamily="18" charset="0"/>
                <a:cs typeface="Times New Roman" panose="02020603050405020304" pitchFamily="18" charset="0"/>
              </a:rPr>
              <a:t>Popular browsers support add-ins, extra code to add new features to the browser, but these add-ins themselves can include corrupting code.</a:t>
            </a:r>
          </a:p>
          <a:p>
            <a:pPr algn="just"/>
            <a:r>
              <a:rPr lang="en-US" sz="2400" dirty="0">
                <a:latin typeface="Times New Roman" panose="02020603050405020304" pitchFamily="18" charset="0"/>
                <a:cs typeface="Times New Roman" panose="02020603050405020304" pitchFamily="18" charset="0"/>
              </a:rPr>
              <a:t>Data display involves a rich command set that controls rendering, positioning, motion, layering, and even invisibility.</a:t>
            </a:r>
          </a:p>
          <a:p>
            <a:pPr algn="just"/>
            <a:r>
              <a:rPr lang="en-US" sz="2400" dirty="0">
                <a:latin typeface="Times New Roman" panose="02020603050405020304" pitchFamily="18" charset="0"/>
                <a:cs typeface="Times New Roman" panose="02020603050405020304" pitchFamily="18" charset="0"/>
              </a:rPr>
              <a:t>The browser can access any data on a user’s computer, generally the browser runs with the same privileges as the </a:t>
            </a:r>
            <a:r>
              <a:rPr lang="en-IN" sz="2400" dirty="0">
                <a:latin typeface="Times New Roman" panose="02020603050405020304" pitchFamily="18" charset="0"/>
                <a:cs typeface="Times New Roman" panose="02020603050405020304" pitchFamily="18" charset="0"/>
              </a:rPr>
              <a:t>user.</a:t>
            </a:r>
          </a:p>
          <a:p>
            <a:pPr algn="just"/>
            <a:r>
              <a:rPr lang="en-US" sz="2400" dirty="0">
                <a:latin typeface="Times New Roman" panose="02020603050405020304" pitchFamily="18" charset="0"/>
                <a:cs typeface="Times New Roman" panose="02020603050405020304" pitchFamily="18" charset="0"/>
              </a:rPr>
              <a:t>Data transfers to and from the user are invisible, meaning they occur without the user’s knowledge or explicit permission.</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0495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4D75-2C4C-59B3-5B2E-6DD0297F0887}"/>
              </a:ext>
            </a:extLst>
          </p:cNvPr>
          <p:cNvSpPr>
            <a:spLocks noGrp="1"/>
          </p:cNvSpPr>
          <p:nvPr>
            <p:ph type="title"/>
          </p:nvPr>
        </p:nvSpPr>
        <p:spPr>
          <a:xfrm>
            <a:off x="457200" y="762000"/>
            <a:ext cx="8229600" cy="685800"/>
          </a:xfrm>
        </p:spPr>
        <p:txBody>
          <a:bodyPr>
            <a:normAutofit/>
          </a:bodyPr>
          <a:lstStyle/>
          <a:p>
            <a:pPr algn="ctr"/>
            <a:r>
              <a:rPr lang="en-IN" sz="3600" b="1" dirty="0">
                <a:latin typeface="Times New Roman" panose="02020603050405020304" pitchFamily="18" charset="0"/>
                <a:cs typeface="Times New Roman" panose="02020603050405020304" pitchFamily="18" charset="0"/>
              </a:rPr>
              <a:t>Web Bug</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E3EF35-540A-BF08-EFD1-ECBDDB1A6B9B}"/>
              </a:ext>
            </a:extLst>
          </p:cNvPr>
          <p:cNvSpPr>
            <a:spLocks noGrp="1"/>
          </p:cNvSpPr>
          <p:nvPr>
            <p:ph idx="1"/>
          </p:nvPr>
        </p:nvSpPr>
        <p:spPr>
          <a:xfrm>
            <a:off x="457200" y="1447800"/>
            <a:ext cx="8229600" cy="5105400"/>
          </a:xfrm>
        </p:spPr>
        <p:txBody>
          <a:bodyPr>
            <a:noAutofit/>
          </a:bodyPr>
          <a:lstStyle/>
          <a:p>
            <a:pPr algn="just"/>
            <a:r>
              <a:rPr lang="en-US" sz="2400" dirty="0">
                <a:latin typeface="Times New Roman" panose="02020603050405020304" pitchFamily="18" charset="0"/>
                <a:cs typeface="Times New Roman" panose="02020603050405020304" pitchFamily="18" charset="0"/>
              </a:rPr>
              <a:t>A web page is made up of many files: some text, graphics, executable code, and scripts. </a:t>
            </a:r>
          </a:p>
          <a:p>
            <a:pPr algn="just"/>
            <a:r>
              <a:rPr lang="en-US" sz="2400" dirty="0">
                <a:latin typeface="Times New Roman" panose="02020603050405020304" pitchFamily="18" charset="0"/>
                <a:cs typeface="Times New Roman" panose="02020603050405020304" pitchFamily="18" charset="0"/>
              </a:rPr>
              <a:t>When the web page is loaded, files are downloaded from a destination and processed; during the processing they may invoke other files (perhaps from other sites) which are in turn downloaded and processed, until all invocations have been satisfied. </a:t>
            </a:r>
          </a:p>
          <a:p>
            <a:pPr algn="just"/>
            <a:r>
              <a:rPr lang="en-US" sz="2400" dirty="0">
                <a:latin typeface="Times New Roman" panose="02020603050405020304" pitchFamily="18" charset="0"/>
                <a:cs typeface="Times New Roman" panose="02020603050405020304" pitchFamily="18" charset="0"/>
              </a:rPr>
              <a:t>When a remote file is fetched for inclusion, the request also sends the IP address of the requester, the type of browser, and the content of any cookies stored for the requested site. </a:t>
            </a:r>
          </a:p>
          <a:p>
            <a:pPr algn="just"/>
            <a:r>
              <a:rPr lang="en-US" sz="2400" dirty="0">
                <a:latin typeface="Times New Roman" panose="02020603050405020304" pitchFamily="18" charset="0"/>
                <a:cs typeface="Times New Roman" panose="02020603050405020304" pitchFamily="18" charset="0"/>
              </a:rPr>
              <a:t>These cookies permit the page to display a notice such as “Welcome back, Elaine,” bring up content from your last visit, or redirect you to a particular web page.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766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3E311-9277-CF12-F9AF-A5885E36E40E}"/>
              </a:ext>
            </a:extLst>
          </p:cNvPr>
          <p:cNvSpPr>
            <a:spLocks noGrp="1"/>
          </p:cNvSpPr>
          <p:nvPr>
            <p:ph idx="1"/>
          </p:nvPr>
        </p:nvSpPr>
        <p:spPr>
          <a:xfrm>
            <a:off x="457200" y="1219200"/>
            <a:ext cx="8229600" cy="4551182"/>
          </a:xfrm>
        </p:spPr>
        <p:txBody>
          <a:bodyPr>
            <a:normAutofit/>
          </a:bodyPr>
          <a:lstStyle/>
          <a:p>
            <a:pPr algn="just"/>
            <a:r>
              <a:rPr lang="en-US" sz="2400" dirty="0">
                <a:latin typeface="Times New Roman" panose="02020603050405020304" pitchFamily="18" charset="0"/>
                <a:cs typeface="Times New Roman" panose="02020603050405020304" pitchFamily="18" charset="0"/>
              </a:rPr>
              <a:t>Some advertisers want to count number of visitors and number of times each visitor arrives at a site. </a:t>
            </a:r>
          </a:p>
          <a:p>
            <a:pPr algn="just"/>
            <a:r>
              <a:rPr lang="en-US" sz="2400" dirty="0">
                <a:latin typeface="Times New Roman" panose="02020603050405020304" pitchFamily="18" charset="0"/>
                <a:cs typeface="Times New Roman" panose="02020603050405020304" pitchFamily="18" charset="0"/>
              </a:rPr>
              <a:t>They can do this by a combination of cookies and an invisible image. </a:t>
            </a:r>
          </a:p>
          <a:p>
            <a:pPr algn="just"/>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web bug</a:t>
            </a:r>
            <a:r>
              <a:rPr lang="en-US" sz="2400" dirty="0">
                <a:latin typeface="Times New Roman" panose="02020603050405020304" pitchFamily="18" charset="0"/>
                <a:cs typeface="Times New Roman" panose="02020603050405020304" pitchFamily="18" charset="0"/>
              </a:rPr>
              <a:t>, also called a </a:t>
            </a:r>
            <a:r>
              <a:rPr lang="en-US" sz="2400" b="1" dirty="0">
                <a:latin typeface="Times New Roman" panose="02020603050405020304" pitchFamily="18" charset="0"/>
                <a:cs typeface="Times New Roman" panose="02020603050405020304" pitchFamily="18" charset="0"/>
              </a:rPr>
              <a:t>clear GIF</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1x1 GIF</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tracking bug</a:t>
            </a:r>
            <a:r>
              <a:rPr lang="en-US" sz="2400" dirty="0">
                <a:latin typeface="Times New Roman" panose="02020603050405020304" pitchFamily="18" charset="0"/>
                <a:cs typeface="Times New Roman" panose="02020603050405020304" pitchFamily="18" charset="0"/>
              </a:rPr>
              <a:t>, is a tiny image, as small as</a:t>
            </a:r>
          </a:p>
          <a:p>
            <a:pPr algn="just"/>
            <a:r>
              <a:rPr lang="en-US" sz="2400" dirty="0">
                <a:latin typeface="Times New Roman" panose="02020603050405020304" pitchFamily="18" charset="0"/>
                <a:cs typeface="Times New Roman" panose="02020603050405020304" pitchFamily="18" charset="0"/>
              </a:rPr>
              <a:t>1 pixel by 1 pixel (depending on resolution, screens display at least 100 to 200 pixels per inch), an image so small it will not normally be seen. </a:t>
            </a:r>
          </a:p>
          <a:p>
            <a:pPr algn="just"/>
            <a:r>
              <a:rPr lang="en-US" sz="2400" dirty="0">
                <a:latin typeface="Times New Roman" panose="02020603050405020304" pitchFamily="18" charset="0"/>
                <a:cs typeface="Times New Roman" panose="02020603050405020304" pitchFamily="18" charset="0"/>
              </a:rPr>
              <a:t>Nevertheless, it is loaded and processed the same as a larger picture</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51445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081D1B-5F5C-938C-01C6-C3A2F8321AB4}"/>
              </a:ext>
            </a:extLst>
          </p:cNvPr>
          <p:cNvSpPr>
            <a:spLocks noGrp="1"/>
          </p:cNvSpPr>
          <p:nvPr>
            <p:ph idx="1"/>
          </p:nvPr>
        </p:nvSpPr>
        <p:spPr>
          <a:xfrm>
            <a:off x="457200" y="1447799"/>
            <a:ext cx="8229600" cy="4039779"/>
          </a:xfrm>
        </p:spPr>
        <p:txBody>
          <a:bodyPr>
            <a:normAutofit/>
          </a:bodyPr>
          <a:lstStyle/>
          <a:p>
            <a:pPr algn="just"/>
            <a:r>
              <a:rPr lang="en-US" sz="2400" dirty="0">
                <a:latin typeface="Times New Roman" panose="02020603050405020304" pitchFamily="18" charset="0"/>
                <a:cs typeface="Times New Roman" panose="02020603050405020304" pitchFamily="18" charset="0"/>
              </a:rPr>
              <a:t>Part of the processing is to notify the bug’s owner, the advertiser, who thus learns that another user has loaded the advertising image.</a:t>
            </a:r>
          </a:p>
          <a:p>
            <a:pPr algn="just"/>
            <a:r>
              <a:rPr lang="en-US" sz="2400" dirty="0">
                <a:latin typeface="Times New Roman" panose="02020603050405020304" pitchFamily="18" charset="0"/>
                <a:cs typeface="Times New Roman" panose="02020603050405020304" pitchFamily="18" charset="0"/>
              </a:rPr>
              <a:t>A single company can do the same thing without the need for a web bug.</a:t>
            </a:r>
          </a:p>
          <a:p>
            <a:pPr algn="just"/>
            <a:r>
              <a:rPr lang="en-US" sz="2400" dirty="0">
                <a:latin typeface="Times New Roman" panose="02020603050405020304" pitchFamily="18" charset="0"/>
                <a:cs typeface="Times New Roman" panose="02020603050405020304" pitchFamily="18" charset="0"/>
              </a:rPr>
              <a:t>If you order flowers online, the florist can obtain your IP address and set a cookie containing your details so as to recognize you as a repeat customer.</a:t>
            </a:r>
          </a:p>
          <a:p>
            <a:pPr algn="just"/>
            <a:r>
              <a:rPr lang="en-US" sz="2400" dirty="0">
                <a:latin typeface="Times New Roman" panose="02020603050405020304" pitchFamily="18" charset="0"/>
                <a:cs typeface="Times New Roman" panose="02020603050405020304" pitchFamily="18" charset="0"/>
              </a:rPr>
              <a:t> A web bug allows this tracking across </a:t>
            </a:r>
            <a:r>
              <a:rPr lang="en-IN" sz="2400" dirty="0">
                <a:latin typeface="Times New Roman" panose="02020603050405020304" pitchFamily="18" charset="0"/>
                <a:cs typeface="Times New Roman" panose="02020603050405020304" pitchFamily="18" charset="0"/>
              </a:rPr>
              <a:t>multiple merchants.</a:t>
            </a:r>
          </a:p>
          <a:p>
            <a:pPr marL="0" indent="0">
              <a:buNone/>
            </a:pPr>
            <a:endParaRPr lang="en-IN" sz="1800" dirty="0"/>
          </a:p>
        </p:txBody>
      </p:sp>
    </p:spTree>
    <p:extLst>
      <p:ext uri="{BB962C8B-B14F-4D97-AF65-F5344CB8AC3E}">
        <p14:creationId xmlns:p14="http://schemas.microsoft.com/office/powerpoint/2010/main" val="1006193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406DEE-6703-8430-1FCE-FA61BB904F25}"/>
              </a:ext>
            </a:extLst>
          </p:cNvPr>
          <p:cNvPicPr>
            <a:picLocks noGrp="1" noChangeAspect="1"/>
          </p:cNvPicPr>
          <p:nvPr>
            <p:ph idx="1"/>
          </p:nvPr>
        </p:nvPicPr>
        <p:blipFill>
          <a:blip r:embed="rId2"/>
          <a:stretch>
            <a:fillRect/>
          </a:stretch>
        </p:blipFill>
        <p:spPr>
          <a:xfrm>
            <a:off x="1654404" y="1656172"/>
            <a:ext cx="4908399" cy="3944528"/>
          </a:xfrm>
        </p:spPr>
      </p:pic>
    </p:spTree>
    <p:extLst>
      <p:ext uri="{BB962C8B-B14F-4D97-AF65-F5344CB8AC3E}">
        <p14:creationId xmlns:p14="http://schemas.microsoft.com/office/powerpoint/2010/main" val="1995020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BD947B-DEF7-D3B0-7DB6-E5F67EA82759}"/>
              </a:ext>
            </a:extLst>
          </p:cNvPr>
          <p:cNvSpPr>
            <a:spLocks noGrp="1"/>
          </p:cNvSpPr>
          <p:nvPr>
            <p:ph idx="1"/>
          </p:nvPr>
        </p:nvSpPr>
        <p:spPr>
          <a:xfrm>
            <a:off x="457200" y="1371600"/>
            <a:ext cx="8229600" cy="4229100"/>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Web bugs can also be used in email with images. </a:t>
            </a:r>
          </a:p>
          <a:p>
            <a:pPr algn="just"/>
            <a:r>
              <a:rPr lang="en-US" sz="2400" dirty="0">
                <a:latin typeface="Times New Roman" panose="02020603050405020304" pitchFamily="18" charset="0"/>
                <a:cs typeface="Times New Roman" panose="02020603050405020304" pitchFamily="18" charset="0"/>
              </a:rPr>
              <a:t>A spammer gets a list of email addresses but does not know if the addresses are active, that is, if anyone reads mail at that address. </a:t>
            </a:r>
          </a:p>
          <a:p>
            <a:pPr algn="just"/>
            <a:r>
              <a:rPr lang="en-US" sz="2400" dirty="0">
                <a:latin typeface="Times New Roman" panose="02020603050405020304" pitchFamily="18" charset="0"/>
                <a:cs typeface="Times New Roman" panose="02020603050405020304" pitchFamily="18" charset="0"/>
              </a:rPr>
              <a:t>With an embedded web bug, the spammer receives a report when the email message is opened in a browser.</a:t>
            </a:r>
          </a:p>
          <a:p>
            <a:pPr algn="just"/>
            <a:r>
              <a:rPr lang="en-US" sz="2400" dirty="0">
                <a:latin typeface="Times New Roman" panose="02020603050405020304" pitchFamily="18" charset="0"/>
                <a:cs typeface="Times New Roman" panose="02020603050405020304" pitchFamily="18" charset="0"/>
              </a:rPr>
              <a:t> Or a company suspecting its email is ending up with competitors or other unauthorized parties can insert a web bug that will report each time the message is opened, whether as a direct recipient or someone to whom the message has </a:t>
            </a:r>
            <a:r>
              <a:rPr lang="en-IN" sz="2400" dirty="0">
                <a:latin typeface="Times New Roman" panose="02020603050405020304" pitchFamily="18" charset="0"/>
                <a:cs typeface="Times New Roman" panose="02020603050405020304" pitchFamily="18" charset="0"/>
              </a:rPr>
              <a:t>been forwarded.</a:t>
            </a:r>
          </a:p>
        </p:txBody>
      </p:sp>
    </p:spTree>
    <p:extLst>
      <p:ext uri="{BB962C8B-B14F-4D97-AF65-F5344CB8AC3E}">
        <p14:creationId xmlns:p14="http://schemas.microsoft.com/office/powerpoint/2010/main" val="2270953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161A-9730-7485-8B48-971126FCCA40}"/>
              </a:ext>
            </a:extLst>
          </p:cNvPr>
          <p:cNvSpPr>
            <a:spLocks noGrp="1"/>
          </p:cNvSpPr>
          <p:nvPr>
            <p:ph type="title"/>
          </p:nvPr>
        </p:nvSpPr>
        <p:spPr>
          <a:xfrm>
            <a:off x="457200" y="914400"/>
            <a:ext cx="8229600" cy="609600"/>
          </a:xfrm>
        </p:spPr>
        <p:txBody>
          <a:bodyPr>
            <a:normAutofit/>
          </a:bodyPr>
          <a:lstStyle/>
          <a:p>
            <a:pPr algn="ctr"/>
            <a:r>
              <a:rPr lang="en-IN" sz="3600" b="1" dirty="0">
                <a:latin typeface="Times New Roman" panose="02020603050405020304" pitchFamily="18" charset="0"/>
                <a:cs typeface="Times New Roman" panose="02020603050405020304" pitchFamily="18" charset="0"/>
              </a:rPr>
              <a:t>Clickjacking</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28EDF2-EE0B-ADA5-F79B-5E7E74CBA8D1}"/>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Consider a scenario in which an attacker wants to seduce a victim into doing something.</a:t>
            </a:r>
          </a:p>
          <a:p>
            <a:pPr algn="just"/>
            <a:r>
              <a:rPr lang="en-US" sz="2400" dirty="0">
                <a:solidFill>
                  <a:srgbClr val="000000"/>
                </a:solidFill>
                <a:latin typeface="Times New Roman" panose="02020603050405020304" pitchFamily="18" charset="0"/>
                <a:cs typeface="Times New Roman" panose="02020603050405020304" pitchFamily="18" charset="0"/>
              </a:rPr>
              <a:t>As shown in </a:t>
            </a:r>
            <a:r>
              <a:rPr lang="en-US" sz="2400" dirty="0">
                <a:solidFill>
                  <a:srgbClr val="0000EF"/>
                </a:solidFill>
                <a:latin typeface="Times New Roman" panose="02020603050405020304" pitchFamily="18" charset="0"/>
                <a:cs typeface="Times New Roman" panose="02020603050405020304" pitchFamily="18" charset="0"/>
              </a:rPr>
              <a:t>Figure 4-13</a:t>
            </a:r>
            <a:r>
              <a:rPr lang="en-US" sz="2400" dirty="0">
                <a:solidFill>
                  <a:srgbClr val="000000"/>
                </a:solidFill>
                <a:latin typeface="Times New Roman" panose="02020603050405020304" pitchFamily="18" charset="0"/>
                <a:cs typeface="Times New Roman" panose="02020603050405020304" pitchFamily="18" charset="0"/>
              </a:rPr>
              <a:t>, the computer attack uses an image pasted over, that is,</a:t>
            </a:r>
          </a:p>
          <a:p>
            <a:pPr algn="just"/>
            <a:r>
              <a:rPr lang="en-US" sz="2400" dirty="0">
                <a:solidFill>
                  <a:srgbClr val="000000"/>
                </a:solidFill>
                <a:latin typeface="Times New Roman" panose="02020603050405020304" pitchFamily="18" charset="0"/>
                <a:cs typeface="Times New Roman" panose="02020603050405020304" pitchFamily="18" charset="0"/>
              </a:rPr>
              <a:t>displayed on top of, another image. </a:t>
            </a:r>
          </a:p>
          <a:p>
            <a:pPr algn="just"/>
            <a:r>
              <a:rPr lang="en-US" sz="2400" dirty="0">
                <a:solidFill>
                  <a:srgbClr val="000000"/>
                </a:solidFill>
                <a:latin typeface="Times New Roman" panose="02020603050405020304" pitchFamily="18" charset="0"/>
                <a:cs typeface="Times New Roman" panose="02020603050405020304" pitchFamily="18" charset="0"/>
              </a:rPr>
              <a:t>We are all familiar with the click box “Do you want to</a:t>
            </a:r>
          </a:p>
          <a:p>
            <a:pPr algn="just"/>
            <a:r>
              <a:rPr lang="en-US" sz="2400" dirty="0">
                <a:solidFill>
                  <a:srgbClr val="000000"/>
                </a:solidFill>
                <a:latin typeface="Times New Roman" panose="02020603050405020304" pitchFamily="18" charset="0"/>
                <a:cs typeface="Times New Roman" panose="02020603050405020304" pitchFamily="18" charset="0"/>
              </a:rPr>
              <a:t>delete this file? [Yes] [No].” </a:t>
            </a:r>
          </a:p>
          <a:p>
            <a:pPr algn="just"/>
            <a:r>
              <a:rPr lang="en-US" sz="2400" b="1" dirty="0">
                <a:solidFill>
                  <a:srgbClr val="000000"/>
                </a:solidFill>
                <a:latin typeface="Times New Roman" panose="02020603050405020304" pitchFamily="18" charset="0"/>
                <a:cs typeface="Times New Roman" panose="02020603050405020304" pitchFamily="18" charset="0"/>
              </a:rPr>
              <a:t>Clickjacking </a:t>
            </a:r>
            <a:r>
              <a:rPr lang="en-US" sz="2400" dirty="0">
                <a:solidFill>
                  <a:srgbClr val="000000"/>
                </a:solidFill>
                <a:latin typeface="Times New Roman" panose="02020603050405020304" pitchFamily="18" charset="0"/>
                <a:cs typeface="Times New Roman" panose="02020603050405020304" pitchFamily="18" charset="0"/>
              </a:rPr>
              <a:t>is a technique that essentially causes that prompt box to slide around so that [Yes] is always under the mouse. </a:t>
            </a:r>
          </a:p>
          <a:p>
            <a:pPr marL="0" indent="0">
              <a:buNone/>
            </a:pPr>
            <a:endParaRPr lang="en-IN" dirty="0"/>
          </a:p>
        </p:txBody>
      </p:sp>
    </p:spTree>
    <p:extLst>
      <p:ext uri="{BB962C8B-B14F-4D97-AF65-F5344CB8AC3E}">
        <p14:creationId xmlns:p14="http://schemas.microsoft.com/office/powerpoint/2010/main" val="1827677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CF7C4C-DC0D-3977-602F-97FDE2D8656A}"/>
              </a:ext>
            </a:extLst>
          </p:cNvPr>
          <p:cNvSpPr>
            <a:spLocks noGrp="1"/>
          </p:cNvSpPr>
          <p:nvPr>
            <p:ph idx="1"/>
          </p:nvPr>
        </p:nvSpPr>
        <p:spPr>
          <a:xfrm>
            <a:off x="457200" y="1447800"/>
            <a:ext cx="8229600" cy="4876800"/>
          </a:xfrm>
        </p:spPr>
        <p:txBody>
          <a:bodyPr/>
          <a:lstStyle/>
          <a:p>
            <a:pPr algn="just"/>
            <a:r>
              <a:rPr lang="en-US" sz="2400" dirty="0">
                <a:solidFill>
                  <a:srgbClr val="000000"/>
                </a:solidFill>
                <a:latin typeface="Times New Roman" panose="02020603050405020304" pitchFamily="18" charset="0"/>
                <a:cs typeface="Times New Roman" panose="02020603050405020304" pitchFamily="18" charset="0"/>
              </a:rPr>
              <a:t>The attacker also makes this box transparent, so the victim is unaware of clicking anything. </a:t>
            </a:r>
          </a:p>
          <a:p>
            <a:pPr algn="just"/>
            <a:r>
              <a:rPr lang="en-US" sz="2400" dirty="0">
                <a:solidFill>
                  <a:srgbClr val="000000"/>
                </a:solidFill>
                <a:latin typeface="Times New Roman" panose="02020603050405020304" pitchFamily="18" charset="0"/>
                <a:cs typeface="Times New Roman" panose="02020603050405020304" pitchFamily="18" charset="0"/>
              </a:rPr>
              <a:t>Furthermore, a second, visible image is pasted underneath, so the victim thinks the box being clicked is</a:t>
            </a:r>
          </a:p>
          <a:p>
            <a:pPr algn="just"/>
            <a:r>
              <a:rPr lang="en-US" sz="2400" dirty="0">
                <a:solidFill>
                  <a:srgbClr val="000000"/>
                </a:solidFill>
                <a:latin typeface="Times New Roman" panose="02020603050405020304" pitchFamily="18" charset="0"/>
                <a:cs typeface="Times New Roman" panose="02020603050405020304" pitchFamily="18" charset="0"/>
              </a:rPr>
              <a:t>something like “For a free prize, click [Here].” </a:t>
            </a:r>
          </a:p>
          <a:p>
            <a:pPr algn="just"/>
            <a:r>
              <a:rPr lang="en-US" sz="2400" dirty="0">
                <a:solidFill>
                  <a:srgbClr val="000000"/>
                </a:solidFill>
                <a:latin typeface="Times New Roman" panose="02020603050405020304" pitchFamily="18" charset="0"/>
                <a:cs typeface="Times New Roman" panose="02020603050405020304" pitchFamily="18" charset="0"/>
              </a:rPr>
              <a:t>The victim clicks where [Here] is on the screen, but [Here] is not a button at all; it is just a picture directly under [Yes] (which is invisible). The mouse click selects the [Yes] button.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909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5C386B-3A79-5B6B-29A4-837D59C3B406}"/>
              </a:ext>
            </a:extLst>
          </p:cNvPr>
          <p:cNvPicPr>
            <a:picLocks noGrp="1" noChangeAspect="1"/>
          </p:cNvPicPr>
          <p:nvPr>
            <p:ph idx="1"/>
          </p:nvPr>
        </p:nvPicPr>
        <p:blipFill>
          <a:blip r:embed="rId2"/>
          <a:stretch>
            <a:fillRect/>
          </a:stretch>
        </p:blipFill>
        <p:spPr>
          <a:xfrm>
            <a:off x="2156381" y="2080378"/>
            <a:ext cx="4450335" cy="3231037"/>
          </a:xfrm>
        </p:spPr>
      </p:pic>
    </p:spTree>
    <p:extLst>
      <p:ext uri="{BB962C8B-B14F-4D97-AF65-F5344CB8AC3E}">
        <p14:creationId xmlns:p14="http://schemas.microsoft.com/office/powerpoint/2010/main" val="560317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800D30-9A16-3544-97C3-612222388210}"/>
              </a:ext>
            </a:extLst>
          </p:cNvPr>
          <p:cNvSpPr>
            <a:spLocks noGrp="1"/>
          </p:cNvSpPr>
          <p:nvPr>
            <p:ph idx="1"/>
          </p:nvPr>
        </p:nvSpPr>
        <p:spPr>
          <a:xfrm>
            <a:off x="457200" y="1066800"/>
            <a:ext cx="8229600" cy="4724400"/>
          </a:xfrm>
        </p:spPr>
        <p:txBody>
          <a:bodyPr>
            <a:noAutofit/>
          </a:bodyPr>
          <a:lstStyle/>
          <a:p>
            <a:pPr algn="just"/>
            <a:r>
              <a:rPr lang="en-US" sz="2400" dirty="0">
                <a:latin typeface="Times New Roman" panose="02020603050405020304" pitchFamily="18" charset="0"/>
                <a:cs typeface="Times New Roman" panose="02020603050405020304" pitchFamily="18" charset="0"/>
              </a:rPr>
              <a:t>It is easy to see how this attack would be used. The attacker chooses an action to which the user would ordinarily not agree, such as</a:t>
            </a:r>
          </a:p>
          <a:p>
            <a:pPr marL="0" indent="0" algn="just">
              <a:buNone/>
            </a:pPr>
            <a:r>
              <a:rPr lang="en-US" sz="2400" dirty="0">
                <a:latin typeface="Times New Roman" panose="02020603050405020304" pitchFamily="18" charset="0"/>
                <a:cs typeface="Times New Roman" panose="02020603050405020304" pitchFamily="18" charset="0"/>
              </a:rPr>
              <a:t>	• Do you really want to delete all your files?</a:t>
            </a:r>
          </a:p>
          <a:p>
            <a:pPr marL="0" indent="0" algn="just">
              <a:buNone/>
            </a:pPr>
            <a:r>
              <a:rPr lang="en-US" sz="2400" dirty="0">
                <a:latin typeface="Times New Roman" panose="02020603050405020304" pitchFamily="18" charset="0"/>
                <a:cs typeface="Times New Roman" panose="02020603050405020304" pitchFamily="18" charset="0"/>
              </a:rPr>
              <a:t>	• Do you really want to send your contacts list to a spam merchant?</a:t>
            </a:r>
          </a:p>
          <a:p>
            <a:pPr marL="0" indent="0" algn="just">
              <a:buNone/>
            </a:pPr>
            <a:r>
              <a:rPr lang="en-US" sz="2400" dirty="0">
                <a:latin typeface="Times New Roman" panose="02020603050405020304" pitchFamily="18" charset="0"/>
                <a:cs typeface="Times New Roman" panose="02020603050405020304" pitchFamily="18" charset="0"/>
              </a:rPr>
              <a:t>	• Do you really want to install this program?</a:t>
            </a:r>
          </a:p>
          <a:p>
            <a:pPr marL="0" indent="0" algn="just">
              <a:buNone/>
            </a:pPr>
            <a:r>
              <a:rPr lang="en-US" sz="2400" dirty="0">
                <a:latin typeface="Times New Roman" panose="02020603050405020304" pitchFamily="18" charset="0"/>
                <a:cs typeface="Times New Roman" panose="02020603050405020304" pitchFamily="18" charset="0"/>
              </a:rPr>
              <a:t>	• Do you really want to change your password to A Word You Don’t Know?</a:t>
            </a:r>
          </a:p>
          <a:p>
            <a:pPr marL="0" indent="0" algn="just">
              <a:buNone/>
            </a:pPr>
            <a:r>
              <a:rPr lang="en-US" sz="2400" dirty="0">
                <a:latin typeface="Times New Roman" panose="02020603050405020304" pitchFamily="18" charset="0"/>
                <a:cs typeface="Times New Roman" panose="02020603050405020304" pitchFamily="18" charset="0"/>
              </a:rPr>
              <a:t>	• Do you really want to allow the world to have write access to your profile?</a:t>
            </a:r>
          </a:p>
        </p:txBody>
      </p:sp>
    </p:spTree>
    <p:extLst>
      <p:ext uri="{BB962C8B-B14F-4D97-AF65-F5344CB8AC3E}">
        <p14:creationId xmlns:p14="http://schemas.microsoft.com/office/powerpoint/2010/main" val="4243674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83EE3-4BE8-7E99-92F3-DB05B83E1B0B}"/>
              </a:ext>
            </a:extLst>
          </p:cNvPr>
          <p:cNvSpPr>
            <a:spLocks noGrp="1"/>
          </p:cNvSpPr>
          <p:nvPr>
            <p:ph idx="1"/>
          </p:nvPr>
        </p:nvSpPr>
        <p:spPr>
          <a:xfrm>
            <a:off x="457200" y="609600"/>
            <a:ext cx="8229600" cy="5791200"/>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A clickjacking attack succeeds because of what the attacker can do:</a:t>
            </a:r>
          </a:p>
          <a:p>
            <a:pPr marL="0" indent="0" algn="just">
              <a:buNone/>
            </a:pPr>
            <a:r>
              <a:rPr lang="en-US" sz="2400" dirty="0">
                <a:latin typeface="Times New Roman" panose="02020603050405020304" pitchFamily="18" charset="0"/>
                <a:cs typeface="Times New Roman" panose="02020603050405020304" pitchFamily="18" charset="0"/>
              </a:rPr>
              <a:t>• Choose and load a page with a confirmation box that commits the user to an action with one or a small number of mouse clicks (for example, “Do you want to install this program? [Yes] [Cancel]”)</a:t>
            </a:r>
          </a:p>
          <a:p>
            <a:pPr marL="0" indent="0" algn="just">
              <a:buNone/>
            </a:pPr>
            <a:r>
              <a:rPr lang="en-US" sz="2400" dirty="0">
                <a:latin typeface="Times New Roman" panose="02020603050405020304" pitchFamily="18" charset="0"/>
                <a:cs typeface="Times New Roman" panose="02020603050405020304" pitchFamily="18" charset="0"/>
              </a:rPr>
              <a:t>• Change the image’s coloring to transparent.</a:t>
            </a:r>
          </a:p>
          <a:p>
            <a:pPr marL="0" indent="0" algn="just">
              <a:buNone/>
            </a:pPr>
            <a:r>
              <a:rPr lang="en-US" sz="2400" dirty="0">
                <a:latin typeface="Times New Roman" panose="02020603050405020304" pitchFamily="18" charset="0"/>
                <a:cs typeface="Times New Roman" panose="02020603050405020304" pitchFamily="18" charset="0"/>
              </a:rPr>
              <a:t>• Move the image to any position on the screen.</a:t>
            </a:r>
          </a:p>
          <a:p>
            <a:pPr marL="0" indent="0" algn="just">
              <a:buNone/>
            </a:pPr>
            <a:r>
              <a:rPr lang="en-US" sz="2400" dirty="0">
                <a:latin typeface="Times New Roman" panose="02020603050405020304" pitchFamily="18" charset="0"/>
                <a:cs typeface="Times New Roman" panose="02020603050405020304" pitchFamily="18" charset="0"/>
              </a:rPr>
              <a:t>• Superimpose a benign image underneath the malicious image (remember, the malicious image is transparent) with what looks like a button directly under the real (but invisible) button for the action the attacker wants (such as, “Yes” install </a:t>
            </a:r>
            <a:r>
              <a:rPr lang="en-IN" sz="2400" dirty="0">
                <a:latin typeface="Times New Roman" panose="02020603050405020304" pitchFamily="18" charset="0"/>
                <a:cs typeface="Times New Roman" panose="02020603050405020304" pitchFamily="18" charset="0"/>
              </a:rPr>
              <a:t>the program).</a:t>
            </a:r>
          </a:p>
          <a:p>
            <a:pPr marL="0" indent="0" algn="just">
              <a:buNone/>
            </a:pPr>
            <a:r>
              <a:rPr lang="en-US" sz="2400" dirty="0">
                <a:latin typeface="Times New Roman" panose="02020603050405020304" pitchFamily="18" charset="0"/>
                <a:cs typeface="Times New Roman" panose="02020603050405020304" pitchFamily="18" charset="0"/>
              </a:rPr>
              <a:t>• Induce the victim to click what seems to be a button on the benign image.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76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IN" dirty="0"/>
              <a:t>Browser</a:t>
            </a:r>
            <a:r>
              <a:rPr lang="en-IN" b="1" dirty="0"/>
              <a:t> </a:t>
            </a:r>
            <a:r>
              <a:rPr lang="en-IN" dirty="0"/>
              <a:t>Attacks</a:t>
            </a:r>
          </a:p>
        </p:txBody>
      </p:sp>
      <p:sp>
        <p:nvSpPr>
          <p:cNvPr id="3" name="Content Placeholder 2"/>
          <p:cNvSpPr>
            <a:spLocks noGrp="1"/>
          </p:cNvSpPr>
          <p:nvPr>
            <p:ph idx="1"/>
          </p:nvPr>
        </p:nvSpPr>
        <p:spPr>
          <a:xfrm>
            <a:off x="457200" y="1905000"/>
            <a:ext cx="8229600" cy="4419600"/>
          </a:xfrm>
        </p:spPr>
        <p:txBody>
          <a:bodyPr>
            <a:normAutofit/>
          </a:bodyPr>
          <a:lstStyle/>
          <a:p>
            <a:pPr algn="just"/>
            <a:r>
              <a:rPr lang="en-US" sz="2400" dirty="0">
                <a:latin typeface="Times New Roman" panose="02020603050405020304" pitchFamily="18" charset="0"/>
                <a:cs typeface="Times New Roman" panose="02020603050405020304" pitchFamily="18" charset="0"/>
              </a:rPr>
              <a:t>Assailants go after a browser to obtain sensitive information, such as account numbers or authentication passwords; to entice the user, for example, using pop-up ads; or to install malware.</a:t>
            </a:r>
          </a:p>
          <a:p>
            <a:pPr algn="just"/>
            <a:r>
              <a:rPr lang="en-US" sz="2400" dirty="0">
                <a:latin typeface="Times New Roman" panose="02020603050405020304" pitchFamily="18" charset="0"/>
                <a:cs typeface="Times New Roman" panose="02020603050405020304" pitchFamily="18" charset="0"/>
              </a:rPr>
              <a:t>There are three attack vectors against a browser:</a:t>
            </a:r>
          </a:p>
          <a:p>
            <a:pPr algn="just"/>
            <a:r>
              <a:rPr lang="en-US" sz="2400" dirty="0">
                <a:latin typeface="Times New Roman" panose="02020603050405020304" pitchFamily="18" charset="0"/>
                <a:cs typeface="Times New Roman" panose="02020603050405020304" pitchFamily="18" charset="0"/>
              </a:rPr>
              <a:t>Go after the operating system so it will impede the browser’s correct and </a:t>
            </a:r>
            <a:r>
              <a:rPr lang="en-IN" sz="2400" dirty="0">
                <a:latin typeface="Times New Roman" panose="02020603050405020304" pitchFamily="18" charset="0"/>
                <a:cs typeface="Times New Roman" panose="02020603050405020304" pitchFamily="18" charset="0"/>
              </a:rPr>
              <a:t>secure functioning.</a:t>
            </a:r>
          </a:p>
          <a:p>
            <a:pPr algn="just"/>
            <a:r>
              <a:rPr lang="en-US" sz="2400" dirty="0">
                <a:latin typeface="Times New Roman" panose="02020603050405020304" pitchFamily="18" charset="0"/>
                <a:cs typeface="Times New Roman" panose="02020603050405020304" pitchFamily="18" charset="0"/>
              </a:rPr>
              <a:t>Tackle the browser or one of its components, add-ons, or plug-ins so its </a:t>
            </a:r>
            <a:r>
              <a:rPr lang="en-IN" sz="2400" dirty="0">
                <a:latin typeface="Times New Roman" panose="02020603050405020304" pitchFamily="18" charset="0"/>
                <a:cs typeface="Times New Roman" panose="02020603050405020304" pitchFamily="18" charset="0"/>
              </a:rPr>
              <a:t>activity is altered.</a:t>
            </a:r>
          </a:p>
          <a:p>
            <a:pPr algn="just"/>
            <a:r>
              <a:rPr lang="en-US" sz="2400" dirty="0">
                <a:latin typeface="Times New Roman" panose="02020603050405020304" pitchFamily="18" charset="0"/>
                <a:cs typeface="Times New Roman" panose="02020603050405020304" pitchFamily="18" charset="0"/>
              </a:rPr>
              <a:t>Intercept or modify communication to or from the browser.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77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902429-FACE-2E91-0A71-4CB16FC81644}"/>
              </a:ext>
            </a:extLst>
          </p:cNvPr>
          <p:cNvSpPr>
            <a:spLocks noGrp="1"/>
          </p:cNvSpPr>
          <p:nvPr>
            <p:ph idx="1"/>
          </p:nvPr>
        </p:nvSpPr>
        <p:spPr>
          <a:xfrm>
            <a:off x="457200" y="1524000"/>
            <a:ext cx="8229600" cy="4800600"/>
          </a:xfrm>
        </p:spPr>
        <p:txBody>
          <a:bodyPr>
            <a:normAutofit/>
          </a:bodyPr>
          <a:lstStyle/>
          <a:p>
            <a:pPr algn="just"/>
            <a:r>
              <a:rPr lang="en-US" sz="2400" dirty="0">
                <a:latin typeface="Times New Roman" panose="02020603050405020304" pitchFamily="18" charset="0"/>
                <a:cs typeface="Times New Roman" panose="02020603050405020304" pitchFamily="18" charset="0"/>
              </a:rPr>
              <a:t>The two technical tasks, changing the color to transparent and moving the page, are both possible because of a technique called </a:t>
            </a:r>
            <a:r>
              <a:rPr lang="en-US" sz="2400" b="1" dirty="0">
                <a:latin typeface="Times New Roman" panose="02020603050405020304" pitchFamily="18" charset="0"/>
                <a:cs typeface="Times New Roman" panose="02020603050405020304" pitchFamily="18" charset="0"/>
              </a:rPr>
              <a:t>framing</a:t>
            </a:r>
            <a:r>
              <a:rPr lang="en-US" sz="2400" dirty="0">
                <a:latin typeface="Times New Roman" panose="02020603050405020304" pitchFamily="18" charset="0"/>
                <a:cs typeface="Times New Roman" panose="02020603050405020304" pitchFamily="18" charset="0"/>
              </a:rPr>
              <a:t>, or using an </a:t>
            </a:r>
            <a:r>
              <a:rPr lang="en-US" sz="2400" b="1" dirty="0" err="1">
                <a:latin typeface="Times New Roman" panose="02020603050405020304" pitchFamily="18" charset="0"/>
                <a:cs typeface="Times New Roman" panose="02020603050405020304" pitchFamily="18" charset="0"/>
              </a:rPr>
              <a:t>iframe</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An </a:t>
            </a:r>
            <a:r>
              <a:rPr lang="en-US" sz="2400" dirty="0" err="1">
                <a:latin typeface="Times New Roman" panose="02020603050405020304" pitchFamily="18" charset="0"/>
                <a:cs typeface="Times New Roman" panose="02020603050405020304" pitchFamily="18" charset="0"/>
              </a:rPr>
              <a:t>iframe</a:t>
            </a:r>
            <a:r>
              <a:rPr lang="en-US" sz="2400" dirty="0">
                <a:latin typeface="Times New Roman" panose="02020603050405020304" pitchFamily="18" charset="0"/>
                <a:cs typeface="Times New Roman" panose="02020603050405020304" pitchFamily="18" charset="0"/>
              </a:rPr>
              <a:t> is a structure that can contain all or part of a page, can be placed and moved anywhere on another page, and can be layered on top of or underneath other frames. </a:t>
            </a:r>
          </a:p>
          <a:p>
            <a:pPr algn="just"/>
            <a:r>
              <a:rPr lang="en-US" sz="2400" dirty="0">
                <a:latin typeface="Times New Roman" panose="02020603050405020304" pitchFamily="18" charset="0"/>
                <a:cs typeface="Times New Roman" panose="02020603050405020304" pitchFamily="18" charset="0"/>
              </a:rPr>
              <a:t>Although important for managing complex images and content, such as a box with scrolling to enter a long response on a feedback page, frames also facilitate clickjacking.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27812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IN" b="1" dirty="0"/>
              <a:t>Web Attacks Targeting Users</a:t>
            </a:r>
            <a:endParaRPr lang="en-IN" dirty="0"/>
          </a:p>
        </p:txBody>
      </p:sp>
      <p:sp>
        <p:nvSpPr>
          <p:cNvPr id="3" name="Content Placeholder 2"/>
          <p:cNvSpPr>
            <a:spLocks noGrp="1"/>
          </p:cNvSpPr>
          <p:nvPr>
            <p:ph idx="1"/>
          </p:nvPr>
        </p:nvSpPr>
        <p:spPr>
          <a:xfrm>
            <a:off x="457200" y="1447800"/>
            <a:ext cx="8229600" cy="5334000"/>
          </a:xfrm>
        </p:spPr>
        <p:txBody>
          <a:bodyPr>
            <a:noAutofit/>
          </a:bodyPr>
          <a:lstStyle/>
          <a:p>
            <a:pPr algn="just"/>
            <a:r>
              <a:rPr lang="en-IN" sz="2400" b="1" dirty="0">
                <a:latin typeface="Times New Roman" panose="02020603050405020304" pitchFamily="18" charset="0"/>
                <a:cs typeface="Times New Roman" panose="02020603050405020304" pitchFamily="18" charset="0"/>
              </a:rPr>
              <a:t>False or Misleading Content</a:t>
            </a:r>
          </a:p>
          <a:p>
            <a:pPr algn="just"/>
            <a:r>
              <a:rPr lang="en-US" sz="2400" dirty="0">
                <a:latin typeface="Times New Roman" panose="02020603050405020304" pitchFamily="18" charset="0"/>
                <a:cs typeface="Times New Roman" panose="02020603050405020304" pitchFamily="18" charset="0"/>
              </a:rPr>
              <a:t>It is sometimes difficult to tell when an art work is authentic or a forgery; art experts can debate for years who the real artist is, and even when there is consensus, attribution of a da Vinci or Rembrandt painting is opinion, not certainty.</a:t>
            </a:r>
          </a:p>
          <a:p>
            <a:pPr algn="just"/>
            <a:r>
              <a:rPr lang="en-US" sz="2400" dirty="0">
                <a:latin typeface="Times New Roman" panose="02020603050405020304" pitchFamily="18" charset="0"/>
                <a:cs typeface="Times New Roman" panose="02020603050405020304" pitchFamily="18" charset="0"/>
              </a:rPr>
              <a:t>The case of computer artifacts is similar. An incoherent message, a web page riddled with grammatical errors, or a peculiar political position can all alert you that something is suspicious, but a well-crafted forgery may pass without question. </a:t>
            </a:r>
          </a:p>
          <a:p>
            <a:pPr algn="just"/>
            <a:r>
              <a:rPr lang="en-US" sz="2400" dirty="0">
                <a:latin typeface="Times New Roman" panose="02020603050405020304" pitchFamily="18" charset="0"/>
                <a:cs typeface="Times New Roman" panose="02020603050405020304" pitchFamily="18" charset="0"/>
              </a:rPr>
              <a:t>The falsehoods that follow include both obvious and subtle forgeries.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7080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Autofit/>
          </a:bodyPr>
          <a:lstStyle/>
          <a:p>
            <a:pPr algn="just"/>
            <a:r>
              <a:rPr lang="en-IN" sz="2400" b="1" dirty="0">
                <a:latin typeface="Times New Roman" panose="02020603050405020304" pitchFamily="18" charset="0"/>
                <a:cs typeface="Times New Roman" panose="02020603050405020304" pitchFamily="18" charset="0"/>
              </a:rPr>
              <a:t>Defaced Web Site</a:t>
            </a:r>
          </a:p>
          <a:p>
            <a:pPr algn="just"/>
            <a:r>
              <a:rPr lang="en-US" sz="2400" dirty="0">
                <a:latin typeface="Times New Roman" panose="02020603050405020304" pitchFamily="18" charset="0"/>
                <a:cs typeface="Times New Roman" panose="02020603050405020304" pitchFamily="18" charset="0"/>
              </a:rPr>
              <a:t>The simplest attack, a </a:t>
            </a:r>
            <a:r>
              <a:rPr lang="en-US" sz="2400" b="1" dirty="0">
                <a:latin typeface="Times New Roman" panose="02020603050405020304" pitchFamily="18" charset="0"/>
                <a:cs typeface="Times New Roman" panose="02020603050405020304" pitchFamily="18" charset="0"/>
              </a:rPr>
              <a:t>website defacement</a:t>
            </a:r>
            <a:r>
              <a:rPr lang="en-US" sz="2400" dirty="0">
                <a:latin typeface="Times New Roman" panose="02020603050405020304" pitchFamily="18" charset="0"/>
                <a:cs typeface="Times New Roman" panose="02020603050405020304" pitchFamily="18" charset="0"/>
              </a:rPr>
              <a:t>, occurs when an attacker replaces or modifies the content of a legitimate web site. </a:t>
            </a:r>
          </a:p>
          <a:p>
            <a:pPr algn="just"/>
            <a:r>
              <a:rPr lang="en-US" sz="2400" dirty="0">
                <a:latin typeface="Times New Roman" panose="02020603050405020304" pitchFamily="18" charset="0"/>
                <a:cs typeface="Times New Roman" panose="02020603050405020304" pitchFamily="18" charset="0"/>
              </a:rPr>
              <a:t>For example, in January 2010, BBC reported that the web site of the incoming president of the European Union was defaced to present a picture of British comic actor Rowan Atkinson (Mr. Bean) instead of the president.</a:t>
            </a:r>
          </a:p>
          <a:p>
            <a:pPr algn="just"/>
            <a:r>
              <a:rPr lang="en-US" sz="2400" dirty="0">
                <a:latin typeface="Times New Roman" panose="02020603050405020304" pitchFamily="18" charset="0"/>
                <a:cs typeface="Times New Roman" panose="02020603050405020304" pitchFamily="18" charset="0"/>
              </a:rPr>
              <a:t>The nature of these attacks varies. Often the attacker just writes a message like “You have been had” over the web-page content to prove that the site has been hacked. </a:t>
            </a:r>
          </a:p>
          <a:p>
            <a:pPr algn="just"/>
            <a:r>
              <a:rPr lang="en-US" sz="2400" dirty="0">
                <a:latin typeface="Times New Roman" panose="02020603050405020304" pitchFamily="18" charset="0"/>
                <a:cs typeface="Times New Roman" panose="02020603050405020304" pitchFamily="18" charset="0"/>
              </a:rPr>
              <a:t>In other cases, the attacker posts a message opposing the message of the original web site, such a an animal rights group protesting mistreatment of animals at the site of a dog-racing</a:t>
            </a:r>
          </a:p>
          <a:p>
            <a:pPr algn="just"/>
            <a:r>
              <a:rPr lang="en-IN" sz="2400" dirty="0">
                <a:latin typeface="Times New Roman" panose="02020603050405020304" pitchFamily="18" charset="0"/>
                <a:cs typeface="Times New Roman" panose="02020603050405020304" pitchFamily="18" charset="0"/>
              </a:rPr>
              <a:t>group.</a:t>
            </a:r>
          </a:p>
        </p:txBody>
      </p:sp>
    </p:spTree>
    <p:extLst>
      <p:ext uri="{BB962C8B-B14F-4D97-AF65-F5344CB8AC3E}">
        <p14:creationId xmlns:p14="http://schemas.microsoft.com/office/powerpoint/2010/main" val="1863462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algn="just"/>
            <a:r>
              <a:rPr lang="en-US" sz="2400" dirty="0">
                <a:latin typeface="Times New Roman" panose="02020603050405020304" pitchFamily="18" charset="0"/>
                <a:cs typeface="Times New Roman" panose="02020603050405020304" pitchFamily="18" charset="0"/>
              </a:rPr>
              <a:t>Other changes are more subtle. </a:t>
            </a:r>
          </a:p>
          <a:p>
            <a:pPr algn="just"/>
            <a:r>
              <a:rPr lang="en-US" sz="2400" dirty="0">
                <a:latin typeface="Times New Roman" panose="02020603050405020304" pitchFamily="18" charset="0"/>
                <a:cs typeface="Times New Roman" panose="02020603050405020304" pitchFamily="18" charset="0"/>
              </a:rPr>
              <a:t>For example, recent political attacks have subtly replaced the content of a candidate’s own site to imply falsely that a candidate had said or done something unpopular.</a:t>
            </a:r>
          </a:p>
          <a:p>
            <a:pPr algn="just"/>
            <a:r>
              <a:rPr lang="en-US" sz="2400" dirty="0">
                <a:latin typeface="Times New Roman" panose="02020603050405020304" pitchFamily="18" charset="0"/>
                <a:cs typeface="Times New Roman" panose="02020603050405020304" pitchFamily="18" charset="0"/>
              </a:rPr>
              <a:t>Or using website modification as a first step, the attacker can redirect a link on the page to a malicious location, for example, to present a fake login box and obtain the victim’s login ID and password. </a:t>
            </a:r>
          </a:p>
          <a:p>
            <a:pPr algn="just"/>
            <a:r>
              <a:rPr lang="en-US" sz="2400" dirty="0">
                <a:latin typeface="Times New Roman" panose="02020603050405020304" pitchFamily="18" charset="0"/>
                <a:cs typeface="Times New Roman" panose="02020603050405020304" pitchFamily="18" charset="0"/>
              </a:rPr>
              <a:t>All these attacks attempt to defeat the integrity of the web page.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625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algn="just"/>
            <a:r>
              <a:rPr lang="en-US" sz="2400" dirty="0">
                <a:latin typeface="Times New Roman" panose="02020603050405020304" pitchFamily="18" charset="0"/>
                <a:cs typeface="Times New Roman" panose="02020603050405020304" pitchFamily="18" charset="0"/>
              </a:rPr>
              <a:t>The objectives of website defacements also vary. Sometimes the goal is just to prove a point or embarrass the victim. </a:t>
            </a:r>
          </a:p>
          <a:p>
            <a:pPr algn="just"/>
            <a:r>
              <a:rPr lang="en-US" sz="2400" dirty="0">
                <a:latin typeface="Times New Roman" panose="02020603050405020304" pitchFamily="18" charset="0"/>
                <a:cs typeface="Times New Roman" panose="02020603050405020304" pitchFamily="18" charset="0"/>
              </a:rPr>
              <a:t>Some attackers seek to make a political or ideological statement, whereas others seek only attention or respect.</a:t>
            </a:r>
          </a:p>
          <a:p>
            <a:pPr algn="just"/>
            <a:r>
              <a:rPr lang="en-US" sz="2400" dirty="0">
                <a:latin typeface="Times New Roman" panose="02020603050405020304" pitchFamily="18" charset="0"/>
                <a:cs typeface="Times New Roman" panose="02020603050405020304" pitchFamily="18" charset="0"/>
              </a:rPr>
              <a:t> In some cases the attacker is showing a point, proving that it was possible to defeat integrity. </a:t>
            </a:r>
          </a:p>
          <a:p>
            <a:pPr algn="just"/>
            <a:r>
              <a:rPr lang="en-US" sz="2400" dirty="0">
                <a:latin typeface="Times New Roman" panose="02020603050405020304" pitchFamily="18" charset="0"/>
                <a:cs typeface="Times New Roman" panose="02020603050405020304" pitchFamily="18" charset="0"/>
              </a:rPr>
              <a:t>Sites such as those of the </a:t>
            </a:r>
            <a:r>
              <a:rPr lang="en-US" sz="2400" i="1" dirty="0">
                <a:latin typeface="Times New Roman" panose="02020603050405020304" pitchFamily="18" charset="0"/>
                <a:cs typeface="Times New Roman" panose="02020603050405020304" pitchFamily="18" charset="0"/>
              </a:rPr>
              <a:t>New York Times</a:t>
            </a:r>
            <a:r>
              <a:rPr lang="en-US" sz="2400" dirty="0">
                <a:latin typeface="Times New Roman" panose="02020603050405020304" pitchFamily="18" charset="0"/>
                <a:cs typeface="Times New Roman" panose="02020603050405020304" pitchFamily="18" charset="0"/>
              </a:rPr>
              <a:t>, the U.S. </a:t>
            </a:r>
          </a:p>
          <a:p>
            <a:pPr algn="just"/>
            <a:r>
              <a:rPr lang="en-US" sz="2400" dirty="0">
                <a:latin typeface="Times New Roman" panose="02020603050405020304" pitchFamily="18" charset="0"/>
                <a:cs typeface="Times New Roman" panose="02020603050405020304" pitchFamily="18" charset="0"/>
              </a:rPr>
              <a:t>Defense Department or FBI, and political parties were </a:t>
            </a:r>
            <a:r>
              <a:rPr lang="en-IN" sz="2400" dirty="0">
                <a:latin typeface="Times New Roman" panose="02020603050405020304" pitchFamily="18" charset="0"/>
                <a:cs typeface="Times New Roman" panose="02020603050405020304" pitchFamily="18" charset="0"/>
              </a:rPr>
              <a:t>frequently targeted this way.</a:t>
            </a:r>
          </a:p>
        </p:txBody>
      </p:sp>
    </p:spTree>
    <p:extLst>
      <p:ext uri="{BB962C8B-B14F-4D97-AF65-F5344CB8AC3E}">
        <p14:creationId xmlns:p14="http://schemas.microsoft.com/office/powerpoint/2010/main" val="673947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800600"/>
          </a:xfrm>
        </p:spPr>
        <p:txBody>
          <a:bodyPr>
            <a:normAutofit/>
          </a:bodyPr>
          <a:lstStyle/>
          <a:p>
            <a:pPr algn="just"/>
            <a:r>
              <a:rPr lang="en-US" sz="2400" dirty="0">
                <a:latin typeface="Times New Roman" panose="02020603050405020304" pitchFamily="18" charset="0"/>
                <a:cs typeface="Times New Roman" panose="02020603050405020304" pitchFamily="18" charset="0"/>
              </a:rPr>
              <a:t>A defacement is common not only because of its visibility but also because of the ease with which one can be done.</a:t>
            </a:r>
          </a:p>
          <a:p>
            <a:pPr algn="just"/>
            <a:r>
              <a:rPr lang="en-US" sz="2400" dirty="0">
                <a:latin typeface="Times New Roman" panose="02020603050405020304" pitchFamily="18" charset="0"/>
                <a:cs typeface="Times New Roman" panose="02020603050405020304" pitchFamily="18" charset="0"/>
              </a:rPr>
              <a:t>Web sites are designed so that their code is downloaded, enabling an attacker to obtain the full hypertext document and all programs directed to the client in the loading process. </a:t>
            </a:r>
          </a:p>
          <a:p>
            <a:pPr algn="just"/>
            <a:r>
              <a:rPr lang="en-US" sz="2400" dirty="0">
                <a:latin typeface="Times New Roman" panose="02020603050405020304" pitchFamily="18" charset="0"/>
                <a:cs typeface="Times New Roman" panose="02020603050405020304" pitchFamily="18" charset="0"/>
              </a:rPr>
              <a:t>An attacker can even view programmers’ comments left in as they built or maintained the code. </a:t>
            </a:r>
          </a:p>
          <a:p>
            <a:pPr algn="just"/>
            <a:r>
              <a:rPr lang="en-US" sz="2400" dirty="0">
                <a:latin typeface="Times New Roman" panose="02020603050405020304" pitchFamily="18" charset="0"/>
                <a:cs typeface="Times New Roman" panose="02020603050405020304" pitchFamily="18" charset="0"/>
              </a:rPr>
              <a:t>The download process essentially gives the attacker the blueprints to the web site.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15652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4267200"/>
          </a:xfrm>
        </p:spPr>
        <p:txBody>
          <a:bodyPr>
            <a:normAutofit/>
          </a:bodyPr>
          <a:lstStyle/>
          <a:p>
            <a:pPr algn="just"/>
            <a:r>
              <a:rPr lang="en-IN" sz="2400" b="1" dirty="0">
                <a:latin typeface="Times New Roman" panose="02020603050405020304" pitchFamily="18" charset="0"/>
                <a:cs typeface="Times New Roman" panose="02020603050405020304" pitchFamily="18" charset="0"/>
              </a:rPr>
              <a:t>Fake Web Site</a:t>
            </a:r>
          </a:p>
          <a:p>
            <a:pPr algn="just"/>
            <a:r>
              <a:rPr lang="en-US" sz="2400" dirty="0">
                <a:latin typeface="Times New Roman" panose="02020603050405020304" pitchFamily="18" charset="0"/>
                <a:cs typeface="Times New Roman" panose="02020603050405020304" pitchFamily="18" charset="0"/>
              </a:rPr>
              <a:t>A similar attack involves a fake web site. In Figure 4-7 we show a fake version of the web site of Barclays Bank (England) at </a:t>
            </a:r>
            <a:r>
              <a:rPr lang="en-US" sz="2400" dirty="0">
                <a:latin typeface="Times New Roman" panose="02020603050405020304" pitchFamily="18" charset="0"/>
                <a:cs typeface="Times New Roman" panose="02020603050405020304" pitchFamily="18" charset="0"/>
                <a:hlinkClick r:id="rId2"/>
              </a:rPr>
              <a:t>http://www.gb-bclayuk.com/</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 The real Barclays site is at </a:t>
            </a:r>
            <a:r>
              <a:rPr lang="en-US" sz="2400" dirty="0">
                <a:latin typeface="Times New Roman" panose="02020603050405020304" pitchFamily="18" charset="0"/>
                <a:cs typeface="Times New Roman" panose="02020603050405020304" pitchFamily="18" charset="0"/>
                <a:hlinkClick r:id="rId3"/>
              </a:rPr>
              <a:t>http://group.barclays.com/Home</a:t>
            </a:r>
            <a:r>
              <a:rPr lang="en-US" sz="2400" dirty="0">
                <a:latin typeface="Times New Roman" panose="02020603050405020304" pitchFamily="18" charset="0"/>
                <a:cs typeface="Times New Roman" panose="02020603050405020304" pitchFamily="18" charset="0"/>
              </a:rPr>
              <a:t>. the forger had some trouble with the top image, but if that were fixed, the remainder of the site would look convincing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402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25959" y="1143001"/>
            <a:ext cx="6292082" cy="5181600"/>
          </a:xfrm>
          <a:prstGeom prst="rect">
            <a:avLst/>
          </a:prstGeom>
        </p:spPr>
      </p:pic>
    </p:spTree>
    <p:extLst>
      <p:ext uri="{BB962C8B-B14F-4D97-AF65-F5344CB8AC3E}">
        <p14:creationId xmlns:p14="http://schemas.microsoft.com/office/powerpoint/2010/main" val="662603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343400"/>
          </a:xfrm>
        </p:spPr>
        <p:txBody>
          <a:bodyPr>
            <a:normAutofit/>
          </a:bodyPr>
          <a:lstStyle/>
          <a:p>
            <a:pPr algn="just"/>
            <a:r>
              <a:rPr lang="en-US" sz="2400" dirty="0">
                <a:latin typeface="Times New Roman" panose="02020603050405020304" pitchFamily="18" charset="0"/>
                <a:cs typeface="Times New Roman" panose="02020603050405020304" pitchFamily="18" charset="0"/>
              </a:rPr>
              <a:t>Web sites are easy to fake because the attacker can obtain copies of the images the real site uses to generate its web site.</a:t>
            </a:r>
          </a:p>
          <a:p>
            <a:pPr algn="just"/>
            <a:r>
              <a:rPr lang="en-US" sz="2400" dirty="0">
                <a:latin typeface="Times New Roman" panose="02020603050405020304" pitchFamily="18" charset="0"/>
                <a:cs typeface="Times New Roman" panose="02020603050405020304" pitchFamily="18" charset="0"/>
              </a:rPr>
              <a:t>All the attacker has to do is change the values of links to redirect the unsuspecting victim to points of the attacker’s choosing.</a:t>
            </a:r>
          </a:p>
          <a:p>
            <a:pPr algn="just"/>
            <a:r>
              <a:rPr lang="en-US" sz="2400" dirty="0">
                <a:latin typeface="Times New Roman" panose="02020603050405020304" pitchFamily="18" charset="0"/>
                <a:cs typeface="Times New Roman" panose="02020603050405020304" pitchFamily="18" charset="0"/>
              </a:rPr>
              <a:t>The attacker can get all the images a real site uses; fake sites can look </a:t>
            </a:r>
            <a:r>
              <a:rPr lang="en-IN" sz="2400" dirty="0">
                <a:latin typeface="Times New Roman" panose="02020603050405020304" pitchFamily="18" charset="0"/>
                <a:cs typeface="Times New Roman" panose="02020603050405020304" pitchFamily="18" charset="0"/>
              </a:rPr>
              <a:t>convincing.</a:t>
            </a:r>
          </a:p>
          <a:p>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6697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algn="just"/>
            <a:r>
              <a:rPr lang="en-IN" sz="2400" b="1" dirty="0">
                <a:latin typeface="Times New Roman" panose="02020603050405020304" pitchFamily="18" charset="0"/>
                <a:cs typeface="Times New Roman" panose="02020603050405020304" pitchFamily="18" charset="0"/>
              </a:rPr>
              <a:t>Fake Code</a:t>
            </a:r>
          </a:p>
          <a:p>
            <a:pPr algn="just"/>
            <a:r>
              <a:rPr lang="en-US" sz="2400" dirty="0">
                <a:latin typeface="Times New Roman" panose="02020603050405020304" pitchFamily="18" charset="0"/>
                <a:cs typeface="Times New Roman" panose="02020603050405020304" pitchFamily="18" charset="0"/>
              </a:rPr>
              <a:t>Opening of a document or clicking a link can lead to a surreptitious download of code that does nothing obvious but installs a hidden infection. </a:t>
            </a:r>
          </a:p>
          <a:p>
            <a:pPr algn="just"/>
            <a:r>
              <a:rPr lang="en-US" sz="2400" dirty="0">
                <a:latin typeface="Times New Roman" panose="02020603050405020304" pitchFamily="18" charset="0"/>
                <a:cs typeface="Times New Roman" panose="02020603050405020304" pitchFamily="18" charset="0"/>
              </a:rPr>
              <a:t>One transmission route we did not note was an explicit download: programs intentionally installed that may advertise one purpose but do something entirely different.</a:t>
            </a:r>
          </a:p>
          <a:p>
            <a:r>
              <a:rPr lang="en-IN" sz="2400" dirty="0">
                <a:latin typeface="Times New Roman" panose="02020603050405020304" pitchFamily="18" charset="0"/>
                <a:cs typeface="Times New Roman" panose="02020603050405020304" pitchFamily="18" charset="0"/>
              </a:rPr>
              <a:t>Figure 4-8 </a:t>
            </a:r>
            <a:r>
              <a:rPr lang="en-US" sz="2400" dirty="0">
                <a:latin typeface="Times New Roman" panose="02020603050405020304" pitchFamily="18" charset="0"/>
                <a:cs typeface="Times New Roman" panose="02020603050405020304" pitchFamily="18" charset="0"/>
              </a:rPr>
              <a:t>shows a seemingly authentic ad for a replacement or update to the popular Adobe Reader.</a:t>
            </a:r>
          </a:p>
          <a:p>
            <a:pPr algn="just"/>
            <a:r>
              <a:rPr lang="en-US" sz="2400" dirty="0">
                <a:latin typeface="Times New Roman" panose="02020603050405020304" pitchFamily="18" charset="0"/>
                <a:cs typeface="Times New Roman" panose="02020603050405020304" pitchFamily="18" charset="0"/>
              </a:rPr>
              <a:t>The link from which it came (www.pdf-new-2010-download.com) was redirected from www.adobe-download-center.com; both addresses seem like the kinds of URLs Adobe might use to distribute legitimate software.</a:t>
            </a:r>
            <a:endParaRPr lang="en-IN"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70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pPr algn="ctr"/>
            <a:r>
              <a:rPr lang="en-IN" b="1" dirty="0"/>
              <a:t>Browser Attack Types</a:t>
            </a:r>
            <a:endParaRPr lang="en-IN" dirty="0"/>
          </a:p>
        </p:txBody>
      </p:sp>
      <p:sp>
        <p:nvSpPr>
          <p:cNvPr id="3" name="Content Placeholder 2"/>
          <p:cNvSpPr>
            <a:spLocks noGrp="1"/>
          </p:cNvSpPr>
          <p:nvPr>
            <p:ph idx="1"/>
          </p:nvPr>
        </p:nvSpPr>
        <p:spPr>
          <a:xfrm>
            <a:off x="457200" y="1371600"/>
            <a:ext cx="8229600" cy="4953000"/>
          </a:xfrm>
        </p:spPr>
        <p:txBody>
          <a:bodyPr>
            <a:normAutofit/>
          </a:bodyPr>
          <a:lstStyle/>
          <a:p>
            <a:pPr algn="just"/>
            <a:r>
              <a:rPr lang="en-IN" sz="2400" b="1" dirty="0">
                <a:latin typeface="Times New Roman" panose="02020603050405020304" pitchFamily="18" charset="0"/>
                <a:cs typeface="Times New Roman" panose="02020603050405020304" pitchFamily="18" charset="0"/>
              </a:rPr>
              <a:t>Man-in-the-Browser:</a:t>
            </a:r>
          </a:p>
          <a:p>
            <a:pPr algn="just"/>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man-in-the-browser </a:t>
            </a:r>
            <a:r>
              <a:rPr lang="en-US" sz="2400" dirty="0">
                <a:latin typeface="Times New Roman" panose="02020603050405020304" pitchFamily="18" charset="0"/>
                <a:cs typeface="Times New Roman" panose="02020603050405020304" pitchFamily="18" charset="0"/>
              </a:rPr>
              <a:t>attack is an example of malicious code that has infected a browser.</a:t>
            </a:r>
          </a:p>
          <a:p>
            <a:pPr algn="just"/>
            <a:r>
              <a:rPr lang="en-US" sz="2400" dirty="0">
                <a:latin typeface="Times New Roman" panose="02020603050405020304" pitchFamily="18" charset="0"/>
                <a:cs typeface="Times New Roman" panose="02020603050405020304" pitchFamily="18" charset="0"/>
              </a:rPr>
              <a:t>Code inserted into the browser can read, copy, and redistribute anything the user enters in a browser. </a:t>
            </a:r>
          </a:p>
          <a:p>
            <a:pPr algn="just"/>
            <a:r>
              <a:rPr lang="en-US" sz="2400" dirty="0">
                <a:latin typeface="Times New Roman" panose="02020603050405020304" pitchFamily="18" charset="0"/>
                <a:cs typeface="Times New Roman" panose="02020603050405020304" pitchFamily="18" charset="0"/>
              </a:rPr>
              <a:t>The threat here is that the attacker will intercept and reuse credentials to access financial accounts and other sensitive data.</a:t>
            </a:r>
          </a:p>
          <a:p>
            <a:pPr algn="just"/>
            <a:r>
              <a:rPr lang="en-US" sz="2400" dirty="0">
                <a:latin typeface="Times New Roman" panose="02020603050405020304" pitchFamily="18" charset="0"/>
                <a:cs typeface="Times New Roman" panose="02020603050405020304" pitchFamily="18" charset="0"/>
              </a:rPr>
              <a:t>Man-in-the-browse is a Trojan horse that intercepts data passing through </a:t>
            </a:r>
            <a:r>
              <a:rPr lang="en-IN" sz="2400" dirty="0">
                <a:latin typeface="Times New Roman" panose="02020603050405020304" pitchFamily="18" charset="0"/>
                <a:cs typeface="Times New Roman" panose="02020603050405020304" pitchFamily="18" charset="0"/>
              </a:rPr>
              <a:t>the browser.</a:t>
            </a:r>
          </a:p>
        </p:txBody>
      </p:sp>
    </p:spTree>
    <p:extLst>
      <p:ext uri="{BB962C8B-B14F-4D97-AF65-F5344CB8AC3E}">
        <p14:creationId xmlns:p14="http://schemas.microsoft.com/office/powerpoint/2010/main" val="22155700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59561" y="1143001"/>
            <a:ext cx="6224878" cy="5181600"/>
          </a:xfrm>
          <a:prstGeom prst="rect">
            <a:avLst/>
          </a:prstGeom>
        </p:spPr>
      </p:pic>
    </p:spTree>
    <p:extLst>
      <p:ext uri="{BB962C8B-B14F-4D97-AF65-F5344CB8AC3E}">
        <p14:creationId xmlns:p14="http://schemas.microsoft.com/office/powerpoint/2010/main" val="2728058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800600"/>
          </a:xfrm>
        </p:spPr>
        <p:txBody>
          <a:bodyPr>
            <a:normAutofit/>
          </a:bodyPr>
          <a:lstStyle/>
          <a:p>
            <a:pPr algn="just"/>
            <a:r>
              <a:rPr lang="en-US" sz="2400" dirty="0">
                <a:latin typeface="Times New Roman" panose="02020603050405020304" pitchFamily="18" charset="0"/>
                <a:cs typeface="Times New Roman" panose="02020603050405020304" pitchFamily="18" charset="0"/>
              </a:rPr>
              <a:t>Whether this attack is meant just to deceive or to harm depends on what code is actually delivered. </a:t>
            </a:r>
          </a:p>
          <a:p>
            <a:pPr algn="just"/>
            <a:r>
              <a:rPr lang="en-US" sz="2400" dirty="0">
                <a:latin typeface="Times New Roman" panose="02020603050405020304" pitchFamily="18" charset="0"/>
                <a:cs typeface="Times New Roman" panose="02020603050405020304" pitchFamily="18" charset="0"/>
              </a:rPr>
              <a:t>This example shows how malicious software can masquerade as legitimate. </a:t>
            </a:r>
          </a:p>
          <a:p>
            <a:pPr algn="just"/>
            <a:r>
              <a:rPr lang="en-US" sz="2400" dirty="0">
                <a:latin typeface="Times New Roman" panose="02020603050405020304" pitchFamily="18" charset="0"/>
                <a:cs typeface="Times New Roman" panose="02020603050405020304" pitchFamily="18" charset="0"/>
              </a:rPr>
              <a:t>The charade can continue unnoticed for some time if the malware at least seems to implement its ostensible function, in this case, displaying and creating PDF documents. </a:t>
            </a:r>
          </a:p>
          <a:p>
            <a:pPr algn="just"/>
            <a:r>
              <a:rPr lang="en-US" sz="2400" dirty="0">
                <a:latin typeface="Times New Roman" panose="02020603050405020304" pitchFamily="18" charset="0"/>
                <a:cs typeface="Times New Roman" panose="02020603050405020304" pitchFamily="18" charset="0"/>
              </a:rPr>
              <a:t>Perhaps the easiest way for a malicious code writer to install code on a target machine is to create an application that a user willingly downloads and installs.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885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Protecting Web Sites Against Change</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A web site is meant to be accessed by clients. Although some web sites are intended for authorized clients only and restricted by passwords or other access controls, other sites are intended for the general public. </a:t>
            </a:r>
          </a:p>
          <a:p>
            <a:pPr algn="just"/>
            <a:r>
              <a:rPr lang="en-US" dirty="0">
                <a:latin typeface="Times New Roman" panose="02020603050405020304" pitchFamily="18" charset="0"/>
                <a:cs typeface="Times New Roman" panose="02020603050405020304" pitchFamily="18" charset="0"/>
              </a:rPr>
              <a:t>Thus, any controls on content have to be unobtrusive, not</a:t>
            </a:r>
          </a:p>
          <a:p>
            <a:pPr algn="just"/>
            <a:r>
              <a:rPr lang="en-US" dirty="0">
                <a:latin typeface="Times New Roman" panose="02020603050405020304" pitchFamily="18" charset="0"/>
                <a:cs typeface="Times New Roman" panose="02020603050405020304" pitchFamily="18" charset="0"/>
              </a:rPr>
              <a:t>limiting proper use by the vast majority of users.</a:t>
            </a:r>
          </a:p>
          <a:p>
            <a:pPr algn="just"/>
            <a:r>
              <a:rPr lang="en-US" dirty="0">
                <a:latin typeface="Times New Roman" panose="02020603050405020304" pitchFamily="18" charset="0"/>
                <a:cs typeface="Times New Roman" panose="02020603050405020304" pitchFamily="18" charset="0"/>
              </a:rPr>
              <a:t>Our favorite integrity control, encryption, is often inappropriate: Distributing decryption keys to all users defeats the effectiveness of encryption. </a:t>
            </a:r>
          </a:p>
          <a:p>
            <a:pPr algn="just"/>
            <a:r>
              <a:rPr lang="en-US" dirty="0">
                <a:latin typeface="Times New Roman" panose="02020603050405020304" pitchFamily="18" charset="0"/>
                <a:cs typeface="Times New Roman" panose="02020603050405020304" pitchFamily="18" charset="0"/>
              </a:rPr>
              <a:t>However, two uses of encryption can help keep a site’s content intact.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1827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876800"/>
          </a:xfrm>
        </p:spPr>
        <p:txBody>
          <a:bodyPr>
            <a:normAutofit/>
          </a:bodyPr>
          <a:lstStyle/>
          <a:p>
            <a:pPr algn="just"/>
            <a:r>
              <a:rPr lang="en-IN" sz="2400" b="1" dirty="0">
                <a:latin typeface="Times New Roman" panose="02020603050405020304" pitchFamily="18" charset="0"/>
                <a:cs typeface="Times New Roman" panose="02020603050405020304" pitchFamily="18" charset="0"/>
              </a:rPr>
              <a:t>Integrity Checksums</a:t>
            </a:r>
          </a:p>
          <a:p>
            <a:pPr algn="just"/>
            <a:r>
              <a:rPr lang="en-US" sz="2400" dirty="0">
                <a:latin typeface="Times New Roman" panose="02020603050405020304" pitchFamily="18" charset="0"/>
                <a:cs typeface="Times New Roman" panose="02020603050405020304" pitchFamily="18" charset="0"/>
              </a:rPr>
              <a:t>A checksum, hash code, or error detection code is a mathematical function that reduces a block of data (including an executable program) to a small number of bits. </a:t>
            </a:r>
          </a:p>
          <a:p>
            <a:pPr algn="just"/>
            <a:r>
              <a:rPr lang="en-US" sz="2400" dirty="0">
                <a:latin typeface="Times New Roman" panose="02020603050405020304" pitchFamily="18" charset="0"/>
                <a:cs typeface="Times New Roman" panose="02020603050405020304" pitchFamily="18" charset="0"/>
              </a:rPr>
              <a:t>Changing the data affects the function’s result in mostly unpredictable ways, meaning that it is difficult—although not impossible—to change the data in such a way that the resulting function value is not changed. </a:t>
            </a:r>
          </a:p>
          <a:p>
            <a:pPr algn="just"/>
            <a:r>
              <a:rPr lang="en-US" sz="2400" dirty="0">
                <a:latin typeface="Times New Roman" panose="02020603050405020304" pitchFamily="18" charset="0"/>
                <a:cs typeface="Times New Roman" panose="02020603050405020304" pitchFamily="18" charset="0"/>
              </a:rPr>
              <a:t>Using a checksum, you trust or hope that significant changes will invalidate the checksum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54910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Autofit/>
          </a:bodyPr>
          <a:lstStyle/>
          <a:p>
            <a:pPr algn="just"/>
            <a:r>
              <a:rPr lang="en-US" sz="2400" dirty="0">
                <a:latin typeface="Times New Roman" panose="02020603050405020304" pitchFamily="18" charset="0"/>
                <a:cs typeface="Times New Roman" panose="02020603050405020304" pitchFamily="18" charset="0"/>
              </a:rPr>
              <a:t>Integrity checksums can detect altered content on a web site.</a:t>
            </a:r>
          </a:p>
          <a:p>
            <a:pPr algn="just"/>
            <a:r>
              <a:rPr lang="en-US" sz="2400" dirty="0">
                <a:latin typeface="Times New Roman" panose="02020603050405020304" pitchFamily="18" charset="0"/>
                <a:cs typeface="Times New Roman" panose="02020603050405020304" pitchFamily="18" charset="0"/>
              </a:rPr>
              <a:t>To detect data modification, administrators use integrity-checking tools, of which the Tripwire program is the most well known.</a:t>
            </a:r>
          </a:p>
          <a:p>
            <a:pPr algn="just"/>
            <a:r>
              <a:rPr lang="en-US" sz="2400" dirty="0">
                <a:latin typeface="Times New Roman" panose="02020603050405020304" pitchFamily="18" charset="0"/>
                <a:cs typeface="Times New Roman" panose="02020603050405020304" pitchFamily="18" charset="0"/>
              </a:rPr>
              <a:t> When placing code or data on a server an administrator runs Tripwire to generate a hash value for each file or other data item. </a:t>
            </a:r>
          </a:p>
          <a:p>
            <a:pPr algn="just"/>
            <a:r>
              <a:rPr lang="en-US" sz="2400" dirty="0">
                <a:latin typeface="Times New Roman" panose="02020603050405020304" pitchFamily="18" charset="0"/>
                <a:cs typeface="Times New Roman" panose="02020603050405020304" pitchFamily="18" charset="0"/>
              </a:rPr>
              <a:t>These hash values must be saved in a secure place, generally offline or on a network separate from the protected data, so that no intruder can modify them while modifying the sensitive data. </a:t>
            </a:r>
          </a:p>
          <a:p>
            <a:pPr algn="just"/>
            <a:r>
              <a:rPr lang="en-US" sz="2400" dirty="0">
                <a:latin typeface="Times New Roman" panose="02020603050405020304" pitchFamily="18" charset="0"/>
                <a:cs typeface="Times New Roman" panose="02020603050405020304" pitchFamily="18" charset="0"/>
              </a:rPr>
              <a:t>The administrator reruns Tripwire as often as appropriate and compares the new and original hash values to determine if</a:t>
            </a:r>
          </a:p>
          <a:p>
            <a:pPr algn="just"/>
            <a:r>
              <a:rPr lang="en-IN" sz="2400" dirty="0">
                <a:latin typeface="Times New Roman" panose="02020603050405020304" pitchFamily="18" charset="0"/>
                <a:cs typeface="Times New Roman" panose="02020603050405020304" pitchFamily="18" charset="0"/>
              </a:rPr>
              <a:t>changes have occurred.</a:t>
            </a:r>
          </a:p>
        </p:txBody>
      </p:sp>
    </p:spTree>
    <p:extLst>
      <p:ext uri="{BB962C8B-B14F-4D97-AF65-F5344CB8AC3E}">
        <p14:creationId xmlns:p14="http://schemas.microsoft.com/office/powerpoint/2010/main" val="38800611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fontScale="92500"/>
          </a:bodyPr>
          <a:lstStyle/>
          <a:p>
            <a:pPr algn="just"/>
            <a:r>
              <a:rPr lang="en-IN" sz="2400" b="1" dirty="0">
                <a:latin typeface="Times New Roman" panose="02020603050405020304" pitchFamily="18" charset="0"/>
                <a:cs typeface="Times New Roman" panose="02020603050405020304" pitchFamily="18" charset="0"/>
              </a:rPr>
              <a:t>Signed Code or Data</a:t>
            </a:r>
          </a:p>
          <a:p>
            <a:pPr algn="just"/>
            <a:r>
              <a:rPr lang="en-US" sz="2400" dirty="0">
                <a:latin typeface="Times New Roman" panose="02020603050405020304" pitchFamily="18" charset="0"/>
                <a:cs typeface="Times New Roman" panose="02020603050405020304" pitchFamily="18" charset="0"/>
              </a:rPr>
              <a:t>Using an integrity checker helps the server-side administrator know that data are intact; it provides no assurance to the client.</a:t>
            </a:r>
          </a:p>
          <a:p>
            <a:pPr algn="just"/>
            <a:r>
              <a:rPr lang="en-US" sz="2400" dirty="0">
                <a:latin typeface="Times New Roman" panose="02020603050405020304" pitchFamily="18" charset="0"/>
                <a:cs typeface="Times New Roman" panose="02020603050405020304" pitchFamily="18" charset="0"/>
              </a:rPr>
              <a:t>A similar, but more complicated approach works for </a:t>
            </a:r>
            <a:r>
              <a:rPr lang="en-IN" sz="2400" dirty="0">
                <a:latin typeface="Times New Roman" panose="02020603050405020304" pitchFamily="18" charset="0"/>
                <a:cs typeface="Times New Roman" panose="02020603050405020304" pitchFamily="18" charset="0"/>
              </a:rPr>
              <a:t>clients, as well.</a:t>
            </a:r>
          </a:p>
          <a:p>
            <a:pPr algn="just"/>
            <a:r>
              <a:rPr lang="en-US" sz="2400" dirty="0">
                <a:latin typeface="Times New Roman" panose="02020603050405020304" pitchFamily="18" charset="0"/>
                <a:cs typeface="Times New Roman" panose="02020603050405020304" pitchFamily="18" charset="0"/>
              </a:rPr>
              <a:t>The problem of downloading faulty code or other data because of its being supplied by a malicious intruder can also be handled by an outside attestation.</a:t>
            </a:r>
          </a:p>
          <a:p>
            <a:pPr algn="just"/>
            <a:r>
              <a:rPr lang="en-US" sz="2400" dirty="0">
                <a:latin typeface="Times New Roman" panose="02020603050405020304" pitchFamily="18" charset="0"/>
                <a:cs typeface="Times New Roman" panose="02020603050405020304" pitchFamily="18" charset="0"/>
              </a:rPr>
              <a:t>Digital signature is an electronic seal that can vouch for the authenticity of a file or other data object. </a:t>
            </a:r>
          </a:p>
          <a:p>
            <a:pPr algn="just"/>
            <a:r>
              <a:rPr lang="en-US" sz="2400" dirty="0">
                <a:latin typeface="Times New Roman" panose="02020603050405020304" pitchFamily="18" charset="0"/>
                <a:cs typeface="Times New Roman" panose="02020603050405020304" pitchFamily="18" charset="0"/>
              </a:rPr>
              <a:t>The recipient can inspect the seal to verify that it came from the person or organization believed to have signed the object and that the object was not modified </a:t>
            </a:r>
            <a:r>
              <a:rPr lang="en-IN" sz="2400" dirty="0">
                <a:latin typeface="Times New Roman" panose="02020603050405020304" pitchFamily="18" charset="0"/>
                <a:cs typeface="Times New Roman" panose="02020603050405020304" pitchFamily="18" charset="0"/>
              </a:rPr>
              <a:t>after it was signed.</a:t>
            </a:r>
          </a:p>
          <a:p>
            <a:pPr algn="just"/>
            <a:r>
              <a:rPr lang="en-US" sz="2400" dirty="0">
                <a:latin typeface="Times New Roman" panose="02020603050405020304" pitchFamily="18" charset="0"/>
                <a:cs typeface="Times New Roman" panose="02020603050405020304" pitchFamily="18" charset="0"/>
              </a:rPr>
              <a:t>A partial approach to reducing the risk of false code is </a:t>
            </a:r>
            <a:r>
              <a:rPr lang="en-US" sz="2400" b="1" dirty="0">
                <a:latin typeface="Times New Roman" panose="02020603050405020304" pitchFamily="18" charset="0"/>
                <a:cs typeface="Times New Roman" panose="02020603050405020304" pitchFamily="18" charset="0"/>
              </a:rPr>
              <a:t>signed code</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4772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4267200"/>
          </a:xfrm>
        </p:spPr>
        <p:txBody>
          <a:bodyPr>
            <a:normAutofit/>
          </a:bodyPr>
          <a:lstStyle/>
          <a:p>
            <a:pPr algn="just"/>
            <a:r>
              <a:rPr lang="en-US" sz="2400" dirty="0">
                <a:latin typeface="Times New Roman" panose="02020603050405020304" pitchFamily="18" charset="0"/>
                <a:cs typeface="Times New Roman" panose="02020603050405020304" pitchFamily="18" charset="0"/>
              </a:rPr>
              <a:t>Users can hold downloaded code until they inspect the seal. </a:t>
            </a:r>
          </a:p>
          <a:p>
            <a:pPr algn="just"/>
            <a:r>
              <a:rPr lang="en-US" sz="2400" dirty="0">
                <a:latin typeface="Times New Roman" panose="02020603050405020304" pitchFamily="18" charset="0"/>
                <a:cs typeface="Times New Roman" panose="02020603050405020304" pitchFamily="18" charset="0"/>
              </a:rPr>
              <a:t>After verifying that the seal is authentic and covers the entire code file being downloaded, users can install the code obtained.</a:t>
            </a:r>
          </a:p>
          <a:p>
            <a:pPr algn="just"/>
            <a:r>
              <a:rPr lang="en-US" sz="2400" dirty="0">
                <a:latin typeface="Times New Roman" panose="02020603050405020304" pitchFamily="18" charset="0"/>
                <a:cs typeface="Times New Roman" panose="02020603050405020304" pitchFamily="18" charset="0"/>
              </a:rPr>
              <a:t>A digital signature can vouch for the authenticity of a program, update, or dataset. </a:t>
            </a:r>
          </a:p>
          <a:p>
            <a:pPr algn="just"/>
            <a:r>
              <a:rPr lang="en-US" sz="2400" dirty="0">
                <a:latin typeface="Times New Roman" panose="02020603050405020304" pitchFamily="18" charset="0"/>
                <a:cs typeface="Times New Roman" panose="02020603050405020304" pitchFamily="18" charset="0"/>
              </a:rPr>
              <a:t>The problem is, trusting the legitimacy of the signer.</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7658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lnSpcReduction="10000"/>
          </a:bodyPr>
          <a:lstStyle/>
          <a:p>
            <a:pPr algn="just"/>
            <a:r>
              <a:rPr lang="en-IN" sz="2400" b="1" dirty="0">
                <a:latin typeface="Times New Roman" panose="02020603050405020304" pitchFamily="18" charset="0"/>
                <a:cs typeface="Times New Roman" panose="02020603050405020304" pitchFamily="18" charset="0"/>
              </a:rPr>
              <a:t>Drive-By Download</a:t>
            </a:r>
          </a:p>
          <a:p>
            <a:pPr algn="just"/>
            <a:r>
              <a:rPr lang="en-US" sz="2400" dirty="0">
                <a:latin typeface="Times New Roman" panose="02020603050405020304" pitchFamily="18" charset="0"/>
                <a:cs typeface="Times New Roman" panose="02020603050405020304" pitchFamily="18" charset="0"/>
              </a:rPr>
              <a:t>Similar to the clickjacking attack, a drive-by download is an attack in which code is downloaded, installed, and executed on a computer without the user’s permission and usually without the user’s knowledge.</a:t>
            </a:r>
          </a:p>
          <a:p>
            <a:pPr algn="just"/>
            <a:r>
              <a:rPr lang="en-US" sz="2400" dirty="0">
                <a:latin typeface="Times New Roman" panose="02020603050405020304" pitchFamily="18" charset="0"/>
                <a:cs typeface="Times New Roman" panose="02020603050405020304" pitchFamily="18" charset="0"/>
              </a:rPr>
              <a:t>In one example of a drive-by download, in April 2011, a web page from the U.S. Postal Service was compromised with the </a:t>
            </a:r>
            <a:r>
              <a:rPr lang="en-US" sz="2400" dirty="0" err="1">
                <a:latin typeface="Times New Roman" panose="02020603050405020304" pitchFamily="18" charset="0"/>
                <a:cs typeface="Times New Roman" panose="02020603050405020304" pitchFamily="18" charset="0"/>
              </a:rPr>
              <a:t>Blackhole</a:t>
            </a:r>
            <a:r>
              <a:rPr lang="en-US" sz="2400" dirty="0">
                <a:latin typeface="Times New Roman" panose="02020603050405020304" pitchFamily="18" charset="0"/>
                <a:cs typeface="Times New Roman" panose="02020603050405020304" pitchFamily="18" charset="0"/>
              </a:rPr>
              <a:t> commercial malicious-exploit kit. </a:t>
            </a:r>
          </a:p>
          <a:p>
            <a:pPr algn="just"/>
            <a:r>
              <a:rPr lang="en-US" sz="2400" dirty="0">
                <a:latin typeface="Times New Roman" panose="02020603050405020304" pitchFamily="18" charset="0"/>
                <a:cs typeface="Times New Roman" panose="02020603050405020304" pitchFamily="18" charset="0"/>
              </a:rPr>
              <a:t>Clicking a link on the postal service website redirected the user to a website in Russia, which presented what looked like a familiar “Error 404— Page Not Found” message, but instead the Russian site installed malicious code carefully matched to the user’s browser and operating system type.</a:t>
            </a:r>
          </a:p>
          <a:p>
            <a:pPr algn="just"/>
            <a:r>
              <a:rPr lang="en-US" sz="2400" dirty="0">
                <a:latin typeface="Times New Roman" panose="02020603050405020304" pitchFamily="18" charset="0"/>
                <a:cs typeface="Times New Roman" panose="02020603050405020304" pitchFamily="18" charset="0"/>
              </a:rPr>
              <a:t>A drive-by download is downloading and installing code other than what a user expects.</a:t>
            </a:r>
            <a:endParaRPr lang="en-IN" sz="2400" dirty="0">
              <a:latin typeface="Times New Roman" panose="02020603050405020304" pitchFamily="18" charset="0"/>
              <a:cs typeface="Times New Roman" panose="02020603050405020304" pitchFamily="18" charset="0"/>
            </a:endParaRPr>
          </a:p>
          <a:p>
            <a:pPr algn="just"/>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10295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85800"/>
          </a:xfrm>
        </p:spPr>
        <p:txBody>
          <a:bodyPr>
            <a:normAutofit/>
          </a:bodyPr>
          <a:lstStyle/>
          <a:p>
            <a:pPr algn="ctr"/>
            <a:r>
              <a:rPr lang="en-US" sz="4000" dirty="0"/>
              <a:t>Protecting Against Malicious Web Pages</a:t>
            </a:r>
            <a:endParaRPr lang="en-IN" sz="4000" dirty="0"/>
          </a:p>
        </p:txBody>
      </p:sp>
      <p:sp>
        <p:nvSpPr>
          <p:cNvPr id="3" name="Content Placeholder 2"/>
          <p:cNvSpPr>
            <a:spLocks noGrp="1"/>
          </p:cNvSpPr>
          <p:nvPr>
            <p:ph idx="1"/>
          </p:nvPr>
        </p:nvSpPr>
        <p:spPr>
          <a:xfrm>
            <a:off x="457200" y="1752600"/>
            <a:ext cx="8229600" cy="4191000"/>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The basic protection against malicious web content is access control.</a:t>
            </a:r>
          </a:p>
          <a:p>
            <a:pPr algn="just"/>
            <a:r>
              <a:rPr lang="en-US" dirty="0">
                <a:latin typeface="Times New Roman" panose="02020603050405020304" pitchFamily="18" charset="0"/>
                <a:cs typeface="Times New Roman" panose="02020603050405020304" pitchFamily="18" charset="0"/>
              </a:rPr>
              <a:t>Access control accomplishes separation, keeping two classes of things apart. </a:t>
            </a:r>
          </a:p>
          <a:p>
            <a:pPr algn="just"/>
            <a:r>
              <a:rPr lang="en-US" dirty="0">
                <a:latin typeface="Times New Roman" panose="02020603050405020304" pitchFamily="18" charset="0"/>
                <a:cs typeface="Times New Roman" panose="02020603050405020304" pitchFamily="18" charset="0"/>
              </a:rPr>
              <a:t>We want to keep malicious code off the user’s system in this context.</a:t>
            </a:r>
          </a:p>
          <a:p>
            <a:pPr algn="just"/>
            <a:r>
              <a:rPr lang="en-US" dirty="0">
                <a:latin typeface="Times New Roman" panose="02020603050405020304" pitchFamily="18" charset="0"/>
                <a:cs typeface="Times New Roman" panose="02020603050405020304" pitchFamily="18" charset="0"/>
              </a:rPr>
              <a:t>The relevant measures here would include least privilege, user training, and visibility. </a:t>
            </a:r>
          </a:p>
          <a:p>
            <a:pPr algn="just"/>
            <a:r>
              <a:rPr lang="en-US" dirty="0">
                <a:latin typeface="Times New Roman" panose="02020603050405020304" pitchFamily="18" charset="0"/>
                <a:cs typeface="Times New Roman" panose="02020603050405020304" pitchFamily="18" charset="0"/>
              </a:rPr>
              <a:t>The other control is the responsibility of the web page owner to ensure that the code on a web page is good, clean, or suitable.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0396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4400" dirty="0"/>
              <a:t>Obtaining User or Website Data</a:t>
            </a:r>
            <a:endParaRPr lang="en-IN" sz="4400" dirty="0"/>
          </a:p>
        </p:txBody>
      </p:sp>
      <p:sp>
        <p:nvSpPr>
          <p:cNvPr id="3" name="Content Placeholder 2"/>
          <p:cNvSpPr>
            <a:spLocks noGrp="1"/>
          </p:cNvSpPr>
          <p:nvPr>
            <p:ph idx="1"/>
          </p:nvPr>
        </p:nvSpPr>
        <p:spPr>
          <a:xfrm>
            <a:off x="457200" y="1295400"/>
            <a:ext cx="8229600" cy="5410200"/>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The common factor in these attacks is that computer commands provide the website content. </a:t>
            </a:r>
          </a:p>
          <a:p>
            <a:pPr algn="just"/>
            <a:r>
              <a:rPr lang="en-US" dirty="0">
                <a:latin typeface="Times New Roman" panose="02020603050405020304" pitchFamily="18" charset="0"/>
                <a:cs typeface="Times New Roman" panose="02020603050405020304" pitchFamily="18" charset="0"/>
              </a:rPr>
              <a:t>The commands form a language that is often widely known.</a:t>
            </a:r>
          </a:p>
          <a:p>
            <a:pPr algn="just"/>
            <a:r>
              <a:rPr lang="en-US" dirty="0">
                <a:latin typeface="Times New Roman" panose="02020603050405020304" pitchFamily="18" charset="0"/>
                <a:cs typeface="Times New Roman" panose="02020603050405020304" pitchFamily="18" charset="0"/>
              </a:rPr>
              <a:t>For example, almost all database management systems process commands in a language known as SQL, which stands for System Query Language. </a:t>
            </a:r>
          </a:p>
          <a:p>
            <a:pPr algn="just"/>
            <a:r>
              <a:rPr lang="en-US" dirty="0">
                <a:latin typeface="Times New Roman" panose="02020603050405020304" pitchFamily="18" charset="0"/>
                <a:cs typeface="Times New Roman" panose="02020603050405020304" pitchFamily="18" charset="0"/>
              </a:rPr>
              <a:t>Someone interested in obtaining unauthorized data from the background database server crafts and passes SQL commands to the server through the web interface. </a:t>
            </a:r>
          </a:p>
          <a:p>
            <a:pPr algn="just"/>
            <a:r>
              <a:rPr lang="en-US" dirty="0">
                <a:latin typeface="Times New Roman" panose="02020603050405020304" pitchFamily="18" charset="0"/>
                <a:cs typeface="Times New Roman" panose="02020603050405020304" pitchFamily="18" charset="0"/>
              </a:rPr>
              <a:t>Similar attacks involve writing scripts in Java. </a:t>
            </a:r>
          </a:p>
          <a:p>
            <a:pPr algn="just"/>
            <a:r>
              <a:rPr lang="en-US" dirty="0">
                <a:latin typeface="Times New Roman" panose="02020603050405020304" pitchFamily="18" charset="0"/>
                <a:cs typeface="Times New Roman" panose="02020603050405020304" pitchFamily="18" charset="0"/>
              </a:rPr>
              <a:t>These attacks are called scripting or injection attacks because the unauthorized request is delivered as a script or injected into the dialog with the server.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02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pPr algn="just"/>
            <a:r>
              <a:rPr lang="en-US" sz="2400" dirty="0">
                <a:latin typeface="Times New Roman" panose="02020603050405020304" pitchFamily="18" charset="0"/>
                <a:cs typeface="Times New Roman" panose="02020603050405020304" pitchFamily="18" charset="0"/>
              </a:rPr>
              <a:t>In January 2008, security researchers led by Liam </a:t>
            </a:r>
            <a:r>
              <a:rPr lang="en-US" sz="2400" dirty="0" err="1">
                <a:latin typeface="Times New Roman" panose="02020603050405020304" pitchFamily="18" charset="0"/>
                <a:cs typeface="Times New Roman" panose="02020603050405020304" pitchFamily="18" charset="0"/>
              </a:rPr>
              <a:t>Omurchu</a:t>
            </a:r>
            <a:r>
              <a:rPr lang="en-US" sz="2400" dirty="0">
                <a:latin typeface="Times New Roman" panose="02020603050405020304" pitchFamily="18" charset="0"/>
                <a:cs typeface="Times New Roman" panose="02020603050405020304" pitchFamily="18" charset="0"/>
              </a:rPr>
              <a:t> of Symantec detected a new Trojan horse, which they called Silent Banker. </a:t>
            </a:r>
          </a:p>
          <a:p>
            <a:pPr algn="just"/>
            <a:r>
              <a:rPr lang="en-US" sz="2400" dirty="0">
                <a:latin typeface="Times New Roman" panose="02020603050405020304" pitchFamily="18" charset="0"/>
                <a:cs typeface="Times New Roman" panose="02020603050405020304" pitchFamily="18" charset="0"/>
              </a:rPr>
              <a:t>This code linked to a victim’s browser as an add-on or browser helper object; in some versions it listed itself as a plug-in to display video. </a:t>
            </a:r>
          </a:p>
          <a:p>
            <a:pPr algn="just"/>
            <a:r>
              <a:rPr lang="en-US" sz="2400" dirty="0">
                <a:latin typeface="Times New Roman" panose="02020603050405020304" pitchFamily="18" charset="0"/>
                <a:cs typeface="Times New Roman" panose="02020603050405020304" pitchFamily="18" charset="0"/>
              </a:rPr>
              <a:t> As a helper object, it set itself to intercept internal browser calls, including those to receive data from the keyboard, send data to a URL, generate or import a cryptographic key, read a file or connect to a site; this list includes pretty much everything a browser does.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0130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pPr algn="just"/>
            <a:r>
              <a:rPr lang="en-IN" sz="2400" b="1" dirty="0">
                <a:latin typeface="Times New Roman" panose="02020603050405020304" pitchFamily="18" charset="0"/>
                <a:cs typeface="Times New Roman" panose="02020603050405020304" pitchFamily="18" charset="0"/>
              </a:rPr>
              <a:t>Code Within Data </a:t>
            </a:r>
          </a:p>
          <a:p>
            <a:pPr algn="just"/>
            <a:r>
              <a:rPr lang="en-IN" sz="2400" b="1" dirty="0">
                <a:latin typeface="Times New Roman" panose="02020603050405020304" pitchFamily="18" charset="0"/>
                <a:cs typeface="Times New Roman" panose="02020603050405020304" pitchFamily="18" charset="0"/>
              </a:rPr>
              <a:t>Cross-Site Scripting :</a:t>
            </a:r>
          </a:p>
          <a:p>
            <a:pPr algn="just"/>
            <a:r>
              <a:rPr lang="en-US" sz="2400" dirty="0">
                <a:latin typeface="Times New Roman" panose="02020603050405020304" pitchFamily="18" charset="0"/>
                <a:cs typeface="Times New Roman" panose="02020603050405020304" pitchFamily="18" charset="0"/>
              </a:rPr>
              <a:t>To a user (client) it seems as if interaction with a server is a direct link, so it is easy to ignore the possibility of falsification along the way. </a:t>
            </a:r>
          </a:p>
          <a:p>
            <a:pPr algn="just"/>
            <a:r>
              <a:rPr lang="en-US" sz="2400" dirty="0">
                <a:latin typeface="Times New Roman" panose="02020603050405020304" pitchFamily="18" charset="0"/>
                <a:cs typeface="Times New Roman" panose="02020603050405020304" pitchFamily="18" charset="0"/>
              </a:rPr>
              <a:t>However, many web interactions involve several parties, not just the simple case of one client to one server. </a:t>
            </a:r>
          </a:p>
          <a:p>
            <a:pPr algn="just"/>
            <a:r>
              <a:rPr lang="en-US" sz="2400" dirty="0">
                <a:latin typeface="Times New Roman" panose="02020603050405020304" pitchFamily="18" charset="0"/>
                <a:cs typeface="Times New Roman" panose="02020603050405020304" pitchFamily="18" charset="0"/>
              </a:rPr>
              <a:t>In an attack called cross-site scripting, executable code is included in the interaction between client and server and executed by the client or server.</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36987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a:bodyPr>
          <a:lstStyle/>
          <a:p>
            <a:pPr algn="just"/>
            <a:r>
              <a:rPr lang="en-US" sz="2400" dirty="0">
                <a:latin typeface="Times New Roman" panose="02020603050405020304" pitchFamily="18" charset="0"/>
                <a:cs typeface="Times New Roman" panose="02020603050405020304" pitchFamily="18" charset="0"/>
              </a:rPr>
              <a:t>As an example, consider a simple command to the search engine Google. </a:t>
            </a:r>
          </a:p>
          <a:p>
            <a:pPr algn="just"/>
            <a:r>
              <a:rPr lang="en-US" sz="2400" dirty="0">
                <a:latin typeface="Times New Roman" panose="02020603050405020304" pitchFamily="18" charset="0"/>
                <a:cs typeface="Times New Roman" panose="02020603050405020304" pitchFamily="18" charset="0"/>
              </a:rPr>
              <a:t>The user enters a simple text query, but handlers add commands along the way to the server, </a:t>
            </a:r>
          </a:p>
          <a:p>
            <a:pPr algn="just"/>
            <a:r>
              <a:rPr lang="en-US" sz="2400" dirty="0">
                <a:latin typeface="Times New Roman" panose="02020603050405020304" pitchFamily="18" charset="0"/>
                <a:cs typeface="Times New Roman" panose="02020603050405020304" pitchFamily="18" charset="0"/>
              </a:rPr>
              <a:t>So what starts as a simple string becomes a structure that Google can use to interpret or refine the search, or that the user’s browser can use to help display the results. </a:t>
            </a:r>
          </a:p>
          <a:p>
            <a:pPr algn="just"/>
            <a:r>
              <a:rPr lang="en-US" sz="2400" dirty="0">
                <a:latin typeface="Times New Roman" panose="02020603050405020304" pitchFamily="18" charset="0"/>
                <a:cs typeface="Times New Roman" panose="02020603050405020304" pitchFamily="18" charset="0"/>
              </a:rPr>
              <a:t>Scripting attack is forcing the server to execute commands (a script) in a normal data fetch request.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5104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629400"/>
          </a:xfrm>
        </p:spPr>
        <p:txBody>
          <a:bodyPr>
            <a:noAutofit/>
          </a:bodyPr>
          <a:lstStyle/>
          <a:p>
            <a:pPr algn="just"/>
            <a:r>
              <a:rPr lang="en-IN" sz="2400" b="1" dirty="0">
                <a:latin typeface="Times New Roman" panose="02020603050405020304" pitchFamily="18" charset="0"/>
                <a:cs typeface="Times New Roman" panose="02020603050405020304" pitchFamily="18" charset="0"/>
              </a:rPr>
              <a:t>SQL Injection </a:t>
            </a:r>
          </a:p>
          <a:p>
            <a:pPr algn="just"/>
            <a:r>
              <a:rPr lang="en-US" sz="2400" dirty="0">
                <a:latin typeface="Times New Roman" panose="02020603050405020304" pitchFamily="18" charset="0"/>
                <a:cs typeface="Times New Roman" panose="02020603050405020304" pitchFamily="18" charset="0"/>
              </a:rPr>
              <a:t>Cross-site scripting attacks are one example of the category of injection attacks, in which malicious content is inserted into a valid client-server exchange. </a:t>
            </a:r>
          </a:p>
          <a:p>
            <a:pPr algn="just"/>
            <a:r>
              <a:rPr lang="en-US" sz="2400" dirty="0">
                <a:latin typeface="Times New Roman" panose="02020603050405020304" pitchFamily="18" charset="0"/>
                <a:cs typeface="Times New Roman" panose="02020603050405020304" pitchFamily="18" charset="0"/>
              </a:rPr>
              <a:t>Another injection attack, called SQL injection, operates by inserting code into an exchange between a client </a:t>
            </a:r>
            <a:r>
              <a:rPr lang="en-IN" sz="2400" dirty="0">
                <a:latin typeface="Times New Roman" panose="02020603050405020304" pitchFamily="18" charset="0"/>
                <a:cs typeface="Times New Roman" panose="02020603050405020304" pitchFamily="18" charset="0"/>
              </a:rPr>
              <a:t>and a database server.</a:t>
            </a:r>
          </a:p>
          <a:p>
            <a:pPr algn="just"/>
            <a:r>
              <a:rPr lang="en-US" sz="2400" dirty="0">
                <a:latin typeface="Times New Roman" panose="02020603050405020304" pitchFamily="18" charset="0"/>
                <a:cs typeface="Times New Roman" panose="02020603050405020304" pitchFamily="18" charset="0"/>
              </a:rPr>
              <a:t>QUERY = “SELECT * FROM trans WHERE acct=‘2468’ OR ‘1’=‘1’” </a:t>
            </a:r>
          </a:p>
          <a:p>
            <a:pPr algn="just"/>
            <a:r>
              <a:rPr lang="en-US" sz="2400" dirty="0">
                <a:latin typeface="Times New Roman" panose="02020603050405020304" pitchFamily="18" charset="0"/>
                <a:cs typeface="Times New Roman" panose="02020603050405020304" pitchFamily="18" charset="0"/>
              </a:rPr>
              <a:t>Because ‘1’=‘1’ is always TRUE, the OR of the two parts of the WHERE clause is always TRUE, every record satisfies the value of the WHERE clause and so the DBMS will return all records in the database.</a:t>
            </a:r>
          </a:p>
          <a:p>
            <a:pPr algn="just"/>
            <a:r>
              <a:rPr lang="en-US" sz="2400" dirty="0">
                <a:latin typeface="Times New Roman" panose="02020603050405020304" pitchFamily="18" charset="0"/>
                <a:cs typeface="Times New Roman" panose="02020603050405020304" pitchFamily="18" charset="0"/>
              </a:rPr>
              <a:t>The trick here, as with cross-site scripting, is that the browser application includes direct user input into the command, and the user can force the server to execute arbitrary SQL commands. </a:t>
            </a:r>
            <a:endParaRPr lang="en-IN"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3762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a:bodyPr>
          <a:lstStyle/>
          <a:p>
            <a:pPr algn="just"/>
            <a:r>
              <a:rPr lang="en-IN" sz="2400" b="1" dirty="0">
                <a:latin typeface="Times New Roman" panose="02020603050405020304" pitchFamily="18" charset="0"/>
                <a:cs typeface="Times New Roman" panose="02020603050405020304" pitchFamily="18" charset="0"/>
              </a:rPr>
              <a:t>Dot-Dot-Slash</a:t>
            </a:r>
          </a:p>
          <a:p>
            <a:pPr algn="just"/>
            <a:r>
              <a:rPr lang="en-US" sz="2400" dirty="0">
                <a:latin typeface="Times New Roman" panose="02020603050405020304" pitchFamily="18" charset="0"/>
                <a:cs typeface="Times New Roman" panose="02020603050405020304" pitchFamily="18" charset="0"/>
              </a:rPr>
              <a:t>Web-server code should always run in a constrained environment.</a:t>
            </a:r>
          </a:p>
          <a:p>
            <a:pPr algn="just"/>
            <a:r>
              <a:rPr lang="en-US" sz="2400" dirty="0">
                <a:latin typeface="Times New Roman" panose="02020603050405020304" pitchFamily="18" charset="0"/>
                <a:cs typeface="Times New Roman" panose="02020603050405020304" pitchFamily="18" charset="0"/>
              </a:rPr>
              <a:t>Ideally, the web server should never have editors, </a:t>
            </a:r>
            <a:r>
              <a:rPr lang="en-US" sz="2400" dirty="0" err="1">
                <a:latin typeface="Times New Roman" panose="02020603050405020304" pitchFamily="18" charset="0"/>
                <a:cs typeface="Times New Roman" panose="02020603050405020304" pitchFamily="18" charset="0"/>
              </a:rPr>
              <a:t>xterm</a:t>
            </a:r>
            <a:r>
              <a:rPr lang="en-US" sz="2400" dirty="0">
                <a:latin typeface="Times New Roman" panose="02020603050405020304" pitchFamily="18" charset="0"/>
                <a:cs typeface="Times New Roman" panose="02020603050405020304" pitchFamily="18" charset="0"/>
              </a:rPr>
              <a:t> and Telnet programs, or even most system utilities loaded.</a:t>
            </a:r>
          </a:p>
          <a:p>
            <a:pPr algn="just"/>
            <a:r>
              <a:rPr lang="en-US" sz="2400" dirty="0">
                <a:latin typeface="Times New Roman" panose="02020603050405020304" pitchFamily="18" charset="0"/>
                <a:cs typeface="Times New Roman" panose="02020603050405020304" pitchFamily="18" charset="0"/>
              </a:rPr>
              <a:t>By constraining the environment in this way, even if an attacker escapes from the web-server application, no other executable programs will help the attacker use the web server’s computer and operating system to extend the attack. </a:t>
            </a:r>
          </a:p>
          <a:p>
            <a:pPr algn="just"/>
            <a:r>
              <a:rPr lang="en-US" sz="2400" dirty="0">
                <a:latin typeface="Times New Roman" panose="02020603050405020304" pitchFamily="18" charset="0"/>
                <a:cs typeface="Times New Roman" panose="02020603050405020304" pitchFamily="18" charset="0"/>
              </a:rPr>
              <a:t>The code and data for web applications can be transferred manually to a web server or pushed as a raw image.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3395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a:bodyPr>
          <a:lstStyle/>
          <a:p>
            <a:pPr algn="just"/>
            <a:r>
              <a:rPr lang="en-US" sz="2400" dirty="0">
                <a:latin typeface="Times New Roman" panose="02020603050405020304" pitchFamily="18" charset="0"/>
                <a:cs typeface="Times New Roman" panose="02020603050405020304" pitchFamily="18" charset="0"/>
              </a:rPr>
              <a:t>Enter the dot-dot. In both Unix and Windows, ‘..’ is the directory indicator for “predecessor.” </a:t>
            </a:r>
          </a:p>
          <a:p>
            <a:pPr algn="just"/>
            <a:r>
              <a:rPr lang="en-US" sz="2400" dirty="0">
                <a:latin typeface="Times New Roman" panose="02020603050405020304" pitchFamily="18" charset="0"/>
                <a:cs typeface="Times New Roman" panose="02020603050405020304" pitchFamily="18" charset="0"/>
              </a:rPr>
              <a:t>And ‘../..’ is the grandparent of the current location. </a:t>
            </a:r>
          </a:p>
          <a:p>
            <a:pPr algn="just"/>
            <a:r>
              <a:rPr lang="en-US" sz="2400" dirty="0">
                <a:latin typeface="Times New Roman" panose="02020603050405020304" pitchFamily="18" charset="0"/>
                <a:cs typeface="Times New Roman" panose="02020603050405020304" pitchFamily="18" charset="0"/>
              </a:rPr>
              <a:t>So someone who can enter file names can travel back up the directory tree one .. at a time.</a:t>
            </a:r>
          </a:p>
          <a:p>
            <a:pPr algn="just"/>
            <a:r>
              <a:rPr lang="en-US" sz="2400" dirty="0">
                <a:latin typeface="Times New Roman" panose="02020603050405020304" pitchFamily="18" charset="0"/>
                <a:cs typeface="Times New Roman" panose="02020603050405020304" pitchFamily="18" charset="0"/>
              </a:rPr>
              <a:t>Cerberus Information Security analysts found just that vulnerability in the webhits.dll extension for the Microsoft Index Server. </a:t>
            </a:r>
          </a:p>
          <a:p>
            <a:pPr algn="just"/>
            <a:r>
              <a:rPr lang="en-US" sz="2400" dirty="0">
                <a:latin typeface="Times New Roman" panose="02020603050405020304" pitchFamily="18" charset="0"/>
                <a:cs typeface="Times New Roman" panose="02020603050405020304" pitchFamily="18" charset="0"/>
              </a:rPr>
              <a:t>For example, passing the following URL causes the server to return the requested file, </a:t>
            </a:r>
            <a:r>
              <a:rPr lang="en-US" sz="2400" dirty="0" err="1">
                <a:latin typeface="Times New Roman" panose="02020603050405020304" pitchFamily="18" charset="0"/>
                <a:cs typeface="Times New Roman" panose="02020603050405020304" pitchFamily="18" charset="0"/>
              </a:rPr>
              <a:t>autoexec.nt</a:t>
            </a:r>
            <a:r>
              <a:rPr lang="en-US" sz="2400" dirty="0">
                <a:latin typeface="Times New Roman" panose="02020603050405020304" pitchFamily="18" charset="0"/>
                <a:cs typeface="Times New Roman" panose="02020603050405020304" pitchFamily="18" charset="0"/>
              </a:rPr>
              <a:t>, enabling an attacker to modify or delete it.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7311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IN" dirty="0"/>
              <a:t>Foiling Data Attacks</a:t>
            </a:r>
          </a:p>
        </p:txBody>
      </p:sp>
      <p:sp>
        <p:nvSpPr>
          <p:cNvPr id="3" name="Content Placeholder 2"/>
          <p:cNvSpPr>
            <a:spLocks noGrp="1"/>
          </p:cNvSpPr>
          <p:nvPr>
            <p:ph idx="1"/>
          </p:nvPr>
        </p:nvSpPr>
        <p:spPr>
          <a:xfrm>
            <a:off x="457200" y="1752600"/>
            <a:ext cx="8229600" cy="4572000"/>
          </a:xfrm>
        </p:spPr>
        <p:txBody>
          <a:bodyPr>
            <a:normAutofit/>
          </a:bodyPr>
          <a:lstStyle/>
          <a:p>
            <a:pPr algn="just"/>
            <a:r>
              <a:rPr lang="en-US" sz="2400" dirty="0">
                <a:latin typeface="Times New Roman" panose="02020603050405020304" pitchFamily="18" charset="0"/>
                <a:cs typeface="Times New Roman" panose="02020603050405020304" pitchFamily="18" charset="0"/>
              </a:rPr>
              <a:t>An input preprocessor could watch for and filter out specific inappropriate string forms, such as &lt; and &gt; in data expected to contain only letters and numbers. </a:t>
            </a:r>
          </a:p>
          <a:p>
            <a:pPr algn="just"/>
            <a:r>
              <a:rPr lang="en-US" sz="2400" dirty="0">
                <a:latin typeface="Times New Roman" panose="02020603050405020304" pitchFamily="18" charset="0"/>
                <a:cs typeface="Times New Roman" panose="02020603050405020304" pitchFamily="18" charset="0"/>
              </a:rPr>
              <a:t>However, to support input from different keyboard types and in different languages, some browsers encode special characters in a numeric format, making such input slightly more difficult to filter. </a:t>
            </a:r>
          </a:p>
          <a:p>
            <a:pPr algn="just"/>
            <a:r>
              <a:rPr lang="en-US" sz="2400" dirty="0">
                <a:latin typeface="Times New Roman" panose="02020603050405020304" pitchFamily="18" charset="0"/>
                <a:cs typeface="Times New Roman" panose="02020603050405020304" pitchFamily="18" charset="0"/>
              </a:rPr>
              <a:t>The second countermeasure that applies is access control on the part of backend servers that might receive and execute these data attacks.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636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a:bodyPr>
          <a:lstStyle/>
          <a:p>
            <a:pPr algn="just"/>
            <a:r>
              <a:rPr lang="en-US" sz="2400" dirty="0">
                <a:latin typeface="Times New Roman" panose="02020603050405020304" pitchFamily="18" charset="0"/>
                <a:cs typeface="Times New Roman" panose="02020603050405020304" pitchFamily="18" charset="0"/>
              </a:rPr>
              <a:t>For example, a database of names and telephone numbers might support queries for a single person.</a:t>
            </a:r>
          </a:p>
          <a:p>
            <a:pPr algn="just"/>
            <a:r>
              <a:rPr lang="en-US" sz="2400" dirty="0">
                <a:latin typeface="Times New Roman" panose="02020603050405020304" pitchFamily="18" charset="0"/>
                <a:cs typeface="Times New Roman" panose="02020603050405020304" pitchFamily="18" charset="0"/>
              </a:rPr>
              <a:t>To assist users who are unsure of the spelling of some names, the application might support a wildcard notation, such as AAR* to obtain names and numbers of all people whose name begins with AAR. </a:t>
            </a:r>
          </a:p>
          <a:p>
            <a:pPr algn="just"/>
            <a:r>
              <a:rPr lang="en-US" sz="2400" dirty="0">
                <a:latin typeface="Times New Roman" panose="02020603050405020304" pitchFamily="18" charset="0"/>
                <a:cs typeface="Times New Roman" panose="02020603050405020304" pitchFamily="18" charset="0"/>
              </a:rPr>
              <a:t>If the number of matching names is under a predetermined threshold, for example 10, the system would return all matching names. </a:t>
            </a:r>
          </a:p>
          <a:p>
            <a:pPr algn="just"/>
            <a:r>
              <a:rPr lang="en-US" sz="2400" dirty="0">
                <a:latin typeface="Times New Roman" panose="02020603050405020304" pitchFamily="18" charset="0"/>
                <a:cs typeface="Times New Roman" panose="02020603050405020304" pitchFamily="18" charset="0"/>
              </a:rPr>
              <a:t>But if the query produces too many matches, the system could return an error indication.</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675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648200"/>
          </a:xfrm>
        </p:spPr>
        <p:txBody>
          <a:bodyPr>
            <a:normAutofit/>
          </a:bodyPr>
          <a:lstStyle/>
          <a:p>
            <a:pPr algn="just"/>
            <a:r>
              <a:rPr lang="en-US" sz="2400" dirty="0" err="1">
                <a:latin typeface="Times New Roman" panose="02020603050405020304" pitchFamily="18" charset="0"/>
                <a:cs typeface="Times New Roman" panose="02020603050405020304" pitchFamily="18" charset="0"/>
              </a:rPr>
              <a:t>SilentBanker</a:t>
            </a:r>
            <a:r>
              <a:rPr lang="en-US" sz="2400" dirty="0">
                <a:latin typeface="Times New Roman" panose="02020603050405020304" pitchFamily="18" charset="0"/>
                <a:cs typeface="Times New Roman" panose="02020603050405020304" pitchFamily="18" charset="0"/>
              </a:rPr>
              <a:t> started with a list of over 400 URLs of popular banks throughout the world. </a:t>
            </a:r>
          </a:p>
          <a:p>
            <a:pPr algn="just"/>
            <a:r>
              <a:rPr lang="en-US" sz="2400" dirty="0">
                <a:latin typeface="Times New Roman" panose="02020603050405020304" pitchFamily="18" charset="0"/>
                <a:cs typeface="Times New Roman" panose="02020603050405020304" pitchFamily="18" charset="0"/>
              </a:rPr>
              <a:t>Whenever it saw a user going to one of those sites, it redirected the user’s keystrokes through the Trojan horse and recorded customer details that it forwarded to remote computers.</a:t>
            </a:r>
          </a:p>
          <a:p>
            <a:pPr algn="just"/>
            <a:r>
              <a:rPr lang="en-US" sz="2400" dirty="0">
                <a:latin typeface="Times New Roman" panose="02020603050405020304" pitchFamily="18" charset="0"/>
                <a:cs typeface="Times New Roman" panose="02020603050405020304" pitchFamily="18" charset="0"/>
              </a:rPr>
              <a:t>Banking and other financial transactions are ordinarily protected in transit by an encrypted session, using a protocol named SSL or HTTPS and identified by a lock icon on the browser’s screen.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146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495800"/>
          </a:xfrm>
        </p:spPr>
        <p:txBody>
          <a:bodyPr/>
          <a:lstStyle/>
          <a:p>
            <a:pPr algn="just"/>
            <a:r>
              <a:rPr lang="en-US" sz="2400" dirty="0">
                <a:latin typeface="Times New Roman" panose="02020603050405020304" pitchFamily="18" charset="0"/>
                <a:cs typeface="Times New Roman" panose="02020603050405020304" pitchFamily="18" charset="0"/>
              </a:rPr>
              <a:t>This protocol means that the user’s communications are encrypted during transit. </a:t>
            </a:r>
          </a:p>
          <a:p>
            <a:pPr algn="just"/>
            <a:r>
              <a:rPr lang="en-US" sz="2400" dirty="0">
                <a:latin typeface="Times New Roman" panose="02020603050405020304" pitchFamily="18" charset="0"/>
                <a:cs typeface="Times New Roman" panose="02020603050405020304" pitchFamily="18" charset="0"/>
              </a:rPr>
              <a:t>But remember that cryptography, although powerful, can protect only what it can control. </a:t>
            </a:r>
          </a:p>
          <a:p>
            <a:pPr algn="just"/>
            <a:r>
              <a:rPr lang="en-US" sz="2400" dirty="0">
                <a:latin typeface="Times New Roman" panose="02020603050405020304" pitchFamily="18" charset="0"/>
                <a:cs typeface="Times New Roman" panose="02020603050405020304" pitchFamily="18" charset="0"/>
              </a:rPr>
              <a:t>Because </a:t>
            </a:r>
            <a:r>
              <a:rPr lang="en-US" sz="2400" dirty="0" err="1">
                <a:latin typeface="Times New Roman" panose="02020603050405020304" pitchFamily="18" charset="0"/>
                <a:cs typeface="Times New Roman" panose="02020603050405020304" pitchFamily="18" charset="0"/>
              </a:rPr>
              <a:t>SilentBanker</a:t>
            </a:r>
            <a:r>
              <a:rPr lang="en-US" sz="2400" dirty="0">
                <a:latin typeface="Times New Roman" panose="02020603050405020304" pitchFamily="18" charset="0"/>
                <a:cs typeface="Times New Roman" panose="02020603050405020304" pitchFamily="18" charset="0"/>
              </a:rPr>
              <a:t> was embedded within the browser, it intruded into the communication process as shown in Figure 4-2. </a:t>
            </a:r>
          </a:p>
          <a:p>
            <a:pPr algn="just"/>
            <a:r>
              <a:rPr lang="en-US" sz="2400" dirty="0">
                <a:latin typeface="Times New Roman" panose="02020603050405020304" pitchFamily="18" charset="0"/>
                <a:cs typeface="Times New Roman" panose="02020603050405020304" pitchFamily="18" charset="0"/>
              </a:rPr>
              <a:t>When the user typed data, the operating system passed the characters to the browser. </a:t>
            </a:r>
            <a:endParaRPr lang="en-IN" sz="24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042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229600" cy="4419600"/>
          </a:xfrm>
        </p:spPr>
        <p:txBody>
          <a:bodyPr>
            <a:normAutofit/>
          </a:bodyPr>
          <a:lstStyle/>
          <a:p>
            <a:pPr algn="just"/>
            <a:r>
              <a:rPr lang="en-US" sz="2400" dirty="0">
                <a:latin typeface="Times New Roman" panose="02020603050405020304" pitchFamily="18" charset="0"/>
                <a:cs typeface="Times New Roman" panose="02020603050405020304" pitchFamily="18" charset="0"/>
              </a:rPr>
              <a:t>But before the browser could encrypt its data to transmit to the bank, Silent Banker intervened, acting as part of the browser. </a:t>
            </a:r>
          </a:p>
          <a:p>
            <a:pPr algn="just"/>
            <a:r>
              <a:rPr lang="en-US" sz="2400" dirty="0">
                <a:latin typeface="Times New Roman" panose="02020603050405020304" pitchFamily="18" charset="0"/>
                <a:cs typeface="Times New Roman" panose="02020603050405020304" pitchFamily="18" charset="0"/>
              </a:rPr>
              <a:t>This timing vulnerability would not have been countered by any of the other security approaches banks use, such as an image that only the customer will recognize or two-factor authentication. </a:t>
            </a:r>
          </a:p>
          <a:p>
            <a:pPr algn="just"/>
            <a:r>
              <a:rPr lang="en-US" sz="2400" dirty="0">
                <a:latin typeface="Times New Roman" panose="02020603050405020304" pitchFamily="18" charset="0"/>
                <a:cs typeface="Times New Roman" panose="02020603050405020304" pitchFamily="18" charset="0"/>
              </a:rPr>
              <a:t>Furthermore, the URL in the address bar looked and was authentic, because the browser actually did maintain a connection with the legitimate bank site.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522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1706</TotalTime>
  <Words>5700</Words>
  <Application>Microsoft Office PowerPoint</Application>
  <PresentationFormat>On-screen Show (4:3)</PresentationFormat>
  <Paragraphs>283</Paragraphs>
  <Slides>66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Calibri</vt:lpstr>
      <vt:lpstr>Constantia</vt:lpstr>
      <vt:lpstr>Times New Roman</vt:lpstr>
      <vt:lpstr>Wingdings 2</vt:lpstr>
      <vt:lpstr>Flow</vt:lpstr>
      <vt:lpstr>THE WEB-USER SIDE</vt:lpstr>
      <vt:lpstr>Browser Security Issues</vt:lpstr>
      <vt:lpstr>PowerPoint Presentation</vt:lpstr>
      <vt:lpstr>Browser Attacks</vt:lpstr>
      <vt:lpstr>Browser Attack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Browser Attacks Succeed: Failed Identification and Authentication</vt:lpstr>
      <vt:lpstr>PowerPoint Presentation</vt:lpstr>
      <vt:lpstr>PowerPoint Presentation</vt:lpstr>
      <vt:lpstr>PowerPoint Presentation</vt:lpstr>
      <vt:lpstr>PowerPoint Presentation</vt:lpstr>
      <vt:lpstr>PowerPoint Presentation</vt:lpstr>
      <vt:lpstr>Successful Identification and Authentication</vt:lpstr>
      <vt:lpstr>Substitute Content on a Real Web Site</vt:lpstr>
      <vt:lpstr>PowerPoint Presentation</vt:lpstr>
      <vt:lpstr>Web Bug</vt:lpstr>
      <vt:lpstr>PowerPoint Presentation</vt:lpstr>
      <vt:lpstr>PowerPoint Presentation</vt:lpstr>
      <vt:lpstr>PowerPoint Presentation</vt:lpstr>
      <vt:lpstr>PowerPoint Presentation</vt:lpstr>
      <vt:lpstr>Clickjacking</vt:lpstr>
      <vt:lpstr>PowerPoint Presentation</vt:lpstr>
      <vt:lpstr>PowerPoint Presentation</vt:lpstr>
      <vt:lpstr>PowerPoint Presentation</vt:lpstr>
      <vt:lpstr>PowerPoint Presentation</vt:lpstr>
      <vt:lpstr>PowerPoint Presentation</vt:lpstr>
      <vt:lpstr>Web Attacks Targeting Users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Protecting Web Sites Against Change</vt:lpstr>
      <vt:lpstr>PowerPoint Presentation</vt:lpstr>
      <vt:lpstr>PowerPoint Presentation</vt:lpstr>
      <vt:lpstr>PowerPoint Presentation</vt:lpstr>
      <vt:lpstr>PowerPoint Presentation</vt:lpstr>
      <vt:lpstr>PowerPoint Presentation</vt:lpstr>
      <vt:lpstr>Protecting Against Malicious Web Pages</vt:lpstr>
      <vt:lpstr>Obtaining User or Website Data</vt:lpstr>
      <vt:lpstr>PowerPoint Presentation</vt:lpstr>
      <vt:lpstr>PowerPoint Presentation</vt:lpstr>
      <vt:lpstr>PowerPoint Presentation</vt:lpstr>
      <vt:lpstr>PowerPoint Presentation</vt:lpstr>
      <vt:lpstr>PowerPoint Presentation</vt:lpstr>
      <vt:lpstr>Foiling Data Attacks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CRYPTOSYSTEMS</dc:title>
  <dc:creator>Windows User</dc:creator>
  <cp:lastModifiedBy>nandinipmmysore@gmail.com</cp:lastModifiedBy>
  <cp:revision>145</cp:revision>
  <dcterms:created xsi:type="dcterms:W3CDTF">2020-10-19T10:02:11Z</dcterms:created>
  <dcterms:modified xsi:type="dcterms:W3CDTF">2024-05-11T14:47:18Z</dcterms:modified>
</cp:coreProperties>
</file>