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C00000"/>
    <a:srgbClr val="7F7F7F"/>
    <a:srgbClr val="4D78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43885275210164E-2"/>
          <c:y val="3.8987337886241612E-2"/>
          <c:w val="0.80892312373996733"/>
          <c:h val="0.466649490017991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Общая сумма от контрактов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10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E-232A-4F41-8975-7F8E232C6C1D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32A-4F41-8975-7F8E232C6C1D}"/>
              </c:ext>
            </c:extLst>
          </c:dPt>
          <c:dLbls>
            <c:delete val="1"/>
          </c:dLbls>
          <c:cat>
            <c:strRef>
              <c:f>Лист1!$A$2:$A$13</c:f>
              <c:strCache>
                <c:ptCount val="10"/>
                <c:pt idx="0">
                  <c:v>РОТ ФРОНТ</c:v>
                </c:pt>
                <c:pt idx="1">
                  <c:v>КОНДИТЕРСКАЯ ФАБРИКА ВОЛЖАНКА</c:v>
                </c:pt>
                <c:pt idx="2">
                  <c:v>НЕВСКИЙ КОНДИТЕР</c:v>
                </c:pt>
                <c:pt idx="3">
                  <c:v>АККОНД</c:v>
                </c:pt>
                <c:pt idx="4">
                  <c:v>КДВ ГРУПП</c:v>
                </c:pt>
                <c:pt idx="5">
                  <c:v>ПЕНЗЕНСКАЯ КОНДИТЕРСКАЯ ФАБРИКА</c:v>
                </c:pt>
                <c:pt idx="6">
                  <c:v>СОРМОВСКАЯ КОНДИТЕРСКАЯ ФАБРИКА</c:v>
                </c:pt>
                <c:pt idx="7">
                  <c:v>ПРИМОРСКИЙ КОНДИТЕР</c:v>
                </c:pt>
                <c:pt idx="8">
                  <c:v>ШОКОЛАДНАЯ ФАБРИКА НОВОСИБИРСКАЯ</c:v>
                </c:pt>
                <c:pt idx="9">
                  <c:v>ФЕРРЕРО РОССИЯ</c:v>
                </c:pt>
              </c:strCache>
            </c:strRef>
          </c:cat>
          <c:val>
            <c:numRef>
              <c:f>Лист1!$B$2:$B$13</c:f>
              <c:numCache>
                <c:formatCode>General</c:formatCode>
                <c:ptCount val="12"/>
                <c:pt idx="0">
                  <c:v>5500</c:v>
                </c:pt>
                <c:pt idx="1">
                  <c:v>8000</c:v>
                </c:pt>
                <c:pt idx="2">
                  <c:v>14803.91</c:v>
                </c:pt>
                <c:pt idx="3">
                  <c:v>40869.4</c:v>
                </c:pt>
                <c:pt idx="4">
                  <c:v>81785</c:v>
                </c:pt>
                <c:pt idx="5">
                  <c:v>88827.27</c:v>
                </c:pt>
                <c:pt idx="6">
                  <c:v>160147.72</c:v>
                </c:pt>
                <c:pt idx="7">
                  <c:v>344104</c:v>
                </c:pt>
                <c:pt idx="8">
                  <c:v>375296</c:v>
                </c:pt>
                <c:pt idx="9">
                  <c:v>377970</c:v>
                </c:pt>
                <c:pt idx="10">
                  <c:v>2944975.2</c:v>
                </c:pt>
                <c:pt idx="11">
                  <c:v>87025454.049999997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03-4E38-8045-BB305896E96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203119423"/>
        <c:axId val="1203112767"/>
      </c:barChart>
      <c:catAx>
        <c:axId val="1203119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  <a:alpha val="59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03112767"/>
        <c:crosses val="autoZero"/>
        <c:auto val="1"/>
        <c:lblAlgn val="ctr"/>
        <c:lblOffset val="100"/>
        <c:noMultiLvlLbl val="0"/>
      </c:catAx>
      <c:valAx>
        <c:axId val="1203112767"/>
        <c:scaling>
          <c:logBase val="10"/>
          <c:orientation val="minMax"/>
          <c:max val="100000000"/>
          <c:min val="500"/>
        </c:scaling>
        <c:delete val="1"/>
        <c:axPos val="l"/>
        <c:numFmt formatCode="General" sourceLinked="1"/>
        <c:majorTickMark val="none"/>
        <c:minorTickMark val="none"/>
        <c:tickLblPos val="nextTo"/>
        <c:crossAx val="12031194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Средняя сумма от контрактов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solidFill>
                <a:srgbClr val="7F7F7F"/>
              </a:solidFill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solidFill>
                  <a:srgbClr val="7F7F7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AD2-48C9-8C48-88A6E2B90B2C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solidFill>
                  <a:srgbClr val="7F7F7F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6AD2-48C9-8C48-88A6E2B90B2C}"/>
              </c:ext>
            </c:extLst>
          </c:dPt>
          <c:cat>
            <c:strRef>
              <c:f>Лист1!$A$2:$A$13</c:f>
              <c:strCache>
                <c:ptCount val="11"/>
                <c:pt idx="0">
                  <c:v>РОТ ФРОНТ</c:v>
                </c:pt>
                <c:pt idx="1">
                  <c:v>КОНДИТЕРСКАЯ ФАБРИКА ВОЛЖАНКА</c:v>
                </c:pt>
                <c:pt idx="2">
                  <c:v>НЕВСКИЙ КОНДИТЕР</c:v>
                </c:pt>
                <c:pt idx="4">
                  <c:v>АККОНД</c:v>
                </c:pt>
                <c:pt idx="5">
                  <c:v>КДВ ГРУПП</c:v>
                </c:pt>
                <c:pt idx="6">
                  <c:v>СОРМОВСКАЯ КОНДИТЕРСКАЯ ФАБРИКА</c:v>
                </c:pt>
                <c:pt idx="7">
                  <c:v>ПЕНЗЕНСКАЯ КОНДИТЕРСКАЯ ФАБРИКА</c:v>
                </c:pt>
                <c:pt idx="8">
                  <c:v>ПРИМОРСКИЙ КОНДИТЕР</c:v>
                </c:pt>
                <c:pt idx="9">
                  <c:v>ШОКОЛАДНАЯ ФАБРИКА НОВОСИБИРСКАЯ</c:v>
                </c:pt>
                <c:pt idx="10">
                  <c:v>ЭССЕН ПРОДАКШН АГ</c:v>
                </c:pt>
              </c:strCache>
            </c:strRef>
          </c:cat>
          <c:val>
            <c:numRef>
              <c:f>Лист1!$B$2:$B$13</c:f>
              <c:numCache>
                <c:formatCode>General</c:formatCode>
                <c:ptCount val="12"/>
                <c:pt idx="0">
                  <c:v>2750</c:v>
                </c:pt>
                <c:pt idx="1">
                  <c:v>4000</c:v>
                </c:pt>
                <c:pt idx="2">
                  <c:v>4934.63666666667</c:v>
                </c:pt>
                <c:pt idx="3">
                  <c:v>94492.5</c:v>
                </c:pt>
                <c:pt idx="4">
                  <c:v>20434.7</c:v>
                </c:pt>
                <c:pt idx="5">
                  <c:v>20446.25</c:v>
                </c:pt>
                <c:pt idx="6">
                  <c:v>20018.465</c:v>
                </c:pt>
                <c:pt idx="7">
                  <c:v>44413.635000000002</c:v>
                </c:pt>
                <c:pt idx="8">
                  <c:v>114701.33333333299</c:v>
                </c:pt>
                <c:pt idx="9">
                  <c:v>93824</c:v>
                </c:pt>
                <c:pt idx="10">
                  <c:v>588995.04</c:v>
                </c:pt>
                <c:pt idx="11">
                  <c:v>12432207.721428599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D2-48C9-8C48-88A6E2B90B2C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Медианная сумма от контрактов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6AD2-48C9-8C48-88A6E2B90B2C}"/>
              </c:ext>
            </c:extLst>
          </c:dPt>
          <c:dPt>
            <c:idx val="11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AD2-48C9-8C48-88A6E2B90B2C}"/>
              </c:ext>
            </c:extLst>
          </c:dPt>
          <c:cat>
            <c:strRef>
              <c:f>Лист1!$A$2:$A$13</c:f>
              <c:strCache>
                <c:ptCount val="11"/>
                <c:pt idx="0">
                  <c:v>РОТ ФРОНТ</c:v>
                </c:pt>
                <c:pt idx="1">
                  <c:v>КОНДИТЕРСКАЯ ФАБРИКА ВОЛЖАНКА</c:v>
                </c:pt>
                <c:pt idx="2">
                  <c:v>НЕВСКИЙ КОНДИТЕР</c:v>
                </c:pt>
                <c:pt idx="4">
                  <c:v>АККОНД</c:v>
                </c:pt>
                <c:pt idx="5">
                  <c:v>КДВ ГРУПП</c:v>
                </c:pt>
                <c:pt idx="6">
                  <c:v>СОРМОВСКАЯ КОНДИТЕРСКАЯ ФАБРИКА</c:v>
                </c:pt>
                <c:pt idx="7">
                  <c:v>ПЕНЗЕНСКАЯ КОНДИТЕРСКАЯ ФАБРИКА</c:v>
                </c:pt>
                <c:pt idx="8">
                  <c:v>ПРИМОРСКИЙ КОНДИТЕР</c:v>
                </c:pt>
                <c:pt idx="9">
                  <c:v>ШОКОЛАДНАЯ ФАБРИКА НОВОСИБИРСКАЯ</c:v>
                </c:pt>
                <c:pt idx="10">
                  <c:v>ЭССЕН ПРОДАКШН АГ</c:v>
                </c:pt>
              </c:strCache>
            </c:strRef>
          </c:cat>
          <c:val>
            <c:numRef>
              <c:f>Лист1!$C$2:$C$13</c:f>
              <c:numCache>
                <c:formatCode>General</c:formatCode>
                <c:ptCount val="12"/>
                <c:pt idx="0">
                  <c:v>2750</c:v>
                </c:pt>
                <c:pt idx="1">
                  <c:v>4000</c:v>
                </c:pt>
                <c:pt idx="2">
                  <c:v>4000</c:v>
                </c:pt>
                <c:pt idx="3">
                  <c:v>11610</c:v>
                </c:pt>
                <c:pt idx="4">
                  <c:v>20434.7</c:v>
                </c:pt>
                <c:pt idx="5">
                  <c:v>20464</c:v>
                </c:pt>
                <c:pt idx="6">
                  <c:v>20552.080000000002</c:v>
                </c:pt>
                <c:pt idx="7">
                  <c:v>44413.635000000002</c:v>
                </c:pt>
                <c:pt idx="8">
                  <c:v>82404</c:v>
                </c:pt>
                <c:pt idx="9">
                  <c:v>93824</c:v>
                </c:pt>
                <c:pt idx="10">
                  <c:v>660000</c:v>
                </c:pt>
                <c:pt idx="11">
                  <c:v>750000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D2-48C9-8C48-88A6E2B90B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4"/>
        <c:axId val="799525616"/>
        <c:axId val="799526864"/>
      </c:barChart>
      <c:catAx>
        <c:axId val="799525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  <a:alpha val="5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99526864"/>
        <c:crosses val="autoZero"/>
        <c:auto val="1"/>
        <c:lblAlgn val="ctr"/>
        <c:lblOffset val="100"/>
        <c:noMultiLvlLbl val="0"/>
      </c:catAx>
      <c:valAx>
        <c:axId val="799526864"/>
        <c:scaling>
          <c:logBase val="10"/>
          <c:orientation val="minMax"/>
          <c:min val="500"/>
        </c:scaling>
        <c:delete val="1"/>
        <c:axPos val="l"/>
        <c:numFmt formatCode="General" sourceLinked="1"/>
        <c:majorTickMark val="none"/>
        <c:minorTickMark val="none"/>
        <c:tickLblPos val="nextTo"/>
        <c:crossAx val="799525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АКЦИОНЕРНОЕ ОБЩЕСТВО "КАЛУЖСКОЕ"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4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204-439B-BC1F-C8DE0904D5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Лист1!$A$2:$A$8</c:f>
              <c:strCache>
                <c:ptCount val="7"/>
                <c:pt idx="0">
                  <c:v>Февраль</c:v>
                </c:pt>
                <c:pt idx="1">
                  <c:v>Март</c:v>
                </c:pt>
                <c:pt idx="2">
                  <c:v>Апрель</c:v>
                </c:pt>
                <c:pt idx="3">
                  <c:v>Май</c:v>
                </c:pt>
                <c:pt idx="5">
                  <c:v>Август</c:v>
                </c:pt>
                <c:pt idx="6">
                  <c:v>Сентябрь</c:v>
                </c:pt>
              </c:strCache>
            </c:strRef>
          </c:cat>
          <c:val>
            <c:numRef>
              <c:f>Лист1!$B$2:$B$8</c:f>
              <c:numCache>
                <c:formatCode>General</c:formatCode>
                <c:ptCount val="7"/>
                <c:pt idx="2">
                  <c:v>1</c:v>
                </c:pt>
                <c:pt idx="4">
                  <c:v>5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04-439B-BC1F-C8DE0904D55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АКЦИОНЕРНОЕ ОБЩЕСТВО "ПРЕДПРИЯТИЕ УГОЛОВНО-ИСПОЛНИТЕЛЬНОЙ СИСТЕМЫ "КАЛУЖСКОЕ"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Лист1!$A$2:$A$8</c:f>
              <c:strCache>
                <c:ptCount val="7"/>
                <c:pt idx="0">
                  <c:v>Февраль</c:v>
                </c:pt>
                <c:pt idx="1">
                  <c:v>Март</c:v>
                </c:pt>
                <c:pt idx="2">
                  <c:v>Апрель</c:v>
                </c:pt>
                <c:pt idx="3">
                  <c:v>Май</c:v>
                </c:pt>
                <c:pt idx="5">
                  <c:v>Август</c:v>
                </c:pt>
                <c:pt idx="6">
                  <c:v>Сентябрь</c:v>
                </c:pt>
              </c:strCache>
            </c:strRef>
          </c:cat>
          <c:val>
            <c:numRef>
              <c:f>Лист1!$C$2:$C$8</c:f>
              <c:numCache>
                <c:formatCode>General</c:formatCode>
                <c:ptCount val="7"/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04-439B-BC1F-C8DE0904D55D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ГЛАВНОЕ УПРАВЛЕНИЕ ФЕДЕРАЛЬНОЙ СЛУЖБЫ СУДЕБНЫХ ПРИСТАВОВ ПО СТАВРОПОЛЬСКОМУ КРАЮ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Лист1!$A$2:$A$8</c:f>
              <c:strCache>
                <c:ptCount val="7"/>
                <c:pt idx="0">
                  <c:v>Февраль</c:v>
                </c:pt>
                <c:pt idx="1">
                  <c:v>Март</c:v>
                </c:pt>
                <c:pt idx="2">
                  <c:v>Апрель</c:v>
                </c:pt>
                <c:pt idx="3">
                  <c:v>Май</c:v>
                </c:pt>
                <c:pt idx="5">
                  <c:v>Август</c:v>
                </c:pt>
                <c:pt idx="6">
                  <c:v>Сентябрь</c:v>
                </c:pt>
              </c:strCache>
            </c:strRef>
          </c:cat>
          <c:val>
            <c:numRef>
              <c:f>Лист1!$D$2:$D$8</c:f>
              <c:numCache>
                <c:formatCode>General</c:formatCode>
                <c:ptCount val="7"/>
                <c:pt idx="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204-439B-BC1F-C8DE0904D55D}"/>
            </c:ext>
          </c:extLst>
        </c:ser>
        <c:ser>
          <c:idx val="3"/>
          <c:order val="3"/>
          <c:tx>
            <c:strRef>
              <c:f>Лист1!$E$1</c:f>
              <c:strCache>
                <c:ptCount val="1"/>
                <c:pt idx="0">
                  <c:v>ГОСУДАРСТВЕННОЕ БЮДЖЕТНОЕ УЧРЕЖДЕНИЕ ЗДРАВООХРАНЕНИЯ ТЮМЕНСКОЙ ОБЛАСТИ "ОБЛАСТНАЯ БОЛЬНИЦА № 3" (Г.ТОБОЛЬСК)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Лист1!$A$2:$A$8</c:f>
              <c:strCache>
                <c:ptCount val="7"/>
                <c:pt idx="0">
                  <c:v>Февраль</c:v>
                </c:pt>
                <c:pt idx="1">
                  <c:v>Март</c:v>
                </c:pt>
                <c:pt idx="2">
                  <c:v>Апрель</c:v>
                </c:pt>
                <c:pt idx="3">
                  <c:v>Май</c:v>
                </c:pt>
                <c:pt idx="5">
                  <c:v>Август</c:v>
                </c:pt>
                <c:pt idx="6">
                  <c:v>Сентябрь</c:v>
                </c:pt>
              </c:strCache>
            </c:strRef>
          </c:cat>
          <c:val>
            <c:numRef>
              <c:f>Лист1!$E$2:$E$8</c:f>
              <c:numCache>
                <c:formatCode>General</c:formatCode>
                <c:ptCount val="7"/>
                <c:pt idx="4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0204-439B-BC1F-C8DE0904D55D}"/>
            </c:ext>
          </c:extLst>
        </c:ser>
        <c:ser>
          <c:idx val="4"/>
          <c:order val="4"/>
          <c:tx>
            <c:strRef>
              <c:f>Лист1!$F$1</c:f>
              <c:strCache>
                <c:ptCount val="1"/>
                <c:pt idx="0">
                  <c:v>КРАЕВОЕ ГОСУДАРСТВЕННОЕ КАЗЕННОЕ УЧРЕЖДЕНИЕ "ПРИМОРСКИЙ ЦЕНТР ЗАНЯТОСТИ НАСЕЛЕНИЯ"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Лист1!$A$2:$A$8</c:f>
              <c:strCache>
                <c:ptCount val="7"/>
                <c:pt idx="0">
                  <c:v>Февраль</c:v>
                </c:pt>
                <c:pt idx="1">
                  <c:v>Март</c:v>
                </c:pt>
                <c:pt idx="2">
                  <c:v>Апрель</c:v>
                </c:pt>
                <c:pt idx="3">
                  <c:v>Май</c:v>
                </c:pt>
                <c:pt idx="5">
                  <c:v>Август</c:v>
                </c:pt>
                <c:pt idx="6">
                  <c:v>Сентябрь</c:v>
                </c:pt>
              </c:strCache>
            </c:strRef>
          </c:cat>
          <c:val>
            <c:numRef>
              <c:f>Лист1!$F$2:$F$8</c:f>
              <c:numCache>
                <c:formatCode>General</c:formatCode>
                <c:ptCount val="7"/>
                <c:pt idx="1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0204-439B-BC1F-C8DE0904D55D}"/>
            </c:ext>
          </c:extLst>
        </c:ser>
        <c:ser>
          <c:idx val="5"/>
          <c:order val="5"/>
          <c:tx>
            <c:strRef>
              <c:f>Лист1!$G$1</c:f>
              <c:strCache>
                <c:ptCount val="1"/>
                <c:pt idx="0">
                  <c:v>ОБЩЕСТВО С ОГРАНИЧЕННОЙ ОТВЕТСТВЕННОСТЬЮ "ГАЗПРОМ ПИТАНИЕ"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Лист1!$A$2:$A$8</c:f>
              <c:strCache>
                <c:ptCount val="7"/>
                <c:pt idx="0">
                  <c:v>Февраль</c:v>
                </c:pt>
                <c:pt idx="1">
                  <c:v>Март</c:v>
                </c:pt>
                <c:pt idx="2">
                  <c:v>Апрель</c:v>
                </c:pt>
                <c:pt idx="3">
                  <c:v>Май</c:v>
                </c:pt>
                <c:pt idx="5">
                  <c:v>Август</c:v>
                </c:pt>
                <c:pt idx="6">
                  <c:v>Сентябрь</c:v>
                </c:pt>
              </c:strCache>
            </c:strRef>
          </c:cat>
          <c:val>
            <c:numRef>
              <c:f>Лист1!$G$2:$G$8</c:f>
              <c:numCache>
                <c:formatCode>General</c:formatCode>
                <c:ptCount val="7"/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0204-439B-BC1F-C8DE0904D55D}"/>
            </c:ext>
          </c:extLst>
        </c:ser>
        <c:ser>
          <c:idx val="6"/>
          <c:order val="6"/>
          <c:tx>
            <c:strRef>
              <c:f>Лист1!$H$1</c:f>
              <c:strCache>
                <c:ptCount val="1"/>
                <c:pt idx="0">
                  <c:v>ОБЩЕСТВО С ОГРАНИЧЕННОЙ ОТВЕТСТВЕННОСТЬЮ "НАШ ГОРОДОК"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Лист1!$A$2:$A$8</c:f>
              <c:strCache>
                <c:ptCount val="7"/>
                <c:pt idx="0">
                  <c:v>Февраль</c:v>
                </c:pt>
                <c:pt idx="1">
                  <c:v>Март</c:v>
                </c:pt>
                <c:pt idx="2">
                  <c:v>Апрель</c:v>
                </c:pt>
                <c:pt idx="3">
                  <c:v>Май</c:v>
                </c:pt>
                <c:pt idx="5">
                  <c:v>Август</c:v>
                </c:pt>
                <c:pt idx="6">
                  <c:v>Сентябрь</c:v>
                </c:pt>
              </c:strCache>
            </c:strRef>
          </c:cat>
          <c:val>
            <c:numRef>
              <c:f>Лист1!$H$2:$H$8</c:f>
              <c:numCache>
                <c:formatCode>General</c:formatCode>
                <c:ptCount val="7"/>
                <c:pt idx="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0204-439B-BC1F-C8DE0904D55D}"/>
            </c:ext>
          </c:extLst>
        </c:ser>
        <c:ser>
          <c:idx val="7"/>
          <c:order val="7"/>
          <c:tx>
            <c:strRef>
              <c:f>Лист1!$I$1</c:f>
              <c:strCache>
                <c:ptCount val="1"/>
                <c:pt idx="0">
                  <c:v>ОТДЕЛ МИНИСТЕРСТВА ВНУТРЕННИХ ДЕЛ РОССИЙСКОЙ ФЕДЕРАЦИИ ПО ВАРНЕНСКОМУ РАЙОНУ ЧЕЛЯБИНСКОЙ ОБЛАСТИ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Лист1!$A$2:$A$8</c:f>
              <c:strCache>
                <c:ptCount val="7"/>
                <c:pt idx="0">
                  <c:v>Февраль</c:v>
                </c:pt>
                <c:pt idx="1">
                  <c:v>Март</c:v>
                </c:pt>
                <c:pt idx="2">
                  <c:v>Апрель</c:v>
                </c:pt>
                <c:pt idx="3">
                  <c:v>Май</c:v>
                </c:pt>
                <c:pt idx="5">
                  <c:v>Август</c:v>
                </c:pt>
                <c:pt idx="6">
                  <c:v>Сентябрь</c:v>
                </c:pt>
              </c:strCache>
            </c:strRef>
          </c:cat>
          <c:val>
            <c:numRef>
              <c:f>Лист1!$I$2:$I$8</c:f>
              <c:numCache>
                <c:formatCode>General</c:formatCode>
                <c:ptCount val="7"/>
                <c:pt idx="6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0204-439B-BC1F-C8DE0904D55D}"/>
            </c:ext>
          </c:extLst>
        </c:ser>
        <c:ser>
          <c:idx val="8"/>
          <c:order val="8"/>
          <c:tx>
            <c:strRef>
              <c:f>Лист1!$J$1</c:f>
              <c:strCache>
                <c:ptCount val="1"/>
                <c:pt idx="0">
                  <c:v>ФЕДЕРАЛЬНОЕ ГОСУДАРСТВЕННОЕ БЮДЖЕТНОЕ УЧРЕЖДЕНИЕ "КЛИНИЧЕСКАЯ БОЛЬНИЦА №1" УПРАВЛЕНИЯ ДЕЛАМИ ПРЕЗИДЕНТА РОССИЙСКОЙ ФЕДЕРАЦИИ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Лист1!$A$2:$A$8</c:f>
              <c:strCache>
                <c:ptCount val="7"/>
                <c:pt idx="0">
                  <c:v>Февраль</c:v>
                </c:pt>
                <c:pt idx="1">
                  <c:v>Март</c:v>
                </c:pt>
                <c:pt idx="2">
                  <c:v>Апрель</c:v>
                </c:pt>
                <c:pt idx="3">
                  <c:v>Май</c:v>
                </c:pt>
                <c:pt idx="5">
                  <c:v>Август</c:v>
                </c:pt>
                <c:pt idx="6">
                  <c:v>Сентябрь</c:v>
                </c:pt>
              </c:strCache>
            </c:strRef>
          </c:cat>
          <c:val>
            <c:numRef>
              <c:f>Лист1!$J$2:$J$8</c:f>
              <c:numCache>
                <c:formatCode>General</c:formatCode>
                <c:ptCount val="7"/>
                <c:pt idx="2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0204-439B-BC1F-C8DE0904D55D}"/>
            </c:ext>
          </c:extLst>
        </c:ser>
        <c:ser>
          <c:idx val="9"/>
          <c:order val="9"/>
          <c:tx>
            <c:strRef>
              <c:f>Лист1!$K$1</c:f>
              <c:strCache>
                <c:ptCount val="1"/>
                <c:pt idx="0">
                  <c:v>ФЕДЕРАЛЬНОЕ ГОСУДАРСТВЕННОЕ УНИТАРНОЕ ПРЕДПРИЯТИЕ "КАЛУЖСКОЕ" ФЕДЕРАЛЬНОЙ СЛУЖБЫ ИСПОЛНЕНИЯ НАКАЗАНИЙ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Лист1!$A$2:$A$8</c:f>
              <c:strCache>
                <c:ptCount val="7"/>
                <c:pt idx="0">
                  <c:v>Февраль</c:v>
                </c:pt>
                <c:pt idx="1">
                  <c:v>Март</c:v>
                </c:pt>
                <c:pt idx="2">
                  <c:v>Апрель</c:v>
                </c:pt>
                <c:pt idx="3">
                  <c:v>Май</c:v>
                </c:pt>
                <c:pt idx="5">
                  <c:v>Август</c:v>
                </c:pt>
                <c:pt idx="6">
                  <c:v>Сентябрь</c:v>
                </c:pt>
              </c:strCache>
            </c:strRef>
          </c:cat>
          <c:val>
            <c:numRef>
              <c:f>Лист1!$K$2:$K$8</c:f>
              <c:numCache>
                <c:formatCode>General</c:formatCode>
                <c:ptCount val="7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0204-439B-BC1F-C8DE0904D55D}"/>
            </c:ext>
          </c:extLst>
        </c:ser>
        <c:ser>
          <c:idx val="10"/>
          <c:order val="10"/>
          <c:tx>
            <c:strRef>
              <c:f>Лист1!$L$1</c:f>
              <c:strCache>
                <c:ptCount val="1"/>
                <c:pt idx="0">
                  <c:v>ФЕДЕРАЛЬНОЕ ГОСУДАРСТВЕННОЕ УНИТАРНОЕ ПРЕДПРИЯТИЕ "ПОЧТА КРЫМА"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Лист1!$A$2:$A$8</c:f>
              <c:strCache>
                <c:ptCount val="7"/>
                <c:pt idx="0">
                  <c:v>Февраль</c:v>
                </c:pt>
                <c:pt idx="1">
                  <c:v>Март</c:v>
                </c:pt>
                <c:pt idx="2">
                  <c:v>Апрель</c:v>
                </c:pt>
                <c:pt idx="3">
                  <c:v>Май</c:v>
                </c:pt>
                <c:pt idx="5">
                  <c:v>Август</c:v>
                </c:pt>
                <c:pt idx="6">
                  <c:v>Сентябрь</c:v>
                </c:pt>
              </c:strCache>
            </c:strRef>
          </c:cat>
          <c:val>
            <c:numRef>
              <c:f>Лист1!$L$2:$L$8</c:f>
              <c:numCache>
                <c:formatCode>General</c:formatCode>
                <c:ptCount val="7"/>
                <c:pt idx="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0204-439B-BC1F-C8DE0904D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29734080"/>
        <c:axId val="929732000"/>
      </c:lineChart>
      <c:catAx>
        <c:axId val="929734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29732000"/>
        <c:crosses val="autoZero"/>
        <c:auto val="1"/>
        <c:lblAlgn val="ctr"/>
        <c:lblOffset val="100"/>
        <c:noMultiLvlLbl val="0"/>
      </c:catAx>
      <c:valAx>
        <c:axId val="9297320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29734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50000"/>
                  <a:alpha val="52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Количество 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2B8B-468E-9E4F-2A53BEDE8FF7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2B8B-468E-9E4F-2A53BEDE8FF7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2B8B-468E-9E4F-2A53BEDE8FF7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2B8B-468E-9E4F-2A53BEDE8FF7}"/>
              </c:ext>
            </c:extLst>
          </c:dPt>
          <c:dLbls>
            <c:delete val="1"/>
          </c:dLbls>
          <c:cat>
            <c:strRef>
              <c:f>Лист1!$A$2:$A$13</c:f>
              <c:strCache>
                <c:ptCount val="12"/>
                <c:pt idx="0">
                  <c:v>Зефир, пастила, халва</c:v>
                </c:pt>
                <c:pt idx="1">
                  <c:v>Изделия шоколадные с начинкой</c:v>
                </c:pt>
                <c:pt idx="2">
                  <c:v>Какао-порошок, какао-масло</c:v>
                </c:pt>
                <c:pt idx="3">
                  <c:v>Кексы, рулеты, маффины</c:v>
                </c:pt>
                <c:pt idx="4">
                  <c:v>Конфеты, карамель, драже</c:v>
                </c:pt>
                <c:pt idx="5">
                  <c:v>Печенье, пряники, вафли</c:v>
                </c:pt>
                <c:pt idx="6">
                  <c:v>Пищевые ароматизаторы и красители</c:v>
                </c:pt>
                <c:pt idx="7">
                  <c:v>Сахар, сиропы</c:v>
                </c:pt>
                <c:pt idx="8">
                  <c:v>Торты, пирожные (непеченые)</c:v>
                </c:pt>
                <c:pt idx="9">
                  <c:v>Упаковка для кондитерских изделий</c:v>
                </c:pt>
                <c:pt idx="10">
                  <c:v>Шоколад и продукты на основе шоколада</c:v>
                </c:pt>
                <c:pt idx="11">
                  <c:v>Шоколадные и зерновые батончики</c:v>
                </c:pt>
              </c:strCache>
            </c:strRef>
          </c:cat>
          <c:val>
            <c:numRef>
              <c:f>Лист1!$B$2:$B$13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8B-468E-9E4F-2A53BEDE8FF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0"/>
        <c:axId val="799521040"/>
        <c:axId val="799518960"/>
      </c:barChart>
      <c:catAx>
        <c:axId val="7995210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99518960"/>
        <c:crosses val="autoZero"/>
        <c:auto val="1"/>
        <c:lblAlgn val="ctr"/>
        <c:lblOffset val="100"/>
        <c:noMultiLvlLbl val="0"/>
      </c:catAx>
      <c:valAx>
        <c:axId val="7995189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99521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6.93889E-17</cdr:x>
      <cdr:y>0.07892</cdr:y>
    </cdr:from>
    <cdr:to>
      <cdr:x>1</cdr:x>
      <cdr:y>0.33044</cdr:y>
    </cdr:to>
    <cdr:sp macro="" textlink="">
      <cdr:nvSpPr>
        <cdr:cNvPr id="2" name="Заголовок 1">
          <a:extLst xmlns:a="http://schemas.openxmlformats.org/drawingml/2006/main">
            <a:ext uri="{FF2B5EF4-FFF2-40B4-BE49-F238E27FC236}">
              <a16:creationId xmlns:a16="http://schemas.microsoft.com/office/drawing/2014/main" id="{B6A9245C-170B-4069-8893-DDACF9ABDFA8}"/>
            </a:ext>
          </a:extLst>
        </cdr:cNvPr>
        <cdr:cNvSpPr>
          <a:spLocks xmlns:a="http://schemas.openxmlformats.org/drawingml/2006/main" noGrp="1"/>
        </cdr:cNvSpPr>
      </cdr:nvSpPr>
      <cdr:spPr>
        <a:xfrm xmlns:a="http://schemas.openxmlformats.org/drawingml/2006/main">
          <a:off x="889000" y="415925"/>
          <a:ext cx="10515600" cy="13255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="horz" lIns="91440" tIns="45720" rIns="91440" bIns="45720" rtlCol="0" anchor="ctr">
          <a:normAutofit/>
        </a:bodyPr>
        <a:lstStyle xmlns:a="http://schemas.openxmlformats.org/drawingml/2006/main">
          <a:lvl1pPr algn="l" defTabSz="914400" rtl="0" eaLnBrk="1" latinLnBrk="0" hangingPunct="1">
            <a:lnSpc>
              <a:spcPct val="90000"/>
            </a:lnSpc>
            <a:spcBef>
              <a:spcPct val="0"/>
            </a:spcBef>
            <a:buNone/>
            <a:defRPr sz="4400" kern="1200">
              <a:solidFill>
                <a:schemeClr val="tx1"/>
              </a:solidFill>
              <a:latin typeface="+mj-lt"/>
              <a:ea typeface="+mj-ea"/>
              <a:cs typeface="+mj-cs"/>
            </a:defRPr>
          </a:lvl1pPr>
        </a:lstStyle>
        <a:p xmlns:a="http://schemas.openxmlformats.org/drawingml/2006/main">
          <a:endParaRPr lang="ru-RU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DD441-D1BC-4759-AD35-43C5E9A32D95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F4592-56E8-4B3A-AC9B-A25C3FEB6B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008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630E5-4C3D-4C26-9C0C-54251A198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93DC49-9368-492F-847E-7EB2242B8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B4DD7F-FAEA-4DC8-A8B5-7C4ABC29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F23-4305-413F-9B2F-EA5943AE5200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EBAA0A-1A84-4C87-93AC-226E3280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62D3D0-F8D0-4E9A-A55F-AC12FEA6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55AA-ACDF-459C-98F5-1F58F079E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34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DE5EA-CA73-49A7-AAAE-C6D040A6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4A67E27-62F8-472B-9192-84CF4DEEE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402175-7CF1-4D1F-81C4-08701CF7E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F23-4305-413F-9B2F-EA5943AE5200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F842D5-40D7-471D-875C-AB666CFEA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619674-D9AB-48E1-8D04-8CAEAC63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55AA-ACDF-459C-98F5-1F58F079E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45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C250F21-DE22-4DBB-91E6-EF379AAF54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FE9890-F4BB-49CC-92DA-5E05B82BE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1E249D-E575-436B-B961-50F2E0E4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F23-4305-413F-9B2F-EA5943AE5200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B2FEBF-C805-4C2D-943B-D955779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2D9D6D-E95F-4CA6-8A1D-07BDA5B9A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55AA-ACDF-459C-98F5-1F58F079E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3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20DD5-30E1-47D3-AAA0-F30363B1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6B3325-EDFF-4AAA-BD32-C8E235539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C72804-1574-416B-B76B-6856C286A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F23-4305-413F-9B2F-EA5943AE5200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33DBB7-DE2B-4858-8687-10226849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AE7CAE-0B62-4687-99F9-7A79CC6F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55AA-ACDF-459C-98F5-1F58F079E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92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C7294A-D7B3-4BF6-88D3-1019CCCBE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64359A-0EBE-453C-BE38-DA0AD060B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B63CB0-245D-45A7-9400-6AB7B352B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F23-4305-413F-9B2F-EA5943AE5200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AACA17-278B-452A-9747-533F6A92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EE935E-FB07-408B-ABC2-B3B45402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55AA-ACDF-459C-98F5-1F58F079E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060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767694-0F3A-4011-B982-46034F26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4890D8-06F2-4CDF-A7C2-4332EE7259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5DA5A0-9A04-42BC-86A2-E8C67D0DE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A3A7C7-EA89-447E-B0FA-6689F5988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F23-4305-413F-9B2F-EA5943AE5200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62DD7E-94F8-4961-BAF8-336915B9B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EC0481-C12C-465E-B731-B3BE7037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55AA-ACDF-459C-98F5-1F58F079E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22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40C4C-22D4-4EFB-BE33-CA5EEBED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CAEE0-CC8A-4ECF-B764-94872EE86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EB81AA-E503-4AAC-8B16-892CE35EF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79B1EE9-AD56-413A-B2A5-5F54C7D16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BCC1D7E-D52A-47C4-922D-3540DD251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57B494-5401-40CE-8A40-812A34AB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F23-4305-413F-9B2F-EA5943AE5200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EDA5614-0C03-4298-B7A4-21CEC9799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D1FAC5D-B324-41D7-B4EA-30244E1FA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55AA-ACDF-459C-98F5-1F58F079E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52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F20C6-1846-4485-83C8-214FDC31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F14CAA7-93C5-4F25-9E31-5E9DA5068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F23-4305-413F-9B2F-EA5943AE5200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21823C-7349-4B5D-B904-602311321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EF34A70-2220-4B84-A823-BA93424F2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55AA-ACDF-459C-98F5-1F58F079E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95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6D70AA2-91CA-4B1B-BBE2-D74C42805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F23-4305-413F-9B2F-EA5943AE5200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381B822-6EA1-499A-BB3D-2FF529366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9D6579-9B3E-4246-9185-A63DAB48B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55AA-ACDF-459C-98F5-1F58F079E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19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9AB75-C9D0-4558-80B6-CB96ADE27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9B86E9-83B7-4A1B-B577-AC263EC87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369C2C-F907-431D-98EA-5516BAA7A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395546-42F3-4549-B044-91A8998F1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F23-4305-413F-9B2F-EA5943AE5200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0FC38D-58F4-44FF-9452-7AB3921BD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60FAA1-196A-4842-A875-AA418DFFA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55AA-ACDF-459C-98F5-1F58F079E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40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1CA93F-95E6-4B2F-BCFB-0CC230AEA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6794606-8D00-4BF0-A7F1-3DFF7176E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5D38FF6-EADC-437E-95E3-9D7FFA850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95025C-7975-4567-B9A8-2EA91DB3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59F23-4305-413F-9B2F-EA5943AE5200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D83FE8-B62F-4FF4-8B59-9DAE1AD9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A0AAD7-B9D2-477B-80B9-1AE08C73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855AA-ACDF-459C-98F5-1F58F079E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8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BA3A08-EB00-4DDA-AC53-A59CFF166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CA40BC-9FA6-4622-B310-AAE7989A3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65A195-977A-42D0-B0D8-D6BC024F1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59F23-4305-413F-9B2F-EA5943AE5200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06A76A-B29F-424F-882C-7378FB9B6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35C162-7FE1-4D8C-B93D-2ECD4058A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855AA-ACDF-459C-98F5-1F58F079E2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22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86903-1F8C-4270-9BDD-07D055B3DA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Анализ продаж кондитерских изделий </a:t>
            </a:r>
          </a:p>
        </p:txBody>
      </p:sp>
    </p:spTree>
    <p:extLst>
      <p:ext uri="{BB962C8B-B14F-4D97-AF65-F5344CB8AC3E}">
        <p14:creationId xmlns:p14="http://schemas.microsoft.com/office/powerpoint/2010/main" val="314498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08A94A-0F06-4A1E-A52C-FCD6939D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300" y="681037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Arno Pro Light Display" panose="02020402050506020403" pitchFamily="18" charset="0"/>
              </a:rPr>
              <a:t>Оглавление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D7C006-2313-4F17-8A21-89354AEE0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13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Arno Pro Light Display" panose="02020402050506020403" pitchFamily="18" charset="0"/>
              </a:rPr>
              <a:t>Обзор по фирмам</a:t>
            </a:r>
          </a:p>
          <a:p>
            <a:r>
              <a:rPr lang="ru-RU" sz="2400" dirty="0">
                <a:latin typeface="Arno Pro Light Display" panose="02020402050506020403" pitchFamily="18" charset="0"/>
              </a:rPr>
              <a:t>Месячная динамика</a:t>
            </a:r>
          </a:p>
          <a:p>
            <a:r>
              <a:rPr lang="ru-RU" sz="2400" dirty="0">
                <a:latin typeface="Arno Pro Light Display" panose="02020402050506020403" pitchFamily="18" charset="0"/>
              </a:rPr>
              <a:t>Детализация по продуктам</a:t>
            </a:r>
          </a:p>
        </p:txBody>
      </p:sp>
    </p:spTree>
    <p:extLst>
      <p:ext uri="{BB962C8B-B14F-4D97-AF65-F5344CB8AC3E}">
        <p14:creationId xmlns:p14="http://schemas.microsoft.com/office/powerpoint/2010/main" val="379898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2B648CBC-B6DF-443D-BB58-6466899C29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127475"/>
              </p:ext>
            </p:extLst>
          </p:nvPr>
        </p:nvGraphicFramePr>
        <p:xfrm>
          <a:off x="838200" y="1662544"/>
          <a:ext cx="10515600" cy="4560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8F2BC98-5C8B-4201-9423-6B67C6074C88}"/>
              </a:ext>
            </a:extLst>
          </p:cNvPr>
          <p:cNvSpPr txBox="1"/>
          <p:nvPr/>
        </p:nvSpPr>
        <p:spPr>
          <a:xfrm>
            <a:off x="685800" y="1093014"/>
            <a:ext cx="859401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Arno Pro Light Display" panose="02020402050506020403" pitchFamily="18" charset="0"/>
                <a:cs typeface="Arial" panose="020B0604020202020204" pitchFamily="34" charset="0"/>
              </a:rPr>
              <a:t>Лидирующие игроки по общему</a:t>
            </a:r>
            <a:r>
              <a:rPr lang="ru-RU" sz="2000" baseline="0" dirty="0">
                <a:solidFill>
                  <a:schemeClr val="bg1">
                    <a:lumMod val="50000"/>
                  </a:schemeClr>
                </a:solidFill>
                <a:latin typeface="Arno Pro Light Display" panose="02020402050506020403" pitchFamily="18" charset="0"/>
                <a:cs typeface="Arial" panose="020B0604020202020204" pitchFamily="34" charset="0"/>
              </a:rPr>
              <a:t> </a:t>
            </a:r>
            <a:r>
              <a:rPr lang="ru-RU" sz="2000" b="0" i="0" u="none" strike="noStrike" baseline="0" dirty="0">
                <a:solidFill>
                  <a:schemeClr val="bg1">
                    <a:lumMod val="50000"/>
                  </a:schemeClr>
                </a:solidFill>
                <a:effectLst/>
                <a:latin typeface="Arno Pro Light Display" panose="02020402050506020403" pitchFamily="18" charset="0"/>
                <a:cs typeface="Arial" panose="020B0604020202020204" pitchFamily="34" charset="0"/>
              </a:rPr>
              <a:t>объему</a:t>
            </a:r>
            <a:r>
              <a:rPr lang="ru-RU" sz="2000" baseline="0" dirty="0">
                <a:solidFill>
                  <a:schemeClr val="bg1">
                    <a:lumMod val="50000"/>
                  </a:schemeClr>
                </a:solidFill>
                <a:latin typeface="Arno Pro Light Display" panose="02020402050506020403" pitchFamily="18" charset="0"/>
                <a:cs typeface="Arial" panose="020B0604020202020204" pitchFamily="34" charset="0"/>
              </a:rPr>
              <a:t> продаж кондитерской продукции, </a:t>
            </a:r>
            <a:r>
              <a:rPr lang="ru-RU" sz="2000" b="1" baseline="0" dirty="0">
                <a:solidFill>
                  <a:srgbClr val="2F5597"/>
                </a:solidFill>
                <a:latin typeface="Arno Pro Light Display" panose="02020402050506020403" pitchFamily="18" charset="0"/>
                <a:cs typeface="Arial" panose="020B0604020202020204" pitchFamily="34" charset="0"/>
              </a:rPr>
              <a:t>более 2 </a:t>
            </a:r>
            <a:r>
              <a:rPr lang="ru-RU" sz="2000" b="1" baseline="0" dirty="0" err="1">
                <a:solidFill>
                  <a:srgbClr val="2F5597"/>
                </a:solidFill>
                <a:latin typeface="Arno Pro Light Display" panose="02020402050506020403" pitchFamily="18" charset="0"/>
                <a:cs typeface="Arial" panose="020B0604020202020204" pitchFamily="34" charset="0"/>
              </a:rPr>
              <a:t>млн.руб</a:t>
            </a:r>
            <a:r>
              <a:rPr lang="ru-RU" sz="2000" b="1" baseline="0" dirty="0">
                <a:solidFill>
                  <a:srgbClr val="2F5597"/>
                </a:solidFill>
                <a:latin typeface="Arno Pro Light Display" panose="02020402050506020403" pitchFamily="18" charset="0"/>
                <a:cs typeface="Arial" panose="020B0604020202020204" pitchFamily="34" charset="0"/>
              </a:rPr>
              <a:t> </a:t>
            </a:r>
            <a:endParaRPr lang="ru-RU" sz="2000" b="1" dirty="0">
              <a:solidFill>
                <a:srgbClr val="2F5597"/>
              </a:solidFill>
              <a:latin typeface="Arno Pro Light Display" panose="02020402050506020403" pitchFamily="18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FF32C8-6C83-47FE-A71E-E7D69EC2DD02}"/>
              </a:ext>
            </a:extLst>
          </p:cNvPr>
          <p:cNvSpPr txBox="1"/>
          <p:nvPr/>
        </p:nvSpPr>
        <p:spPr>
          <a:xfrm rot="18898972">
            <a:off x="7124699" y="4557458"/>
            <a:ext cx="175150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00" b="1" dirty="0">
                <a:solidFill>
                  <a:srgbClr val="2F5597"/>
                </a:solidFill>
              </a:rPr>
              <a:t>ЭССЕН ПРОДАКШН АГ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B558F1-40B9-48A9-90CF-792771903F2E}"/>
              </a:ext>
            </a:extLst>
          </p:cNvPr>
          <p:cNvSpPr txBox="1"/>
          <p:nvPr/>
        </p:nvSpPr>
        <p:spPr>
          <a:xfrm rot="18902307">
            <a:off x="8470900" y="4298800"/>
            <a:ext cx="99738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00" b="1" dirty="0">
                <a:solidFill>
                  <a:schemeClr val="accent1">
                    <a:lumMod val="75000"/>
                  </a:schemeClr>
                </a:solidFill>
              </a:rPr>
              <a:t>КОНТИ-РУС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E6CCBC-968B-4EB1-88E1-34F3438174AD}"/>
              </a:ext>
            </a:extLst>
          </p:cNvPr>
          <p:cNvSpPr txBox="1"/>
          <p:nvPr/>
        </p:nvSpPr>
        <p:spPr>
          <a:xfrm>
            <a:off x="8931494" y="1598321"/>
            <a:ext cx="6126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87 млн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1130EE-7E8D-4013-9DFF-F40FD16667C4}"/>
              </a:ext>
            </a:extLst>
          </p:cNvPr>
          <p:cNvSpPr txBox="1"/>
          <p:nvPr/>
        </p:nvSpPr>
        <p:spPr>
          <a:xfrm>
            <a:off x="8209128" y="2169595"/>
            <a:ext cx="925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b="1" dirty="0">
                <a:solidFill>
                  <a:schemeClr val="accent1">
                    <a:lumMod val="75000"/>
                  </a:schemeClr>
                </a:solidFill>
              </a:rPr>
              <a:t>2,9 млн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6D5C94-6DB3-42F4-9881-AAFC4125ABA1}"/>
              </a:ext>
            </a:extLst>
          </p:cNvPr>
          <p:cNvSpPr txBox="1"/>
          <p:nvPr/>
        </p:nvSpPr>
        <p:spPr>
          <a:xfrm>
            <a:off x="7484994" y="2542759"/>
            <a:ext cx="686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>
                <a:solidFill>
                  <a:schemeClr val="bg1">
                    <a:lumMod val="50000"/>
                  </a:schemeClr>
                </a:solidFill>
              </a:rPr>
              <a:t>377 тыс.</a:t>
            </a:r>
          </a:p>
        </p:txBody>
      </p:sp>
    </p:spTree>
    <p:extLst>
      <p:ext uri="{BB962C8B-B14F-4D97-AF65-F5344CB8AC3E}">
        <p14:creationId xmlns:p14="http://schemas.microsoft.com/office/powerpoint/2010/main" val="929980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331F41-7C8F-491F-8BCA-8F3145FB9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825625"/>
            <a:ext cx="10515600" cy="866775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rgbClr val="7F7F7F"/>
                </a:solidFill>
                <a:latin typeface="Arno Pro Light Display" panose="02020402050506020403" pitchFamily="18" charset="0"/>
              </a:rPr>
              <a:t>Значительная разница между </a:t>
            </a:r>
            <a:r>
              <a:rPr lang="ru-RU" sz="2000" dirty="0">
                <a:solidFill>
                  <a:srgbClr val="2F5597"/>
                </a:solidFill>
                <a:latin typeface="Arno Pro Light Display" panose="02020402050506020403" pitchFamily="18" charset="0"/>
              </a:rPr>
              <a:t>средним</a:t>
            </a:r>
            <a:r>
              <a:rPr lang="ru-RU" sz="2000" dirty="0">
                <a:solidFill>
                  <a:srgbClr val="7F7F7F"/>
                </a:solidFill>
                <a:latin typeface="Arno Pro Light Display" panose="02020402050506020403" pitchFamily="18" charset="0"/>
              </a:rPr>
              <a:t> и </a:t>
            </a:r>
            <a:r>
              <a:rPr lang="ru-RU" sz="2000" dirty="0">
                <a:solidFill>
                  <a:srgbClr val="C00000"/>
                </a:solidFill>
                <a:latin typeface="Arno Pro Light Display" panose="02020402050506020403" pitchFamily="18" charset="0"/>
              </a:rPr>
              <a:t>медианной</a:t>
            </a:r>
            <a:r>
              <a:rPr lang="ru-RU" sz="2000" dirty="0">
                <a:solidFill>
                  <a:srgbClr val="7F7F7F"/>
                </a:solidFill>
                <a:latin typeface="Arno Pro Light Display" panose="02020402050506020403" pitchFamily="18" charset="0"/>
              </a:rPr>
              <a:t> наблюдается в 2 фирмах</a:t>
            </a:r>
          </a:p>
        </p:txBody>
      </p:sp>
      <p:graphicFrame>
        <p:nvGraphicFramePr>
          <p:cNvPr id="16" name="Объект 15">
            <a:extLst>
              <a:ext uri="{FF2B5EF4-FFF2-40B4-BE49-F238E27FC236}">
                <a16:creationId xmlns:a16="http://schemas.microsoft.com/office/drawing/2014/main" id="{91E13D58-44D4-4B48-B552-CC4F6CEB3F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1188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21BF0B0-66A4-43A7-B04F-7E47779DD34A}"/>
              </a:ext>
            </a:extLst>
          </p:cNvPr>
          <p:cNvSpPr txBox="1"/>
          <p:nvPr/>
        </p:nvSpPr>
        <p:spPr>
          <a:xfrm rot="18904188">
            <a:off x="2692397" y="4156344"/>
            <a:ext cx="23876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300" dirty="0"/>
              <a:t>ФЕРРЕРО РОССИЯ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31F6F2-F0C7-4DF7-A220-DB033ECE540B}"/>
              </a:ext>
            </a:extLst>
          </p:cNvPr>
          <p:cNvSpPr txBox="1"/>
          <p:nvPr/>
        </p:nvSpPr>
        <p:spPr>
          <a:xfrm rot="18922937">
            <a:off x="10045700" y="4309432"/>
            <a:ext cx="99738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300" dirty="0"/>
              <a:t>КОНТИ-РУС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697540-6215-402B-A078-FA55E1BFED67}"/>
              </a:ext>
            </a:extLst>
          </p:cNvPr>
          <p:cNvSpPr txBox="1"/>
          <p:nvPr/>
        </p:nvSpPr>
        <p:spPr>
          <a:xfrm>
            <a:off x="3672835" y="2909903"/>
            <a:ext cx="5934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/>
              <a:t>94 тыс.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30C519-1DC2-403B-91DE-1618AA209CB3}"/>
              </a:ext>
            </a:extLst>
          </p:cNvPr>
          <p:cNvSpPr txBox="1"/>
          <p:nvPr/>
        </p:nvSpPr>
        <p:spPr>
          <a:xfrm>
            <a:off x="3956851" y="3267022"/>
            <a:ext cx="5934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/>
              <a:t>11 тыс.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8D1EB5-1C32-43FB-BD14-6847B162126A}"/>
              </a:ext>
            </a:extLst>
          </p:cNvPr>
          <p:cNvSpPr txBox="1"/>
          <p:nvPr/>
        </p:nvSpPr>
        <p:spPr>
          <a:xfrm>
            <a:off x="10453237" y="2078080"/>
            <a:ext cx="7328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/>
              <a:t>12.4 млн.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F0A56B-4049-485E-93EA-2374E8385E0E}"/>
              </a:ext>
            </a:extLst>
          </p:cNvPr>
          <p:cNvSpPr txBox="1"/>
          <p:nvPr/>
        </p:nvSpPr>
        <p:spPr>
          <a:xfrm>
            <a:off x="10718800" y="2469634"/>
            <a:ext cx="1134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b="1" dirty="0"/>
              <a:t>750 тыс</a:t>
            </a:r>
            <a:r>
              <a:rPr lang="ru-RU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948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318B7B-FB33-4A78-8DC1-84A77F535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0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Arno Pro Light Display" panose="02020402050506020403" pitchFamily="18" charset="0"/>
              </a:rPr>
              <a:t>Максимальное количество заказов наблюдается в </a:t>
            </a:r>
            <a:r>
              <a:rPr lang="ru-RU" sz="2000" dirty="0">
                <a:solidFill>
                  <a:srgbClr val="C00000"/>
                </a:solidFill>
                <a:latin typeface="Arno Pro Light Display" panose="02020402050506020403" pitchFamily="18" charset="0"/>
              </a:rPr>
              <a:t>июне, 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Arno Pro Light Display" panose="02020402050506020403" pitchFamily="18" charset="0"/>
              </a:rPr>
              <a:t> у единственной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Arno Pro Light Display" panose="02020402050506020403" pitchFamily="18" charset="0"/>
              </a:rPr>
              <a:t>фирмы.</a:t>
            </a:r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98252283-0BFB-446C-95DE-1E27D62A97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4590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EA7FBCA-0F75-403B-BF90-EFE238049E74}"/>
              </a:ext>
            </a:extLst>
          </p:cNvPr>
          <p:cNvSpPr txBox="1"/>
          <p:nvPr/>
        </p:nvSpPr>
        <p:spPr>
          <a:xfrm>
            <a:off x="4902200" y="5843786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solidFill>
                  <a:srgbClr val="FF0000"/>
                </a:solidFill>
              </a:rPr>
              <a:t>Июнь</a:t>
            </a:r>
          </a:p>
        </p:txBody>
      </p:sp>
    </p:spTree>
    <p:extLst>
      <p:ext uri="{BB962C8B-B14F-4D97-AF65-F5344CB8AC3E}">
        <p14:creationId xmlns:p14="http://schemas.microsoft.com/office/powerpoint/2010/main" val="388167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AC34C-224E-47EA-8791-59F103E5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554" y="939676"/>
            <a:ext cx="10515600" cy="1325563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Arno Pro Light Display" panose="02020402050506020403" pitchFamily="18" charset="0"/>
              </a:rPr>
              <a:t>Чаще всего покупают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Arno Pro Light Display" panose="02020402050506020403" pitchFamily="18" charset="0"/>
              </a:rPr>
              <a:t>4 категории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Arno Pro Light Display" panose="02020402050506020403" pitchFamily="18" charset="0"/>
              </a:rPr>
              <a:t>кондитерских изделий</a:t>
            </a:r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080D2FF9-355B-4450-8A33-ED1FBCFFFC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58093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289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623EE1-0865-4375-BDA0-DD56BC60778C}"/>
              </a:ext>
            </a:extLst>
          </p:cNvPr>
          <p:cNvSpPr txBox="1"/>
          <p:nvPr/>
        </p:nvSpPr>
        <p:spPr>
          <a:xfrm>
            <a:off x="2497015" y="1166034"/>
            <a:ext cx="533832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Arno Pro Light Display" panose="02020402050506020403" pitchFamily="18" charset="0"/>
              </a:rPr>
              <a:t>Лидерами по объёму продаж являются фирмы: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no Pro Light Display" panose="02020402050506020403" pitchFamily="18" charset="0"/>
              </a:rPr>
              <a:t> ЭССЕН ПРОДАКШЕН АГ,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no Pro Light Display" panose="02020402050506020403" pitchFamily="18" charset="0"/>
              </a:rPr>
              <a:t> КОНТИ РУС</a:t>
            </a:r>
          </a:p>
          <a:p>
            <a:r>
              <a:rPr lang="ru-RU" sz="2400" dirty="0">
                <a:latin typeface="Arno Pro Light Display" panose="02020402050506020403" pitchFamily="18" charset="0"/>
              </a:rPr>
              <a:t>Лидер среди заказчиков: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no Pro Light Display" panose="02020402050506020403" pitchFamily="18" charset="0"/>
              </a:rPr>
              <a:t>АО «Калужское»</a:t>
            </a:r>
          </a:p>
          <a:p>
            <a:r>
              <a:rPr lang="ru-RU" sz="2400" dirty="0">
                <a:latin typeface="Arno Pro Light Display" panose="02020402050506020403" pitchFamily="18" charset="0"/>
              </a:rPr>
              <a:t>Наиболее востребованные категории товаров: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no Pro Light Display" panose="02020402050506020403" pitchFamily="18" charset="0"/>
              </a:rPr>
              <a:t>Конфеты, карамель, драже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no Pro Light Display" panose="02020402050506020403" pitchFamily="18" charset="0"/>
              </a:rPr>
              <a:t>Печенье, пряники, вафли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Arno Pro Light Display" panose="02020402050506020403" pitchFamily="18" charset="0"/>
              </a:rPr>
              <a:t>Торты, пирожные (непеченые)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7975E2-A63A-46C9-9342-06732BE7A45C}"/>
              </a:ext>
            </a:extLst>
          </p:cNvPr>
          <p:cNvSpPr txBox="1"/>
          <p:nvPr/>
        </p:nvSpPr>
        <p:spPr>
          <a:xfrm>
            <a:off x="2497015" y="519703"/>
            <a:ext cx="2797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Arno Pro Light Display" panose="02020402050506020403" pitchFamily="18" charset="0"/>
              </a:rPr>
              <a:t>Краткая сводка:</a:t>
            </a:r>
          </a:p>
        </p:txBody>
      </p:sp>
    </p:spTree>
    <p:extLst>
      <p:ext uri="{BB962C8B-B14F-4D97-AF65-F5344CB8AC3E}">
        <p14:creationId xmlns:p14="http://schemas.microsoft.com/office/powerpoint/2010/main" val="255129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D3D032-894D-4FA6-A70E-520E36B62571}"/>
              </a:ext>
            </a:extLst>
          </p:cNvPr>
          <p:cNvSpPr txBox="1"/>
          <p:nvPr/>
        </p:nvSpPr>
        <p:spPr>
          <a:xfrm>
            <a:off x="1168400" y="473851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Arno Pro Light Display" panose="02020402050506020403" pitchFamily="18" charset="0"/>
              </a:rPr>
              <a:t>Рекомендации</a:t>
            </a:r>
            <a:r>
              <a:rPr lang="ru-RU" sz="3200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E776AB-0A3F-4F30-AECC-7004B2B6F0F4}"/>
              </a:ext>
            </a:extLst>
          </p:cNvPr>
          <p:cNvSpPr txBox="1"/>
          <p:nvPr/>
        </p:nvSpPr>
        <p:spPr>
          <a:xfrm>
            <a:off x="1193800" y="1161534"/>
            <a:ext cx="8089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Arno Pro Light Display" panose="02020402050506020403" pitchFamily="18" charset="0"/>
              </a:rPr>
              <a:t>Увеличить инвестиции в рекламу категории лидеров (конфеты, печенье)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C1684-E428-464B-A184-B08B196B4AD6}"/>
              </a:ext>
            </a:extLst>
          </p:cNvPr>
          <p:cNvSpPr txBox="1"/>
          <p:nvPr/>
        </p:nvSpPr>
        <p:spPr>
          <a:xfrm>
            <a:off x="1193800" y="1497571"/>
            <a:ext cx="953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no Pro Light Display" panose="02020402050506020403" pitchFamily="18" charset="0"/>
              </a:rPr>
              <a:t>Разработать спецпредложения для АО «Калужское» для дальнейшего роста </a:t>
            </a:r>
            <a:r>
              <a:rPr lang="ru-RU" sz="2400" dirty="0" err="1">
                <a:latin typeface="Arno Pro Light Display" panose="02020402050506020403" pitchFamily="18" charset="0"/>
              </a:rPr>
              <a:t>обьёмов</a:t>
            </a:r>
            <a:r>
              <a:rPr lang="ru-RU" sz="2400" dirty="0">
                <a:latin typeface="Arno Pro Light Display" panose="02020402050506020403" pitchFamily="18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FEF507-6C16-4FA0-A7E7-D8E00C7A47C7}"/>
              </a:ext>
            </a:extLst>
          </p:cNvPr>
          <p:cNvSpPr txBox="1"/>
          <p:nvPr/>
        </p:nvSpPr>
        <p:spPr>
          <a:xfrm>
            <a:off x="1168400" y="1874960"/>
            <a:ext cx="9531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Arno Pro Light Display" panose="02020402050506020403" pitchFamily="18" charset="0"/>
              </a:rPr>
              <a:t>Провести анализ успешного опыта ЭССЕН и КОНТИ для применения их стратегии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51F203-12D9-421E-81D1-1ADB75131A84}"/>
              </a:ext>
            </a:extLst>
          </p:cNvPr>
          <p:cNvSpPr txBox="1"/>
          <p:nvPr/>
        </p:nvSpPr>
        <p:spPr>
          <a:xfrm>
            <a:off x="1117600" y="3575566"/>
            <a:ext cx="362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latin typeface="Arno Pro Light Display" panose="02020402050506020403" pitchFamily="18" charset="0"/>
              </a:rPr>
              <a:t>Важное примечание: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307425-B3E2-4B0F-A949-3DA47923A291}"/>
              </a:ext>
            </a:extLst>
          </p:cNvPr>
          <p:cNvSpPr txBox="1"/>
          <p:nvPr/>
        </p:nvSpPr>
        <p:spPr>
          <a:xfrm>
            <a:off x="1079500" y="4279554"/>
            <a:ext cx="80618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Arno Pro Light Display" panose="02020402050506020403" pitchFamily="18" charset="0"/>
              </a:rPr>
              <a:t>Важно отметить, что выборка не является полной. </a:t>
            </a:r>
          </a:p>
          <a:p>
            <a:r>
              <a:rPr lang="ru-RU" sz="2400" dirty="0">
                <a:latin typeface="Arno Pro Light Display" panose="02020402050506020403" pitchFamily="18" charset="0"/>
              </a:rPr>
              <a:t>Может не включать в себя все сделки по всем компаниям.</a:t>
            </a:r>
            <a:br>
              <a:rPr lang="ru-RU" sz="2400" dirty="0">
                <a:latin typeface="Arno Pro Light Display" panose="02020402050506020403" pitchFamily="18" charset="0"/>
              </a:rPr>
            </a:br>
            <a:r>
              <a:rPr lang="ru-RU" sz="2400" dirty="0">
                <a:latin typeface="Arno Pro Light Display" panose="02020402050506020403" pitchFamily="18" charset="0"/>
              </a:rPr>
              <a:t>Таким образом, выводы отражают тренды в рамках имеющихся данных </a:t>
            </a:r>
          </a:p>
          <a:p>
            <a:r>
              <a:rPr lang="ru-RU" sz="2400" dirty="0">
                <a:latin typeface="Arno Pro Light Display" panose="02020402050506020403" pitchFamily="18" charset="0"/>
              </a:rPr>
              <a:t>Но могут не претендовать на исчерпывающую полноту картины рынка.»</a:t>
            </a:r>
          </a:p>
        </p:txBody>
      </p:sp>
    </p:spTree>
    <p:extLst>
      <p:ext uri="{BB962C8B-B14F-4D97-AF65-F5344CB8AC3E}">
        <p14:creationId xmlns:p14="http://schemas.microsoft.com/office/powerpoint/2010/main" val="18589518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209</Words>
  <Application>Microsoft Office PowerPoint</Application>
  <PresentationFormat>Широкоэкранный</PresentationFormat>
  <Paragraphs>40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Arno Pro Light Display</vt:lpstr>
      <vt:lpstr>Calibri</vt:lpstr>
      <vt:lpstr>Calibri Light</vt:lpstr>
      <vt:lpstr>Тема Office</vt:lpstr>
      <vt:lpstr>Анализ продаж кондитерских изделий </vt:lpstr>
      <vt:lpstr>Оглавление</vt:lpstr>
      <vt:lpstr>Презентация PowerPoint</vt:lpstr>
      <vt:lpstr>Значительная разница между средним и медианной наблюдается в 2 фирмах</vt:lpstr>
      <vt:lpstr>Максимальное количество заказов наблюдается в июне,  у единственной фирмы.</vt:lpstr>
      <vt:lpstr>Чаще всего покупают 4 категории кондитерских изделий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Игорь</dc:creator>
  <cp:lastModifiedBy>Игорь</cp:lastModifiedBy>
  <cp:revision>36</cp:revision>
  <dcterms:created xsi:type="dcterms:W3CDTF">2025-09-03T07:56:12Z</dcterms:created>
  <dcterms:modified xsi:type="dcterms:W3CDTF">2025-09-03T16:48:34Z</dcterms:modified>
</cp:coreProperties>
</file>