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60" r:id="rId5"/>
    <p:sldId id="264" r:id="rId6"/>
    <p:sldId id="311" r:id="rId7"/>
    <p:sldId id="303" r:id="rId8"/>
    <p:sldId id="285" r:id="rId9"/>
    <p:sldId id="288" r:id="rId10"/>
    <p:sldId id="312" r:id="rId11"/>
    <p:sldId id="298" r:id="rId12"/>
    <p:sldId id="299" r:id="rId13"/>
    <p:sldId id="313" r:id="rId14"/>
    <p:sldId id="300" r:id="rId15"/>
    <p:sldId id="314" r:id="rId16"/>
    <p:sldId id="316" r:id="rId17"/>
    <p:sldId id="317" r:id="rId18"/>
    <p:sldId id="318" r:id="rId19"/>
    <p:sldId id="319" r:id="rId20"/>
    <p:sldId id="315" r:id="rId21"/>
    <p:sldId id="301" r:id="rId22"/>
    <p:sldId id="302"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T Sans Narrow" panose="020B050602020302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657" autoAdjust="0"/>
    <p:restoredTop sz="94684"/>
  </p:normalViewPr>
  <p:slideViewPr>
    <p:cSldViewPr snapToGrid="0">
      <p:cViewPr varScale="1">
        <p:scale>
          <a:sx n="109" d="100"/>
          <a:sy n="109" d="100"/>
        </p:scale>
        <p:origin x="117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815432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1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1ca14b5de2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1ca14b5de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553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1ca14b5d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1ca14b5d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8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ca14b5de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ca14b5de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05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ca14b5de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ca14b5de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25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5930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10" name="Google Shape;56;p13">
            <a:extLst>
              <a:ext uri="{FF2B5EF4-FFF2-40B4-BE49-F238E27FC236}">
                <a16:creationId xmlns:a16="http://schemas.microsoft.com/office/drawing/2014/main" id="{9B9342DD-4BFF-600C-BFEE-9FA1DD1F96B8}"/>
              </a:ext>
            </a:extLst>
          </p:cNvPr>
          <p:cNvPicPr preferRelativeResize="0">
            <a:picLocks/>
          </p:cNvPicPr>
          <p:nvPr/>
        </p:nvPicPr>
        <p:blipFill>
          <a:blip r:embed="rId3">
            <a:alphaModFix/>
          </a:blip>
          <a:stretch>
            <a:fillRect/>
          </a:stretch>
        </p:blipFill>
        <p:spPr>
          <a:xfrm>
            <a:off x="0" y="1"/>
            <a:ext cx="9144000" cy="648108"/>
          </a:xfrm>
          <a:prstGeom prst="rect">
            <a:avLst/>
          </a:prstGeom>
          <a:noFill/>
          <a:ln>
            <a:noFill/>
          </a:ln>
        </p:spPr>
      </p:pic>
      <p:sp>
        <p:nvSpPr>
          <p:cNvPr id="11" name="TextBox 10">
            <a:extLst>
              <a:ext uri="{FF2B5EF4-FFF2-40B4-BE49-F238E27FC236}">
                <a16:creationId xmlns:a16="http://schemas.microsoft.com/office/drawing/2014/main" id="{1DAD4357-0D33-92FC-6518-C1C5E2EFFEBC}"/>
              </a:ext>
            </a:extLst>
          </p:cNvPr>
          <p:cNvSpPr txBox="1"/>
          <p:nvPr/>
        </p:nvSpPr>
        <p:spPr>
          <a:xfrm>
            <a:off x="1" y="709033"/>
            <a:ext cx="9143999" cy="677108"/>
          </a:xfrm>
          <a:prstGeom prst="rect">
            <a:avLst/>
          </a:prstGeom>
          <a:noFill/>
        </p:spPr>
        <p:txBody>
          <a:bodyPr wrap="square">
            <a:spAutoFit/>
          </a:bodyPr>
          <a:lstStyle/>
          <a:p>
            <a:pPr marL="0" lvl="0" indent="0" algn="ctr" rtl="0">
              <a:lnSpc>
                <a:spcPct val="100000"/>
              </a:lnSpc>
              <a:spcBef>
                <a:spcPts val="1200"/>
              </a:spcBef>
              <a:spcAft>
                <a:spcPts val="0"/>
              </a:spcAft>
              <a:buClr>
                <a:schemeClr val="dk1"/>
              </a:buClr>
              <a:buSzPct val="43137"/>
              <a:buFont typeface="Arial"/>
              <a:buNone/>
            </a:pPr>
            <a:r>
              <a:rPr lang="en-US" sz="1600" b="1" dirty="0">
                <a:solidFill>
                  <a:srgbClr val="003300"/>
                </a:solidFill>
                <a:latin typeface="Times New Roman" panose="02020603050405020304" pitchFamily="18" charset="0"/>
                <a:cs typeface="Times New Roman" panose="02020603050405020304" pitchFamily="18" charset="0"/>
              </a:rPr>
              <a:t>BANGALORE INSTITUTE OF TECHNOLOGY</a:t>
            </a:r>
          </a:p>
          <a:p>
            <a:pPr marL="0" lvl="0" indent="0" algn="ctr" rtl="0">
              <a:lnSpc>
                <a:spcPct val="100000"/>
              </a:lnSpc>
              <a:spcBef>
                <a:spcPts val="1200"/>
              </a:spcBef>
              <a:spcAft>
                <a:spcPts val="0"/>
              </a:spcAft>
              <a:buNone/>
            </a:pPr>
            <a:r>
              <a:rPr lang="en-US" sz="1200" dirty="0">
                <a:solidFill>
                  <a:srgbClr val="003300"/>
                </a:solidFill>
                <a:latin typeface="Times New Roman" panose="02020603050405020304" pitchFamily="18" charset="0"/>
                <a:cs typeface="Times New Roman" panose="02020603050405020304" pitchFamily="18" charset="0"/>
              </a:rPr>
              <a:t>K.R.ROAD, V.V.PURAM, BANGALORE - 560004</a:t>
            </a:r>
          </a:p>
        </p:txBody>
      </p:sp>
      <p:pic>
        <p:nvPicPr>
          <p:cNvPr id="12" name="Google Shape;57;p13">
            <a:extLst>
              <a:ext uri="{FF2B5EF4-FFF2-40B4-BE49-F238E27FC236}">
                <a16:creationId xmlns:a16="http://schemas.microsoft.com/office/drawing/2014/main" id="{43D01761-2544-A857-D632-F9EE75D20AB3}"/>
              </a:ext>
            </a:extLst>
          </p:cNvPr>
          <p:cNvPicPr preferRelativeResize="0"/>
          <p:nvPr/>
        </p:nvPicPr>
        <p:blipFill>
          <a:blip r:embed="rId4">
            <a:alphaModFix/>
          </a:blip>
          <a:stretch>
            <a:fillRect/>
          </a:stretch>
        </p:blipFill>
        <p:spPr>
          <a:xfrm>
            <a:off x="137884" y="756690"/>
            <a:ext cx="1373201" cy="1209699"/>
          </a:xfrm>
          <a:prstGeom prst="rect">
            <a:avLst/>
          </a:prstGeom>
          <a:noFill/>
          <a:ln>
            <a:noFill/>
          </a:ln>
        </p:spPr>
      </p:pic>
      <p:sp>
        <p:nvSpPr>
          <p:cNvPr id="13" name="TextBox 12">
            <a:extLst>
              <a:ext uri="{FF2B5EF4-FFF2-40B4-BE49-F238E27FC236}">
                <a16:creationId xmlns:a16="http://schemas.microsoft.com/office/drawing/2014/main" id="{70A27DFA-7331-7A44-8D68-5CAA0F5C5FE5}"/>
              </a:ext>
            </a:extLst>
          </p:cNvPr>
          <p:cNvSpPr txBox="1"/>
          <p:nvPr/>
        </p:nvSpPr>
        <p:spPr>
          <a:xfrm>
            <a:off x="137884" y="1808228"/>
            <a:ext cx="9144000" cy="338554"/>
          </a:xfrm>
          <a:prstGeom prst="rect">
            <a:avLst/>
          </a:prstGeom>
          <a:noFill/>
        </p:spPr>
        <p:txBody>
          <a:bodyPr wrap="square">
            <a:spAutoFit/>
          </a:bodyPr>
          <a:lstStyle/>
          <a:p>
            <a:pPr algn="ctr"/>
            <a:r>
              <a:rPr lang="en-GB" sz="1600" b="1" dirty="0">
                <a:solidFill>
                  <a:srgbClr val="003300"/>
                </a:solidFill>
                <a:latin typeface="Times New Roman" panose="02020603050405020304" pitchFamily="18" charset="0"/>
                <a:cs typeface="Times New Roman" panose="02020603050405020304" pitchFamily="18" charset="0"/>
              </a:rPr>
              <a:t>DEPARTMENT OF INFORMATION SCIENCE AND ENGINEERING</a:t>
            </a:r>
            <a:endParaRPr lang="en-IN" sz="1600" dirty="0">
              <a:solidFill>
                <a:srgbClr val="0033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404633B-142E-FA7B-9CEC-2DACF6558EC3}"/>
              </a:ext>
            </a:extLst>
          </p:cNvPr>
          <p:cNvSpPr txBox="1"/>
          <p:nvPr/>
        </p:nvSpPr>
        <p:spPr>
          <a:xfrm>
            <a:off x="-112437" y="2138485"/>
            <a:ext cx="9143999"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An internship on</a:t>
            </a:r>
          </a:p>
        </p:txBody>
      </p:sp>
      <p:sp>
        <p:nvSpPr>
          <p:cNvPr id="15" name="TextBox 14">
            <a:extLst>
              <a:ext uri="{FF2B5EF4-FFF2-40B4-BE49-F238E27FC236}">
                <a16:creationId xmlns:a16="http://schemas.microsoft.com/office/drawing/2014/main" id="{12A9E8A8-D608-EB1B-EB8E-49172ACCE638}"/>
              </a:ext>
            </a:extLst>
          </p:cNvPr>
          <p:cNvSpPr txBox="1"/>
          <p:nvPr/>
        </p:nvSpPr>
        <p:spPr>
          <a:xfrm>
            <a:off x="-26633" y="2488643"/>
            <a:ext cx="9144000" cy="338554"/>
          </a:xfrm>
          <a:prstGeom prst="rect">
            <a:avLst/>
          </a:prstGeom>
          <a:noFill/>
        </p:spPr>
        <p:txBody>
          <a:bodyPr wrap="square">
            <a:spAutoFit/>
          </a:bodyPr>
          <a:lstStyle/>
          <a:p>
            <a:pPr algn="ctr"/>
            <a:r>
              <a:rPr lang="en-IN" sz="1600" b="1" dirty="0">
                <a:solidFill>
                  <a:srgbClr val="0070C0"/>
                </a:solidFill>
                <a:latin typeface="Times New Roman" panose="02020603050405020304" pitchFamily="18" charset="0"/>
                <a:cs typeface="Times New Roman" panose="02020603050405020304" pitchFamily="18" charset="0"/>
              </a:rPr>
              <a:t>“MACHINE LEARNING”</a:t>
            </a:r>
          </a:p>
        </p:txBody>
      </p:sp>
      <p:sp>
        <p:nvSpPr>
          <p:cNvPr id="16" name="TextBox 15">
            <a:extLst>
              <a:ext uri="{FF2B5EF4-FFF2-40B4-BE49-F238E27FC236}">
                <a16:creationId xmlns:a16="http://schemas.microsoft.com/office/drawing/2014/main" id="{48258F02-1630-66E1-E9EF-78EACC98CEC2}"/>
              </a:ext>
            </a:extLst>
          </p:cNvPr>
          <p:cNvSpPr txBox="1"/>
          <p:nvPr/>
        </p:nvSpPr>
        <p:spPr>
          <a:xfrm>
            <a:off x="-104689" y="2765598"/>
            <a:ext cx="9144000" cy="338554"/>
          </a:xfrm>
          <a:prstGeom prst="rect">
            <a:avLst/>
          </a:prstGeom>
          <a:noFill/>
        </p:spPr>
        <p:txBody>
          <a:bodyPr wrap="square">
            <a:spAutoFit/>
          </a:bodyPr>
          <a:lstStyle/>
          <a:p>
            <a:pPr algn="ctr"/>
            <a:r>
              <a:rPr lang="en-IN" sz="1600" dirty="0">
                <a:latin typeface="Times New Roman" panose="02020603050405020304" pitchFamily="18" charset="0"/>
                <a:cs typeface="Times New Roman" panose="02020603050405020304" pitchFamily="18" charset="0"/>
              </a:rPr>
              <a:t>at</a:t>
            </a:r>
          </a:p>
        </p:txBody>
      </p:sp>
      <p:sp>
        <p:nvSpPr>
          <p:cNvPr id="17" name="TextBox 16">
            <a:extLst>
              <a:ext uri="{FF2B5EF4-FFF2-40B4-BE49-F238E27FC236}">
                <a16:creationId xmlns:a16="http://schemas.microsoft.com/office/drawing/2014/main" id="{55928685-96B0-0471-204E-D7A872CD90D5}"/>
              </a:ext>
            </a:extLst>
          </p:cNvPr>
          <p:cNvSpPr txBox="1"/>
          <p:nvPr/>
        </p:nvSpPr>
        <p:spPr>
          <a:xfrm>
            <a:off x="-26633" y="3088952"/>
            <a:ext cx="9144000" cy="338554"/>
          </a:xfrm>
          <a:prstGeom prst="rect">
            <a:avLst/>
          </a:prstGeom>
          <a:noFill/>
        </p:spPr>
        <p:txBody>
          <a:bodyPr wrap="square">
            <a:spAutoFit/>
          </a:bodyPr>
          <a:lstStyle/>
          <a:p>
            <a:pPr algn="ctr"/>
            <a:r>
              <a:rPr lang="en-US" sz="1600" b="1" dirty="0">
                <a:solidFill>
                  <a:srgbClr val="0070C0"/>
                </a:solidFill>
                <a:latin typeface="Times New Roman" panose="02020603050405020304" pitchFamily="18" charset="0"/>
                <a:cs typeface="Times New Roman" panose="02020603050405020304" pitchFamily="18" charset="0"/>
              </a:rPr>
              <a:t>“WATER PORTABILITY DETECTION”</a:t>
            </a:r>
            <a:endParaRPr lang="en-IN" sz="1600" b="1" dirty="0">
              <a:solidFill>
                <a:srgbClr val="0070C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603B098-83A6-6264-CB56-1D40744833F0}"/>
              </a:ext>
            </a:extLst>
          </p:cNvPr>
          <p:cNvSpPr txBox="1"/>
          <p:nvPr/>
        </p:nvSpPr>
        <p:spPr>
          <a:xfrm>
            <a:off x="-114299" y="3471623"/>
            <a:ext cx="9144000" cy="338554"/>
          </a:xfrm>
          <a:prstGeom prst="rect">
            <a:avLst/>
          </a:prstGeom>
          <a:noFill/>
        </p:spPr>
        <p:txBody>
          <a:bodyPr wrap="square">
            <a:spAutoFit/>
          </a:bodyPr>
          <a:lstStyle/>
          <a:p>
            <a:pPr algn="ctr"/>
            <a:r>
              <a:rPr lang="en-IN" sz="1600" dirty="0">
                <a:solidFill>
                  <a:srgbClr val="003300"/>
                </a:solidFill>
                <a:latin typeface="Times New Roman" panose="02020603050405020304" pitchFamily="18" charset="0"/>
                <a:cs typeface="Times New Roman" panose="02020603050405020304" pitchFamily="18" charset="0"/>
              </a:rPr>
              <a:t>Presented By</a:t>
            </a:r>
          </a:p>
        </p:txBody>
      </p:sp>
      <p:sp>
        <p:nvSpPr>
          <p:cNvPr id="19" name="TextBox 18">
            <a:extLst>
              <a:ext uri="{FF2B5EF4-FFF2-40B4-BE49-F238E27FC236}">
                <a16:creationId xmlns:a16="http://schemas.microsoft.com/office/drawing/2014/main" id="{DF55EB7C-0B78-372C-1E65-40C77C8F4264}"/>
              </a:ext>
            </a:extLst>
          </p:cNvPr>
          <p:cNvSpPr txBox="1"/>
          <p:nvPr/>
        </p:nvSpPr>
        <p:spPr>
          <a:xfrm>
            <a:off x="3653161" y="3759472"/>
            <a:ext cx="1837678" cy="786754"/>
          </a:xfrm>
          <a:prstGeom prst="rect">
            <a:avLst/>
          </a:prstGeom>
          <a:noFill/>
        </p:spPr>
        <p:txBody>
          <a:bodyPr wrap="square">
            <a:spAutoFit/>
          </a:bodyPr>
          <a:lstStyle/>
          <a:p>
            <a:pPr algn="ctr">
              <a:lnSpc>
                <a:spcPct val="150000"/>
              </a:lnSpc>
            </a:pPr>
            <a:r>
              <a:rPr lang="en-IN" sz="1600" b="1" dirty="0">
                <a:solidFill>
                  <a:srgbClr val="003300"/>
                </a:solidFill>
                <a:latin typeface="Times New Roman" panose="02020603050405020304" pitchFamily="18" charset="0"/>
                <a:cs typeface="Times New Roman" panose="02020603050405020304" pitchFamily="18" charset="0"/>
              </a:rPr>
              <a:t>SATHVIK I K</a:t>
            </a:r>
          </a:p>
          <a:p>
            <a:pPr algn="ctr">
              <a:lnSpc>
                <a:spcPct val="150000"/>
              </a:lnSpc>
            </a:pPr>
            <a:r>
              <a:rPr lang="en-IN" sz="1600" b="1" dirty="0">
                <a:solidFill>
                  <a:srgbClr val="003300"/>
                </a:solidFill>
                <a:latin typeface="Times New Roman" panose="02020603050405020304" pitchFamily="18" charset="0"/>
                <a:cs typeface="Times New Roman" panose="02020603050405020304" pitchFamily="18" charset="0"/>
              </a:rPr>
              <a:t>USN: 1BI20IS083</a:t>
            </a:r>
          </a:p>
        </p:txBody>
      </p:sp>
      <p:sp>
        <p:nvSpPr>
          <p:cNvPr id="20" name="TextBox 19">
            <a:extLst>
              <a:ext uri="{FF2B5EF4-FFF2-40B4-BE49-F238E27FC236}">
                <a16:creationId xmlns:a16="http://schemas.microsoft.com/office/drawing/2014/main" id="{D44FDD8D-52FC-B8A1-ED09-98EB73743A49}"/>
              </a:ext>
            </a:extLst>
          </p:cNvPr>
          <p:cNvSpPr txBox="1"/>
          <p:nvPr/>
        </p:nvSpPr>
        <p:spPr>
          <a:xfrm>
            <a:off x="6915151" y="3711992"/>
            <a:ext cx="1553239" cy="307777"/>
          </a:xfrm>
          <a:prstGeom prst="rect">
            <a:avLst/>
          </a:prstGeom>
          <a:noFill/>
        </p:spPr>
        <p:txBody>
          <a:bodyPr wrap="square">
            <a:spAutoFit/>
          </a:bodyPr>
          <a:lstStyle/>
          <a:p>
            <a:r>
              <a:rPr lang="en-IN" b="1" dirty="0">
                <a:solidFill>
                  <a:schemeClr val="bg2">
                    <a:lumMod val="50000"/>
                  </a:schemeClr>
                </a:solidFill>
                <a:latin typeface="Times New Roman" panose="02020603050405020304" pitchFamily="18" charset="0"/>
                <a:cs typeface="Times New Roman" panose="02020603050405020304" pitchFamily="18" charset="0"/>
              </a:rPr>
              <a:t>Internal Guide</a:t>
            </a:r>
          </a:p>
        </p:txBody>
      </p:sp>
      <p:sp>
        <p:nvSpPr>
          <p:cNvPr id="6" name="TextBox 5">
            <a:extLst>
              <a:ext uri="{FF2B5EF4-FFF2-40B4-BE49-F238E27FC236}">
                <a16:creationId xmlns:a16="http://schemas.microsoft.com/office/drawing/2014/main" id="{187C767E-6EE5-2493-0191-4563C482A7C2}"/>
              </a:ext>
            </a:extLst>
          </p:cNvPr>
          <p:cNvSpPr txBox="1"/>
          <p:nvPr/>
        </p:nvSpPr>
        <p:spPr>
          <a:xfrm>
            <a:off x="282536" y="3876082"/>
            <a:ext cx="2108962" cy="523220"/>
          </a:xfrm>
          <a:prstGeom prst="rect">
            <a:avLst/>
          </a:prstGeom>
          <a:noFill/>
        </p:spPr>
        <p:txBody>
          <a:bodyPr wrap="square" rtlCol="0">
            <a:spAutoFit/>
          </a:bodyPr>
          <a:lstStyle/>
          <a:p>
            <a:r>
              <a:rPr lang="en-IN" b="1" dirty="0">
                <a:solidFill>
                  <a:srgbClr val="003300"/>
                </a:solidFill>
                <a:latin typeface="Times New Roman" panose="02020603050405020304" pitchFamily="18" charset="0"/>
                <a:cs typeface="Times New Roman" panose="02020603050405020304" pitchFamily="18" charset="0"/>
              </a:rPr>
              <a:t>External Guide</a:t>
            </a:r>
          </a:p>
          <a:p>
            <a:endParaRPr lang="en-IN" b="1" dirty="0">
              <a:solidFill>
                <a:srgbClr val="003300"/>
              </a:solidFill>
              <a:latin typeface="Times New Roman" panose="02020603050405020304" pitchFamily="18" charset="0"/>
              <a:cs typeface="Times New Roman" panose="02020603050405020304" pitchFamily="18" charset="0"/>
            </a:endParaRPr>
          </a:p>
        </p:txBody>
      </p:sp>
      <p:sp>
        <p:nvSpPr>
          <p:cNvPr id="3" name="Google Shape;74;p12">
            <a:extLst>
              <a:ext uri="{FF2B5EF4-FFF2-40B4-BE49-F238E27FC236}">
                <a16:creationId xmlns:a16="http://schemas.microsoft.com/office/drawing/2014/main" id="{E1ED1842-AD15-E3A8-8D9B-A3F2E86CA3FF}"/>
              </a:ext>
            </a:extLst>
          </p:cNvPr>
          <p:cNvSpPr txBox="1"/>
          <p:nvPr/>
        </p:nvSpPr>
        <p:spPr>
          <a:xfrm>
            <a:off x="282536" y="4082826"/>
            <a:ext cx="312494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Akash V</a:t>
            </a:r>
          </a:p>
          <a:p>
            <a:pPr marL="0" lvl="0" indent="0" algn="just"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Software Engineer</a:t>
            </a:r>
          </a:p>
          <a:p>
            <a:pPr marL="0" lvl="0" indent="0" algn="just"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Prinston Smart Engineers</a:t>
            </a:r>
          </a:p>
          <a:p>
            <a:pPr marL="0" lvl="0" indent="0" algn="just" rtl="0">
              <a:spcBef>
                <a:spcPts val="0"/>
              </a:spcBef>
              <a:spcAft>
                <a:spcPts val="0"/>
              </a:spcAft>
              <a:buNone/>
            </a:pPr>
            <a:endParaRPr lang="en-US" dirty="0">
              <a:solidFill>
                <a:srgbClr val="0033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 name="Google Shape;74;p12">
            <a:extLst>
              <a:ext uri="{FF2B5EF4-FFF2-40B4-BE49-F238E27FC236}">
                <a16:creationId xmlns:a16="http://schemas.microsoft.com/office/drawing/2014/main" id="{60DA660D-9903-A77B-6172-30A2D61FC364}"/>
              </a:ext>
            </a:extLst>
          </p:cNvPr>
          <p:cNvSpPr txBox="1"/>
          <p:nvPr/>
        </p:nvSpPr>
        <p:spPr>
          <a:xfrm>
            <a:off x="6915151" y="3914775"/>
            <a:ext cx="2114550" cy="104641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Pavithra N</a:t>
            </a:r>
            <a:endParaRPr lang="en-US"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IN" dirty="0">
                <a:latin typeface="Times New Roman" panose="02020603050405020304"/>
                <a:ea typeface="Times New Roman" panose="02020603050405020304"/>
                <a:cs typeface="Times New Roman" panose="02020603050405020304"/>
                <a:sym typeface="Times New Roman" panose="02020603050405020304"/>
              </a:rPr>
              <a:t>Assistant</a:t>
            </a:r>
            <a:r>
              <a:rPr lang="en-US" dirty="0">
                <a:latin typeface="Times New Roman" panose="02020603050405020304"/>
                <a:ea typeface="Times New Roman" panose="02020603050405020304"/>
                <a:cs typeface="Times New Roman" panose="02020603050405020304"/>
                <a:sym typeface="Times New Roman" panose="02020603050405020304"/>
              </a:rPr>
              <a:t> Professor</a:t>
            </a:r>
          </a:p>
          <a:p>
            <a:pPr marL="0" lvl="0" indent="0" algn="just"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Dept. of ISE, BIT</a:t>
            </a:r>
          </a:p>
          <a:p>
            <a:pPr marL="0" lvl="0" indent="0" algn="just" rtl="0">
              <a:spcBef>
                <a:spcPts val="0"/>
              </a:spcBef>
              <a:spcAft>
                <a:spcPts val="0"/>
              </a:spcAft>
              <a:buNone/>
            </a:pPr>
            <a:endParaRPr lang="en-US" dirty="0">
              <a:solidFill>
                <a:srgbClr val="0033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DA61F1-54C2-E276-DFFE-4862F6105120}"/>
              </a:ext>
            </a:extLst>
          </p:cNvPr>
          <p:cNvSpPr txBox="1"/>
          <p:nvPr/>
        </p:nvSpPr>
        <p:spPr>
          <a:xfrm>
            <a:off x="1" y="227498"/>
            <a:ext cx="9144000" cy="523220"/>
          </a:xfrm>
          <a:prstGeom prst="rect">
            <a:avLst/>
          </a:prstGeom>
          <a:noFill/>
        </p:spPr>
        <p:txBody>
          <a:bodyPr wrap="square" rtlCol="0">
            <a:spAutoFit/>
          </a:bodyPr>
          <a:lstStyle/>
          <a:p>
            <a:pPr>
              <a:buClr>
                <a:schemeClr val="accent1"/>
              </a:buClr>
              <a:buSzPts val="3600"/>
            </a:pPr>
            <a:r>
              <a:rPr lang="en-IN" sz="2800" b="1" dirty="0">
                <a:solidFill>
                  <a:schemeClr val="accent1"/>
                </a:solidFill>
                <a:latin typeface="Times New Roman" panose="02020603050405020304" pitchFamily="18" charset="0"/>
                <a:cs typeface="Times New Roman" panose="02020603050405020304" pitchFamily="18" charset="0"/>
                <a:sym typeface="PT Sans Narrow"/>
              </a:rPr>
              <a:t>   TASKS ASSIGNED</a:t>
            </a:r>
          </a:p>
        </p:txBody>
      </p:sp>
      <p:sp>
        <p:nvSpPr>
          <p:cNvPr id="2" name="Text Placeholder 2">
            <a:extLst>
              <a:ext uri="{FF2B5EF4-FFF2-40B4-BE49-F238E27FC236}">
                <a16:creationId xmlns:a16="http://schemas.microsoft.com/office/drawing/2014/main" id="{F01F912E-EC45-9DFE-11C9-0C1D6BDF9E26}"/>
              </a:ext>
            </a:extLst>
          </p:cNvPr>
          <p:cNvSpPr txBox="1">
            <a:spLocks/>
          </p:cNvSpPr>
          <p:nvPr/>
        </p:nvSpPr>
        <p:spPr>
          <a:xfrm>
            <a:off x="311700" y="838011"/>
            <a:ext cx="8520600" cy="422328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buSzPct val="100000"/>
            </a:pPr>
            <a:r>
              <a:rPr lang="en-IN" sz="2000" b="1" dirty="0">
                <a:latin typeface="Times New Roman" panose="02020603050405020304" pitchFamily="18" charset="0"/>
                <a:cs typeface="Times New Roman" panose="02020603050405020304" pitchFamily="18" charset="0"/>
              </a:rPr>
              <a:t>Water Portability Prediction</a:t>
            </a:r>
          </a:p>
          <a:p>
            <a:pPr algn="ctr">
              <a:lnSpc>
                <a:spcPct val="150000"/>
              </a:lnSpc>
              <a:buSzPct val="100000"/>
            </a:pPr>
            <a:endParaRPr lang="en-US" dirty="0">
              <a:latin typeface="Times New Roman" panose="02020603050405020304" pitchFamily="18" charset="0"/>
              <a:cs typeface="Times New Roman" panose="02020603050405020304" pitchFamily="18" charset="0"/>
            </a:endParaRPr>
          </a:p>
          <a:p>
            <a:pPr>
              <a:lnSpc>
                <a:spcPct val="150000"/>
              </a:lnSpc>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Utilizing machine learning for water potability prediction modernizes water quality assessment by analyzing various parameters like pH levels, hardness, solids content, and chemical compositions.</a:t>
            </a:r>
          </a:p>
          <a:p>
            <a:pPr>
              <a:lnSpc>
                <a:spcPct val="150000"/>
              </a:lnSpc>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Automating water quality analysis reduces the workload of experts and speeds up the assessment process, facilitating prompt decisions regarding water safety.</a:t>
            </a:r>
          </a:p>
          <a:p>
            <a:pPr>
              <a:lnSpc>
                <a:spcPct val="150000"/>
              </a:lnSpc>
              <a:buSzPct val="100000"/>
              <a:buFont typeface="Arial" pitchFamily="34" charset="0"/>
              <a:buChar char="•"/>
            </a:pPr>
            <a:r>
              <a:rPr lang="en-US" sz="1600" dirty="0">
                <a:latin typeface="Times New Roman" panose="02020603050405020304" pitchFamily="18" charset="0"/>
                <a:cs typeface="Times New Roman" panose="02020603050405020304" pitchFamily="18" charset="0"/>
              </a:rPr>
              <a:t>Integration with existing water management systems and ongoing refinement enhances the system's usability, reliability, and effectiveness in real-world scenarios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38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DAC59-E401-1FA8-C285-543A40FEDD42}"/>
              </a:ext>
            </a:extLst>
          </p:cNvPr>
          <p:cNvSpPr>
            <a:spLocks noGrp="1"/>
          </p:cNvSpPr>
          <p:nvPr>
            <p:ph type="title"/>
          </p:nvPr>
        </p:nvSpPr>
        <p:spPr>
          <a:xfrm>
            <a:off x="113849" y="0"/>
            <a:ext cx="4684488" cy="1370350"/>
          </a:xfrm>
        </p:spPr>
        <p:txBody>
          <a:bodyPr>
            <a:normAutofit/>
          </a:bodyPr>
          <a:lstStyle/>
          <a:p>
            <a:pPr algn="ctr"/>
            <a:r>
              <a:rPr lang="en-IN" sz="2800" dirty="0">
                <a:latin typeface="Times New Roman" panose="02020603050405020304" pitchFamily="18" charset="0"/>
                <a:cs typeface="Times New Roman" panose="02020603050405020304" pitchFamily="18" charset="0"/>
                <a:sym typeface="Arial"/>
              </a:rPr>
              <a:t>INTERNSHIP TIMELINE</a:t>
            </a:r>
          </a:p>
        </p:txBody>
      </p:sp>
      <p:graphicFrame>
        <p:nvGraphicFramePr>
          <p:cNvPr id="5" name="Table 4">
            <a:extLst>
              <a:ext uri="{FF2B5EF4-FFF2-40B4-BE49-F238E27FC236}">
                <a16:creationId xmlns:a16="http://schemas.microsoft.com/office/drawing/2014/main" id="{91625A8A-0AF0-7D86-A441-D3BE8DE154D9}"/>
              </a:ext>
            </a:extLst>
          </p:cNvPr>
          <p:cNvGraphicFramePr>
            <a:graphicFrameLocks noGrp="1"/>
          </p:cNvGraphicFramePr>
          <p:nvPr>
            <p:extLst>
              <p:ext uri="{D42A27DB-BD31-4B8C-83A1-F6EECF244321}">
                <p14:modId xmlns:p14="http://schemas.microsoft.com/office/powerpoint/2010/main" val="1665900223"/>
              </p:ext>
            </p:extLst>
          </p:nvPr>
        </p:nvGraphicFramePr>
        <p:xfrm>
          <a:off x="311150" y="671009"/>
          <a:ext cx="8521699" cy="4159521"/>
        </p:xfrm>
        <a:graphic>
          <a:graphicData uri="http://schemas.openxmlformats.org/drawingml/2006/table">
            <a:tbl>
              <a:tblPr/>
              <a:tblGrid>
                <a:gridCol w="1147850">
                  <a:extLst>
                    <a:ext uri="{9D8B030D-6E8A-4147-A177-3AD203B41FA5}">
                      <a16:colId xmlns:a16="http://schemas.microsoft.com/office/drawing/2014/main" val="3035903423"/>
                    </a:ext>
                  </a:extLst>
                </a:gridCol>
                <a:gridCol w="2847831">
                  <a:extLst>
                    <a:ext uri="{9D8B030D-6E8A-4147-A177-3AD203B41FA5}">
                      <a16:colId xmlns:a16="http://schemas.microsoft.com/office/drawing/2014/main" val="1534076389"/>
                    </a:ext>
                  </a:extLst>
                </a:gridCol>
                <a:gridCol w="4526018">
                  <a:extLst>
                    <a:ext uri="{9D8B030D-6E8A-4147-A177-3AD203B41FA5}">
                      <a16:colId xmlns:a16="http://schemas.microsoft.com/office/drawing/2014/main" val="932540541"/>
                    </a:ext>
                  </a:extLst>
                </a:gridCol>
              </a:tblGrid>
              <a:tr h="330264">
                <a:tc>
                  <a:txBody>
                    <a:bodyPr/>
                    <a:lstStyle/>
                    <a:p>
                      <a:pPr algn="ctr" rtl="0" fontAlgn="t">
                        <a:spcBef>
                          <a:spcPts val="0"/>
                        </a:spcBef>
                        <a:spcAft>
                          <a:spcPts val="0"/>
                        </a:spcAft>
                      </a:pPr>
                      <a:r>
                        <a:rPr lang="en-IN" sz="1400" b="1" i="0" u="none" strike="noStrike" dirty="0">
                          <a:solidFill>
                            <a:srgbClr val="FFFFFF"/>
                          </a:solidFill>
                          <a:effectLst/>
                          <a:highlight>
                            <a:srgbClr val="000000"/>
                          </a:highlight>
                          <a:latin typeface="Times New Roman" panose="02020603050405020304" pitchFamily="18" charset="0"/>
                        </a:rPr>
                        <a:t>SL. No.</a:t>
                      </a:r>
                      <a:endParaRPr lang="en-IN" sz="1100" dirty="0">
                        <a:effectLst/>
                        <a:highlight>
                          <a:srgbClr val="000000"/>
                        </a:highlight>
                      </a:endParaRPr>
                    </a:p>
                  </a:txBody>
                  <a:tcPr marL="72649" marR="72649" marT="36324" marB="36324">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IN" sz="1400" b="1" i="0" u="none" strike="noStrike">
                          <a:solidFill>
                            <a:srgbClr val="FFFFFF"/>
                          </a:solidFill>
                          <a:effectLst/>
                          <a:highlight>
                            <a:srgbClr val="000000"/>
                          </a:highlight>
                          <a:latin typeface="Times New Roman" panose="02020603050405020304" pitchFamily="18" charset="0"/>
                        </a:rPr>
                        <a:t>WEEK</a:t>
                      </a:r>
                      <a:endParaRPr lang="en-IN" sz="1100">
                        <a:effectLst/>
                        <a:highlight>
                          <a:srgbClr val="000000"/>
                        </a:highlight>
                      </a:endParaRPr>
                    </a:p>
                  </a:txBody>
                  <a:tcPr marL="72649" marR="72649" marT="36324" marB="36324">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IN" sz="1400" b="1" i="0" u="none" strike="noStrike">
                          <a:solidFill>
                            <a:srgbClr val="FFFFFF"/>
                          </a:solidFill>
                          <a:effectLst/>
                          <a:highlight>
                            <a:srgbClr val="000000"/>
                          </a:highlight>
                          <a:latin typeface="Times New Roman" panose="02020603050405020304" pitchFamily="18" charset="0"/>
                        </a:rPr>
                        <a:t>TASKS  PERFORMED</a:t>
                      </a:r>
                      <a:endParaRPr lang="en-IN" sz="1100">
                        <a:effectLst/>
                        <a:highlight>
                          <a:srgbClr val="000000"/>
                        </a:highlight>
                      </a:endParaRPr>
                    </a:p>
                  </a:txBody>
                  <a:tcPr marL="72649" marR="72649" marT="36324" marB="36324">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239939285"/>
                  </a:ext>
                </a:extLst>
              </a:tr>
              <a:tr h="837633">
                <a:tc>
                  <a:txBody>
                    <a:bodyPr/>
                    <a:lstStyle/>
                    <a:p>
                      <a:pPr algn="ctr" rtl="0" fontAlgn="t">
                        <a:spcBef>
                          <a:spcPts val="0"/>
                        </a:spcBef>
                        <a:spcAft>
                          <a:spcPts val="0"/>
                        </a:spcAft>
                      </a:pPr>
                      <a:r>
                        <a:rPr lang="en-IN" sz="1400" b="0" i="0" u="none" strike="noStrike">
                          <a:solidFill>
                            <a:srgbClr val="000000"/>
                          </a:solidFill>
                          <a:effectLst/>
                          <a:highlight>
                            <a:srgbClr val="FFFFFF"/>
                          </a:highlight>
                          <a:latin typeface="Times New Roman" panose="02020603050405020304" pitchFamily="18" charset="0"/>
                        </a:rPr>
                        <a:t>1.</a:t>
                      </a:r>
                      <a:endParaRPr lang="en-IN" sz="1100">
                        <a:effectLst/>
                        <a:highlight>
                          <a:srgbClr val="FFFFFF"/>
                        </a:highlight>
                      </a:endParaRPr>
                    </a:p>
                  </a:txBody>
                  <a:tcPr marL="72649" marR="72649" marT="36324" marB="36324">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Week – 1 </a:t>
                      </a:r>
                      <a:endParaRPr lang="en-IN" sz="1100" dirty="0">
                        <a:effectLst/>
                        <a:highlight>
                          <a:srgbClr val="FFFFFF"/>
                        </a:highlight>
                      </a:endParaRPr>
                    </a:p>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(11</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Aug, 2023 to 16</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Aug, 2023)</a:t>
                      </a:r>
                      <a:endParaRPr lang="en-IN" sz="1100" dirty="0">
                        <a:effectLst/>
                        <a:highlight>
                          <a:srgbClr val="FFFFFF"/>
                        </a:highlight>
                      </a:endParaRPr>
                    </a:p>
                  </a:txBody>
                  <a:tcPr marL="72649" marR="72649" marT="36324" marB="36324">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Joining the Internship Program.</a:t>
                      </a:r>
                      <a:endParaRPr lang="en-IN" sz="1400" b="0" i="0" u="none" strike="noStrike" dirty="0">
                        <a:solidFill>
                          <a:srgbClr val="000000"/>
                        </a:solidFill>
                        <a:effectLst/>
                        <a:highlight>
                          <a:srgbClr val="FFFFFF"/>
                        </a:highligh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Getting to know about the Company and Mentors.</a:t>
                      </a:r>
                      <a:endParaRPr lang="en-IN" sz="1400" b="0" i="0" u="none" strike="noStrike" dirty="0">
                        <a:solidFill>
                          <a:srgbClr val="000000"/>
                        </a:solidFill>
                        <a:effectLst/>
                        <a:highlight>
                          <a:srgbClr val="FFFFFF"/>
                        </a:highligh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Understanding the basics of Machine learning.</a:t>
                      </a:r>
                      <a:endParaRPr lang="en-IN" sz="1400" b="0" i="0" u="none" strike="noStrike" dirty="0">
                        <a:solidFill>
                          <a:srgbClr val="000000"/>
                        </a:solidFill>
                        <a:effectLst/>
                        <a:highlight>
                          <a:srgbClr val="FFFFFF"/>
                        </a:highlight>
                        <a:latin typeface="Arial" panose="020B0604020202020204" pitchFamily="34" charset="0"/>
                      </a:endParaRPr>
                    </a:p>
                  </a:txBody>
                  <a:tcPr marL="72649" marR="72649" marT="36324" marB="36324">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1227866"/>
                  </a:ext>
                </a:extLst>
              </a:tr>
              <a:tr h="706171">
                <a:tc>
                  <a:txBody>
                    <a:bodyPr/>
                    <a:lstStyle/>
                    <a:p>
                      <a:pPr algn="ctr" rtl="0" fontAlgn="t">
                        <a:spcBef>
                          <a:spcPts val="0"/>
                        </a:spcBef>
                        <a:spcAft>
                          <a:spcPts val="0"/>
                        </a:spcAft>
                      </a:pPr>
                      <a:r>
                        <a:rPr lang="en-IN" sz="1400" b="0" i="0" u="none" strike="noStrike">
                          <a:solidFill>
                            <a:srgbClr val="000000"/>
                          </a:solidFill>
                          <a:effectLst/>
                          <a:highlight>
                            <a:srgbClr val="FFFFFF"/>
                          </a:highlight>
                          <a:latin typeface="Times New Roman" panose="02020603050405020304" pitchFamily="18" charset="0"/>
                        </a:rPr>
                        <a:t>2.</a:t>
                      </a:r>
                      <a:endParaRPr lang="en-IN" sz="1100">
                        <a:effectLst/>
                        <a:highlight>
                          <a:srgbClr val="FFFFFF"/>
                        </a:highlight>
                      </a:endParaRPr>
                    </a:p>
                  </a:txBody>
                  <a:tcPr marL="72649" marR="72649" marT="36324" marB="36324">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Week – 2 </a:t>
                      </a:r>
                      <a:endParaRPr lang="en-IN" sz="1100" dirty="0">
                        <a:effectLst/>
                        <a:highlight>
                          <a:srgbClr val="FFFFFF"/>
                        </a:highlight>
                      </a:endParaRPr>
                    </a:p>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(17</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Aug, 2023 to 23</a:t>
                      </a:r>
                      <a:r>
                        <a:rPr lang="en-IN" sz="1400" b="0" i="0" u="none" strike="noStrike" baseline="30000" dirty="0">
                          <a:solidFill>
                            <a:srgbClr val="000000"/>
                          </a:solidFill>
                          <a:effectLst/>
                          <a:highlight>
                            <a:srgbClr val="FFFFFF"/>
                          </a:highlight>
                          <a:latin typeface="Times New Roman" panose="02020603050405020304" pitchFamily="18" charset="0"/>
                        </a:rPr>
                        <a:t>rd</a:t>
                      </a:r>
                      <a:r>
                        <a:rPr lang="en-IN" sz="1400" b="0" i="0" u="none" strike="noStrike" dirty="0">
                          <a:solidFill>
                            <a:srgbClr val="000000"/>
                          </a:solidFill>
                          <a:effectLst/>
                          <a:highlight>
                            <a:srgbClr val="FFFFFF"/>
                          </a:highlight>
                          <a:latin typeface="Times New Roman" panose="02020603050405020304" pitchFamily="18" charset="0"/>
                        </a:rPr>
                        <a:t>Aug, 2023)</a:t>
                      </a:r>
                      <a:endParaRPr lang="en-IN" sz="1100" dirty="0">
                        <a:effectLst/>
                        <a:highlight>
                          <a:srgbClr val="FFFFFF"/>
                        </a:highlight>
                      </a:endParaRPr>
                    </a:p>
                  </a:txBody>
                  <a:tcPr marL="72649" marR="72649" marT="36324" marB="36324">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Learning the basics Python for ML – variables, datatypes, flow control, Libraries etc. </a:t>
                      </a:r>
                      <a:endParaRPr lang="en-IN" sz="1400" b="0" i="0" u="none" strike="noStrike" dirty="0">
                        <a:solidFill>
                          <a:srgbClr val="000000"/>
                        </a:solidFill>
                        <a:effectLst/>
                        <a:highlight>
                          <a:srgbClr val="FFFFFF"/>
                        </a:highligh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Understanding Supervised Learning – Linear Regression, Logistic Regression, Decision Tree.</a:t>
                      </a:r>
                      <a:endParaRPr lang="en-IN" sz="1400" b="0" i="0" u="none" strike="noStrike" dirty="0">
                        <a:solidFill>
                          <a:srgbClr val="000000"/>
                        </a:solidFill>
                        <a:effectLst/>
                        <a:highlight>
                          <a:srgbClr val="FFFFFF"/>
                        </a:highlight>
                        <a:latin typeface="Arial" panose="020B0604020202020204" pitchFamily="34" charset="0"/>
                      </a:endParaRPr>
                    </a:p>
                  </a:txBody>
                  <a:tcPr marL="72649" marR="72649" marT="36324" marB="36324">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05573375"/>
                  </a:ext>
                </a:extLst>
              </a:tr>
              <a:tr h="823012">
                <a:tc>
                  <a:txBody>
                    <a:bodyPr/>
                    <a:lstStyle/>
                    <a:p>
                      <a:pPr algn="ctr" rtl="0" fontAlgn="t">
                        <a:spcBef>
                          <a:spcPts val="0"/>
                        </a:spcBef>
                        <a:spcAft>
                          <a:spcPts val="0"/>
                        </a:spcAft>
                      </a:pPr>
                      <a:br>
                        <a:rPr lang="en-IN" sz="1100">
                          <a:effectLst/>
                          <a:highlight>
                            <a:srgbClr val="FFFFFF"/>
                          </a:highlight>
                        </a:rPr>
                      </a:br>
                      <a:r>
                        <a:rPr lang="en-IN" sz="1400" b="0" i="0" u="none" strike="noStrike">
                          <a:solidFill>
                            <a:srgbClr val="000000"/>
                          </a:solidFill>
                          <a:effectLst/>
                          <a:highlight>
                            <a:srgbClr val="FFFFFF"/>
                          </a:highlight>
                          <a:latin typeface="Times New Roman" panose="02020603050405020304" pitchFamily="18" charset="0"/>
                        </a:rPr>
                        <a:t>3.</a:t>
                      </a:r>
                      <a:endParaRPr lang="en-IN" sz="1100">
                        <a:effectLst/>
                        <a:highlight>
                          <a:srgbClr val="FFFFFF"/>
                        </a:highlight>
                      </a:endParaRPr>
                    </a:p>
                  </a:txBody>
                  <a:tcPr marL="72649" marR="72649" marT="36324" marB="36324">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Week – 3 </a:t>
                      </a:r>
                      <a:endParaRPr lang="en-IN" sz="1100" dirty="0">
                        <a:effectLst/>
                        <a:highlight>
                          <a:srgbClr val="FFFFFF"/>
                        </a:highlight>
                      </a:endParaRPr>
                    </a:p>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(24</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Aug, 2023 to 30</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Aug, 2023)</a:t>
                      </a:r>
                      <a:endParaRPr lang="en-IN" sz="1100" dirty="0">
                        <a:effectLst/>
                        <a:highlight>
                          <a:srgbClr val="FFFFFF"/>
                        </a:highlight>
                      </a:endParaRPr>
                    </a:p>
                  </a:txBody>
                  <a:tcPr marL="72649" marR="72649" marT="36324" marB="36324">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Studying Unsupervised Learning: </a:t>
                      </a:r>
                      <a:r>
                        <a:rPr lang="en-IN" sz="1400" b="0" i="0" u="none" strike="noStrike" dirty="0">
                          <a:solidFill>
                            <a:srgbClr val="000000"/>
                          </a:solidFill>
                          <a:effectLst/>
                          <a:latin typeface="Times New Roman" panose="02020603050405020304" pitchFamily="18" charset="0"/>
                        </a:rPr>
                        <a:t>K-Means Clustering, Hierarchical Clustering, Dimensionality Reduction.</a:t>
                      </a: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 Hands-on project with supervised and unsupervised learning algorithms.</a:t>
                      </a:r>
                      <a:endParaRPr lang="en-IN" sz="1400" b="0" i="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endParaRPr>
                    </a:p>
                  </a:txBody>
                  <a:tcPr marL="72649" marR="72649" marT="36324" marB="36324">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4369870"/>
                  </a:ext>
                </a:extLst>
              </a:tr>
              <a:tr h="1069387">
                <a:tc>
                  <a:txBody>
                    <a:bodyPr/>
                    <a:lstStyle/>
                    <a:p>
                      <a:pPr algn="ctr" rtl="0" fontAlgn="t">
                        <a:spcBef>
                          <a:spcPts val="0"/>
                        </a:spcBef>
                        <a:spcAft>
                          <a:spcPts val="0"/>
                        </a:spcAft>
                      </a:pPr>
                      <a:br>
                        <a:rPr lang="en-IN" sz="1100">
                          <a:effectLst/>
                          <a:highlight>
                            <a:srgbClr val="FFFFFF"/>
                          </a:highlight>
                        </a:rPr>
                      </a:br>
                      <a:r>
                        <a:rPr lang="en-IN" sz="1400" b="0" i="0" u="none" strike="noStrike">
                          <a:solidFill>
                            <a:srgbClr val="000000"/>
                          </a:solidFill>
                          <a:effectLst/>
                          <a:highlight>
                            <a:srgbClr val="FFFFFF"/>
                          </a:highlight>
                          <a:latin typeface="Times New Roman" panose="02020603050405020304" pitchFamily="18" charset="0"/>
                        </a:rPr>
                        <a:t>4.</a:t>
                      </a:r>
                      <a:endParaRPr lang="en-IN" sz="1100">
                        <a:effectLst/>
                        <a:highlight>
                          <a:srgbClr val="FFFFFF"/>
                        </a:highlight>
                      </a:endParaRPr>
                    </a:p>
                  </a:txBody>
                  <a:tcPr marL="72649" marR="72649" marT="36324" marB="36324">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Week – 4 </a:t>
                      </a:r>
                      <a:endParaRPr lang="en-IN" sz="1100" dirty="0">
                        <a:effectLst/>
                        <a:highlight>
                          <a:srgbClr val="FFFFFF"/>
                        </a:highlight>
                      </a:endParaRPr>
                    </a:p>
                    <a:p>
                      <a:pPr algn="ctr" rtl="0" fontAlgn="t">
                        <a:spcBef>
                          <a:spcPts val="0"/>
                        </a:spcBef>
                        <a:spcAft>
                          <a:spcPts val="0"/>
                        </a:spcAft>
                      </a:pPr>
                      <a:r>
                        <a:rPr lang="en-IN" sz="1400" b="0" i="0" u="none" strike="noStrike" dirty="0">
                          <a:solidFill>
                            <a:srgbClr val="000000"/>
                          </a:solidFill>
                          <a:effectLst/>
                          <a:highlight>
                            <a:srgbClr val="FFFFFF"/>
                          </a:highlight>
                          <a:latin typeface="Times New Roman" panose="02020603050405020304" pitchFamily="18" charset="0"/>
                        </a:rPr>
                        <a:t>(31</a:t>
                      </a:r>
                      <a:r>
                        <a:rPr lang="en-IN" sz="1400" b="0" i="0" u="none" strike="noStrike" baseline="30000" dirty="0">
                          <a:solidFill>
                            <a:srgbClr val="000000"/>
                          </a:solidFill>
                          <a:effectLst/>
                          <a:highlight>
                            <a:srgbClr val="FFFFFF"/>
                          </a:highlight>
                          <a:latin typeface="Times New Roman" panose="02020603050405020304" pitchFamily="18" charset="0"/>
                        </a:rPr>
                        <a:t>st</a:t>
                      </a:r>
                      <a:r>
                        <a:rPr lang="en-IN" sz="1400" b="0" i="0" u="none" strike="noStrike" dirty="0">
                          <a:solidFill>
                            <a:srgbClr val="000000"/>
                          </a:solidFill>
                          <a:effectLst/>
                          <a:highlight>
                            <a:srgbClr val="FFFFFF"/>
                          </a:highlight>
                          <a:latin typeface="Times New Roman" panose="02020603050405020304" pitchFamily="18" charset="0"/>
                        </a:rPr>
                        <a:t>Aug, 2023 to 7</a:t>
                      </a:r>
                      <a:r>
                        <a:rPr lang="en-IN" sz="1400" b="0" i="0" u="none" strike="noStrike" baseline="30000" dirty="0">
                          <a:solidFill>
                            <a:srgbClr val="000000"/>
                          </a:solidFill>
                          <a:effectLst/>
                          <a:highlight>
                            <a:srgbClr val="FFFFFF"/>
                          </a:highlight>
                          <a:latin typeface="Times New Roman" panose="02020603050405020304" pitchFamily="18" charset="0"/>
                        </a:rPr>
                        <a:t>th</a:t>
                      </a:r>
                      <a:r>
                        <a:rPr lang="en-IN" sz="1400" b="0" i="0" u="none" strike="noStrike" dirty="0">
                          <a:solidFill>
                            <a:srgbClr val="000000"/>
                          </a:solidFill>
                          <a:effectLst/>
                          <a:highlight>
                            <a:srgbClr val="FFFFFF"/>
                          </a:highlight>
                          <a:latin typeface="Times New Roman" panose="02020603050405020304" pitchFamily="18" charset="0"/>
                        </a:rPr>
                        <a:t>Sept, 2023)</a:t>
                      </a:r>
                      <a:endParaRPr lang="en-IN" sz="1100" dirty="0">
                        <a:effectLst/>
                        <a:highlight>
                          <a:srgbClr val="FFFFFF"/>
                        </a:highlight>
                      </a:endParaRPr>
                    </a:p>
                  </a:txBody>
                  <a:tcPr marL="72649" marR="72649" marT="36324" marB="36324">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Got assigned a Task – “Water Portability</a:t>
                      </a:r>
                      <a:r>
                        <a:rPr lang="en-IN" sz="1400" b="0" i="0" u="none" strike="noStrike" baseline="0" dirty="0">
                          <a:solidFill>
                            <a:srgbClr val="000000"/>
                          </a:solidFill>
                          <a:effectLst/>
                          <a:highlight>
                            <a:srgbClr val="FFFFFF"/>
                          </a:highlight>
                          <a:latin typeface="Times New Roman" panose="02020603050405020304" pitchFamily="18" charset="0"/>
                        </a:rPr>
                        <a:t> Detection</a:t>
                      </a:r>
                      <a:r>
                        <a:rPr lang="en-IN" sz="1400" b="0" i="0" u="none" strike="noStrike" dirty="0">
                          <a:solidFill>
                            <a:srgbClr val="000000"/>
                          </a:solidFill>
                          <a:effectLst/>
                          <a:highlight>
                            <a:srgbClr val="FFFFFF"/>
                          </a:highlight>
                          <a:latin typeface="Times New Roman" panose="02020603050405020304" pitchFamily="18" charset="0"/>
                        </a:rPr>
                        <a:t>” to be performed. </a:t>
                      </a:r>
                      <a:endParaRPr lang="en-IN" sz="1400" b="0" i="0" u="none" strike="noStrike" dirty="0">
                        <a:solidFill>
                          <a:srgbClr val="000000"/>
                        </a:solidFill>
                        <a:effectLst/>
                        <a:highlight>
                          <a:srgbClr val="FFFFFF"/>
                        </a:highligh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Started working on the allotted Project by the Company.</a:t>
                      </a:r>
                      <a:endParaRPr lang="en-IN" sz="1400" b="0" i="0" u="none" strike="noStrike" dirty="0">
                        <a:solidFill>
                          <a:srgbClr val="000000"/>
                        </a:solidFill>
                        <a:effectLst/>
                        <a:highlight>
                          <a:srgbClr val="FFFFFF"/>
                        </a:highlight>
                        <a:latin typeface="Arial" panose="020B0604020202020204" pitchFamily="34" charset="0"/>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highlight>
                            <a:srgbClr val="FFFFFF"/>
                          </a:highlight>
                          <a:latin typeface="Times New Roman" panose="02020603050405020304" pitchFamily="18" charset="0"/>
                        </a:rPr>
                        <a:t> Modifying the Project according to </a:t>
                      </a:r>
                      <a:r>
                        <a:rPr lang="en-IN" sz="1400" b="0" i="0" u="none" strike="noStrike" dirty="0">
                          <a:solidFill>
                            <a:srgbClr val="000000"/>
                          </a:solidFill>
                          <a:effectLst/>
                          <a:latin typeface="Times New Roman" panose="02020603050405020304" pitchFamily="18" charset="0"/>
                        </a:rPr>
                        <a:t>the </a:t>
                      </a:r>
                      <a:r>
                        <a:rPr lang="en-IN" sz="1400" b="0" i="0" u="none" strike="noStrike" dirty="0">
                          <a:solidFill>
                            <a:srgbClr val="000000"/>
                          </a:solidFill>
                          <a:effectLst/>
                          <a:highlight>
                            <a:srgbClr val="FFFFFF"/>
                          </a:highlight>
                          <a:latin typeface="Times New Roman" panose="02020603050405020304" pitchFamily="18" charset="0"/>
                        </a:rPr>
                        <a:t>requirements of the Clients.</a:t>
                      </a:r>
                      <a:endParaRPr lang="en-IN" sz="1400" b="0" i="0" u="none" strike="noStrike" dirty="0">
                        <a:solidFill>
                          <a:srgbClr val="000000"/>
                        </a:solidFill>
                        <a:effectLst/>
                        <a:highlight>
                          <a:srgbClr val="FFFFFF"/>
                        </a:highlight>
                        <a:latin typeface="Arial" panose="020B0604020202020204" pitchFamily="34" charset="0"/>
                      </a:endParaRPr>
                    </a:p>
                  </a:txBody>
                  <a:tcPr marL="72649" marR="72649" marT="36324" marB="36324">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829531"/>
                  </a:ext>
                </a:extLst>
              </a:tr>
            </a:tbl>
          </a:graphicData>
        </a:graphic>
      </p:graphicFrame>
    </p:spTree>
    <p:extLst>
      <p:ext uri="{BB962C8B-B14F-4D97-AF65-F5344CB8AC3E}">
        <p14:creationId xmlns:p14="http://schemas.microsoft.com/office/powerpoint/2010/main" val="88101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E171-776A-6CA5-10EF-CAFE86F13E1E}"/>
              </a:ext>
            </a:extLst>
          </p:cNvPr>
          <p:cNvSpPr>
            <a:spLocks noGrp="1"/>
          </p:cNvSpPr>
          <p:nvPr>
            <p:ph type="title"/>
          </p:nvPr>
        </p:nvSpPr>
        <p:spPr>
          <a:xfrm>
            <a:off x="311700" y="-59874"/>
            <a:ext cx="8520600" cy="707400"/>
          </a:xfrm>
        </p:spPr>
        <p:txBody>
          <a:bodyPr>
            <a:normAutofit/>
          </a:bodyPr>
          <a:lstStyle/>
          <a:p>
            <a:r>
              <a:rPr lang="en-IN" sz="2500" dirty="0">
                <a:latin typeface="Times New Roman" panose="02020603050405020304" pitchFamily="18" charset="0"/>
                <a:cs typeface="Times New Roman" panose="02020603050405020304" pitchFamily="18" charset="0"/>
              </a:rPr>
              <a:t>Reflection Notes</a:t>
            </a:r>
          </a:p>
        </p:txBody>
      </p:sp>
      <p:sp>
        <p:nvSpPr>
          <p:cNvPr id="5" name="Text Placeholder 2">
            <a:extLst>
              <a:ext uri="{FF2B5EF4-FFF2-40B4-BE49-F238E27FC236}">
                <a16:creationId xmlns:a16="http://schemas.microsoft.com/office/drawing/2014/main" id="{34D4E803-00E9-7B0D-310F-B01FC40ABDEB}"/>
              </a:ext>
            </a:extLst>
          </p:cNvPr>
          <p:cNvSpPr>
            <a:spLocks noGrp="1"/>
          </p:cNvSpPr>
          <p:nvPr>
            <p:ph type="body" idx="1"/>
          </p:nvPr>
        </p:nvSpPr>
        <p:spPr>
          <a:xfrm>
            <a:off x="195463" y="290184"/>
            <a:ext cx="8520600" cy="4589637"/>
          </a:xfrm>
        </p:spPr>
        <p:txBody>
          <a:bodyPr>
            <a:noAutofit/>
          </a:bodyPr>
          <a:lstStyle/>
          <a:p>
            <a:pPr marL="114300" indent="0">
              <a:lnSpc>
                <a:spcPct val="150000"/>
              </a:lnSpc>
              <a:buSzPct val="100000"/>
              <a:buNone/>
            </a:pPr>
            <a:r>
              <a:rPr lang="en-IN" sz="1600" b="1" dirty="0">
                <a:latin typeface="Times New Roman" panose="02020603050405020304" pitchFamily="18" charset="0"/>
                <a:cs typeface="Times New Roman" panose="02020603050405020304" pitchFamily="18" charset="0"/>
              </a:rPr>
              <a:t>TECHNICAL OUTCOMES:</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Understanding of Machine Learning Concepts: </a:t>
            </a:r>
            <a:r>
              <a:rPr lang="en-IN" sz="1400" dirty="0">
                <a:latin typeface="Times New Roman" panose="02020603050405020304" pitchFamily="18" charset="0"/>
                <a:cs typeface="Times New Roman" panose="02020603050405020304" pitchFamily="18" charset="0"/>
              </a:rPr>
              <a:t>I gained a solid understanding of fundamental machine learning concepts, including supervised and unsupervised learning, regression, classification, and clustering.</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Programming Skills: </a:t>
            </a:r>
          </a:p>
          <a:p>
            <a:pPr>
              <a:lnSpc>
                <a:spcPct val="150000"/>
              </a:lnSpc>
              <a:buSzPct val="100000"/>
            </a:pPr>
            <a:r>
              <a:rPr lang="en-IN" sz="1400" dirty="0">
                <a:latin typeface="Times New Roman" panose="02020603050405020304" pitchFamily="18" charset="0"/>
                <a:cs typeface="Times New Roman" panose="02020603050405020304" pitchFamily="18" charset="0"/>
              </a:rPr>
              <a:t>Python Programming: I honed my Python programming skills, which are indispensable for implementing machine learning algorithms and data manipulation tasks.</a:t>
            </a:r>
          </a:p>
          <a:p>
            <a:pPr>
              <a:lnSpc>
                <a:spcPct val="150000"/>
              </a:lnSpc>
              <a:buSzPct val="100000"/>
            </a:pPr>
            <a:r>
              <a:rPr lang="en-IN" sz="1400" dirty="0">
                <a:latin typeface="Times New Roman" panose="02020603050405020304" pitchFamily="18" charset="0"/>
                <a:cs typeface="Times New Roman" panose="02020603050405020304" pitchFamily="18" charset="0"/>
              </a:rPr>
              <a:t>Libraries: I became proficient in utilizing Python libraries such as NumPy, Pandas, Matplotlib, and Scikit-Learn for data pre processing, visualization, and modelling.</a:t>
            </a:r>
          </a:p>
          <a:p>
            <a:pPr>
              <a:lnSpc>
                <a:spcPct val="150000"/>
              </a:lnSpc>
              <a:buSzPct val="100000"/>
              <a:buFont typeface="+mj-lt"/>
              <a:buAutoNum type="arabicPeriod" startAt="3"/>
            </a:pPr>
            <a:r>
              <a:rPr lang="en-IN" sz="1400" b="1" dirty="0">
                <a:latin typeface="Times New Roman" panose="02020603050405020304" pitchFamily="18" charset="0"/>
                <a:cs typeface="Times New Roman" panose="02020603050405020304" pitchFamily="18" charset="0"/>
              </a:rPr>
              <a:t>Machine Learning Algorithms:</a:t>
            </a:r>
          </a:p>
          <a:p>
            <a:pPr>
              <a:lnSpc>
                <a:spcPct val="150000"/>
              </a:lnSpc>
              <a:buSzPct val="100000"/>
            </a:pPr>
            <a:r>
              <a:rPr lang="en-IN" sz="1400" dirty="0">
                <a:latin typeface="Times New Roman" panose="02020603050405020304" pitchFamily="18" charset="0"/>
                <a:cs typeface="Times New Roman" panose="02020603050405020304" pitchFamily="18" charset="0"/>
              </a:rPr>
              <a:t>Regression Techniques: I learned about linear regression and its variants, as well as other regression techniques like Ridge Regression and Lasso Regression.</a:t>
            </a:r>
          </a:p>
          <a:p>
            <a:pPr>
              <a:lnSpc>
                <a:spcPct val="150000"/>
              </a:lnSpc>
              <a:buSzPct val="100000"/>
            </a:pPr>
            <a:r>
              <a:rPr lang="en-IN" sz="1400" dirty="0">
                <a:latin typeface="Times New Roman" panose="02020603050405020304" pitchFamily="18" charset="0"/>
                <a:cs typeface="Times New Roman" panose="02020603050405020304" pitchFamily="18" charset="0"/>
              </a:rPr>
              <a:t>Classification Algorithms: I explored classification algorithms such as Support Vector Machines (SVM), Decision Trees, Random Forests, and K-Nearest </a:t>
            </a:r>
            <a:r>
              <a:rPr lang="en-IN" sz="1400" dirty="0" err="1">
                <a:latin typeface="Times New Roman" panose="02020603050405020304" pitchFamily="18" charset="0"/>
                <a:cs typeface="Times New Roman" panose="02020603050405020304" pitchFamily="18" charset="0"/>
              </a:rPr>
              <a:t>Neighbors</a:t>
            </a:r>
            <a:r>
              <a:rPr lang="en-IN" sz="1400" dirty="0">
                <a:latin typeface="Times New Roman" panose="02020603050405020304" pitchFamily="18" charset="0"/>
                <a:cs typeface="Times New Roman" panose="02020603050405020304" pitchFamily="18" charset="0"/>
              </a:rPr>
              <a:t> (KNN).</a:t>
            </a:r>
          </a:p>
          <a:p>
            <a:pPr>
              <a:lnSpc>
                <a:spcPct val="150000"/>
              </a:lnSpc>
              <a:buSzPct val="100000"/>
            </a:pPr>
            <a:r>
              <a:rPr lang="en-IN" sz="1400" dirty="0">
                <a:latin typeface="Times New Roman" panose="02020603050405020304" pitchFamily="18" charset="0"/>
                <a:cs typeface="Times New Roman" panose="02020603050405020304" pitchFamily="18" charset="0"/>
              </a:rPr>
              <a:t>Clustering Methods: I delved into clustering algorithms like K-Means Clustering and Hierarchical Clustering.</a:t>
            </a:r>
          </a:p>
        </p:txBody>
      </p:sp>
    </p:spTree>
    <p:extLst>
      <p:ext uri="{BB962C8B-B14F-4D97-AF65-F5344CB8AC3E}">
        <p14:creationId xmlns:p14="http://schemas.microsoft.com/office/powerpoint/2010/main" val="263797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662F8E83-0B1A-0126-EEAF-45761766DBE2}"/>
              </a:ext>
            </a:extLst>
          </p:cNvPr>
          <p:cNvSpPr>
            <a:spLocks noGrp="1"/>
          </p:cNvSpPr>
          <p:nvPr>
            <p:ph type="body" idx="1"/>
          </p:nvPr>
        </p:nvSpPr>
        <p:spPr>
          <a:xfrm>
            <a:off x="222623" y="136275"/>
            <a:ext cx="8520600" cy="4589637"/>
          </a:xfrm>
        </p:spPr>
        <p:txBody>
          <a:bodyPr>
            <a:noAutofit/>
          </a:bodyPr>
          <a:lstStyle/>
          <a:p>
            <a:pPr marL="114300" indent="0">
              <a:lnSpc>
                <a:spcPct val="150000"/>
              </a:lnSpc>
              <a:buSzPct val="100000"/>
              <a:buNone/>
            </a:pPr>
            <a:r>
              <a:rPr lang="en-IN" sz="1600" b="1" dirty="0">
                <a:latin typeface="Times New Roman" panose="02020603050405020304" pitchFamily="18" charset="0"/>
                <a:cs typeface="Times New Roman" panose="02020603050405020304" pitchFamily="18" charset="0"/>
              </a:rPr>
              <a:t>NON-TECHNICAL OUTCOMES:</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Adaptability: </a:t>
            </a:r>
            <a:r>
              <a:rPr lang="en-IN" sz="1400" dirty="0">
                <a:latin typeface="Times New Roman" panose="02020603050405020304" pitchFamily="18" charset="0"/>
                <a:cs typeface="Times New Roman" panose="02020603050405020304" pitchFamily="18" charset="0"/>
              </a:rPr>
              <a:t>I learned to adapt to different project requirements and challenges encountered during the machine learning projects, showcasing flexibility in approach and problem-solving.</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Teamwork: </a:t>
            </a:r>
            <a:r>
              <a:rPr lang="en-IN" sz="1400" dirty="0">
                <a:latin typeface="Times New Roman" panose="02020603050405020304" pitchFamily="18" charset="0"/>
                <a:cs typeface="Times New Roman" panose="02020603050405020304" pitchFamily="18" charset="0"/>
              </a:rPr>
              <a:t>Collaborating with peers on machine learning projects enhanced my ability to work effectively in a team environment, fostering communication, coordination, and knowledge-sharing.</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Time Management: </a:t>
            </a:r>
            <a:r>
              <a:rPr lang="en-IN" sz="1400" dirty="0">
                <a:latin typeface="Times New Roman" panose="02020603050405020304" pitchFamily="18" charset="0"/>
                <a:cs typeface="Times New Roman" panose="02020603050405020304" pitchFamily="18" charset="0"/>
              </a:rPr>
              <a:t>Balancing multiple tasks and deadlines in machine learning projects helped me improve my time management skills, ensuring efficient utilization of resources and timely project delivery.</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Critical Thinking and Problem-Solving: </a:t>
            </a:r>
            <a:r>
              <a:rPr lang="en-IN" sz="1400" dirty="0">
                <a:latin typeface="Times New Roman" panose="02020603050405020304" pitchFamily="18" charset="0"/>
                <a:cs typeface="Times New Roman" panose="02020603050405020304" pitchFamily="18" charset="0"/>
              </a:rPr>
              <a:t>Engaging in complex machine learning tasks required critical thinking and problem-solving abilities, enabling me to analyse data, identify patterns, and derive meaningful insights to address real-world challenges.</a:t>
            </a:r>
          </a:p>
        </p:txBody>
      </p:sp>
    </p:spTree>
    <p:extLst>
      <p:ext uri="{BB962C8B-B14F-4D97-AF65-F5344CB8AC3E}">
        <p14:creationId xmlns:p14="http://schemas.microsoft.com/office/powerpoint/2010/main" val="3317169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9B748FC-D152-B7CE-548F-30525FEE2FB5}"/>
              </a:ext>
            </a:extLst>
          </p:cNvPr>
          <p:cNvSpPr>
            <a:spLocks noGrp="1"/>
          </p:cNvSpPr>
          <p:nvPr>
            <p:ph type="title"/>
          </p:nvPr>
        </p:nvSpPr>
        <p:spPr>
          <a:xfrm>
            <a:off x="195463" y="4480"/>
            <a:ext cx="8520600" cy="707400"/>
          </a:xfrm>
        </p:spPr>
        <p:txBody>
          <a:bodyPr>
            <a:normAutofit/>
          </a:bodyPr>
          <a:lstStyle/>
          <a:p>
            <a:r>
              <a:rPr lang="en-IN" sz="2800" dirty="0">
                <a:latin typeface="Times New Roman" panose="02020603050405020304" pitchFamily="18" charset="0"/>
                <a:cs typeface="Times New Roman" panose="02020603050405020304" pitchFamily="18" charset="0"/>
              </a:rPr>
              <a:t>CODE SNIPPETS</a:t>
            </a:r>
          </a:p>
        </p:txBody>
      </p:sp>
      <p:pic>
        <p:nvPicPr>
          <p:cNvPr id="1027" name="Picture 3"/>
          <p:cNvPicPr>
            <a:picLocks noChangeAspect="1" noChangeArrowheads="1"/>
          </p:cNvPicPr>
          <p:nvPr/>
        </p:nvPicPr>
        <p:blipFill>
          <a:blip r:embed="rId2"/>
          <a:srcRect/>
          <a:stretch/>
        </p:blipFill>
        <p:spPr bwMode="auto">
          <a:xfrm>
            <a:off x="155322" y="826378"/>
            <a:ext cx="8626764" cy="3738056"/>
          </a:xfrm>
          <a:prstGeom prst="rect">
            <a:avLst/>
          </a:prstGeom>
          <a:noFill/>
          <a:ln w="9525">
            <a:noFill/>
            <a:miter lim="800000"/>
            <a:headEnd/>
            <a:tailEnd/>
          </a:ln>
          <a:effectLst/>
        </p:spPr>
      </p:pic>
    </p:spTree>
    <p:extLst>
      <p:ext uri="{BB962C8B-B14F-4D97-AF65-F5344CB8AC3E}">
        <p14:creationId xmlns:p14="http://schemas.microsoft.com/office/powerpoint/2010/main" val="268400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85C38-0CFC-BD22-A247-DFD47D057225}"/>
              </a:ext>
            </a:extLst>
          </p:cNvPr>
          <p:cNvPicPr>
            <a:picLocks noChangeAspect="1"/>
          </p:cNvPicPr>
          <p:nvPr/>
        </p:nvPicPr>
        <p:blipFill>
          <a:blip r:embed="rId2"/>
          <a:stretch>
            <a:fillRect/>
          </a:stretch>
        </p:blipFill>
        <p:spPr>
          <a:xfrm>
            <a:off x="0" y="440554"/>
            <a:ext cx="9144000" cy="1941221"/>
          </a:xfrm>
          <a:prstGeom prst="rect">
            <a:avLst/>
          </a:prstGeom>
        </p:spPr>
      </p:pic>
      <p:pic>
        <p:nvPicPr>
          <p:cNvPr id="5" name="Picture 4">
            <a:extLst>
              <a:ext uri="{FF2B5EF4-FFF2-40B4-BE49-F238E27FC236}">
                <a16:creationId xmlns:a16="http://schemas.microsoft.com/office/drawing/2014/main" id="{A1F24F96-249F-CEB8-2776-6A852D6D0B5B}"/>
              </a:ext>
            </a:extLst>
          </p:cNvPr>
          <p:cNvPicPr>
            <a:picLocks noChangeAspect="1"/>
          </p:cNvPicPr>
          <p:nvPr/>
        </p:nvPicPr>
        <p:blipFill>
          <a:blip r:embed="rId3"/>
          <a:stretch>
            <a:fillRect/>
          </a:stretch>
        </p:blipFill>
        <p:spPr>
          <a:xfrm>
            <a:off x="0" y="2761726"/>
            <a:ext cx="9144000" cy="1134090"/>
          </a:xfrm>
          <a:prstGeom prst="rect">
            <a:avLst/>
          </a:prstGeom>
        </p:spPr>
      </p:pic>
    </p:spTree>
    <p:extLst>
      <p:ext uri="{BB962C8B-B14F-4D97-AF65-F5344CB8AC3E}">
        <p14:creationId xmlns:p14="http://schemas.microsoft.com/office/powerpoint/2010/main" val="11337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p:blipFill>
        <p:spPr bwMode="auto">
          <a:xfrm>
            <a:off x="1498208" y="537028"/>
            <a:ext cx="5950635" cy="345819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0C4C3-2A16-059B-5B3E-585B0E7A28F5}"/>
              </a:ext>
            </a:extLst>
          </p:cNvPr>
          <p:cNvPicPr>
            <a:picLocks noChangeAspect="1"/>
          </p:cNvPicPr>
          <p:nvPr/>
        </p:nvPicPr>
        <p:blipFill>
          <a:blip r:embed="rId2"/>
          <a:stretch>
            <a:fillRect/>
          </a:stretch>
        </p:blipFill>
        <p:spPr>
          <a:xfrm>
            <a:off x="0" y="171054"/>
            <a:ext cx="9144000" cy="480139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p:blipFill>
        <p:spPr bwMode="auto">
          <a:xfrm>
            <a:off x="1535113" y="864810"/>
            <a:ext cx="6073775" cy="352541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4028D-A1F5-5640-501F-D35944D10D3E}"/>
              </a:ext>
            </a:extLst>
          </p:cNvPr>
          <p:cNvPicPr>
            <a:picLocks noChangeAspect="1"/>
          </p:cNvPicPr>
          <p:nvPr/>
        </p:nvPicPr>
        <p:blipFill>
          <a:blip r:embed="rId2"/>
          <a:stretch>
            <a:fillRect/>
          </a:stretch>
        </p:blipFill>
        <p:spPr>
          <a:xfrm>
            <a:off x="731520" y="1298219"/>
            <a:ext cx="7315200" cy="17733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22625"/>
            <a:ext cx="8520600" cy="707400"/>
          </a:xfrm>
          <a:prstGeom prst="rect">
            <a:avLst/>
          </a:prstGeom>
        </p:spPr>
        <p:txBody>
          <a:bodyPr spcFirstLastPara="1" wrap="square" lIns="91425" tIns="91425" rIns="91425" bIns="91425" anchor="t" anchorCtr="0">
            <a:normAutofit/>
          </a:bodyPr>
          <a:lstStyle/>
          <a:p>
            <a:pPr marL="0" lvl="0" indent="0"/>
            <a:r>
              <a:rPr lang="en" sz="2800" dirty="0">
                <a:latin typeface="Times New Roman" panose="02020603050405020304" pitchFamily="18" charset="0"/>
                <a:cs typeface="Times New Roman" panose="02020603050405020304" pitchFamily="18" charset="0"/>
              </a:rPr>
              <a:t>CONTENTS</a:t>
            </a:r>
            <a:endParaRPr sz="2800" dirty="0">
              <a:latin typeface="Times New Roman" panose="02020603050405020304" pitchFamily="18" charset="0"/>
              <a:cs typeface="Times New Roman" panose="02020603050405020304" pitchFamily="18" charset="0"/>
            </a:endParaRPr>
          </a:p>
        </p:txBody>
      </p:sp>
      <p:sp>
        <p:nvSpPr>
          <p:cNvPr id="75" name="Google Shape;75;p14"/>
          <p:cNvSpPr txBox="1">
            <a:spLocks noGrp="1"/>
          </p:cNvSpPr>
          <p:nvPr>
            <p:ph type="body" idx="1"/>
          </p:nvPr>
        </p:nvSpPr>
        <p:spPr>
          <a:xfrm>
            <a:off x="311700" y="928800"/>
            <a:ext cx="8520600" cy="3640225"/>
          </a:xfrm>
          <a:prstGeom prst="rect">
            <a:avLst/>
          </a:prstGeom>
        </p:spPr>
        <p:txBody>
          <a:bodyPr spcFirstLastPara="1" wrap="square" lIns="91425" tIns="91425" rIns="91425" bIns="91425" anchor="t" anchorCtr="0">
            <a:normAutofit/>
          </a:bodyPr>
          <a:lstStyle/>
          <a:p>
            <a:pPr marL="393700">
              <a:lnSpc>
                <a:spcPct val="120000"/>
              </a:lnSpc>
              <a:spcBef>
                <a:spcPts val="1000"/>
              </a:spcBef>
              <a:buClr>
                <a:srgbClr val="000000"/>
              </a:buClr>
              <a:buSzPts val="2800"/>
              <a:buFont typeface="Arial" panose="020B0604020202020204" pitchFamily="34" charset="0"/>
              <a:buChar char="•"/>
            </a:pPr>
            <a:r>
              <a:rPr lang="en"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About the Company</a:t>
            </a:r>
          </a:p>
          <a:p>
            <a:pPr marL="393700">
              <a:lnSpc>
                <a:spcPct val="120000"/>
              </a:lnSpc>
              <a:buClr>
                <a:srgbClr val="000000"/>
              </a:buClr>
              <a:buSzPts val="2800"/>
              <a:buFont typeface="Arial" panose="020B0604020202020204" pitchFamily="34" charset="0"/>
              <a:buChar char="•"/>
            </a:pPr>
            <a:r>
              <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Task Performed</a:t>
            </a:r>
          </a:p>
          <a:p>
            <a:pPr marL="876300" lvl="1" indent="-342900">
              <a:lnSpc>
                <a:spcPct val="120000"/>
              </a:lnSpc>
              <a:buClr>
                <a:srgbClr val="000000"/>
              </a:buClr>
              <a:buSzPts val="2400"/>
              <a:buFont typeface="Arial" panose="020B0604020202020204" pitchFamily="34" charset="0"/>
              <a:buChar char="•"/>
            </a:pPr>
            <a:r>
              <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Basic Training</a:t>
            </a:r>
          </a:p>
          <a:p>
            <a:pPr marL="876300" lvl="1" indent="-342900">
              <a:lnSpc>
                <a:spcPct val="120000"/>
              </a:lnSpc>
              <a:buClr>
                <a:srgbClr val="000000"/>
              </a:buClr>
              <a:buSzPts val="24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Tasks Assigned.</a:t>
            </a:r>
            <a:endPar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endParaRPr>
          </a:p>
          <a:p>
            <a:pPr marL="393700">
              <a:lnSpc>
                <a:spcPct val="120000"/>
              </a:lnSpc>
              <a:buClr>
                <a:srgbClr val="000000"/>
              </a:buClr>
              <a:buSzPts val="2800"/>
              <a:buFont typeface="Arial" panose="020B0604020202020204" pitchFamily="34" charset="0"/>
              <a:buChar char="•"/>
            </a:pPr>
            <a:r>
              <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Reflection Notes</a:t>
            </a:r>
          </a:p>
          <a:p>
            <a:pPr marL="876300" lvl="1" indent="-342900">
              <a:lnSpc>
                <a:spcPct val="120000"/>
              </a:lnSpc>
              <a:buClr>
                <a:srgbClr val="000000"/>
              </a:buClr>
              <a:buSzPts val="2400"/>
              <a:buFont typeface="Arial" panose="020B0604020202020204" pitchFamily="34" charset="0"/>
              <a:buChar char="•"/>
            </a:pPr>
            <a:r>
              <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Technical Outcomes</a:t>
            </a:r>
          </a:p>
          <a:p>
            <a:pPr marL="876300" lvl="1" indent="-342900">
              <a:lnSpc>
                <a:spcPct val="120000"/>
              </a:lnSpc>
              <a:buClr>
                <a:srgbClr val="000000"/>
              </a:buClr>
              <a:buSzPts val="2400"/>
              <a:buFont typeface="Arial" panose="020B0604020202020204" pitchFamily="34" charset="0"/>
              <a:buChar char="•"/>
            </a:pPr>
            <a:r>
              <a:rPr lang="en-US"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Non-Technical Outcomes</a:t>
            </a:r>
            <a:endParaRPr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endParaRPr>
          </a:p>
          <a:p>
            <a:pPr marL="393700">
              <a:lnSpc>
                <a:spcPct val="120000"/>
              </a:lnSpc>
              <a:buClr>
                <a:srgbClr val="000000"/>
              </a:buClr>
              <a:buSzPts val="2800"/>
              <a:buFont typeface="Arial" panose="020B0604020202020204" pitchFamily="34" charset="0"/>
              <a:buChar char="•"/>
            </a:pPr>
            <a:r>
              <a:rPr lang="en" sz="2000" dirty="0">
                <a:solidFill>
                  <a:schemeClr val="bg2"/>
                </a:solidFill>
                <a:latin typeface="Times New Roman" panose="02020603050405020304" pitchFamily="18" charset="0"/>
                <a:ea typeface="Open Sans" panose="020B0606030504020204" pitchFamily="34" charset="0"/>
                <a:cs typeface="Times New Roman" panose="02020603050405020304" pitchFamily="18" charset="0"/>
                <a:sym typeface="Arial"/>
              </a:rPr>
              <a:t>Conclusion</a:t>
            </a:r>
          </a:p>
          <a:p>
            <a:pPr marL="533400" lvl="1" indent="0">
              <a:lnSpc>
                <a:spcPct val="120000"/>
              </a:lnSpc>
              <a:buClr>
                <a:srgbClr val="000000"/>
              </a:buClr>
              <a:buSzPts val="2400"/>
              <a:buNone/>
            </a:pPr>
            <a:endParaRPr lang="en" sz="20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p:blipFill>
        <p:spPr bwMode="auto">
          <a:xfrm>
            <a:off x="1603717" y="337288"/>
            <a:ext cx="6291033" cy="3974460"/>
          </a:xfrm>
          <a:prstGeom prst="rect">
            <a:avLst/>
          </a:prstGeom>
          <a:noFill/>
          <a:ln w="9525">
            <a:noFill/>
            <a:miter lim="800000"/>
            <a:headEnd/>
            <a:tailEnd/>
          </a:ln>
          <a:effectLst/>
        </p:spPr>
      </p:pic>
    </p:spTree>
    <p:extLst>
      <p:ext uri="{BB962C8B-B14F-4D97-AF65-F5344CB8AC3E}">
        <p14:creationId xmlns:p14="http://schemas.microsoft.com/office/powerpoint/2010/main" val="1952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A654-CC72-EC8D-D8DD-811692BC0879}"/>
              </a:ext>
            </a:extLst>
          </p:cNvPr>
          <p:cNvSpPr>
            <a:spLocks noGrp="1"/>
          </p:cNvSpPr>
          <p:nvPr>
            <p:ph type="title"/>
          </p:nvPr>
        </p:nvSpPr>
        <p:spPr>
          <a:xfrm>
            <a:off x="311700" y="63282"/>
            <a:ext cx="8520600" cy="707400"/>
          </a:xfrm>
        </p:spPr>
        <p:txBody>
          <a:bodyPr>
            <a:normAutofit/>
          </a:bodyPr>
          <a:lstStyle/>
          <a:p>
            <a:r>
              <a:rPr lang="en-IN" sz="2500" dirty="0">
                <a:latin typeface="Times New Roman" panose="02020603050405020304" pitchFamily="18" charset="0"/>
                <a:cs typeface="Times New Roman" panose="02020603050405020304" pitchFamily="18" charset="0"/>
              </a:rPr>
              <a:t>CONCLUSION </a:t>
            </a:r>
          </a:p>
        </p:txBody>
      </p:sp>
      <p:sp>
        <p:nvSpPr>
          <p:cNvPr id="3" name="Text Placeholder 2">
            <a:extLst>
              <a:ext uri="{FF2B5EF4-FFF2-40B4-BE49-F238E27FC236}">
                <a16:creationId xmlns:a16="http://schemas.microsoft.com/office/drawing/2014/main" id="{0A89D2F1-9AD6-6E34-F8DC-58A9436C4822}"/>
              </a:ext>
            </a:extLst>
          </p:cNvPr>
          <p:cNvSpPr>
            <a:spLocks noGrp="1"/>
          </p:cNvSpPr>
          <p:nvPr>
            <p:ph type="body" idx="1"/>
          </p:nvPr>
        </p:nvSpPr>
        <p:spPr>
          <a:xfrm>
            <a:off x="222623" y="550416"/>
            <a:ext cx="8520600" cy="4175496"/>
          </a:xfrm>
        </p:spPr>
        <p:txBody>
          <a:bodyPr>
            <a:noAutofit/>
          </a:bodyPr>
          <a:lstStyle/>
          <a:p>
            <a:pPr>
              <a:lnSpc>
                <a:spcPct val="150000"/>
              </a:lnSpc>
              <a:buSzPct val="100000"/>
            </a:pPr>
            <a:r>
              <a:rPr lang="en-IN" sz="1400" dirty="0">
                <a:latin typeface="Times New Roman" panose="02020603050405020304" pitchFamily="18" charset="0"/>
                <a:cs typeface="Times New Roman" panose="02020603050405020304" pitchFamily="18" charset="0"/>
              </a:rPr>
              <a:t>The machine learning internship provided an invaluable opportunity to delve into the intricacies of data science, equipping me with a solid foundation in Python programming and a comprehensive understanding of machine learning algorithms. </a:t>
            </a:r>
          </a:p>
          <a:p>
            <a:pPr>
              <a:lnSpc>
                <a:spcPct val="150000"/>
              </a:lnSpc>
              <a:buSzPct val="100000"/>
            </a:pPr>
            <a:r>
              <a:rPr lang="en-IN" sz="1400" dirty="0">
                <a:latin typeface="Times New Roman" panose="02020603050405020304" pitchFamily="18" charset="0"/>
                <a:cs typeface="Times New Roman" panose="02020603050405020304" pitchFamily="18" charset="0"/>
              </a:rPr>
              <a:t>Throughout the program, I engaged in hands-on projects and interactive sessions, enabling me to apply theoretical concepts to real-world scenarios and hone my analytical skills. </a:t>
            </a:r>
          </a:p>
          <a:p>
            <a:pPr>
              <a:lnSpc>
                <a:spcPct val="150000"/>
              </a:lnSpc>
              <a:buSzPct val="100000"/>
            </a:pPr>
            <a:r>
              <a:rPr lang="en-IN" sz="1400" dirty="0">
                <a:latin typeface="Times New Roman" panose="02020603050405020304" pitchFamily="18" charset="0"/>
                <a:cs typeface="Times New Roman" panose="02020603050405020304" pitchFamily="18" charset="0"/>
              </a:rPr>
              <a:t>Moreover, the internship fostered a collaborative learning environment, allowing me to work alongside peers and mentors, exchange ideas, and explore emerging trends in the field. </a:t>
            </a:r>
          </a:p>
          <a:p>
            <a:pPr>
              <a:lnSpc>
                <a:spcPct val="150000"/>
              </a:lnSpc>
              <a:buSzPct val="100000"/>
            </a:pPr>
            <a:r>
              <a:rPr lang="en-IN" sz="1400" dirty="0">
                <a:latin typeface="Times New Roman" panose="02020603050405020304" pitchFamily="18" charset="0"/>
                <a:cs typeface="Times New Roman" panose="02020603050405020304" pitchFamily="18" charset="0"/>
              </a:rPr>
              <a:t>Overall, the experience not only expanded my technical expertise but also instilled in me a passion for leveraging data-driven solutions to address complex challenges, setting the stage for continued growth and exploration in the dynamic realm of machine learning.</a:t>
            </a:r>
          </a:p>
        </p:txBody>
      </p:sp>
    </p:spTree>
    <p:extLst>
      <p:ext uri="{BB962C8B-B14F-4D97-AF65-F5344CB8AC3E}">
        <p14:creationId xmlns:p14="http://schemas.microsoft.com/office/powerpoint/2010/main" val="84105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62456D-47E2-39FA-B6D0-3C50794C7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31" y="381077"/>
            <a:ext cx="8771138" cy="4287914"/>
          </a:xfrm>
          <a:prstGeom prst="rect">
            <a:avLst/>
          </a:prstGeom>
        </p:spPr>
      </p:pic>
    </p:spTree>
    <p:extLst>
      <p:ext uri="{BB962C8B-B14F-4D97-AF65-F5344CB8AC3E}">
        <p14:creationId xmlns:p14="http://schemas.microsoft.com/office/powerpoint/2010/main" val="27499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73805"/>
            <a:ext cx="8520600" cy="707400"/>
          </a:xfrm>
          <a:prstGeom prst="rect">
            <a:avLst/>
          </a:prstGeom>
        </p:spPr>
        <p:txBody>
          <a:bodyPr spcFirstLastPara="1" wrap="square" lIns="91425" tIns="91425" rIns="91425" bIns="91425" anchor="t" anchorCtr="0">
            <a:normAutofit/>
          </a:bodyPr>
          <a:lstStyle/>
          <a:p>
            <a:r>
              <a:rPr lang="en" sz="2800" dirty="0">
                <a:latin typeface="Times New Roman" panose="02020603050405020304" pitchFamily="18" charset="0"/>
                <a:cs typeface="Times New Roman" panose="02020603050405020304" pitchFamily="18" charset="0"/>
              </a:rPr>
              <a:t>ABOUT THE COMPANY</a:t>
            </a:r>
            <a:endParaRPr sz="2800" dirty="0">
              <a:latin typeface="Times New Roman" panose="02020603050405020304" pitchFamily="18" charset="0"/>
              <a:cs typeface="Times New Roman" panose="02020603050405020304" pitchFamily="18" charset="0"/>
            </a:endParaRPr>
          </a:p>
        </p:txBody>
      </p:sp>
      <p:sp>
        <p:nvSpPr>
          <p:cNvPr id="81" name="Google Shape;81;p15"/>
          <p:cNvSpPr txBox="1">
            <a:spLocks noGrp="1"/>
          </p:cNvSpPr>
          <p:nvPr>
            <p:ph type="body" idx="1"/>
          </p:nvPr>
        </p:nvSpPr>
        <p:spPr>
          <a:xfrm>
            <a:off x="311700" y="419559"/>
            <a:ext cx="8520600" cy="4427649"/>
          </a:xfrm>
          <a:prstGeom prst="rect">
            <a:avLst/>
          </a:prstGeom>
        </p:spPr>
        <p:txBody>
          <a:bodyPr spcFirstLastPara="1" wrap="square" lIns="91425" tIns="91425" rIns="91425" bIns="91425" anchor="t" anchorCtr="0">
            <a:noAutofit/>
          </a:bodyPr>
          <a:lstStyle/>
          <a:p>
            <a:pPr marL="0" indent="0" algn="just">
              <a:buNone/>
            </a:pPr>
            <a:endParaRPr lang="en-IN" sz="1400" dirty="0">
              <a:solidFill>
                <a:schemeClr val="bg2"/>
              </a:solidFill>
              <a:highlight>
                <a:srgbClr val="FFFFFF"/>
              </a:highlight>
              <a:latin typeface="Times New Roman" panose="02020603050405020304" pitchFamily="18" charset="0"/>
              <a:cs typeface="Times New Roman" panose="02020603050405020304" pitchFamily="18" charset="0"/>
            </a:endParaRP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Prinston Smart Engineers is a comprehensive service provider specializing in Mechanical, Electrical, and Plumbing (MEP) design, as well as IT services. </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The company offers a wide range of services, including the design, construction, installation, and maintenance of Electro-Mechanical systems and networks, utilities, and equipment. </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Their expertise extends to engineering documentation, submittal approval, shop drawings, coordinating drawings, commissioning, start-up, and as-built documentation. </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Additionally, the company provides IT services and offers live instructor-led interactive online training to engineering students, enabling them to acquire industry-relevant skills.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For over 13 years, Smart Engineers has been a leading provider of maintenance and services in Delhi, as well as several other cities across India.</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The company's objective is to cultivate responsive client relationships, enabling them to not only meet but also exceed the goals of each project they undertake.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37547"/>
            <a:ext cx="8520600" cy="707400"/>
          </a:xfrm>
          <a:prstGeom prst="rect">
            <a:avLst/>
          </a:prstGeom>
        </p:spPr>
        <p:txBody>
          <a:bodyPr spcFirstLastPara="1" wrap="square" lIns="91425" tIns="91425" rIns="91425" bIns="91425" anchor="t" anchorCtr="0">
            <a:normAutofit/>
          </a:bodyPr>
          <a:lstStyle/>
          <a:p>
            <a:pPr marL="0" lvl="0" indent="0"/>
            <a:r>
              <a:rPr lang="en" sz="2800" dirty="0">
                <a:latin typeface="Times New Roman" panose="02020603050405020304" pitchFamily="18" charset="0"/>
                <a:cs typeface="Times New Roman" panose="02020603050405020304" pitchFamily="18" charset="0"/>
              </a:rPr>
              <a:t>SERVICES OF THE COMPANY</a:t>
            </a:r>
            <a:endParaRPr sz="2800" dirty="0">
              <a:latin typeface="Times New Roman" panose="02020603050405020304" pitchFamily="18" charset="0"/>
              <a:cs typeface="Times New Roman" panose="02020603050405020304" pitchFamily="18" charset="0"/>
            </a:endParaRPr>
          </a:p>
        </p:txBody>
      </p:sp>
      <p:sp>
        <p:nvSpPr>
          <p:cNvPr id="3" name="Google Shape;81;p15">
            <a:extLst>
              <a:ext uri="{FF2B5EF4-FFF2-40B4-BE49-F238E27FC236}">
                <a16:creationId xmlns:a16="http://schemas.microsoft.com/office/drawing/2014/main" id="{B5D8C89E-2685-BBF6-BD52-FB8140C4F269}"/>
              </a:ext>
            </a:extLst>
          </p:cNvPr>
          <p:cNvSpPr txBox="1">
            <a:spLocks noGrp="1"/>
          </p:cNvSpPr>
          <p:nvPr>
            <p:ph type="body" idx="1"/>
          </p:nvPr>
        </p:nvSpPr>
        <p:spPr>
          <a:xfrm>
            <a:off x="311700" y="357925"/>
            <a:ext cx="8520600" cy="4427649"/>
          </a:xfrm>
          <a:prstGeom prst="rect">
            <a:avLst/>
          </a:prstGeom>
        </p:spPr>
        <p:txBody>
          <a:bodyPr spcFirstLastPara="1" wrap="square" lIns="91425" tIns="91425" rIns="91425" bIns="91425" anchor="t" anchorCtr="0">
            <a:noAutofit/>
          </a:bodyPr>
          <a:lstStyle/>
          <a:p>
            <a:pPr marL="0" indent="0" algn="just">
              <a:lnSpc>
                <a:spcPct val="150000"/>
              </a:lnSpc>
              <a:buNone/>
            </a:pPr>
            <a:endParaRPr lang="en-IN" sz="1400" dirty="0">
              <a:solidFill>
                <a:schemeClr val="bg2"/>
              </a:solidFill>
              <a:highlight>
                <a:srgbClr val="FFFFFF"/>
              </a:highlight>
              <a:latin typeface="Times New Roman" panose="02020603050405020304" pitchFamily="18" charset="0"/>
              <a:cs typeface="Times New Roman" panose="02020603050405020304" pitchFamily="18" charset="0"/>
            </a:endParaRP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Design, construction, supply, installation, servicing, and upgrading of Electro-Mechanical Systems &amp; Networks, Utilities, and Equipment</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Engineering, Documentation, Submittal Approval, Shop Drawings, Coordinating Drawings, Commissioning, Start-Up, and As-Built ACC</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Contract Programs adherence and Project Time Schedules compliance while meeting Consultant Specifications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Provision of IT services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Facilitation of live instructor-led interactive online training for engineering students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Maintenance &amp; Services in Delhi and various other cities across India, surpassing client expectations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Skill development and Training programs for Engineering students in different domains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Addressing unemployment among Engineering graduates through skill training initiatives</a:t>
            </a:r>
          </a:p>
          <a:p>
            <a:pPr marL="285750" indent="-285750" algn="just">
              <a:lnSpc>
                <a:spcPct val="150000"/>
              </a:lnSpc>
            </a:pP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Ensuring student exposure to the industrial environment and relevant technology through mandatory internships.</a:t>
            </a:r>
          </a:p>
          <a:p>
            <a:pPr marL="0" indent="0" algn="just">
              <a:lnSpc>
                <a:spcPct val="150000"/>
              </a:lnSpc>
              <a:buNone/>
            </a:pPr>
            <a:endParaRPr lang="en-IN" sz="1400" dirty="0">
              <a:solidFill>
                <a:schemeClr val="bg2"/>
              </a:solidFill>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125429"/>
            <a:ext cx="8520600" cy="707400"/>
          </a:xfrm>
          <a:prstGeom prst="rect">
            <a:avLst/>
          </a:prstGeom>
        </p:spPr>
        <p:txBody>
          <a:bodyPr spcFirstLastPara="1" wrap="square" lIns="91425" tIns="91425" rIns="91425" bIns="91425" anchor="t" anchorCtr="0">
            <a:normAutofit/>
          </a:bodyPr>
          <a:lstStyle/>
          <a:p>
            <a:r>
              <a:rPr lang="en" sz="2800" dirty="0">
                <a:latin typeface="Times New Roman" panose="02020603050405020304" pitchFamily="18" charset="0"/>
                <a:cs typeface="Times New Roman" panose="02020603050405020304" pitchFamily="18" charset="0"/>
              </a:rPr>
              <a:t>CLIENTS OF THE COMPANY</a:t>
            </a:r>
            <a:endParaRPr sz="2800" dirty="0">
              <a:latin typeface="Times New Roman" panose="02020603050405020304" pitchFamily="18" charset="0"/>
              <a:cs typeface="Times New Roman" panose="02020603050405020304" pitchFamily="18" charset="0"/>
            </a:endParaRPr>
          </a:p>
        </p:txBody>
      </p:sp>
      <p:sp>
        <p:nvSpPr>
          <p:cNvPr id="2" name="Google Shape;81;p15">
            <a:extLst>
              <a:ext uri="{FF2B5EF4-FFF2-40B4-BE49-F238E27FC236}">
                <a16:creationId xmlns:a16="http://schemas.microsoft.com/office/drawing/2014/main" id="{116FC776-C478-F215-B9CD-60E0FE919E49}"/>
              </a:ext>
            </a:extLst>
          </p:cNvPr>
          <p:cNvSpPr txBox="1">
            <a:spLocks noGrp="1"/>
          </p:cNvSpPr>
          <p:nvPr>
            <p:ph type="body" idx="1"/>
          </p:nvPr>
        </p:nvSpPr>
        <p:spPr>
          <a:xfrm>
            <a:off x="311700" y="304657"/>
            <a:ext cx="8520600" cy="4660146"/>
          </a:xfrm>
          <a:prstGeom prst="rect">
            <a:avLst/>
          </a:prstGeom>
        </p:spPr>
        <p:txBody>
          <a:bodyPr spcFirstLastPara="1" wrap="square" lIns="91425" tIns="91425" rIns="91425" bIns="91425" anchor="t" anchorCtr="0">
            <a:noAutofit/>
          </a:bodyPr>
          <a:lstStyle/>
          <a:p>
            <a:pPr marL="0" indent="0" algn="just">
              <a:lnSpc>
                <a:spcPct val="150000"/>
              </a:lnSpc>
              <a:buNone/>
            </a:pPr>
            <a:endParaRPr lang="en-IN" sz="1400" dirty="0">
              <a:solidFill>
                <a:schemeClr val="bg2"/>
              </a:solidFill>
              <a:highlight>
                <a:srgbClr val="FFFFFF"/>
              </a:highlight>
              <a:latin typeface="Times New Roman" panose="02020603050405020304" pitchFamily="18" charset="0"/>
              <a:cs typeface="Times New Roman" panose="02020603050405020304" pitchFamily="18" charset="0"/>
            </a:endParaRP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Honeywell:</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Honeywell is a global conglomerate that has been innovating for over 100 years. The company operates in various sectors, including aerospace technologies, building automation, energy &amp; sustainability solutions, and industrial automation.</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Kribhco:</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KRIBHCO (Krishak Bharati Cooperative Limited) is a premier National level Cooperative Society of India engaged in fertilizer production and distribution.</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Shipra:</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Shipra Group of Companies has a rich heritage dating back to its establishment in 1984, embodying resilience and innovation throughout its journey. The brand has evolved into a celebrated legacy, empowering lives and shaping industries with unwavering determination.</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C &amp; S Electronics:</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C&amp;S Electronics is a prominent player in the switchgear business segment and holds a market-leading position in the busbar business, commanding over 50% share in the Indian market.</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The India Islamic Cultural Centre: </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IICC was established to promote mutual understanding and harmony among the people of India, showcasing the true essence of Islam as a tolerant, liberal, progressive, and forward-looking religion.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900" y="64361"/>
            <a:ext cx="8520600" cy="411263"/>
          </a:xfrm>
        </p:spPr>
        <p:txBody>
          <a:bodyPr>
            <a:noAutofit/>
          </a:bodyPr>
          <a:lstStyle/>
          <a:p>
            <a:r>
              <a:rPr lang="en-IN" sz="2800" dirty="0">
                <a:latin typeface="Times New Roman" panose="02020603050405020304" pitchFamily="18" charset="0"/>
                <a:cs typeface="Times New Roman" panose="02020603050405020304" pitchFamily="18" charset="0"/>
              </a:rPr>
              <a:t>ORGANISATIONAL STRUCTURE</a:t>
            </a:r>
          </a:p>
        </p:txBody>
      </p:sp>
      <p:pic>
        <p:nvPicPr>
          <p:cNvPr id="4" name="Picture 3" descr="A chart with text and colorful labels&#10;&#10;Description automatically generated with medium confidence">
            <a:extLst>
              <a:ext uri="{FF2B5EF4-FFF2-40B4-BE49-F238E27FC236}">
                <a16:creationId xmlns:a16="http://schemas.microsoft.com/office/drawing/2014/main" id="{82BFE8F3-B5EF-B2AC-23A3-2D98E08724D9}"/>
              </a:ext>
            </a:extLst>
          </p:cNvPr>
          <p:cNvPicPr>
            <a:picLocks noChangeAspect="1"/>
          </p:cNvPicPr>
          <p:nvPr/>
        </p:nvPicPr>
        <p:blipFill rotWithShape="1">
          <a:blip r:embed="rId2"/>
          <a:srcRect t="11328" b="6975"/>
          <a:stretch/>
        </p:blipFill>
        <p:spPr>
          <a:xfrm>
            <a:off x="1320800" y="740229"/>
            <a:ext cx="6502400" cy="3984171"/>
          </a:xfrm>
          <a:prstGeom prst="rect">
            <a:avLst/>
          </a:prstGeom>
        </p:spPr>
      </p:pic>
    </p:spTree>
    <p:extLst>
      <p:ext uri="{BB962C8B-B14F-4D97-AF65-F5344CB8AC3E}">
        <p14:creationId xmlns:p14="http://schemas.microsoft.com/office/powerpoint/2010/main" val="117484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8756-9EE5-538F-E380-AED3E72012E8}"/>
              </a:ext>
            </a:extLst>
          </p:cNvPr>
          <p:cNvSpPr>
            <a:spLocks noGrp="1"/>
          </p:cNvSpPr>
          <p:nvPr>
            <p:ph type="title"/>
          </p:nvPr>
        </p:nvSpPr>
        <p:spPr>
          <a:xfrm>
            <a:off x="311700" y="54402"/>
            <a:ext cx="8520600" cy="707400"/>
          </a:xfrm>
        </p:spPr>
        <p:txBody>
          <a:bodyPr>
            <a:normAutofit/>
          </a:bodyPr>
          <a:lstStyle/>
          <a:p>
            <a:r>
              <a:rPr lang="en-IN" sz="2800" dirty="0">
                <a:latin typeface="Times New Roman" panose="02020603050405020304" pitchFamily="18" charset="0"/>
                <a:cs typeface="Times New Roman" panose="02020603050405020304" pitchFamily="18" charset="0"/>
              </a:rPr>
              <a:t>OBJECTIVES OF THE DEPARTMENT</a:t>
            </a:r>
          </a:p>
        </p:txBody>
      </p:sp>
      <p:sp>
        <p:nvSpPr>
          <p:cNvPr id="3" name="Google Shape;81;p15">
            <a:extLst>
              <a:ext uri="{FF2B5EF4-FFF2-40B4-BE49-F238E27FC236}">
                <a16:creationId xmlns:a16="http://schemas.microsoft.com/office/drawing/2014/main" id="{B639503E-088D-7B07-B5CD-DCF15B3B976A}"/>
              </a:ext>
            </a:extLst>
          </p:cNvPr>
          <p:cNvSpPr txBox="1">
            <a:spLocks noGrp="1"/>
          </p:cNvSpPr>
          <p:nvPr>
            <p:ph type="body" idx="1"/>
          </p:nvPr>
        </p:nvSpPr>
        <p:spPr>
          <a:xfrm>
            <a:off x="311700" y="559293"/>
            <a:ext cx="8520600" cy="4405510"/>
          </a:xfrm>
          <a:prstGeom prst="rect">
            <a:avLst/>
          </a:prstGeom>
        </p:spPr>
        <p:txBody>
          <a:bodyPr spcFirstLastPara="1" wrap="square" lIns="91425" tIns="91425" rIns="91425" bIns="91425" anchor="t" anchorCtr="0">
            <a:noAutofit/>
          </a:bodyPr>
          <a:lstStyle/>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To Provide Quality Internship Opportunities: </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By offering quality internship programs conducted by expert teams, the company aims to bridge the gap between theoretical knowledge and real-world applications, thereby preparing students for their future careers.</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To Expand Services Through Collaborations: </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The collaboration with </a:t>
            </a:r>
            <a:r>
              <a:rPr lang="en-IN" sz="1400" dirty="0" err="1">
                <a:solidFill>
                  <a:schemeClr val="bg2"/>
                </a:solidFill>
                <a:highlight>
                  <a:srgbClr val="FFFFFF"/>
                </a:highlight>
                <a:latin typeface="Times New Roman" panose="02020603050405020304" pitchFamily="18" charset="0"/>
                <a:cs typeface="Times New Roman" panose="02020603050405020304" pitchFamily="18" charset="0"/>
              </a:rPr>
              <a:t>Wedir</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-tech Trading Contracting &amp; Services W.L.L in Doha, Qatar, indicates a strategic move to enhance service offerings, leverage mutual benefits, and tap into new markets. </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To Unite Education and Community for Business Growth: </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By creating a platform that integrates education and community engagement, </a:t>
            </a:r>
            <a:r>
              <a:rPr lang="en-IN" sz="1400" dirty="0" err="1">
                <a:solidFill>
                  <a:schemeClr val="bg2"/>
                </a:solidFill>
                <a:highlight>
                  <a:srgbClr val="FFFFFF"/>
                </a:highlight>
                <a:latin typeface="Times New Roman" panose="02020603050405020304" pitchFamily="18" charset="0"/>
                <a:cs typeface="Times New Roman" panose="02020603050405020304" pitchFamily="18" charset="0"/>
              </a:rPr>
              <a:t>Prinston</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Smart Engineers aims to foster sustainable business practices while contributing to the development of society. </a:t>
            </a:r>
          </a:p>
          <a:p>
            <a:pPr marL="285750" indent="-285750" algn="just">
              <a:lnSpc>
                <a:spcPct val="150000"/>
              </a:lnSpc>
            </a:pPr>
            <a:r>
              <a:rPr lang="en-IN" sz="1400" b="1" dirty="0">
                <a:solidFill>
                  <a:schemeClr val="bg2"/>
                </a:solidFill>
                <a:highlight>
                  <a:srgbClr val="FFFFFF"/>
                </a:highlight>
                <a:latin typeface="Times New Roman" panose="02020603050405020304" pitchFamily="18" charset="0"/>
                <a:cs typeface="Times New Roman" panose="02020603050405020304" pitchFamily="18" charset="0"/>
              </a:rPr>
              <a:t>To Address Unemployment Among Engineering Graduates: </a:t>
            </a:r>
            <a:r>
              <a:rPr lang="en-IN" sz="1400" dirty="0" err="1">
                <a:solidFill>
                  <a:schemeClr val="bg2"/>
                </a:solidFill>
                <a:highlight>
                  <a:srgbClr val="FFFFFF"/>
                </a:highlight>
                <a:latin typeface="Times New Roman" panose="02020603050405020304" pitchFamily="18" charset="0"/>
                <a:cs typeface="Times New Roman" panose="02020603050405020304" pitchFamily="18" charset="0"/>
              </a:rPr>
              <a:t>Prinston</a:t>
            </a:r>
            <a:r>
              <a:rPr lang="en-IN" sz="1400" dirty="0">
                <a:solidFill>
                  <a:schemeClr val="bg2"/>
                </a:solidFill>
                <a:highlight>
                  <a:srgbClr val="FFFFFF"/>
                </a:highlight>
                <a:latin typeface="Times New Roman" panose="02020603050405020304" pitchFamily="18" charset="0"/>
                <a:cs typeface="Times New Roman" panose="02020603050405020304" pitchFamily="18" charset="0"/>
              </a:rPr>
              <a:t> Smart Engineers aims to tackle the issue of unemployment among engineering graduates by providing skill development programs and training in various domains. </a:t>
            </a:r>
          </a:p>
          <a:p>
            <a:pPr marL="0" indent="0" algn="just">
              <a:lnSpc>
                <a:spcPct val="150000"/>
              </a:lnSpc>
              <a:buNone/>
            </a:pPr>
            <a:endParaRPr lang="en-IN" sz="1400" dirty="0">
              <a:solidFill>
                <a:schemeClr val="bg2"/>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77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099-1C32-6874-32FE-994F7AB9E937}"/>
              </a:ext>
            </a:extLst>
          </p:cNvPr>
          <p:cNvSpPr>
            <a:spLocks noGrp="1"/>
          </p:cNvSpPr>
          <p:nvPr>
            <p:ph type="title"/>
          </p:nvPr>
        </p:nvSpPr>
        <p:spPr>
          <a:xfrm>
            <a:off x="195463" y="4480"/>
            <a:ext cx="8520600" cy="707400"/>
          </a:xfrm>
        </p:spPr>
        <p:txBody>
          <a:bodyPr>
            <a:normAutofit/>
          </a:bodyPr>
          <a:lstStyle/>
          <a:p>
            <a:r>
              <a:rPr lang="en-IN" sz="2800" dirty="0">
                <a:latin typeface="Times New Roman" panose="02020603050405020304" pitchFamily="18" charset="0"/>
                <a:cs typeface="Times New Roman" panose="02020603050405020304" pitchFamily="18" charset="0"/>
              </a:rPr>
              <a:t>BASIC TRAINING</a:t>
            </a:r>
          </a:p>
        </p:txBody>
      </p:sp>
      <p:sp>
        <p:nvSpPr>
          <p:cNvPr id="3" name="Text Placeholder 2">
            <a:extLst>
              <a:ext uri="{FF2B5EF4-FFF2-40B4-BE49-F238E27FC236}">
                <a16:creationId xmlns:a16="http://schemas.microsoft.com/office/drawing/2014/main" id="{6BC4C32C-C20F-519B-C75E-8CD0CA343191}"/>
              </a:ext>
            </a:extLst>
          </p:cNvPr>
          <p:cNvSpPr>
            <a:spLocks noGrp="1"/>
          </p:cNvSpPr>
          <p:nvPr>
            <p:ph type="body" idx="1"/>
          </p:nvPr>
        </p:nvSpPr>
        <p:spPr>
          <a:xfrm>
            <a:off x="195463" y="407875"/>
            <a:ext cx="8520600" cy="4589637"/>
          </a:xfrm>
        </p:spPr>
        <p:txBody>
          <a:bodyPr>
            <a:noAutofit/>
          </a:bodyPr>
          <a:lstStyle/>
          <a:p>
            <a:pPr>
              <a:lnSpc>
                <a:spcPct val="150000"/>
              </a:lnSpc>
              <a:buSzPct val="100000"/>
            </a:pPr>
            <a:r>
              <a:rPr lang="en-IN" sz="1400" dirty="0">
                <a:latin typeface="Times New Roman" panose="02020603050405020304" pitchFamily="18" charset="0"/>
                <a:cs typeface="Times New Roman" panose="02020603050405020304" pitchFamily="18" charset="0"/>
              </a:rPr>
              <a:t>During the one-month internship program, I have acquired a strong understanding of machine learning concepts, including foundational Python programming skills.</a:t>
            </a:r>
          </a:p>
          <a:p>
            <a:pPr>
              <a:lnSpc>
                <a:spcPct val="150000"/>
              </a:lnSpc>
              <a:buSzPct val="100000"/>
            </a:pPr>
            <a:r>
              <a:rPr lang="en-IN" sz="1400" dirty="0">
                <a:latin typeface="Times New Roman" panose="02020603050405020304" pitchFamily="18" charset="0"/>
                <a:cs typeface="Times New Roman" panose="02020603050405020304" pitchFamily="18" charset="0"/>
              </a:rPr>
              <a:t>Here's an expanded summary of what I've learned:</a:t>
            </a:r>
          </a:p>
          <a:p>
            <a:pPr>
              <a:lnSpc>
                <a:spcPct val="150000"/>
              </a:lnSpc>
              <a:buSzPct val="100000"/>
              <a:buFont typeface="+mj-lt"/>
              <a:buAutoNum type="arabicPeriod"/>
            </a:pPr>
            <a:r>
              <a:rPr lang="en-IN" sz="1400" b="1" dirty="0">
                <a:latin typeface="Times New Roman" panose="02020603050405020304" pitchFamily="18" charset="0"/>
                <a:cs typeface="Times New Roman" panose="02020603050405020304" pitchFamily="18" charset="0"/>
              </a:rPr>
              <a:t>Python for Machine Learning:</a:t>
            </a:r>
          </a:p>
          <a:p>
            <a:pPr lvl="1">
              <a:lnSpc>
                <a:spcPct val="150000"/>
              </a:lnSpc>
              <a:buSzPct val="100000"/>
            </a:pPr>
            <a:r>
              <a:rPr lang="en-IN" dirty="0">
                <a:latin typeface="Times New Roman" panose="02020603050405020304" pitchFamily="18" charset="0"/>
                <a:cs typeface="Times New Roman" panose="02020603050405020304" pitchFamily="18" charset="0"/>
              </a:rPr>
              <a:t>Python Basics: I have learned the basics of Python programming, including data types, variables, control structures (if statements, loops), functions, and data structures (lists, tuples, dictionaries).</a:t>
            </a:r>
          </a:p>
          <a:p>
            <a:pPr lvl="1">
              <a:lnSpc>
                <a:spcPct val="150000"/>
              </a:lnSpc>
              <a:buSzPct val="100000"/>
            </a:pPr>
            <a:r>
              <a:rPr lang="en-IN" dirty="0">
                <a:latin typeface="Times New Roman" panose="02020603050405020304" pitchFamily="18" charset="0"/>
                <a:cs typeface="Times New Roman" panose="02020603050405020304" pitchFamily="18" charset="0"/>
              </a:rPr>
              <a:t>Libraries: I have gained proficiency in using essential Python libraries for machine learning, such as NumPy for numerical computing, Pandas for data manipulation and analysis, and Matplotlib/Seaborn for data visualization.</a:t>
            </a:r>
          </a:p>
          <a:p>
            <a:pPr lvl="1">
              <a:lnSpc>
                <a:spcPct val="150000"/>
              </a:lnSpc>
              <a:buSzPct val="100000"/>
            </a:pPr>
            <a:r>
              <a:rPr lang="en-IN" dirty="0">
                <a:latin typeface="Times New Roman" panose="02020603050405020304" pitchFamily="18" charset="0"/>
                <a:cs typeface="Times New Roman" panose="02020603050405020304" pitchFamily="18" charset="0"/>
              </a:rPr>
              <a:t>Scikit-Learn: I have been introduced to Scikit-Learn, a popular Python library for machine learning, which provides efficient tools for data preprocessing, model selection, training, and evaluation.</a:t>
            </a:r>
          </a:p>
          <a:p>
            <a:pPr>
              <a:lnSpc>
                <a:spcPct val="150000"/>
              </a:lnSpc>
              <a:buSzPct val="100000"/>
              <a:buFont typeface="+mj-lt"/>
              <a:buAutoNum type="arabicPeriod" startAt="2"/>
            </a:pPr>
            <a:r>
              <a:rPr lang="en-IN" sz="1400" b="1" dirty="0">
                <a:latin typeface="Times New Roman" panose="02020603050405020304" pitchFamily="18" charset="0"/>
                <a:cs typeface="Times New Roman" panose="02020603050405020304" pitchFamily="18" charset="0"/>
              </a:rPr>
              <a:t>Supervised Learning: </a:t>
            </a:r>
            <a:r>
              <a:rPr lang="en-IN" sz="1400" dirty="0">
                <a:latin typeface="Times New Roman" panose="02020603050405020304" pitchFamily="18" charset="0"/>
                <a:cs typeface="Times New Roman" panose="02020603050405020304" pitchFamily="18" charset="0"/>
              </a:rPr>
              <a:t>In supervised learning, the algorithm learns from </a:t>
            </a:r>
            <a:r>
              <a:rPr lang="en-IN" sz="1400" dirty="0" err="1">
                <a:latin typeface="Times New Roman" panose="02020603050405020304" pitchFamily="18" charset="0"/>
                <a:cs typeface="Times New Roman" panose="02020603050405020304" pitchFamily="18" charset="0"/>
              </a:rPr>
              <a:t>labeled</a:t>
            </a:r>
            <a:r>
              <a:rPr lang="en-IN" sz="1400" dirty="0">
                <a:latin typeface="Times New Roman" panose="02020603050405020304" pitchFamily="18" charset="0"/>
                <a:cs typeface="Times New Roman" panose="02020603050405020304" pitchFamily="18" charset="0"/>
              </a:rPr>
              <a:t> data, where each example in the dataset is associated with a corresponding target variable or label.</a:t>
            </a:r>
          </a:p>
          <a:p>
            <a:pPr lvl="1">
              <a:lnSpc>
                <a:spcPct val="150000"/>
              </a:lnSpc>
              <a:buSzPct val="100000"/>
            </a:pPr>
            <a:r>
              <a:rPr lang="en-IN" dirty="0">
                <a:latin typeface="Times New Roman" panose="02020603050405020304" pitchFamily="18" charset="0"/>
                <a:cs typeface="Times New Roman" panose="02020603050405020304" pitchFamily="18" charset="0"/>
              </a:rPr>
              <a:t>Popular Techniques: </a:t>
            </a:r>
          </a:p>
        </p:txBody>
      </p:sp>
    </p:spTree>
    <p:extLst>
      <p:ext uri="{BB962C8B-B14F-4D97-AF65-F5344CB8AC3E}">
        <p14:creationId xmlns:p14="http://schemas.microsoft.com/office/powerpoint/2010/main" val="141380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74A9-15EB-19EF-42F9-D53061C10783}"/>
              </a:ext>
            </a:extLst>
          </p:cNvPr>
          <p:cNvSpPr>
            <a:spLocks noGrp="1"/>
          </p:cNvSpPr>
          <p:nvPr>
            <p:ph type="title"/>
          </p:nvPr>
        </p:nvSpPr>
        <p:spPr>
          <a:xfrm>
            <a:off x="249707" y="44603"/>
            <a:ext cx="8520600" cy="707400"/>
          </a:xfrm>
        </p:spPr>
        <p:txBody>
          <a:bodyPr>
            <a:normAutofit/>
          </a:bodyPr>
          <a:lstStyle/>
          <a:p>
            <a:r>
              <a:rPr lang="en-IN" sz="2800" dirty="0">
                <a:latin typeface="Times New Roman" panose="02020603050405020304" pitchFamily="18" charset="0"/>
                <a:cs typeface="Times New Roman" panose="02020603050405020304" pitchFamily="18" charset="0"/>
              </a:rPr>
              <a:t>BASIC TRAINING</a:t>
            </a:r>
          </a:p>
        </p:txBody>
      </p:sp>
      <p:sp>
        <p:nvSpPr>
          <p:cNvPr id="3" name="Text Placeholder 2">
            <a:extLst>
              <a:ext uri="{FF2B5EF4-FFF2-40B4-BE49-F238E27FC236}">
                <a16:creationId xmlns:a16="http://schemas.microsoft.com/office/drawing/2014/main" id="{16A74EC2-A756-57E6-06D0-3D7F33761F22}"/>
              </a:ext>
            </a:extLst>
          </p:cNvPr>
          <p:cNvSpPr>
            <a:spLocks noGrp="1"/>
          </p:cNvSpPr>
          <p:nvPr>
            <p:ph type="body" idx="1"/>
          </p:nvPr>
        </p:nvSpPr>
        <p:spPr>
          <a:xfrm>
            <a:off x="311700" y="534718"/>
            <a:ext cx="8520600" cy="4336048"/>
          </a:xfrm>
        </p:spPr>
        <p:txBody>
          <a:bodyPr>
            <a:noAutofit/>
          </a:bodyPr>
          <a:lstStyle/>
          <a:p>
            <a:pPr lvl="2">
              <a:lnSpc>
                <a:spcPct val="150000"/>
              </a:lnSpc>
            </a:pPr>
            <a:r>
              <a:rPr lang="en-IN" b="1" dirty="0">
                <a:latin typeface="Times New Roman" panose="02020603050405020304" pitchFamily="18" charset="0"/>
                <a:cs typeface="Times New Roman" panose="02020603050405020304" pitchFamily="18" charset="0"/>
              </a:rPr>
              <a:t>Linear Regression: </a:t>
            </a:r>
            <a:r>
              <a:rPr lang="en-IN" dirty="0">
                <a:latin typeface="Times New Roman" panose="02020603050405020304" pitchFamily="18" charset="0"/>
                <a:cs typeface="Times New Roman" panose="02020603050405020304" pitchFamily="18" charset="0"/>
              </a:rPr>
              <a:t>Linear regression is a simple yet powerful technique used for modelling the relationship between a dependent variable and one or more independent variables. It assumes a linear relationship between the input features and the target variable.</a:t>
            </a:r>
          </a:p>
          <a:p>
            <a:pPr lvl="2">
              <a:lnSpc>
                <a:spcPct val="150000"/>
              </a:lnSpc>
            </a:pPr>
            <a:r>
              <a:rPr lang="en-IN" b="1" dirty="0">
                <a:latin typeface="Times New Roman" panose="02020603050405020304" pitchFamily="18" charset="0"/>
                <a:cs typeface="Times New Roman" panose="02020603050405020304" pitchFamily="18" charset="0"/>
              </a:rPr>
              <a:t>Support Vector Machines (SVM): </a:t>
            </a:r>
            <a:r>
              <a:rPr lang="en-IN" dirty="0">
                <a:latin typeface="Times New Roman" panose="02020603050405020304" pitchFamily="18" charset="0"/>
                <a:cs typeface="Times New Roman" panose="02020603050405020304" pitchFamily="18" charset="0"/>
              </a:rPr>
              <a:t>SVM is a versatile supervised learning algorithm capable of performing classification, regression, and outlier detection tasks. </a:t>
            </a:r>
          </a:p>
          <a:p>
            <a:pPr lvl="2">
              <a:lnSpc>
                <a:spcPct val="150000"/>
              </a:lnSpc>
            </a:pPr>
            <a:r>
              <a:rPr lang="en-IN" b="1" dirty="0">
                <a:latin typeface="Times New Roman" panose="02020603050405020304" pitchFamily="18" charset="0"/>
                <a:cs typeface="Times New Roman" panose="02020603050405020304" pitchFamily="18" charset="0"/>
              </a:rPr>
              <a:t>K-Nearest Neighbours (KNN): </a:t>
            </a:r>
            <a:r>
              <a:rPr lang="en-IN" dirty="0">
                <a:latin typeface="Times New Roman" panose="02020603050405020304" pitchFamily="18" charset="0"/>
                <a:cs typeface="Times New Roman" panose="02020603050405020304" pitchFamily="18" charset="0"/>
              </a:rPr>
              <a:t>KNN is a non-parametric, instance-based learning algorithm used for classification and regression tasks. It predicts the target variable by averaging the values of its k nearest neighbours in the feature space.</a:t>
            </a:r>
          </a:p>
          <a:p>
            <a:pPr lvl="2">
              <a:lnSpc>
                <a:spcPct val="150000"/>
              </a:lnSpc>
            </a:pPr>
            <a:r>
              <a:rPr lang="en-IN" b="1" dirty="0">
                <a:latin typeface="Times New Roman" panose="02020603050405020304" pitchFamily="18" charset="0"/>
                <a:cs typeface="Times New Roman" panose="02020603050405020304" pitchFamily="18" charset="0"/>
              </a:rPr>
              <a:t>Decision Trees: </a:t>
            </a:r>
            <a:r>
              <a:rPr lang="en-IN" dirty="0">
                <a:latin typeface="Times New Roman" panose="02020603050405020304" pitchFamily="18" charset="0"/>
                <a:cs typeface="Times New Roman" panose="02020603050405020304" pitchFamily="18" charset="0"/>
              </a:rPr>
              <a:t>Decision trees are versatile supervised learning algorithms capable of handling both classification and regression tasks. They partition the feature space into regions based on feature values and make predictions based on the majority class or average target value within each region.</a:t>
            </a:r>
          </a:p>
        </p:txBody>
      </p:sp>
    </p:spTree>
    <p:extLst>
      <p:ext uri="{BB962C8B-B14F-4D97-AF65-F5344CB8AC3E}">
        <p14:creationId xmlns:p14="http://schemas.microsoft.com/office/powerpoint/2010/main" val="3883799686"/>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2660</TotalTime>
  <Words>1733</Words>
  <Application>Microsoft Office PowerPoint</Application>
  <PresentationFormat>On-screen Show (16:9)</PresentationFormat>
  <Paragraphs>126</Paragraphs>
  <Slides>22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Open Sans</vt:lpstr>
      <vt:lpstr>PT Sans Narrow</vt:lpstr>
      <vt:lpstr>Times New Roman</vt:lpstr>
      <vt:lpstr>Tropic</vt:lpstr>
      <vt:lpstr>PowerPoint Presentation</vt:lpstr>
      <vt:lpstr>CONTENTS</vt:lpstr>
      <vt:lpstr>ABOUT THE COMPANY</vt:lpstr>
      <vt:lpstr>SERVICES OF THE COMPANY</vt:lpstr>
      <vt:lpstr>CLIENTS OF THE COMPANY</vt:lpstr>
      <vt:lpstr>ORGANISATIONAL STRUCTURE</vt:lpstr>
      <vt:lpstr>OBJECTIVES OF THE DEPARTMENT</vt:lpstr>
      <vt:lpstr>BASIC TRAINING</vt:lpstr>
      <vt:lpstr>BASIC TRAINING</vt:lpstr>
      <vt:lpstr>PowerPoint Presentation</vt:lpstr>
      <vt:lpstr>INTERNSHIP TIMELINE</vt:lpstr>
      <vt:lpstr>Reflection Notes</vt:lpstr>
      <vt:lpstr>PowerPoint Presentation</vt:lpstr>
      <vt:lpstr>CODE SNIPPETS</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BANGALORE INSTITUTE OF TECHNOLOGY K.R ROAD,V.V PURAM,BANGALORE-560004       An Internship on        “AI/ML/PYTHON”     AT         “TECHNOLOGICS”</dc:title>
  <dc:creator>PRAMOD N</dc:creator>
  <cp:lastModifiedBy>sathvik ik</cp:lastModifiedBy>
  <cp:revision>203</cp:revision>
  <dcterms:modified xsi:type="dcterms:W3CDTF">2024-05-29T04:12:40Z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2024-03-29T06:17:54Z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7b1781c0-520e-47f9-8933-09f8299cae80</vt:lpwstr>
  </property>
  <property fmtid="{D5CDD505-2E9C-101B-9397-08002B2CF9AE}" pid="7" name="MSIP_Label_defa4170-0d19-0005-0004-bc88714345d2_ActionId">
    <vt:lpwstr>a7534e2a-a480-40ca-88c1-ecb7b591a73e</vt:lpwstr>
  </property>
  <property fmtid="{D5CDD505-2E9C-101B-9397-08002B2CF9AE}" pid="8" name="MSIP_Label_defa4170-0d19-0005-0004-bc88714345d2_ContentBits">
    <vt:lpwstr>0</vt:lpwstr>
  </property>
</Properties>
</file>