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630"/>
    <a:srgbClr val="041421"/>
    <a:srgbClr val="4C7273"/>
    <a:srgbClr val="848871"/>
    <a:srgbClr val="3F3F3F"/>
    <a:srgbClr val="2A00A2"/>
    <a:srgbClr val="3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843E-63ED-49C9-B9A2-A426C0F2D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BB237-5313-4C37-A3E7-FD6824BF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FEB4-22B5-4B0C-B897-55445A24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FA9A-94A1-40B3-8957-3E520975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0141B-1E51-4B37-A866-342853F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065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A213-BE4D-482F-9266-92C5E326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2F0C2-2A17-4407-8210-D791E9F0C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64BB-882E-4956-A4C1-8F3559C9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6876-B058-4367-AC06-4D77F3B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2F4FB-F1BE-4CFA-8D90-2CC3A4A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10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ECCDB-B6D6-46AA-A45B-74A2C51A1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B113F-F5FF-4E0F-83D7-1F06BF680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3366-C2E2-4E31-A74A-A12EFBB5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2B52-3CEB-4271-ADA0-375A4AFF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8C0D-9FE3-4C5F-8E81-F8F80D0F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514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3981-10C8-45B0-88F2-79FE6C62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7B7C-EB84-46F2-A267-DEB9A5FD3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39DD-607B-4EE6-9D98-D4B8852B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9A02-BCE9-4BE4-AAEB-1BB6D79A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EEF-8EBE-4AF1-ADA2-9DBD9A9E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460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9CDB-4F80-49F4-81D1-0F9362B2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CBC1-E473-4CF4-80EF-A2EBB88B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D896-F86D-436A-B6AB-9762631E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7BA29-8045-4211-87DD-6A42708C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4D6D1-0252-4798-9BB3-AC54AD56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374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8EA6-EF5C-477C-ACF5-B58944A1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AB3D-5A19-43FA-AE07-03271F98F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28944-47A2-4E50-B8D3-506953B2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53BD-D5D1-43A7-A9AA-8D4E1838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5482C-E016-4A95-8880-F0DF845E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4500A-F1B3-4D83-A9D5-25B0581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048D-E38C-4890-9015-1B6ED96A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7C005-4AE3-4981-996F-401C5E30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DB0F7-634A-42DA-98DE-3A4E0ABA8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735AF-81E8-4165-8F2A-D793F24E2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46A4B-6EDF-46CF-A6A1-C762C736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235FC-CCE3-439E-B0A8-0E127E3D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9F030-B931-462F-A357-E2DC457C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2455B-D5C9-4CD4-8842-E26B7AB0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135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A8E1-4226-4E3D-B442-3A0FFDCC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27C60-BBA8-4804-9D8E-AA5AEF73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F2CC-FA31-470C-ADB4-DADA3CB5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7D0-BC3E-47BE-9022-8147767C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496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8B63C-5811-492B-90C9-6B15B43B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9029C-246D-4538-A7E2-3B3A3E30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8FE70-B0D1-4BB9-BA2C-5B61BB46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704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D862-5164-4A78-B6A8-3976533B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8E8D-416F-48C0-9AAC-87CFE8B7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D1FB7-E248-40D9-B0EC-58E9395B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FBF84-BB4E-4F6B-8632-AA2E6E28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999F2-2469-4B24-94C6-7F93CA0C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7430A-312A-4CCF-8083-C196A48C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971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F123-294E-4227-B6EC-0B6ADDA8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ED630-4F8D-419F-9C00-C57D2CA4E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0EFE5-7D96-4FC3-863F-2D1876779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81515-7A31-4E50-A194-2FB465A2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13F3-99A9-4139-94C8-DF75800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4A6C1-CA16-44A3-9C9C-C731AC2C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283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76277-6E61-491A-861F-133977C8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942CA-19F0-48B8-B04B-14710F25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BABB-A9BA-49CC-9E0E-EED73EE9E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0803-999A-40E8-A7C7-A9DE3095FDE7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3481-28F4-418C-A0C6-4DF49C3D5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AB5F-38C1-4A48-85C2-2B237CCF6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3BE6-9933-4FA3-8C89-FE6694399A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384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ECEE2B-1BA0-412A-BCC5-5BB6F4DD14D1}"/>
              </a:ext>
            </a:extLst>
          </p:cNvPr>
          <p:cNvGrpSpPr/>
          <p:nvPr/>
        </p:nvGrpSpPr>
        <p:grpSpPr>
          <a:xfrm>
            <a:off x="466437" y="941651"/>
            <a:ext cx="11259127" cy="1718422"/>
            <a:chOff x="466437" y="941651"/>
            <a:chExt cx="11259127" cy="1718422"/>
          </a:xfrm>
          <a:solidFill>
            <a:srgbClr val="4C7273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41ABE0E-6C97-495A-969D-FA460BC9A87B}"/>
                </a:ext>
              </a:extLst>
            </p:cNvPr>
            <p:cNvSpPr/>
            <p:nvPr/>
          </p:nvSpPr>
          <p:spPr>
            <a:xfrm>
              <a:off x="466437" y="941651"/>
              <a:ext cx="11259127" cy="1718422"/>
            </a:xfrm>
            <a:prstGeom prst="roundRect">
              <a:avLst/>
            </a:prstGeom>
            <a:grpFill/>
            <a:ln>
              <a:solidFill>
                <a:srgbClr val="4C7273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F4DA57-9579-43D4-9AB6-A60ADE4E9F4E}"/>
                </a:ext>
              </a:extLst>
            </p:cNvPr>
            <p:cNvSpPr/>
            <p:nvPr/>
          </p:nvSpPr>
          <p:spPr>
            <a:xfrm>
              <a:off x="466437" y="1213574"/>
              <a:ext cx="11259127" cy="1154162"/>
            </a:xfrm>
            <a:prstGeom prst="rect">
              <a:avLst/>
            </a:prstGeom>
            <a:grpFill/>
            <a:ln>
              <a:solidFill>
                <a:srgbClr val="4C7273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PH" sz="2400" b="1" dirty="0">
                  <a:solidFill>
                    <a:schemeClr val="bg1"/>
                  </a:solidFill>
                  <a:latin typeface="CMU Sans Serif Demi Condensed" panose="02000706000000000000" pitchFamily="2" charset="0"/>
                  <a:ea typeface="CMU Sans Serif Demi Condensed" panose="02000706000000000000" pitchFamily="2" charset="0"/>
                  <a:cs typeface="CMU Sans Serif Demi Condensed" panose="02000706000000000000" pitchFamily="2" charset="0"/>
                </a:rPr>
                <a:t>A MATHEMATICAL MODEL OF INTER-COLONY SPREAD OF AMERICAN FOULBROOD IN EUROPEAN HONEYBEES (APIS MELLIFERA L.)</a:t>
              </a:r>
              <a:endParaRPr lang="en-PH" sz="2400" dirty="0">
                <a:solidFill>
                  <a:schemeClr val="bg1"/>
                </a:solidFill>
                <a:effectLst/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B83E39-BAAD-4440-B221-DD563E487E8E}"/>
              </a:ext>
            </a:extLst>
          </p:cNvPr>
          <p:cNvSpPr txBox="1"/>
          <p:nvPr/>
        </p:nvSpPr>
        <p:spPr>
          <a:xfrm>
            <a:off x="5111173" y="3345873"/>
            <a:ext cx="229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Kieffer P. Santos</a:t>
            </a:r>
            <a:endParaRPr lang="en-PH" sz="2400" dirty="0"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56C5D-761F-4A97-AFAA-187175ECAAA6}"/>
              </a:ext>
            </a:extLst>
          </p:cNvPr>
          <p:cNvSpPr txBox="1"/>
          <p:nvPr/>
        </p:nvSpPr>
        <p:spPr>
          <a:xfrm>
            <a:off x="4020127" y="3828596"/>
            <a:ext cx="44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Institute of Mathematical Sciences and Physics</a:t>
            </a:r>
            <a:endParaRPr lang="en-PH" dirty="0"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F9AD9-2297-4E9F-B509-2766D812FB14}"/>
              </a:ext>
            </a:extLst>
          </p:cNvPr>
          <p:cNvSpPr txBox="1"/>
          <p:nvPr/>
        </p:nvSpPr>
        <p:spPr>
          <a:xfrm>
            <a:off x="4388427" y="4207046"/>
            <a:ext cx="374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University of the Philippines Los </a:t>
            </a:r>
            <a:r>
              <a:rPr lang="en-US" dirty="0" err="1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Baños</a:t>
            </a:r>
            <a:endParaRPr lang="en-PH" dirty="0"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A8581-5810-4EDC-99E5-31F4521CC3D1}"/>
              </a:ext>
            </a:extLst>
          </p:cNvPr>
          <p:cNvSpPr txBox="1"/>
          <p:nvPr/>
        </p:nvSpPr>
        <p:spPr>
          <a:xfrm>
            <a:off x="5021118" y="4594789"/>
            <a:ext cx="247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BS Applied Mathematics</a:t>
            </a:r>
            <a:endParaRPr lang="en-PH" i="1" dirty="0"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76C4C-E594-41AF-BC33-40785088B895}"/>
              </a:ext>
            </a:extLst>
          </p:cNvPr>
          <p:cNvSpPr txBox="1"/>
          <p:nvPr/>
        </p:nvSpPr>
        <p:spPr>
          <a:xfrm>
            <a:off x="5529118" y="5456137"/>
            <a:ext cx="145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May 15, 2024</a:t>
            </a:r>
            <a:endParaRPr lang="en-PH" dirty="0"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B0143-7473-43E9-A547-52666859DCFB}"/>
              </a:ext>
            </a:extLst>
          </p:cNvPr>
          <p:cNvSpPr/>
          <p:nvPr/>
        </p:nvSpPr>
        <p:spPr>
          <a:xfrm>
            <a:off x="0" y="6526722"/>
            <a:ext cx="12192000" cy="324000"/>
          </a:xfrm>
          <a:prstGeom prst="rect">
            <a:avLst/>
          </a:prstGeom>
          <a:solidFill>
            <a:srgbClr val="042630"/>
          </a:solidFill>
          <a:ln>
            <a:solidFill>
              <a:srgbClr val="042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A5A30-FA89-42A1-8779-3B689538B79C}"/>
              </a:ext>
            </a:extLst>
          </p:cNvPr>
          <p:cNvSpPr txBox="1"/>
          <p:nvPr/>
        </p:nvSpPr>
        <p:spPr>
          <a:xfrm>
            <a:off x="1191485" y="6559459"/>
            <a:ext cx="249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KIEFFER P. SANTOS, (UPLB)</a:t>
            </a:r>
            <a:endParaRPr lang="en-PH" sz="1200" dirty="0">
              <a:solidFill>
                <a:schemeClr val="bg1"/>
              </a:solidFill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D0EA31-70E8-489A-9BCA-6E6B08F2DBB3}"/>
              </a:ext>
            </a:extLst>
          </p:cNvPr>
          <p:cNvSpPr txBox="1"/>
          <p:nvPr/>
        </p:nvSpPr>
        <p:spPr>
          <a:xfrm>
            <a:off x="5426364" y="6560982"/>
            <a:ext cx="133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Special Problem</a:t>
            </a:r>
            <a:endParaRPr lang="en-PH" sz="1200" dirty="0">
              <a:solidFill>
                <a:schemeClr val="bg1"/>
              </a:solidFill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D9483-FFE7-4A97-88E0-7A62EC21912D}"/>
              </a:ext>
            </a:extLst>
          </p:cNvPr>
          <p:cNvSpPr txBox="1"/>
          <p:nvPr/>
        </p:nvSpPr>
        <p:spPr>
          <a:xfrm>
            <a:off x="9550406" y="6559459"/>
            <a:ext cx="12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May 15, 2024</a:t>
            </a:r>
            <a:endParaRPr lang="en-PH" sz="1200" dirty="0">
              <a:solidFill>
                <a:schemeClr val="bg1"/>
              </a:solidFill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DFA10-7B98-423E-A07F-22CE4ED1440E}"/>
              </a:ext>
            </a:extLst>
          </p:cNvPr>
          <p:cNvSpPr txBox="1"/>
          <p:nvPr/>
        </p:nvSpPr>
        <p:spPr>
          <a:xfrm>
            <a:off x="11028218" y="6560981"/>
            <a:ext cx="12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1 / n</a:t>
            </a:r>
            <a:endParaRPr lang="en-PH" sz="1200" dirty="0">
              <a:solidFill>
                <a:schemeClr val="bg1"/>
              </a:solidFill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3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ECEE2B-1BA0-412A-BCC5-5BB6F4DD14D1}"/>
              </a:ext>
            </a:extLst>
          </p:cNvPr>
          <p:cNvGrpSpPr/>
          <p:nvPr/>
        </p:nvGrpSpPr>
        <p:grpSpPr>
          <a:xfrm>
            <a:off x="466437" y="941651"/>
            <a:ext cx="11259127" cy="1718422"/>
            <a:chOff x="466437" y="941651"/>
            <a:chExt cx="11259127" cy="1718422"/>
          </a:xfrm>
          <a:solidFill>
            <a:srgbClr val="4C7273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41ABE0E-6C97-495A-969D-FA460BC9A87B}"/>
                </a:ext>
              </a:extLst>
            </p:cNvPr>
            <p:cNvSpPr/>
            <p:nvPr/>
          </p:nvSpPr>
          <p:spPr>
            <a:xfrm>
              <a:off x="466437" y="941651"/>
              <a:ext cx="11259127" cy="1718422"/>
            </a:xfrm>
            <a:prstGeom prst="roundRect">
              <a:avLst/>
            </a:prstGeom>
            <a:grpFill/>
            <a:ln>
              <a:solidFill>
                <a:srgbClr val="4C7273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F4DA57-9579-43D4-9AB6-A60ADE4E9F4E}"/>
                </a:ext>
              </a:extLst>
            </p:cNvPr>
            <p:cNvSpPr/>
            <p:nvPr/>
          </p:nvSpPr>
          <p:spPr>
            <a:xfrm>
              <a:off x="466437" y="1213574"/>
              <a:ext cx="11259127" cy="1154162"/>
            </a:xfrm>
            <a:prstGeom prst="rect">
              <a:avLst/>
            </a:prstGeom>
            <a:grpFill/>
            <a:ln>
              <a:solidFill>
                <a:srgbClr val="4C7273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PH" sz="2400" b="1" dirty="0">
                  <a:solidFill>
                    <a:schemeClr val="bg1"/>
                  </a:solidFill>
                  <a:latin typeface="CMU Sans Serif Demi Condensed" panose="02000706000000000000" pitchFamily="2" charset="0"/>
                  <a:ea typeface="CMU Sans Serif Demi Condensed" panose="02000706000000000000" pitchFamily="2" charset="0"/>
                  <a:cs typeface="CMU Sans Serif Demi Condensed" panose="02000706000000000000" pitchFamily="2" charset="0"/>
                </a:rPr>
                <a:t>A MATHEMATICAL MODEL OF INTER-COLONY SPREAD OF AMERICAN FOULBROOD IN EUROPEAN HONEYBEES (APIS MELLIFERA L.)</a:t>
              </a:r>
              <a:endParaRPr lang="en-PH" sz="2400" dirty="0">
                <a:solidFill>
                  <a:schemeClr val="bg1"/>
                </a:solidFill>
                <a:effectLst/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B83E39-BAAD-4440-B221-DD563E487E8E}"/>
              </a:ext>
            </a:extLst>
          </p:cNvPr>
          <p:cNvSpPr txBox="1"/>
          <p:nvPr/>
        </p:nvSpPr>
        <p:spPr>
          <a:xfrm>
            <a:off x="5111173" y="3345873"/>
            <a:ext cx="229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Kieffer P. Santos</a:t>
            </a:r>
            <a:endParaRPr lang="en-PH" sz="2400" dirty="0"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56C5D-761F-4A97-AFAA-187175ECAAA6}"/>
              </a:ext>
            </a:extLst>
          </p:cNvPr>
          <p:cNvSpPr txBox="1"/>
          <p:nvPr/>
        </p:nvSpPr>
        <p:spPr>
          <a:xfrm>
            <a:off x="4020127" y="3828596"/>
            <a:ext cx="44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Institute of Mathematical Sciences and Physics</a:t>
            </a:r>
            <a:endParaRPr lang="en-PH" dirty="0"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F9AD9-2297-4E9F-B509-2766D812FB14}"/>
              </a:ext>
            </a:extLst>
          </p:cNvPr>
          <p:cNvSpPr txBox="1"/>
          <p:nvPr/>
        </p:nvSpPr>
        <p:spPr>
          <a:xfrm>
            <a:off x="4388427" y="4207046"/>
            <a:ext cx="374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University of the Philippines Los </a:t>
            </a:r>
            <a:r>
              <a:rPr lang="en-US" dirty="0" err="1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Baños</a:t>
            </a:r>
            <a:endParaRPr lang="en-PH" dirty="0"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A8581-5810-4EDC-99E5-31F4521CC3D1}"/>
              </a:ext>
            </a:extLst>
          </p:cNvPr>
          <p:cNvSpPr txBox="1"/>
          <p:nvPr/>
        </p:nvSpPr>
        <p:spPr>
          <a:xfrm>
            <a:off x="5021118" y="4594789"/>
            <a:ext cx="247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BS Applied Mathematics</a:t>
            </a:r>
            <a:endParaRPr lang="en-PH" i="1" dirty="0"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76C4C-E594-41AF-BC33-40785088B895}"/>
              </a:ext>
            </a:extLst>
          </p:cNvPr>
          <p:cNvSpPr txBox="1"/>
          <p:nvPr/>
        </p:nvSpPr>
        <p:spPr>
          <a:xfrm>
            <a:off x="5529118" y="5456137"/>
            <a:ext cx="145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May 15, 2024</a:t>
            </a:r>
            <a:endParaRPr lang="en-PH" dirty="0"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B0143-7473-43E9-A547-52666859DCFB}"/>
              </a:ext>
            </a:extLst>
          </p:cNvPr>
          <p:cNvSpPr/>
          <p:nvPr/>
        </p:nvSpPr>
        <p:spPr>
          <a:xfrm>
            <a:off x="0" y="6526722"/>
            <a:ext cx="12192000" cy="324000"/>
          </a:xfrm>
          <a:prstGeom prst="rect">
            <a:avLst/>
          </a:prstGeom>
          <a:solidFill>
            <a:srgbClr val="042630"/>
          </a:solidFill>
          <a:ln>
            <a:solidFill>
              <a:srgbClr val="042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A5A30-FA89-42A1-8779-3B689538B79C}"/>
              </a:ext>
            </a:extLst>
          </p:cNvPr>
          <p:cNvSpPr txBox="1"/>
          <p:nvPr/>
        </p:nvSpPr>
        <p:spPr>
          <a:xfrm>
            <a:off x="1191485" y="6559459"/>
            <a:ext cx="249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KIEFFER P. SANTOS, (UPLB)</a:t>
            </a:r>
            <a:endParaRPr lang="en-PH" sz="1200" dirty="0">
              <a:solidFill>
                <a:schemeClr val="bg1"/>
              </a:solidFill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D0EA31-70E8-489A-9BCA-6E6B08F2DBB3}"/>
              </a:ext>
            </a:extLst>
          </p:cNvPr>
          <p:cNvSpPr txBox="1"/>
          <p:nvPr/>
        </p:nvSpPr>
        <p:spPr>
          <a:xfrm>
            <a:off x="5426364" y="6560982"/>
            <a:ext cx="133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Special Problem</a:t>
            </a:r>
            <a:endParaRPr lang="en-PH" sz="1200" dirty="0">
              <a:solidFill>
                <a:schemeClr val="bg1"/>
              </a:solidFill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D9483-FFE7-4A97-88E0-7A62EC21912D}"/>
              </a:ext>
            </a:extLst>
          </p:cNvPr>
          <p:cNvSpPr txBox="1"/>
          <p:nvPr/>
        </p:nvSpPr>
        <p:spPr>
          <a:xfrm>
            <a:off x="9550406" y="6559459"/>
            <a:ext cx="12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May 15, 2024</a:t>
            </a:r>
            <a:endParaRPr lang="en-PH" sz="1200" dirty="0">
              <a:solidFill>
                <a:schemeClr val="bg1"/>
              </a:solidFill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DFA10-7B98-423E-A07F-22CE4ED1440E}"/>
              </a:ext>
            </a:extLst>
          </p:cNvPr>
          <p:cNvSpPr txBox="1"/>
          <p:nvPr/>
        </p:nvSpPr>
        <p:spPr>
          <a:xfrm>
            <a:off x="11028218" y="6560981"/>
            <a:ext cx="12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rPr>
              <a:t>1 / n</a:t>
            </a:r>
            <a:endParaRPr lang="en-PH" sz="1200" dirty="0">
              <a:solidFill>
                <a:schemeClr val="bg1"/>
              </a:solidFill>
              <a:latin typeface="CMU Sans Serif Demi Condensed" panose="02000706000000000000" pitchFamily="2" charset="0"/>
              <a:ea typeface="CMU Sans Serif Demi Condensed" panose="02000706000000000000" pitchFamily="2" charset="0"/>
              <a:cs typeface="CMU Sans Serif Demi Condensed" panose="020007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4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Sans Serif Demi Condensed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P. Santos</dc:creator>
  <cp:lastModifiedBy>Antonio P. Santos</cp:lastModifiedBy>
  <cp:revision>6</cp:revision>
  <dcterms:created xsi:type="dcterms:W3CDTF">2024-04-17T23:19:51Z</dcterms:created>
  <dcterms:modified xsi:type="dcterms:W3CDTF">2024-04-18T03:45:56Z</dcterms:modified>
</cp:coreProperties>
</file>