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44960"/>
            <a:ext cx="8520120" cy="572400"/>
          </a:xfrm>
          <a:prstGeom prst="rect">
            <a:avLst/>
          </a:prstGeom>
        </p:spPr>
        <p:txBody>
          <a:bodyPr tIns="91440" bIns="91440">
            <a:normAutofit fontScale="77000"/>
          </a:bodyPr>
          <a:lstStyle/>
          <a:p>
            <a:r>
              <a:rPr lang="en-US" sz="3000" b="0" strike="noStrike" spc="-1">
                <a:solidFill>
                  <a:srgbClr val="000000"/>
                </a:solidFill>
                <a:latin typeface="Arial"/>
              </a:rPr>
              <a:t>Click to edit the title text format</a:t>
            </a:r>
          </a:p>
        </p:txBody>
      </p:sp>
      <p:sp>
        <p:nvSpPr>
          <p:cNvPr id="5" name="PlaceHolder 2"/>
          <p:cNvSpPr>
            <a:spLocks noGrp="1"/>
          </p:cNvSpPr>
          <p:nvPr>
            <p:ph type="body"/>
          </p:nvPr>
        </p:nvSpPr>
        <p:spPr>
          <a:xfrm>
            <a:off x="311760" y="1152360"/>
            <a:ext cx="3999600" cy="3416040"/>
          </a:xfrm>
          <a:prstGeom prst="rect">
            <a:avLst/>
          </a:prstGeom>
        </p:spPr>
        <p:txBody>
          <a:bodyPr tIns="91440" bIns="9144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2" name="PlaceHolder 3"/>
          <p:cNvSpPr>
            <a:spLocks noGrp="1"/>
          </p:cNvSpPr>
          <p:nvPr>
            <p:ph type="body"/>
          </p:nvPr>
        </p:nvSpPr>
        <p:spPr>
          <a:xfrm>
            <a:off x="4832280" y="1152360"/>
            <a:ext cx="3999600" cy="3416040"/>
          </a:xfrm>
          <a:prstGeom prst="rect">
            <a:avLst/>
          </a:prstGeom>
        </p:spPr>
        <p:txBody>
          <a:bodyPr tIns="91440" bIns="9144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32EE24EA-18F7-428B-8BD6-9D55E0F74D0A}" type="slidenum">
              <a:rPr lang="it" sz="1000" b="0" strike="noStrike" spc="-1">
                <a:solidFill>
                  <a:srgbClr val="666666"/>
                </a:solidFill>
                <a:latin typeface="Proxima Nova"/>
                <a:ea typeface="Proxima Nova"/>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tIns="91440" bIns="91440">
            <a:normAutofit fontScale="86000"/>
          </a:bodyPr>
          <a:lstStyle/>
          <a:p>
            <a:r>
              <a:rPr lang="en-US" sz="3000" b="0" strike="noStrike" spc="-1">
                <a:solidFill>
                  <a:srgbClr val="000000"/>
                </a:solidFill>
                <a:latin typeface="Arial"/>
              </a:rPr>
              <a:t>Click to edit the title text format</a:t>
            </a:r>
          </a:p>
        </p:txBody>
      </p:sp>
      <p:sp>
        <p:nvSpPr>
          <p:cNvPr id="41" name="PlaceHolder 2"/>
          <p:cNvSpPr>
            <a:spLocks noGrp="1"/>
          </p:cNvSpPr>
          <p:nvPr>
            <p:ph type="body"/>
          </p:nvPr>
        </p:nvSpPr>
        <p:spPr>
          <a:xfrm>
            <a:off x="311760" y="1152360"/>
            <a:ext cx="8520120" cy="3416040"/>
          </a:xfrm>
          <a:prstGeom prst="rect">
            <a:avLst/>
          </a:prstGeom>
        </p:spPr>
        <p:txBody>
          <a:bodyPr tIns="91440" bIns="9144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2" name="PlaceHolder 3"/>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6690E6B2-B490-4290-AA38-996F873426A9}" type="slidenum">
              <a:rPr lang="it" sz="1000" b="0" strike="noStrike" spc="-1">
                <a:solidFill>
                  <a:srgbClr val="666666"/>
                </a:solidFill>
                <a:latin typeface="Proxima Nova"/>
                <a:ea typeface="Proxima Nova"/>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3193920" y="82440"/>
            <a:ext cx="241596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a:solidFill>
                  <a:srgbClr val="FF5722"/>
                </a:solidFill>
                <a:latin typeface="Alfa Slab One"/>
                <a:ea typeface="Alfa Slab One"/>
              </a:rPr>
              <a:t>Project Risk</a:t>
            </a:r>
            <a:endParaRPr lang="en-US" sz="3000" b="0" strike="noStrike" spc="-1">
              <a:solidFill>
                <a:srgbClr val="000000"/>
              </a:solidFill>
              <a:latin typeface="Arial"/>
            </a:endParaRPr>
          </a:p>
        </p:txBody>
      </p:sp>
      <p:sp>
        <p:nvSpPr>
          <p:cNvPr id="80" name="CustomShape 2"/>
          <p:cNvSpPr/>
          <p:nvPr/>
        </p:nvSpPr>
        <p:spPr>
          <a:xfrm>
            <a:off x="3465360" y="91800"/>
            <a:ext cx="1873440" cy="627480"/>
          </a:xfrm>
          <a:prstGeom prst="rect">
            <a:avLst/>
          </a:prstGeom>
          <a:noFill/>
          <a:ln>
            <a:noFill/>
          </a:ln>
        </p:spPr>
        <p:style>
          <a:lnRef idx="0">
            <a:scrgbClr r="0" g="0" b="0"/>
          </a:lnRef>
          <a:fillRef idx="0">
            <a:scrgbClr r="0" g="0" b="0"/>
          </a:fillRef>
          <a:effectRef idx="0">
            <a:scrgbClr r="0" g="0" b="0"/>
          </a:effectRef>
          <a:fontRef idx="minor"/>
        </p:style>
      </p:sp>
      <p:grpSp>
        <p:nvGrpSpPr>
          <p:cNvPr id="81" name="Group 3"/>
          <p:cNvGrpSpPr/>
          <p:nvPr/>
        </p:nvGrpSpPr>
        <p:grpSpPr>
          <a:xfrm>
            <a:off x="2256840" y="601200"/>
            <a:ext cx="4035960" cy="3941280"/>
            <a:chOff x="2256840" y="601200"/>
            <a:chExt cx="4035960" cy="3941280"/>
          </a:xfrm>
        </p:grpSpPr>
        <p:sp>
          <p:nvSpPr>
            <p:cNvPr id="82" name="CustomShape 4"/>
            <p:cNvSpPr/>
            <p:nvPr/>
          </p:nvSpPr>
          <p:spPr>
            <a:xfrm rot="15002400">
              <a:off x="4296600" y="3873960"/>
              <a:ext cx="586080" cy="586080"/>
            </a:xfrm>
            <a:prstGeom prst="ellipse">
              <a:avLst/>
            </a:prstGeom>
            <a:solidFill>
              <a:srgbClr val="A4C2F4"/>
            </a:solidFill>
            <a:ln>
              <a:noFill/>
            </a:ln>
          </p:spPr>
          <p:style>
            <a:lnRef idx="0">
              <a:scrgbClr r="0" g="0" b="0"/>
            </a:lnRef>
            <a:fillRef idx="0">
              <a:scrgbClr r="0" g="0" b="0"/>
            </a:fillRef>
            <a:effectRef idx="0">
              <a:scrgbClr r="0" g="0" b="0"/>
            </a:effectRef>
            <a:fontRef idx="minor"/>
          </p:style>
        </p:sp>
        <p:sp>
          <p:nvSpPr>
            <p:cNvPr id="83" name="CustomShape 5"/>
            <p:cNvSpPr/>
            <p:nvPr/>
          </p:nvSpPr>
          <p:spPr>
            <a:xfrm rot="15000600">
              <a:off x="2318760" y="1331280"/>
              <a:ext cx="440280" cy="440280"/>
            </a:xfrm>
            <a:prstGeom prst="ellipse">
              <a:avLst/>
            </a:prstGeom>
            <a:solidFill>
              <a:srgbClr val="A4C2F4"/>
            </a:solidFill>
            <a:ln>
              <a:noFill/>
            </a:ln>
          </p:spPr>
          <p:style>
            <a:lnRef idx="0">
              <a:scrgbClr r="0" g="0" b="0"/>
            </a:lnRef>
            <a:fillRef idx="0">
              <a:scrgbClr r="0" g="0" b="0"/>
            </a:fillRef>
            <a:effectRef idx="0">
              <a:scrgbClr r="0" g="0" b="0"/>
            </a:effectRef>
            <a:fontRef idx="minor"/>
          </p:style>
        </p:sp>
        <p:sp>
          <p:nvSpPr>
            <p:cNvPr id="84" name="CustomShape 6"/>
            <p:cNvSpPr/>
            <p:nvPr/>
          </p:nvSpPr>
          <p:spPr>
            <a:xfrm rot="15001200">
              <a:off x="2887560" y="2271240"/>
              <a:ext cx="1198800" cy="1198800"/>
            </a:xfrm>
            <a:prstGeom prst="ellipse">
              <a:avLst/>
            </a:prstGeom>
            <a:solidFill>
              <a:srgbClr val="A4C2F4"/>
            </a:solidFill>
            <a:ln>
              <a:noFill/>
            </a:ln>
          </p:spPr>
          <p:style>
            <a:lnRef idx="0">
              <a:scrgbClr r="0" g="0" b="0"/>
            </a:lnRef>
            <a:fillRef idx="0">
              <a:scrgbClr r="0" g="0" b="0"/>
            </a:fillRef>
            <a:effectRef idx="0">
              <a:scrgbClr r="0" g="0" b="0"/>
            </a:effectRef>
            <a:fontRef idx="minor"/>
          </p:style>
        </p:sp>
        <p:sp>
          <p:nvSpPr>
            <p:cNvPr id="85" name="CustomShape 7"/>
            <p:cNvSpPr/>
            <p:nvPr/>
          </p:nvSpPr>
          <p:spPr>
            <a:xfrm rot="15001200">
              <a:off x="4374720" y="837720"/>
              <a:ext cx="1681200" cy="1681200"/>
            </a:xfrm>
            <a:prstGeom prst="ellipse">
              <a:avLst/>
            </a:prstGeom>
            <a:solidFill>
              <a:srgbClr val="A4C2F4"/>
            </a:solidFill>
            <a:ln>
              <a:noFill/>
            </a:ln>
          </p:spPr>
          <p:style>
            <a:lnRef idx="0">
              <a:scrgbClr r="0" g="0" b="0"/>
            </a:lnRef>
            <a:fillRef idx="0">
              <a:scrgbClr r="0" g="0" b="0"/>
            </a:fillRef>
            <a:effectRef idx="0">
              <a:scrgbClr r="0" g="0" b="0"/>
            </a:effectRef>
            <a:fontRef idx="minor"/>
          </p:style>
        </p:sp>
        <p:sp>
          <p:nvSpPr>
            <p:cNvPr id="86" name="CustomShape 8"/>
            <p:cNvSpPr/>
            <p:nvPr/>
          </p:nvSpPr>
          <p:spPr>
            <a:xfrm rot="15002400">
              <a:off x="2661840" y="2132280"/>
              <a:ext cx="628920" cy="628920"/>
            </a:xfrm>
            <a:prstGeom prst="ellipse">
              <a:avLst/>
            </a:prstGeom>
            <a:solidFill>
              <a:srgbClr val="A4C2F4"/>
            </a:solidFill>
            <a:ln>
              <a:noFill/>
            </a:ln>
          </p:spPr>
          <p:style>
            <a:lnRef idx="0">
              <a:scrgbClr r="0" g="0" b="0"/>
            </a:lnRef>
            <a:fillRef idx="0">
              <a:scrgbClr r="0" g="0" b="0"/>
            </a:fillRef>
            <a:effectRef idx="0">
              <a:scrgbClr r="0" g="0" b="0"/>
            </a:effectRef>
            <a:fontRef idx="minor"/>
          </p:style>
        </p:sp>
        <p:sp>
          <p:nvSpPr>
            <p:cNvPr id="87" name="CustomShape 9"/>
            <p:cNvSpPr/>
            <p:nvPr/>
          </p:nvSpPr>
          <p:spPr>
            <a:xfrm rot="15002400">
              <a:off x="3267720" y="1037520"/>
              <a:ext cx="273960" cy="273960"/>
            </a:xfrm>
            <a:prstGeom prst="ellipse">
              <a:avLst/>
            </a:prstGeom>
            <a:solidFill>
              <a:srgbClr val="A4C2F4"/>
            </a:solidFill>
            <a:ln>
              <a:noFill/>
            </a:ln>
          </p:spPr>
          <p:style>
            <a:lnRef idx="0">
              <a:scrgbClr r="0" g="0" b="0"/>
            </a:lnRef>
            <a:fillRef idx="0">
              <a:scrgbClr r="0" g="0" b="0"/>
            </a:fillRef>
            <a:effectRef idx="0">
              <a:scrgbClr r="0" g="0" b="0"/>
            </a:effectRef>
            <a:fontRef idx="minor"/>
          </p:style>
        </p:sp>
      </p:grpSp>
      <p:grpSp>
        <p:nvGrpSpPr>
          <p:cNvPr id="88" name="Group 10"/>
          <p:cNvGrpSpPr/>
          <p:nvPr/>
        </p:nvGrpSpPr>
        <p:grpSpPr>
          <a:xfrm>
            <a:off x="4447080" y="1739520"/>
            <a:ext cx="2439720" cy="2439720"/>
            <a:chOff x="4447080" y="1739520"/>
            <a:chExt cx="2439720" cy="2439720"/>
          </a:xfrm>
        </p:grpSpPr>
        <p:sp>
          <p:nvSpPr>
            <p:cNvPr id="89" name="CustomShape 11"/>
            <p:cNvSpPr/>
            <p:nvPr/>
          </p:nvSpPr>
          <p:spPr>
            <a:xfrm>
              <a:off x="4447080" y="1739520"/>
              <a:ext cx="2439720" cy="2439720"/>
            </a:xfrm>
            <a:prstGeom prst="ellipse">
              <a:avLst/>
            </a:prstGeom>
            <a:solidFill>
              <a:srgbClr val="1C4587"/>
            </a:solidFill>
            <a:ln>
              <a:noFill/>
            </a:ln>
            <a:effectLst>
              <a:outerShdw blurRad="228600" dist="50760" dir="5400000" algn="tl" rotWithShape="0">
                <a:srgbClr val="000000">
                  <a:alpha val="55000"/>
                </a:srgbClr>
              </a:outerShdw>
            </a:effectLst>
          </p:spPr>
          <p:style>
            <a:lnRef idx="0">
              <a:scrgbClr r="0" g="0" b="0"/>
            </a:lnRef>
            <a:fillRef idx="0">
              <a:scrgbClr r="0" g="0" b="0"/>
            </a:fillRef>
            <a:effectRef idx="0">
              <a:scrgbClr r="0" g="0" b="0"/>
            </a:effectRef>
            <a:fontRef idx="minor"/>
          </p:style>
        </p:sp>
        <p:sp>
          <p:nvSpPr>
            <p:cNvPr id="90" name="CustomShape 12"/>
            <p:cNvSpPr/>
            <p:nvPr/>
          </p:nvSpPr>
          <p:spPr>
            <a:xfrm>
              <a:off x="4735800" y="2428200"/>
              <a:ext cx="1862280" cy="1163160"/>
            </a:xfrm>
            <a:prstGeom prst="rect">
              <a:avLst/>
            </a:prstGeom>
            <a:solidFill>
              <a:srgbClr val="1C4587"/>
            </a:solid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a:ea typeface="Roboto"/>
                </a:rPr>
                <a:t>QUALITATIVE RISK ANALYSIS</a:t>
              </a:r>
              <a:endParaRPr lang="en-US" sz="1200" b="0" strike="noStrike" spc="-1">
                <a:latin typeface="Arial"/>
              </a:endParaRPr>
            </a:p>
          </p:txBody>
        </p:sp>
      </p:grpSp>
      <p:grpSp>
        <p:nvGrpSpPr>
          <p:cNvPr id="91" name="Group 13"/>
          <p:cNvGrpSpPr/>
          <p:nvPr/>
        </p:nvGrpSpPr>
        <p:grpSpPr>
          <a:xfrm>
            <a:off x="3566880" y="1297800"/>
            <a:ext cx="1423440" cy="1423440"/>
            <a:chOff x="3566880" y="1297800"/>
            <a:chExt cx="1423440" cy="1423440"/>
          </a:xfrm>
        </p:grpSpPr>
        <p:sp>
          <p:nvSpPr>
            <p:cNvPr id="92" name="CustomShape 14"/>
            <p:cNvSpPr/>
            <p:nvPr/>
          </p:nvSpPr>
          <p:spPr>
            <a:xfrm>
              <a:off x="3566880" y="1297800"/>
              <a:ext cx="1423440" cy="1423440"/>
            </a:xfrm>
            <a:prstGeom prst="ellipse">
              <a:avLst/>
            </a:prstGeom>
            <a:solidFill>
              <a:srgbClr val="0B5394"/>
            </a:solidFill>
            <a:ln>
              <a:noFill/>
            </a:ln>
            <a:effectLst>
              <a:outerShdw blurRad="228600" dist="50760" dir="5400000" algn="tl" rotWithShape="0">
                <a:srgbClr val="000000">
                  <a:alpha val="55000"/>
                </a:srgbClr>
              </a:outerShdw>
            </a:effectLst>
          </p:spPr>
          <p:style>
            <a:lnRef idx="0">
              <a:scrgbClr r="0" g="0" b="0"/>
            </a:lnRef>
            <a:fillRef idx="0">
              <a:scrgbClr r="0" g="0" b="0"/>
            </a:fillRef>
            <a:effectRef idx="0">
              <a:scrgbClr r="0" g="0" b="0"/>
            </a:effectRef>
            <a:fontRef idx="minor"/>
          </p:style>
        </p:sp>
        <p:sp>
          <p:nvSpPr>
            <p:cNvPr id="93" name="CustomShape 15"/>
            <p:cNvSpPr/>
            <p:nvPr/>
          </p:nvSpPr>
          <p:spPr>
            <a:xfrm>
              <a:off x="3795120" y="1537560"/>
              <a:ext cx="967320" cy="944280"/>
            </a:xfrm>
            <a:prstGeom prst="rect">
              <a:avLst/>
            </a:prstGeom>
            <a:solidFill>
              <a:srgbClr val="0B5394"/>
            </a:solid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0" strike="noStrike" spc="-1">
                  <a:solidFill>
                    <a:srgbClr val="FFFFFF"/>
                  </a:solidFill>
                  <a:latin typeface="Roboto"/>
                  <a:ea typeface="Roboto"/>
                </a:rPr>
                <a:t>PLAN RISK RESPONSES</a:t>
              </a:r>
              <a:endParaRPr lang="en-US" sz="1000" b="0" strike="noStrike" spc="-1">
                <a:latin typeface="Arial"/>
              </a:endParaRPr>
            </a:p>
          </p:txBody>
        </p:sp>
      </p:grpSp>
      <p:grpSp>
        <p:nvGrpSpPr>
          <p:cNvPr id="94" name="Group 16"/>
          <p:cNvGrpSpPr/>
          <p:nvPr/>
        </p:nvGrpSpPr>
        <p:grpSpPr>
          <a:xfrm>
            <a:off x="3225600" y="2862000"/>
            <a:ext cx="1498320" cy="1498320"/>
            <a:chOff x="3225600" y="2862000"/>
            <a:chExt cx="1498320" cy="1498320"/>
          </a:xfrm>
        </p:grpSpPr>
        <p:sp>
          <p:nvSpPr>
            <p:cNvPr id="95" name="CustomShape 17"/>
            <p:cNvSpPr/>
            <p:nvPr/>
          </p:nvSpPr>
          <p:spPr>
            <a:xfrm>
              <a:off x="3225600" y="2862000"/>
              <a:ext cx="1498320" cy="1498320"/>
            </a:xfrm>
            <a:prstGeom prst="ellipse">
              <a:avLst/>
            </a:prstGeom>
            <a:solidFill>
              <a:srgbClr val="3C78D8"/>
            </a:solidFill>
            <a:ln>
              <a:noFill/>
            </a:ln>
            <a:effectLst>
              <a:outerShdw blurRad="228600" dist="50760" dir="5400000" algn="tl" rotWithShape="0">
                <a:srgbClr val="000000">
                  <a:alpha val="55000"/>
                </a:srgbClr>
              </a:outerShdw>
            </a:effectLst>
          </p:spPr>
          <p:style>
            <a:lnRef idx="0">
              <a:scrgbClr r="0" g="0" b="0"/>
            </a:lnRef>
            <a:fillRef idx="0">
              <a:scrgbClr r="0" g="0" b="0"/>
            </a:fillRef>
            <a:effectRef idx="0">
              <a:scrgbClr r="0" g="0" b="0"/>
            </a:effectRef>
            <a:fontRef idx="minor"/>
          </p:style>
        </p:sp>
        <p:sp>
          <p:nvSpPr>
            <p:cNvPr id="96" name="CustomShape 18"/>
            <p:cNvSpPr/>
            <p:nvPr/>
          </p:nvSpPr>
          <p:spPr>
            <a:xfrm>
              <a:off x="3438360" y="3139200"/>
              <a:ext cx="1073160" cy="944280"/>
            </a:xfrm>
            <a:prstGeom prst="rect">
              <a:avLst/>
            </a:prstGeom>
            <a:solidFill>
              <a:srgbClr val="3C78D8"/>
            </a:solid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900" b="0" strike="noStrike" spc="-1">
                  <a:solidFill>
                    <a:srgbClr val="FFFFFF"/>
                  </a:solidFill>
                  <a:latin typeface="Roboto"/>
                  <a:ea typeface="Roboto"/>
                </a:rPr>
                <a:t>QUANTITATIVE RISK ANALYSIS</a:t>
              </a:r>
              <a:endParaRPr lang="en-US" sz="900" b="0" strike="noStrike" spc="-1">
                <a:latin typeface="Arial"/>
              </a:endParaRPr>
            </a:p>
          </p:txBody>
        </p:sp>
      </p:grpSp>
      <p:grpSp>
        <p:nvGrpSpPr>
          <p:cNvPr id="97" name="Group 19"/>
          <p:cNvGrpSpPr/>
          <p:nvPr/>
        </p:nvGrpSpPr>
        <p:grpSpPr>
          <a:xfrm>
            <a:off x="5887440" y="1114200"/>
            <a:ext cx="1287000" cy="1231920"/>
            <a:chOff x="5887440" y="1114200"/>
            <a:chExt cx="1287000" cy="1231920"/>
          </a:xfrm>
        </p:grpSpPr>
        <p:sp>
          <p:nvSpPr>
            <p:cNvPr id="98" name="CustomShape 20"/>
            <p:cNvSpPr/>
            <p:nvPr/>
          </p:nvSpPr>
          <p:spPr>
            <a:xfrm>
              <a:off x="5887440" y="1114200"/>
              <a:ext cx="1287000" cy="1231920"/>
            </a:xfrm>
            <a:prstGeom prst="ellipse">
              <a:avLst/>
            </a:prstGeom>
            <a:solidFill>
              <a:srgbClr val="3D85C6"/>
            </a:solidFill>
            <a:ln>
              <a:noFill/>
            </a:ln>
            <a:effectLst>
              <a:outerShdw blurRad="228600" dist="50760" dir="5400000" algn="tl" rotWithShape="0">
                <a:srgbClr val="000000">
                  <a:alpha val="55000"/>
                </a:srgbClr>
              </a:outerShdw>
            </a:effectLst>
          </p:spPr>
          <p:style>
            <a:lnRef idx="0">
              <a:scrgbClr r="0" g="0" b="0"/>
            </a:lnRef>
            <a:fillRef idx="0">
              <a:scrgbClr r="0" g="0" b="0"/>
            </a:fillRef>
            <a:effectRef idx="0">
              <a:scrgbClr r="0" g="0" b="0"/>
            </a:effectRef>
            <a:fontRef idx="minor"/>
          </p:style>
        </p:sp>
        <p:sp>
          <p:nvSpPr>
            <p:cNvPr id="99" name="CustomShape 21"/>
            <p:cNvSpPr/>
            <p:nvPr/>
          </p:nvSpPr>
          <p:spPr>
            <a:xfrm>
              <a:off x="6017400" y="1321560"/>
              <a:ext cx="1080720" cy="817200"/>
            </a:xfrm>
            <a:prstGeom prst="rect">
              <a:avLst/>
            </a:prstGeom>
            <a:solidFill>
              <a:srgbClr val="3D85C6"/>
            </a:solid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0" strike="noStrike" spc="-1">
                  <a:solidFill>
                    <a:srgbClr val="FFFFFF"/>
                  </a:solidFill>
                  <a:latin typeface="Roboto"/>
                  <a:ea typeface="Roboto"/>
                </a:rPr>
                <a:t> PROJECT RISK PROFILE</a:t>
              </a:r>
              <a:endParaRPr lang="en-US" sz="1000" b="0" strike="noStrike" spc="-1">
                <a:latin typeface="Arial"/>
              </a:endParaRPr>
            </a:p>
          </p:txBody>
        </p:sp>
      </p:grpSp>
      <p:grpSp>
        <p:nvGrpSpPr>
          <p:cNvPr id="100" name="Group 22"/>
          <p:cNvGrpSpPr/>
          <p:nvPr/>
        </p:nvGrpSpPr>
        <p:grpSpPr>
          <a:xfrm>
            <a:off x="5735160" y="3476520"/>
            <a:ext cx="1287000" cy="1231920"/>
            <a:chOff x="5735160" y="3476520"/>
            <a:chExt cx="1287000" cy="1231920"/>
          </a:xfrm>
        </p:grpSpPr>
        <p:sp>
          <p:nvSpPr>
            <p:cNvPr id="101" name="CustomShape 23"/>
            <p:cNvSpPr/>
            <p:nvPr/>
          </p:nvSpPr>
          <p:spPr>
            <a:xfrm>
              <a:off x="5735160" y="3476520"/>
              <a:ext cx="1287000" cy="1231920"/>
            </a:xfrm>
            <a:prstGeom prst="ellipse">
              <a:avLst/>
            </a:prstGeom>
            <a:solidFill>
              <a:srgbClr val="1155CC"/>
            </a:solidFill>
            <a:ln>
              <a:noFill/>
            </a:ln>
            <a:effectLst>
              <a:outerShdw blurRad="228600" dist="50760" dir="5400000" algn="tl" rotWithShape="0">
                <a:srgbClr val="000000">
                  <a:alpha val="55000"/>
                </a:srgbClr>
              </a:outerShdw>
            </a:effectLst>
          </p:spPr>
          <p:style>
            <a:lnRef idx="0">
              <a:scrgbClr r="0" g="0" b="0"/>
            </a:lnRef>
            <a:fillRef idx="0">
              <a:scrgbClr r="0" g="0" b="0"/>
            </a:fillRef>
            <a:effectRef idx="0">
              <a:scrgbClr r="0" g="0" b="0"/>
            </a:effectRef>
            <a:fontRef idx="minor"/>
          </p:style>
        </p:sp>
        <p:sp>
          <p:nvSpPr>
            <p:cNvPr id="102" name="CustomShape 24"/>
            <p:cNvSpPr/>
            <p:nvPr/>
          </p:nvSpPr>
          <p:spPr>
            <a:xfrm>
              <a:off x="5865120" y="3683880"/>
              <a:ext cx="1080720" cy="817200"/>
            </a:xfrm>
            <a:prstGeom prst="rect">
              <a:avLst/>
            </a:prstGeom>
            <a:solidFill>
              <a:srgbClr val="1155CC"/>
            </a:solid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0" strike="noStrike" spc="-1">
                  <a:solidFill>
                    <a:srgbClr val="FFFFFF"/>
                  </a:solidFill>
                  <a:latin typeface="Roboto"/>
                  <a:ea typeface="Roboto"/>
                </a:rPr>
                <a:t>CONTROL RISK</a:t>
              </a:r>
              <a:endParaRPr lang="en-US" sz="1000" b="0" strike="noStrike" spc="-1">
                <a:latin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311760" y="444960"/>
            <a:ext cx="852012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a:solidFill>
                  <a:srgbClr val="FF5722"/>
                </a:solidFill>
                <a:latin typeface="Alfa Slab One"/>
                <a:ea typeface="Alfa Slab One"/>
              </a:rPr>
              <a:t>PROJECT RISK SCORING - COMMENT (II)</a:t>
            </a:r>
            <a:endParaRPr lang="en-US" sz="3000" b="0" strike="noStrike" spc="-1">
              <a:solidFill>
                <a:srgbClr val="000000"/>
              </a:solidFill>
              <a:latin typeface="Arial"/>
            </a:endParaRPr>
          </a:p>
        </p:txBody>
      </p:sp>
      <p:sp>
        <p:nvSpPr>
          <p:cNvPr id="161" name="TextShape 2"/>
          <p:cNvSpPr txBox="1"/>
          <p:nvPr/>
        </p:nvSpPr>
        <p:spPr>
          <a:xfrm>
            <a:off x="311760" y="1152360"/>
            <a:ext cx="8520120" cy="2462400"/>
          </a:xfrm>
          <a:prstGeom prst="rect">
            <a:avLst/>
          </a:prstGeom>
          <a:noFill/>
          <a:ln>
            <a:noFill/>
          </a:ln>
        </p:spPr>
        <p:txBody>
          <a:bodyPr tIns="91440" bIns="91440">
            <a:noAutofit/>
          </a:bodyPr>
          <a:lstStyle/>
          <a:p>
            <a:pPr>
              <a:lnSpc>
                <a:spcPct val="150000"/>
              </a:lnSpc>
              <a:tabLst>
                <a:tab pos="0" algn="l"/>
              </a:tabLst>
            </a:pPr>
            <a:r>
              <a:rPr lang="it" sz="1400" b="1" strike="noStrike" spc="-1">
                <a:solidFill>
                  <a:srgbClr val="666666"/>
                </a:solidFill>
                <a:latin typeface="Roboto"/>
                <a:ea typeface="Roboto"/>
              </a:rPr>
              <a:t>Size :</a:t>
            </a:r>
            <a:endParaRPr lang="en-US" sz="1400" b="0" strike="noStrike" spc="-1">
              <a:solidFill>
                <a:srgbClr val="000000"/>
              </a:solidFill>
              <a:latin typeface="Arial"/>
            </a:endParaRPr>
          </a:p>
          <a:p>
            <a:pPr marL="457200" indent="-304560">
              <a:lnSpc>
                <a:spcPct val="150000"/>
              </a:lnSpc>
              <a:spcBef>
                <a:spcPts val="1199"/>
              </a:spcBef>
              <a:buClr>
                <a:srgbClr val="212121"/>
              </a:buClr>
              <a:buFont typeface="Roboto"/>
              <a:buChar char="●"/>
              <a:tabLst>
                <a:tab pos="0" algn="l"/>
              </a:tabLst>
            </a:pPr>
            <a:r>
              <a:rPr lang="it" sz="1200" b="0" strike="noStrike" spc="-1">
                <a:solidFill>
                  <a:srgbClr val="212121"/>
                </a:solidFill>
                <a:latin typeface="Roboto"/>
                <a:ea typeface="Roboto"/>
              </a:rPr>
              <a:t>efforts : the project will require 32 workweeks, if one week requires 40 hours of works, there will be 32 FTE to finish the projects, the value of efforts is 7 pts - average.</a:t>
            </a:r>
            <a:endParaRPr lang="en-US" sz="1200" b="0" strike="noStrike" spc="-1">
              <a:solidFill>
                <a:srgbClr val="000000"/>
              </a:solidFill>
              <a:latin typeface="Arial"/>
            </a:endParaRPr>
          </a:p>
          <a:p>
            <a:pPr marL="457200" indent="-304560">
              <a:lnSpc>
                <a:spcPct val="150000"/>
              </a:lnSpc>
              <a:buClr>
                <a:srgbClr val="212121"/>
              </a:buClr>
              <a:buFont typeface="Roboto"/>
              <a:buChar char="●"/>
              <a:tabLst>
                <a:tab pos="0" algn="l"/>
              </a:tabLst>
            </a:pPr>
            <a:r>
              <a:rPr lang="it" sz="1200" b="0" strike="noStrike" spc="-1">
                <a:solidFill>
                  <a:srgbClr val="212121"/>
                </a:solidFill>
                <a:latin typeface="Roboto"/>
                <a:ea typeface="Roboto"/>
              </a:rPr>
              <a:t>users : the size of users are very big, there are 7.000 of GP and 10.000 patients and some amount of 3rd parties user (lab, region and ministry) who will access the data by application.</a:t>
            </a:r>
            <a:endParaRPr lang="en-US" sz="1200" b="0" strike="noStrike" spc="-1">
              <a:solidFill>
                <a:srgbClr val="000000"/>
              </a:solidFill>
              <a:latin typeface="Arial"/>
            </a:endParaRPr>
          </a:p>
          <a:p>
            <a:pPr marL="457200" indent="-304560">
              <a:lnSpc>
                <a:spcPct val="150000"/>
              </a:lnSpc>
              <a:buClr>
                <a:srgbClr val="212121"/>
              </a:buClr>
              <a:buFont typeface="Roboto"/>
              <a:buChar char="●"/>
              <a:tabLst>
                <a:tab pos="0" algn="l"/>
              </a:tabLst>
            </a:pPr>
            <a:r>
              <a:rPr lang="it" sz="1200" b="0" strike="noStrike" spc="-1">
                <a:solidFill>
                  <a:srgbClr val="212121"/>
                </a:solidFill>
                <a:latin typeface="Roboto"/>
                <a:ea typeface="Roboto"/>
              </a:rPr>
              <a:t>organizational spam : the business process also including several functions that can be accessed by lab or vice versa, considering to the next phase of control and monitoring by region and ministry, the points of these scoring is 5 pts - average.</a:t>
            </a:r>
            <a:endParaRPr lang="en-US" sz="1200" b="0" strike="noStrike" spc="-1">
              <a:solidFill>
                <a:srgbClr val="000000"/>
              </a:solidFill>
              <a:latin typeface="Arial"/>
            </a:endParaRPr>
          </a:p>
          <a:p>
            <a:pPr>
              <a:lnSpc>
                <a:spcPct val="150000"/>
              </a:lnSpc>
              <a:spcBef>
                <a:spcPts val="1199"/>
              </a:spcBef>
              <a:tabLst>
                <a:tab pos="0" algn="l"/>
              </a:tabLst>
            </a:pPr>
            <a:endParaRPr lang="en-US" sz="1200" b="0" strike="noStrike" spc="-1">
              <a:solidFill>
                <a:srgbClr val="000000"/>
              </a:solidFill>
              <a:latin typeface="Arial"/>
            </a:endParaRPr>
          </a:p>
          <a:p>
            <a:pPr>
              <a:lnSpc>
                <a:spcPct val="150000"/>
              </a:lnSpc>
              <a:spcBef>
                <a:spcPts val="1199"/>
              </a:spcBef>
              <a:spcAft>
                <a:spcPts val="1199"/>
              </a:spcAft>
              <a:tabLst>
                <a:tab pos="0" algn="l"/>
              </a:tabLst>
            </a:pPr>
            <a:endParaRPr lang="en-US" sz="1200" b="0" strike="noStrike" spc="-1">
              <a:solidFill>
                <a:srgbClr val="000000"/>
              </a:solidFill>
              <a:latin typeface="Arial"/>
            </a:endParaRPr>
          </a:p>
        </p:txBody>
      </p:sp>
      <p:sp>
        <p:nvSpPr>
          <p:cNvPr id="162" name="CustomShape 3"/>
          <p:cNvSpPr/>
          <p:nvPr/>
        </p:nvSpPr>
        <p:spPr>
          <a:xfrm rot="21040200">
            <a:off x="3479040" y="3785040"/>
            <a:ext cx="2158200" cy="73188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3600" b="1" strike="noStrike" spc="-1">
                <a:solidFill>
                  <a:srgbClr val="4A86E8"/>
                </a:solidFill>
                <a:latin typeface="Caveat"/>
                <a:ea typeface="Caveat"/>
              </a:rPr>
              <a:t>SIZE?</a:t>
            </a:r>
            <a:endParaRPr lang="en-US" sz="3600" b="0" strike="noStrike" spc="-1">
              <a:latin typeface="Arial"/>
            </a:endParaRPr>
          </a:p>
        </p:txBody>
      </p:sp>
      <p:sp>
        <p:nvSpPr>
          <p:cNvPr id="163" name="CustomShape 4"/>
          <p:cNvSpPr/>
          <p:nvPr/>
        </p:nvSpPr>
        <p:spPr>
          <a:xfrm rot="1207800">
            <a:off x="3039480" y="3785400"/>
            <a:ext cx="423360" cy="4575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800" b="1" strike="noStrike" spc="-1">
                <a:solidFill>
                  <a:srgbClr val="4A86E8"/>
                </a:solidFill>
                <a:latin typeface="Caveat"/>
                <a:ea typeface="Caveat"/>
              </a:rPr>
              <a:t>#</a:t>
            </a:r>
            <a:endParaRPr lang="en-US" sz="1800" b="0" strike="noStrike" spc="-1">
              <a:latin typeface="Arial"/>
            </a:endParaRPr>
          </a:p>
        </p:txBody>
      </p:sp>
      <p:sp>
        <p:nvSpPr>
          <p:cNvPr id="164" name="CustomShape 5"/>
          <p:cNvSpPr/>
          <p:nvPr/>
        </p:nvSpPr>
        <p:spPr>
          <a:xfrm rot="1395600">
            <a:off x="4797000" y="4167000"/>
            <a:ext cx="423360" cy="4575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800" b="1" strike="noStrike" spc="-1">
                <a:solidFill>
                  <a:srgbClr val="4A86E8"/>
                </a:solidFill>
                <a:latin typeface="Caveat"/>
                <a:ea typeface="Caveat"/>
              </a:rPr>
              <a:t>#</a:t>
            </a:r>
            <a:endParaRPr lang="en-US"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Google Shape;182;p23"/>
          <p:cNvPicPr/>
          <p:nvPr/>
        </p:nvPicPr>
        <p:blipFill>
          <a:blip r:embed="rId2">
            <a:alphaModFix amt="26000"/>
          </a:blip>
          <a:stretch/>
        </p:blipFill>
        <p:spPr>
          <a:xfrm>
            <a:off x="0" y="0"/>
            <a:ext cx="9143640" cy="5205600"/>
          </a:xfrm>
          <a:prstGeom prst="rect">
            <a:avLst/>
          </a:prstGeom>
          <a:ln>
            <a:noFill/>
          </a:ln>
        </p:spPr>
      </p:pic>
      <p:sp>
        <p:nvSpPr>
          <p:cNvPr id="166" name="TextShape 1"/>
          <p:cNvSpPr txBox="1"/>
          <p:nvPr/>
        </p:nvSpPr>
        <p:spPr>
          <a:xfrm>
            <a:off x="311760" y="444960"/>
            <a:ext cx="852012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dirty="0">
                <a:solidFill>
                  <a:srgbClr val="FF5722"/>
                </a:solidFill>
                <a:latin typeface="Alfa Slab One"/>
                <a:ea typeface="Alfa Slab One"/>
              </a:rPr>
              <a:t>PROJECT RISK SCORING - COMMENT (III)</a:t>
            </a:r>
            <a:endParaRPr lang="en-US" sz="3000" b="0" strike="noStrike" spc="-1" dirty="0">
              <a:solidFill>
                <a:srgbClr val="000000"/>
              </a:solidFill>
              <a:latin typeface="Arial"/>
            </a:endParaRPr>
          </a:p>
        </p:txBody>
      </p:sp>
      <p:sp>
        <p:nvSpPr>
          <p:cNvPr id="167" name="TextShape 2"/>
          <p:cNvSpPr txBox="1"/>
          <p:nvPr/>
        </p:nvSpPr>
        <p:spPr>
          <a:xfrm>
            <a:off x="311760" y="1152360"/>
            <a:ext cx="8520120" cy="3416040"/>
          </a:xfrm>
          <a:prstGeom prst="rect">
            <a:avLst/>
          </a:prstGeom>
          <a:noFill/>
          <a:ln>
            <a:noFill/>
          </a:ln>
        </p:spPr>
        <p:txBody>
          <a:bodyPr tIns="91440" bIns="91440">
            <a:noAutofit/>
          </a:bodyPr>
          <a:lstStyle/>
          <a:p>
            <a:pPr>
              <a:lnSpc>
                <a:spcPct val="150000"/>
              </a:lnSpc>
              <a:tabLst>
                <a:tab pos="0" algn="l"/>
              </a:tabLst>
            </a:pPr>
            <a:r>
              <a:rPr lang="it" sz="1400" b="1" strike="noStrike" spc="-1">
                <a:solidFill>
                  <a:srgbClr val="666666"/>
                </a:solidFill>
                <a:latin typeface="Roboto"/>
                <a:ea typeface="Roboto"/>
              </a:rPr>
              <a:t>Uncertainty :</a:t>
            </a:r>
            <a:endParaRPr lang="en-US" sz="1400" b="0" strike="noStrike" spc="-1">
              <a:solidFill>
                <a:srgbClr val="000000"/>
              </a:solidFill>
              <a:latin typeface="Arial"/>
            </a:endParaRPr>
          </a:p>
          <a:p>
            <a:pPr marL="457200" indent="-304560">
              <a:lnSpc>
                <a:spcPct val="150000"/>
              </a:lnSpc>
              <a:spcBef>
                <a:spcPts val="1199"/>
              </a:spcBef>
              <a:buClr>
                <a:srgbClr val="212121"/>
              </a:buClr>
              <a:buFont typeface="Roboto"/>
              <a:buChar char="●"/>
              <a:tabLst>
                <a:tab pos="0" algn="l"/>
              </a:tabLst>
            </a:pPr>
            <a:r>
              <a:rPr lang="it" sz="1200" b="0" strike="noStrike" spc="-1">
                <a:solidFill>
                  <a:srgbClr val="212121"/>
                </a:solidFill>
                <a:latin typeface="Roboto"/>
                <a:ea typeface="Roboto"/>
              </a:rPr>
              <a:t>Structure of procedures : input , output and business rules are set with both law and regulation and stakeholders, the points given is 5 pts - average.</a:t>
            </a:r>
            <a:endParaRPr lang="en-US" sz="1200" b="0" strike="noStrike" spc="-1">
              <a:solidFill>
                <a:srgbClr val="000000"/>
              </a:solidFill>
              <a:latin typeface="Arial"/>
            </a:endParaRPr>
          </a:p>
          <a:p>
            <a:pPr marL="457200" indent="-304560">
              <a:lnSpc>
                <a:spcPct val="150000"/>
              </a:lnSpc>
              <a:buClr>
                <a:srgbClr val="212121"/>
              </a:buClr>
              <a:buFont typeface="Roboto"/>
              <a:buChar char="●"/>
              <a:tabLst>
                <a:tab pos="0" algn="l"/>
              </a:tabLst>
            </a:pPr>
            <a:r>
              <a:rPr lang="it" sz="1200" b="0" strike="noStrike" spc="-1">
                <a:solidFill>
                  <a:srgbClr val="212121"/>
                </a:solidFill>
                <a:latin typeface="Roboto"/>
                <a:ea typeface="Roboto"/>
              </a:rPr>
              <a:t>BP Innovation : some changes in innovation of business process with the existence of online meeting with the doctor in the next phase, rated as low - 3 pts.</a:t>
            </a:r>
            <a:endParaRPr lang="en-US" sz="1200" b="0" strike="noStrike" spc="-1">
              <a:solidFill>
                <a:srgbClr val="000000"/>
              </a:solidFill>
              <a:latin typeface="Arial"/>
            </a:endParaRPr>
          </a:p>
          <a:p>
            <a:pPr marL="457200" indent="-304560">
              <a:lnSpc>
                <a:spcPct val="150000"/>
              </a:lnSpc>
              <a:buClr>
                <a:srgbClr val="212121"/>
              </a:buClr>
              <a:buFont typeface="Roboto"/>
              <a:buChar char="●"/>
              <a:tabLst>
                <a:tab pos="0" algn="l"/>
              </a:tabLst>
            </a:pPr>
            <a:r>
              <a:rPr lang="it" sz="1200" b="0" strike="noStrike" spc="-1">
                <a:solidFill>
                  <a:srgbClr val="212121"/>
                </a:solidFill>
                <a:latin typeface="Roboto"/>
                <a:ea typeface="Roboto"/>
              </a:rPr>
              <a:t>User awareness : change readiness of the users is very huge risk since they are many users with different capability of using technology, they might reject the system or even don’t want to use the system, the risk rated 1 pts.</a:t>
            </a:r>
            <a:endParaRPr lang="en-US" sz="1200" b="0" strike="noStrike" spc="-1">
              <a:solidFill>
                <a:srgbClr val="000000"/>
              </a:solidFill>
              <a:latin typeface="Arial"/>
            </a:endParaRPr>
          </a:p>
          <a:p>
            <a:pPr>
              <a:lnSpc>
                <a:spcPct val="150000"/>
              </a:lnSpc>
              <a:spcBef>
                <a:spcPts val="1199"/>
              </a:spcBef>
              <a:spcAft>
                <a:spcPts val="1199"/>
              </a:spcAft>
              <a:tabLst>
                <a:tab pos="0" algn="l"/>
              </a:tabLst>
            </a:pPr>
            <a:endParaRPr lang="en-US" sz="12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311760" y="444960"/>
            <a:ext cx="852012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a:solidFill>
                  <a:srgbClr val="FF5722"/>
                </a:solidFill>
                <a:latin typeface="Alfa Slab One"/>
                <a:ea typeface="Alfa Slab One"/>
              </a:rPr>
              <a:t>ORGANIZATION IMPACT</a:t>
            </a:r>
            <a:endParaRPr lang="en-US" sz="3000" b="0" strike="noStrike" spc="-1">
              <a:solidFill>
                <a:srgbClr val="000000"/>
              </a:solidFill>
              <a:latin typeface="Arial"/>
            </a:endParaRPr>
          </a:p>
        </p:txBody>
      </p:sp>
      <p:sp>
        <p:nvSpPr>
          <p:cNvPr id="169" name="CustomShape 2"/>
          <p:cNvSpPr/>
          <p:nvPr/>
        </p:nvSpPr>
        <p:spPr>
          <a:xfrm>
            <a:off x="3513240" y="1612440"/>
            <a:ext cx="1874520" cy="1318320"/>
          </a:xfrm>
          <a:prstGeom prst="triangle">
            <a:avLst>
              <a:gd name="adj" fmla="val 48092"/>
            </a:avLst>
          </a:prstGeom>
          <a:solidFill>
            <a:srgbClr val="F1C232"/>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400" b="1" strike="noStrike" spc="-1">
                <a:solidFill>
                  <a:srgbClr val="FFFFFF"/>
                </a:solidFill>
                <a:latin typeface="Arial"/>
                <a:ea typeface="Arial"/>
              </a:rPr>
              <a:t>Width</a:t>
            </a:r>
            <a:endParaRPr lang="en-US" sz="1400" b="0" strike="noStrike" spc="-1">
              <a:latin typeface="Arial"/>
            </a:endParaRPr>
          </a:p>
          <a:p>
            <a:pPr algn="ctr">
              <a:lnSpc>
                <a:spcPct val="100000"/>
              </a:lnSpc>
              <a:tabLst>
                <a:tab pos="0" algn="l"/>
              </a:tabLst>
            </a:pPr>
            <a:r>
              <a:rPr lang="it" sz="1400" b="1" strike="noStrike" spc="-1">
                <a:solidFill>
                  <a:srgbClr val="FFFFFF"/>
                </a:solidFill>
                <a:latin typeface="Arial"/>
                <a:ea typeface="Arial"/>
              </a:rPr>
              <a:t>20 </a:t>
            </a:r>
            <a:endParaRPr lang="en-US" sz="1400" b="0" strike="noStrike" spc="-1">
              <a:latin typeface="Arial"/>
            </a:endParaRPr>
          </a:p>
        </p:txBody>
      </p:sp>
      <p:sp>
        <p:nvSpPr>
          <p:cNvPr id="170" name="CustomShape 3"/>
          <p:cNvSpPr/>
          <p:nvPr/>
        </p:nvSpPr>
        <p:spPr>
          <a:xfrm>
            <a:off x="3115440" y="3034440"/>
            <a:ext cx="2670120" cy="484920"/>
          </a:xfrm>
          <a:prstGeom prst="trapezoid">
            <a:avLst>
              <a:gd name="adj" fmla="val 70947"/>
            </a:avLst>
          </a:prstGeom>
          <a:solidFill>
            <a:srgbClr val="00FF00"/>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400" b="1" strike="noStrike" spc="-1">
                <a:solidFill>
                  <a:srgbClr val="FFFFFF"/>
                </a:solidFill>
                <a:latin typeface="Arial"/>
                <a:ea typeface="Arial"/>
              </a:rPr>
              <a:t>Management</a:t>
            </a:r>
            <a:endParaRPr lang="en-US" sz="1400" b="0" strike="noStrike" spc="-1">
              <a:latin typeface="Arial"/>
            </a:endParaRPr>
          </a:p>
          <a:p>
            <a:pPr algn="ctr">
              <a:lnSpc>
                <a:spcPct val="100000"/>
              </a:lnSpc>
              <a:tabLst>
                <a:tab pos="0" algn="l"/>
              </a:tabLst>
            </a:pPr>
            <a:r>
              <a:rPr lang="it" sz="1400" b="1" strike="noStrike" spc="-1">
                <a:solidFill>
                  <a:srgbClr val="FFFFFF"/>
                </a:solidFill>
                <a:latin typeface="Arial"/>
                <a:ea typeface="Arial"/>
              </a:rPr>
              <a:t>30</a:t>
            </a:r>
            <a:endParaRPr lang="en-US" sz="1400" b="0" strike="noStrike" spc="-1">
              <a:latin typeface="Arial"/>
            </a:endParaRPr>
          </a:p>
        </p:txBody>
      </p:sp>
      <p:sp>
        <p:nvSpPr>
          <p:cNvPr id="171" name="CustomShape 4"/>
          <p:cNvSpPr/>
          <p:nvPr/>
        </p:nvSpPr>
        <p:spPr>
          <a:xfrm>
            <a:off x="2670480" y="3634920"/>
            <a:ext cx="3573720" cy="572400"/>
          </a:xfrm>
          <a:prstGeom prst="trapezoid">
            <a:avLst>
              <a:gd name="adj" fmla="val 74139"/>
            </a:avLst>
          </a:prstGeom>
          <a:solidFill>
            <a:srgbClr val="FF0000"/>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400" b="1" strike="noStrike" spc="-1">
                <a:solidFill>
                  <a:srgbClr val="FFFFFF"/>
                </a:solidFill>
                <a:latin typeface="Arial"/>
                <a:ea typeface="Arial"/>
              </a:rPr>
              <a:t>Speed</a:t>
            </a:r>
            <a:endParaRPr lang="en-US" sz="1400" b="0" strike="noStrike" spc="-1">
              <a:latin typeface="Arial"/>
            </a:endParaRPr>
          </a:p>
          <a:p>
            <a:pPr algn="ctr">
              <a:lnSpc>
                <a:spcPct val="100000"/>
              </a:lnSpc>
              <a:tabLst>
                <a:tab pos="0" algn="l"/>
              </a:tabLst>
            </a:pPr>
            <a:r>
              <a:rPr lang="it" sz="1400" b="1" strike="noStrike" spc="-1">
                <a:solidFill>
                  <a:srgbClr val="FFFFFF"/>
                </a:solidFill>
                <a:latin typeface="Arial"/>
                <a:ea typeface="Arial"/>
              </a:rPr>
              <a:t>50</a:t>
            </a:r>
            <a:endParaRPr lang="en-US" sz="1400" b="0" strike="noStrike" spc="-1">
              <a:latin typeface="Arial"/>
            </a:endParaRPr>
          </a:p>
        </p:txBody>
      </p:sp>
      <p:sp>
        <p:nvSpPr>
          <p:cNvPr id="172" name="CustomShape 5"/>
          <p:cNvSpPr/>
          <p:nvPr/>
        </p:nvSpPr>
        <p:spPr>
          <a:xfrm>
            <a:off x="3381840" y="1109160"/>
            <a:ext cx="2379960" cy="608760"/>
          </a:xfrm>
          <a:prstGeom prst="rect">
            <a:avLst/>
          </a:prstGeom>
          <a:noFill/>
          <a:ln w="9360">
            <a:solidFill>
              <a:schemeClr val="lt1"/>
            </a:solidFill>
            <a:round/>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400" b="1" strike="noStrike" spc="-1">
                <a:solidFill>
                  <a:srgbClr val="FFFFFF"/>
                </a:solidFill>
                <a:latin typeface="Proxima Nova"/>
                <a:ea typeface="Proxima Nova"/>
              </a:rPr>
              <a:t>Impact / risk variables</a:t>
            </a:r>
            <a:endParaRPr lang="en-US" sz="1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64520" y="266760"/>
            <a:ext cx="8520120" cy="572400"/>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ORGANIZATION IMPACT : WIDTH (I)</a:t>
            </a:r>
            <a:br>
              <a:rPr sz="2400" dirty="0"/>
            </a:br>
            <a:br>
              <a:rPr sz="2400" dirty="0"/>
            </a:br>
            <a:endParaRPr lang="en-US" sz="2400" b="0" strike="noStrike" spc="-1" dirty="0">
              <a:solidFill>
                <a:srgbClr val="000000"/>
              </a:solidFill>
              <a:latin typeface="Arial"/>
            </a:endParaRPr>
          </a:p>
        </p:txBody>
      </p:sp>
      <p:sp>
        <p:nvSpPr>
          <p:cNvPr id="174" name="CustomShape 2"/>
          <p:cNvSpPr/>
          <p:nvPr/>
        </p:nvSpPr>
        <p:spPr>
          <a:xfrm>
            <a:off x="5367600" y="3236760"/>
            <a:ext cx="3870360" cy="6087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400" b="1" strike="noStrike" spc="-1">
                <a:solidFill>
                  <a:srgbClr val="000000"/>
                </a:solidFill>
                <a:latin typeface="Roboto"/>
                <a:ea typeface="Roboto"/>
              </a:rPr>
              <a:t>Total                                      100                     </a:t>
            </a:r>
            <a:r>
              <a:rPr lang="it" sz="1400" b="1" strike="noStrike" spc="-1">
                <a:solidFill>
                  <a:srgbClr val="000000"/>
                </a:solidFill>
                <a:highlight>
                  <a:srgbClr val="4285F4"/>
                </a:highlight>
                <a:latin typeface="Roboto"/>
                <a:ea typeface="Roboto"/>
              </a:rPr>
              <a:t> 20</a:t>
            </a:r>
            <a:endParaRPr lang="en-US" sz="1400" b="0" strike="noStrike" spc="-1">
              <a:latin typeface="Arial"/>
            </a:endParaRPr>
          </a:p>
        </p:txBody>
      </p:sp>
      <p:graphicFrame>
        <p:nvGraphicFramePr>
          <p:cNvPr id="175" name="Table 3"/>
          <p:cNvGraphicFramePr/>
          <p:nvPr>
            <p:extLst>
              <p:ext uri="{D42A27DB-BD31-4B8C-83A1-F6EECF244321}">
                <p14:modId xmlns:p14="http://schemas.microsoft.com/office/powerpoint/2010/main" val="2711593949"/>
              </p:ext>
            </p:extLst>
          </p:nvPr>
        </p:nvGraphicFramePr>
        <p:xfrm>
          <a:off x="5439960" y="1170000"/>
          <a:ext cx="3551760" cy="1869320"/>
        </p:xfrm>
        <a:graphic>
          <a:graphicData uri="http://schemas.openxmlformats.org/drawingml/2006/table">
            <a:tbl>
              <a:tblPr/>
              <a:tblGrid>
                <a:gridCol w="1183680">
                  <a:extLst>
                    <a:ext uri="{9D8B030D-6E8A-4147-A177-3AD203B41FA5}">
                      <a16:colId xmlns:a16="http://schemas.microsoft.com/office/drawing/2014/main" val="20000"/>
                    </a:ext>
                  </a:extLst>
                </a:gridCol>
                <a:gridCol w="1183680">
                  <a:extLst>
                    <a:ext uri="{9D8B030D-6E8A-4147-A177-3AD203B41FA5}">
                      <a16:colId xmlns:a16="http://schemas.microsoft.com/office/drawing/2014/main" val="20001"/>
                    </a:ext>
                  </a:extLst>
                </a:gridCol>
                <a:gridCol w="1184400">
                  <a:extLst>
                    <a:ext uri="{9D8B030D-6E8A-4147-A177-3AD203B41FA5}">
                      <a16:colId xmlns:a16="http://schemas.microsoft.com/office/drawing/2014/main" val="20002"/>
                    </a:ext>
                  </a:extLst>
                </a:gridCol>
              </a:tblGrid>
              <a:tr h="230040">
                <a:tc>
                  <a:txBody>
                    <a:bodyPr/>
                    <a:lstStyle/>
                    <a:p>
                      <a:endParaRPr lang="en-US" dirty="0"/>
                    </a:p>
                  </a:txBody>
                  <a:tcPr marL="28440" marR="28440">
                    <a:solidFill>
                      <a:srgbClr val="C9DAF8"/>
                    </a:solidFill>
                  </a:tcPr>
                </a:tc>
                <a:tc>
                  <a:txBody>
                    <a:bodyPr/>
                    <a:lstStyle/>
                    <a:p>
                      <a:pPr algn="r">
                        <a:lnSpc>
                          <a:spcPct val="115000"/>
                        </a:lnSpc>
                        <a:tabLst>
                          <a:tab pos="0" algn="l"/>
                        </a:tabLst>
                      </a:pPr>
                      <a:r>
                        <a:rPr lang="it" sz="1100" b="0" strike="noStrike" spc="-1">
                          <a:solidFill>
                            <a:srgbClr val="434343"/>
                          </a:solidFill>
                          <a:latin typeface="Roboto"/>
                          <a:ea typeface="Roboto"/>
                        </a:rPr>
                        <a:t>Percentage</a:t>
                      </a:r>
                      <a:endParaRPr lang="en-US" sz="1100" b="0" strike="noStrike" spc="-1">
                        <a:latin typeface="Arial"/>
                      </a:endParaRPr>
                    </a:p>
                  </a:txBody>
                  <a:tcPr marL="28440" marR="28440">
                    <a:solidFill>
                      <a:srgbClr val="C9DAF8"/>
                    </a:solidFill>
                  </a:tcPr>
                </a:tc>
                <a:tc>
                  <a:txBody>
                    <a:bodyPr/>
                    <a:lstStyle/>
                    <a:p>
                      <a:pPr algn="r">
                        <a:lnSpc>
                          <a:spcPct val="115000"/>
                        </a:lnSpc>
                        <a:tabLst>
                          <a:tab pos="0" algn="l"/>
                        </a:tabLst>
                      </a:pPr>
                      <a:r>
                        <a:rPr lang="it" sz="1100" b="0" strike="noStrike" spc="-1">
                          <a:solidFill>
                            <a:srgbClr val="434343"/>
                          </a:solidFill>
                          <a:latin typeface="Roboto"/>
                          <a:ea typeface="Roboto"/>
                        </a:rPr>
                        <a:t>Weight</a:t>
                      </a:r>
                      <a:endParaRPr lang="en-US" sz="1100" b="0" strike="noStrike" spc="-1">
                        <a:latin typeface="Arial"/>
                      </a:endParaRPr>
                    </a:p>
                  </a:txBody>
                  <a:tcPr marL="28440" marR="28440">
                    <a:solidFill>
                      <a:srgbClr val="C9DAF8"/>
                    </a:solidFill>
                  </a:tcPr>
                </a:tc>
                <a:extLst>
                  <a:ext uri="{0D108BD9-81ED-4DB2-BD59-A6C34878D82A}">
                    <a16:rowId xmlns:a16="http://schemas.microsoft.com/office/drawing/2014/main" val="10000"/>
                  </a:ext>
                </a:extLst>
              </a:tr>
              <a:tr h="230040">
                <a:tc>
                  <a:txBody>
                    <a:bodyPr/>
                    <a:lstStyle/>
                    <a:p>
                      <a:pPr>
                        <a:lnSpc>
                          <a:spcPct val="115000"/>
                        </a:lnSpc>
                        <a:tabLst>
                          <a:tab pos="0" algn="l"/>
                        </a:tabLst>
                      </a:pPr>
                      <a:r>
                        <a:rPr lang="it" sz="1100" b="0" strike="noStrike" spc="-1">
                          <a:solidFill>
                            <a:srgbClr val="434343"/>
                          </a:solidFill>
                          <a:latin typeface="Roboto"/>
                          <a:ea typeface="Roboto"/>
                        </a:rPr>
                        <a:t>Activities</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14</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2,8</a:t>
                      </a:r>
                      <a:endParaRPr lang="en-US" sz="1100" b="0" strike="noStrike" spc="-1">
                        <a:latin typeface="Arial"/>
                      </a:endParaRPr>
                    </a:p>
                  </a:txBody>
                  <a:tcPr marL="28440" marR="28440">
                    <a:solidFill>
                      <a:srgbClr val="FFFFFF"/>
                    </a:solidFill>
                  </a:tcPr>
                </a:tc>
                <a:extLst>
                  <a:ext uri="{0D108BD9-81ED-4DB2-BD59-A6C34878D82A}">
                    <a16:rowId xmlns:a16="http://schemas.microsoft.com/office/drawing/2014/main" val="10001"/>
                  </a:ext>
                </a:extLst>
              </a:tr>
              <a:tr h="230040">
                <a:tc>
                  <a:txBody>
                    <a:bodyPr/>
                    <a:lstStyle/>
                    <a:p>
                      <a:pPr>
                        <a:lnSpc>
                          <a:spcPct val="115000"/>
                        </a:lnSpc>
                        <a:tabLst>
                          <a:tab pos="0" algn="l"/>
                        </a:tabLst>
                      </a:pPr>
                      <a:r>
                        <a:rPr lang="it" sz="1100" b="0" strike="noStrike" spc="-1">
                          <a:solidFill>
                            <a:srgbClr val="434343"/>
                          </a:solidFill>
                          <a:latin typeface="Roboto"/>
                          <a:ea typeface="Roboto"/>
                        </a:rPr>
                        <a:t>Structure</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0</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0</a:t>
                      </a:r>
                      <a:endParaRPr lang="en-US" sz="1100" b="0" strike="noStrike" spc="-1">
                        <a:latin typeface="Arial"/>
                      </a:endParaRPr>
                    </a:p>
                  </a:txBody>
                  <a:tcPr marL="28440" marR="28440">
                    <a:solidFill>
                      <a:srgbClr val="FFFFFF"/>
                    </a:solidFill>
                  </a:tcPr>
                </a:tc>
                <a:extLst>
                  <a:ext uri="{0D108BD9-81ED-4DB2-BD59-A6C34878D82A}">
                    <a16:rowId xmlns:a16="http://schemas.microsoft.com/office/drawing/2014/main" val="10002"/>
                  </a:ext>
                </a:extLst>
              </a:tr>
              <a:tr h="230040">
                <a:tc>
                  <a:txBody>
                    <a:bodyPr/>
                    <a:lstStyle/>
                    <a:p>
                      <a:pPr>
                        <a:lnSpc>
                          <a:spcPct val="115000"/>
                        </a:lnSpc>
                        <a:tabLst>
                          <a:tab pos="0" algn="l"/>
                        </a:tabLst>
                      </a:pPr>
                      <a:r>
                        <a:rPr lang="it" sz="1100" b="0" strike="noStrike" spc="-1">
                          <a:solidFill>
                            <a:srgbClr val="434343"/>
                          </a:solidFill>
                          <a:latin typeface="Roboto"/>
                          <a:ea typeface="Roboto"/>
                        </a:rPr>
                        <a:t>Skill</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30</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6</a:t>
                      </a:r>
                      <a:endParaRPr lang="en-US" sz="1100" b="0" strike="noStrike" spc="-1">
                        <a:latin typeface="Arial"/>
                      </a:endParaRPr>
                    </a:p>
                  </a:txBody>
                  <a:tcPr marL="28440" marR="28440">
                    <a:solidFill>
                      <a:srgbClr val="FFFFFF"/>
                    </a:solidFill>
                  </a:tcPr>
                </a:tc>
                <a:extLst>
                  <a:ext uri="{0D108BD9-81ED-4DB2-BD59-A6C34878D82A}">
                    <a16:rowId xmlns:a16="http://schemas.microsoft.com/office/drawing/2014/main" val="10003"/>
                  </a:ext>
                </a:extLst>
              </a:tr>
              <a:tr h="422280">
                <a:tc>
                  <a:txBody>
                    <a:bodyPr/>
                    <a:lstStyle/>
                    <a:p>
                      <a:pPr>
                        <a:lnSpc>
                          <a:spcPct val="115000"/>
                        </a:lnSpc>
                        <a:tabLst>
                          <a:tab pos="0" algn="l"/>
                        </a:tabLst>
                      </a:pPr>
                      <a:r>
                        <a:rPr lang="it" sz="1100" b="0" strike="noStrike" spc="-1">
                          <a:solidFill>
                            <a:srgbClr val="434343"/>
                          </a:solidFill>
                          <a:latin typeface="Roboto"/>
                          <a:ea typeface="Roboto"/>
                        </a:rPr>
                        <a:t>Reward &amp; Control</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16</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3,2</a:t>
                      </a:r>
                      <a:endParaRPr lang="en-US" sz="1100" b="0" strike="noStrike" spc="-1">
                        <a:latin typeface="Arial"/>
                      </a:endParaRPr>
                    </a:p>
                  </a:txBody>
                  <a:tcPr marL="28440" marR="28440">
                    <a:solidFill>
                      <a:srgbClr val="FFFFFF"/>
                    </a:solidFill>
                  </a:tcPr>
                </a:tc>
                <a:extLst>
                  <a:ext uri="{0D108BD9-81ED-4DB2-BD59-A6C34878D82A}">
                    <a16:rowId xmlns:a16="http://schemas.microsoft.com/office/drawing/2014/main" val="10004"/>
                  </a:ext>
                </a:extLst>
              </a:tr>
              <a:tr h="230040">
                <a:tc>
                  <a:txBody>
                    <a:bodyPr/>
                    <a:lstStyle/>
                    <a:p>
                      <a:pPr>
                        <a:lnSpc>
                          <a:spcPct val="115000"/>
                        </a:lnSpc>
                        <a:tabLst>
                          <a:tab pos="0" algn="l"/>
                        </a:tabLst>
                      </a:pPr>
                      <a:r>
                        <a:rPr lang="it" sz="1100" b="0" strike="noStrike" spc="-1">
                          <a:solidFill>
                            <a:srgbClr val="434343"/>
                          </a:solidFill>
                          <a:latin typeface="Roboto"/>
                          <a:ea typeface="Roboto"/>
                        </a:rPr>
                        <a:t>IT Support</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40</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dirty="0">
                          <a:solidFill>
                            <a:srgbClr val="434343"/>
                          </a:solidFill>
                          <a:latin typeface="Roboto"/>
                          <a:ea typeface="Roboto"/>
                        </a:rPr>
                        <a:t>8</a:t>
                      </a:r>
                      <a:endParaRPr lang="en-US" sz="1100" b="0" strike="noStrike" spc="-1" dirty="0">
                        <a:latin typeface="Arial"/>
                      </a:endParaRPr>
                    </a:p>
                  </a:txBody>
                  <a:tcPr marL="28440" marR="28440">
                    <a:solidFill>
                      <a:srgbClr val="FFFFFF"/>
                    </a:solidFill>
                  </a:tcPr>
                </a:tc>
                <a:extLst>
                  <a:ext uri="{0D108BD9-81ED-4DB2-BD59-A6C34878D82A}">
                    <a16:rowId xmlns:a16="http://schemas.microsoft.com/office/drawing/2014/main" val="10005"/>
                  </a:ext>
                </a:extLst>
              </a:tr>
            </a:tbl>
          </a:graphicData>
        </a:graphic>
      </p:graphicFrame>
      <p:pic>
        <p:nvPicPr>
          <p:cNvPr id="176" name="Google Shape;201;p25"/>
          <p:cNvPicPr/>
          <p:nvPr/>
        </p:nvPicPr>
        <p:blipFill>
          <a:blip r:embed="rId2"/>
          <a:stretch/>
        </p:blipFill>
        <p:spPr>
          <a:xfrm>
            <a:off x="152280" y="1170000"/>
            <a:ext cx="5062680" cy="3130200"/>
          </a:xfrm>
          <a:prstGeom prst="rect">
            <a:avLst/>
          </a:prstGeom>
          <a:ln>
            <a:noFill/>
          </a:ln>
        </p:spPr>
      </p:pic>
      <p:sp>
        <p:nvSpPr>
          <p:cNvPr id="177" name="CustomShape 4"/>
          <p:cNvSpPr/>
          <p:nvPr/>
        </p:nvSpPr>
        <p:spPr>
          <a:xfrm>
            <a:off x="4228200" y="3637080"/>
            <a:ext cx="1874520" cy="1318320"/>
          </a:xfrm>
          <a:prstGeom prst="triangle">
            <a:avLst>
              <a:gd name="adj" fmla="val 48092"/>
            </a:avLst>
          </a:prstGeom>
          <a:solidFill>
            <a:srgbClr val="F1C232"/>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400" b="1" strike="noStrike" spc="-1">
                <a:solidFill>
                  <a:srgbClr val="FFFFFF"/>
                </a:solidFill>
                <a:latin typeface="Arial"/>
                <a:ea typeface="Arial"/>
              </a:rPr>
              <a:t>Width</a:t>
            </a:r>
            <a:endParaRPr lang="en-US" sz="1400" b="0" strike="noStrike" spc="-1">
              <a:latin typeface="Arial"/>
            </a:endParaRPr>
          </a:p>
          <a:p>
            <a:pPr algn="ctr">
              <a:lnSpc>
                <a:spcPct val="100000"/>
              </a:lnSpc>
              <a:tabLst>
                <a:tab pos="0" algn="l"/>
              </a:tabLst>
            </a:pPr>
            <a:r>
              <a:rPr lang="it" sz="1400" b="1" strike="noStrike" spc="-1">
                <a:solidFill>
                  <a:srgbClr val="FFFFFF"/>
                </a:solidFill>
                <a:latin typeface="Arial"/>
                <a:ea typeface="Arial"/>
              </a:rPr>
              <a:t>20 </a:t>
            </a:r>
            <a:endParaRPr lang="en-US" sz="1400" b="0" strike="noStrike" spc="-1">
              <a:latin typeface="Arial"/>
            </a:endParaRPr>
          </a:p>
        </p:txBody>
      </p:sp>
      <p:sp>
        <p:nvSpPr>
          <p:cNvPr id="178" name="CustomShape 5"/>
          <p:cNvSpPr/>
          <p:nvPr/>
        </p:nvSpPr>
        <p:spPr>
          <a:xfrm rot="10800000" flipH="1">
            <a:off x="5615640" y="3439440"/>
            <a:ext cx="3069000" cy="857160"/>
          </a:xfrm>
          <a:prstGeom prst="bentConnector3">
            <a:avLst>
              <a:gd name="adj1" fmla="val 83741"/>
            </a:avLst>
          </a:prstGeom>
          <a:noFill/>
          <a:ln w="9360">
            <a:solidFill>
              <a:schemeClr val="dk2"/>
            </a:solidFill>
            <a:round/>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 name="Group 1"/>
          <p:cNvGrpSpPr/>
          <p:nvPr/>
        </p:nvGrpSpPr>
        <p:grpSpPr>
          <a:xfrm>
            <a:off x="876600" y="444960"/>
            <a:ext cx="7800840" cy="5176440"/>
            <a:chOff x="876600" y="444960"/>
            <a:chExt cx="7800840" cy="5176440"/>
          </a:xfrm>
        </p:grpSpPr>
        <p:grpSp>
          <p:nvGrpSpPr>
            <p:cNvPr id="180" name="Group 2"/>
            <p:cNvGrpSpPr/>
            <p:nvPr/>
          </p:nvGrpSpPr>
          <p:grpSpPr>
            <a:xfrm>
              <a:off x="1098000" y="2876040"/>
              <a:ext cx="2676240" cy="2745360"/>
              <a:chOff x="1098000" y="2876040"/>
              <a:chExt cx="2676240" cy="2745360"/>
            </a:xfrm>
          </p:grpSpPr>
          <p:sp>
            <p:nvSpPr>
              <p:cNvPr id="181" name="CustomShape 3"/>
              <p:cNvSpPr/>
              <p:nvPr/>
            </p:nvSpPr>
            <p:spPr>
              <a:xfrm rot="19914600">
                <a:off x="2290320" y="3118680"/>
                <a:ext cx="1537200" cy="2025000"/>
              </a:xfrm>
              <a:custGeom>
                <a:avLst/>
                <a:gdLst/>
                <a:ahLst/>
                <a:cxnLst/>
                <a:rect l="l" t="t" r="r" b="b"/>
                <a:pathLst>
                  <a:path w="183" h="273">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noFill/>
              <a:ln w="12600">
                <a:solidFill>
                  <a:srgbClr val="FFFFFF"/>
                </a:solidFill>
                <a:miter/>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sp>
          <p:sp>
            <p:nvSpPr>
              <p:cNvPr id="182" name="CustomShape 4"/>
              <p:cNvSpPr/>
              <p:nvPr/>
            </p:nvSpPr>
            <p:spPr>
              <a:xfrm rot="1752000">
                <a:off x="993600" y="4284000"/>
                <a:ext cx="1911600" cy="677160"/>
              </a:xfrm>
              <a:prstGeom prst="rect">
                <a:avLst/>
              </a:prstGeom>
              <a:noFill/>
              <a:ln>
                <a:noFill/>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0" strike="noStrike" spc="-1">
                    <a:solidFill>
                      <a:srgbClr val="6FA8DC"/>
                    </a:solidFill>
                    <a:highlight>
                      <a:srgbClr val="CFE2F3"/>
                    </a:highlight>
                    <a:latin typeface="Roboto"/>
                    <a:ea typeface="Roboto"/>
                  </a:rPr>
                  <a:t>REWARD&amp;CONTROL</a:t>
                </a:r>
                <a:endParaRPr lang="en-US" sz="1000" b="0" strike="noStrike" spc="-1">
                  <a:latin typeface="Arial"/>
                </a:endParaRPr>
              </a:p>
            </p:txBody>
          </p:sp>
        </p:grpSp>
        <p:grpSp>
          <p:nvGrpSpPr>
            <p:cNvPr id="183" name="Group 5"/>
            <p:cNvGrpSpPr/>
            <p:nvPr/>
          </p:nvGrpSpPr>
          <p:grpSpPr>
            <a:xfrm>
              <a:off x="3730680" y="2724480"/>
              <a:ext cx="4487760" cy="2334240"/>
              <a:chOff x="3730680" y="2724480"/>
              <a:chExt cx="4487760" cy="2334240"/>
            </a:xfrm>
          </p:grpSpPr>
          <p:sp>
            <p:nvSpPr>
              <p:cNvPr id="184" name="CustomShape 6"/>
              <p:cNvSpPr/>
              <p:nvPr/>
            </p:nvSpPr>
            <p:spPr>
              <a:xfrm rot="19914600">
                <a:off x="3864600" y="3231720"/>
                <a:ext cx="2450880" cy="1182240"/>
              </a:xfrm>
              <a:custGeom>
                <a:avLst/>
                <a:gdLst/>
                <a:ahLst/>
                <a:cxnLst/>
                <a:rect l="l" t="t" r="r" b="b"/>
                <a:pathLst>
                  <a:path w="292" h="159">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noFill/>
              <a:ln w="12600">
                <a:solidFill>
                  <a:srgbClr val="FFFFFF"/>
                </a:solidFill>
                <a:miter/>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sp>
          <p:sp>
            <p:nvSpPr>
              <p:cNvPr id="185" name="CustomShape 7"/>
              <p:cNvSpPr/>
              <p:nvPr/>
            </p:nvSpPr>
            <p:spPr>
              <a:xfrm rot="621000">
                <a:off x="6427080" y="4152240"/>
                <a:ext cx="1741680" cy="710280"/>
              </a:xfrm>
              <a:prstGeom prst="rect">
                <a:avLst/>
              </a:prstGeom>
              <a:noFill/>
              <a:ln>
                <a:noFill/>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0" strike="noStrike" spc="-1">
                    <a:solidFill>
                      <a:srgbClr val="6FA8DC"/>
                    </a:solidFill>
                    <a:highlight>
                      <a:srgbClr val="CFE2F3"/>
                    </a:highlight>
                    <a:latin typeface="Roboto"/>
                    <a:ea typeface="Roboto"/>
                  </a:rPr>
                  <a:t>SKILL</a:t>
                </a:r>
                <a:endParaRPr lang="en-US" sz="1000" b="0" strike="noStrike" spc="-1">
                  <a:latin typeface="Arial"/>
                </a:endParaRPr>
              </a:p>
            </p:txBody>
          </p:sp>
        </p:grpSp>
        <p:grpSp>
          <p:nvGrpSpPr>
            <p:cNvPr id="186" name="Group 8"/>
            <p:cNvGrpSpPr/>
            <p:nvPr/>
          </p:nvGrpSpPr>
          <p:grpSpPr>
            <a:xfrm>
              <a:off x="4101120" y="911520"/>
              <a:ext cx="4576320" cy="3185640"/>
              <a:chOff x="4101120" y="911520"/>
              <a:chExt cx="4576320" cy="3185640"/>
            </a:xfrm>
          </p:grpSpPr>
          <p:sp>
            <p:nvSpPr>
              <p:cNvPr id="187" name="CustomShape 9"/>
              <p:cNvSpPr/>
              <p:nvPr/>
            </p:nvSpPr>
            <p:spPr>
              <a:xfrm rot="19914600">
                <a:off x="4515120" y="1463400"/>
                <a:ext cx="1549800" cy="2146320"/>
              </a:xfrm>
              <a:custGeom>
                <a:avLst/>
                <a:gdLst/>
                <a:ahLst/>
                <a:cxnLst/>
                <a:rect l="l" t="t" r="r" b="b"/>
                <a:pathLst>
                  <a:path w="184" h="289">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noFill/>
              <a:ln w="12600">
                <a:solidFill>
                  <a:srgbClr val="FFFFFF"/>
                </a:solidFill>
                <a:miter/>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sp>
          <p:sp>
            <p:nvSpPr>
              <p:cNvPr id="188" name="CustomShape 10"/>
              <p:cNvSpPr/>
              <p:nvPr/>
            </p:nvSpPr>
            <p:spPr>
              <a:xfrm rot="1149000">
                <a:off x="7439400" y="1076400"/>
                <a:ext cx="1139400" cy="791640"/>
              </a:xfrm>
              <a:prstGeom prst="rect">
                <a:avLst/>
              </a:prstGeom>
              <a:noFill/>
              <a:ln>
                <a:noFill/>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it" sz="1000" b="0" strike="noStrike" spc="-1">
                    <a:solidFill>
                      <a:srgbClr val="6FA8DC"/>
                    </a:solidFill>
                    <a:highlight>
                      <a:srgbClr val="CFE2F3"/>
                    </a:highlight>
                    <a:latin typeface="Roboto"/>
                    <a:ea typeface="Roboto"/>
                  </a:rPr>
                  <a:t>ACTIVITIES</a:t>
                </a:r>
                <a:endParaRPr lang="en-US" sz="1000" b="0" strike="noStrike" spc="-1">
                  <a:latin typeface="Arial"/>
                </a:endParaRPr>
              </a:p>
            </p:txBody>
          </p:sp>
        </p:grpSp>
        <p:grpSp>
          <p:nvGrpSpPr>
            <p:cNvPr id="189" name="Group 11"/>
            <p:cNvGrpSpPr/>
            <p:nvPr/>
          </p:nvGrpSpPr>
          <p:grpSpPr>
            <a:xfrm>
              <a:off x="2549160" y="444960"/>
              <a:ext cx="2465640" cy="2627640"/>
              <a:chOff x="2549160" y="444960"/>
              <a:chExt cx="2465640" cy="2627640"/>
            </a:xfrm>
          </p:grpSpPr>
          <p:sp>
            <p:nvSpPr>
              <p:cNvPr id="190" name="CustomShape 12"/>
              <p:cNvSpPr/>
              <p:nvPr/>
            </p:nvSpPr>
            <p:spPr>
              <a:xfrm rot="19914600">
                <a:off x="2800080" y="860400"/>
                <a:ext cx="2167920" cy="1609560"/>
              </a:xfrm>
              <a:custGeom>
                <a:avLst/>
                <a:gdLst/>
                <a:ahLst/>
                <a:cxnLst/>
                <a:rect l="l" t="t" r="r" b="b"/>
                <a:pathLst>
                  <a:path w="258" h="217">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noFill/>
              <a:ln w="12600">
                <a:solidFill>
                  <a:srgbClr val="FFFFFF"/>
                </a:solidFill>
                <a:miter/>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sp>
          <p:sp>
            <p:nvSpPr>
              <p:cNvPr id="191" name="CustomShape 13"/>
              <p:cNvSpPr/>
              <p:nvPr/>
            </p:nvSpPr>
            <p:spPr>
              <a:xfrm>
                <a:off x="3125880" y="1226880"/>
                <a:ext cx="1888920" cy="628560"/>
              </a:xfrm>
              <a:prstGeom prst="rect">
                <a:avLst/>
              </a:prstGeom>
              <a:noFill/>
              <a:ln>
                <a:noFill/>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0" strike="noStrike" spc="-1">
                    <a:solidFill>
                      <a:srgbClr val="6FA8DC"/>
                    </a:solidFill>
                    <a:highlight>
                      <a:srgbClr val="CFE2F3"/>
                    </a:highlight>
                    <a:latin typeface="Roboto"/>
                    <a:ea typeface="Roboto"/>
                  </a:rPr>
                  <a:t>STRUCTURE</a:t>
                </a:r>
                <a:endParaRPr lang="en-US" sz="1000" b="0" strike="noStrike" spc="-1">
                  <a:latin typeface="Arial"/>
                </a:endParaRPr>
              </a:p>
            </p:txBody>
          </p:sp>
        </p:grpSp>
        <p:grpSp>
          <p:nvGrpSpPr>
            <p:cNvPr id="192" name="Group 14"/>
            <p:cNvGrpSpPr/>
            <p:nvPr/>
          </p:nvGrpSpPr>
          <p:grpSpPr>
            <a:xfrm>
              <a:off x="876600" y="1402200"/>
              <a:ext cx="4408200" cy="3832920"/>
              <a:chOff x="876600" y="1402200"/>
              <a:chExt cx="4408200" cy="3832920"/>
            </a:xfrm>
          </p:grpSpPr>
          <p:sp>
            <p:nvSpPr>
              <p:cNvPr id="193" name="CustomShape 15"/>
              <p:cNvSpPr/>
              <p:nvPr/>
            </p:nvSpPr>
            <p:spPr>
              <a:xfrm rot="19914600">
                <a:off x="1126440" y="1798560"/>
                <a:ext cx="2080080" cy="1582200"/>
              </a:xfrm>
              <a:custGeom>
                <a:avLst/>
                <a:gdLst/>
                <a:ahLst/>
                <a:cxnLst/>
                <a:rect l="l" t="t" r="r" b="b"/>
                <a:pathLst>
                  <a:path w="248" h="213">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noFill/>
              <a:ln w="12600">
                <a:solidFill>
                  <a:srgbClr val="FFFFFF"/>
                </a:solidFill>
                <a:miter/>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sp>
          <p:sp>
            <p:nvSpPr>
              <p:cNvPr id="194" name="CustomShape 16"/>
              <p:cNvSpPr/>
              <p:nvPr/>
            </p:nvSpPr>
            <p:spPr>
              <a:xfrm rot="172800">
                <a:off x="3771360" y="4395240"/>
                <a:ext cx="1494000" cy="801000"/>
              </a:xfrm>
              <a:prstGeom prst="rect">
                <a:avLst/>
              </a:prstGeom>
              <a:noFill/>
              <a:ln>
                <a:noFill/>
              </a:ln>
              <a:effectLst>
                <a:outerShdw dist="18782" dir="6130287" algn="bl" rotWithShape="0">
                  <a:srgbClr val="FFF2CC">
                    <a:alpha val="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0" strike="noStrike" spc="-1">
                    <a:solidFill>
                      <a:srgbClr val="6FA8DC"/>
                    </a:solidFill>
                    <a:highlight>
                      <a:srgbClr val="CFE2F3"/>
                    </a:highlight>
                    <a:latin typeface="Roboto"/>
                    <a:ea typeface="Roboto"/>
                  </a:rPr>
                  <a:t>IT SUPPORT</a:t>
                </a:r>
                <a:endParaRPr lang="en-US" sz="1000" b="0" strike="noStrike" spc="-1">
                  <a:latin typeface="Arial"/>
                </a:endParaRPr>
              </a:p>
            </p:txBody>
          </p:sp>
        </p:grpSp>
      </p:grpSp>
      <p:sp>
        <p:nvSpPr>
          <p:cNvPr id="195" name="TextShape 17"/>
          <p:cNvSpPr txBox="1"/>
          <p:nvPr/>
        </p:nvSpPr>
        <p:spPr>
          <a:xfrm>
            <a:off x="337409" y="339017"/>
            <a:ext cx="8520120" cy="572400"/>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ORGANIZATION IMPACT : WIDTH (I)</a:t>
            </a:r>
            <a:br>
              <a:rPr sz="2400" dirty="0"/>
            </a:br>
            <a:r>
              <a:rPr lang="it" sz="2400" b="0" strike="noStrike" spc="-1" dirty="0">
                <a:solidFill>
                  <a:srgbClr val="FF5722"/>
                </a:solidFill>
                <a:latin typeface="Alfa Slab One"/>
                <a:ea typeface="Alfa Slab One"/>
              </a:rPr>
              <a:t>comment :</a:t>
            </a:r>
            <a:endParaRPr lang="en-US" sz="2400" b="0" strike="noStrike" spc="-1" dirty="0">
              <a:solidFill>
                <a:srgbClr val="000000"/>
              </a:solidFill>
              <a:latin typeface="Arial"/>
            </a:endParaRPr>
          </a:p>
        </p:txBody>
      </p:sp>
      <p:sp>
        <p:nvSpPr>
          <p:cNvPr id="196" name="CustomShape 18"/>
          <p:cNvSpPr/>
          <p:nvPr/>
        </p:nvSpPr>
        <p:spPr>
          <a:xfrm>
            <a:off x="311760" y="1301040"/>
            <a:ext cx="7550640" cy="373932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50000"/>
              </a:lnSpc>
              <a:tabLst>
                <a:tab pos="0" algn="l"/>
              </a:tabLst>
            </a:pPr>
            <a:r>
              <a:rPr lang="it" sz="1200" b="0" strike="noStrike" spc="-1" dirty="0">
                <a:solidFill>
                  <a:srgbClr val="000000"/>
                </a:solidFill>
                <a:latin typeface="Roboto"/>
                <a:ea typeface="Roboto"/>
              </a:rPr>
              <a:t>Change Span:</a:t>
            </a:r>
            <a:endParaRPr lang="en-US" sz="1200" b="0" strike="noStrike" spc="-1" dirty="0">
              <a:latin typeface="Arial"/>
            </a:endParaRPr>
          </a:p>
          <a:p>
            <a:pPr>
              <a:lnSpc>
                <a:spcPct val="150000"/>
              </a:lnSpc>
              <a:tabLst>
                <a:tab pos="0" algn="l"/>
              </a:tabLst>
            </a:pPr>
            <a:endParaRPr lang="en-US" sz="1200" b="0" strike="noStrike" spc="-1" dirty="0">
              <a:latin typeface="Arial"/>
            </a:endParaRPr>
          </a:p>
          <a:p>
            <a:pPr marL="457200" indent="-304560">
              <a:lnSpc>
                <a:spcPct val="150000"/>
              </a:lnSpc>
              <a:buClr>
                <a:srgbClr val="000000"/>
              </a:buClr>
              <a:buFont typeface="Roboto"/>
              <a:buAutoNum type="arabicPeriod"/>
              <a:tabLst>
                <a:tab pos="0" algn="l"/>
              </a:tabLst>
            </a:pPr>
            <a:r>
              <a:rPr lang="it" sz="1200" b="0" strike="noStrike" spc="-1" dirty="0">
                <a:solidFill>
                  <a:srgbClr val="000000"/>
                </a:solidFill>
                <a:latin typeface="Roboto"/>
                <a:ea typeface="Roboto"/>
              </a:rPr>
              <a:t>The activities are slightly changed, from the manual operation when the GP accept the patient and when the patients book and visit the doctor, also when the patient can do online meeting with the doctor.</a:t>
            </a:r>
            <a:endParaRPr lang="en-US" sz="1200" b="0" strike="noStrike" spc="-1" dirty="0">
              <a:latin typeface="Arial"/>
            </a:endParaRPr>
          </a:p>
          <a:p>
            <a:pPr marL="457200" indent="-304560">
              <a:lnSpc>
                <a:spcPct val="150000"/>
              </a:lnSpc>
              <a:buClr>
                <a:srgbClr val="000000"/>
              </a:buClr>
              <a:buFont typeface="Roboto"/>
              <a:buAutoNum type="arabicPeriod"/>
              <a:tabLst>
                <a:tab pos="0" algn="l"/>
              </a:tabLst>
            </a:pPr>
            <a:r>
              <a:rPr lang="it" sz="1200" b="0" strike="noStrike" spc="-1" dirty="0">
                <a:solidFill>
                  <a:srgbClr val="000000"/>
                </a:solidFill>
                <a:latin typeface="Roboto"/>
                <a:ea typeface="Roboto"/>
              </a:rPr>
              <a:t>No changes in an organizational structures.</a:t>
            </a:r>
            <a:endParaRPr lang="en-US" sz="1200" b="0" strike="noStrike" spc="-1" dirty="0">
              <a:latin typeface="Arial"/>
            </a:endParaRPr>
          </a:p>
          <a:p>
            <a:pPr marL="457200" indent="-304560">
              <a:lnSpc>
                <a:spcPct val="150000"/>
              </a:lnSpc>
              <a:buClr>
                <a:srgbClr val="000000"/>
              </a:buClr>
              <a:buFont typeface="Roboto"/>
              <a:buAutoNum type="arabicPeriod"/>
              <a:tabLst>
                <a:tab pos="0" algn="l"/>
              </a:tabLst>
            </a:pPr>
            <a:r>
              <a:rPr lang="it" sz="1200" b="0" strike="noStrike" spc="-1" dirty="0">
                <a:solidFill>
                  <a:srgbClr val="000000"/>
                </a:solidFill>
                <a:latin typeface="Roboto"/>
                <a:ea typeface="Roboto"/>
              </a:rPr>
              <a:t>There will be a huge percentage of the skills involved in this case, both GP and patient should be familiar with the used of the software.</a:t>
            </a:r>
            <a:endParaRPr lang="en-US" sz="1200" b="0" strike="noStrike" spc="-1" dirty="0">
              <a:latin typeface="Arial"/>
            </a:endParaRPr>
          </a:p>
          <a:p>
            <a:pPr marL="457200" indent="-304560">
              <a:lnSpc>
                <a:spcPct val="150000"/>
              </a:lnSpc>
              <a:buClr>
                <a:srgbClr val="000000"/>
              </a:buClr>
              <a:buFont typeface="Roboto"/>
              <a:buAutoNum type="arabicPeriod"/>
              <a:tabLst>
                <a:tab pos="0" algn="l"/>
              </a:tabLst>
            </a:pPr>
            <a:r>
              <a:rPr lang="it" sz="1200" b="0" strike="noStrike" spc="-1" dirty="0">
                <a:solidFill>
                  <a:srgbClr val="000000"/>
                </a:solidFill>
                <a:latin typeface="Roboto"/>
                <a:ea typeface="Roboto"/>
              </a:rPr>
              <a:t>From the first phase, there will not a big deal with reward and control, but consider to the next phase when reward and control can be a keypoint to build a reputation and provide a good governance policy to protect both patient and GP.</a:t>
            </a:r>
            <a:endParaRPr lang="en-US" sz="1200" b="0" strike="noStrike" spc="-1" dirty="0">
              <a:latin typeface="Arial"/>
            </a:endParaRPr>
          </a:p>
          <a:p>
            <a:pPr marL="457200" indent="-304560">
              <a:lnSpc>
                <a:spcPct val="150000"/>
              </a:lnSpc>
              <a:buClr>
                <a:srgbClr val="000000"/>
              </a:buClr>
              <a:buFont typeface="Roboto"/>
              <a:buAutoNum type="arabicPeriod"/>
              <a:tabLst>
                <a:tab pos="0" algn="l"/>
              </a:tabLst>
            </a:pPr>
            <a:r>
              <a:rPr lang="it" sz="1200" b="0" strike="noStrike" spc="-1" dirty="0">
                <a:solidFill>
                  <a:srgbClr val="000000"/>
                </a:solidFill>
                <a:latin typeface="Roboto"/>
                <a:ea typeface="Roboto"/>
              </a:rPr>
              <a:t>IT support as the most important impact in this field, as a new system released to provide knowledge support for operational and technical issues.</a:t>
            </a:r>
            <a:endParaRPr lang="en-US" sz="12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50120" y="296660"/>
            <a:ext cx="8993880" cy="572400"/>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ORGANIZATION IMPACT : MANAGEMENT (II)</a:t>
            </a:r>
            <a:br>
              <a:rPr sz="2400" dirty="0"/>
            </a:br>
            <a:br>
              <a:rPr sz="2400" dirty="0"/>
            </a:br>
            <a:endParaRPr lang="en-US" sz="2400" b="0" strike="noStrike" spc="-1" dirty="0">
              <a:solidFill>
                <a:srgbClr val="000000"/>
              </a:solidFill>
              <a:latin typeface="Arial"/>
            </a:endParaRPr>
          </a:p>
        </p:txBody>
      </p:sp>
      <p:sp>
        <p:nvSpPr>
          <p:cNvPr id="198" name="CustomShape 2"/>
          <p:cNvSpPr/>
          <p:nvPr/>
        </p:nvSpPr>
        <p:spPr>
          <a:xfrm>
            <a:off x="5237640" y="2695320"/>
            <a:ext cx="4068360" cy="6087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400" b="1" strike="noStrike" spc="-1">
                <a:solidFill>
                  <a:srgbClr val="000000"/>
                </a:solidFill>
                <a:latin typeface="Roboto"/>
                <a:ea typeface="Roboto"/>
              </a:rPr>
              <a:t>Total                                               100                </a:t>
            </a:r>
            <a:r>
              <a:rPr lang="it" sz="1400" b="1" strike="noStrike" spc="-1">
                <a:solidFill>
                  <a:srgbClr val="000000"/>
                </a:solidFill>
                <a:highlight>
                  <a:srgbClr val="4285F4"/>
                </a:highlight>
                <a:latin typeface="Roboto"/>
                <a:ea typeface="Roboto"/>
              </a:rPr>
              <a:t>30</a:t>
            </a:r>
            <a:endParaRPr lang="en-US" sz="1400" b="0" strike="noStrike" spc="-1">
              <a:latin typeface="Arial"/>
            </a:endParaRPr>
          </a:p>
        </p:txBody>
      </p:sp>
      <p:pic>
        <p:nvPicPr>
          <p:cNvPr id="199" name="Google Shape;232;p27"/>
          <p:cNvPicPr/>
          <p:nvPr/>
        </p:nvPicPr>
        <p:blipFill>
          <a:blip r:embed="rId2"/>
          <a:stretch/>
        </p:blipFill>
        <p:spPr>
          <a:xfrm>
            <a:off x="311760" y="1413000"/>
            <a:ext cx="4583520" cy="2823480"/>
          </a:xfrm>
          <a:prstGeom prst="rect">
            <a:avLst/>
          </a:prstGeom>
          <a:ln>
            <a:noFill/>
          </a:ln>
        </p:spPr>
      </p:pic>
      <p:sp>
        <p:nvSpPr>
          <p:cNvPr id="200" name="CustomShape 3"/>
          <p:cNvSpPr/>
          <p:nvPr/>
        </p:nvSpPr>
        <p:spPr>
          <a:xfrm>
            <a:off x="4895640" y="3951720"/>
            <a:ext cx="2670120" cy="484920"/>
          </a:xfrm>
          <a:prstGeom prst="trapezoid">
            <a:avLst>
              <a:gd name="adj" fmla="val 70947"/>
            </a:avLst>
          </a:prstGeom>
          <a:solidFill>
            <a:srgbClr val="00FF00"/>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400" b="1" strike="noStrike" spc="-1">
                <a:solidFill>
                  <a:srgbClr val="FFFFFF"/>
                </a:solidFill>
                <a:latin typeface="Arial"/>
                <a:ea typeface="Arial"/>
              </a:rPr>
              <a:t>Management</a:t>
            </a:r>
            <a:endParaRPr lang="en-US" sz="1400" b="0" strike="noStrike" spc="-1">
              <a:latin typeface="Arial"/>
            </a:endParaRPr>
          </a:p>
          <a:p>
            <a:pPr algn="ctr">
              <a:lnSpc>
                <a:spcPct val="100000"/>
              </a:lnSpc>
              <a:tabLst>
                <a:tab pos="0" algn="l"/>
              </a:tabLst>
            </a:pPr>
            <a:r>
              <a:rPr lang="it" sz="1400" b="1" strike="noStrike" spc="-1">
                <a:solidFill>
                  <a:srgbClr val="FFFFFF"/>
                </a:solidFill>
                <a:latin typeface="Arial"/>
                <a:ea typeface="Arial"/>
              </a:rPr>
              <a:t>30</a:t>
            </a:r>
            <a:endParaRPr lang="en-US" sz="1400" b="0" strike="noStrike" spc="-1">
              <a:latin typeface="Arial"/>
            </a:endParaRPr>
          </a:p>
        </p:txBody>
      </p:sp>
      <p:sp>
        <p:nvSpPr>
          <p:cNvPr id="201" name="CustomShape 4"/>
          <p:cNvSpPr/>
          <p:nvPr/>
        </p:nvSpPr>
        <p:spPr>
          <a:xfrm rot="10800000" flipH="1">
            <a:off x="7394040" y="2900160"/>
            <a:ext cx="1372320" cy="1294200"/>
          </a:xfrm>
          <a:prstGeom prst="bentConnector3">
            <a:avLst>
              <a:gd name="adj1" fmla="val 66597"/>
            </a:avLst>
          </a:prstGeom>
          <a:noFill/>
          <a:ln w="9360">
            <a:solidFill>
              <a:schemeClr val="dk2"/>
            </a:solidFill>
            <a:round/>
          </a:ln>
        </p:spPr>
        <p:style>
          <a:lnRef idx="0">
            <a:scrgbClr r="0" g="0" b="0"/>
          </a:lnRef>
          <a:fillRef idx="0">
            <a:scrgbClr r="0" g="0" b="0"/>
          </a:fillRef>
          <a:effectRef idx="0">
            <a:scrgbClr r="0" g="0" b="0"/>
          </a:effectRef>
          <a:fontRef idx="minor"/>
        </p:style>
      </p:sp>
      <p:graphicFrame>
        <p:nvGraphicFramePr>
          <p:cNvPr id="202" name="Table 5"/>
          <p:cNvGraphicFramePr/>
          <p:nvPr>
            <p:extLst>
              <p:ext uri="{D42A27DB-BD31-4B8C-83A1-F6EECF244321}">
                <p14:modId xmlns:p14="http://schemas.microsoft.com/office/powerpoint/2010/main" val="2690967436"/>
              </p:ext>
            </p:extLst>
          </p:nvPr>
        </p:nvGraphicFramePr>
        <p:xfrm>
          <a:off x="5237640" y="1594480"/>
          <a:ext cx="3790440" cy="906400"/>
        </p:xfrm>
        <a:graphic>
          <a:graphicData uri="http://schemas.openxmlformats.org/drawingml/2006/table">
            <a:tbl>
              <a:tblPr/>
              <a:tblGrid>
                <a:gridCol w="1885680">
                  <a:extLst>
                    <a:ext uri="{9D8B030D-6E8A-4147-A177-3AD203B41FA5}">
                      <a16:colId xmlns:a16="http://schemas.microsoft.com/office/drawing/2014/main" val="20000"/>
                    </a:ext>
                  </a:extLst>
                </a:gridCol>
                <a:gridCol w="952200">
                  <a:extLst>
                    <a:ext uri="{9D8B030D-6E8A-4147-A177-3AD203B41FA5}">
                      <a16:colId xmlns:a16="http://schemas.microsoft.com/office/drawing/2014/main" val="20001"/>
                    </a:ext>
                  </a:extLst>
                </a:gridCol>
                <a:gridCol w="952560">
                  <a:extLst>
                    <a:ext uri="{9D8B030D-6E8A-4147-A177-3AD203B41FA5}">
                      <a16:colId xmlns:a16="http://schemas.microsoft.com/office/drawing/2014/main" val="20002"/>
                    </a:ext>
                  </a:extLst>
                </a:gridCol>
              </a:tblGrid>
              <a:tr h="230040">
                <a:tc>
                  <a:txBody>
                    <a:bodyPr/>
                    <a:lstStyle/>
                    <a:p>
                      <a:endParaRPr lang="en-US" dirty="0"/>
                    </a:p>
                  </a:txBody>
                  <a:tcPr marL="28440" marR="28440">
                    <a:solidFill>
                      <a:srgbClr val="C9DAF8"/>
                    </a:solidFill>
                  </a:tcPr>
                </a:tc>
                <a:tc>
                  <a:txBody>
                    <a:bodyPr/>
                    <a:lstStyle/>
                    <a:p>
                      <a:pPr algn="r">
                        <a:lnSpc>
                          <a:spcPct val="115000"/>
                        </a:lnSpc>
                        <a:tabLst>
                          <a:tab pos="0" algn="l"/>
                        </a:tabLst>
                      </a:pPr>
                      <a:r>
                        <a:rPr lang="it" sz="1100" b="0" strike="noStrike" spc="-1">
                          <a:solidFill>
                            <a:srgbClr val="434343"/>
                          </a:solidFill>
                          <a:latin typeface="Roboto"/>
                          <a:ea typeface="Roboto"/>
                        </a:rPr>
                        <a:t>Percentage</a:t>
                      </a:r>
                      <a:endParaRPr lang="en-US" sz="1100" b="0" strike="noStrike" spc="-1">
                        <a:latin typeface="Arial"/>
                      </a:endParaRPr>
                    </a:p>
                  </a:txBody>
                  <a:tcPr marL="28440" marR="28440">
                    <a:solidFill>
                      <a:srgbClr val="C9DAF8"/>
                    </a:solidFill>
                  </a:tcPr>
                </a:tc>
                <a:tc>
                  <a:txBody>
                    <a:bodyPr/>
                    <a:lstStyle/>
                    <a:p>
                      <a:pPr algn="r">
                        <a:lnSpc>
                          <a:spcPct val="115000"/>
                        </a:lnSpc>
                        <a:tabLst>
                          <a:tab pos="0" algn="l"/>
                        </a:tabLst>
                      </a:pPr>
                      <a:r>
                        <a:rPr lang="it" sz="1100" b="0" strike="noStrike" spc="-1">
                          <a:solidFill>
                            <a:srgbClr val="434343"/>
                          </a:solidFill>
                          <a:latin typeface="Roboto"/>
                          <a:ea typeface="Roboto"/>
                        </a:rPr>
                        <a:t>Weight</a:t>
                      </a:r>
                      <a:endParaRPr lang="en-US" sz="1100" b="0" strike="noStrike" spc="-1">
                        <a:latin typeface="Arial"/>
                      </a:endParaRPr>
                    </a:p>
                  </a:txBody>
                  <a:tcPr marL="28440" marR="28440">
                    <a:solidFill>
                      <a:srgbClr val="C9DAF8"/>
                    </a:solidFill>
                  </a:tcPr>
                </a:tc>
                <a:extLst>
                  <a:ext uri="{0D108BD9-81ED-4DB2-BD59-A6C34878D82A}">
                    <a16:rowId xmlns:a16="http://schemas.microsoft.com/office/drawing/2014/main" val="10000"/>
                  </a:ext>
                </a:extLst>
              </a:tr>
              <a:tr h="230040">
                <a:tc>
                  <a:txBody>
                    <a:bodyPr/>
                    <a:lstStyle/>
                    <a:p>
                      <a:pPr>
                        <a:lnSpc>
                          <a:spcPct val="115000"/>
                        </a:lnSpc>
                        <a:tabLst>
                          <a:tab pos="0" algn="l"/>
                        </a:tabLst>
                      </a:pPr>
                      <a:r>
                        <a:rPr lang="it" sz="1100" b="0" strike="noStrike" spc="-1">
                          <a:solidFill>
                            <a:srgbClr val="434343"/>
                          </a:solidFill>
                          <a:latin typeface="Roboto"/>
                          <a:ea typeface="Roboto"/>
                        </a:rPr>
                        <a:t>Project Experience</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30</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9</a:t>
                      </a:r>
                      <a:endParaRPr lang="en-US" sz="1100" b="0" strike="noStrike" spc="-1">
                        <a:latin typeface="Arial"/>
                      </a:endParaRPr>
                    </a:p>
                  </a:txBody>
                  <a:tcPr marL="28440" marR="28440">
                    <a:solidFill>
                      <a:srgbClr val="FFFFFF"/>
                    </a:solidFill>
                  </a:tcPr>
                </a:tc>
                <a:extLst>
                  <a:ext uri="{0D108BD9-81ED-4DB2-BD59-A6C34878D82A}">
                    <a16:rowId xmlns:a16="http://schemas.microsoft.com/office/drawing/2014/main" val="10001"/>
                  </a:ext>
                </a:extLst>
              </a:tr>
              <a:tr h="230040">
                <a:tc>
                  <a:txBody>
                    <a:bodyPr/>
                    <a:lstStyle/>
                    <a:p>
                      <a:pPr>
                        <a:lnSpc>
                          <a:spcPct val="115000"/>
                        </a:lnSpc>
                        <a:tabLst>
                          <a:tab pos="0" algn="l"/>
                        </a:tabLst>
                      </a:pPr>
                      <a:r>
                        <a:rPr lang="it" sz="1100" b="0" strike="noStrike" spc="-1">
                          <a:solidFill>
                            <a:srgbClr val="434343"/>
                          </a:solidFill>
                          <a:latin typeface="Roboto"/>
                          <a:ea typeface="Roboto"/>
                        </a:rPr>
                        <a:t>Commitment</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70</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dirty="0">
                          <a:solidFill>
                            <a:srgbClr val="434343"/>
                          </a:solidFill>
                          <a:latin typeface="Roboto"/>
                          <a:ea typeface="Roboto"/>
                        </a:rPr>
                        <a:t>21</a:t>
                      </a:r>
                      <a:endParaRPr lang="en-US" sz="1100" b="0" strike="noStrike" spc="-1" dirty="0">
                        <a:latin typeface="Arial"/>
                      </a:endParaRPr>
                    </a:p>
                  </a:txBody>
                  <a:tcPr marL="28440" marR="28440">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311040" y="1543680"/>
            <a:ext cx="7550640" cy="291852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50000"/>
              </a:lnSpc>
              <a:tabLst>
                <a:tab pos="0" algn="l"/>
              </a:tabLst>
            </a:pPr>
            <a:r>
              <a:rPr lang="it" sz="1200" b="0" strike="noStrike" spc="-1">
                <a:solidFill>
                  <a:srgbClr val="000000"/>
                </a:solidFill>
                <a:latin typeface="Roboto"/>
                <a:ea typeface="Roboto"/>
              </a:rPr>
              <a:t>Management preparation :</a:t>
            </a:r>
            <a:endParaRPr lang="en-US" sz="1200" b="0" strike="noStrike" spc="-1">
              <a:latin typeface="Arial"/>
            </a:endParaRPr>
          </a:p>
          <a:p>
            <a:pPr>
              <a:lnSpc>
                <a:spcPct val="150000"/>
              </a:lnSpc>
              <a:tabLst>
                <a:tab pos="0" algn="l"/>
              </a:tabLst>
            </a:pPr>
            <a:endParaRPr lang="en-US" sz="1200" b="0" strike="noStrike" spc="-1">
              <a:latin typeface="Arial"/>
            </a:endParaRPr>
          </a:p>
          <a:p>
            <a:pPr marL="457200" indent="-304560">
              <a:lnSpc>
                <a:spcPct val="150000"/>
              </a:lnSpc>
              <a:buClr>
                <a:srgbClr val="000000"/>
              </a:buClr>
              <a:buFont typeface="Roboto"/>
              <a:buAutoNum type="arabicPeriod"/>
              <a:tabLst>
                <a:tab pos="0" algn="l"/>
              </a:tabLst>
            </a:pPr>
            <a:r>
              <a:rPr lang="it" sz="1200" b="0" strike="noStrike" spc="-1">
                <a:solidFill>
                  <a:srgbClr val="000000"/>
                </a:solidFill>
                <a:latin typeface="Roboto"/>
                <a:ea typeface="Roboto"/>
              </a:rPr>
              <a:t>The experiences of the team member is in the middle area, but high quality scrum master and product owner in the agile development of GP application are needed, the mature and stable both key leader will affect to the experiences of all team members, mentoring is required.</a:t>
            </a:r>
            <a:endParaRPr lang="en-US" sz="1200" b="0" strike="noStrike" spc="-1">
              <a:latin typeface="Arial"/>
            </a:endParaRPr>
          </a:p>
          <a:p>
            <a:pPr marL="457200" indent="-304560">
              <a:lnSpc>
                <a:spcPct val="150000"/>
              </a:lnSpc>
              <a:buClr>
                <a:srgbClr val="000000"/>
              </a:buClr>
              <a:buFont typeface="Roboto"/>
              <a:buAutoNum type="arabicPeriod"/>
              <a:tabLst>
                <a:tab pos="0" algn="l"/>
              </a:tabLst>
            </a:pPr>
            <a:r>
              <a:rPr lang="it" sz="1200" b="0" strike="noStrike" spc="-1">
                <a:solidFill>
                  <a:srgbClr val="000000"/>
                </a:solidFill>
                <a:latin typeface="Roboto"/>
                <a:ea typeface="Roboto"/>
              </a:rPr>
              <a:t>The most important point in this preparation is the level of commitment from the team members, to build a continous good service and operation in the future, the team members must dedicated theirself in the project, to prevent some losses in the period of hiring and tutoring a new member. No high people turnover expected.</a:t>
            </a:r>
            <a:endParaRPr lang="en-US" sz="1200" b="0" strike="noStrike" spc="-1">
              <a:latin typeface="Arial"/>
            </a:endParaRPr>
          </a:p>
        </p:txBody>
      </p:sp>
      <p:sp>
        <p:nvSpPr>
          <p:cNvPr id="204" name="TextShape 2"/>
          <p:cNvSpPr txBox="1"/>
          <p:nvPr/>
        </p:nvSpPr>
        <p:spPr>
          <a:xfrm>
            <a:off x="135360" y="267400"/>
            <a:ext cx="9008640" cy="589728"/>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ORGANIZATION IMPACT : MANAGEMENT (II)</a:t>
            </a:r>
            <a:br>
              <a:rPr sz="2400" dirty="0"/>
            </a:br>
            <a:r>
              <a:rPr lang="it" sz="2400" b="0" strike="noStrike" spc="-1" dirty="0">
                <a:solidFill>
                  <a:srgbClr val="FF5722"/>
                </a:solidFill>
                <a:latin typeface="Alfa Slab One"/>
                <a:ea typeface="Alfa Slab One"/>
              </a:rPr>
              <a:t>comment :</a:t>
            </a:r>
            <a:br>
              <a:rPr sz="2400" dirty="0"/>
            </a:br>
            <a:br>
              <a:rPr sz="2400" dirty="0"/>
            </a:br>
            <a:endParaRPr lang="en-US" sz="2400" b="0" strike="noStrike" spc="-1" dirty="0">
              <a:solidFill>
                <a:srgbClr val="000000"/>
              </a:solidFill>
              <a:latin typeface="Arial"/>
            </a:endParaRPr>
          </a:p>
        </p:txBody>
      </p:sp>
      <p:pic>
        <p:nvPicPr>
          <p:cNvPr id="205" name="Google Shape;242;p28"/>
          <p:cNvPicPr/>
          <p:nvPr/>
        </p:nvPicPr>
        <p:blipFill>
          <a:blip r:embed="rId2">
            <a:alphaModFix amt="30000"/>
          </a:blip>
          <a:stretch/>
        </p:blipFill>
        <p:spPr>
          <a:xfrm>
            <a:off x="3212640" y="1092960"/>
            <a:ext cx="3220200" cy="3686040"/>
          </a:xfrm>
          <a:prstGeom prst="rect">
            <a:avLst/>
          </a:prstGeom>
          <a:ln>
            <a:noFill/>
          </a:ln>
        </p:spPr>
      </p:pic>
      <p:sp>
        <p:nvSpPr>
          <p:cNvPr id="206" name="CustomShape 3"/>
          <p:cNvSpPr/>
          <p:nvPr/>
        </p:nvSpPr>
        <p:spPr>
          <a:xfrm rot="658800">
            <a:off x="6140880" y="1654560"/>
            <a:ext cx="2784960" cy="7311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800" b="1" strike="noStrike" spc="-1">
                <a:solidFill>
                  <a:srgbClr val="4A86E8"/>
                </a:solidFill>
                <a:latin typeface="Caveat"/>
                <a:ea typeface="Caveat"/>
              </a:rPr>
              <a:t>Experience of team member?</a:t>
            </a:r>
            <a:endParaRPr lang="en-US" sz="1800" b="0" strike="noStrike" spc="-1">
              <a:latin typeface="Arial"/>
            </a:endParaRPr>
          </a:p>
        </p:txBody>
      </p:sp>
      <p:sp>
        <p:nvSpPr>
          <p:cNvPr id="207" name="CustomShape 4"/>
          <p:cNvSpPr/>
          <p:nvPr/>
        </p:nvSpPr>
        <p:spPr>
          <a:xfrm rot="20640600">
            <a:off x="2286000" y="1047240"/>
            <a:ext cx="2158200" cy="4575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800" b="1" strike="noStrike" spc="-1">
                <a:solidFill>
                  <a:srgbClr val="4A86E8"/>
                </a:solidFill>
                <a:latin typeface="Caveat"/>
                <a:ea typeface="Caveat"/>
              </a:rPr>
              <a:t>Commitment?</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150120" y="280980"/>
            <a:ext cx="8993880" cy="572400"/>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ORGANIZATION IMPACT : SPEED (III)</a:t>
            </a:r>
            <a:br>
              <a:rPr sz="2400" dirty="0"/>
            </a:br>
            <a:br>
              <a:rPr sz="2400" dirty="0"/>
            </a:br>
            <a:endParaRPr lang="en-US" sz="2400" b="0" strike="noStrike" spc="-1" dirty="0">
              <a:solidFill>
                <a:srgbClr val="000000"/>
              </a:solidFill>
              <a:latin typeface="Arial"/>
            </a:endParaRPr>
          </a:p>
        </p:txBody>
      </p:sp>
      <p:sp>
        <p:nvSpPr>
          <p:cNvPr id="209" name="CustomShape 2"/>
          <p:cNvSpPr/>
          <p:nvPr/>
        </p:nvSpPr>
        <p:spPr>
          <a:xfrm>
            <a:off x="5237640" y="2695320"/>
            <a:ext cx="4068360" cy="6087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400" b="1" strike="noStrike" spc="-1">
                <a:solidFill>
                  <a:srgbClr val="000000"/>
                </a:solidFill>
                <a:latin typeface="Roboto"/>
                <a:ea typeface="Roboto"/>
              </a:rPr>
              <a:t>Total                                               100                </a:t>
            </a:r>
            <a:r>
              <a:rPr lang="it" sz="1400" b="1" strike="noStrike" spc="-1">
                <a:solidFill>
                  <a:srgbClr val="000000"/>
                </a:solidFill>
                <a:highlight>
                  <a:srgbClr val="4285F4"/>
                </a:highlight>
                <a:latin typeface="Roboto"/>
                <a:ea typeface="Roboto"/>
              </a:rPr>
              <a:t>50</a:t>
            </a:r>
            <a:endParaRPr lang="en-US" sz="1400" b="0" strike="noStrike" spc="-1">
              <a:latin typeface="Arial"/>
            </a:endParaRPr>
          </a:p>
        </p:txBody>
      </p:sp>
      <p:sp>
        <p:nvSpPr>
          <p:cNvPr id="210" name="CustomShape 3"/>
          <p:cNvSpPr/>
          <p:nvPr/>
        </p:nvSpPr>
        <p:spPr>
          <a:xfrm rot="10800000" flipH="1">
            <a:off x="7399080" y="2999700"/>
            <a:ext cx="1372320" cy="1294200"/>
          </a:xfrm>
          <a:prstGeom prst="bentConnector3">
            <a:avLst>
              <a:gd name="adj1" fmla="val 50000"/>
            </a:avLst>
          </a:prstGeom>
          <a:noFill/>
          <a:ln w="9360">
            <a:solidFill>
              <a:schemeClr val="dk2"/>
            </a:solidFill>
            <a:round/>
          </a:ln>
        </p:spPr>
        <p:style>
          <a:lnRef idx="0">
            <a:scrgbClr r="0" g="0" b="0"/>
          </a:lnRef>
          <a:fillRef idx="0">
            <a:scrgbClr r="0" g="0" b="0"/>
          </a:fillRef>
          <a:effectRef idx="0">
            <a:scrgbClr r="0" g="0" b="0"/>
          </a:effectRef>
          <a:fontRef idx="minor"/>
        </p:style>
      </p:sp>
      <p:sp>
        <p:nvSpPr>
          <p:cNvPr id="211" name="CustomShape 4"/>
          <p:cNvSpPr/>
          <p:nvPr/>
        </p:nvSpPr>
        <p:spPr>
          <a:xfrm>
            <a:off x="4005720" y="3891240"/>
            <a:ext cx="3573720" cy="572400"/>
          </a:xfrm>
          <a:prstGeom prst="trapezoid">
            <a:avLst>
              <a:gd name="adj" fmla="val 74139"/>
            </a:avLst>
          </a:prstGeom>
          <a:solidFill>
            <a:srgbClr val="FF0000"/>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400" b="1" strike="noStrike" spc="-1">
                <a:solidFill>
                  <a:srgbClr val="FFFFFF"/>
                </a:solidFill>
                <a:latin typeface="Arial"/>
                <a:ea typeface="Arial"/>
              </a:rPr>
              <a:t>Speed</a:t>
            </a:r>
            <a:endParaRPr lang="en-US" sz="1400" b="0" strike="noStrike" spc="-1">
              <a:latin typeface="Arial"/>
            </a:endParaRPr>
          </a:p>
          <a:p>
            <a:pPr algn="ctr">
              <a:lnSpc>
                <a:spcPct val="100000"/>
              </a:lnSpc>
              <a:tabLst>
                <a:tab pos="0" algn="l"/>
              </a:tabLst>
            </a:pPr>
            <a:r>
              <a:rPr lang="it" sz="1400" b="1" strike="noStrike" spc="-1">
                <a:solidFill>
                  <a:srgbClr val="FFFFFF"/>
                </a:solidFill>
                <a:latin typeface="Arial"/>
                <a:ea typeface="Arial"/>
              </a:rPr>
              <a:t>50</a:t>
            </a:r>
            <a:endParaRPr lang="en-US" sz="1400" b="0" strike="noStrike" spc="-1">
              <a:latin typeface="Arial"/>
            </a:endParaRPr>
          </a:p>
        </p:txBody>
      </p:sp>
      <p:pic>
        <p:nvPicPr>
          <p:cNvPr id="212" name="Google Shape;254;p29"/>
          <p:cNvPicPr/>
          <p:nvPr/>
        </p:nvPicPr>
        <p:blipFill>
          <a:blip r:embed="rId2"/>
          <a:stretch/>
        </p:blipFill>
        <p:spPr>
          <a:xfrm>
            <a:off x="246960" y="1494000"/>
            <a:ext cx="4079520" cy="2514600"/>
          </a:xfrm>
          <a:prstGeom prst="rect">
            <a:avLst/>
          </a:prstGeom>
          <a:ln>
            <a:noFill/>
          </a:ln>
        </p:spPr>
      </p:pic>
      <p:graphicFrame>
        <p:nvGraphicFramePr>
          <p:cNvPr id="213" name="Table 5"/>
          <p:cNvGraphicFramePr/>
          <p:nvPr>
            <p:extLst>
              <p:ext uri="{D42A27DB-BD31-4B8C-83A1-F6EECF244321}">
                <p14:modId xmlns:p14="http://schemas.microsoft.com/office/powerpoint/2010/main" val="491979299"/>
              </p:ext>
            </p:extLst>
          </p:nvPr>
        </p:nvGraphicFramePr>
        <p:xfrm>
          <a:off x="5237640" y="1606510"/>
          <a:ext cx="3790440" cy="906400"/>
        </p:xfrm>
        <a:graphic>
          <a:graphicData uri="http://schemas.openxmlformats.org/drawingml/2006/table">
            <a:tbl>
              <a:tblPr/>
              <a:tblGrid>
                <a:gridCol w="1885680">
                  <a:extLst>
                    <a:ext uri="{9D8B030D-6E8A-4147-A177-3AD203B41FA5}">
                      <a16:colId xmlns:a16="http://schemas.microsoft.com/office/drawing/2014/main" val="20000"/>
                    </a:ext>
                  </a:extLst>
                </a:gridCol>
                <a:gridCol w="952200">
                  <a:extLst>
                    <a:ext uri="{9D8B030D-6E8A-4147-A177-3AD203B41FA5}">
                      <a16:colId xmlns:a16="http://schemas.microsoft.com/office/drawing/2014/main" val="20001"/>
                    </a:ext>
                  </a:extLst>
                </a:gridCol>
                <a:gridCol w="952560">
                  <a:extLst>
                    <a:ext uri="{9D8B030D-6E8A-4147-A177-3AD203B41FA5}">
                      <a16:colId xmlns:a16="http://schemas.microsoft.com/office/drawing/2014/main" val="20002"/>
                    </a:ext>
                  </a:extLst>
                </a:gridCol>
              </a:tblGrid>
              <a:tr h="230040">
                <a:tc>
                  <a:txBody>
                    <a:bodyPr/>
                    <a:lstStyle/>
                    <a:p>
                      <a:endParaRPr lang="en-US"/>
                    </a:p>
                  </a:txBody>
                  <a:tcPr marL="28440" marR="28440">
                    <a:solidFill>
                      <a:srgbClr val="C9DAF8"/>
                    </a:solidFill>
                  </a:tcPr>
                </a:tc>
                <a:tc>
                  <a:txBody>
                    <a:bodyPr/>
                    <a:lstStyle/>
                    <a:p>
                      <a:pPr algn="r">
                        <a:lnSpc>
                          <a:spcPct val="115000"/>
                        </a:lnSpc>
                        <a:tabLst>
                          <a:tab pos="0" algn="l"/>
                        </a:tabLst>
                      </a:pPr>
                      <a:r>
                        <a:rPr lang="it" sz="1100" b="0" strike="noStrike" spc="-1">
                          <a:solidFill>
                            <a:srgbClr val="434343"/>
                          </a:solidFill>
                          <a:latin typeface="Roboto"/>
                          <a:ea typeface="Roboto"/>
                        </a:rPr>
                        <a:t>Percentage</a:t>
                      </a:r>
                      <a:endParaRPr lang="en-US" sz="1100" b="0" strike="noStrike" spc="-1">
                        <a:latin typeface="Arial"/>
                      </a:endParaRPr>
                    </a:p>
                  </a:txBody>
                  <a:tcPr marL="28440" marR="28440">
                    <a:solidFill>
                      <a:srgbClr val="C9DAF8"/>
                    </a:solidFill>
                  </a:tcPr>
                </a:tc>
                <a:tc>
                  <a:txBody>
                    <a:bodyPr/>
                    <a:lstStyle/>
                    <a:p>
                      <a:pPr algn="r">
                        <a:lnSpc>
                          <a:spcPct val="115000"/>
                        </a:lnSpc>
                        <a:tabLst>
                          <a:tab pos="0" algn="l"/>
                        </a:tabLst>
                      </a:pPr>
                      <a:r>
                        <a:rPr lang="it" sz="1100" b="0" strike="noStrike" spc="-1">
                          <a:solidFill>
                            <a:srgbClr val="434343"/>
                          </a:solidFill>
                          <a:latin typeface="Roboto"/>
                          <a:ea typeface="Roboto"/>
                        </a:rPr>
                        <a:t>Weight</a:t>
                      </a:r>
                      <a:endParaRPr lang="en-US" sz="1100" b="0" strike="noStrike" spc="-1">
                        <a:latin typeface="Arial"/>
                      </a:endParaRPr>
                    </a:p>
                  </a:txBody>
                  <a:tcPr marL="28440" marR="28440">
                    <a:solidFill>
                      <a:srgbClr val="C9DAF8"/>
                    </a:solidFill>
                  </a:tcPr>
                </a:tc>
                <a:extLst>
                  <a:ext uri="{0D108BD9-81ED-4DB2-BD59-A6C34878D82A}">
                    <a16:rowId xmlns:a16="http://schemas.microsoft.com/office/drawing/2014/main" val="10000"/>
                  </a:ext>
                </a:extLst>
              </a:tr>
              <a:tr h="230040">
                <a:tc>
                  <a:txBody>
                    <a:bodyPr/>
                    <a:lstStyle/>
                    <a:p>
                      <a:pPr>
                        <a:lnSpc>
                          <a:spcPct val="115000"/>
                        </a:lnSpc>
                        <a:tabLst>
                          <a:tab pos="0" algn="l"/>
                        </a:tabLst>
                      </a:pPr>
                      <a:r>
                        <a:rPr lang="it" sz="1100" b="0" strike="noStrike" spc="-1">
                          <a:solidFill>
                            <a:srgbClr val="434343"/>
                          </a:solidFill>
                          <a:latin typeface="Roboto"/>
                          <a:ea typeface="Roboto"/>
                        </a:rPr>
                        <a:t>Roll out time short</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60</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30</a:t>
                      </a:r>
                      <a:endParaRPr lang="en-US" sz="1100" b="0" strike="noStrike" spc="-1">
                        <a:latin typeface="Arial"/>
                      </a:endParaRPr>
                    </a:p>
                  </a:txBody>
                  <a:tcPr marL="28440" marR="28440">
                    <a:solidFill>
                      <a:srgbClr val="FFFFFF"/>
                    </a:solidFill>
                  </a:tcPr>
                </a:tc>
                <a:extLst>
                  <a:ext uri="{0D108BD9-81ED-4DB2-BD59-A6C34878D82A}">
                    <a16:rowId xmlns:a16="http://schemas.microsoft.com/office/drawing/2014/main" val="10001"/>
                  </a:ext>
                </a:extLst>
              </a:tr>
              <a:tr h="230040">
                <a:tc>
                  <a:txBody>
                    <a:bodyPr/>
                    <a:lstStyle/>
                    <a:p>
                      <a:pPr>
                        <a:lnSpc>
                          <a:spcPct val="115000"/>
                        </a:lnSpc>
                        <a:tabLst>
                          <a:tab pos="0" algn="l"/>
                        </a:tabLst>
                      </a:pPr>
                      <a:r>
                        <a:rPr lang="it" sz="1100" b="0" strike="noStrike" spc="-1" dirty="0">
                          <a:solidFill>
                            <a:srgbClr val="434343"/>
                          </a:solidFill>
                          <a:latin typeface="Roboto"/>
                          <a:ea typeface="Roboto"/>
                        </a:rPr>
                        <a:t>Project duration short</a:t>
                      </a:r>
                      <a:endParaRPr lang="en-US" sz="1100" b="0" strike="noStrike" spc="-1" dirty="0">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40</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dirty="0">
                          <a:solidFill>
                            <a:srgbClr val="434343"/>
                          </a:solidFill>
                          <a:latin typeface="Roboto"/>
                          <a:ea typeface="Roboto"/>
                        </a:rPr>
                        <a:t>20</a:t>
                      </a:r>
                      <a:endParaRPr lang="en-US" sz="1100" b="0" strike="noStrike" spc="-1" dirty="0">
                        <a:latin typeface="Arial"/>
                      </a:endParaRPr>
                    </a:p>
                  </a:txBody>
                  <a:tcPr marL="28440" marR="28440">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Google Shape;260;p30"/>
          <p:cNvPicPr/>
          <p:nvPr/>
        </p:nvPicPr>
        <p:blipFill>
          <a:blip r:embed="rId2">
            <a:alphaModFix amt="47000"/>
          </a:blip>
          <a:stretch/>
        </p:blipFill>
        <p:spPr>
          <a:xfrm>
            <a:off x="1973160" y="1475280"/>
            <a:ext cx="4526640" cy="2543400"/>
          </a:xfrm>
          <a:prstGeom prst="rect">
            <a:avLst/>
          </a:prstGeom>
          <a:ln>
            <a:noFill/>
          </a:ln>
        </p:spPr>
      </p:pic>
      <p:sp>
        <p:nvSpPr>
          <p:cNvPr id="215" name="TextShape 1"/>
          <p:cNvSpPr txBox="1"/>
          <p:nvPr/>
        </p:nvSpPr>
        <p:spPr>
          <a:xfrm>
            <a:off x="189720" y="209493"/>
            <a:ext cx="8993880" cy="572400"/>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ORGANIZATION IMPACT : SPEED (III)</a:t>
            </a:r>
            <a:br>
              <a:rPr sz="2400" dirty="0"/>
            </a:br>
            <a:r>
              <a:rPr lang="it" sz="2400" b="0" strike="noStrike" spc="-1" dirty="0">
                <a:solidFill>
                  <a:srgbClr val="FF5722"/>
                </a:solidFill>
                <a:latin typeface="Alfa Slab One"/>
                <a:ea typeface="Alfa Slab One"/>
              </a:rPr>
              <a:t>comment :</a:t>
            </a:r>
            <a:br>
              <a:rPr sz="2400" dirty="0"/>
            </a:br>
            <a:br>
              <a:rPr sz="2400" dirty="0"/>
            </a:br>
            <a:endParaRPr lang="en-US" sz="2400" b="0" strike="noStrike" spc="-1" dirty="0">
              <a:solidFill>
                <a:srgbClr val="000000"/>
              </a:solidFill>
              <a:latin typeface="Arial"/>
            </a:endParaRPr>
          </a:p>
        </p:txBody>
      </p:sp>
      <p:sp>
        <p:nvSpPr>
          <p:cNvPr id="216" name="CustomShape 2"/>
          <p:cNvSpPr/>
          <p:nvPr/>
        </p:nvSpPr>
        <p:spPr>
          <a:xfrm>
            <a:off x="189720" y="1543680"/>
            <a:ext cx="7550640" cy="2092176"/>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50000"/>
              </a:lnSpc>
              <a:tabLst>
                <a:tab pos="0" algn="l"/>
              </a:tabLst>
            </a:pPr>
            <a:r>
              <a:rPr lang="it" sz="1200" b="0" strike="noStrike" spc="-1" dirty="0">
                <a:solidFill>
                  <a:srgbClr val="000000"/>
                </a:solidFill>
                <a:latin typeface="Roboto"/>
                <a:ea typeface="Roboto"/>
              </a:rPr>
              <a:t>Change speed</a:t>
            </a:r>
            <a:endParaRPr lang="en-US" sz="1200" b="0" strike="noStrike" spc="-1" dirty="0">
              <a:latin typeface="Arial"/>
            </a:endParaRPr>
          </a:p>
          <a:p>
            <a:pPr>
              <a:lnSpc>
                <a:spcPct val="150000"/>
              </a:lnSpc>
              <a:tabLst>
                <a:tab pos="0" algn="l"/>
              </a:tabLst>
            </a:pPr>
            <a:endParaRPr lang="en-US" sz="1200" b="0" strike="noStrike" spc="-1" dirty="0">
              <a:latin typeface="Arial"/>
            </a:endParaRPr>
          </a:p>
          <a:p>
            <a:pPr marL="457200" indent="-304560">
              <a:lnSpc>
                <a:spcPct val="150000"/>
              </a:lnSpc>
              <a:buClr>
                <a:srgbClr val="000000"/>
              </a:buClr>
              <a:buFont typeface="Roboto"/>
              <a:buAutoNum type="arabicPeriod"/>
              <a:tabLst>
                <a:tab pos="0" algn="l"/>
              </a:tabLst>
            </a:pPr>
            <a:r>
              <a:rPr lang="it" sz="1200" b="0" strike="noStrike" spc="-1" dirty="0">
                <a:solidFill>
                  <a:srgbClr val="000000"/>
                </a:solidFill>
                <a:latin typeface="Roboto"/>
                <a:ea typeface="Roboto"/>
              </a:rPr>
              <a:t>The rollout time divide into some sprint which is takes short time to release as seen in the project milestone, as the project considering as a prototype with the most valuable component first ( user can do booking online ), so it will launched part by part and take some feedback from a quality assurance.</a:t>
            </a:r>
            <a:endParaRPr lang="en-US" sz="1200" b="0" strike="noStrike" spc="-1" dirty="0">
              <a:latin typeface="Arial"/>
            </a:endParaRPr>
          </a:p>
          <a:p>
            <a:pPr marL="457200" indent="-304560">
              <a:lnSpc>
                <a:spcPct val="150000"/>
              </a:lnSpc>
              <a:buClr>
                <a:srgbClr val="000000"/>
              </a:buClr>
              <a:buFont typeface="Roboto"/>
              <a:buAutoNum type="arabicPeriod"/>
              <a:tabLst>
                <a:tab pos="0" algn="l"/>
              </a:tabLst>
            </a:pPr>
            <a:r>
              <a:rPr lang="it" sz="1200" b="0" strike="noStrike" spc="-1" dirty="0">
                <a:solidFill>
                  <a:srgbClr val="000000"/>
                </a:solidFill>
                <a:latin typeface="Roboto"/>
                <a:ea typeface="Roboto"/>
              </a:rPr>
              <a:t>The project duration of this project is around 8 months, which is contains 20 sprints and 5 new sprint rollouts (if the are changes or additional user stories).</a:t>
            </a:r>
            <a:endParaRPr lang="en-US" sz="12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74880" y="108000"/>
            <a:ext cx="8993880" cy="572400"/>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RISK MITIGATIONS</a:t>
            </a:r>
            <a:br>
              <a:rPr sz="2400" dirty="0"/>
            </a:br>
            <a:br>
              <a:rPr sz="2400" dirty="0"/>
            </a:br>
            <a:br>
              <a:rPr sz="2400" dirty="0"/>
            </a:br>
            <a:endParaRPr lang="en-US" sz="2400" b="0" strike="noStrike" spc="-1" dirty="0">
              <a:solidFill>
                <a:srgbClr val="000000"/>
              </a:solidFill>
              <a:latin typeface="Arial"/>
            </a:endParaRPr>
          </a:p>
        </p:txBody>
      </p:sp>
      <p:sp>
        <p:nvSpPr>
          <p:cNvPr id="218" name="CustomShape 2"/>
          <p:cNvSpPr/>
          <p:nvPr/>
        </p:nvSpPr>
        <p:spPr>
          <a:xfrm rot="10800000">
            <a:off x="1532520" y="3087000"/>
            <a:ext cx="6120" cy="425520"/>
          </a:xfrm>
          <a:prstGeom prst="bentConnector3">
            <a:avLst>
              <a:gd name="adj1" fmla="val 2187990"/>
            </a:avLst>
          </a:prstGeom>
          <a:noFill/>
          <a:ln w="19080">
            <a:solidFill>
              <a:srgbClr val="000000"/>
            </a:solidFill>
            <a:miter/>
          </a:ln>
        </p:spPr>
        <p:style>
          <a:lnRef idx="0">
            <a:scrgbClr r="0" g="0" b="0"/>
          </a:lnRef>
          <a:fillRef idx="0">
            <a:scrgbClr r="0" g="0" b="0"/>
          </a:fillRef>
          <a:effectRef idx="0">
            <a:scrgbClr r="0" g="0" b="0"/>
          </a:effectRef>
          <a:fontRef idx="minor"/>
        </p:style>
      </p:sp>
      <p:sp>
        <p:nvSpPr>
          <p:cNvPr id="219" name="CustomShape 3"/>
          <p:cNvSpPr/>
          <p:nvPr/>
        </p:nvSpPr>
        <p:spPr>
          <a:xfrm rot="16200000" flipH="1">
            <a:off x="1568520" y="1312200"/>
            <a:ext cx="571320" cy="840600"/>
          </a:xfrm>
          <a:prstGeom prst="bentConnector3">
            <a:avLst>
              <a:gd name="adj1" fmla="val 49991"/>
            </a:avLst>
          </a:prstGeom>
          <a:noFill/>
          <a:ln w="19080">
            <a:solidFill>
              <a:srgbClr val="000000"/>
            </a:solidFill>
            <a:miter/>
          </a:ln>
        </p:spPr>
        <p:style>
          <a:lnRef idx="0">
            <a:scrgbClr r="0" g="0" b="0"/>
          </a:lnRef>
          <a:fillRef idx="0">
            <a:scrgbClr r="0" g="0" b="0"/>
          </a:fillRef>
          <a:effectRef idx="0">
            <a:scrgbClr r="0" g="0" b="0"/>
          </a:effectRef>
          <a:fontRef idx="minor"/>
        </p:style>
      </p:sp>
      <p:sp>
        <p:nvSpPr>
          <p:cNvPr id="220" name="CustomShape 4"/>
          <p:cNvSpPr/>
          <p:nvPr/>
        </p:nvSpPr>
        <p:spPr>
          <a:xfrm rot="16200000">
            <a:off x="747720" y="1332360"/>
            <a:ext cx="571320" cy="801720"/>
          </a:xfrm>
          <a:prstGeom prst="bentConnector3">
            <a:avLst>
              <a:gd name="adj1" fmla="val 49991"/>
            </a:avLst>
          </a:prstGeom>
          <a:noFill/>
          <a:ln w="19080">
            <a:solidFill>
              <a:srgbClr val="000000"/>
            </a:solidFill>
            <a:miter/>
          </a:ln>
        </p:spPr>
        <p:style>
          <a:lnRef idx="0">
            <a:scrgbClr r="0" g="0" b="0"/>
          </a:lnRef>
          <a:fillRef idx="0">
            <a:scrgbClr r="0" g="0" b="0"/>
          </a:fillRef>
          <a:effectRef idx="0">
            <a:scrgbClr r="0" g="0" b="0"/>
          </a:effectRef>
          <a:fontRef idx="minor"/>
        </p:style>
      </p:sp>
      <p:sp>
        <p:nvSpPr>
          <p:cNvPr id="221" name="CustomShape 5"/>
          <p:cNvSpPr/>
          <p:nvPr/>
        </p:nvSpPr>
        <p:spPr>
          <a:xfrm rot="16200000" flipH="1">
            <a:off x="4587120" y="1325520"/>
            <a:ext cx="591120" cy="831960"/>
          </a:xfrm>
          <a:prstGeom prst="bentConnector3">
            <a:avLst>
              <a:gd name="adj1" fmla="val 50000"/>
            </a:avLst>
          </a:prstGeom>
          <a:noFill/>
          <a:ln w="19080">
            <a:solidFill>
              <a:srgbClr val="000000"/>
            </a:solidFill>
            <a:miter/>
          </a:ln>
        </p:spPr>
        <p:style>
          <a:lnRef idx="0">
            <a:scrgbClr r="0" g="0" b="0"/>
          </a:lnRef>
          <a:fillRef idx="0">
            <a:scrgbClr r="0" g="0" b="0"/>
          </a:fillRef>
          <a:effectRef idx="0">
            <a:scrgbClr r="0" g="0" b="0"/>
          </a:effectRef>
          <a:fontRef idx="minor"/>
        </p:style>
      </p:sp>
      <p:sp>
        <p:nvSpPr>
          <p:cNvPr id="222" name="CustomShape 6"/>
          <p:cNvSpPr/>
          <p:nvPr/>
        </p:nvSpPr>
        <p:spPr>
          <a:xfrm rot="16200000">
            <a:off x="3755160" y="1326240"/>
            <a:ext cx="591120" cy="831960"/>
          </a:xfrm>
          <a:prstGeom prst="bentConnector3">
            <a:avLst>
              <a:gd name="adj1" fmla="val 50000"/>
            </a:avLst>
          </a:prstGeom>
          <a:noFill/>
          <a:ln w="19080">
            <a:solidFill>
              <a:srgbClr val="000000"/>
            </a:solidFill>
            <a:miter/>
          </a:ln>
        </p:spPr>
        <p:style>
          <a:lnRef idx="0">
            <a:scrgbClr r="0" g="0" b="0"/>
          </a:lnRef>
          <a:fillRef idx="0">
            <a:scrgbClr r="0" g="0" b="0"/>
          </a:fillRef>
          <a:effectRef idx="0">
            <a:scrgbClr r="0" g="0" b="0"/>
          </a:effectRef>
          <a:fontRef idx="minor"/>
        </p:style>
      </p:sp>
      <p:sp>
        <p:nvSpPr>
          <p:cNvPr id="223" name="CustomShape 7"/>
          <p:cNvSpPr/>
          <p:nvPr/>
        </p:nvSpPr>
        <p:spPr>
          <a:xfrm rot="16200000" flipV="1">
            <a:off x="509400" y="2459520"/>
            <a:ext cx="296280" cy="49320"/>
          </a:xfrm>
          <a:prstGeom prst="bentConnector3">
            <a:avLst>
              <a:gd name="adj1" fmla="val 50050"/>
            </a:avLst>
          </a:prstGeom>
          <a:noFill/>
          <a:ln w="19080">
            <a:solidFill>
              <a:srgbClr val="000000"/>
            </a:solidFill>
            <a:miter/>
          </a:ln>
        </p:spPr>
        <p:style>
          <a:lnRef idx="0">
            <a:scrgbClr r="0" g="0" b="0"/>
          </a:lnRef>
          <a:fillRef idx="0">
            <a:scrgbClr r="0" g="0" b="0"/>
          </a:fillRef>
          <a:effectRef idx="0">
            <a:scrgbClr r="0" g="0" b="0"/>
          </a:effectRef>
          <a:fontRef idx="minor"/>
        </p:style>
      </p:sp>
      <p:sp>
        <p:nvSpPr>
          <p:cNvPr id="224" name="CustomShape 8"/>
          <p:cNvSpPr/>
          <p:nvPr/>
        </p:nvSpPr>
        <p:spPr>
          <a:xfrm rot="10800000" flipH="1">
            <a:off x="1531440" y="2177280"/>
            <a:ext cx="168120" cy="909360"/>
          </a:xfrm>
          <a:prstGeom prst="bentConnector3">
            <a:avLst>
              <a:gd name="adj1" fmla="val -120448"/>
            </a:avLst>
          </a:prstGeom>
          <a:noFill/>
          <a:ln w="19080">
            <a:solidFill>
              <a:srgbClr val="000000"/>
            </a:solidFill>
            <a:miter/>
          </a:ln>
        </p:spPr>
        <p:style>
          <a:lnRef idx="0">
            <a:scrgbClr r="0" g="0" b="0"/>
          </a:lnRef>
          <a:fillRef idx="0">
            <a:scrgbClr r="0" g="0" b="0"/>
          </a:fillRef>
          <a:effectRef idx="0">
            <a:scrgbClr r="0" g="0" b="0"/>
          </a:effectRef>
          <a:fontRef idx="minor"/>
        </p:style>
      </p:sp>
      <p:sp>
        <p:nvSpPr>
          <p:cNvPr id="225" name="CustomShape 9"/>
          <p:cNvSpPr/>
          <p:nvPr/>
        </p:nvSpPr>
        <p:spPr>
          <a:xfrm>
            <a:off x="777960" y="1130040"/>
            <a:ext cx="1312560" cy="316440"/>
          </a:xfrm>
          <a:prstGeom prst="rect">
            <a:avLst/>
          </a:prstGeom>
          <a:no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INNOVATION</a:t>
            </a:r>
            <a:endParaRPr lang="en-US" sz="1000" b="0" strike="noStrike" spc="-1">
              <a:latin typeface="Arial"/>
            </a:endParaRPr>
          </a:p>
        </p:txBody>
      </p:sp>
      <p:sp>
        <p:nvSpPr>
          <p:cNvPr id="226" name="CustomShape 10"/>
          <p:cNvSpPr/>
          <p:nvPr/>
        </p:nvSpPr>
        <p:spPr>
          <a:xfrm>
            <a:off x="3710160" y="1130040"/>
            <a:ext cx="1514160" cy="315720"/>
          </a:xfrm>
          <a:prstGeom prst="rect">
            <a:avLst/>
          </a:prstGeom>
          <a:no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SIZE</a:t>
            </a:r>
            <a:endParaRPr lang="en-US" sz="1000" b="0" strike="noStrike" spc="-1">
              <a:latin typeface="Arial"/>
            </a:endParaRPr>
          </a:p>
        </p:txBody>
      </p:sp>
      <p:sp>
        <p:nvSpPr>
          <p:cNvPr id="227" name="CustomShape 11"/>
          <p:cNvSpPr/>
          <p:nvPr/>
        </p:nvSpPr>
        <p:spPr>
          <a:xfrm>
            <a:off x="4636440" y="2037960"/>
            <a:ext cx="1326240" cy="315720"/>
          </a:xfrm>
          <a:prstGeom prst="rect">
            <a:avLst/>
          </a:prstGeom>
          <a:no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Project</a:t>
            </a:r>
            <a:endParaRPr lang="en-US" sz="1000" b="0" strike="noStrike" spc="-1">
              <a:latin typeface="Arial"/>
            </a:endParaRPr>
          </a:p>
        </p:txBody>
      </p:sp>
      <p:sp>
        <p:nvSpPr>
          <p:cNvPr id="228" name="CustomShape 12"/>
          <p:cNvSpPr/>
          <p:nvPr/>
        </p:nvSpPr>
        <p:spPr>
          <a:xfrm>
            <a:off x="2971800" y="2037960"/>
            <a:ext cx="1326240" cy="315720"/>
          </a:xfrm>
          <a:prstGeom prst="rect">
            <a:avLst/>
          </a:prstGeom>
          <a:no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System</a:t>
            </a:r>
            <a:endParaRPr lang="en-US" sz="1000" b="0" strike="noStrike" spc="-1">
              <a:latin typeface="Arial"/>
            </a:endParaRPr>
          </a:p>
        </p:txBody>
      </p:sp>
      <p:sp>
        <p:nvSpPr>
          <p:cNvPr id="229" name="CustomShape 13"/>
          <p:cNvSpPr/>
          <p:nvPr/>
        </p:nvSpPr>
        <p:spPr>
          <a:xfrm>
            <a:off x="1700640" y="2018880"/>
            <a:ext cx="1149480" cy="316440"/>
          </a:xfrm>
          <a:prstGeom prst="rect">
            <a:avLst/>
          </a:prstGeom>
          <a:no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Project</a:t>
            </a:r>
            <a:endParaRPr lang="en-US" sz="1000" b="0" strike="noStrike" spc="-1">
              <a:latin typeface="Arial"/>
            </a:endParaRPr>
          </a:p>
        </p:txBody>
      </p:sp>
      <p:sp>
        <p:nvSpPr>
          <p:cNvPr id="230" name="CustomShape 14"/>
          <p:cNvSpPr/>
          <p:nvPr/>
        </p:nvSpPr>
        <p:spPr>
          <a:xfrm>
            <a:off x="57600" y="2018880"/>
            <a:ext cx="1149480" cy="316440"/>
          </a:xfrm>
          <a:prstGeom prst="rect">
            <a:avLst/>
          </a:prstGeom>
          <a:no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System</a:t>
            </a:r>
            <a:endParaRPr lang="en-US" sz="1000" b="0" strike="noStrike" spc="-1">
              <a:latin typeface="Arial"/>
            </a:endParaRPr>
          </a:p>
        </p:txBody>
      </p:sp>
      <p:sp>
        <p:nvSpPr>
          <p:cNvPr id="231" name="CustomShape 15"/>
          <p:cNvSpPr/>
          <p:nvPr/>
        </p:nvSpPr>
        <p:spPr>
          <a:xfrm>
            <a:off x="1531800" y="2928240"/>
            <a:ext cx="1149480" cy="316440"/>
          </a:xfrm>
          <a:prstGeom prst="rect">
            <a:avLst/>
          </a:prstGeom>
          <a:solidFill>
            <a:srgbClr val="BDBDBD"/>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Piloting</a:t>
            </a:r>
            <a:endParaRPr lang="en-US" sz="1000" b="0" strike="noStrike" spc="-1">
              <a:latin typeface="Arial"/>
            </a:endParaRPr>
          </a:p>
        </p:txBody>
      </p:sp>
      <p:sp>
        <p:nvSpPr>
          <p:cNvPr id="232" name="CustomShape 16"/>
          <p:cNvSpPr/>
          <p:nvPr/>
        </p:nvSpPr>
        <p:spPr>
          <a:xfrm>
            <a:off x="57600" y="2467440"/>
            <a:ext cx="1149480" cy="316440"/>
          </a:xfrm>
          <a:prstGeom prst="rect">
            <a:avLst/>
          </a:prstGeom>
          <a:solidFill>
            <a:srgbClr val="BDBDBD"/>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dirty="0">
                <a:solidFill>
                  <a:srgbClr val="3D3D3D"/>
                </a:solidFill>
                <a:latin typeface="Roboto"/>
                <a:ea typeface="Roboto"/>
              </a:rPr>
              <a:t>Downgrade innovation</a:t>
            </a:r>
            <a:endParaRPr lang="en-US" sz="1000" b="0" strike="noStrike" spc="-1" dirty="0">
              <a:latin typeface="Arial"/>
            </a:endParaRPr>
          </a:p>
        </p:txBody>
      </p:sp>
      <p:sp>
        <p:nvSpPr>
          <p:cNvPr id="233" name="CustomShape 17"/>
          <p:cNvSpPr/>
          <p:nvPr/>
        </p:nvSpPr>
        <p:spPr>
          <a:xfrm>
            <a:off x="1538640" y="2473560"/>
            <a:ext cx="1149480" cy="316440"/>
          </a:xfrm>
          <a:prstGeom prst="rect">
            <a:avLst/>
          </a:prstGeom>
          <a:solidFill>
            <a:srgbClr val="F8E71C"/>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Excellent experts</a:t>
            </a:r>
            <a:endParaRPr lang="en-US" sz="1000" b="0" strike="noStrike" spc="-1">
              <a:latin typeface="Arial"/>
            </a:endParaRPr>
          </a:p>
        </p:txBody>
      </p:sp>
      <p:sp>
        <p:nvSpPr>
          <p:cNvPr id="234" name="CustomShape 18"/>
          <p:cNvSpPr/>
          <p:nvPr/>
        </p:nvSpPr>
        <p:spPr>
          <a:xfrm>
            <a:off x="1538640" y="3354120"/>
            <a:ext cx="1149480" cy="316440"/>
          </a:xfrm>
          <a:prstGeom prst="rect">
            <a:avLst/>
          </a:prstGeom>
          <a:solidFill>
            <a:srgbClr val="BDBDBD"/>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Spec freezing</a:t>
            </a:r>
            <a:endParaRPr lang="en-US" sz="1000" b="0" strike="noStrike" spc="-1">
              <a:latin typeface="Arial"/>
            </a:endParaRPr>
          </a:p>
        </p:txBody>
      </p:sp>
      <p:sp>
        <p:nvSpPr>
          <p:cNvPr id="235" name="CustomShape 19"/>
          <p:cNvSpPr/>
          <p:nvPr/>
        </p:nvSpPr>
        <p:spPr>
          <a:xfrm rot="10800000" flipH="1">
            <a:off x="1330200" y="2632320"/>
            <a:ext cx="207720" cy="7920"/>
          </a:xfrm>
          <a:custGeom>
            <a:avLst/>
            <a:gdLst/>
            <a:ahLst/>
            <a:cxnLst/>
            <a:rect l="l" t="t" r="r" b="b"/>
            <a:pathLst>
              <a:path w="21600" h="21600">
                <a:moveTo>
                  <a:pt x="0" y="0"/>
                </a:moveTo>
                <a:lnTo>
                  <a:pt x="21600" y="21600"/>
                </a:lnTo>
              </a:path>
            </a:pathLst>
          </a:custGeom>
          <a:noFill/>
          <a:ln w="19080">
            <a:solidFill>
              <a:srgbClr val="000000"/>
            </a:solidFill>
            <a:miter/>
          </a:ln>
        </p:spPr>
        <p:style>
          <a:lnRef idx="0">
            <a:scrgbClr r="0" g="0" b="0"/>
          </a:lnRef>
          <a:fillRef idx="0">
            <a:scrgbClr r="0" g="0" b="0"/>
          </a:fillRef>
          <a:effectRef idx="0">
            <a:scrgbClr r="0" g="0" b="0"/>
          </a:effectRef>
          <a:fontRef idx="minor"/>
        </p:style>
      </p:sp>
      <p:sp>
        <p:nvSpPr>
          <p:cNvPr id="236" name="CustomShape 20"/>
          <p:cNvSpPr/>
          <p:nvPr/>
        </p:nvSpPr>
        <p:spPr>
          <a:xfrm rot="16200000">
            <a:off x="3473281" y="2470320"/>
            <a:ext cx="278280" cy="45719"/>
          </a:xfrm>
          <a:prstGeom prst="bentConnector3">
            <a:avLst>
              <a:gd name="adj1" fmla="val 49953"/>
            </a:avLst>
          </a:prstGeom>
          <a:noFill/>
          <a:ln w="19080">
            <a:solidFill>
              <a:srgbClr val="000000"/>
            </a:solidFill>
            <a:miter/>
          </a:ln>
        </p:spPr>
        <p:style>
          <a:lnRef idx="0">
            <a:scrgbClr r="0" g="0" b="0"/>
          </a:lnRef>
          <a:fillRef idx="0">
            <a:scrgbClr r="0" g="0" b="0"/>
          </a:fillRef>
          <a:effectRef idx="0">
            <a:scrgbClr r="0" g="0" b="0"/>
          </a:effectRef>
          <a:fontRef idx="minor"/>
        </p:style>
      </p:sp>
      <p:sp>
        <p:nvSpPr>
          <p:cNvPr id="237" name="CustomShape 21"/>
          <p:cNvSpPr/>
          <p:nvPr/>
        </p:nvSpPr>
        <p:spPr>
          <a:xfrm>
            <a:off x="2971800" y="2485440"/>
            <a:ext cx="1326240" cy="315720"/>
          </a:xfrm>
          <a:prstGeom prst="rect">
            <a:avLst/>
          </a:prstGeom>
          <a:solidFill>
            <a:srgbClr val="BDBDBD"/>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Focus on core</a:t>
            </a:r>
            <a:endParaRPr lang="en-US" sz="1000" b="0" strike="noStrike" spc="-1">
              <a:latin typeface="Arial"/>
            </a:endParaRPr>
          </a:p>
        </p:txBody>
      </p:sp>
      <p:sp>
        <p:nvSpPr>
          <p:cNvPr id="238" name="CustomShape 22"/>
          <p:cNvSpPr/>
          <p:nvPr/>
        </p:nvSpPr>
        <p:spPr>
          <a:xfrm rot="10800000">
            <a:off x="4389120" y="2611800"/>
            <a:ext cx="294840" cy="518040"/>
          </a:xfrm>
          <a:prstGeom prst="bentConnector2">
            <a:avLst/>
          </a:prstGeom>
          <a:noFill/>
          <a:ln w="19080">
            <a:solidFill>
              <a:srgbClr val="000000"/>
            </a:solidFill>
            <a:miter/>
          </a:ln>
        </p:spPr>
        <p:style>
          <a:lnRef idx="0">
            <a:scrgbClr r="0" g="0" b="0"/>
          </a:lnRef>
          <a:fillRef idx="0">
            <a:scrgbClr r="0" g="0" b="0"/>
          </a:fillRef>
          <a:effectRef idx="0">
            <a:scrgbClr r="0" g="0" b="0"/>
          </a:effectRef>
          <a:fontRef idx="minor"/>
        </p:style>
      </p:sp>
      <p:sp>
        <p:nvSpPr>
          <p:cNvPr id="239" name="CustomShape 23"/>
          <p:cNvSpPr/>
          <p:nvPr/>
        </p:nvSpPr>
        <p:spPr>
          <a:xfrm rot="10800000">
            <a:off x="4636440" y="2196000"/>
            <a:ext cx="20160" cy="447120"/>
          </a:xfrm>
          <a:prstGeom prst="bentConnector3">
            <a:avLst>
              <a:gd name="adj1" fmla="val 1336413"/>
            </a:avLst>
          </a:prstGeom>
          <a:noFill/>
          <a:ln w="19080">
            <a:solidFill>
              <a:srgbClr val="000000"/>
            </a:solidFill>
            <a:miter/>
          </a:ln>
        </p:spPr>
        <p:style>
          <a:lnRef idx="0">
            <a:scrgbClr r="0" g="0" b="0"/>
          </a:lnRef>
          <a:fillRef idx="0">
            <a:scrgbClr r="0" g="0" b="0"/>
          </a:fillRef>
          <a:effectRef idx="0">
            <a:scrgbClr r="0" g="0" b="0"/>
          </a:effectRef>
          <a:fontRef idx="minor"/>
        </p:style>
      </p:sp>
      <p:sp>
        <p:nvSpPr>
          <p:cNvPr id="240" name="CustomShape 24"/>
          <p:cNvSpPr/>
          <p:nvPr/>
        </p:nvSpPr>
        <p:spPr>
          <a:xfrm>
            <a:off x="4656600" y="2485440"/>
            <a:ext cx="1326240" cy="315720"/>
          </a:xfrm>
          <a:prstGeom prst="rect">
            <a:avLst/>
          </a:prstGeom>
          <a:solidFill>
            <a:srgbClr val="F8E71C"/>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Gradual releases</a:t>
            </a:r>
            <a:endParaRPr lang="en-US" sz="1000" b="0" strike="noStrike" spc="-1">
              <a:latin typeface="Arial"/>
            </a:endParaRPr>
          </a:p>
        </p:txBody>
      </p:sp>
      <p:sp>
        <p:nvSpPr>
          <p:cNvPr id="241" name="CustomShape 25"/>
          <p:cNvSpPr/>
          <p:nvPr/>
        </p:nvSpPr>
        <p:spPr>
          <a:xfrm>
            <a:off x="4683960" y="2972160"/>
            <a:ext cx="1326240" cy="315720"/>
          </a:xfrm>
          <a:prstGeom prst="rect">
            <a:avLst/>
          </a:prstGeom>
          <a:solidFill>
            <a:srgbClr val="F8E71C"/>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Milestones</a:t>
            </a:r>
            <a:endParaRPr lang="en-US" sz="1000" b="0" strike="noStrike" spc="-1">
              <a:latin typeface="Arial"/>
            </a:endParaRPr>
          </a:p>
        </p:txBody>
      </p:sp>
      <p:sp>
        <p:nvSpPr>
          <p:cNvPr id="242" name="CustomShape 26"/>
          <p:cNvSpPr/>
          <p:nvPr/>
        </p:nvSpPr>
        <p:spPr>
          <a:xfrm rot="10800000">
            <a:off x="4382280" y="3587760"/>
            <a:ext cx="301680" cy="514440"/>
          </a:xfrm>
          <a:prstGeom prst="bentConnector2">
            <a:avLst/>
          </a:prstGeom>
          <a:noFill/>
          <a:ln w="19080">
            <a:solidFill>
              <a:srgbClr val="000000"/>
            </a:solidFill>
            <a:miter/>
          </a:ln>
        </p:spPr>
        <p:style>
          <a:lnRef idx="0">
            <a:scrgbClr r="0" g="0" b="0"/>
          </a:lnRef>
          <a:fillRef idx="0">
            <a:scrgbClr r="0" g="0" b="0"/>
          </a:fillRef>
          <a:effectRef idx="0">
            <a:scrgbClr r="0" g="0" b="0"/>
          </a:effectRef>
          <a:fontRef idx="minor"/>
        </p:style>
      </p:sp>
      <p:sp>
        <p:nvSpPr>
          <p:cNvPr id="243" name="CustomShape 27"/>
          <p:cNvSpPr/>
          <p:nvPr/>
        </p:nvSpPr>
        <p:spPr>
          <a:xfrm rot="10800000">
            <a:off x="4382280" y="3129480"/>
            <a:ext cx="301680" cy="486720"/>
          </a:xfrm>
          <a:prstGeom prst="bentConnector2">
            <a:avLst/>
          </a:prstGeom>
          <a:noFill/>
          <a:ln w="19080">
            <a:solidFill>
              <a:srgbClr val="000000"/>
            </a:solidFill>
            <a:miter/>
          </a:ln>
        </p:spPr>
        <p:style>
          <a:lnRef idx="0">
            <a:scrgbClr r="0" g="0" b="0"/>
          </a:lnRef>
          <a:fillRef idx="0">
            <a:scrgbClr r="0" g="0" b="0"/>
          </a:fillRef>
          <a:effectRef idx="0">
            <a:scrgbClr r="0" g="0" b="0"/>
          </a:effectRef>
          <a:fontRef idx="minor"/>
        </p:style>
      </p:sp>
      <p:sp>
        <p:nvSpPr>
          <p:cNvPr id="244" name="CustomShape 28"/>
          <p:cNvSpPr/>
          <p:nvPr/>
        </p:nvSpPr>
        <p:spPr>
          <a:xfrm>
            <a:off x="4683960" y="3458160"/>
            <a:ext cx="1326240" cy="315720"/>
          </a:xfrm>
          <a:prstGeom prst="rect">
            <a:avLst/>
          </a:prstGeom>
          <a:solidFill>
            <a:srgbClr val="BDBDBD"/>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Strong project office</a:t>
            </a:r>
            <a:endParaRPr lang="en-US" sz="1000" b="0" strike="noStrike" spc="-1">
              <a:latin typeface="Arial"/>
            </a:endParaRPr>
          </a:p>
        </p:txBody>
      </p:sp>
      <p:sp>
        <p:nvSpPr>
          <p:cNvPr id="245" name="CustomShape 29"/>
          <p:cNvSpPr/>
          <p:nvPr/>
        </p:nvSpPr>
        <p:spPr>
          <a:xfrm>
            <a:off x="4683960" y="3944160"/>
            <a:ext cx="1326240" cy="315720"/>
          </a:xfrm>
          <a:prstGeom prst="rect">
            <a:avLst/>
          </a:prstGeom>
          <a:solidFill>
            <a:srgbClr val="F8E71C"/>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Strong planning and control</a:t>
            </a:r>
            <a:endParaRPr lang="en-US" sz="1000" b="0" strike="noStrike" spc="-1">
              <a:latin typeface="Arial"/>
            </a:endParaRPr>
          </a:p>
        </p:txBody>
      </p:sp>
      <p:sp>
        <p:nvSpPr>
          <p:cNvPr id="246" name="CustomShape 30"/>
          <p:cNvSpPr/>
          <p:nvPr/>
        </p:nvSpPr>
        <p:spPr>
          <a:xfrm rot="10800000">
            <a:off x="4382280" y="4100400"/>
            <a:ext cx="301680" cy="461880"/>
          </a:xfrm>
          <a:prstGeom prst="bentConnector2">
            <a:avLst/>
          </a:prstGeom>
          <a:noFill/>
          <a:ln w="19080">
            <a:solidFill>
              <a:srgbClr val="000000"/>
            </a:solidFill>
            <a:miter/>
          </a:ln>
        </p:spPr>
        <p:style>
          <a:lnRef idx="0">
            <a:scrgbClr r="0" g="0" b="0"/>
          </a:lnRef>
          <a:fillRef idx="0">
            <a:scrgbClr r="0" g="0" b="0"/>
          </a:fillRef>
          <a:effectRef idx="0">
            <a:scrgbClr r="0" g="0" b="0"/>
          </a:effectRef>
          <a:fontRef idx="minor"/>
        </p:style>
      </p:sp>
      <p:sp>
        <p:nvSpPr>
          <p:cNvPr id="247" name="CustomShape 31"/>
          <p:cNvSpPr/>
          <p:nvPr/>
        </p:nvSpPr>
        <p:spPr>
          <a:xfrm>
            <a:off x="4683960" y="4404240"/>
            <a:ext cx="1326240" cy="315720"/>
          </a:xfrm>
          <a:prstGeom prst="rect">
            <a:avLst/>
          </a:prstGeom>
          <a:solidFill>
            <a:srgbClr val="F8E71C"/>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Change management</a:t>
            </a:r>
            <a:endParaRPr lang="en-US" sz="1000" b="0" strike="noStrike" spc="-1">
              <a:latin typeface="Arial"/>
            </a:endParaRPr>
          </a:p>
        </p:txBody>
      </p:sp>
      <p:sp>
        <p:nvSpPr>
          <p:cNvPr id="248" name="CustomShape 32"/>
          <p:cNvSpPr/>
          <p:nvPr/>
        </p:nvSpPr>
        <p:spPr>
          <a:xfrm rot="16200000" flipH="1">
            <a:off x="7675920" y="1343880"/>
            <a:ext cx="618120" cy="769320"/>
          </a:xfrm>
          <a:prstGeom prst="bentConnector3">
            <a:avLst>
              <a:gd name="adj1" fmla="val 49995"/>
            </a:avLst>
          </a:prstGeom>
          <a:noFill/>
          <a:ln w="19080">
            <a:solidFill>
              <a:srgbClr val="000000"/>
            </a:solidFill>
            <a:miter/>
          </a:ln>
        </p:spPr>
        <p:style>
          <a:lnRef idx="0">
            <a:scrgbClr r="0" g="0" b="0"/>
          </a:lnRef>
          <a:fillRef idx="0">
            <a:scrgbClr r="0" g="0" b="0"/>
          </a:fillRef>
          <a:effectRef idx="0">
            <a:scrgbClr r="0" g="0" b="0"/>
          </a:effectRef>
          <a:fontRef idx="minor"/>
        </p:style>
      </p:sp>
      <p:sp>
        <p:nvSpPr>
          <p:cNvPr id="249" name="CustomShape 33"/>
          <p:cNvSpPr/>
          <p:nvPr/>
        </p:nvSpPr>
        <p:spPr>
          <a:xfrm rot="16200000">
            <a:off x="6844680" y="1281960"/>
            <a:ext cx="618120" cy="893880"/>
          </a:xfrm>
          <a:prstGeom prst="bentConnector3">
            <a:avLst>
              <a:gd name="adj1" fmla="val 49995"/>
            </a:avLst>
          </a:prstGeom>
          <a:noFill/>
          <a:ln w="19080">
            <a:solidFill>
              <a:srgbClr val="000000"/>
            </a:solidFill>
            <a:miter/>
          </a:ln>
        </p:spPr>
        <p:style>
          <a:lnRef idx="0">
            <a:scrgbClr r="0" g="0" b="0"/>
          </a:lnRef>
          <a:fillRef idx="0">
            <a:scrgbClr r="0" g="0" b="0"/>
          </a:fillRef>
          <a:effectRef idx="0">
            <a:scrgbClr r="0" g="0" b="0"/>
          </a:effectRef>
          <a:fontRef idx="minor"/>
        </p:style>
      </p:sp>
      <p:sp>
        <p:nvSpPr>
          <p:cNvPr id="250" name="CustomShape 34"/>
          <p:cNvSpPr/>
          <p:nvPr/>
        </p:nvSpPr>
        <p:spPr>
          <a:xfrm>
            <a:off x="6843960" y="1103760"/>
            <a:ext cx="1514160" cy="315720"/>
          </a:xfrm>
          <a:prstGeom prst="rect">
            <a:avLst/>
          </a:prstGeom>
          <a:no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UNCERTAINTY</a:t>
            </a:r>
            <a:endParaRPr lang="en-US" sz="1000" b="0" strike="noStrike" spc="-1">
              <a:latin typeface="Arial"/>
            </a:endParaRPr>
          </a:p>
        </p:txBody>
      </p:sp>
      <p:sp>
        <p:nvSpPr>
          <p:cNvPr id="251" name="CustomShape 35"/>
          <p:cNvSpPr/>
          <p:nvPr/>
        </p:nvSpPr>
        <p:spPr>
          <a:xfrm>
            <a:off x="7707240" y="2037960"/>
            <a:ext cx="1326240" cy="315720"/>
          </a:xfrm>
          <a:prstGeom prst="rect">
            <a:avLst/>
          </a:prstGeom>
          <a:no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Project</a:t>
            </a:r>
            <a:endParaRPr lang="en-US" sz="1000" b="0" strike="noStrike" spc="-1">
              <a:latin typeface="Arial"/>
            </a:endParaRPr>
          </a:p>
        </p:txBody>
      </p:sp>
      <p:sp>
        <p:nvSpPr>
          <p:cNvPr id="252" name="CustomShape 36"/>
          <p:cNvSpPr/>
          <p:nvPr/>
        </p:nvSpPr>
        <p:spPr>
          <a:xfrm>
            <a:off x="6043680" y="2037960"/>
            <a:ext cx="1326240" cy="315720"/>
          </a:xfrm>
          <a:prstGeom prst="rect">
            <a:avLst/>
          </a:prstGeom>
          <a:no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System</a:t>
            </a:r>
            <a:endParaRPr lang="en-US" sz="1000" b="0" strike="noStrike" spc="-1">
              <a:latin typeface="Arial"/>
            </a:endParaRPr>
          </a:p>
        </p:txBody>
      </p:sp>
      <p:sp>
        <p:nvSpPr>
          <p:cNvPr id="253" name="CustomShape 37"/>
          <p:cNvSpPr/>
          <p:nvPr/>
        </p:nvSpPr>
        <p:spPr>
          <a:xfrm rot="10800000">
            <a:off x="7472160" y="2611800"/>
            <a:ext cx="282600" cy="518040"/>
          </a:xfrm>
          <a:prstGeom prst="bentConnector2">
            <a:avLst/>
          </a:prstGeom>
          <a:noFill/>
          <a:ln w="19080">
            <a:solidFill>
              <a:srgbClr val="000000"/>
            </a:solidFill>
            <a:miter/>
          </a:ln>
        </p:spPr>
        <p:style>
          <a:lnRef idx="0">
            <a:scrgbClr r="0" g="0" b="0"/>
          </a:lnRef>
          <a:fillRef idx="0">
            <a:scrgbClr r="0" g="0" b="0"/>
          </a:fillRef>
          <a:effectRef idx="0">
            <a:scrgbClr r="0" g="0" b="0"/>
          </a:effectRef>
          <a:fontRef idx="minor"/>
        </p:style>
      </p:sp>
      <p:sp>
        <p:nvSpPr>
          <p:cNvPr id="254" name="CustomShape 38"/>
          <p:cNvSpPr/>
          <p:nvPr/>
        </p:nvSpPr>
        <p:spPr>
          <a:xfrm rot="10800000">
            <a:off x="7707240" y="2196000"/>
            <a:ext cx="20160" cy="447120"/>
          </a:xfrm>
          <a:prstGeom prst="bentConnector3">
            <a:avLst>
              <a:gd name="adj1" fmla="val 1266652"/>
            </a:avLst>
          </a:prstGeom>
          <a:noFill/>
          <a:ln w="19080">
            <a:solidFill>
              <a:srgbClr val="000000"/>
            </a:solidFill>
            <a:miter/>
          </a:ln>
        </p:spPr>
        <p:style>
          <a:lnRef idx="0">
            <a:scrgbClr r="0" g="0" b="0"/>
          </a:lnRef>
          <a:fillRef idx="0">
            <a:scrgbClr r="0" g="0" b="0"/>
          </a:fillRef>
          <a:effectRef idx="0">
            <a:scrgbClr r="0" g="0" b="0"/>
          </a:effectRef>
          <a:fontRef idx="minor"/>
        </p:style>
      </p:sp>
      <p:sp>
        <p:nvSpPr>
          <p:cNvPr id="255" name="CustomShape 39"/>
          <p:cNvSpPr/>
          <p:nvPr/>
        </p:nvSpPr>
        <p:spPr>
          <a:xfrm>
            <a:off x="7727400" y="2485440"/>
            <a:ext cx="1326240" cy="315720"/>
          </a:xfrm>
          <a:prstGeom prst="rect">
            <a:avLst/>
          </a:prstGeom>
          <a:solidFill>
            <a:srgbClr val="BDBDBD"/>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Copy</a:t>
            </a:r>
            <a:endParaRPr lang="en-US" sz="1000" b="0" strike="noStrike" spc="-1">
              <a:latin typeface="Arial"/>
            </a:endParaRPr>
          </a:p>
        </p:txBody>
      </p:sp>
      <p:sp>
        <p:nvSpPr>
          <p:cNvPr id="256" name="CustomShape 40"/>
          <p:cNvSpPr/>
          <p:nvPr/>
        </p:nvSpPr>
        <p:spPr>
          <a:xfrm>
            <a:off x="7754760" y="2972160"/>
            <a:ext cx="1326240" cy="315720"/>
          </a:xfrm>
          <a:prstGeom prst="rect">
            <a:avLst/>
          </a:prstGeom>
          <a:solidFill>
            <a:srgbClr val="F8E71C"/>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Excellent experts</a:t>
            </a:r>
            <a:endParaRPr lang="en-US" sz="1000" b="0" strike="noStrike" spc="-1">
              <a:latin typeface="Arial"/>
            </a:endParaRPr>
          </a:p>
        </p:txBody>
      </p:sp>
      <p:sp>
        <p:nvSpPr>
          <p:cNvPr id="257" name="CustomShape 41"/>
          <p:cNvSpPr/>
          <p:nvPr/>
        </p:nvSpPr>
        <p:spPr>
          <a:xfrm rot="10800000">
            <a:off x="7472160" y="3596760"/>
            <a:ext cx="282600" cy="505440"/>
          </a:xfrm>
          <a:prstGeom prst="bentConnector2">
            <a:avLst/>
          </a:prstGeom>
          <a:noFill/>
          <a:ln w="19080">
            <a:solidFill>
              <a:srgbClr val="000000"/>
            </a:solidFill>
            <a:miter/>
          </a:ln>
        </p:spPr>
        <p:style>
          <a:lnRef idx="0">
            <a:scrgbClr r="0" g="0" b="0"/>
          </a:lnRef>
          <a:fillRef idx="0">
            <a:scrgbClr r="0" g="0" b="0"/>
          </a:fillRef>
          <a:effectRef idx="0">
            <a:scrgbClr r="0" g="0" b="0"/>
          </a:effectRef>
          <a:fontRef idx="minor"/>
        </p:style>
      </p:sp>
      <p:sp>
        <p:nvSpPr>
          <p:cNvPr id="258" name="CustomShape 42"/>
          <p:cNvSpPr/>
          <p:nvPr/>
        </p:nvSpPr>
        <p:spPr>
          <a:xfrm rot="10800000">
            <a:off x="7472160" y="3097800"/>
            <a:ext cx="282600" cy="518400"/>
          </a:xfrm>
          <a:prstGeom prst="bentConnector2">
            <a:avLst/>
          </a:prstGeom>
          <a:noFill/>
          <a:ln w="19080">
            <a:solidFill>
              <a:srgbClr val="000000"/>
            </a:solidFill>
            <a:miter/>
          </a:ln>
        </p:spPr>
        <p:style>
          <a:lnRef idx="0">
            <a:scrgbClr r="0" g="0" b="0"/>
          </a:lnRef>
          <a:fillRef idx="0">
            <a:scrgbClr r="0" g="0" b="0"/>
          </a:fillRef>
          <a:effectRef idx="0">
            <a:scrgbClr r="0" g="0" b="0"/>
          </a:effectRef>
          <a:fontRef idx="minor"/>
        </p:style>
      </p:sp>
      <p:sp>
        <p:nvSpPr>
          <p:cNvPr id="259" name="CustomShape 43"/>
          <p:cNvSpPr/>
          <p:nvPr/>
        </p:nvSpPr>
        <p:spPr>
          <a:xfrm>
            <a:off x="7754760" y="3458160"/>
            <a:ext cx="1326240" cy="315720"/>
          </a:xfrm>
          <a:prstGeom prst="rect">
            <a:avLst/>
          </a:prstGeom>
          <a:solidFill>
            <a:srgbClr val="BDBDBD"/>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Focus groups</a:t>
            </a:r>
            <a:endParaRPr lang="en-US" sz="1000" b="0" strike="noStrike" spc="-1">
              <a:latin typeface="Arial"/>
            </a:endParaRPr>
          </a:p>
        </p:txBody>
      </p:sp>
      <p:sp>
        <p:nvSpPr>
          <p:cNvPr id="260" name="CustomShape 44"/>
          <p:cNvSpPr/>
          <p:nvPr/>
        </p:nvSpPr>
        <p:spPr>
          <a:xfrm>
            <a:off x="7754760" y="3944160"/>
            <a:ext cx="1326240" cy="315720"/>
          </a:xfrm>
          <a:prstGeom prst="rect">
            <a:avLst/>
          </a:prstGeom>
          <a:solidFill>
            <a:srgbClr val="F8E71C"/>
          </a:solidFill>
          <a:ln w="19080">
            <a:solidFill>
              <a:srgbClr val="3D3D3D"/>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000" b="1" strike="noStrike" spc="-1">
                <a:solidFill>
                  <a:srgbClr val="3D3D3D"/>
                </a:solidFill>
                <a:latin typeface="Roboto"/>
                <a:ea typeface="Roboto"/>
              </a:rPr>
              <a:t>Agile approach</a:t>
            </a:r>
            <a:endParaRPr lang="en-US" sz="1000" b="0" strike="noStrike" spc="-1">
              <a:latin typeface="Arial"/>
            </a:endParaRPr>
          </a:p>
        </p:txBody>
      </p:sp>
      <p:sp>
        <p:nvSpPr>
          <p:cNvPr id="261" name="CustomShape 45"/>
          <p:cNvSpPr/>
          <p:nvPr/>
        </p:nvSpPr>
        <p:spPr>
          <a:xfrm>
            <a:off x="372240" y="4453200"/>
            <a:ext cx="309960" cy="323280"/>
          </a:xfrm>
          <a:prstGeom prst="rect">
            <a:avLst/>
          </a:prstGeom>
          <a:solidFill>
            <a:srgbClr val="BDBDBD"/>
          </a:solidFill>
          <a:ln w="9360">
            <a:solidFill>
              <a:schemeClr val="dk2"/>
            </a:solidFill>
            <a:round/>
          </a:ln>
        </p:spPr>
        <p:style>
          <a:lnRef idx="0">
            <a:scrgbClr r="0" g="0" b="0"/>
          </a:lnRef>
          <a:fillRef idx="0">
            <a:scrgbClr r="0" g="0" b="0"/>
          </a:fillRef>
          <a:effectRef idx="0">
            <a:scrgbClr r="0" g="0" b="0"/>
          </a:effectRef>
          <a:fontRef idx="minor"/>
        </p:style>
      </p:sp>
      <p:sp>
        <p:nvSpPr>
          <p:cNvPr id="262" name="CustomShape 46"/>
          <p:cNvSpPr/>
          <p:nvPr/>
        </p:nvSpPr>
        <p:spPr>
          <a:xfrm>
            <a:off x="372240" y="3998880"/>
            <a:ext cx="309960" cy="323280"/>
          </a:xfrm>
          <a:prstGeom prst="rect">
            <a:avLst/>
          </a:prstGeom>
          <a:solidFill>
            <a:srgbClr val="F8E71C"/>
          </a:solidFill>
          <a:ln w="9360">
            <a:solidFill>
              <a:schemeClr val="dk2"/>
            </a:solidFill>
            <a:round/>
          </a:ln>
        </p:spPr>
        <p:style>
          <a:lnRef idx="0">
            <a:scrgbClr r="0" g="0" b="0"/>
          </a:lnRef>
          <a:fillRef idx="0">
            <a:scrgbClr r="0" g="0" b="0"/>
          </a:fillRef>
          <a:effectRef idx="0">
            <a:scrgbClr r="0" g="0" b="0"/>
          </a:effectRef>
          <a:fontRef idx="minor"/>
        </p:style>
      </p:sp>
      <p:sp>
        <p:nvSpPr>
          <p:cNvPr id="263" name="CustomShape 47"/>
          <p:cNvSpPr/>
          <p:nvPr/>
        </p:nvSpPr>
        <p:spPr>
          <a:xfrm>
            <a:off x="863280" y="3998880"/>
            <a:ext cx="1496520" cy="3657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200" b="0" strike="noStrike" spc="-1">
                <a:solidFill>
                  <a:srgbClr val="000000"/>
                </a:solidFill>
                <a:latin typeface="Roboto"/>
                <a:ea typeface="Roboto"/>
              </a:rPr>
              <a:t>ANALYZED</a:t>
            </a:r>
            <a:endParaRPr lang="en-US" sz="1200" b="0" strike="noStrike" spc="-1">
              <a:latin typeface="Arial"/>
            </a:endParaRPr>
          </a:p>
        </p:txBody>
      </p:sp>
      <p:sp>
        <p:nvSpPr>
          <p:cNvPr id="264" name="CustomShape 48"/>
          <p:cNvSpPr/>
          <p:nvPr/>
        </p:nvSpPr>
        <p:spPr>
          <a:xfrm>
            <a:off x="863280" y="4456080"/>
            <a:ext cx="1496520" cy="54828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200" b="0" strike="noStrike" spc="-1">
                <a:solidFill>
                  <a:srgbClr val="000000"/>
                </a:solidFill>
                <a:latin typeface="Roboto"/>
                <a:ea typeface="Roboto"/>
              </a:rPr>
              <a:t>NOT ANALYZED (non critical)</a:t>
            </a:r>
            <a:endParaRPr lang="en-US" sz="1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21320" y="1312920"/>
            <a:ext cx="7287120" cy="3667320"/>
          </a:xfrm>
          <a:prstGeom prst="flowChartConnector">
            <a:avLst/>
          </a:prstGeom>
          <a:noFill/>
          <a:ln w="9360">
            <a:solidFill>
              <a:schemeClr val="dk2"/>
            </a:solidFill>
            <a:round/>
          </a:ln>
          <a:effectLst>
            <a:outerShdw blurRad="57150" dist="1908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104" name="CustomShape 2"/>
          <p:cNvSpPr/>
          <p:nvPr/>
        </p:nvSpPr>
        <p:spPr>
          <a:xfrm>
            <a:off x="121320" y="1128240"/>
            <a:ext cx="8298720" cy="3929040"/>
          </a:xfrm>
          <a:prstGeom prst="flowChartConnector">
            <a:avLst/>
          </a:prstGeom>
          <a:noFill/>
          <a:ln w="9360">
            <a:solidFill>
              <a:schemeClr val="dk2"/>
            </a:solidFill>
            <a:round/>
          </a:ln>
          <a:effectLst>
            <a:outerShdw blurRad="57150" dist="1908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105" name="CustomShape 3"/>
          <p:cNvSpPr/>
          <p:nvPr/>
        </p:nvSpPr>
        <p:spPr>
          <a:xfrm>
            <a:off x="121320" y="1750320"/>
            <a:ext cx="3836520" cy="2721600"/>
          </a:xfrm>
          <a:prstGeom prst="flowChartConnector">
            <a:avLst/>
          </a:prstGeom>
          <a:noFill/>
          <a:ln w="9360">
            <a:solidFill>
              <a:schemeClr val="dk2"/>
            </a:solidFill>
            <a:round/>
          </a:ln>
          <a:effectLst>
            <a:outerShdw blurRad="57150" dist="1908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106" name="CustomShape 4"/>
          <p:cNvSpPr/>
          <p:nvPr/>
        </p:nvSpPr>
        <p:spPr>
          <a:xfrm>
            <a:off x="189720" y="1590840"/>
            <a:ext cx="4946040" cy="3020040"/>
          </a:xfrm>
          <a:prstGeom prst="flowChartConnector">
            <a:avLst/>
          </a:prstGeom>
          <a:noFill/>
          <a:ln w="9360">
            <a:solidFill>
              <a:schemeClr val="dk2"/>
            </a:solidFill>
            <a:round/>
          </a:ln>
          <a:effectLst>
            <a:outerShdw blurRad="57150" dist="1908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107" name="CustomShape 5"/>
          <p:cNvSpPr/>
          <p:nvPr/>
        </p:nvSpPr>
        <p:spPr>
          <a:xfrm>
            <a:off x="121320" y="1442880"/>
            <a:ext cx="6116760" cy="3222000"/>
          </a:xfrm>
          <a:prstGeom prst="flowChartConnector">
            <a:avLst/>
          </a:prstGeom>
          <a:noFill/>
          <a:ln w="9360">
            <a:solidFill>
              <a:schemeClr val="dk2"/>
            </a:solidFill>
            <a:round/>
          </a:ln>
          <a:effectLst>
            <a:outerShdw blurRad="57150" dist="1908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108" name="CustomShape 6"/>
          <p:cNvSpPr/>
          <p:nvPr/>
        </p:nvSpPr>
        <p:spPr>
          <a:xfrm>
            <a:off x="121320" y="1860840"/>
            <a:ext cx="2726280" cy="2385360"/>
          </a:xfrm>
          <a:prstGeom prst="flowChartConnector">
            <a:avLst/>
          </a:prstGeom>
          <a:noFill/>
          <a:ln w="9360">
            <a:solidFill>
              <a:schemeClr val="dk2"/>
            </a:solidFill>
            <a:round/>
          </a:ln>
          <a:effectLst>
            <a:outerShdw blurRad="57150" dist="1908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109" name="TextShape 7"/>
          <p:cNvSpPr txBox="1"/>
          <p:nvPr/>
        </p:nvSpPr>
        <p:spPr>
          <a:xfrm>
            <a:off x="311760" y="444960"/>
            <a:ext cx="852012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a:solidFill>
                  <a:srgbClr val="FF5722"/>
                </a:solidFill>
                <a:latin typeface="Alfa Slab One"/>
                <a:ea typeface="Alfa Slab One"/>
              </a:rPr>
              <a:t>PROJECT RISK AREAS</a:t>
            </a:r>
            <a:endParaRPr lang="en-US" sz="3000" b="0" strike="noStrike" spc="-1">
              <a:solidFill>
                <a:srgbClr val="000000"/>
              </a:solidFill>
              <a:latin typeface="Arial"/>
            </a:endParaRPr>
          </a:p>
        </p:txBody>
      </p:sp>
      <p:sp>
        <p:nvSpPr>
          <p:cNvPr id="110" name="CustomShape 8"/>
          <p:cNvSpPr/>
          <p:nvPr/>
        </p:nvSpPr>
        <p:spPr>
          <a:xfrm>
            <a:off x="2200680" y="2447280"/>
            <a:ext cx="1069200" cy="1028880"/>
          </a:xfrm>
          <a:prstGeom prst="ellipse">
            <a:avLst/>
          </a:prstGeom>
          <a:gradFill rotWithShape="0">
            <a:gsLst>
              <a:gs pos="0">
                <a:srgbClr val="81AEF8"/>
              </a:gs>
              <a:gs pos="100000">
                <a:srgbClr val="1663DF"/>
              </a:gs>
            </a:gsLst>
            <a:path path="circle">
              <a:fillToRect l="50000" t="50000" r="50000" b="50000"/>
            </a:path>
          </a:gradFill>
          <a:ln>
            <a:noFill/>
          </a:ln>
          <a:effectLst>
            <a:outerShdw blurRad="57150" dist="19080" dir="5400000" algn="bl" rotWithShape="0">
              <a:srgbClr val="212121">
                <a:alpha val="38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Medium"/>
                <a:ea typeface="Roboto Medium"/>
              </a:rPr>
              <a:t>1</a:t>
            </a:r>
            <a:endParaRPr lang="en-US" sz="1200" b="0" strike="noStrike" spc="-1">
              <a:latin typeface="Arial"/>
            </a:endParaRPr>
          </a:p>
          <a:p>
            <a:pPr algn="ctr">
              <a:lnSpc>
                <a:spcPct val="100000"/>
              </a:lnSpc>
              <a:tabLst>
                <a:tab pos="0" algn="l"/>
              </a:tabLst>
            </a:pPr>
            <a:r>
              <a:rPr lang="it" sz="1100" b="0" strike="noStrike" spc="-1">
                <a:solidFill>
                  <a:srgbClr val="FFFFFF"/>
                </a:solidFill>
                <a:latin typeface="Roboto Medium"/>
                <a:ea typeface="Roboto Medium"/>
              </a:rPr>
              <a:t>Product</a:t>
            </a:r>
            <a:endParaRPr lang="en-US" sz="1100" b="0" strike="noStrike" spc="-1">
              <a:latin typeface="Arial"/>
            </a:endParaRPr>
          </a:p>
        </p:txBody>
      </p:sp>
      <p:sp>
        <p:nvSpPr>
          <p:cNvPr id="111" name="CustomShape 9"/>
          <p:cNvSpPr/>
          <p:nvPr/>
        </p:nvSpPr>
        <p:spPr>
          <a:xfrm>
            <a:off x="3348000" y="2512080"/>
            <a:ext cx="1007640" cy="964440"/>
          </a:xfrm>
          <a:prstGeom prst="ellipse">
            <a:avLst/>
          </a:prstGeom>
          <a:gradFill rotWithShape="0">
            <a:gsLst>
              <a:gs pos="0">
                <a:srgbClr val="81AEF8"/>
              </a:gs>
              <a:gs pos="100000">
                <a:srgbClr val="1663DF"/>
              </a:gs>
            </a:gsLst>
            <a:lin ang="5400000"/>
          </a:gradFill>
          <a:ln>
            <a:noFill/>
          </a:ln>
          <a:effectLst>
            <a:outerShdw blurRad="57150" dist="19080" dir="5400000" algn="bl" rotWithShape="0">
              <a:srgbClr val="212121">
                <a:alpha val="38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dirty="0">
                <a:solidFill>
                  <a:srgbClr val="FFFFFF"/>
                </a:solidFill>
                <a:latin typeface="Roboto Medium"/>
                <a:ea typeface="Roboto Medium"/>
              </a:rPr>
              <a:t>2</a:t>
            </a:r>
            <a:endParaRPr lang="en-US" sz="1200" b="0" strike="noStrike" spc="-1" dirty="0">
              <a:latin typeface="Arial"/>
            </a:endParaRPr>
          </a:p>
          <a:p>
            <a:pPr algn="ctr">
              <a:lnSpc>
                <a:spcPct val="100000"/>
              </a:lnSpc>
              <a:tabLst>
                <a:tab pos="0" algn="l"/>
              </a:tabLst>
            </a:pPr>
            <a:r>
              <a:rPr lang="it" sz="1100" b="0" strike="noStrike" spc="-1" dirty="0">
                <a:solidFill>
                  <a:srgbClr val="FFFFFF"/>
                </a:solidFill>
                <a:latin typeface="Roboto Medium"/>
                <a:ea typeface="Roboto Medium"/>
              </a:rPr>
              <a:t>Demand</a:t>
            </a:r>
            <a:endParaRPr lang="en-US" sz="1100" b="0" strike="noStrike" spc="-1" dirty="0">
              <a:latin typeface="Arial"/>
            </a:endParaRPr>
          </a:p>
        </p:txBody>
      </p:sp>
      <p:sp>
        <p:nvSpPr>
          <p:cNvPr id="112" name="CustomShape 10"/>
          <p:cNvSpPr/>
          <p:nvPr/>
        </p:nvSpPr>
        <p:spPr>
          <a:xfrm>
            <a:off x="4434120" y="2512080"/>
            <a:ext cx="1007640" cy="964440"/>
          </a:xfrm>
          <a:prstGeom prst="ellipse">
            <a:avLst/>
          </a:prstGeom>
          <a:gradFill rotWithShape="0">
            <a:gsLst>
              <a:gs pos="0">
                <a:srgbClr val="3177EE"/>
              </a:gs>
              <a:gs pos="100000">
                <a:srgbClr val="113D8A"/>
              </a:gs>
            </a:gsLst>
            <a:lin ang="5400000"/>
          </a:gradFill>
          <a:ln>
            <a:noFill/>
          </a:ln>
          <a:effectLst>
            <a:outerShdw blurRad="57150" dist="19080" dir="5400000" algn="bl" rotWithShape="0">
              <a:srgbClr val="212121">
                <a:alpha val="38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Medium"/>
                <a:ea typeface="Roboto Medium"/>
              </a:rPr>
              <a:t>3</a:t>
            </a:r>
            <a:endParaRPr lang="en-US" sz="1200" b="0" strike="noStrike" spc="-1">
              <a:latin typeface="Arial"/>
            </a:endParaRPr>
          </a:p>
          <a:p>
            <a:pPr algn="ctr">
              <a:lnSpc>
                <a:spcPct val="100000"/>
              </a:lnSpc>
              <a:tabLst>
                <a:tab pos="0" algn="l"/>
              </a:tabLst>
            </a:pPr>
            <a:r>
              <a:rPr lang="it" sz="900" b="0" strike="noStrike" spc="-1">
                <a:solidFill>
                  <a:srgbClr val="FFFFFF"/>
                </a:solidFill>
                <a:latin typeface="Roboto Medium"/>
                <a:ea typeface="Roboto Medium"/>
              </a:rPr>
              <a:t>Planning</a:t>
            </a:r>
            <a:r>
              <a:rPr lang="it" sz="1100" b="0" strike="noStrike" spc="-1">
                <a:solidFill>
                  <a:srgbClr val="FFFFFF"/>
                </a:solidFill>
                <a:latin typeface="Roboto Medium"/>
                <a:ea typeface="Roboto Medium"/>
              </a:rPr>
              <a:t> </a:t>
            </a:r>
            <a:r>
              <a:rPr lang="it" sz="800" b="0" strike="noStrike" spc="-1">
                <a:solidFill>
                  <a:srgbClr val="FFFFFF"/>
                </a:solidFill>
                <a:latin typeface="Roboto Medium"/>
                <a:ea typeface="Roboto Medium"/>
              </a:rPr>
              <a:t>&amp;</a:t>
            </a:r>
            <a:r>
              <a:rPr lang="it" sz="700" b="0" strike="noStrike" spc="-1">
                <a:solidFill>
                  <a:srgbClr val="FFFFFF"/>
                </a:solidFill>
                <a:latin typeface="Roboto Medium"/>
                <a:ea typeface="Roboto Medium"/>
              </a:rPr>
              <a:t> </a:t>
            </a:r>
            <a:r>
              <a:rPr lang="it" sz="1000" b="0" strike="noStrike" spc="-1">
                <a:solidFill>
                  <a:srgbClr val="FFFFFF"/>
                </a:solidFill>
                <a:latin typeface="Roboto Medium"/>
                <a:ea typeface="Roboto Medium"/>
              </a:rPr>
              <a:t>Control</a:t>
            </a:r>
            <a:endParaRPr lang="en-US" sz="1000" b="0" strike="noStrike" spc="-1">
              <a:latin typeface="Arial"/>
            </a:endParaRPr>
          </a:p>
        </p:txBody>
      </p:sp>
      <p:sp>
        <p:nvSpPr>
          <p:cNvPr id="113" name="CustomShape 11"/>
          <p:cNvSpPr/>
          <p:nvPr/>
        </p:nvSpPr>
        <p:spPr>
          <a:xfrm>
            <a:off x="5549400" y="2512080"/>
            <a:ext cx="1007640" cy="964440"/>
          </a:xfrm>
          <a:prstGeom prst="ellipse">
            <a:avLst/>
          </a:prstGeom>
          <a:gradFill rotWithShape="0">
            <a:gsLst>
              <a:gs pos="0">
                <a:srgbClr val="3177EE"/>
              </a:gs>
              <a:gs pos="100000">
                <a:srgbClr val="113D8A"/>
              </a:gs>
            </a:gsLst>
            <a:path path="circle">
              <a:fillToRect l="50000" t="50000" r="50000" b="50000"/>
            </a:path>
          </a:gradFill>
          <a:ln>
            <a:noFill/>
          </a:ln>
          <a:effectLst>
            <a:outerShdw blurRad="57150" dist="19080" dir="5400000" algn="bl" rotWithShape="0">
              <a:srgbClr val="212121">
                <a:alpha val="38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Medium"/>
                <a:ea typeface="Roboto Medium"/>
              </a:rPr>
              <a:t>4</a:t>
            </a:r>
            <a:endParaRPr lang="en-US" sz="1200" b="0" strike="noStrike" spc="-1">
              <a:latin typeface="Arial"/>
            </a:endParaRPr>
          </a:p>
          <a:p>
            <a:pPr algn="ctr">
              <a:lnSpc>
                <a:spcPct val="100000"/>
              </a:lnSpc>
              <a:tabLst>
                <a:tab pos="0" algn="l"/>
              </a:tabLst>
            </a:pPr>
            <a:r>
              <a:rPr lang="it" sz="1100" b="0" strike="noStrike" spc="-1">
                <a:solidFill>
                  <a:srgbClr val="FFFFFF"/>
                </a:solidFill>
                <a:latin typeface="Roboto Medium"/>
                <a:ea typeface="Roboto Medium"/>
              </a:rPr>
              <a:t>Project Team</a:t>
            </a:r>
            <a:endParaRPr lang="en-US" sz="1100" b="0" strike="noStrike" spc="-1">
              <a:latin typeface="Arial"/>
            </a:endParaRPr>
          </a:p>
        </p:txBody>
      </p:sp>
      <p:sp>
        <p:nvSpPr>
          <p:cNvPr id="114" name="CustomShape 12"/>
          <p:cNvSpPr/>
          <p:nvPr/>
        </p:nvSpPr>
        <p:spPr>
          <a:xfrm>
            <a:off x="6664680" y="2512080"/>
            <a:ext cx="1007640" cy="964440"/>
          </a:xfrm>
          <a:prstGeom prst="ellipse">
            <a:avLst/>
          </a:prstGeom>
          <a:gradFill rotWithShape="0">
            <a:gsLst>
              <a:gs pos="0">
                <a:srgbClr val="1077D2"/>
              </a:gs>
              <a:gs pos="100000">
                <a:srgbClr val="093153"/>
              </a:gs>
            </a:gsLst>
            <a:lin ang="5400000"/>
          </a:gradFill>
          <a:ln>
            <a:noFill/>
          </a:ln>
          <a:effectLst>
            <a:outerShdw blurRad="57150" dist="19080" dir="5400000" algn="bl" rotWithShape="0">
              <a:srgbClr val="212121">
                <a:alpha val="38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Medium"/>
                <a:ea typeface="Roboto Medium"/>
              </a:rPr>
              <a:t>5</a:t>
            </a:r>
            <a:endParaRPr lang="en-US" sz="1200" b="0" strike="noStrike" spc="-1">
              <a:latin typeface="Arial"/>
            </a:endParaRPr>
          </a:p>
          <a:p>
            <a:pPr algn="ctr">
              <a:lnSpc>
                <a:spcPct val="100000"/>
              </a:lnSpc>
              <a:tabLst>
                <a:tab pos="0" algn="l"/>
              </a:tabLst>
            </a:pPr>
            <a:r>
              <a:rPr lang="it" sz="1050" b="0" strike="noStrike" spc="-1">
                <a:solidFill>
                  <a:srgbClr val="FFFFFF"/>
                </a:solidFill>
                <a:latin typeface="Roboto Medium"/>
                <a:ea typeface="Roboto Medium"/>
              </a:rPr>
              <a:t>Techno</a:t>
            </a:r>
            <a:endParaRPr lang="en-US" sz="1050" b="0" strike="noStrike" spc="-1">
              <a:latin typeface="Arial"/>
            </a:endParaRPr>
          </a:p>
          <a:p>
            <a:pPr algn="ctr">
              <a:lnSpc>
                <a:spcPct val="100000"/>
              </a:lnSpc>
              <a:tabLst>
                <a:tab pos="0" algn="l"/>
              </a:tabLst>
            </a:pPr>
            <a:r>
              <a:rPr lang="it" sz="1050" b="0" strike="noStrike" spc="-1">
                <a:solidFill>
                  <a:srgbClr val="FFFFFF"/>
                </a:solidFill>
                <a:latin typeface="Roboto Medium"/>
                <a:ea typeface="Roboto Medium"/>
              </a:rPr>
              <a:t>logy</a:t>
            </a:r>
            <a:endParaRPr lang="en-US" sz="1050" b="0" strike="noStrike" spc="-1">
              <a:latin typeface="Arial"/>
            </a:endParaRPr>
          </a:p>
        </p:txBody>
      </p:sp>
      <p:sp>
        <p:nvSpPr>
          <p:cNvPr id="115" name="CustomShape 13"/>
          <p:cNvSpPr/>
          <p:nvPr/>
        </p:nvSpPr>
        <p:spPr>
          <a:xfrm>
            <a:off x="113400" y="2158200"/>
            <a:ext cx="1813320" cy="1800720"/>
          </a:xfrm>
          <a:prstGeom prst="ellipse">
            <a:avLst/>
          </a:prstGeom>
          <a:gradFill rotWithShape="0">
            <a:gsLst>
              <a:gs pos="0">
                <a:srgbClr val="FFC982"/>
              </a:gs>
              <a:gs pos="100000">
                <a:srgbClr val="F58F09"/>
              </a:gs>
            </a:gsLst>
            <a:lin ang="5400000"/>
          </a:gradFill>
          <a:ln w="9360">
            <a:solidFill>
              <a:srgbClr val="FFD966"/>
            </a:solidFill>
            <a:round/>
          </a:ln>
          <a:effectLst>
            <a:outerShdw blurRad="57150" dist="19080" dir="5400000" algn="bl" rotWithShape="0">
              <a:srgbClr val="212121">
                <a:alpha val="38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Medium"/>
                <a:ea typeface="Roboto Medium"/>
              </a:rPr>
              <a:t>PROJECT </a:t>
            </a:r>
            <a:endParaRPr lang="en-US" sz="1200" b="0" strike="noStrike" spc="-1">
              <a:latin typeface="Arial"/>
            </a:endParaRPr>
          </a:p>
          <a:p>
            <a:pPr algn="ctr">
              <a:lnSpc>
                <a:spcPct val="100000"/>
              </a:lnSpc>
              <a:tabLst>
                <a:tab pos="0" algn="l"/>
              </a:tabLst>
            </a:pPr>
            <a:r>
              <a:rPr lang="it" sz="1200" b="0" strike="noStrike" spc="-1">
                <a:solidFill>
                  <a:srgbClr val="FFFFFF"/>
                </a:solidFill>
                <a:latin typeface="Roboto Medium"/>
                <a:ea typeface="Roboto Medium"/>
              </a:rPr>
              <a:t>RISK </a:t>
            </a:r>
            <a:endParaRPr lang="en-US" sz="1200" b="0" strike="noStrike" spc="-1">
              <a:latin typeface="Arial"/>
            </a:endParaRPr>
          </a:p>
          <a:p>
            <a:pPr algn="ctr">
              <a:lnSpc>
                <a:spcPct val="100000"/>
              </a:lnSpc>
              <a:tabLst>
                <a:tab pos="0" algn="l"/>
              </a:tabLst>
            </a:pPr>
            <a:r>
              <a:rPr lang="it" sz="1200" b="0" strike="noStrike" spc="-1">
                <a:solidFill>
                  <a:srgbClr val="FFFFFF"/>
                </a:solidFill>
                <a:latin typeface="Roboto Medium"/>
                <a:ea typeface="Roboto Medium"/>
              </a:rPr>
              <a:t>AREA</a:t>
            </a:r>
            <a:endParaRPr lang="en-US" sz="1200" b="0" strike="noStrike" spc="-1">
              <a:latin typeface="Arial"/>
            </a:endParaRPr>
          </a:p>
        </p:txBody>
      </p:sp>
      <p:sp>
        <p:nvSpPr>
          <p:cNvPr id="116" name="CustomShape 14"/>
          <p:cNvSpPr/>
          <p:nvPr/>
        </p:nvSpPr>
        <p:spPr>
          <a:xfrm>
            <a:off x="7779600" y="2495160"/>
            <a:ext cx="1007640" cy="964440"/>
          </a:xfrm>
          <a:prstGeom prst="ellipse">
            <a:avLst/>
          </a:prstGeom>
          <a:gradFill rotWithShape="0">
            <a:gsLst>
              <a:gs pos="0">
                <a:srgbClr val="1077D2"/>
              </a:gs>
              <a:gs pos="100000">
                <a:srgbClr val="093153"/>
              </a:gs>
            </a:gsLst>
            <a:path path="circle">
              <a:fillToRect l="50000" t="50000" r="50000" b="50000"/>
            </a:path>
          </a:gradFill>
          <a:ln>
            <a:noFill/>
          </a:ln>
          <a:effectLst>
            <a:outerShdw blurRad="57150" dist="19080" dir="5400000" algn="bl" rotWithShape="0">
              <a:srgbClr val="212121">
                <a:alpha val="38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Medium"/>
                <a:ea typeface="Roboto Medium"/>
              </a:rPr>
              <a:t>6</a:t>
            </a:r>
            <a:endParaRPr lang="en-US" sz="1200" b="0" strike="noStrike" spc="-1">
              <a:latin typeface="Arial"/>
            </a:endParaRPr>
          </a:p>
          <a:p>
            <a:pPr algn="ctr">
              <a:lnSpc>
                <a:spcPct val="100000"/>
              </a:lnSpc>
              <a:tabLst>
                <a:tab pos="0" algn="l"/>
              </a:tabLst>
            </a:pPr>
            <a:r>
              <a:rPr lang="it" sz="1100" b="0" strike="noStrike" spc="-1">
                <a:solidFill>
                  <a:srgbClr val="FFFFFF"/>
                </a:solidFill>
                <a:latin typeface="Roboto Medium"/>
                <a:ea typeface="Roboto Medium"/>
              </a:rPr>
              <a:t>User</a:t>
            </a:r>
            <a:endParaRPr lang="en-US" sz="11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Google Shape;319;p32"/>
          <p:cNvPicPr/>
          <p:nvPr/>
        </p:nvPicPr>
        <p:blipFill>
          <a:blip r:embed="rId2">
            <a:alphaModFix amt="28000"/>
          </a:blip>
          <a:stretch/>
        </p:blipFill>
        <p:spPr>
          <a:xfrm>
            <a:off x="2935800" y="1404360"/>
            <a:ext cx="2947320" cy="2947320"/>
          </a:xfrm>
          <a:prstGeom prst="rect">
            <a:avLst/>
          </a:prstGeom>
          <a:ln>
            <a:noFill/>
          </a:ln>
        </p:spPr>
      </p:pic>
      <p:sp>
        <p:nvSpPr>
          <p:cNvPr id="266" name="CustomShape 1"/>
          <p:cNvSpPr/>
          <p:nvPr/>
        </p:nvSpPr>
        <p:spPr>
          <a:xfrm>
            <a:off x="189720" y="1543680"/>
            <a:ext cx="7550640" cy="399960"/>
          </a:xfrm>
          <a:prstGeom prst="rect">
            <a:avLst/>
          </a:prstGeom>
          <a:noFill/>
          <a:ln>
            <a:noFill/>
          </a:ln>
        </p:spPr>
        <p:style>
          <a:lnRef idx="0">
            <a:scrgbClr r="0" g="0" b="0"/>
          </a:lnRef>
          <a:fillRef idx="0">
            <a:scrgbClr r="0" g="0" b="0"/>
          </a:fillRef>
          <a:effectRef idx="0">
            <a:scrgbClr r="0" g="0" b="0"/>
          </a:effectRef>
          <a:fontRef idx="minor"/>
        </p:style>
      </p:sp>
      <p:sp>
        <p:nvSpPr>
          <p:cNvPr id="267" name="TextShape 2"/>
          <p:cNvSpPr txBox="1"/>
          <p:nvPr/>
        </p:nvSpPr>
        <p:spPr>
          <a:xfrm>
            <a:off x="74880" y="108000"/>
            <a:ext cx="8993880" cy="572400"/>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RISK MITIGATIONS - COMMENTS (I)</a:t>
            </a:r>
            <a:br>
              <a:rPr sz="2400" dirty="0"/>
            </a:br>
            <a:br>
              <a:rPr sz="2400" dirty="0"/>
            </a:br>
            <a:br>
              <a:rPr sz="2400" dirty="0"/>
            </a:br>
            <a:endParaRPr lang="en-US" sz="2400" b="0" strike="noStrike" spc="-1" dirty="0">
              <a:solidFill>
                <a:srgbClr val="000000"/>
              </a:solidFill>
              <a:latin typeface="Arial"/>
            </a:endParaRPr>
          </a:p>
        </p:txBody>
      </p:sp>
      <p:sp>
        <p:nvSpPr>
          <p:cNvPr id="268" name="TextShape 3"/>
          <p:cNvSpPr txBox="1"/>
          <p:nvPr/>
        </p:nvSpPr>
        <p:spPr>
          <a:xfrm>
            <a:off x="159480" y="888480"/>
            <a:ext cx="8520120" cy="3416040"/>
          </a:xfrm>
          <a:prstGeom prst="rect">
            <a:avLst/>
          </a:prstGeom>
          <a:noFill/>
          <a:ln>
            <a:noFill/>
          </a:ln>
        </p:spPr>
        <p:txBody>
          <a:bodyPr tIns="91440" bIns="91440">
            <a:noAutofit/>
          </a:bodyPr>
          <a:lstStyle/>
          <a:p>
            <a:pPr>
              <a:lnSpc>
                <a:spcPct val="150000"/>
              </a:lnSpc>
              <a:tabLst>
                <a:tab pos="0" algn="l"/>
              </a:tabLst>
            </a:pPr>
            <a:r>
              <a:rPr lang="it" sz="1400" b="1" strike="noStrike" spc="-1" dirty="0">
                <a:solidFill>
                  <a:srgbClr val="666666"/>
                </a:solidFill>
                <a:latin typeface="Roboto"/>
                <a:ea typeface="Roboto"/>
              </a:rPr>
              <a:t>Innovation:</a:t>
            </a:r>
            <a:endParaRPr lang="en-US" sz="1400" b="0" strike="noStrike" spc="-1" dirty="0">
              <a:solidFill>
                <a:srgbClr val="000000"/>
              </a:solidFill>
              <a:latin typeface="Arial"/>
            </a:endParaRPr>
          </a:p>
          <a:p>
            <a:pPr marL="457200" indent="-304560">
              <a:lnSpc>
                <a:spcPct val="200000"/>
              </a:lnSpc>
              <a:spcBef>
                <a:spcPts val="1199"/>
              </a:spcBef>
              <a:buClr>
                <a:srgbClr val="212121"/>
              </a:buClr>
              <a:buFont typeface="Roboto"/>
              <a:buChar char="●"/>
              <a:tabLst>
                <a:tab pos="0" algn="l"/>
              </a:tabLst>
            </a:pPr>
            <a:r>
              <a:rPr lang="it" sz="1200" b="0" strike="noStrike" spc="-1" dirty="0">
                <a:solidFill>
                  <a:srgbClr val="212121"/>
                </a:solidFill>
                <a:latin typeface="Roboto"/>
                <a:ea typeface="Roboto"/>
              </a:rPr>
              <a:t>It is not necessary to downgrade the innovation since the changes are not complex, the factor analyzed is excellent experts, related to the high risk in technology, whereas the mitigation of this factor by getting a knowledge from excellent experts. </a:t>
            </a:r>
            <a:endParaRPr lang="en-US" sz="1200" b="0" strike="noStrike" spc="-1" dirty="0">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189720" y="1543680"/>
            <a:ext cx="7550640" cy="399960"/>
          </a:xfrm>
          <a:prstGeom prst="rect">
            <a:avLst/>
          </a:prstGeom>
          <a:noFill/>
          <a:ln>
            <a:noFill/>
          </a:ln>
        </p:spPr>
        <p:style>
          <a:lnRef idx="0">
            <a:scrgbClr r="0" g="0" b="0"/>
          </a:lnRef>
          <a:fillRef idx="0">
            <a:scrgbClr r="0" g="0" b="0"/>
          </a:fillRef>
          <a:effectRef idx="0">
            <a:scrgbClr r="0" g="0" b="0"/>
          </a:effectRef>
          <a:fontRef idx="minor"/>
        </p:style>
      </p:sp>
      <p:sp>
        <p:nvSpPr>
          <p:cNvPr id="270" name="TextShape 2"/>
          <p:cNvSpPr txBox="1"/>
          <p:nvPr/>
        </p:nvSpPr>
        <p:spPr>
          <a:xfrm>
            <a:off x="74880" y="108000"/>
            <a:ext cx="8993880" cy="572400"/>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RISK MITIGATIONS - COMMENTS (II)</a:t>
            </a:r>
            <a:br>
              <a:rPr sz="2400" dirty="0"/>
            </a:br>
            <a:br>
              <a:rPr sz="2400" dirty="0"/>
            </a:br>
            <a:br>
              <a:rPr sz="2400" dirty="0"/>
            </a:br>
            <a:endParaRPr lang="en-US" sz="2400" b="0" strike="noStrike" spc="-1" dirty="0">
              <a:solidFill>
                <a:srgbClr val="000000"/>
              </a:solidFill>
              <a:latin typeface="Arial"/>
            </a:endParaRPr>
          </a:p>
        </p:txBody>
      </p:sp>
      <p:sp>
        <p:nvSpPr>
          <p:cNvPr id="271" name="TextShape 3"/>
          <p:cNvSpPr txBox="1"/>
          <p:nvPr/>
        </p:nvSpPr>
        <p:spPr>
          <a:xfrm>
            <a:off x="159480" y="888480"/>
            <a:ext cx="8520120" cy="2145600"/>
          </a:xfrm>
          <a:prstGeom prst="rect">
            <a:avLst/>
          </a:prstGeom>
          <a:noFill/>
          <a:ln>
            <a:noFill/>
          </a:ln>
        </p:spPr>
        <p:txBody>
          <a:bodyPr tIns="91440" bIns="91440">
            <a:noAutofit/>
          </a:bodyPr>
          <a:lstStyle/>
          <a:p>
            <a:pPr>
              <a:lnSpc>
                <a:spcPct val="150000"/>
              </a:lnSpc>
              <a:tabLst>
                <a:tab pos="0" algn="l"/>
              </a:tabLst>
            </a:pPr>
            <a:r>
              <a:rPr lang="it" sz="1400" b="1" strike="noStrike" spc="-1">
                <a:solidFill>
                  <a:srgbClr val="666666"/>
                </a:solidFill>
                <a:latin typeface="Roboto"/>
                <a:ea typeface="Roboto"/>
              </a:rPr>
              <a:t>Size:</a:t>
            </a:r>
            <a:endParaRPr lang="en-US" sz="1400" b="0" strike="noStrike" spc="-1">
              <a:solidFill>
                <a:srgbClr val="000000"/>
              </a:solidFill>
              <a:latin typeface="Arial"/>
            </a:endParaRPr>
          </a:p>
          <a:p>
            <a:pPr marL="457200" indent="-304560">
              <a:lnSpc>
                <a:spcPct val="200000"/>
              </a:lnSpc>
              <a:spcBef>
                <a:spcPts val="1199"/>
              </a:spcBef>
              <a:buClr>
                <a:srgbClr val="212121"/>
              </a:buClr>
              <a:buFont typeface="Roboto"/>
              <a:buChar char="●"/>
              <a:tabLst>
                <a:tab pos="0" algn="l"/>
              </a:tabLst>
            </a:pPr>
            <a:r>
              <a:rPr lang="it" sz="1200" b="0" strike="noStrike" spc="-1">
                <a:solidFill>
                  <a:srgbClr val="212121"/>
                </a:solidFill>
                <a:latin typeface="Roboto"/>
                <a:ea typeface="Roboto"/>
              </a:rPr>
              <a:t>For the milestones and the  gradual releases of the GP Project , they have already been applied and described above.</a:t>
            </a:r>
            <a:endParaRPr lang="en-US" sz="1200" b="0" strike="noStrike" spc="-1">
              <a:solidFill>
                <a:srgbClr val="000000"/>
              </a:solidFill>
              <a:latin typeface="Arial"/>
            </a:endParaRPr>
          </a:p>
          <a:p>
            <a:pPr marL="457200" indent="-304560">
              <a:lnSpc>
                <a:spcPct val="200000"/>
              </a:lnSpc>
              <a:buClr>
                <a:srgbClr val="212121"/>
              </a:buClr>
              <a:buFont typeface="Roboto"/>
              <a:buChar char="●"/>
              <a:tabLst>
                <a:tab pos="0" algn="l"/>
              </a:tabLst>
            </a:pPr>
            <a:r>
              <a:rPr lang="it" sz="1200" b="0" strike="noStrike" spc="-1">
                <a:solidFill>
                  <a:srgbClr val="212121"/>
                </a:solidFill>
                <a:latin typeface="Roboto"/>
                <a:ea typeface="Roboto"/>
              </a:rPr>
              <a:t>Product owner and scrum master are the key role who can efficiently administer the project, doing the planning and control changes.</a:t>
            </a:r>
            <a:endParaRPr lang="en-US" sz="1200" b="0" strike="noStrike" spc="-1">
              <a:solidFill>
                <a:srgbClr val="000000"/>
              </a:solidFill>
              <a:latin typeface="Arial"/>
            </a:endParaRPr>
          </a:p>
        </p:txBody>
      </p:sp>
      <p:sp>
        <p:nvSpPr>
          <p:cNvPr id="272" name="CustomShape 4"/>
          <p:cNvSpPr/>
          <p:nvPr/>
        </p:nvSpPr>
        <p:spPr>
          <a:xfrm rot="21040200">
            <a:off x="3479040" y="3785040"/>
            <a:ext cx="2158200" cy="73188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3600" b="1" strike="noStrike" spc="-1">
                <a:solidFill>
                  <a:srgbClr val="4A86E8"/>
                </a:solidFill>
                <a:latin typeface="Caveat"/>
                <a:ea typeface="Caveat"/>
              </a:rPr>
              <a:t>SIZE?</a:t>
            </a:r>
            <a:endParaRPr lang="en-US" sz="3600" b="0" strike="noStrike" spc="-1">
              <a:latin typeface="Arial"/>
            </a:endParaRPr>
          </a:p>
        </p:txBody>
      </p:sp>
      <p:sp>
        <p:nvSpPr>
          <p:cNvPr id="273" name="CustomShape 5"/>
          <p:cNvSpPr/>
          <p:nvPr/>
        </p:nvSpPr>
        <p:spPr>
          <a:xfrm rot="1207800">
            <a:off x="3039480" y="3785400"/>
            <a:ext cx="423360" cy="4575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800" b="1" strike="noStrike" spc="-1">
                <a:solidFill>
                  <a:srgbClr val="4A86E8"/>
                </a:solidFill>
                <a:latin typeface="Caveat"/>
                <a:ea typeface="Caveat"/>
              </a:rPr>
              <a:t>#</a:t>
            </a:r>
            <a:endParaRPr lang="en-US" sz="1800" b="0" strike="noStrike" spc="-1">
              <a:latin typeface="Arial"/>
            </a:endParaRPr>
          </a:p>
        </p:txBody>
      </p:sp>
      <p:sp>
        <p:nvSpPr>
          <p:cNvPr id="274" name="CustomShape 6"/>
          <p:cNvSpPr/>
          <p:nvPr/>
        </p:nvSpPr>
        <p:spPr>
          <a:xfrm rot="1395600">
            <a:off x="4797000" y="4167000"/>
            <a:ext cx="423360" cy="4575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800" b="1" strike="noStrike" spc="-1">
                <a:solidFill>
                  <a:srgbClr val="4A86E8"/>
                </a:solidFill>
                <a:latin typeface="Caveat"/>
                <a:ea typeface="Caveat"/>
              </a:rPr>
              <a:t>#</a:t>
            </a:r>
            <a:endParaRPr lang="en-US"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74880" y="108000"/>
            <a:ext cx="8993880" cy="572400"/>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RISK MITIGATIONS - COMMENTS (III)</a:t>
            </a:r>
            <a:br>
              <a:rPr sz="2400" dirty="0"/>
            </a:br>
            <a:br>
              <a:rPr sz="2400" dirty="0"/>
            </a:br>
            <a:br>
              <a:rPr sz="2400" dirty="0"/>
            </a:br>
            <a:endParaRPr lang="en-US" sz="2400" b="0" strike="noStrike" spc="-1" dirty="0">
              <a:solidFill>
                <a:srgbClr val="000000"/>
              </a:solidFill>
              <a:latin typeface="Arial"/>
            </a:endParaRPr>
          </a:p>
        </p:txBody>
      </p:sp>
      <p:sp>
        <p:nvSpPr>
          <p:cNvPr id="276" name="TextShape 2"/>
          <p:cNvSpPr txBox="1"/>
          <p:nvPr/>
        </p:nvSpPr>
        <p:spPr>
          <a:xfrm>
            <a:off x="82080" y="603000"/>
            <a:ext cx="8520120" cy="1668240"/>
          </a:xfrm>
          <a:prstGeom prst="rect">
            <a:avLst/>
          </a:prstGeom>
          <a:noFill/>
          <a:ln>
            <a:noFill/>
          </a:ln>
        </p:spPr>
        <p:txBody>
          <a:bodyPr tIns="91440" bIns="91440">
            <a:noAutofit/>
          </a:bodyPr>
          <a:lstStyle/>
          <a:p>
            <a:pPr>
              <a:lnSpc>
                <a:spcPct val="150000"/>
              </a:lnSpc>
              <a:tabLst>
                <a:tab pos="0" algn="l"/>
              </a:tabLst>
            </a:pPr>
            <a:r>
              <a:rPr lang="it" sz="1400" b="1" strike="noStrike" spc="-1" dirty="0">
                <a:solidFill>
                  <a:srgbClr val="666666"/>
                </a:solidFill>
                <a:latin typeface="Roboto"/>
                <a:ea typeface="Roboto"/>
              </a:rPr>
              <a:t>Uncertainty:</a:t>
            </a:r>
            <a:endParaRPr lang="en-US" sz="1400" b="0" strike="noStrike" spc="-1" dirty="0">
              <a:solidFill>
                <a:srgbClr val="000000"/>
              </a:solidFill>
              <a:latin typeface="Arial"/>
            </a:endParaRPr>
          </a:p>
          <a:p>
            <a:pPr marL="457200" indent="-304560">
              <a:lnSpc>
                <a:spcPct val="200000"/>
              </a:lnSpc>
              <a:spcBef>
                <a:spcPts val="1199"/>
              </a:spcBef>
              <a:buClr>
                <a:srgbClr val="212121"/>
              </a:buClr>
              <a:buFont typeface="Roboto"/>
              <a:buChar char="●"/>
              <a:tabLst>
                <a:tab pos="0" algn="l"/>
              </a:tabLst>
            </a:pPr>
            <a:r>
              <a:rPr lang="it" sz="1200" b="0" strike="noStrike" spc="-1" dirty="0">
                <a:solidFill>
                  <a:srgbClr val="212121"/>
                </a:solidFill>
                <a:latin typeface="Roboto"/>
                <a:ea typeface="Roboto"/>
              </a:rPr>
              <a:t>The existence of some excellent experts will help in order to complete the projects on time and tutoring the team member and direct them to do the align task and create a strong bonding around user’s environment.</a:t>
            </a:r>
            <a:endParaRPr lang="en-US" sz="1200" b="0" strike="noStrike" spc="-1" dirty="0">
              <a:solidFill>
                <a:srgbClr val="000000"/>
              </a:solidFill>
              <a:latin typeface="Arial"/>
            </a:endParaRPr>
          </a:p>
          <a:p>
            <a:pPr marL="457200" indent="-304560">
              <a:lnSpc>
                <a:spcPct val="200000"/>
              </a:lnSpc>
              <a:buClr>
                <a:srgbClr val="212121"/>
              </a:buClr>
              <a:buFont typeface="Roboto"/>
              <a:buChar char="●"/>
              <a:tabLst>
                <a:tab pos="0" algn="l"/>
              </a:tabLst>
            </a:pPr>
            <a:r>
              <a:rPr lang="it" sz="1200" b="0" strike="noStrike" spc="-1" dirty="0">
                <a:solidFill>
                  <a:srgbClr val="212121"/>
                </a:solidFill>
                <a:latin typeface="Roboto"/>
                <a:ea typeface="Roboto"/>
              </a:rPr>
              <a:t>Agile approach will help the team to achieve the goal effectively and efficiently since there is daily meeting to communicate the difficulties and problems that happen during the project.</a:t>
            </a:r>
            <a:endParaRPr lang="en-US" sz="1200" b="0" strike="noStrike" spc="-1" dirty="0">
              <a:solidFill>
                <a:srgbClr val="000000"/>
              </a:solidFill>
              <a:latin typeface="Arial"/>
            </a:endParaRPr>
          </a:p>
          <a:p>
            <a:pPr>
              <a:lnSpc>
                <a:spcPct val="200000"/>
              </a:lnSpc>
              <a:spcBef>
                <a:spcPts val="1199"/>
              </a:spcBef>
              <a:spcAft>
                <a:spcPts val="1199"/>
              </a:spcAft>
              <a:tabLst>
                <a:tab pos="0" algn="l"/>
              </a:tabLst>
            </a:pPr>
            <a:endParaRPr lang="en-US" sz="1200" b="0" strike="noStrike" spc="-1" dirty="0">
              <a:solidFill>
                <a:srgbClr val="000000"/>
              </a:solidFill>
              <a:latin typeface="Arial"/>
            </a:endParaRPr>
          </a:p>
        </p:txBody>
      </p:sp>
      <p:grpSp>
        <p:nvGrpSpPr>
          <p:cNvPr id="277" name="Group 3"/>
          <p:cNvGrpSpPr/>
          <p:nvPr/>
        </p:nvGrpSpPr>
        <p:grpSpPr>
          <a:xfrm>
            <a:off x="4661982" y="2610463"/>
            <a:ext cx="1298520" cy="336960"/>
            <a:chOff x="4661982" y="2610463"/>
            <a:chExt cx="1298520" cy="336960"/>
          </a:xfrm>
        </p:grpSpPr>
        <p:sp>
          <p:nvSpPr>
            <p:cNvPr id="278" name="CustomShape 4"/>
            <p:cNvSpPr/>
            <p:nvPr/>
          </p:nvSpPr>
          <p:spPr>
            <a:xfrm rot="10941000" flipV="1">
              <a:off x="5058000" y="2674800"/>
              <a:ext cx="360" cy="245520"/>
            </a:xfrm>
            <a:custGeom>
              <a:avLst/>
              <a:gdLst/>
              <a:ahLst/>
              <a:cxnLst/>
              <a:rect l="l" t="t" r="r" b="b"/>
              <a:pathLst>
                <a:path w="21600" h="21600">
                  <a:moveTo>
                    <a:pt x="0" y="0"/>
                  </a:moveTo>
                  <a:lnTo>
                    <a:pt x="21600" y="21600"/>
                  </a:lnTo>
                </a:path>
              </a:pathLst>
            </a:custGeom>
            <a:noFill/>
            <a:ln w="19080">
              <a:solidFill>
                <a:srgbClr val="085631"/>
              </a:solidFill>
              <a:round/>
              <a:headEnd type="oval" w="med" len="med"/>
            </a:ln>
          </p:spPr>
          <p:style>
            <a:lnRef idx="0">
              <a:scrgbClr r="0" g="0" b="0"/>
            </a:lnRef>
            <a:fillRef idx="0">
              <a:scrgbClr r="0" g="0" b="0"/>
            </a:fillRef>
            <a:effectRef idx="0">
              <a:scrgbClr r="0" g="0" b="0"/>
            </a:effectRef>
            <a:fontRef idx="minor"/>
          </p:style>
        </p:sp>
        <p:sp>
          <p:nvSpPr>
            <p:cNvPr id="279" name="CustomShape 5"/>
            <p:cNvSpPr/>
            <p:nvPr/>
          </p:nvSpPr>
          <p:spPr>
            <a:xfrm rot="10758600" flipV="1">
              <a:off x="4661982" y="2610463"/>
              <a:ext cx="1298520" cy="3369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15000"/>
                </a:lnSpc>
                <a:tabLst>
                  <a:tab pos="0" algn="l"/>
                </a:tabLst>
              </a:pPr>
              <a:r>
                <a:rPr lang="it" sz="800" b="1" strike="noStrike" spc="-1" dirty="0">
                  <a:solidFill>
                    <a:srgbClr val="000000"/>
                  </a:solidFill>
                  <a:latin typeface="Roboto"/>
                  <a:ea typeface="Roboto"/>
                </a:rPr>
                <a:t>TEST</a:t>
              </a:r>
              <a:endParaRPr lang="en-US" sz="800" b="0" strike="noStrike" spc="-1" dirty="0">
                <a:latin typeface="Arial"/>
              </a:endParaRPr>
            </a:p>
          </p:txBody>
        </p:sp>
      </p:grpSp>
      <p:grpSp>
        <p:nvGrpSpPr>
          <p:cNvPr id="280" name="Group 6"/>
          <p:cNvGrpSpPr/>
          <p:nvPr/>
        </p:nvGrpSpPr>
        <p:grpSpPr>
          <a:xfrm>
            <a:off x="1218240" y="2844000"/>
            <a:ext cx="6567480" cy="2224080"/>
            <a:chOff x="1218240" y="2844000"/>
            <a:chExt cx="6567480" cy="2224080"/>
          </a:xfrm>
        </p:grpSpPr>
        <p:sp>
          <p:nvSpPr>
            <p:cNvPr id="281" name="CustomShape 7"/>
            <p:cNvSpPr/>
            <p:nvPr/>
          </p:nvSpPr>
          <p:spPr>
            <a:xfrm rot="108600">
              <a:off x="5292360" y="4556520"/>
              <a:ext cx="1363680" cy="511560"/>
            </a:xfrm>
            <a:prstGeom prst="rightArrow">
              <a:avLst>
                <a:gd name="adj1" fmla="val 50000"/>
                <a:gd name="adj2" fmla="val 50000"/>
              </a:avLst>
            </a:prstGeom>
            <a:solidFill>
              <a:srgbClr val="085631"/>
            </a:solidFill>
            <a:ln>
              <a:noFill/>
            </a:ln>
            <a:effectLst>
              <a:outerShdw blurRad="71438" dist="9360" dir="5400000" algn="bl" rotWithShape="0">
                <a:srgbClr val="000000">
                  <a:alpha val="40000"/>
                </a:srgbClr>
              </a:outerShdw>
            </a:effectLst>
          </p:spPr>
          <p:style>
            <a:lnRef idx="0">
              <a:scrgbClr r="0" g="0" b="0"/>
            </a:lnRef>
            <a:fillRef idx="0">
              <a:scrgbClr r="0" g="0" b="0"/>
            </a:fillRef>
            <a:effectRef idx="0">
              <a:scrgbClr r="0" g="0" b="0"/>
            </a:effectRef>
            <a:fontRef idx="minor"/>
          </p:style>
        </p:sp>
        <p:sp>
          <p:nvSpPr>
            <p:cNvPr id="282" name="CustomShape 8"/>
            <p:cNvSpPr/>
            <p:nvPr/>
          </p:nvSpPr>
          <p:spPr>
            <a:xfrm rot="10800000" flipH="1">
              <a:off x="1218240" y="4135680"/>
              <a:ext cx="6567480" cy="399960"/>
            </a:xfrm>
            <a:prstGeom prst="rect">
              <a:avLst/>
            </a:prstGeom>
            <a:noFill/>
            <a:ln>
              <a:noFill/>
            </a:ln>
          </p:spPr>
          <p:style>
            <a:lnRef idx="0">
              <a:scrgbClr r="0" g="0" b="0"/>
            </a:lnRef>
            <a:fillRef idx="0">
              <a:scrgbClr r="0" g="0" b="0"/>
            </a:fillRef>
            <a:effectRef idx="0">
              <a:scrgbClr r="0" g="0" b="0"/>
            </a:effectRef>
            <a:fontRef idx="minor"/>
          </p:style>
        </p:sp>
        <p:sp>
          <p:nvSpPr>
            <p:cNvPr id="283" name="CustomShape 9"/>
            <p:cNvSpPr/>
            <p:nvPr/>
          </p:nvSpPr>
          <p:spPr>
            <a:xfrm rot="10800000" flipH="1">
              <a:off x="3920760" y="2995200"/>
              <a:ext cx="2208600" cy="1809720"/>
            </a:xfrm>
            <a:prstGeom prst="donut">
              <a:avLst>
                <a:gd name="adj" fmla="val 16067"/>
              </a:avLst>
            </a:prstGeom>
            <a:solidFill>
              <a:srgbClr val="000000">
                <a:alpha val="11000"/>
              </a:srgbClr>
            </a:solidFill>
            <a:ln>
              <a:noFill/>
            </a:ln>
          </p:spPr>
          <p:style>
            <a:lnRef idx="0">
              <a:scrgbClr r="0" g="0" b="0"/>
            </a:lnRef>
            <a:fillRef idx="0">
              <a:scrgbClr r="0" g="0" b="0"/>
            </a:fillRef>
            <a:effectRef idx="0">
              <a:scrgbClr r="0" g="0" b="0"/>
            </a:effectRef>
            <a:fontRef idx="minor"/>
          </p:style>
        </p:sp>
        <p:grpSp>
          <p:nvGrpSpPr>
            <p:cNvPr id="284" name="Group 10"/>
            <p:cNvGrpSpPr/>
            <p:nvPr/>
          </p:nvGrpSpPr>
          <p:grpSpPr>
            <a:xfrm>
              <a:off x="6022440" y="4233600"/>
              <a:ext cx="1649880" cy="599040"/>
              <a:chOff x="6022440" y="4233600"/>
              <a:chExt cx="1649880" cy="599040"/>
            </a:xfrm>
          </p:grpSpPr>
          <p:sp>
            <p:nvSpPr>
              <p:cNvPr id="285" name="CustomShape 11"/>
              <p:cNvSpPr/>
              <p:nvPr/>
            </p:nvSpPr>
            <p:spPr>
              <a:xfrm flipH="1" flipV="1">
                <a:off x="6022080" y="4233600"/>
                <a:ext cx="237240" cy="269280"/>
              </a:xfrm>
              <a:custGeom>
                <a:avLst/>
                <a:gdLst/>
                <a:ahLst/>
                <a:cxnLst/>
                <a:rect l="l" t="t" r="r" b="b"/>
                <a:pathLst>
                  <a:path w="21600" h="21600">
                    <a:moveTo>
                      <a:pt x="0" y="0"/>
                    </a:moveTo>
                    <a:lnTo>
                      <a:pt x="21600" y="21600"/>
                    </a:lnTo>
                  </a:path>
                </a:pathLst>
              </a:custGeom>
              <a:noFill/>
              <a:ln w="19080">
                <a:solidFill>
                  <a:srgbClr val="085631"/>
                </a:solidFill>
                <a:round/>
                <a:headEnd type="oval" w="med" len="med"/>
              </a:ln>
            </p:spPr>
            <p:style>
              <a:lnRef idx="0">
                <a:scrgbClr r="0" g="0" b="0"/>
              </a:lnRef>
              <a:fillRef idx="0">
                <a:scrgbClr r="0" g="0" b="0"/>
              </a:fillRef>
              <a:effectRef idx="0">
                <a:scrgbClr r="0" g="0" b="0"/>
              </a:effectRef>
              <a:fontRef idx="minor"/>
            </p:style>
          </p:sp>
          <p:sp>
            <p:nvSpPr>
              <p:cNvPr id="286" name="CustomShape 12"/>
              <p:cNvSpPr/>
              <p:nvPr/>
            </p:nvSpPr>
            <p:spPr>
              <a:xfrm rot="10800000" flipV="1">
                <a:off x="6372000" y="4356000"/>
                <a:ext cx="1300320" cy="4766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tabLst>
                    <a:tab pos="0" algn="l"/>
                  </a:tabLst>
                </a:pPr>
                <a:r>
                  <a:rPr lang="it" sz="800" b="1" strike="noStrike" spc="-1">
                    <a:solidFill>
                      <a:srgbClr val="000000"/>
                    </a:solidFill>
                    <a:latin typeface="Roboto"/>
                    <a:ea typeface="Roboto"/>
                  </a:rPr>
                  <a:t>DESIGN</a:t>
                </a:r>
                <a:endParaRPr lang="en-US" sz="800" b="0" strike="noStrike" spc="-1">
                  <a:latin typeface="Arial"/>
                </a:endParaRPr>
              </a:p>
            </p:txBody>
          </p:sp>
        </p:grpSp>
        <p:grpSp>
          <p:nvGrpSpPr>
            <p:cNvPr id="287" name="Group 13"/>
            <p:cNvGrpSpPr/>
            <p:nvPr/>
          </p:nvGrpSpPr>
          <p:grpSpPr>
            <a:xfrm>
              <a:off x="2882520" y="4543920"/>
              <a:ext cx="1569960" cy="484560"/>
              <a:chOff x="2882520" y="4543920"/>
              <a:chExt cx="1569960" cy="484560"/>
            </a:xfrm>
          </p:grpSpPr>
          <p:sp>
            <p:nvSpPr>
              <p:cNvPr id="288" name="CustomShape 14"/>
              <p:cNvSpPr/>
              <p:nvPr/>
            </p:nvSpPr>
            <p:spPr>
              <a:xfrm flipV="1">
                <a:off x="4215240" y="4543920"/>
                <a:ext cx="237240" cy="269280"/>
              </a:xfrm>
              <a:custGeom>
                <a:avLst/>
                <a:gdLst/>
                <a:ahLst/>
                <a:cxnLst/>
                <a:rect l="l" t="t" r="r" b="b"/>
                <a:pathLst>
                  <a:path w="21600" h="21600">
                    <a:moveTo>
                      <a:pt x="0" y="0"/>
                    </a:moveTo>
                    <a:lnTo>
                      <a:pt x="21600" y="21600"/>
                    </a:lnTo>
                  </a:path>
                </a:pathLst>
              </a:custGeom>
              <a:noFill/>
              <a:ln w="19080">
                <a:solidFill>
                  <a:srgbClr val="65F0AD"/>
                </a:solidFill>
                <a:round/>
                <a:headEnd type="oval" w="med" len="med"/>
              </a:ln>
            </p:spPr>
            <p:style>
              <a:lnRef idx="0">
                <a:scrgbClr r="0" g="0" b="0"/>
              </a:lnRef>
              <a:fillRef idx="0">
                <a:scrgbClr r="0" g="0" b="0"/>
              </a:fillRef>
              <a:effectRef idx="0">
                <a:scrgbClr r="0" g="0" b="0"/>
              </a:effectRef>
              <a:fontRef idx="minor"/>
            </p:style>
          </p:sp>
          <p:sp>
            <p:nvSpPr>
              <p:cNvPr id="289" name="CustomShape 15"/>
              <p:cNvSpPr/>
              <p:nvPr/>
            </p:nvSpPr>
            <p:spPr>
              <a:xfrm rot="10800000" flipV="1">
                <a:off x="2882520" y="4551840"/>
                <a:ext cx="1300320" cy="4766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15000"/>
                  </a:lnSpc>
                  <a:tabLst>
                    <a:tab pos="0" algn="l"/>
                  </a:tabLst>
                </a:pPr>
                <a:r>
                  <a:rPr lang="it" sz="800" b="1" strike="noStrike" spc="-1">
                    <a:solidFill>
                      <a:srgbClr val="000000"/>
                    </a:solidFill>
                    <a:latin typeface="Roboto"/>
                    <a:ea typeface="Roboto"/>
                  </a:rPr>
                  <a:t>REVIEW</a:t>
                </a:r>
                <a:endParaRPr lang="en-US" sz="800" b="0" strike="noStrike" spc="-1">
                  <a:latin typeface="Arial"/>
                </a:endParaRPr>
              </a:p>
            </p:txBody>
          </p:sp>
        </p:grpSp>
        <p:grpSp>
          <p:nvGrpSpPr>
            <p:cNvPr id="290" name="Group 16"/>
            <p:cNvGrpSpPr/>
            <p:nvPr/>
          </p:nvGrpSpPr>
          <p:grpSpPr>
            <a:xfrm>
              <a:off x="5947200" y="3316320"/>
              <a:ext cx="1693080" cy="476640"/>
              <a:chOff x="5947200" y="3316320"/>
              <a:chExt cx="1693080" cy="476640"/>
            </a:xfrm>
          </p:grpSpPr>
          <p:sp>
            <p:nvSpPr>
              <p:cNvPr id="291" name="CustomShape 17"/>
              <p:cNvSpPr/>
              <p:nvPr/>
            </p:nvSpPr>
            <p:spPr>
              <a:xfrm rot="10800000" flipV="1">
                <a:off x="5947200" y="3551760"/>
                <a:ext cx="384120" cy="108720"/>
              </a:xfrm>
              <a:custGeom>
                <a:avLst/>
                <a:gdLst/>
                <a:ahLst/>
                <a:cxnLst/>
                <a:rect l="l" t="t" r="r" b="b"/>
                <a:pathLst>
                  <a:path w="21600" h="21600">
                    <a:moveTo>
                      <a:pt x="0" y="0"/>
                    </a:moveTo>
                    <a:lnTo>
                      <a:pt x="21600" y="21600"/>
                    </a:lnTo>
                  </a:path>
                </a:pathLst>
              </a:custGeom>
              <a:noFill/>
              <a:ln w="19080">
                <a:solidFill>
                  <a:srgbClr val="0E9453"/>
                </a:solidFill>
                <a:round/>
                <a:headEnd type="oval" w="med" len="med"/>
              </a:ln>
            </p:spPr>
            <p:style>
              <a:lnRef idx="0">
                <a:scrgbClr r="0" g="0" b="0"/>
              </a:lnRef>
              <a:fillRef idx="0">
                <a:scrgbClr r="0" g="0" b="0"/>
              </a:fillRef>
              <a:effectRef idx="0">
                <a:scrgbClr r="0" g="0" b="0"/>
              </a:effectRef>
              <a:fontRef idx="minor"/>
            </p:style>
          </p:sp>
          <p:sp>
            <p:nvSpPr>
              <p:cNvPr id="292" name="CustomShape 18"/>
              <p:cNvSpPr/>
              <p:nvPr/>
            </p:nvSpPr>
            <p:spPr>
              <a:xfrm rot="10800000" flipV="1">
                <a:off x="6339960" y="3316320"/>
                <a:ext cx="1300320" cy="4766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tabLst>
                    <a:tab pos="0" algn="l"/>
                  </a:tabLst>
                </a:pPr>
                <a:r>
                  <a:rPr lang="it" sz="800" b="1" strike="noStrike" spc="-1">
                    <a:solidFill>
                      <a:srgbClr val="000000"/>
                    </a:solidFill>
                    <a:latin typeface="Roboto"/>
                    <a:ea typeface="Roboto"/>
                  </a:rPr>
                  <a:t>DEVELOP</a:t>
                </a:r>
                <a:endParaRPr lang="en-US" sz="800" b="0" strike="noStrike" spc="-1">
                  <a:latin typeface="Arial"/>
                </a:endParaRPr>
              </a:p>
            </p:txBody>
          </p:sp>
        </p:grpSp>
        <p:grpSp>
          <p:nvGrpSpPr>
            <p:cNvPr id="293" name="Group 19"/>
            <p:cNvGrpSpPr/>
            <p:nvPr/>
          </p:nvGrpSpPr>
          <p:grpSpPr>
            <a:xfrm>
              <a:off x="2405880" y="3326400"/>
              <a:ext cx="1699920" cy="476640"/>
              <a:chOff x="2405880" y="3326400"/>
              <a:chExt cx="1699920" cy="476640"/>
            </a:xfrm>
          </p:grpSpPr>
          <p:sp>
            <p:nvSpPr>
              <p:cNvPr id="294" name="CustomShape 20"/>
              <p:cNvSpPr/>
              <p:nvPr/>
            </p:nvSpPr>
            <p:spPr>
              <a:xfrm rot="10800000" flipH="1" flipV="1">
                <a:off x="3714120" y="3557520"/>
                <a:ext cx="391320" cy="102960"/>
              </a:xfrm>
              <a:custGeom>
                <a:avLst/>
                <a:gdLst/>
                <a:ahLst/>
                <a:cxnLst/>
                <a:rect l="l" t="t" r="r" b="b"/>
                <a:pathLst>
                  <a:path w="21600" h="21600">
                    <a:moveTo>
                      <a:pt x="0" y="0"/>
                    </a:moveTo>
                    <a:lnTo>
                      <a:pt x="21600" y="21600"/>
                    </a:lnTo>
                  </a:path>
                </a:pathLst>
              </a:custGeom>
              <a:noFill/>
              <a:ln w="19080">
                <a:solidFill>
                  <a:srgbClr val="0E9453"/>
                </a:solidFill>
                <a:round/>
                <a:headEnd type="oval" w="med" len="med"/>
              </a:ln>
            </p:spPr>
            <p:style>
              <a:lnRef idx="0">
                <a:scrgbClr r="0" g="0" b="0"/>
              </a:lnRef>
              <a:fillRef idx="0">
                <a:scrgbClr r="0" g="0" b="0"/>
              </a:fillRef>
              <a:effectRef idx="0">
                <a:scrgbClr r="0" g="0" b="0"/>
              </a:effectRef>
              <a:fontRef idx="minor"/>
            </p:style>
          </p:sp>
          <p:sp>
            <p:nvSpPr>
              <p:cNvPr id="295" name="CustomShape 21"/>
              <p:cNvSpPr/>
              <p:nvPr/>
            </p:nvSpPr>
            <p:spPr>
              <a:xfrm rot="10800000" flipV="1">
                <a:off x="2405880" y="3326400"/>
                <a:ext cx="1300320" cy="4766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15000"/>
                  </a:lnSpc>
                  <a:tabLst>
                    <a:tab pos="0" algn="l"/>
                  </a:tabLst>
                </a:pPr>
                <a:r>
                  <a:rPr lang="it" sz="800" b="1" strike="noStrike" spc="-1">
                    <a:solidFill>
                      <a:srgbClr val="000000"/>
                    </a:solidFill>
                    <a:latin typeface="Roboto"/>
                    <a:ea typeface="Roboto"/>
                  </a:rPr>
                  <a:t>DEPLOY</a:t>
                </a:r>
                <a:endParaRPr lang="en-US" sz="800" b="0" strike="noStrike" spc="-1">
                  <a:latin typeface="Arial"/>
                </a:endParaRPr>
              </a:p>
            </p:txBody>
          </p:sp>
        </p:grpSp>
        <p:sp>
          <p:nvSpPr>
            <p:cNvPr id="296" name="CustomShape 22"/>
            <p:cNvSpPr/>
            <p:nvPr/>
          </p:nvSpPr>
          <p:spPr>
            <a:xfrm rot="9280800" flipH="1">
              <a:off x="3903480" y="2887200"/>
              <a:ext cx="2241720" cy="2031120"/>
            </a:xfrm>
            <a:prstGeom prst="blockArc">
              <a:avLst>
                <a:gd name="adj1" fmla="val 14414370"/>
                <a:gd name="adj2" fmla="val 18998613"/>
                <a:gd name="adj3" fmla="val 8907"/>
              </a:avLst>
            </a:prstGeom>
            <a:solidFill>
              <a:srgbClr val="085631"/>
            </a:solidFill>
            <a:ln>
              <a:noFill/>
            </a:ln>
            <a:effectLst>
              <a:outerShdw blurRad="71438" dist="9360" dir="5400000" algn="bl" rotWithShape="0">
                <a:srgbClr val="000000">
                  <a:alpha val="40000"/>
                </a:srgbClr>
              </a:outerShdw>
            </a:effectLst>
          </p:spPr>
          <p:style>
            <a:lnRef idx="0">
              <a:scrgbClr r="0" g="0" b="0"/>
            </a:lnRef>
            <a:fillRef idx="0">
              <a:scrgbClr r="0" g="0" b="0"/>
            </a:fillRef>
            <a:effectRef idx="0">
              <a:scrgbClr r="0" g="0" b="0"/>
            </a:effectRef>
            <a:fontRef idx="minor"/>
          </p:style>
        </p:sp>
        <p:sp>
          <p:nvSpPr>
            <p:cNvPr id="297" name="CustomShape 23"/>
            <p:cNvSpPr/>
            <p:nvPr/>
          </p:nvSpPr>
          <p:spPr>
            <a:xfrm rot="20082000">
              <a:off x="3908160" y="2888640"/>
              <a:ext cx="2241360" cy="2030760"/>
            </a:xfrm>
            <a:prstGeom prst="blockArc">
              <a:avLst>
                <a:gd name="adj1" fmla="val 20178804"/>
                <a:gd name="adj2" fmla="val 2623923"/>
                <a:gd name="adj3" fmla="val 8858"/>
              </a:avLst>
            </a:prstGeom>
            <a:solidFill>
              <a:srgbClr val="0E9453"/>
            </a:solidFill>
            <a:ln>
              <a:noFill/>
            </a:ln>
            <a:effectLst>
              <a:outerShdw blurRad="71438" dist="9360" dir="5400000" algn="bl" rotWithShape="0">
                <a:srgbClr val="000000">
                  <a:alpha val="40000"/>
                </a:srgbClr>
              </a:outerShdw>
            </a:effectLst>
          </p:spPr>
          <p:style>
            <a:lnRef idx="0">
              <a:scrgbClr r="0" g="0" b="0"/>
            </a:lnRef>
            <a:fillRef idx="0">
              <a:scrgbClr r="0" g="0" b="0"/>
            </a:fillRef>
            <a:effectRef idx="0">
              <a:scrgbClr r="0" g="0" b="0"/>
            </a:effectRef>
            <a:fontRef idx="minor"/>
          </p:style>
        </p:sp>
        <p:sp>
          <p:nvSpPr>
            <p:cNvPr id="298" name="CustomShape 24"/>
            <p:cNvSpPr/>
            <p:nvPr/>
          </p:nvSpPr>
          <p:spPr>
            <a:xfrm flipH="1">
              <a:off x="4398480" y="3597120"/>
              <a:ext cx="1254960" cy="572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15000"/>
                </a:lnSpc>
                <a:tabLst>
                  <a:tab pos="0" algn="l"/>
                </a:tabLst>
              </a:pPr>
              <a:r>
                <a:rPr lang="it" sz="1200" b="1" strike="noStrike" spc="-1">
                  <a:solidFill>
                    <a:srgbClr val="020202"/>
                  </a:solidFill>
                  <a:latin typeface="Roboto"/>
                  <a:ea typeface="Roboto"/>
                </a:rPr>
                <a:t>AGILE</a:t>
              </a:r>
              <a:endParaRPr lang="en-US" sz="1200" b="0" strike="noStrike" spc="-1">
                <a:latin typeface="Arial"/>
              </a:endParaRPr>
            </a:p>
          </p:txBody>
        </p:sp>
        <p:sp>
          <p:nvSpPr>
            <p:cNvPr id="299" name="CustomShape 25"/>
            <p:cNvSpPr/>
            <p:nvPr/>
          </p:nvSpPr>
          <p:spPr>
            <a:xfrm rot="14751322" flipH="1">
              <a:off x="5870160" y="4027847"/>
              <a:ext cx="271440" cy="304920"/>
            </a:xfrm>
            <a:prstGeom prst="rtTriangle">
              <a:avLst/>
            </a:prstGeom>
            <a:solidFill>
              <a:srgbClr val="085631"/>
            </a:solidFill>
            <a:ln>
              <a:noFill/>
            </a:ln>
          </p:spPr>
          <p:style>
            <a:lnRef idx="0">
              <a:scrgbClr r="0" g="0" b="0"/>
            </a:lnRef>
            <a:fillRef idx="0">
              <a:scrgbClr r="0" g="0" b="0"/>
            </a:fillRef>
            <a:effectRef idx="0">
              <a:scrgbClr r="0" g="0" b="0"/>
            </a:effectRef>
            <a:fontRef idx="minor"/>
          </p:style>
        </p:sp>
        <p:sp>
          <p:nvSpPr>
            <p:cNvPr id="300" name="CustomShape 26"/>
            <p:cNvSpPr/>
            <p:nvPr/>
          </p:nvSpPr>
          <p:spPr>
            <a:xfrm rot="12319200">
              <a:off x="3899520" y="2885760"/>
              <a:ext cx="2246760" cy="2035800"/>
            </a:xfrm>
            <a:prstGeom prst="blockArc">
              <a:avLst>
                <a:gd name="adj1" fmla="val 14334136"/>
                <a:gd name="adj2" fmla="val 18854681"/>
                <a:gd name="adj3" fmla="val 8846"/>
              </a:avLst>
            </a:prstGeom>
            <a:solidFill>
              <a:srgbClr val="65F0AD"/>
            </a:solidFill>
            <a:ln>
              <a:noFill/>
            </a:ln>
            <a:effectLst>
              <a:outerShdw blurRad="71438" dist="9360" dir="5400000" algn="bl" rotWithShape="0">
                <a:srgbClr val="000000">
                  <a:alpha val="40000"/>
                </a:srgbClr>
              </a:outerShdw>
            </a:effectLst>
          </p:spPr>
          <p:style>
            <a:lnRef idx="0">
              <a:scrgbClr r="0" g="0" b="0"/>
            </a:lnRef>
            <a:fillRef idx="0">
              <a:scrgbClr r="0" g="0" b="0"/>
            </a:fillRef>
            <a:effectRef idx="0">
              <a:scrgbClr r="0" g="0" b="0"/>
            </a:effectRef>
            <a:fontRef idx="minor"/>
          </p:style>
        </p:sp>
        <p:sp>
          <p:nvSpPr>
            <p:cNvPr id="301" name="CustomShape 27"/>
            <p:cNvSpPr/>
            <p:nvPr/>
          </p:nvSpPr>
          <p:spPr>
            <a:xfrm rot="1518000" flipH="1">
              <a:off x="3891600" y="2886480"/>
              <a:ext cx="2241360" cy="2030760"/>
            </a:xfrm>
            <a:prstGeom prst="blockArc">
              <a:avLst>
                <a:gd name="adj1" fmla="val 20184517"/>
                <a:gd name="adj2" fmla="val 3007258"/>
                <a:gd name="adj3" fmla="val 9336"/>
              </a:avLst>
            </a:prstGeom>
            <a:solidFill>
              <a:srgbClr val="0E9453"/>
            </a:solidFill>
            <a:ln w="9360">
              <a:solidFill>
                <a:srgbClr val="0E9453"/>
              </a:solidFill>
              <a:round/>
            </a:ln>
            <a:effectLst>
              <a:outerShdw blurRad="71438" dist="9360" dir="5400000" algn="bl" rotWithShape="0">
                <a:srgbClr val="000000">
                  <a:alpha val="40000"/>
                </a:srgbClr>
              </a:outerShdw>
            </a:effectLst>
          </p:spPr>
          <p:style>
            <a:lnRef idx="0">
              <a:scrgbClr r="0" g="0" b="0"/>
            </a:lnRef>
            <a:fillRef idx="0">
              <a:scrgbClr r="0" g="0" b="0"/>
            </a:fillRef>
            <a:effectRef idx="0">
              <a:scrgbClr r="0" g="0" b="0"/>
            </a:effectRef>
            <a:fontRef idx="minor"/>
          </p:style>
        </p:sp>
        <p:sp>
          <p:nvSpPr>
            <p:cNvPr id="302" name="CustomShape 28"/>
            <p:cNvSpPr/>
            <p:nvPr/>
          </p:nvSpPr>
          <p:spPr>
            <a:xfrm rot="20082000">
              <a:off x="3891960" y="2844000"/>
              <a:ext cx="2241360" cy="2030760"/>
            </a:xfrm>
            <a:prstGeom prst="blockArc">
              <a:avLst>
                <a:gd name="adj1" fmla="val 15738599"/>
                <a:gd name="adj2" fmla="val 20008131"/>
                <a:gd name="adj3" fmla="val 9063"/>
              </a:avLst>
            </a:prstGeom>
            <a:solidFill>
              <a:srgbClr val="085631"/>
            </a:solidFill>
            <a:ln>
              <a:noFill/>
            </a:ln>
            <a:effectLst>
              <a:outerShdw blurRad="71438" dist="9360" dir="5400000" algn="bl" rotWithShape="0">
                <a:srgbClr val="000000">
                  <a:alpha val="40000"/>
                </a:srgbClr>
              </a:outerShdw>
            </a:effectLst>
          </p:spPr>
          <p:style>
            <a:lnRef idx="0">
              <a:scrgbClr r="0" g="0" b="0"/>
            </a:lnRef>
            <a:fillRef idx="0">
              <a:scrgbClr r="0" g="0" b="0"/>
            </a:fillRef>
            <a:effectRef idx="0">
              <a:scrgbClr r="0" g="0" b="0"/>
            </a:effectRef>
            <a:fontRef idx="minor"/>
          </p:style>
        </p:sp>
        <p:sp>
          <p:nvSpPr>
            <p:cNvPr id="303" name="CustomShape 29"/>
            <p:cNvSpPr/>
            <p:nvPr/>
          </p:nvSpPr>
          <p:spPr>
            <a:xfrm rot="1304400" flipH="1">
              <a:off x="3947176" y="4098600"/>
              <a:ext cx="305640" cy="270000"/>
            </a:xfrm>
            <a:prstGeom prst="rtTriangle">
              <a:avLst/>
            </a:prstGeom>
            <a:solidFill>
              <a:srgbClr val="0E9453"/>
            </a:solidFill>
            <a:ln>
              <a:noFill/>
            </a:ln>
          </p:spPr>
          <p:style>
            <a:lnRef idx="0">
              <a:scrgbClr r="0" g="0" b="0"/>
            </a:lnRef>
            <a:fillRef idx="0">
              <a:scrgbClr r="0" g="0" b="0"/>
            </a:fillRef>
            <a:effectRef idx="0">
              <a:scrgbClr r="0" g="0" b="0"/>
            </a:effectRef>
            <a:fontRef idx="minor"/>
          </p:style>
        </p:sp>
        <p:sp>
          <p:nvSpPr>
            <p:cNvPr id="304" name="CustomShape 30"/>
            <p:cNvSpPr/>
            <p:nvPr/>
          </p:nvSpPr>
          <p:spPr>
            <a:xfrm rot="10408800" flipH="1">
              <a:off x="5526742" y="2992108"/>
              <a:ext cx="313920" cy="259200"/>
            </a:xfrm>
            <a:prstGeom prst="rtTriangle">
              <a:avLst/>
            </a:prstGeom>
            <a:solidFill>
              <a:srgbClr val="0E9453"/>
            </a:solidFill>
            <a:ln>
              <a:noFill/>
            </a:ln>
          </p:spPr>
          <p:style>
            <a:lnRef idx="0">
              <a:scrgbClr r="0" g="0" b="0"/>
            </a:lnRef>
            <a:fillRef idx="0">
              <a:scrgbClr r="0" g="0" b="0"/>
            </a:fillRef>
            <a:effectRef idx="0">
              <a:scrgbClr r="0" g="0" b="0"/>
            </a:effectRef>
            <a:fontRef idx="minor"/>
          </p:style>
          <p:txBody>
            <a:bodyPr/>
            <a:lstStyle/>
            <a:p>
              <a:endParaRPr lang="en-ID" dirty="0"/>
            </a:p>
          </p:txBody>
        </p:sp>
        <p:sp>
          <p:nvSpPr>
            <p:cNvPr id="305" name="CustomShape 31"/>
            <p:cNvSpPr/>
            <p:nvPr/>
          </p:nvSpPr>
          <p:spPr>
            <a:xfrm rot="6571801" flipH="1">
              <a:off x="4353197" y="2924978"/>
              <a:ext cx="259920" cy="313560"/>
            </a:xfrm>
            <a:prstGeom prst="rtTriangle">
              <a:avLst/>
            </a:prstGeom>
            <a:solidFill>
              <a:srgbClr val="085631"/>
            </a:solidFill>
            <a:ln>
              <a:noFill/>
            </a:ln>
          </p:spPr>
          <p:style>
            <a:lnRef idx="0">
              <a:scrgbClr r="0" g="0" b="0"/>
            </a:lnRef>
            <a:fillRef idx="0">
              <a:scrgbClr r="0" g="0" b="0"/>
            </a:fillRef>
            <a:effectRef idx="0">
              <a:scrgbClr r="0" g="0" b="0"/>
            </a:effectRef>
            <a:fontRef idx="minor"/>
          </p:style>
          <p:txBody>
            <a:bodyPr/>
            <a:lstStyle/>
            <a:p>
              <a:endParaRPr lang="en-ID" dirty="0"/>
            </a:p>
          </p:txBody>
        </p:sp>
        <p:sp>
          <p:nvSpPr>
            <p:cNvPr id="306" name="CustomShape 32"/>
            <p:cNvSpPr/>
            <p:nvPr/>
          </p:nvSpPr>
          <p:spPr>
            <a:xfrm>
              <a:off x="4367160" y="4537440"/>
              <a:ext cx="1145880" cy="476640"/>
            </a:xfrm>
            <a:prstGeom prst="rightArrow">
              <a:avLst>
                <a:gd name="adj1" fmla="val 50000"/>
                <a:gd name="adj2" fmla="val 50000"/>
              </a:avLst>
            </a:prstGeom>
            <a:solidFill>
              <a:schemeClr val="lt2"/>
            </a:solidFill>
            <a:ln w="9360">
              <a:solidFill>
                <a:schemeClr val="dk2"/>
              </a:solidFill>
              <a:round/>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it" sz="800" b="1" strike="noStrike" spc="-1">
                  <a:solidFill>
                    <a:srgbClr val="000000"/>
                  </a:solidFill>
                  <a:latin typeface="Roboto"/>
                  <a:ea typeface="Roboto"/>
                </a:rPr>
                <a:t>REQUIREMENTS</a:t>
              </a:r>
              <a:endParaRPr lang="en-US" sz="8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a:solidFill>
                  <a:srgbClr val="FF5722"/>
                </a:solidFill>
                <a:latin typeface="Alfa Slab One"/>
                <a:ea typeface="Alfa Slab One"/>
              </a:rPr>
              <a:t>PROJECT RISK LIFECYCLE</a:t>
            </a:r>
            <a:endParaRPr lang="en-US" sz="3000" b="0" strike="noStrike" spc="-1">
              <a:solidFill>
                <a:srgbClr val="000000"/>
              </a:solidFill>
              <a:latin typeface="Arial"/>
            </a:endParaRPr>
          </a:p>
        </p:txBody>
      </p:sp>
      <p:sp>
        <p:nvSpPr>
          <p:cNvPr id="118" name="TextShape 2"/>
          <p:cNvSpPr txBox="1"/>
          <p:nvPr/>
        </p:nvSpPr>
        <p:spPr>
          <a:xfrm>
            <a:off x="4960080" y="1119240"/>
            <a:ext cx="3778920" cy="2751120"/>
          </a:xfrm>
          <a:prstGeom prst="rect">
            <a:avLst/>
          </a:prstGeom>
          <a:noFill/>
          <a:ln>
            <a:noFill/>
          </a:ln>
        </p:spPr>
        <p:txBody>
          <a:bodyPr tIns="91440" bIns="91440">
            <a:normAutofit/>
          </a:bodyPr>
          <a:lstStyle/>
          <a:p>
            <a:endParaRPr lang="en-US" sz="1400" b="0" strike="noStrike" spc="-1">
              <a:solidFill>
                <a:srgbClr val="000000"/>
              </a:solidFill>
              <a:latin typeface="Arial"/>
            </a:endParaRPr>
          </a:p>
        </p:txBody>
      </p:sp>
      <p:grpSp>
        <p:nvGrpSpPr>
          <p:cNvPr id="119" name="Group 3"/>
          <p:cNvGrpSpPr/>
          <p:nvPr/>
        </p:nvGrpSpPr>
        <p:grpSpPr>
          <a:xfrm>
            <a:off x="122040" y="1149480"/>
            <a:ext cx="2289600" cy="2590920"/>
            <a:chOff x="122040" y="1149480"/>
            <a:chExt cx="2289600" cy="2590920"/>
          </a:xfrm>
        </p:grpSpPr>
        <p:sp>
          <p:nvSpPr>
            <p:cNvPr id="120" name="CustomShape 4"/>
            <p:cNvSpPr/>
            <p:nvPr/>
          </p:nvSpPr>
          <p:spPr>
            <a:xfrm>
              <a:off x="319320" y="1149480"/>
              <a:ext cx="2092320" cy="538560"/>
            </a:xfrm>
            <a:prstGeom prst="homePlate">
              <a:avLst>
                <a:gd name="adj" fmla="val 50000"/>
              </a:avLst>
            </a:prstGeom>
            <a:solidFill>
              <a:srgbClr val="0944A1"/>
            </a:solid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a:ea typeface="Roboto"/>
                </a:rPr>
                <a:t>Identification</a:t>
              </a:r>
              <a:endParaRPr lang="en-US" sz="1200" b="0" strike="noStrike" spc="-1">
                <a:latin typeface="Arial"/>
              </a:endParaRPr>
            </a:p>
          </p:txBody>
        </p:sp>
        <p:sp>
          <p:nvSpPr>
            <p:cNvPr id="121" name="CustomShape 5"/>
            <p:cNvSpPr/>
            <p:nvPr/>
          </p:nvSpPr>
          <p:spPr>
            <a:xfrm>
              <a:off x="122040" y="1847880"/>
              <a:ext cx="2010960" cy="1892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70000" indent="-159480">
                <a:lnSpc>
                  <a:spcPct val="115000"/>
                </a:lnSpc>
                <a:buClr>
                  <a:srgbClr val="000000"/>
                </a:buClr>
                <a:buFont typeface="Roboto"/>
                <a:buChar char="●"/>
              </a:pPr>
              <a:r>
                <a:rPr lang="it" sz="1050" b="0" strike="noStrike" spc="-1">
                  <a:solidFill>
                    <a:srgbClr val="000000"/>
                  </a:solidFill>
                  <a:latin typeface="Roboto"/>
                  <a:ea typeface="Roboto"/>
                </a:rPr>
                <a:t>Scope : reengineering the flow and structure of visit the GP</a:t>
              </a:r>
              <a:endParaRPr lang="en-US" sz="1050" b="0" strike="noStrike" spc="-1">
                <a:latin typeface="Arial"/>
              </a:endParaRPr>
            </a:p>
            <a:p>
              <a:pPr marL="270000" indent="-159480">
                <a:lnSpc>
                  <a:spcPct val="115000"/>
                </a:lnSpc>
                <a:buClr>
                  <a:srgbClr val="000000"/>
                </a:buClr>
                <a:buFont typeface="Roboto"/>
                <a:buChar char="●"/>
              </a:pPr>
              <a:r>
                <a:rPr lang="it" sz="1050" b="0" strike="noStrike" spc="-1">
                  <a:solidFill>
                    <a:srgbClr val="000000"/>
                  </a:solidFill>
                  <a:latin typeface="Roboto"/>
                  <a:ea typeface="Roboto"/>
                </a:rPr>
                <a:t>Cost : critical risk, since the costs are very high at the beginning of the project</a:t>
              </a:r>
              <a:endParaRPr lang="en-US" sz="1050" b="0" strike="noStrike" spc="-1">
                <a:latin typeface="Arial"/>
              </a:endParaRPr>
            </a:p>
            <a:p>
              <a:pPr marL="270000" indent="-159480">
                <a:lnSpc>
                  <a:spcPct val="115000"/>
                </a:lnSpc>
                <a:buClr>
                  <a:srgbClr val="000000"/>
                </a:buClr>
                <a:buFont typeface="Roboto"/>
                <a:buChar char="●"/>
              </a:pPr>
              <a:r>
                <a:rPr lang="it" sz="1050" b="0" strike="noStrike" spc="-1">
                  <a:solidFill>
                    <a:srgbClr val="000000"/>
                  </a:solidFill>
                  <a:latin typeface="Roboto"/>
                  <a:ea typeface="Roboto"/>
                </a:rPr>
                <a:t>Benefit : for the 1st and 2nd year the tangible benefit and intangible benefit are small, because the expenditures to be used to make the system become stable</a:t>
              </a:r>
              <a:endParaRPr lang="en-US" sz="1050" b="0" strike="noStrike" spc="-1">
                <a:latin typeface="Arial"/>
              </a:endParaRPr>
            </a:p>
          </p:txBody>
        </p:sp>
      </p:grpSp>
      <p:grpSp>
        <p:nvGrpSpPr>
          <p:cNvPr id="122" name="Group 6"/>
          <p:cNvGrpSpPr/>
          <p:nvPr/>
        </p:nvGrpSpPr>
        <p:grpSpPr>
          <a:xfrm>
            <a:off x="2048400" y="1149480"/>
            <a:ext cx="1950120" cy="3810600"/>
            <a:chOff x="2048400" y="1149480"/>
            <a:chExt cx="1950120" cy="3810600"/>
          </a:xfrm>
        </p:grpSpPr>
        <p:sp>
          <p:nvSpPr>
            <p:cNvPr id="123" name="CustomShape 7"/>
            <p:cNvSpPr/>
            <p:nvPr/>
          </p:nvSpPr>
          <p:spPr>
            <a:xfrm>
              <a:off x="2048400" y="1149480"/>
              <a:ext cx="1950120" cy="538560"/>
            </a:xfrm>
            <a:prstGeom prst="chevron">
              <a:avLst>
                <a:gd name="adj" fmla="val 50000"/>
              </a:avLst>
            </a:prstGeom>
            <a:solidFill>
              <a:srgbClr val="0C58D3"/>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a:ea typeface="Roboto"/>
                </a:rPr>
                <a:t>Qualitative Analysis</a:t>
              </a:r>
              <a:endParaRPr lang="en-US" sz="1200" b="0" strike="noStrike" spc="-1">
                <a:latin typeface="Arial"/>
              </a:endParaRPr>
            </a:p>
          </p:txBody>
        </p:sp>
        <p:sp>
          <p:nvSpPr>
            <p:cNvPr id="124" name="CustomShape 8"/>
            <p:cNvSpPr/>
            <p:nvPr/>
          </p:nvSpPr>
          <p:spPr>
            <a:xfrm>
              <a:off x="2300040" y="1847880"/>
              <a:ext cx="1534680" cy="3112200"/>
            </a:xfrm>
            <a:prstGeom prst="rect">
              <a:avLst/>
            </a:prstGeom>
            <a:gradFill rotWithShape="0">
              <a:gsLst>
                <a:gs pos="0">
                  <a:srgbClr val="3177EE"/>
                </a:gs>
                <a:gs pos="100000">
                  <a:srgbClr val="113D8A"/>
                </a:gs>
              </a:gsLst>
              <a:lin ang="5400000"/>
            </a:gradFill>
            <a:ln w="9360">
              <a:solidFill>
                <a:schemeClr val="lt1"/>
              </a:solidFill>
              <a:round/>
            </a:ln>
          </p:spPr>
          <p:style>
            <a:lnRef idx="0">
              <a:scrgbClr r="0" g="0" b="0"/>
            </a:lnRef>
            <a:fillRef idx="0">
              <a:scrgbClr r="0" g="0" b="0"/>
            </a:fillRef>
            <a:effectRef idx="0">
              <a:scrgbClr r="0" g="0" b="0"/>
            </a:effectRef>
            <a:fontRef idx="minor"/>
          </p:style>
          <p:txBody>
            <a:bodyPr tIns="91440" bIns="91440">
              <a:noAutofit/>
            </a:bodyPr>
            <a:lstStyle/>
            <a:p>
              <a:pPr marL="180000" indent="-159480">
                <a:lnSpc>
                  <a:spcPct val="115000"/>
                </a:lnSpc>
                <a:buClr>
                  <a:srgbClr val="FFFFFF"/>
                </a:buClr>
                <a:buFont typeface="Roboto"/>
                <a:buChar char="●"/>
              </a:pPr>
              <a:r>
                <a:rPr lang="it" sz="1050" b="0" strike="noStrike" spc="-1">
                  <a:solidFill>
                    <a:srgbClr val="FFFFFF"/>
                  </a:solidFill>
                  <a:latin typeface="Roboto"/>
                  <a:ea typeface="Roboto"/>
                </a:rPr>
                <a:t>Business process flow : Failure of designing the business process will make a probability to produce an extra expenditures or even create unuseful system.</a:t>
              </a:r>
              <a:endParaRPr lang="en-US" sz="1050" b="0" strike="noStrike" spc="-1">
                <a:latin typeface="Arial"/>
              </a:endParaRPr>
            </a:p>
            <a:p>
              <a:pPr marL="180000" indent="-159480">
                <a:lnSpc>
                  <a:spcPct val="115000"/>
                </a:lnSpc>
                <a:buClr>
                  <a:srgbClr val="FFFFFF"/>
                </a:buClr>
                <a:buFont typeface="Roboto"/>
                <a:buChar char="●"/>
              </a:pPr>
              <a:r>
                <a:rPr lang="it" sz="1050" b="0" strike="noStrike" spc="-1">
                  <a:solidFill>
                    <a:srgbClr val="FFFFFF"/>
                  </a:solidFill>
                  <a:latin typeface="Roboto"/>
                  <a:ea typeface="Roboto"/>
                </a:rPr>
                <a:t>This failure will also make an impact that the project need to</a:t>
              </a:r>
              <a:r>
                <a:rPr lang="it" sz="1100" b="0" strike="noStrike" spc="-1">
                  <a:solidFill>
                    <a:srgbClr val="FFFFFF"/>
                  </a:solidFill>
                  <a:latin typeface="Roboto"/>
                  <a:ea typeface="Roboto"/>
                </a:rPr>
                <a:t> </a:t>
              </a:r>
              <a:r>
                <a:rPr lang="it" sz="1050" b="0" strike="noStrike" spc="-1">
                  <a:solidFill>
                    <a:srgbClr val="FFFFFF"/>
                  </a:solidFill>
                  <a:latin typeface="Roboto"/>
                  <a:ea typeface="Roboto"/>
                </a:rPr>
                <a:t>be reengineering</a:t>
              </a:r>
              <a:endParaRPr lang="en-US" sz="1050" b="0" strike="noStrike" spc="-1">
                <a:latin typeface="Arial"/>
              </a:endParaRPr>
            </a:p>
          </p:txBody>
        </p:sp>
      </p:grpSp>
      <p:grpSp>
        <p:nvGrpSpPr>
          <p:cNvPr id="125" name="Group 9"/>
          <p:cNvGrpSpPr/>
          <p:nvPr/>
        </p:nvGrpSpPr>
        <p:grpSpPr>
          <a:xfrm>
            <a:off x="3634200" y="1149480"/>
            <a:ext cx="1950120" cy="2590920"/>
            <a:chOff x="3634200" y="1149480"/>
            <a:chExt cx="1950120" cy="2590920"/>
          </a:xfrm>
        </p:grpSpPr>
        <p:sp>
          <p:nvSpPr>
            <p:cNvPr id="126" name="CustomShape 10"/>
            <p:cNvSpPr/>
            <p:nvPr/>
          </p:nvSpPr>
          <p:spPr>
            <a:xfrm>
              <a:off x="3634200" y="1149480"/>
              <a:ext cx="1950120" cy="538560"/>
            </a:xfrm>
            <a:prstGeom prst="chevron">
              <a:avLst>
                <a:gd name="adj" fmla="val 50000"/>
              </a:avLst>
            </a:prstGeom>
            <a:solidFill>
              <a:srgbClr val="0D5DDF"/>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a:ea typeface="Roboto"/>
                </a:rPr>
                <a:t>Quantitative </a:t>
              </a:r>
              <a:endParaRPr lang="en-US" sz="1200" b="0" strike="noStrike" spc="-1">
                <a:latin typeface="Arial"/>
              </a:endParaRPr>
            </a:p>
            <a:p>
              <a:pPr algn="ctr">
                <a:lnSpc>
                  <a:spcPct val="100000"/>
                </a:lnSpc>
                <a:tabLst>
                  <a:tab pos="0" algn="l"/>
                </a:tabLst>
              </a:pPr>
              <a:r>
                <a:rPr lang="it" sz="1200" b="0" strike="noStrike" spc="-1">
                  <a:solidFill>
                    <a:srgbClr val="FFFFFF"/>
                  </a:solidFill>
                  <a:latin typeface="Roboto"/>
                  <a:ea typeface="Roboto"/>
                </a:rPr>
                <a:t>Analysis</a:t>
              </a:r>
              <a:endParaRPr lang="en-US" sz="1200" b="0" strike="noStrike" spc="-1">
                <a:latin typeface="Arial"/>
              </a:endParaRPr>
            </a:p>
          </p:txBody>
        </p:sp>
        <p:sp>
          <p:nvSpPr>
            <p:cNvPr id="127" name="CustomShape 11"/>
            <p:cNvSpPr/>
            <p:nvPr/>
          </p:nvSpPr>
          <p:spPr>
            <a:xfrm>
              <a:off x="3927600" y="1847880"/>
              <a:ext cx="1534680" cy="1892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80000" indent="-159480">
                <a:lnSpc>
                  <a:spcPct val="115000"/>
                </a:lnSpc>
                <a:buClr>
                  <a:srgbClr val="000000"/>
                </a:buClr>
                <a:buFont typeface="Roboto"/>
                <a:buChar char="●"/>
              </a:pPr>
              <a:r>
                <a:rPr lang="it" sz="1000" b="0" strike="noStrike" spc="-1">
                  <a:solidFill>
                    <a:srgbClr val="000000"/>
                  </a:solidFill>
                  <a:latin typeface="Roboto"/>
                  <a:ea typeface="Roboto"/>
                </a:rPr>
                <a:t>The most critical risk that applied in GP case is the used of cloud technology. The huge impact is the security policy, given an impact * probability as 0.25, the data leakage because of the blunder  authorized access setup, will cost a fine and damage in the future</a:t>
              </a:r>
              <a:endParaRPr lang="en-US" sz="1000" b="0" strike="noStrike" spc="-1">
                <a:latin typeface="Arial"/>
              </a:endParaRPr>
            </a:p>
          </p:txBody>
        </p:sp>
      </p:grpSp>
      <p:grpSp>
        <p:nvGrpSpPr>
          <p:cNvPr id="128" name="Group 12"/>
          <p:cNvGrpSpPr/>
          <p:nvPr/>
        </p:nvGrpSpPr>
        <p:grpSpPr>
          <a:xfrm>
            <a:off x="6889680" y="1149480"/>
            <a:ext cx="1950120" cy="2590920"/>
            <a:chOff x="6889680" y="1149480"/>
            <a:chExt cx="1950120" cy="2590920"/>
          </a:xfrm>
        </p:grpSpPr>
        <p:sp>
          <p:nvSpPr>
            <p:cNvPr id="129" name="CustomShape 13"/>
            <p:cNvSpPr/>
            <p:nvPr/>
          </p:nvSpPr>
          <p:spPr>
            <a:xfrm>
              <a:off x="6889680" y="1149480"/>
              <a:ext cx="1950120" cy="538560"/>
            </a:xfrm>
            <a:prstGeom prst="chevron">
              <a:avLst>
                <a:gd name="adj" fmla="val 50000"/>
              </a:avLst>
            </a:prstGeom>
            <a:solidFill>
              <a:srgbClr val="3D85C6"/>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a:ea typeface="Roboto"/>
                </a:rPr>
                <a:t>On going</a:t>
              </a:r>
              <a:endParaRPr lang="en-US" sz="1200" b="0" strike="noStrike" spc="-1">
                <a:latin typeface="Arial"/>
              </a:endParaRPr>
            </a:p>
            <a:p>
              <a:pPr algn="ctr">
                <a:lnSpc>
                  <a:spcPct val="100000"/>
                </a:lnSpc>
                <a:tabLst>
                  <a:tab pos="0" algn="l"/>
                </a:tabLst>
              </a:pPr>
              <a:r>
                <a:rPr lang="it" sz="1200" b="0" strike="noStrike" spc="-1">
                  <a:solidFill>
                    <a:srgbClr val="FFFFFF"/>
                  </a:solidFill>
                  <a:latin typeface="Roboto"/>
                  <a:ea typeface="Roboto"/>
                </a:rPr>
                <a:t>Management</a:t>
              </a:r>
              <a:endParaRPr lang="en-US" sz="1200" b="0" strike="noStrike" spc="-1">
                <a:latin typeface="Arial"/>
              </a:endParaRPr>
            </a:p>
          </p:txBody>
        </p:sp>
        <p:sp>
          <p:nvSpPr>
            <p:cNvPr id="130" name="CustomShape 14"/>
            <p:cNvSpPr/>
            <p:nvPr/>
          </p:nvSpPr>
          <p:spPr>
            <a:xfrm>
              <a:off x="7182720" y="1847880"/>
              <a:ext cx="1534680" cy="1892520"/>
            </a:xfrm>
            <a:prstGeom prst="rect">
              <a:avLst/>
            </a:prstGeom>
            <a:noFill/>
            <a:ln w="9360">
              <a:solidFill>
                <a:schemeClr val="lt1"/>
              </a:solidFill>
              <a:round/>
            </a:ln>
          </p:spPr>
          <p:style>
            <a:lnRef idx="0">
              <a:scrgbClr r="0" g="0" b="0"/>
            </a:lnRef>
            <a:fillRef idx="0">
              <a:scrgbClr r="0" g="0" b="0"/>
            </a:fillRef>
            <a:effectRef idx="0">
              <a:scrgbClr r="0" g="0" b="0"/>
            </a:effectRef>
            <a:fontRef idx="minor"/>
          </p:style>
          <p:txBody>
            <a:bodyPr tIns="91440" bIns="91440">
              <a:noAutofit/>
            </a:bodyPr>
            <a:lstStyle/>
            <a:p>
              <a:pPr marL="180000" indent="-159480">
                <a:lnSpc>
                  <a:spcPct val="115000"/>
                </a:lnSpc>
                <a:buClr>
                  <a:srgbClr val="000000"/>
                </a:buClr>
                <a:buFont typeface="Roboto"/>
                <a:buChar char="●"/>
              </a:pPr>
              <a:r>
                <a:rPr lang="it" sz="1000" b="0" strike="noStrike" spc="-1">
                  <a:solidFill>
                    <a:srgbClr val="000000"/>
                  </a:solidFill>
                  <a:latin typeface="Roboto"/>
                  <a:ea typeface="Roboto"/>
                </a:rPr>
                <a:t>Creating some company policies for risk management to include internal and external stakeholders regulation.</a:t>
              </a:r>
              <a:endParaRPr lang="en-US" sz="1000" b="0" strike="noStrike" spc="-1">
                <a:latin typeface="Arial"/>
              </a:endParaRPr>
            </a:p>
          </p:txBody>
        </p:sp>
      </p:grpSp>
      <p:grpSp>
        <p:nvGrpSpPr>
          <p:cNvPr id="131" name="Group 15"/>
          <p:cNvGrpSpPr/>
          <p:nvPr/>
        </p:nvGrpSpPr>
        <p:grpSpPr>
          <a:xfrm>
            <a:off x="5303520" y="1149480"/>
            <a:ext cx="1950120" cy="3810600"/>
            <a:chOff x="5303520" y="1149480"/>
            <a:chExt cx="1950120" cy="3810600"/>
          </a:xfrm>
        </p:grpSpPr>
        <p:sp>
          <p:nvSpPr>
            <p:cNvPr id="132" name="CustomShape 16"/>
            <p:cNvSpPr/>
            <p:nvPr/>
          </p:nvSpPr>
          <p:spPr>
            <a:xfrm>
              <a:off x="5303520" y="1149480"/>
              <a:ext cx="1950120" cy="538560"/>
            </a:xfrm>
            <a:prstGeom prst="chevron">
              <a:avLst>
                <a:gd name="adj" fmla="val 50000"/>
              </a:avLst>
            </a:prstGeom>
            <a:solidFill>
              <a:srgbClr val="3C78D8"/>
            </a:solidFill>
            <a:ln w="9360">
              <a:solidFill>
                <a:schemeClr val="lt1"/>
              </a:solidFill>
              <a:round/>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it" sz="1200" b="0" strike="noStrike" spc="-1">
                  <a:solidFill>
                    <a:srgbClr val="FFFFFF"/>
                  </a:solidFill>
                  <a:latin typeface="Roboto"/>
                  <a:ea typeface="Roboto"/>
                </a:rPr>
                <a:t>Mitigate, Manage, Accept</a:t>
              </a:r>
              <a:endParaRPr lang="en-US" sz="1200" b="0" strike="noStrike" spc="-1">
                <a:latin typeface="Arial"/>
              </a:endParaRPr>
            </a:p>
          </p:txBody>
        </p:sp>
        <p:sp>
          <p:nvSpPr>
            <p:cNvPr id="133" name="CustomShape 17"/>
            <p:cNvSpPr/>
            <p:nvPr/>
          </p:nvSpPr>
          <p:spPr>
            <a:xfrm>
              <a:off x="5555160" y="1847880"/>
              <a:ext cx="1534680" cy="3112200"/>
            </a:xfrm>
            <a:prstGeom prst="rect">
              <a:avLst/>
            </a:prstGeom>
            <a:gradFill rotWithShape="0">
              <a:gsLst>
                <a:gs pos="0">
                  <a:srgbClr val="3177EE"/>
                </a:gs>
                <a:gs pos="100000">
                  <a:srgbClr val="113D8A"/>
                </a:gs>
              </a:gsLst>
              <a:lin ang="5400000"/>
            </a:gradFill>
            <a:ln>
              <a:noFill/>
            </a:ln>
          </p:spPr>
          <p:style>
            <a:lnRef idx="0">
              <a:scrgbClr r="0" g="0" b="0"/>
            </a:lnRef>
            <a:fillRef idx="0">
              <a:scrgbClr r="0" g="0" b="0"/>
            </a:fillRef>
            <a:effectRef idx="0">
              <a:scrgbClr r="0" g="0" b="0"/>
            </a:effectRef>
            <a:fontRef idx="minor"/>
          </p:style>
          <p:txBody>
            <a:bodyPr tIns="91440" bIns="91440">
              <a:noAutofit/>
            </a:bodyPr>
            <a:lstStyle/>
            <a:p>
              <a:pPr marL="180000" indent="-159480">
                <a:lnSpc>
                  <a:spcPct val="115000"/>
                </a:lnSpc>
                <a:buClr>
                  <a:srgbClr val="FFFFFF"/>
                </a:buClr>
                <a:buFont typeface="Roboto"/>
                <a:buChar char="●"/>
              </a:pPr>
              <a:r>
                <a:rPr lang="it" sz="1000" b="0" strike="noStrike" spc="-1">
                  <a:solidFill>
                    <a:srgbClr val="FFFFFF"/>
                  </a:solidFill>
                  <a:latin typeface="Roboto"/>
                  <a:ea typeface="Roboto"/>
                </a:rPr>
                <a:t>Mitigate : split the  project work into small pieces of sprint with the most valuable outcome first during the milestone.</a:t>
              </a:r>
              <a:endParaRPr lang="en-US" sz="1000" b="0" strike="noStrike" spc="-1">
                <a:latin typeface="Arial"/>
              </a:endParaRPr>
            </a:p>
            <a:p>
              <a:pPr marL="180000" indent="-155160">
                <a:lnSpc>
                  <a:spcPct val="115000"/>
                </a:lnSpc>
                <a:buClr>
                  <a:srgbClr val="FFFFFF"/>
                </a:buClr>
                <a:buFont typeface="Roboto"/>
                <a:buChar char="●"/>
              </a:pPr>
              <a:r>
                <a:rPr lang="it" sz="1000" b="0" strike="noStrike" spc="-1">
                  <a:solidFill>
                    <a:srgbClr val="FFFFFF"/>
                  </a:solidFill>
                  <a:latin typeface="Roboto"/>
                  <a:ea typeface="Roboto"/>
                </a:rPr>
                <a:t>Manage  : prevent and reduce the risk within clear organization requirements</a:t>
              </a:r>
              <a:endParaRPr lang="en-US" sz="1000" b="0" strike="noStrike" spc="-1">
                <a:latin typeface="Arial"/>
              </a:endParaRPr>
            </a:p>
            <a:p>
              <a:pPr marL="180000" indent="-155160">
                <a:lnSpc>
                  <a:spcPct val="115000"/>
                </a:lnSpc>
                <a:buClr>
                  <a:srgbClr val="FFFFFF"/>
                </a:buClr>
                <a:buFont typeface="Roboto"/>
                <a:buChar char="●"/>
              </a:pPr>
              <a:r>
                <a:rPr lang="it" sz="1000" b="0" strike="noStrike" spc="-1">
                  <a:solidFill>
                    <a:srgbClr val="FFFFFF"/>
                  </a:solidFill>
                  <a:latin typeface="Roboto"/>
                  <a:ea typeface="Roboto"/>
                </a:rPr>
                <a:t>Accept : some risks that out of human control can be accepted</a:t>
              </a:r>
              <a:endParaRPr lang="en-US" sz="10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245880" y="0"/>
            <a:ext cx="852012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a:solidFill>
                  <a:srgbClr val="FF5722"/>
                </a:solidFill>
                <a:latin typeface="Alfa Slab One"/>
                <a:ea typeface="Alfa Slab One"/>
              </a:rPr>
              <a:t>PLAN RISK MANAGEMENT</a:t>
            </a:r>
            <a:endParaRPr lang="en-US" sz="3000" b="0" strike="noStrike" spc="-1">
              <a:solidFill>
                <a:srgbClr val="000000"/>
              </a:solidFill>
              <a:latin typeface="Arial"/>
            </a:endParaRPr>
          </a:p>
        </p:txBody>
      </p:sp>
      <p:graphicFrame>
        <p:nvGraphicFramePr>
          <p:cNvPr id="135" name="Table 2"/>
          <p:cNvGraphicFramePr/>
          <p:nvPr/>
        </p:nvGraphicFramePr>
        <p:xfrm>
          <a:off x="245880" y="572760"/>
          <a:ext cx="8520120" cy="4254120"/>
        </p:xfrm>
        <a:graphic>
          <a:graphicData uri="http://schemas.openxmlformats.org/drawingml/2006/table">
            <a:tbl>
              <a:tblPr/>
              <a:tblGrid>
                <a:gridCol w="2067840">
                  <a:extLst>
                    <a:ext uri="{9D8B030D-6E8A-4147-A177-3AD203B41FA5}">
                      <a16:colId xmlns:a16="http://schemas.microsoft.com/office/drawing/2014/main" val="20000"/>
                    </a:ext>
                  </a:extLst>
                </a:gridCol>
                <a:gridCol w="2849040">
                  <a:extLst>
                    <a:ext uri="{9D8B030D-6E8A-4147-A177-3AD203B41FA5}">
                      <a16:colId xmlns:a16="http://schemas.microsoft.com/office/drawing/2014/main" val="20001"/>
                    </a:ext>
                  </a:extLst>
                </a:gridCol>
                <a:gridCol w="3603240">
                  <a:extLst>
                    <a:ext uri="{9D8B030D-6E8A-4147-A177-3AD203B41FA5}">
                      <a16:colId xmlns:a16="http://schemas.microsoft.com/office/drawing/2014/main" val="20002"/>
                    </a:ext>
                  </a:extLst>
                </a:gridCol>
              </a:tblGrid>
              <a:tr h="391320">
                <a:tc>
                  <a:txBody>
                    <a:bodyPr/>
                    <a:lstStyle/>
                    <a:p>
                      <a:pPr>
                        <a:lnSpc>
                          <a:spcPct val="100000"/>
                        </a:lnSpc>
                        <a:tabLst>
                          <a:tab pos="0" algn="l"/>
                        </a:tabLst>
                      </a:pPr>
                      <a:r>
                        <a:rPr lang="it" sz="1400" b="1" strike="noStrike" spc="-1">
                          <a:solidFill>
                            <a:srgbClr val="FFFFFF"/>
                          </a:solidFill>
                          <a:latin typeface="Roboto"/>
                          <a:ea typeface="Roboto"/>
                        </a:rPr>
                        <a:t>Risk Area</a:t>
                      </a:r>
                      <a:endParaRPr lang="en-US" sz="14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400" b="1" strike="noStrike" spc="-1">
                          <a:solidFill>
                            <a:srgbClr val="FFFFFF"/>
                          </a:solidFill>
                          <a:latin typeface="Roboto"/>
                          <a:ea typeface="Roboto"/>
                        </a:rPr>
                        <a:t>Risks</a:t>
                      </a:r>
                      <a:endParaRPr lang="en-US" sz="14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400" b="1" strike="noStrike" spc="-1">
                          <a:solidFill>
                            <a:srgbClr val="FFFFFF"/>
                          </a:solidFill>
                          <a:latin typeface="Roboto"/>
                          <a:ea typeface="Roboto"/>
                        </a:rPr>
                        <a:t>Responsibility</a:t>
                      </a:r>
                      <a:endParaRPr lang="en-US" sz="14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extLst>
                  <a:ext uri="{0D108BD9-81ED-4DB2-BD59-A6C34878D82A}">
                    <a16:rowId xmlns:a16="http://schemas.microsoft.com/office/drawing/2014/main" val="10000"/>
                  </a:ext>
                </a:extLst>
              </a:tr>
              <a:tr h="349920">
                <a:tc>
                  <a:txBody>
                    <a:bodyPr/>
                    <a:lstStyle/>
                    <a:p>
                      <a:pPr>
                        <a:lnSpc>
                          <a:spcPct val="100000"/>
                        </a:lnSpc>
                        <a:tabLst>
                          <a:tab pos="0" algn="l"/>
                        </a:tabLst>
                      </a:pPr>
                      <a:r>
                        <a:rPr lang="it" sz="1000" b="0" strike="noStrike" spc="-1">
                          <a:solidFill>
                            <a:srgbClr val="FFFFFF"/>
                          </a:solidFill>
                          <a:latin typeface="Roboto"/>
                          <a:ea typeface="Roboto"/>
                        </a:rPr>
                        <a:t>1. Product</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1. Error in estimating project size</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Product owner</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extLst>
                  <a:ext uri="{0D108BD9-81ED-4DB2-BD59-A6C34878D82A}">
                    <a16:rowId xmlns:a16="http://schemas.microsoft.com/office/drawing/2014/main" val="10001"/>
                  </a:ext>
                </a:extLst>
              </a:tr>
              <a:tr h="699480">
                <a:tc>
                  <a:txBody>
                    <a:bodyPr/>
                    <a:lstStyle/>
                    <a:p>
                      <a:pPr>
                        <a:lnSpc>
                          <a:spcPct val="100000"/>
                        </a:lnSpc>
                        <a:tabLst>
                          <a:tab pos="0" algn="l"/>
                        </a:tabLst>
                      </a:pPr>
                      <a:r>
                        <a:rPr lang="it" sz="1000" b="0" strike="noStrike" spc="-1">
                          <a:solidFill>
                            <a:srgbClr val="FFFFFF"/>
                          </a:solidFill>
                          <a:latin typeface="Roboto"/>
                          <a:ea typeface="Roboto"/>
                        </a:rPr>
                        <a:t>2. Demand</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0" strike="noStrike" spc="-1">
                          <a:solidFill>
                            <a:srgbClr val="FFFFFF"/>
                          </a:solidFill>
                          <a:latin typeface="Roboto"/>
                          <a:ea typeface="Roboto"/>
                        </a:rPr>
                        <a:t>1. Imprecise scope</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2. Irregular changes of scope</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3. Unpredictable process flow</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0" strike="noStrike" spc="-1">
                          <a:solidFill>
                            <a:srgbClr val="FFFFFF"/>
                          </a:solidFill>
                          <a:latin typeface="Roboto"/>
                          <a:ea typeface="Roboto"/>
                        </a:rPr>
                        <a:t>Region HC delegate</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extLst>
                  <a:ext uri="{0D108BD9-81ED-4DB2-BD59-A6C34878D82A}">
                    <a16:rowId xmlns:a16="http://schemas.microsoft.com/office/drawing/2014/main" val="10002"/>
                  </a:ext>
                </a:extLst>
              </a:tr>
              <a:tr h="715680">
                <a:tc>
                  <a:txBody>
                    <a:bodyPr/>
                    <a:lstStyle/>
                    <a:p>
                      <a:pPr>
                        <a:lnSpc>
                          <a:spcPct val="100000"/>
                        </a:lnSpc>
                        <a:tabLst>
                          <a:tab pos="0" algn="l"/>
                        </a:tabLst>
                      </a:pPr>
                      <a:r>
                        <a:rPr lang="it" sz="1000" b="0" strike="noStrike" spc="-1">
                          <a:solidFill>
                            <a:srgbClr val="FFFFFF"/>
                          </a:solidFill>
                          <a:latin typeface="Roboto"/>
                          <a:ea typeface="Roboto"/>
                        </a:rPr>
                        <a:t>3. Planning &amp; Control</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1. Project resource underestimated</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2. Time miscalculated</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3. Overrun budget</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Scrum master</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extLst>
                  <a:ext uri="{0D108BD9-81ED-4DB2-BD59-A6C34878D82A}">
                    <a16:rowId xmlns:a16="http://schemas.microsoft.com/office/drawing/2014/main" val="10003"/>
                  </a:ext>
                </a:extLst>
              </a:tr>
              <a:tr h="699480">
                <a:tc>
                  <a:txBody>
                    <a:bodyPr/>
                    <a:lstStyle/>
                    <a:p>
                      <a:pPr>
                        <a:lnSpc>
                          <a:spcPct val="100000"/>
                        </a:lnSpc>
                        <a:tabLst>
                          <a:tab pos="0" algn="l"/>
                        </a:tabLst>
                      </a:pPr>
                      <a:r>
                        <a:rPr lang="it" sz="1000" b="0" strike="noStrike" spc="-1">
                          <a:solidFill>
                            <a:srgbClr val="FFFFFF"/>
                          </a:solidFill>
                          <a:latin typeface="Roboto"/>
                          <a:ea typeface="Roboto"/>
                        </a:rPr>
                        <a:t>4. Team</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0" strike="noStrike" spc="-1">
                          <a:solidFill>
                            <a:srgbClr val="FFFFFF"/>
                          </a:solidFill>
                          <a:latin typeface="Roboto"/>
                          <a:ea typeface="Roboto"/>
                        </a:rPr>
                        <a:t>1. Team turnover</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2. Long hiring times</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3. Conflict in a team</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0" strike="noStrike" spc="-1">
                          <a:solidFill>
                            <a:srgbClr val="FFFFFF"/>
                          </a:solidFill>
                          <a:latin typeface="Roboto"/>
                          <a:ea typeface="Roboto"/>
                        </a:rPr>
                        <a:t>HR department</a:t>
                      </a:r>
                      <a:endParaRPr lang="en-US" sz="1000" b="0" strike="noStrike" spc="-1">
                        <a:latin typeface="Arial"/>
                      </a:endParaRPr>
                    </a:p>
                    <a:p>
                      <a:pPr>
                        <a:lnSpc>
                          <a:spcPct val="100000"/>
                        </a:lnSpc>
                        <a:tabLst>
                          <a:tab pos="0" algn="l"/>
                        </a:tabLst>
                      </a:pP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Scrum master</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extLst>
                  <a:ext uri="{0D108BD9-81ED-4DB2-BD59-A6C34878D82A}">
                    <a16:rowId xmlns:a16="http://schemas.microsoft.com/office/drawing/2014/main" val="10004"/>
                  </a:ext>
                </a:extLst>
              </a:tr>
              <a:tr h="874440">
                <a:tc>
                  <a:txBody>
                    <a:bodyPr/>
                    <a:lstStyle/>
                    <a:p>
                      <a:pPr>
                        <a:lnSpc>
                          <a:spcPct val="100000"/>
                        </a:lnSpc>
                        <a:tabLst>
                          <a:tab pos="0" algn="l"/>
                        </a:tabLst>
                      </a:pPr>
                      <a:r>
                        <a:rPr lang="it" sz="1000" b="0" strike="noStrike" spc="-1">
                          <a:solidFill>
                            <a:srgbClr val="FFFFFF"/>
                          </a:solidFill>
                          <a:latin typeface="Roboto"/>
                          <a:ea typeface="Roboto"/>
                        </a:rPr>
                        <a:t>5. Technology</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1. Lack of knowledge</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2. Data leakage (unauthorized access)</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3. Slow performance</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4. Undersized network</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IT Department</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extLst>
                  <a:ext uri="{0D108BD9-81ED-4DB2-BD59-A6C34878D82A}">
                    <a16:rowId xmlns:a16="http://schemas.microsoft.com/office/drawing/2014/main" val="10005"/>
                  </a:ext>
                </a:extLst>
              </a:tr>
              <a:tr h="523800">
                <a:tc>
                  <a:txBody>
                    <a:bodyPr/>
                    <a:lstStyle/>
                    <a:p>
                      <a:pPr>
                        <a:lnSpc>
                          <a:spcPct val="100000"/>
                        </a:lnSpc>
                        <a:tabLst>
                          <a:tab pos="0" algn="l"/>
                        </a:tabLst>
                      </a:pPr>
                      <a:r>
                        <a:rPr lang="it" sz="1000" b="0" strike="noStrike" spc="-1">
                          <a:solidFill>
                            <a:srgbClr val="FFFFFF"/>
                          </a:solidFill>
                          <a:latin typeface="Roboto"/>
                          <a:ea typeface="Roboto"/>
                        </a:rPr>
                        <a:t>6. User</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0" strike="noStrike" spc="-1">
                          <a:solidFill>
                            <a:srgbClr val="FFFFFF"/>
                          </a:solidFill>
                          <a:latin typeface="Roboto"/>
                          <a:ea typeface="Roboto"/>
                        </a:rPr>
                        <a:t>1. User rejection</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2. Technical support</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0" strike="noStrike" spc="-1">
                          <a:solidFill>
                            <a:srgbClr val="FFFFFF"/>
                          </a:solidFill>
                          <a:latin typeface="Roboto"/>
                          <a:ea typeface="Roboto"/>
                        </a:rPr>
                        <a:t>Operation (GP, helpdesk, hospitals)</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311760" y="444960"/>
            <a:ext cx="852012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a:solidFill>
                  <a:srgbClr val="FF5722"/>
                </a:solidFill>
                <a:latin typeface="Alfa Slab One"/>
                <a:ea typeface="Alfa Slab One"/>
              </a:rPr>
              <a:t>QUANTITATIVE RISK ANALYSIS</a:t>
            </a:r>
            <a:endParaRPr lang="en-US" sz="3000" b="0" strike="noStrike" spc="-1">
              <a:solidFill>
                <a:srgbClr val="000000"/>
              </a:solidFill>
              <a:latin typeface="Arial"/>
            </a:endParaRPr>
          </a:p>
        </p:txBody>
      </p:sp>
      <p:graphicFrame>
        <p:nvGraphicFramePr>
          <p:cNvPr id="137" name="Table 2"/>
          <p:cNvGraphicFramePr/>
          <p:nvPr/>
        </p:nvGraphicFramePr>
        <p:xfrm>
          <a:off x="457920" y="1380600"/>
          <a:ext cx="7609680" cy="1922040"/>
        </p:xfrm>
        <a:graphic>
          <a:graphicData uri="http://schemas.openxmlformats.org/drawingml/2006/table">
            <a:tbl>
              <a:tblPr/>
              <a:tblGrid>
                <a:gridCol w="2072520">
                  <a:extLst>
                    <a:ext uri="{9D8B030D-6E8A-4147-A177-3AD203B41FA5}">
                      <a16:colId xmlns:a16="http://schemas.microsoft.com/office/drawing/2014/main" val="20000"/>
                    </a:ext>
                  </a:extLst>
                </a:gridCol>
                <a:gridCol w="1732320">
                  <a:extLst>
                    <a:ext uri="{9D8B030D-6E8A-4147-A177-3AD203B41FA5}">
                      <a16:colId xmlns:a16="http://schemas.microsoft.com/office/drawing/2014/main" val="20001"/>
                    </a:ext>
                  </a:extLst>
                </a:gridCol>
                <a:gridCol w="1902240">
                  <a:extLst>
                    <a:ext uri="{9D8B030D-6E8A-4147-A177-3AD203B41FA5}">
                      <a16:colId xmlns:a16="http://schemas.microsoft.com/office/drawing/2014/main" val="20002"/>
                    </a:ext>
                  </a:extLst>
                </a:gridCol>
                <a:gridCol w="1902600">
                  <a:extLst>
                    <a:ext uri="{9D8B030D-6E8A-4147-A177-3AD203B41FA5}">
                      <a16:colId xmlns:a16="http://schemas.microsoft.com/office/drawing/2014/main" val="20003"/>
                    </a:ext>
                  </a:extLst>
                </a:gridCol>
              </a:tblGrid>
              <a:tr h="600120">
                <a:tc>
                  <a:txBody>
                    <a:bodyPr/>
                    <a:lstStyle/>
                    <a:p>
                      <a:pPr>
                        <a:lnSpc>
                          <a:spcPct val="100000"/>
                        </a:lnSpc>
                        <a:tabLst>
                          <a:tab pos="0" algn="l"/>
                        </a:tabLst>
                      </a:pPr>
                      <a:r>
                        <a:rPr lang="it" sz="1200" b="1" strike="noStrike" spc="-1">
                          <a:solidFill>
                            <a:srgbClr val="000000"/>
                          </a:solidFill>
                          <a:latin typeface="Roboto"/>
                          <a:ea typeface="Roboto"/>
                        </a:rPr>
                        <a:t>Risk</a:t>
                      </a:r>
                      <a:endParaRPr lang="en-US" sz="1200" b="0" strike="noStrike" spc="-1">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solidFill>
                      <a:srgbClr val="FFFFFF"/>
                    </a:solidFill>
                  </a:tcPr>
                </a:tc>
                <a:tc>
                  <a:txBody>
                    <a:bodyPr/>
                    <a:lstStyle/>
                    <a:p>
                      <a:pPr algn="ctr">
                        <a:lnSpc>
                          <a:spcPct val="100000"/>
                        </a:lnSpc>
                        <a:tabLst>
                          <a:tab pos="0" algn="l"/>
                        </a:tabLst>
                      </a:pPr>
                      <a:r>
                        <a:rPr lang="it" sz="1200" b="1" strike="noStrike" spc="-1">
                          <a:solidFill>
                            <a:srgbClr val="FFFFFF"/>
                          </a:solidFill>
                          <a:latin typeface="Roboto"/>
                          <a:ea typeface="Roboto"/>
                        </a:rPr>
                        <a:t>Impact</a:t>
                      </a:r>
                      <a:endParaRPr lang="en-US" sz="1200" b="0" strike="noStrike" spc="-1">
                        <a:latin typeface="Arial"/>
                      </a:endParaRPr>
                    </a:p>
                  </a:txBody>
                  <a:tcPr marL="91080" marR="91080">
                    <a:lnL w="9360">
                      <a:solidFill>
                        <a:srgbClr val="666666"/>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gn="ctr">
                        <a:lnSpc>
                          <a:spcPct val="100000"/>
                        </a:lnSpc>
                        <a:tabLst>
                          <a:tab pos="0" algn="l"/>
                        </a:tabLst>
                      </a:pPr>
                      <a:r>
                        <a:rPr lang="it" sz="1200" b="1" strike="noStrike" spc="-1">
                          <a:solidFill>
                            <a:srgbClr val="FFFFFF"/>
                          </a:solidFill>
                          <a:latin typeface="Roboto"/>
                          <a:ea typeface="Roboto"/>
                        </a:rPr>
                        <a:t>Prob</a:t>
                      </a:r>
                      <a:endParaRPr lang="en-US" sz="12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gn="ctr">
                        <a:lnSpc>
                          <a:spcPct val="100000"/>
                        </a:lnSpc>
                        <a:tabLst>
                          <a:tab pos="0" algn="l"/>
                        </a:tabLst>
                      </a:pPr>
                      <a:r>
                        <a:rPr lang="it" sz="1200" b="1" strike="noStrike" spc="-1">
                          <a:solidFill>
                            <a:srgbClr val="FFFFFF"/>
                          </a:solidFill>
                          <a:latin typeface="Roboto"/>
                          <a:ea typeface="Roboto"/>
                        </a:rPr>
                        <a:t>Value(Impact * </a:t>
                      </a:r>
                      <a:r>
                        <a:rPr lang="it" sz="1100" b="1" strike="noStrike" spc="-1">
                          <a:solidFill>
                            <a:srgbClr val="FFFFFF"/>
                          </a:solidFill>
                          <a:latin typeface="Roboto"/>
                          <a:ea typeface="Roboto"/>
                        </a:rPr>
                        <a:t>Prob)</a:t>
                      </a:r>
                      <a:endParaRPr lang="en-US" sz="11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extLst>
                  <a:ext uri="{0D108BD9-81ED-4DB2-BD59-A6C34878D82A}">
                    <a16:rowId xmlns:a16="http://schemas.microsoft.com/office/drawing/2014/main" val="10000"/>
                  </a:ext>
                </a:extLst>
              </a:tr>
              <a:tr h="330480">
                <a:tc>
                  <a:txBody>
                    <a:bodyPr/>
                    <a:lstStyle/>
                    <a:p>
                      <a:pPr>
                        <a:lnSpc>
                          <a:spcPct val="100000"/>
                        </a:lnSpc>
                        <a:tabLst>
                          <a:tab pos="0" algn="l"/>
                        </a:tabLst>
                      </a:pPr>
                      <a:r>
                        <a:rPr lang="it" sz="1000" b="1" strike="noStrike" spc="-1">
                          <a:solidFill>
                            <a:srgbClr val="000000"/>
                          </a:solidFill>
                          <a:latin typeface="Roboto"/>
                          <a:ea typeface="Roboto"/>
                        </a:rPr>
                        <a:t>1. Lack of knowledge</a:t>
                      </a:r>
                      <a:endParaRPr lang="en-US" sz="1000" b="0" strike="noStrike" spc="-1">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solidFill>
                      <a:srgbClr val="FFFFFF"/>
                    </a:solidFill>
                  </a:tcPr>
                </a:tc>
                <a:tc>
                  <a:txBody>
                    <a:bodyPr/>
                    <a:lstStyle/>
                    <a:p>
                      <a:pPr algn="ctr">
                        <a:lnSpc>
                          <a:spcPct val="100000"/>
                        </a:lnSpc>
                        <a:tabLst>
                          <a:tab pos="0" algn="l"/>
                        </a:tabLst>
                      </a:pPr>
                      <a:r>
                        <a:rPr lang="it" sz="1000" b="0" strike="noStrike" spc="-1">
                          <a:solidFill>
                            <a:srgbClr val="FFFFFF"/>
                          </a:solidFill>
                          <a:latin typeface="Roboto"/>
                          <a:ea typeface="Roboto"/>
                        </a:rPr>
                        <a:t>0.1</a:t>
                      </a:r>
                      <a:endParaRPr lang="en-US" sz="1000" b="0" strike="noStrike" spc="-1">
                        <a:latin typeface="Arial"/>
                      </a:endParaRPr>
                    </a:p>
                  </a:txBody>
                  <a:tcPr marL="91080" marR="91080">
                    <a:lnL w="9360">
                      <a:solidFill>
                        <a:srgbClr val="666666"/>
                      </a:solidFill>
                    </a:lnL>
                    <a:lnR w="9360">
                      <a:solidFill>
                        <a:srgbClr val="FFFFFF"/>
                      </a:solidFill>
                    </a:lnR>
                    <a:lnT w="9360">
                      <a:solidFill>
                        <a:srgbClr val="FFFFFF"/>
                      </a:solidFill>
                    </a:lnT>
                    <a:lnB w="9360">
                      <a:solidFill>
                        <a:srgbClr val="FFFFFF"/>
                      </a:solidFill>
                    </a:lnB>
                    <a:solidFill>
                      <a:srgbClr val="0E65F0"/>
                    </a:solidFill>
                  </a:tcPr>
                </a:tc>
                <a:tc>
                  <a:txBody>
                    <a:bodyPr/>
                    <a:lstStyle/>
                    <a:p>
                      <a:pPr algn="ctr">
                        <a:lnSpc>
                          <a:spcPct val="100000"/>
                        </a:lnSpc>
                        <a:tabLst>
                          <a:tab pos="0" algn="l"/>
                        </a:tabLst>
                      </a:pPr>
                      <a:r>
                        <a:rPr lang="it" sz="1000" b="0" strike="noStrike" spc="-1">
                          <a:solidFill>
                            <a:srgbClr val="FFFFFF"/>
                          </a:solidFill>
                          <a:latin typeface="Roboto"/>
                          <a:ea typeface="Roboto"/>
                        </a:rPr>
                        <a:t>0.1</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pPr algn="ctr">
                        <a:lnSpc>
                          <a:spcPct val="100000"/>
                        </a:lnSpc>
                        <a:tabLst>
                          <a:tab pos="0" algn="l"/>
                        </a:tabLst>
                      </a:pPr>
                      <a:r>
                        <a:rPr lang="it" sz="1000" b="0" strike="noStrike" spc="-1">
                          <a:solidFill>
                            <a:srgbClr val="FFFFFF"/>
                          </a:solidFill>
                          <a:latin typeface="Roboto"/>
                          <a:ea typeface="Roboto"/>
                        </a:rPr>
                        <a:t>0.01</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extLst>
                  <a:ext uri="{0D108BD9-81ED-4DB2-BD59-A6C34878D82A}">
                    <a16:rowId xmlns:a16="http://schemas.microsoft.com/office/drawing/2014/main" val="10001"/>
                  </a:ext>
                </a:extLst>
              </a:tr>
              <a:tr h="330480">
                <a:tc>
                  <a:txBody>
                    <a:bodyPr/>
                    <a:lstStyle/>
                    <a:p>
                      <a:pPr>
                        <a:lnSpc>
                          <a:spcPct val="100000"/>
                        </a:lnSpc>
                        <a:tabLst>
                          <a:tab pos="0" algn="l"/>
                        </a:tabLst>
                      </a:pPr>
                      <a:r>
                        <a:rPr lang="it" sz="1000" b="1" strike="noStrike" spc="-1">
                          <a:solidFill>
                            <a:srgbClr val="000000"/>
                          </a:solidFill>
                          <a:latin typeface="Roboto"/>
                          <a:ea typeface="Roboto"/>
                        </a:rPr>
                        <a:t>2. Data leakage</a:t>
                      </a:r>
                      <a:endParaRPr lang="en-US" sz="1000" b="0" strike="noStrike" spc="-1">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solidFill>
                      <a:srgbClr val="FFFFFF"/>
                    </a:solidFill>
                  </a:tcPr>
                </a:tc>
                <a:tc>
                  <a:txBody>
                    <a:bodyPr/>
                    <a:lstStyle/>
                    <a:p>
                      <a:pPr algn="ctr">
                        <a:lnSpc>
                          <a:spcPct val="100000"/>
                        </a:lnSpc>
                        <a:tabLst>
                          <a:tab pos="0" algn="l"/>
                        </a:tabLst>
                      </a:pPr>
                      <a:r>
                        <a:rPr lang="it" sz="1000" b="0" strike="noStrike" spc="-1">
                          <a:solidFill>
                            <a:srgbClr val="FFFFFF"/>
                          </a:solidFill>
                          <a:latin typeface="Roboto"/>
                          <a:ea typeface="Roboto"/>
                        </a:rPr>
                        <a:t>0.5</a:t>
                      </a:r>
                      <a:endParaRPr lang="en-US" sz="1000" b="0" strike="noStrike" spc="-1">
                        <a:latin typeface="Arial"/>
                      </a:endParaRPr>
                    </a:p>
                  </a:txBody>
                  <a:tcPr marL="91080" marR="91080">
                    <a:lnL w="9360">
                      <a:solidFill>
                        <a:srgbClr val="666666"/>
                      </a:solidFill>
                    </a:lnL>
                    <a:lnR w="9360">
                      <a:solidFill>
                        <a:srgbClr val="FFFFFF"/>
                      </a:solidFill>
                    </a:lnR>
                    <a:lnT w="9360">
                      <a:solidFill>
                        <a:srgbClr val="FFFFFF"/>
                      </a:solidFill>
                    </a:lnT>
                    <a:lnB w="9360">
                      <a:solidFill>
                        <a:srgbClr val="FFFFFF"/>
                      </a:solidFill>
                    </a:lnB>
                    <a:gradFill rotWithShape="0">
                      <a:gsLst>
                        <a:gs pos="0">
                          <a:srgbClr val="81AEF8"/>
                        </a:gs>
                        <a:gs pos="100000">
                          <a:srgbClr val="1663DF"/>
                        </a:gs>
                      </a:gsLst>
                      <a:lin ang="5400000"/>
                    </a:gradFill>
                  </a:tcPr>
                </a:tc>
                <a:tc>
                  <a:txBody>
                    <a:bodyPr/>
                    <a:lstStyle/>
                    <a:p>
                      <a:pPr algn="ctr">
                        <a:lnSpc>
                          <a:spcPct val="100000"/>
                        </a:lnSpc>
                        <a:tabLst>
                          <a:tab pos="0" algn="l"/>
                        </a:tabLst>
                      </a:pPr>
                      <a:r>
                        <a:rPr lang="it" sz="1000" b="0" strike="noStrike" spc="-1">
                          <a:solidFill>
                            <a:srgbClr val="FFFFFF"/>
                          </a:solidFill>
                          <a:latin typeface="Roboto"/>
                          <a:ea typeface="Roboto"/>
                        </a:rPr>
                        <a:t>0.5</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1AEF8"/>
                        </a:gs>
                        <a:gs pos="100000">
                          <a:srgbClr val="1663DF"/>
                        </a:gs>
                      </a:gsLst>
                      <a:lin ang="5400000"/>
                    </a:gradFill>
                  </a:tcPr>
                </a:tc>
                <a:tc>
                  <a:txBody>
                    <a:bodyPr/>
                    <a:lstStyle/>
                    <a:p>
                      <a:pPr algn="ctr">
                        <a:lnSpc>
                          <a:spcPct val="100000"/>
                        </a:lnSpc>
                        <a:tabLst>
                          <a:tab pos="0" algn="l"/>
                        </a:tabLst>
                      </a:pPr>
                      <a:r>
                        <a:rPr lang="it" sz="1000" b="0" strike="noStrike" spc="-1">
                          <a:solidFill>
                            <a:srgbClr val="FFFFFF"/>
                          </a:solidFill>
                          <a:latin typeface="Roboto"/>
                          <a:ea typeface="Roboto"/>
                        </a:rPr>
                        <a:t>0.25</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1AEF8"/>
                        </a:gs>
                        <a:gs pos="100000">
                          <a:srgbClr val="1663DF"/>
                        </a:gs>
                      </a:gsLst>
                      <a:lin ang="5400000"/>
                    </a:gradFill>
                  </a:tcPr>
                </a:tc>
                <a:extLst>
                  <a:ext uri="{0D108BD9-81ED-4DB2-BD59-A6C34878D82A}">
                    <a16:rowId xmlns:a16="http://schemas.microsoft.com/office/drawing/2014/main" val="10002"/>
                  </a:ext>
                </a:extLst>
              </a:tr>
              <a:tr h="330480">
                <a:tc>
                  <a:txBody>
                    <a:bodyPr/>
                    <a:lstStyle/>
                    <a:p>
                      <a:pPr>
                        <a:lnSpc>
                          <a:spcPct val="100000"/>
                        </a:lnSpc>
                        <a:tabLst>
                          <a:tab pos="0" algn="l"/>
                        </a:tabLst>
                      </a:pPr>
                      <a:r>
                        <a:rPr lang="it" sz="1000" b="1" strike="noStrike" spc="-1">
                          <a:solidFill>
                            <a:srgbClr val="000000"/>
                          </a:solidFill>
                          <a:latin typeface="Roboto"/>
                          <a:ea typeface="Roboto"/>
                        </a:rPr>
                        <a:t>3. Slow performance</a:t>
                      </a:r>
                      <a:endParaRPr lang="en-US" sz="1000" b="0" strike="noStrike" spc="-1">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solidFill>
                      <a:srgbClr val="FFFFFF"/>
                    </a:solidFill>
                  </a:tcPr>
                </a:tc>
                <a:tc>
                  <a:txBody>
                    <a:bodyPr/>
                    <a:lstStyle/>
                    <a:p>
                      <a:pPr algn="ctr">
                        <a:lnSpc>
                          <a:spcPct val="100000"/>
                        </a:lnSpc>
                        <a:tabLst>
                          <a:tab pos="0" algn="l"/>
                        </a:tabLst>
                      </a:pPr>
                      <a:r>
                        <a:rPr lang="it" sz="1000" b="0" strike="noStrike" spc="-1">
                          <a:solidFill>
                            <a:srgbClr val="FFFFFF"/>
                          </a:solidFill>
                          <a:latin typeface="Roboto"/>
                          <a:ea typeface="Roboto"/>
                        </a:rPr>
                        <a:t>0.3</a:t>
                      </a:r>
                      <a:endParaRPr lang="en-US" sz="1000" b="0" strike="noStrike" spc="-1">
                        <a:latin typeface="Arial"/>
                      </a:endParaRPr>
                    </a:p>
                  </a:txBody>
                  <a:tcPr marL="91080" marR="91080">
                    <a:lnL w="9360">
                      <a:solidFill>
                        <a:srgbClr val="666666"/>
                      </a:solidFill>
                    </a:lnL>
                    <a:lnR w="9360">
                      <a:solidFill>
                        <a:srgbClr val="FFFFFF"/>
                      </a:solidFill>
                    </a:lnR>
                    <a:lnT w="9360">
                      <a:solidFill>
                        <a:srgbClr val="FFFFFF"/>
                      </a:solidFill>
                    </a:lnT>
                    <a:lnB w="9360">
                      <a:solidFill>
                        <a:srgbClr val="FFFFFF"/>
                      </a:solidFill>
                    </a:lnB>
                    <a:solidFill>
                      <a:srgbClr val="0E65F0"/>
                    </a:solidFill>
                  </a:tcPr>
                </a:tc>
                <a:tc>
                  <a:txBody>
                    <a:bodyPr/>
                    <a:lstStyle/>
                    <a:p>
                      <a:pPr algn="ctr">
                        <a:lnSpc>
                          <a:spcPct val="100000"/>
                        </a:lnSpc>
                        <a:tabLst>
                          <a:tab pos="0" algn="l"/>
                        </a:tabLst>
                      </a:pPr>
                      <a:r>
                        <a:rPr lang="it" sz="1000" b="0" strike="noStrike" spc="-1">
                          <a:solidFill>
                            <a:srgbClr val="FFFFFF"/>
                          </a:solidFill>
                          <a:latin typeface="Roboto"/>
                          <a:ea typeface="Roboto"/>
                        </a:rPr>
                        <a:t>0.1</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pPr algn="ctr">
                        <a:lnSpc>
                          <a:spcPct val="100000"/>
                        </a:lnSpc>
                        <a:tabLst>
                          <a:tab pos="0" algn="l"/>
                        </a:tabLst>
                      </a:pPr>
                      <a:r>
                        <a:rPr lang="it" sz="1000" b="0" strike="noStrike" spc="-1">
                          <a:solidFill>
                            <a:srgbClr val="FFFFFF"/>
                          </a:solidFill>
                          <a:latin typeface="Roboto"/>
                          <a:ea typeface="Roboto"/>
                        </a:rPr>
                        <a:t>0.03</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extLst>
                  <a:ext uri="{0D108BD9-81ED-4DB2-BD59-A6C34878D82A}">
                    <a16:rowId xmlns:a16="http://schemas.microsoft.com/office/drawing/2014/main" val="10003"/>
                  </a:ext>
                </a:extLst>
              </a:tr>
              <a:tr h="330480">
                <a:tc>
                  <a:txBody>
                    <a:bodyPr/>
                    <a:lstStyle/>
                    <a:p>
                      <a:pPr>
                        <a:lnSpc>
                          <a:spcPct val="100000"/>
                        </a:lnSpc>
                        <a:tabLst>
                          <a:tab pos="0" algn="l"/>
                        </a:tabLst>
                      </a:pPr>
                      <a:r>
                        <a:rPr lang="it" sz="1000" b="1" strike="noStrike" spc="-1">
                          <a:solidFill>
                            <a:srgbClr val="000000"/>
                          </a:solidFill>
                          <a:latin typeface="Roboto"/>
                          <a:ea typeface="Roboto"/>
                        </a:rPr>
                        <a:t>4. Undersized network</a:t>
                      </a:r>
                      <a:endParaRPr lang="en-US" sz="1000" b="0" strike="noStrike" spc="-1">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solidFill>
                      <a:srgbClr val="FFFFFF"/>
                    </a:solidFill>
                  </a:tcPr>
                </a:tc>
                <a:tc>
                  <a:txBody>
                    <a:bodyPr/>
                    <a:lstStyle/>
                    <a:p>
                      <a:pPr algn="ctr">
                        <a:lnSpc>
                          <a:spcPct val="100000"/>
                        </a:lnSpc>
                        <a:tabLst>
                          <a:tab pos="0" algn="l"/>
                        </a:tabLst>
                      </a:pPr>
                      <a:r>
                        <a:rPr lang="it" sz="1000" b="0" strike="noStrike" spc="-1">
                          <a:solidFill>
                            <a:srgbClr val="FFFFFF"/>
                          </a:solidFill>
                          <a:latin typeface="Roboto"/>
                          <a:ea typeface="Roboto"/>
                        </a:rPr>
                        <a:t>0.1</a:t>
                      </a:r>
                      <a:endParaRPr lang="en-US" sz="1000" b="0" strike="noStrike" spc="-1">
                        <a:latin typeface="Arial"/>
                      </a:endParaRPr>
                    </a:p>
                  </a:txBody>
                  <a:tcPr marL="91080" marR="91080">
                    <a:lnL w="9360">
                      <a:solidFill>
                        <a:srgbClr val="666666"/>
                      </a:solidFill>
                    </a:lnL>
                    <a:lnR w="9360">
                      <a:solidFill>
                        <a:srgbClr val="FFFFFF"/>
                      </a:solidFill>
                    </a:lnR>
                    <a:lnT w="9360">
                      <a:solidFill>
                        <a:srgbClr val="FFFFFF"/>
                      </a:solidFill>
                    </a:lnT>
                    <a:lnB w="9360">
                      <a:solidFill>
                        <a:srgbClr val="FFFFFF"/>
                      </a:solidFill>
                    </a:lnB>
                    <a:gradFill rotWithShape="0">
                      <a:gsLst>
                        <a:gs pos="0">
                          <a:srgbClr val="81AEF8"/>
                        </a:gs>
                        <a:gs pos="100000">
                          <a:srgbClr val="1663DF"/>
                        </a:gs>
                      </a:gsLst>
                      <a:lin ang="5400000"/>
                    </a:gradFill>
                  </a:tcPr>
                </a:tc>
                <a:tc>
                  <a:txBody>
                    <a:bodyPr/>
                    <a:lstStyle/>
                    <a:p>
                      <a:pPr algn="ctr">
                        <a:lnSpc>
                          <a:spcPct val="100000"/>
                        </a:lnSpc>
                        <a:tabLst>
                          <a:tab pos="0" algn="l"/>
                        </a:tabLst>
                      </a:pPr>
                      <a:r>
                        <a:rPr lang="it" sz="1000" b="0" strike="noStrike" spc="-1">
                          <a:solidFill>
                            <a:srgbClr val="FFFFFF"/>
                          </a:solidFill>
                          <a:latin typeface="Roboto"/>
                          <a:ea typeface="Roboto"/>
                        </a:rPr>
                        <a:t>0.2</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1AEF8"/>
                        </a:gs>
                        <a:gs pos="100000">
                          <a:srgbClr val="1663DF"/>
                        </a:gs>
                      </a:gsLst>
                      <a:lin ang="5400000"/>
                    </a:gradFill>
                  </a:tcPr>
                </a:tc>
                <a:tc>
                  <a:txBody>
                    <a:bodyPr/>
                    <a:lstStyle/>
                    <a:p>
                      <a:pPr algn="ctr">
                        <a:lnSpc>
                          <a:spcPct val="100000"/>
                        </a:lnSpc>
                        <a:tabLst>
                          <a:tab pos="0" algn="l"/>
                        </a:tabLst>
                      </a:pPr>
                      <a:r>
                        <a:rPr lang="it" sz="1000" b="0" strike="noStrike" spc="-1">
                          <a:solidFill>
                            <a:srgbClr val="FFFFFF"/>
                          </a:solidFill>
                          <a:latin typeface="Roboto"/>
                          <a:ea typeface="Roboto"/>
                        </a:rPr>
                        <a:t>0.02</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1AEF8"/>
                        </a:gs>
                        <a:gs pos="100000">
                          <a:srgbClr val="1663DF"/>
                        </a:gs>
                      </a:gsLst>
                      <a:lin ang="5400000"/>
                    </a:gra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 name="Table 1"/>
          <p:cNvGraphicFramePr/>
          <p:nvPr/>
        </p:nvGraphicFramePr>
        <p:xfrm>
          <a:off x="0" y="400680"/>
          <a:ext cx="9354960" cy="4863960"/>
        </p:xfrm>
        <a:graphic>
          <a:graphicData uri="http://schemas.openxmlformats.org/drawingml/2006/table">
            <a:tbl>
              <a:tblPr/>
              <a:tblGrid>
                <a:gridCol w="1113120">
                  <a:extLst>
                    <a:ext uri="{9D8B030D-6E8A-4147-A177-3AD203B41FA5}">
                      <a16:colId xmlns:a16="http://schemas.microsoft.com/office/drawing/2014/main" val="20000"/>
                    </a:ext>
                  </a:extLst>
                </a:gridCol>
                <a:gridCol w="2540520">
                  <a:extLst>
                    <a:ext uri="{9D8B030D-6E8A-4147-A177-3AD203B41FA5}">
                      <a16:colId xmlns:a16="http://schemas.microsoft.com/office/drawing/2014/main" val="20001"/>
                    </a:ext>
                  </a:extLst>
                </a:gridCol>
                <a:gridCol w="4549680">
                  <a:extLst>
                    <a:ext uri="{9D8B030D-6E8A-4147-A177-3AD203B41FA5}">
                      <a16:colId xmlns:a16="http://schemas.microsoft.com/office/drawing/2014/main" val="20002"/>
                    </a:ext>
                  </a:extLst>
                </a:gridCol>
                <a:gridCol w="1151640">
                  <a:extLst>
                    <a:ext uri="{9D8B030D-6E8A-4147-A177-3AD203B41FA5}">
                      <a16:colId xmlns:a16="http://schemas.microsoft.com/office/drawing/2014/main" val="20003"/>
                    </a:ext>
                  </a:extLst>
                </a:gridCol>
              </a:tblGrid>
              <a:tr h="922320">
                <a:tc>
                  <a:txBody>
                    <a:bodyPr/>
                    <a:lstStyle/>
                    <a:p>
                      <a:pPr>
                        <a:lnSpc>
                          <a:spcPct val="100000"/>
                        </a:lnSpc>
                        <a:tabLst>
                          <a:tab pos="0" algn="l"/>
                        </a:tabLst>
                      </a:pPr>
                      <a:r>
                        <a:rPr lang="it" sz="1000" b="1" strike="noStrike" spc="-1">
                          <a:solidFill>
                            <a:srgbClr val="212121"/>
                          </a:solidFill>
                          <a:latin typeface="Roboto"/>
                          <a:ea typeface="Roboto"/>
                        </a:rPr>
                        <a:t>Risk area</a:t>
                      </a:r>
                      <a:endParaRPr lang="en-US" sz="10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a:lstStyle/>
                    <a:p>
                      <a:pPr>
                        <a:lnSpc>
                          <a:spcPct val="100000"/>
                        </a:lnSpc>
                        <a:tabLst>
                          <a:tab pos="0" algn="l"/>
                        </a:tabLst>
                      </a:pPr>
                      <a:r>
                        <a:rPr lang="it" sz="1000" b="1" strike="noStrike" spc="-1">
                          <a:solidFill>
                            <a:srgbClr val="FFFFFF"/>
                          </a:solidFill>
                          <a:latin typeface="Roboto"/>
                          <a:ea typeface="Roboto"/>
                        </a:rPr>
                        <a:t>Risks description</a:t>
                      </a:r>
                      <a:endParaRPr lang="en-US" sz="1000" b="0" strike="noStrike" spc="-1">
                        <a:latin typeface="Arial"/>
                      </a:endParaRPr>
                    </a:p>
                  </a:txBody>
                  <a:tcPr marL="91080" marR="91080">
                    <a:lnL w="9360">
                      <a:solidFill>
                        <a:srgbClr val="9E9E9E"/>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1" strike="noStrike" spc="-1">
                          <a:solidFill>
                            <a:srgbClr val="FFFFFF"/>
                          </a:solidFill>
                          <a:latin typeface="Roboto"/>
                          <a:ea typeface="Roboto"/>
                        </a:rPr>
                        <a:t>Risk reduction action</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1" strike="noStrike" spc="-1">
                          <a:solidFill>
                            <a:srgbClr val="FFFFFF"/>
                          </a:solidFill>
                          <a:latin typeface="Roboto"/>
                          <a:ea typeface="Roboto"/>
                        </a:rPr>
                        <a:t>Risk profile</a:t>
                      </a:r>
                      <a:endParaRPr lang="en-US" sz="1000" b="0" strike="noStrike" spc="-1">
                        <a:latin typeface="Arial"/>
                      </a:endParaRPr>
                    </a:p>
                    <a:p>
                      <a:pPr>
                        <a:lnSpc>
                          <a:spcPct val="100000"/>
                        </a:lnSpc>
                        <a:tabLst>
                          <a:tab pos="0" algn="l"/>
                        </a:tabLst>
                      </a:pPr>
                      <a:r>
                        <a:rPr lang="it" sz="1000" b="1" strike="noStrike" spc="-1">
                          <a:solidFill>
                            <a:srgbClr val="FFFFFF"/>
                          </a:solidFill>
                          <a:highlight>
                            <a:srgbClr val="F8E71C"/>
                          </a:highlight>
                          <a:latin typeface="Roboto"/>
                          <a:ea typeface="Roboto"/>
                        </a:rPr>
                        <a:t>I</a:t>
                      </a:r>
                      <a:r>
                        <a:rPr lang="it" sz="1000" b="1" strike="noStrike" spc="-1">
                          <a:solidFill>
                            <a:srgbClr val="F8E71C"/>
                          </a:solidFill>
                          <a:highlight>
                            <a:srgbClr val="F8E71C"/>
                          </a:highlight>
                          <a:latin typeface="Roboto"/>
                          <a:ea typeface="Roboto"/>
                        </a:rPr>
                        <a:t> </a:t>
                      </a:r>
                      <a:r>
                        <a:rPr lang="it" sz="1000" b="1" strike="noStrike" spc="-1">
                          <a:solidFill>
                            <a:srgbClr val="FFFFFF"/>
                          </a:solidFill>
                          <a:highlight>
                            <a:srgbClr val="F8E71C"/>
                          </a:highlight>
                          <a:latin typeface="Roboto"/>
                          <a:ea typeface="Roboto"/>
                        </a:rPr>
                        <a:t> = low risk</a:t>
                      </a:r>
                      <a:endParaRPr lang="en-US" sz="1000" b="0" strike="noStrike" spc="-1">
                        <a:latin typeface="Arial"/>
                      </a:endParaRPr>
                    </a:p>
                    <a:p>
                      <a:pPr>
                        <a:lnSpc>
                          <a:spcPct val="100000"/>
                        </a:lnSpc>
                        <a:tabLst>
                          <a:tab pos="0" algn="l"/>
                        </a:tabLst>
                      </a:pPr>
                      <a:r>
                        <a:rPr lang="it" sz="1000" b="1" strike="noStrike" spc="-1">
                          <a:solidFill>
                            <a:srgbClr val="00FF00"/>
                          </a:solidFill>
                          <a:highlight>
                            <a:srgbClr val="00FF00"/>
                          </a:highlight>
                          <a:latin typeface="Roboto"/>
                          <a:ea typeface="Roboto"/>
                        </a:rPr>
                        <a:t>ii</a:t>
                      </a:r>
                      <a:r>
                        <a:rPr lang="it" sz="1000" b="1" strike="noStrike" spc="-1">
                          <a:solidFill>
                            <a:srgbClr val="FFFFFF"/>
                          </a:solidFill>
                          <a:highlight>
                            <a:srgbClr val="00FF00"/>
                          </a:highlight>
                          <a:latin typeface="Roboto"/>
                          <a:ea typeface="Roboto"/>
                        </a:rPr>
                        <a:t> = high risk</a:t>
                      </a:r>
                      <a:endParaRPr lang="en-US" sz="1000" b="0" strike="noStrike" spc="-1">
                        <a:latin typeface="Arial"/>
                      </a:endParaRPr>
                    </a:p>
                    <a:p>
                      <a:pPr>
                        <a:lnSpc>
                          <a:spcPct val="100000"/>
                        </a:lnSpc>
                        <a:tabLst>
                          <a:tab pos="0" algn="l"/>
                        </a:tabLst>
                      </a:pPr>
                      <a:r>
                        <a:rPr lang="it" sz="1000" b="1" strike="noStrike" spc="-1">
                          <a:solidFill>
                            <a:srgbClr val="FF0000"/>
                          </a:solidFill>
                          <a:highlight>
                            <a:srgbClr val="FF0000"/>
                          </a:highlight>
                          <a:latin typeface="Roboto"/>
                          <a:ea typeface="Roboto"/>
                        </a:rPr>
                        <a:t>a </a:t>
                      </a:r>
                      <a:r>
                        <a:rPr lang="it" sz="1000" b="1" strike="noStrike" spc="-1">
                          <a:solidFill>
                            <a:srgbClr val="FFFFFF"/>
                          </a:solidFill>
                          <a:highlight>
                            <a:srgbClr val="FF0000"/>
                          </a:highlight>
                          <a:latin typeface="Roboto"/>
                          <a:ea typeface="Roboto"/>
                        </a:rPr>
                        <a:t>= critical risk</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extLst>
                  <a:ext uri="{0D108BD9-81ED-4DB2-BD59-A6C34878D82A}">
                    <a16:rowId xmlns:a16="http://schemas.microsoft.com/office/drawing/2014/main" val="10000"/>
                  </a:ext>
                </a:extLst>
              </a:tr>
              <a:tr h="330480">
                <a:tc>
                  <a:txBody>
                    <a:bodyPr/>
                    <a:lstStyle/>
                    <a:p>
                      <a:pPr>
                        <a:lnSpc>
                          <a:spcPct val="100000"/>
                        </a:lnSpc>
                        <a:tabLst>
                          <a:tab pos="0" algn="l"/>
                        </a:tabLst>
                      </a:pPr>
                      <a:r>
                        <a:rPr lang="it" sz="1000" b="1" strike="noStrike" spc="-1">
                          <a:solidFill>
                            <a:srgbClr val="212121"/>
                          </a:solidFill>
                          <a:latin typeface="Roboto"/>
                          <a:ea typeface="Roboto"/>
                        </a:rPr>
                        <a:t>1. Product</a:t>
                      </a:r>
                      <a:endParaRPr lang="en-US" sz="10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a:lstStyle/>
                    <a:p>
                      <a:pPr>
                        <a:lnSpc>
                          <a:spcPct val="100000"/>
                        </a:lnSpc>
                        <a:tabLst>
                          <a:tab pos="0" algn="l"/>
                        </a:tabLst>
                      </a:pPr>
                      <a:r>
                        <a:rPr lang="it" sz="1000" b="0" strike="noStrike" spc="-1">
                          <a:solidFill>
                            <a:srgbClr val="FFFFFF"/>
                          </a:solidFill>
                          <a:latin typeface="Roboto"/>
                          <a:ea typeface="Roboto"/>
                        </a:rPr>
                        <a:t>1.1 Error in estimating project size</a:t>
                      </a:r>
                      <a:endParaRPr lang="en-US" sz="1000" b="0" strike="noStrike" spc="-1">
                        <a:latin typeface="Arial"/>
                      </a:endParaRPr>
                    </a:p>
                  </a:txBody>
                  <a:tcPr marL="91080" marR="91080">
                    <a:lnL w="9360">
                      <a:solidFill>
                        <a:srgbClr val="9E9E9E"/>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1.1.1. Consult industry experts</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endParaRPr lang="en-US"/>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FFFF00"/>
                    </a:solidFill>
                  </a:tcPr>
                </a:tc>
                <a:extLst>
                  <a:ext uri="{0D108BD9-81ED-4DB2-BD59-A6C34878D82A}">
                    <a16:rowId xmlns:a16="http://schemas.microsoft.com/office/drawing/2014/main" val="10001"/>
                  </a:ext>
                </a:extLst>
              </a:tr>
              <a:tr h="774360">
                <a:tc>
                  <a:txBody>
                    <a:bodyPr/>
                    <a:lstStyle/>
                    <a:p>
                      <a:pPr>
                        <a:lnSpc>
                          <a:spcPct val="100000"/>
                        </a:lnSpc>
                        <a:tabLst>
                          <a:tab pos="0" algn="l"/>
                        </a:tabLst>
                      </a:pPr>
                      <a:r>
                        <a:rPr lang="it" sz="1000" b="1" strike="noStrike" spc="-1">
                          <a:solidFill>
                            <a:srgbClr val="212121"/>
                          </a:solidFill>
                          <a:latin typeface="Roboto"/>
                          <a:ea typeface="Roboto"/>
                        </a:rPr>
                        <a:t>2. Demand</a:t>
                      </a:r>
                      <a:endParaRPr lang="en-US" sz="10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a:lstStyle/>
                    <a:p>
                      <a:pPr>
                        <a:lnSpc>
                          <a:spcPct val="100000"/>
                        </a:lnSpc>
                        <a:tabLst>
                          <a:tab pos="0" algn="l"/>
                        </a:tabLst>
                      </a:pPr>
                      <a:r>
                        <a:rPr lang="it" sz="1000" b="0" strike="noStrike" spc="-1">
                          <a:solidFill>
                            <a:srgbClr val="FFFFFF"/>
                          </a:solidFill>
                          <a:latin typeface="Roboto"/>
                          <a:ea typeface="Roboto"/>
                        </a:rPr>
                        <a:t>2.1. Imprecise scope</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2.2. Irregular changes of scope</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2.3. Unpredictable process flow</a:t>
                      </a:r>
                      <a:endParaRPr lang="en-US" sz="1000" b="0" strike="noStrike" spc="-1">
                        <a:latin typeface="Arial"/>
                      </a:endParaRPr>
                    </a:p>
                  </a:txBody>
                  <a:tcPr marL="91080" marR="91080">
                    <a:lnL w="9360">
                      <a:solidFill>
                        <a:srgbClr val="9E9E9E"/>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0" strike="noStrike" spc="-1">
                          <a:solidFill>
                            <a:srgbClr val="FFFFFF"/>
                          </a:solidFill>
                          <a:latin typeface="Roboto"/>
                          <a:ea typeface="Roboto"/>
                        </a:rPr>
                        <a:t>2.1.1. Consult industry experts</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Collect the requirements, </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2.2.1. benchmarking</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2.3.1. Collaborative approach, strong bonding with stakeholders</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endParaRPr lang="en-US"/>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F8E71C"/>
                    </a:solidFill>
                  </a:tcPr>
                </a:tc>
                <a:extLst>
                  <a:ext uri="{0D108BD9-81ED-4DB2-BD59-A6C34878D82A}">
                    <a16:rowId xmlns:a16="http://schemas.microsoft.com/office/drawing/2014/main" val="10002"/>
                  </a:ext>
                </a:extLst>
              </a:tr>
              <a:tr h="626400">
                <a:tc>
                  <a:txBody>
                    <a:bodyPr/>
                    <a:lstStyle/>
                    <a:p>
                      <a:pPr>
                        <a:lnSpc>
                          <a:spcPct val="100000"/>
                        </a:lnSpc>
                        <a:tabLst>
                          <a:tab pos="0" algn="l"/>
                        </a:tabLst>
                      </a:pPr>
                      <a:r>
                        <a:rPr lang="it" sz="1000" b="1" strike="noStrike" spc="-1">
                          <a:solidFill>
                            <a:srgbClr val="212121"/>
                          </a:solidFill>
                          <a:latin typeface="Roboto"/>
                          <a:ea typeface="Roboto"/>
                        </a:rPr>
                        <a:t>3. Planning &amp; Control</a:t>
                      </a:r>
                      <a:endParaRPr lang="en-US" sz="10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a:lstStyle/>
                    <a:p>
                      <a:pPr>
                        <a:lnSpc>
                          <a:spcPct val="100000"/>
                        </a:lnSpc>
                        <a:tabLst>
                          <a:tab pos="0" algn="l"/>
                        </a:tabLst>
                      </a:pPr>
                      <a:r>
                        <a:rPr lang="it" sz="1000" b="0" strike="noStrike" spc="-1">
                          <a:solidFill>
                            <a:srgbClr val="FFFFFF"/>
                          </a:solidFill>
                          <a:latin typeface="Roboto"/>
                          <a:ea typeface="Roboto"/>
                        </a:rPr>
                        <a:t>3.1. Project resource underestimated</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3.2. Time miscalculated</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3.3. Overrun budget</a:t>
                      </a:r>
                      <a:endParaRPr lang="en-US" sz="1000" b="0" strike="noStrike" spc="-1">
                        <a:latin typeface="Arial"/>
                      </a:endParaRPr>
                    </a:p>
                  </a:txBody>
                  <a:tcPr marL="91080" marR="91080">
                    <a:lnL w="9360">
                      <a:solidFill>
                        <a:srgbClr val="9E9E9E"/>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3.1.1. Consult industry experts</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3.2.1. Collect information from previous project</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3.3.1. Provide any backup for budgeting</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endParaRPr lang="en-US"/>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0FF00"/>
                    </a:solidFill>
                  </a:tcPr>
                </a:tc>
                <a:extLst>
                  <a:ext uri="{0D108BD9-81ED-4DB2-BD59-A6C34878D82A}">
                    <a16:rowId xmlns:a16="http://schemas.microsoft.com/office/drawing/2014/main" val="10003"/>
                  </a:ext>
                </a:extLst>
              </a:tr>
              <a:tr h="626400">
                <a:tc>
                  <a:txBody>
                    <a:bodyPr/>
                    <a:lstStyle/>
                    <a:p>
                      <a:pPr>
                        <a:lnSpc>
                          <a:spcPct val="100000"/>
                        </a:lnSpc>
                        <a:tabLst>
                          <a:tab pos="0" algn="l"/>
                        </a:tabLst>
                      </a:pPr>
                      <a:r>
                        <a:rPr lang="it" sz="1000" b="1" strike="noStrike" spc="-1">
                          <a:solidFill>
                            <a:srgbClr val="212121"/>
                          </a:solidFill>
                          <a:latin typeface="Roboto"/>
                          <a:ea typeface="Roboto"/>
                        </a:rPr>
                        <a:t>4. Team</a:t>
                      </a:r>
                      <a:endParaRPr lang="en-US" sz="10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a:lstStyle/>
                    <a:p>
                      <a:pPr>
                        <a:lnSpc>
                          <a:spcPct val="100000"/>
                        </a:lnSpc>
                        <a:tabLst>
                          <a:tab pos="0" algn="l"/>
                        </a:tabLst>
                      </a:pPr>
                      <a:r>
                        <a:rPr lang="it" sz="1000" b="0" strike="noStrike" spc="-1">
                          <a:solidFill>
                            <a:srgbClr val="FFFFFF"/>
                          </a:solidFill>
                          <a:latin typeface="Roboto"/>
                          <a:ea typeface="Roboto"/>
                        </a:rPr>
                        <a:t>4.1. Team turnover</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4.2. Long hiring times</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4.3. Conflict in a team</a:t>
                      </a:r>
                      <a:endParaRPr lang="en-US" sz="1000" b="0" strike="noStrike" spc="-1">
                        <a:latin typeface="Arial"/>
                      </a:endParaRPr>
                    </a:p>
                  </a:txBody>
                  <a:tcPr marL="91080" marR="91080">
                    <a:lnL w="9360">
                      <a:solidFill>
                        <a:srgbClr val="9E9E9E"/>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0" strike="noStrike" spc="-1">
                          <a:solidFill>
                            <a:srgbClr val="FFFFFF"/>
                          </a:solidFill>
                          <a:latin typeface="Roboto"/>
                          <a:ea typeface="Roboto"/>
                        </a:rPr>
                        <a:t>4.1.1. Collaborative support, strong bonding for each team member</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4.2.1. Outsourcing</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4.3.1. Team management support</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endParaRPr lang="en-US"/>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0FF00"/>
                    </a:solidFill>
                  </a:tcPr>
                </a:tc>
                <a:extLst>
                  <a:ext uri="{0D108BD9-81ED-4DB2-BD59-A6C34878D82A}">
                    <a16:rowId xmlns:a16="http://schemas.microsoft.com/office/drawing/2014/main" val="10004"/>
                  </a:ext>
                </a:extLst>
              </a:tr>
              <a:tr h="1070280">
                <a:tc>
                  <a:txBody>
                    <a:bodyPr/>
                    <a:lstStyle/>
                    <a:p>
                      <a:pPr>
                        <a:lnSpc>
                          <a:spcPct val="100000"/>
                        </a:lnSpc>
                        <a:tabLst>
                          <a:tab pos="0" algn="l"/>
                        </a:tabLst>
                      </a:pPr>
                      <a:r>
                        <a:rPr lang="it" sz="1000" b="1" strike="noStrike" spc="-1">
                          <a:solidFill>
                            <a:srgbClr val="212121"/>
                          </a:solidFill>
                          <a:latin typeface="Roboto"/>
                          <a:ea typeface="Roboto"/>
                        </a:rPr>
                        <a:t>5. Technology</a:t>
                      </a:r>
                      <a:endParaRPr lang="en-US" sz="10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a:lstStyle/>
                    <a:p>
                      <a:pPr>
                        <a:lnSpc>
                          <a:spcPct val="100000"/>
                        </a:lnSpc>
                        <a:tabLst>
                          <a:tab pos="0" algn="l"/>
                        </a:tabLst>
                      </a:pPr>
                      <a:r>
                        <a:rPr lang="it" sz="1000" b="0" strike="noStrike" spc="-1">
                          <a:solidFill>
                            <a:srgbClr val="FFFFFF"/>
                          </a:solidFill>
                          <a:latin typeface="Roboto"/>
                          <a:ea typeface="Roboto"/>
                        </a:rPr>
                        <a:t>5.1. Lack of knowledge</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5.2. Data leakage (unauthorized access)</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5.3. Slow performance</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5.4. Undersized network</a:t>
                      </a:r>
                      <a:endParaRPr lang="en-US" sz="1000" b="0" strike="noStrike" spc="-1">
                        <a:latin typeface="Arial"/>
                      </a:endParaRPr>
                    </a:p>
                  </a:txBody>
                  <a:tcPr marL="91080" marR="91080">
                    <a:lnL w="9360">
                      <a:solidFill>
                        <a:srgbClr val="9E9E9E"/>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5.1.1. Support with internal and external training, provide certification</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5.2.1. Establish security policy to form authorization</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5.3.1. Establish automated system test to detect the trigger, refactoring the source code </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5.4.1. Provide load balancer for scalability</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0E65F0"/>
                    </a:solidFill>
                  </a:tcPr>
                </a:tc>
                <a:tc>
                  <a:txBody>
                    <a:bodyPr/>
                    <a:lstStyle/>
                    <a:p>
                      <a:pPr>
                        <a:lnSpc>
                          <a:spcPct val="100000"/>
                        </a:lnSpc>
                        <a:tabLst>
                          <a:tab pos="0" algn="l"/>
                        </a:tabLst>
                      </a:pPr>
                      <a:r>
                        <a:rPr lang="it" sz="1000" b="0" strike="noStrike" spc="-1">
                          <a:solidFill>
                            <a:srgbClr val="FFFFFF"/>
                          </a:solidFill>
                          <a:latin typeface="Roboto"/>
                          <a:ea typeface="Roboto"/>
                        </a:rPr>
                        <a:t> </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FF0000"/>
                    </a:solidFill>
                  </a:tcPr>
                </a:tc>
                <a:extLst>
                  <a:ext uri="{0D108BD9-81ED-4DB2-BD59-A6C34878D82A}">
                    <a16:rowId xmlns:a16="http://schemas.microsoft.com/office/drawing/2014/main" val="10005"/>
                  </a:ext>
                </a:extLst>
              </a:tr>
              <a:tr h="478440">
                <a:tc>
                  <a:txBody>
                    <a:bodyPr/>
                    <a:lstStyle/>
                    <a:p>
                      <a:pPr>
                        <a:lnSpc>
                          <a:spcPct val="100000"/>
                        </a:lnSpc>
                        <a:tabLst>
                          <a:tab pos="0" algn="l"/>
                        </a:tabLst>
                      </a:pPr>
                      <a:r>
                        <a:rPr lang="it" sz="1000" b="1" strike="noStrike" spc="-1">
                          <a:solidFill>
                            <a:srgbClr val="212121"/>
                          </a:solidFill>
                          <a:latin typeface="Roboto"/>
                          <a:ea typeface="Roboto"/>
                        </a:rPr>
                        <a:t>6. User</a:t>
                      </a:r>
                      <a:endParaRPr lang="en-US" sz="10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a:lstStyle/>
                    <a:p>
                      <a:pPr>
                        <a:lnSpc>
                          <a:spcPct val="100000"/>
                        </a:lnSpc>
                        <a:tabLst>
                          <a:tab pos="0" algn="l"/>
                        </a:tabLst>
                      </a:pPr>
                      <a:r>
                        <a:rPr lang="it" sz="1000" b="0" strike="noStrike" spc="-1">
                          <a:solidFill>
                            <a:srgbClr val="FFFFFF"/>
                          </a:solidFill>
                          <a:latin typeface="Roboto"/>
                          <a:ea typeface="Roboto"/>
                        </a:rPr>
                        <a:t>6.1. User rejection</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6.2. Technical support</a:t>
                      </a:r>
                      <a:endParaRPr lang="en-US" sz="1000" b="0" strike="noStrike" spc="-1">
                        <a:latin typeface="Arial"/>
                      </a:endParaRPr>
                    </a:p>
                  </a:txBody>
                  <a:tcPr marL="91080" marR="91080">
                    <a:lnL w="9360">
                      <a:solidFill>
                        <a:srgbClr val="9E9E9E"/>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pPr>
                        <a:lnSpc>
                          <a:spcPct val="100000"/>
                        </a:lnSpc>
                        <a:tabLst>
                          <a:tab pos="0" algn="l"/>
                        </a:tabLst>
                      </a:pPr>
                      <a:r>
                        <a:rPr lang="it" sz="1000" b="0" strike="noStrike" spc="-1">
                          <a:solidFill>
                            <a:srgbClr val="FFFFFF"/>
                          </a:solidFill>
                          <a:latin typeface="Roboto"/>
                          <a:ea typeface="Roboto"/>
                        </a:rPr>
                        <a:t>6.1.1. Benchmarking</a:t>
                      </a:r>
                      <a:endParaRPr lang="en-US" sz="1000" b="0" strike="noStrike" spc="-1">
                        <a:latin typeface="Arial"/>
                      </a:endParaRPr>
                    </a:p>
                    <a:p>
                      <a:pPr>
                        <a:lnSpc>
                          <a:spcPct val="100000"/>
                        </a:lnSpc>
                        <a:tabLst>
                          <a:tab pos="0" algn="l"/>
                        </a:tabLst>
                      </a:pPr>
                      <a:r>
                        <a:rPr lang="it" sz="1000" b="0" strike="noStrike" spc="-1">
                          <a:solidFill>
                            <a:srgbClr val="FFFFFF"/>
                          </a:solidFill>
                          <a:latin typeface="Roboto"/>
                          <a:ea typeface="Roboto"/>
                        </a:rPr>
                        <a:t>6.2.1. Good environment and facilities</a:t>
                      </a:r>
                      <a:endParaRPr lang="en-US" sz="1000" b="0" strike="noStrike" spc="-1">
                        <a:latin typeface="Arial"/>
                      </a:endParaRPr>
                    </a:p>
                  </a:txBody>
                  <a:tcPr marL="91080" marR="91080">
                    <a:lnL w="9360">
                      <a:solidFill>
                        <a:srgbClr val="FFFFFF"/>
                      </a:solidFill>
                    </a:lnL>
                    <a:lnR w="9360">
                      <a:solidFill>
                        <a:srgbClr val="FFFFFF"/>
                      </a:solidFill>
                    </a:lnR>
                    <a:lnT w="9360">
                      <a:solidFill>
                        <a:srgbClr val="FFFFFF"/>
                      </a:solidFill>
                    </a:lnT>
                    <a:lnB w="9360">
                      <a:solidFill>
                        <a:srgbClr val="FFFFFF"/>
                      </a:solidFill>
                    </a:lnB>
                    <a:gradFill rotWithShape="0">
                      <a:gsLst>
                        <a:gs pos="0">
                          <a:srgbClr val="849DAA"/>
                        </a:gs>
                        <a:gs pos="100000">
                          <a:srgbClr val="4B595F"/>
                        </a:gs>
                      </a:gsLst>
                      <a:lin ang="5400000"/>
                    </a:gradFill>
                  </a:tcPr>
                </a:tc>
                <a:tc>
                  <a:txBody>
                    <a:bodyPr/>
                    <a:lstStyle/>
                    <a:p>
                      <a:endParaRPr lang="en-US"/>
                    </a:p>
                  </a:txBody>
                  <a:tcPr marL="91080" marR="91080">
                    <a:lnL w="9360">
                      <a:solidFill>
                        <a:srgbClr val="FFFFFF"/>
                      </a:solidFill>
                    </a:lnL>
                    <a:lnR w="9360">
                      <a:solidFill>
                        <a:srgbClr val="FFFFFF"/>
                      </a:solidFill>
                    </a:lnR>
                    <a:lnT w="9360">
                      <a:solidFill>
                        <a:srgbClr val="FFFFFF"/>
                      </a:solidFill>
                    </a:lnT>
                    <a:lnB w="9360">
                      <a:solidFill>
                        <a:srgbClr val="FFFFFF"/>
                      </a:solidFill>
                    </a:lnB>
                    <a:solidFill>
                      <a:srgbClr val="F8E71C"/>
                    </a:solidFill>
                  </a:tcPr>
                </a:tc>
                <a:extLst>
                  <a:ext uri="{0D108BD9-81ED-4DB2-BD59-A6C34878D82A}">
                    <a16:rowId xmlns:a16="http://schemas.microsoft.com/office/drawing/2014/main" val="10006"/>
                  </a:ext>
                </a:extLst>
              </a:tr>
            </a:tbl>
          </a:graphicData>
        </a:graphic>
      </p:graphicFrame>
      <p:sp>
        <p:nvSpPr>
          <p:cNvPr id="139" name="TextShape 2"/>
          <p:cNvSpPr txBox="1"/>
          <p:nvPr/>
        </p:nvSpPr>
        <p:spPr>
          <a:xfrm>
            <a:off x="287640" y="-85320"/>
            <a:ext cx="852012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a:solidFill>
                  <a:srgbClr val="FF5722"/>
                </a:solidFill>
                <a:latin typeface="Alfa Slab One"/>
                <a:ea typeface="Alfa Slab One"/>
              </a:rPr>
              <a:t>PROJECT RISK PROFILE</a:t>
            </a:r>
            <a:endParaRPr lang="en-US" sz="30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74880" y="498960"/>
            <a:ext cx="8993880" cy="446344"/>
          </a:xfrm>
          <a:prstGeom prst="rect">
            <a:avLst/>
          </a:prstGeom>
          <a:noFill/>
          <a:ln>
            <a:noFill/>
          </a:ln>
        </p:spPr>
        <p:txBody>
          <a:bodyPr tIns="91440" bIns="91440">
            <a:noAutofit/>
          </a:bodyPr>
          <a:lstStyle/>
          <a:p>
            <a:pPr>
              <a:lnSpc>
                <a:spcPct val="100000"/>
              </a:lnSpc>
              <a:tabLst>
                <a:tab pos="0" algn="l"/>
              </a:tabLst>
            </a:pPr>
            <a:r>
              <a:rPr lang="it" sz="2400" b="0" strike="noStrike" spc="-1" dirty="0">
                <a:solidFill>
                  <a:srgbClr val="FF5722"/>
                </a:solidFill>
                <a:latin typeface="Alfa Slab One"/>
                <a:ea typeface="Alfa Slab One"/>
              </a:rPr>
              <a:t>PROJECT SCORING</a:t>
            </a:r>
            <a:br>
              <a:rPr sz="2400" dirty="0"/>
            </a:br>
            <a:br>
              <a:rPr sz="2400" dirty="0"/>
            </a:br>
            <a:r>
              <a:rPr lang="it" sz="2400" b="0" strike="noStrike" spc="-1" dirty="0">
                <a:solidFill>
                  <a:srgbClr val="FF5722"/>
                </a:solidFill>
                <a:latin typeface="Alfa Slab One"/>
                <a:ea typeface="Alfa Slab One"/>
              </a:rPr>
              <a:t> 	</a:t>
            </a:r>
            <a:endParaRPr lang="en-US" sz="2400" b="0" strike="noStrike" spc="-1" dirty="0">
              <a:solidFill>
                <a:srgbClr val="000000"/>
              </a:solidFill>
              <a:latin typeface="Arial"/>
            </a:endParaRPr>
          </a:p>
        </p:txBody>
      </p:sp>
      <p:sp>
        <p:nvSpPr>
          <p:cNvPr id="141" name="CustomShape 2"/>
          <p:cNvSpPr/>
          <p:nvPr/>
        </p:nvSpPr>
        <p:spPr>
          <a:xfrm>
            <a:off x="418320" y="2000880"/>
            <a:ext cx="7550640" cy="3963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400" b="0" strike="noStrike" spc="-1">
                <a:solidFill>
                  <a:srgbClr val="000000"/>
                </a:solidFill>
                <a:latin typeface="Arial"/>
                <a:ea typeface="Arial"/>
              </a:rPr>
              <a:t> </a:t>
            </a:r>
            <a:endParaRPr lang="en-US" sz="1400" b="0" strike="noStrike" spc="-1">
              <a:latin typeface="Arial"/>
            </a:endParaRPr>
          </a:p>
        </p:txBody>
      </p:sp>
      <p:sp>
        <p:nvSpPr>
          <p:cNvPr id="142" name="CustomShape 3"/>
          <p:cNvSpPr/>
          <p:nvPr/>
        </p:nvSpPr>
        <p:spPr>
          <a:xfrm rot="10680000" flipH="1">
            <a:off x="793103" y="1899112"/>
            <a:ext cx="45719" cy="88884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3" name="CustomShape 4"/>
          <p:cNvSpPr/>
          <p:nvPr/>
        </p:nvSpPr>
        <p:spPr>
          <a:xfrm rot="10800000" flipH="1">
            <a:off x="808920" y="2387520"/>
            <a:ext cx="472320" cy="40284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4" name="CustomShape 5"/>
          <p:cNvSpPr/>
          <p:nvPr/>
        </p:nvSpPr>
        <p:spPr>
          <a:xfrm>
            <a:off x="797040" y="2780752"/>
            <a:ext cx="1050120" cy="7200"/>
          </a:xfrm>
          <a:custGeom>
            <a:avLst/>
            <a:gdLst/>
            <a:ahLst/>
            <a:cxnLst/>
            <a:rect l="l" t="t" r="r" b="b"/>
            <a:pathLst>
              <a:path w="21600" h="21600">
                <a:moveTo>
                  <a:pt x="0" y="0"/>
                </a:moveTo>
                <a:lnTo>
                  <a:pt x="21600" y="21600"/>
                </a:lnTo>
              </a:path>
            </a:pathLst>
          </a:custGeom>
          <a:noFill/>
          <a:ln w="9360">
            <a:solidFill>
              <a:schemeClr val="dk2"/>
            </a:solidFill>
            <a:round/>
            <a:tailEnd type="triangle" w="med" len="med"/>
          </a:ln>
        </p:spPr>
        <p:style>
          <a:lnRef idx="0">
            <a:scrgbClr r="0" g="0" b="0"/>
          </a:lnRef>
          <a:fillRef idx="0">
            <a:scrgbClr r="0" g="0" b="0"/>
          </a:fillRef>
          <a:effectRef idx="0">
            <a:scrgbClr r="0" g="0" b="0"/>
          </a:effectRef>
          <a:fontRef idx="minor"/>
        </p:style>
      </p:sp>
      <p:sp>
        <p:nvSpPr>
          <p:cNvPr id="145" name="CustomShape 6"/>
          <p:cNvSpPr/>
          <p:nvPr/>
        </p:nvSpPr>
        <p:spPr>
          <a:xfrm>
            <a:off x="213120" y="1150560"/>
            <a:ext cx="1348560" cy="3963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400" b="0" strike="noStrike" spc="-1">
                <a:solidFill>
                  <a:srgbClr val="000000"/>
                </a:solidFill>
                <a:latin typeface="Proxima Nova"/>
                <a:ea typeface="Proxima Nova"/>
              </a:rPr>
              <a:t>Innovation </a:t>
            </a:r>
            <a:endParaRPr lang="en-US" sz="1400" b="0" strike="noStrike" spc="-1">
              <a:latin typeface="Arial"/>
            </a:endParaRPr>
          </a:p>
        </p:txBody>
      </p:sp>
      <p:sp>
        <p:nvSpPr>
          <p:cNvPr id="146" name="CustomShape 7"/>
          <p:cNvSpPr/>
          <p:nvPr/>
        </p:nvSpPr>
        <p:spPr>
          <a:xfrm>
            <a:off x="1211040" y="1960920"/>
            <a:ext cx="1348560" cy="3963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400" b="0" strike="noStrike" spc="-1">
                <a:solidFill>
                  <a:srgbClr val="000000"/>
                </a:solidFill>
                <a:latin typeface="Proxima Nova"/>
                <a:ea typeface="Proxima Nova"/>
              </a:rPr>
              <a:t>Uncertainty</a:t>
            </a:r>
            <a:endParaRPr lang="en-US" sz="1400" b="0" strike="noStrike" spc="-1">
              <a:latin typeface="Arial"/>
            </a:endParaRPr>
          </a:p>
        </p:txBody>
      </p:sp>
      <p:sp>
        <p:nvSpPr>
          <p:cNvPr id="147" name="CustomShape 8"/>
          <p:cNvSpPr/>
          <p:nvPr/>
        </p:nvSpPr>
        <p:spPr>
          <a:xfrm>
            <a:off x="1995480" y="2700360"/>
            <a:ext cx="1348560" cy="3963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400" b="0" strike="noStrike" spc="-1">
                <a:solidFill>
                  <a:srgbClr val="000000"/>
                </a:solidFill>
                <a:latin typeface="Proxima Nova"/>
                <a:ea typeface="Proxima Nova"/>
              </a:rPr>
              <a:t>Size</a:t>
            </a:r>
            <a:endParaRPr lang="en-US" sz="1400" b="0" strike="noStrike" spc="-1">
              <a:latin typeface="Arial"/>
            </a:endParaRPr>
          </a:p>
        </p:txBody>
      </p:sp>
      <p:sp>
        <p:nvSpPr>
          <p:cNvPr id="148" name="CustomShape 9"/>
          <p:cNvSpPr/>
          <p:nvPr/>
        </p:nvSpPr>
        <p:spPr>
          <a:xfrm>
            <a:off x="3492360" y="1889280"/>
            <a:ext cx="4814280" cy="146124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marL="457200" indent="-317160">
              <a:lnSpc>
                <a:spcPct val="150000"/>
              </a:lnSpc>
              <a:buClr>
                <a:srgbClr val="0000FF"/>
              </a:buClr>
              <a:buFont typeface="Proxima Nova"/>
              <a:buChar char="●"/>
            </a:pPr>
            <a:r>
              <a:rPr lang="it" sz="1400" b="0" strike="noStrike" spc="-1">
                <a:solidFill>
                  <a:srgbClr val="0000FF"/>
                </a:solidFill>
                <a:latin typeface="Proxima Nova"/>
                <a:ea typeface="Proxima Nova"/>
              </a:rPr>
              <a:t>Risk dimensions</a:t>
            </a:r>
            <a:endParaRPr lang="en-US" sz="1400" b="0" strike="noStrike" spc="-1">
              <a:latin typeface="Arial"/>
            </a:endParaRPr>
          </a:p>
          <a:p>
            <a:pPr>
              <a:lnSpc>
                <a:spcPct val="150000"/>
              </a:lnSpc>
              <a:tabLst>
                <a:tab pos="0" algn="l"/>
              </a:tabLst>
            </a:pPr>
            <a:r>
              <a:rPr lang="it" sz="1400" b="0" strike="noStrike" spc="-1">
                <a:solidFill>
                  <a:srgbClr val="0000FF"/>
                </a:solidFill>
                <a:latin typeface="Proxima Nova"/>
                <a:ea typeface="Proxima Nova"/>
              </a:rPr>
              <a:t>Size: 22</a:t>
            </a:r>
            <a:endParaRPr lang="en-US" sz="1400" b="0" strike="noStrike" spc="-1">
              <a:latin typeface="Arial"/>
            </a:endParaRPr>
          </a:p>
          <a:p>
            <a:pPr>
              <a:lnSpc>
                <a:spcPct val="150000"/>
              </a:lnSpc>
              <a:tabLst>
                <a:tab pos="0" algn="l"/>
              </a:tabLst>
            </a:pPr>
            <a:r>
              <a:rPr lang="it" sz="1400" b="0" strike="noStrike" spc="-1">
                <a:solidFill>
                  <a:srgbClr val="0000FF"/>
                </a:solidFill>
                <a:latin typeface="Proxima Nova"/>
                <a:ea typeface="Proxima Nova"/>
              </a:rPr>
              <a:t>Innovation: 17</a:t>
            </a:r>
            <a:endParaRPr lang="en-US" sz="1400" b="0" strike="noStrike" spc="-1">
              <a:latin typeface="Arial"/>
            </a:endParaRPr>
          </a:p>
          <a:p>
            <a:pPr>
              <a:lnSpc>
                <a:spcPct val="150000"/>
              </a:lnSpc>
              <a:tabLst>
                <a:tab pos="0" algn="l"/>
              </a:tabLst>
            </a:pPr>
            <a:r>
              <a:rPr lang="it" sz="1400" b="0" strike="noStrike" spc="-1">
                <a:solidFill>
                  <a:srgbClr val="0000FF"/>
                </a:solidFill>
                <a:latin typeface="Proxima Nova"/>
                <a:ea typeface="Proxima Nova"/>
              </a:rPr>
              <a:t>Uncertainty: 9</a:t>
            </a:r>
            <a:endParaRPr lang="en-US"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0" y="2310480"/>
            <a:ext cx="3330720" cy="572400"/>
          </a:xfrm>
          <a:prstGeom prst="rect">
            <a:avLst/>
          </a:prstGeom>
          <a:noFill/>
          <a:ln>
            <a:noFill/>
          </a:ln>
        </p:spPr>
        <p:txBody>
          <a:bodyPr tIns="91440" bIns="91440">
            <a:normAutofit fontScale="32500" lnSpcReduction="10000"/>
          </a:bodyPr>
          <a:lstStyle/>
          <a:p>
            <a:pPr>
              <a:lnSpc>
                <a:spcPct val="100000"/>
              </a:lnSpc>
              <a:tabLst>
                <a:tab pos="0" algn="l"/>
              </a:tabLst>
            </a:pPr>
            <a:r>
              <a:rPr lang="it" sz="3000" b="0" strike="noStrike" spc="-1" dirty="0">
                <a:solidFill>
                  <a:srgbClr val="FF5722"/>
                </a:solidFill>
                <a:latin typeface="Alfa Slab One"/>
                <a:ea typeface="Alfa Slab One"/>
              </a:rPr>
              <a:t>PROJECT RISK                    SCORING</a:t>
            </a:r>
            <a:br>
              <a:rPr dirty="0"/>
            </a:br>
            <a:r>
              <a:rPr lang="it" sz="3000" b="0" strike="noStrike" spc="-1" dirty="0">
                <a:solidFill>
                  <a:srgbClr val="FF5722"/>
                </a:solidFill>
                <a:latin typeface="Alfa Slab One"/>
                <a:ea typeface="Alfa Slab One"/>
              </a:rPr>
              <a:t> </a:t>
            </a:r>
            <a:br>
              <a:rPr sz="14300" dirty="0"/>
            </a:br>
            <a:r>
              <a:rPr lang="it" sz="3000" b="0" strike="noStrike" spc="-1" dirty="0">
                <a:solidFill>
                  <a:srgbClr val="FF5722"/>
                </a:solidFill>
                <a:latin typeface="Alfa Slab One"/>
                <a:ea typeface="Alfa Slab One"/>
              </a:rPr>
              <a:t> 	</a:t>
            </a:r>
            <a:endParaRPr lang="en-US" sz="3000" b="0" strike="noStrike" spc="-1" dirty="0">
              <a:solidFill>
                <a:srgbClr val="000000"/>
              </a:solidFill>
              <a:latin typeface="Arial"/>
            </a:endParaRPr>
          </a:p>
        </p:txBody>
      </p:sp>
      <p:graphicFrame>
        <p:nvGraphicFramePr>
          <p:cNvPr id="150" name="Table 2"/>
          <p:cNvGraphicFramePr/>
          <p:nvPr/>
        </p:nvGraphicFramePr>
        <p:xfrm>
          <a:off x="138960" y="100800"/>
          <a:ext cx="8278200" cy="1743120"/>
        </p:xfrm>
        <a:graphic>
          <a:graphicData uri="http://schemas.openxmlformats.org/drawingml/2006/table">
            <a:tbl>
              <a:tblPr/>
              <a:tblGrid>
                <a:gridCol w="851760">
                  <a:extLst>
                    <a:ext uri="{9D8B030D-6E8A-4147-A177-3AD203B41FA5}">
                      <a16:colId xmlns:a16="http://schemas.microsoft.com/office/drawing/2014/main" val="20000"/>
                    </a:ext>
                  </a:extLst>
                </a:gridCol>
                <a:gridCol w="797760">
                  <a:extLst>
                    <a:ext uri="{9D8B030D-6E8A-4147-A177-3AD203B41FA5}">
                      <a16:colId xmlns:a16="http://schemas.microsoft.com/office/drawing/2014/main" val="20001"/>
                    </a:ext>
                  </a:extLst>
                </a:gridCol>
                <a:gridCol w="905760">
                  <a:extLst>
                    <a:ext uri="{9D8B030D-6E8A-4147-A177-3AD203B41FA5}">
                      <a16:colId xmlns:a16="http://schemas.microsoft.com/office/drawing/2014/main" val="20002"/>
                    </a:ext>
                  </a:extLst>
                </a:gridCol>
                <a:gridCol w="821520">
                  <a:extLst>
                    <a:ext uri="{9D8B030D-6E8A-4147-A177-3AD203B41FA5}">
                      <a16:colId xmlns:a16="http://schemas.microsoft.com/office/drawing/2014/main" val="20003"/>
                    </a:ext>
                  </a:extLst>
                </a:gridCol>
                <a:gridCol w="445680">
                  <a:extLst>
                    <a:ext uri="{9D8B030D-6E8A-4147-A177-3AD203B41FA5}">
                      <a16:colId xmlns:a16="http://schemas.microsoft.com/office/drawing/2014/main" val="20004"/>
                    </a:ext>
                  </a:extLst>
                </a:gridCol>
                <a:gridCol w="492120">
                  <a:extLst>
                    <a:ext uri="{9D8B030D-6E8A-4147-A177-3AD203B41FA5}">
                      <a16:colId xmlns:a16="http://schemas.microsoft.com/office/drawing/2014/main" val="20005"/>
                    </a:ext>
                  </a:extLst>
                </a:gridCol>
                <a:gridCol w="1039320">
                  <a:extLst>
                    <a:ext uri="{9D8B030D-6E8A-4147-A177-3AD203B41FA5}">
                      <a16:colId xmlns:a16="http://schemas.microsoft.com/office/drawing/2014/main" val="20006"/>
                    </a:ext>
                  </a:extLst>
                </a:gridCol>
                <a:gridCol w="925560">
                  <a:extLst>
                    <a:ext uri="{9D8B030D-6E8A-4147-A177-3AD203B41FA5}">
                      <a16:colId xmlns:a16="http://schemas.microsoft.com/office/drawing/2014/main" val="20007"/>
                    </a:ext>
                  </a:extLst>
                </a:gridCol>
                <a:gridCol w="1141200">
                  <a:extLst>
                    <a:ext uri="{9D8B030D-6E8A-4147-A177-3AD203B41FA5}">
                      <a16:colId xmlns:a16="http://schemas.microsoft.com/office/drawing/2014/main" val="20008"/>
                    </a:ext>
                  </a:extLst>
                </a:gridCol>
                <a:gridCol w="857520">
                  <a:extLst>
                    <a:ext uri="{9D8B030D-6E8A-4147-A177-3AD203B41FA5}">
                      <a16:colId xmlns:a16="http://schemas.microsoft.com/office/drawing/2014/main" val="20009"/>
                    </a:ext>
                  </a:extLst>
                </a:gridCol>
              </a:tblGrid>
              <a:tr h="599400">
                <a:tc>
                  <a:txBody>
                    <a:bodyPr/>
                    <a:lstStyle/>
                    <a:p>
                      <a:endParaRPr lang="en-US"/>
                    </a:p>
                  </a:txBody>
                  <a:tcPr marL="28440" marR="28440">
                    <a:solidFill>
                      <a:srgbClr val="9FC5E8"/>
                    </a:solidFill>
                  </a:tcPr>
                </a:tc>
                <a:tc>
                  <a:txBody>
                    <a:bodyPr/>
                    <a:lstStyle/>
                    <a:p>
                      <a:pPr algn="r">
                        <a:lnSpc>
                          <a:spcPct val="115000"/>
                        </a:lnSpc>
                        <a:tabLst>
                          <a:tab pos="0" algn="l"/>
                        </a:tabLst>
                      </a:pPr>
                      <a:r>
                        <a:rPr lang="it" sz="1100" b="0" strike="noStrike" spc="-1">
                          <a:solidFill>
                            <a:srgbClr val="434343"/>
                          </a:solidFill>
                          <a:latin typeface="Roboto"/>
                          <a:ea typeface="Roboto"/>
                        </a:rPr>
                        <a:t>Technology</a:t>
                      </a:r>
                      <a:endParaRPr lang="en-US" sz="1100" b="0" strike="noStrike" spc="-1">
                        <a:latin typeface="Arial"/>
                      </a:endParaRPr>
                    </a:p>
                  </a:txBody>
                  <a:tcPr marL="28440" marR="28440">
                    <a:solidFill>
                      <a:srgbClr val="9FC5E8"/>
                    </a:solidFill>
                  </a:tcPr>
                </a:tc>
                <a:tc>
                  <a:txBody>
                    <a:bodyPr/>
                    <a:lstStyle/>
                    <a:p>
                      <a:pPr algn="r">
                        <a:lnSpc>
                          <a:spcPct val="115000"/>
                        </a:lnSpc>
                        <a:tabLst>
                          <a:tab pos="0" algn="l"/>
                        </a:tabLst>
                      </a:pPr>
                      <a:r>
                        <a:rPr lang="it" sz="1100" b="0" strike="noStrike" spc="-1">
                          <a:solidFill>
                            <a:srgbClr val="434343"/>
                          </a:solidFill>
                          <a:latin typeface="Roboto"/>
                          <a:ea typeface="Roboto"/>
                        </a:rPr>
                        <a:t>Information Architechture</a:t>
                      </a:r>
                      <a:endParaRPr lang="en-US" sz="1100" b="0" strike="noStrike" spc="-1">
                        <a:latin typeface="Arial"/>
                      </a:endParaRPr>
                    </a:p>
                  </a:txBody>
                  <a:tcPr marL="28440" marR="28440">
                    <a:solidFill>
                      <a:srgbClr val="9FC5E8"/>
                    </a:solidFill>
                  </a:tcPr>
                </a:tc>
                <a:tc>
                  <a:txBody>
                    <a:bodyPr/>
                    <a:lstStyle/>
                    <a:p>
                      <a:pPr algn="r">
                        <a:lnSpc>
                          <a:spcPct val="115000"/>
                        </a:lnSpc>
                        <a:tabLst>
                          <a:tab pos="0" algn="l"/>
                        </a:tabLst>
                      </a:pPr>
                      <a:r>
                        <a:rPr lang="it" sz="1100" b="0" strike="noStrike" spc="-1">
                          <a:solidFill>
                            <a:srgbClr val="434343"/>
                          </a:solidFill>
                          <a:latin typeface="Roboto"/>
                          <a:ea typeface="Roboto"/>
                        </a:rPr>
                        <a:t>Domain Knowledge</a:t>
                      </a:r>
                      <a:endParaRPr lang="en-US" sz="1100" b="0" strike="noStrike" spc="-1">
                        <a:latin typeface="Arial"/>
                      </a:endParaRPr>
                    </a:p>
                  </a:txBody>
                  <a:tcPr marL="28440" marR="28440">
                    <a:solidFill>
                      <a:srgbClr val="9FC5E8"/>
                    </a:solidFill>
                  </a:tcPr>
                </a:tc>
                <a:tc>
                  <a:txBody>
                    <a:bodyPr/>
                    <a:lstStyle/>
                    <a:p>
                      <a:pPr>
                        <a:lnSpc>
                          <a:spcPct val="115000"/>
                        </a:lnSpc>
                        <a:tabLst>
                          <a:tab pos="0" algn="l"/>
                        </a:tabLst>
                      </a:pPr>
                      <a:r>
                        <a:rPr lang="it" sz="1100" b="0" strike="noStrike" spc="-1">
                          <a:solidFill>
                            <a:srgbClr val="434343"/>
                          </a:solidFill>
                          <a:latin typeface="Roboto"/>
                          <a:ea typeface="Roboto"/>
                        </a:rPr>
                        <a:t>Effort</a:t>
                      </a:r>
                      <a:endParaRPr lang="en-US" sz="1100" b="0" strike="noStrike" spc="-1">
                        <a:latin typeface="Arial"/>
                      </a:endParaRPr>
                    </a:p>
                  </a:txBody>
                  <a:tcPr marL="28440" marR="28440">
                    <a:solidFill>
                      <a:srgbClr val="9FC5E8"/>
                    </a:solidFill>
                  </a:tcPr>
                </a:tc>
                <a:tc>
                  <a:txBody>
                    <a:bodyPr/>
                    <a:lstStyle/>
                    <a:p>
                      <a:pPr>
                        <a:lnSpc>
                          <a:spcPct val="115000"/>
                        </a:lnSpc>
                        <a:tabLst>
                          <a:tab pos="0" algn="l"/>
                        </a:tabLst>
                      </a:pPr>
                      <a:r>
                        <a:rPr lang="it" sz="1100" b="0" strike="noStrike" spc="-1">
                          <a:solidFill>
                            <a:srgbClr val="434343"/>
                          </a:solidFill>
                          <a:latin typeface="Roboto"/>
                          <a:ea typeface="Roboto"/>
                        </a:rPr>
                        <a:t>Users</a:t>
                      </a:r>
                      <a:endParaRPr lang="en-US" sz="1100" b="0" strike="noStrike" spc="-1">
                        <a:latin typeface="Arial"/>
                      </a:endParaRPr>
                    </a:p>
                  </a:txBody>
                  <a:tcPr marL="28440" marR="28440">
                    <a:solidFill>
                      <a:srgbClr val="9FC5E8"/>
                    </a:solidFill>
                  </a:tcPr>
                </a:tc>
                <a:tc>
                  <a:txBody>
                    <a:bodyPr/>
                    <a:lstStyle/>
                    <a:p>
                      <a:pPr>
                        <a:lnSpc>
                          <a:spcPct val="115000"/>
                        </a:lnSpc>
                        <a:tabLst>
                          <a:tab pos="0" algn="l"/>
                        </a:tabLst>
                      </a:pPr>
                      <a:r>
                        <a:rPr lang="it" sz="1100" b="0" strike="noStrike" spc="-1">
                          <a:solidFill>
                            <a:srgbClr val="434343"/>
                          </a:solidFill>
                          <a:latin typeface="Roboto"/>
                          <a:ea typeface="Roboto"/>
                        </a:rPr>
                        <a:t>Organizational Spam</a:t>
                      </a:r>
                      <a:endParaRPr lang="en-US" sz="1100" b="0" strike="noStrike" spc="-1">
                        <a:latin typeface="Arial"/>
                      </a:endParaRPr>
                    </a:p>
                  </a:txBody>
                  <a:tcPr marL="28440" marR="28440">
                    <a:solidFill>
                      <a:srgbClr val="9FC5E8"/>
                    </a:solidFill>
                  </a:tcPr>
                </a:tc>
                <a:tc>
                  <a:txBody>
                    <a:bodyPr/>
                    <a:lstStyle/>
                    <a:p>
                      <a:pPr>
                        <a:lnSpc>
                          <a:spcPct val="115000"/>
                        </a:lnSpc>
                        <a:tabLst>
                          <a:tab pos="0" algn="l"/>
                        </a:tabLst>
                      </a:pPr>
                      <a:r>
                        <a:rPr lang="it" sz="1100" b="0" strike="noStrike" spc="-1">
                          <a:solidFill>
                            <a:srgbClr val="434343"/>
                          </a:solidFill>
                          <a:latin typeface="Roboto"/>
                          <a:ea typeface="Roboto"/>
                        </a:rPr>
                        <a:t>Structure of Procedures</a:t>
                      </a:r>
                      <a:endParaRPr lang="en-US" sz="1100" b="0" strike="noStrike" spc="-1">
                        <a:latin typeface="Arial"/>
                      </a:endParaRPr>
                    </a:p>
                  </a:txBody>
                  <a:tcPr marL="28440" marR="28440">
                    <a:solidFill>
                      <a:srgbClr val="9FC5E8"/>
                    </a:solidFill>
                  </a:tcPr>
                </a:tc>
                <a:tc>
                  <a:txBody>
                    <a:bodyPr/>
                    <a:lstStyle/>
                    <a:p>
                      <a:pPr>
                        <a:lnSpc>
                          <a:spcPct val="115000"/>
                        </a:lnSpc>
                        <a:tabLst>
                          <a:tab pos="0" algn="l"/>
                        </a:tabLst>
                      </a:pPr>
                      <a:r>
                        <a:rPr lang="it" sz="1100" b="0" strike="noStrike" spc="-1">
                          <a:solidFill>
                            <a:srgbClr val="434343"/>
                          </a:solidFill>
                          <a:latin typeface="Roboto"/>
                          <a:ea typeface="Roboto"/>
                        </a:rPr>
                        <a:t>BP Innovation</a:t>
                      </a:r>
                      <a:endParaRPr lang="en-US" sz="1100" b="0" strike="noStrike" spc="-1">
                        <a:latin typeface="Arial"/>
                      </a:endParaRPr>
                    </a:p>
                  </a:txBody>
                  <a:tcPr marL="28440" marR="28440">
                    <a:solidFill>
                      <a:srgbClr val="9FC5E8"/>
                    </a:solidFill>
                  </a:tcPr>
                </a:tc>
                <a:tc>
                  <a:txBody>
                    <a:bodyPr/>
                    <a:lstStyle/>
                    <a:p>
                      <a:pPr>
                        <a:lnSpc>
                          <a:spcPct val="115000"/>
                        </a:lnSpc>
                        <a:tabLst>
                          <a:tab pos="0" algn="l"/>
                        </a:tabLst>
                      </a:pPr>
                      <a:r>
                        <a:rPr lang="it" sz="1100" b="0" strike="noStrike" spc="-1">
                          <a:solidFill>
                            <a:srgbClr val="434343"/>
                          </a:solidFill>
                          <a:latin typeface="Roboto"/>
                          <a:ea typeface="Roboto"/>
                        </a:rPr>
                        <a:t>User Awareness</a:t>
                      </a:r>
                      <a:endParaRPr lang="en-US" sz="1100" b="0" strike="noStrike" spc="-1">
                        <a:latin typeface="Arial"/>
                      </a:endParaRPr>
                    </a:p>
                  </a:txBody>
                  <a:tcPr marL="28440" marR="28440">
                    <a:solidFill>
                      <a:srgbClr val="9FC5E8"/>
                    </a:solidFill>
                  </a:tcPr>
                </a:tc>
                <a:extLst>
                  <a:ext uri="{0D108BD9-81ED-4DB2-BD59-A6C34878D82A}">
                    <a16:rowId xmlns:a16="http://schemas.microsoft.com/office/drawing/2014/main" val="10000"/>
                  </a:ext>
                </a:extLst>
              </a:tr>
              <a:tr h="225000">
                <a:tc>
                  <a:txBody>
                    <a:bodyPr/>
                    <a:lstStyle/>
                    <a:p>
                      <a:pPr>
                        <a:lnSpc>
                          <a:spcPct val="115000"/>
                        </a:lnSpc>
                        <a:tabLst>
                          <a:tab pos="0" algn="l"/>
                        </a:tabLst>
                      </a:pPr>
                      <a:r>
                        <a:rPr lang="it" sz="1100" b="0" strike="noStrike" spc="-1">
                          <a:solidFill>
                            <a:srgbClr val="434343"/>
                          </a:solidFill>
                          <a:latin typeface="Roboto"/>
                          <a:ea typeface="Roboto"/>
                        </a:rPr>
                        <a:t>Innovation</a:t>
                      </a:r>
                      <a:endParaRPr lang="en-US" sz="1100" b="0" strike="noStrike" spc="-1">
                        <a:latin typeface="Arial"/>
                      </a:endParaRPr>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15</a:t>
                      </a:r>
                      <a:endParaRPr lang="en-US" sz="1100" b="0" strike="noStrike" spc="-1">
                        <a:latin typeface="Arial"/>
                      </a:endParaRPr>
                    </a:p>
                  </a:txBody>
                  <a:tcPr marL="28440" marR="28440">
                    <a:solidFill>
                      <a:srgbClr val="FF0000"/>
                    </a:solidFill>
                  </a:tcPr>
                </a:tc>
                <a:tc>
                  <a:txBody>
                    <a:bodyPr/>
                    <a:lstStyle/>
                    <a:p>
                      <a:pPr algn="r">
                        <a:lnSpc>
                          <a:spcPct val="115000"/>
                        </a:lnSpc>
                        <a:tabLst>
                          <a:tab pos="0" algn="l"/>
                        </a:tabLst>
                      </a:pPr>
                      <a:r>
                        <a:rPr lang="it" sz="1100" b="0" strike="noStrike" spc="-1">
                          <a:solidFill>
                            <a:srgbClr val="434343"/>
                          </a:solidFill>
                          <a:latin typeface="Roboto"/>
                          <a:ea typeface="Roboto"/>
                        </a:rPr>
                        <a:t>1</a:t>
                      </a:r>
                      <a:endParaRPr lang="en-US" sz="1100" b="0" strike="noStrike" spc="-1">
                        <a:latin typeface="Arial"/>
                      </a:endParaRPr>
                    </a:p>
                  </a:txBody>
                  <a:tcPr marL="28440" marR="28440">
                    <a:solidFill>
                      <a:srgbClr val="FFFF00"/>
                    </a:solidFill>
                  </a:tcPr>
                </a:tc>
                <a:tc>
                  <a:txBody>
                    <a:bodyPr/>
                    <a:lstStyle/>
                    <a:p>
                      <a:pPr algn="r">
                        <a:lnSpc>
                          <a:spcPct val="115000"/>
                        </a:lnSpc>
                        <a:tabLst>
                          <a:tab pos="0" algn="l"/>
                        </a:tabLst>
                      </a:pPr>
                      <a:r>
                        <a:rPr lang="it" sz="1100" b="0" strike="noStrike" spc="-1">
                          <a:solidFill>
                            <a:srgbClr val="434343"/>
                          </a:solidFill>
                          <a:latin typeface="Roboto"/>
                          <a:ea typeface="Roboto"/>
                        </a:rPr>
                        <a:t>1</a:t>
                      </a:r>
                      <a:endParaRPr lang="en-US" sz="1100" b="0" strike="noStrike" spc="-1">
                        <a:latin typeface="Arial"/>
                      </a:endParaRPr>
                    </a:p>
                  </a:txBody>
                  <a:tcPr marL="28440" marR="28440">
                    <a:solidFill>
                      <a:srgbClr val="FF0000"/>
                    </a:solidFill>
                  </a:tcPr>
                </a:tc>
                <a:tc>
                  <a:txBody>
                    <a:bodyPr/>
                    <a:lstStyle/>
                    <a:p>
                      <a:endParaRPr lang="en-US"/>
                    </a:p>
                  </a:txBody>
                  <a:tcPr marL="28440" marR="28440">
                    <a:solidFill>
                      <a:srgbClr val="FFFFFF"/>
                    </a:solidFill>
                  </a:tcPr>
                </a:tc>
                <a:tc>
                  <a:txBody>
                    <a:bodyPr/>
                    <a:lstStyle/>
                    <a:p>
                      <a:endParaRPr lang="en-US"/>
                    </a:p>
                  </a:txBody>
                  <a:tcPr marL="28440" marR="28440">
                    <a:solidFill>
                      <a:srgbClr val="F3F3F3"/>
                    </a:solidFill>
                  </a:tcPr>
                </a:tc>
                <a:tc>
                  <a:txBody>
                    <a:bodyPr/>
                    <a:lstStyle/>
                    <a:p>
                      <a:endParaRPr lang="en-US"/>
                    </a:p>
                  </a:txBody>
                  <a:tcPr marL="28440" marR="28440">
                    <a:solidFill>
                      <a:srgbClr val="F3F3F3"/>
                    </a:solidFill>
                  </a:tcPr>
                </a:tc>
                <a:tc>
                  <a:txBody>
                    <a:bodyPr/>
                    <a:lstStyle/>
                    <a:p>
                      <a:endParaRPr lang="en-US"/>
                    </a:p>
                  </a:txBody>
                  <a:tcPr marL="28440" marR="28440">
                    <a:solidFill>
                      <a:srgbClr val="F3F3F3"/>
                    </a:solidFill>
                  </a:tcPr>
                </a:tc>
                <a:tc>
                  <a:txBody>
                    <a:bodyPr/>
                    <a:lstStyle/>
                    <a:p>
                      <a:endParaRPr lang="en-US"/>
                    </a:p>
                  </a:txBody>
                  <a:tcPr marL="28440" marR="28440">
                    <a:solidFill>
                      <a:srgbClr val="F3F3F3"/>
                    </a:solidFill>
                  </a:tcPr>
                </a:tc>
                <a:tc>
                  <a:txBody>
                    <a:bodyPr/>
                    <a:lstStyle/>
                    <a:p>
                      <a:endParaRPr lang="en-US"/>
                    </a:p>
                  </a:txBody>
                  <a:tcPr marL="28440" marR="28440">
                    <a:solidFill>
                      <a:srgbClr val="F3F3F3"/>
                    </a:solidFill>
                  </a:tcPr>
                </a:tc>
                <a:extLst>
                  <a:ext uri="{0D108BD9-81ED-4DB2-BD59-A6C34878D82A}">
                    <a16:rowId xmlns:a16="http://schemas.microsoft.com/office/drawing/2014/main" val="10001"/>
                  </a:ext>
                </a:extLst>
              </a:tr>
              <a:tr h="225000">
                <a:tc>
                  <a:txBody>
                    <a:bodyPr/>
                    <a:lstStyle/>
                    <a:p>
                      <a:pPr>
                        <a:lnSpc>
                          <a:spcPct val="115000"/>
                        </a:lnSpc>
                        <a:tabLst>
                          <a:tab pos="0" algn="l"/>
                        </a:tabLst>
                      </a:pPr>
                      <a:r>
                        <a:rPr lang="it" sz="1100" b="0" strike="noStrike" spc="-1">
                          <a:solidFill>
                            <a:srgbClr val="434343"/>
                          </a:solidFill>
                          <a:latin typeface="Roboto"/>
                          <a:ea typeface="Roboto"/>
                        </a:rPr>
                        <a:t>Size</a:t>
                      </a:r>
                      <a:endParaRPr lang="en-US" sz="1100" b="0" strike="noStrike" spc="-1">
                        <a:latin typeface="Arial"/>
                      </a:endParaRPr>
                    </a:p>
                  </a:txBody>
                  <a:tcPr marL="28440" marR="28440">
                    <a:solidFill>
                      <a:srgbClr val="FFFFFF"/>
                    </a:solidFill>
                  </a:tcPr>
                </a:tc>
                <a:tc>
                  <a:txBody>
                    <a:bodyPr/>
                    <a:lstStyle/>
                    <a:p>
                      <a:endParaRPr lang="en-US"/>
                    </a:p>
                  </a:txBody>
                  <a:tcPr marL="28440" marR="28440">
                    <a:solidFill>
                      <a:srgbClr val="FFFFFF"/>
                    </a:solidFill>
                  </a:tcPr>
                </a:tc>
                <a:tc>
                  <a:txBody>
                    <a:bodyPr/>
                    <a:lstStyle/>
                    <a:p>
                      <a:endParaRPr lang="en-US"/>
                    </a:p>
                  </a:txBody>
                  <a:tcPr marL="28440" marR="28440">
                    <a:solidFill>
                      <a:srgbClr val="FFFFFF"/>
                    </a:solidFill>
                  </a:tcPr>
                </a:tc>
                <a:tc>
                  <a:txBody>
                    <a:bodyPr/>
                    <a:lstStyle/>
                    <a:p>
                      <a:endParaRPr lang="en-US"/>
                    </a:p>
                  </a:txBody>
                  <a:tcPr marL="28440" marR="28440">
                    <a:solidFill>
                      <a:srgbClr val="FFFFFF"/>
                    </a:solidFill>
                  </a:tcPr>
                </a:tc>
                <a:tc>
                  <a:txBody>
                    <a:bodyPr/>
                    <a:lstStyle/>
                    <a:p>
                      <a:pPr algn="r">
                        <a:lnSpc>
                          <a:spcPct val="115000"/>
                        </a:lnSpc>
                        <a:tabLst>
                          <a:tab pos="0" algn="l"/>
                        </a:tabLst>
                      </a:pPr>
                      <a:r>
                        <a:rPr lang="it" sz="1100" b="0" strike="noStrike" spc="-1">
                          <a:solidFill>
                            <a:srgbClr val="434343"/>
                          </a:solidFill>
                          <a:latin typeface="Roboto"/>
                          <a:ea typeface="Roboto"/>
                        </a:rPr>
                        <a:t>7</a:t>
                      </a:r>
                      <a:endParaRPr lang="en-US" sz="1100" b="0" strike="noStrike" spc="-1">
                        <a:latin typeface="Arial"/>
                      </a:endParaRPr>
                    </a:p>
                  </a:txBody>
                  <a:tcPr marL="28440" marR="28440">
                    <a:solidFill>
                      <a:srgbClr val="00FF00"/>
                    </a:solidFill>
                  </a:tcPr>
                </a:tc>
                <a:tc>
                  <a:txBody>
                    <a:bodyPr/>
                    <a:lstStyle/>
                    <a:p>
                      <a:pPr algn="r">
                        <a:lnSpc>
                          <a:spcPct val="115000"/>
                        </a:lnSpc>
                        <a:tabLst>
                          <a:tab pos="0" algn="l"/>
                        </a:tabLst>
                      </a:pPr>
                      <a:r>
                        <a:rPr lang="it" sz="1100" b="0" strike="noStrike" spc="-1">
                          <a:solidFill>
                            <a:srgbClr val="434343"/>
                          </a:solidFill>
                          <a:latin typeface="Roboto"/>
                          <a:ea typeface="Roboto"/>
                        </a:rPr>
                        <a:t>10</a:t>
                      </a:r>
                      <a:endParaRPr lang="en-US" sz="1100" b="0" strike="noStrike" spc="-1">
                        <a:latin typeface="Arial"/>
                      </a:endParaRPr>
                    </a:p>
                  </a:txBody>
                  <a:tcPr marL="28440" marR="28440">
                    <a:solidFill>
                      <a:srgbClr val="FF0000"/>
                    </a:solidFill>
                  </a:tcPr>
                </a:tc>
                <a:tc>
                  <a:txBody>
                    <a:bodyPr/>
                    <a:lstStyle/>
                    <a:p>
                      <a:pPr algn="r">
                        <a:lnSpc>
                          <a:spcPct val="115000"/>
                        </a:lnSpc>
                        <a:tabLst>
                          <a:tab pos="0" algn="l"/>
                        </a:tabLst>
                      </a:pPr>
                      <a:r>
                        <a:rPr lang="it" sz="1100" b="0" strike="noStrike" spc="-1">
                          <a:solidFill>
                            <a:srgbClr val="434343"/>
                          </a:solidFill>
                          <a:latin typeface="Roboto"/>
                          <a:ea typeface="Roboto"/>
                        </a:rPr>
                        <a:t>5</a:t>
                      </a:r>
                      <a:endParaRPr lang="en-US" sz="1100" b="0" strike="noStrike" spc="-1">
                        <a:latin typeface="Arial"/>
                      </a:endParaRPr>
                    </a:p>
                  </a:txBody>
                  <a:tcPr marL="28440" marR="28440">
                    <a:solidFill>
                      <a:srgbClr val="00FF00"/>
                    </a:solidFill>
                  </a:tcPr>
                </a:tc>
                <a:tc>
                  <a:txBody>
                    <a:bodyPr/>
                    <a:lstStyle/>
                    <a:p>
                      <a:endParaRPr lang="en-US"/>
                    </a:p>
                  </a:txBody>
                  <a:tcPr marL="28440" marR="28440">
                    <a:solidFill>
                      <a:srgbClr val="F3F3F3"/>
                    </a:solidFill>
                  </a:tcPr>
                </a:tc>
                <a:tc>
                  <a:txBody>
                    <a:bodyPr/>
                    <a:lstStyle/>
                    <a:p>
                      <a:endParaRPr lang="en-US"/>
                    </a:p>
                  </a:txBody>
                  <a:tcPr marL="28440" marR="28440">
                    <a:solidFill>
                      <a:srgbClr val="F3F3F3"/>
                    </a:solidFill>
                  </a:tcPr>
                </a:tc>
                <a:tc>
                  <a:txBody>
                    <a:bodyPr/>
                    <a:lstStyle/>
                    <a:p>
                      <a:endParaRPr lang="en-US"/>
                    </a:p>
                  </a:txBody>
                  <a:tcPr marL="28440" marR="28440">
                    <a:solidFill>
                      <a:srgbClr val="F3F3F3"/>
                    </a:solidFill>
                  </a:tcPr>
                </a:tc>
                <a:extLst>
                  <a:ext uri="{0D108BD9-81ED-4DB2-BD59-A6C34878D82A}">
                    <a16:rowId xmlns:a16="http://schemas.microsoft.com/office/drawing/2014/main" val="10002"/>
                  </a:ext>
                </a:extLst>
              </a:tr>
              <a:tr h="412200">
                <a:tc>
                  <a:txBody>
                    <a:bodyPr/>
                    <a:lstStyle/>
                    <a:p>
                      <a:pPr>
                        <a:lnSpc>
                          <a:spcPct val="115000"/>
                        </a:lnSpc>
                        <a:tabLst>
                          <a:tab pos="0" algn="l"/>
                        </a:tabLst>
                      </a:pPr>
                      <a:r>
                        <a:rPr lang="it" sz="1100" b="0" strike="noStrike" spc="-1">
                          <a:solidFill>
                            <a:srgbClr val="434343"/>
                          </a:solidFill>
                          <a:latin typeface="Roboto"/>
                          <a:ea typeface="Roboto"/>
                        </a:rPr>
                        <a:t>Uncertainty</a:t>
                      </a:r>
                      <a:endParaRPr lang="en-US" sz="1100" b="0" strike="noStrike" spc="-1">
                        <a:latin typeface="Arial"/>
                      </a:endParaRPr>
                    </a:p>
                  </a:txBody>
                  <a:tcPr marL="28440" marR="28440">
                    <a:solidFill>
                      <a:srgbClr val="FFFFFF"/>
                    </a:solidFill>
                  </a:tcPr>
                </a:tc>
                <a:tc>
                  <a:txBody>
                    <a:bodyPr/>
                    <a:lstStyle/>
                    <a:p>
                      <a:endParaRPr lang="en-US"/>
                    </a:p>
                  </a:txBody>
                  <a:tcPr marL="28440" marR="28440">
                    <a:solidFill>
                      <a:srgbClr val="FFFFFF"/>
                    </a:solidFill>
                  </a:tcPr>
                </a:tc>
                <a:tc>
                  <a:txBody>
                    <a:bodyPr/>
                    <a:lstStyle/>
                    <a:p>
                      <a:endParaRPr lang="en-US"/>
                    </a:p>
                  </a:txBody>
                  <a:tcPr marL="28440" marR="28440">
                    <a:solidFill>
                      <a:srgbClr val="FFFFFF"/>
                    </a:solidFill>
                  </a:tcPr>
                </a:tc>
                <a:tc>
                  <a:txBody>
                    <a:bodyPr/>
                    <a:lstStyle/>
                    <a:p>
                      <a:endParaRPr lang="en-US"/>
                    </a:p>
                  </a:txBody>
                  <a:tcPr marL="28440" marR="28440">
                    <a:solidFill>
                      <a:srgbClr val="FFFFFF"/>
                    </a:solidFill>
                  </a:tcPr>
                </a:tc>
                <a:tc>
                  <a:txBody>
                    <a:bodyPr/>
                    <a:lstStyle/>
                    <a:p>
                      <a:endParaRPr lang="en-US"/>
                    </a:p>
                  </a:txBody>
                  <a:tcPr marL="28440" marR="28440">
                    <a:solidFill>
                      <a:srgbClr val="FFFFFF"/>
                    </a:solidFill>
                  </a:tcPr>
                </a:tc>
                <a:tc>
                  <a:txBody>
                    <a:bodyPr/>
                    <a:lstStyle/>
                    <a:p>
                      <a:endParaRPr lang="en-US"/>
                    </a:p>
                  </a:txBody>
                  <a:tcPr marL="28440" marR="28440">
                    <a:solidFill>
                      <a:srgbClr val="F3F3F3"/>
                    </a:solidFill>
                  </a:tcPr>
                </a:tc>
                <a:tc>
                  <a:txBody>
                    <a:bodyPr/>
                    <a:lstStyle/>
                    <a:p>
                      <a:endParaRPr lang="en-US"/>
                    </a:p>
                  </a:txBody>
                  <a:tcPr marL="28440" marR="28440">
                    <a:solidFill>
                      <a:srgbClr val="F3F3F3"/>
                    </a:solidFill>
                  </a:tcPr>
                </a:tc>
                <a:tc>
                  <a:txBody>
                    <a:bodyPr/>
                    <a:lstStyle/>
                    <a:p>
                      <a:pPr algn="r">
                        <a:lnSpc>
                          <a:spcPct val="115000"/>
                        </a:lnSpc>
                        <a:tabLst>
                          <a:tab pos="0" algn="l"/>
                        </a:tabLst>
                      </a:pPr>
                      <a:r>
                        <a:rPr lang="it" sz="1100" b="0" strike="noStrike" spc="-1">
                          <a:solidFill>
                            <a:srgbClr val="434343"/>
                          </a:solidFill>
                          <a:latin typeface="Roboto"/>
                          <a:ea typeface="Roboto"/>
                        </a:rPr>
                        <a:t>5</a:t>
                      </a:r>
                      <a:endParaRPr lang="en-US" sz="1100" b="0" strike="noStrike" spc="-1">
                        <a:latin typeface="Arial"/>
                      </a:endParaRPr>
                    </a:p>
                  </a:txBody>
                  <a:tcPr marL="28440" marR="28440">
                    <a:solidFill>
                      <a:srgbClr val="00FF00"/>
                    </a:solidFill>
                  </a:tcPr>
                </a:tc>
                <a:tc>
                  <a:txBody>
                    <a:bodyPr/>
                    <a:lstStyle/>
                    <a:p>
                      <a:pPr algn="r">
                        <a:lnSpc>
                          <a:spcPct val="115000"/>
                        </a:lnSpc>
                        <a:tabLst>
                          <a:tab pos="0" algn="l"/>
                        </a:tabLst>
                      </a:pPr>
                      <a:r>
                        <a:rPr lang="it" sz="1100" b="0" strike="noStrike" spc="-1">
                          <a:solidFill>
                            <a:srgbClr val="434343"/>
                          </a:solidFill>
                          <a:latin typeface="Roboto"/>
                          <a:ea typeface="Roboto"/>
                        </a:rPr>
                        <a:t>3</a:t>
                      </a:r>
                      <a:endParaRPr lang="en-US" sz="1100" b="0" strike="noStrike" spc="-1">
                        <a:latin typeface="Arial"/>
                      </a:endParaRPr>
                    </a:p>
                  </a:txBody>
                  <a:tcPr marL="28440" marR="28440">
                    <a:solidFill>
                      <a:srgbClr val="FFFF00"/>
                    </a:solidFill>
                  </a:tcPr>
                </a:tc>
                <a:tc>
                  <a:txBody>
                    <a:bodyPr/>
                    <a:lstStyle/>
                    <a:p>
                      <a:pPr algn="r">
                        <a:lnSpc>
                          <a:spcPct val="115000"/>
                        </a:lnSpc>
                        <a:tabLst>
                          <a:tab pos="0" algn="l"/>
                        </a:tabLst>
                      </a:pPr>
                      <a:r>
                        <a:rPr lang="it" sz="1100" b="0" strike="noStrike" spc="-1">
                          <a:solidFill>
                            <a:srgbClr val="434343"/>
                          </a:solidFill>
                          <a:latin typeface="Roboto"/>
                          <a:ea typeface="Roboto"/>
                        </a:rPr>
                        <a:t>1</a:t>
                      </a:r>
                      <a:endParaRPr lang="en-US" sz="1100" b="0" strike="noStrike" spc="-1">
                        <a:latin typeface="Arial"/>
                      </a:endParaRPr>
                    </a:p>
                  </a:txBody>
                  <a:tcPr marL="28440" marR="28440">
                    <a:solidFill>
                      <a:srgbClr val="FF0000"/>
                    </a:solidFill>
                  </a:tcPr>
                </a:tc>
                <a:extLst>
                  <a:ext uri="{0D108BD9-81ED-4DB2-BD59-A6C34878D82A}">
                    <a16:rowId xmlns:a16="http://schemas.microsoft.com/office/drawing/2014/main" val="10003"/>
                  </a:ext>
                </a:extLst>
              </a:tr>
            </a:tbl>
          </a:graphicData>
        </a:graphic>
      </p:graphicFrame>
      <p:pic>
        <p:nvPicPr>
          <p:cNvPr id="151" name="Google Shape;156;p20"/>
          <p:cNvPicPr/>
          <p:nvPr/>
        </p:nvPicPr>
        <p:blipFill>
          <a:blip r:embed="rId2"/>
          <a:stretch/>
        </p:blipFill>
        <p:spPr>
          <a:xfrm>
            <a:off x="3136490" y="2084438"/>
            <a:ext cx="5273110" cy="2981841"/>
          </a:xfrm>
          <a:prstGeom prst="rect">
            <a:avLst/>
          </a:prstGeom>
          <a:ln>
            <a:noFill/>
          </a:ln>
        </p:spPr>
      </p:pic>
      <p:sp>
        <p:nvSpPr>
          <p:cNvPr id="152" name="CustomShape 3"/>
          <p:cNvSpPr/>
          <p:nvPr/>
        </p:nvSpPr>
        <p:spPr>
          <a:xfrm>
            <a:off x="372240" y="4450680"/>
            <a:ext cx="309960" cy="323280"/>
          </a:xfrm>
          <a:prstGeom prst="rect">
            <a:avLst/>
          </a:prstGeom>
          <a:solidFill>
            <a:srgbClr val="FF0000"/>
          </a:solidFill>
          <a:ln w="9360">
            <a:solidFill>
              <a:schemeClr val="dk2"/>
            </a:solidFill>
            <a:round/>
          </a:ln>
        </p:spPr>
        <p:style>
          <a:lnRef idx="0">
            <a:scrgbClr r="0" g="0" b="0"/>
          </a:lnRef>
          <a:fillRef idx="0">
            <a:scrgbClr r="0" g="0" b="0"/>
          </a:fillRef>
          <a:effectRef idx="0">
            <a:scrgbClr r="0" g="0" b="0"/>
          </a:effectRef>
          <a:fontRef idx="minor"/>
        </p:style>
      </p:sp>
      <p:sp>
        <p:nvSpPr>
          <p:cNvPr id="153" name="CustomShape 4"/>
          <p:cNvSpPr/>
          <p:nvPr/>
        </p:nvSpPr>
        <p:spPr>
          <a:xfrm>
            <a:off x="372240" y="3996000"/>
            <a:ext cx="309960" cy="323280"/>
          </a:xfrm>
          <a:prstGeom prst="rect">
            <a:avLst/>
          </a:prstGeom>
          <a:solidFill>
            <a:srgbClr val="00FF00"/>
          </a:solidFill>
          <a:ln w="9360">
            <a:solidFill>
              <a:schemeClr val="dk2"/>
            </a:solidFill>
            <a:round/>
          </a:ln>
        </p:spPr>
        <p:style>
          <a:lnRef idx="0">
            <a:scrgbClr r="0" g="0" b="0"/>
          </a:lnRef>
          <a:fillRef idx="0">
            <a:scrgbClr r="0" g="0" b="0"/>
          </a:fillRef>
          <a:effectRef idx="0">
            <a:scrgbClr r="0" g="0" b="0"/>
          </a:effectRef>
          <a:fontRef idx="minor"/>
        </p:style>
      </p:sp>
      <p:sp>
        <p:nvSpPr>
          <p:cNvPr id="154" name="CustomShape 5"/>
          <p:cNvSpPr/>
          <p:nvPr/>
        </p:nvSpPr>
        <p:spPr>
          <a:xfrm>
            <a:off x="372240" y="3541680"/>
            <a:ext cx="309960" cy="323280"/>
          </a:xfrm>
          <a:prstGeom prst="rect">
            <a:avLst/>
          </a:prstGeom>
          <a:solidFill>
            <a:srgbClr val="F8E71C"/>
          </a:solidFill>
          <a:ln w="9360">
            <a:solidFill>
              <a:schemeClr val="dk2"/>
            </a:solidFill>
            <a:round/>
          </a:ln>
        </p:spPr>
        <p:style>
          <a:lnRef idx="0">
            <a:scrgbClr r="0" g="0" b="0"/>
          </a:lnRef>
          <a:fillRef idx="0">
            <a:scrgbClr r="0" g="0" b="0"/>
          </a:fillRef>
          <a:effectRef idx="0">
            <a:scrgbClr r="0" g="0" b="0"/>
          </a:effectRef>
          <a:fontRef idx="minor"/>
        </p:style>
      </p:sp>
      <p:sp>
        <p:nvSpPr>
          <p:cNvPr id="155" name="CustomShape 6"/>
          <p:cNvSpPr/>
          <p:nvPr/>
        </p:nvSpPr>
        <p:spPr>
          <a:xfrm>
            <a:off x="863280" y="3541680"/>
            <a:ext cx="1496520" cy="3657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200" b="0" strike="noStrike" spc="-1">
                <a:solidFill>
                  <a:srgbClr val="000000"/>
                </a:solidFill>
                <a:latin typeface="Roboto"/>
                <a:ea typeface="Roboto"/>
              </a:rPr>
              <a:t>Low</a:t>
            </a:r>
            <a:endParaRPr lang="en-US" sz="1200" b="0" strike="noStrike" spc="-1">
              <a:latin typeface="Arial"/>
            </a:endParaRPr>
          </a:p>
        </p:txBody>
      </p:sp>
      <p:sp>
        <p:nvSpPr>
          <p:cNvPr id="156" name="CustomShape 7"/>
          <p:cNvSpPr/>
          <p:nvPr/>
        </p:nvSpPr>
        <p:spPr>
          <a:xfrm>
            <a:off x="863280" y="3998880"/>
            <a:ext cx="1496520" cy="3657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200" b="0" strike="noStrike" spc="-1">
                <a:solidFill>
                  <a:srgbClr val="000000"/>
                </a:solidFill>
                <a:latin typeface="Roboto"/>
                <a:ea typeface="Roboto"/>
              </a:rPr>
              <a:t>Average</a:t>
            </a:r>
            <a:endParaRPr lang="en-US" sz="1200" b="0" strike="noStrike" spc="-1">
              <a:latin typeface="Arial"/>
            </a:endParaRPr>
          </a:p>
        </p:txBody>
      </p:sp>
      <p:sp>
        <p:nvSpPr>
          <p:cNvPr id="157" name="CustomShape 8"/>
          <p:cNvSpPr/>
          <p:nvPr/>
        </p:nvSpPr>
        <p:spPr>
          <a:xfrm>
            <a:off x="863280" y="4456080"/>
            <a:ext cx="1496520" cy="3657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it" sz="1200" b="0" strike="noStrike" spc="-1">
                <a:solidFill>
                  <a:srgbClr val="000000"/>
                </a:solidFill>
                <a:latin typeface="Roboto"/>
                <a:ea typeface="Roboto"/>
              </a:rPr>
              <a:t>High</a:t>
            </a:r>
            <a:endParaRPr lang="en-US" sz="1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311760" y="444960"/>
            <a:ext cx="8520120" cy="572400"/>
          </a:xfrm>
          <a:prstGeom prst="rect">
            <a:avLst/>
          </a:prstGeom>
          <a:noFill/>
          <a:ln>
            <a:noFill/>
          </a:ln>
        </p:spPr>
        <p:txBody>
          <a:bodyPr tIns="91440" bIns="91440">
            <a:normAutofit fontScale="81000"/>
          </a:bodyPr>
          <a:lstStyle/>
          <a:p>
            <a:pPr>
              <a:lnSpc>
                <a:spcPct val="100000"/>
              </a:lnSpc>
              <a:tabLst>
                <a:tab pos="0" algn="l"/>
              </a:tabLst>
            </a:pPr>
            <a:r>
              <a:rPr lang="it" sz="3000" b="0" strike="noStrike" spc="-1" dirty="0">
                <a:solidFill>
                  <a:srgbClr val="FF5722"/>
                </a:solidFill>
                <a:latin typeface="Alfa Slab One"/>
                <a:ea typeface="Alfa Slab One"/>
              </a:rPr>
              <a:t>PROJECT RISK SCORING - COMMENT (I)</a:t>
            </a:r>
            <a:endParaRPr lang="en-US" sz="3000" b="0" strike="noStrike" spc="-1" dirty="0">
              <a:solidFill>
                <a:srgbClr val="000000"/>
              </a:solidFill>
              <a:latin typeface="Arial"/>
            </a:endParaRPr>
          </a:p>
        </p:txBody>
      </p:sp>
      <p:sp>
        <p:nvSpPr>
          <p:cNvPr id="159" name="TextShape 2"/>
          <p:cNvSpPr txBox="1"/>
          <p:nvPr/>
        </p:nvSpPr>
        <p:spPr>
          <a:xfrm>
            <a:off x="311760" y="1152360"/>
            <a:ext cx="8520120" cy="3416040"/>
          </a:xfrm>
          <a:prstGeom prst="rect">
            <a:avLst/>
          </a:prstGeom>
          <a:noFill/>
          <a:ln>
            <a:noFill/>
          </a:ln>
        </p:spPr>
        <p:txBody>
          <a:bodyPr tIns="91440" bIns="91440">
            <a:noAutofit/>
          </a:bodyPr>
          <a:lstStyle/>
          <a:p>
            <a:pPr>
              <a:lnSpc>
                <a:spcPct val="150000"/>
              </a:lnSpc>
              <a:tabLst>
                <a:tab pos="0" algn="l"/>
              </a:tabLst>
            </a:pPr>
            <a:r>
              <a:rPr lang="it" sz="1400" b="1" strike="noStrike" spc="-1">
                <a:solidFill>
                  <a:srgbClr val="666666"/>
                </a:solidFill>
                <a:latin typeface="Roboto"/>
                <a:ea typeface="Roboto"/>
              </a:rPr>
              <a:t>Innovation:</a:t>
            </a:r>
            <a:endParaRPr lang="en-US" sz="1400" b="0" strike="noStrike" spc="-1">
              <a:solidFill>
                <a:srgbClr val="000000"/>
              </a:solidFill>
              <a:latin typeface="Arial"/>
            </a:endParaRPr>
          </a:p>
          <a:p>
            <a:pPr marL="457200" indent="-304560">
              <a:lnSpc>
                <a:spcPct val="150000"/>
              </a:lnSpc>
              <a:spcBef>
                <a:spcPts val="1199"/>
              </a:spcBef>
              <a:buClr>
                <a:srgbClr val="212121"/>
              </a:buClr>
              <a:buFont typeface="Roboto"/>
              <a:buChar char="●"/>
              <a:tabLst>
                <a:tab pos="0" algn="l"/>
              </a:tabLst>
            </a:pPr>
            <a:r>
              <a:rPr lang="it" sz="1200" b="0" strike="noStrike" spc="-1">
                <a:solidFill>
                  <a:srgbClr val="212121"/>
                </a:solidFill>
                <a:latin typeface="Roboto"/>
                <a:ea typeface="Roboto"/>
              </a:rPr>
              <a:t>Technology is the most important part of this application, the data will be moved to the cloud with any disadvantages and advantages. There are some changes in business process although are not a significant change but the use of technology to make it feasible in order to make online meeting with a doctor is a high risk. Product owner and scrum master should considering the use of technology to provide some new services. The use of AI in the project is a component that involved in this high risk level.</a:t>
            </a:r>
            <a:endParaRPr lang="en-US" sz="1200" b="0" strike="noStrike" spc="-1">
              <a:solidFill>
                <a:srgbClr val="000000"/>
              </a:solidFill>
              <a:latin typeface="Arial"/>
            </a:endParaRPr>
          </a:p>
          <a:p>
            <a:pPr marL="457200" indent="-304560">
              <a:lnSpc>
                <a:spcPct val="150000"/>
              </a:lnSpc>
              <a:buClr>
                <a:srgbClr val="212121"/>
              </a:buClr>
              <a:buFont typeface="Roboto"/>
              <a:buChar char="●"/>
              <a:tabLst>
                <a:tab pos="0" algn="l"/>
              </a:tabLst>
            </a:pPr>
            <a:r>
              <a:rPr lang="it" sz="1200" b="0" strike="noStrike" spc="-1">
                <a:solidFill>
                  <a:srgbClr val="212121"/>
                </a:solidFill>
                <a:latin typeface="Roboto"/>
                <a:ea typeface="Roboto"/>
              </a:rPr>
              <a:t>Information/Execution architecture as the architecture will be using cloud system is a low risk, which the architecture already mature in the cloud system itself.</a:t>
            </a:r>
            <a:endParaRPr lang="en-US" sz="1200" b="0" strike="noStrike" spc="-1">
              <a:solidFill>
                <a:srgbClr val="000000"/>
              </a:solidFill>
              <a:latin typeface="Arial"/>
            </a:endParaRPr>
          </a:p>
          <a:p>
            <a:pPr marL="457200" indent="-304560">
              <a:lnSpc>
                <a:spcPct val="150000"/>
              </a:lnSpc>
              <a:buClr>
                <a:srgbClr val="212121"/>
              </a:buClr>
              <a:buFont typeface="Roboto"/>
              <a:buChar char="●"/>
              <a:tabLst>
                <a:tab pos="0" algn="l"/>
              </a:tabLst>
            </a:pPr>
            <a:r>
              <a:rPr lang="it" sz="1200" b="0" strike="noStrike" spc="-1">
                <a:solidFill>
                  <a:srgbClr val="212121"/>
                </a:solidFill>
                <a:latin typeface="Roboto"/>
                <a:ea typeface="Roboto"/>
              </a:rPr>
              <a:t>The domain/technology experience of IT professionals is a high risk, the projects need some professional with experiences in their field. general equal to the ones used before, but we must introduce some new professional figures.</a:t>
            </a:r>
            <a:endParaRPr lang="en-US" sz="1200" b="0" strike="noStrike" spc="-1">
              <a:solidFill>
                <a:srgbClr val="000000"/>
              </a:solidFill>
              <a:latin typeface="Arial"/>
            </a:endParaRPr>
          </a:p>
          <a:p>
            <a:pPr>
              <a:lnSpc>
                <a:spcPct val="100000"/>
              </a:lnSpc>
              <a:spcBef>
                <a:spcPts val="1199"/>
              </a:spcBef>
              <a:spcAft>
                <a:spcPts val="1199"/>
              </a:spcAft>
              <a:tabLst>
                <a:tab pos="0" algn="l"/>
              </a:tabLst>
            </a:pPr>
            <a:endParaRPr lang="en-US" sz="12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1903</Words>
  <Application>Microsoft Office PowerPoint</Application>
  <PresentationFormat>On-screen Show (16:9)</PresentationFormat>
  <Paragraphs>321</Paragraphs>
  <Slides>22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Alfa Slab One</vt:lpstr>
      <vt:lpstr>Arial</vt:lpstr>
      <vt:lpstr>Caveat</vt:lpstr>
      <vt:lpstr>Proxima Nova</vt:lpstr>
      <vt:lpstr>Roboto</vt:lpstr>
      <vt:lpstr>Roboto Medium</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Vina Panduwinata</cp:lastModifiedBy>
  <cp:revision>3</cp:revision>
  <dcterms:modified xsi:type="dcterms:W3CDTF">2022-01-25T18:22:50Z</dcterms:modified>
  <dc:language>en-US</dc:language>
</cp:coreProperties>
</file>