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13" r:id="rId4"/>
    <p:sldMasterId id="2147483726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1" r:id="rId15"/>
    <p:sldId id="267" r:id="rId16"/>
    <p:sldId id="268" r:id="rId17"/>
    <p:sldId id="269" r:id="rId18"/>
    <p:sldId id="270" r:id="rId19"/>
    <p:sldId id="265" r:id="rId20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D75"/>
    <a:srgbClr val="AB5F59"/>
    <a:srgbClr val="EE3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413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37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00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571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469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755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308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996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587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613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7837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414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718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899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071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470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687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909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903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953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19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267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238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934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927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2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743920" y="756720"/>
            <a:ext cx="1080720" cy="1123920"/>
          </a:xfrm>
          <a:custGeom>
            <a:avLst/>
            <a:gdLst/>
            <a:ahLst/>
            <a:cxn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 rot="10800000">
            <a:off x="5319360" y="3267720"/>
            <a:ext cx="1080720" cy="1123920"/>
          </a:xfrm>
          <a:custGeom>
            <a:avLst/>
            <a:gdLst/>
            <a:ahLst/>
            <a:cxn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5029560" y="4495680"/>
            <a:ext cx="467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044880" y="1444320"/>
            <a:ext cx="3053520" cy="15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rmAutofit fontScale="985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4200" b="0" strike="noStrike" spc="-1">
                <a:solidFill>
                  <a:srgbClr val="000000"/>
                </a:solidFill>
                <a:latin typeface="Economica"/>
                <a:ea typeface="Economica"/>
              </a:rPr>
              <a:t>PROJECT STRUCTURE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044880" y="3116520"/>
            <a:ext cx="30535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82500"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2100" b="0" strike="noStrike" spc="-1">
                <a:solidFill>
                  <a:srgbClr val="000000"/>
                </a:solidFill>
                <a:latin typeface="Economica"/>
                <a:ea typeface="Economica"/>
              </a:rPr>
              <a:t>Vina Panduwinata</a:t>
            </a:r>
            <a:endParaRPr lang="en-US" sz="21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2100" b="0" strike="noStrike" spc="-1">
                <a:solidFill>
                  <a:srgbClr val="000000"/>
                </a:solidFill>
                <a:latin typeface="Economica"/>
                <a:ea typeface="Economica"/>
              </a:rPr>
              <a:t>Mat. 492243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D9CBE1-62D1-4265-B087-B9E843F4CFE6}"/>
              </a:ext>
            </a:extLst>
          </p:cNvPr>
          <p:cNvSpPr txBox="1"/>
          <p:nvPr/>
        </p:nvSpPr>
        <p:spPr>
          <a:xfrm>
            <a:off x="0" y="5232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CCA677"/>
                </a:solidFill>
                <a:latin typeface="Economica"/>
                <a:ea typeface="Economica"/>
              </a:rPr>
              <a:t>Work packages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DB81DA-498B-4B49-A540-30930D462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25856"/>
              </p:ext>
            </p:extLst>
          </p:nvPr>
        </p:nvGraphicFramePr>
        <p:xfrm>
          <a:off x="1632154" y="359494"/>
          <a:ext cx="6794092" cy="4424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389">
                  <a:extLst>
                    <a:ext uri="{9D8B030D-6E8A-4147-A177-3AD203B41FA5}">
                      <a16:colId xmlns:a16="http://schemas.microsoft.com/office/drawing/2014/main" val="184527608"/>
                    </a:ext>
                  </a:extLst>
                </a:gridCol>
                <a:gridCol w="2162947">
                  <a:extLst>
                    <a:ext uri="{9D8B030D-6E8A-4147-A177-3AD203B41FA5}">
                      <a16:colId xmlns:a16="http://schemas.microsoft.com/office/drawing/2014/main" val="1651209346"/>
                    </a:ext>
                  </a:extLst>
                </a:gridCol>
                <a:gridCol w="1002979">
                  <a:extLst>
                    <a:ext uri="{9D8B030D-6E8A-4147-A177-3AD203B41FA5}">
                      <a16:colId xmlns:a16="http://schemas.microsoft.com/office/drawing/2014/main" val="2019570145"/>
                    </a:ext>
                  </a:extLst>
                </a:gridCol>
                <a:gridCol w="558179">
                  <a:extLst>
                    <a:ext uri="{9D8B030D-6E8A-4147-A177-3AD203B41FA5}">
                      <a16:colId xmlns:a16="http://schemas.microsoft.com/office/drawing/2014/main" val="2399517649"/>
                    </a:ext>
                  </a:extLst>
                </a:gridCol>
                <a:gridCol w="558179">
                  <a:extLst>
                    <a:ext uri="{9D8B030D-6E8A-4147-A177-3AD203B41FA5}">
                      <a16:colId xmlns:a16="http://schemas.microsoft.com/office/drawing/2014/main" val="3228439888"/>
                    </a:ext>
                  </a:extLst>
                </a:gridCol>
                <a:gridCol w="744240">
                  <a:extLst>
                    <a:ext uri="{9D8B030D-6E8A-4147-A177-3AD203B41FA5}">
                      <a16:colId xmlns:a16="http://schemas.microsoft.com/office/drawing/2014/main" val="1753962611"/>
                    </a:ext>
                  </a:extLst>
                </a:gridCol>
                <a:gridCol w="558179">
                  <a:extLst>
                    <a:ext uri="{9D8B030D-6E8A-4147-A177-3AD203B41FA5}">
                      <a16:colId xmlns:a16="http://schemas.microsoft.com/office/drawing/2014/main" val="3768532901"/>
                    </a:ext>
                  </a:extLst>
                </a:gridCol>
              </a:tblGrid>
              <a:tr h="404260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WP # :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Start date or starting 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13/12/2021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:a16="http://schemas.microsoft.com/office/drawing/2014/main" val="129961105"/>
                  </a:ext>
                </a:extLst>
              </a:tr>
              <a:tr h="223347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WP title :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GP application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:a16="http://schemas.microsoft.com/office/drawing/2014/main" val="3885391223"/>
                  </a:ext>
                </a:extLst>
              </a:tr>
              <a:tr h="223347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Participant #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800" u="none" strike="noStrike" dirty="0">
                          <a:effectLst/>
                        </a:rPr>
                        <a:t>1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800" u="none" strike="noStrike" dirty="0">
                          <a:effectLst/>
                        </a:rPr>
                        <a:t>3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800" u="none" strike="noStrike">
                          <a:effectLst/>
                        </a:rPr>
                        <a:t>4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800" u="none" strike="noStrike">
                          <a:effectLst/>
                        </a:rPr>
                        <a:t>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9350818"/>
                  </a:ext>
                </a:extLst>
              </a:tr>
              <a:tr h="223347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Participant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800" u="none" strike="noStrike" dirty="0">
                          <a:effectLst/>
                        </a:rPr>
                        <a:t>GP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800" u="none" strike="noStrike" dirty="0">
                          <a:effectLst/>
                        </a:rPr>
                        <a:t>Specialist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800" u="none" strike="noStrike" dirty="0">
                          <a:effectLst/>
                        </a:rPr>
                        <a:t>LAB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800" u="none" strike="noStrike" dirty="0">
                          <a:effectLst/>
                        </a:rPr>
                        <a:t>Region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800" u="none" strike="noStrike" dirty="0">
                          <a:effectLst/>
                        </a:rPr>
                        <a:t>Patient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3015128"/>
                  </a:ext>
                </a:extLst>
              </a:tr>
              <a:tr h="223347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Effort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:a16="http://schemas.microsoft.com/office/drawing/2014/main" val="2282024785"/>
                  </a:ext>
                </a:extLst>
              </a:tr>
              <a:tr h="223347"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762692"/>
                  </a:ext>
                </a:extLst>
              </a:tr>
              <a:tr h="223347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 dirty="0">
                          <a:effectLst/>
                        </a:rPr>
                        <a:t>Work Package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Participant # :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800" u="none" strike="noStrike">
                          <a:effectLst/>
                        </a:rPr>
                        <a:t>Description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75269"/>
                  </a:ext>
                </a:extLst>
              </a:tr>
              <a:tr h="223347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1. Kick off meeting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 dirty="0">
                          <a:effectLst/>
                        </a:rPr>
                        <a:t>GP, Lab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Include GP and LAB as stakeholder in the application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551312"/>
                  </a:ext>
                </a:extLst>
              </a:tr>
              <a:tr h="469030"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2. Business proposal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 dirty="0">
                          <a:effectLst/>
                        </a:rPr>
                        <a:t>Region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Include region when creating business proposal and propose budget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4557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3. Data observation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GP, specialist, LAB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Do survey and observation with GP, specialist and lab to get </a:t>
                      </a:r>
                      <a:r>
                        <a:rPr lang="en-US" sz="800" u="none" strike="noStrike" dirty="0" err="1">
                          <a:effectLst/>
                        </a:rPr>
                        <a:t>acquinted</a:t>
                      </a:r>
                      <a:r>
                        <a:rPr lang="en-US" sz="800" u="none" strike="noStrike" dirty="0">
                          <a:effectLst/>
                        </a:rPr>
                        <a:t> with the real problem in their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09693"/>
                  </a:ext>
                </a:extLst>
              </a:tr>
              <a:tr h="223347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4. MVP meeting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GP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Choose the most value representative of the product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4928"/>
                  </a:ext>
                </a:extLst>
              </a:tr>
              <a:tr h="435528"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5. UAT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GP, specialist, LAB, patient, region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Each of the representative can provide better feedback for the system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774054"/>
                  </a:ext>
                </a:extLst>
              </a:tr>
              <a:tr h="658876"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6. User training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800" u="none" strike="noStrike">
                          <a:effectLst/>
                        </a:rPr>
                        <a:t>GP, specialist, LAB, patient, region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Sharing manual of the system, by doing education to school, pharmacy or hospital and get quick feedback from the user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01997"/>
                  </a:ext>
                </a:extLst>
              </a:tr>
              <a:tr h="223347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7. Live support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GP, LAB, patient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Provide helper for direct user of the system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2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73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5">
            <a:extLst>
              <a:ext uri="{FF2B5EF4-FFF2-40B4-BE49-F238E27FC236}">
                <a16:creationId xmlns:a16="http://schemas.microsoft.com/office/drawing/2014/main" id="{9BBA16B6-CE64-4ABF-9999-F60752F9CACA}"/>
              </a:ext>
            </a:extLst>
          </p:cNvPr>
          <p:cNvSpPr/>
          <p:nvPr/>
        </p:nvSpPr>
        <p:spPr>
          <a:xfrm>
            <a:off x="310266" y="0"/>
            <a:ext cx="733572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CCA677"/>
                </a:solidFill>
                <a:latin typeface="Economica"/>
                <a:ea typeface="Economica"/>
              </a:rPr>
              <a:t>Project milestone (I)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060F7C-4EA4-4F76-8D77-9F0D02E44448}"/>
              </a:ext>
            </a:extLst>
          </p:cNvPr>
          <p:cNvSpPr/>
          <p:nvPr/>
        </p:nvSpPr>
        <p:spPr>
          <a:xfrm>
            <a:off x="234856" y="2766456"/>
            <a:ext cx="905857" cy="90585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dirty="0"/>
              <a:t>Mile</a:t>
            </a:r>
          </a:p>
          <a:p>
            <a:r>
              <a:rPr lang="en-US" sz="1400" dirty="0"/>
              <a:t>stone</a:t>
            </a:r>
            <a:endParaRPr lang="en-ID" sz="14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D395B5-E125-46BA-859D-9BCA9892DD13}"/>
              </a:ext>
            </a:extLst>
          </p:cNvPr>
          <p:cNvSpPr/>
          <p:nvPr/>
        </p:nvSpPr>
        <p:spPr>
          <a:xfrm>
            <a:off x="1547907" y="1913071"/>
            <a:ext cx="754831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/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Kick off meeting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D" sz="1200" kern="12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FBBD724-2B34-404F-84AB-E7BE1769EF48}"/>
              </a:ext>
            </a:extLst>
          </p:cNvPr>
          <p:cNvSpPr/>
          <p:nvPr/>
        </p:nvSpPr>
        <p:spPr>
          <a:xfrm>
            <a:off x="2145773" y="1776213"/>
            <a:ext cx="815272" cy="543514"/>
          </a:xfrm>
          <a:custGeom>
            <a:avLst/>
            <a:gdLst>
              <a:gd name="connsiteX0" fmla="*/ 0 w 815272"/>
              <a:gd name="connsiteY0" fmla="*/ 0 h 543514"/>
              <a:gd name="connsiteX1" fmla="*/ 815272 w 815272"/>
              <a:gd name="connsiteY1" fmla="*/ 0 h 543514"/>
              <a:gd name="connsiteX2" fmla="*/ 815272 w 815272"/>
              <a:gd name="connsiteY2" fmla="*/ 543514 h 543514"/>
              <a:gd name="connsiteX3" fmla="*/ 0 w 815272"/>
              <a:gd name="connsiteY3" fmla="*/ 543514 h 543514"/>
              <a:gd name="connsiteX4" fmla="*/ 0 w 815272"/>
              <a:gd name="connsiteY4" fmla="*/ 0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272" h="543514">
                <a:moveTo>
                  <a:pt x="0" y="0"/>
                </a:moveTo>
                <a:lnTo>
                  <a:pt x="815272" y="0"/>
                </a:lnTo>
                <a:lnTo>
                  <a:pt x="815272" y="543514"/>
                </a:lnTo>
                <a:lnTo>
                  <a:pt x="0" y="543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01A0A3-0829-44E7-97C1-5E0E6C9A7CD3}"/>
              </a:ext>
            </a:extLst>
          </p:cNvPr>
          <p:cNvSpPr/>
          <p:nvPr/>
        </p:nvSpPr>
        <p:spPr>
          <a:xfrm>
            <a:off x="2325407" y="2446617"/>
            <a:ext cx="815272" cy="543514"/>
          </a:xfrm>
          <a:custGeom>
            <a:avLst/>
            <a:gdLst>
              <a:gd name="connsiteX0" fmla="*/ 0 w 815272"/>
              <a:gd name="connsiteY0" fmla="*/ 0 h 543514"/>
              <a:gd name="connsiteX1" fmla="*/ 815272 w 815272"/>
              <a:gd name="connsiteY1" fmla="*/ 0 h 543514"/>
              <a:gd name="connsiteX2" fmla="*/ 815272 w 815272"/>
              <a:gd name="connsiteY2" fmla="*/ 543514 h 543514"/>
              <a:gd name="connsiteX3" fmla="*/ 0 w 815272"/>
              <a:gd name="connsiteY3" fmla="*/ 543514 h 543514"/>
              <a:gd name="connsiteX4" fmla="*/ 0 w 815272"/>
              <a:gd name="connsiteY4" fmla="*/ 0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272" h="543514">
                <a:moveTo>
                  <a:pt x="0" y="0"/>
                </a:moveTo>
                <a:lnTo>
                  <a:pt x="815272" y="0"/>
                </a:lnTo>
                <a:lnTo>
                  <a:pt x="815272" y="543514"/>
                </a:lnTo>
                <a:lnTo>
                  <a:pt x="0" y="543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CA2E8B-839C-42BF-986C-C7B59483C68A}"/>
              </a:ext>
            </a:extLst>
          </p:cNvPr>
          <p:cNvSpPr/>
          <p:nvPr/>
        </p:nvSpPr>
        <p:spPr>
          <a:xfrm>
            <a:off x="2145773" y="3117021"/>
            <a:ext cx="815272" cy="543514"/>
          </a:xfrm>
          <a:custGeom>
            <a:avLst/>
            <a:gdLst>
              <a:gd name="connsiteX0" fmla="*/ 0 w 815272"/>
              <a:gd name="connsiteY0" fmla="*/ 0 h 543514"/>
              <a:gd name="connsiteX1" fmla="*/ 815272 w 815272"/>
              <a:gd name="connsiteY1" fmla="*/ 0 h 543514"/>
              <a:gd name="connsiteX2" fmla="*/ 815272 w 815272"/>
              <a:gd name="connsiteY2" fmla="*/ 543514 h 543514"/>
              <a:gd name="connsiteX3" fmla="*/ 0 w 815272"/>
              <a:gd name="connsiteY3" fmla="*/ 543514 h 543514"/>
              <a:gd name="connsiteX4" fmla="*/ 0 w 815272"/>
              <a:gd name="connsiteY4" fmla="*/ 0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272" h="543514">
                <a:moveTo>
                  <a:pt x="0" y="0"/>
                </a:moveTo>
                <a:lnTo>
                  <a:pt x="815272" y="0"/>
                </a:lnTo>
                <a:lnTo>
                  <a:pt x="815272" y="543514"/>
                </a:lnTo>
                <a:lnTo>
                  <a:pt x="0" y="543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</p:txBody>
      </p:sp>
      <p:graphicFrame>
        <p:nvGraphicFramePr>
          <p:cNvPr id="48" name="Table 48">
            <a:extLst>
              <a:ext uri="{FF2B5EF4-FFF2-40B4-BE49-F238E27FC236}">
                <a16:creationId xmlns:a16="http://schemas.microsoft.com/office/drawing/2014/main" id="{A51FFE03-7EF7-4AE8-888F-D3E470CDE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32667"/>
              </p:ext>
            </p:extLst>
          </p:nvPr>
        </p:nvGraphicFramePr>
        <p:xfrm>
          <a:off x="2325407" y="1296250"/>
          <a:ext cx="6375506" cy="343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09">
                  <a:extLst>
                    <a:ext uri="{9D8B030D-6E8A-4147-A177-3AD203B41FA5}">
                      <a16:colId xmlns:a16="http://schemas.microsoft.com/office/drawing/2014/main" val="179661461"/>
                    </a:ext>
                  </a:extLst>
                </a:gridCol>
                <a:gridCol w="2197839">
                  <a:extLst>
                    <a:ext uri="{9D8B030D-6E8A-4147-A177-3AD203B41FA5}">
                      <a16:colId xmlns:a16="http://schemas.microsoft.com/office/drawing/2014/main" val="3561397409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3040288252"/>
                    </a:ext>
                  </a:extLst>
                </a:gridCol>
              </a:tblGrid>
              <a:tr h="60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Deadline (month)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to be made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10255"/>
                  </a:ext>
                </a:extLst>
              </a:tr>
              <a:tr h="647659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Accomplish</a:t>
                      </a:r>
                      <a:endParaRPr lang="en-ID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 required action</a:t>
                      </a:r>
                      <a:endParaRPr lang="en-ID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52684"/>
                  </a:ext>
                </a:extLst>
              </a:tr>
              <a:tr h="648929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en-US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Accomplish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 required action</a:t>
                      </a:r>
                      <a:endParaRPr lang="en-ID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lvl="1" algn="ctr"/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349867"/>
                  </a:ext>
                </a:extLst>
              </a:tr>
              <a:tr h="786581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Accomplish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 required action</a:t>
                      </a:r>
                      <a:endParaRPr lang="en-ID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952352"/>
                  </a:ext>
                </a:extLst>
              </a:tr>
              <a:tr h="748859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Accomplish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 required action</a:t>
                      </a:r>
                      <a:endParaRPr lang="en-ID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061433"/>
                  </a:ext>
                </a:extLst>
              </a:tr>
            </a:tbl>
          </a:graphicData>
        </a:graphic>
      </p:graphicFrame>
      <p:sp>
        <p:nvSpPr>
          <p:cNvPr id="49" name="Arrow: Right 48">
            <a:extLst>
              <a:ext uri="{FF2B5EF4-FFF2-40B4-BE49-F238E27FC236}">
                <a16:creationId xmlns:a16="http://schemas.microsoft.com/office/drawing/2014/main" id="{1626800F-C0C2-403A-B22E-B537D8A56AB5}"/>
              </a:ext>
            </a:extLst>
          </p:cNvPr>
          <p:cNvSpPr/>
          <p:nvPr/>
        </p:nvSpPr>
        <p:spPr>
          <a:xfrm>
            <a:off x="2398379" y="2047970"/>
            <a:ext cx="295660" cy="16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FC4C07D-9D51-4238-8E1E-5F59B0E09313}"/>
              </a:ext>
            </a:extLst>
          </p:cNvPr>
          <p:cNvSpPr/>
          <p:nvPr/>
        </p:nvSpPr>
        <p:spPr>
          <a:xfrm>
            <a:off x="2396842" y="2278572"/>
            <a:ext cx="295660" cy="215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B5B8C2E0-5DAC-4D38-92FE-631DBB0CD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96927"/>
              </p:ext>
            </p:extLst>
          </p:nvPr>
        </p:nvGraphicFramePr>
        <p:xfrm>
          <a:off x="2347893" y="1622568"/>
          <a:ext cx="2533200" cy="26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0">
                  <a:extLst>
                    <a:ext uri="{9D8B030D-6E8A-4147-A177-3AD203B41FA5}">
                      <a16:colId xmlns:a16="http://schemas.microsoft.com/office/drawing/2014/main" val="654978848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3661876711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1739466582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2049842133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645504109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3933650180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2177754907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3044319504"/>
                    </a:ext>
                  </a:extLst>
                </a:gridCol>
              </a:tblGrid>
              <a:tr h="260841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  <a:endParaRPr lang="en-ID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</a:t>
                      </a:r>
                      <a:endParaRPr lang="en-ID" sz="1000" dirty="0"/>
                    </a:p>
                  </a:txBody>
                  <a:tcPr>
                    <a:solidFill>
                      <a:srgbClr val="D98D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02</a:t>
                      </a:r>
                      <a:endParaRPr lang="en-ID" sz="1000" dirty="0"/>
                    </a:p>
                  </a:txBody>
                  <a:tcPr>
                    <a:solidFill>
                      <a:srgbClr val="EE3A1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03</a:t>
                      </a:r>
                      <a:endParaRPr lang="en-ID" sz="1000" dirty="0"/>
                    </a:p>
                  </a:txBody>
                  <a:tcPr>
                    <a:solidFill>
                      <a:srgbClr val="AB5F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04</a:t>
                      </a:r>
                      <a:endParaRPr lang="en-ID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</a:t>
                      </a:r>
                      <a:endParaRPr lang="en-ID" sz="1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06</a:t>
                      </a:r>
                      <a:endParaRPr lang="en-ID" sz="10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07</a:t>
                      </a:r>
                      <a:endParaRPr lang="en-ID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59630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C70F957-2A2A-485F-9AE2-3C3D98491042}"/>
              </a:ext>
            </a:extLst>
          </p:cNvPr>
          <p:cNvSpPr/>
          <p:nvPr/>
        </p:nvSpPr>
        <p:spPr>
          <a:xfrm>
            <a:off x="1533159" y="2675066"/>
            <a:ext cx="754831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D" sz="1200" kern="1200" dirty="0"/>
              <a:t>Business Proposal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F89276-5E29-4021-80DE-B88B4A39C9D9}"/>
              </a:ext>
            </a:extLst>
          </p:cNvPr>
          <p:cNvSpPr/>
          <p:nvPr/>
        </p:nvSpPr>
        <p:spPr>
          <a:xfrm>
            <a:off x="1513493" y="3373156"/>
            <a:ext cx="754831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rgbClr val="D98D7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Team 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forming</a:t>
            </a:r>
            <a:endParaRPr lang="en-ID" sz="12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84CD2A9-16E1-43B5-9FBB-325CAC652C61}"/>
              </a:ext>
            </a:extLst>
          </p:cNvPr>
          <p:cNvSpPr/>
          <p:nvPr/>
        </p:nvSpPr>
        <p:spPr>
          <a:xfrm>
            <a:off x="1518413" y="4125330"/>
            <a:ext cx="754831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MVP meeting</a:t>
            </a:r>
            <a:endParaRPr lang="en-US" sz="1200" kern="1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0A80E2-676B-4068-A4A9-1D87F57E3A7C}"/>
              </a:ext>
            </a:extLst>
          </p:cNvPr>
          <p:cNvCxnSpPr>
            <a:stCxn id="41" idx="7"/>
            <a:endCxn id="42" idx="0"/>
          </p:cNvCxnSpPr>
          <p:nvPr/>
        </p:nvCxnSpPr>
        <p:spPr>
          <a:xfrm flipV="1">
            <a:off x="1008053" y="2184828"/>
            <a:ext cx="539854" cy="7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B2B805-DA7D-437C-8C7E-7B4D21129AB4}"/>
              </a:ext>
            </a:extLst>
          </p:cNvPr>
          <p:cNvCxnSpPr>
            <a:stCxn id="41" idx="6"/>
            <a:endCxn id="18" idx="0"/>
          </p:cNvCxnSpPr>
          <p:nvPr/>
        </p:nvCxnSpPr>
        <p:spPr>
          <a:xfrm flipV="1">
            <a:off x="1140713" y="2946823"/>
            <a:ext cx="392446" cy="27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039188-289C-4633-AE82-6EBE15872185}"/>
              </a:ext>
            </a:extLst>
          </p:cNvPr>
          <p:cNvCxnSpPr>
            <a:stCxn id="41" idx="5"/>
            <a:endCxn id="19" idx="0"/>
          </p:cNvCxnSpPr>
          <p:nvPr/>
        </p:nvCxnSpPr>
        <p:spPr>
          <a:xfrm>
            <a:off x="1008053" y="3539653"/>
            <a:ext cx="505440" cy="10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1D6568-DB76-4652-9A74-D8A00DC98281}"/>
              </a:ext>
            </a:extLst>
          </p:cNvPr>
          <p:cNvCxnSpPr>
            <a:stCxn id="41" idx="4"/>
            <a:endCxn id="20" idx="0"/>
          </p:cNvCxnSpPr>
          <p:nvPr/>
        </p:nvCxnSpPr>
        <p:spPr>
          <a:xfrm>
            <a:off x="687785" y="3672313"/>
            <a:ext cx="830628" cy="724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A16BB8-451C-4E8F-A81A-20EEE055138D}"/>
              </a:ext>
            </a:extLst>
          </p:cNvPr>
          <p:cNvSpPr/>
          <p:nvPr/>
        </p:nvSpPr>
        <p:spPr>
          <a:xfrm>
            <a:off x="2665266" y="2649324"/>
            <a:ext cx="295660" cy="16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91A2649-6DB7-41DB-BB56-933D1D654B46}"/>
              </a:ext>
            </a:extLst>
          </p:cNvPr>
          <p:cNvSpPr/>
          <p:nvPr/>
        </p:nvSpPr>
        <p:spPr>
          <a:xfrm>
            <a:off x="2665266" y="2835834"/>
            <a:ext cx="295660" cy="215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FCD84F1-B744-4DB6-898B-A7D30C3E91BB}"/>
              </a:ext>
            </a:extLst>
          </p:cNvPr>
          <p:cNvSpPr/>
          <p:nvPr/>
        </p:nvSpPr>
        <p:spPr>
          <a:xfrm>
            <a:off x="2650516" y="3401492"/>
            <a:ext cx="295660" cy="16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A27B894-C8D0-4EE5-8A7A-F92A50B8C2C4}"/>
              </a:ext>
            </a:extLst>
          </p:cNvPr>
          <p:cNvSpPr/>
          <p:nvPr/>
        </p:nvSpPr>
        <p:spPr>
          <a:xfrm>
            <a:off x="2650516" y="3588002"/>
            <a:ext cx="295660" cy="215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137AA8D-0116-40EB-B446-C4B98CEE3EFD}"/>
              </a:ext>
            </a:extLst>
          </p:cNvPr>
          <p:cNvSpPr/>
          <p:nvPr/>
        </p:nvSpPr>
        <p:spPr>
          <a:xfrm>
            <a:off x="2645601" y="4212656"/>
            <a:ext cx="295660" cy="16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AD825F3-F379-470C-AFFD-02508292D4EA}"/>
              </a:ext>
            </a:extLst>
          </p:cNvPr>
          <p:cNvSpPr/>
          <p:nvPr/>
        </p:nvSpPr>
        <p:spPr>
          <a:xfrm>
            <a:off x="2645601" y="4399166"/>
            <a:ext cx="295660" cy="215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6B4926C-0D85-49F7-AB53-2E7DA64526CE}"/>
              </a:ext>
            </a:extLst>
          </p:cNvPr>
          <p:cNvSpPr/>
          <p:nvPr/>
        </p:nvSpPr>
        <p:spPr>
          <a:xfrm>
            <a:off x="5982246" y="460059"/>
            <a:ext cx="295660" cy="16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06ECF81-8473-41CD-AE0F-0B7149634C22}"/>
              </a:ext>
            </a:extLst>
          </p:cNvPr>
          <p:cNvSpPr/>
          <p:nvPr/>
        </p:nvSpPr>
        <p:spPr>
          <a:xfrm>
            <a:off x="5980707" y="739822"/>
            <a:ext cx="295660" cy="215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21940-345F-487F-BA2A-76755D074953}"/>
              </a:ext>
            </a:extLst>
          </p:cNvPr>
          <p:cNvSpPr txBox="1"/>
          <p:nvPr/>
        </p:nvSpPr>
        <p:spPr>
          <a:xfrm>
            <a:off x="6309250" y="329684"/>
            <a:ext cx="133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8D75"/>
                </a:solidFill>
              </a:rPr>
              <a:t>Start-end</a:t>
            </a:r>
            <a:endParaRPr lang="en-ID" dirty="0">
              <a:solidFill>
                <a:srgbClr val="D98D75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7650BD-0736-4763-8047-EBBD0C8341F0}"/>
              </a:ext>
            </a:extLst>
          </p:cNvPr>
          <p:cNvSpPr txBox="1"/>
          <p:nvPr/>
        </p:nvSpPr>
        <p:spPr>
          <a:xfrm>
            <a:off x="6299735" y="650802"/>
            <a:ext cx="133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8D75"/>
                </a:solidFill>
              </a:rPr>
              <a:t>Complete</a:t>
            </a:r>
            <a:endParaRPr lang="en-ID" dirty="0">
              <a:solidFill>
                <a:srgbClr val="D98D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9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5">
            <a:extLst>
              <a:ext uri="{FF2B5EF4-FFF2-40B4-BE49-F238E27FC236}">
                <a16:creationId xmlns:a16="http://schemas.microsoft.com/office/drawing/2014/main" id="{9BBA16B6-CE64-4ABF-9999-F60752F9CACA}"/>
              </a:ext>
            </a:extLst>
          </p:cNvPr>
          <p:cNvSpPr/>
          <p:nvPr/>
        </p:nvSpPr>
        <p:spPr>
          <a:xfrm>
            <a:off x="310266" y="0"/>
            <a:ext cx="733572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CCA677"/>
                </a:solidFill>
                <a:latin typeface="Economica"/>
                <a:ea typeface="Economica"/>
              </a:rPr>
              <a:t>Project milestone (II)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060F7C-4EA4-4F76-8D77-9F0D02E44448}"/>
              </a:ext>
            </a:extLst>
          </p:cNvPr>
          <p:cNvSpPr/>
          <p:nvPr/>
        </p:nvSpPr>
        <p:spPr>
          <a:xfrm>
            <a:off x="234856" y="2766456"/>
            <a:ext cx="905857" cy="90585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dirty="0"/>
              <a:t>Mile</a:t>
            </a:r>
          </a:p>
          <a:p>
            <a:r>
              <a:rPr lang="en-US" sz="1400" dirty="0"/>
              <a:t>stone</a:t>
            </a:r>
            <a:endParaRPr lang="en-ID" sz="14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D395B5-E125-46BA-859D-9BCA9892DD13}"/>
              </a:ext>
            </a:extLst>
          </p:cNvPr>
          <p:cNvSpPr/>
          <p:nvPr/>
        </p:nvSpPr>
        <p:spPr>
          <a:xfrm>
            <a:off x="1547907" y="1913071"/>
            <a:ext cx="754831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/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Mockup design</a:t>
            </a:r>
            <a:endParaRPr lang="en-US" sz="1200" kern="1200" dirty="0"/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D" sz="1200" kern="12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FBBD724-2B34-404F-84AB-E7BE1769EF48}"/>
              </a:ext>
            </a:extLst>
          </p:cNvPr>
          <p:cNvSpPr/>
          <p:nvPr/>
        </p:nvSpPr>
        <p:spPr>
          <a:xfrm>
            <a:off x="2145773" y="1776213"/>
            <a:ext cx="815272" cy="543514"/>
          </a:xfrm>
          <a:custGeom>
            <a:avLst/>
            <a:gdLst>
              <a:gd name="connsiteX0" fmla="*/ 0 w 815272"/>
              <a:gd name="connsiteY0" fmla="*/ 0 h 543514"/>
              <a:gd name="connsiteX1" fmla="*/ 815272 w 815272"/>
              <a:gd name="connsiteY1" fmla="*/ 0 h 543514"/>
              <a:gd name="connsiteX2" fmla="*/ 815272 w 815272"/>
              <a:gd name="connsiteY2" fmla="*/ 543514 h 543514"/>
              <a:gd name="connsiteX3" fmla="*/ 0 w 815272"/>
              <a:gd name="connsiteY3" fmla="*/ 543514 h 543514"/>
              <a:gd name="connsiteX4" fmla="*/ 0 w 815272"/>
              <a:gd name="connsiteY4" fmla="*/ 0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272" h="543514">
                <a:moveTo>
                  <a:pt x="0" y="0"/>
                </a:moveTo>
                <a:lnTo>
                  <a:pt x="815272" y="0"/>
                </a:lnTo>
                <a:lnTo>
                  <a:pt x="815272" y="543514"/>
                </a:lnTo>
                <a:lnTo>
                  <a:pt x="0" y="543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01A0A3-0829-44E7-97C1-5E0E6C9A7CD3}"/>
              </a:ext>
            </a:extLst>
          </p:cNvPr>
          <p:cNvSpPr/>
          <p:nvPr/>
        </p:nvSpPr>
        <p:spPr>
          <a:xfrm>
            <a:off x="2325407" y="2446617"/>
            <a:ext cx="815272" cy="543514"/>
          </a:xfrm>
          <a:custGeom>
            <a:avLst/>
            <a:gdLst>
              <a:gd name="connsiteX0" fmla="*/ 0 w 815272"/>
              <a:gd name="connsiteY0" fmla="*/ 0 h 543514"/>
              <a:gd name="connsiteX1" fmla="*/ 815272 w 815272"/>
              <a:gd name="connsiteY1" fmla="*/ 0 h 543514"/>
              <a:gd name="connsiteX2" fmla="*/ 815272 w 815272"/>
              <a:gd name="connsiteY2" fmla="*/ 543514 h 543514"/>
              <a:gd name="connsiteX3" fmla="*/ 0 w 815272"/>
              <a:gd name="connsiteY3" fmla="*/ 543514 h 543514"/>
              <a:gd name="connsiteX4" fmla="*/ 0 w 815272"/>
              <a:gd name="connsiteY4" fmla="*/ 0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272" h="543514">
                <a:moveTo>
                  <a:pt x="0" y="0"/>
                </a:moveTo>
                <a:lnTo>
                  <a:pt x="815272" y="0"/>
                </a:lnTo>
                <a:lnTo>
                  <a:pt x="815272" y="543514"/>
                </a:lnTo>
                <a:lnTo>
                  <a:pt x="0" y="543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CA2E8B-839C-42BF-986C-C7B59483C68A}"/>
              </a:ext>
            </a:extLst>
          </p:cNvPr>
          <p:cNvSpPr/>
          <p:nvPr/>
        </p:nvSpPr>
        <p:spPr>
          <a:xfrm>
            <a:off x="2145773" y="3117021"/>
            <a:ext cx="815272" cy="543514"/>
          </a:xfrm>
          <a:custGeom>
            <a:avLst/>
            <a:gdLst>
              <a:gd name="connsiteX0" fmla="*/ 0 w 815272"/>
              <a:gd name="connsiteY0" fmla="*/ 0 h 543514"/>
              <a:gd name="connsiteX1" fmla="*/ 815272 w 815272"/>
              <a:gd name="connsiteY1" fmla="*/ 0 h 543514"/>
              <a:gd name="connsiteX2" fmla="*/ 815272 w 815272"/>
              <a:gd name="connsiteY2" fmla="*/ 543514 h 543514"/>
              <a:gd name="connsiteX3" fmla="*/ 0 w 815272"/>
              <a:gd name="connsiteY3" fmla="*/ 543514 h 543514"/>
              <a:gd name="connsiteX4" fmla="*/ 0 w 815272"/>
              <a:gd name="connsiteY4" fmla="*/ 0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272" h="543514">
                <a:moveTo>
                  <a:pt x="0" y="0"/>
                </a:moveTo>
                <a:lnTo>
                  <a:pt x="815272" y="0"/>
                </a:lnTo>
                <a:lnTo>
                  <a:pt x="815272" y="543514"/>
                </a:lnTo>
                <a:lnTo>
                  <a:pt x="0" y="543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</p:txBody>
      </p:sp>
      <p:graphicFrame>
        <p:nvGraphicFramePr>
          <p:cNvPr id="48" name="Table 48">
            <a:extLst>
              <a:ext uri="{FF2B5EF4-FFF2-40B4-BE49-F238E27FC236}">
                <a16:creationId xmlns:a16="http://schemas.microsoft.com/office/drawing/2014/main" id="{A51FFE03-7EF7-4AE8-888F-D3E470CDE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28655"/>
              </p:ext>
            </p:extLst>
          </p:nvPr>
        </p:nvGraphicFramePr>
        <p:xfrm>
          <a:off x="2325407" y="1296250"/>
          <a:ext cx="6375506" cy="342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09">
                  <a:extLst>
                    <a:ext uri="{9D8B030D-6E8A-4147-A177-3AD203B41FA5}">
                      <a16:colId xmlns:a16="http://schemas.microsoft.com/office/drawing/2014/main" val="179661461"/>
                    </a:ext>
                  </a:extLst>
                </a:gridCol>
                <a:gridCol w="2197839">
                  <a:extLst>
                    <a:ext uri="{9D8B030D-6E8A-4147-A177-3AD203B41FA5}">
                      <a16:colId xmlns:a16="http://schemas.microsoft.com/office/drawing/2014/main" val="3561397409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3040288252"/>
                    </a:ext>
                  </a:extLst>
                </a:gridCol>
              </a:tblGrid>
              <a:tr h="60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Deadline (month)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to be made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10255"/>
                  </a:ext>
                </a:extLst>
              </a:tr>
              <a:tr h="647659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Sharing the design in every sprint and with project management/version control platform like Jira, </a:t>
                      </a:r>
                      <a:r>
                        <a:rPr lang="en-US" sz="1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Github</a:t>
                      </a: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or Trello</a:t>
                      </a:r>
                      <a:endParaRPr lang="en-ID" sz="1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Change requirements still accepted during the 70% of project timeline</a:t>
                      </a:r>
                      <a:endParaRPr lang="en-ID" sz="1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52684"/>
                  </a:ext>
                </a:extLst>
              </a:tr>
              <a:tr h="648929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Start with the most valuable product of this project, develop the prototype and do the test and deployment in development environment</a:t>
                      </a:r>
                      <a:endParaRPr lang="en-ID" sz="1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Accelerate the phase of this menu to be delivered on time, revision of the bug can be done in parallel</a:t>
                      </a:r>
                      <a:endParaRPr lang="en-ID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349867"/>
                  </a:ext>
                </a:extLst>
              </a:tr>
              <a:tr h="786581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Review the UI from the UI/UX designer for this menu</a:t>
                      </a:r>
                      <a:endParaRPr lang="en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To be discussed at the sprint review</a:t>
                      </a:r>
                      <a:endParaRPr lang="en-ID" sz="1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952352"/>
                  </a:ext>
                </a:extLst>
              </a:tr>
              <a:tr h="633535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Review the UI from the UI/UX designer for this menu</a:t>
                      </a:r>
                      <a:endParaRPr lang="en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To be discussed at the sprint review</a:t>
                      </a:r>
                      <a:endParaRPr lang="en-ID" sz="1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061433"/>
                  </a:ext>
                </a:extLst>
              </a:tr>
            </a:tbl>
          </a:graphicData>
        </a:graphic>
      </p:graphicFrame>
      <p:sp>
        <p:nvSpPr>
          <p:cNvPr id="49" name="Arrow: Right 48">
            <a:extLst>
              <a:ext uri="{FF2B5EF4-FFF2-40B4-BE49-F238E27FC236}">
                <a16:creationId xmlns:a16="http://schemas.microsoft.com/office/drawing/2014/main" id="{1626800F-C0C2-403A-B22E-B537D8A56AB5}"/>
              </a:ext>
            </a:extLst>
          </p:cNvPr>
          <p:cNvSpPr/>
          <p:nvPr/>
        </p:nvSpPr>
        <p:spPr>
          <a:xfrm>
            <a:off x="2688053" y="1968906"/>
            <a:ext cx="949881" cy="166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B5B8C2E0-5DAC-4D38-92FE-631DBB0CD4CD}"/>
              </a:ext>
            </a:extLst>
          </p:cNvPr>
          <p:cNvGraphicFramePr>
            <a:graphicFrameLocks noGrp="1"/>
          </p:cNvGraphicFramePr>
          <p:nvPr/>
        </p:nvGraphicFramePr>
        <p:xfrm>
          <a:off x="2347893" y="1622568"/>
          <a:ext cx="2533200" cy="26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0">
                  <a:extLst>
                    <a:ext uri="{9D8B030D-6E8A-4147-A177-3AD203B41FA5}">
                      <a16:colId xmlns:a16="http://schemas.microsoft.com/office/drawing/2014/main" val="654978848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3661876711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1739466582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2049842133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645504109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3933650180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2177754907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3044319504"/>
                    </a:ext>
                  </a:extLst>
                </a:gridCol>
              </a:tblGrid>
              <a:tr h="260841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  <a:endParaRPr lang="en-ID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</a:t>
                      </a:r>
                      <a:endParaRPr lang="en-ID" sz="1000" dirty="0"/>
                    </a:p>
                  </a:txBody>
                  <a:tcPr>
                    <a:solidFill>
                      <a:srgbClr val="D98D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02</a:t>
                      </a:r>
                      <a:endParaRPr lang="en-ID" sz="1000" dirty="0"/>
                    </a:p>
                  </a:txBody>
                  <a:tcPr>
                    <a:solidFill>
                      <a:srgbClr val="EE3A1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03</a:t>
                      </a:r>
                      <a:endParaRPr lang="en-ID" sz="1000" dirty="0"/>
                    </a:p>
                  </a:txBody>
                  <a:tcPr>
                    <a:solidFill>
                      <a:srgbClr val="AB5F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04</a:t>
                      </a:r>
                      <a:endParaRPr lang="en-ID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</a:t>
                      </a:r>
                      <a:endParaRPr lang="en-ID" sz="1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06</a:t>
                      </a:r>
                      <a:endParaRPr lang="en-ID" sz="10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07</a:t>
                      </a:r>
                      <a:endParaRPr lang="en-ID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59630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C70F957-2A2A-485F-9AE2-3C3D98491042}"/>
              </a:ext>
            </a:extLst>
          </p:cNvPr>
          <p:cNvSpPr/>
          <p:nvPr/>
        </p:nvSpPr>
        <p:spPr>
          <a:xfrm>
            <a:off x="1533159" y="2675066"/>
            <a:ext cx="754831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Reservation menu</a:t>
            </a:r>
            <a:endParaRPr lang="en-ID" sz="12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F89276-5E29-4021-80DE-B88B4A39C9D9}"/>
              </a:ext>
            </a:extLst>
          </p:cNvPr>
          <p:cNvSpPr/>
          <p:nvPr/>
        </p:nvSpPr>
        <p:spPr>
          <a:xfrm>
            <a:off x="1513493" y="3373156"/>
            <a:ext cx="754831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rgbClr val="D98D7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Visit 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menu</a:t>
            </a:r>
            <a:endParaRPr lang="en-ID" sz="12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84CD2A9-16E1-43B5-9FBB-325CAC652C61}"/>
              </a:ext>
            </a:extLst>
          </p:cNvPr>
          <p:cNvSpPr/>
          <p:nvPr/>
        </p:nvSpPr>
        <p:spPr>
          <a:xfrm>
            <a:off x="1518413" y="4125330"/>
            <a:ext cx="784325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Diagnosis menu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0A80E2-676B-4068-A4A9-1D87F57E3A7C}"/>
              </a:ext>
            </a:extLst>
          </p:cNvPr>
          <p:cNvCxnSpPr>
            <a:stCxn id="41" idx="7"/>
            <a:endCxn id="42" idx="0"/>
          </p:cNvCxnSpPr>
          <p:nvPr/>
        </p:nvCxnSpPr>
        <p:spPr>
          <a:xfrm flipV="1">
            <a:off x="1008053" y="2184828"/>
            <a:ext cx="539854" cy="7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B2B805-DA7D-437C-8C7E-7B4D21129AB4}"/>
              </a:ext>
            </a:extLst>
          </p:cNvPr>
          <p:cNvCxnSpPr>
            <a:stCxn id="41" idx="6"/>
            <a:endCxn id="18" idx="0"/>
          </p:cNvCxnSpPr>
          <p:nvPr/>
        </p:nvCxnSpPr>
        <p:spPr>
          <a:xfrm flipV="1">
            <a:off x="1140713" y="2946823"/>
            <a:ext cx="392446" cy="27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039188-289C-4633-AE82-6EBE15872185}"/>
              </a:ext>
            </a:extLst>
          </p:cNvPr>
          <p:cNvCxnSpPr>
            <a:stCxn id="41" idx="5"/>
            <a:endCxn id="19" idx="0"/>
          </p:cNvCxnSpPr>
          <p:nvPr/>
        </p:nvCxnSpPr>
        <p:spPr>
          <a:xfrm>
            <a:off x="1008053" y="3539653"/>
            <a:ext cx="505440" cy="10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1D6568-DB76-4652-9A74-D8A00DC98281}"/>
              </a:ext>
            </a:extLst>
          </p:cNvPr>
          <p:cNvCxnSpPr>
            <a:cxnSpLocks/>
            <a:stCxn id="41" idx="4"/>
            <a:endCxn id="20" idx="0"/>
          </p:cNvCxnSpPr>
          <p:nvPr/>
        </p:nvCxnSpPr>
        <p:spPr>
          <a:xfrm>
            <a:off x="687785" y="3672313"/>
            <a:ext cx="830628" cy="724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A16BB8-451C-4E8F-A81A-20EEE055138D}"/>
              </a:ext>
            </a:extLst>
          </p:cNvPr>
          <p:cNvSpPr/>
          <p:nvPr/>
        </p:nvSpPr>
        <p:spPr>
          <a:xfrm>
            <a:off x="2813096" y="2649324"/>
            <a:ext cx="507216" cy="175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FCD84F1-B744-4DB6-898B-A7D30C3E91BB}"/>
              </a:ext>
            </a:extLst>
          </p:cNvPr>
          <p:cNvSpPr/>
          <p:nvPr/>
        </p:nvSpPr>
        <p:spPr>
          <a:xfrm>
            <a:off x="3094031" y="3388778"/>
            <a:ext cx="507215" cy="166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137AA8D-0116-40EB-B446-C4B98CEE3EFD}"/>
              </a:ext>
            </a:extLst>
          </p:cNvPr>
          <p:cNvSpPr/>
          <p:nvPr/>
        </p:nvSpPr>
        <p:spPr>
          <a:xfrm>
            <a:off x="3490104" y="4221845"/>
            <a:ext cx="295660" cy="16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6B4926C-0D85-49F7-AB53-2E7DA64526CE}"/>
              </a:ext>
            </a:extLst>
          </p:cNvPr>
          <p:cNvSpPr/>
          <p:nvPr/>
        </p:nvSpPr>
        <p:spPr>
          <a:xfrm>
            <a:off x="5982246" y="460059"/>
            <a:ext cx="295660" cy="16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06ECF81-8473-41CD-AE0F-0B7149634C22}"/>
              </a:ext>
            </a:extLst>
          </p:cNvPr>
          <p:cNvSpPr/>
          <p:nvPr/>
        </p:nvSpPr>
        <p:spPr>
          <a:xfrm>
            <a:off x="5980707" y="739822"/>
            <a:ext cx="295660" cy="215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21940-345F-487F-BA2A-76755D074953}"/>
              </a:ext>
            </a:extLst>
          </p:cNvPr>
          <p:cNvSpPr txBox="1"/>
          <p:nvPr/>
        </p:nvSpPr>
        <p:spPr>
          <a:xfrm>
            <a:off x="6309250" y="329684"/>
            <a:ext cx="133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8D75"/>
                </a:solidFill>
              </a:rPr>
              <a:t>Start-end</a:t>
            </a:r>
            <a:endParaRPr lang="en-ID" dirty="0">
              <a:solidFill>
                <a:srgbClr val="D98D75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7650BD-0736-4763-8047-EBBD0C8341F0}"/>
              </a:ext>
            </a:extLst>
          </p:cNvPr>
          <p:cNvSpPr txBox="1"/>
          <p:nvPr/>
        </p:nvSpPr>
        <p:spPr>
          <a:xfrm>
            <a:off x="6299735" y="650802"/>
            <a:ext cx="133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8D75"/>
                </a:solidFill>
              </a:rPr>
              <a:t>Complete</a:t>
            </a:r>
            <a:endParaRPr lang="en-ID" dirty="0">
              <a:solidFill>
                <a:srgbClr val="D98D75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FCD4804-0C30-4DCF-A765-3F28208C558D}"/>
              </a:ext>
            </a:extLst>
          </p:cNvPr>
          <p:cNvSpPr/>
          <p:nvPr/>
        </p:nvSpPr>
        <p:spPr>
          <a:xfrm>
            <a:off x="5985625" y="1049534"/>
            <a:ext cx="295660" cy="16971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2A54D-B271-4CE6-9B3F-7F2B1B303986}"/>
              </a:ext>
            </a:extLst>
          </p:cNvPr>
          <p:cNvSpPr txBox="1"/>
          <p:nvPr/>
        </p:nvSpPr>
        <p:spPr>
          <a:xfrm>
            <a:off x="6304653" y="960514"/>
            <a:ext cx="133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8D75"/>
                </a:solidFill>
              </a:rPr>
              <a:t>In progress</a:t>
            </a:r>
            <a:endParaRPr lang="en-ID" dirty="0">
              <a:solidFill>
                <a:srgbClr val="D98D75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BBB2532-FC41-44E4-A669-249DA802743F}"/>
              </a:ext>
            </a:extLst>
          </p:cNvPr>
          <p:cNvSpPr/>
          <p:nvPr/>
        </p:nvSpPr>
        <p:spPr>
          <a:xfrm>
            <a:off x="2677061" y="2194991"/>
            <a:ext cx="295660" cy="16971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2C1CB21-851F-43C9-BE30-92517995D0EC}"/>
              </a:ext>
            </a:extLst>
          </p:cNvPr>
          <p:cNvSpPr/>
          <p:nvPr/>
        </p:nvSpPr>
        <p:spPr>
          <a:xfrm>
            <a:off x="2809797" y="2829171"/>
            <a:ext cx="162924" cy="1570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A7177EB-397D-46B0-93B7-FD2DED048DDB}"/>
              </a:ext>
            </a:extLst>
          </p:cNvPr>
          <p:cNvSpPr/>
          <p:nvPr/>
        </p:nvSpPr>
        <p:spPr>
          <a:xfrm>
            <a:off x="2903780" y="3642098"/>
            <a:ext cx="162924" cy="1570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69EA8B3-11AF-445F-A20C-573381478D1B}"/>
              </a:ext>
            </a:extLst>
          </p:cNvPr>
          <p:cNvSpPr/>
          <p:nvPr/>
        </p:nvSpPr>
        <p:spPr>
          <a:xfrm>
            <a:off x="2903205" y="4446578"/>
            <a:ext cx="162924" cy="1570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6068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5">
            <a:extLst>
              <a:ext uri="{FF2B5EF4-FFF2-40B4-BE49-F238E27FC236}">
                <a16:creationId xmlns:a16="http://schemas.microsoft.com/office/drawing/2014/main" id="{9BBA16B6-CE64-4ABF-9999-F60752F9CACA}"/>
              </a:ext>
            </a:extLst>
          </p:cNvPr>
          <p:cNvSpPr/>
          <p:nvPr/>
        </p:nvSpPr>
        <p:spPr>
          <a:xfrm>
            <a:off x="310266" y="0"/>
            <a:ext cx="733572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CCA677"/>
                </a:solidFill>
                <a:latin typeface="Economica"/>
                <a:ea typeface="Economica"/>
              </a:rPr>
              <a:t>Project milestone (II)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060F7C-4EA4-4F76-8D77-9F0D02E44448}"/>
              </a:ext>
            </a:extLst>
          </p:cNvPr>
          <p:cNvSpPr/>
          <p:nvPr/>
        </p:nvSpPr>
        <p:spPr>
          <a:xfrm>
            <a:off x="234856" y="2766456"/>
            <a:ext cx="905857" cy="90585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dirty="0"/>
              <a:t>Mile</a:t>
            </a:r>
          </a:p>
          <a:p>
            <a:r>
              <a:rPr lang="en-US" sz="1400" dirty="0"/>
              <a:t>stone</a:t>
            </a:r>
            <a:endParaRPr lang="en-ID" sz="14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D395B5-E125-46BA-859D-9BCA9892DD13}"/>
              </a:ext>
            </a:extLst>
          </p:cNvPr>
          <p:cNvSpPr/>
          <p:nvPr/>
        </p:nvSpPr>
        <p:spPr>
          <a:xfrm>
            <a:off x="1547907" y="1913071"/>
            <a:ext cx="815272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Prescription menu</a:t>
            </a:r>
            <a:endParaRPr lang="en-ID" sz="1200" kern="12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FBBD724-2B34-404F-84AB-E7BE1769EF48}"/>
              </a:ext>
            </a:extLst>
          </p:cNvPr>
          <p:cNvSpPr/>
          <p:nvPr/>
        </p:nvSpPr>
        <p:spPr>
          <a:xfrm>
            <a:off x="2145773" y="1776213"/>
            <a:ext cx="815272" cy="543514"/>
          </a:xfrm>
          <a:custGeom>
            <a:avLst/>
            <a:gdLst>
              <a:gd name="connsiteX0" fmla="*/ 0 w 815272"/>
              <a:gd name="connsiteY0" fmla="*/ 0 h 543514"/>
              <a:gd name="connsiteX1" fmla="*/ 815272 w 815272"/>
              <a:gd name="connsiteY1" fmla="*/ 0 h 543514"/>
              <a:gd name="connsiteX2" fmla="*/ 815272 w 815272"/>
              <a:gd name="connsiteY2" fmla="*/ 543514 h 543514"/>
              <a:gd name="connsiteX3" fmla="*/ 0 w 815272"/>
              <a:gd name="connsiteY3" fmla="*/ 543514 h 543514"/>
              <a:gd name="connsiteX4" fmla="*/ 0 w 815272"/>
              <a:gd name="connsiteY4" fmla="*/ 0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272" h="543514">
                <a:moveTo>
                  <a:pt x="0" y="0"/>
                </a:moveTo>
                <a:lnTo>
                  <a:pt x="815272" y="0"/>
                </a:lnTo>
                <a:lnTo>
                  <a:pt x="815272" y="543514"/>
                </a:lnTo>
                <a:lnTo>
                  <a:pt x="0" y="543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01A0A3-0829-44E7-97C1-5E0E6C9A7CD3}"/>
              </a:ext>
            </a:extLst>
          </p:cNvPr>
          <p:cNvSpPr/>
          <p:nvPr/>
        </p:nvSpPr>
        <p:spPr>
          <a:xfrm>
            <a:off x="2325407" y="2446617"/>
            <a:ext cx="815272" cy="543514"/>
          </a:xfrm>
          <a:custGeom>
            <a:avLst/>
            <a:gdLst>
              <a:gd name="connsiteX0" fmla="*/ 0 w 815272"/>
              <a:gd name="connsiteY0" fmla="*/ 0 h 543514"/>
              <a:gd name="connsiteX1" fmla="*/ 815272 w 815272"/>
              <a:gd name="connsiteY1" fmla="*/ 0 h 543514"/>
              <a:gd name="connsiteX2" fmla="*/ 815272 w 815272"/>
              <a:gd name="connsiteY2" fmla="*/ 543514 h 543514"/>
              <a:gd name="connsiteX3" fmla="*/ 0 w 815272"/>
              <a:gd name="connsiteY3" fmla="*/ 543514 h 543514"/>
              <a:gd name="connsiteX4" fmla="*/ 0 w 815272"/>
              <a:gd name="connsiteY4" fmla="*/ 0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272" h="543514">
                <a:moveTo>
                  <a:pt x="0" y="0"/>
                </a:moveTo>
                <a:lnTo>
                  <a:pt x="815272" y="0"/>
                </a:lnTo>
                <a:lnTo>
                  <a:pt x="815272" y="543514"/>
                </a:lnTo>
                <a:lnTo>
                  <a:pt x="0" y="543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CA2E8B-839C-42BF-986C-C7B59483C68A}"/>
              </a:ext>
            </a:extLst>
          </p:cNvPr>
          <p:cNvSpPr/>
          <p:nvPr/>
        </p:nvSpPr>
        <p:spPr>
          <a:xfrm>
            <a:off x="2145773" y="3117021"/>
            <a:ext cx="815272" cy="543514"/>
          </a:xfrm>
          <a:custGeom>
            <a:avLst/>
            <a:gdLst>
              <a:gd name="connsiteX0" fmla="*/ 0 w 815272"/>
              <a:gd name="connsiteY0" fmla="*/ 0 h 543514"/>
              <a:gd name="connsiteX1" fmla="*/ 815272 w 815272"/>
              <a:gd name="connsiteY1" fmla="*/ 0 h 543514"/>
              <a:gd name="connsiteX2" fmla="*/ 815272 w 815272"/>
              <a:gd name="connsiteY2" fmla="*/ 543514 h 543514"/>
              <a:gd name="connsiteX3" fmla="*/ 0 w 815272"/>
              <a:gd name="connsiteY3" fmla="*/ 543514 h 543514"/>
              <a:gd name="connsiteX4" fmla="*/ 0 w 815272"/>
              <a:gd name="connsiteY4" fmla="*/ 0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272" h="543514">
                <a:moveTo>
                  <a:pt x="0" y="0"/>
                </a:moveTo>
                <a:lnTo>
                  <a:pt x="815272" y="0"/>
                </a:lnTo>
                <a:lnTo>
                  <a:pt x="815272" y="543514"/>
                </a:lnTo>
                <a:lnTo>
                  <a:pt x="0" y="543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</p:txBody>
      </p:sp>
      <p:graphicFrame>
        <p:nvGraphicFramePr>
          <p:cNvPr id="48" name="Table 48">
            <a:extLst>
              <a:ext uri="{FF2B5EF4-FFF2-40B4-BE49-F238E27FC236}">
                <a16:creationId xmlns:a16="http://schemas.microsoft.com/office/drawing/2014/main" id="{A51FFE03-7EF7-4AE8-888F-D3E470CDE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22327"/>
              </p:ext>
            </p:extLst>
          </p:nvPr>
        </p:nvGraphicFramePr>
        <p:xfrm>
          <a:off x="2325407" y="1296250"/>
          <a:ext cx="6375506" cy="331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09">
                  <a:extLst>
                    <a:ext uri="{9D8B030D-6E8A-4147-A177-3AD203B41FA5}">
                      <a16:colId xmlns:a16="http://schemas.microsoft.com/office/drawing/2014/main" val="179661461"/>
                    </a:ext>
                  </a:extLst>
                </a:gridCol>
                <a:gridCol w="2197839">
                  <a:extLst>
                    <a:ext uri="{9D8B030D-6E8A-4147-A177-3AD203B41FA5}">
                      <a16:colId xmlns:a16="http://schemas.microsoft.com/office/drawing/2014/main" val="3561397409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3040288252"/>
                    </a:ext>
                  </a:extLst>
                </a:gridCol>
              </a:tblGrid>
              <a:tr h="60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Deadline (month)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to be made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10255"/>
                  </a:ext>
                </a:extLst>
              </a:tr>
              <a:tr h="647659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Review the UI from the UI/UX designer for this menu</a:t>
                      </a:r>
                      <a:endParaRPr lang="en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To be discussed at the sprint review</a:t>
                      </a:r>
                      <a:endParaRPr lang="en-ID" sz="1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952684"/>
                  </a:ext>
                </a:extLst>
              </a:tr>
              <a:tr h="648929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For each deployment to the development cloud need to be tested by QA tester</a:t>
                      </a:r>
                      <a:endParaRPr lang="en-ID" sz="1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Inform to the bug or fault to the scrum team in sprint review </a:t>
                      </a:r>
                      <a:endParaRPr lang="en-ID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349867"/>
                  </a:ext>
                </a:extLst>
              </a:tr>
              <a:tr h="786581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Invite some stakeholder representatives to join UAT</a:t>
                      </a:r>
                      <a:endParaRPr lang="en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If there is minor bug or changes for the UI, and can be accommodated in timeline, then approve</a:t>
                      </a:r>
                      <a:endParaRPr lang="en-ID" sz="1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952352"/>
                  </a:ext>
                </a:extLst>
              </a:tr>
              <a:tr h="633535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Provide the list of actions to migrate from development cloud to production cloud, or mirroring the environment</a:t>
                      </a:r>
                      <a:endParaRPr lang="en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Consider the difficulties of migration</a:t>
                      </a:r>
                      <a:endParaRPr lang="en-ID" sz="1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061433"/>
                  </a:ext>
                </a:extLst>
              </a:tr>
            </a:tbl>
          </a:graphicData>
        </a:graphic>
      </p:graphicFrame>
      <p:sp>
        <p:nvSpPr>
          <p:cNvPr id="49" name="Arrow: Right 48">
            <a:extLst>
              <a:ext uri="{FF2B5EF4-FFF2-40B4-BE49-F238E27FC236}">
                <a16:creationId xmlns:a16="http://schemas.microsoft.com/office/drawing/2014/main" id="{1626800F-C0C2-403A-B22E-B537D8A56AB5}"/>
              </a:ext>
            </a:extLst>
          </p:cNvPr>
          <p:cNvSpPr/>
          <p:nvPr/>
        </p:nvSpPr>
        <p:spPr>
          <a:xfrm>
            <a:off x="3637935" y="1964673"/>
            <a:ext cx="639098" cy="16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B5B8C2E0-5DAC-4D38-92FE-631DBB0CD4CD}"/>
              </a:ext>
            </a:extLst>
          </p:cNvPr>
          <p:cNvGraphicFramePr>
            <a:graphicFrameLocks noGrp="1"/>
          </p:cNvGraphicFramePr>
          <p:nvPr/>
        </p:nvGraphicFramePr>
        <p:xfrm>
          <a:off x="2347893" y="1622568"/>
          <a:ext cx="2533200" cy="26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0">
                  <a:extLst>
                    <a:ext uri="{9D8B030D-6E8A-4147-A177-3AD203B41FA5}">
                      <a16:colId xmlns:a16="http://schemas.microsoft.com/office/drawing/2014/main" val="654978848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3661876711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1739466582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2049842133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645504109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3933650180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2177754907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3044319504"/>
                    </a:ext>
                  </a:extLst>
                </a:gridCol>
              </a:tblGrid>
              <a:tr h="260841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  <a:endParaRPr lang="en-ID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</a:t>
                      </a:r>
                      <a:endParaRPr lang="en-ID" sz="1000" dirty="0"/>
                    </a:p>
                  </a:txBody>
                  <a:tcPr>
                    <a:solidFill>
                      <a:srgbClr val="D98D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02</a:t>
                      </a:r>
                      <a:endParaRPr lang="en-ID" sz="1000" dirty="0"/>
                    </a:p>
                  </a:txBody>
                  <a:tcPr>
                    <a:solidFill>
                      <a:srgbClr val="EE3A1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03</a:t>
                      </a:r>
                      <a:endParaRPr lang="en-ID" sz="1000" dirty="0"/>
                    </a:p>
                  </a:txBody>
                  <a:tcPr>
                    <a:solidFill>
                      <a:srgbClr val="AB5F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04</a:t>
                      </a:r>
                      <a:endParaRPr lang="en-ID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</a:t>
                      </a:r>
                      <a:endParaRPr lang="en-ID" sz="1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06</a:t>
                      </a:r>
                      <a:endParaRPr lang="en-ID" sz="10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07</a:t>
                      </a:r>
                      <a:endParaRPr lang="en-ID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59630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C70F957-2A2A-485F-9AE2-3C3D98491042}"/>
              </a:ext>
            </a:extLst>
          </p:cNvPr>
          <p:cNvSpPr/>
          <p:nvPr/>
        </p:nvSpPr>
        <p:spPr>
          <a:xfrm>
            <a:off x="1533159" y="2675066"/>
            <a:ext cx="754831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QA testing</a:t>
            </a:r>
            <a:endParaRPr lang="en-ID" sz="12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F89276-5E29-4021-80DE-B88B4A39C9D9}"/>
              </a:ext>
            </a:extLst>
          </p:cNvPr>
          <p:cNvSpPr/>
          <p:nvPr/>
        </p:nvSpPr>
        <p:spPr>
          <a:xfrm>
            <a:off x="1513493" y="3373156"/>
            <a:ext cx="754831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rgbClr val="D98D7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UAT</a:t>
            </a:r>
            <a:endParaRPr lang="en-ID" sz="12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84CD2A9-16E1-43B5-9FBB-325CAC652C61}"/>
              </a:ext>
            </a:extLst>
          </p:cNvPr>
          <p:cNvSpPr/>
          <p:nvPr/>
        </p:nvSpPr>
        <p:spPr>
          <a:xfrm>
            <a:off x="1518413" y="4125330"/>
            <a:ext cx="784325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Deployment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0A80E2-676B-4068-A4A9-1D87F57E3A7C}"/>
              </a:ext>
            </a:extLst>
          </p:cNvPr>
          <p:cNvCxnSpPr>
            <a:cxnSpLocks/>
            <a:stCxn id="41" idx="7"/>
            <a:endCxn id="42" idx="0"/>
          </p:cNvCxnSpPr>
          <p:nvPr/>
        </p:nvCxnSpPr>
        <p:spPr>
          <a:xfrm flipV="1">
            <a:off x="1008053" y="2184828"/>
            <a:ext cx="539854" cy="7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B2B805-DA7D-437C-8C7E-7B4D21129AB4}"/>
              </a:ext>
            </a:extLst>
          </p:cNvPr>
          <p:cNvCxnSpPr>
            <a:stCxn id="41" idx="6"/>
            <a:endCxn id="18" idx="0"/>
          </p:cNvCxnSpPr>
          <p:nvPr/>
        </p:nvCxnSpPr>
        <p:spPr>
          <a:xfrm flipV="1">
            <a:off x="1140713" y="2946823"/>
            <a:ext cx="392446" cy="27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039188-289C-4633-AE82-6EBE15872185}"/>
              </a:ext>
            </a:extLst>
          </p:cNvPr>
          <p:cNvCxnSpPr>
            <a:stCxn id="41" idx="5"/>
            <a:endCxn id="19" idx="0"/>
          </p:cNvCxnSpPr>
          <p:nvPr/>
        </p:nvCxnSpPr>
        <p:spPr>
          <a:xfrm>
            <a:off x="1008053" y="3539653"/>
            <a:ext cx="505440" cy="10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1D6568-DB76-4652-9A74-D8A00DC98281}"/>
              </a:ext>
            </a:extLst>
          </p:cNvPr>
          <p:cNvCxnSpPr>
            <a:cxnSpLocks/>
            <a:stCxn id="41" idx="4"/>
            <a:endCxn id="20" idx="0"/>
          </p:cNvCxnSpPr>
          <p:nvPr/>
        </p:nvCxnSpPr>
        <p:spPr>
          <a:xfrm>
            <a:off x="687785" y="3672313"/>
            <a:ext cx="830628" cy="724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A16BB8-451C-4E8F-A81A-20EEE055138D}"/>
              </a:ext>
            </a:extLst>
          </p:cNvPr>
          <p:cNvSpPr/>
          <p:nvPr/>
        </p:nvSpPr>
        <p:spPr>
          <a:xfrm>
            <a:off x="3347638" y="2653254"/>
            <a:ext cx="1224362" cy="192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FCD84F1-B744-4DB6-898B-A7D30C3E91BB}"/>
              </a:ext>
            </a:extLst>
          </p:cNvPr>
          <p:cNvSpPr/>
          <p:nvPr/>
        </p:nvSpPr>
        <p:spPr>
          <a:xfrm>
            <a:off x="4271361" y="3326433"/>
            <a:ext cx="143323" cy="17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137AA8D-0116-40EB-B446-C4B98CEE3EFD}"/>
              </a:ext>
            </a:extLst>
          </p:cNvPr>
          <p:cNvSpPr/>
          <p:nvPr/>
        </p:nvSpPr>
        <p:spPr>
          <a:xfrm>
            <a:off x="4276340" y="4221911"/>
            <a:ext cx="226834" cy="175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6B4926C-0D85-49F7-AB53-2E7DA64526CE}"/>
              </a:ext>
            </a:extLst>
          </p:cNvPr>
          <p:cNvSpPr/>
          <p:nvPr/>
        </p:nvSpPr>
        <p:spPr>
          <a:xfrm>
            <a:off x="5982246" y="460059"/>
            <a:ext cx="295660" cy="16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06ECF81-8473-41CD-AE0F-0B7149634C22}"/>
              </a:ext>
            </a:extLst>
          </p:cNvPr>
          <p:cNvSpPr/>
          <p:nvPr/>
        </p:nvSpPr>
        <p:spPr>
          <a:xfrm>
            <a:off x="5980707" y="739822"/>
            <a:ext cx="295660" cy="215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21940-345F-487F-BA2A-76755D074953}"/>
              </a:ext>
            </a:extLst>
          </p:cNvPr>
          <p:cNvSpPr txBox="1"/>
          <p:nvPr/>
        </p:nvSpPr>
        <p:spPr>
          <a:xfrm>
            <a:off x="6309250" y="329684"/>
            <a:ext cx="133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8D75"/>
                </a:solidFill>
              </a:rPr>
              <a:t>Start-end</a:t>
            </a:r>
            <a:endParaRPr lang="en-ID" dirty="0">
              <a:solidFill>
                <a:srgbClr val="D98D75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7650BD-0736-4763-8047-EBBD0C8341F0}"/>
              </a:ext>
            </a:extLst>
          </p:cNvPr>
          <p:cNvSpPr txBox="1"/>
          <p:nvPr/>
        </p:nvSpPr>
        <p:spPr>
          <a:xfrm>
            <a:off x="6299735" y="650802"/>
            <a:ext cx="133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8D75"/>
                </a:solidFill>
              </a:rPr>
              <a:t>Complete</a:t>
            </a:r>
            <a:endParaRPr lang="en-ID" dirty="0">
              <a:solidFill>
                <a:srgbClr val="D98D75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FCD4804-0C30-4DCF-A765-3F28208C558D}"/>
              </a:ext>
            </a:extLst>
          </p:cNvPr>
          <p:cNvSpPr/>
          <p:nvPr/>
        </p:nvSpPr>
        <p:spPr>
          <a:xfrm>
            <a:off x="5985625" y="1049534"/>
            <a:ext cx="295660" cy="16971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2A54D-B271-4CE6-9B3F-7F2B1B303986}"/>
              </a:ext>
            </a:extLst>
          </p:cNvPr>
          <p:cNvSpPr txBox="1"/>
          <p:nvPr/>
        </p:nvSpPr>
        <p:spPr>
          <a:xfrm>
            <a:off x="6304653" y="960514"/>
            <a:ext cx="133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8D75"/>
                </a:solidFill>
              </a:rPr>
              <a:t>In progress</a:t>
            </a:r>
            <a:endParaRPr lang="en-ID" dirty="0">
              <a:solidFill>
                <a:srgbClr val="D98D75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BBB2532-FC41-44E4-A669-249DA802743F}"/>
              </a:ext>
            </a:extLst>
          </p:cNvPr>
          <p:cNvSpPr/>
          <p:nvPr/>
        </p:nvSpPr>
        <p:spPr>
          <a:xfrm>
            <a:off x="2677061" y="2194991"/>
            <a:ext cx="295660" cy="16971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2C1CB21-851F-43C9-BE30-92517995D0EC}"/>
              </a:ext>
            </a:extLst>
          </p:cNvPr>
          <p:cNvSpPr/>
          <p:nvPr/>
        </p:nvSpPr>
        <p:spPr>
          <a:xfrm>
            <a:off x="2809797" y="2829171"/>
            <a:ext cx="162924" cy="1570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A7177EB-397D-46B0-93B7-FD2DED048DDB}"/>
              </a:ext>
            </a:extLst>
          </p:cNvPr>
          <p:cNvSpPr/>
          <p:nvPr/>
        </p:nvSpPr>
        <p:spPr>
          <a:xfrm>
            <a:off x="2903780" y="3642098"/>
            <a:ext cx="162924" cy="1570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69EA8B3-11AF-445F-A20C-573381478D1B}"/>
              </a:ext>
            </a:extLst>
          </p:cNvPr>
          <p:cNvSpPr/>
          <p:nvPr/>
        </p:nvSpPr>
        <p:spPr>
          <a:xfrm>
            <a:off x="2903205" y="4446578"/>
            <a:ext cx="162924" cy="1570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190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5">
            <a:extLst>
              <a:ext uri="{FF2B5EF4-FFF2-40B4-BE49-F238E27FC236}">
                <a16:creationId xmlns:a16="http://schemas.microsoft.com/office/drawing/2014/main" id="{9BBA16B6-CE64-4ABF-9999-F60752F9CACA}"/>
              </a:ext>
            </a:extLst>
          </p:cNvPr>
          <p:cNvSpPr/>
          <p:nvPr/>
        </p:nvSpPr>
        <p:spPr>
          <a:xfrm>
            <a:off x="310266" y="0"/>
            <a:ext cx="733572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CCA677"/>
                </a:solidFill>
                <a:latin typeface="Economica"/>
                <a:ea typeface="Economica"/>
              </a:rPr>
              <a:t>Project milestone (II)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060F7C-4EA4-4F76-8D77-9F0D02E44448}"/>
              </a:ext>
            </a:extLst>
          </p:cNvPr>
          <p:cNvSpPr/>
          <p:nvPr/>
        </p:nvSpPr>
        <p:spPr>
          <a:xfrm>
            <a:off x="126166" y="2493259"/>
            <a:ext cx="905857" cy="90585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dirty="0"/>
              <a:t>Mile</a:t>
            </a:r>
          </a:p>
          <a:p>
            <a:r>
              <a:rPr lang="en-US" sz="1400" dirty="0"/>
              <a:t>stone</a:t>
            </a:r>
            <a:endParaRPr lang="en-ID" sz="14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D395B5-E125-46BA-859D-9BCA9892DD13}"/>
              </a:ext>
            </a:extLst>
          </p:cNvPr>
          <p:cNvSpPr/>
          <p:nvPr/>
        </p:nvSpPr>
        <p:spPr>
          <a:xfrm>
            <a:off x="1547907" y="1913071"/>
            <a:ext cx="754831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User training</a:t>
            </a:r>
            <a:endParaRPr lang="en-ID" sz="1200" kern="12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FBBD724-2B34-404F-84AB-E7BE1769EF48}"/>
              </a:ext>
            </a:extLst>
          </p:cNvPr>
          <p:cNvSpPr/>
          <p:nvPr/>
        </p:nvSpPr>
        <p:spPr>
          <a:xfrm>
            <a:off x="2145773" y="1776213"/>
            <a:ext cx="815272" cy="543514"/>
          </a:xfrm>
          <a:custGeom>
            <a:avLst/>
            <a:gdLst>
              <a:gd name="connsiteX0" fmla="*/ 0 w 815272"/>
              <a:gd name="connsiteY0" fmla="*/ 0 h 543514"/>
              <a:gd name="connsiteX1" fmla="*/ 815272 w 815272"/>
              <a:gd name="connsiteY1" fmla="*/ 0 h 543514"/>
              <a:gd name="connsiteX2" fmla="*/ 815272 w 815272"/>
              <a:gd name="connsiteY2" fmla="*/ 543514 h 543514"/>
              <a:gd name="connsiteX3" fmla="*/ 0 w 815272"/>
              <a:gd name="connsiteY3" fmla="*/ 543514 h 543514"/>
              <a:gd name="connsiteX4" fmla="*/ 0 w 815272"/>
              <a:gd name="connsiteY4" fmla="*/ 0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272" h="543514">
                <a:moveTo>
                  <a:pt x="0" y="0"/>
                </a:moveTo>
                <a:lnTo>
                  <a:pt x="815272" y="0"/>
                </a:lnTo>
                <a:lnTo>
                  <a:pt x="815272" y="543514"/>
                </a:lnTo>
                <a:lnTo>
                  <a:pt x="0" y="543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01A0A3-0829-44E7-97C1-5E0E6C9A7CD3}"/>
              </a:ext>
            </a:extLst>
          </p:cNvPr>
          <p:cNvSpPr/>
          <p:nvPr/>
        </p:nvSpPr>
        <p:spPr>
          <a:xfrm>
            <a:off x="2325407" y="2446617"/>
            <a:ext cx="815272" cy="543514"/>
          </a:xfrm>
          <a:custGeom>
            <a:avLst/>
            <a:gdLst>
              <a:gd name="connsiteX0" fmla="*/ 0 w 815272"/>
              <a:gd name="connsiteY0" fmla="*/ 0 h 543514"/>
              <a:gd name="connsiteX1" fmla="*/ 815272 w 815272"/>
              <a:gd name="connsiteY1" fmla="*/ 0 h 543514"/>
              <a:gd name="connsiteX2" fmla="*/ 815272 w 815272"/>
              <a:gd name="connsiteY2" fmla="*/ 543514 h 543514"/>
              <a:gd name="connsiteX3" fmla="*/ 0 w 815272"/>
              <a:gd name="connsiteY3" fmla="*/ 543514 h 543514"/>
              <a:gd name="connsiteX4" fmla="*/ 0 w 815272"/>
              <a:gd name="connsiteY4" fmla="*/ 0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272" h="543514">
                <a:moveTo>
                  <a:pt x="0" y="0"/>
                </a:moveTo>
                <a:lnTo>
                  <a:pt x="815272" y="0"/>
                </a:lnTo>
                <a:lnTo>
                  <a:pt x="815272" y="543514"/>
                </a:lnTo>
                <a:lnTo>
                  <a:pt x="0" y="543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CA2E8B-839C-42BF-986C-C7B59483C68A}"/>
              </a:ext>
            </a:extLst>
          </p:cNvPr>
          <p:cNvSpPr/>
          <p:nvPr/>
        </p:nvSpPr>
        <p:spPr>
          <a:xfrm>
            <a:off x="2145773" y="3117021"/>
            <a:ext cx="815272" cy="543514"/>
          </a:xfrm>
          <a:custGeom>
            <a:avLst/>
            <a:gdLst>
              <a:gd name="connsiteX0" fmla="*/ 0 w 815272"/>
              <a:gd name="connsiteY0" fmla="*/ 0 h 543514"/>
              <a:gd name="connsiteX1" fmla="*/ 815272 w 815272"/>
              <a:gd name="connsiteY1" fmla="*/ 0 h 543514"/>
              <a:gd name="connsiteX2" fmla="*/ 815272 w 815272"/>
              <a:gd name="connsiteY2" fmla="*/ 543514 h 543514"/>
              <a:gd name="connsiteX3" fmla="*/ 0 w 815272"/>
              <a:gd name="connsiteY3" fmla="*/ 543514 h 543514"/>
              <a:gd name="connsiteX4" fmla="*/ 0 w 815272"/>
              <a:gd name="connsiteY4" fmla="*/ 0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272" h="543514">
                <a:moveTo>
                  <a:pt x="0" y="0"/>
                </a:moveTo>
                <a:lnTo>
                  <a:pt x="815272" y="0"/>
                </a:lnTo>
                <a:lnTo>
                  <a:pt x="815272" y="543514"/>
                </a:lnTo>
                <a:lnTo>
                  <a:pt x="0" y="543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ID" sz="1700" kern="1200"/>
          </a:p>
        </p:txBody>
      </p:sp>
      <p:graphicFrame>
        <p:nvGraphicFramePr>
          <p:cNvPr id="48" name="Table 48">
            <a:extLst>
              <a:ext uri="{FF2B5EF4-FFF2-40B4-BE49-F238E27FC236}">
                <a16:creationId xmlns:a16="http://schemas.microsoft.com/office/drawing/2014/main" id="{A51FFE03-7EF7-4AE8-888F-D3E470CDE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79092"/>
              </p:ext>
            </p:extLst>
          </p:nvPr>
        </p:nvGraphicFramePr>
        <p:xfrm>
          <a:off x="2321104" y="1361834"/>
          <a:ext cx="6572787" cy="275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689">
                  <a:extLst>
                    <a:ext uri="{9D8B030D-6E8A-4147-A177-3AD203B41FA5}">
                      <a16:colId xmlns:a16="http://schemas.microsoft.com/office/drawing/2014/main" val="179661461"/>
                    </a:ext>
                  </a:extLst>
                </a:gridCol>
                <a:gridCol w="2265848">
                  <a:extLst>
                    <a:ext uri="{9D8B030D-6E8A-4147-A177-3AD203B41FA5}">
                      <a16:colId xmlns:a16="http://schemas.microsoft.com/office/drawing/2014/main" val="3561397409"/>
                    </a:ext>
                  </a:extLst>
                </a:gridCol>
                <a:gridCol w="1652250">
                  <a:extLst>
                    <a:ext uri="{9D8B030D-6E8A-4147-A177-3AD203B41FA5}">
                      <a16:colId xmlns:a16="http://schemas.microsoft.com/office/drawing/2014/main" val="3040288252"/>
                    </a:ext>
                  </a:extLst>
                </a:gridCol>
              </a:tblGrid>
              <a:tr h="6010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Deadline (month)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to be made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10255"/>
                  </a:ext>
                </a:extLst>
              </a:tr>
              <a:tr h="647659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Do socialization in the school, hospital or pharmacies, advertisement via web, television or billboard               </a:t>
                      </a:r>
                      <a:endParaRPr lang="en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Consider the budget for the advertisement and training</a:t>
                      </a:r>
                      <a:endParaRPr lang="en-ID" sz="1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952684"/>
                  </a:ext>
                </a:extLst>
              </a:tr>
              <a:tr h="648929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Stand by for unexpected bug or risk</a:t>
                      </a:r>
                      <a:endParaRPr lang="en-ID" sz="1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Consider user response of the system, control the use of production budget</a:t>
                      </a:r>
                      <a:endParaRPr lang="en-ID" sz="1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349867"/>
                  </a:ext>
                </a:extLst>
              </a:tr>
              <a:tr h="786581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Monitoring performance of the system, provide helpdesk support</a:t>
                      </a:r>
                      <a:endParaRPr lang="en-I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By using system monitoring, we can decide if the infrastructure of the cloud suitable or we can make cost optimization</a:t>
                      </a:r>
                      <a:endParaRPr lang="en-ID" sz="1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952352"/>
                  </a:ext>
                </a:extLst>
              </a:tr>
            </a:tbl>
          </a:graphicData>
        </a:graphic>
      </p:graphicFrame>
      <p:sp>
        <p:nvSpPr>
          <p:cNvPr id="49" name="Arrow: Right 48">
            <a:extLst>
              <a:ext uri="{FF2B5EF4-FFF2-40B4-BE49-F238E27FC236}">
                <a16:creationId xmlns:a16="http://schemas.microsoft.com/office/drawing/2014/main" id="{1626800F-C0C2-403A-B22E-B537D8A56AB5}"/>
              </a:ext>
            </a:extLst>
          </p:cNvPr>
          <p:cNvSpPr/>
          <p:nvPr/>
        </p:nvSpPr>
        <p:spPr>
          <a:xfrm>
            <a:off x="3637935" y="1964673"/>
            <a:ext cx="639098" cy="16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B5B8C2E0-5DAC-4D38-92FE-631DBB0CD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71919"/>
              </p:ext>
            </p:extLst>
          </p:nvPr>
        </p:nvGraphicFramePr>
        <p:xfrm>
          <a:off x="2387221" y="1661896"/>
          <a:ext cx="2533200" cy="26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0">
                  <a:extLst>
                    <a:ext uri="{9D8B030D-6E8A-4147-A177-3AD203B41FA5}">
                      <a16:colId xmlns:a16="http://schemas.microsoft.com/office/drawing/2014/main" val="654978848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3661876711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1739466582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2049842133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645504109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3933650180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2177754907"/>
                    </a:ext>
                  </a:extLst>
                </a:gridCol>
                <a:gridCol w="316650">
                  <a:extLst>
                    <a:ext uri="{9D8B030D-6E8A-4147-A177-3AD203B41FA5}">
                      <a16:colId xmlns:a16="http://schemas.microsoft.com/office/drawing/2014/main" val="3044319504"/>
                    </a:ext>
                  </a:extLst>
                </a:gridCol>
              </a:tblGrid>
              <a:tr h="260841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  <a:endParaRPr lang="en-ID" sz="1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</a:t>
                      </a:r>
                      <a:endParaRPr lang="en-ID" sz="1000" dirty="0"/>
                    </a:p>
                  </a:txBody>
                  <a:tcPr>
                    <a:solidFill>
                      <a:srgbClr val="D98D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02</a:t>
                      </a:r>
                      <a:endParaRPr lang="en-ID" sz="1000" dirty="0"/>
                    </a:p>
                  </a:txBody>
                  <a:tcPr>
                    <a:solidFill>
                      <a:srgbClr val="EE3A1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03</a:t>
                      </a:r>
                      <a:endParaRPr lang="en-ID" sz="1000" dirty="0"/>
                    </a:p>
                  </a:txBody>
                  <a:tcPr>
                    <a:solidFill>
                      <a:srgbClr val="AB5F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04</a:t>
                      </a:r>
                      <a:endParaRPr lang="en-ID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</a:t>
                      </a:r>
                      <a:endParaRPr lang="en-ID" sz="1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06</a:t>
                      </a:r>
                      <a:endParaRPr lang="en-ID" sz="10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07</a:t>
                      </a:r>
                      <a:endParaRPr lang="en-ID" sz="10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59630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C70F957-2A2A-485F-9AE2-3C3D98491042}"/>
              </a:ext>
            </a:extLst>
          </p:cNvPr>
          <p:cNvSpPr/>
          <p:nvPr/>
        </p:nvSpPr>
        <p:spPr>
          <a:xfrm>
            <a:off x="1533159" y="2675066"/>
            <a:ext cx="754831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Going live</a:t>
            </a:r>
            <a:endParaRPr lang="en-ID" sz="12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F89276-5E29-4021-80DE-B88B4A39C9D9}"/>
              </a:ext>
            </a:extLst>
          </p:cNvPr>
          <p:cNvSpPr/>
          <p:nvPr/>
        </p:nvSpPr>
        <p:spPr>
          <a:xfrm>
            <a:off x="1513493" y="3373156"/>
            <a:ext cx="754831" cy="543514"/>
          </a:xfrm>
          <a:custGeom>
            <a:avLst/>
            <a:gdLst>
              <a:gd name="connsiteX0" fmla="*/ 0 w 543514"/>
              <a:gd name="connsiteY0" fmla="*/ 271757 h 543514"/>
              <a:gd name="connsiteX1" fmla="*/ 271757 w 543514"/>
              <a:gd name="connsiteY1" fmla="*/ 0 h 543514"/>
              <a:gd name="connsiteX2" fmla="*/ 543514 w 543514"/>
              <a:gd name="connsiteY2" fmla="*/ 271757 h 543514"/>
              <a:gd name="connsiteX3" fmla="*/ 271757 w 543514"/>
              <a:gd name="connsiteY3" fmla="*/ 543514 h 543514"/>
              <a:gd name="connsiteX4" fmla="*/ 0 w 543514"/>
              <a:gd name="connsiteY4" fmla="*/ 271757 h 5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14" h="543514">
                <a:moveTo>
                  <a:pt x="0" y="271757"/>
                </a:moveTo>
                <a:cubicBezTo>
                  <a:pt x="0" y="121670"/>
                  <a:pt x="121670" y="0"/>
                  <a:pt x="271757" y="0"/>
                </a:cubicBezTo>
                <a:cubicBezTo>
                  <a:pt x="421844" y="0"/>
                  <a:pt x="543514" y="121670"/>
                  <a:pt x="543514" y="271757"/>
                </a:cubicBezTo>
                <a:cubicBezTo>
                  <a:pt x="543514" y="421844"/>
                  <a:pt x="421844" y="543514"/>
                  <a:pt x="271757" y="543514"/>
                </a:cubicBezTo>
                <a:cubicBezTo>
                  <a:pt x="121670" y="543514"/>
                  <a:pt x="0" y="421844"/>
                  <a:pt x="0" y="271757"/>
                </a:cubicBezTo>
                <a:close/>
              </a:path>
            </a:pathLst>
          </a:custGeom>
          <a:solidFill>
            <a:srgbClr val="D98D7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216" tIns="87216" rIns="87216" bIns="8721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Live support</a:t>
            </a:r>
            <a:endParaRPr lang="en-ID" sz="1200" kern="1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0A80E2-676B-4068-A4A9-1D87F57E3A7C}"/>
              </a:ext>
            </a:extLst>
          </p:cNvPr>
          <p:cNvCxnSpPr>
            <a:cxnSpLocks/>
            <a:stCxn id="41" idx="7"/>
            <a:endCxn id="42" idx="0"/>
          </p:cNvCxnSpPr>
          <p:nvPr/>
        </p:nvCxnSpPr>
        <p:spPr>
          <a:xfrm flipV="1">
            <a:off x="899363" y="2184828"/>
            <a:ext cx="648544" cy="441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B2B805-DA7D-437C-8C7E-7B4D21129AB4}"/>
              </a:ext>
            </a:extLst>
          </p:cNvPr>
          <p:cNvCxnSpPr>
            <a:stCxn id="41" idx="6"/>
            <a:endCxn id="18" idx="0"/>
          </p:cNvCxnSpPr>
          <p:nvPr/>
        </p:nvCxnSpPr>
        <p:spPr>
          <a:xfrm>
            <a:off x="1032023" y="2946188"/>
            <a:ext cx="501136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039188-289C-4633-AE82-6EBE15872185}"/>
              </a:ext>
            </a:extLst>
          </p:cNvPr>
          <p:cNvCxnSpPr>
            <a:stCxn id="41" idx="5"/>
            <a:endCxn id="19" idx="0"/>
          </p:cNvCxnSpPr>
          <p:nvPr/>
        </p:nvCxnSpPr>
        <p:spPr>
          <a:xfrm>
            <a:off x="899363" y="3266456"/>
            <a:ext cx="614130" cy="37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A16BB8-451C-4E8F-A81A-20EEE055138D}"/>
              </a:ext>
            </a:extLst>
          </p:cNvPr>
          <p:cNvSpPr/>
          <p:nvPr/>
        </p:nvSpPr>
        <p:spPr>
          <a:xfrm>
            <a:off x="3347638" y="2653254"/>
            <a:ext cx="1224362" cy="192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FCD84F1-B744-4DB6-898B-A7D30C3E91BB}"/>
              </a:ext>
            </a:extLst>
          </p:cNvPr>
          <p:cNvSpPr/>
          <p:nvPr/>
        </p:nvSpPr>
        <p:spPr>
          <a:xfrm>
            <a:off x="4271361" y="3326433"/>
            <a:ext cx="143323" cy="17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6B4926C-0D85-49F7-AB53-2E7DA64526CE}"/>
              </a:ext>
            </a:extLst>
          </p:cNvPr>
          <p:cNvSpPr/>
          <p:nvPr/>
        </p:nvSpPr>
        <p:spPr>
          <a:xfrm>
            <a:off x="5982246" y="460059"/>
            <a:ext cx="295660" cy="169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06ECF81-8473-41CD-AE0F-0B7149634C22}"/>
              </a:ext>
            </a:extLst>
          </p:cNvPr>
          <p:cNvSpPr/>
          <p:nvPr/>
        </p:nvSpPr>
        <p:spPr>
          <a:xfrm>
            <a:off x="5980707" y="739822"/>
            <a:ext cx="295660" cy="215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21940-345F-487F-BA2A-76755D074953}"/>
              </a:ext>
            </a:extLst>
          </p:cNvPr>
          <p:cNvSpPr txBox="1"/>
          <p:nvPr/>
        </p:nvSpPr>
        <p:spPr>
          <a:xfrm>
            <a:off x="6309250" y="329684"/>
            <a:ext cx="133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8D75"/>
                </a:solidFill>
              </a:rPr>
              <a:t>Start-end</a:t>
            </a:r>
            <a:endParaRPr lang="en-ID" dirty="0">
              <a:solidFill>
                <a:srgbClr val="D98D75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7650BD-0736-4763-8047-EBBD0C8341F0}"/>
              </a:ext>
            </a:extLst>
          </p:cNvPr>
          <p:cNvSpPr txBox="1"/>
          <p:nvPr/>
        </p:nvSpPr>
        <p:spPr>
          <a:xfrm>
            <a:off x="6299735" y="650802"/>
            <a:ext cx="133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8D75"/>
                </a:solidFill>
              </a:rPr>
              <a:t>Complete</a:t>
            </a:r>
            <a:endParaRPr lang="en-ID" dirty="0">
              <a:solidFill>
                <a:srgbClr val="D98D75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FCD4804-0C30-4DCF-A765-3F28208C558D}"/>
              </a:ext>
            </a:extLst>
          </p:cNvPr>
          <p:cNvSpPr/>
          <p:nvPr/>
        </p:nvSpPr>
        <p:spPr>
          <a:xfrm>
            <a:off x="5985625" y="1049534"/>
            <a:ext cx="295660" cy="16971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2A54D-B271-4CE6-9B3F-7F2B1B303986}"/>
              </a:ext>
            </a:extLst>
          </p:cNvPr>
          <p:cNvSpPr txBox="1"/>
          <p:nvPr/>
        </p:nvSpPr>
        <p:spPr>
          <a:xfrm>
            <a:off x="6304653" y="960514"/>
            <a:ext cx="133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8D75"/>
                </a:solidFill>
              </a:rPr>
              <a:t>In progress</a:t>
            </a:r>
            <a:endParaRPr lang="en-ID" dirty="0">
              <a:solidFill>
                <a:srgbClr val="D98D75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BBB2532-FC41-44E4-A669-249DA802743F}"/>
              </a:ext>
            </a:extLst>
          </p:cNvPr>
          <p:cNvSpPr/>
          <p:nvPr/>
        </p:nvSpPr>
        <p:spPr>
          <a:xfrm>
            <a:off x="2677061" y="2194991"/>
            <a:ext cx="295660" cy="16971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2C1CB21-851F-43C9-BE30-92517995D0EC}"/>
              </a:ext>
            </a:extLst>
          </p:cNvPr>
          <p:cNvSpPr/>
          <p:nvPr/>
        </p:nvSpPr>
        <p:spPr>
          <a:xfrm>
            <a:off x="2809797" y="2829171"/>
            <a:ext cx="162924" cy="1570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A7177EB-397D-46B0-93B7-FD2DED048DDB}"/>
              </a:ext>
            </a:extLst>
          </p:cNvPr>
          <p:cNvSpPr/>
          <p:nvPr/>
        </p:nvSpPr>
        <p:spPr>
          <a:xfrm>
            <a:off x="2903780" y="3642098"/>
            <a:ext cx="162924" cy="1570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98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097280" y="731520"/>
            <a:ext cx="22852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Gantt chart refer to the attachment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11760" y="316080"/>
            <a:ext cx="8519400" cy="83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4200" b="0" strike="noStrike" spc="-1">
                <a:solidFill>
                  <a:srgbClr val="000000"/>
                </a:solidFill>
                <a:latin typeface="Economica"/>
                <a:ea typeface="Economica"/>
              </a:rPr>
              <a:t>Structure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944080" y="812160"/>
            <a:ext cx="3500280" cy="350028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2" name="Group 3"/>
          <p:cNvGrpSpPr/>
          <p:nvPr/>
        </p:nvGrpSpPr>
        <p:grpSpPr>
          <a:xfrm>
            <a:off x="3611880" y="414360"/>
            <a:ext cx="2165040" cy="2165040"/>
            <a:chOff x="3611880" y="414360"/>
            <a:chExt cx="2165040" cy="2165040"/>
          </a:xfrm>
        </p:grpSpPr>
        <p:sp>
          <p:nvSpPr>
            <p:cNvPr id="163" name="CustomShape 4"/>
            <p:cNvSpPr/>
            <p:nvPr/>
          </p:nvSpPr>
          <p:spPr>
            <a:xfrm>
              <a:off x="3611880" y="414360"/>
              <a:ext cx="2165040" cy="216504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5"/>
            <p:cNvSpPr/>
            <p:nvPr/>
          </p:nvSpPr>
          <p:spPr>
            <a:xfrm>
              <a:off x="3967560" y="1027440"/>
              <a:ext cx="1495080" cy="702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it" sz="10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PRODUCT</a:t>
              </a:r>
              <a:endParaRPr lang="en-US" sz="1000" b="0" strike="noStrike" spc="-1">
                <a:latin typeface="Arial"/>
              </a:endParaRPr>
            </a:p>
          </p:txBody>
        </p:sp>
      </p:grpSp>
      <p:grpSp>
        <p:nvGrpSpPr>
          <p:cNvPr id="165" name="Group 6"/>
          <p:cNvGrpSpPr/>
          <p:nvPr/>
        </p:nvGrpSpPr>
        <p:grpSpPr>
          <a:xfrm>
            <a:off x="4562280" y="2032920"/>
            <a:ext cx="2165040" cy="2165040"/>
            <a:chOff x="4562280" y="2032920"/>
            <a:chExt cx="2165040" cy="2165040"/>
          </a:xfrm>
        </p:grpSpPr>
        <p:sp>
          <p:nvSpPr>
            <p:cNvPr id="166" name="CustomShape 7"/>
            <p:cNvSpPr/>
            <p:nvPr/>
          </p:nvSpPr>
          <p:spPr>
            <a:xfrm>
              <a:off x="4562280" y="2032920"/>
              <a:ext cx="2165040" cy="216504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8"/>
            <p:cNvSpPr/>
            <p:nvPr/>
          </p:nvSpPr>
          <p:spPr>
            <a:xfrm>
              <a:off x="5079960" y="2834640"/>
              <a:ext cx="1495080" cy="702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it" sz="10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PRODUCT ACTIVITIES</a:t>
              </a:r>
              <a:endParaRPr lang="en-US" sz="1000" b="0" strike="noStrike" spc="-1">
                <a:latin typeface="Arial"/>
              </a:endParaRPr>
            </a:p>
          </p:txBody>
        </p:sp>
      </p:grpSp>
      <p:grpSp>
        <p:nvGrpSpPr>
          <p:cNvPr id="168" name="Group 9"/>
          <p:cNvGrpSpPr/>
          <p:nvPr/>
        </p:nvGrpSpPr>
        <p:grpSpPr>
          <a:xfrm>
            <a:off x="2702880" y="2032920"/>
            <a:ext cx="2165040" cy="2165040"/>
            <a:chOff x="2702880" y="2032920"/>
            <a:chExt cx="2165040" cy="2165040"/>
          </a:xfrm>
        </p:grpSpPr>
        <p:sp>
          <p:nvSpPr>
            <p:cNvPr id="169" name="CustomShape 10"/>
            <p:cNvSpPr/>
            <p:nvPr/>
          </p:nvSpPr>
          <p:spPr>
            <a:xfrm>
              <a:off x="2702880" y="2032920"/>
              <a:ext cx="2165040" cy="216504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11"/>
            <p:cNvSpPr/>
            <p:nvPr/>
          </p:nvSpPr>
          <p:spPr>
            <a:xfrm>
              <a:off x="2855160" y="2834640"/>
              <a:ext cx="1495080" cy="702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it" sz="10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ORGANIZATION</a:t>
              </a:r>
              <a:endParaRPr lang="en-US" sz="1000" b="0" strike="noStrike" spc="-1">
                <a:latin typeface="Arial"/>
              </a:endParaRPr>
            </a:p>
          </p:txBody>
        </p:sp>
      </p:grpSp>
      <p:sp>
        <p:nvSpPr>
          <p:cNvPr id="171" name="CustomShape 12"/>
          <p:cNvSpPr/>
          <p:nvPr/>
        </p:nvSpPr>
        <p:spPr>
          <a:xfrm>
            <a:off x="3754800" y="1523880"/>
            <a:ext cx="1879200" cy="16444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PROJECT STRUCTURE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144720"/>
            <a:ext cx="3909960" cy="17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200" b="0" strike="noStrike" spc="-1">
                <a:solidFill>
                  <a:srgbClr val="CCA677"/>
                </a:solidFill>
                <a:latin typeface="Economica"/>
                <a:ea typeface="Economica"/>
              </a:rPr>
              <a:t>PRODUCTS Breakdown </a:t>
            </a:r>
            <a:br/>
            <a:r>
              <a:rPr lang="it" sz="2200" b="0" strike="noStrike" spc="-1">
                <a:solidFill>
                  <a:srgbClr val="CCA677"/>
                </a:solidFill>
                <a:latin typeface="Economica"/>
                <a:ea typeface="Economica"/>
              </a:rPr>
              <a:t>1.1. List of candidate </a:t>
            </a:r>
            <a:br/>
            <a:r>
              <a:rPr lang="it" sz="2200" b="0" strike="noStrike" spc="-1">
                <a:solidFill>
                  <a:srgbClr val="CCA677"/>
                </a:solidFill>
                <a:latin typeface="Economica"/>
                <a:ea typeface="Economica"/>
              </a:rPr>
              <a:t>       deliverables(I)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84800" y="230436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Software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GP App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406120" y="49392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Reservation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5406120" y="139932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Visitation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406120" y="230436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Diagnosis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5406120" y="321084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Medical Prescription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 rot="10800000" flipH="1">
            <a:off x="2804400" y="757800"/>
            <a:ext cx="2599920" cy="18324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8"/>
          <p:cNvSpPr/>
          <p:nvPr/>
        </p:nvSpPr>
        <p:spPr>
          <a:xfrm rot="10800000" flipH="1">
            <a:off x="4140000" y="1663200"/>
            <a:ext cx="1264680" cy="912960"/>
          </a:xfrm>
          <a:prstGeom prst="bentConnector3">
            <a:avLst>
              <a:gd name="adj1" fmla="val -2133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9"/>
          <p:cNvSpPr/>
          <p:nvPr/>
        </p:nvSpPr>
        <p:spPr>
          <a:xfrm flipH="1">
            <a:off x="4138920" y="2567160"/>
            <a:ext cx="1264680" cy="75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0"/>
          <p:cNvSpPr/>
          <p:nvPr/>
        </p:nvSpPr>
        <p:spPr>
          <a:xfrm rot="10800000">
            <a:off x="4121280" y="2589480"/>
            <a:ext cx="1305000" cy="869400"/>
          </a:xfrm>
          <a:prstGeom prst="bentConnector3">
            <a:avLst>
              <a:gd name="adj1" fmla="val 100517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11"/>
          <p:cNvSpPr/>
          <p:nvPr/>
        </p:nvSpPr>
        <p:spPr>
          <a:xfrm rot="10800000">
            <a:off x="4111200" y="3461040"/>
            <a:ext cx="1305000" cy="869400"/>
          </a:xfrm>
          <a:prstGeom prst="bentConnector3">
            <a:avLst>
              <a:gd name="adj1" fmla="val 100517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2"/>
          <p:cNvSpPr/>
          <p:nvPr/>
        </p:nvSpPr>
        <p:spPr>
          <a:xfrm>
            <a:off x="5406120" y="411696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Suggestion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840" y="65520"/>
            <a:ext cx="3909960" cy="17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200" b="0" strike="noStrike" spc="-1">
                <a:solidFill>
                  <a:srgbClr val="CCA677"/>
                </a:solidFill>
                <a:latin typeface="Economica"/>
                <a:ea typeface="Economica"/>
              </a:rPr>
              <a:t>PRODUCTS Breakdown </a:t>
            </a:r>
            <a:br/>
            <a:r>
              <a:rPr lang="it" sz="2200" b="0" strike="noStrike" spc="-1">
                <a:solidFill>
                  <a:srgbClr val="CCA677"/>
                </a:solidFill>
                <a:latin typeface="Economica"/>
                <a:ea typeface="Economica"/>
              </a:rPr>
              <a:t>1.1. List of candidate </a:t>
            </a:r>
            <a:br/>
            <a:r>
              <a:rPr lang="it" sz="2200" b="0" strike="noStrike" spc="-1">
                <a:solidFill>
                  <a:srgbClr val="CCA677"/>
                </a:solidFill>
                <a:latin typeface="Economica"/>
                <a:ea typeface="Economica"/>
              </a:rPr>
              <a:t>       deliverables (II)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214800" y="2448000"/>
            <a:ext cx="322200" cy="1285200"/>
          </a:xfrm>
          <a:prstGeom prst="bentConnector3">
            <a:avLst>
              <a:gd name="adj1" fmla="val 49985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3"/>
          <p:cNvSpPr/>
          <p:nvPr/>
        </p:nvSpPr>
        <p:spPr>
          <a:xfrm rot="10800000" flipH="1">
            <a:off x="3214440" y="1281600"/>
            <a:ext cx="322200" cy="1166400"/>
          </a:xfrm>
          <a:prstGeom prst="bentConnector3">
            <a:avLst>
              <a:gd name="adj1" fmla="val 49985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764280" y="2147040"/>
            <a:ext cx="2449440" cy="601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Technologies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3538080" y="101844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Architecture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3538080" y="347184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                 Elements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6091920" y="31428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Internet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6091920" y="101844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Database Management System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6091920" y="274932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Peer to Peer cloud connection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6091920" y="347184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Firewall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4" name="CustomShape 11"/>
          <p:cNvSpPr/>
          <p:nvPr/>
        </p:nvSpPr>
        <p:spPr>
          <a:xfrm rot="10800000" flipH="1">
            <a:off x="5558040" y="577800"/>
            <a:ext cx="532440" cy="7030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5558400" y="1280880"/>
            <a:ext cx="5324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3"/>
          <p:cNvSpPr/>
          <p:nvPr/>
        </p:nvSpPr>
        <p:spPr>
          <a:xfrm flipH="1">
            <a:off x="5556960" y="3012120"/>
            <a:ext cx="532440" cy="7214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14"/>
          <p:cNvSpPr/>
          <p:nvPr/>
        </p:nvSpPr>
        <p:spPr>
          <a:xfrm flipH="1">
            <a:off x="5556960" y="3734280"/>
            <a:ext cx="5324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5"/>
          <p:cNvSpPr/>
          <p:nvPr/>
        </p:nvSpPr>
        <p:spPr>
          <a:xfrm rot="16200000" flipH="1">
            <a:off x="5620680" y="1513440"/>
            <a:ext cx="689760" cy="251280"/>
          </a:xfrm>
          <a:prstGeom prst="bentConnector2">
            <a:avLst/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6091920" y="172224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Cloud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 rot="10800000">
            <a:off x="5827320" y="3669480"/>
            <a:ext cx="264600" cy="786960"/>
          </a:xfrm>
          <a:prstGeom prst="bentConnector2">
            <a:avLst/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8"/>
          <p:cNvSpPr/>
          <p:nvPr/>
        </p:nvSpPr>
        <p:spPr>
          <a:xfrm>
            <a:off x="6091920" y="419400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Laptop/PC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14840" y="65520"/>
            <a:ext cx="3909960" cy="1777680"/>
          </a:xfrm>
          <a:prstGeom prst="rect">
            <a:avLst/>
          </a:prstGeom>
          <a:noFill/>
          <a:ln>
            <a:noFill/>
          </a:ln>
          <a:effectLst>
            <a:outerShdw dist="19080" dir="540000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200" b="0" strike="noStrike" spc="-1">
                <a:solidFill>
                  <a:srgbClr val="CCA677"/>
                </a:solidFill>
                <a:latin typeface="Economica"/>
                <a:ea typeface="Economica"/>
              </a:rPr>
              <a:t>PRODUCTS Breakdown </a:t>
            </a:r>
            <a:br/>
            <a:r>
              <a:rPr lang="it" sz="2200" b="0" strike="noStrike" spc="-1">
                <a:solidFill>
                  <a:srgbClr val="CCA677"/>
                </a:solidFill>
                <a:latin typeface="Economica"/>
                <a:ea typeface="Economica"/>
              </a:rPr>
              <a:t>1.1. List of candidate </a:t>
            </a:r>
            <a:br/>
            <a:r>
              <a:rPr lang="it" sz="2200" b="0" strike="noStrike" spc="-1">
                <a:solidFill>
                  <a:srgbClr val="CCA677"/>
                </a:solidFill>
                <a:latin typeface="Economica"/>
                <a:ea typeface="Economica"/>
              </a:rPr>
              <a:t>       deliverables (III)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 rot="10800000" flipH="1">
            <a:off x="3214440" y="1787400"/>
            <a:ext cx="345960" cy="660600"/>
          </a:xfrm>
          <a:prstGeom prst="bentConnector3">
            <a:avLst>
              <a:gd name="adj1" fmla="val 49986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3"/>
          <p:cNvSpPr/>
          <p:nvPr/>
        </p:nvSpPr>
        <p:spPr>
          <a:xfrm rot="10800000" flipH="1">
            <a:off x="3213360" y="641520"/>
            <a:ext cx="345960" cy="1806480"/>
          </a:xfrm>
          <a:prstGeom prst="bentConnector3">
            <a:avLst>
              <a:gd name="adj1" fmla="val 49986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764280" y="2147040"/>
            <a:ext cx="2449440" cy="601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Organizations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3561840" y="37800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Transformation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3561840" y="152388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          Business Process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6091920" y="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GP Training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6091920" y="64080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GP Service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6091920" y="191700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          Medical Procedure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6091920" y="260460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Manual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 rot="10800000" flipH="1">
            <a:off x="5581800" y="263880"/>
            <a:ext cx="508680" cy="3769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2"/>
          <p:cNvSpPr/>
          <p:nvPr/>
        </p:nvSpPr>
        <p:spPr>
          <a:xfrm>
            <a:off x="5582160" y="640800"/>
            <a:ext cx="508680" cy="261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13"/>
          <p:cNvSpPr/>
          <p:nvPr/>
        </p:nvSpPr>
        <p:spPr>
          <a:xfrm rot="10800000">
            <a:off x="5583240" y="1787400"/>
            <a:ext cx="508680" cy="3924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14"/>
          <p:cNvSpPr/>
          <p:nvPr/>
        </p:nvSpPr>
        <p:spPr>
          <a:xfrm rot="10800000" flipH="1">
            <a:off x="5581800" y="1545120"/>
            <a:ext cx="508680" cy="2415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15"/>
          <p:cNvSpPr/>
          <p:nvPr/>
        </p:nvSpPr>
        <p:spPr>
          <a:xfrm>
            <a:off x="6091920" y="128124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New visit/booking rules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17" name="CustomShape 16"/>
          <p:cNvSpPr/>
          <p:nvPr/>
        </p:nvSpPr>
        <p:spPr>
          <a:xfrm flipH="1">
            <a:off x="5580720" y="2867040"/>
            <a:ext cx="508680" cy="2232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7"/>
          <p:cNvSpPr/>
          <p:nvPr/>
        </p:nvSpPr>
        <p:spPr>
          <a:xfrm>
            <a:off x="6091920" y="322776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Desktop/web application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19" name="CustomShape 18"/>
          <p:cNvSpPr/>
          <p:nvPr/>
        </p:nvSpPr>
        <p:spPr>
          <a:xfrm>
            <a:off x="3214800" y="2448000"/>
            <a:ext cx="345960" cy="642240"/>
          </a:xfrm>
          <a:prstGeom prst="bentConnector3">
            <a:avLst>
              <a:gd name="adj1" fmla="val 49986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19"/>
          <p:cNvSpPr/>
          <p:nvPr/>
        </p:nvSpPr>
        <p:spPr>
          <a:xfrm>
            <a:off x="3561840" y="282852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Business Outcome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21" name="CustomShape 20"/>
          <p:cNvSpPr/>
          <p:nvPr/>
        </p:nvSpPr>
        <p:spPr>
          <a:xfrm>
            <a:off x="3214800" y="2448000"/>
            <a:ext cx="345960" cy="2003760"/>
          </a:xfrm>
          <a:prstGeom prst="bentConnector3">
            <a:avLst>
              <a:gd name="adj1" fmla="val 49986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21"/>
          <p:cNvSpPr/>
          <p:nvPr/>
        </p:nvSpPr>
        <p:spPr>
          <a:xfrm>
            <a:off x="3561840" y="419040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Business Action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23" name="CustomShape 22"/>
          <p:cNvSpPr/>
          <p:nvPr/>
        </p:nvSpPr>
        <p:spPr>
          <a:xfrm rot="10800000">
            <a:off x="5583240" y="3092400"/>
            <a:ext cx="508680" cy="3978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23"/>
          <p:cNvSpPr/>
          <p:nvPr/>
        </p:nvSpPr>
        <p:spPr>
          <a:xfrm flipH="1">
            <a:off x="5580720" y="4190400"/>
            <a:ext cx="508680" cy="2617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4"/>
          <p:cNvSpPr/>
          <p:nvPr/>
        </p:nvSpPr>
        <p:spPr>
          <a:xfrm>
            <a:off x="6091920" y="392760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Marketing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26" name="CustomShape 25"/>
          <p:cNvSpPr/>
          <p:nvPr/>
        </p:nvSpPr>
        <p:spPr>
          <a:xfrm>
            <a:off x="6091920" y="453816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6AA84F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3rd Party Connection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27" name="CustomShape 26"/>
          <p:cNvSpPr/>
          <p:nvPr/>
        </p:nvSpPr>
        <p:spPr>
          <a:xfrm rot="10800000">
            <a:off x="5583240" y="4453920"/>
            <a:ext cx="508680" cy="3470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144720"/>
            <a:ext cx="4338000" cy="11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000" b="0" strike="noStrike" spc="-1">
                <a:solidFill>
                  <a:srgbClr val="CCA677"/>
                </a:solidFill>
                <a:latin typeface="Economica"/>
                <a:ea typeface="Economica"/>
              </a:rPr>
              <a:t>PRODUCTS Breakdown </a:t>
            </a:r>
            <a:br/>
            <a:r>
              <a:rPr lang="it" sz="2000" b="0" strike="noStrike" spc="-1">
                <a:solidFill>
                  <a:srgbClr val="CCA677"/>
                </a:solidFill>
                <a:latin typeface="Economica"/>
                <a:ea typeface="Economica"/>
              </a:rPr>
              <a:t>1.2.Agreggation/Division(I)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784800" y="230436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38761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Software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GP App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5406120" y="49284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Reservation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5406120" y="139932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Visitation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5406120" y="230436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360">
            <a:solidFill>
              <a:schemeClr val="accent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Diagnosis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5406120" y="321084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360">
            <a:solidFill>
              <a:schemeClr val="accent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Medical Prescription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 rot="10800000" flipH="1">
            <a:off x="2804400" y="756720"/>
            <a:ext cx="2599920" cy="18324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8"/>
          <p:cNvSpPr/>
          <p:nvPr/>
        </p:nvSpPr>
        <p:spPr>
          <a:xfrm rot="10800000" flipH="1">
            <a:off x="4140000" y="1663200"/>
            <a:ext cx="1264680" cy="912960"/>
          </a:xfrm>
          <a:prstGeom prst="bentConnector3">
            <a:avLst>
              <a:gd name="adj1" fmla="val -2133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9"/>
          <p:cNvSpPr/>
          <p:nvPr/>
        </p:nvSpPr>
        <p:spPr>
          <a:xfrm flipH="1">
            <a:off x="4138920" y="2567160"/>
            <a:ext cx="1264680" cy="75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10"/>
          <p:cNvSpPr/>
          <p:nvPr/>
        </p:nvSpPr>
        <p:spPr>
          <a:xfrm rot="10800000">
            <a:off x="4121280" y="2589480"/>
            <a:ext cx="1305000" cy="869400"/>
          </a:xfrm>
          <a:prstGeom prst="bentConnector3">
            <a:avLst>
              <a:gd name="adj1" fmla="val 100517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1"/>
          <p:cNvSpPr/>
          <p:nvPr/>
        </p:nvSpPr>
        <p:spPr>
          <a:xfrm rot="10800000">
            <a:off x="4111200" y="3461040"/>
            <a:ext cx="1305000" cy="869400"/>
          </a:xfrm>
          <a:prstGeom prst="bentConnector3">
            <a:avLst>
              <a:gd name="adj1" fmla="val 100517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2"/>
          <p:cNvSpPr/>
          <p:nvPr/>
        </p:nvSpPr>
        <p:spPr>
          <a:xfrm>
            <a:off x="5406120" y="411696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360">
            <a:solidFill>
              <a:schemeClr val="accent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Suggestion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40" name="CustomShape 13"/>
          <p:cNvSpPr/>
          <p:nvPr/>
        </p:nvSpPr>
        <p:spPr>
          <a:xfrm>
            <a:off x="5433120" y="56988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1" name="CustomShape 14"/>
          <p:cNvSpPr/>
          <p:nvPr/>
        </p:nvSpPr>
        <p:spPr>
          <a:xfrm>
            <a:off x="5433120" y="148428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2" name="CustomShape 15"/>
          <p:cNvSpPr/>
          <p:nvPr/>
        </p:nvSpPr>
        <p:spPr>
          <a:xfrm>
            <a:off x="5433120" y="239868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3" name="CustomShape 16"/>
          <p:cNvSpPr/>
          <p:nvPr/>
        </p:nvSpPr>
        <p:spPr>
          <a:xfrm>
            <a:off x="5433120" y="331308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5433120" y="415116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4840" y="65520"/>
            <a:ext cx="5149440" cy="12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000" b="0" strike="noStrike" spc="-1">
                <a:solidFill>
                  <a:srgbClr val="CCA677"/>
                </a:solidFill>
                <a:latin typeface="Economica"/>
                <a:ea typeface="Economica"/>
              </a:rPr>
              <a:t>PRODUCTS Breakdown </a:t>
            </a:r>
            <a:br/>
            <a:r>
              <a:rPr lang="it" sz="2000" b="0" strike="noStrike" spc="-1">
                <a:solidFill>
                  <a:srgbClr val="CCA677"/>
                </a:solidFill>
                <a:latin typeface="Economica"/>
                <a:ea typeface="Economica"/>
              </a:rPr>
              <a:t>1.2. Agreggation/Division (II)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214800" y="2448000"/>
            <a:ext cx="322200" cy="1285200"/>
          </a:xfrm>
          <a:prstGeom prst="bentConnector3">
            <a:avLst>
              <a:gd name="adj1" fmla="val 49985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"/>
          <p:cNvSpPr/>
          <p:nvPr/>
        </p:nvSpPr>
        <p:spPr>
          <a:xfrm rot="10800000" flipH="1">
            <a:off x="3214440" y="1434240"/>
            <a:ext cx="322200" cy="1013760"/>
          </a:xfrm>
          <a:prstGeom prst="bentConnector3">
            <a:avLst>
              <a:gd name="adj1" fmla="val 49985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4"/>
          <p:cNvSpPr/>
          <p:nvPr/>
        </p:nvSpPr>
        <p:spPr>
          <a:xfrm>
            <a:off x="764280" y="2147040"/>
            <a:ext cx="2449440" cy="601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38761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Technologies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3538080" y="117072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38761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Architecture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3538080" y="347184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38761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                 Elements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6091920" y="46656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Internet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2" name="CustomShape 8"/>
          <p:cNvSpPr/>
          <p:nvPr/>
        </p:nvSpPr>
        <p:spPr>
          <a:xfrm>
            <a:off x="6091920" y="117072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Database Management System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3" name="CustomShape 9"/>
          <p:cNvSpPr/>
          <p:nvPr/>
        </p:nvSpPr>
        <p:spPr>
          <a:xfrm>
            <a:off x="6091920" y="274932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Peer to Peer cloud connection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4" name="CustomShape 10"/>
          <p:cNvSpPr/>
          <p:nvPr/>
        </p:nvSpPr>
        <p:spPr>
          <a:xfrm>
            <a:off x="6091920" y="347184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Firewall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5" name="CustomShape 11"/>
          <p:cNvSpPr/>
          <p:nvPr/>
        </p:nvSpPr>
        <p:spPr>
          <a:xfrm rot="10800000" flipH="1">
            <a:off x="5558040" y="730440"/>
            <a:ext cx="532440" cy="7030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2"/>
          <p:cNvSpPr/>
          <p:nvPr/>
        </p:nvSpPr>
        <p:spPr>
          <a:xfrm>
            <a:off x="5558400" y="1433520"/>
            <a:ext cx="5324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3"/>
          <p:cNvSpPr/>
          <p:nvPr/>
        </p:nvSpPr>
        <p:spPr>
          <a:xfrm flipH="1">
            <a:off x="5556960" y="3012120"/>
            <a:ext cx="532440" cy="7214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4"/>
          <p:cNvSpPr/>
          <p:nvPr/>
        </p:nvSpPr>
        <p:spPr>
          <a:xfrm flipH="1">
            <a:off x="5556960" y="3734280"/>
            <a:ext cx="5324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5"/>
          <p:cNvSpPr/>
          <p:nvPr/>
        </p:nvSpPr>
        <p:spPr>
          <a:xfrm rot="16200000" flipH="1">
            <a:off x="5620680" y="1665720"/>
            <a:ext cx="689760" cy="251280"/>
          </a:xfrm>
          <a:prstGeom prst="bentConnector2">
            <a:avLst/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16"/>
          <p:cNvSpPr/>
          <p:nvPr/>
        </p:nvSpPr>
        <p:spPr>
          <a:xfrm>
            <a:off x="6091920" y="187488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360">
            <a:solidFill>
              <a:schemeClr val="accent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Cloud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61" name="CustomShape 17"/>
          <p:cNvSpPr/>
          <p:nvPr/>
        </p:nvSpPr>
        <p:spPr>
          <a:xfrm rot="10800000">
            <a:off x="5827320" y="3669480"/>
            <a:ext cx="264600" cy="786960"/>
          </a:xfrm>
          <a:prstGeom prst="bentConnector2">
            <a:avLst/>
          </a:prstGeom>
          <a:noFill/>
          <a:ln w="9360">
            <a:solidFill>
              <a:srgbClr val="C2C2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8"/>
          <p:cNvSpPr/>
          <p:nvPr/>
        </p:nvSpPr>
        <p:spPr>
          <a:xfrm>
            <a:off x="6091920" y="419400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Laptop/PC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63" name="CustomShape 19"/>
          <p:cNvSpPr/>
          <p:nvPr/>
        </p:nvSpPr>
        <p:spPr>
          <a:xfrm>
            <a:off x="6118920" y="56988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4" name="CustomShape 20"/>
          <p:cNvSpPr/>
          <p:nvPr/>
        </p:nvSpPr>
        <p:spPr>
          <a:xfrm>
            <a:off x="6118920" y="125568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5" name="CustomShape 21"/>
          <p:cNvSpPr/>
          <p:nvPr/>
        </p:nvSpPr>
        <p:spPr>
          <a:xfrm>
            <a:off x="6118920" y="285588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6" name="CustomShape 22"/>
          <p:cNvSpPr/>
          <p:nvPr/>
        </p:nvSpPr>
        <p:spPr>
          <a:xfrm>
            <a:off x="6118920" y="354168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7" name="CustomShape 23"/>
          <p:cNvSpPr/>
          <p:nvPr/>
        </p:nvSpPr>
        <p:spPr>
          <a:xfrm>
            <a:off x="6118920" y="430344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8" name="CustomShape 24"/>
          <p:cNvSpPr/>
          <p:nvPr/>
        </p:nvSpPr>
        <p:spPr>
          <a:xfrm>
            <a:off x="6118920" y="194148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0" y="-30960"/>
            <a:ext cx="5112720" cy="1867320"/>
          </a:xfrm>
          <a:prstGeom prst="rect">
            <a:avLst/>
          </a:prstGeom>
          <a:noFill/>
          <a:ln>
            <a:noFill/>
          </a:ln>
          <a:effectLst>
            <a:outerShdw dist="19080" dir="540000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CCA677"/>
                </a:solidFill>
                <a:effectLst>
                  <a:glow>
                    <a:schemeClr val="bg1"/>
                  </a:glow>
                </a:effectLst>
                <a:latin typeface="Economica"/>
                <a:ea typeface="Economica"/>
              </a:rPr>
              <a:t>PRODUCTS Breakdown </a:t>
            </a:r>
            <a:br>
              <a:rPr dirty="0">
                <a:effectLst>
                  <a:glow>
                    <a:schemeClr val="bg1"/>
                  </a:glow>
                </a:effectLst>
              </a:rPr>
            </a:br>
            <a:r>
              <a:rPr lang="it" sz="2400" b="0" strike="noStrike" spc="-1" dirty="0">
                <a:solidFill>
                  <a:srgbClr val="CCA677"/>
                </a:solidFill>
                <a:effectLst>
                  <a:glow>
                    <a:schemeClr val="bg1"/>
                  </a:glow>
                </a:effectLst>
                <a:latin typeface="Economica"/>
                <a:ea typeface="Economica"/>
              </a:rPr>
              <a:t>1.2. Agreggation</a:t>
            </a:r>
            <a:br>
              <a:rPr dirty="0">
                <a:effectLst>
                  <a:glow>
                    <a:schemeClr val="bg1"/>
                  </a:glow>
                </a:effectLst>
              </a:rPr>
            </a:br>
            <a:r>
              <a:rPr lang="it" sz="2400" b="0" strike="noStrike" spc="-1" dirty="0">
                <a:solidFill>
                  <a:srgbClr val="CCA677"/>
                </a:solidFill>
                <a:effectLst>
                  <a:glow>
                    <a:schemeClr val="bg1"/>
                  </a:glow>
                </a:effectLst>
                <a:latin typeface="Economica"/>
                <a:ea typeface="Economica"/>
              </a:rPr>
              <a:t>/Division (III)</a:t>
            </a:r>
            <a:endParaRPr lang="en-US" sz="2400" b="0" strike="noStrike" spc="-1" dirty="0">
              <a:effectLst>
                <a:glow>
                  <a:schemeClr val="bg1"/>
                </a:glow>
              </a:effectLst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 rot="10800000" flipH="1">
            <a:off x="3214440" y="1787400"/>
            <a:ext cx="345960" cy="660600"/>
          </a:xfrm>
          <a:prstGeom prst="bentConnector3">
            <a:avLst>
              <a:gd name="adj1" fmla="val 49986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3"/>
          <p:cNvSpPr/>
          <p:nvPr/>
        </p:nvSpPr>
        <p:spPr>
          <a:xfrm rot="10800000" flipH="1">
            <a:off x="3213360" y="641520"/>
            <a:ext cx="345960" cy="1806480"/>
          </a:xfrm>
          <a:prstGeom prst="bentConnector3">
            <a:avLst>
              <a:gd name="adj1" fmla="val 49986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764280" y="2147040"/>
            <a:ext cx="2449440" cy="601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38761D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Organizations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3561840" y="37800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38761D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Transformation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3561840" y="152388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38761D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          Business Process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6091920" y="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360">
            <a:solidFill>
              <a:schemeClr val="accent3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GP Training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6" name="CustomShape 8"/>
          <p:cNvSpPr/>
          <p:nvPr/>
        </p:nvSpPr>
        <p:spPr>
          <a:xfrm>
            <a:off x="6091920" y="64080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360">
            <a:solidFill>
              <a:schemeClr val="accent3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GP Service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6091920" y="191700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360">
            <a:solidFill>
              <a:schemeClr val="accent4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          Medical Procedure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8" name="CustomShape 10"/>
          <p:cNvSpPr/>
          <p:nvPr/>
        </p:nvSpPr>
        <p:spPr>
          <a:xfrm>
            <a:off x="6091920" y="260460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9360">
            <a:solidFill>
              <a:srgbClr val="A61C00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Manual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 rot="10800000" flipH="1">
            <a:off x="5581800" y="263880"/>
            <a:ext cx="508680" cy="3769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12"/>
          <p:cNvSpPr/>
          <p:nvPr/>
        </p:nvSpPr>
        <p:spPr>
          <a:xfrm>
            <a:off x="5582160" y="640800"/>
            <a:ext cx="508680" cy="261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13"/>
          <p:cNvSpPr/>
          <p:nvPr/>
        </p:nvSpPr>
        <p:spPr>
          <a:xfrm rot="10800000">
            <a:off x="5583240" y="1787400"/>
            <a:ext cx="508680" cy="3924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14"/>
          <p:cNvSpPr/>
          <p:nvPr/>
        </p:nvSpPr>
        <p:spPr>
          <a:xfrm rot="10800000" flipH="1">
            <a:off x="5581800" y="1545120"/>
            <a:ext cx="508680" cy="2415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15"/>
          <p:cNvSpPr/>
          <p:nvPr/>
        </p:nvSpPr>
        <p:spPr>
          <a:xfrm>
            <a:off x="6091920" y="128124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360">
            <a:solidFill>
              <a:schemeClr val="accent3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New visit/booking rules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 flipH="1">
            <a:off x="5580720" y="2867040"/>
            <a:ext cx="508680" cy="2232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17"/>
          <p:cNvSpPr/>
          <p:nvPr/>
        </p:nvSpPr>
        <p:spPr>
          <a:xfrm>
            <a:off x="6091920" y="3227760"/>
            <a:ext cx="2019600" cy="52416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360">
            <a:solidFill>
              <a:schemeClr val="accent4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GP Desktop/web app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86" name="CustomShape 18"/>
          <p:cNvSpPr/>
          <p:nvPr/>
        </p:nvSpPr>
        <p:spPr>
          <a:xfrm>
            <a:off x="3214800" y="2448000"/>
            <a:ext cx="345960" cy="642240"/>
          </a:xfrm>
          <a:prstGeom prst="bentConnector3">
            <a:avLst>
              <a:gd name="adj1" fmla="val 49986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19"/>
          <p:cNvSpPr/>
          <p:nvPr/>
        </p:nvSpPr>
        <p:spPr>
          <a:xfrm>
            <a:off x="3561840" y="282852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38761D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Business Outcome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88" name="CustomShape 20"/>
          <p:cNvSpPr/>
          <p:nvPr/>
        </p:nvSpPr>
        <p:spPr>
          <a:xfrm>
            <a:off x="3214800" y="2448000"/>
            <a:ext cx="345960" cy="2003760"/>
          </a:xfrm>
          <a:prstGeom prst="bentConnector3">
            <a:avLst>
              <a:gd name="adj1" fmla="val 49986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21"/>
          <p:cNvSpPr/>
          <p:nvPr/>
        </p:nvSpPr>
        <p:spPr>
          <a:xfrm>
            <a:off x="3561840" y="419040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360">
            <a:solidFill>
              <a:srgbClr val="38761D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Business Action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90" name="CustomShape 22"/>
          <p:cNvSpPr/>
          <p:nvPr/>
        </p:nvSpPr>
        <p:spPr>
          <a:xfrm rot="10800000">
            <a:off x="5583240" y="3092400"/>
            <a:ext cx="508680" cy="3978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3"/>
          <p:cNvSpPr/>
          <p:nvPr/>
        </p:nvSpPr>
        <p:spPr>
          <a:xfrm flipH="1">
            <a:off x="5580720" y="4190400"/>
            <a:ext cx="508680" cy="2617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24"/>
          <p:cNvSpPr/>
          <p:nvPr/>
        </p:nvSpPr>
        <p:spPr>
          <a:xfrm>
            <a:off x="6091920" y="392760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9360">
            <a:solidFill>
              <a:srgbClr val="A61C00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Marketing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93" name="CustomShape 25"/>
          <p:cNvSpPr/>
          <p:nvPr/>
        </p:nvSpPr>
        <p:spPr>
          <a:xfrm>
            <a:off x="6091920" y="4538160"/>
            <a:ext cx="2019600" cy="52416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9360">
            <a:solidFill>
              <a:srgbClr val="A61C00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FFFFFF"/>
                </a:solidFill>
                <a:latin typeface="Roboto"/>
                <a:ea typeface="Roboto"/>
              </a:rPr>
              <a:t>3rd Party Connection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94" name="CustomShape 26"/>
          <p:cNvSpPr/>
          <p:nvPr/>
        </p:nvSpPr>
        <p:spPr>
          <a:xfrm rot="10800000">
            <a:off x="5583240" y="4453920"/>
            <a:ext cx="508680" cy="3470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C2C2C2"/>
            </a:solidFill>
            <a:round/>
          </a:ln>
          <a:effectLst>
            <a:outerShdw blurRad="57150" dist="19080" dir="5400000" algn="bl" rotWithShape="0">
              <a:srgbClr val="00FFFF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27"/>
          <p:cNvSpPr/>
          <p:nvPr/>
        </p:nvSpPr>
        <p:spPr>
          <a:xfrm>
            <a:off x="6118920" y="3636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6" name="CustomShape 28"/>
          <p:cNvSpPr/>
          <p:nvPr/>
        </p:nvSpPr>
        <p:spPr>
          <a:xfrm>
            <a:off x="6118920" y="72216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7" name="CustomShape 29"/>
          <p:cNvSpPr/>
          <p:nvPr/>
        </p:nvSpPr>
        <p:spPr>
          <a:xfrm>
            <a:off x="6118920" y="133164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8" name="CustomShape 30"/>
          <p:cNvSpPr/>
          <p:nvPr/>
        </p:nvSpPr>
        <p:spPr>
          <a:xfrm>
            <a:off x="6118920" y="201744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9" name="CustomShape 31"/>
          <p:cNvSpPr/>
          <p:nvPr/>
        </p:nvSpPr>
        <p:spPr>
          <a:xfrm>
            <a:off x="6118920" y="270324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0" name="CustomShape 32"/>
          <p:cNvSpPr/>
          <p:nvPr/>
        </p:nvSpPr>
        <p:spPr>
          <a:xfrm>
            <a:off x="6118920" y="331308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1" name="CustomShape 33"/>
          <p:cNvSpPr/>
          <p:nvPr/>
        </p:nvSpPr>
        <p:spPr>
          <a:xfrm>
            <a:off x="6118920" y="399888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2" name="CustomShape 34"/>
          <p:cNvSpPr/>
          <p:nvPr/>
        </p:nvSpPr>
        <p:spPr>
          <a:xfrm>
            <a:off x="6118920" y="4608360"/>
            <a:ext cx="206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>
                <a:solidFill>
                  <a:srgbClr val="FF0000"/>
                </a:solidFill>
                <a:latin typeface="Open Sans"/>
                <a:ea typeface="Open Sans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836640" y="3474720"/>
            <a:ext cx="7940880" cy="1225440"/>
            <a:chOff x="836640" y="3474720"/>
            <a:chExt cx="7940880" cy="1225440"/>
          </a:xfrm>
        </p:grpSpPr>
        <p:sp>
          <p:nvSpPr>
            <p:cNvPr id="304" name="CustomShape 2"/>
            <p:cNvSpPr/>
            <p:nvPr/>
          </p:nvSpPr>
          <p:spPr>
            <a:xfrm>
              <a:off x="3683160" y="3474720"/>
              <a:ext cx="5094360" cy="114948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marL="457200">
                <a:lnSpc>
                  <a:spcPct val="115000"/>
                </a:lnSpc>
                <a:tabLst>
                  <a:tab pos="0" algn="l"/>
                </a:tabLst>
              </a:pPr>
              <a:r>
                <a:rPr lang="it" sz="9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ction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 flipH="1">
              <a:off x="1755720" y="3474720"/>
              <a:ext cx="2457360" cy="114768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"/>
            <p:cNvSpPr/>
            <p:nvPr/>
          </p:nvSpPr>
          <p:spPr>
            <a:xfrm rot="16200000">
              <a:off x="3234600" y="3105000"/>
              <a:ext cx="1149120" cy="1890720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5"/>
            <p:cNvSpPr/>
            <p:nvPr/>
          </p:nvSpPr>
          <p:spPr>
            <a:xfrm>
              <a:off x="1836000" y="3612960"/>
              <a:ext cx="2585880" cy="885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15000"/>
                </a:lnSpc>
                <a:tabLst>
                  <a:tab pos="0" algn="l"/>
                </a:tabLst>
              </a:pPr>
              <a:r>
                <a:rPr lang="it" sz="1400" b="0" strike="noStrike" spc="-1">
                  <a:solidFill>
                    <a:srgbClr val="FFFFFF"/>
                  </a:solidFill>
                  <a:latin typeface="Roboto Medium"/>
                  <a:ea typeface="Roboto Medium"/>
                </a:rPr>
                <a:t>Organization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08" name="CustomShape 6"/>
            <p:cNvSpPr/>
            <p:nvPr/>
          </p:nvSpPr>
          <p:spPr>
            <a:xfrm>
              <a:off x="836640" y="3474720"/>
              <a:ext cx="918720" cy="114732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001" dir="2700000" algn="bl" rotWithShape="0">
                <a:srgbClr val="000000">
                  <a:alpha val="17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7"/>
            <p:cNvSpPr/>
            <p:nvPr/>
          </p:nvSpPr>
          <p:spPr>
            <a:xfrm>
              <a:off x="836640" y="3474720"/>
              <a:ext cx="918720" cy="114768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it" sz="14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03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10" name="CustomShape 8"/>
            <p:cNvSpPr/>
            <p:nvPr/>
          </p:nvSpPr>
          <p:spPr>
            <a:xfrm>
              <a:off x="4806000" y="3552840"/>
              <a:ext cx="2302200" cy="1147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marL="457200" indent="-297360">
                <a:lnSpc>
                  <a:spcPct val="115000"/>
                </a:lnSpc>
                <a:buClr>
                  <a:srgbClr val="1B786E"/>
                </a:buClr>
                <a:buFont typeface="Roboto"/>
                <a:buAutoNum type="arabicPeriod"/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GP Training		</a:t>
              </a:r>
              <a:endParaRPr lang="en-US" sz="1100" b="0" strike="noStrike" spc="-1">
                <a:latin typeface="Arial"/>
              </a:endParaRPr>
            </a:p>
            <a:p>
              <a:pPr marL="457200">
                <a:lnSpc>
                  <a:spcPct val="115000"/>
                </a:lnSpc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GP Services </a:t>
              </a:r>
              <a:endParaRPr lang="en-US" sz="1100" b="0" strike="noStrike" spc="-1">
                <a:latin typeface="Arial"/>
              </a:endParaRPr>
            </a:p>
            <a:p>
              <a:pPr marL="457200">
                <a:lnSpc>
                  <a:spcPct val="115000"/>
                </a:lnSpc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New Visit/Booking Rules</a:t>
              </a:r>
              <a:endParaRPr lang="en-US" sz="1100" b="0" strike="noStrike" spc="-1">
                <a:latin typeface="Arial"/>
              </a:endParaRPr>
            </a:p>
            <a:p>
              <a:pPr marL="457200" indent="-297360">
                <a:lnSpc>
                  <a:spcPct val="115000"/>
                </a:lnSpc>
                <a:buClr>
                  <a:srgbClr val="1B786E"/>
                </a:buClr>
                <a:buFont typeface="Roboto"/>
                <a:buAutoNum type="arabicPeriod"/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Medical Procedure</a:t>
              </a:r>
              <a:endParaRPr lang="en-US" sz="1100" b="0" strike="noStrike" spc="-1">
                <a:latin typeface="Arial"/>
              </a:endParaRPr>
            </a:p>
            <a:p>
              <a:pPr marL="457200">
                <a:lnSpc>
                  <a:spcPct val="115000"/>
                </a:lnSpc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GP Desktop/Web App</a:t>
              </a:r>
              <a:endParaRPr lang="en-US" sz="1100" b="0" strike="noStrike" spc="-1">
                <a:latin typeface="Arial"/>
              </a:endParaRPr>
            </a:p>
            <a:p>
              <a:pPr marL="457200">
                <a:lnSpc>
                  <a:spcPct val="115000"/>
                </a:lnSpc>
                <a:tabLst>
                  <a:tab pos="0" algn="l"/>
                </a:tabLst>
              </a:pPr>
              <a:endParaRPr lang="en-US" sz="1100" b="0" strike="noStrike" spc="-1">
                <a:latin typeface="Arial"/>
              </a:endParaRPr>
            </a:p>
          </p:txBody>
        </p:sp>
      </p:grpSp>
      <p:grpSp>
        <p:nvGrpSpPr>
          <p:cNvPr id="311" name="Group 9"/>
          <p:cNvGrpSpPr/>
          <p:nvPr/>
        </p:nvGrpSpPr>
        <p:grpSpPr>
          <a:xfrm>
            <a:off x="836640" y="2158920"/>
            <a:ext cx="7940880" cy="1224360"/>
            <a:chOff x="836640" y="2158920"/>
            <a:chExt cx="7940880" cy="1224360"/>
          </a:xfrm>
        </p:grpSpPr>
        <p:sp>
          <p:nvSpPr>
            <p:cNvPr id="312" name="CustomShape 10"/>
            <p:cNvSpPr/>
            <p:nvPr/>
          </p:nvSpPr>
          <p:spPr>
            <a:xfrm>
              <a:off x="3683160" y="2233080"/>
              <a:ext cx="5094360" cy="114948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11"/>
            <p:cNvSpPr/>
            <p:nvPr/>
          </p:nvSpPr>
          <p:spPr>
            <a:xfrm flipH="1">
              <a:off x="1755720" y="2233080"/>
              <a:ext cx="2457360" cy="114768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12"/>
            <p:cNvSpPr/>
            <p:nvPr/>
          </p:nvSpPr>
          <p:spPr>
            <a:xfrm rot="16200000">
              <a:off x="3234600" y="1863360"/>
              <a:ext cx="1149120" cy="1890720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3"/>
            <p:cNvSpPr/>
            <p:nvPr/>
          </p:nvSpPr>
          <p:spPr>
            <a:xfrm>
              <a:off x="1836000" y="2371680"/>
              <a:ext cx="2585880" cy="885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15000"/>
                </a:lnSpc>
                <a:tabLst>
                  <a:tab pos="0" algn="l"/>
                </a:tabLst>
              </a:pPr>
              <a:r>
                <a:rPr lang="it" sz="1400" b="0" strike="noStrike" spc="-1">
                  <a:solidFill>
                    <a:srgbClr val="FFFFFF"/>
                  </a:solidFill>
                  <a:latin typeface="Roboto Medium"/>
                  <a:ea typeface="Roboto Medium"/>
                </a:rPr>
                <a:t>Technology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16" name="CustomShape 14"/>
            <p:cNvSpPr/>
            <p:nvPr/>
          </p:nvSpPr>
          <p:spPr>
            <a:xfrm>
              <a:off x="836640" y="2233080"/>
              <a:ext cx="918720" cy="114732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001" dir="2700000" algn="bl" rotWithShape="0">
                <a:srgbClr val="000000">
                  <a:alpha val="17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5"/>
            <p:cNvSpPr/>
            <p:nvPr/>
          </p:nvSpPr>
          <p:spPr>
            <a:xfrm>
              <a:off x="836640" y="2233080"/>
              <a:ext cx="918720" cy="114768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it" sz="14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02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18" name="CustomShape 16"/>
            <p:cNvSpPr/>
            <p:nvPr/>
          </p:nvSpPr>
          <p:spPr>
            <a:xfrm>
              <a:off x="4813920" y="2158920"/>
              <a:ext cx="3707640" cy="1147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15000"/>
                </a:lnSpc>
                <a:tabLst>
                  <a:tab pos="0" algn="l"/>
                </a:tabLst>
              </a:pPr>
              <a:endParaRPr lang="en-US" sz="1800" b="0" strike="noStrike" spc="-1">
                <a:latin typeface="Arial"/>
              </a:endParaRPr>
            </a:p>
            <a:p>
              <a:pPr marL="457200" indent="-297360">
                <a:lnSpc>
                  <a:spcPct val="115000"/>
                </a:lnSpc>
                <a:buClr>
                  <a:srgbClr val="1B786E"/>
                </a:buClr>
                <a:buFont typeface="Roboto"/>
                <a:buAutoNum type="arabicPeriod"/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Internet</a:t>
              </a:r>
              <a:endParaRPr lang="en-US" sz="1100" b="0" strike="noStrike" spc="-1">
                <a:latin typeface="Arial"/>
              </a:endParaRPr>
            </a:p>
            <a:p>
              <a:pPr marL="457200">
                <a:lnSpc>
                  <a:spcPct val="115000"/>
                </a:lnSpc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Database Management System</a:t>
              </a:r>
              <a:endParaRPr lang="en-US" sz="1100" b="0" strike="noStrike" spc="-1">
                <a:latin typeface="Arial"/>
              </a:endParaRPr>
            </a:p>
            <a:p>
              <a:pPr marL="457200">
                <a:lnSpc>
                  <a:spcPct val="115000"/>
                </a:lnSpc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Peer to peer Cloud Connection</a:t>
              </a:r>
              <a:endParaRPr lang="en-US" sz="1100" b="0" strike="noStrike" spc="-1">
                <a:latin typeface="Arial"/>
              </a:endParaRPr>
            </a:p>
            <a:p>
              <a:pPr marL="457200">
                <a:lnSpc>
                  <a:spcPct val="115000"/>
                </a:lnSpc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Firewall</a:t>
              </a:r>
              <a:endParaRPr lang="en-US" sz="1100" b="0" strike="noStrike" spc="-1">
                <a:latin typeface="Arial"/>
              </a:endParaRPr>
            </a:p>
            <a:p>
              <a:pPr marL="457200">
                <a:lnSpc>
                  <a:spcPct val="115000"/>
                </a:lnSpc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Laptop/PC</a:t>
              </a:r>
              <a:endParaRPr lang="en-US" sz="1100" b="0" strike="noStrike" spc="-1">
                <a:latin typeface="Arial"/>
              </a:endParaRPr>
            </a:p>
            <a:p>
              <a:pPr marL="457200" indent="-297360">
                <a:lnSpc>
                  <a:spcPct val="115000"/>
                </a:lnSpc>
                <a:buClr>
                  <a:srgbClr val="1B786E"/>
                </a:buClr>
                <a:buFont typeface="Roboto"/>
                <a:buAutoNum type="arabicPeriod"/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Cloud</a:t>
              </a:r>
              <a:endParaRPr lang="en-US" sz="1100" b="0" strike="noStrike" spc="-1">
                <a:latin typeface="Arial"/>
              </a:endParaRPr>
            </a:p>
          </p:txBody>
        </p:sp>
      </p:grpSp>
      <p:grpSp>
        <p:nvGrpSpPr>
          <p:cNvPr id="319" name="Group 17"/>
          <p:cNvGrpSpPr/>
          <p:nvPr/>
        </p:nvGrpSpPr>
        <p:grpSpPr>
          <a:xfrm>
            <a:off x="836640" y="1005840"/>
            <a:ext cx="7940880" cy="1172520"/>
            <a:chOff x="836640" y="1005840"/>
            <a:chExt cx="7940880" cy="1172520"/>
          </a:xfrm>
        </p:grpSpPr>
        <p:sp>
          <p:nvSpPr>
            <p:cNvPr id="320" name="CustomShape 18"/>
            <p:cNvSpPr/>
            <p:nvPr/>
          </p:nvSpPr>
          <p:spPr>
            <a:xfrm>
              <a:off x="3683160" y="1005840"/>
              <a:ext cx="5094360" cy="114948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9"/>
            <p:cNvSpPr/>
            <p:nvPr/>
          </p:nvSpPr>
          <p:spPr>
            <a:xfrm flipH="1">
              <a:off x="1755720" y="1005840"/>
              <a:ext cx="2457360" cy="114768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20"/>
            <p:cNvSpPr/>
            <p:nvPr/>
          </p:nvSpPr>
          <p:spPr>
            <a:xfrm rot="16200000">
              <a:off x="3234600" y="636120"/>
              <a:ext cx="1149120" cy="1890720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21"/>
            <p:cNvSpPr/>
            <p:nvPr/>
          </p:nvSpPr>
          <p:spPr>
            <a:xfrm>
              <a:off x="1836000" y="1144080"/>
              <a:ext cx="2585880" cy="885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15000"/>
                </a:lnSpc>
                <a:tabLst>
                  <a:tab pos="0" algn="l"/>
                </a:tabLst>
              </a:pPr>
              <a:r>
                <a:rPr lang="it" sz="1400" b="0" strike="noStrike" spc="-1">
                  <a:solidFill>
                    <a:srgbClr val="FFFFFF"/>
                  </a:solidFill>
                  <a:latin typeface="Roboto Medium"/>
                  <a:ea typeface="Roboto Medium"/>
                </a:rPr>
                <a:t>Software GP Application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24" name="CustomShape 22"/>
            <p:cNvSpPr/>
            <p:nvPr/>
          </p:nvSpPr>
          <p:spPr>
            <a:xfrm>
              <a:off x="836640" y="1005840"/>
              <a:ext cx="918720" cy="114732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001" dir="2700000" algn="bl" rotWithShape="0">
                <a:srgbClr val="000000">
                  <a:alpha val="17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23"/>
            <p:cNvSpPr/>
            <p:nvPr/>
          </p:nvSpPr>
          <p:spPr>
            <a:xfrm>
              <a:off x="836640" y="1005840"/>
              <a:ext cx="918720" cy="114768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it" sz="1400" b="0" strike="noStrike" spc="-1">
                  <a:solidFill>
                    <a:srgbClr val="FFFFFF"/>
                  </a:solidFill>
                  <a:latin typeface="Roboto Thin"/>
                  <a:ea typeface="Roboto Thin"/>
                </a:rPr>
                <a:t>01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26" name="CustomShape 24"/>
            <p:cNvSpPr/>
            <p:nvPr/>
          </p:nvSpPr>
          <p:spPr>
            <a:xfrm>
              <a:off x="4827960" y="1120320"/>
              <a:ext cx="3693600" cy="1058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marL="457200" indent="-297360">
                <a:lnSpc>
                  <a:spcPct val="115000"/>
                </a:lnSpc>
                <a:buClr>
                  <a:srgbClr val="1B786E"/>
                </a:buClr>
                <a:buFont typeface="Roboto"/>
                <a:buAutoNum type="arabicPeriod"/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Reservation</a:t>
              </a:r>
              <a:endParaRPr lang="en-US" sz="1100" b="0" strike="noStrike" spc="-1">
                <a:latin typeface="Arial"/>
              </a:endParaRPr>
            </a:p>
            <a:p>
              <a:pPr marL="457200">
                <a:lnSpc>
                  <a:spcPct val="115000"/>
                </a:lnSpc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Visitation</a:t>
              </a:r>
              <a:endParaRPr lang="en-US" sz="1100" b="0" strike="noStrike" spc="-1">
                <a:latin typeface="Arial"/>
              </a:endParaRPr>
            </a:p>
            <a:p>
              <a:pPr marL="457200" indent="-297360">
                <a:lnSpc>
                  <a:spcPct val="115000"/>
                </a:lnSpc>
                <a:buClr>
                  <a:srgbClr val="1B786E"/>
                </a:buClr>
                <a:buFont typeface="Roboto"/>
                <a:buAutoNum type="arabicPeriod"/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Diagnosis</a:t>
              </a:r>
              <a:endParaRPr lang="en-US" sz="1100" b="0" strike="noStrike" spc="-1">
                <a:latin typeface="Arial"/>
              </a:endParaRPr>
            </a:p>
            <a:p>
              <a:pPr marL="457200">
                <a:lnSpc>
                  <a:spcPct val="115000"/>
                </a:lnSpc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Medical Prescription</a:t>
              </a:r>
              <a:endParaRPr lang="en-US" sz="1100" b="0" strike="noStrike" spc="-1">
                <a:latin typeface="Arial"/>
              </a:endParaRPr>
            </a:p>
            <a:p>
              <a:pPr marL="457200">
                <a:lnSpc>
                  <a:spcPct val="115000"/>
                </a:lnSpc>
                <a:tabLst>
                  <a:tab pos="0" algn="l"/>
                </a:tabLst>
              </a:pPr>
              <a:r>
                <a:rPr lang="it" sz="11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Suggestion</a:t>
              </a:r>
              <a:endParaRPr lang="en-US" sz="1100" b="0" strike="noStrike" spc="-1">
                <a:latin typeface="Arial"/>
              </a:endParaRPr>
            </a:p>
            <a:p>
              <a:pPr marL="457200">
                <a:lnSpc>
                  <a:spcPct val="115000"/>
                </a:lnSpc>
                <a:tabLst>
                  <a:tab pos="0" algn="l"/>
                </a:tabLst>
              </a:pPr>
              <a:r>
                <a:rPr lang="it" sz="1200" b="0" strike="noStrike" spc="-1">
                  <a:solidFill>
                    <a:srgbClr val="1B786E"/>
                  </a:solidFill>
                  <a:latin typeface="Roboto"/>
                  <a:ea typeface="Roboto"/>
                </a:rPr>
                <a:t> 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327" name="CustomShape 25"/>
          <p:cNvSpPr/>
          <p:nvPr/>
        </p:nvSpPr>
        <p:spPr>
          <a:xfrm>
            <a:off x="851040" y="-24120"/>
            <a:ext cx="7335720" cy="9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CCA677"/>
                </a:solidFill>
                <a:latin typeface="Economica"/>
                <a:ea typeface="Economica"/>
              </a:rPr>
              <a:t>PRODUCTS Breakdown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CCA677"/>
                </a:solidFill>
                <a:latin typeface="Economica"/>
                <a:ea typeface="Economica"/>
              </a:rPr>
              <a:t>1.3. Product List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328" name="CustomShape 26"/>
          <p:cNvSpPr/>
          <p:nvPr/>
        </p:nvSpPr>
        <p:spPr>
          <a:xfrm>
            <a:off x="6806880" y="3666240"/>
            <a:ext cx="214668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it" sz="900" b="0" strike="noStrike" spc="-1">
                <a:solidFill>
                  <a:srgbClr val="1B786E"/>
                </a:solidFill>
                <a:latin typeface="Roboto"/>
                <a:ea typeface="Roboto"/>
              </a:rPr>
              <a:t>     </a:t>
            </a:r>
            <a:r>
              <a:rPr lang="it" sz="1100" b="0" strike="noStrike" spc="-1">
                <a:solidFill>
                  <a:srgbClr val="1B786E"/>
                </a:solidFill>
                <a:latin typeface="Roboto"/>
                <a:ea typeface="Roboto"/>
              </a:rPr>
              <a:t>  3. Manual</a:t>
            </a:r>
            <a:endParaRPr lang="en-US" sz="11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1B786E"/>
                </a:solidFill>
                <a:latin typeface="Roboto"/>
                <a:ea typeface="Roboto"/>
              </a:rPr>
              <a:t>Marketing</a:t>
            </a:r>
            <a:endParaRPr lang="en-US" sz="11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r>
              <a:rPr lang="it" sz="1100" b="0" strike="noStrike" spc="-1">
                <a:solidFill>
                  <a:srgbClr val="1B786E"/>
                </a:solidFill>
                <a:latin typeface="Roboto"/>
                <a:ea typeface="Roboto"/>
              </a:rPr>
              <a:t>3rd Party Connection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5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914</Words>
  <Application>Microsoft Office PowerPoint</Application>
  <PresentationFormat>On-screen Show (16:9)</PresentationFormat>
  <Paragraphs>281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Economica</vt:lpstr>
      <vt:lpstr>Open Sans</vt:lpstr>
      <vt:lpstr>Roboto</vt:lpstr>
      <vt:lpstr>Roboto Medium</vt:lpstr>
      <vt:lpstr>Roboto Thin</vt:lpstr>
      <vt:lpstr>Symbol</vt:lpstr>
      <vt:lpstr>Wingdings</vt:lpstr>
      <vt:lpstr>Wingdings 3</vt:lpstr>
      <vt:lpstr>Office Theme</vt:lpstr>
      <vt:lpstr>Office Theme</vt:lpstr>
      <vt:lpstr>Office Theme</vt:lpstr>
      <vt:lpstr>Retrospect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Vina Panduwinata</cp:lastModifiedBy>
  <cp:revision>6</cp:revision>
  <dcterms:modified xsi:type="dcterms:W3CDTF">2022-01-25T18:25:52Z</dcterms:modified>
  <dc:language>en-US</dc:language>
</cp:coreProperties>
</file>