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  <p:sldMasterId id="2147483790" r:id="rId3"/>
    <p:sldMasterId id="2147483802" r:id="rId4"/>
    <p:sldMasterId id="2147483814" r:id="rId5"/>
    <p:sldMasterId id="2147483826" r:id="rId6"/>
    <p:sldMasterId id="2147483838" r:id="rId7"/>
    <p:sldMasterId id="2147483871" r:id="rId8"/>
    <p:sldMasterId id="2147483910" r:id="rId9"/>
  </p:sldMasterIdLst>
  <p:sldIdLst>
    <p:sldId id="256" r:id="rId10"/>
    <p:sldId id="350" r:id="rId11"/>
    <p:sldId id="257" r:id="rId12"/>
    <p:sldId id="258" r:id="rId13"/>
    <p:sldId id="261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61" r:id="rId23"/>
    <p:sldId id="360" r:id="rId24"/>
    <p:sldId id="359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45" r:id="rId39"/>
    <p:sldId id="346" r:id="rId40"/>
    <p:sldId id="348" r:id="rId41"/>
    <p:sldId id="349" r:id="rId42"/>
    <p:sldId id="268" r:id="rId43"/>
    <p:sldId id="375" r:id="rId44"/>
    <p:sldId id="269" r:id="rId4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11:29:5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1 864 0 0,'-21'16'4728'0'0,"13"-11"-4664"0"0,16-13-3726 0 0,-7 6 2496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11:29:5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92 580 0 0,'2'-1'197'0'0,"-1"0"0"0"0,0-1-1 0 0,1 1 1 0 0,-1 0 0 0 0,0-1-1 0 0,0 1 1 0 0,0-1 0 0 0,0 1 0 0 0,0-1-1 0 0,-1 0 1 0 0,1 1 0 0 0,0-1-1 0 0,-1 0 1 0 0,1 1 0 0 0,-1-1 0 0 0,0 0-1 0 0,1 0 1 0 0,-1 0 0 0 0,0 1 0 0 0,0-5-1 0 0,-1 2 77 0 0,0-1 0 0 0,-1 1 0 0 0,1 0 0 0 0,-1-1 0 0 0,1 1 0 0 0,-1 0 0 0 0,-3-5 0 0 0,5 9-364 0 0,0 0-1 0 0,-1-1 1 0 0,1 1-1 0 0,0 0 1 0 0,0-1-1 0 0,0 1 1 0 0,0-1-1 0 0,0 1 1 0 0,0 0-1 0 0,0-1 1 0 0,0 1-1 0 0,0 0 1 0 0,0-1-1 0 0,0 1 1 0 0,0-1 0 0 0,0 1-1 0 0,1 0 1 0 0,-1-1-1 0 0,0 1 1 0 0,0 0-1 0 0,0-1 1 0 0,0 1-1 0 0,1 0 1 0 0,-1-1-1 0 0,0 1 1 0 0,0 0-1 0 0,1-1 1 0 0,-1 1-1 0 0,0 0 1 0 0,0 0-1 0 0,1-1 1 0 0,-1 1-1 0 0,0 0 1 0 0,1 0-1 0 0,-1 0 1 0 0,0 0-1 0 0,1-1 1 0 0,-1 1-1 0 0,1 0 1 0 0,-1 0-1 0 0,0 0 1 0 0,1 0-1 0 0,-1 0 1 0 0,0 0-1 0 0,1 0 1 0 0,-1 0-1 0 0,1 0 1 0 0,-1 0-1 0 0,0 0 1 0 0,1 0 0 0 0,3-1-342 0 0,4-1-744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11:32:0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 0 0,'3'2'628'0'0,"-3"0"-32"0"0,2 1-272 0 0,-2-1-72 0 0,0 0-208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092" y="2853665"/>
            <a:ext cx="7491699" cy="136810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9092" y="5085173"/>
            <a:ext cx="7491699" cy="57613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latin typeface="Futura LT" pitchFamily="2" charset="0"/>
                <a:ea typeface="Kozuka Gothic Pro EL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266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4644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8041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7367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8737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36854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7637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5132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600790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9903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59210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433" y="404719"/>
            <a:ext cx="2736375" cy="5904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309" y="404719"/>
            <a:ext cx="8005959" cy="5904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7533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39960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92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11601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41" y="2129932"/>
            <a:ext cx="10363518" cy="1471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483" y="3886888"/>
            <a:ext cx="8535035" cy="1752194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1913C-66FD-4E5E-99CB-F8F14A55691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8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5F2B7-1DB0-44FF-8623-3DB125BD8B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7468"/>
            <a:ext cx="10363516" cy="1361760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041"/>
            <a:ext cx="10363516" cy="1501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4751B-7D29-493D-8AA3-CADE4F04E2A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0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3744" y="1599829"/>
            <a:ext cx="4511950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8858" y="1599829"/>
            <a:ext cx="4514067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0C66E-8FEF-45B1-A7FF-3B2B88623B4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3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94" y="274575"/>
            <a:ext cx="10973012" cy="11427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94" y="1534758"/>
            <a:ext cx="5385982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94" y="2174372"/>
            <a:ext cx="5385982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09" y="1534758"/>
            <a:ext cx="5388098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09" y="2174372"/>
            <a:ext cx="5388098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880D2-E433-4934-B66A-5CC7DEB2E4C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7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45BD-892B-407F-9451-6B292235EF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63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DA4C5-177E-4537-A664-85B5A6F47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9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95" y="272987"/>
            <a:ext cx="4010388" cy="1161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906" y="272987"/>
            <a:ext cx="6816600" cy="585334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95" y="1434768"/>
            <a:ext cx="4010388" cy="4691564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D90EB-B9F2-42DB-BF6F-5344CC6E69D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36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303" y="4801077"/>
            <a:ext cx="7316045" cy="5666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303" y="612633"/>
            <a:ext cx="7316045" cy="4115435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303" y="5367682"/>
            <a:ext cx="7316045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1089-DCE4-46B1-98D2-07CC2D122F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30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2773-CE40-498A-BA71-3D9800AE9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04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6160" y="274574"/>
            <a:ext cx="2306766" cy="5851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3745" y="274574"/>
            <a:ext cx="6719250" cy="5851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4B7F0-C1B3-41C8-A6CA-AA0A0AD1258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51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885" y="1893833"/>
            <a:ext cx="5759449" cy="1512949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00752" y="5444504"/>
            <a:ext cx="5759449" cy="503611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  <p:extLst>
      <p:ext uri="{BB962C8B-B14F-4D97-AF65-F5344CB8AC3E}">
        <p14:creationId xmlns:p14="http://schemas.microsoft.com/office/powerpoint/2010/main" val="769651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5F2B7-1DB0-44FF-8623-3DB125BD8B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90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4751B-7D29-493D-8AA3-CADE4F04E2A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4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323383"/>
            <a:ext cx="5369983" cy="388923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23383"/>
            <a:ext cx="5369984" cy="388923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0C66E-8FEF-45B1-A7FF-3B2B88623B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3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0" cy="11426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111"/>
            <a:ext cx="5386917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262"/>
            <a:ext cx="5386917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262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880D2-E433-4934-B66A-5CC7DEB2E4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40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45BD-892B-407F-9451-6B292235EF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7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DA4C5-177E-4537-A664-85B5A6F476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3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7468"/>
            <a:ext cx="10363516" cy="1361760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041"/>
            <a:ext cx="10363516" cy="1501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60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2967"/>
            <a:ext cx="4011084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2967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4657"/>
            <a:ext cx="4011084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D90EB-B9F2-42DB-BF6F-5344CC6E69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4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1089-DCE4-46B1-98D2-07CC2D122F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838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2773-CE40-498A-BA71-3D9800AE9F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52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353376"/>
            <a:ext cx="2734733" cy="5859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353376"/>
            <a:ext cx="8005233" cy="5859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4B7F0-C1B3-41C8-A6CA-AA0A0AD125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840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826"/>
            <a:ext cx="10363200" cy="14706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0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B5D16-615E-4748-AC6C-DAE3D930BE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824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259A0-6C55-40E1-A8DD-723CB4233BD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6659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BB4D-0F2A-4DAE-809B-3E6818054D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1710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5884" y="1606055"/>
            <a:ext cx="4800600" cy="4526152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685" y="1606055"/>
            <a:ext cx="4802716" cy="4526152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4CCF-CD6D-4185-9A2C-EE67F5D183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7672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0" cy="11426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111"/>
            <a:ext cx="5386917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262"/>
            <a:ext cx="5386917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262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8B4FC-04EC-4085-A346-B7D40D2DA3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14042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C04A-56F6-453B-9E1E-BB10C2C9D0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37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310" y="2133107"/>
            <a:ext cx="5371167" cy="4175746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42" y="2133107"/>
            <a:ext cx="5371167" cy="4175746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129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FF1B4-05C1-406E-BB52-B8895393D8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4168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2967"/>
            <a:ext cx="4011084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2967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4657"/>
            <a:ext cx="4011084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A3A16-6204-4D4F-A202-0ECE0E12D3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54126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68688-CE51-4575-AFA0-B22F82F464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2122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C8121-5D26-4CF7-8CC3-C46F9F2937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7334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1301" y="268735"/>
            <a:ext cx="2451100" cy="58634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5884" y="268735"/>
            <a:ext cx="7152216" cy="5863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15B7C-FCDA-40BC-A8DB-3F2387B2B9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4758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0651" y="3357563"/>
            <a:ext cx="9410700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0651" y="4511676"/>
            <a:ext cx="9410700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719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33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83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9667" y="1844676"/>
            <a:ext cx="527473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844676"/>
            <a:ext cx="527473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82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94" y="274575"/>
            <a:ext cx="10973012" cy="11427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94" y="1534758"/>
            <a:ext cx="5385982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94" y="2174372"/>
            <a:ext cx="5385982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09" y="1534758"/>
            <a:ext cx="5388098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09" y="2174372"/>
            <a:ext cx="5388098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3728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963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457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216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6447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202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84167" y="404814"/>
            <a:ext cx="2688167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9667" y="404814"/>
            <a:ext cx="7861300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2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5952-6387-4DAB-AD1B-C593827AFB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359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5024D-1994-4A63-AA7F-0BE5C164E0A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300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58686-6AB5-450B-926B-F4A09BEC49D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724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FF97B-1D02-4B49-85AF-63C971B5D8B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1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0340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FAA09-1F45-4A27-84BA-D0FEECE3596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116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5A566-9C68-4A04-A651-643FF68FA7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339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9AFF2-C8E5-43EA-8553-AF7EDF66850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001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14A72-687F-4B51-AF9B-D2D928D7C8E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572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53509-0150-4609-A02A-16B6223AF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512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8A4D1-6481-48C9-9023-CE18562312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111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985E5-26B5-401E-8C6C-0C071B89B4D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1936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10" name="Google Shape;10;p2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32685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21" name="Google Shape;21;p3"/>
          <p:cNvSpPr/>
          <p:nvPr/>
        </p:nvSpPr>
        <p:spPr>
          <a:xfrm>
            <a:off x="4987333" y="2487517"/>
            <a:ext cx="72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cxnSp>
        <p:nvCxnSpPr>
          <p:cNvPr id="22" name="Google Shape;22;p3"/>
          <p:cNvCxnSpPr/>
          <p:nvPr/>
        </p:nvCxnSpPr>
        <p:spPr>
          <a:xfrm>
            <a:off x="12056833" y="250373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2736267" y="2668567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/>
          </p:nvPr>
        </p:nvSpPr>
        <p:spPr>
          <a:xfrm>
            <a:off x="5939067" y="2337731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957607" y="4175527"/>
            <a:ext cx="51120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1233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51" y="1473033"/>
            <a:ext cx="10504400" cy="4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37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1735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32" name="Google Shape;32;p5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09638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37123402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18490760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47" name="Google Shape;47;p8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cxnSp>
        <p:nvCxnSpPr>
          <p:cNvPr id="48" name="Google Shape;48;p8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99000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53" name="Google Shape;5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6053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28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62" name="Google Shape;62;p1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1669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2621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0515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18642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95" y="272987"/>
            <a:ext cx="4010388" cy="1161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906" y="272987"/>
            <a:ext cx="6816600" cy="585334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95" y="1434768"/>
            <a:ext cx="4010388" cy="4691564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0829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76" name="Google Shape;76;p15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158652" y="311264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3"/>
          </p:nvPr>
        </p:nvSpPr>
        <p:spPr>
          <a:xfrm>
            <a:off x="8100967" y="311264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531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84" name="Google Shape;84;p16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99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75528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0795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17328443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3729199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65636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107" name="Google Shape;107;p22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108" name="Google Shape;108;p22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2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13674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 hasCustomPrompt="1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 hasCustomPrompt="1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6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7" hasCustomPrompt="1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8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 hasCustomPrompt="1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15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16" hasCustomPrompt="1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7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8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9" hasCustomPrompt="1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0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21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31666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2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4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6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7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8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9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3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4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5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198824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303" y="4801077"/>
            <a:ext cx="7316045" cy="5666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303" y="612633"/>
            <a:ext cx="7316045" cy="4115435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303" y="5367682"/>
            <a:ext cx="7316045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0387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2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5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6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7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8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36915778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5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6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7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8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84334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1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4828905" y="4942780"/>
            <a:ext cx="252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3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4"/>
          </p:nvPr>
        </p:nvSpPr>
        <p:spPr>
          <a:xfrm>
            <a:off x="8463839" y="4942780"/>
            <a:ext cx="2523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5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6"/>
          </p:nvPr>
        </p:nvSpPr>
        <p:spPr>
          <a:xfrm>
            <a:off x="1204572" y="4942780"/>
            <a:ext cx="2523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grpSp>
        <p:nvGrpSpPr>
          <p:cNvPr id="181" name="Google Shape;181;p27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182" name="Google Shape;182;p27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7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7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42800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2">
  <p:cSld name="Title and four column 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6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7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8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8008033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3">
  <p:cSld name="Title and four column 3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2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3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4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5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6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7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8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2370171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4">
  <p:cSld name="Title and four column 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209" name="Google Shape;209;p30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grpSp>
        <p:nvGrpSpPr>
          <p:cNvPr id="210" name="Google Shape;210;p30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211" name="Google Shape;211;p30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30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30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4" name="Google Shape;214;p30"/>
          <p:cNvSpPr txBox="1">
            <a:spLocks noGrp="1"/>
          </p:cNvSpPr>
          <p:nvPr>
            <p:ph type="subTitle" idx="1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2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3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4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05078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Title and four column 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221" name="Google Shape;221;p31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>
              <a:solidFill>
                <a:schemeClr val="lt1"/>
              </a:solidFill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1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851616" y="48458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2"/>
          </p:nvPr>
        </p:nvSpPr>
        <p:spPr>
          <a:xfrm>
            <a:off x="851600" y="3907899"/>
            <a:ext cx="37660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3"/>
          </p:nvPr>
        </p:nvSpPr>
        <p:spPr>
          <a:xfrm>
            <a:off x="851616" y="35297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4"/>
          </p:nvPr>
        </p:nvSpPr>
        <p:spPr>
          <a:xfrm>
            <a:off x="851600" y="5223761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5"/>
          </p:nvPr>
        </p:nvSpPr>
        <p:spPr>
          <a:xfrm>
            <a:off x="7545517" y="91576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6"/>
          </p:nvPr>
        </p:nvSpPr>
        <p:spPr>
          <a:xfrm>
            <a:off x="7545517" y="2605939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7"/>
          </p:nvPr>
        </p:nvSpPr>
        <p:spPr>
          <a:xfrm>
            <a:off x="7545517" y="22311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8"/>
          </p:nvPr>
        </p:nvSpPr>
        <p:spPr>
          <a:xfrm>
            <a:off x="7545517" y="1292947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37685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236" name="Google Shape;236;p32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/>
          </a:p>
        </p:txBody>
      </p:sp>
      <p:sp>
        <p:nvSpPr>
          <p:cNvPr id="237" name="Google Shape;237;p32"/>
          <p:cNvSpPr txBox="1"/>
          <p:nvPr/>
        </p:nvSpPr>
        <p:spPr>
          <a:xfrm>
            <a:off x="4096000" y="5021059"/>
            <a:ext cx="4000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0" name="Google Shape;240;p32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52795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9667" y="1844676"/>
            <a:ext cx="527473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844676"/>
            <a:ext cx="527473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644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508" y="404720"/>
            <a:ext cx="8063100" cy="115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309" y="2133107"/>
            <a:ext cx="10945499" cy="41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94" y="6524702"/>
            <a:ext cx="2844306" cy="1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j-lt"/>
              </a:defRPr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877" y="6524702"/>
            <a:ext cx="3862247" cy="1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200" y="6524702"/>
            <a:ext cx="2844306" cy="1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j-lt"/>
              </a:defRPr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5pPr>
      <a:lvl6pPr marL="457109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6pPr>
      <a:lvl7pPr marL="91421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7pPr>
      <a:lvl8pPr marL="137132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8pPr>
      <a:lvl9pPr marL="1828434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342831" indent="-342831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801" indent="-28569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2771" indent="-22855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599880" indent="-22855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989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097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06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314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423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 r="-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443" y="274575"/>
            <a:ext cx="9216483" cy="114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3744" y="1599829"/>
            <a:ext cx="9229181" cy="452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94" y="6524702"/>
            <a:ext cx="2844306" cy="1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877" y="6524702"/>
            <a:ext cx="3862247" cy="1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200" y="6524702"/>
            <a:ext cx="2844306" cy="1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412E62E3-D973-4C1E-8A9F-616F243D6F2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5pPr>
      <a:lvl6pPr marL="457109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6pPr>
      <a:lvl7pPr marL="914217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7pPr>
      <a:lvl8pPr marL="1371326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8pPr>
      <a:lvl9pPr marL="1828434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342831" indent="-342831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801" indent="-28569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2771" indent="-22855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599880" indent="-22855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6989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097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206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8314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5423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353376"/>
            <a:ext cx="10943167" cy="115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323383"/>
            <a:ext cx="10943167" cy="388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49609"/>
            <a:ext cx="2844800" cy="3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49609"/>
            <a:ext cx="3860800" cy="3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49609"/>
            <a:ext cx="2829984" cy="3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5pPr>
      <a:lvl6pPr marL="609402"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6pPr>
      <a:lvl7pPr marL="1218804"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7pPr>
      <a:lvl8pPr marL="1828206"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8pPr>
      <a:lvl9pPr marL="2437608" algn="l" rtl="0" eaLnBrk="1" fontAlgn="base" hangingPunct="1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Georgia" pitchFamily="18" charset="0"/>
        </a:defRPr>
      </a:lvl9pPr>
    </p:titleStyle>
    <p:bodyStyle>
      <a:lvl1pPr marL="457051" indent="-457051" algn="l" rtl="0" eaLnBrk="1" fontAlgn="base" hangingPunct="1">
        <a:spcBef>
          <a:spcPct val="20000"/>
        </a:spcBef>
        <a:spcAft>
          <a:spcPct val="0"/>
        </a:spcAft>
        <a:buChar char="•"/>
        <a:defRPr sz="2666">
          <a:solidFill>
            <a:schemeClr val="bg1"/>
          </a:solidFill>
          <a:latin typeface="+mn-lt"/>
          <a:ea typeface="+mn-ea"/>
          <a:cs typeface="+mn-cs"/>
        </a:defRPr>
      </a:lvl1pPr>
      <a:lvl2pPr marL="990278" indent="-380876" algn="l" rtl="0" eaLnBrk="1" fontAlgn="base" hangingPunct="1">
        <a:spcBef>
          <a:spcPct val="20000"/>
        </a:spcBef>
        <a:spcAft>
          <a:spcPct val="0"/>
        </a:spcAft>
        <a:buChar char="–"/>
        <a:defRPr sz="2666">
          <a:solidFill>
            <a:schemeClr val="bg1"/>
          </a:solidFill>
          <a:latin typeface="+mn-lt"/>
        </a:defRPr>
      </a:lvl2pPr>
      <a:lvl3pPr marL="1523505" indent="-304701" algn="l" rtl="0" eaLnBrk="1" fontAlgn="base" hangingPunct="1">
        <a:spcBef>
          <a:spcPct val="20000"/>
        </a:spcBef>
        <a:spcAft>
          <a:spcPct val="0"/>
        </a:spcAft>
        <a:buChar char="•"/>
        <a:defRPr sz="2666">
          <a:solidFill>
            <a:schemeClr val="bg1"/>
          </a:solidFill>
          <a:latin typeface="+mn-lt"/>
        </a:defRPr>
      </a:lvl3pPr>
      <a:lvl4pPr marL="2132907" indent="-304701" algn="l" rtl="0" eaLnBrk="1" fontAlgn="base" hangingPunct="1">
        <a:spcBef>
          <a:spcPct val="20000"/>
        </a:spcBef>
        <a:spcAft>
          <a:spcPct val="0"/>
        </a:spcAft>
        <a:buChar char="–"/>
        <a:defRPr sz="2666">
          <a:solidFill>
            <a:schemeClr val="bg1"/>
          </a:solidFill>
          <a:latin typeface="+mn-lt"/>
        </a:defRPr>
      </a:lvl4pPr>
      <a:lvl5pPr marL="2742308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chemeClr val="bg1"/>
          </a:solidFill>
          <a:latin typeface="+mn-lt"/>
        </a:defRPr>
      </a:lvl5pPr>
      <a:lvl6pPr marL="3351710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chemeClr val="bg1"/>
          </a:solidFill>
          <a:latin typeface="+mn-lt"/>
        </a:defRPr>
      </a:lvl6pPr>
      <a:lvl7pPr marL="3961112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chemeClr val="bg1"/>
          </a:solidFill>
          <a:latin typeface="+mn-lt"/>
        </a:defRPr>
      </a:lvl7pPr>
      <a:lvl8pPr marL="4570514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chemeClr val="bg1"/>
          </a:solidFill>
          <a:latin typeface="+mn-lt"/>
        </a:defRPr>
      </a:lvl8pPr>
      <a:lvl9pPr marL="5179916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0" y="268734"/>
            <a:ext cx="9789584" cy="114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5885" y="1606055"/>
            <a:ext cx="9806516" cy="452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841"/>
            <a:ext cx="2844800" cy="26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841"/>
            <a:ext cx="3860800" cy="26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841"/>
            <a:ext cx="2844800" cy="26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6E1EDE0C-B5C1-4E8A-BFF3-66A17CD079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4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5pPr>
      <a:lvl6pPr marL="609402"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6pPr>
      <a:lvl7pPr marL="1218804"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7pPr>
      <a:lvl8pPr marL="1828206"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8pPr>
      <a:lvl9pPr marL="2437608" algn="l" rtl="0" eaLnBrk="1" fontAlgn="base" hangingPunct="1">
        <a:spcBef>
          <a:spcPct val="0"/>
        </a:spcBef>
        <a:spcAft>
          <a:spcPct val="0"/>
        </a:spcAft>
        <a:defRPr sz="4265">
          <a:solidFill>
            <a:srgbClr val="666666"/>
          </a:solidFill>
          <a:latin typeface="Georgia" pitchFamily="18" charset="0"/>
        </a:defRPr>
      </a:lvl9pPr>
    </p:titleStyle>
    <p:bodyStyle>
      <a:lvl1pPr marL="457051" indent="-457051" algn="l" rtl="0" eaLnBrk="1" fontAlgn="base" hangingPunct="1">
        <a:spcBef>
          <a:spcPct val="20000"/>
        </a:spcBef>
        <a:spcAft>
          <a:spcPct val="0"/>
        </a:spcAft>
        <a:buChar char="•"/>
        <a:defRPr sz="2666">
          <a:solidFill>
            <a:srgbClr val="666666"/>
          </a:solidFill>
          <a:latin typeface="+mn-lt"/>
          <a:ea typeface="+mn-ea"/>
          <a:cs typeface="+mn-cs"/>
        </a:defRPr>
      </a:lvl1pPr>
      <a:lvl2pPr marL="990278" indent="-380876" algn="l" rtl="0" eaLnBrk="1" fontAlgn="base" hangingPunct="1">
        <a:spcBef>
          <a:spcPct val="20000"/>
        </a:spcBef>
        <a:spcAft>
          <a:spcPct val="0"/>
        </a:spcAft>
        <a:buChar char="–"/>
        <a:defRPr sz="2666">
          <a:solidFill>
            <a:srgbClr val="666666"/>
          </a:solidFill>
          <a:latin typeface="+mn-lt"/>
        </a:defRPr>
      </a:lvl2pPr>
      <a:lvl3pPr marL="1523505" indent="-304701" algn="l" rtl="0" eaLnBrk="1" fontAlgn="base" hangingPunct="1">
        <a:spcBef>
          <a:spcPct val="20000"/>
        </a:spcBef>
        <a:spcAft>
          <a:spcPct val="0"/>
        </a:spcAft>
        <a:buChar char="•"/>
        <a:defRPr sz="2666">
          <a:solidFill>
            <a:srgbClr val="666666"/>
          </a:solidFill>
          <a:latin typeface="+mn-lt"/>
        </a:defRPr>
      </a:lvl3pPr>
      <a:lvl4pPr marL="2132907" indent="-304701" algn="l" rtl="0" eaLnBrk="1" fontAlgn="base" hangingPunct="1">
        <a:spcBef>
          <a:spcPct val="20000"/>
        </a:spcBef>
        <a:spcAft>
          <a:spcPct val="0"/>
        </a:spcAft>
        <a:buChar char="–"/>
        <a:defRPr sz="2666">
          <a:solidFill>
            <a:srgbClr val="666666"/>
          </a:solidFill>
          <a:latin typeface="+mn-lt"/>
        </a:defRPr>
      </a:lvl4pPr>
      <a:lvl5pPr marL="2742308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rgbClr val="666666"/>
          </a:solidFill>
          <a:latin typeface="+mn-lt"/>
        </a:defRPr>
      </a:lvl5pPr>
      <a:lvl6pPr marL="3351710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rgbClr val="666666"/>
          </a:solidFill>
          <a:latin typeface="+mn-lt"/>
        </a:defRPr>
      </a:lvl6pPr>
      <a:lvl7pPr marL="3961112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rgbClr val="666666"/>
          </a:solidFill>
          <a:latin typeface="+mn-lt"/>
        </a:defRPr>
      </a:lvl7pPr>
      <a:lvl8pPr marL="4570514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rgbClr val="666666"/>
          </a:solidFill>
          <a:latin typeface="+mn-lt"/>
        </a:defRPr>
      </a:lvl8pPr>
      <a:lvl9pPr marL="5179916" indent="-304701" algn="l" rtl="0" eaLnBrk="1" fontAlgn="base" hangingPunct="1">
        <a:spcBef>
          <a:spcPct val="20000"/>
        </a:spcBef>
        <a:spcAft>
          <a:spcPct val="0"/>
        </a:spcAft>
        <a:buChar char="»"/>
        <a:defRPr sz="2666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404813"/>
            <a:ext cx="10752667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844676"/>
            <a:ext cx="10752667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101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F4549884-7336-47D6-AC8E-595ECCA86D4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3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5403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  <p:sldLayoutId id="2147483865" r:id="rId27"/>
    <p:sldLayoutId id="2147483866" r:id="rId28"/>
    <p:sldLayoutId id="2147483867" r:id="rId29"/>
    <p:sldLayoutId id="2147483868" r:id="rId30"/>
    <p:sldLayoutId id="2147483869" r:id="rId31"/>
    <p:sldLayoutId id="2147483870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7132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F9B997-1F35-486A-90D6-C62B7F87DB12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DEB9941-03F0-4CA2-950A-7ABCE928C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26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tw.hu/progizas123/c/tanulnic++/Has%C3%ADt%C3%B3%20t%C3%A1bl%C3%A1k.pdf" TargetMode="External"/><Relationship Id="rId2" Type="http://schemas.openxmlformats.org/officeDocument/2006/relationships/hyperlink" Target="http://www.inf.u-szeged.hu/~korosig/files/07_Hasi%CC%81to%CC%81-ta%CC%81bla%CC%81zatok-Javitva.pdf" TargetMode="External"/><Relationship Id="rId1" Type="http://schemas.openxmlformats.org/officeDocument/2006/relationships/slideLayout" Target="../slideLayouts/slideLayout101.xml"/><Relationship Id="rId5" Type="http://schemas.openxmlformats.org/officeDocument/2006/relationships/hyperlink" Target="https://www.synopsys.com/blogs/software-security/cryptographic-hash-functions/" TargetMode="External"/><Relationship Id="rId4" Type="http://schemas.openxmlformats.org/officeDocument/2006/relationships/hyperlink" Target="https://cseweb.ucsd.edu/~kube/cls/100/Lectures/lec16/lec16-8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3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6DC7-2F2C-4DF0-B137-1608345A2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Hasító tábla listával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DCB9-C880-4FA7-AA5D-34CF8474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604725" cy="1111075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Siklódi</a:t>
            </a:r>
            <a:r>
              <a:rPr lang="hu-HU" dirty="0"/>
              <a:t> Zalán</a:t>
            </a:r>
          </a:p>
          <a:p>
            <a:pPr algn="ctr"/>
            <a:r>
              <a:rPr lang="hu-HU" dirty="0"/>
              <a:t>2022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866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AC418-68D4-7397-E34B-9AB94A5F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631D6-26D3-35B7-2928-099B0FCD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5. Szöveges típusú kulcsok esetén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b="1" dirty="0"/>
              <a:t>h</a:t>
            </a:r>
            <a:r>
              <a:rPr lang="hu-HU" dirty="0"/>
              <a:t>(kulcs)</a:t>
            </a:r>
            <a:r>
              <a:rPr lang="hu-HU" b="1" dirty="0"/>
              <a:t> = Karakterkód</a:t>
            </a:r>
            <a:r>
              <a:rPr lang="hu-HU" dirty="0"/>
              <a:t>(kulcs)</a:t>
            </a:r>
          </a:p>
          <a:p>
            <a:pPr lvl="1"/>
            <a:r>
              <a:rPr lang="hu-HU" dirty="0"/>
              <a:t>Ha a kulcs egy karakter.</a:t>
            </a:r>
          </a:p>
          <a:p>
            <a:pPr marL="457200" lvl="1" indent="0">
              <a:buNone/>
            </a:pPr>
            <a:r>
              <a:rPr lang="hu-HU" b="1" dirty="0" err="1"/>
              <a:t>for</a:t>
            </a:r>
            <a:r>
              <a:rPr lang="hu-HU" b="1" dirty="0"/>
              <a:t> (int </a:t>
            </a:r>
            <a:r>
              <a:rPr lang="hu-HU" dirty="0"/>
              <a:t>i </a:t>
            </a:r>
            <a:r>
              <a:rPr lang="hu-HU" b="1" dirty="0"/>
              <a:t>= </a:t>
            </a:r>
            <a:r>
              <a:rPr lang="hu-HU" dirty="0"/>
              <a:t>0</a:t>
            </a:r>
            <a:r>
              <a:rPr lang="hu-HU" b="1" dirty="0"/>
              <a:t>; </a:t>
            </a:r>
            <a:r>
              <a:rPr lang="hu-HU" dirty="0"/>
              <a:t>i </a:t>
            </a:r>
            <a:r>
              <a:rPr lang="hu-HU" b="1" dirty="0"/>
              <a:t>&lt; </a:t>
            </a:r>
            <a:r>
              <a:rPr lang="hu-HU" b="1" dirty="0" err="1"/>
              <a:t>sizeof</a:t>
            </a:r>
            <a:r>
              <a:rPr lang="hu-HU" b="1" dirty="0"/>
              <a:t>(</a:t>
            </a:r>
            <a:r>
              <a:rPr lang="hu-HU" dirty="0"/>
              <a:t>kulcs</a:t>
            </a:r>
            <a:r>
              <a:rPr lang="hu-HU" b="1" dirty="0"/>
              <a:t>);</a:t>
            </a:r>
            <a:r>
              <a:rPr lang="hu-HU" dirty="0"/>
              <a:t> i++</a:t>
            </a:r>
            <a:r>
              <a:rPr lang="hu-HU" b="1" dirty="0"/>
              <a:t>) </a:t>
            </a:r>
          </a:p>
          <a:p>
            <a:pPr marL="457200" lvl="1" indent="0">
              <a:buNone/>
            </a:pPr>
            <a:r>
              <a:rPr lang="hu-HU" b="1" dirty="0"/>
              <a:t>	h(</a:t>
            </a:r>
            <a:r>
              <a:rPr lang="hu-HU" dirty="0"/>
              <a:t>kulcs</a:t>
            </a:r>
            <a:r>
              <a:rPr lang="hu-HU" b="1" dirty="0"/>
              <a:t>) += Karakterkód(</a:t>
            </a:r>
            <a:r>
              <a:rPr lang="hu-HU" dirty="0"/>
              <a:t>kulcs</a:t>
            </a:r>
            <a:r>
              <a:rPr lang="hu-HU" b="1" dirty="0"/>
              <a:t>,</a:t>
            </a:r>
            <a:r>
              <a:rPr lang="hu-HU" dirty="0"/>
              <a:t> i</a:t>
            </a:r>
            <a:r>
              <a:rPr lang="hu-HU" b="1" dirty="0"/>
              <a:t>) </a:t>
            </a:r>
          </a:p>
          <a:p>
            <a:pPr lvl="1"/>
            <a:r>
              <a:rPr lang="hu-HU" dirty="0"/>
              <a:t>Ha a kulcs egy szöveg.</a:t>
            </a:r>
          </a:p>
        </p:txBody>
      </p:sp>
    </p:spTree>
    <p:extLst>
      <p:ext uri="{BB962C8B-B14F-4D97-AF65-F5344CB8AC3E}">
        <p14:creationId xmlns:p14="http://schemas.microsoft.com/office/powerpoint/2010/main" val="107255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87063-45BE-F5C0-3384-A5F1C008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1F147A-9007-1928-85EA-9FBB208C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6. </a:t>
            </a:r>
            <a:r>
              <a:rPr lang="hu-HU" dirty="0" err="1"/>
              <a:t>Véletlenítés</a:t>
            </a:r>
            <a:r>
              <a:rPr lang="hu-HU" dirty="0"/>
              <a:t> - univerzális hasítási technika</a:t>
            </a:r>
          </a:p>
          <a:p>
            <a:pPr lvl="1"/>
            <a:r>
              <a:rPr lang="hu-HU" dirty="0"/>
              <a:t>Hatásos módszer, ha a hasító függvényt a kulcsoktól független módon véletlenül választjuk ki</a:t>
            </a:r>
          </a:p>
          <a:p>
            <a:pPr lvl="1"/>
            <a:r>
              <a:rPr lang="hu-HU" dirty="0"/>
              <a:t>Ez általános esetben kielégítő eredményt ad, és elkerüli a legrosszabb esetet</a:t>
            </a:r>
          </a:p>
          <a:p>
            <a:pPr lvl="1"/>
            <a:r>
              <a:rPr lang="hu-HU" b="0" i="0" dirty="0">
                <a:effectLst/>
              </a:rPr>
              <a:t>Gyakorlatban jól használatható, ha a hasító függvény paramétereit választjuk meg véletlenszerűen (pl. a súlyozási paramétereket tartalmazó függvények esetén a különböző súly értékeket)</a:t>
            </a:r>
          </a:p>
        </p:txBody>
      </p:sp>
    </p:spTree>
    <p:extLst>
      <p:ext uri="{BB962C8B-B14F-4D97-AF65-F5344CB8AC3E}">
        <p14:creationId xmlns:p14="http://schemas.microsoft.com/office/powerpoint/2010/main" val="110683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11292-B0B1-6ECD-1BA2-8D20B9A6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 - kriptográfia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9DCCE5-DFC8-A5F8-C737-6C750F51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Nagyon biztonságosak</a:t>
            </a:r>
          </a:p>
          <a:p>
            <a:pPr marL="0" indent="0">
              <a:buNone/>
            </a:pPr>
            <a:r>
              <a:rPr lang="hu-HU" dirty="0"/>
              <a:t>Költséges kiértékelés</a:t>
            </a:r>
          </a:p>
          <a:p>
            <a:r>
              <a:rPr lang="hu-HU" dirty="0"/>
              <a:t>1. SHA</a:t>
            </a:r>
          </a:p>
          <a:p>
            <a:r>
              <a:rPr lang="hu-HU" dirty="0"/>
              <a:t>2.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Digest</a:t>
            </a:r>
            <a:endParaRPr lang="hu-HU" dirty="0"/>
          </a:p>
          <a:p>
            <a:r>
              <a:rPr lang="hu-HU" dirty="0"/>
              <a:t>3. RIPEMD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FE9462-0136-3267-CE18-8FD982BD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92" y="2002572"/>
            <a:ext cx="6464041" cy="46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7B6A9-6688-6E4A-F01F-7A540B69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 jó hasító függvény?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0C6C11-A3FC-AE6A-0436-8086609A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473685" cy="3636511"/>
          </a:xfrm>
        </p:spPr>
        <p:txBody>
          <a:bodyPr/>
          <a:lstStyle/>
          <a:p>
            <a:r>
              <a:rPr lang="hu-HU" dirty="0"/>
              <a:t>Egyszerű egyenletesség:</a:t>
            </a:r>
          </a:p>
          <a:p>
            <a:pPr lvl="1"/>
            <a:r>
              <a:rPr lang="hu-HU" dirty="0"/>
              <a:t>j = 0, 1, …, m – 1 esetén annak a valószínűsége, hogy egy adott elemet a j-</a:t>
            </a:r>
            <a:r>
              <a:rPr lang="hu-HU" dirty="0" err="1"/>
              <a:t>dik</a:t>
            </a:r>
            <a:r>
              <a:rPr lang="hu-HU" dirty="0"/>
              <a:t> cellába képezünk le, 1/m.</a:t>
            </a:r>
          </a:p>
          <a:p>
            <a:pPr lvl="1"/>
            <a:r>
              <a:rPr lang="hu-HU" dirty="0"/>
              <a:t>Az egyes elemek előfordulási valószínűsége általában nem ismert.</a:t>
            </a:r>
          </a:p>
          <a:p>
            <a:r>
              <a:rPr lang="hu-HU" dirty="0"/>
              <a:t>Minimalizálja annak az esélyét, hogy az egymáshoz közel eső elemeket ugyanabba a cellába képezze le, sőt, elvárás az, hogy az </a:t>
            </a:r>
            <a:r>
              <a:rPr lang="hu-HU" dirty="0" err="1"/>
              <a:t>egymásh</a:t>
            </a:r>
            <a:r>
              <a:rPr lang="en-US" dirty="0"/>
              <a:t>oz k</a:t>
            </a:r>
            <a:r>
              <a:rPr lang="hu-HU" dirty="0" err="1"/>
              <a:t>özel</a:t>
            </a:r>
            <a:r>
              <a:rPr lang="hu-HU" dirty="0"/>
              <a:t> eső elemeket távolra képezze egymástól.</a:t>
            </a:r>
          </a:p>
        </p:txBody>
      </p:sp>
    </p:spTree>
    <p:extLst>
      <p:ext uri="{BB962C8B-B14F-4D97-AF65-F5344CB8AC3E}">
        <p14:creationId xmlns:p14="http://schemas.microsoft.com/office/powerpoint/2010/main" val="259098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F21556-D98F-AFEB-579E-725A07C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4AA6B6C-EA74-451E-A3FA-8374C7CE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7" y="2492066"/>
            <a:ext cx="4648603" cy="301016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FBA500-120D-8E3B-4863-DBAAF0CD4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77" y="2233823"/>
            <a:ext cx="4016088" cy="3322608"/>
          </a:xfrm>
          <a:prstGeom prst="rect">
            <a:avLst/>
          </a:prstGeo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F9632B3B-59F7-74B4-A7F9-E20CD6933CEC}"/>
              </a:ext>
            </a:extLst>
          </p:cNvPr>
          <p:cNvSpPr txBox="1">
            <a:spLocks/>
          </p:cNvSpPr>
          <p:nvPr/>
        </p:nvSpPr>
        <p:spPr>
          <a:xfrm>
            <a:off x="455567" y="5397622"/>
            <a:ext cx="10554574" cy="14603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hu-HU" dirty="0"/>
              <a:t>A maradékszámításos módszer működését a fenti ábrák mutatják be, az M =8, illetve M = 9 értékekkel.</a:t>
            </a:r>
          </a:p>
          <a:p>
            <a:pPr fontAlgn="auto"/>
            <a:r>
              <a:rPr lang="hu-HU" dirty="0"/>
              <a:t>Jól láthatóak az ütközések is, amelyek az M = 8 = 2^3 esetén elég gyakoriak.</a:t>
            </a:r>
          </a:p>
        </p:txBody>
      </p:sp>
    </p:spTree>
    <p:extLst>
      <p:ext uri="{BB962C8B-B14F-4D97-AF65-F5344CB8AC3E}">
        <p14:creationId xmlns:p14="http://schemas.microsoft.com/office/powerpoint/2010/main" val="35979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346FD2-81FD-9A64-45EA-CF37C204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4FC419-408E-FE13-1A03-19931757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Kezelési stratégiák</a:t>
            </a:r>
          </a:p>
          <a:p>
            <a:pPr lvl="1"/>
            <a:r>
              <a:rPr lang="hu-HU" dirty="0"/>
              <a:t>Láncolás: a hasító tábla egyes indexein egy-egy láncolt listát tárolunk</a:t>
            </a:r>
          </a:p>
          <a:p>
            <a:pPr lvl="1"/>
            <a:r>
              <a:rPr lang="hu-HU" dirty="0"/>
              <a:t>Nyílt címzés: egy indexen kizárólag egy értéket tárolunk</a:t>
            </a:r>
          </a:p>
          <a:p>
            <a:pPr lvl="2"/>
            <a:r>
              <a:rPr lang="hu-HU" dirty="0"/>
              <a:t>Megvalósítás: lineáris próba, kvadratikus próba, kettős hasítás, …</a:t>
            </a:r>
          </a:p>
        </p:txBody>
      </p:sp>
    </p:spTree>
    <p:extLst>
      <p:ext uri="{BB962C8B-B14F-4D97-AF65-F5344CB8AC3E}">
        <p14:creationId xmlns:p14="http://schemas.microsoft.com/office/powerpoint/2010/main" val="297910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1B301-21AC-B27A-4CBE-7372AE7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B375E5-EB05-AD2B-9A12-7CBD3DC3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18082"/>
            <a:ext cx="10554574" cy="5339917"/>
          </a:xfrm>
        </p:spPr>
        <p:txBody>
          <a:bodyPr/>
          <a:lstStyle/>
          <a:p>
            <a:pPr lvl="1"/>
            <a:r>
              <a:rPr lang="hu-HU" dirty="0"/>
              <a:t>A hasító táblában minden elem valójában egy láncolt lista.</a:t>
            </a:r>
          </a:p>
          <a:p>
            <a:pPr lvl="1"/>
            <a:r>
              <a:rPr lang="hu-HU" dirty="0"/>
              <a:t>A műveletek kiegészülnek azzal, hogy az aktuális kulcs által meghatározott pozíción levő listát be kell járni.</a:t>
            </a:r>
          </a:p>
          <a:p>
            <a:pPr lvl="1"/>
            <a:r>
              <a:rPr lang="hu-HU" dirty="0"/>
              <a:t>Futási idő:</a:t>
            </a:r>
          </a:p>
          <a:p>
            <a:pPr lvl="2"/>
            <a:r>
              <a:rPr lang="hu-HU" dirty="0"/>
              <a:t>Beszúrás: O(1)</a:t>
            </a:r>
          </a:p>
          <a:p>
            <a:pPr lvl="2"/>
            <a:r>
              <a:rPr lang="hu-HU" dirty="0"/>
              <a:t>Keresés, törlés:</a:t>
            </a:r>
          </a:p>
          <a:p>
            <a:pPr lvl="3"/>
            <a:r>
              <a:rPr lang="hu-HU" dirty="0"/>
              <a:t>Ideális esetben: O(1)</a:t>
            </a:r>
          </a:p>
          <a:p>
            <a:pPr lvl="3"/>
            <a:r>
              <a:rPr lang="hu-HU" dirty="0"/>
              <a:t>Legrosszabb esetben: O(n)</a:t>
            </a:r>
          </a:p>
          <a:p>
            <a:pPr lvl="1"/>
            <a:r>
              <a:rPr lang="hu-HU" dirty="0"/>
              <a:t>A láncolt hasító táblázat eredményesebb, mint a nyitott címzésű. Ezen kívül még sok előny származik a dinamikus tárolásnak köszönhetően.</a:t>
            </a:r>
          </a:p>
        </p:txBody>
      </p:sp>
    </p:spTree>
    <p:extLst>
      <p:ext uri="{BB962C8B-B14F-4D97-AF65-F5344CB8AC3E}">
        <p14:creationId xmlns:p14="http://schemas.microsoft.com/office/powerpoint/2010/main" val="34931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21" y="2013623"/>
            <a:ext cx="674838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7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Beszúr(10)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9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Beszúr(11)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DAC5C-0F76-0F21-36E5-28B2BFC5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B9CA4-68FB-1BB5-47AB-C7A9ED95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6987"/>
          </a:xfrm>
        </p:spPr>
        <p:txBody>
          <a:bodyPr>
            <a:normAutofit/>
          </a:bodyPr>
          <a:lstStyle/>
          <a:p>
            <a:r>
              <a:rPr lang="hu-HU" dirty="0"/>
              <a:t>Definíció</a:t>
            </a:r>
          </a:p>
          <a:p>
            <a:r>
              <a:rPr lang="hu-HU" dirty="0"/>
              <a:t>Tulajdonságok</a:t>
            </a:r>
          </a:p>
          <a:p>
            <a:r>
              <a:rPr lang="hu-HU" dirty="0"/>
              <a:t>Műveletek</a:t>
            </a:r>
          </a:p>
          <a:p>
            <a:r>
              <a:rPr lang="hu-HU" dirty="0"/>
              <a:t>Hasító függvények</a:t>
            </a:r>
          </a:p>
          <a:p>
            <a:r>
              <a:rPr lang="hu-HU" dirty="0"/>
              <a:t>Ütközés</a:t>
            </a:r>
          </a:p>
          <a:p>
            <a:r>
              <a:rPr lang="hu-HU" dirty="0"/>
              <a:t>Láncolás</a:t>
            </a:r>
          </a:p>
          <a:p>
            <a:r>
              <a:rPr lang="hu-HU" dirty="0"/>
              <a:t>Hasító tábla mérete</a:t>
            </a:r>
          </a:p>
          <a:p>
            <a:r>
              <a:rPr lang="hu-HU" dirty="0"/>
              <a:t>Újra-</a:t>
            </a:r>
            <a:r>
              <a:rPr lang="hu-HU" dirty="0" err="1"/>
              <a:t>hashelés</a:t>
            </a:r>
            <a:endParaRPr lang="hu-HU" dirty="0"/>
          </a:p>
          <a:p>
            <a:r>
              <a:rPr lang="hu-HU" dirty="0"/>
              <a:t>Feladat</a:t>
            </a:r>
          </a:p>
          <a:p>
            <a:r>
              <a:rPr lang="hu-HU" dirty="0"/>
              <a:t>Könyvészet</a:t>
            </a:r>
          </a:p>
        </p:txBody>
      </p:sp>
    </p:spTree>
    <p:extLst>
      <p:ext uri="{BB962C8B-B14F-4D97-AF65-F5344CB8AC3E}">
        <p14:creationId xmlns:p14="http://schemas.microsoft.com/office/powerpoint/2010/main" val="346941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Beszúr(12)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Beszúr(22)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Beszúr(32)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8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Beszúr(17)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Beszúr(27)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Beszúr(21)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7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Beszúr(37)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BEC56-E6FE-9386-6FEA-0DF02A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Láncolás -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DAF03E-79F8-2F67-DDD6-76F43460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51" y="2142388"/>
            <a:ext cx="10554574" cy="4715612"/>
          </a:xfrm>
        </p:spPr>
        <p:txBody>
          <a:bodyPr>
            <a:normAutofit/>
          </a:bodyPr>
          <a:lstStyle/>
          <a:p>
            <a:r>
              <a:rPr lang="hu-HU" dirty="0"/>
              <a:t>Kulcsok: </a:t>
            </a:r>
          </a:p>
          <a:p>
            <a:pPr marL="0" indent="0">
              <a:buNone/>
            </a:pPr>
            <a:r>
              <a:rPr lang="hu-HU" dirty="0"/>
              <a:t>10, 11, 12, 22, 32, 17, 27, 21, 37, 47</a:t>
            </a:r>
          </a:p>
          <a:p>
            <a:r>
              <a:rPr lang="hu-HU" dirty="0"/>
              <a:t>Hasító függvény: </a:t>
            </a:r>
          </a:p>
          <a:p>
            <a:pPr marL="0" indent="0">
              <a:buNone/>
            </a:pPr>
            <a:r>
              <a:rPr lang="hu-HU" dirty="0"/>
              <a:t>kulcs </a:t>
            </a:r>
            <a:r>
              <a:rPr lang="hu-HU" dirty="0" err="1"/>
              <a:t>mod</a:t>
            </a:r>
            <a:r>
              <a:rPr lang="hu-HU" dirty="0"/>
              <a:t> 10 (tábla mérete: 10)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Beszúr(47)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73E08-1672-E4DF-9EED-B534C66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221" y="2013623"/>
            <a:ext cx="67483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4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596396-9A32-672B-A73B-B6135E7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</a:t>
            </a:r>
            <a:r>
              <a:rPr lang="hu-HU"/>
              <a:t>tábla mérete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31EC6-91DE-BB96-7FDF-8B1E265F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 legyen túl közel 2 vagy 10 hatványaihoz.</a:t>
            </a:r>
          </a:p>
          <a:p>
            <a:r>
              <a:rPr lang="hu-HU" dirty="0"/>
              <a:t>Általános „ ökölszabály”:</a:t>
            </a:r>
          </a:p>
          <a:p>
            <a:pPr lvl="1"/>
            <a:r>
              <a:rPr lang="hu-HU" dirty="0"/>
              <a:t>A hasító tábla mérete legyen nagyobb 1.3-szor a kulcsok maximális számánál.</a:t>
            </a:r>
          </a:p>
          <a:p>
            <a:pPr lvl="1"/>
            <a:r>
              <a:rPr lang="hu-HU" dirty="0"/>
              <a:t>A hasító tábla mérete legyen prím szám.</a:t>
            </a:r>
          </a:p>
          <a:p>
            <a:r>
              <a:rPr lang="hu-HU" dirty="0"/>
              <a:t>Tehát a tábla méretének választhatjuk a kulcsok maximális számához legközelebb álló prím számot, amely 1.3-szor nagyobb, mint a kulcsok maximális száma.</a:t>
            </a:r>
          </a:p>
        </p:txBody>
      </p:sp>
    </p:spTree>
    <p:extLst>
      <p:ext uri="{BB962C8B-B14F-4D97-AF65-F5344CB8AC3E}">
        <p14:creationId xmlns:p14="http://schemas.microsoft.com/office/powerpoint/2010/main" val="725167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AEEDCB-2FB7-267B-5972-87FB721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Újra-</a:t>
            </a:r>
            <a:r>
              <a:rPr lang="hu-HU" dirty="0" err="1"/>
              <a:t>hashelés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FC527-395F-8608-405E-A79DA704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hasító tábla </a:t>
            </a:r>
            <a:r>
              <a:rPr lang="hu-HU" dirty="0" err="1"/>
              <a:t>újraméretezését</a:t>
            </a:r>
            <a:r>
              <a:rPr lang="hu-HU" dirty="0"/>
              <a:t> jelenti.</a:t>
            </a:r>
          </a:p>
          <a:p>
            <a:r>
              <a:rPr lang="hu-HU" dirty="0"/>
              <a:t>Az </a:t>
            </a:r>
            <a:r>
              <a:rPr lang="hu-HU" dirty="0" err="1"/>
              <a:t>újraméretezésnél</a:t>
            </a:r>
            <a:r>
              <a:rPr lang="hu-HU" dirty="0"/>
              <a:t> fontos index a telítettség, amely az eltárolt objektumok számának és a tábla méretének(cellák számának) az aránya.</a:t>
            </a:r>
          </a:p>
          <a:p>
            <a:r>
              <a:rPr lang="hu-HU" dirty="0"/>
              <a:t>Ha a telítettség nagyobb, mint 0.75 (a hasító tábla ¾-e fel van töltve), akkor szükséges az újra-</a:t>
            </a:r>
            <a:r>
              <a:rPr lang="hu-HU" dirty="0" err="1"/>
              <a:t>hashelés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66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B85-D9A0-4DF5-9022-ED0FF132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 – Mi is az a hasító tábla?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AA54A-C3A8-405C-81C9-EC5CD516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915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A has</a:t>
            </a:r>
            <a:r>
              <a:rPr lang="hu-HU" sz="3600" dirty="0" err="1">
                <a:solidFill>
                  <a:schemeClr val="tx1"/>
                </a:solidFill>
              </a:rPr>
              <a:t>ító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tábla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hu-HU" sz="3600" dirty="0">
                <a:solidFill>
                  <a:schemeClr val="tx1"/>
                </a:solidFill>
              </a:rPr>
              <a:t>(</a:t>
            </a:r>
            <a:r>
              <a:rPr lang="hu-HU" sz="3600" dirty="0" err="1">
                <a:solidFill>
                  <a:schemeClr val="tx1"/>
                </a:solidFill>
              </a:rPr>
              <a:t>hash</a:t>
            </a:r>
            <a:r>
              <a:rPr lang="hu-HU" sz="3600" dirty="0">
                <a:solidFill>
                  <a:schemeClr val="tx1"/>
                </a:solidFill>
              </a:rPr>
              <a:t> </a:t>
            </a:r>
            <a:r>
              <a:rPr lang="hu-HU" sz="3600" dirty="0" err="1">
                <a:solidFill>
                  <a:schemeClr val="tx1"/>
                </a:solidFill>
              </a:rPr>
              <a:t>table</a:t>
            </a:r>
            <a:r>
              <a:rPr lang="hu-HU" sz="3600" dirty="0">
                <a:solidFill>
                  <a:schemeClr val="tx1"/>
                </a:solidFill>
              </a:rPr>
              <a:t>) </a:t>
            </a:r>
            <a:r>
              <a:rPr lang="en-US" sz="3600" dirty="0" err="1">
                <a:solidFill>
                  <a:schemeClr val="tx1"/>
                </a:solidFill>
              </a:rPr>
              <a:t>egy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olyan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n-US" sz="3600" dirty="0" err="1"/>
              <a:t>adatszerk</a:t>
            </a:r>
            <a:r>
              <a:rPr lang="hu-HU" sz="3600" dirty="0" err="1"/>
              <a:t>ezet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amely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egy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n-US" sz="3600" dirty="0"/>
              <a:t>has</a:t>
            </a:r>
            <a:r>
              <a:rPr lang="hu-HU" sz="3600" dirty="0" err="1"/>
              <a:t>ító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n-US" sz="3600" dirty="0" err="1">
                <a:solidFill>
                  <a:schemeClr val="tx1"/>
                </a:solidFill>
              </a:rPr>
              <a:t>függvény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segítségével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állapítja</a:t>
            </a:r>
            <a:r>
              <a:rPr lang="en-US" sz="3600" dirty="0">
                <a:solidFill>
                  <a:schemeClr val="tx1"/>
                </a:solidFill>
              </a:rPr>
              <a:t> meg, </a:t>
            </a:r>
            <a:r>
              <a:rPr lang="en-US" sz="3600" dirty="0" err="1">
                <a:solidFill>
                  <a:schemeClr val="tx1"/>
                </a:solidFill>
              </a:rPr>
              <a:t>hogy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melyik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kulcshoz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milyen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érték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tartozik</a:t>
            </a:r>
            <a:r>
              <a:rPr lang="hu-HU" sz="3600" dirty="0">
                <a:solidFill>
                  <a:schemeClr val="tx1"/>
                </a:solidFill>
              </a:rPr>
              <a:t>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endParaRPr lang="hu-HU" sz="3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3600" dirty="0"/>
              <a:t>A</a:t>
            </a:r>
            <a:r>
              <a:rPr lang="hu-HU" sz="3600" dirty="0">
                <a:solidFill>
                  <a:schemeClr val="tx1"/>
                </a:solidFill>
              </a:rPr>
              <a:t>z érték meghatározásához asszociatív tömböt használ.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tx1"/>
                </a:solidFill>
              </a:rPr>
              <a:t>Az asszociatív tömb működését a hasító függvény segíti.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kulcsot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leképezzük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az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adatokat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tároló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tömb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egy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adott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indexére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ahol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keresett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érték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+mj-lt"/>
              </a:rPr>
              <a:t>fellelhető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hu-H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9693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EF03-A4BD-4A74-9C0F-E25F4DC8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Feladat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7083-6B24-4F79-8941-1C703EF1D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400" dirty="0"/>
              <a:t>Akasztófa játék</a:t>
            </a:r>
          </a:p>
        </p:txBody>
      </p:sp>
    </p:spTree>
    <p:extLst>
      <p:ext uri="{BB962C8B-B14F-4D97-AF65-F5344CB8AC3E}">
        <p14:creationId xmlns:p14="http://schemas.microsoft.com/office/powerpoint/2010/main" val="197460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F290-3974-4D7F-85AE-6388047F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szövege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003B-8F81-4E83-9FDE-647078FE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54923"/>
            <a:ext cx="10554574" cy="472965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-H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Anna és Péter órák után az akasztófa játékot játszották az osztályteremben a táblánál. Mindketten okos gyerekek voltak és könnyedén kitalálták, hogy a társuk mire gondolt, ezért fej-fej mellett haladtak a pontok tekintetében és kezdett izgalmassá válni a játék, ki fogja elsőnek elhibázni és nem kitalálni a szót? A nagy izgalom során észre sem vették és elfogyott a kréta. Nem csoda, hiszen az informatika laboratóriumban voltak, ahol a tanár úr csak </a:t>
            </a:r>
            <a:r>
              <a:rPr lang="hu-H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szökőévente</a:t>
            </a:r>
            <a:r>
              <a:rPr lang="hu-H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ír a táblára. Nem tudták, hogy mi tévők legyenek, honnan szerezhetnének nagyon gyorsan krétát? Nem is volt sok idejük gondolkodni, mivel egyszer csak kinyílt az ajtó és belépett rajta az informatika tanár. A gyerekek már fel voltak készülve a fejmosásra, de a tanár kedves volt velük és felajánlotta, hogy ír gyorsan egy programot, amely megvalósítja az akasztófa játékot, hogy a gyerekek be tudják fejezni a játékot. </a:t>
            </a:r>
          </a:p>
        </p:txBody>
      </p:sp>
    </p:spTree>
    <p:extLst>
      <p:ext uri="{BB962C8B-B14F-4D97-AF65-F5344CB8AC3E}">
        <p14:creationId xmlns:p14="http://schemas.microsoft.com/office/powerpoint/2010/main" val="1296457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F290-3974-4D7F-85AE-6388047F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szövege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003B-8F81-4E83-9FDE-647078FE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 akasztófa játék szabályai: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•	a játék lényege, hogy betűk tippelésével kell megfejteni, hogy melyik szóra 	gondolt a játékos társunk (ez esetben a számítógép)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•	a feladványról csak annyit tudunk, hogy hány betűből áll, melyek helyét 	vízszintes vonalakkal jelöljük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•	tippelünk egy betűt és ha nem szerepel a szóban, hibának számít, amit egy 	akasztófa részletekben történő rajzolásával szimbolizálunk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•	ha elkészül az akasztófa a pálcika emberrel, nincs több lehetőség próbálkozni és 	ekkor megjelenik a szó összes hiányzó betűje, vagyis a megfejtés</a:t>
            </a:r>
          </a:p>
        </p:txBody>
      </p:sp>
    </p:spTree>
    <p:extLst>
      <p:ext uri="{BB962C8B-B14F-4D97-AF65-F5344CB8AC3E}">
        <p14:creationId xmlns:p14="http://schemas.microsoft.com/office/powerpoint/2010/main" val="1093074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DE62-48CE-48C6-BB3F-A853C82A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követelménye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D2CD-4C8E-4604-92F0-0720E5F9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Írjunk egy interaktív programot, amely az akasztófa játékot szimulálja. Még a játék kezdete előtt ismertessük a játékossal a szabályokat és a </a:t>
            </a:r>
            <a:r>
              <a:rPr lang="hu-HU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játek</a:t>
            </a: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menetét, kiírva azokat a képernyőre. Mielőtt </a:t>
            </a:r>
            <a:r>
              <a:rPr lang="hu-HU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elkezdenénk</a:t>
            </a:r>
            <a:r>
              <a:rPr lang="hu-HU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 játékot ismertessük a kitalálandó szóban található betűk számát. Minden körben írjuk ki a megfejtés állását, majd kérjünk be egy betűt. Ha a tippelt betű benne van a szóban, akkor kérhetjük a következő betűt, viszont ha nincs benne a szóban, akkor bővítjük az akasztófát egy elemmel. Addig tart a játék, ameddig ki nem találja a játékos a szót vagy ameddig el nem készül az akasztófa. Az akasztófa 11 elemből áll, tehát 11 hibás tippelési lehetősége van a játékosnak. További követelmény, hogy az akasztófát jelenítsük meg vizuálisan minden körben, hogy a játékos tudja, hogy még hány hibázási lehetősége van.</a:t>
            </a:r>
          </a:p>
        </p:txBody>
      </p:sp>
    </p:spTree>
    <p:extLst>
      <p:ext uri="{BB962C8B-B14F-4D97-AF65-F5344CB8AC3E}">
        <p14:creationId xmlns:p14="http://schemas.microsoft.com/office/powerpoint/2010/main" val="1221334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826D-62A6-4903-8141-1ED391D2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Könyvészet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43AF-5D21-40F9-85ED-CFE94719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https://en.wikipedia.org/wiki/Hash_table</a:t>
            </a:r>
          </a:p>
          <a:p>
            <a:r>
              <a:rPr lang="hu-HU" dirty="0">
                <a:hlinkClick r:id="rId2"/>
              </a:rPr>
              <a:t>http://www.inf.u-szeged.hu/~korosig/files/07_Hasi%CC%81to%CC%81-ta%CC%81bla%CC%81zatok-Javitva.pdf</a:t>
            </a:r>
            <a:endParaRPr lang="hu-HU" dirty="0"/>
          </a:p>
          <a:p>
            <a:r>
              <a:rPr lang="hu-HU" dirty="0">
                <a:hlinkClick r:id="rId3"/>
              </a:rPr>
              <a:t>http://users.atw.hu/progizas123/c/tanulnic++/Has%C3%ADt%C3%B3%20t%C3%A1bl%C3%A1k.pdf</a:t>
            </a:r>
            <a:endParaRPr lang="hu-HU" dirty="0"/>
          </a:p>
          <a:p>
            <a:r>
              <a:rPr lang="hu-HU" dirty="0">
                <a:hlinkClick r:id="rId4"/>
              </a:rPr>
              <a:t>https://cseweb.ucsd.edu/~kube/cls/100/Lectures/lec16/lec16-8.html</a:t>
            </a:r>
            <a:endParaRPr lang="hu-HU" dirty="0"/>
          </a:p>
          <a:p>
            <a:r>
              <a:rPr lang="hu-HU" dirty="0">
                <a:hlinkClick r:id="rId5"/>
              </a:rPr>
              <a:t>https://www.synopsys.com/blogs/software-security/cryptographic-hash-functions/</a:t>
            </a:r>
            <a:endParaRPr lang="hu-HU" dirty="0"/>
          </a:p>
          <a:p>
            <a:r>
              <a:rPr lang="en-US" dirty="0"/>
              <a:t>El</a:t>
            </a:r>
            <a:r>
              <a:rPr lang="hu-HU" dirty="0"/>
              <a:t>őadás anyaga (Adatszerkezetek 10a. Hasító táblák, </a:t>
            </a:r>
            <a:r>
              <a:rPr lang="hu-HU" b="0" i="0" dirty="0">
                <a:solidFill>
                  <a:srgbClr val="FFFFFF"/>
                </a:solidFill>
                <a:effectLst/>
                <a:latin typeface="LatoWeb"/>
              </a:rPr>
              <a:t>10b. Hasító táblák - Hasító függvény</a:t>
            </a:r>
            <a:r>
              <a:rPr lang="hu-HU" dirty="0">
                <a:solidFill>
                  <a:srgbClr val="FFFFFF"/>
                </a:solidFill>
                <a:latin typeface="LatoWeb"/>
              </a:rPr>
              <a:t>, </a:t>
            </a:r>
            <a:r>
              <a:rPr lang="hu-HU" b="0" i="0" dirty="0">
                <a:solidFill>
                  <a:srgbClr val="FFFFFF"/>
                </a:solidFill>
                <a:effectLst/>
                <a:latin typeface="LatoWeb"/>
              </a:rPr>
              <a:t>10c. Hasító táblák - Alkalmazások</a:t>
            </a:r>
            <a:r>
              <a:rPr lang="hu-HU" dirty="0"/>
              <a:t>)</a:t>
            </a:r>
          </a:p>
          <a:p>
            <a:r>
              <a:rPr lang="hu-HU" dirty="0"/>
              <a:t>Ionescu Clara – Adatszerkezetek – Jegyzet</a:t>
            </a:r>
          </a:p>
        </p:txBody>
      </p:sp>
    </p:spTree>
    <p:extLst>
      <p:ext uri="{BB962C8B-B14F-4D97-AF65-F5344CB8AC3E}">
        <p14:creationId xmlns:p14="http://schemas.microsoft.com/office/powerpoint/2010/main" val="2790715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CC9533B4-C690-514A-1DC4-E0833AB7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7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740C-67B1-49D8-93BF-DBF634CE5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E3C29-51D4-4A5F-896F-6E4EF4EB3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5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3551-6689-4051-A126-BB504951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 Tulajdonságok 						Ábrázolás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06A8-9CE5-42D1-B746-96ED123D6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413157"/>
            <a:ext cx="6252780" cy="4444843"/>
          </a:xfrm>
        </p:spPr>
        <p:txBody>
          <a:bodyPr/>
          <a:lstStyle/>
          <a:p>
            <a:r>
              <a:rPr lang="hu-HU" dirty="0"/>
              <a:t>Az „index” bármilyen érték lehet.</a:t>
            </a:r>
          </a:p>
          <a:p>
            <a:r>
              <a:rPr lang="hu-HU" dirty="0"/>
              <a:t>Kulcs-érték párokat tárolunk el, ahol:</a:t>
            </a:r>
          </a:p>
          <a:p>
            <a:pPr lvl="1"/>
            <a:r>
              <a:rPr lang="hu-HU" dirty="0"/>
              <a:t>A kulcs az index,</a:t>
            </a:r>
          </a:p>
          <a:p>
            <a:pPr lvl="1"/>
            <a:r>
              <a:rPr lang="hu-HU" dirty="0"/>
              <a:t>Az érték a táblában tárolt adat</a:t>
            </a:r>
          </a:p>
          <a:p>
            <a:r>
              <a:rPr lang="hu-HU" dirty="0"/>
              <a:t>Több lehetséges kulcs van, mint hely a </a:t>
            </a:r>
          </a:p>
          <a:p>
            <a:pPr marL="0" indent="0">
              <a:buNone/>
            </a:pPr>
            <a:r>
              <a:rPr lang="hu-HU" dirty="0"/>
              <a:t>      hasító táblában.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Cél: eltárolni egy (folyamatosan változó) adathalmazt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8F8250-B386-46EE-9241-DA8A84CF3795}"/>
              </a:ext>
            </a:extLst>
          </p:cNvPr>
          <p:cNvGrpSpPr/>
          <p:nvPr/>
        </p:nvGrpSpPr>
        <p:grpSpPr>
          <a:xfrm>
            <a:off x="7267941" y="4324122"/>
            <a:ext cx="20880" cy="35640"/>
            <a:chOff x="7267941" y="4324122"/>
            <a:chExt cx="2088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51A761-413A-48ED-B9F7-46753324240F}"/>
                    </a:ext>
                  </a:extLst>
                </p14:cNvPr>
                <p14:cNvContentPartPr/>
                <p14:nvPr/>
              </p14:nvContentPartPr>
              <p14:xfrm>
                <a:off x="7267941" y="4351482"/>
                <a:ext cx="10800" cy="8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51A761-413A-48ED-B9F7-4675332424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9301" y="4342842"/>
                  <a:ext cx="28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E5B14D-29B9-4E0F-9095-6BD1D1D3ABBB}"/>
                    </a:ext>
                  </a:extLst>
                </p14:cNvPr>
                <p14:cNvContentPartPr/>
                <p14:nvPr/>
              </p14:nvContentPartPr>
              <p14:xfrm>
                <a:off x="7280181" y="4324122"/>
                <a:ext cx="8640" cy="3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E5B14D-29B9-4E0F-9095-6BD1D1D3AB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1181" y="4315482"/>
                  <a:ext cx="262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465D84-B804-4DC2-AB55-A87E93E57E34}"/>
                  </a:ext>
                </a:extLst>
              </p14:cNvPr>
              <p14:cNvContentPartPr/>
              <p14:nvPr/>
            </p14:nvContentPartPr>
            <p14:xfrm>
              <a:off x="12678741" y="4398642"/>
              <a:ext cx="2160" cy="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465D84-B804-4DC2-AB55-A87E93E57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69741" y="4390002"/>
                <a:ext cx="19800" cy="2196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Tartalom helye 25">
            <a:extLst>
              <a:ext uri="{FF2B5EF4-FFF2-40B4-BE49-F238E27FC236}">
                <a16:creationId xmlns:a16="http://schemas.microsoft.com/office/drawing/2014/main" id="{CEB9C614-ADC2-89D5-DAA2-B9D99F3DE6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7" y="2222500"/>
            <a:ext cx="4984315" cy="3638550"/>
          </a:xfrm>
        </p:spPr>
      </p:pic>
    </p:spTree>
    <p:extLst>
      <p:ext uri="{BB962C8B-B14F-4D97-AF65-F5344CB8AC3E}">
        <p14:creationId xmlns:p14="http://schemas.microsoft.com/office/powerpoint/2010/main" val="212075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98C5-ED99-4E61-995F-ADCBB34A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EDF6-1F3E-4F95-AFCE-F5DCBA2B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adatbázisokban a leggyakoribb műveletek:</a:t>
            </a:r>
          </a:p>
          <a:p>
            <a:pPr lvl="1"/>
            <a:r>
              <a:rPr lang="hu-HU" dirty="0"/>
              <a:t>Keresés</a:t>
            </a:r>
          </a:p>
          <a:p>
            <a:pPr lvl="1"/>
            <a:r>
              <a:rPr lang="hu-HU" dirty="0"/>
              <a:t>Bővítés (beszúrás) </a:t>
            </a:r>
          </a:p>
          <a:p>
            <a:pPr lvl="1"/>
            <a:r>
              <a:rPr lang="hu-HU" dirty="0"/>
              <a:t>Törlés</a:t>
            </a:r>
          </a:p>
          <a:p>
            <a:r>
              <a:rPr lang="hu-HU" dirty="0"/>
              <a:t>A hasító táblázatban a hatékony „elérést” nem az értékek összehasonlításával valósítjuk meg, hanem bizonyos képletek felhasználásával: hasító függvények.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433E72-6840-FC89-7552-A719F174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3EDD1F-D043-4F2D-2DBC-B24E4AF6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1. Osztó módszer (maradékszámítás)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b="1" dirty="0"/>
              <a:t>h(</a:t>
            </a:r>
            <a:r>
              <a:rPr lang="hu-HU" dirty="0"/>
              <a:t>kulcs</a:t>
            </a:r>
            <a:r>
              <a:rPr lang="hu-HU" b="1" dirty="0"/>
              <a:t>) =</a:t>
            </a:r>
            <a:r>
              <a:rPr lang="hu-HU" dirty="0"/>
              <a:t> kulcs </a:t>
            </a:r>
            <a:r>
              <a:rPr lang="hu-HU" b="1" dirty="0" err="1"/>
              <a:t>mod</a:t>
            </a:r>
            <a:r>
              <a:rPr lang="hu-HU" dirty="0"/>
              <a:t> </a:t>
            </a:r>
            <a:r>
              <a:rPr lang="hu-HU" dirty="0" err="1"/>
              <a:t>tábla_mérete</a:t>
            </a:r>
            <a:endParaRPr lang="hu-HU" dirty="0"/>
          </a:p>
          <a:p>
            <a:pPr lvl="1"/>
            <a:r>
              <a:rPr lang="hu-HU" dirty="0"/>
              <a:t>Ebben az esetben a kulcs csak pozitív egész szám lehet.</a:t>
            </a:r>
          </a:p>
          <a:p>
            <a:pPr lvl="1"/>
            <a:r>
              <a:rPr lang="hu-HU" dirty="0"/>
              <a:t>A tábla mérete egy tetszőleges pozitív egész szám.</a:t>
            </a:r>
          </a:p>
          <a:p>
            <a:pPr lvl="1"/>
            <a:r>
              <a:rPr lang="hu-HU" dirty="0"/>
              <a:t>Érdemes a tábla méretének prímszámot választani.</a:t>
            </a:r>
          </a:p>
        </p:txBody>
      </p:sp>
    </p:spTree>
    <p:extLst>
      <p:ext uri="{BB962C8B-B14F-4D97-AF65-F5344CB8AC3E}">
        <p14:creationId xmlns:p14="http://schemas.microsoft.com/office/powerpoint/2010/main" val="416060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816E8-DE5B-79BE-0F2F-DD955630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131AAB-086C-1A26-1788-1FC908AD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2. Szorzó módszer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b="1" dirty="0"/>
              <a:t>h(</a:t>
            </a:r>
            <a:r>
              <a:rPr lang="hu-HU" dirty="0"/>
              <a:t>kulcs</a:t>
            </a:r>
            <a:r>
              <a:rPr lang="hu-HU" b="1" dirty="0"/>
              <a:t>) =</a:t>
            </a:r>
            <a:r>
              <a:rPr lang="hu-HU" dirty="0"/>
              <a:t> </a:t>
            </a:r>
            <a:r>
              <a:rPr lang="hu-HU" b="1" dirty="0" err="1"/>
              <a:t>Közepe_M</a:t>
            </a:r>
            <a:r>
              <a:rPr lang="hu-HU" b="1" dirty="0"/>
              <a:t>(</a:t>
            </a:r>
            <a:r>
              <a:rPr lang="hu-HU" dirty="0"/>
              <a:t>Y </a:t>
            </a:r>
            <a:r>
              <a:rPr lang="hu-HU" b="1" dirty="0"/>
              <a:t>* </a:t>
            </a:r>
            <a:r>
              <a:rPr lang="hu-HU" dirty="0"/>
              <a:t>kulcs</a:t>
            </a:r>
            <a:r>
              <a:rPr lang="hu-HU" b="1" dirty="0"/>
              <a:t>)</a:t>
            </a:r>
          </a:p>
          <a:p>
            <a:pPr lvl="1"/>
            <a:r>
              <a:rPr lang="hu-HU" dirty="0"/>
              <a:t>Ebben az esetben a kulcs csak pozitív egész szám lehet.</a:t>
            </a:r>
          </a:p>
          <a:p>
            <a:pPr lvl="1"/>
            <a:r>
              <a:rPr lang="hu-HU" dirty="0"/>
              <a:t>Y egy tetszőleges pozitív egész szám – célszerű prímnek választani.</a:t>
            </a:r>
          </a:p>
          <a:p>
            <a:pPr lvl="1"/>
            <a:r>
              <a:rPr lang="hu-HU" dirty="0" err="1"/>
              <a:t>Közepe_M</a:t>
            </a:r>
            <a:r>
              <a:rPr lang="hu-HU" dirty="0"/>
              <a:t>(x) függvény visszaadja az x középső M darab számjegyét.</a:t>
            </a:r>
          </a:p>
          <a:p>
            <a:r>
              <a:rPr lang="hu-HU" dirty="0"/>
              <a:t>2.1 Négyzetközép módszer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b="1" dirty="0"/>
              <a:t>h(</a:t>
            </a:r>
            <a:r>
              <a:rPr lang="hu-HU" dirty="0"/>
              <a:t>kulcs</a:t>
            </a:r>
            <a:r>
              <a:rPr lang="hu-HU" b="1" dirty="0"/>
              <a:t>) = </a:t>
            </a:r>
            <a:r>
              <a:rPr lang="hu-HU" b="1" dirty="0" err="1"/>
              <a:t>Közepe_M</a:t>
            </a:r>
            <a:r>
              <a:rPr lang="hu-HU" b="1" dirty="0"/>
              <a:t>(</a:t>
            </a:r>
            <a:r>
              <a:rPr lang="hu-HU" dirty="0"/>
              <a:t>kulcs </a:t>
            </a:r>
            <a:r>
              <a:rPr lang="hu-HU" b="1" dirty="0"/>
              <a:t>*</a:t>
            </a:r>
            <a:r>
              <a:rPr lang="hu-HU" dirty="0"/>
              <a:t> kulcs</a:t>
            </a:r>
            <a:r>
              <a:rPr lang="hu-H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33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244DEA-D56F-CBEF-78AA-2EB73E71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71C30C-2078-8CB1-2E2D-7489EBC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1965"/>
            <a:ext cx="10554574" cy="4896035"/>
          </a:xfrm>
        </p:spPr>
        <p:txBody>
          <a:bodyPr/>
          <a:lstStyle/>
          <a:p>
            <a:r>
              <a:rPr lang="hu-HU" dirty="0"/>
              <a:t>3. Számjegyes módszer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b="1" dirty="0" err="1"/>
              <a:t>for</a:t>
            </a:r>
            <a:r>
              <a:rPr lang="hu-HU" b="1" dirty="0"/>
              <a:t> (int </a:t>
            </a:r>
            <a:r>
              <a:rPr lang="hu-HU" dirty="0"/>
              <a:t>i </a:t>
            </a:r>
            <a:r>
              <a:rPr lang="hu-HU" b="1" dirty="0"/>
              <a:t>=</a:t>
            </a:r>
            <a:r>
              <a:rPr lang="hu-HU" dirty="0"/>
              <a:t> 0</a:t>
            </a:r>
            <a:r>
              <a:rPr lang="hu-HU" b="1" dirty="0"/>
              <a:t>; </a:t>
            </a:r>
            <a:r>
              <a:rPr lang="hu-HU" dirty="0"/>
              <a:t>i </a:t>
            </a:r>
            <a:r>
              <a:rPr lang="hu-HU" b="1" dirty="0"/>
              <a:t>&lt; </a:t>
            </a:r>
            <a:r>
              <a:rPr lang="hu-HU" b="1" dirty="0" err="1"/>
              <a:t>sizeof</a:t>
            </a:r>
            <a:r>
              <a:rPr lang="hu-HU" b="1" dirty="0"/>
              <a:t>(</a:t>
            </a:r>
            <a:r>
              <a:rPr lang="hu-HU" dirty="0"/>
              <a:t>kulcs</a:t>
            </a:r>
            <a:r>
              <a:rPr lang="hu-HU" b="1" dirty="0"/>
              <a:t>);</a:t>
            </a:r>
            <a:r>
              <a:rPr lang="hu-HU" dirty="0"/>
              <a:t> i++</a:t>
            </a:r>
            <a:r>
              <a:rPr lang="hu-HU" b="1" dirty="0"/>
              <a:t>)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hu-HU" b="1" dirty="0"/>
              <a:t>h</a:t>
            </a:r>
            <a:r>
              <a:rPr lang="hu-HU" dirty="0"/>
              <a:t>(kulcs)</a:t>
            </a:r>
            <a:r>
              <a:rPr lang="hu-HU" b="1" dirty="0"/>
              <a:t> += </a:t>
            </a:r>
            <a:r>
              <a:rPr lang="hu-HU" b="1" dirty="0" err="1"/>
              <a:t>Helyiérték_i</a:t>
            </a:r>
            <a:r>
              <a:rPr lang="hu-HU" dirty="0"/>
              <a:t>(kulcs</a:t>
            </a:r>
            <a:r>
              <a:rPr lang="hu-HU" b="1" dirty="0"/>
              <a:t>,</a:t>
            </a:r>
            <a:r>
              <a:rPr lang="hu-HU" dirty="0"/>
              <a:t> i)</a:t>
            </a:r>
            <a:r>
              <a:rPr lang="hu-HU" b="1" dirty="0"/>
              <a:t> </a:t>
            </a:r>
            <a:r>
              <a:rPr lang="hu-HU" b="1" dirty="0" err="1"/>
              <a:t>mod</a:t>
            </a:r>
            <a:r>
              <a:rPr lang="hu-HU" b="1" dirty="0"/>
              <a:t> </a:t>
            </a:r>
            <a:r>
              <a:rPr lang="hu-HU" dirty="0" err="1"/>
              <a:t>tábla_mérete</a:t>
            </a:r>
            <a:endParaRPr lang="hu-HU" dirty="0"/>
          </a:p>
          <a:p>
            <a:pPr lvl="1"/>
            <a:r>
              <a:rPr lang="hu-HU" dirty="0"/>
              <a:t>Ebben az esetben a kulcs csak pozitív egész szám lehet.</a:t>
            </a:r>
          </a:p>
          <a:p>
            <a:pPr lvl="1"/>
            <a:r>
              <a:rPr lang="hu-HU" dirty="0"/>
              <a:t>A tábla mérete egy tetszőleges pozitív egész szám.</a:t>
            </a:r>
          </a:p>
          <a:p>
            <a:pPr lvl="1"/>
            <a:r>
              <a:rPr lang="hu-HU" dirty="0" err="1"/>
              <a:t>Helyiérték_i</a:t>
            </a:r>
            <a:r>
              <a:rPr lang="hu-HU" dirty="0"/>
              <a:t>(x, i) visszaadja az x szám i. számjegyét.</a:t>
            </a:r>
          </a:p>
          <a:p>
            <a:pPr lvl="1"/>
            <a:r>
              <a:rPr lang="hu-HU" dirty="0"/>
              <a:t>Hátránya, hogy érzéketlen a számjegyek cseréjére, emiatt érdemes súlyozni a helyiértékeket:</a:t>
            </a:r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err="1"/>
              <a:t>for</a:t>
            </a:r>
            <a:r>
              <a:rPr lang="hu-HU" b="1" dirty="0"/>
              <a:t>(int </a:t>
            </a:r>
            <a:r>
              <a:rPr lang="hu-HU" dirty="0"/>
              <a:t>i </a:t>
            </a:r>
            <a:r>
              <a:rPr lang="hu-HU" b="1" dirty="0"/>
              <a:t>=</a:t>
            </a:r>
            <a:r>
              <a:rPr lang="hu-HU" dirty="0"/>
              <a:t> 0</a:t>
            </a:r>
            <a:r>
              <a:rPr lang="hu-HU" b="1" dirty="0"/>
              <a:t>; </a:t>
            </a:r>
            <a:r>
              <a:rPr lang="hu-HU" dirty="0"/>
              <a:t>i </a:t>
            </a:r>
            <a:r>
              <a:rPr lang="hu-HU" b="1" dirty="0"/>
              <a:t>&lt; </a:t>
            </a:r>
            <a:r>
              <a:rPr lang="hu-HU" b="1" dirty="0" err="1"/>
              <a:t>sizeof</a:t>
            </a:r>
            <a:r>
              <a:rPr lang="hu-HU" b="1" dirty="0"/>
              <a:t>(</a:t>
            </a:r>
            <a:r>
              <a:rPr lang="hu-HU" dirty="0"/>
              <a:t>kulcs</a:t>
            </a:r>
            <a:r>
              <a:rPr lang="hu-HU" b="1" dirty="0"/>
              <a:t>);</a:t>
            </a:r>
            <a:r>
              <a:rPr lang="hu-HU" dirty="0"/>
              <a:t> i++</a:t>
            </a:r>
            <a:r>
              <a:rPr lang="hu-HU" b="1" dirty="0"/>
              <a:t>)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		</a:t>
            </a:r>
            <a:r>
              <a:rPr lang="hu-HU" b="1" dirty="0"/>
              <a:t>h</a:t>
            </a:r>
            <a:r>
              <a:rPr lang="hu-HU" dirty="0"/>
              <a:t>(kulcs)</a:t>
            </a:r>
            <a:r>
              <a:rPr lang="hu-HU" b="1" dirty="0"/>
              <a:t> += </a:t>
            </a:r>
            <a:r>
              <a:rPr lang="hu-HU" b="1" dirty="0" err="1"/>
              <a:t>Súly_i</a:t>
            </a:r>
            <a:r>
              <a:rPr lang="hu-HU" dirty="0"/>
              <a:t>(i)*</a:t>
            </a:r>
            <a:r>
              <a:rPr lang="hu-HU" b="1" dirty="0"/>
              <a:t> </a:t>
            </a:r>
            <a:r>
              <a:rPr lang="hu-HU" b="1" dirty="0" err="1"/>
              <a:t>Helyiérték_i</a:t>
            </a:r>
            <a:r>
              <a:rPr lang="hu-HU" dirty="0"/>
              <a:t>(kulcs</a:t>
            </a:r>
            <a:r>
              <a:rPr lang="hu-HU" b="1" dirty="0"/>
              <a:t>,</a:t>
            </a:r>
            <a:r>
              <a:rPr lang="hu-HU" dirty="0"/>
              <a:t> i)</a:t>
            </a:r>
            <a:r>
              <a:rPr lang="hu-HU" b="1" dirty="0"/>
              <a:t> </a:t>
            </a:r>
            <a:r>
              <a:rPr lang="hu-HU" b="1" dirty="0" err="1"/>
              <a:t>mod</a:t>
            </a:r>
            <a:r>
              <a:rPr lang="hu-HU" b="1" dirty="0"/>
              <a:t> </a:t>
            </a:r>
            <a:r>
              <a:rPr lang="hu-HU" dirty="0" err="1"/>
              <a:t>tábla_mérete</a:t>
            </a:r>
            <a:endParaRPr lang="hu-HU" dirty="0"/>
          </a:p>
          <a:p>
            <a:pPr lvl="1"/>
            <a:r>
              <a:rPr lang="hu-HU" dirty="0" err="1"/>
              <a:t>Súly_i</a:t>
            </a:r>
            <a:r>
              <a:rPr lang="hu-HU" dirty="0"/>
              <a:t>(i) visszaadja az i. számjegyhez tartozó súlyozó tényezőt (pozitív egész szám)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63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4C87D-29DD-EDC4-DE04-5F4D2F30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Hasító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A1963B-1063-E2C0-FDFC-3A0EF5FB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2222287"/>
            <a:ext cx="6214369" cy="4188525"/>
          </a:xfrm>
        </p:spPr>
        <p:txBody>
          <a:bodyPr/>
          <a:lstStyle/>
          <a:p>
            <a:r>
              <a:rPr lang="hu-HU" dirty="0"/>
              <a:t>4. </a:t>
            </a:r>
            <a:r>
              <a:rPr lang="hu-HU" dirty="0" err="1"/>
              <a:t>Partícionálás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b="1" dirty="0" err="1"/>
              <a:t>for</a:t>
            </a:r>
            <a:r>
              <a:rPr lang="hu-HU" b="1" dirty="0"/>
              <a:t> (int </a:t>
            </a:r>
            <a:r>
              <a:rPr lang="hu-HU" dirty="0"/>
              <a:t>i</a:t>
            </a:r>
            <a:r>
              <a:rPr lang="hu-HU" b="1" dirty="0"/>
              <a:t> = 0; </a:t>
            </a:r>
            <a:r>
              <a:rPr lang="hu-HU" dirty="0"/>
              <a:t>i</a:t>
            </a:r>
            <a:r>
              <a:rPr lang="hu-HU" b="1" dirty="0"/>
              <a:t> &lt; </a:t>
            </a:r>
            <a:r>
              <a:rPr lang="hu-HU" dirty="0" err="1"/>
              <a:t>partíciók_száma</a:t>
            </a:r>
            <a:r>
              <a:rPr lang="hu-HU" b="1" dirty="0"/>
              <a:t>; </a:t>
            </a:r>
            <a:r>
              <a:rPr lang="hu-HU" dirty="0"/>
              <a:t>i++</a:t>
            </a:r>
            <a:r>
              <a:rPr lang="hu-HU" b="1" dirty="0"/>
              <a:t>) </a:t>
            </a:r>
          </a:p>
          <a:p>
            <a:pPr marL="0" indent="0">
              <a:buNone/>
            </a:pPr>
            <a:r>
              <a:rPr lang="hu-HU" b="1" dirty="0"/>
              <a:t>		h</a:t>
            </a:r>
            <a:r>
              <a:rPr lang="hu-HU" dirty="0"/>
              <a:t>(kulcs)</a:t>
            </a:r>
            <a:r>
              <a:rPr lang="hu-HU" b="1" dirty="0"/>
              <a:t> += </a:t>
            </a:r>
            <a:r>
              <a:rPr lang="hu-HU" b="1" dirty="0" err="1"/>
              <a:t>P_i</a:t>
            </a:r>
            <a:r>
              <a:rPr lang="hu-HU" dirty="0"/>
              <a:t>(kulcs, i)</a:t>
            </a:r>
          </a:p>
          <a:p>
            <a:pPr lvl="1"/>
            <a:r>
              <a:rPr lang="hu-HU" dirty="0"/>
              <a:t>Ebben az esetben a kulcs csak pozitív egész szám lehet.</a:t>
            </a:r>
          </a:p>
          <a:p>
            <a:pPr lvl="1"/>
            <a:r>
              <a:rPr lang="hu-HU" dirty="0" err="1"/>
              <a:t>particiók_száma</a:t>
            </a:r>
            <a:r>
              <a:rPr lang="hu-HU" dirty="0"/>
              <a:t> = kulcs hossza / partíciók hossza</a:t>
            </a:r>
          </a:p>
          <a:p>
            <a:pPr lvl="1"/>
            <a:r>
              <a:rPr lang="hu-HU" dirty="0" err="1"/>
              <a:t>P_i</a:t>
            </a:r>
            <a:r>
              <a:rPr lang="hu-HU" dirty="0"/>
              <a:t>(x, i) visszaadja az x szám i. </a:t>
            </a:r>
            <a:r>
              <a:rPr lang="hu-HU" dirty="0" err="1"/>
              <a:t>particióját</a:t>
            </a:r>
            <a:r>
              <a:rPr lang="hu-HU" dirty="0"/>
              <a:t>, ahol a partíció hossza egy, a kulcsnál kisebb, tetszőleges pozitív egész szám. Érdemes úgy megválasztani egy partíció hosszát, hogy kialakuljon legalább 5 partíció a kulcsból.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FEC4FF4E-0FDC-8D55-847D-3512C81EE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3" y="3429000"/>
            <a:ext cx="5478005" cy="163319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198DCF0-D4B9-05DE-7710-EC4EECCECD6F}"/>
              </a:ext>
            </a:extLst>
          </p:cNvPr>
          <p:cNvSpPr txBox="1"/>
          <p:nvPr/>
        </p:nvSpPr>
        <p:spPr>
          <a:xfrm>
            <a:off x="6432923" y="2802957"/>
            <a:ext cx="22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  <a:latin typeface="+mn-lt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824866786"/>
      </p:ext>
    </p:extLst>
  </p:cSld>
  <p:clrMapOvr>
    <a:masterClrMapping/>
  </p:clrMapOvr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itchFamily="8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itchFamily="8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itchFamily="8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itchFamily="8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D87200"/>
      </a:lt2>
      <a:accent1>
        <a:srgbClr val="E29B07"/>
      </a:accent1>
      <a:accent2>
        <a:srgbClr val="EDBF03"/>
      </a:accent2>
      <a:accent3>
        <a:srgbClr val="FFFFFF"/>
      </a:accent3>
      <a:accent4>
        <a:srgbClr val="404040"/>
      </a:accent4>
      <a:accent5>
        <a:srgbClr val="EECBAA"/>
      </a:accent5>
      <a:accent6>
        <a:srgbClr val="D7AD02"/>
      </a:accent6>
      <a:hlink>
        <a:srgbClr val="7CA43F"/>
      </a:hlink>
      <a:folHlink>
        <a:srgbClr val="FFE6CD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emplate">
  <a:themeElements>
    <a:clrScheme name="template 3">
      <a:dk1>
        <a:srgbClr val="4D4D4D"/>
      </a:dk1>
      <a:lt1>
        <a:srgbClr val="FFFFFF"/>
      </a:lt1>
      <a:dk2>
        <a:srgbClr val="000000"/>
      </a:dk2>
      <a:lt2>
        <a:srgbClr val="4A1B17"/>
      </a:lt2>
      <a:accent1>
        <a:srgbClr val="C66C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DFBAAA"/>
      </a:accent5>
      <a:accent6>
        <a:srgbClr val="E6C013"/>
      </a:accent6>
      <a:hlink>
        <a:srgbClr val="FFDE93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Jegyezhető">
  <a:themeElements>
    <a:clrScheme name="Vörös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9480</TotalTime>
  <Words>2039</Words>
  <Application>Microsoft Office PowerPoint</Application>
  <PresentationFormat>Szélesvásznú</PresentationFormat>
  <Paragraphs>257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17</vt:i4>
      </vt:variant>
      <vt:variant>
        <vt:lpstr>Téma</vt:lpstr>
      </vt:variant>
      <vt:variant>
        <vt:i4>9</vt:i4>
      </vt:variant>
      <vt:variant>
        <vt:lpstr>Diacímek</vt:lpstr>
      </vt:variant>
      <vt:variant>
        <vt:i4>36</vt:i4>
      </vt:variant>
    </vt:vector>
  </HeadingPairs>
  <TitlesOfParts>
    <vt:vector size="62" baseType="lpstr">
      <vt:lpstr>Arial</vt:lpstr>
      <vt:lpstr>Bebas Neue</vt:lpstr>
      <vt:lpstr>Century Gothic</vt:lpstr>
      <vt:lpstr>Felix Titling</vt:lpstr>
      <vt:lpstr>Fira Sans Extra Condensed Medium</vt:lpstr>
      <vt:lpstr>Futura LT</vt:lpstr>
      <vt:lpstr>Futura LT Book</vt:lpstr>
      <vt:lpstr>Georgia</vt:lpstr>
      <vt:lpstr>LatoWeb</vt:lpstr>
      <vt:lpstr>Overpass</vt:lpstr>
      <vt:lpstr>Overpass ExtraLight</vt:lpstr>
      <vt:lpstr>Overpass Light</vt:lpstr>
      <vt:lpstr>Proxima Nova</vt:lpstr>
      <vt:lpstr>Proxima Nova Semibold</vt:lpstr>
      <vt:lpstr>Roboto Slab Light</vt:lpstr>
      <vt:lpstr>Wingdings</vt:lpstr>
      <vt:lpstr>Wingdings 2</vt:lpstr>
      <vt:lpstr>template</vt:lpstr>
      <vt:lpstr>Custom Design</vt:lpstr>
      <vt:lpstr>1_template</vt:lpstr>
      <vt:lpstr>1_Custom Design</vt:lpstr>
      <vt:lpstr>2_template</vt:lpstr>
      <vt:lpstr>2_Custom Design</vt:lpstr>
      <vt:lpstr>Minimal Marketing by Slidesgo</vt:lpstr>
      <vt:lpstr>Slidesgo Final Pages</vt:lpstr>
      <vt:lpstr>Jegyezhető</vt:lpstr>
      <vt:lpstr>Hasító tábla listával </vt:lpstr>
      <vt:lpstr>Tartalomjegyzék</vt:lpstr>
      <vt:lpstr>Definíció – Mi is az a hasító tábla?</vt:lpstr>
      <vt:lpstr>  Tulajdonságok       Ábrázolás</vt:lpstr>
      <vt:lpstr>Műveletek</vt:lpstr>
      <vt:lpstr>Hasító függvények</vt:lpstr>
      <vt:lpstr>Hasító függvények</vt:lpstr>
      <vt:lpstr>Hasító függvények</vt:lpstr>
      <vt:lpstr>Hasító függvények</vt:lpstr>
      <vt:lpstr>Hasító függvények</vt:lpstr>
      <vt:lpstr>Hasító függvények</vt:lpstr>
      <vt:lpstr>Hasító függvények - kriptográfia</vt:lpstr>
      <vt:lpstr>Milyen a jó hasító függvény?</vt:lpstr>
      <vt:lpstr>Ütközés</vt:lpstr>
      <vt:lpstr>Ütközés</vt:lpstr>
      <vt:lpstr>Láncolás</vt:lpstr>
      <vt:lpstr>Láncolás - példa</vt:lpstr>
      <vt:lpstr>Láncolás - példa</vt:lpstr>
      <vt:lpstr>Láncolás - példa</vt:lpstr>
      <vt:lpstr>Láncolás - példa</vt:lpstr>
      <vt:lpstr>Láncolás - példa</vt:lpstr>
      <vt:lpstr>Láncolás - példa</vt:lpstr>
      <vt:lpstr>Láncolás - példa</vt:lpstr>
      <vt:lpstr>Láncolás - példa</vt:lpstr>
      <vt:lpstr>Láncolás - példa</vt:lpstr>
      <vt:lpstr>Láncolás - példa</vt:lpstr>
      <vt:lpstr>Láncolás - példa</vt:lpstr>
      <vt:lpstr>Hasító tábla mérete</vt:lpstr>
      <vt:lpstr>Újra-hashelés</vt:lpstr>
      <vt:lpstr>Feladat</vt:lpstr>
      <vt:lpstr>Feladat szövege</vt:lpstr>
      <vt:lpstr>Feladat szövege</vt:lpstr>
      <vt:lpstr>Feladat követelménye</vt:lpstr>
      <vt:lpstr>Könyvészet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ZALÁN SIKLODI</cp:lastModifiedBy>
  <cp:revision>35</cp:revision>
  <dcterms:created xsi:type="dcterms:W3CDTF">2022-04-11T09:32:11Z</dcterms:created>
  <dcterms:modified xsi:type="dcterms:W3CDTF">2022-05-25T06:40:11Z</dcterms:modified>
</cp:coreProperties>
</file>