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3"/>
    <p:sldId id="608" r:id="rId4"/>
    <p:sldId id="609" r:id="rId5"/>
    <p:sldId id="600" r:id="rId6"/>
    <p:sldId id="601" r:id="rId7"/>
    <p:sldId id="602" r:id="rId8"/>
    <p:sldId id="603" r:id="rId9"/>
    <p:sldId id="604" r:id="rId10"/>
    <p:sldId id="605" r:id="rId11"/>
    <p:sldId id="588" r:id="rId12"/>
    <p:sldId id="25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15" autoAdjust="0"/>
    <p:restoredTop sz="93222" autoAdjust="0"/>
  </p:normalViewPr>
  <p:slideViewPr>
    <p:cSldViewPr>
      <p:cViewPr varScale="1">
        <p:scale>
          <a:sx n="50" d="100"/>
          <a:sy n="50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书山有路勤为径，学海无涯苦作舟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4352" y="1844824"/>
            <a:ext cx="8129614" cy="1851025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anose="02010609060101010101" pitchFamily="49" charset="-122"/>
              </a:rPr>
              <a:t>学习探讨</a:t>
            </a:r>
            <a:endParaRPr lang="zh-CN" altLang="zh-CN" sz="8000" b="1" dirty="0" smtClean="0">
              <a:solidFill>
                <a:srgbClr val="000066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13047"/>
            <a:ext cx="9144000" cy="124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讲师：柴林燕 </a:t>
            </a:r>
            <a:endParaRPr lang="zh-CN" altLang="en-US" sz="4000" b="1" dirty="0" smtClean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dirty="0" smtClean="0">
                <a:solidFill>
                  <a:srgbClr val="000066"/>
                </a:solidFill>
                <a:ea typeface="宋体" panose="02010600030101010101" pitchFamily="2" charset="-122"/>
                <a:sym typeface="+mn-ea"/>
              </a:rPr>
              <a:t>手机：</a:t>
            </a:r>
            <a:r>
              <a:rPr lang="en-US" altLang="zh-CN" sz="3600" b="1" dirty="0" smtClean="0">
                <a:solidFill>
                  <a:srgbClr val="000066"/>
                </a:solidFill>
                <a:ea typeface="宋体" panose="02010600030101010101" pitchFamily="2" charset="-122"/>
                <a:sym typeface="+mn-ea"/>
              </a:rPr>
              <a:t>18201583096</a:t>
            </a:r>
            <a:endParaRPr lang="en-US" altLang="zh-CN" sz="3600" b="1" dirty="0" smtClean="0">
              <a:solidFill>
                <a:srgbClr val="000066"/>
              </a:solidFill>
              <a:latin typeface="楷体" panose="02010609060101010101" pitchFamily="49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21" y="742929"/>
            <a:ext cx="8229600" cy="857256"/>
          </a:xfrm>
        </p:spPr>
        <p:txBody>
          <a:bodyPr/>
          <a:p>
            <a:r>
              <a:rPr lang="zh-CN" altLang="en-US"/>
              <a:t>捷径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88895"/>
            <a:ext cx="8229600" cy="2482850"/>
          </a:xfrm>
        </p:spPr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19985" y="1924685"/>
            <a:ext cx="385572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敲、狂敲</a:t>
            </a:r>
            <a:endParaRPr lang="zh-CN" altLang="en-US" sz="7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2098" y="3408680"/>
            <a:ext cx="8599805" cy="10058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只要敲不死，就往死里敲</a:t>
            </a:r>
            <a:endParaRPr lang="zh-CN" altLang="en-US" sz="60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发展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历程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环境搭建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基础程序设计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控制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面向对象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类的结构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设计模式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大特性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应用程序开发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IO/NIO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类库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多线程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异常处理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反射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Oracle/MySQL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新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特性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Eclipse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泛型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枚举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装箱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拆箱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可变参数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Lambda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IDEA 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数据结构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排序算法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元注解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Stream API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Date/Time API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836712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3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基础课程</a:t>
            </a: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概述</a:t>
            </a:r>
            <a:endParaRPr lang="zh-CN" altLang="en-US" sz="3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412776"/>
            <a:ext cx="842493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zh-CN" altLang="en-US" sz="2400" smtClean="0">
                <a:ea typeface="宋体" panose="02010600030101010101" pitchFamily="2" charset="-122"/>
              </a:rPr>
              <a:t>第一部分：编程语言核心结构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主要知识点：变量、基本语法、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分支、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循环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、数组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…</a:t>
            </a:r>
            <a:endParaRPr lang="en-US" altLang="zh-CN" sz="24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357505" indent="-357505">
              <a:spcBef>
                <a:spcPts val="1200"/>
              </a:spcBef>
              <a:defRPr/>
            </a:pPr>
            <a:r>
              <a:rPr lang="zh-CN" altLang="en-US" sz="2400" smtClean="0">
                <a:ea typeface="宋体" panose="02010600030101010101" pitchFamily="2" charset="-122"/>
              </a:rPr>
              <a:t>第</a:t>
            </a:r>
            <a:r>
              <a:rPr lang="zh-CN" altLang="en-US" sz="2400">
                <a:ea typeface="宋体" panose="02010600030101010101" pitchFamily="2" charset="-122"/>
              </a:rPr>
              <a:t>二</a:t>
            </a:r>
            <a:r>
              <a:rPr lang="zh-CN" altLang="en-US" sz="2400" smtClean="0">
                <a:ea typeface="宋体" panose="02010600030101010101" pitchFamily="2" charset="-122"/>
              </a:rPr>
              <a:t>部分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ea typeface="宋体" panose="02010600030101010101" pitchFamily="2" charset="-122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</a:rPr>
              <a:t>面向对象的核心逻辑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00405" lvl="1" indent="-357505">
              <a:defRPr/>
            </a:pP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主要知识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点：</a:t>
            </a:r>
            <a:r>
              <a:rPr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OOP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、封装、继承、多态、接口、</a:t>
            </a:r>
            <a:r>
              <a:rPr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…</a:t>
            </a:r>
            <a:endParaRPr lang="zh-CN" altLang="en-US" sz="240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357505" indent="-357505">
              <a:spcBef>
                <a:spcPts val="1200"/>
              </a:spcBef>
              <a:defRPr/>
            </a:pPr>
            <a:r>
              <a:rPr lang="zh-CN" altLang="en-US" sz="2400" smtClean="0">
                <a:ea typeface="宋体" panose="02010600030101010101" pitchFamily="2" charset="-122"/>
              </a:rPr>
              <a:t>第三部分</a:t>
            </a:r>
            <a:r>
              <a:rPr lang="zh-CN" altLang="en-US" sz="2400" dirty="0" smtClean="0">
                <a:ea typeface="宋体" panose="02010600030101010101" pitchFamily="2" charset="-122"/>
              </a:rPr>
              <a:t>：开发</a:t>
            </a:r>
            <a:r>
              <a:rPr lang="en-US" altLang="zh-CN" sz="2400" dirty="0" smtClean="0">
                <a:ea typeface="宋体" panose="02010600030101010101" pitchFamily="2" charset="-122"/>
              </a:rPr>
              <a:t>Java SE</a:t>
            </a:r>
            <a:r>
              <a:rPr lang="zh-CN" altLang="en-US" sz="2400" dirty="0" smtClean="0">
                <a:ea typeface="宋体" panose="02010600030101010101" pitchFamily="2" charset="-122"/>
              </a:rPr>
              <a:t>高级应用程序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00405" lvl="1" indent="-357505">
              <a:defRPr/>
            </a:pP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主要知识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点：异常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、集合、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、多线程、反射机制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、网络</a:t>
            </a:r>
            <a:endParaRPr lang="en-US" altLang="zh-CN" sz="240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700405" lvl="1" indent="-357505">
              <a:defRPr/>
            </a:pP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编程、</a:t>
            </a:r>
            <a:r>
              <a:rPr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……</a:t>
            </a:r>
            <a:endParaRPr lang="en-US" altLang="zh-CN" sz="240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357505" indent="-357505">
              <a:defRPr/>
            </a:pPr>
            <a:r>
              <a:rPr lang="zh-CN" altLang="en-US" sz="2400" smtClean="0">
                <a:ea typeface="宋体" panose="02010600030101010101" pitchFamily="2" charset="-122"/>
              </a:rPr>
              <a:t>第四部分：实训项目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marL="700405" lvl="1" indent="-357505">
              <a:defRPr/>
            </a:pP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项目一：家庭收支记账软件 </a:t>
            </a:r>
            <a:endParaRPr lang="en-US" altLang="zh-CN" sz="24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700405" lvl="1" indent="-357505">
              <a:defRPr/>
            </a:pP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项目二：客户信息管理软件</a:t>
            </a:r>
            <a:endParaRPr lang="en-US" altLang="zh-CN" sz="24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700405" lvl="1" indent="-357505">
              <a:defRPr/>
            </a:pP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项目三：开发团队人员调度软件 </a:t>
            </a:r>
            <a:endParaRPr lang="en-US" altLang="zh-CN" sz="240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700405" lvl="1" indent="-357505">
              <a:defRPr/>
            </a:pP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附加项目一：银行业务管理软件</a:t>
            </a:r>
            <a:endParaRPr lang="en-US" altLang="zh-CN" sz="240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700405" lvl="1" indent="-357505">
              <a:defRPr/>
            </a:pP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附件项目二：单机考试管理软件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3311880" y="900009"/>
            <a:ext cx="27362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9pPr>
          </a:lstStyle>
          <a:p>
            <a:pPr eaLnBrk="1" hangingPunct="1"/>
            <a:r>
              <a:rPr lang="zh-CN" altLang="en-US" sz="3200" b="1" smtClean="0">
                <a:ea typeface="宋体" panose="02010600030101010101" pitchFamily="2" charset="-122"/>
              </a:rPr>
              <a:t>学习经验探讨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611560" y="1484784"/>
            <a:ext cx="8136904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</a:rPr>
              <a:t>锻炼</a:t>
            </a:r>
            <a:r>
              <a:rPr lang="zh-CN" altLang="en-US" sz="2800" dirty="0">
                <a:ea typeface="宋体" panose="02010600030101010101" pitchFamily="2" charset="-122"/>
              </a:rPr>
              <a:t>“双核”处理，</a:t>
            </a:r>
            <a:r>
              <a:rPr lang="zh-CN" altLang="en-US" sz="2800" dirty="0" smtClean="0">
                <a:ea typeface="宋体" panose="02010600030101010101" pitchFamily="2" charset="-122"/>
              </a:rPr>
              <a:t>边听讲思考，</a:t>
            </a:r>
            <a:r>
              <a:rPr lang="zh-CN" altLang="en-US" sz="2800" dirty="0">
                <a:ea typeface="宋体" panose="02010600030101010101" pitchFamily="2" charset="-122"/>
              </a:rPr>
              <a:t>边</a:t>
            </a:r>
            <a:r>
              <a:rPr lang="zh-CN" altLang="en-US" sz="2800" dirty="0" smtClean="0">
                <a:ea typeface="宋体" panose="02010600030101010101" pitchFamily="2" charset="-122"/>
              </a:rPr>
              <a:t>做“笔记”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</a:rPr>
              <a:t>纸</a:t>
            </a:r>
            <a:r>
              <a:rPr lang="zh-CN" altLang="en-US" sz="2800" dirty="0">
                <a:ea typeface="宋体" panose="02010600030101010101" pitchFamily="2" charset="-122"/>
              </a:rPr>
              <a:t>上得来终觉浅，绝知此事要躬行！ 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</a:rPr>
              <a:t>不要</a:t>
            </a:r>
            <a:r>
              <a:rPr lang="zh-CN" altLang="en-US" sz="2400" dirty="0">
                <a:ea typeface="宋体" panose="02010600030101010101" pitchFamily="2" charset="-122"/>
              </a:rPr>
              <a:t>完全依赖于书</a:t>
            </a:r>
            <a:r>
              <a:rPr lang="zh-CN" altLang="en-US" sz="2400">
                <a:ea typeface="宋体" panose="02010600030101010101" pitchFamily="2" charset="-122"/>
              </a:rPr>
              <a:t>和</a:t>
            </a:r>
            <a:r>
              <a:rPr lang="zh-CN" altLang="en-US" sz="2400" smtClean="0">
                <a:ea typeface="宋体" panose="02010600030101010101" pitchFamily="2" charset="-122"/>
              </a:rPr>
              <a:t>视频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ea typeface="宋体" panose="02010600030101010101" pitchFamily="2" charset="-122"/>
              </a:rPr>
              <a:t>三分</a:t>
            </a:r>
            <a:r>
              <a:rPr lang="zh-CN" altLang="en-US" sz="2400" smtClean="0">
                <a:ea typeface="宋体" panose="02010600030101010101" pitchFamily="2" charset="-122"/>
              </a:rPr>
              <a:t>看，七分练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</a:rPr>
              <a:t>建立</a:t>
            </a:r>
            <a:r>
              <a:rPr lang="zh-CN" altLang="en-US" sz="2800" dirty="0">
                <a:ea typeface="宋体" panose="02010600030101010101" pitchFamily="2" charset="-122"/>
              </a:rPr>
              <a:t>行之有效的学习方法</a:t>
            </a:r>
            <a:endParaRPr lang="en-US" sz="2800" dirty="0">
              <a:ea typeface="宋体" panose="02010600030101010101" pitchFamily="2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</a:rPr>
              <a:t>学习</a:t>
            </a:r>
            <a:r>
              <a:rPr lang="zh-CN" altLang="en-US" sz="2400" dirty="0">
                <a:ea typeface="宋体" panose="02010600030101010101" pitchFamily="2" charset="-122"/>
              </a:rPr>
              <a:t>编程的捷径</a:t>
            </a:r>
            <a:r>
              <a:rPr lang="en-US" altLang="zh-CN" sz="2400" dirty="0">
                <a:ea typeface="宋体" panose="02010600030101010101" pitchFamily="2" charset="-122"/>
              </a:rPr>
              <a:t>--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敲，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狂</a:t>
            </a: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敲</a:t>
            </a:r>
            <a:endParaRPr lang="zh-CN" altLang="en-US" sz="2400" b="1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smtClean="0">
                <a:ea typeface="宋体" panose="02010600030101010101" pitchFamily="2" charset="-122"/>
              </a:rPr>
              <a:t>学习编程的规范--</a:t>
            </a: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加注释</a:t>
            </a:r>
            <a:endParaRPr lang="en-US" altLang="zh-CN" sz="2400" b="1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smtClean="0">
                <a:ea typeface="宋体" panose="02010600030101010101" pitchFamily="2" charset="-122"/>
              </a:rPr>
              <a:t>“</a:t>
            </a:r>
            <a:r>
              <a:rPr lang="zh-CN" altLang="en-US" sz="2400" smtClean="0">
                <a:ea typeface="宋体" panose="02010600030101010101" pitchFamily="2" charset="-122"/>
              </a:rPr>
              <a:t>模仿</a:t>
            </a:r>
            <a:r>
              <a:rPr lang="en-US" altLang="zh-CN" sz="2400" smtClean="0">
                <a:ea typeface="宋体" panose="02010600030101010101" pitchFamily="2" charset="-122"/>
              </a:rPr>
              <a:t>”</a:t>
            </a:r>
            <a:r>
              <a:rPr lang="zh-CN" altLang="en-US" sz="2400" smtClean="0">
                <a:ea typeface="宋体" panose="02010600030101010101" pitchFamily="2" charset="-122"/>
              </a:rPr>
              <a:t>好的</a:t>
            </a:r>
            <a:r>
              <a:rPr lang="zh-CN" altLang="en-US" sz="2400">
                <a:ea typeface="宋体" panose="02010600030101010101" pitchFamily="2" charset="-122"/>
              </a:rPr>
              <a:t>编码</a:t>
            </a:r>
            <a:r>
              <a:rPr lang="zh-CN" altLang="en-US" sz="2400" smtClean="0">
                <a:ea typeface="宋体" panose="02010600030101010101" pitchFamily="2" charset="-122"/>
              </a:rPr>
              <a:t>习惯</a:t>
            </a:r>
            <a:endParaRPr lang="zh-CN" altLang="en-US" sz="2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6056" y="5213585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ea typeface="宋体" panose="02010600030101010101" pitchFamily="2" charset="-122"/>
              </a:rPr>
              <a:t>知识？     技能？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pic>
        <p:nvPicPr>
          <p:cNvPr id="1028" name="Picture 4" descr="http://img1.0515yc.cn/material/news/img/640x/2015/05/20150512164237zba2.jpg?UVyQ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flash.yzz.cn/public/images/110112/108_110636_a8c6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3"/>
          <a:stretch>
            <a:fillRect/>
          </a:stretch>
        </p:blipFill>
        <p:spPr bwMode="auto">
          <a:xfrm>
            <a:off x="-14227" y="3721169"/>
            <a:ext cx="4673269" cy="313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2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836712"/>
            <a:ext cx="5081788" cy="322344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180" y="4065938"/>
            <a:ext cx="6339224" cy="2603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3563888" y="900008"/>
            <a:ext cx="27362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9pPr>
          </a:lstStyle>
          <a:p>
            <a:pPr eaLnBrk="1" hangingPunct="1"/>
            <a:r>
              <a:rPr lang="zh-CN" altLang="en-US" sz="3200" b="1" smtClean="0">
                <a:ea typeface="宋体" panose="02010600030101010101" pitchFamily="2" charset="-122"/>
              </a:rPr>
              <a:t>学习经验探讨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611560" y="1340768"/>
            <a:ext cx="8136904" cy="530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-122"/>
                <a:cs typeface="Arial Unicode MS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smtClean="0">
                <a:ea typeface="宋体" panose="02010600030101010101" pitchFamily="2" charset="-122"/>
              </a:rPr>
              <a:t>对自我的要求</a:t>
            </a:r>
            <a:endParaRPr lang="en-US" altLang="zh-CN" sz="2800" smtClean="0">
              <a:ea typeface="宋体" panose="02010600030101010101" pitchFamily="2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>
                <a:ea typeface="宋体" panose="02010600030101010101" pitchFamily="2" charset="-122"/>
              </a:rPr>
              <a:t>每天必须梳理知识，明确重难点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>
                <a:ea typeface="宋体" panose="02010600030101010101" pitchFamily="2" charset="-122"/>
              </a:rPr>
              <a:t>每天</a:t>
            </a:r>
            <a:r>
              <a:rPr lang="en-US" altLang="zh-CN" sz="2400" smtClean="0">
                <a:ea typeface="宋体" panose="02010600030101010101" pitchFamily="2" charset="-122"/>
              </a:rPr>
              <a:t>21:30</a:t>
            </a:r>
            <a:r>
              <a:rPr lang="zh-CN" altLang="en-US" sz="2400" smtClean="0">
                <a:ea typeface="宋体" panose="02010600030101010101" pitchFamily="2" charset="-122"/>
              </a:rPr>
              <a:t>完成第一遍代码，之后开始第二、三遍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>
                <a:ea typeface="宋体" panose="02010600030101010101" pitchFamily="2" charset="-122"/>
              </a:rPr>
              <a:t>必须完成练习、项目（最好三遍以上）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smtClean="0">
                <a:ea typeface="宋体" panose="02010600030101010101" pitchFamily="2" charset="-122"/>
              </a:rPr>
              <a:t>分享四种心态：</a:t>
            </a:r>
            <a:endParaRPr lang="en-US" altLang="zh-CN" sz="2800" smtClean="0">
              <a:ea typeface="宋体" panose="02010600030101010101" pitchFamily="2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>
                <a:ea typeface="宋体" panose="02010600030101010101" pitchFamily="2" charset="-122"/>
              </a:rPr>
              <a:t>不是“没听懂”，而是“记不住”</a:t>
            </a:r>
            <a:endParaRPr lang="en-US" altLang="zh-CN" sz="2400">
              <a:ea typeface="宋体" panose="02010600030101010101" pitchFamily="2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>
                <a:ea typeface="宋体" panose="02010600030101010101" pitchFamily="2" charset="-122"/>
              </a:rPr>
              <a:t>要为成功找理由，不为失败找借口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marL="1087120" lvl="4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>
                <a:ea typeface="宋体" panose="02010600030101010101" pitchFamily="2" charset="-122"/>
              </a:rPr>
              <a:t>战略上藐视</a:t>
            </a:r>
            <a:r>
              <a:rPr lang="en-US" altLang="zh-CN" sz="2400" smtClean="0">
                <a:ea typeface="宋体" panose="02010600030101010101" pitchFamily="2" charset="-122"/>
              </a:rPr>
              <a:t>”</a:t>
            </a:r>
            <a:r>
              <a:rPr lang="zh-CN" altLang="en-US" sz="2400" smtClean="0">
                <a:ea typeface="宋体" panose="02010600030101010101" pitchFamily="2" charset="-122"/>
              </a:rPr>
              <a:t>对手</a:t>
            </a:r>
            <a:r>
              <a:rPr lang="en-US" altLang="zh-CN" sz="2400" smtClean="0">
                <a:ea typeface="宋体" panose="02010600030101010101" pitchFamily="2" charset="-122"/>
              </a:rPr>
              <a:t>”</a:t>
            </a:r>
            <a:r>
              <a:rPr lang="zh-CN" altLang="en-US" sz="2400" smtClean="0">
                <a:ea typeface="宋体" panose="02010600030101010101" pitchFamily="2" charset="-122"/>
              </a:rPr>
              <a:t>，战术上重视</a:t>
            </a:r>
            <a:r>
              <a:rPr lang="en-US" altLang="zh-CN" sz="2400" smtClean="0">
                <a:ea typeface="宋体" panose="02010600030101010101" pitchFamily="2" charset="-122"/>
              </a:rPr>
              <a:t>”</a:t>
            </a:r>
            <a:r>
              <a:rPr lang="zh-CN" altLang="en-US" sz="2400" smtClean="0">
                <a:ea typeface="宋体" panose="02010600030101010101" pitchFamily="2" charset="-122"/>
              </a:rPr>
              <a:t>对手</a:t>
            </a:r>
            <a:r>
              <a:rPr lang="en-US" altLang="zh-CN" sz="2400" smtClean="0">
                <a:ea typeface="宋体" panose="02010600030101010101" pitchFamily="2" charset="-122"/>
              </a:rPr>
              <a:t>”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marL="1087120" lvl="4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“代码虐我千百遍，我视代码如初恋”</a:t>
            </a:r>
            <a:endParaRPr lang="zh-CN" altLang="en-US" sz="2800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timg (1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0"/>
            <a:ext cx="6385892" cy="554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011" y="600054"/>
            <a:ext cx="8229600" cy="857256"/>
          </a:xfrm>
        </p:spPr>
        <p:txBody>
          <a:bodyPr/>
          <a:p>
            <a:r>
              <a:rPr lang="zh-CN" altLang="en-US"/>
              <a:t>量化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例如：</a:t>
            </a:r>
            <a:endParaRPr lang="zh-CN" altLang="en-US"/>
          </a:p>
          <a:p>
            <a:r>
              <a:rPr lang="zh-CN" altLang="en-US"/>
              <a:t>目标薪资：</a:t>
            </a:r>
            <a:r>
              <a:rPr lang="en-US" altLang="zh-CN"/>
              <a:t>15000</a:t>
            </a:r>
            <a:r>
              <a:rPr lang="zh-CN" altLang="en-US"/>
              <a:t>元</a:t>
            </a:r>
            <a:r>
              <a:rPr lang="en-US" altLang="zh-CN"/>
              <a:t>/</a:t>
            </a:r>
            <a:r>
              <a:rPr lang="zh-CN" altLang="en-US"/>
              <a:t>月</a:t>
            </a:r>
            <a:endParaRPr lang="zh-CN" altLang="en-US"/>
          </a:p>
          <a:p>
            <a:r>
              <a:rPr lang="zh-CN" altLang="en-US"/>
              <a:t>代码量：</a:t>
            </a:r>
            <a:r>
              <a:rPr lang="en-US" altLang="zh-CN"/>
              <a:t>15000</a:t>
            </a:r>
            <a:r>
              <a:rPr lang="zh-CN" altLang="en-US"/>
              <a:t>行</a:t>
            </a:r>
            <a:r>
              <a:rPr lang="en-US" altLang="zh-CN"/>
              <a:t>/</a:t>
            </a:r>
            <a:r>
              <a:rPr lang="zh-CN" altLang="en-US"/>
              <a:t>月      </a:t>
            </a:r>
            <a:r>
              <a:rPr lang="en-US" altLang="zh-CN"/>
              <a:t>600</a:t>
            </a:r>
            <a:r>
              <a:rPr lang="zh-CN" altLang="en-US"/>
              <a:t>行</a:t>
            </a:r>
            <a:r>
              <a:rPr lang="en-US" altLang="zh-CN"/>
              <a:t>/</a:t>
            </a:r>
            <a:r>
              <a:rPr lang="zh-CN" altLang="en-US"/>
              <a:t>天</a:t>
            </a:r>
            <a:r>
              <a:rPr lang="en-US" altLang="zh-CN"/>
              <a:t>(25</a:t>
            </a:r>
            <a:r>
              <a:rPr lang="zh-CN" altLang="en-US"/>
              <a:t>天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时间：</a:t>
            </a:r>
            <a:r>
              <a:rPr lang="en-US" altLang="zh-CN"/>
              <a:t>50</a:t>
            </a:r>
            <a:r>
              <a:rPr lang="zh-CN" altLang="en-US"/>
              <a:t>元</a:t>
            </a:r>
            <a:r>
              <a:rPr lang="en-US" altLang="zh-CN"/>
              <a:t>/</a:t>
            </a:r>
            <a:r>
              <a:rPr lang="zh-CN" altLang="en-US"/>
              <a:t>小时</a:t>
            </a:r>
            <a:r>
              <a:rPr lang="en-US" altLang="zh-CN"/>
              <a:t>*12</a:t>
            </a:r>
            <a:r>
              <a:rPr lang="zh-CN" altLang="en-US"/>
              <a:t>小时</a:t>
            </a:r>
            <a:r>
              <a:rPr lang="en-US" altLang="zh-CN"/>
              <a:t>*25</a:t>
            </a:r>
            <a:r>
              <a:rPr lang="zh-CN" altLang="en-US"/>
              <a:t>天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WPS 演示</Application>
  <PresentationFormat>全屏显示(4:3)</PresentationFormat>
  <Paragraphs>136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楷体</vt:lpstr>
      <vt:lpstr>Times New Roman</vt:lpstr>
      <vt:lpstr>Courier New</vt:lpstr>
      <vt:lpstr>Arial Unicode MS</vt:lpstr>
      <vt:lpstr>华文行楷</vt:lpstr>
      <vt:lpstr>Calibri</vt:lpstr>
      <vt:lpstr>微软雅黑</vt:lpstr>
      <vt:lpstr>Arial Unicode MS</vt:lpstr>
      <vt:lpstr>PPT模板</vt:lpstr>
      <vt:lpstr>学习探讨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量化</vt:lpstr>
      <vt:lpstr>捷径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Irene</cp:lastModifiedBy>
  <cp:revision>660</cp:revision>
  <dcterms:created xsi:type="dcterms:W3CDTF">2012-08-05T14:09:00Z</dcterms:created>
  <dcterms:modified xsi:type="dcterms:W3CDTF">2017-11-07T07:46:21Z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