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268" r:id="rId4"/>
    <p:sldId id="287" r:id="rId5"/>
    <p:sldId id="267" r:id="rId6"/>
    <p:sldId id="259" r:id="rId7"/>
    <p:sldId id="292" r:id="rId8"/>
    <p:sldId id="260" r:id="rId9"/>
    <p:sldId id="286" r:id="rId11"/>
    <p:sldId id="261" r:id="rId12"/>
    <p:sldId id="262" r:id="rId13"/>
    <p:sldId id="263" r:id="rId14"/>
    <p:sldId id="264" r:id="rId15"/>
    <p:sldId id="265" r:id="rId16"/>
    <p:sldId id="266" r:id="rId17"/>
    <p:sldId id="293" r:id="rId18"/>
    <p:sldId id="296" r:id="rId19"/>
    <p:sldId id="295" r:id="rId20"/>
    <p:sldId id="297" r:id="rId21"/>
    <p:sldId id="288" r:id="rId22"/>
    <p:sldId id="269" r:id="rId23"/>
    <p:sldId id="289" r:id="rId24"/>
    <p:sldId id="270" r:id="rId25"/>
    <p:sldId id="290" r:id="rId26"/>
    <p:sldId id="276" r:id="rId27"/>
    <p:sldId id="272" r:id="rId28"/>
    <p:sldId id="291" r:id="rId29"/>
    <p:sldId id="271" r:id="rId30"/>
    <p:sldId id="273" r:id="rId31"/>
    <p:sldId id="281" r:id="rId32"/>
    <p:sldId id="25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5" autoAdjust="0"/>
    <p:restoredTop sz="92890" autoAdjust="0"/>
  </p:normalViewPr>
  <p:slideViewPr>
    <p:cSldViewPr>
      <p:cViewPr varScale="1">
        <p:scale>
          <a:sx n="79" d="100"/>
          <a:sy n="79" d="100"/>
        </p:scale>
        <p:origin x="-1320" y="-90"/>
      </p:cViewPr>
      <p:guideLst>
        <p:guide orient="horz" pos="2160"/>
        <p:guide pos="289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6" Type="http://schemas.openxmlformats.org/officeDocument/2006/relationships/hyperlink" Target="http://baike.baidu.com/item/%E6%A8%A1%E4%BB%BF%E6%B8%B8%E6%88%8F" TargetMode="External"/><Relationship Id="rId5" Type="http://schemas.openxmlformats.org/officeDocument/2006/relationships/hyperlink" Target="http://baike.baidu.com/item/%E5%9B%BE%E7%81%B5" TargetMode="External"/><Relationship Id="rId4" Type="http://schemas.openxmlformats.org/officeDocument/2006/relationships/hyperlink" Target="http://baike.baidu.com/item/%E5%AE%89%E5%BE%B7%E9%B2%81%C2%B7%E9%9C%8D%E5%A5%87%E6%96%AF" TargetMode="External"/><Relationship Id="rId3" Type="http://schemas.openxmlformats.org/officeDocument/2006/relationships/hyperlink" Target="http://baike.baidu.com/item/%E8%89%BE%E4%BC%A6%C2%B7%E5%9B%BE%E7%81%B5%E4%BC%A0"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在个人计算机上，总线搭建在主板上，主板是一个连接计算机各个部分的电路板。</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Pascal:</a:t>
            </a:r>
            <a:r>
              <a:rPr lang="zh-CN" altLang="en-US" smtClean="0"/>
              <a:t>主要用于编程教学</a:t>
            </a:r>
            <a:endParaRPr lang="en-US" altLang="zh-CN" smtClean="0"/>
          </a:p>
          <a:p>
            <a:r>
              <a:rPr lang="en-US" altLang="zh-CN" smtClean="0"/>
              <a:t>Fortran:</a:t>
            </a:r>
            <a:r>
              <a:rPr lang="zh-CN" altLang="en-US" smtClean="0"/>
              <a:t>公式翻译，广泛用于科学和数学应用</a:t>
            </a:r>
            <a:endParaRPr lang="en-US" altLang="zh-CN" smtClean="0"/>
          </a:p>
          <a:p>
            <a:r>
              <a:rPr lang="zh-CN" altLang="en-US" smtClean="0"/>
              <a:t>易语言：</a:t>
            </a:r>
            <a:r>
              <a:rPr lang="zh-CN" altLang="en-US" sz="1200" b="0" i="0" kern="1200" smtClean="0">
                <a:solidFill>
                  <a:schemeClr val="tx1"/>
                </a:solidFill>
                <a:effectLst/>
                <a:latin typeface="+mn-lt"/>
                <a:ea typeface="+mn-ea"/>
                <a:cs typeface="+mn-cs"/>
              </a:rPr>
              <a:t>以中文作为程序代码</a:t>
            </a:r>
            <a:r>
              <a:rPr lang="zh-CN" altLang="en-US" sz="1200" b="0" i="0" u="none" strike="noStrike" kern="1200" smtClean="0">
                <a:solidFill>
                  <a:schemeClr val="tx1"/>
                </a:solidFill>
                <a:effectLst/>
                <a:latin typeface="+mn-lt"/>
                <a:ea typeface="+mn-ea"/>
                <a:cs typeface="+mn-cs"/>
              </a:rPr>
              <a:t>编程</a:t>
            </a:r>
            <a:r>
              <a:rPr lang="zh-CN" altLang="en-US" sz="1200" b="0" i="0" kern="1200" smtClean="0">
                <a:solidFill>
                  <a:schemeClr val="tx1"/>
                </a:solidFill>
                <a:effectLst/>
                <a:latin typeface="+mn-lt"/>
                <a:ea typeface="+mn-ea"/>
                <a:cs typeface="+mn-cs"/>
              </a:rPr>
              <a:t>语言</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输入数据和程序的输入设备</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记忆程序和数据的存储器</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完成数据加工处理的运算器</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控制程序执行的控制器</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输出处理结果的输出设备</a:t>
            </a:r>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a:t>
            </a:r>
            <a:r>
              <a:rPr lang="zh-CN" altLang="en-US" smtClean="0"/>
              <a:t>现在的</a:t>
            </a:r>
            <a:r>
              <a:rPr lang="en-US" altLang="zh-CN" smtClean="0"/>
              <a:t>CPU</a:t>
            </a:r>
            <a:r>
              <a:rPr lang="zh-CN" altLang="en-US" smtClean="0"/>
              <a:t>都是构建在一块小小的硅半导体芯片上，这块芯片上包含数百万称为晶体管的小电路开关上，用于处理信息。</a:t>
            </a:r>
            <a:endParaRPr lang="en-US" altLang="zh-CN" smtClean="0"/>
          </a:p>
          <a:p>
            <a:endParaRPr lang="en-US" altLang="zh-CN" smtClean="0"/>
          </a:p>
          <a:p>
            <a:r>
              <a:rPr lang="en-US" altLang="zh-CN" smtClean="0"/>
              <a:t>2.</a:t>
            </a:r>
            <a:r>
              <a:rPr lang="zh-CN" altLang="en-US" sz="1200" b="0" i="0" kern="1200" smtClean="0">
                <a:solidFill>
                  <a:schemeClr val="tx1"/>
                </a:solidFill>
                <a:effectLst/>
                <a:latin typeface="+mn-lt"/>
                <a:ea typeface="+mn-ea"/>
                <a:cs typeface="+mn-cs"/>
              </a:rPr>
              <a:t>摩尔定律是由</a:t>
            </a:r>
            <a:r>
              <a:rPr lang="zh-CN" altLang="en-US" sz="1200" b="0" i="0" u="none" strike="noStrike" kern="1200" smtClean="0">
                <a:solidFill>
                  <a:schemeClr val="tx1"/>
                </a:solidFill>
                <a:effectLst/>
                <a:latin typeface="+mn-lt"/>
                <a:ea typeface="+mn-ea"/>
                <a:cs typeface="+mn-cs"/>
              </a:rPr>
              <a:t>英特尔</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Intel</a:t>
            </a:r>
            <a:r>
              <a:rPr lang="zh-CN" altLang="en-US" sz="1200" b="0" i="0" kern="1200" smtClean="0">
                <a:solidFill>
                  <a:schemeClr val="tx1"/>
                </a:solidFill>
                <a:effectLst/>
                <a:latin typeface="+mn-lt"/>
                <a:ea typeface="+mn-ea"/>
                <a:cs typeface="+mn-cs"/>
              </a:rPr>
              <a:t>）创始人之一</a:t>
            </a:r>
            <a:r>
              <a:rPr lang="zh-CN" altLang="en-US" sz="1200" b="0" i="0" u="none" strike="noStrike" kern="1200" smtClean="0">
                <a:solidFill>
                  <a:schemeClr val="tx1"/>
                </a:solidFill>
                <a:effectLst/>
                <a:latin typeface="+mn-lt"/>
                <a:ea typeface="+mn-ea"/>
                <a:cs typeface="+mn-cs"/>
              </a:rPr>
              <a:t>戈登</a:t>
            </a:r>
            <a:r>
              <a:rPr lang="en-US" altLang="zh-CN" sz="1200" b="0" i="0" u="none" strike="noStrike" kern="120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rPr>
              <a:t>摩尔</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Gordon Moore</a:t>
            </a:r>
            <a:r>
              <a:rPr lang="zh-CN" altLang="en-US" sz="1200" b="0" i="0" kern="1200" smtClean="0">
                <a:solidFill>
                  <a:schemeClr val="tx1"/>
                </a:solidFill>
                <a:effectLst/>
                <a:latin typeface="+mn-lt"/>
                <a:ea typeface="+mn-ea"/>
                <a:cs typeface="+mn-cs"/>
              </a:rPr>
              <a:t>）提出来的。其内容为：当价格不变时，</a:t>
            </a:r>
            <a:r>
              <a:rPr lang="zh-CN" altLang="en-US" sz="1200" b="0" i="0" u="none" strike="noStrike" kern="1200" smtClean="0">
                <a:solidFill>
                  <a:schemeClr val="tx1"/>
                </a:solidFill>
                <a:effectLst/>
                <a:latin typeface="+mn-lt"/>
                <a:ea typeface="+mn-ea"/>
                <a:cs typeface="+mn-cs"/>
              </a:rPr>
              <a:t>集成电路</a:t>
            </a:r>
            <a:r>
              <a:rPr lang="zh-CN" altLang="en-US" sz="1200" b="0" i="0" kern="1200" smtClean="0">
                <a:solidFill>
                  <a:schemeClr val="tx1"/>
                </a:solidFill>
                <a:effectLst/>
                <a:latin typeface="+mn-lt"/>
                <a:ea typeface="+mn-ea"/>
                <a:cs typeface="+mn-cs"/>
              </a:rPr>
              <a:t>上可容纳的元器件的数目，约每隔</a:t>
            </a:r>
            <a:r>
              <a:rPr lang="en-US" altLang="zh-CN" sz="1200" b="0" i="0" kern="1200" smtClean="0">
                <a:solidFill>
                  <a:schemeClr val="tx1"/>
                </a:solidFill>
                <a:effectLst/>
                <a:latin typeface="+mn-lt"/>
                <a:ea typeface="+mn-ea"/>
                <a:cs typeface="+mn-cs"/>
              </a:rPr>
              <a:t>18-24</a:t>
            </a:r>
            <a:r>
              <a:rPr lang="zh-CN" altLang="en-US" sz="1200" b="0" i="0" kern="1200" smtClean="0">
                <a:solidFill>
                  <a:schemeClr val="tx1"/>
                </a:solidFill>
                <a:effectLst/>
                <a:latin typeface="+mn-lt"/>
                <a:ea typeface="+mn-ea"/>
                <a:cs typeface="+mn-cs"/>
              </a:rPr>
              <a:t>个月便会增加一倍，性能也将提升一倍。换言之，每一美元所能买到的电脑性能，将每隔</a:t>
            </a:r>
            <a:r>
              <a:rPr lang="en-US" altLang="zh-CN" sz="1200" b="0" i="0" kern="1200" smtClean="0">
                <a:solidFill>
                  <a:schemeClr val="tx1"/>
                </a:solidFill>
                <a:effectLst/>
                <a:latin typeface="+mn-lt"/>
                <a:ea typeface="+mn-ea"/>
                <a:cs typeface="+mn-cs"/>
              </a:rPr>
              <a:t>18-24</a:t>
            </a:r>
            <a:r>
              <a:rPr lang="zh-CN" altLang="en-US" sz="1200" b="0" i="0" kern="1200" smtClean="0">
                <a:solidFill>
                  <a:schemeClr val="tx1"/>
                </a:solidFill>
                <a:effectLst/>
                <a:latin typeface="+mn-lt"/>
                <a:ea typeface="+mn-ea"/>
                <a:cs typeface="+mn-cs"/>
              </a:rPr>
              <a:t>个月翻一倍以上。</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安迪</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比尔定律 （</a:t>
            </a:r>
            <a:r>
              <a:rPr lang="en-US" altLang="zh-CN" sz="1200" b="0" i="0" kern="1200" smtClean="0">
                <a:solidFill>
                  <a:schemeClr val="tx1"/>
                </a:solidFill>
                <a:effectLst/>
                <a:latin typeface="+mn-lt"/>
                <a:ea typeface="+mn-ea"/>
                <a:cs typeface="+mn-cs"/>
              </a:rPr>
              <a:t>Andy and Bill’s Law</a:t>
            </a:r>
            <a:r>
              <a:rPr lang="zh-CN" altLang="en-US" sz="1200" b="0" i="0" kern="1200" smtClean="0">
                <a:solidFill>
                  <a:schemeClr val="tx1"/>
                </a:solidFill>
                <a:effectLst/>
                <a:latin typeface="+mn-lt"/>
                <a:ea typeface="+mn-ea"/>
                <a:cs typeface="+mn-cs"/>
              </a:rPr>
              <a:t>）描述了硬件产商和软件产商之间的关系。即比尔要拿走安迪所给的（</a:t>
            </a:r>
            <a:r>
              <a:rPr lang="en-US" altLang="zh-CN" sz="1200" b="0" i="0" kern="1200" smtClean="0">
                <a:solidFill>
                  <a:schemeClr val="tx1"/>
                </a:solidFill>
                <a:effectLst/>
                <a:latin typeface="+mn-lt"/>
                <a:ea typeface="+mn-ea"/>
                <a:cs typeface="+mn-cs"/>
              </a:rPr>
              <a:t>What Andy gives, Bill takes away</a:t>
            </a:r>
            <a:r>
              <a:rPr lang="zh-CN" altLang="en-US" sz="1200" b="0" i="0" kern="1200" smtClean="0">
                <a:solidFill>
                  <a:schemeClr val="tx1"/>
                </a:solidFill>
                <a:effectLst/>
                <a:latin typeface="+mn-lt"/>
                <a:ea typeface="+mn-ea"/>
                <a:cs typeface="+mn-cs"/>
              </a:rPr>
              <a:t>）。</a:t>
            </a:r>
            <a:endParaRPr lang="en-US" altLang="zh-CN" sz="1200" b="0" i="0" kern="1200" smtClean="0">
              <a:solidFill>
                <a:schemeClr val="tx1"/>
              </a:solidFill>
              <a:effectLst/>
              <a:latin typeface="+mn-lt"/>
              <a:ea typeface="+mn-ea"/>
              <a:cs typeface="+mn-cs"/>
            </a:endParaRPr>
          </a:p>
          <a:p>
            <a:pPr latinLnBrk="1"/>
            <a:r>
              <a:rPr lang="zh-CN" altLang="en-US" sz="1200" b="0" i="0" kern="1200" smtClean="0">
                <a:solidFill>
                  <a:schemeClr val="tx1"/>
                </a:solidFill>
                <a:effectLst/>
                <a:latin typeface="+mn-lt"/>
                <a:ea typeface="+mn-ea"/>
                <a:cs typeface="+mn-cs"/>
              </a:rPr>
              <a:t>个人电脑工业整个的生态链是这样的：以微软为首的软件开发商吃掉硬件提升带来的全部好处，迫使用户更新机器让惠普和戴尔等公司收益，而这些整机生产厂再向英特尔这样的半导体厂订货购买新的芯片、同时向 </a:t>
            </a:r>
            <a:r>
              <a:rPr lang="en-US" altLang="zh-CN" sz="1200" b="0" i="0" kern="1200" smtClean="0">
                <a:solidFill>
                  <a:schemeClr val="tx1"/>
                </a:solidFill>
                <a:effectLst/>
                <a:latin typeface="+mn-lt"/>
                <a:ea typeface="+mn-ea"/>
                <a:cs typeface="+mn-cs"/>
              </a:rPr>
              <a:t>Seagate</a:t>
            </a:r>
            <a:r>
              <a:rPr lang="zh-CN" altLang="en-US" sz="1200" b="0" i="0" kern="1200" smtClean="0">
                <a:solidFill>
                  <a:schemeClr val="tx1"/>
                </a:solidFill>
                <a:effectLst/>
                <a:latin typeface="+mn-lt"/>
                <a:ea typeface="+mn-ea"/>
                <a:cs typeface="+mn-cs"/>
              </a:rPr>
              <a:t>等外设厂购买新的外设。在这中间，各家的利润先后得到相应的提升，股票也随着增长。各个硬件半导体和外设公司再将利润投入研发，按照摩尔定理制定的速度，提升硬件性能，为微软下一步更新软件、吃掉硬件性能做准备。当然，微软和其它软件开发商在吃掉大部分硬件提升好处的同时，或多或少地会给用户带来一些新东西。</a:t>
            </a:r>
            <a:endParaRPr lang="zh-CN" altLang="en-US" sz="1200" b="0" i="0" kern="1200" smtClean="0">
              <a:solidFill>
                <a:schemeClr val="tx1"/>
              </a:solidFill>
              <a:effectLst/>
              <a:latin typeface="+mn-lt"/>
              <a:ea typeface="+mn-ea"/>
              <a:cs typeface="+mn-cs"/>
            </a:endParaRPr>
          </a:p>
          <a:p>
            <a:br>
              <a:rPr lang="zh-CN" altLang="en-US" sz="1200" b="0" i="0" kern="1200" smtClean="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PB</a:t>
            </a:r>
            <a:r>
              <a:rPr lang="zh-CN" altLang="en-US" sz="1200" b="0" i="0" kern="1200" smtClean="0">
                <a:solidFill>
                  <a:schemeClr val="tx1"/>
                </a:solidFill>
                <a:effectLst/>
                <a:latin typeface="+mn-lt"/>
                <a:ea typeface="+mn-ea"/>
                <a:cs typeface="+mn-cs"/>
              </a:rPr>
              <a:t>指</a:t>
            </a:r>
            <a:r>
              <a:rPr lang="en-US" altLang="zh-CN" sz="1200" b="0" i="0" kern="1200" smtClean="0">
                <a:solidFill>
                  <a:schemeClr val="tx1"/>
                </a:solidFill>
                <a:effectLst/>
                <a:latin typeface="+mn-lt"/>
                <a:ea typeface="+mn-ea"/>
                <a:cs typeface="+mn-cs"/>
              </a:rPr>
              <a:t>petabyte</a:t>
            </a:r>
            <a:r>
              <a:rPr lang="zh-CN" altLang="en-US" sz="1200" b="0" i="0" kern="1200" smtClean="0">
                <a:solidFill>
                  <a:schemeClr val="tx1"/>
                </a:solidFill>
                <a:effectLst/>
                <a:latin typeface="+mn-lt"/>
                <a:ea typeface="+mn-ea"/>
                <a:cs typeface="+mn-cs"/>
              </a:rPr>
              <a:t>，它是较高级的</a:t>
            </a:r>
            <a:r>
              <a:rPr lang="zh-CN" altLang="en-US" sz="1200" b="0" i="0" u="none" strike="noStrike" kern="1200" smtClean="0">
                <a:solidFill>
                  <a:schemeClr val="tx1"/>
                </a:solidFill>
                <a:effectLst/>
                <a:latin typeface="+mn-lt"/>
                <a:ea typeface="+mn-ea"/>
                <a:cs typeface="+mn-cs"/>
              </a:rPr>
              <a:t>存储单位</a:t>
            </a:r>
            <a:r>
              <a:rPr lang="zh-CN" altLang="en-US" sz="1200" b="0" i="0" kern="1200" smtClean="0">
                <a:solidFill>
                  <a:schemeClr val="tx1"/>
                </a:solidFill>
                <a:effectLst/>
                <a:latin typeface="+mn-lt"/>
                <a:ea typeface="+mn-ea"/>
                <a:cs typeface="+mn-cs"/>
              </a:rPr>
              <a:t>，其上还有</a:t>
            </a:r>
            <a:r>
              <a:rPr lang="en-US" altLang="zh-CN" sz="1200" b="0" i="0" kern="1200" smtClean="0">
                <a:solidFill>
                  <a:schemeClr val="tx1"/>
                </a:solidFill>
                <a:effectLst/>
                <a:latin typeface="+mn-lt"/>
                <a:ea typeface="+mn-ea"/>
                <a:cs typeface="+mn-cs"/>
              </a:rPr>
              <a:t>EB,ZB,YB</a:t>
            </a:r>
            <a:r>
              <a:rPr lang="zh-CN" altLang="en-US" sz="1200" b="0" i="0" kern="1200" smtClean="0">
                <a:solidFill>
                  <a:schemeClr val="tx1"/>
                </a:solidFill>
                <a:effectLst/>
                <a:latin typeface="+mn-lt"/>
                <a:ea typeface="+mn-ea"/>
                <a:cs typeface="+mn-cs"/>
              </a:rPr>
              <a:t>等单位。</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1912-1954</a:t>
            </a:r>
            <a:endParaRPr lang="en-US" altLang="zh-CN" smtClean="0"/>
          </a:p>
          <a:p>
            <a:r>
              <a:rPr lang="en-US" altLang="zh-CN" sz="1200" b="0" i="0" kern="120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hlinkClick r:id="rId3"/>
              </a:rPr>
              <a:t>艾伦</a:t>
            </a:r>
            <a:r>
              <a:rPr lang="en-US" altLang="zh-CN" sz="1200" b="0" i="0" u="none" strike="noStrike" kern="1200" smtClean="0">
                <a:solidFill>
                  <a:schemeClr val="tx1"/>
                </a:solidFill>
                <a:effectLst/>
                <a:latin typeface="+mn-lt"/>
                <a:ea typeface="+mn-ea"/>
                <a:cs typeface="+mn-cs"/>
                <a:hlinkClick r:id="rId3"/>
              </a:rPr>
              <a:t>·</a:t>
            </a:r>
            <a:r>
              <a:rPr lang="zh-CN" altLang="en-US" sz="1200" b="0" i="0" u="none" strike="noStrike" kern="1200" smtClean="0">
                <a:solidFill>
                  <a:schemeClr val="tx1"/>
                </a:solidFill>
                <a:effectLst/>
                <a:latin typeface="+mn-lt"/>
                <a:ea typeface="+mn-ea"/>
                <a:cs typeface="+mn-cs"/>
                <a:hlinkClick r:id="rId3"/>
              </a:rPr>
              <a:t>图灵传</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是英国作家</a:t>
            </a:r>
            <a:r>
              <a:rPr lang="zh-CN" altLang="en-US" sz="1200" b="0" i="0" u="none" strike="noStrike" kern="1200" smtClean="0">
                <a:solidFill>
                  <a:schemeClr val="tx1"/>
                </a:solidFill>
                <a:effectLst/>
                <a:latin typeface="+mn-lt"/>
                <a:ea typeface="+mn-ea"/>
                <a:cs typeface="+mn-cs"/>
                <a:hlinkClick r:id="rId4"/>
              </a:rPr>
              <a:t>安德鲁</a:t>
            </a:r>
            <a:r>
              <a:rPr lang="en-US" altLang="zh-CN" sz="1200" b="0" i="0" u="none" strike="noStrike" kern="1200" smtClean="0">
                <a:solidFill>
                  <a:schemeClr val="tx1"/>
                </a:solidFill>
                <a:effectLst/>
                <a:latin typeface="+mn-lt"/>
                <a:ea typeface="+mn-ea"/>
                <a:cs typeface="+mn-cs"/>
                <a:hlinkClick r:id="rId4"/>
              </a:rPr>
              <a:t>·</a:t>
            </a:r>
            <a:r>
              <a:rPr lang="zh-CN" altLang="en-US" sz="1200" b="0" i="0" u="none" strike="noStrike" kern="1200" smtClean="0">
                <a:solidFill>
                  <a:schemeClr val="tx1"/>
                </a:solidFill>
                <a:effectLst/>
                <a:latin typeface="+mn-lt"/>
                <a:ea typeface="+mn-ea"/>
                <a:cs typeface="+mn-cs"/>
                <a:hlinkClick r:id="rId4"/>
              </a:rPr>
              <a:t>霍奇斯</a:t>
            </a:r>
            <a:r>
              <a:rPr lang="zh-CN" altLang="en-US" sz="1200" b="0" i="0" kern="1200" smtClean="0">
                <a:solidFill>
                  <a:schemeClr val="tx1"/>
                </a:solidFill>
                <a:effectLst/>
                <a:latin typeface="+mn-lt"/>
                <a:ea typeface="+mn-ea"/>
                <a:cs typeface="+mn-cs"/>
              </a:rPr>
              <a:t>编写的，已由湖南科学技术出版社于</a:t>
            </a:r>
            <a:r>
              <a:rPr lang="en-US" altLang="zh-CN" sz="1200" b="0" i="0" kern="1200" smtClean="0">
                <a:solidFill>
                  <a:schemeClr val="tx1"/>
                </a:solidFill>
                <a:effectLst/>
                <a:latin typeface="+mn-lt"/>
                <a:ea typeface="+mn-ea"/>
                <a:cs typeface="+mn-cs"/>
              </a:rPr>
              <a:t>2012</a:t>
            </a:r>
            <a:r>
              <a:rPr lang="zh-CN" altLang="en-US" sz="1200" b="0" i="0" kern="1200" smtClean="0">
                <a:solidFill>
                  <a:schemeClr val="tx1"/>
                </a:solidFill>
                <a:effectLst/>
                <a:latin typeface="+mn-lt"/>
                <a:ea typeface="+mn-ea"/>
                <a:cs typeface="+mn-cs"/>
              </a:rPr>
              <a:t>年</a:t>
            </a:r>
            <a:r>
              <a:rPr lang="en-US" altLang="zh-CN" sz="1200" b="0" i="0" kern="1200" smtClean="0">
                <a:solidFill>
                  <a:schemeClr val="tx1"/>
                </a:solidFill>
                <a:effectLst/>
                <a:latin typeface="+mn-lt"/>
                <a:ea typeface="+mn-ea"/>
                <a:cs typeface="+mn-cs"/>
              </a:rPr>
              <a:t>12</a:t>
            </a:r>
            <a:r>
              <a:rPr lang="zh-CN" altLang="en-US" sz="1200" b="0" i="0" kern="1200" smtClean="0">
                <a:solidFill>
                  <a:schemeClr val="tx1"/>
                </a:solidFill>
                <a:effectLst/>
                <a:latin typeface="+mn-lt"/>
                <a:ea typeface="+mn-ea"/>
                <a:cs typeface="+mn-cs"/>
              </a:rPr>
              <a:t>月出版，是公认的最权威的</a:t>
            </a:r>
            <a:r>
              <a:rPr lang="zh-CN" altLang="en-US" sz="1200" b="0" i="0" u="none" strike="noStrike" kern="1200" smtClean="0">
                <a:solidFill>
                  <a:schemeClr val="tx1"/>
                </a:solidFill>
                <a:effectLst/>
                <a:latin typeface="+mn-lt"/>
                <a:ea typeface="+mn-ea"/>
                <a:cs typeface="+mn-cs"/>
                <a:hlinkClick r:id="rId5"/>
              </a:rPr>
              <a:t>图灵</a:t>
            </a:r>
            <a:r>
              <a:rPr lang="zh-CN" altLang="en-US" sz="1200" b="0" i="0" kern="1200" smtClean="0">
                <a:solidFill>
                  <a:schemeClr val="tx1"/>
                </a:solidFill>
                <a:effectLst/>
                <a:latin typeface="+mn-lt"/>
                <a:ea typeface="+mn-ea"/>
                <a:cs typeface="+mn-cs"/>
              </a:rPr>
              <a:t>传记。</a:t>
            </a:r>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2014</a:t>
            </a:r>
            <a:r>
              <a:rPr lang="zh-CN" altLang="en-US" sz="1200" b="0" i="0" kern="1200" smtClean="0">
                <a:solidFill>
                  <a:schemeClr val="tx1"/>
                </a:solidFill>
                <a:effectLst/>
                <a:latin typeface="+mn-lt"/>
                <a:ea typeface="+mn-ea"/>
                <a:cs typeface="+mn-cs"/>
              </a:rPr>
              <a:t>根据安德鲁</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霍奇斯所写的传记</a:t>
            </a:r>
            <a:r>
              <a:rPr lang="en-US" altLang="zh-CN" sz="1200" b="0" i="0" kern="120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hlinkClick r:id="rId3"/>
              </a:rPr>
              <a:t>艾伦</a:t>
            </a:r>
            <a:r>
              <a:rPr lang="en-US" altLang="zh-CN" sz="1200" b="0" i="0" u="none" strike="noStrike" kern="1200" smtClean="0">
                <a:solidFill>
                  <a:schemeClr val="tx1"/>
                </a:solidFill>
                <a:effectLst/>
                <a:latin typeface="+mn-lt"/>
                <a:ea typeface="+mn-ea"/>
                <a:cs typeface="+mn-cs"/>
                <a:hlinkClick r:id="rId3"/>
              </a:rPr>
              <a:t>·</a:t>
            </a:r>
            <a:r>
              <a:rPr lang="zh-CN" altLang="en-US" sz="1200" b="0" i="0" u="none" strike="noStrike" kern="1200" smtClean="0">
                <a:solidFill>
                  <a:schemeClr val="tx1"/>
                </a:solidFill>
                <a:effectLst/>
                <a:latin typeface="+mn-lt"/>
                <a:ea typeface="+mn-ea"/>
                <a:cs typeface="+mn-cs"/>
                <a:hlinkClick r:id="rId3"/>
              </a:rPr>
              <a:t>图灵传</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改编成电影</a:t>
            </a:r>
            <a:r>
              <a:rPr lang="en-US" altLang="zh-CN" sz="1200" b="0" i="0" kern="1200" smtClean="0">
                <a:solidFill>
                  <a:schemeClr val="tx1"/>
                </a:solidFill>
                <a:effectLst/>
                <a:latin typeface="+mn-lt"/>
                <a:ea typeface="+mn-ea"/>
                <a:cs typeface="+mn-cs"/>
              </a:rPr>
              <a:t>《</a:t>
            </a:r>
            <a:r>
              <a:rPr lang="zh-CN" altLang="en-US" sz="1200" b="0" i="0" u="none" strike="noStrike" kern="1200" smtClean="0">
                <a:solidFill>
                  <a:schemeClr val="tx1"/>
                </a:solidFill>
                <a:effectLst/>
                <a:latin typeface="+mn-lt"/>
                <a:ea typeface="+mn-ea"/>
                <a:cs typeface="+mn-cs"/>
                <a:hlinkClick r:id="rId6"/>
              </a:rPr>
              <a:t>模仿游戏</a:t>
            </a:r>
            <a:r>
              <a:rPr lang="en-US" altLang="zh-CN" sz="1200" b="0" i="0"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1903-1957</a:t>
            </a:r>
            <a:endParaRPr lang="en-US" altLang="zh-CN" smtClean="0"/>
          </a:p>
          <a:p>
            <a:r>
              <a:rPr lang="zh-CN" altLang="en-US"/>
              <a:t>冯诺依曼：规范计算机体系、主张二进制</a:t>
            </a:r>
            <a:endParaRPr lang="zh-CN" altLang="en-US"/>
          </a:p>
          <a:p>
            <a:r>
              <a:rPr lang="zh-CN" altLang="en-US"/>
              <a:t>图灵：同性恋，吃了一口毒苹果死掉，比较早</a:t>
            </a:r>
            <a:endParaRPr lang="zh-CN" altLang="en-US"/>
          </a:p>
          <a:p>
            <a:endParaRPr lang="zh-CN" altLang="en-US"/>
          </a:p>
          <a:p>
            <a:r>
              <a:rPr lang="zh-CN" altLang="en-US"/>
              <a:t>乔布斯为了纪念图灵，实际是为了表示苹果是生活的一部分</a:t>
            </a:r>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施乐</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苹果</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微软</a:t>
            </a:r>
            <a:endParaRPr lang="en-US" altLang="zh-CN" sz="1200" b="0" i="0" kern="1200" smtClean="0">
              <a:solidFill>
                <a:schemeClr val="tx1"/>
              </a:solidFill>
              <a:effectLst/>
              <a:latin typeface="+mn-lt"/>
              <a:ea typeface="+mn-ea"/>
              <a:cs typeface="+mn-cs"/>
            </a:endParaRPr>
          </a:p>
          <a:p>
            <a:r>
              <a:rPr lang="en-US" altLang="zh-CN" smtClean="0"/>
              <a:t>2.</a:t>
            </a:r>
            <a:r>
              <a:rPr lang="zh-CN" altLang="en-US" sz="1200" b="0" i="0" kern="1200" smtClean="0">
                <a:solidFill>
                  <a:schemeClr val="tx1"/>
                </a:solidFill>
                <a:effectLst/>
                <a:latin typeface="+mn-lt"/>
                <a:ea typeface="+mn-ea"/>
                <a:cs typeface="+mn-cs"/>
              </a:rPr>
              <a:t>这个公式对计算机科学的影响程度足以类似物理学中爱因斯坦的“</a:t>
            </a:r>
            <a:r>
              <a:rPr lang="en-US" altLang="zh-CN" sz="1200" b="0" i="0" kern="1200" smtClean="0">
                <a:solidFill>
                  <a:schemeClr val="tx1"/>
                </a:solidFill>
                <a:effectLst/>
                <a:latin typeface="+mn-lt"/>
                <a:ea typeface="+mn-ea"/>
                <a:cs typeface="+mn-cs"/>
              </a:rPr>
              <a:t>E=MC^2”——</a:t>
            </a:r>
            <a:r>
              <a:rPr lang="zh-CN" altLang="en-US" sz="1200" b="0" i="0" kern="1200" smtClean="0">
                <a:solidFill>
                  <a:schemeClr val="tx1"/>
                </a:solidFill>
                <a:effectLst/>
                <a:latin typeface="+mn-lt"/>
                <a:ea typeface="+mn-ea"/>
                <a:cs typeface="+mn-cs"/>
              </a:rPr>
              <a:t>一个公式展示出了程序的本质。</a:t>
            </a:r>
            <a:endParaRPr lang="en-US" altLang="zh-CN" sz="1200" b="0" i="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汇编：面向</a:t>
            </a:r>
            <a:r>
              <a:rPr lang="en-US" altLang="zh-CN"/>
              <a:t>CPU</a:t>
            </a:r>
            <a:endParaRPr lang="en-US" altLang="zh-CN"/>
          </a:p>
          <a:p>
            <a:r>
              <a:rPr lang="en-US" altLang="zh-CN"/>
              <a:t>C/C++</a:t>
            </a:r>
            <a:r>
              <a:rPr lang="zh-CN" altLang="en-US"/>
              <a:t>：面向操作系统</a:t>
            </a:r>
            <a:endParaRPr lang="zh-CN" altLang="en-US"/>
          </a:p>
          <a:p>
            <a:r>
              <a:rPr lang="en-US" altLang="zh-CN"/>
              <a:t>Java</a:t>
            </a:r>
            <a:r>
              <a:rPr lang="zh-CN" altLang="en-US"/>
              <a:t>：面向虚拟机</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机器语言：是一套内嵌在每台计算机的原始指令集。</a:t>
            </a:r>
            <a:endParaRPr lang="en-US" altLang="zh-CN" smtClean="0"/>
          </a:p>
          <a:p>
            <a:r>
              <a:rPr lang="zh-CN" altLang="en-US" smtClean="0"/>
              <a:t>汇编语言：是一种低级程序设计语言，它用助记符表示每一条机器语言的指令。</a:t>
            </a:r>
            <a:endParaRPr lang="en-US" altLang="zh-CN" smtClean="0"/>
          </a:p>
        </p:txBody>
      </p:sp>
      <p:sp>
        <p:nvSpPr>
          <p:cNvPr id="4" name="灯片编号占位符 3"/>
          <p:cNvSpPr>
            <a:spLocks noGrp="1"/>
          </p:cNvSpPr>
          <p:nvPr>
            <p:ph type="sldNum" sz="quarter" idx="10"/>
          </p:nvPr>
        </p:nvSpPr>
        <p:spPr/>
        <p:txBody>
          <a:bodyPr/>
          <a:lstStyle/>
          <a:p>
            <a:fld id="{0979F713-E591-4BAA-98DC-A77FB579BE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843126" y="428604"/>
            <a:ext cx="8229600" cy="857256"/>
          </a:xfrm>
        </p:spPr>
        <p:txBody>
          <a:bodyPr>
            <a:normAutofit/>
          </a:bodyPr>
          <a:lstStyle>
            <a:lvl1pPr>
              <a:defRPr sz="3600"/>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71538"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ph type="ctrTitle" idx="4294967295"/>
          </p:nvPr>
        </p:nvSpPr>
        <p:spPr>
          <a:xfrm>
            <a:off x="322955" y="1844824"/>
            <a:ext cx="8129614" cy="1851025"/>
          </a:xfrm>
        </p:spPr>
        <p:txBody>
          <a:bodyPr>
            <a:normAutofit fontScale="90000"/>
          </a:bodyPr>
          <a:lstStyle/>
          <a:p>
            <a:r>
              <a:rPr lang="zh-CN" altLang="en-US" sz="8000" b="1" smtClean="0">
                <a:solidFill>
                  <a:srgbClr val="000066"/>
                </a:solidFill>
                <a:effectLst>
                  <a:outerShdw blurRad="38100" dist="38100" dir="2700000" algn="tl">
                    <a:srgbClr val="000000">
                      <a:alpha val="43137"/>
                    </a:srgbClr>
                  </a:outerShdw>
                </a:effectLst>
                <a:latin typeface="+mn-lt"/>
                <a:ea typeface="楷体" panose="02010609060101010101" pitchFamily="49" charset="-122"/>
              </a:rPr>
              <a:t>前言</a:t>
            </a:r>
            <a:br>
              <a:rPr lang="en-US" altLang="zh-CN" sz="8000" b="1" smtClean="0">
                <a:solidFill>
                  <a:srgbClr val="000066"/>
                </a:solidFill>
                <a:effectLst>
                  <a:outerShdw blurRad="38100" dist="38100" dir="2700000" algn="tl">
                    <a:srgbClr val="000000">
                      <a:alpha val="43137"/>
                    </a:srgbClr>
                  </a:outerShdw>
                </a:effectLst>
                <a:latin typeface="+mn-lt"/>
                <a:ea typeface="楷体" panose="02010609060101010101" pitchFamily="49" charset="-122"/>
              </a:rPr>
            </a:br>
            <a:r>
              <a:rPr lang="zh-CN" altLang="en-US" sz="8000" b="1" smtClean="0">
                <a:solidFill>
                  <a:srgbClr val="000066"/>
                </a:solidFill>
                <a:effectLst>
                  <a:outerShdw blurRad="38100" dist="38100" dir="2700000" algn="tl">
                    <a:srgbClr val="000000">
                      <a:alpha val="43137"/>
                    </a:srgbClr>
                  </a:outerShdw>
                </a:effectLst>
                <a:latin typeface="+mn-lt"/>
                <a:ea typeface="楷体" panose="02010609060101010101" pitchFamily="49" charset="-122"/>
              </a:rPr>
              <a:t>储备知识</a:t>
            </a:r>
            <a:endParaRPr lang="zh-CN" altLang="zh-CN" sz="8000" b="1" dirty="0" smtClean="0">
              <a:solidFill>
                <a:srgbClr val="000066"/>
              </a:solidFill>
              <a:effectLst>
                <a:outerShdw blurRad="38100" dist="38100" dir="2700000" algn="tl">
                  <a:srgbClr val="000000">
                    <a:alpha val="43137"/>
                  </a:srgbClr>
                </a:outerShdw>
              </a:effectLst>
              <a:latin typeface="+mn-lt"/>
              <a:ea typeface="楷体" panose="02010609060101010101" pitchFamily="49" charset="-122"/>
            </a:endParaRPr>
          </a:p>
        </p:txBody>
      </p:sp>
      <p:sp>
        <p:nvSpPr>
          <p:cNvPr id="5" name="TextBox 4"/>
          <p:cNvSpPr txBox="1"/>
          <p:nvPr/>
        </p:nvSpPr>
        <p:spPr>
          <a:xfrm>
            <a:off x="0" y="5613047"/>
            <a:ext cx="9144000" cy="1859280"/>
          </a:xfrm>
          <a:prstGeom prst="rect">
            <a:avLst/>
          </a:prstGeom>
          <a:noFill/>
        </p:spPr>
        <p:txBody>
          <a:bodyPr wrap="square" rtlCol="0">
            <a:spAutoFit/>
          </a:bodyPr>
          <a:lstStyle/>
          <a:p>
            <a:r>
              <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讲师：柴林燕</a:t>
            </a:r>
            <a:endPar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r>
              <a:rPr lang="zh-CN" altLang="en-US"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endParaRPr lang="en-US" altLang="zh-CN" sz="4000" b="1" dirty="0" smtClean="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endParaRPr lang="zh-CN" altLang="en-US" sz="3600" b="1" dirty="0">
              <a:solidFill>
                <a:srgbClr val="000066"/>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980728"/>
            <a:ext cx="3600400" cy="461665"/>
          </a:xfrm>
          <a:prstGeom prst="rect">
            <a:avLst/>
          </a:prstGeom>
          <a:noFill/>
        </p:spPr>
        <p:txBody>
          <a:bodyPr wrap="square" rtlCol="0">
            <a:spAutoFit/>
          </a:bodyPr>
          <a:lstStyle/>
          <a:p>
            <a:r>
              <a:rPr lang="zh-CN" altLang="en-US" sz="2400" b="1" smtClean="0">
                <a:ea typeface="宋体" panose="02010600030101010101" pitchFamily="2" charset="-122"/>
              </a:rPr>
              <a:t>比特</a:t>
            </a:r>
            <a:r>
              <a:rPr lang="en-US" altLang="zh-CN" sz="2400" b="1" smtClean="0">
                <a:ea typeface="宋体" panose="02010600030101010101" pitchFamily="2" charset="-122"/>
              </a:rPr>
              <a:t>(bit)</a:t>
            </a:r>
            <a:r>
              <a:rPr lang="zh-CN" altLang="en-US" sz="2400" b="1" smtClean="0">
                <a:ea typeface="宋体" panose="02010600030101010101" pitchFamily="2" charset="-122"/>
              </a:rPr>
              <a:t>和字节</a:t>
            </a:r>
            <a:r>
              <a:rPr lang="en-US" altLang="zh-CN" sz="2400" b="1" smtClean="0">
                <a:ea typeface="宋体" panose="02010600030101010101" pitchFamily="2" charset="-122"/>
              </a:rPr>
              <a:t>(byte)</a:t>
            </a:r>
            <a:endParaRPr lang="en-US" altLang="zh-CN" sz="2400" b="1" smtClean="0">
              <a:ea typeface="宋体" panose="02010600030101010101" pitchFamily="2" charset="-122"/>
            </a:endParaRPr>
          </a:p>
        </p:txBody>
      </p:sp>
      <p:sp>
        <p:nvSpPr>
          <p:cNvPr id="3" name="TextBox 2"/>
          <p:cNvSpPr txBox="1"/>
          <p:nvPr/>
        </p:nvSpPr>
        <p:spPr>
          <a:xfrm>
            <a:off x="323528" y="1484784"/>
            <a:ext cx="8424936" cy="529375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smtClean="0">
                <a:ea typeface="宋体" panose="02010600030101010101" pitchFamily="2" charset="-122"/>
              </a:rPr>
              <a:t>在讨论内存前，先清楚数据</a:t>
            </a:r>
            <a:r>
              <a:rPr lang="zh-CN" altLang="en-US" sz="2200">
                <a:ea typeface="宋体" panose="02010600030101010101" pitchFamily="2" charset="-122"/>
              </a:rPr>
              <a:t>是</a:t>
            </a:r>
            <a:r>
              <a:rPr lang="zh-CN" altLang="en-US" sz="2200" smtClean="0">
                <a:ea typeface="宋体" panose="02010600030101010101" pitchFamily="2" charset="-122"/>
              </a:rPr>
              <a:t>如何存储在计算机中的。</a:t>
            </a:r>
            <a:endParaRPr lang="en-US" altLang="zh-CN" sz="2200" smtClean="0">
              <a:ea typeface="宋体" panose="02010600030101010101" pitchFamily="2" charset="-122"/>
            </a:endParaRPr>
          </a:p>
          <a:p>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计算机就是一系列的电路开关。每个开关存在两种状态：关</a:t>
            </a:r>
            <a:r>
              <a:rPr lang="en-US" altLang="zh-CN" sz="2200" smtClean="0">
                <a:ea typeface="宋体" panose="02010600030101010101" pitchFamily="2" charset="-122"/>
              </a:rPr>
              <a:t>(off)</a:t>
            </a:r>
            <a:r>
              <a:rPr lang="zh-CN" altLang="en-US" sz="2200" smtClean="0">
                <a:ea typeface="宋体" panose="02010600030101010101" pitchFamily="2" charset="-122"/>
              </a:rPr>
              <a:t>和开</a:t>
            </a:r>
            <a:r>
              <a:rPr lang="en-US" altLang="zh-CN" sz="2200" smtClean="0">
                <a:ea typeface="宋体" panose="02010600030101010101" pitchFamily="2" charset="-122"/>
              </a:rPr>
              <a:t>(on)</a:t>
            </a:r>
            <a:r>
              <a:rPr lang="zh-CN" altLang="en-US" sz="2200" smtClean="0">
                <a:ea typeface="宋体" panose="02010600030101010101" pitchFamily="2" charset="-122"/>
              </a:rPr>
              <a:t>。如果电路是开的，它的值是</a:t>
            </a:r>
            <a:r>
              <a:rPr lang="en-US" altLang="zh-CN" sz="2200" smtClean="0">
                <a:ea typeface="宋体" panose="02010600030101010101" pitchFamily="2" charset="-122"/>
              </a:rPr>
              <a:t>1</a:t>
            </a:r>
            <a:r>
              <a:rPr lang="zh-CN" altLang="en-US" sz="2200" smtClean="0">
                <a:ea typeface="宋体" panose="02010600030101010101" pitchFamily="2" charset="-122"/>
              </a:rPr>
              <a:t>。如果电路是关的，它的值是</a:t>
            </a:r>
            <a:r>
              <a:rPr lang="en-US" altLang="zh-CN" sz="2200" smtClean="0">
                <a:ea typeface="宋体" panose="02010600030101010101" pitchFamily="2" charset="-122"/>
              </a:rPr>
              <a:t>0</a:t>
            </a:r>
            <a:r>
              <a:rPr lang="zh-CN" altLang="en-US" sz="2200" smtClean="0">
                <a:ea typeface="宋体" panose="02010600030101010101" pitchFamily="2" charset="-122"/>
              </a:rPr>
              <a:t>。</a:t>
            </a:r>
            <a:endParaRPr lang="en-US" altLang="zh-CN" sz="2200" smtClean="0">
              <a:ea typeface="宋体" panose="02010600030101010101" pitchFamily="2" charset="-122"/>
            </a:endParaRPr>
          </a:p>
          <a:p>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200" smtClean="0">
                <a:solidFill>
                  <a:srgbClr val="0000FF"/>
                </a:solidFill>
                <a:ea typeface="宋体" panose="02010600030101010101" pitchFamily="2" charset="-122"/>
              </a:rPr>
              <a:t>一个</a:t>
            </a:r>
            <a:r>
              <a:rPr lang="en-US" altLang="zh-CN" sz="2200" smtClean="0">
                <a:solidFill>
                  <a:srgbClr val="0000FF"/>
                </a:solidFill>
                <a:ea typeface="宋体" panose="02010600030101010101" pitchFamily="2" charset="-122"/>
              </a:rPr>
              <a:t>0</a:t>
            </a:r>
            <a:r>
              <a:rPr lang="zh-CN" altLang="en-US" sz="2200" smtClean="0">
                <a:solidFill>
                  <a:srgbClr val="0000FF"/>
                </a:solidFill>
                <a:ea typeface="宋体" panose="02010600030101010101" pitchFamily="2" charset="-122"/>
              </a:rPr>
              <a:t>或者一个</a:t>
            </a:r>
            <a:r>
              <a:rPr lang="en-US" altLang="zh-CN" sz="2200" smtClean="0">
                <a:solidFill>
                  <a:srgbClr val="0000FF"/>
                </a:solidFill>
                <a:ea typeface="宋体" panose="02010600030101010101" pitchFamily="2" charset="-122"/>
              </a:rPr>
              <a:t>1</a:t>
            </a:r>
            <a:r>
              <a:rPr lang="zh-CN" altLang="en-US" sz="2200" smtClean="0">
                <a:solidFill>
                  <a:srgbClr val="0000FF"/>
                </a:solidFill>
                <a:ea typeface="宋体" panose="02010600030101010101" pitchFamily="2" charset="-122"/>
              </a:rPr>
              <a:t>存储为一个比特</a:t>
            </a:r>
            <a:r>
              <a:rPr lang="en-US" altLang="zh-CN" sz="2200" smtClean="0">
                <a:solidFill>
                  <a:srgbClr val="0000FF"/>
                </a:solidFill>
                <a:ea typeface="宋体" panose="02010600030101010101" pitchFamily="2" charset="-122"/>
              </a:rPr>
              <a:t>(bit)</a:t>
            </a:r>
            <a:r>
              <a:rPr lang="zh-CN" altLang="en-US" sz="2200" smtClean="0">
                <a:solidFill>
                  <a:srgbClr val="0000FF"/>
                </a:solidFill>
                <a:ea typeface="宋体" panose="02010600030101010101" pitchFamily="2" charset="-122"/>
              </a:rPr>
              <a:t>。</a:t>
            </a:r>
            <a:endParaRPr lang="en-US" altLang="zh-CN" sz="2200" smtClean="0">
              <a:solidFill>
                <a:srgbClr val="0000FF"/>
              </a:solidFill>
              <a:ea typeface="宋体" panose="02010600030101010101" pitchFamily="2" charset="-122"/>
            </a:endParaRPr>
          </a:p>
          <a:p>
            <a:endParaRPr lang="en-US" altLang="zh-CN" sz="1600">
              <a:solidFill>
                <a:srgbClr val="0000FF"/>
              </a:solidFill>
              <a:ea typeface="宋体" panose="02010600030101010101" pitchFamily="2" charset="-122"/>
            </a:endParaRPr>
          </a:p>
          <a:p>
            <a:pPr marL="342900" indent="-342900">
              <a:buFont typeface="Wingdings" panose="05000000000000000000" pitchFamily="2" charset="2"/>
              <a:buChar char="l"/>
            </a:pPr>
            <a:r>
              <a:rPr lang="zh-CN" altLang="en-US" sz="2200" smtClean="0">
                <a:solidFill>
                  <a:srgbClr val="0000FF"/>
                </a:solidFill>
                <a:ea typeface="宋体" panose="02010600030101010101" pitchFamily="2" charset="-122"/>
              </a:rPr>
              <a:t>计算机中字节</a:t>
            </a:r>
            <a:r>
              <a:rPr lang="en-US" altLang="zh-CN" sz="2200" smtClean="0">
                <a:solidFill>
                  <a:srgbClr val="0000FF"/>
                </a:solidFill>
                <a:ea typeface="宋体" panose="02010600030101010101" pitchFamily="2" charset="-122"/>
              </a:rPr>
              <a:t>(byte)</a:t>
            </a:r>
            <a:r>
              <a:rPr lang="zh-CN" altLang="en-US" sz="2200" smtClean="0">
                <a:solidFill>
                  <a:srgbClr val="0000FF"/>
                </a:solidFill>
                <a:ea typeface="宋体" panose="02010600030101010101" pitchFamily="2" charset="-122"/>
              </a:rPr>
              <a:t>是最基本的存储单元。</a:t>
            </a:r>
            <a:r>
              <a:rPr lang="zh-CN" altLang="en-US" sz="2200" smtClean="0">
                <a:ea typeface="宋体" panose="02010600030101010101" pitchFamily="2" charset="-122"/>
              </a:rPr>
              <a:t>每个字节由</a:t>
            </a:r>
            <a:r>
              <a:rPr lang="en-US" altLang="zh-CN" sz="2200" smtClean="0">
                <a:ea typeface="宋体" panose="02010600030101010101" pitchFamily="2" charset="-122"/>
              </a:rPr>
              <a:t>8</a:t>
            </a:r>
            <a:r>
              <a:rPr lang="zh-CN" altLang="en-US" sz="2200" smtClean="0">
                <a:ea typeface="宋体" panose="02010600030101010101" pitchFamily="2" charset="-122"/>
              </a:rPr>
              <a:t>个比特构成。</a:t>
            </a:r>
            <a:endParaRPr lang="en-US" altLang="zh-CN" sz="2200" smtClean="0">
              <a:ea typeface="宋体" panose="02010600030101010101" pitchFamily="2" charset="-122"/>
            </a:endParaRPr>
          </a:p>
          <a:p>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计算机的存储能力是以字节和多字节来衡量的。如下：</a:t>
            </a:r>
            <a:endParaRPr lang="en-US" altLang="zh-CN" sz="2200" smtClean="0">
              <a:ea typeface="宋体" panose="02010600030101010101" pitchFamily="2" charset="-122"/>
            </a:endParaRPr>
          </a:p>
          <a:p>
            <a:r>
              <a:rPr lang="zh-CN" altLang="en-US" sz="2200" smtClean="0">
                <a:ea typeface="宋体" panose="02010600030101010101" pitchFamily="2" charset="-122"/>
              </a:rPr>
              <a:t>      </a:t>
            </a:r>
            <a:r>
              <a:rPr lang="zh-CN" altLang="en-US" sz="2200" smtClean="0">
                <a:solidFill>
                  <a:srgbClr val="0000FF"/>
                </a:solidFill>
                <a:ea typeface="宋体" panose="02010600030101010101" pitchFamily="2" charset="-122"/>
              </a:rPr>
              <a:t>千字节</a:t>
            </a:r>
            <a:r>
              <a:rPr lang="en-US" altLang="zh-CN" sz="2200" smtClean="0">
                <a:solidFill>
                  <a:srgbClr val="0000FF"/>
                </a:solidFill>
                <a:ea typeface="宋体" panose="02010600030101010101" pitchFamily="2" charset="-122"/>
              </a:rPr>
              <a:t>(kilobyte,KB)  = 1024B</a:t>
            </a:r>
            <a:endParaRPr lang="en-US" altLang="zh-CN" sz="2200" smtClean="0">
              <a:solidFill>
                <a:srgbClr val="0000FF"/>
              </a:solidFill>
              <a:ea typeface="宋体" panose="02010600030101010101" pitchFamily="2" charset="-122"/>
            </a:endParaRPr>
          </a:p>
          <a:p>
            <a:r>
              <a:rPr lang="zh-CN" altLang="en-US" sz="2200" smtClean="0">
                <a:solidFill>
                  <a:srgbClr val="0000FF"/>
                </a:solidFill>
                <a:ea typeface="宋体" panose="02010600030101010101" pitchFamily="2" charset="-122"/>
              </a:rPr>
              <a:t>      兆字节</a:t>
            </a:r>
            <a:r>
              <a:rPr lang="en-US" altLang="zh-CN" sz="2200" smtClean="0">
                <a:solidFill>
                  <a:srgbClr val="0000FF"/>
                </a:solidFill>
                <a:ea typeface="宋体" panose="02010600030101010101" pitchFamily="2" charset="-122"/>
              </a:rPr>
              <a:t>(megabyte,MB) = 1024KB</a:t>
            </a:r>
            <a:endParaRPr lang="en-US" altLang="zh-CN" sz="2200" smtClean="0">
              <a:solidFill>
                <a:srgbClr val="0000FF"/>
              </a:solidFill>
              <a:ea typeface="宋体" panose="02010600030101010101" pitchFamily="2" charset="-122"/>
            </a:endParaRPr>
          </a:p>
          <a:p>
            <a:r>
              <a:rPr lang="zh-CN" altLang="en-US" sz="2200" smtClean="0">
                <a:solidFill>
                  <a:srgbClr val="0000FF"/>
                </a:solidFill>
                <a:ea typeface="宋体" panose="02010600030101010101" pitchFamily="2" charset="-122"/>
              </a:rPr>
              <a:t>      千兆字节</a:t>
            </a:r>
            <a:r>
              <a:rPr lang="en-US" altLang="zh-CN" sz="2200" smtClean="0">
                <a:solidFill>
                  <a:srgbClr val="0000FF"/>
                </a:solidFill>
                <a:ea typeface="宋体" panose="02010600030101010101" pitchFamily="2" charset="-122"/>
              </a:rPr>
              <a:t>(gigabyte,GB) = 1024MB</a:t>
            </a:r>
            <a:endParaRPr lang="en-US" altLang="zh-CN" sz="2200" smtClean="0">
              <a:solidFill>
                <a:srgbClr val="0000FF"/>
              </a:solidFill>
              <a:ea typeface="宋体" panose="02010600030101010101" pitchFamily="2" charset="-122"/>
            </a:endParaRPr>
          </a:p>
          <a:p>
            <a:r>
              <a:rPr lang="zh-CN" altLang="en-US" sz="2200" smtClean="0">
                <a:solidFill>
                  <a:srgbClr val="0000FF"/>
                </a:solidFill>
                <a:ea typeface="宋体" panose="02010600030101010101" pitchFamily="2" charset="-122"/>
              </a:rPr>
              <a:t>      万亿字节</a:t>
            </a:r>
            <a:r>
              <a:rPr lang="en-US" altLang="zh-CN" sz="2200" smtClean="0">
                <a:solidFill>
                  <a:srgbClr val="0000FF"/>
                </a:solidFill>
                <a:ea typeface="宋体" panose="02010600030101010101" pitchFamily="2" charset="-122"/>
              </a:rPr>
              <a:t>(terabyte,TB) = 1024GB</a:t>
            </a:r>
            <a:endParaRPr lang="zh-CN" altLang="en-US" sz="2200">
              <a:solidFill>
                <a:srgbClr val="0000FF"/>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836712"/>
            <a:ext cx="1080120" cy="461665"/>
          </a:xfrm>
          <a:prstGeom prst="rect">
            <a:avLst/>
          </a:prstGeom>
          <a:noFill/>
        </p:spPr>
        <p:txBody>
          <a:bodyPr wrap="square" rtlCol="0">
            <a:spAutoFit/>
          </a:bodyPr>
          <a:lstStyle/>
          <a:p>
            <a:r>
              <a:rPr lang="zh-CN" altLang="en-US" sz="2400" b="1">
                <a:latin typeface="宋体" panose="02010600030101010101" pitchFamily="2" charset="-122"/>
                <a:ea typeface="宋体" panose="02010600030101010101" pitchFamily="2" charset="-122"/>
              </a:rPr>
              <a:t>内存</a:t>
            </a:r>
            <a:endParaRPr lang="zh-CN" altLang="en-US" sz="2400" b="1">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r="3830"/>
          <a:stretch>
            <a:fillRect/>
          </a:stretch>
        </p:blipFill>
        <p:spPr bwMode="auto">
          <a:xfrm>
            <a:off x="6156176" y="129096"/>
            <a:ext cx="2833166" cy="213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1520" y="1427584"/>
            <a:ext cx="5688632" cy="532453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smtClean="0">
                <a:ea typeface="宋体" panose="02010600030101010101" pitchFamily="2" charset="-122"/>
              </a:rPr>
              <a:t>内存</a:t>
            </a:r>
            <a:r>
              <a:rPr lang="en-US" altLang="zh-CN" sz="2000" smtClean="0">
                <a:ea typeface="宋体" panose="02010600030101010101" pitchFamily="2" charset="-122"/>
              </a:rPr>
              <a:t>(</a:t>
            </a:r>
            <a:r>
              <a:rPr lang="zh-CN" altLang="en-US" sz="2000" smtClean="0">
                <a:ea typeface="宋体" panose="02010600030101010101" pitchFamily="2" charset="-122"/>
              </a:rPr>
              <a:t>也叫 </a:t>
            </a:r>
            <a:r>
              <a:rPr lang="en-US" altLang="zh-CN" sz="2000" smtClean="0">
                <a:ea typeface="宋体" panose="02010600030101010101" pitchFamily="2" charset="-122"/>
              </a:rPr>
              <a:t>Random-Access Memory,</a:t>
            </a:r>
            <a:r>
              <a:rPr lang="en-US" altLang="zh-CN" sz="2000" smtClean="0">
                <a:solidFill>
                  <a:srgbClr val="0000FF"/>
                </a:solidFill>
                <a:ea typeface="宋体" panose="02010600030101010101" pitchFamily="2" charset="-122"/>
              </a:rPr>
              <a:t>RAM</a:t>
            </a:r>
            <a:r>
              <a:rPr lang="en-US" altLang="zh-CN" sz="2000" smtClean="0">
                <a:ea typeface="宋体" panose="02010600030101010101" pitchFamily="2" charset="-122"/>
              </a:rPr>
              <a:t>)</a:t>
            </a:r>
            <a:r>
              <a:rPr lang="zh-CN" altLang="en-US" sz="2000" smtClean="0">
                <a:ea typeface="宋体" panose="02010600030101010101" pitchFamily="2" charset="-122"/>
              </a:rPr>
              <a:t>：由一个有序的字节序列组成，用于存储程序及程序需要的数据。</a:t>
            </a:r>
            <a:endParaRPr lang="en-US" altLang="zh-CN" sz="2000" smtClean="0">
              <a:ea typeface="宋体" panose="02010600030101010101" pitchFamily="2" charset="-122"/>
            </a:endParaRPr>
          </a:p>
          <a:p>
            <a:endParaRPr lang="en-US" altLang="zh-CN" sz="2000">
              <a:ea typeface="宋体" panose="02010600030101010101" pitchFamily="2" charset="-122"/>
            </a:endParaRPr>
          </a:p>
          <a:p>
            <a:pPr marL="342900" indent="-342900">
              <a:buFont typeface="Wingdings" panose="05000000000000000000" pitchFamily="2" charset="2"/>
              <a:buChar char="l"/>
            </a:pPr>
            <a:r>
              <a:rPr lang="zh-CN" altLang="en-US" sz="2000" smtClean="0">
                <a:ea typeface="宋体" panose="02010600030101010101" pitchFamily="2" charset="-122"/>
              </a:rPr>
              <a:t>一个程序和它的数据在被</a:t>
            </a:r>
            <a:r>
              <a:rPr lang="en-US" altLang="zh-CN" sz="2000" smtClean="0">
                <a:ea typeface="宋体" panose="02010600030101010101" pitchFamily="2" charset="-122"/>
              </a:rPr>
              <a:t>CPU</a:t>
            </a:r>
            <a:r>
              <a:rPr lang="zh-CN" altLang="en-US" sz="2000" smtClean="0">
                <a:ea typeface="宋体" panose="02010600030101010101" pitchFamily="2" charset="-122"/>
              </a:rPr>
              <a:t>执行前必须移到计算机的内存中。</a:t>
            </a:r>
            <a:endParaRPr lang="en-US" altLang="zh-CN" sz="2000" smtClean="0">
              <a:ea typeface="宋体" panose="02010600030101010101" pitchFamily="2" charset="-122"/>
            </a:endParaRPr>
          </a:p>
          <a:p>
            <a:endParaRPr lang="en-US" altLang="zh-CN" sz="2000">
              <a:ea typeface="宋体" panose="02010600030101010101" pitchFamily="2" charset="-122"/>
            </a:endParaRPr>
          </a:p>
          <a:p>
            <a:pPr marL="342900" indent="-342900">
              <a:buFont typeface="Wingdings" panose="05000000000000000000" pitchFamily="2" charset="2"/>
              <a:buChar char="l"/>
            </a:pPr>
            <a:r>
              <a:rPr lang="zh-CN" altLang="en-US" sz="2000" smtClean="0">
                <a:ea typeface="宋体" panose="02010600030101010101" pitchFamily="2" charset="-122"/>
              </a:rPr>
              <a:t>每个字节都有一个唯一的地址。见右图。使用这个地址确定字节的位置，以便于存储和获取数据。</a:t>
            </a:r>
            <a:endParaRPr lang="en-US" altLang="zh-CN" sz="2000" smtClean="0">
              <a:ea typeface="宋体" panose="02010600030101010101" pitchFamily="2" charset="-122"/>
            </a:endParaRPr>
          </a:p>
          <a:p>
            <a:endParaRPr lang="en-US" altLang="zh-CN" sz="2000">
              <a:ea typeface="宋体" panose="02010600030101010101" pitchFamily="2" charset="-122"/>
            </a:endParaRPr>
          </a:p>
          <a:p>
            <a:pPr marL="342900" indent="-342900">
              <a:buFont typeface="Wingdings" panose="05000000000000000000" pitchFamily="2" charset="2"/>
              <a:buChar char="l"/>
            </a:pPr>
            <a:r>
              <a:rPr lang="zh-CN" altLang="en-US" sz="2000" smtClean="0">
                <a:ea typeface="宋体" panose="02010600030101010101" pitchFamily="2" charset="-122"/>
              </a:rPr>
              <a:t>一个计算机具有的</a:t>
            </a:r>
            <a:r>
              <a:rPr lang="en-US" altLang="zh-CN" sz="2000" smtClean="0">
                <a:ea typeface="宋体" panose="02010600030101010101" pitchFamily="2" charset="-122"/>
              </a:rPr>
              <a:t>RAM</a:t>
            </a:r>
            <a:r>
              <a:rPr lang="zh-CN" altLang="en-US" sz="2000" smtClean="0">
                <a:ea typeface="宋体" panose="02010600030101010101" pitchFamily="2" charset="-122"/>
              </a:rPr>
              <a:t>越多，它的运行速度越快，但是此规律是有限制的。</a:t>
            </a:r>
            <a:endParaRPr lang="en-US" altLang="zh-CN" sz="2000" smtClean="0">
              <a:ea typeface="宋体" panose="02010600030101010101" pitchFamily="2" charset="-122"/>
            </a:endParaRPr>
          </a:p>
          <a:p>
            <a:endParaRPr lang="en-US" altLang="zh-CN" sz="2000">
              <a:ea typeface="宋体" panose="02010600030101010101" pitchFamily="2" charset="-122"/>
            </a:endParaRPr>
          </a:p>
          <a:p>
            <a:pPr marL="342900" indent="-342900">
              <a:buFont typeface="Wingdings" panose="05000000000000000000" pitchFamily="2" charset="2"/>
              <a:buChar char="l"/>
            </a:pPr>
            <a:r>
              <a:rPr lang="zh-CN" altLang="en-US" sz="2000" smtClean="0">
                <a:ea typeface="宋体" panose="02010600030101010101" pitchFamily="2" charset="-122"/>
              </a:rPr>
              <a:t>内存与</a:t>
            </a:r>
            <a:r>
              <a:rPr lang="en-US" altLang="zh-CN" sz="2000" smtClean="0">
                <a:ea typeface="宋体" panose="02010600030101010101" pitchFamily="2" charset="-122"/>
              </a:rPr>
              <a:t>CPU</a:t>
            </a:r>
            <a:r>
              <a:rPr lang="zh-CN" altLang="en-US" sz="2000" smtClean="0">
                <a:ea typeface="宋体" panose="02010600030101010101" pitchFamily="2" charset="-122"/>
              </a:rPr>
              <a:t>一样，也构建在表面嵌有数百万晶体管的硅半导体芯片上。但内存芯片更简单、更低速、更便宜。</a:t>
            </a:r>
            <a:endParaRPr lang="zh-CN" altLang="en-US" sz="2000">
              <a:ea typeface="宋体" panose="02010600030101010101" pitchFamily="2" charset="-122"/>
            </a:endParaRPr>
          </a:p>
        </p:txBody>
      </p:sp>
      <p:cxnSp>
        <p:nvCxnSpPr>
          <p:cNvPr id="5" name="直接连接符 4"/>
          <p:cNvCxnSpPr/>
          <p:nvPr/>
        </p:nvCxnSpPr>
        <p:spPr>
          <a:xfrm>
            <a:off x="7380312" y="3501008"/>
            <a:ext cx="0" cy="3096344"/>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8445072" y="3501008"/>
            <a:ext cx="15360" cy="3096344"/>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365032" y="4293096"/>
            <a:ext cx="1095400"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364952" y="3861048"/>
            <a:ext cx="1095480"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380312" y="5157192"/>
            <a:ext cx="1080120"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380232" y="4725144"/>
            <a:ext cx="1080200"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380312" y="6000452"/>
            <a:ext cx="1064760" cy="20836"/>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7380232" y="5584884"/>
            <a:ext cx="1064840" cy="4356"/>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80312" y="6453336"/>
            <a:ext cx="1080120" cy="0"/>
          </a:xfrm>
          <a:prstGeom prst="line">
            <a:avLst/>
          </a:prstGeom>
          <a:ln w="3175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869008" y="2998986"/>
            <a:ext cx="15360" cy="50202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4288" y="2605554"/>
            <a:ext cx="1656184" cy="338554"/>
          </a:xfrm>
          <a:prstGeom prst="rect">
            <a:avLst/>
          </a:prstGeom>
          <a:noFill/>
        </p:spPr>
        <p:txBody>
          <a:bodyPr wrap="square" rtlCol="0">
            <a:spAutoFit/>
          </a:bodyPr>
          <a:lstStyle/>
          <a:p>
            <a:r>
              <a:rPr lang="zh-CN" altLang="en-US" sz="1600" smtClean="0">
                <a:latin typeface="宋体" panose="02010600030101010101" pitchFamily="2" charset="-122"/>
                <a:ea typeface="宋体" panose="02010600030101010101" pitchFamily="2" charset="-122"/>
              </a:rPr>
              <a:t>内存中的内容</a:t>
            </a:r>
            <a:endParaRPr lang="zh-CN" altLang="en-US" sz="1600">
              <a:latin typeface="宋体" panose="02010600030101010101" pitchFamily="2" charset="-122"/>
              <a:ea typeface="宋体" panose="02010600030101010101" pitchFamily="2" charset="-122"/>
            </a:endParaRPr>
          </a:p>
        </p:txBody>
      </p:sp>
      <p:cxnSp>
        <p:nvCxnSpPr>
          <p:cNvPr id="22" name="直接箭头连接符 21"/>
          <p:cNvCxnSpPr/>
          <p:nvPr/>
        </p:nvCxnSpPr>
        <p:spPr>
          <a:xfrm>
            <a:off x="6804248" y="2974886"/>
            <a:ext cx="0" cy="50202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56176" y="2605554"/>
            <a:ext cx="1208776" cy="338554"/>
          </a:xfrm>
          <a:prstGeom prst="rect">
            <a:avLst/>
          </a:prstGeom>
          <a:noFill/>
        </p:spPr>
        <p:txBody>
          <a:bodyPr wrap="square" rtlCol="0">
            <a:spAutoFit/>
          </a:bodyPr>
          <a:lstStyle/>
          <a:p>
            <a:r>
              <a:rPr lang="zh-CN" altLang="en-US" sz="1600" smtClean="0">
                <a:latin typeface="宋体" panose="02010600030101010101" pitchFamily="2" charset="-122"/>
                <a:ea typeface="宋体" panose="02010600030101010101" pitchFamily="2" charset="-122"/>
              </a:rPr>
              <a:t>内存地址</a:t>
            </a:r>
            <a:endParaRPr lang="zh-CN" altLang="en-US" sz="1600">
              <a:latin typeface="宋体" panose="02010600030101010101" pitchFamily="2" charset="-122"/>
              <a:ea typeface="宋体" panose="02010600030101010101" pitchFamily="2" charset="-122"/>
            </a:endParaRPr>
          </a:p>
        </p:txBody>
      </p:sp>
      <p:sp>
        <p:nvSpPr>
          <p:cNvPr id="24" name="TextBox 23"/>
          <p:cNvSpPr txBox="1"/>
          <p:nvPr/>
        </p:nvSpPr>
        <p:spPr>
          <a:xfrm>
            <a:off x="7380232" y="3861048"/>
            <a:ext cx="1152208" cy="369332"/>
          </a:xfrm>
          <a:prstGeom prst="rect">
            <a:avLst/>
          </a:prstGeom>
          <a:noFill/>
        </p:spPr>
        <p:txBody>
          <a:bodyPr wrap="square" rtlCol="0">
            <a:spAutoFit/>
          </a:bodyPr>
          <a:lstStyle/>
          <a:p>
            <a:r>
              <a:rPr lang="en-US" altLang="zh-CN" smtClean="0"/>
              <a:t>01000011</a:t>
            </a:r>
            <a:endParaRPr lang="zh-CN" altLang="en-US"/>
          </a:p>
        </p:txBody>
      </p:sp>
      <p:sp>
        <p:nvSpPr>
          <p:cNvPr id="26" name="TextBox 25"/>
          <p:cNvSpPr txBox="1"/>
          <p:nvPr/>
        </p:nvSpPr>
        <p:spPr>
          <a:xfrm>
            <a:off x="7380232" y="4293096"/>
            <a:ext cx="1152208" cy="369332"/>
          </a:xfrm>
          <a:prstGeom prst="rect">
            <a:avLst/>
          </a:prstGeom>
          <a:noFill/>
        </p:spPr>
        <p:txBody>
          <a:bodyPr wrap="square" rtlCol="0">
            <a:spAutoFit/>
          </a:bodyPr>
          <a:lstStyle/>
          <a:p>
            <a:r>
              <a:rPr lang="en-US" altLang="zh-CN" smtClean="0"/>
              <a:t>01110010</a:t>
            </a:r>
            <a:endParaRPr lang="zh-CN" altLang="en-US"/>
          </a:p>
        </p:txBody>
      </p:sp>
      <p:sp>
        <p:nvSpPr>
          <p:cNvPr id="27" name="TextBox 26"/>
          <p:cNvSpPr txBox="1"/>
          <p:nvPr/>
        </p:nvSpPr>
        <p:spPr>
          <a:xfrm>
            <a:off x="7353592" y="4725144"/>
            <a:ext cx="1152208" cy="369332"/>
          </a:xfrm>
          <a:prstGeom prst="rect">
            <a:avLst/>
          </a:prstGeom>
          <a:noFill/>
        </p:spPr>
        <p:txBody>
          <a:bodyPr wrap="square" rtlCol="0">
            <a:spAutoFit/>
          </a:bodyPr>
          <a:lstStyle/>
          <a:p>
            <a:r>
              <a:rPr lang="en-US" altLang="zh-CN" smtClean="0"/>
              <a:t>01100101</a:t>
            </a:r>
            <a:endParaRPr lang="zh-CN" altLang="en-US"/>
          </a:p>
        </p:txBody>
      </p:sp>
      <p:sp>
        <p:nvSpPr>
          <p:cNvPr id="28" name="TextBox 27"/>
          <p:cNvSpPr txBox="1"/>
          <p:nvPr/>
        </p:nvSpPr>
        <p:spPr>
          <a:xfrm>
            <a:off x="7353592" y="5157192"/>
            <a:ext cx="1152208" cy="369332"/>
          </a:xfrm>
          <a:prstGeom prst="rect">
            <a:avLst/>
          </a:prstGeom>
          <a:noFill/>
        </p:spPr>
        <p:txBody>
          <a:bodyPr wrap="square" rtlCol="0">
            <a:spAutoFit/>
          </a:bodyPr>
          <a:lstStyle/>
          <a:p>
            <a:r>
              <a:rPr lang="en-US" altLang="zh-CN" smtClean="0"/>
              <a:t>01110111</a:t>
            </a:r>
            <a:endParaRPr lang="zh-CN" altLang="en-US"/>
          </a:p>
        </p:txBody>
      </p:sp>
      <p:sp>
        <p:nvSpPr>
          <p:cNvPr id="29" name="TextBox 28"/>
          <p:cNvSpPr txBox="1"/>
          <p:nvPr/>
        </p:nvSpPr>
        <p:spPr>
          <a:xfrm>
            <a:off x="7368832" y="5631120"/>
            <a:ext cx="1152208" cy="369332"/>
          </a:xfrm>
          <a:prstGeom prst="rect">
            <a:avLst/>
          </a:prstGeom>
          <a:noFill/>
        </p:spPr>
        <p:txBody>
          <a:bodyPr wrap="square" rtlCol="0">
            <a:spAutoFit/>
          </a:bodyPr>
          <a:lstStyle/>
          <a:p>
            <a:r>
              <a:rPr lang="en-US" altLang="zh-CN" smtClean="0"/>
              <a:t>00000011</a:t>
            </a:r>
            <a:endParaRPr lang="zh-CN" altLang="en-US"/>
          </a:p>
        </p:txBody>
      </p:sp>
      <p:sp>
        <p:nvSpPr>
          <p:cNvPr id="30" name="TextBox 29"/>
          <p:cNvSpPr txBox="1"/>
          <p:nvPr/>
        </p:nvSpPr>
        <p:spPr>
          <a:xfrm>
            <a:off x="7368832" y="6063168"/>
            <a:ext cx="1152208" cy="369332"/>
          </a:xfrm>
          <a:prstGeom prst="rect">
            <a:avLst/>
          </a:prstGeom>
          <a:noFill/>
        </p:spPr>
        <p:txBody>
          <a:bodyPr wrap="square" rtlCol="0">
            <a:spAutoFit/>
          </a:bodyPr>
          <a:lstStyle/>
          <a:p>
            <a:r>
              <a:rPr lang="en-US" altLang="zh-CN" smtClean="0"/>
              <a:t>00110110</a:t>
            </a:r>
            <a:endParaRPr lang="zh-CN" altLang="en-US"/>
          </a:p>
        </p:txBody>
      </p:sp>
      <p:sp>
        <p:nvSpPr>
          <p:cNvPr id="25" name="TextBox 24"/>
          <p:cNvSpPr txBox="1"/>
          <p:nvPr/>
        </p:nvSpPr>
        <p:spPr>
          <a:xfrm>
            <a:off x="6480368" y="5215552"/>
            <a:ext cx="648072" cy="369332"/>
          </a:xfrm>
          <a:prstGeom prst="rect">
            <a:avLst/>
          </a:prstGeom>
          <a:noFill/>
        </p:spPr>
        <p:txBody>
          <a:bodyPr wrap="square" rtlCol="0">
            <a:spAutoFit/>
          </a:bodyPr>
          <a:lstStyle/>
          <a:p>
            <a:r>
              <a:rPr lang="en-US" altLang="zh-CN" smtClean="0"/>
              <a:t>2003</a:t>
            </a:r>
            <a:endParaRPr lang="zh-CN" altLang="en-US"/>
          </a:p>
        </p:txBody>
      </p:sp>
      <p:sp>
        <p:nvSpPr>
          <p:cNvPr id="32" name="TextBox 31"/>
          <p:cNvSpPr txBox="1"/>
          <p:nvPr/>
        </p:nvSpPr>
        <p:spPr>
          <a:xfrm>
            <a:off x="6480368" y="5748228"/>
            <a:ext cx="648072" cy="369332"/>
          </a:xfrm>
          <a:prstGeom prst="rect">
            <a:avLst/>
          </a:prstGeom>
          <a:noFill/>
        </p:spPr>
        <p:txBody>
          <a:bodyPr wrap="square" rtlCol="0">
            <a:spAutoFit/>
          </a:bodyPr>
          <a:lstStyle/>
          <a:p>
            <a:r>
              <a:rPr lang="en-US" altLang="zh-CN" smtClean="0"/>
              <a:t>2004</a:t>
            </a:r>
            <a:endParaRPr lang="zh-CN" altLang="en-US"/>
          </a:p>
        </p:txBody>
      </p:sp>
      <p:sp>
        <p:nvSpPr>
          <p:cNvPr id="33" name="TextBox 32"/>
          <p:cNvSpPr txBox="1"/>
          <p:nvPr/>
        </p:nvSpPr>
        <p:spPr>
          <a:xfrm>
            <a:off x="6480368" y="6218852"/>
            <a:ext cx="648072" cy="369332"/>
          </a:xfrm>
          <a:prstGeom prst="rect">
            <a:avLst/>
          </a:prstGeom>
          <a:noFill/>
        </p:spPr>
        <p:txBody>
          <a:bodyPr wrap="square" rtlCol="0">
            <a:spAutoFit/>
          </a:bodyPr>
          <a:lstStyle/>
          <a:p>
            <a:r>
              <a:rPr lang="en-US" altLang="zh-CN" smtClean="0"/>
              <a:t>2005</a:t>
            </a:r>
            <a:endParaRPr lang="zh-CN" altLang="en-US"/>
          </a:p>
        </p:txBody>
      </p:sp>
      <p:sp>
        <p:nvSpPr>
          <p:cNvPr id="34" name="TextBox 33"/>
          <p:cNvSpPr txBox="1"/>
          <p:nvPr/>
        </p:nvSpPr>
        <p:spPr>
          <a:xfrm>
            <a:off x="6463952" y="3740556"/>
            <a:ext cx="648072" cy="369332"/>
          </a:xfrm>
          <a:prstGeom prst="rect">
            <a:avLst/>
          </a:prstGeom>
          <a:noFill/>
        </p:spPr>
        <p:txBody>
          <a:bodyPr wrap="square" rtlCol="0">
            <a:spAutoFit/>
          </a:bodyPr>
          <a:lstStyle/>
          <a:p>
            <a:r>
              <a:rPr lang="en-US" altLang="zh-CN" smtClean="0"/>
              <a:t>2000</a:t>
            </a:r>
            <a:endParaRPr lang="zh-CN" altLang="en-US"/>
          </a:p>
        </p:txBody>
      </p:sp>
      <p:sp>
        <p:nvSpPr>
          <p:cNvPr id="35" name="TextBox 34"/>
          <p:cNvSpPr txBox="1"/>
          <p:nvPr/>
        </p:nvSpPr>
        <p:spPr>
          <a:xfrm>
            <a:off x="6463952" y="4273232"/>
            <a:ext cx="648072" cy="369332"/>
          </a:xfrm>
          <a:prstGeom prst="rect">
            <a:avLst/>
          </a:prstGeom>
          <a:noFill/>
        </p:spPr>
        <p:txBody>
          <a:bodyPr wrap="square" rtlCol="0">
            <a:spAutoFit/>
          </a:bodyPr>
          <a:lstStyle/>
          <a:p>
            <a:r>
              <a:rPr lang="en-US" altLang="zh-CN" smtClean="0"/>
              <a:t>2001</a:t>
            </a:r>
            <a:endParaRPr lang="zh-CN" altLang="en-US"/>
          </a:p>
        </p:txBody>
      </p:sp>
      <p:sp>
        <p:nvSpPr>
          <p:cNvPr id="36" name="TextBox 35"/>
          <p:cNvSpPr txBox="1"/>
          <p:nvPr/>
        </p:nvSpPr>
        <p:spPr>
          <a:xfrm>
            <a:off x="6463952" y="4743856"/>
            <a:ext cx="648072" cy="369332"/>
          </a:xfrm>
          <a:prstGeom prst="rect">
            <a:avLst/>
          </a:prstGeom>
          <a:noFill/>
        </p:spPr>
        <p:txBody>
          <a:bodyPr wrap="square" rtlCol="0">
            <a:spAutoFit/>
          </a:bodyPr>
          <a:lstStyle/>
          <a:p>
            <a:r>
              <a:rPr lang="en-US" altLang="zh-CN" smtClean="0"/>
              <a:t>2002</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80727"/>
            <a:ext cx="2592288" cy="461665"/>
          </a:xfrm>
          <a:prstGeom prst="rect">
            <a:avLst/>
          </a:prstGeom>
          <a:noFill/>
        </p:spPr>
        <p:txBody>
          <a:bodyPr wrap="square" rtlCol="0">
            <a:spAutoFit/>
          </a:bodyPr>
          <a:lstStyle/>
          <a:p>
            <a:r>
              <a:rPr lang="zh-CN" altLang="en-US" sz="2400" b="1" smtClean="0">
                <a:ea typeface="宋体" panose="02010600030101010101" pitchFamily="2" charset="-122"/>
              </a:rPr>
              <a:t>存储设备</a:t>
            </a:r>
            <a:endParaRPr lang="zh-CN" altLang="en-US" sz="2400" b="1">
              <a:ea typeface="宋体" panose="02010600030101010101" pitchFamily="2" charset="-122"/>
            </a:endParaRPr>
          </a:p>
        </p:txBody>
      </p:sp>
      <p:sp>
        <p:nvSpPr>
          <p:cNvPr id="3" name="TextBox 2"/>
          <p:cNvSpPr txBox="1"/>
          <p:nvPr/>
        </p:nvSpPr>
        <p:spPr>
          <a:xfrm>
            <a:off x="395536" y="1470993"/>
            <a:ext cx="8496944" cy="498598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smtClean="0">
                <a:ea typeface="宋体" panose="02010600030101010101" pitchFamily="2" charset="-122"/>
              </a:rPr>
              <a:t>内存中的信息在断电时会丢失。那我们可以考虑将程序和数据永久的保存在存储设备上。当计算机确实需要这些数据时，再移入内存，因为从内存中读取比从存储设备读取要快得多。</a:t>
            </a:r>
            <a:endParaRPr lang="en-US" altLang="zh-CN" sz="2000" smtClean="0">
              <a:ea typeface="宋体" panose="02010600030101010101" pitchFamily="2" charset="-122"/>
            </a:endParaRPr>
          </a:p>
          <a:p>
            <a:endParaRPr lang="en-US" altLang="zh-CN" sz="2000">
              <a:ea typeface="宋体" panose="02010600030101010101" pitchFamily="2" charset="-122"/>
            </a:endParaRPr>
          </a:p>
          <a:p>
            <a:pPr marL="342900" indent="-342900">
              <a:buFont typeface="Wingdings" panose="05000000000000000000" pitchFamily="2" charset="2"/>
              <a:buChar char="l"/>
            </a:pPr>
            <a:r>
              <a:rPr lang="zh-CN" altLang="en-US" sz="2000" smtClean="0">
                <a:ea typeface="宋体" panose="02010600030101010101" pitchFamily="2" charset="-122"/>
              </a:rPr>
              <a:t>存储设备主要有以下三种：</a:t>
            </a:r>
            <a:endParaRPr lang="en-US" altLang="zh-CN" sz="2000" smtClean="0">
              <a:ea typeface="宋体" panose="02010600030101010101" pitchFamily="2" charset="-122"/>
            </a:endParaRPr>
          </a:p>
          <a:p>
            <a:pPr marL="800100" lvl="1" indent="-342900">
              <a:buFont typeface="Wingdings" panose="05000000000000000000" pitchFamily="2" charset="2"/>
              <a:buChar char="Ø"/>
            </a:pPr>
            <a:r>
              <a:rPr lang="zh-CN" altLang="en-US" sz="2000" smtClean="0">
                <a:solidFill>
                  <a:srgbClr val="0000FF"/>
                </a:solidFill>
                <a:ea typeface="宋体" panose="02010600030101010101" pitchFamily="2" charset="-122"/>
              </a:rPr>
              <a:t>磁盘驱动器</a:t>
            </a:r>
            <a:endParaRPr lang="en-US" altLang="zh-CN" sz="2000" smtClean="0">
              <a:solidFill>
                <a:srgbClr val="0000FF"/>
              </a:solidFill>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a:t>
            </a:r>
            <a:r>
              <a:rPr lang="zh-CN" altLang="en-US" sz="2000" smtClean="0">
                <a:ea typeface="宋体" panose="02010600030101010101" pitchFamily="2" charset="-122"/>
              </a:rPr>
              <a:t>每台计算机至少有一个硬盘驱动器。硬盘</a:t>
            </a:r>
            <a:r>
              <a:rPr lang="en-US" altLang="zh-CN" sz="2000" smtClean="0">
                <a:ea typeface="宋体" panose="02010600030101010101" pitchFamily="2" charset="-122"/>
              </a:rPr>
              <a:t>(hard disk)</a:t>
            </a:r>
            <a:r>
              <a:rPr lang="zh-CN" altLang="en-US" sz="2000" smtClean="0">
                <a:ea typeface="宋体" panose="02010600030101010101" pitchFamily="2" charset="-122"/>
              </a:rPr>
              <a:t>用于永久的 </a:t>
            </a:r>
            <a:endParaRPr lang="en-US" altLang="zh-CN" sz="2000" smtClean="0">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a:t>
            </a:r>
            <a:r>
              <a:rPr lang="zh-CN" altLang="en-US" sz="2000" smtClean="0">
                <a:ea typeface="宋体" panose="02010600030101010101" pitchFamily="2" charset="-122"/>
              </a:rPr>
              <a:t>保存数据和程序。</a:t>
            </a:r>
            <a:endParaRPr lang="en-US" altLang="zh-CN" sz="2000" smtClean="0">
              <a:ea typeface="宋体" panose="02010600030101010101" pitchFamily="2" charset="-122"/>
            </a:endParaRPr>
          </a:p>
          <a:p>
            <a:pPr marL="800100" lvl="1" indent="-342900">
              <a:buFont typeface="Wingdings" panose="05000000000000000000" pitchFamily="2" charset="2"/>
              <a:buChar char="Ø"/>
            </a:pPr>
            <a:r>
              <a:rPr lang="zh-CN" altLang="en-US" sz="2000" smtClean="0">
                <a:solidFill>
                  <a:srgbClr val="0000FF"/>
                </a:solidFill>
                <a:ea typeface="宋体" panose="02010600030101010101" pitchFamily="2" charset="-122"/>
              </a:rPr>
              <a:t>光盘驱动器</a:t>
            </a:r>
            <a:r>
              <a:rPr lang="en-US" altLang="zh-CN" sz="2000" smtClean="0">
                <a:solidFill>
                  <a:srgbClr val="0000FF"/>
                </a:solidFill>
                <a:ea typeface="宋体" panose="02010600030101010101" pitchFamily="2" charset="-122"/>
              </a:rPr>
              <a:t>(CD</a:t>
            </a:r>
            <a:r>
              <a:rPr lang="zh-CN" altLang="en-US" sz="2000" smtClean="0">
                <a:solidFill>
                  <a:srgbClr val="0000FF"/>
                </a:solidFill>
                <a:ea typeface="宋体" panose="02010600030101010101" pitchFamily="2" charset="-122"/>
              </a:rPr>
              <a:t>和</a:t>
            </a:r>
            <a:r>
              <a:rPr lang="en-US" altLang="zh-CN" sz="2000" smtClean="0">
                <a:solidFill>
                  <a:srgbClr val="0000FF"/>
                </a:solidFill>
                <a:ea typeface="宋体" panose="02010600030101010101" pitchFamily="2" charset="-122"/>
              </a:rPr>
              <a:t>DVD)</a:t>
            </a:r>
            <a:endParaRPr lang="en-US" altLang="zh-CN" sz="2000" smtClean="0">
              <a:solidFill>
                <a:srgbClr val="0000FF"/>
              </a:solidFill>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CD</a:t>
            </a:r>
            <a:r>
              <a:rPr lang="zh-CN" altLang="en-US" sz="2000" smtClean="0">
                <a:ea typeface="宋体" panose="02010600030101010101" pitchFamily="2" charset="-122"/>
              </a:rPr>
              <a:t>的容量可达</a:t>
            </a:r>
            <a:r>
              <a:rPr lang="en-US" altLang="zh-CN" sz="2000" smtClean="0">
                <a:ea typeface="宋体" panose="02010600030101010101" pitchFamily="2" charset="-122"/>
              </a:rPr>
              <a:t>700MB</a:t>
            </a:r>
            <a:r>
              <a:rPr lang="zh-CN" altLang="en-US" sz="2000" smtClean="0">
                <a:ea typeface="宋体" panose="02010600030101010101" pitchFamily="2" charset="-122"/>
              </a:rPr>
              <a:t>。</a:t>
            </a:r>
            <a:endParaRPr lang="en-US" altLang="zh-CN" sz="2000" smtClean="0">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DVD</a:t>
            </a:r>
            <a:r>
              <a:rPr lang="zh-CN" altLang="en-US" sz="2000" smtClean="0">
                <a:ea typeface="宋体" panose="02010600030101010101" pitchFamily="2" charset="-122"/>
              </a:rPr>
              <a:t>的容量可达</a:t>
            </a:r>
            <a:r>
              <a:rPr lang="en-US" altLang="zh-CN" sz="2000" smtClean="0">
                <a:ea typeface="宋体" panose="02010600030101010101" pitchFamily="2" charset="-122"/>
              </a:rPr>
              <a:t>4.7GB</a:t>
            </a:r>
            <a:r>
              <a:rPr lang="zh-CN" altLang="en-US" sz="2000" smtClean="0">
                <a:ea typeface="宋体" panose="02010600030101010101" pitchFamily="2" charset="-122"/>
              </a:rPr>
              <a:t>。</a:t>
            </a:r>
            <a:endParaRPr lang="en-US" altLang="zh-CN" sz="2000" smtClean="0">
              <a:ea typeface="宋体" panose="02010600030101010101" pitchFamily="2" charset="-122"/>
            </a:endParaRPr>
          </a:p>
          <a:p>
            <a:pPr marL="800100" lvl="1" indent="-342900">
              <a:buFont typeface="Wingdings" panose="05000000000000000000" pitchFamily="2" charset="2"/>
              <a:buChar char="Ø"/>
            </a:pPr>
            <a:r>
              <a:rPr lang="en-US" altLang="zh-CN" sz="2000" smtClean="0">
                <a:solidFill>
                  <a:srgbClr val="0000FF"/>
                </a:solidFill>
                <a:ea typeface="宋体" panose="02010600030101010101" pitchFamily="2" charset="-122"/>
              </a:rPr>
              <a:t>USB</a:t>
            </a:r>
            <a:r>
              <a:rPr lang="zh-CN" altLang="en-US" sz="2000">
                <a:solidFill>
                  <a:srgbClr val="0000FF"/>
                </a:solidFill>
                <a:ea typeface="宋体" panose="02010600030101010101" pitchFamily="2" charset="-122"/>
              </a:rPr>
              <a:t>闪</a:t>
            </a:r>
            <a:r>
              <a:rPr lang="zh-CN" altLang="en-US" sz="2000" smtClean="0">
                <a:solidFill>
                  <a:srgbClr val="0000FF"/>
                </a:solidFill>
                <a:ea typeface="宋体" panose="02010600030101010101" pitchFamily="2" charset="-122"/>
              </a:rPr>
              <a:t>存驱动器</a:t>
            </a:r>
            <a:endParaRPr lang="en-US" altLang="zh-CN" sz="2000" smtClean="0">
              <a:solidFill>
                <a:srgbClr val="0000FF"/>
              </a:solidFill>
              <a:ea typeface="宋体" panose="02010600030101010101" pitchFamily="2" charset="-122"/>
            </a:endParaRPr>
          </a:p>
          <a:p>
            <a:r>
              <a:rPr lang="en-US" altLang="zh-CN" sz="2000" smtClean="0">
                <a:ea typeface="宋体" panose="02010600030101010101" pitchFamily="2" charset="-122"/>
              </a:rPr>
              <a:t>              USB: Universal Serial  Bus</a:t>
            </a:r>
            <a:r>
              <a:rPr lang="zh-CN" altLang="en-US" sz="2000" smtClean="0">
                <a:ea typeface="宋体" panose="02010600030101010101" pitchFamily="2" charset="-122"/>
              </a:rPr>
              <a:t>，通用串行总线。</a:t>
            </a:r>
            <a:endParaRPr lang="en-US" altLang="zh-CN" sz="2000" smtClean="0">
              <a:ea typeface="宋体" panose="02010600030101010101" pitchFamily="2" charset="-122"/>
            </a:endParaRPr>
          </a:p>
          <a:p>
            <a:r>
              <a:rPr lang="en-US" altLang="zh-CN" sz="2000" smtClean="0">
                <a:ea typeface="宋体" panose="02010600030101010101" pitchFamily="2" charset="-122"/>
              </a:rPr>
              <a:t>              </a:t>
            </a:r>
            <a:r>
              <a:rPr lang="zh-CN" altLang="en-US" sz="2000" smtClean="0">
                <a:ea typeface="宋体" panose="02010600030101010101" pitchFamily="2" charset="-122"/>
              </a:rPr>
              <a:t>可以使用</a:t>
            </a:r>
            <a:r>
              <a:rPr lang="en-US" altLang="zh-CN" sz="2000" smtClean="0">
                <a:ea typeface="宋体" panose="02010600030101010101" pitchFamily="2" charset="-122"/>
              </a:rPr>
              <a:t>USB</a:t>
            </a:r>
            <a:r>
              <a:rPr lang="zh-CN" altLang="en-US" sz="2000" smtClean="0">
                <a:ea typeface="宋体" panose="02010600030101010101" pitchFamily="2" charset="-122"/>
              </a:rPr>
              <a:t>将打印机、数码相机、鼠标、外部硬盘驱动器连接到</a:t>
            </a:r>
            <a:endParaRPr lang="en-US" altLang="zh-CN" sz="2000" smtClean="0">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a:t>
            </a:r>
            <a:r>
              <a:rPr lang="zh-CN" altLang="en-US" sz="2000" smtClean="0">
                <a:ea typeface="宋体" panose="02010600030101010101" pitchFamily="2" charset="-122"/>
              </a:rPr>
              <a:t>计算机上。</a:t>
            </a:r>
            <a:endParaRPr lang="en-US" altLang="zh-CN" sz="2000" smtClean="0">
              <a:ea typeface="宋体" panose="02010600030101010101" pitchFamily="2" charset="-122"/>
            </a:endParaRPr>
          </a:p>
          <a:p>
            <a:r>
              <a:rPr lang="en-US" altLang="zh-CN" sz="2000">
                <a:ea typeface="宋体" panose="02010600030101010101" pitchFamily="2" charset="-122"/>
              </a:rPr>
              <a:t> </a:t>
            </a:r>
            <a:r>
              <a:rPr lang="en-US" altLang="zh-CN" sz="2000" smtClean="0">
                <a:ea typeface="宋体" panose="02010600030101010101" pitchFamily="2" charset="-122"/>
              </a:rPr>
              <a:t>             USB</a:t>
            </a:r>
            <a:r>
              <a:rPr lang="zh-CN" altLang="en-US" sz="2000" smtClean="0">
                <a:ea typeface="宋体" panose="02010600030101010101" pitchFamily="2" charset="-122"/>
              </a:rPr>
              <a:t>闪存驱动器很小，可用于存储和传输数据的设备。</a:t>
            </a:r>
            <a:endParaRPr lang="zh-CN" altLang="en-US" sz="20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458" y="1124744"/>
            <a:ext cx="2592288" cy="461665"/>
          </a:xfrm>
          <a:prstGeom prst="rect">
            <a:avLst/>
          </a:prstGeom>
          <a:noFill/>
        </p:spPr>
        <p:txBody>
          <a:bodyPr wrap="square" rtlCol="0">
            <a:spAutoFit/>
          </a:bodyPr>
          <a:lstStyle/>
          <a:p>
            <a:r>
              <a:rPr lang="zh-CN" altLang="en-US" sz="2400" b="1" smtClean="0">
                <a:ea typeface="宋体" panose="02010600030101010101" pitchFamily="2" charset="-122"/>
              </a:rPr>
              <a:t>输入和输出设备</a:t>
            </a:r>
            <a:endParaRPr lang="zh-CN" altLang="en-US" sz="2400" b="1">
              <a:ea typeface="宋体" panose="02010600030101010101" pitchFamily="2" charset="-122"/>
            </a:endParaRPr>
          </a:p>
        </p:txBody>
      </p:sp>
      <p:sp>
        <p:nvSpPr>
          <p:cNvPr id="3" name="TextBox 2"/>
          <p:cNvSpPr txBox="1"/>
          <p:nvPr/>
        </p:nvSpPr>
        <p:spPr>
          <a:xfrm>
            <a:off x="558212" y="1988840"/>
            <a:ext cx="7992888" cy="378565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smtClean="0">
                <a:ea typeface="宋体" panose="02010600030101010101" pitchFamily="2" charset="-122"/>
              </a:rPr>
              <a:t>常见的输入设备：</a:t>
            </a:r>
            <a:r>
              <a:rPr lang="zh-CN" altLang="en-US" sz="2400" smtClean="0">
                <a:solidFill>
                  <a:srgbClr val="0000FF"/>
                </a:solidFill>
                <a:ea typeface="宋体" panose="02010600030101010101" pitchFamily="2" charset="-122"/>
              </a:rPr>
              <a:t>键盘（</a:t>
            </a:r>
            <a:r>
              <a:rPr lang="en-US" altLang="zh-CN" sz="2400" smtClean="0">
                <a:solidFill>
                  <a:srgbClr val="0000FF"/>
                </a:solidFill>
                <a:ea typeface="宋体" panose="02010600030101010101" pitchFamily="2" charset="-122"/>
              </a:rPr>
              <a:t>keyboard</a:t>
            </a:r>
            <a:r>
              <a:rPr lang="zh-CN" altLang="en-US" sz="2400" smtClean="0">
                <a:solidFill>
                  <a:srgbClr val="0000FF"/>
                </a:solidFill>
                <a:ea typeface="宋体" panose="02010600030101010101" pitchFamily="2" charset="-122"/>
              </a:rPr>
              <a:t>）和鼠标（</a:t>
            </a:r>
            <a:r>
              <a:rPr lang="en-US" altLang="zh-CN" sz="2400" smtClean="0">
                <a:solidFill>
                  <a:srgbClr val="0000FF"/>
                </a:solidFill>
                <a:ea typeface="宋体" panose="02010600030101010101" pitchFamily="2" charset="-122"/>
              </a:rPr>
              <a:t>mouse</a:t>
            </a:r>
            <a:r>
              <a:rPr lang="zh-CN" altLang="en-US" sz="2400" smtClean="0">
                <a:solidFill>
                  <a:srgbClr val="0000FF"/>
                </a:solidFill>
                <a:ea typeface="宋体" panose="02010600030101010101" pitchFamily="2" charset="-122"/>
              </a:rPr>
              <a:t>）</a:t>
            </a:r>
            <a:endParaRPr lang="en-US" altLang="zh-CN" sz="2400" smtClean="0">
              <a:solidFill>
                <a:srgbClr val="0000FF"/>
              </a:solidFill>
              <a:ea typeface="宋体" panose="02010600030101010101" pitchFamily="2" charset="-122"/>
            </a:endParaRPr>
          </a:p>
          <a:p>
            <a:pPr marL="342900" indent="-342900">
              <a:lnSpc>
                <a:spcPct val="150000"/>
              </a:lnSpc>
              <a:buFont typeface="Wingdings" panose="05000000000000000000" pitchFamily="2" charset="2"/>
              <a:buChar char="l"/>
            </a:pPr>
            <a:r>
              <a:rPr lang="zh-CN" altLang="en-US" sz="2400" smtClean="0">
                <a:ea typeface="宋体" panose="02010600030101010101" pitchFamily="2" charset="-122"/>
              </a:rPr>
              <a:t>常见的输出设备：</a:t>
            </a:r>
            <a:r>
              <a:rPr lang="zh-CN" altLang="en-US" sz="2400" smtClean="0">
                <a:solidFill>
                  <a:srgbClr val="0000FF"/>
                </a:solidFill>
                <a:ea typeface="宋体" panose="02010600030101010101" pitchFamily="2" charset="-122"/>
              </a:rPr>
              <a:t>显示器（</a:t>
            </a:r>
            <a:r>
              <a:rPr lang="en-US" altLang="zh-CN" sz="2400" smtClean="0">
                <a:solidFill>
                  <a:srgbClr val="0000FF"/>
                </a:solidFill>
                <a:ea typeface="宋体" panose="02010600030101010101" pitchFamily="2" charset="-122"/>
              </a:rPr>
              <a:t>monitor</a:t>
            </a:r>
            <a:r>
              <a:rPr lang="zh-CN" altLang="en-US" sz="2400" smtClean="0">
                <a:solidFill>
                  <a:srgbClr val="0000FF"/>
                </a:solidFill>
                <a:ea typeface="宋体" panose="02010600030101010101" pitchFamily="2" charset="-122"/>
              </a:rPr>
              <a:t>）和打印机（</a:t>
            </a:r>
            <a:r>
              <a:rPr lang="en-US" altLang="zh-CN" sz="2400" smtClean="0">
                <a:solidFill>
                  <a:srgbClr val="0000FF"/>
                </a:solidFill>
                <a:ea typeface="宋体" panose="02010600030101010101" pitchFamily="2" charset="-122"/>
              </a:rPr>
              <a:t>printer</a:t>
            </a:r>
            <a:r>
              <a:rPr lang="zh-CN" altLang="en-US" sz="2400" smtClean="0">
                <a:solidFill>
                  <a:srgbClr val="0000FF"/>
                </a:solidFill>
                <a:ea typeface="宋体" panose="02010600030101010101" pitchFamily="2" charset="-122"/>
              </a:rPr>
              <a:t>）</a:t>
            </a:r>
            <a:endParaRPr lang="en-US" altLang="zh-CN" sz="2400" smtClean="0">
              <a:solidFill>
                <a:srgbClr val="0000FF"/>
              </a:solidFill>
              <a:ea typeface="宋体" panose="02010600030101010101" pitchFamily="2" charset="-122"/>
            </a:endParaRPr>
          </a:p>
          <a:p>
            <a:endParaRPr lang="en-US" altLang="zh-CN" sz="2400">
              <a:ea typeface="宋体" panose="02010600030101010101" pitchFamily="2" charset="-122"/>
            </a:endParaRPr>
          </a:p>
          <a:p>
            <a:pPr marL="342900" indent="-342900">
              <a:lnSpc>
                <a:spcPct val="150000"/>
              </a:lnSpc>
              <a:buFont typeface="Wingdings" panose="05000000000000000000" pitchFamily="2" charset="2"/>
              <a:buChar char="l"/>
            </a:pPr>
            <a:r>
              <a:rPr lang="zh-CN" altLang="en-US" sz="2400" smtClean="0">
                <a:ea typeface="宋体" panose="02010600030101010101" pitchFamily="2" charset="-122"/>
              </a:rPr>
              <a:t>显示器屏幕分辨率：是指显示设备水平和垂直方向上显示的像素数。</a:t>
            </a:r>
            <a:endParaRPr lang="en-US" altLang="zh-CN" sz="2400" smtClean="0">
              <a:ea typeface="宋体" panose="02010600030101010101" pitchFamily="2" charset="-122"/>
            </a:endParaRPr>
          </a:p>
          <a:p>
            <a:pPr marL="800100" lvl="1" indent="-342900">
              <a:lnSpc>
                <a:spcPct val="150000"/>
              </a:lnSpc>
              <a:buFont typeface="Wingdings" panose="05000000000000000000" pitchFamily="2" charset="2"/>
              <a:buChar char="Ø"/>
            </a:pPr>
            <a:r>
              <a:rPr lang="zh-CN" altLang="en-US" sz="2400" smtClean="0">
                <a:ea typeface="宋体" panose="02010600030101010101" pitchFamily="2" charset="-122"/>
              </a:rPr>
              <a:t>分辨率可以手工设置。分辨率越高，图像越锐化、越清晰。</a:t>
            </a:r>
            <a:endParaRPr lang="zh-CN" altLang="en-US" sz="240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052736"/>
            <a:ext cx="2808312" cy="461665"/>
          </a:xfrm>
          <a:prstGeom prst="rect">
            <a:avLst/>
          </a:prstGeom>
          <a:noFill/>
        </p:spPr>
        <p:txBody>
          <a:bodyPr wrap="square" rtlCol="0">
            <a:spAutoFit/>
          </a:bodyPr>
          <a:lstStyle/>
          <a:p>
            <a:r>
              <a:rPr lang="zh-CN" altLang="en-US" sz="2400" b="1" smtClean="0">
                <a:ea typeface="宋体" panose="02010600030101010101" pitchFamily="2" charset="-122"/>
              </a:rPr>
              <a:t>通信设备</a:t>
            </a:r>
            <a:endParaRPr lang="zh-CN" altLang="en-US" sz="2400" b="1">
              <a:ea typeface="宋体" panose="02010600030101010101" pitchFamily="2" charset="-122"/>
            </a:endParaRPr>
          </a:p>
        </p:txBody>
      </p:sp>
      <p:sp>
        <p:nvSpPr>
          <p:cNvPr id="3" name="TextBox 2"/>
          <p:cNvSpPr txBox="1"/>
          <p:nvPr/>
        </p:nvSpPr>
        <p:spPr>
          <a:xfrm>
            <a:off x="395536" y="1628800"/>
            <a:ext cx="8352928" cy="498598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smtClean="0">
                <a:ea typeface="宋体" panose="02010600030101010101" pitchFamily="2" charset="-122"/>
              </a:rPr>
              <a:t>计算机可以通过通信设备进行联网。</a:t>
            </a:r>
            <a:endParaRPr lang="en-US" altLang="zh-CN" sz="2200" smtClean="0">
              <a:ea typeface="宋体" panose="02010600030101010101" pitchFamily="2" charset="-122"/>
            </a:endParaRPr>
          </a:p>
          <a:p>
            <a:endParaRPr lang="en-US" altLang="zh-CN" sz="220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常见的设备有：</a:t>
            </a:r>
            <a:endParaRPr lang="en-US" altLang="zh-CN" sz="2200" smtClean="0">
              <a:ea typeface="宋体" panose="02010600030101010101" pitchFamily="2" charset="-122"/>
            </a:endParaRPr>
          </a:p>
          <a:p>
            <a:pPr marL="342900" indent="-342900">
              <a:spcBef>
                <a:spcPts val="1200"/>
              </a:spcBef>
              <a:buFont typeface="Wingdings" panose="05000000000000000000" pitchFamily="2" charset="2"/>
              <a:buChar char="Ø"/>
            </a:pPr>
            <a:r>
              <a:rPr lang="zh-CN" altLang="en-US" sz="2200">
                <a:solidFill>
                  <a:srgbClr val="0000FF"/>
                </a:solidFill>
                <a:ea typeface="宋体" panose="02010600030101010101" pitchFamily="2" charset="-122"/>
              </a:rPr>
              <a:t>拨号</a:t>
            </a:r>
            <a:r>
              <a:rPr lang="zh-CN" altLang="en-US" sz="2200" smtClean="0">
                <a:solidFill>
                  <a:srgbClr val="0000FF"/>
                </a:solidFill>
                <a:ea typeface="宋体" panose="02010600030101010101" pitchFamily="2" charset="-122"/>
              </a:rPr>
              <a:t>调制解调器</a:t>
            </a:r>
            <a:r>
              <a:rPr lang="zh-CN" altLang="en-US" sz="2200" smtClean="0">
                <a:ea typeface="宋体" panose="02010600030101010101" pitchFamily="2" charset="-122"/>
              </a:rPr>
              <a:t>：使用的是电话线，传输速度可达</a:t>
            </a:r>
            <a:r>
              <a:rPr lang="en-US" altLang="zh-CN" sz="2200" smtClean="0">
                <a:ea typeface="宋体" panose="02010600030101010101" pitchFamily="2" charset="-122"/>
              </a:rPr>
              <a:t>56 000bps(bps:</a:t>
            </a:r>
            <a:r>
              <a:rPr lang="zh-CN" altLang="en-US" sz="2200" smtClean="0">
                <a:ea typeface="宋体" panose="02010600030101010101" pitchFamily="2" charset="-122"/>
              </a:rPr>
              <a:t>每秒比特</a:t>
            </a:r>
            <a:r>
              <a:rPr lang="en-US" altLang="zh-CN" sz="2200" smtClean="0">
                <a:ea typeface="宋体" panose="02010600030101010101" pitchFamily="2" charset="-122"/>
              </a:rPr>
              <a:t>)</a:t>
            </a:r>
            <a:endParaRPr lang="en-US" altLang="zh-CN" sz="2200" smtClean="0">
              <a:ea typeface="宋体" panose="02010600030101010101" pitchFamily="2" charset="-122"/>
            </a:endParaRPr>
          </a:p>
          <a:p>
            <a:pPr marL="342900" indent="-342900">
              <a:buFont typeface="Wingdings" panose="05000000000000000000" pitchFamily="2" charset="2"/>
              <a:buChar char="Ø"/>
            </a:pPr>
            <a:r>
              <a:rPr lang="en-US" altLang="zh-CN" sz="2200" smtClean="0">
                <a:solidFill>
                  <a:srgbClr val="0000FF"/>
                </a:solidFill>
                <a:ea typeface="宋体" panose="02010600030101010101" pitchFamily="2" charset="-122"/>
              </a:rPr>
              <a:t>DSL</a:t>
            </a:r>
            <a:r>
              <a:rPr lang="zh-CN" altLang="en-US" sz="2200" smtClean="0">
                <a:solidFill>
                  <a:srgbClr val="0000FF"/>
                </a:solidFill>
                <a:ea typeface="宋体" panose="02010600030101010101" pitchFamily="2" charset="-122"/>
              </a:rPr>
              <a:t>（数字用户线）</a:t>
            </a:r>
            <a:r>
              <a:rPr lang="zh-CN" altLang="en-US" sz="2200" smtClean="0">
                <a:ea typeface="宋体" panose="02010600030101010101" pitchFamily="2" charset="-122"/>
              </a:rPr>
              <a:t>：使用的也是电话线，但传输速度叫上面的快</a:t>
            </a:r>
            <a:r>
              <a:rPr lang="en-US" altLang="zh-CN" sz="2200" smtClean="0">
                <a:ea typeface="宋体" panose="02010600030101010101" pitchFamily="2" charset="-122"/>
              </a:rPr>
              <a:t>20</a:t>
            </a:r>
            <a:r>
              <a:rPr lang="zh-CN" altLang="en-US" sz="2200" smtClean="0">
                <a:ea typeface="宋体" panose="02010600030101010101" pitchFamily="2" charset="-122"/>
              </a:rPr>
              <a:t>倍</a:t>
            </a:r>
            <a:endParaRPr lang="en-US" altLang="zh-CN" sz="2200" smtClean="0">
              <a:ea typeface="宋体" panose="02010600030101010101" pitchFamily="2" charset="-122"/>
            </a:endParaRPr>
          </a:p>
          <a:p>
            <a:pPr marL="342900" indent="-342900">
              <a:buFont typeface="Wingdings" panose="05000000000000000000" pitchFamily="2" charset="2"/>
              <a:buChar char="Ø"/>
            </a:pPr>
            <a:r>
              <a:rPr lang="zh-CN" altLang="en-US" sz="2200" smtClean="0">
                <a:solidFill>
                  <a:srgbClr val="0000FF"/>
                </a:solidFill>
                <a:ea typeface="宋体" panose="02010600030101010101" pitchFamily="2" charset="-122"/>
              </a:rPr>
              <a:t>电缆调制解调器</a:t>
            </a:r>
            <a:r>
              <a:rPr lang="zh-CN" altLang="en-US" sz="2200" smtClean="0">
                <a:ea typeface="宋体" panose="02010600030101010101" pitchFamily="2" charset="-122"/>
              </a:rPr>
              <a:t>：利用有线电视电缆进行数据传输，通常速度比</a:t>
            </a:r>
            <a:r>
              <a:rPr lang="en-US" altLang="zh-CN" sz="2200" smtClean="0">
                <a:ea typeface="宋体" panose="02010600030101010101" pitchFamily="2" charset="-122"/>
              </a:rPr>
              <a:t>DSL</a:t>
            </a:r>
            <a:r>
              <a:rPr lang="zh-CN" altLang="en-US" sz="2200" smtClean="0">
                <a:ea typeface="宋体" panose="02010600030101010101" pitchFamily="2" charset="-122"/>
              </a:rPr>
              <a:t>快。</a:t>
            </a:r>
            <a:endParaRPr lang="en-US" altLang="zh-CN" sz="2200" smtClean="0">
              <a:ea typeface="宋体" panose="02010600030101010101" pitchFamily="2" charset="-122"/>
            </a:endParaRPr>
          </a:p>
          <a:p>
            <a:pPr marL="342900" indent="-342900">
              <a:buFont typeface="Wingdings" panose="05000000000000000000" pitchFamily="2" charset="2"/>
              <a:buChar char="Ø"/>
            </a:pPr>
            <a:r>
              <a:rPr lang="zh-CN" altLang="en-US" sz="2200" smtClean="0">
                <a:solidFill>
                  <a:srgbClr val="0000FF"/>
                </a:solidFill>
                <a:ea typeface="宋体" panose="02010600030101010101" pitchFamily="2" charset="-122"/>
              </a:rPr>
              <a:t>网络接口卡（</a:t>
            </a:r>
            <a:r>
              <a:rPr lang="en-US" altLang="zh-CN" sz="2200" smtClean="0">
                <a:solidFill>
                  <a:srgbClr val="0000FF"/>
                </a:solidFill>
                <a:ea typeface="宋体" panose="02010600030101010101" pitchFamily="2" charset="-122"/>
              </a:rPr>
              <a:t>NIC</a:t>
            </a:r>
            <a:r>
              <a:rPr lang="zh-CN" altLang="en-US" sz="2200" smtClean="0">
                <a:solidFill>
                  <a:srgbClr val="0000FF"/>
                </a:solidFill>
                <a:ea typeface="宋体" panose="02010600030101010101" pitchFamily="2" charset="-122"/>
              </a:rPr>
              <a:t>）</a:t>
            </a:r>
            <a:r>
              <a:rPr lang="zh-CN" altLang="en-US" sz="2200" smtClean="0">
                <a:ea typeface="宋体" panose="02010600030101010101" pitchFamily="2" charset="-122"/>
              </a:rPr>
              <a:t>：将计算机接入局域网（</a:t>
            </a:r>
            <a:r>
              <a:rPr lang="en-US" altLang="zh-CN" sz="2200" smtClean="0">
                <a:ea typeface="宋体" panose="02010600030101010101" pitchFamily="2" charset="-122"/>
              </a:rPr>
              <a:t>LAN</a:t>
            </a:r>
            <a:r>
              <a:rPr lang="zh-CN" altLang="en-US" sz="2200" smtClean="0">
                <a:ea typeface="宋体" panose="02010600030101010101" pitchFamily="2" charset="-122"/>
              </a:rPr>
              <a:t>）的设备。局域网通常用于大学、商业组织和政府组织。速度甚至可达</a:t>
            </a:r>
            <a:r>
              <a:rPr lang="en-US" altLang="zh-CN" sz="2200" smtClean="0">
                <a:ea typeface="宋体" panose="02010600030101010101" pitchFamily="2" charset="-122"/>
              </a:rPr>
              <a:t>1000Mbps</a:t>
            </a:r>
            <a:endParaRPr lang="en-US" altLang="zh-CN" sz="2200" smtClean="0">
              <a:ea typeface="宋体" panose="02010600030101010101" pitchFamily="2" charset="-122"/>
            </a:endParaRPr>
          </a:p>
          <a:p>
            <a:pPr marL="342900" indent="-342900">
              <a:buFont typeface="Wingdings" panose="05000000000000000000" pitchFamily="2" charset="2"/>
              <a:buChar char="Ø"/>
            </a:pPr>
            <a:r>
              <a:rPr lang="zh-CN" altLang="en-US" sz="2200" smtClean="0">
                <a:solidFill>
                  <a:srgbClr val="0000FF"/>
                </a:solidFill>
                <a:ea typeface="宋体" panose="02010600030101010101" pitchFamily="2" charset="-122"/>
              </a:rPr>
              <a:t>无线网络</a:t>
            </a:r>
            <a:r>
              <a:rPr lang="zh-CN" altLang="en-US" sz="2200" smtClean="0">
                <a:ea typeface="宋体" panose="02010600030101010101" pitchFamily="2" charset="-122"/>
              </a:rPr>
              <a:t>：在家庭、商业和学校中极其常见。计算机可通过无线适配器连接到局域网或</a:t>
            </a:r>
            <a:r>
              <a:rPr lang="en-US" altLang="zh-CN" sz="2200" smtClean="0">
                <a:ea typeface="宋体" panose="02010600030101010101" pitchFamily="2" charset="-122"/>
              </a:rPr>
              <a:t>internet</a:t>
            </a:r>
            <a:r>
              <a:rPr lang="zh-CN" altLang="en-US" sz="2200" smtClean="0">
                <a:ea typeface="宋体" panose="02010600030101010101" pitchFamily="2" charset="-122"/>
              </a:rPr>
              <a:t>上。</a:t>
            </a:r>
            <a:endParaRPr lang="zh-CN" altLang="en-US" sz="220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395536" y="2420888"/>
            <a:ext cx="842493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0-3 </a:t>
            </a:r>
            <a:r>
              <a:rPr lang="zh-CN" altLang="en-US" sz="4800" smtClean="0">
                <a:solidFill>
                  <a:schemeClr val="bg1"/>
                </a:solidFill>
                <a:ea typeface="隶书" panose="02010509060101010101" pitchFamily="49" charset="-122"/>
              </a:rPr>
              <a:t>计算机发展史上的鼻祖</a:t>
            </a:r>
            <a:endParaRPr lang="zh-CN" altLang="en-US" sz="4800" dirty="0">
              <a:solidFill>
                <a:schemeClr val="bg1"/>
              </a:solidFill>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ul.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49229" y="1340768"/>
            <a:ext cx="2888357" cy="3174019"/>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012572" y="4693786"/>
            <a:ext cx="2361672" cy="369332"/>
          </a:xfrm>
          <a:prstGeom prst="rect">
            <a:avLst/>
          </a:prstGeom>
        </p:spPr>
        <p:txBody>
          <a:bodyPr wrap="none">
            <a:spAutoFit/>
          </a:bodyPr>
          <a:lstStyle/>
          <a:p>
            <a:r>
              <a:rPr lang="zh-CN" altLang="en-US">
                <a:ea typeface="宋体" panose="02010600030101010101" pitchFamily="2" charset="-122"/>
              </a:rPr>
              <a:t>阿兰</a:t>
            </a:r>
            <a:r>
              <a:rPr lang="en-US" altLang="zh-CN">
                <a:ea typeface="宋体" panose="02010600030101010101" pitchFamily="2" charset="-122"/>
              </a:rPr>
              <a:t>·</a:t>
            </a:r>
            <a:r>
              <a:rPr lang="zh-CN" altLang="en-US">
                <a:ea typeface="宋体" panose="02010600030101010101" pitchFamily="2" charset="-122"/>
              </a:rPr>
              <a:t>图灵</a:t>
            </a:r>
            <a:r>
              <a:rPr lang="en-US" altLang="zh-CN">
                <a:ea typeface="宋体" panose="02010600030101010101" pitchFamily="2" charset="-122"/>
              </a:rPr>
              <a:t>(Alan Turing)</a:t>
            </a:r>
            <a:endParaRPr lang="zh-CN" altLang="en-US">
              <a:ea typeface="宋体" panose="02010600030101010101" pitchFamily="2" charset="-122"/>
            </a:endParaRPr>
          </a:p>
        </p:txBody>
      </p:sp>
      <p:sp>
        <p:nvSpPr>
          <p:cNvPr id="3" name="矩形 2"/>
          <p:cNvSpPr/>
          <p:nvPr/>
        </p:nvSpPr>
        <p:spPr>
          <a:xfrm>
            <a:off x="448228" y="1340768"/>
            <a:ext cx="4681574" cy="2232248"/>
          </a:xfrm>
          <a:prstGeom prst="rect">
            <a:avLst/>
          </a:prstGeom>
        </p:spPr>
        <p:txBody>
          <a:bodyPr wrap="square">
            <a:spAutoFit/>
          </a:bodyPr>
          <a:lstStyle/>
          <a:p>
            <a:r>
              <a:rPr lang="zh-CN" altLang="en-US" sz="2000">
                <a:ea typeface="宋体" panose="02010600030101010101" pitchFamily="2" charset="-122"/>
              </a:rPr>
              <a:t>最近半个世纪以来，世界计算机科学界的重大进步，离不开图灵等人的理论奠基作用和多方面的开创性研究成果。</a:t>
            </a:r>
            <a:r>
              <a:rPr lang="zh-CN" altLang="en-US" sz="2000">
                <a:solidFill>
                  <a:srgbClr val="0000FF"/>
                </a:solidFill>
                <a:ea typeface="宋体" panose="02010600030101010101" pitchFamily="2" charset="-122"/>
              </a:rPr>
              <a:t>图灵是当之无愧的计算机科学和人工智能之父</a:t>
            </a:r>
            <a:r>
              <a:rPr lang="zh-CN" altLang="en-US" sz="2000" smtClean="0">
                <a:solidFill>
                  <a:srgbClr val="0000FF"/>
                </a:solidFill>
                <a:ea typeface="宋体" panose="02010600030101010101" pitchFamily="2" charset="-122"/>
              </a:rPr>
              <a:t>。</a:t>
            </a:r>
            <a:r>
              <a:rPr lang="zh-CN" altLang="en-US" sz="2000">
                <a:ea typeface="宋体" panose="02010600030101010101" pitchFamily="2" charset="-122"/>
              </a:rPr>
              <a:t>甚至认为，他在技术上的贡献及对未来世界的影响几乎可与牛顿、爱因斯坦等巨人比肩</a:t>
            </a:r>
            <a:r>
              <a:rPr lang="zh-CN" altLang="en-US" sz="2000" smtClean="0">
                <a:ea typeface="宋体" panose="02010600030101010101" pitchFamily="2" charset="-122"/>
              </a:rPr>
              <a:t>。</a:t>
            </a:r>
            <a:endParaRPr lang="zh-CN" altLang="en-US" sz="2000">
              <a:ea typeface="宋体" panose="02010600030101010101" pitchFamily="2" charset="-122"/>
            </a:endParaRPr>
          </a:p>
        </p:txBody>
      </p:sp>
      <p:sp>
        <p:nvSpPr>
          <p:cNvPr id="4" name="矩形 3"/>
          <p:cNvSpPr/>
          <p:nvPr/>
        </p:nvSpPr>
        <p:spPr>
          <a:xfrm>
            <a:off x="503015" y="5373216"/>
            <a:ext cx="7665574" cy="1015663"/>
          </a:xfrm>
          <a:prstGeom prst="rect">
            <a:avLst/>
          </a:prstGeom>
        </p:spPr>
        <p:txBody>
          <a:bodyPr wrap="square">
            <a:spAutoFit/>
          </a:bodyPr>
          <a:lstStyle/>
          <a:p>
            <a:r>
              <a:rPr lang="zh-CN" altLang="en-US" sz="2000">
                <a:ea typeface="宋体" panose="02010600030101010101" pitchFamily="2" charset="-122"/>
              </a:rPr>
              <a:t>美国计算机学会（</a:t>
            </a:r>
            <a:r>
              <a:rPr lang="en-US" altLang="zh-CN" sz="2000">
                <a:ea typeface="宋体" panose="02010600030101010101" pitchFamily="2" charset="-122"/>
              </a:rPr>
              <a:t>ACM</a:t>
            </a:r>
            <a:r>
              <a:rPr lang="zh-CN" altLang="en-US" sz="2000">
                <a:ea typeface="宋体" panose="02010600030101010101" pitchFamily="2" charset="-122"/>
              </a:rPr>
              <a:t>）的年度“图灵奖”，自从</a:t>
            </a:r>
            <a:r>
              <a:rPr lang="en-US" altLang="zh-CN" sz="2000">
                <a:ea typeface="宋体" panose="02010600030101010101" pitchFamily="2" charset="-122"/>
              </a:rPr>
              <a:t>1966</a:t>
            </a:r>
            <a:r>
              <a:rPr lang="zh-CN" altLang="en-US" sz="2000">
                <a:ea typeface="宋体" panose="02010600030101010101" pitchFamily="2" charset="-122"/>
              </a:rPr>
              <a:t>年设立以来，一直是世界计算机科学领域的最高荣誉，相当于计算机科学界的诺贝尔奖</a:t>
            </a:r>
            <a:r>
              <a:rPr lang="zh-CN" altLang="en-US" sz="2000" smtClean="0">
                <a:ea typeface="宋体" panose="02010600030101010101" pitchFamily="2" charset="-122"/>
              </a:rPr>
              <a:t>。至今，中国人只有</a:t>
            </a:r>
            <a:r>
              <a:rPr lang="zh-CN" altLang="en-US" sz="2000">
                <a:solidFill>
                  <a:srgbClr val="0000FF"/>
                </a:solidFill>
                <a:ea typeface="宋体" panose="02010600030101010101" pitchFamily="2" charset="-122"/>
              </a:rPr>
              <a:t>姚期</a:t>
            </a:r>
            <a:r>
              <a:rPr lang="zh-CN" altLang="en-US" sz="2000" smtClean="0">
                <a:solidFill>
                  <a:srgbClr val="0000FF"/>
                </a:solidFill>
                <a:ea typeface="宋体" panose="02010600030101010101" pitchFamily="2" charset="-122"/>
              </a:rPr>
              <a:t>智</a:t>
            </a:r>
            <a:r>
              <a:rPr lang="zh-CN" altLang="en-US" sz="2000" smtClean="0">
                <a:ea typeface="宋体" panose="02010600030101010101" pitchFamily="2" charset="-122"/>
              </a:rPr>
              <a:t>院士获该奖项。</a:t>
            </a:r>
            <a:endParaRPr lang="zh-CN" altLang="en-US" sz="2000">
              <a:ea typeface="宋体" panose="02010600030101010101" pitchFamily="2" charset="-122"/>
            </a:endParaRPr>
          </a:p>
        </p:txBody>
      </p:sp>
      <p:sp>
        <p:nvSpPr>
          <p:cNvPr id="5" name="矩形 4"/>
          <p:cNvSpPr/>
          <p:nvPr/>
        </p:nvSpPr>
        <p:spPr>
          <a:xfrm>
            <a:off x="503015" y="4047455"/>
            <a:ext cx="4572000" cy="1015663"/>
          </a:xfrm>
          <a:prstGeom prst="rect">
            <a:avLst/>
          </a:prstGeom>
        </p:spPr>
        <p:txBody>
          <a:bodyPr>
            <a:spAutoFit/>
          </a:bodyPr>
          <a:lstStyle/>
          <a:p>
            <a:r>
              <a:rPr lang="zh-CN" altLang="en-US" sz="2000">
                <a:ea typeface="宋体" panose="02010600030101010101" pitchFamily="2" charset="-122"/>
              </a:rPr>
              <a:t>图灵论文中的“</a:t>
            </a:r>
            <a:r>
              <a:rPr lang="zh-CN" altLang="en-US" sz="2000">
                <a:solidFill>
                  <a:srgbClr val="0000FF"/>
                </a:solidFill>
                <a:ea typeface="宋体" panose="02010600030101010101" pitchFamily="2" charset="-122"/>
              </a:rPr>
              <a:t>用有限的指令和有限的存储空间可算尽一切可算之物</a:t>
            </a:r>
            <a:r>
              <a:rPr lang="zh-CN" altLang="en-US" sz="2000">
                <a:ea typeface="宋体" panose="02010600030101010101" pitchFamily="2" charset="-122"/>
              </a:rPr>
              <a:t>”理论让当时所有的科学家震惊</a:t>
            </a:r>
            <a:endParaRPr lang="zh-CN" altLang="en-US" sz="200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gtu.5011.net/uploads/content/20160804/4682251470293386.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2120" y="1143562"/>
            <a:ext cx="2968541" cy="365358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81286" y="2805896"/>
            <a:ext cx="4572000" cy="1631216"/>
          </a:xfrm>
          <a:prstGeom prst="rect">
            <a:avLst/>
          </a:prstGeom>
        </p:spPr>
        <p:txBody>
          <a:bodyPr>
            <a:spAutoFit/>
          </a:bodyPr>
          <a:lstStyle/>
          <a:p>
            <a:r>
              <a:rPr lang="zh-CN" altLang="en-US" sz="2000">
                <a:ea typeface="宋体" panose="02010600030101010101" pitchFamily="2" charset="-122"/>
              </a:rPr>
              <a:t>计算机基本工作原理是存储程序和程序控制，它是由世界著名数学家冯</a:t>
            </a:r>
            <a:r>
              <a:rPr lang="en-US" altLang="zh-CN" sz="2000">
                <a:ea typeface="宋体" panose="02010600030101010101" pitchFamily="2" charset="-122"/>
              </a:rPr>
              <a:t>·</a:t>
            </a:r>
            <a:r>
              <a:rPr lang="zh-CN" altLang="en-US" sz="2000">
                <a:ea typeface="宋体" panose="02010600030101010101" pitchFamily="2" charset="-122"/>
              </a:rPr>
              <a:t>诺依曼提出的</a:t>
            </a:r>
            <a:r>
              <a:rPr lang="zh-CN" altLang="en-US" sz="2000" smtClean="0">
                <a:ea typeface="宋体" panose="02010600030101010101" pitchFamily="2" charset="-122"/>
              </a:rPr>
              <a:t>。</a:t>
            </a:r>
            <a:r>
              <a:rPr lang="zh-CN" altLang="en-US" sz="2000">
                <a:solidFill>
                  <a:srgbClr val="0000FF"/>
                </a:solidFill>
                <a:ea typeface="宋体" panose="02010600030101010101" pitchFamily="2" charset="-122"/>
              </a:rPr>
              <a:t>最简单的来说</a:t>
            </a:r>
            <a:r>
              <a:rPr lang="zh-CN" altLang="en-US" sz="2000" smtClean="0">
                <a:solidFill>
                  <a:srgbClr val="0000FF"/>
                </a:solidFill>
                <a:ea typeface="宋体" panose="02010600030101010101" pitchFamily="2" charset="-122"/>
              </a:rPr>
              <a:t>，</a:t>
            </a:r>
            <a:r>
              <a:rPr lang="zh-CN" altLang="en-US" sz="2000">
                <a:solidFill>
                  <a:srgbClr val="0000FF"/>
                </a:solidFill>
                <a:ea typeface="宋体" panose="02010600030101010101" pitchFamily="2" charset="-122"/>
              </a:rPr>
              <a:t>冯诺依曼理论的要点是：数字计算机的数制采用二进制；计算机应该按照程序顺序执行。</a:t>
            </a:r>
            <a:endParaRPr lang="zh-CN" altLang="en-US" sz="2000">
              <a:solidFill>
                <a:srgbClr val="0000FF"/>
              </a:solidFill>
              <a:ea typeface="宋体" panose="02010600030101010101" pitchFamily="2" charset="-122"/>
            </a:endParaRPr>
          </a:p>
        </p:txBody>
      </p:sp>
      <p:sp>
        <p:nvSpPr>
          <p:cNvPr id="5" name="矩形 4"/>
          <p:cNvSpPr/>
          <p:nvPr/>
        </p:nvSpPr>
        <p:spPr>
          <a:xfrm>
            <a:off x="5614105" y="5023337"/>
            <a:ext cx="3406155" cy="400110"/>
          </a:xfrm>
          <a:prstGeom prst="rect">
            <a:avLst/>
          </a:prstGeom>
        </p:spPr>
        <p:txBody>
          <a:bodyPr wrap="square">
            <a:spAutoFit/>
          </a:bodyPr>
          <a:lstStyle/>
          <a:p>
            <a:r>
              <a:rPr lang="zh-CN" altLang="en-US" sz="2000">
                <a:ea typeface="宋体" panose="02010600030101010101" pitchFamily="2" charset="-122"/>
              </a:rPr>
              <a:t>冯</a:t>
            </a:r>
            <a:r>
              <a:rPr lang="en-US" altLang="zh-CN" sz="2000">
                <a:ea typeface="宋体" panose="02010600030101010101" pitchFamily="2" charset="-122"/>
              </a:rPr>
              <a:t>·</a:t>
            </a:r>
            <a:r>
              <a:rPr lang="zh-CN" altLang="en-US" sz="2000" smtClean="0">
                <a:ea typeface="宋体" panose="02010600030101010101" pitchFamily="2" charset="-122"/>
              </a:rPr>
              <a:t>诺依曼</a:t>
            </a:r>
            <a:r>
              <a:rPr lang="en-US" altLang="zh-CN" sz="2000" smtClean="0">
                <a:ea typeface="宋体" panose="02010600030101010101" pitchFamily="2" charset="-122"/>
              </a:rPr>
              <a:t>(John </a:t>
            </a:r>
            <a:r>
              <a:rPr lang="en-US" altLang="zh-CN" sz="2000">
                <a:ea typeface="宋体" panose="02010600030101010101" pitchFamily="2" charset="-122"/>
              </a:rPr>
              <a:t>von </a:t>
            </a:r>
            <a:r>
              <a:rPr lang="en-US" altLang="zh-CN" sz="2000" smtClean="0">
                <a:ea typeface="宋体" panose="02010600030101010101" pitchFamily="2" charset="-122"/>
              </a:rPr>
              <a:t>Neumann)</a:t>
            </a:r>
            <a:endParaRPr lang="zh-CN" altLang="en-US" sz="2000">
              <a:ea typeface="宋体" panose="02010600030101010101" pitchFamily="2" charset="-122"/>
            </a:endParaRPr>
          </a:p>
        </p:txBody>
      </p:sp>
      <p:sp>
        <p:nvSpPr>
          <p:cNvPr id="6" name="矩形 5"/>
          <p:cNvSpPr/>
          <p:nvPr/>
        </p:nvSpPr>
        <p:spPr>
          <a:xfrm>
            <a:off x="481286" y="980728"/>
            <a:ext cx="4572000" cy="1631216"/>
          </a:xfrm>
          <a:prstGeom prst="rect">
            <a:avLst/>
          </a:prstGeom>
        </p:spPr>
        <p:txBody>
          <a:bodyPr>
            <a:spAutoFit/>
          </a:bodyPr>
          <a:lstStyle/>
          <a:p>
            <a:r>
              <a:rPr lang="en-US" altLang="zh-CN" sz="2000">
                <a:ea typeface="宋体" panose="02010600030101010101" pitchFamily="2" charset="-122"/>
              </a:rPr>
              <a:t>20</a:t>
            </a:r>
            <a:r>
              <a:rPr lang="zh-CN" altLang="en-US" sz="2000">
                <a:ea typeface="宋体" panose="02010600030101010101" pitchFamily="2" charset="-122"/>
              </a:rPr>
              <a:t>世纪最重要的数学家之一，在现代计算机、博弈论、核武器和生化武器等诸多领域内有杰出建树的最伟大的科学全才之一，被后人称为</a:t>
            </a:r>
            <a:r>
              <a:rPr lang="zh-CN" altLang="en-US" sz="2000">
                <a:solidFill>
                  <a:srgbClr val="0000FF"/>
                </a:solidFill>
                <a:ea typeface="宋体" panose="02010600030101010101" pitchFamily="2" charset="-122"/>
              </a:rPr>
              <a:t>“计算机之父”和</a:t>
            </a:r>
            <a:r>
              <a:rPr lang="zh-CN" altLang="en-US" sz="2000" smtClean="0">
                <a:solidFill>
                  <a:srgbClr val="0000FF"/>
                </a:solidFill>
                <a:ea typeface="宋体" panose="02010600030101010101" pitchFamily="2" charset="-122"/>
              </a:rPr>
              <a:t>“博弈论之父</a:t>
            </a:r>
            <a:r>
              <a:rPr lang="en-US" altLang="zh-CN" sz="2000" smtClean="0">
                <a:solidFill>
                  <a:srgbClr val="0000FF"/>
                </a:solidFill>
                <a:ea typeface="宋体" panose="02010600030101010101" pitchFamily="2" charset="-122"/>
              </a:rPr>
              <a:t>”</a:t>
            </a:r>
            <a:r>
              <a:rPr lang="zh-CN" altLang="en-US" sz="2000" smtClean="0">
                <a:solidFill>
                  <a:srgbClr val="0000FF"/>
                </a:solidFill>
                <a:ea typeface="宋体" panose="02010600030101010101" pitchFamily="2" charset="-122"/>
              </a:rPr>
              <a:t>。</a:t>
            </a:r>
            <a:endParaRPr lang="zh-CN" altLang="en-US" sz="2000">
              <a:solidFill>
                <a:srgbClr val="0000FF"/>
              </a:solidFill>
              <a:ea typeface="宋体" panose="02010600030101010101" pitchFamily="2" charset="-122"/>
            </a:endParaRPr>
          </a:p>
        </p:txBody>
      </p:sp>
      <p:sp>
        <p:nvSpPr>
          <p:cNvPr id="7" name="矩形 6"/>
          <p:cNvSpPr/>
          <p:nvPr/>
        </p:nvSpPr>
        <p:spPr>
          <a:xfrm>
            <a:off x="513334" y="4596438"/>
            <a:ext cx="4572000" cy="1938992"/>
          </a:xfrm>
          <a:prstGeom prst="rect">
            <a:avLst/>
          </a:prstGeom>
        </p:spPr>
        <p:txBody>
          <a:bodyPr>
            <a:spAutoFit/>
          </a:bodyPr>
          <a:lstStyle/>
          <a:p>
            <a:r>
              <a:rPr lang="zh-CN" altLang="en-US" sz="2000">
                <a:ea typeface="宋体" panose="02010600030101010101" pitchFamily="2" charset="-122"/>
              </a:rPr>
              <a:t>同样有着“计算机之父”称号的冯</a:t>
            </a:r>
            <a:r>
              <a:rPr lang="en-US" altLang="zh-CN" sz="2000">
                <a:ea typeface="宋体" panose="02010600030101010101" pitchFamily="2" charset="-122"/>
              </a:rPr>
              <a:t>·</a:t>
            </a:r>
            <a:r>
              <a:rPr lang="zh-CN" altLang="en-US" sz="2000">
                <a:ea typeface="宋体" panose="02010600030101010101" pitchFamily="2" charset="-122"/>
              </a:rPr>
              <a:t>诺依曼的助手弗兰克尔在一封信中写到：“</a:t>
            </a:r>
            <a:r>
              <a:rPr lang="en-US" altLang="zh-CN" sz="2000">
                <a:ea typeface="宋体" panose="02010600030101010101" pitchFamily="2" charset="-122"/>
              </a:rPr>
              <a:t>……</a:t>
            </a:r>
            <a:r>
              <a:rPr lang="zh-CN" altLang="en-US" sz="2000">
                <a:ea typeface="宋体" panose="02010600030101010101" pitchFamily="2" charset="-122"/>
              </a:rPr>
              <a:t>计算机的基本概念属于图灵。按照我的看法，冯</a:t>
            </a:r>
            <a:r>
              <a:rPr lang="en-US" altLang="zh-CN" sz="2000">
                <a:ea typeface="宋体" panose="02010600030101010101" pitchFamily="2" charset="-122"/>
              </a:rPr>
              <a:t>·</a:t>
            </a:r>
            <a:r>
              <a:rPr lang="zh-CN" altLang="en-US" sz="2000">
                <a:ea typeface="宋体" panose="02010600030101010101" pitchFamily="2" charset="-122"/>
              </a:rPr>
              <a:t>诺依曼的基本作用是使世界认识了由图灵引入的计算机基本概念</a:t>
            </a:r>
            <a:r>
              <a:rPr lang="en-US" altLang="zh-CN" sz="2000">
                <a:ea typeface="宋体" panose="02010600030101010101" pitchFamily="2" charset="-122"/>
              </a:rPr>
              <a:t>……”</a:t>
            </a:r>
            <a:endParaRPr lang="zh-CN" altLang="en-US" sz="20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412776"/>
            <a:ext cx="8064896" cy="4708981"/>
          </a:xfrm>
          <a:prstGeom prst="rect">
            <a:avLst/>
          </a:prstGeom>
        </p:spPr>
        <p:txBody>
          <a:bodyPr wrap="square">
            <a:spAutoFit/>
          </a:bodyPr>
          <a:lstStyle/>
          <a:p>
            <a:pPr>
              <a:spcBef>
                <a:spcPts val="1200"/>
              </a:spcBef>
            </a:pPr>
            <a:r>
              <a:rPr lang="zh-CN" altLang="en-US" sz="2400" b="1">
                <a:ea typeface="宋体" panose="02010600030101010101" pitchFamily="2" charset="-122"/>
              </a:rPr>
              <a:t>根据冯诺依曼体系结构构成的计算机，必须具有如下功能：</a:t>
            </a:r>
            <a:endParaRPr lang="zh-CN" altLang="en-US" sz="2400" b="1">
              <a:ea typeface="宋体" panose="02010600030101010101" pitchFamily="2" charset="-122"/>
            </a:endParaRPr>
          </a:p>
          <a:p>
            <a:pPr>
              <a:spcBef>
                <a:spcPts val="1200"/>
              </a:spcBef>
            </a:pPr>
            <a:endParaRPr lang="en-US" altLang="zh-CN" sz="1600" smtClean="0">
              <a:ea typeface="宋体" panose="02010600030101010101" pitchFamily="2" charset="-122"/>
            </a:endParaRPr>
          </a:p>
          <a:p>
            <a:pPr marL="342900" indent="-342900">
              <a:spcBef>
                <a:spcPts val="1200"/>
              </a:spcBef>
              <a:buFont typeface="Wingdings" panose="05000000000000000000" pitchFamily="2" charset="2"/>
              <a:buChar char="Ø"/>
            </a:pPr>
            <a:r>
              <a:rPr lang="zh-CN" altLang="en-US" sz="2400" smtClean="0">
                <a:ea typeface="宋体" panose="02010600030101010101" pitchFamily="2" charset="-122"/>
              </a:rPr>
              <a:t>把</a:t>
            </a:r>
            <a:r>
              <a:rPr lang="zh-CN" altLang="en-US" sz="2400">
                <a:ea typeface="宋体" panose="02010600030101010101" pitchFamily="2" charset="-122"/>
              </a:rPr>
              <a:t>需要的程序和数据送至计算机中。</a:t>
            </a:r>
            <a:endParaRPr lang="zh-CN" altLang="en-US" sz="2400">
              <a:ea typeface="宋体" panose="02010600030101010101" pitchFamily="2" charset="-122"/>
            </a:endParaRPr>
          </a:p>
          <a:p>
            <a:pPr marL="342900" indent="-342900">
              <a:spcBef>
                <a:spcPts val="1200"/>
              </a:spcBef>
              <a:buFont typeface="Wingdings" panose="05000000000000000000" pitchFamily="2" charset="2"/>
              <a:buChar char="Ø"/>
            </a:pPr>
            <a:r>
              <a:rPr lang="zh-CN" altLang="en-US" sz="2400">
                <a:ea typeface="宋体" panose="02010600030101010101" pitchFamily="2" charset="-122"/>
              </a:rPr>
              <a:t>必须具有长期记忆程序、数据、中间结果及最终运算结果的能力。</a:t>
            </a:r>
            <a:endParaRPr lang="zh-CN" altLang="en-US" sz="2400">
              <a:ea typeface="宋体" panose="02010600030101010101" pitchFamily="2" charset="-122"/>
            </a:endParaRPr>
          </a:p>
          <a:p>
            <a:pPr marL="342900" indent="-342900">
              <a:spcBef>
                <a:spcPts val="1200"/>
              </a:spcBef>
              <a:buFont typeface="Wingdings" panose="05000000000000000000" pitchFamily="2" charset="2"/>
              <a:buChar char="Ø"/>
            </a:pPr>
            <a:r>
              <a:rPr lang="zh-CN" altLang="en-US" sz="2400">
                <a:ea typeface="宋体" panose="02010600030101010101" pitchFamily="2" charset="-122"/>
              </a:rPr>
              <a:t>能够完成各种算术、逻辑运算和数据传送等数据加工处理的能力。</a:t>
            </a:r>
            <a:endParaRPr lang="zh-CN" altLang="en-US" sz="2400">
              <a:ea typeface="宋体" panose="02010600030101010101" pitchFamily="2" charset="-122"/>
            </a:endParaRPr>
          </a:p>
          <a:p>
            <a:pPr marL="342900" indent="-342900">
              <a:spcBef>
                <a:spcPts val="1200"/>
              </a:spcBef>
              <a:buFont typeface="Wingdings" panose="05000000000000000000" pitchFamily="2" charset="2"/>
              <a:buChar char="Ø"/>
            </a:pPr>
            <a:r>
              <a:rPr lang="zh-CN" altLang="en-US" sz="2400">
                <a:ea typeface="宋体" panose="02010600030101010101" pitchFamily="2" charset="-122"/>
              </a:rPr>
              <a:t>能够根据需要控制程序走向，并能根据指令控制机器的各部件协调操作。</a:t>
            </a:r>
            <a:endParaRPr lang="zh-CN" altLang="en-US" sz="2400">
              <a:ea typeface="宋体" panose="02010600030101010101" pitchFamily="2" charset="-122"/>
            </a:endParaRPr>
          </a:p>
          <a:p>
            <a:pPr marL="342900" indent="-342900">
              <a:spcBef>
                <a:spcPts val="1200"/>
              </a:spcBef>
              <a:buFont typeface="Wingdings" panose="05000000000000000000" pitchFamily="2" charset="2"/>
              <a:buChar char="Ø"/>
            </a:pPr>
            <a:r>
              <a:rPr lang="zh-CN" altLang="en-US" sz="2400">
                <a:ea typeface="宋体" panose="02010600030101010101" pitchFamily="2" charset="-122"/>
              </a:rPr>
              <a:t>能够按照要求将处理结果输出给用户。</a:t>
            </a:r>
            <a:endParaRPr lang="zh-CN" altLang="en-US" sz="240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0-4 </a:t>
            </a:r>
            <a:r>
              <a:rPr lang="zh-CN" altLang="en-US" sz="4800" smtClean="0">
                <a:solidFill>
                  <a:schemeClr val="bg1"/>
                </a:solidFill>
                <a:ea typeface="隶书" panose="02010509060101010101" pitchFamily="49" charset="-122"/>
              </a:rPr>
              <a:t>操作系统</a:t>
            </a:r>
            <a:r>
              <a:rPr lang="en-US" altLang="zh-CN" sz="4800" smtClean="0">
                <a:solidFill>
                  <a:schemeClr val="bg1"/>
                </a:solidFill>
                <a:ea typeface="隶书" panose="02010509060101010101" pitchFamily="49" charset="-122"/>
              </a:rPr>
              <a:t> </a:t>
            </a:r>
            <a:endParaRPr lang="zh-CN" altLang="en-US" sz="4800" dirty="0">
              <a:solidFill>
                <a:schemeClr val="bg1"/>
              </a:solidFill>
              <a:ea typeface="隶书" panose="020105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3888" y="956917"/>
            <a:ext cx="2520280" cy="707886"/>
          </a:xfrm>
          <a:prstGeom prst="rect">
            <a:avLst/>
          </a:prstGeom>
          <a:noFill/>
        </p:spPr>
        <p:txBody>
          <a:bodyPr wrap="square" rtlCol="0">
            <a:spAutoFit/>
          </a:bodyPr>
          <a:lstStyle/>
          <a:p>
            <a:pPr algn="ctr"/>
            <a:r>
              <a:rPr lang="zh-CN" altLang="en-US" sz="4000" b="1" smtClean="0">
                <a:latin typeface="宋体" panose="02010600030101010101" pitchFamily="2" charset="-122"/>
                <a:ea typeface="宋体" panose="02010600030101010101" pitchFamily="2" charset="-122"/>
              </a:rPr>
              <a:t>主要内容</a:t>
            </a:r>
            <a:endParaRPr lang="zh-CN" altLang="en-US" sz="4000" b="1">
              <a:latin typeface="宋体" panose="02010600030101010101" pitchFamily="2" charset="-122"/>
              <a:ea typeface="宋体" panose="02010600030101010101" pitchFamily="2" charset="-122"/>
            </a:endParaRPr>
          </a:p>
        </p:txBody>
      </p:sp>
      <p:sp>
        <p:nvSpPr>
          <p:cNvPr id="5" name="TextBox 4"/>
          <p:cNvSpPr txBox="1"/>
          <p:nvPr/>
        </p:nvSpPr>
        <p:spPr>
          <a:xfrm>
            <a:off x="711987" y="1700808"/>
            <a:ext cx="6696744" cy="4616648"/>
          </a:xfrm>
          <a:prstGeom prst="rect">
            <a:avLst/>
          </a:prstGeom>
          <a:noFill/>
        </p:spPr>
        <p:txBody>
          <a:bodyPr wrap="square" rtlCol="0">
            <a:spAutoFit/>
          </a:bodyPr>
          <a:lstStyle/>
          <a:p>
            <a:pPr>
              <a:lnSpc>
                <a:spcPct val="150000"/>
              </a:lnSpc>
            </a:pPr>
            <a:r>
              <a:rPr lang="en-US" altLang="zh-CN" sz="2800" smtClean="0">
                <a:ea typeface="宋体" panose="02010600030101010101" pitchFamily="2" charset="-122"/>
              </a:rPr>
              <a:t>1. </a:t>
            </a:r>
            <a:r>
              <a:rPr lang="zh-CN" altLang="en-US" sz="2800" smtClean="0">
                <a:ea typeface="宋体" panose="02010600030101010101" pitchFamily="2" charset="-122"/>
              </a:rPr>
              <a:t>概述</a:t>
            </a:r>
            <a:endParaRPr lang="en-US" altLang="zh-CN" sz="2800" smtClean="0">
              <a:ea typeface="宋体" panose="02010600030101010101" pitchFamily="2" charset="-122"/>
            </a:endParaRPr>
          </a:p>
          <a:p>
            <a:pPr>
              <a:lnSpc>
                <a:spcPct val="150000"/>
              </a:lnSpc>
            </a:pPr>
            <a:r>
              <a:rPr lang="en-US" altLang="zh-CN" sz="2800" smtClean="0">
                <a:ea typeface="宋体" panose="02010600030101010101" pitchFamily="2" charset="-122"/>
              </a:rPr>
              <a:t>2. </a:t>
            </a:r>
            <a:r>
              <a:rPr lang="zh-CN" altLang="en-US" sz="2800" smtClean="0">
                <a:ea typeface="宋体" panose="02010600030101010101" pitchFamily="2" charset="-122"/>
              </a:rPr>
              <a:t>计算机</a:t>
            </a:r>
            <a:r>
              <a:rPr lang="zh-CN" altLang="en-US" sz="2800">
                <a:ea typeface="宋体" panose="02010600030101010101" pitchFamily="2" charset="-122"/>
              </a:rPr>
              <a:t>硬件</a:t>
            </a:r>
            <a:r>
              <a:rPr lang="zh-CN" altLang="en-US" sz="2800" smtClean="0">
                <a:ea typeface="宋体" panose="02010600030101010101" pitchFamily="2" charset="-122"/>
              </a:rPr>
              <a:t>介绍</a:t>
            </a:r>
            <a:endParaRPr lang="en-US" altLang="zh-CN" sz="2800" smtClean="0">
              <a:ea typeface="宋体" panose="02010600030101010101" pitchFamily="2" charset="-122"/>
            </a:endParaRPr>
          </a:p>
          <a:p>
            <a:pPr>
              <a:lnSpc>
                <a:spcPct val="150000"/>
              </a:lnSpc>
            </a:pPr>
            <a:r>
              <a:rPr lang="en-US" altLang="zh-CN" sz="2800" smtClean="0">
                <a:ea typeface="宋体" panose="02010600030101010101" pitchFamily="2" charset="-122"/>
              </a:rPr>
              <a:t>3. </a:t>
            </a:r>
            <a:r>
              <a:rPr lang="zh-CN" altLang="en-US" sz="2800" smtClean="0">
                <a:ea typeface="宋体" panose="02010600030101010101" pitchFamily="2" charset="-122"/>
              </a:rPr>
              <a:t>计算机发展史上的鼻祖</a:t>
            </a:r>
            <a:endParaRPr lang="en-US" altLang="zh-CN" sz="2800" smtClean="0">
              <a:ea typeface="宋体" panose="02010600030101010101" pitchFamily="2" charset="-122"/>
            </a:endParaRPr>
          </a:p>
          <a:p>
            <a:pPr>
              <a:lnSpc>
                <a:spcPct val="150000"/>
              </a:lnSpc>
            </a:pPr>
            <a:r>
              <a:rPr lang="en-US" altLang="zh-CN" sz="2800" smtClean="0">
                <a:ea typeface="宋体" panose="02010600030101010101" pitchFamily="2" charset="-122"/>
              </a:rPr>
              <a:t>4. </a:t>
            </a:r>
            <a:r>
              <a:rPr lang="zh-CN" altLang="en-US" sz="2800" smtClean="0">
                <a:ea typeface="宋体" panose="02010600030101010101" pitchFamily="2" charset="-122"/>
              </a:rPr>
              <a:t>操作系统</a:t>
            </a:r>
            <a:endParaRPr lang="en-US" altLang="zh-CN" sz="2800" smtClean="0">
              <a:ea typeface="宋体" panose="02010600030101010101" pitchFamily="2" charset="-122"/>
            </a:endParaRPr>
          </a:p>
          <a:p>
            <a:pPr>
              <a:lnSpc>
                <a:spcPct val="150000"/>
              </a:lnSpc>
            </a:pPr>
            <a:r>
              <a:rPr lang="en-US" altLang="zh-CN" sz="2800" smtClean="0">
                <a:ea typeface="宋体" panose="02010600030101010101" pitchFamily="2" charset="-122"/>
              </a:rPr>
              <a:t>5. </a:t>
            </a:r>
            <a:r>
              <a:rPr lang="zh-CN" altLang="en-US" sz="2800" smtClean="0">
                <a:ea typeface="宋体" panose="02010600030101010101" pitchFamily="2" charset="-122"/>
              </a:rPr>
              <a:t>万维网</a:t>
            </a:r>
            <a:endParaRPr lang="zh-CN" altLang="en-US" sz="2800">
              <a:ea typeface="宋体" panose="02010600030101010101" pitchFamily="2" charset="-122"/>
            </a:endParaRPr>
          </a:p>
          <a:p>
            <a:pPr>
              <a:lnSpc>
                <a:spcPct val="150000"/>
              </a:lnSpc>
            </a:pPr>
            <a:r>
              <a:rPr lang="en-US" altLang="zh-CN" sz="2800" smtClean="0">
                <a:ea typeface="宋体" panose="02010600030101010101" pitchFamily="2" charset="-122"/>
              </a:rPr>
              <a:t>6. </a:t>
            </a:r>
            <a:r>
              <a:rPr lang="zh-CN" altLang="en-US" sz="2800" smtClean="0">
                <a:ea typeface="宋体" panose="02010600030101010101" pitchFamily="2" charset="-122"/>
              </a:rPr>
              <a:t>软件开发介绍</a:t>
            </a:r>
            <a:endParaRPr lang="en-US" altLang="zh-CN" sz="2800" smtClean="0">
              <a:ea typeface="宋体" panose="02010600030101010101" pitchFamily="2" charset="-122"/>
            </a:endParaRPr>
          </a:p>
          <a:p>
            <a:pPr>
              <a:lnSpc>
                <a:spcPct val="150000"/>
              </a:lnSpc>
            </a:pPr>
            <a:r>
              <a:rPr lang="en-US" altLang="zh-CN" sz="2800" smtClean="0">
                <a:ea typeface="宋体" panose="02010600030101010101" pitchFamily="2" charset="-122"/>
              </a:rPr>
              <a:t>7. </a:t>
            </a:r>
            <a:r>
              <a:rPr lang="zh-CN" altLang="en-US" sz="2800" smtClean="0">
                <a:ea typeface="宋体" panose="02010600030101010101" pitchFamily="2" charset="-122"/>
              </a:rPr>
              <a:t>计算机编程语言介绍</a:t>
            </a:r>
            <a:endParaRPr lang="zh-CN" altLang="en-US" sz="280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6691" y="980728"/>
            <a:ext cx="2880320" cy="523220"/>
          </a:xfrm>
          <a:prstGeom prst="rect">
            <a:avLst/>
          </a:prstGeom>
          <a:noFill/>
        </p:spPr>
        <p:txBody>
          <a:bodyPr wrap="square" rtlCol="0">
            <a:spAutoFit/>
          </a:bodyPr>
          <a:lstStyle/>
          <a:p>
            <a:r>
              <a:rPr lang="en-US" altLang="zh-CN" sz="2800" b="1" smtClean="0">
                <a:ea typeface="宋体" panose="02010600030101010101" pitchFamily="2" charset="-122"/>
              </a:rPr>
              <a:t>4. </a:t>
            </a:r>
            <a:r>
              <a:rPr lang="zh-CN" altLang="en-US" sz="2800" b="1" smtClean="0">
                <a:ea typeface="宋体" panose="02010600030101010101" pitchFamily="2" charset="-122"/>
              </a:rPr>
              <a:t>操作系统</a:t>
            </a:r>
            <a:endParaRPr lang="zh-CN" altLang="en-US" sz="2800" b="1">
              <a:ea typeface="宋体" panose="02010600030101010101" pitchFamily="2" charset="-122"/>
            </a:endParaRPr>
          </a:p>
        </p:txBody>
      </p:sp>
      <p:sp>
        <p:nvSpPr>
          <p:cNvPr id="5" name="TextBox 4"/>
          <p:cNvSpPr txBox="1"/>
          <p:nvPr/>
        </p:nvSpPr>
        <p:spPr>
          <a:xfrm>
            <a:off x="251520" y="1529489"/>
            <a:ext cx="7488832" cy="4139595"/>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smtClean="0">
                <a:ea typeface="宋体" panose="02010600030101010101" pitchFamily="2" charset="-122"/>
              </a:rPr>
              <a:t>操作系统</a:t>
            </a:r>
            <a:r>
              <a:rPr lang="en-US" altLang="zh-CN" sz="2400" smtClean="0">
                <a:ea typeface="宋体" panose="02010600030101010101" pitchFamily="2" charset="-122"/>
              </a:rPr>
              <a:t>(Operating  System)</a:t>
            </a:r>
            <a:r>
              <a:rPr lang="zh-CN" altLang="en-US" sz="2400" smtClean="0">
                <a:ea typeface="宋体" panose="02010600030101010101" pitchFamily="2" charset="-122"/>
              </a:rPr>
              <a:t>是运行在计算机上的最重要的程序，它可以管理和控制计算机的活动。</a:t>
            </a:r>
            <a:endParaRPr lang="en-US" altLang="zh-CN" sz="2400" smtClean="0">
              <a:ea typeface="宋体" panose="02010600030101010101" pitchFamily="2" charset="-122"/>
            </a:endParaRPr>
          </a:p>
          <a:p>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400" smtClean="0">
                <a:ea typeface="宋体" panose="02010600030101010101" pitchFamily="2" charset="-122"/>
              </a:rPr>
              <a:t>硬件、操作系统、应用软件和用户之间的关系如右图。</a:t>
            </a:r>
            <a:endParaRPr lang="en-US" altLang="zh-CN" sz="2400" smtClean="0">
              <a:ea typeface="宋体" panose="02010600030101010101" pitchFamily="2" charset="-122"/>
            </a:endParaRPr>
          </a:p>
          <a:p>
            <a:endParaRPr lang="en-US" altLang="zh-CN" sz="2400">
              <a:ea typeface="宋体" panose="02010600030101010101" pitchFamily="2" charset="-122"/>
            </a:endParaRPr>
          </a:p>
          <a:p>
            <a:pPr marL="342900" indent="-342900">
              <a:lnSpc>
                <a:spcPts val="2700"/>
              </a:lnSpc>
              <a:buFont typeface="Wingdings" panose="05000000000000000000" pitchFamily="2" charset="2"/>
              <a:buChar char="l"/>
            </a:pPr>
            <a:r>
              <a:rPr lang="zh-CN" altLang="en-US" sz="2400" smtClean="0">
                <a:ea typeface="宋体" panose="02010600030101010101" pitchFamily="2" charset="-122"/>
              </a:rPr>
              <a:t>操作系统的主要任务：</a:t>
            </a:r>
            <a:endParaRPr lang="en-US" altLang="zh-CN" sz="2400" smtClean="0">
              <a:ea typeface="宋体" panose="02010600030101010101" pitchFamily="2" charset="-122"/>
            </a:endParaRPr>
          </a:p>
          <a:p>
            <a:pPr marL="800100" lvl="1" indent="-342900">
              <a:lnSpc>
                <a:spcPts val="3100"/>
              </a:lnSpc>
              <a:spcBef>
                <a:spcPts val="600"/>
              </a:spcBef>
              <a:buFont typeface="Wingdings" panose="05000000000000000000" pitchFamily="2" charset="2"/>
              <a:buChar char="Ø"/>
            </a:pPr>
            <a:r>
              <a:rPr lang="zh-CN" altLang="en-US" sz="2400" smtClean="0">
                <a:ea typeface="宋体" panose="02010600030101010101" pitchFamily="2" charset="-122"/>
              </a:rPr>
              <a:t>控制和监视系统的活动</a:t>
            </a:r>
            <a:endParaRPr lang="en-US" altLang="zh-CN" sz="2400" smtClean="0">
              <a:ea typeface="宋体" panose="02010600030101010101" pitchFamily="2" charset="-122"/>
            </a:endParaRPr>
          </a:p>
          <a:p>
            <a:pPr marL="800100" lvl="1" indent="-342900">
              <a:lnSpc>
                <a:spcPts val="3100"/>
              </a:lnSpc>
              <a:buFont typeface="Wingdings" panose="05000000000000000000" pitchFamily="2" charset="2"/>
              <a:buChar char="Ø"/>
            </a:pPr>
            <a:r>
              <a:rPr lang="zh-CN" altLang="en-US" sz="2400" smtClean="0">
                <a:ea typeface="宋体" panose="02010600030101010101" pitchFamily="2" charset="-122"/>
              </a:rPr>
              <a:t>分配和调配系统资源</a:t>
            </a:r>
            <a:endParaRPr lang="en-US" altLang="zh-CN" sz="2400" smtClean="0">
              <a:ea typeface="宋体" panose="02010600030101010101" pitchFamily="2" charset="-122"/>
            </a:endParaRPr>
          </a:p>
          <a:p>
            <a:pPr marL="800100" lvl="1" indent="-342900">
              <a:lnSpc>
                <a:spcPts val="3100"/>
              </a:lnSpc>
              <a:buFont typeface="Wingdings" panose="05000000000000000000" pitchFamily="2" charset="2"/>
              <a:buChar char="Ø"/>
            </a:pPr>
            <a:r>
              <a:rPr lang="zh-CN" altLang="en-US" sz="2400" smtClean="0">
                <a:ea typeface="宋体" panose="02010600030101010101" pitchFamily="2" charset="-122"/>
              </a:rPr>
              <a:t>调度操作</a:t>
            </a:r>
            <a:endParaRPr lang="zh-CN" altLang="en-US" sz="2400">
              <a:ea typeface="宋体" panose="02010600030101010101" pitchFamily="2" charset="-122"/>
            </a:endParaRPr>
          </a:p>
        </p:txBody>
      </p:sp>
      <p:sp>
        <p:nvSpPr>
          <p:cNvPr id="6" name="矩形 5"/>
          <p:cNvSpPr/>
          <p:nvPr/>
        </p:nvSpPr>
        <p:spPr>
          <a:xfrm>
            <a:off x="6709792" y="3340420"/>
            <a:ext cx="16561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chemeClr val="tx1"/>
                </a:solidFill>
                <a:ea typeface="宋体" panose="02010600030101010101" pitchFamily="2" charset="-122"/>
              </a:rPr>
              <a:t>用户</a:t>
            </a:r>
            <a:endParaRPr lang="zh-CN" altLang="en-US" sz="2000">
              <a:solidFill>
                <a:schemeClr val="tx1"/>
              </a:solidFill>
              <a:ea typeface="宋体" panose="02010600030101010101" pitchFamily="2" charset="-122"/>
            </a:endParaRPr>
          </a:p>
        </p:txBody>
      </p:sp>
      <p:cxnSp>
        <p:nvCxnSpPr>
          <p:cNvPr id="8" name="直接箭头连接符 7"/>
          <p:cNvCxnSpPr>
            <a:stCxn id="6" idx="2"/>
          </p:cNvCxnSpPr>
          <p:nvPr/>
        </p:nvCxnSpPr>
        <p:spPr>
          <a:xfrm>
            <a:off x="7537884" y="3772468"/>
            <a:ext cx="0" cy="50405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09792" y="4257092"/>
            <a:ext cx="16561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chemeClr val="tx1"/>
                </a:solidFill>
                <a:ea typeface="宋体" panose="02010600030101010101" pitchFamily="2" charset="-122"/>
              </a:rPr>
              <a:t>应用程序</a:t>
            </a:r>
            <a:endParaRPr lang="zh-CN" altLang="en-US" sz="2000">
              <a:solidFill>
                <a:schemeClr val="tx1"/>
              </a:solidFill>
              <a:ea typeface="宋体" panose="02010600030101010101" pitchFamily="2" charset="-122"/>
            </a:endParaRPr>
          </a:p>
        </p:txBody>
      </p:sp>
      <p:sp>
        <p:nvSpPr>
          <p:cNvPr id="10" name="矩形 9"/>
          <p:cNvSpPr/>
          <p:nvPr/>
        </p:nvSpPr>
        <p:spPr>
          <a:xfrm>
            <a:off x="6732240" y="5193196"/>
            <a:ext cx="16561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chemeClr val="tx1"/>
                </a:solidFill>
                <a:ea typeface="宋体" panose="02010600030101010101" pitchFamily="2" charset="-122"/>
              </a:rPr>
              <a:t>操作系统</a:t>
            </a:r>
            <a:endParaRPr lang="zh-CN" altLang="en-US" sz="2000">
              <a:solidFill>
                <a:schemeClr val="tx1"/>
              </a:solidFill>
              <a:ea typeface="宋体" panose="02010600030101010101" pitchFamily="2" charset="-122"/>
            </a:endParaRPr>
          </a:p>
        </p:txBody>
      </p:sp>
      <p:cxnSp>
        <p:nvCxnSpPr>
          <p:cNvPr id="11" name="直接箭头连接符 10"/>
          <p:cNvCxnSpPr/>
          <p:nvPr/>
        </p:nvCxnSpPr>
        <p:spPr>
          <a:xfrm>
            <a:off x="7537884" y="4689140"/>
            <a:ext cx="0" cy="50405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732240" y="6148732"/>
            <a:ext cx="165618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schemeClr val="tx1"/>
                </a:solidFill>
                <a:ea typeface="宋体" panose="02010600030101010101" pitchFamily="2" charset="-122"/>
              </a:rPr>
              <a:t>硬件</a:t>
            </a:r>
            <a:endParaRPr lang="zh-CN" altLang="en-US" sz="2000">
              <a:solidFill>
                <a:schemeClr val="tx1"/>
              </a:solidFill>
              <a:ea typeface="宋体" panose="02010600030101010101" pitchFamily="2" charset="-122"/>
            </a:endParaRPr>
          </a:p>
        </p:txBody>
      </p:sp>
      <p:cxnSp>
        <p:nvCxnSpPr>
          <p:cNvPr id="13" name="直接箭头连接符 12"/>
          <p:cNvCxnSpPr/>
          <p:nvPr/>
        </p:nvCxnSpPr>
        <p:spPr>
          <a:xfrm>
            <a:off x="7537884" y="5644676"/>
            <a:ext cx="0" cy="504056"/>
          </a:xfrm>
          <a:prstGeom prst="straightConnector1">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6" idx="3"/>
            <a:endCxn id="10" idx="3"/>
          </p:cNvCxnSpPr>
          <p:nvPr/>
        </p:nvCxnSpPr>
        <p:spPr>
          <a:xfrm>
            <a:off x="8365976" y="3556444"/>
            <a:ext cx="22448" cy="1852776"/>
          </a:xfrm>
          <a:prstGeom prst="bentConnector3">
            <a:avLst>
              <a:gd name="adj1" fmla="val 1797256"/>
            </a:avLst>
          </a:prstGeom>
          <a:ln w="317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0-5 </a:t>
            </a:r>
            <a:r>
              <a:rPr lang="zh-CN" altLang="en-US" sz="4800" smtClean="0">
                <a:solidFill>
                  <a:schemeClr val="bg1"/>
                </a:solidFill>
                <a:ea typeface="隶书" panose="02010509060101010101" pitchFamily="49" charset="-122"/>
              </a:rPr>
              <a:t>万维网</a:t>
            </a:r>
            <a:endParaRPr lang="zh-CN" altLang="en-US" sz="4800" dirty="0">
              <a:solidFill>
                <a:schemeClr val="bg1"/>
              </a:solidFill>
              <a:ea typeface="隶书" panose="020105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1032251"/>
            <a:ext cx="1800200" cy="523220"/>
          </a:xfrm>
          <a:prstGeom prst="rect">
            <a:avLst/>
          </a:prstGeom>
          <a:noFill/>
        </p:spPr>
        <p:txBody>
          <a:bodyPr wrap="square" rtlCol="0">
            <a:spAutoFit/>
          </a:bodyPr>
          <a:lstStyle/>
          <a:p>
            <a:r>
              <a:rPr lang="en-US" altLang="zh-CN" sz="2800" b="1" smtClean="0">
                <a:ea typeface="宋体" panose="02010600030101010101" pitchFamily="2" charset="-122"/>
              </a:rPr>
              <a:t>5. </a:t>
            </a:r>
            <a:r>
              <a:rPr lang="zh-CN" altLang="en-US" sz="2800" b="1" smtClean="0">
                <a:ea typeface="宋体" panose="02010600030101010101" pitchFamily="2" charset="-122"/>
              </a:rPr>
              <a:t>万维网</a:t>
            </a:r>
            <a:endParaRPr lang="zh-CN" altLang="en-US" sz="2800" b="1">
              <a:ea typeface="宋体" panose="02010600030101010101" pitchFamily="2" charset="-122"/>
            </a:endParaRPr>
          </a:p>
        </p:txBody>
      </p:sp>
      <p:sp>
        <p:nvSpPr>
          <p:cNvPr id="3" name="TextBox 2"/>
          <p:cNvSpPr txBox="1"/>
          <p:nvPr/>
        </p:nvSpPr>
        <p:spPr>
          <a:xfrm>
            <a:off x="539552" y="1988840"/>
            <a:ext cx="7992888" cy="3416320"/>
          </a:xfrm>
          <a:prstGeom prst="rect">
            <a:avLst/>
          </a:prstGeom>
          <a:noFill/>
        </p:spPr>
        <p:txBody>
          <a:bodyPr wrap="square" rtlCol="0">
            <a:spAutoFit/>
          </a:bodyPr>
          <a:lstStyle/>
          <a:p>
            <a:r>
              <a:rPr lang="zh-CN" altLang="en-US" sz="2400" smtClean="0">
                <a:ea typeface="宋体" panose="02010600030101010101" pitchFamily="2" charset="-122"/>
              </a:rPr>
              <a:t>万维网（</a:t>
            </a:r>
            <a:r>
              <a:rPr lang="en-US" altLang="zh-CN" sz="2400" smtClean="0">
                <a:ea typeface="宋体" panose="02010600030101010101" pitchFamily="2" charset="-122"/>
              </a:rPr>
              <a:t>World Wide Web,www</a:t>
            </a:r>
            <a:r>
              <a:rPr lang="zh-CN" altLang="en-US" sz="2400" smtClean="0">
                <a:ea typeface="宋体" panose="02010600030101010101" pitchFamily="2" charset="-122"/>
              </a:rPr>
              <a:t>）是从世界上任何地方的</a:t>
            </a:r>
            <a:r>
              <a:rPr lang="en-US" altLang="zh-CN" sz="2400" smtClean="0">
                <a:ea typeface="宋体" panose="02010600030101010101" pitchFamily="2" charset="-122"/>
              </a:rPr>
              <a:t>Internet</a:t>
            </a:r>
            <a:r>
              <a:rPr lang="zh-CN" altLang="en-US" sz="2400" smtClean="0">
                <a:ea typeface="宋体" panose="02010600030101010101" pitchFamily="2" charset="-122"/>
              </a:rPr>
              <a:t>都可以访问的电子信息宝库。</a:t>
            </a:r>
            <a:r>
              <a:rPr lang="en-US" altLang="zh-CN" sz="2400" smtClean="0">
                <a:ea typeface="宋体" panose="02010600030101010101" pitchFamily="2" charset="-122"/>
              </a:rPr>
              <a:t>Internet</a:t>
            </a:r>
            <a:r>
              <a:rPr lang="zh-CN" altLang="en-US" sz="2400" smtClean="0">
                <a:ea typeface="宋体" panose="02010600030101010101" pitchFamily="2" charset="-122"/>
              </a:rPr>
              <a:t>作为万维网的基础架构已经问世四十多年。丰富多彩的万维网和设计精良的</a:t>
            </a:r>
            <a:r>
              <a:rPr lang="en-US" altLang="zh-CN" sz="2400" smtClean="0">
                <a:ea typeface="宋体" panose="02010600030101010101" pitchFamily="2" charset="-122"/>
              </a:rPr>
              <a:t>Web</a:t>
            </a:r>
            <a:r>
              <a:rPr lang="zh-CN" altLang="en-US" sz="2400" smtClean="0">
                <a:ea typeface="宋体" panose="02010600030101010101" pitchFamily="2" charset="-122"/>
              </a:rPr>
              <a:t>浏览器是</a:t>
            </a:r>
            <a:r>
              <a:rPr lang="en-US" altLang="zh-CN" sz="2400" smtClean="0">
                <a:ea typeface="宋体" panose="02010600030101010101" pitchFamily="2" charset="-122"/>
              </a:rPr>
              <a:t>Internet</a:t>
            </a:r>
            <a:r>
              <a:rPr lang="zh-CN" altLang="en-US" sz="2400" smtClean="0">
                <a:ea typeface="宋体" panose="02010600030101010101" pitchFamily="2" charset="-122"/>
              </a:rPr>
              <a:t>流行的主要原因。</a:t>
            </a:r>
            <a:endParaRPr lang="en-US" altLang="zh-CN" sz="2400" smtClean="0">
              <a:ea typeface="宋体" panose="02010600030101010101" pitchFamily="2" charset="-122"/>
            </a:endParaRPr>
          </a:p>
          <a:p>
            <a:endParaRPr lang="en-US" altLang="zh-CN" sz="2400">
              <a:ea typeface="宋体" panose="02010600030101010101" pitchFamily="2" charset="-122"/>
            </a:endParaRPr>
          </a:p>
          <a:p>
            <a:r>
              <a:rPr lang="en-US" altLang="zh-CN" sz="2400" smtClean="0">
                <a:ea typeface="宋体" panose="02010600030101010101" pitchFamily="2" charset="-122"/>
              </a:rPr>
              <a:t>Java</a:t>
            </a:r>
            <a:r>
              <a:rPr lang="zh-CN" altLang="en-US" sz="2400" smtClean="0">
                <a:ea typeface="宋体" panose="02010600030101010101" pitchFamily="2" charset="-122"/>
              </a:rPr>
              <a:t>一开始富有吸引力是因为</a:t>
            </a:r>
            <a:r>
              <a:rPr lang="en-US" altLang="zh-CN" sz="2400" smtClean="0">
                <a:ea typeface="宋体" panose="02010600030101010101" pitchFamily="2" charset="-122"/>
              </a:rPr>
              <a:t>Java</a:t>
            </a:r>
            <a:r>
              <a:rPr lang="zh-CN" altLang="en-US" sz="2400" smtClean="0">
                <a:ea typeface="宋体" panose="02010600030101010101" pitchFamily="2" charset="-122"/>
              </a:rPr>
              <a:t>程序可以在</a:t>
            </a:r>
            <a:r>
              <a:rPr lang="en-US" altLang="zh-CN" sz="2400" smtClean="0">
                <a:ea typeface="宋体" panose="02010600030101010101" pitchFamily="2" charset="-122"/>
              </a:rPr>
              <a:t>Web</a:t>
            </a:r>
            <a:r>
              <a:rPr lang="zh-CN" altLang="en-US" sz="2400" smtClean="0">
                <a:ea typeface="宋体" panose="02010600030101010101" pitchFamily="2" charset="-122"/>
              </a:rPr>
              <a:t>浏览器中运行。这些</a:t>
            </a:r>
            <a:r>
              <a:rPr lang="en-US" altLang="zh-CN" sz="2400" smtClean="0">
                <a:ea typeface="宋体" panose="02010600030101010101" pitchFamily="2" charset="-122"/>
              </a:rPr>
              <a:t>java</a:t>
            </a:r>
            <a:r>
              <a:rPr lang="zh-CN" altLang="en-US" sz="2400" smtClean="0">
                <a:ea typeface="宋体" panose="02010600030101010101" pitchFamily="2" charset="-122"/>
              </a:rPr>
              <a:t>程序被称为</a:t>
            </a:r>
            <a:r>
              <a:rPr lang="en-US" altLang="zh-CN" sz="2400" smtClean="0">
                <a:ea typeface="宋体" panose="02010600030101010101" pitchFamily="2" charset="-122"/>
              </a:rPr>
              <a:t>java</a:t>
            </a:r>
            <a:r>
              <a:rPr lang="zh-CN" altLang="en-US" sz="2400" smtClean="0">
                <a:ea typeface="宋体" panose="02010600030101010101" pitchFamily="2" charset="-122"/>
              </a:rPr>
              <a:t>小程序（</a:t>
            </a:r>
            <a:r>
              <a:rPr lang="en-US" altLang="zh-CN" sz="2400" smtClean="0">
                <a:ea typeface="宋体" panose="02010600030101010101" pitchFamily="2" charset="-122"/>
              </a:rPr>
              <a:t>applet</a:t>
            </a:r>
            <a:r>
              <a:rPr lang="zh-CN" altLang="en-US" sz="2400" smtClean="0">
                <a:ea typeface="宋体" panose="02010600030101010101" pitchFamily="2" charset="-122"/>
              </a:rPr>
              <a:t>）。</a:t>
            </a:r>
            <a:r>
              <a:rPr lang="en-US" altLang="zh-CN" sz="2400">
                <a:ea typeface="宋体" panose="02010600030101010101" pitchFamily="2" charset="-122"/>
              </a:rPr>
              <a:t>a</a:t>
            </a:r>
            <a:r>
              <a:rPr lang="en-US" altLang="zh-CN" sz="2400" smtClean="0">
                <a:ea typeface="宋体" panose="02010600030101010101" pitchFamily="2" charset="-122"/>
              </a:rPr>
              <a:t>pplet</a:t>
            </a:r>
            <a:r>
              <a:rPr lang="zh-CN" altLang="en-US" sz="2400" smtClean="0">
                <a:ea typeface="宋体" panose="02010600030101010101" pitchFamily="2" charset="-122"/>
              </a:rPr>
              <a:t>使用现代的图形用户界面与</a:t>
            </a:r>
            <a:r>
              <a:rPr lang="en-US" altLang="zh-CN" sz="2400" smtClean="0">
                <a:ea typeface="宋体" panose="02010600030101010101" pitchFamily="2" charset="-122"/>
              </a:rPr>
              <a:t>Web</a:t>
            </a:r>
            <a:r>
              <a:rPr lang="zh-CN" altLang="en-US" sz="2400" smtClean="0">
                <a:ea typeface="宋体" panose="02010600030101010101" pitchFamily="2" charset="-122"/>
              </a:rPr>
              <a:t>用户进行交互。 </a:t>
            </a:r>
            <a:r>
              <a:rPr lang="en-US" altLang="zh-CN" sz="2400">
                <a:ea typeface="宋体" panose="02010600030101010101" pitchFamily="2" charset="-122"/>
              </a:rPr>
              <a:t>a</a:t>
            </a:r>
            <a:r>
              <a:rPr lang="en-US" altLang="zh-CN" sz="2400" smtClean="0">
                <a:ea typeface="宋体" panose="02010600030101010101" pitchFamily="2" charset="-122"/>
              </a:rPr>
              <a:t>pplet</a:t>
            </a:r>
            <a:r>
              <a:rPr lang="zh-CN" altLang="en-US" sz="2400" smtClean="0">
                <a:ea typeface="宋体" panose="02010600030101010101" pitchFamily="2" charset="-122"/>
              </a:rPr>
              <a:t>内嵌在</a:t>
            </a:r>
            <a:r>
              <a:rPr lang="en-US" altLang="zh-CN" sz="2400" smtClean="0">
                <a:ea typeface="宋体" panose="02010600030101010101" pitchFamily="2" charset="-122"/>
              </a:rPr>
              <a:t>HTML</a:t>
            </a:r>
            <a:r>
              <a:rPr lang="zh-CN" altLang="en-US" sz="2400" smtClean="0">
                <a:ea typeface="宋体" panose="02010600030101010101" pitchFamily="2" charset="-122"/>
              </a:rPr>
              <a:t>代码中。</a:t>
            </a:r>
            <a:endParaRPr lang="zh-CN" altLang="en-US" sz="240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0-6 </a:t>
            </a:r>
            <a:r>
              <a:rPr lang="zh-CN" altLang="en-US" sz="4800" smtClean="0">
                <a:solidFill>
                  <a:schemeClr val="bg1"/>
                </a:solidFill>
                <a:ea typeface="隶书" panose="02010509060101010101" pitchFamily="49" charset="-122"/>
              </a:rPr>
              <a:t>软件开发介绍</a:t>
            </a:r>
            <a:endParaRPr lang="zh-CN" altLang="en-US" sz="4800" dirty="0">
              <a:solidFill>
                <a:schemeClr val="bg1"/>
              </a:solidFill>
              <a:ea typeface="隶书" panose="020105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13953" y="1412776"/>
            <a:ext cx="794226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charset="-122"/>
                <a:cs typeface="Arial Unicode MS" charset="-122"/>
              </a:defRPr>
            </a:lvl1pPr>
            <a:lvl2pPr marL="742950" indent="-285750" eaLnBrk="0" hangingPunct="0">
              <a:defRPr>
                <a:solidFill>
                  <a:schemeClr val="tx1"/>
                </a:solidFill>
                <a:latin typeface="Arial" panose="020B0604020202020204" pitchFamily="34" charset="0"/>
                <a:ea typeface="Arial Unicode MS" charset="-122"/>
                <a:cs typeface="Arial Unicode MS" charset="-122"/>
              </a:defRPr>
            </a:lvl2pPr>
            <a:lvl3pPr marL="1143000" indent="-228600" eaLnBrk="0" hangingPunct="0">
              <a:defRPr>
                <a:solidFill>
                  <a:schemeClr val="tx1"/>
                </a:solidFill>
                <a:latin typeface="Arial" panose="020B0604020202020204" pitchFamily="34" charset="0"/>
                <a:ea typeface="Arial Unicode MS" charset="-122"/>
                <a:cs typeface="Arial Unicode MS" charset="-122"/>
              </a:defRPr>
            </a:lvl3pPr>
            <a:lvl4pPr marL="1600200" indent="-228600" eaLnBrk="0" hangingPunct="0">
              <a:defRPr>
                <a:solidFill>
                  <a:schemeClr val="tx1"/>
                </a:solidFill>
                <a:latin typeface="Arial" panose="020B0604020202020204" pitchFamily="34" charset="0"/>
                <a:ea typeface="Arial Unicode MS" charset="-122"/>
                <a:cs typeface="Arial Unicode MS" charset="-122"/>
              </a:defRPr>
            </a:lvl4pPr>
            <a:lvl5pPr marL="2057400" indent="-228600" eaLnBrk="0" hangingPunct="0">
              <a:defRPr>
                <a:solidFill>
                  <a:schemeClr val="tx1"/>
                </a:solidFill>
                <a:latin typeface="Arial" panose="020B0604020202020204" pitchFamily="34" charset="0"/>
                <a:ea typeface="Arial Unicode MS" charset="-122"/>
                <a:cs typeface="Arial Unicode MS"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9pPr>
          </a:lstStyle>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软件开发</a:t>
            </a:r>
            <a:endParaRPr lang="zh-CN" altLang="en-US" sz="2400" b="1" dirty="0">
              <a:latin typeface="+mn-lt"/>
              <a:ea typeface="宋体" panose="02010600030101010101" pitchFamily="2" charset="-122"/>
              <a:cs typeface="Times New Roman" panose="02020603050405020304" pitchFamily="18" charset="0"/>
            </a:endParaRPr>
          </a:p>
          <a:p>
            <a:pPr eaLnBrk="1" hangingPunct="1"/>
            <a:r>
              <a:rPr lang="zh-CN" altLang="en-US" sz="2400" dirty="0">
                <a:latin typeface="+mn-lt"/>
                <a:ea typeface="宋体" panose="02010600030101010101" pitchFamily="2" charset="-122"/>
                <a:cs typeface="Times New Roman" panose="02020603050405020304" pitchFamily="18" charset="0"/>
              </a:rPr>
              <a:t>    软件，即一系列按照特定顺序组织的计算机数据和指令</a:t>
            </a:r>
            <a:endParaRPr lang="en-US" altLang="zh-CN" sz="2400" dirty="0">
              <a:latin typeface="+mn-lt"/>
              <a:ea typeface="宋体" panose="02010600030101010101" pitchFamily="2" charset="-122"/>
              <a:cs typeface="Times New Roman" panose="02020603050405020304" pitchFamily="18" charset="0"/>
            </a:endParaRPr>
          </a:p>
          <a:p>
            <a:pPr eaLnBrk="1" hangingPunct="1"/>
            <a:r>
              <a:rPr lang="en-US" altLang="zh-CN" sz="2400" dirty="0">
                <a:latin typeface="+mn-lt"/>
                <a:ea typeface="宋体" panose="02010600030101010101" pitchFamily="2" charset="-122"/>
                <a:cs typeface="Times New Roman" panose="02020603050405020304" pitchFamily="18" charset="0"/>
              </a:rPr>
              <a:t>    </a:t>
            </a:r>
            <a:r>
              <a:rPr lang="zh-CN" altLang="en-US" sz="2400" dirty="0">
                <a:latin typeface="+mn-lt"/>
                <a:ea typeface="宋体" panose="02010600030101010101" pitchFamily="2" charset="-122"/>
                <a:cs typeface="Times New Roman" panose="02020603050405020304" pitchFamily="18" charset="0"/>
              </a:rPr>
              <a:t>的集合。有</a:t>
            </a:r>
            <a:r>
              <a:rPr lang="zh-CN" altLang="en-US" sz="2400" b="1" dirty="0">
                <a:latin typeface="+mn-lt"/>
                <a:ea typeface="宋体" panose="02010600030101010101" pitchFamily="2" charset="-122"/>
                <a:cs typeface="Times New Roman" panose="02020603050405020304" pitchFamily="18" charset="0"/>
              </a:rPr>
              <a:t>系统软件</a:t>
            </a:r>
            <a:r>
              <a:rPr lang="zh-CN" altLang="en-US" sz="2400" dirty="0">
                <a:latin typeface="+mn-lt"/>
                <a:ea typeface="宋体" panose="02010600030101010101" pitchFamily="2" charset="-122"/>
                <a:cs typeface="Times New Roman" panose="02020603050405020304" pitchFamily="18" charset="0"/>
              </a:rPr>
              <a:t>和</a:t>
            </a:r>
            <a:r>
              <a:rPr lang="zh-CN" altLang="en-US" sz="2400" b="1" dirty="0">
                <a:latin typeface="+mn-lt"/>
                <a:ea typeface="宋体" panose="02010600030101010101" pitchFamily="2" charset="-122"/>
                <a:cs typeface="Times New Roman" panose="02020603050405020304" pitchFamily="18" charset="0"/>
              </a:rPr>
              <a:t>应用软件</a:t>
            </a:r>
            <a:r>
              <a:rPr lang="zh-CN" altLang="en-US" sz="2400" dirty="0">
                <a:latin typeface="+mn-lt"/>
                <a:ea typeface="宋体" panose="02010600030101010101" pitchFamily="2" charset="-122"/>
                <a:cs typeface="Times New Roman" panose="02020603050405020304" pitchFamily="18" charset="0"/>
              </a:rPr>
              <a:t>之分。</a:t>
            </a:r>
            <a:endParaRPr lang="en-US" altLang="zh-CN" sz="2400" dirty="0">
              <a:latin typeface="+mn-lt"/>
              <a:ea typeface="宋体" panose="02010600030101010101" pitchFamily="2" charset="-122"/>
              <a:cs typeface="Times New Roman" panose="02020603050405020304" pitchFamily="18" charset="0"/>
            </a:endParaRPr>
          </a:p>
          <a:p>
            <a:pPr eaLnBrk="1" hangingPunct="1"/>
            <a:endParaRPr lang="en-US" altLang="zh-CN" sz="1400" dirty="0">
              <a:latin typeface="+mn-lt"/>
              <a:ea typeface="宋体" panose="02010600030101010101" pitchFamily="2" charset="-122"/>
              <a:cs typeface="Times New Roman" panose="02020603050405020304" pitchFamily="18" charset="0"/>
            </a:endParaRPr>
          </a:p>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人机交互</a:t>
            </a:r>
            <a:r>
              <a:rPr lang="zh-CN" altLang="en-US" sz="2400" b="1" dirty="0">
                <a:latin typeface="+mn-lt"/>
                <a:ea typeface="宋体" panose="02010600030101010101" pitchFamily="2" charset="-122"/>
                <a:cs typeface="Times New Roman" panose="02020603050405020304" pitchFamily="18" charset="0"/>
              </a:rPr>
              <a:t>方式</a:t>
            </a:r>
            <a:endParaRPr lang="zh-CN" altLang="en-US" sz="2400" b="1" dirty="0">
              <a:latin typeface="+mn-lt"/>
              <a:ea typeface="宋体" panose="02010600030101010101" pitchFamily="2" charset="-122"/>
              <a:cs typeface="Times New Roman" panose="02020603050405020304" pitchFamily="18" charset="0"/>
            </a:endParaRPr>
          </a:p>
          <a:p>
            <a:pPr marL="1085850" lvl="1" indent="-342900" eaLnBrk="1" hangingPunct="1">
              <a:spcBef>
                <a:spcPts val="1200"/>
              </a:spcBef>
              <a:buFont typeface="Wingdings" panose="05000000000000000000" pitchFamily="2" charset="2"/>
              <a:buChar char="Ø"/>
            </a:pPr>
            <a:r>
              <a:rPr lang="zh-CN" altLang="en-US" sz="2400" b="1" dirty="0" smtClean="0">
                <a:latin typeface="+mn-lt"/>
                <a:ea typeface="宋体" panose="02010600030101010101" pitchFamily="2" charset="-122"/>
                <a:cs typeface="Times New Roman" panose="02020603050405020304" pitchFamily="18" charset="0"/>
              </a:rPr>
              <a:t>图形化</a:t>
            </a:r>
            <a:r>
              <a:rPr lang="zh-CN" altLang="en-US" sz="2400" b="1" dirty="0">
                <a:latin typeface="+mn-lt"/>
                <a:ea typeface="宋体" panose="02010600030101010101" pitchFamily="2" charset="-122"/>
                <a:cs typeface="Times New Roman" panose="02020603050405020304" pitchFamily="18" charset="0"/>
              </a:rPr>
              <a:t>界面</a:t>
            </a:r>
            <a:r>
              <a:rPr lang="en-US" altLang="zh-CN" sz="2400" dirty="0">
                <a:latin typeface="+mn-lt"/>
                <a:ea typeface="宋体" panose="02010600030101010101" pitchFamily="2" charset="-122"/>
                <a:cs typeface="Times New Roman" panose="02020603050405020304" pitchFamily="18" charset="0"/>
              </a:rPr>
              <a:t>(</a:t>
            </a:r>
            <a:r>
              <a:rPr lang="en-US" altLang="zh-CN" sz="2400" dirty="0">
                <a:solidFill>
                  <a:srgbClr val="CC3300"/>
                </a:solidFill>
                <a:latin typeface="+mn-lt"/>
                <a:ea typeface="宋体" panose="02010600030101010101" pitchFamily="2" charset="-122"/>
                <a:cs typeface="Times New Roman" panose="02020603050405020304" pitchFamily="18" charset="0"/>
              </a:rPr>
              <a:t>G</a:t>
            </a:r>
            <a:r>
              <a:rPr lang="en-US" altLang="zh-CN" sz="2400" dirty="0">
                <a:latin typeface="+mn-lt"/>
                <a:ea typeface="宋体" panose="02010600030101010101" pitchFamily="2" charset="-122"/>
                <a:cs typeface="Times New Roman" panose="02020603050405020304" pitchFamily="18" charset="0"/>
              </a:rPr>
              <a:t>raphical </a:t>
            </a:r>
            <a:r>
              <a:rPr lang="en-US" altLang="zh-CN" sz="2400" dirty="0">
                <a:solidFill>
                  <a:srgbClr val="CC3300"/>
                </a:solidFill>
                <a:latin typeface="+mn-lt"/>
                <a:ea typeface="宋体" panose="02010600030101010101" pitchFamily="2" charset="-122"/>
                <a:cs typeface="Times New Roman" panose="02020603050405020304" pitchFamily="18" charset="0"/>
              </a:rPr>
              <a:t>U</a:t>
            </a:r>
            <a:r>
              <a:rPr lang="en-US" altLang="zh-CN" sz="2400" dirty="0">
                <a:latin typeface="+mn-lt"/>
                <a:ea typeface="宋体" panose="02010600030101010101" pitchFamily="2" charset="-122"/>
                <a:cs typeface="Times New Roman" panose="02020603050405020304" pitchFamily="18" charset="0"/>
              </a:rPr>
              <a:t>ser </a:t>
            </a:r>
            <a:r>
              <a:rPr lang="en-US" altLang="zh-CN" sz="2400" dirty="0">
                <a:solidFill>
                  <a:srgbClr val="CC3300"/>
                </a:solidFill>
                <a:latin typeface="+mn-lt"/>
                <a:ea typeface="宋体" panose="02010600030101010101" pitchFamily="2" charset="-122"/>
                <a:cs typeface="Times New Roman" panose="02020603050405020304" pitchFamily="18" charset="0"/>
              </a:rPr>
              <a:t>I</a:t>
            </a:r>
            <a:r>
              <a:rPr lang="en-US" altLang="zh-CN" sz="2400" dirty="0">
                <a:latin typeface="+mn-lt"/>
                <a:ea typeface="宋体" panose="02010600030101010101" pitchFamily="2" charset="-122"/>
                <a:cs typeface="Times New Roman" panose="02020603050405020304" pitchFamily="18" charset="0"/>
              </a:rPr>
              <a:t>nterface </a:t>
            </a:r>
            <a:r>
              <a:rPr lang="en-US" altLang="zh-CN" sz="2400" dirty="0">
                <a:solidFill>
                  <a:srgbClr val="CC3300"/>
                </a:solidFill>
                <a:latin typeface="+mn-lt"/>
                <a:ea typeface="宋体" panose="02010600030101010101" pitchFamily="2" charset="-122"/>
                <a:cs typeface="Times New Roman" panose="02020603050405020304" pitchFamily="18" charset="0"/>
              </a:rPr>
              <a:t>GUI</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这种方</a:t>
            </a:r>
            <a:endParaRPr lang="en-US" altLang="zh-CN" sz="2400" dirty="0">
              <a:latin typeface="+mn-lt"/>
              <a:ea typeface="宋体" panose="02010600030101010101" pitchFamily="2" charset="-122"/>
              <a:cs typeface="Times New Roman" panose="02020603050405020304" pitchFamily="18" charset="0"/>
            </a:endParaRPr>
          </a:p>
          <a:p>
            <a:pPr eaLnBrk="1" hangingPunct="1"/>
            <a:r>
              <a:rPr lang="en-US" altLang="zh-CN" sz="2400" dirty="0">
                <a:latin typeface="+mn-lt"/>
                <a:ea typeface="宋体" panose="02010600030101010101" pitchFamily="2" charset="-122"/>
                <a:cs typeface="Times New Roman" panose="02020603050405020304" pitchFamily="18" charset="0"/>
              </a:rPr>
              <a:t>              </a:t>
            </a:r>
            <a:r>
              <a:rPr lang="zh-CN" altLang="en-US" sz="2400" dirty="0">
                <a:latin typeface="+mn-lt"/>
                <a:ea typeface="宋体" panose="02010600030101010101" pitchFamily="2" charset="-122"/>
                <a:cs typeface="Times New Roman" panose="02020603050405020304" pitchFamily="18" charset="0"/>
              </a:rPr>
              <a:t>式简单直观，使用者易于接受，容易上手操作。</a:t>
            </a:r>
            <a:endParaRPr lang="zh-CN" altLang="en-US" sz="2400" dirty="0">
              <a:latin typeface="+mn-lt"/>
              <a:ea typeface="宋体" panose="02010600030101010101" pitchFamily="2" charset="-122"/>
              <a:cs typeface="Times New Roman" panose="02020603050405020304" pitchFamily="18" charset="0"/>
            </a:endParaRPr>
          </a:p>
          <a:p>
            <a:pPr marL="1085850" lvl="1" indent="-342900" eaLnBrk="1" hangingPunct="1">
              <a:spcBef>
                <a:spcPts val="1200"/>
              </a:spcBef>
              <a:buFont typeface="Wingdings" panose="05000000000000000000" pitchFamily="2" charset="2"/>
              <a:buChar char="Ø"/>
            </a:pPr>
            <a:r>
              <a:rPr lang="zh-CN" altLang="en-US" sz="2400" b="1" dirty="0" smtClean="0">
                <a:latin typeface="+mn-lt"/>
                <a:ea typeface="宋体" panose="02010600030101010101" pitchFamily="2" charset="-122"/>
                <a:cs typeface="Times New Roman" panose="02020603050405020304" pitchFamily="18" charset="0"/>
              </a:rPr>
              <a:t>命令行</a:t>
            </a:r>
            <a:r>
              <a:rPr lang="zh-CN" altLang="en-US" sz="2400" b="1" dirty="0">
                <a:latin typeface="+mn-lt"/>
                <a:ea typeface="宋体" panose="02010600030101010101" pitchFamily="2" charset="-122"/>
                <a:cs typeface="Times New Roman" panose="02020603050405020304" pitchFamily="18" charset="0"/>
              </a:rPr>
              <a:t>方式</a:t>
            </a:r>
            <a:r>
              <a:rPr lang="en-US" altLang="zh-CN" sz="2400" dirty="0">
                <a:latin typeface="+mn-lt"/>
                <a:ea typeface="宋体" panose="02010600030101010101" pitchFamily="2" charset="-122"/>
                <a:cs typeface="Times New Roman" panose="02020603050405020304" pitchFamily="18" charset="0"/>
              </a:rPr>
              <a:t>(</a:t>
            </a:r>
            <a:r>
              <a:rPr lang="en-US" altLang="zh-CN" sz="2400" dirty="0">
                <a:solidFill>
                  <a:srgbClr val="CC3300"/>
                </a:solidFill>
                <a:latin typeface="+mn-lt"/>
                <a:ea typeface="宋体" panose="02010600030101010101" pitchFamily="2" charset="-122"/>
                <a:cs typeface="Times New Roman" panose="02020603050405020304" pitchFamily="18" charset="0"/>
              </a:rPr>
              <a:t>C</a:t>
            </a:r>
            <a:r>
              <a:rPr lang="en-US" altLang="zh-CN" sz="2400" dirty="0">
                <a:latin typeface="+mn-lt"/>
                <a:ea typeface="宋体" panose="02010600030101010101" pitchFamily="2" charset="-122"/>
                <a:cs typeface="Times New Roman" panose="02020603050405020304" pitchFamily="18" charset="0"/>
              </a:rPr>
              <a:t>ommand </a:t>
            </a:r>
            <a:r>
              <a:rPr lang="en-US" altLang="zh-CN" sz="2400" dirty="0">
                <a:solidFill>
                  <a:srgbClr val="CC3300"/>
                </a:solidFill>
                <a:latin typeface="+mn-lt"/>
                <a:ea typeface="宋体" panose="02010600030101010101" pitchFamily="2" charset="-122"/>
                <a:cs typeface="Times New Roman" panose="02020603050405020304" pitchFamily="18" charset="0"/>
              </a:rPr>
              <a:t>L</a:t>
            </a:r>
            <a:r>
              <a:rPr lang="en-US" altLang="zh-CN" sz="2400" dirty="0">
                <a:latin typeface="+mn-lt"/>
                <a:ea typeface="宋体" panose="02010600030101010101" pitchFamily="2" charset="-122"/>
                <a:cs typeface="Times New Roman" panose="02020603050405020304" pitchFamily="18" charset="0"/>
              </a:rPr>
              <a:t>ine </a:t>
            </a:r>
            <a:r>
              <a:rPr lang="en-US" altLang="zh-CN" sz="2400" dirty="0">
                <a:solidFill>
                  <a:srgbClr val="CC3300"/>
                </a:solidFill>
                <a:latin typeface="+mn-lt"/>
                <a:ea typeface="宋体" panose="02010600030101010101" pitchFamily="2" charset="-122"/>
                <a:cs typeface="Times New Roman" panose="02020603050405020304" pitchFamily="18" charset="0"/>
              </a:rPr>
              <a:t>I</a:t>
            </a:r>
            <a:r>
              <a:rPr lang="en-US" altLang="zh-CN" sz="2400" dirty="0">
                <a:latin typeface="+mn-lt"/>
                <a:ea typeface="宋体" panose="02010600030101010101" pitchFamily="2" charset="-122"/>
                <a:cs typeface="Times New Roman" panose="02020603050405020304" pitchFamily="18" charset="0"/>
              </a:rPr>
              <a:t>nterface </a:t>
            </a:r>
            <a:r>
              <a:rPr lang="en-US" altLang="zh-CN" sz="2400" dirty="0">
                <a:solidFill>
                  <a:srgbClr val="CC3300"/>
                </a:solidFill>
                <a:latin typeface="+mn-lt"/>
                <a:ea typeface="宋体" panose="02010600030101010101" pitchFamily="2" charset="-122"/>
                <a:cs typeface="Times New Roman" panose="02020603050405020304" pitchFamily="18" charset="0"/>
              </a:rPr>
              <a:t>CLI</a:t>
            </a:r>
            <a:r>
              <a:rPr lang="en-US" altLang="zh-CN" sz="2400" dirty="0">
                <a:latin typeface="+mn-lt"/>
                <a:ea typeface="宋体" panose="02010600030101010101" pitchFamily="2" charset="-122"/>
                <a:cs typeface="Times New Roman" panose="02020603050405020304" pitchFamily="18" charset="0"/>
              </a:rPr>
              <a:t>)</a:t>
            </a:r>
            <a:r>
              <a:rPr lang="zh-CN" altLang="en-US" sz="2400" dirty="0">
                <a:latin typeface="+mn-lt"/>
                <a:ea typeface="宋体" panose="02010600030101010101" pitchFamily="2" charset="-122"/>
                <a:cs typeface="Times New Roman" panose="02020603050405020304" pitchFamily="18" charset="0"/>
              </a:rPr>
              <a:t>：需要</a:t>
            </a:r>
            <a:endParaRPr lang="en-US" altLang="zh-CN" sz="2400" dirty="0">
              <a:latin typeface="+mn-lt"/>
              <a:ea typeface="宋体" panose="02010600030101010101" pitchFamily="2" charset="-122"/>
              <a:cs typeface="Times New Roman" panose="02020603050405020304" pitchFamily="18" charset="0"/>
            </a:endParaRPr>
          </a:p>
          <a:p>
            <a:pPr eaLnBrk="1" hangingPunct="1"/>
            <a:r>
              <a:rPr lang="en-US" altLang="zh-CN" sz="2400" dirty="0">
                <a:latin typeface="+mn-lt"/>
                <a:ea typeface="宋体" panose="02010600030101010101" pitchFamily="2" charset="-122"/>
                <a:cs typeface="Times New Roman" panose="02020603050405020304" pitchFamily="18" charset="0"/>
              </a:rPr>
              <a:t>             </a:t>
            </a:r>
            <a:r>
              <a:rPr lang="zh-CN" altLang="en-US" sz="2400" dirty="0">
                <a:latin typeface="+mn-lt"/>
                <a:ea typeface="宋体" panose="02010600030101010101" pitchFamily="2" charset="-122"/>
                <a:cs typeface="Times New Roman" panose="02020603050405020304" pitchFamily="18" charset="0"/>
              </a:rPr>
              <a:t>有一个控制台，输入特定的指令，让计算机完成</a:t>
            </a:r>
            <a:endParaRPr lang="en-US" altLang="zh-CN" sz="2400" dirty="0">
              <a:latin typeface="+mn-lt"/>
              <a:ea typeface="宋体" panose="02010600030101010101" pitchFamily="2" charset="-122"/>
              <a:cs typeface="Times New Roman" panose="02020603050405020304" pitchFamily="18" charset="0"/>
            </a:endParaRPr>
          </a:p>
          <a:p>
            <a:pPr eaLnBrk="1" hangingPunct="1"/>
            <a:r>
              <a:rPr lang="en-US" altLang="zh-CN" sz="2400" dirty="0">
                <a:latin typeface="+mn-lt"/>
                <a:ea typeface="宋体" panose="02010600030101010101" pitchFamily="2" charset="-122"/>
                <a:cs typeface="Times New Roman" panose="02020603050405020304" pitchFamily="18" charset="0"/>
              </a:rPr>
              <a:t>              </a:t>
            </a:r>
            <a:r>
              <a:rPr lang="zh-CN" altLang="en-US" sz="2400" dirty="0">
                <a:latin typeface="+mn-lt"/>
                <a:ea typeface="宋体" panose="02010600030101010101" pitchFamily="2" charset="-122"/>
                <a:cs typeface="Times New Roman" panose="02020603050405020304" pitchFamily="18" charset="0"/>
              </a:rPr>
              <a:t>一些操作。较为麻烦，需要记录住一些命令</a:t>
            </a:r>
            <a:r>
              <a:rPr lang="zh-CN" altLang="en-US" sz="2400" dirty="0" smtClean="0">
                <a:latin typeface="+mn-lt"/>
                <a:ea typeface="宋体" panose="02010600030101010101" pitchFamily="2" charset="-122"/>
                <a:cs typeface="Times New Roman" panose="02020603050405020304" pitchFamily="18" charset="0"/>
              </a:rPr>
              <a:t>。</a:t>
            </a:r>
            <a:endParaRPr lang="en-US" altLang="zh-CN" sz="2400" dirty="0">
              <a:latin typeface="+mn-lt"/>
              <a:ea typeface="宋体" panose="02010600030101010101" pitchFamily="2" charset="-122"/>
              <a:cs typeface="Times New Roman" panose="02020603050405020304" pitchFamily="18" charset="0"/>
            </a:endParaRPr>
          </a:p>
        </p:txBody>
      </p:sp>
      <p:sp>
        <p:nvSpPr>
          <p:cNvPr id="5" name="矩形 4"/>
          <p:cNvSpPr/>
          <p:nvPr/>
        </p:nvSpPr>
        <p:spPr>
          <a:xfrm>
            <a:off x="755576" y="5646864"/>
            <a:ext cx="7920880" cy="400110"/>
          </a:xfrm>
          <a:prstGeom prst="rect">
            <a:avLst/>
          </a:prstGeom>
        </p:spPr>
        <p:txBody>
          <a:bodyPr wrap="square">
            <a:spAutoFit/>
          </a:bodyPr>
          <a:lstStyle/>
          <a:p>
            <a:r>
              <a:rPr lang="en-US" altLang="zh-CN" sz="2000">
                <a:solidFill>
                  <a:srgbClr val="0000FF"/>
                </a:solidFill>
                <a:ea typeface="宋体" panose="02010600030101010101" pitchFamily="2" charset="-122"/>
              </a:rPr>
              <a:t>Pascal</a:t>
            </a:r>
            <a:r>
              <a:rPr lang="zh-CN" altLang="en-US" sz="2000">
                <a:solidFill>
                  <a:srgbClr val="0000FF"/>
                </a:solidFill>
                <a:ea typeface="宋体" panose="02010600030101010101" pitchFamily="2" charset="-122"/>
              </a:rPr>
              <a:t>之</a:t>
            </a:r>
            <a:r>
              <a:rPr lang="zh-CN" altLang="en-US" sz="2000" smtClean="0">
                <a:solidFill>
                  <a:srgbClr val="0000FF"/>
                </a:solidFill>
                <a:ea typeface="宋体" panose="02010600030101010101" pitchFamily="2" charset="-122"/>
              </a:rPr>
              <a:t>父</a:t>
            </a:r>
            <a:r>
              <a:rPr lang="en-US" altLang="zh-CN" sz="2000">
                <a:solidFill>
                  <a:srgbClr val="0000FF"/>
                </a:solidFill>
                <a:ea typeface="宋体" panose="02010600030101010101" pitchFamily="2" charset="-122"/>
              </a:rPr>
              <a:t>Nicklaus Wirth</a:t>
            </a:r>
            <a:r>
              <a:rPr lang="zh-CN" altLang="en-US" sz="2000" smtClean="0">
                <a:solidFill>
                  <a:srgbClr val="0000FF"/>
                </a:solidFill>
                <a:ea typeface="宋体" panose="02010600030101010101" pitchFamily="2" charset="-122"/>
              </a:rPr>
              <a:t>：</a:t>
            </a:r>
            <a:r>
              <a:rPr lang="en-US" altLang="zh-CN" sz="2000" smtClean="0">
                <a:solidFill>
                  <a:srgbClr val="0000FF"/>
                </a:solidFill>
                <a:ea typeface="宋体" panose="02010600030101010101" pitchFamily="2" charset="-122"/>
              </a:rPr>
              <a:t> </a:t>
            </a:r>
            <a:r>
              <a:rPr lang="en-US" altLang="zh-CN" sz="2000" dirty="0">
                <a:solidFill>
                  <a:srgbClr val="0000FF"/>
                </a:solidFill>
                <a:ea typeface="宋体" panose="02010600030101010101" pitchFamily="2" charset="-122"/>
              </a:rPr>
              <a:t>“</a:t>
            </a:r>
            <a:r>
              <a:rPr lang="en-US" altLang="zh-CN" sz="2000" dirty="0" err="1">
                <a:solidFill>
                  <a:srgbClr val="0000FF"/>
                </a:solidFill>
                <a:ea typeface="宋体" panose="02010600030101010101" pitchFamily="2" charset="-122"/>
              </a:rPr>
              <a:t>Algorithms+Data</a:t>
            </a:r>
            <a:r>
              <a:rPr lang="en-US" altLang="zh-CN" sz="2000" dirty="0">
                <a:solidFill>
                  <a:srgbClr val="0000FF"/>
                </a:solidFill>
                <a:ea typeface="宋体" panose="02010600030101010101" pitchFamily="2" charset="-122"/>
              </a:rPr>
              <a:t> Structures=Programs”</a:t>
            </a:r>
            <a:endParaRPr lang="zh-CN" altLang="en-US" sz="2000" dirty="0">
              <a:solidFill>
                <a:srgbClr val="0000FF"/>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ph idx="1"/>
          </p:nvPr>
        </p:nvSpPr>
        <p:spPr>
          <a:xfrm>
            <a:off x="539552" y="1196752"/>
            <a:ext cx="7992888" cy="5063186"/>
          </a:xfrm>
        </p:spPr>
        <p:txBody>
          <a:bodyPr>
            <a:normAutofit lnSpcReduction="10000"/>
          </a:bodyPr>
          <a:lstStyle/>
          <a:p>
            <a:pPr>
              <a:buFont typeface="Wingdings" panose="05000000000000000000" pitchFamily="2" charset="2"/>
              <a:buChar char="l"/>
            </a:pPr>
            <a:r>
              <a:rPr lang="zh-CN" altLang="en-US" sz="2400" b="1" dirty="0" smtClean="0">
                <a:ea typeface="宋体" panose="02010600030101010101" pitchFamily="2" charset="-122"/>
                <a:cs typeface="Times New Roman" panose="02020603050405020304" pitchFamily="18" charset="0"/>
              </a:rPr>
              <a:t>常用的</a:t>
            </a:r>
            <a:r>
              <a:rPr lang="en-US" altLang="zh-CN" sz="2400" b="1" dirty="0" smtClean="0">
                <a:ea typeface="宋体" panose="02010600030101010101" pitchFamily="2" charset="-122"/>
                <a:cs typeface="Times New Roman" panose="02020603050405020304" pitchFamily="18" charset="0"/>
              </a:rPr>
              <a:t>DOS</a:t>
            </a:r>
            <a:r>
              <a:rPr lang="zh-CN" altLang="en-US" sz="2400" b="1" dirty="0" smtClean="0">
                <a:ea typeface="宋体" panose="02010600030101010101" pitchFamily="2" charset="-122"/>
                <a:cs typeface="Times New Roman" panose="02020603050405020304" pitchFamily="18" charset="0"/>
              </a:rPr>
              <a:t>命令</a:t>
            </a:r>
            <a:endParaRPr lang="en-US" altLang="zh-CN" sz="2400" b="1"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smtClean="0">
                <a:ea typeface="宋体" panose="02010600030101010101" pitchFamily="2" charset="-122"/>
                <a:cs typeface="Times New Roman" panose="02020603050405020304" pitchFamily="18" charset="0"/>
              </a:rPr>
              <a:t>dir </a:t>
            </a:r>
            <a:r>
              <a:rPr lang="en-US" altLang="zh-CN" sz="2000" dirty="0" smtClean="0">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列出当前目录下的文件以及文件夹</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err="1">
                <a:ea typeface="宋体" panose="02010600030101010101" pitchFamily="2" charset="-122"/>
                <a:cs typeface="Times New Roman" panose="02020603050405020304" pitchFamily="18" charset="0"/>
              </a:rPr>
              <a:t>md</a:t>
            </a:r>
            <a:r>
              <a:rPr lang="en-US" altLang="zh-CN" sz="2000" b="1"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创建目录</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a:ea typeface="宋体" panose="02010600030101010101" pitchFamily="2" charset="-122"/>
                <a:cs typeface="Times New Roman" panose="02020603050405020304" pitchFamily="18" charset="0"/>
              </a:rPr>
              <a:t>rd </a:t>
            </a:r>
            <a:r>
              <a:rPr lang="en-US" altLang="zh-CN" sz="2000"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删除目录</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err="1">
                <a:ea typeface="宋体" panose="02010600030101010101" pitchFamily="2" charset="-122"/>
                <a:cs typeface="Times New Roman" panose="02020603050405020304" pitchFamily="18" charset="0"/>
              </a:rPr>
              <a:t>cd</a:t>
            </a:r>
            <a:r>
              <a:rPr lang="en-US" altLang="zh-CN" sz="2000" b="1" dirty="0">
                <a:ea typeface="宋体" panose="02010600030101010101" pitchFamily="2" charset="-122"/>
                <a:cs typeface="Times New Roman" panose="02020603050405020304" pitchFamily="18" charset="0"/>
              </a:rPr>
              <a:t> </a:t>
            </a:r>
            <a:r>
              <a:rPr lang="en-US" altLang="zh-CN" sz="2000"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进入指定目录</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err="1">
                <a:ea typeface="宋体" panose="02010600030101010101" pitchFamily="2" charset="-122"/>
                <a:cs typeface="Times New Roman" panose="02020603050405020304" pitchFamily="18" charset="0"/>
              </a:rPr>
              <a:t>cd</a:t>
            </a:r>
            <a:r>
              <a:rPr lang="en-US" altLang="zh-CN" sz="2000" b="1" dirty="0">
                <a:ea typeface="宋体" panose="02010600030101010101" pitchFamily="2" charset="-122"/>
                <a:cs typeface="Times New Roman" panose="02020603050405020304" pitchFamily="18" charset="0"/>
              </a:rPr>
              <a:t>.. </a:t>
            </a:r>
            <a:r>
              <a:rPr lang="en-US" altLang="zh-CN" sz="2000"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退回到上一级目录</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err="1">
                <a:ea typeface="宋体" panose="02010600030101010101" pitchFamily="2" charset="-122"/>
                <a:cs typeface="Times New Roman" panose="02020603050405020304" pitchFamily="18" charset="0"/>
              </a:rPr>
              <a:t>cd</a:t>
            </a:r>
            <a:r>
              <a:rPr lang="en-US" altLang="zh-CN" sz="2000" b="1" dirty="0">
                <a:ea typeface="宋体" panose="02010600030101010101" pitchFamily="2" charset="-122"/>
                <a:cs typeface="Times New Roman" panose="02020603050405020304" pitchFamily="18" charset="0"/>
              </a:rPr>
              <a:t>\</a:t>
            </a:r>
            <a:r>
              <a:rPr lang="en-US" altLang="zh-CN" sz="2000" dirty="0">
                <a:ea typeface="宋体" panose="02010600030101010101" pitchFamily="2" charset="-122"/>
                <a:cs typeface="Times New Roman" panose="02020603050405020304" pitchFamily="18" charset="0"/>
              </a:rPr>
              <a:t>:</a:t>
            </a:r>
            <a:r>
              <a:rPr lang="en-US" altLang="zh-CN" sz="2000" b="1"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退回到根目录</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smtClean="0">
                <a:ea typeface="宋体" panose="02010600030101010101" pitchFamily="2" charset="-122"/>
                <a:cs typeface="Times New Roman" panose="02020603050405020304" pitchFamily="18" charset="0"/>
              </a:rPr>
              <a:t>del </a:t>
            </a:r>
            <a:r>
              <a:rPr lang="en-US" altLang="zh-CN" sz="2000" dirty="0" smtClean="0">
                <a:ea typeface="宋体" panose="02010600030101010101" pitchFamily="2" charset="-122"/>
                <a:cs typeface="Times New Roman" panose="02020603050405020304" pitchFamily="18" charset="0"/>
              </a:rPr>
              <a:t>:</a:t>
            </a:r>
            <a:r>
              <a:rPr lang="en-US" altLang="zh-CN" sz="2000" b="1" dirty="0" smtClean="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删除文件</a:t>
            </a:r>
            <a:endParaRPr lang="en-US" altLang="zh-CN" sz="2000" dirty="0" smtClean="0">
              <a:ea typeface="宋体" panose="02010600030101010101" pitchFamily="2" charset="-122"/>
              <a:cs typeface="Times New Roman" panose="02020603050405020304" pitchFamily="18" charset="0"/>
            </a:endParaRPr>
          </a:p>
          <a:p>
            <a:pPr lvl="1">
              <a:buFont typeface="Wingdings" panose="05000000000000000000" pitchFamily="2" charset="2"/>
              <a:buChar char="Ø"/>
            </a:pPr>
            <a:r>
              <a:rPr lang="en-US" altLang="zh-CN" sz="2000" b="1" dirty="0">
                <a:ea typeface="宋体" panose="02010600030101010101" pitchFamily="2" charset="-122"/>
                <a:cs typeface="Times New Roman" panose="02020603050405020304" pitchFamily="18" charset="0"/>
              </a:rPr>
              <a:t>exit </a:t>
            </a:r>
            <a:r>
              <a:rPr lang="en-US" altLang="zh-CN" sz="2000" dirty="0">
                <a:ea typeface="宋体" panose="02010600030101010101" pitchFamily="2" charset="-122"/>
                <a:cs typeface="Times New Roman" panose="02020603050405020304" pitchFamily="18" charset="0"/>
              </a:rPr>
              <a:t>: </a:t>
            </a:r>
            <a:r>
              <a:rPr lang="en-US" altLang="zh-CN" sz="2000" b="1" dirty="0">
                <a:ea typeface="宋体" panose="02010600030101010101" pitchFamily="2" charset="-122"/>
                <a:cs typeface="Times New Roman" panose="02020603050405020304" pitchFamily="18" charset="0"/>
              </a:rPr>
              <a:t>  </a:t>
            </a:r>
            <a:r>
              <a:rPr lang="zh-CN" altLang="en-US" sz="2000" dirty="0" smtClean="0">
                <a:ea typeface="宋体" panose="02010600030101010101" pitchFamily="2" charset="-122"/>
                <a:cs typeface="Times New Roman" panose="02020603050405020304" pitchFamily="18" charset="0"/>
              </a:rPr>
              <a:t>退出 </a:t>
            </a:r>
            <a:r>
              <a:rPr lang="en-US" altLang="zh-CN" sz="2000" smtClean="0">
                <a:ea typeface="宋体" panose="02010600030101010101" pitchFamily="2" charset="-122"/>
                <a:cs typeface="Times New Roman" panose="02020603050405020304" pitchFamily="18" charset="0"/>
              </a:rPr>
              <a:t>dos </a:t>
            </a:r>
            <a:r>
              <a:rPr lang="zh-CN" altLang="en-US" sz="2000" smtClean="0">
                <a:ea typeface="宋体" panose="02010600030101010101" pitchFamily="2" charset="-122"/>
                <a:cs typeface="Times New Roman" panose="02020603050405020304" pitchFamily="18" charset="0"/>
              </a:rPr>
              <a:t>命令行</a:t>
            </a:r>
            <a:endParaRPr lang="en-US" altLang="zh-CN" sz="2000" smtClean="0">
              <a:ea typeface="宋体" panose="02010600030101010101" pitchFamily="2" charset="-122"/>
              <a:cs typeface="Times New Roman" panose="02020603050405020304" pitchFamily="18" charset="0"/>
            </a:endParaRPr>
          </a:p>
          <a:p>
            <a:pPr lvl="2">
              <a:buFont typeface="Wingdings" panose="05000000000000000000" pitchFamily="2" charset="2"/>
              <a:buChar char="ü"/>
            </a:pPr>
            <a:r>
              <a:rPr lang="zh-CN" altLang="en-US" smtClean="0">
                <a:ea typeface="宋体" panose="02010600030101010101" pitchFamily="2" charset="-122"/>
                <a:cs typeface="Times New Roman" panose="02020603050405020304" pitchFamily="18" charset="0"/>
              </a:rPr>
              <a:t>补充：</a:t>
            </a:r>
            <a:r>
              <a:rPr lang="en-US" altLang="zh-CN">
                <a:ea typeface="宋体" panose="02010600030101010101" pitchFamily="2" charset="-122"/>
              </a:rPr>
              <a:t>echo </a:t>
            </a:r>
            <a:r>
              <a:rPr lang="en-US" altLang="zh-CN" smtClean="0">
                <a:ea typeface="宋体" panose="02010600030101010101" pitchFamily="2" charset="-122"/>
              </a:rPr>
              <a:t>javase&gt;1.doc</a:t>
            </a:r>
            <a:endParaRPr lang="en-US" altLang="zh-CN" smtClean="0">
              <a:ea typeface="宋体" panose="02010600030101010101" pitchFamily="2" charset="-122"/>
            </a:endParaRPr>
          </a:p>
          <a:p>
            <a:pPr marL="114300" lvl="2" indent="-342900">
              <a:spcBef>
                <a:spcPts val="1200"/>
              </a:spcBef>
              <a:buFont typeface="Wingdings" panose="05000000000000000000" pitchFamily="2" charset="2"/>
              <a:buChar char="l"/>
            </a:pPr>
            <a:r>
              <a:rPr lang="zh-CN" altLang="en-US" sz="2400" b="1" smtClean="0">
                <a:ea typeface="宋体" panose="02010600030101010101" pitchFamily="2" charset="-122"/>
              </a:rPr>
              <a:t>常用快捷键</a:t>
            </a:r>
            <a:endParaRPr lang="en-US" altLang="zh-CN" sz="2400" b="1" smtClean="0">
              <a:ea typeface="宋体" panose="02010600030101010101" pitchFamily="2" charset="-122"/>
            </a:endParaRPr>
          </a:p>
          <a:p>
            <a:pPr marL="571500" lvl="3" indent="-342900">
              <a:buFont typeface="Wingdings" panose="05000000000000000000" pitchFamily="2" charset="2"/>
              <a:buChar char="Ø"/>
            </a:pPr>
            <a:r>
              <a:rPr lang="zh-CN" altLang="zh-CN" sz="2000" smtClean="0">
                <a:ea typeface="宋体" panose="02010600030101010101" pitchFamily="2" charset="-122"/>
              </a:rPr>
              <a:t>←</a:t>
            </a:r>
            <a:r>
              <a:rPr lang="en-US" altLang="zh-CN" sz="2000" smtClean="0">
                <a:ea typeface="宋体" panose="02010600030101010101" pitchFamily="2" charset="-122"/>
              </a:rPr>
              <a:t>   </a:t>
            </a:r>
            <a:r>
              <a:rPr lang="zh-CN" altLang="zh-CN" sz="2000">
                <a:ea typeface="宋体" panose="02010600030101010101" pitchFamily="2" charset="-122"/>
              </a:rPr>
              <a:t>→</a:t>
            </a:r>
            <a:r>
              <a:rPr lang="zh-CN" altLang="en-US" sz="2000">
                <a:ea typeface="宋体" panose="02010600030101010101" pitchFamily="2" charset="-122"/>
              </a:rPr>
              <a:t>：移动光标</a:t>
            </a:r>
            <a:endParaRPr lang="zh-CN" altLang="zh-CN" sz="2000">
              <a:ea typeface="宋体" panose="02010600030101010101" pitchFamily="2" charset="-122"/>
            </a:endParaRPr>
          </a:p>
          <a:p>
            <a:pPr marL="571500" lvl="3" indent="-342900">
              <a:buFont typeface="Wingdings" panose="05000000000000000000" pitchFamily="2" charset="2"/>
              <a:buChar char="Ø"/>
            </a:pPr>
            <a:r>
              <a:rPr lang="zh-CN" altLang="zh-CN" sz="2000">
                <a:ea typeface="宋体" panose="02010600030101010101" pitchFamily="2" charset="-122"/>
              </a:rPr>
              <a:t>↑</a:t>
            </a:r>
            <a:r>
              <a:rPr lang="en-US" altLang="zh-CN" sz="2000">
                <a:ea typeface="宋体" panose="02010600030101010101" pitchFamily="2" charset="-122"/>
              </a:rPr>
              <a:t> </a:t>
            </a:r>
            <a:r>
              <a:rPr lang="en-US" altLang="zh-CN" sz="2000" smtClean="0">
                <a:ea typeface="宋体" panose="02010600030101010101" pitchFamily="2" charset="-122"/>
              </a:rPr>
              <a:t>  </a:t>
            </a:r>
            <a:r>
              <a:rPr lang="zh-CN" altLang="zh-CN" sz="2000" smtClean="0">
                <a:ea typeface="宋体" panose="02010600030101010101" pitchFamily="2" charset="-122"/>
              </a:rPr>
              <a:t>↓</a:t>
            </a:r>
            <a:r>
              <a:rPr lang="zh-CN" altLang="en-US" sz="2000">
                <a:ea typeface="宋体" panose="02010600030101010101" pitchFamily="2" charset="-122"/>
              </a:rPr>
              <a:t>：调阅</a:t>
            </a:r>
            <a:r>
              <a:rPr lang="zh-CN" altLang="en-US" sz="2000" smtClean="0">
                <a:ea typeface="宋体" panose="02010600030101010101" pitchFamily="2" charset="-122"/>
              </a:rPr>
              <a:t>历史操作命令</a:t>
            </a:r>
            <a:endParaRPr lang="en-US" altLang="zh-CN" sz="2000">
              <a:ea typeface="宋体" panose="02010600030101010101" pitchFamily="2" charset="-122"/>
            </a:endParaRPr>
          </a:p>
          <a:p>
            <a:pPr marL="571500" lvl="3" indent="-342900">
              <a:buFont typeface="Wingdings" panose="05000000000000000000" pitchFamily="2" charset="2"/>
              <a:buChar char="Ø"/>
            </a:pPr>
            <a:r>
              <a:rPr lang="en-US" altLang="zh-CN" sz="2000" smtClean="0">
                <a:ea typeface="宋体" panose="02010600030101010101" pitchFamily="2" charset="-122"/>
              </a:rPr>
              <a:t>Delete和</a:t>
            </a:r>
            <a:r>
              <a:rPr lang="en-US" altLang="zh-CN" sz="2000">
                <a:ea typeface="宋体" panose="02010600030101010101" pitchFamily="2" charset="-122"/>
              </a:rPr>
              <a:t>Backspace：删除字符</a:t>
            </a:r>
            <a:endParaRPr lang="en-US" altLang="zh-CN" sz="2000">
              <a:ea typeface="宋体" panose="02010600030101010101" pitchFamily="2" charset="-122"/>
            </a:endParaRPr>
          </a:p>
          <a:p>
            <a:pPr marL="571500" lvl="3" indent="-342900">
              <a:buFont typeface="Wingdings" panose="05000000000000000000" pitchFamily="2" charset="2"/>
              <a:buChar char="Ø"/>
            </a:pPr>
            <a:endParaRPr lang="zh-CN" altLang="en-US" sz="22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0-7 </a:t>
            </a:r>
            <a:r>
              <a:rPr lang="zh-CN" altLang="en-US" sz="4800" smtClean="0">
                <a:solidFill>
                  <a:schemeClr val="bg1"/>
                </a:solidFill>
                <a:ea typeface="隶书" panose="02010509060101010101" pitchFamily="49" charset="-122"/>
              </a:rPr>
              <a:t>计算机编程语言介绍</a:t>
            </a:r>
            <a:endParaRPr lang="zh-CN" altLang="en-US" sz="4800" dirty="0">
              <a:solidFill>
                <a:schemeClr val="bg1"/>
              </a:solidFill>
              <a:ea typeface="隶书" panose="020105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556792"/>
            <a:ext cx="8352928" cy="3744416"/>
          </a:xfrm>
        </p:spPr>
        <p:txBody>
          <a:bodyPr>
            <a:normAutofit/>
          </a:bodyPr>
          <a:lstStyle/>
          <a:p>
            <a:pPr>
              <a:buFont typeface="Wingdings" panose="05000000000000000000" pitchFamily="2" charset="2"/>
              <a:buChar char="l"/>
            </a:pPr>
            <a:r>
              <a:rPr lang="zh-CN" altLang="en-US" sz="2400" dirty="0" smtClean="0">
                <a:ea typeface="宋体" panose="02010600030101010101" pitchFamily="2" charset="-122"/>
                <a:cs typeface="Times New Roman" panose="02020603050405020304" pitchFamily="18" charset="0"/>
              </a:rPr>
              <a:t>什么是计算机语言</a:t>
            </a:r>
            <a:endParaRPr lang="en-US" altLang="zh-CN" sz="2400" dirty="0" smtClean="0">
              <a:ea typeface="宋体" panose="02010600030101010101" pitchFamily="2" charset="-122"/>
              <a:cs typeface="Times New Roman" panose="02020603050405020304" pitchFamily="18" charset="0"/>
            </a:endParaRPr>
          </a:p>
          <a:p>
            <a:pPr lvl="1">
              <a:spcBef>
                <a:spcPts val="1200"/>
              </a:spcBef>
              <a:buFont typeface="Wingdings" panose="05000000000000000000" pitchFamily="2" charset="2"/>
              <a:buChar char="Ø"/>
            </a:pPr>
            <a:r>
              <a:rPr lang="zh-CN" altLang="en-US" dirty="0" smtClean="0">
                <a:ea typeface="宋体" panose="02010600030101010101" pitchFamily="2" charset="-122"/>
                <a:cs typeface="Times New Roman" panose="02020603050405020304" pitchFamily="18" charset="0"/>
              </a:rPr>
              <a:t>语言：是人与人之间用于沟通的一种方式。例如：中国人与中国人用普通话沟通。而中国人要和英国人交流，就要学习英语。</a:t>
            </a:r>
            <a:endParaRPr lang="en-US" altLang="zh-CN" dirty="0" smtClean="0">
              <a:ea typeface="宋体" panose="02010600030101010101" pitchFamily="2" charset="-122"/>
              <a:cs typeface="Times New Roman" panose="02020603050405020304" pitchFamily="18" charset="0"/>
            </a:endParaRPr>
          </a:p>
          <a:p>
            <a:pPr lvl="1">
              <a:spcBef>
                <a:spcPts val="1800"/>
              </a:spcBef>
              <a:buFont typeface="Wingdings" panose="05000000000000000000" pitchFamily="2" charset="2"/>
              <a:buChar char="Ø"/>
            </a:pPr>
            <a:r>
              <a:rPr lang="zh-CN" altLang="en-US" b="1" dirty="0" smtClean="0">
                <a:solidFill>
                  <a:srgbClr val="FF0000"/>
                </a:solidFill>
                <a:ea typeface="宋体" panose="02010600030101010101" pitchFamily="2" charset="-122"/>
                <a:cs typeface="Times New Roman" panose="02020603050405020304" pitchFamily="18" charset="0"/>
              </a:rPr>
              <a:t>计算机语言：人与计算机交流的方式。</a:t>
            </a:r>
            <a:endParaRPr lang="en-US" altLang="zh-CN" b="1" dirty="0" smtClean="0">
              <a:solidFill>
                <a:srgbClr val="FF0000"/>
              </a:solidFill>
              <a:ea typeface="宋体" panose="02010600030101010101" pitchFamily="2" charset="-122"/>
              <a:cs typeface="Times New Roman" panose="02020603050405020304" pitchFamily="18" charset="0"/>
            </a:endParaRPr>
          </a:p>
          <a:p>
            <a:pPr marL="457200" lvl="1" indent="0">
              <a:buNone/>
            </a:pPr>
            <a:r>
              <a:rPr lang="en-US" altLang="zh-CN" b="1" dirty="0">
                <a:solidFill>
                  <a:srgbClr val="FF0000"/>
                </a:solidFill>
                <a:ea typeface="宋体" panose="02010600030101010101" pitchFamily="2" charset="-122"/>
                <a:cs typeface="Times New Roman" panose="02020603050405020304" pitchFamily="18" charset="0"/>
              </a:rPr>
              <a:t> </a:t>
            </a:r>
            <a:r>
              <a:rPr lang="en-US" altLang="zh-CN" b="1" dirty="0" smtClean="0">
                <a:solidFill>
                  <a:srgbClr val="FF0000"/>
                </a:solidFill>
                <a:ea typeface="宋体" panose="02010600030101010101" pitchFamily="2" charset="-122"/>
                <a:cs typeface="Times New Roman" panose="02020603050405020304" pitchFamily="18" charset="0"/>
              </a:rPr>
              <a:t>    </a:t>
            </a:r>
            <a:r>
              <a:rPr lang="zh-CN" altLang="en-US" b="1" dirty="0" smtClean="0">
                <a:ea typeface="宋体" panose="02010600030101010101" pitchFamily="2" charset="-122"/>
                <a:cs typeface="Times New Roman" panose="02020603050405020304" pitchFamily="18" charset="0"/>
              </a:rPr>
              <a:t>如果人要与计算机交流，那么就要学习计算机语言。  </a:t>
            </a:r>
            <a:endParaRPr lang="en-US" altLang="zh-CN" b="1" dirty="0" smtClean="0">
              <a:ea typeface="宋体" panose="02010600030101010101" pitchFamily="2" charset="-122"/>
              <a:cs typeface="Times New Roman" panose="02020603050405020304" pitchFamily="18" charset="0"/>
            </a:endParaRPr>
          </a:p>
          <a:p>
            <a:pPr marL="457200" lvl="1" indent="0">
              <a:buNone/>
            </a:pPr>
            <a:r>
              <a:rPr lang="en-US" altLang="zh-CN" b="1" dirty="0">
                <a:ea typeface="宋体" panose="02010600030101010101" pitchFamily="2" charset="-122"/>
                <a:cs typeface="Times New Roman" panose="02020603050405020304" pitchFamily="18" charset="0"/>
              </a:rPr>
              <a:t> </a:t>
            </a:r>
            <a:r>
              <a:rPr lang="en-US" altLang="zh-CN" b="1" dirty="0" smtClean="0">
                <a:ea typeface="宋体" panose="02010600030101010101" pitchFamily="2" charset="-122"/>
                <a:cs typeface="Times New Roman" panose="02020603050405020304" pitchFamily="18" charset="0"/>
              </a:rPr>
              <a:t>    </a:t>
            </a:r>
            <a:r>
              <a:rPr lang="zh-CN" altLang="en-US" b="1" dirty="0" smtClean="0">
                <a:ea typeface="宋体" panose="02010600030101010101" pitchFamily="2" charset="-122"/>
                <a:cs typeface="Times New Roman" panose="02020603050405020304" pitchFamily="18" charset="0"/>
              </a:rPr>
              <a:t>计算机语言有</a:t>
            </a:r>
            <a:r>
              <a:rPr lang="zh-CN" altLang="en-US" b="1" smtClean="0">
                <a:ea typeface="宋体" panose="02010600030101010101" pitchFamily="2" charset="-122"/>
                <a:cs typeface="Times New Roman" panose="02020603050405020304" pitchFamily="18" charset="0"/>
              </a:rPr>
              <a:t>很多种</a:t>
            </a:r>
            <a:r>
              <a:rPr lang="zh-CN" altLang="en-US" b="1">
                <a:ea typeface="宋体" panose="02010600030101010101" pitchFamily="2" charset="-122"/>
                <a:cs typeface="Times New Roman" panose="02020603050405020304" pitchFamily="18" charset="0"/>
              </a:rPr>
              <a:t>。</a:t>
            </a:r>
            <a:r>
              <a:rPr lang="zh-CN" altLang="en-US" b="1" smtClean="0">
                <a:ea typeface="宋体" panose="02010600030101010101" pitchFamily="2" charset="-122"/>
                <a:cs typeface="Times New Roman" panose="02020603050405020304" pitchFamily="18" charset="0"/>
              </a:rPr>
              <a:t>如：</a:t>
            </a:r>
            <a:r>
              <a:rPr lang="en-US" altLang="zh-CN" b="1" smtClean="0">
                <a:ea typeface="宋体" panose="02010600030101010101" pitchFamily="2" charset="-122"/>
                <a:cs typeface="Times New Roman" panose="02020603050405020304" pitchFamily="18" charset="0"/>
              </a:rPr>
              <a:t>C ,C++</a:t>
            </a:r>
            <a:r>
              <a:rPr lang="zh-CN" altLang="en-US" b="1" smtClean="0">
                <a:ea typeface="宋体" panose="02010600030101010101" pitchFamily="2" charset="-122"/>
                <a:cs typeface="Times New Roman" panose="02020603050405020304" pitchFamily="18" charset="0"/>
              </a:rPr>
              <a:t> </a:t>
            </a:r>
            <a:r>
              <a:rPr lang="en-US" altLang="zh-CN" b="1" smtClean="0">
                <a:ea typeface="宋体" panose="02010600030101010101" pitchFamily="2" charset="-122"/>
                <a:cs typeface="Times New Roman" panose="02020603050405020304" pitchFamily="18" charset="0"/>
              </a:rPr>
              <a:t>,Java</a:t>
            </a:r>
            <a:r>
              <a:rPr lang="zh-CN" altLang="en-US" b="1" smtClean="0">
                <a:ea typeface="宋体" panose="02010600030101010101" pitchFamily="2" charset="-122"/>
                <a:cs typeface="Times New Roman" panose="02020603050405020304" pitchFamily="18" charset="0"/>
              </a:rPr>
              <a:t> </a:t>
            </a:r>
            <a:r>
              <a:rPr lang="en-US" altLang="zh-CN" b="1" smtClean="0">
                <a:ea typeface="宋体" panose="02010600030101010101" pitchFamily="2" charset="-122"/>
                <a:cs typeface="Times New Roman" panose="02020603050405020304" pitchFamily="18" charset="0"/>
              </a:rPr>
              <a:t>,PHP</a:t>
            </a:r>
            <a:r>
              <a:rPr lang="zh-CN" altLang="en-US" b="1" smtClean="0">
                <a:ea typeface="宋体" panose="02010600030101010101" pitchFamily="2" charset="-122"/>
                <a:cs typeface="Times New Roman" panose="02020603050405020304" pitchFamily="18" charset="0"/>
              </a:rPr>
              <a:t> </a:t>
            </a:r>
            <a:r>
              <a:rPr lang="en-US" altLang="zh-CN" b="1" smtClean="0">
                <a:ea typeface="宋体" panose="02010600030101010101" pitchFamily="2" charset="-122"/>
                <a:cs typeface="Times New Roman" panose="02020603050405020304" pitchFamily="18" charset="0"/>
              </a:rPr>
              <a:t>,</a:t>
            </a:r>
            <a:r>
              <a:rPr lang="zh-CN" altLang="en-US" b="1" smtClean="0">
                <a:ea typeface="宋体" panose="02010600030101010101" pitchFamily="2" charset="-122"/>
                <a:cs typeface="Times New Roman" panose="02020603050405020304" pitchFamily="18" charset="0"/>
              </a:rPr>
              <a:t>  </a:t>
            </a:r>
            <a:r>
              <a:rPr lang="en-US" altLang="zh-CN" b="1" smtClean="0">
                <a:ea typeface="宋体" panose="02010600030101010101" pitchFamily="2" charset="-122"/>
                <a:cs typeface="Times New Roman" panose="02020603050405020304" pitchFamily="18" charset="0"/>
              </a:rPr>
              <a:t>Kotlin</a:t>
            </a:r>
            <a:r>
              <a:rPr lang="zh-CN" altLang="en-US" b="1" smtClean="0">
                <a:ea typeface="宋体" panose="02010600030101010101" pitchFamily="2" charset="-122"/>
                <a:cs typeface="Times New Roman" panose="02020603050405020304" pitchFamily="18" charset="0"/>
              </a:rPr>
              <a:t>等</a:t>
            </a:r>
            <a:r>
              <a:rPr lang="zh-CN" altLang="en-US" b="1" dirty="0" smtClean="0">
                <a:ea typeface="宋体" panose="02010600030101010101" pitchFamily="2" charset="-122"/>
                <a:cs typeface="Times New Roman" panose="02020603050405020304" pitchFamily="18" charset="0"/>
              </a:rPr>
              <a:t>。</a:t>
            </a:r>
            <a:endParaRPr lang="zh-CN" altLang="en-US" b="1" dirty="0" smtClean="0">
              <a:ea typeface="宋体" panose="02010600030101010101" pitchFamily="2" charset="-122"/>
              <a:cs typeface="Times New Roman" panose="02020603050405020304" pitchFamily="18" charset="0"/>
            </a:endParaRPr>
          </a:p>
          <a:p>
            <a:pPr lvl="1"/>
            <a:endParaRPr lang="zh-CN" altLang="en-US" dirty="0">
              <a:ea typeface="宋体"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862147" y="1735748"/>
            <a:ext cx="7202488"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charset="-122"/>
                <a:cs typeface="Arial Unicode MS" charset="-122"/>
              </a:defRPr>
            </a:lvl1pPr>
            <a:lvl2pPr marL="742950" indent="-285750" eaLnBrk="0" hangingPunct="0">
              <a:defRPr>
                <a:solidFill>
                  <a:schemeClr val="tx1"/>
                </a:solidFill>
                <a:latin typeface="Arial" panose="020B0604020202020204" pitchFamily="34" charset="0"/>
                <a:ea typeface="Arial Unicode MS" charset="-122"/>
                <a:cs typeface="Arial Unicode MS" charset="-122"/>
              </a:defRPr>
            </a:lvl2pPr>
            <a:lvl3pPr marL="1143000" indent="-228600" eaLnBrk="0" hangingPunct="0">
              <a:defRPr>
                <a:solidFill>
                  <a:schemeClr val="tx1"/>
                </a:solidFill>
                <a:latin typeface="Arial" panose="020B0604020202020204" pitchFamily="34" charset="0"/>
                <a:ea typeface="Arial Unicode MS" charset="-122"/>
                <a:cs typeface="Arial Unicode MS" charset="-122"/>
              </a:defRPr>
            </a:lvl3pPr>
            <a:lvl4pPr marL="1600200" indent="-228600" eaLnBrk="0" hangingPunct="0">
              <a:defRPr>
                <a:solidFill>
                  <a:schemeClr val="tx1"/>
                </a:solidFill>
                <a:latin typeface="Arial" panose="020B0604020202020204" pitchFamily="34" charset="0"/>
                <a:ea typeface="Arial Unicode MS" charset="-122"/>
                <a:cs typeface="Arial Unicode MS" charset="-122"/>
              </a:defRPr>
            </a:lvl4pPr>
            <a:lvl5pPr marL="2057400" indent="-228600" eaLnBrk="0" hangingPunct="0">
              <a:defRPr>
                <a:solidFill>
                  <a:schemeClr val="tx1"/>
                </a:solidFill>
                <a:latin typeface="Arial" panose="020B0604020202020204" pitchFamily="34" charset="0"/>
                <a:ea typeface="Arial Unicode MS" charset="-122"/>
                <a:cs typeface="Arial Unicode MS"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9pPr>
          </a:lstStyle>
          <a:p>
            <a:pPr marL="342900" indent="-342900" eaLnBrk="1" hangingPunct="1">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第</a:t>
            </a:r>
            <a:r>
              <a:rPr lang="zh-CN" altLang="en-US" sz="2400" b="1" dirty="0">
                <a:latin typeface="+mn-lt"/>
                <a:ea typeface="宋体" panose="02010600030101010101" pitchFamily="2" charset="-122"/>
                <a:cs typeface="Times New Roman" panose="02020603050405020304" pitchFamily="18" charset="0"/>
              </a:rPr>
              <a:t>一代语言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zh-CN" altLang="en-US" sz="2400" smtClean="0">
                <a:latin typeface="+mn-lt"/>
                <a:ea typeface="宋体" panose="02010600030101010101" pitchFamily="2" charset="-122"/>
                <a:cs typeface="Times New Roman" panose="02020603050405020304" pitchFamily="18" charset="0"/>
              </a:rPr>
              <a:t>机器语言。指令以二进制代码形式存在。</a:t>
            </a:r>
            <a:endParaRPr lang="en-US" sz="2400" dirty="0">
              <a:latin typeface="+mn-lt"/>
              <a:ea typeface="宋体" panose="02010600030101010101" pitchFamily="2" charset="-122"/>
              <a:cs typeface="Times New Roman" panose="02020603050405020304" pitchFamily="18" charset="0"/>
            </a:endParaRPr>
          </a:p>
          <a:p>
            <a:pPr marL="342900" indent="-342900" eaLnBrk="1" hangingPunct="1">
              <a:spcBef>
                <a:spcPts val="3000"/>
              </a:spcBef>
              <a:buFont typeface="Wingdings" panose="05000000000000000000" pitchFamily="2" charset="2"/>
              <a:buChar char="l"/>
            </a:pPr>
            <a:r>
              <a:rPr lang="zh-CN" altLang="en-US" sz="2400" b="1" dirty="0" smtClean="0">
                <a:latin typeface="+mn-lt"/>
                <a:ea typeface="宋体" panose="02010600030101010101" pitchFamily="2" charset="-122"/>
                <a:cs typeface="Times New Roman" panose="02020603050405020304" pitchFamily="18" charset="0"/>
              </a:rPr>
              <a:t>第二</a:t>
            </a:r>
            <a:r>
              <a:rPr lang="zh-CN" altLang="en-US" sz="2400" b="1" dirty="0">
                <a:latin typeface="+mn-lt"/>
                <a:ea typeface="宋体" panose="02010600030101010101" pitchFamily="2" charset="-122"/>
                <a:cs typeface="Times New Roman" panose="02020603050405020304" pitchFamily="18" charset="0"/>
              </a:rPr>
              <a:t>代语言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r>
              <a:rPr lang="zh-CN" altLang="en-US" sz="2400" smtClean="0">
                <a:latin typeface="+mn-lt"/>
                <a:ea typeface="宋体" panose="02010600030101010101" pitchFamily="2" charset="-122"/>
                <a:cs typeface="Times New Roman" panose="02020603050405020304" pitchFamily="18" charset="0"/>
              </a:rPr>
              <a:t>汇编语言。使用助记符表示一条机器指令。</a:t>
            </a:r>
            <a:endParaRPr lang="en-US" altLang="zh-CN" sz="2400" smtClean="0">
              <a:latin typeface="+mn-lt"/>
              <a:ea typeface="宋体" panose="02010600030101010101" pitchFamily="2" charset="-122"/>
              <a:cs typeface="Times New Roman" panose="02020603050405020304" pitchFamily="18" charset="0"/>
            </a:endParaRPr>
          </a:p>
          <a:p>
            <a:pPr marL="1085850" lvl="1" indent="-342900" eaLnBrk="1" hangingPunct="1">
              <a:buFont typeface="Wingdings" panose="05000000000000000000" pitchFamily="2" charset="2"/>
              <a:buChar char="Ø"/>
            </a:pPr>
            <a:endParaRPr lang="en-US" altLang="zh-CN" sz="2400">
              <a:latin typeface="+mn-lt"/>
              <a:ea typeface="宋体" panose="02010600030101010101" pitchFamily="2" charset="-122"/>
              <a:cs typeface="Times New Roman" panose="02020603050405020304" pitchFamily="18" charset="0"/>
            </a:endParaRPr>
          </a:p>
        </p:txBody>
      </p:sp>
      <p:sp>
        <p:nvSpPr>
          <p:cNvPr id="3" name="流程图: 磁盘 2"/>
          <p:cNvSpPr/>
          <p:nvPr/>
        </p:nvSpPr>
        <p:spPr>
          <a:xfrm>
            <a:off x="1272758" y="4140066"/>
            <a:ext cx="1787074" cy="1248055"/>
          </a:xfrm>
          <a:prstGeom prst="flowChartMagneticDisk">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4" name="TextBox 3"/>
          <p:cNvSpPr txBox="1"/>
          <p:nvPr/>
        </p:nvSpPr>
        <p:spPr>
          <a:xfrm>
            <a:off x="6298430" y="4183340"/>
            <a:ext cx="1729954" cy="338554"/>
          </a:xfrm>
          <a:prstGeom prst="rect">
            <a:avLst/>
          </a:prstGeom>
          <a:noFill/>
        </p:spPr>
        <p:txBody>
          <a:bodyPr wrap="square" rtlCol="0">
            <a:spAutoFit/>
          </a:bodyPr>
          <a:lstStyle/>
          <a:p>
            <a:r>
              <a:rPr lang="zh-CN" altLang="en-US" sz="1600" smtClean="0">
                <a:ea typeface="宋体" panose="02010600030101010101" pitchFamily="2" charset="-122"/>
              </a:rPr>
              <a:t>机器代码文件</a:t>
            </a:r>
            <a:endParaRPr lang="zh-CN" altLang="en-US" sz="1600">
              <a:ea typeface="宋体" panose="02010600030101010101" pitchFamily="2" charset="-122"/>
            </a:endParaRPr>
          </a:p>
        </p:txBody>
      </p:sp>
      <p:sp>
        <p:nvSpPr>
          <p:cNvPr id="5" name="TextBox 4"/>
          <p:cNvSpPr txBox="1"/>
          <p:nvPr/>
        </p:nvSpPr>
        <p:spPr>
          <a:xfrm>
            <a:off x="1403648" y="4668041"/>
            <a:ext cx="1800200" cy="369332"/>
          </a:xfrm>
          <a:prstGeom prst="rect">
            <a:avLst/>
          </a:prstGeom>
          <a:noFill/>
        </p:spPr>
        <p:txBody>
          <a:bodyPr wrap="square" rtlCol="0">
            <a:spAutoFit/>
          </a:bodyPr>
          <a:lstStyle/>
          <a:p>
            <a:r>
              <a:rPr lang="en-US" altLang="zh-CN" smtClean="0">
                <a:ea typeface="宋体" panose="02010600030101010101" pitchFamily="2" charset="-122"/>
              </a:rPr>
              <a:t>add 2,3,result</a:t>
            </a:r>
            <a:endParaRPr lang="zh-CN" altLang="en-US">
              <a:ea typeface="宋体" panose="02010600030101010101" pitchFamily="2" charset="-122"/>
            </a:endParaRPr>
          </a:p>
        </p:txBody>
      </p:sp>
      <p:cxnSp>
        <p:nvCxnSpPr>
          <p:cNvPr id="7" name="直接箭头连接符 6"/>
          <p:cNvCxnSpPr>
            <a:endCxn id="9" idx="1"/>
          </p:cNvCxnSpPr>
          <p:nvPr/>
        </p:nvCxnSpPr>
        <p:spPr>
          <a:xfrm flipV="1">
            <a:off x="3059832" y="4808773"/>
            <a:ext cx="1224136" cy="1586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83968" y="4658749"/>
            <a:ext cx="864096"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283968" y="4624107"/>
            <a:ext cx="1080120" cy="369332"/>
          </a:xfrm>
          <a:prstGeom prst="rect">
            <a:avLst/>
          </a:prstGeom>
          <a:noFill/>
        </p:spPr>
        <p:txBody>
          <a:bodyPr wrap="square" rtlCol="0">
            <a:spAutoFit/>
          </a:bodyPr>
          <a:lstStyle/>
          <a:p>
            <a:r>
              <a:rPr lang="zh-CN" altLang="en-US" smtClean="0">
                <a:latin typeface="宋体" panose="02010600030101010101" pitchFamily="2" charset="-122"/>
                <a:ea typeface="宋体" panose="02010600030101010101" pitchFamily="2" charset="-122"/>
              </a:rPr>
              <a:t>汇编器</a:t>
            </a:r>
            <a:endParaRPr lang="zh-CN" altLang="en-US">
              <a:latin typeface="宋体" panose="02010600030101010101" pitchFamily="2" charset="-122"/>
              <a:ea typeface="宋体" panose="02010600030101010101" pitchFamily="2" charset="-122"/>
            </a:endParaRPr>
          </a:p>
        </p:txBody>
      </p:sp>
      <p:cxnSp>
        <p:nvCxnSpPr>
          <p:cNvPr id="11" name="直接箭头连接符 10"/>
          <p:cNvCxnSpPr/>
          <p:nvPr/>
        </p:nvCxnSpPr>
        <p:spPr>
          <a:xfrm>
            <a:off x="5148064" y="4812057"/>
            <a:ext cx="93610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流程图: 磁盘 13"/>
          <p:cNvSpPr/>
          <p:nvPr/>
        </p:nvSpPr>
        <p:spPr>
          <a:xfrm>
            <a:off x="6099056" y="4163985"/>
            <a:ext cx="1787074" cy="1248055"/>
          </a:xfrm>
          <a:prstGeom prst="flowChartMagneticDisk">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sp>
        <p:nvSpPr>
          <p:cNvPr id="15" name="TextBox 14"/>
          <p:cNvSpPr txBox="1"/>
          <p:nvPr/>
        </p:nvSpPr>
        <p:spPr>
          <a:xfrm>
            <a:off x="6012160" y="4521894"/>
            <a:ext cx="1929328" cy="923330"/>
          </a:xfrm>
          <a:prstGeom prst="rect">
            <a:avLst/>
          </a:prstGeom>
          <a:noFill/>
        </p:spPr>
        <p:txBody>
          <a:bodyPr wrap="square" rtlCol="0">
            <a:spAutoFit/>
          </a:bodyPr>
          <a:lstStyle/>
          <a:p>
            <a:pPr algn="ctr"/>
            <a:r>
              <a:rPr lang="en-US" altLang="zh-CN" smtClean="0"/>
              <a:t>…</a:t>
            </a:r>
            <a:endParaRPr lang="en-US" altLang="zh-CN" smtClean="0"/>
          </a:p>
          <a:p>
            <a:pPr algn="ctr"/>
            <a:r>
              <a:rPr lang="en-US" altLang="zh-CN" smtClean="0"/>
              <a:t>110110101001101</a:t>
            </a:r>
            <a:endParaRPr lang="en-US" altLang="zh-CN"/>
          </a:p>
          <a:p>
            <a:pPr algn="ctr"/>
            <a:r>
              <a:rPr lang="en-US" altLang="zh-CN" smtClean="0"/>
              <a: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971600" y="1547376"/>
            <a:ext cx="7202488"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Arial Unicode MS" charset="-122"/>
                <a:cs typeface="Arial Unicode MS" charset="-122"/>
              </a:defRPr>
            </a:lvl1pPr>
            <a:lvl2pPr marL="742950" indent="-285750" eaLnBrk="0" hangingPunct="0">
              <a:defRPr>
                <a:solidFill>
                  <a:schemeClr val="tx1"/>
                </a:solidFill>
                <a:latin typeface="Arial" panose="020B0604020202020204" pitchFamily="34" charset="0"/>
                <a:ea typeface="Arial Unicode MS" charset="-122"/>
                <a:cs typeface="Arial Unicode MS" charset="-122"/>
              </a:defRPr>
            </a:lvl2pPr>
            <a:lvl3pPr marL="1143000" indent="-228600" eaLnBrk="0" hangingPunct="0">
              <a:defRPr>
                <a:solidFill>
                  <a:schemeClr val="tx1"/>
                </a:solidFill>
                <a:latin typeface="Arial" panose="020B0604020202020204" pitchFamily="34" charset="0"/>
                <a:ea typeface="Arial Unicode MS" charset="-122"/>
                <a:cs typeface="Arial Unicode MS" charset="-122"/>
              </a:defRPr>
            </a:lvl3pPr>
            <a:lvl4pPr marL="1600200" indent="-228600" eaLnBrk="0" hangingPunct="0">
              <a:defRPr>
                <a:solidFill>
                  <a:schemeClr val="tx1"/>
                </a:solidFill>
                <a:latin typeface="Arial" panose="020B0604020202020204" pitchFamily="34" charset="0"/>
                <a:ea typeface="Arial Unicode MS" charset="-122"/>
                <a:cs typeface="Arial Unicode MS" charset="-122"/>
              </a:defRPr>
            </a:lvl4pPr>
            <a:lvl5pPr marL="2057400" indent="-228600" eaLnBrk="0" hangingPunct="0">
              <a:defRPr>
                <a:solidFill>
                  <a:schemeClr val="tx1"/>
                </a:solidFill>
                <a:latin typeface="Arial" panose="020B0604020202020204" pitchFamily="34" charset="0"/>
                <a:ea typeface="Arial Unicode MS" charset="-122"/>
                <a:cs typeface="Arial Unicode MS"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Arial Unicode MS" charset="-122"/>
                <a:cs typeface="Arial Unicode MS" charset="-122"/>
              </a:defRPr>
            </a:lvl9pPr>
          </a:lstStyle>
          <a:p>
            <a:pPr marL="342900" indent="-342900" eaLnBrk="1" hangingPunct="1">
              <a:buFont typeface="Wingdings" panose="05000000000000000000" pitchFamily="2" charset="2"/>
              <a:buChar char="l"/>
            </a:pPr>
            <a:r>
              <a:rPr lang="zh-CN" altLang="en-US" sz="2400" b="1" smtClean="0">
                <a:latin typeface="+mn-lt"/>
                <a:ea typeface="宋体" panose="02010600030101010101" pitchFamily="2" charset="-122"/>
                <a:cs typeface="Times New Roman" panose="02020603050405020304" pitchFamily="18" charset="0"/>
              </a:rPr>
              <a:t>第</a:t>
            </a:r>
            <a:r>
              <a:rPr lang="zh-CN" altLang="en-US" sz="2400" b="1">
                <a:latin typeface="+mn-lt"/>
                <a:ea typeface="宋体" panose="02010600030101010101" pitchFamily="2" charset="-122"/>
                <a:cs typeface="Times New Roman" panose="02020603050405020304" pitchFamily="18" charset="0"/>
              </a:rPr>
              <a:t>三代</a:t>
            </a:r>
            <a:r>
              <a:rPr lang="zh-CN" altLang="en-US" sz="2400" b="1" smtClean="0">
                <a:latin typeface="+mn-lt"/>
                <a:ea typeface="宋体" panose="02010600030101010101" pitchFamily="2" charset="-122"/>
                <a:cs typeface="Times New Roman" panose="02020603050405020304" pitchFamily="18" charset="0"/>
              </a:rPr>
              <a:t>语言：高级语言</a:t>
            </a:r>
            <a:endParaRPr lang="zh-CN" altLang="en-US" sz="2400" b="1" dirty="0">
              <a:latin typeface="+mn-lt"/>
              <a:ea typeface="宋体" panose="02010600030101010101" pitchFamily="2" charset="-122"/>
              <a:cs typeface="Times New Roman" panose="02020603050405020304" pitchFamily="18" charset="0"/>
            </a:endParaRPr>
          </a:p>
          <a:p>
            <a:pPr marL="1085850" lvl="1" indent="-342900" eaLnBrk="1" hangingPunct="1">
              <a:lnSpc>
                <a:spcPct val="150000"/>
              </a:lnSpc>
              <a:spcBef>
                <a:spcPts val="1800"/>
              </a:spcBef>
              <a:buFont typeface="Wingdings" panose="05000000000000000000" pitchFamily="2" charset="2"/>
              <a:buChar char="Ø"/>
            </a:pPr>
            <a:r>
              <a:rPr lang="en-US" altLang="zh-CN" sz="2400" dirty="0" smtClean="0">
                <a:latin typeface="+mn-lt"/>
                <a:ea typeface="宋体" panose="02010600030101010101" pitchFamily="2" charset="-122"/>
                <a:cs typeface="Times New Roman" panose="02020603050405020304" pitchFamily="18" charset="0"/>
              </a:rPr>
              <a:t>C</a:t>
            </a:r>
            <a:r>
              <a:rPr lang="zh-CN" altLang="en-US" sz="2400" dirty="0">
                <a:latin typeface="+mn-lt"/>
                <a:ea typeface="宋体" panose="02010600030101010101" pitchFamily="2" charset="-122"/>
                <a:cs typeface="Times New Roman" panose="02020603050405020304" pitchFamily="18" charset="0"/>
              </a:rPr>
              <a:t>、</a:t>
            </a:r>
            <a:r>
              <a:rPr lang="en-US" altLang="zh-CN" sz="2400" dirty="0">
                <a:latin typeface="+mn-lt"/>
                <a:ea typeface="宋体" panose="02010600030101010101" pitchFamily="2" charset="-122"/>
                <a:cs typeface="Times New Roman" panose="02020603050405020304" pitchFamily="18" charset="0"/>
              </a:rPr>
              <a:t>Pascal</a:t>
            </a:r>
            <a:r>
              <a:rPr lang="zh-CN" altLang="en-US" sz="2400" dirty="0">
                <a:latin typeface="+mn-lt"/>
                <a:ea typeface="宋体" panose="02010600030101010101" pitchFamily="2" charset="-122"/>
                <a:cs typeface="Times New Roman" panose="02020603050405020304" pitchFamily="18" charset="0"/>
              </a:rPr>
              <a:t>、</a:t>
            </a:r>
            <a:r>
              <a:rPr lang="en-US" altLang="zh-CN" sz="2400" dirty="0">
                <a:latin typeface="+mn-lt"/>
                <a:ea typeface="宋体" panose="02010600030101010101" pitchFamily="2" charset="-122"/>
                <a:cs typeface="Times New Roman" panose="02020603050405020304" pitchFamily="18" charset="0"/>
              </a:rPr>
              <a:t>Fortran</a:t>
            </a:r>
            <a:r>
              <a:rPr lang="zh-CN" altLang="en-US" sz="2400" dirty="0">
                <a:latin typeface="+mn-lt"/>
                <a:ea typeface="宋体" panose="02010600030101010101" pitchFamily="2" charset="-122"/>
                <a:cs typeface="Times New Roman" panose="02020603050405020304" pitchFamily="18" charset="0"/>
              </a:rPr>
              <a:t>面向过程的语言</a:t>
            </a:r>
            <a:endParaRPr lang="en-US" sz="2400" dirty="0">
              <a:latin typeface="+mn-lt"/>
              <a:ea typeface="宋体" panose="02010600030101010101" pitchFamily="2" charset="-122"/>
              <a:cs typeface="Times New Roman" panose="02020603050405020304" pitchFamily="18" charset="0"/>
            </a:endParaRPr>
          </a:p>
          <a:p>
            <a:pPr marL="1085850" lvl="1" indent="-342900" eaLnBrk="1" hangingPunct="1">
              <a:lnSpc>
                <a:spcPct val="150000"/>
              </a:lnSpc>
              <a:buFont typeface="Wingdings" panose="05000000000000000000" pitchFamily="2" charset="2"/>
              <a:buChar char="Ø"/>
            </a:pPr>
            <a:r>
              <a:rPr lang="en-US" altLang="zh-CN" sz="2400" smtClean="0">
                <a:latin typeface="+mn-lt"/>
                <a:ea typeface="宋体" panose="02010600030101010101" pitchFamily="2" charset="-122"/>
                <a:cs typeface="Times New Roman" panose="02020603050405020304" pitchFamily="18" charset="0"/>
              </a:rPr>
              <a:t>C++</a:t>
            </a:r>
            <a:r>
              <a:rPr lang="zh-CN" altLang="en-US" sz="2400" smtClean="0">
                <a:latin typeface="+mn-lt"/>
                <a:ea typeface="宋体" panose="02010600030101010101" pitchFamily="2" charset="-122"/>
                <a:cs typeface="Times New Roman" panose="02020603050405020304" pitchFamily="18" charset="0"/>
              </a:rPr>
              <a:t>面向过程</a:t>
            </a:r>
            <a:r>
              <a:rPr lang="en-US" altLang="zh-CN" sz="2400" smtClean="0">
                <a:latin typeface="+mn-lt"/>
                <a:ea typeface="宋体" panose="02010600030101010101" pitchFamily="2" charset="-122"/>
                <a:cs typeface="Times New Roman" panose="02020603050405020304" pitchFamily="18" charset="0"/>
              </a:rPr>
              <a:t>/</a:t>
            </a:r>
            <a:r>
              <a:rPr lang="zh-CN" altLang="en-US" sz="2400" smtClean="0">
                <a:latin typeface="+mn-lt"/>
                <a:ea typeface="宋体" panose="02010600030101010101" pitchFamily="2" charset="-122"/>
                <a:cs typeface="Times New Roman" panose="02020603050405020304" pitchFamily="18" charset="0"/>
              </a:rPr>
              <a:t>面向对象</a:t>
            </a:r>
            <a:endParaRPr lang="en-US" sz="2400" smtClean="0">
              <a:latin typeface="+mn-lt"/>
              <a:ea typeface="宋体" panose="02010600030101010101" pitchFamily="2" charset="-122"/>
              <a:cs typeface="Times New Roman" panose="02020603050405020304" pitchFamily="18" charset="0"/>
            </a:endParaRPr>
          </a:p>
          <a:p>
            <a:pPr marL="1085850" lvl="1" indent="-342900" eaLnBrk="1" hangingPunct="1">
              <a:lnSpc>
                <a:spcPct val="150000"/>
              </a:lnSpc>
              <a:buFont typeface="Wingdings" panose="05000000000000000000" pitchFamily="2" charset="2"/>
              <a:buChar char="Ø"/>
            </a:pPr>
            <a:r>
              <a:rPr lang="en-US" altLang="zh-CN" sz="2400" b="1" smtClean="0">
                <a:latin typeface="+mn-lt"/>
                <a:ea typeface="宋体" panose="02010600030101010101" pitchFamily="2" charset="-122"/>
                <a:cs typeface="Times New Roman" panose="02020603050405020304" pitchFamily="18" charset="0"/>
              </a:rPr>
              <a:t>Java</a:t>
            </a:r>
            <a:r>
              <a:rPr lang="zh-CN" altLang="en-US" sz="2400" b="1" dirty="0">
                <a:latin typeface="+mn-lt"/>
                <a:ea typeface="宋体" panose="02010600030101010101" pitchFamily="2" charset="-122"/>
                <a:cs typeface="Times New Roman" panose="02020603050405020304" pitchFamily="18" charset="0"/>
              </a:rPr>
              <a:t>跨平台的纯面向对象</a:t>
            </a:r>
            <a:r>
              <a:rPr lang="zh-CN" altLang="en-US" sz="2400" b="1">
                <a:latin typeface="+mn-lt"/>
                <a:ea typeface="宋体" panose="02010600030101010101" pitchFamily="2" charset="-122"/>
                <a:cs typeface="Times New Roman" panose="02020603050405020304" pitchFamily="18" charset="0"/>
              </a:rPr>
              <a:t>的</a:t>
            </a:r>
            <a:r>
              <a:rPr lang="zh-CN" altLang="en-US" sz="2400" b="1" smtClean="0">
                <a:latin typeface="+mn-lt"/>
                <a:ea typeface="宋体" panose="02010600030101010101" pitchFamily="2" charset="-122"/>
                <a:cs typeface="Times New Roman" panose="02020603050405020304" pitchFamily="18" charset="0"/>
              </a:rPr>
              <a:t>语言</a:t>
            </a:r>
            <a:endParaRPr lang="zh-CN" altLang="en-US" sz="2400" b="1" smtClean="0">
              <a:latin typeface="+mn-lt"/>
              <a:ea typeface="宋体" panose="02010600030101010101" pitchFamily="2" charset="-122"/>
              <a:cs typeface="Times New Roman" panose="02020603050405020304" pitchFamily="18" charset="0"/>
            </a:endParaRPr>
          </a:p>
          <a:p>
            <a:pPr marL="1085850" lvl="1" indent="-342900" eaLnBrk="1" hangingPunct="1">
              <a:lnSpc>
                <a:spcPct val="150000"/>
              </a:lnSpc>
              <a:buFont typeface="Wingdings" panose="05000000000000000000" pitchFamily="2" charset="2"/>
              <a:buChar char="Ø"/>
            </a:pPr>
            <a:r>
              <a:rPr lang="en-US" altLang="zh-CN" sz="2400" smtClean="0">
                <a:latin typeface="+mn-lt"/>
                <a:ea typeface="宋体" panose="02010600030101010101" pitchFamily="2" charset="-122"/>
                <a:cs typeface="Times New Roman" panose="02020603050405020304" pitchFamily="18" charset="0"/>
              </a:rPr>
              <a:t>.NET</a:t>
            </a:r>
            <a:r>
              <a:rPr lang="zh-CN" altLang="en-US" sz="2400" smtClean="0">
                <a:latin typeface="+mn-lt"/>
                <a:ea typeface="宋体" panose="02010600030101010101" pitchFamily="2" charset="-122"/>
                <a:cs typeface="Times New Roman" panose="02020603050405020304" pitchFamily="18" charset="0"/>
              </a:rPr>
              <a:t>跨语言的平台</a:t>
            </a:r>
            <a:endParaRPr lang="zh-CN" altLang="en-US" sz="2400" dirty="0">
              <a:latin typeface="+mn-lt"/>
              <a:ea typeface="宋体"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0-1 </a:t>
            </a:r>
            <a:r>
              <a:rPr lang="zh-CN" altLang="en-US" sz="4800" smtClean="0">
                <a:solidFill>
                  <a:schemeClr val="bg1"/>
                </a:solidFill>
                <a:ea typeface="隶书" panose="02010509060101010101" pitchFamily="49" charset="-122"/>
              </a:rPr>
              <a:t>概述</a:t>
            </a:r>
            <a:endParaRPr lang="zh-CN" altLang="en-US" sz="4800" dirty="0">
              <a:solidFill>
                <a:schemeClr val="bg1"/>
              </a:solidFill>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548" y="2780928"/>
            <a:ext cx="3384376" cy="461665"/>
          </a:xfrm>
          <a:prstGeom prst="rect">
            <a:avLst/>
          </a:prstGeom>
          <a:noFill/>
        </p:spPr>
        <p:txBody>
          <a:bodyPr wrap="square" rtlCol="0">
            <a:spAutoFit/>
          </a:bodyPr>
          <a:lstStyle/>
          <a:p>
            <a:r>
              <a:rPr lang="zh-CN" altLang="en-US" sz="2400" b="1" smtClean="0">
                <a:ea typeface="宋体" panose="02010600030101010101" pitchFamily="2" charset="-122"/>
              </a:rPr>
              <a:t>程序设计</a:t>
            </a:r>
            <a:endParaRPr lang="zh-CN" altLang="en-US" sz="2400" b="1">
              <a:ea typeface="宋体" panose="02010600030101010101" pitchFamily="2" charset="-122"/>
            </a:endParaRPr>
          </a:p>
        </p:txBody>
      </p:sp>
      <p:sp>
        <p:nvSpPr>
          <p:cNvPr id="3" name="TextBox 2"/>
          <p:cNvSpPr txBox="1"/>
          <p:nvPr/>
        </p:nvSpPr>
        <p:spPr>
          <a:xfrm>
            <a:off x="503548" y="3190320"/>
            <a:ext cx="7920880" cy="1646605"/>
          </a:xfrm>
          <a:prstGeom prst="rect">
            <a:avLst/>
          </a:prstGeom>
          <a:noFill/>
        </p:spPr>
        <p:txBody>
          <a:bodyPr wrap="square" rtlCol="0">
            <a:spAutoFit/>
          </a:bodyPr>
          <a:lstStyle/>
          <a:p>
            <a:r>
              <a:rPr lang="zh-CN" altLang="en-US" sz="2400" b="1" smtClean="0">
                <a:ea typeface="宋体" panose="02010600030101010101" pitchFamily="2" charset="-122"/>
              </a:rPr>
              <a:t>定义：</a:t>
            </a:r>
            <a:r>
              <a:rPr lang="zh-CN" altLang="en-US" sz="2400" smtClean="0">
                <a:ea typeface="宋体" panose="02010600030101010101" pitchFamily="2" charset="-122"/>
              </a:rPr>
              <a:t>创建（或开发）软件。软件包含了指令，告诉计算机做什么。</a:t>
            </a:r>
            <a:endParaRPr lang="en-US" altLang="zh-CN" sz="2400" smtClean="0">
              <a:ea typeface="宋体" panose="02010600030101010101" pitchFamily="2" charset="-122"/>
            </a:endParaRPr>
          </a:p>
          <a:p>
            <a:pPr>
              <a:spcBef>
                <a:spcPts val="600"/>
              </a:spcBef>
            </a:pPr>
            <a:r>
              <a:rPr lang="zh-CN" altLang="en-US" sz="2400" b="1" smtClean="0">
                <a:ea typeface="宋体" panose="02010600030101010101" pitchFamily="2" charset="-122"/>
              </a:rPr>
              <a:t>应用场景：</a:t>
            </a:r>
            <a:r>
              <a:rPr lang="zh-CN" altLang="en-US" sz="2400" smtClean="0">
                <a:ea typeface="宋体" panose="02010600030101010101" pitchFamily="2" charset="-122"/>
              </a:rPr>
              <a:t>软件遍布我们周围。除了个人计算机，飞机、汽车、手机甚至烤面包机中，同样运行着软件。</a:t>
            </a:r>
            <a:endParaRPr lang="zh-CN" altLang="en-US" sz="2400">
              <a:ea typeface="宋体" panose="02010600030101010101" pitchFamily="2" charset="-122"/>
            </a:endParaRPr>
          </a:p>
        </p:txBody>
      </p:sp>
      <p:sp>
        <p:nvSpPr>
          <p:cNvPr id="4" name="TextBox 3"/>
          <p:cNvSpPr txBox="1"/>
          <p:nvPr/>
        </p:nvSpPr>
        <p:spPr>
          <a:xfrm>
            <a:off x="516326" y="5127575"/>
            <a:ext cx="3240360" cy="461665"/>
          </a:xfrm>
          <a:prstGeom prst="rect">
            <a:avLst/>
          </a:prstGeom>
          <a:noFill/>
        </p:spPr>
        <p:txBody>
          <a:bodyPr wrap="square" rtlCol="0">
            <a:spAutoFit/>
          </a:bodyPr>
          <a:lstStyle/>
          <a:p>
            <a:r>
              <a:rPr lang="zh-CN" altLang="en-US" sz="2400" b="1" smtClean="0">
                <a:ea typeface="宋体" panose="02010600030101010101" pitchFamily="2" charset="-122"/>
              </a:rPr>
              <a:t>程序设计语言</a:t>
            </a:r>
            <a:endParaRPr lang="zh-CN" altLang="en-US" sz="2400" b="1">
              <a:ea typeface="宋体" panose="02010600030101010101" pitchFamily="2" charset="-122"/>
            </a:endParaRPr>
          </a:p>
        </p:txBody>
      </p:sp>
      <p:sp>
        <p:nvSpPr>
          <p:cNvPr id="5" name="TextBox 4"/>
          <p:cNvSpPr txBox="1"/>
          <p:nvPr/>
        </p:nvSpPr>
        <p:spPr>
          <a:xfrm>
            <a:off x="486171" y="5589240"/>
            <a:ext cx="8136904" cy="830997"/>
          </a:xfrm>
          <a:prstGeom prst="rect">
            <a:avLst/>
          </a:prstGeom>
          <a:noFill/>
        </p:spPr>
        <p:txBody>
          <a:bodyPr wrap="square" rtlCol="0">
            <a:spAutoFit/>
          </a:bodyPr>
          <a:lstStyle/>
          <a:p>
            <a:r>
              <a:rPr lang="zh-CN" altLang="en-US" sz="2400" smtClean="0">
                <a:ea typeface="宋体" panose="02010600030101010101" pitchFamily="2" charset="-122"/>
              </a:rPr>
              <a:t>软件开发人员在称为程序设计语言的强大工具的帮助下创建软件。</a:t>
            </a:r>
            <a:endParaRPr lang="zh-CN" altLang="en-US" sz="2400">
              <a:ea typeface="宋体" panose="02010600030101010101" pitchFamily="2" charset="-122"/>
            </a:endParaRPr>
          </a:p>
        </p:txBody>
      </p:sp>
      <p:sp>
        <p:nvSpPr>
          <p:cNvPr id="6" name="TextBox 5"/>
          <p:cNvSpPr txBox="1"/>
          <p:nvPr/>
        </p:nvSpPr>
        <p:spPr>
          <a:xfrm>
            <a:off x="516326" y="946339"/>
            <a:ext cx="1764196" cy="523220"/>
          </a:xfrm>
          <a:prstGeom prst="rect">
            <a:avLst/>
          </a:prstGeom>
          <a:noFill/>
        </p:spPr>
        <p:txBody>
          <a:bodyPr wrap="square" rtlCol="0">
            <a:spAutoFit/>
          </a:bodyPr>
          <a:lstStyle/>
          <a:p>
            <a:r>
              <a:rPr lang="zh-CN" altLang="en-US" sz="2800" b="1" smtClean="0">
                <a:ea typeface="宋体" panose="02010600030101010101" pitchFamily="2" charset="-122"/>
              </a:rPr>
              <a:t>概述：</a:t>
            </a:r>
            <a:endParaRPr lang="zh-CN" altLang="en-US" sz="2800" b="1">
              <a:ea typeface="宋体" panose="02010600030101010101" pitchFamily="2" charset="-122"/>
            </a:endParaRPr>
          </a:p>
        </p:txBody>
      </p:sp>
      <p:sp>
        <p:nvSpPr>
          <p:cNvPr id="7" name="TextBox 6"/>
          <p:cNvSpPr txBox="1"/>
          <p:nvPr/>
        </p:nvSpPr>
        <p:spPr>
          <a:xfrm>
            <a:off x="503548" y="1422068"/>
            <a:ext cx="8244916" cy="1200329"/>
          </a:xfrm>
          <a:prstGeom prst="rect">
            <a:avLst/>
          </a:prstGeom>
          <a:noFill/>
        </p:spPr>
        <p:txBody>
          <a:bodyPr wrap="square" rtlCol="0">
            <a:spAutoFit/>
          </a:bodyPr>
          <a:lstStyle/>
          <a:p>
            <a:r>
              <a:rPr lang="zh-CN" altLang="en-US" sz="2400" smtClean="0">
                <a:ea typeface="宋体" panose="02010600030101010101" pitchFamily="2" charset="-122"/>
              </a:rPr>
              <a:t>计算机包括</a:t>
            </a:r>
            <a:r>
              <a:rPr lang="zh-CN" altLang="en-US" sz="2400" smtClean="0">
                <a:solidFill>
                  <a:srgbClr val="0000FF"/>
                </a:solidFill>
                <a:ea typeface="宋体" panose="02010600030101010101" pitchFamily="2" charset="-122"/>
              </a:rPr>
              <a:t>硬件</a:t>
            </a:r>
            <a:r>
              <a:rPr lang="en-US" altLang="zh-CN" sz="2400" smtClean="0">
                <a:solidFill>
                  <a:srgbClr val="0000FF"/>
                </a:solidFill>
                <a:ea typeface="宋体" panose="02010600030101010101" pitchFamily="2" charset="-122"/>
              </a:rPr>
              <a:t>(hardware)</a:t>
            </a:r>
            <a:r>
              <a:rPr lang="zh-CN" altLang="en-US" sz="2400" smtClean="0">
                <a:ea typeface="宋体" panose="02010600030101010101" pitchFamily="2" charset="-122"/>
              </a:rPr>
              <a:t>和</a:t>
            </a:r>
            <a:r>
              <a:rPr lang="zh-CN" altLang="en-US" sz="2400" smtClean="0">
                <a:solidFill>
                  <a:srgbClr val="0000FF"/>
                </a:solidFill>
                <a:ea typeface="宋体" panose="02010600030101010101" pitchFamily="2" charset="-122"/>
              </a:rPr>
              <a:t>软件</a:t>
            </a:r>
            <a:r>
              <a:rPr lang="en-US" altLang="zh-CN" sz="2400" smtClean="0">
                <a:solidFill>
                  <a:srgbClr val="0000FF"/>
                </a:solidFill>
                <a:ea typeface="宋体" panose="02010600030101010101" pitchFamily="2" charset="-122"/>
              </a:rPr>
              <a:t>(software)</a:t>
            </a:r>
            <a:r>
              <a:rPr lang="zh-CN" altLang="en-US" sz="2400" smtClean="0">
                <a:ea typeface="宋体" panose="02010600030101010101" pitchFamily="2" charset="-122"/>
              </a:rPr>
              <a:t>两部分。硬件包括计算机中可以看得见的物理部分。而软件提供看不见的指令。这些指令控制硬件并且使得硬件完成特定的任务。</a:t>
            </a:r>
            <a:endParaRPr lang="zh-CN" altLang="en-US" sz="24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96752"/>
            <a:ext cx="6480720" cy="523220"/>
          </a:xfrm>
          <a:prstGeom prst="rect">
            <a:avLst/>
          </a:prstGeom>
          <a:noFill/>
        </p:spPr>
        <p:txBody>
          <a:bodyPr wrap="square" rtlCol="0">
            <a:spAutoFit/>
          </a:bodyPr>
          <a:lstStyle/>
          <a:p>
            <a:r>
              <a:rPr lang="zh-CN" altLang="en-US" sz="2800" b="1" smtClean="0">
                <a:ea typeface="宋体" panose="02010600030101010101" pitchFamily="2" charset="-122"/>
              </a:rPr>
              <a:t>如何选择该学习哪种程序设计语言？</a:t>
            </a:r>
            <a:endParaRPr lang="zh-CN" altLang="en-US" sz="2800" b="1">
              <a:ea typeface="宋体" panose="02010600030101010101" pitchFamily="2" charset="-122"/>
            </a:endParaRPr>
          </a:p>
        </p:txBody>
      </p:sp>
      <p:sp>
        <p:nvSpPr>
          <p:cNvPr id="5" name="TextBox 4"/>
          <p:cNvSpPr txBox="1"/>
          <p:nvPr/>
        </p:nvSpPr>
        <p:spPr>
          <a:xfrm>
            <a:off x="416429" y="1988840"/>
            <a:ext cx="8352928" cy="387798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400" smtClean="0">
                <a:ea typeface="宋体" panose="02010600030101010101" pitchFamily="2" charset="-122"/>
              </a:rPr>
              <a:t>程序设计语言有很多种，每种语言都是为了实现某个特定的目的而发明的。</a:t>
            </a:r>
            <a:endParaRPr lang="en-US" altLang="zh-CN" sz="240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400" smtClean="0">
                <a:ea typeface="宋体" panose="02010600030101010101" pitchFamily="2" charset="-122"/>
              </a:rPr>
              <a:t>你会困惑哪种语言是最好的。事实上，没有“最好”的语言。每种语言都有它的长处和短处。</a:t>
            </a:r>
            <a:endParaRPr lang="en-US" altLang="zh-CN" sz="240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400" smtClean="0">
                <a:ea typeface="宋体" panose="02010600030101010101" pitchFamily="2" charset="-122"/>
              </a:rPr>
              <a:t>经验丰富的程序员知道各种语言擅长的应用场景，因此，会尽可能的掌握各种不同的程序设计语言。</a:t>
            </a:r>
            <a:endParaRPr lang="en-US" altLang="zh-CN" sz="2400" smtClean="0">
              <a:ea typeface="宋体" panose="02010600030101010101" pitchFamily="2" charset="-122"/>
            </a:endParaRPr>
          </a:p>
          <a:p>
            <a:pPr marL="457200" indent="-457200">
              <a:spcBef>
                <a:spcPts val="1200"/>
              </a:spcBef>
              <a:buFont typeface="Wingdings" panose="05000000000000000000" pitchFamily="2" charset="2"/>
              <a:buChar char="l"/>
            </a:pPr>
            <a:r>
              <a:rPr lang="zh-CN" altLang="en-US" sz="2400" smtClean="0">
                <a:ea typeface="宋体" panose="02010600030101010101" pitchFamily="2" charset="-122"/>
              </a:rPr>
              <a:t>如果你掌握了一种编程语言，应该会更容易上手其它的编程语言。关键是学习</a:t>
            </a:r>
            <a:r>
              <a:rPr lang="zh-CN" altLang="en-US" sz="2400" smtClean="0">
                <a:solidFill>
                  <a:srgbClr val="0000FF"/>
                </a:solidFill>
                <a:ea typeface="宋体" panose="02010600030101010101" pitchFamily="2" charset="-122"/>
              </a:rPr>
              <a:t>如何使用程序设计方法来解决问题。这也是本套</a:t>
            </a:r>
            <a:r>
              <a:rPr lang="zh-CN" altLang="en-US" sz="2400">
                <a:solidFill>
                  <a:srgbClr val="0000FF"/>
                </a:solidFill>
                <a:ea typeface="宋体" panose="02010600030101010101" pitchFamily="2" charset="-122"/>
              </a:rPr>
              <a:t>课程</a:t>
            </a:r>
            <a:r>
              <a:rPr lang="zh-CN" altLang="en-US" sz="2400" smtClean="0">
                <a:solidFill>
                  <a:srgbClr val="0000FF"/>
                </a:solidFill>
                <a:ea typeface="宋体" panose="02010600030101010101" pitchFamily="2" charset="-122"/>
              </a:rPr>
              <a:t>的主旨。</a:t>
            </a:r>
            <a:endParaRPr lang="zh-CN" altLang="en-US" sz="2400">
              <a:solidFill>
                <a:srgbClr val="0000FF"/>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1"/>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en-US" altLang="zh-CN" sz="4800" smtClean="0">
                <a:solidFill>
                  <a:schemeClr val="bg1"/>
                </a:solidFill>
                <a:ea typeface="隶书" panose="02010509060101010101" pitchFamily="49" charset="-122"/>
              </a:rPr>
              <a:t>0-2 </a:t>
            </a:r>
            <a:r>
              <a:rPr lang="zh-CN" altLang="en-US" sz="4800" smtClean="0">
                <a:solidFill>
                  <a:schemeClr val="bg1"/>
                </a:solidFill>
                <a:ea typeface="隶书" panose="02010509060101010101" pitchFamily="49" charset="-122"/>
              </a:rPr>
              <a:t>计算机硬件介绍</a:t>
            </a:r>
            <a:endParaRPr lang="zh-CN" altLang="en-US" sz="4800" dirty="0">
              <a:solidFill>
                <a:schemeClr val="bg1"/>
              </a:solidFill>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5545" y="947404"/>
            <a:ext cx="4662607" cy="523220"/>
          </a:xfrm>
          <a:prstGeom prst="rect">
            <a:avLst/>
          </a:prstGeom>
          <a:noFill/>
        </p:spPr>
        <p:txBody>
          <a:bodyPr wrap="square" rtlCol="0">
            <a:spAutoFit/>
          </a:bodyPr>
          <a:lstStyle/>
          <a:p>
            <a:r>
              <a:rPr lang="en-US" altLang="zh-CN" sz="2800" b="1" smtClean="0">
                <a:ea typeface="宋体" panose="02010600030101010101" pitchFamily="2" charset="-122"/>
              </a:rPr>
              <a:t>2. </a:t>
            </a:r>
            <a:r>
              <a:rPr lang="zh-CN" altLang="en-US" sz="2800" b="1" smtClean="0">
                <a:ea typeface="宋体" panose="02010600030101010101" pitchFamily="2" charset="-122"/>
              </a:rPr>
              <a:t>计算机硬件介绍</a:t>
            </a:r>
            <a:endParaRPr lang="zh-CN" altLang="en-US" sz="2800" b="1">
              <a:ea typeface="宋体" panose="02010600030101010101" pitchFamily="2" charset="-122"/>
            </a:endParaRPr>
          </a:p>
        </p:txBody>
      </p:sp>
      <p:cxnSp>
        <p:nvCxnSpPr>
          <p:cNvPr id="4" name="直接连接符 3"/>
          <p:cNvCxnSpPr/>
          <p:nvPr/>
        </p:nvCxnSpPr>
        <p:spPr>
          <a:xfrm>
            <a:off x="683568" y="2564904"/>
            <a:ext cx="7812868" cy="18402"/>
          </a:xfrm>
          <a:prstGeom prst="line">
            <a:avLst/>
          </a:prstGeom>
          <a:ln>
            <a:tailEnd type="none"/>
          </a:ln>
        </p:spPr>
        <p:style>
          <a:lnRef idx="3">
            <a:schemeClr val="accent5"/>
          </a:lnRef>
          <a:fillRef idx="0">
            <a:schemeClr val="accent5"/>
          </a:fillRef>
          <a:effectRef idx="2">
            <a:schemeClr val="accent5"/>
          </a:effectRef>
          <a:fontRef idx="minor">
            <a:schemeClr val="tx1"/>
          </a:fontRef>
        </p:style>
      </p:cxnSp>
      <p:cxnSp>
        <p:nvCxnSpPr>
          <p:cNvPr id="6" name="直接连接符 5"/>
          <p:cNvCxnSpPr/>
          <p:nvPr/>
        </p:nvCxnSpPr>
        <p:spPr>
          <a:xfrm>
            <a:off x="683568" y="2564904"/>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7" name="矩形 6"/>
          <p:cNvSpPr/>
          <p:nvPr/>
        </p:nvSpPr>
        <p:spPr>
          <a:xfrm>
            <a:off x="251520" y="3284984"/>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中央处理器</a:t>
            </a:r>
            <a:r>
              <a:rPr lang="en-US" altLang="zh-CN" smtClean="0">
                <a:solidFill>
                  <a:schemeClr val="tx1"/>
                </a:solidFill>
                <a:ea typeface="宋体" panose="02010600030101010101" pitchFamily="2" charset="-122"/>
              </a:rPr>
              <a:t>(CPU)</a:t>
            </a:r>
            <a:endParaRPr lang="zh-CN" altLang="en-US">
              <a:solidFill>
                <a:schemeClr val="tx1"/>
              </a:solidFill>
              <a:ea typeface="宋体" panose="02010600030101010101" pitchFamily="2" charset="-122"/>
            </a:endParaRPr>
          </a:p>
        </p:txBody>
      </p:sp>
      <p:cxnSp>
        <p:nvCxnSpPr>
          <p:cNvPr id="8" name="直接连接符 7"/>
          <p:cNvCxnSpPr/>
          <p:nvPr/>
        </p:nvCxnSpPr>
        <p:spPr>
          <a:xfrm>
            <a:off x="2195736" y="2564904"/>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a:off x="3707904" y="2564904"/>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0" name="直接连接符 9"/>
          <p:cNvCxnSpPr/>
          <p:nvPr/>
        </p:nvCxnSpPr>
        <p:spPr>
          <a:xfrm>
            <a:off x="5383324" y="2581138"/>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1" name="直接连接符 10"/>
          <p:cNvCxnSpPr/>
          <p:nvPr/>
        </p:nvCxnSpPr>
        <p:spPr>
          <a:xfrm>
            <a:off x="6912260" y="2583306"/>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cxnSp>
        <p:nvCxnSpPr>
          <p:cNvPr id="12" name="直接连接符 11"/>
          <p:cNvCxnSpPr/>
          <p:nvPr/>
        </p:nvCxnSpPr>
        <p:spPr>
          <a:xfrm>
            <a:off x="8496436" y="2564904"/>
            <a:ext cx="0" cy="720080"/>
          </a:xfrm>
          <a:prstGeom prst="line">
            <a:avLst/>
          </a:prstGeom>
          <a:ln>
            <a:headEnd type="arrow"/>
            <a:tailEnd type="arrow"/>
          </a:ln>
        </p:spPr>
        <p:style>
          <a:lnRef idx="3">
            <a:schemeClr val="accent5"/>
          </a:lnRef>
          <a:fillRef idx="0">
            <a:schemeClr val="accent5"/>
          </a:fillRef>
          <a:effectRef idx="2">
            <a:schemeClr val="accent5"/>
          </a:effectRef>
          <a:fontRef idx="minor">
            <a:schemeClr val="tx1"/>
          </a:fontRef>
        </p:style>
      </p:cxnSp>
      <p:sp>
        <p:nvSpPr>
          <p:cNvPr id="13" name="矩形 12"/>
          <p:cNvSpPr/>
          <p:nvPr/>
        </p:nvSpPr>
        <p:spPr>
          <a:xfrm>
            <a:off x="1727684" y="3299761"/>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内存</a:t>
            </a:r>
            <a:r>
              <a:rPr lang="en-US" altLang="zh-CN" smtClean="0">
                <a:solidFill>
                  <a:schemeClr val="tx1"/>
                </a:solidFill>
                <a:ea typeface="宋体" panose="02010600030101010101" pitchFamily="2" charset="-122"/>
              </a:rPr>
              <a:t>(</a:t>
            </a:r>
            <a:r>
              <a:rPr lang="zh-CN" altLang="en-US" smtClean="0">
                <a:solidFill>
                  <a:schemeClr val="tx1"/>
                </a:solidFill>
                <a:ea typeface="宋体" panose="02010600030101010101" pitchFamily="2" charset="-122"/>
              </a:rPr>
              <a:t>主存</a:t>
            </a:r>
            <a:r>
              <a:rPr lang="en-US" altLang="zh-CN" smtClean="0">
                <a:solidFill>
                  <a:schemeClr val="tx1"/>
                </a:solidFill>
                <a:ea typeface="宋体" panose="02010600030101010101" pitchFamily="2" charset="-122"/>
              </a:rPr>
              <a:t>)</a:t>
            </a:r>
            <a:endParaRPr lang="zh-CN" altLang="en-US">
              <a:solidFill>
                <a:schemeClr val="tx1"/>
              </a:solidFill>
              <a:ea typeface="宋体" panose="02010600030101010101" pitchFamily="2" charset="-122"/>
            </a:endParaRPr>
          </a:p>
        </p:txBody>
      </p:sp>
      <p:sp>
        <p:nvSpPr>
          <p:cNvPr id="14" name="矩形 13"/>
          <p:cNvSpPr/>
          <p:nvPr/>
        </p:nvSpPr>
        <p:spPr>
          <a:xfrm>
            <a:off x="3239852" y="3299971"/>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存储</a:t>
            </a:r>
            <a:endParaRPr lang="en-US" altLang="zh-CN" smtClean="0">
              <a:solidFill>
                <a:schemeClr val="tx1"/>
              </a:solidFill>
              <a:ea typeface="宋体" panose="02010600030101010101" pitchFamily="2" charset="-122"/>
            </a:endParaRPr>
          </a:p>
          <a:p>
            <a:pPr algn="ctr"/>
            <a:r>
              <a:rPr lang="zh-CN" altLang="en-US" smtClean="0">
                <a:solidFill>
                  <a:schemeClr val="tx1"/>
                </a:solidFill>
                <a:ea typeface="宋体" panose="02010600030101010101" pitchFamily="2" charset="-122"/>
              </a:rPr>
              <a:t>设备</a:t>
            </a:r>
            <a:endParaRPr lang="zh-CN" altLang="en-US">
              <a:solidFill>
                <a:schemeClr val="tx1"/>
              </a:solidFill>
              <a:ea typeface="宋体" panose="02010600030101010101" pitchFamily="2" charset="-122"/>
            </a:endParaRPr>
          </a:p>
        </p:txBody>
      </p:sp>
      <p:sp>
        <p:nvSpPr>
          <p:cNvPr id="15" name="矩形 14"/>
          <p:cNvSpPr/>
          <p:nvPr/>
        </p:nvSpPr>
        <p:spPr>
          <a:xfrm>
            <a:off x="4915272" y="3289208"/>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输入</a:t>
            </a:r>
            <a:endParaRPr lang="en-US" altLang="zh-CN" smtClean="0">
              <a:solidFill>
                <a:schemeClr val="tx1"/>
              </a:solidFill>
              <a:ea typeface="宋体" panose="02010600030101010101" pitchFamily="2" charset="-122"/>
            </a:endParaRPr>
          </a:p>
          <a:p>
            <a:pPr algn="ctr"/>
            <a:r>
              <a:rPr lang="zh-CN" altLang="en-US" smtClean="0">
                <a:solidFill>
                  <a:schemeClr val="tx1"/>
                </a:solidFill>
                <a:ea typeface="宋体" panose="02010600030101010101" pitchFamily="2" charset="-122"/>
              </a:rPr>
              <a:t>设备</a:t>
            </a:r>
            <a:endParaRPr lang="zh-CN" altLang="en-US">
              <a:solidFill>
                <a:schemeClr val="tx1"/>
              </a:solidFill>
              <a:ea typeface="宋体" panose="02010600030101010101" pitchFamily="2" charset="-122"/>
            </a:endParaRPr>
          </a:p>
        </p:txBody>
      </p:sp>
      <p:sp>
        <p:nvSpPr>
          <p:cNvPr id="16" name="矩形 15"/>
          <p:cNvSpPr/>
          <p:nvPr/>
        </p:nvSpPr>
        <p:spPr>
          <a:xfrm>
            <a:off x="6444208" y="3305231"/>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输出</a:t>
            </a:r>
            <a:endParaRPr lang="en-US" altLang="zh-CN" smtClean="0">
              <a:solidFill>
                <a:schemeClr val="tx1"/>
              </a:solidFill>
              <a:ea typeface="宋体" panose="02010600030101010101" pitchFamily="2" charset="-122"/>
            </a:endParaRPr>
          </a:p>
          <a:p>
            <a:pPr algn="ctr"/>
            <a:r>
              <a:rPr lang="zh-CN" altLang="en-US" smtClean="0">
                <a:solidFill>
                  <a:schemeClr val="tx1"/>
                </a:solidFill>
                <a:ea typeface="宋体" panose="02010600030101010101" pitchFamily="2" charset="-122"/>
              </a:rPr>
              <a:t>设备</a:t>
            </a:r>
            <a:endParaRPr lang="zh-CN" altLang="en-US">
              <a:solidFill>
                <a:schemeClr val="tx1"/>
              </a:solidFill>
              <a:ea typeface="宋体" panose="02010600030101010101" pitchFamily="2" charset="-122"/>
            </a:endParaRPr>
          </a:p>
        </p:txBody>
      </p:sp>
      <p:sp>
        <p:nvSpPr>
          <p:cNvPr id="17" name="矩形 16"/>
          <p:cNvSpPr/>
          <p:nvPr/>
        </p:nvSpPr>
        <p:spPr>
          <a:xfrm>
            <a:off x="8028384" y="3299761"/>
            <a:ext cx="936104" cy="108012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mtClean="0">
                <a:solidFill>
                  <a:schemeClr val="tx1"/>
                </a:solidFill>
                <a:ea typeface="宋体" panose="02010600030101010101" pitchFamily="2" charset="-122"/>
              </a:rPr>
              <a:t>通信</a:t>
            </a:r>
            <a:endParaRPr lang="en-US" altLang="zh-CN" smtClean="0">
              <a:solidFill>
                <a:schemeClr val="tx1"/>
              </a:solidFill>
              <a:ea typeface="宋体" panose="02010600030101010101" pitchFamily="2" charset="-122"/>
            </a:endParaRPr>
          </a:p>
          <a:p>
            <a:pPr algn="ctr"/>
            <a:r>
              <a:rPr lang="zh-CN" altLang="en-US" smtClean="0">
                <a:solidFill>
                  <a:schemeClr val="tx1"/>
                </a:solidFill>
                <a:ea typeface="宋体" panose="02010600030101010101" pitchFamily="2" charset="-122"/>
              </a:rPr>
              <a:t>设备</a:t>
            </a:r>
            <a:endParaRPr lang="zh-CN" altLang="en-US">
              <a:solidFill>
                <a:schemeClr val="tx1"/>
              </a:solidFill>
              <a:ea typeface="宋体" panose="02010600030101010101" pitchFamily="2" charset="-122"/>
            </a:endParaRPr>
          </a:p>
        </p:txBody>
      </p:sp>
      <p:sp>
        <p:nvSpPr>
          <p:cNvPr id="18" name="TextBox 17"/>
          <p:cNvSpPr txBox="1"/>
          <p:nvPr/>
        </p:nvSpPr>
        <p:spPr>
          <a:xfrm>
            <a:off x="4140041" y="2143780"/>
            <a:ext cx="1243283" cy="400110"/>
          </a:xfrm>
          <a:prstGeom prst="rect">
            <a:avLst/>
          </a:prstGeom>
          <a:noFill/>
        </p:spPr>
        <p:txBody>
          <a:bodyPr wrap="square" rtlCol="0">
            <a:spAutoFit/>
          </a:bodyPr>
          <a:lstStyle/>
          <a:p>
            <a:r>
              <a:rPr lang="zh-CN" altLang="en-US" sz="2000" smtClean="0">
                <a:ea typeface="宋体" panose="02010600030101010101" pitchFamily="2" charset="-122"/>
              </a:rPr>
              <a:t>总线</a:t>
            </a:r>
            <a:r>
              <a:rPr lang="en-US" altLang="zh-CN" sz="2000" smtClean="0">
                <a:ea typeface="宋体" panose="02010600030101010101" pitchFamily="2" charset="-122"/>
              </a:rPr>
              <a:t>(bus)</a:t>
            </a:r>
            <a:endParaRPr lang="zh-CN" altLang="en-US" sz="2000">
              <a:ea typeface="宋体" panose="02010600030101010101" pitchFamily="2" charset="-122"/>
            </a:endParaRPr>
          </a:p>
        </p:txBody>
      </p:sp>
      <p:sp>
        <p:nvSpPr>
          <p:cNvPr id="19" name="TextBox 18"/>
          <p:cNvSpPr txBox="1"/>
          <p:nvPr/>
        </p:nvSpPr>
        <p:spPr>
          <a:xfrm>
            <a:off x="3239852" y="4549049"/>
            <a:ext cx="1116124" cy="923330"/>
          </a:xfrm>
          <a:prstGeom prst="rect">
            <a:avLst/>
          </a:prstGeom>
          <a:noFill/>
        </p:spPr>
        <p:txBody>
          <a:bodyPr wrap="square" rtlCol="0">
            <a:spAutoFit/>
          </a:bodyPr>
          <a:lstStyle/>
          <a:p>
            <a:r>
              <a:rPr lang="zh-CN" altLang="en-US" smtClean="0">
                <a:ea typeface="宋体" panose="02010600030101010101" pitchFamily="2" charset="-122"/>
              </a:rPr>
              <a:t>如磁盘、光盘、磁带</a:t>
            </a:r>
            <a:endParaRPr lang="zh-CN" altLang="en-US">
              <a:ea typeface="宋体" panose="02010600030101010101" pitchFamily="2" charset="-122"/>
            </a:endParaRPr>
          </a:p>
        </p:txBody>
      </p:sp>
      <p:sp>
        <p:nvSpPr>
          <p:cNvPr id="20" name="TextBox 19"/>
          <p:cNvSpPr txBox="1"/>
          <p:nvPr/>
        </p:nvSpPr>
        <p:spPr>
          <a:xfrm>
            <a:off x="7812360" y="4509120"/>
            <a:ext cx="1152128" cy="923330"/>
          </a:xfrm>
          <a:prstGeom prst="rect">
            <a:avLst/>
          </a:prstGeom>
          <a:noFill/>
        </p:spPr>
        <p:txBody>
          <a:bodyPr wrap="square" rtlCol="0">
            <a:spAutoFit/>
          </a:bodyPr>
          <a:lstStyle/>
          <a:p>
            <a:r>
              <a:rPr lang="zh-CN" altLang="en-US" smtClean="0">
                <a:ea typeface="宋体" panose="02010600030101010101" pitchFamily="2" charset="-122"/>
              </a:rPr>
              <a:t>如调制解调器、网卡</a:t>
            </a:r>
            <a:endParaRPr lang="zh-CN" altLang="en-US">
              <a:ea typeface="宋体" panose="02010600030101010101" pitchFamily="2" charset="-122"/>
            </a:endParaRPr>
          </a:p>
        </p:txBody>
      </p:sp>
      <p:sp>
        <p:nvSpPr>
          <p:cNvPr id="21" name="TextBox 20"/>
          <p:cNvSpPr txBox="1"/>
          <p:nvPr/>
        </p:nvSpPr>
        <p:spPr>
          <a:xfrm>
            <a:off x="4915272" y="4565283"/>
            <a:ext cx="936104" cy="646331"/>
          </a:xfrm>
          <a:prstGeom prst="rect">
            <a:avLst/>
          </a:prstGeom>
          <a:noFill/>
        </p:spPr>
        <p:txBody>
          <a:bodyPr wrap="square" rtlCol="0">
            <a:spAutoFit/>
          </a:bodyPr>
          <a:lstStyle/>
          <a:p>
            <a:r>
              <a:rPr lang="zh-CN" altLang="en-US" smtClean="0">
                <a:ea typeface="宋体" panose="02010600030101010101" pitchFamily="2" charset="-122"/>
              </a:rPr>
              <a:t>如键盘、鼠标</a:t>
            </a:r>
            <a:endParaRPr lang="zh-CN" altLang="en-US">
              <a:ea typeface="宋体" panose="02010600030101010101" pitchFamily="2" charset="-122"/>
            </a:endParaRPr>
          </a:p>
        </p:txBody>
      </p:sp>
      <p:sp>
        <p:nvSpPr>
          <p:cNvPr id="22" name="TextBox 21"/>
          <p:cNvSpPr txBox="1"/>
          <p:nvPr/>
        </p:nvSpPr>
        <p:spPr>
          <a:xfrm>
            <a:off x="6444208" y="4527522"/>
            <a:ext cx="1116124" cy="646331"/>
          </a:xfrm>
          <a:prstGeom prst="rect">
            <a:avLst/>
          </a:prstGeom>
          <a:noFill/>
        </p:spPr>
        <p:txBody>
          <a:bodyPr wrap="square" rtlCol="0">
            <a:spAutoFit/>
          </a:bodyPr>
          <a:lstStyle/>
          <a:p>
            <a:r>
              <a:rPr lang="zh-CN" altLang="en-US" smtClean="0">
                <a:ea typeface="宋体" panose="02010600030101010101" pitchFamily="2" charset="-122"/>
              </a:rPr>
              <a:t>如显示器、打印机</a:t>
            </a: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5157192"/>
            <a:ext cx="8064896" cy="1323439"/>
          </a:xfrm>
          <a:prstGeom prst="rect">
            <a:avLst/>
          </a:prstGeom>
        </p:spPr>
        <p:txBody>
          <a:bodyPr wrap="square">
            <a:spAutoFit/>
          </a:bodyPr>
          <a:lstStyle/>
          <a:p>
            <a:pPr>
              <a:lnSpc>
                <a:spcPts val="2400"/>
              </a:lnSpc>
            </a:pPr>
            <a:r>
              <a:rPr lang="zh-CN" altLang="en-US" sz="2200">
                <a:solidFill>
                  <a:srgbClr val="FF0000"/>
                </a:solidFill>
                <a:latin typeface="宋体" panose="02010600030101010101" pitchFamily="2" charset="-122"/>
                <a:ea typeface="宋体" panose="02010600030101010101" pitchFamily="2" charset="-122"/>
              </a:rPr>
              <a:t>冯</a:t>
            </a:r>
            <a:r>
              <a:rPr lang="en-US" altLang="zh-CN" sz="2200">
                <a:solidFill>
                  <a:srgbClr val="FF0000"/>
                </a:solidFill>
                <a:latin typeface="宋体" panose="02010600030101010101" pitchFamily="2" charset="-122"/>
                <a:ea typeface="宋体" panose="02010600030101010101" pitchFamily="2" charset="-122"/>
              </a:rPr>
              <a:t>.</a:t>
            </a:r>
            <a:r>
              <a:rPr lang="zh-CN" altLang="en-US" sz="2200">
                <a:solidFill>
                  <a:srgbClr val="FF0000"/>
                </a:solidFill>
                <a:latin typeface="宋体" panose="02010600030101010101" pitchFamily="2" charset="-122"/>
                <a:ea typeface="宋体" panose="02010600030101010101" pitchFamily="2" charset="-122"/>
              </a:rPr>
              <a:t>诺依曼体系结构</a:t>
            </a:r>
            <a:r>
              <a:rPr lang="zh-CN" altLang="en-US" sz="2200">
                <a:latin typeface="宋体" panose="02010600030101010101" pitchFamily="2" charset="-122"/>
                <a:ea typeface="宋体" panose="02010600030101010101" pitchFamily="2" charset="-122"/>
              </a:rPr>
              <a:t>是现代计算机的基础，现在大多计算机仍是冯</a:t>
            </a:r>
            <a:r>
              <a:rPr lang="en-US" altLang="zh-CN" sz="2200">
                <a:latin typeface="宋体" panose="02010600030101010101" pitchFamily="2" charset="-122"/>
                <a:ea typeface="宋体" panose="02010600030101010101" pitchFamily="2" charset="-122"/>
              </a:rPr>
              <a:t>.</a:t>
            </a:r>
            <a:r>
              <a:rPr lang="zh-CN" altLang="en-US" sz="2200">
                <a:latin typeface="宋体" panose="02010600030101010101" pitchFamily="2" charset="-122"/>
                <a:ea typeface="宋体" panose="02010600030101010101" pitchFamily="2" charset="-122"/>
              </a:rPr>
              <a:t>诺依曼计算机的组织结构，只是作了一些改进而已，并没有从根本上突破冯体系结构的束缚。冯</a:t>
            </a:r>
            <a:r>
              <a:rPr lang="en-US" altLang="zh-CN" sz="2200">
                <a:latin typeface="宋体" panose="02010600030101010101" pitchFamily="2" charset="-122"/>
                <a:ea typeface="宋体" panose="02010600030101010101" pitchFamily="2" charset="-122"/>
              </a:rPr>
              <a:t>.</a:t>
            </a:r>
            <a:r>
              <a:rPr lang="zh-CN" altLang="en-US" sz="2200">
                <a:latin typeface="宋体" panose="02010600030101010101" pitchFamily="2" charset="-122"/>
                <a:ea typeface="宋体" panose="02010600030101010101" pitchFamily="2" charset="-122"/>
              </a:rPr>
              <a:t>诺依曼也因此被人们称为“计算机之父”。</a:t>
            </a:r>
            <a:endParaRPr lang="zh-CN" altLang="en-US" sz="2200">
              <a:latin typeface="宋体" panose="02010600030101010101" pitchFamily="2" charset="-122"/>
              <a:ea typeface="宋体" panose="02010600030101010101" pitchFamily="2" charset="-122"/>
            </a:endParaRPr>
          </a:p>
        </p:txBody>
      </p:sp>
      <p:pic>
        <p:nvPicPr>
          <p:cNvPr id="2" name="Picture 2" descr="C:\Users\Administrator\Desktop\图片1_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1052736"/>
            <a:ext cx="7560840" cy="4035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0647" y="982104"/>
            <a:ext cx="2880320" cy="461665"/>
          </a:xfrm>
          <a:prstGeom prst="rect">
            <a:avLst/>
          </a:prstGeom>
          <a:noFill/>
        </p:spPr>
        <p:txBody>
          <a:bodyPr wrap="square" rtlCol="0">
            <a:spAutoFit/>
          </a:bodyPr>
          <a:lstStyle/>
          <a:p>
            <a:r>
              <a:rPr lang="zh-CN" altLang="en-US" sz="2400" b="1" smtClean="0">
                <a:ea typeface="宋体" panose="02010600030101010101" pitchFamily="2" charset="-122"/>
              </a:rPr>
              <a:t>中央处理器</a:t>
            </a:r>
            <a:endParaRPr lang="zh-CN" altLang="en-US" sz="2400" b="1">
              <a:ea typeface="宋体" panose="02010600030101010101" pitchFamily="2" charset="-122"/>
            </a:endParaRPr>
          </a:p>
        </p:txBody>
      </p:sp>
      <p:sp>
        <p:nvSpPr>
          <p:cNvPr id="3" name="TextBox 2"/>
          <p:cNvSpPr txBox="1"/>
          <p:nvPr/>
        </p:nvSpPr>
        <p:spPr>
          <a:xfrm>
            <a:off x="251520" y="1642730"/>
            <a:ext cx="8675464" cy="517064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smtClean="0">
                <a:solidFill>
                  <a:srgbClr val="0000FF"/>
                </a:solidFill>
                <a:ea typeface="宋体" panose="02010600030101010101" pitchFamily="2" charset="-122"/>
              </a:rPr>
              <a:t>中央处理器</a:t>
            </a:r>
            <a:r>
              <a:rPr lang="en-US" altLang="zh-CN" sz="2200" smtClean="0">
                <a:solidFill>
                  <a:srgbClr val="0000FF"/>
                </a:solidFill>
                <a:ea typeface="宋体" panose="02010600030101010101" pitchFamily="2" charset="-122"/>
              </a:rPr>
              <a:t>(Central Processing Unit,CPU)</a:t>
            </a:r>
            <a:r>
              <a:rPr lang="zh-CN" altLang="en-US" sz="2200" smtClean="0">
                <a:ea typeface="宋体" panose="02010600030101010101" pitchFamily="2" charset="-122"/>
              </a:rPr>
              <a:t>是计算机的大脑。它从内存中获取指令，然后执行这些指令。</a:t>
            </a:r>
            <a:endParaRPr lang="en-US" altLang="zh-CN" sz="2200" smtClean="0">
              <a:ea typeface="宋体" panose="02010600030101010101" pitchFamily="2" charset="-122"/>
            </a:endParaRPr>
          </a:p>
          <a:p>
            <a:pPr marL="285750" indent="-285750">
              <a:buFont typeface="Wingdings" panose="05000000000000000000" pitchFamily="2" charset="2"/>
              <a:buChar char="Ø"/>
            </a:pPr>
            <a:endParaRPr lang="en-US" altLang="zh-CN" sz="2200" smtClean="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包括：控制单元</a:t>
            </a:r>
            <a:r>
              <a:rPr lang="en-US" altLang="zh-CN" sz="2200" smtClean="0">
                <a:ea typeface="宋体" panose="02010600030101010101" pitchFamily="2" charset="-122"/>
              </a:rPr>
              <a:t>(control unit)</a:t>
            </a:r>
            <a:r>
              <a:rPr lang="zh-CN" altLang="en-US" sz="2200" smtClean="0">
                <a:ea typeface="宋体" panose="02010600030101010101" pitchFamily="2" charset="-122"/>
              </a:rPr>
              <a:t>和算术</a:t>
            </a:r>
            <a:r>
              <a:rPr lang="en-US" altLang="zh-CN" sz="2200" smtClean="0">
                <a:ea typeface="宋体" panose="02010600030101010101" pitchFamily="2" charset="-122"/>
              </a:rPr>
              <a:t>/</a:t>
            </a:r>
            <a:r>
              <a:rPr lang="zh-CN" altLang="en-US" sz="2200" smtClean="0">
                <a:ea typeface="宋体" panose="02010600030101010101" pitchFamily="2" charset="-122"/>
              </a:rPr>
              <a:t>逻辑单元</a:t>
            </a:r>
            <a:r>
              <a:rPr lang="en-US" altLang="zh-CN" sz="2200" smtClean="0">
                <a:ea typeface="宋体" panose="02010600030101010101" pitchFamily="2" charset="-122"/>
              </a:rPr>
              <a:t>(arithmetic/login unit)</a:t>
            </a:r>
            <a:r>
              <a:rPr lang="zh-CN" altLang="en-US" sz="2200" smtClean="0">
                <a:ea typeface="宋体" panose="02010600030101010101" pitchFamily="2" charset="-122"/>
              </a:rPr>
              <a:t>。</a:t>
            </a:r>
            <a:endParaRPr lang="en-US" altLang="zh-CN" sz="2200" smtClean="0">
              <a:ea typeface="宋体" panose="02010600030101010101" pitchFamily="2" charset="-122"/>
            </a:endParaRPr>
          </a:p>
          <a:p>
            <a:r>
              <a:rPr lang="zh-CN" altLang="en-US" sz="2200" smtClean="0">
                <a:ea typeface="宋体" panose="02010600030101010101" pitchFamily="2" charset="-122"/>
              </a:rPr>
              <a:t>         </a:t>
            </a:r>
            <a:r>
              <a:rPr lang="zh-CN" altLang="en-US" sz="2200" smtClean="0">
                <a:solidFill>
                  <a:srgbClr val="0000FF"/>
                </a:solidFill>
                <a:ea typeface="宋体" panose="02010600030101010101" pitchFamily="2" charset="-122"/>
              </a:rPr>
              <a:t>控制单元：</a:t>
            </a:r>
            <a:r>
              <a:rPr lang="zh-CN" altLang="en-US" sz="2200" smtClean="0">
                <a:ea typeface="宋体" panose="02010600030101010101" pitchFamily="2" charset="-122"/>
              </a:rPr>
              <a:t>用于控制和协调其他组件的动作。</a:t>
            </a:r>
            <a:endParaRPr lang="en-US" altLang="zh-CN" sz="2200" smtClean="0">
              <a:ea typeface="宋体" panose="02010600030101010101" pitchFamily="2" charset="-122"/>
            </a:endParaRPr>
          </a:p>
          <a:p>
            <a:r>
              <a:rPr lang="zh-CN" altLang="en-US" sz="2200" smtClean="0">
                <a:ea typeface="宋体" panose="02010600030101010101" pitchFamily="2" charset="-122"/>
              </a:rPr>
              <a:t>         </a:t>
            </a:r>
            <a:r>
              <a:rPr lang="zh-CN" altLang="en-US" sz="2200" smtClean="0">
                <a:solidFill>
                  <a:srgbClr val="0000FF"/>
                </a:solidFill>
                <a:ea typeface="宋体" panose="02010600030101010101" pitchFamily="2" charset="-122"/>
              </a:rPr>
              <a:t>算术</a:t>
            </a:r>
            <a:r>
              <a:rPr lang="en-US" altLang="zh-CN" sz="2200" smtClean="0">
                <a:solidFill>
                  <a:srgbClr val="0000FF"/>
                </a:solidFill>
                <a:ea typeface="宋体" panose="02010600030101010101" pitchFamily="2" charset="-122"/>
              </a:rPr>
              <a:t>/</a:t>
            </a:r>
            <a:r>
              <a:rPr lang="zh-CN" altLang="en-US" sz="2200" smtClean="0">
                <a:solidFill>
                  <a:srgbClr val="0000FF"/>
                </a:solidFill>
                <a:ea typeface="宋体" panose="02010600030101010101" pitchFamily="2" charset="-122"/>
              </a:rPr>
              <a:t>逻辑单元：</a:t>
            </a:r>
            <a:r>
              <a:rPr lang="zh-CN" altLang="en-US" sz="2200" smtClean="0">
                <a:ea typeface="宋体" panose="02010600030101010101" pitchFamily="2" charset="-122"/>
              </a:rPr>
              <a:t>用于完成数值运算</a:t>
            </a:r>
            <a:r>
              <a:rPr lang="en-US" altLang="zh-CN" sz="2200" smtClean="0">
                <a:ea typeface="宋体" panose="02010600030101010101" pitchFamily="2" charset="-122"/>
              </a:rPr>
              <a:t>(+</a:t>
            </a:r>
            <a:r>
              <a:rPr lang="zh-CN" altLang="en-US" sz="2200" smtClean="0">
                <a:ea typeface="宋体" panose="02010600030101010101" pitchFamily="2" charset="-122"/>
              </a:rPr>
              <a:t>、</a:t>
            </a:r>
            <a:r>
              <a:rPr lang="en-US" altLang="zh-CN" sz="2200" smtClean="0">
                <a:ea typeface="宋体" panose="02010600030101010101" pitchFamily="2" charset="-122"/>
              </a:rPr>
              <a:t>-</a:t>
            </a:r>
            <a:r>
              <a:rPr lang="zh-CN" altLang="en-US" sz="2200" smtClean="0">
                <a:ea typeface="宋体" panose="02010600030101010101" pitchFamily="2" charset="-122"/>
              </a:rPr>
              <a:t>、*、</a:t>
            </a:r>
            <a:r>
              <a:rPr lang="en-US" altLang="zh-CN" sz="2200" smtClean="0">
                <a:ea typeface="宋体" panose="02010600030101010101" pitchFamily="2" charset="-122"/>
              </a:rPr>
              <a:t>/)</a:t>
            </a:r>
            <a:r>
              <a:rPr lang="zh-CN" altLang="en-US" sz="2200" smtClean="0">
                <a:ea typeface="宋体" panose="02010600030101010101" pitchFamily="2" charset="-122"/>
              </a:rPr>
              <a:t>和逻辑运算</a:t>
            </a:r>
            <a:r>
              <a:rPr lang="en-US" altLang="zh-CN" sz="2200" smtClean="0">
                <a:ea typeface="宋体" panose="02010600030101010101" pitchFamily="2" charset="-122"/>
              </a:rPr>
              <a:t>(</a:t>
            </a:r>
            <a:r>
              <a:rPr lang="zh-CN" altLang="en-US" sz="2200" smtClean="0">
                <a:ea typeface="宋体" panose="02010600030101010101" pitchFamily="2" charset="-122"/>
              </a:rPr>
              <a:t>比较</a:t>
            </a:r>
            <a:r>
              <a:rPr lang="en-US" altLang="zh-CN" sz="2200" smtClean="0">
                <a:ea typeface="宋体" panose="02010600030101010101" pitchFamily="2" charset="-122"/>
              </a:rPr>
              <a:t>)</a:t>
            </a:r>
            <a:r>
              <a:rPr lang="zh-CN" altLang="en-US" sz="2200" smtClean="0">
                <a:ea typeface="宋体" panose="02010600030101010101" pitchFamily="2" charset="-122"/>
              </a:rPr>
              <a:t>。</a:t>
            </a:r>
            <a:endParaRPr lang="en-US" altLang="zh-CN" sz="2200" smtClean="0">
              <a:ea typeface="宋体" panose="02010600030101010101" pitchFamily="2" charset="-122"/>
            </a:endParaRPr>
          </a:p>
          <a:p>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每台计算机都有一个内部时钟，该时钟以固定速度发射电子脉冲。时钟速度越快，在给定的时间段内执行的指令就越多。速度的计量单位是赫兹</a:t>
            </a:r>
            <a:r>
              <a:rPr lang="en-US" altLang="zh-CN" sz="2200" smtClean="0">
                <a:ea typeface="宋体" panose="02010600030101010101" pitchFamily="2" charset="-122"/>
              </a:rPr>
              <a:t>(Hz)</a:t>
            </a:r>
            <a:r>
              <a:rPr lang="zh-CN" altLang="en-US" sz="2200" smtClean="0">
                <a:ea typeface="宋体" panose="02010600030101010101" pitchFamily="2" charset="-122"/>
              </a:rPr>
              <a:t>，</a:t>
            </a:r>
            <a:r>
              <a:rPr lang="en-US" altLang="zh-CN" sz="2200" smtClean="0">
                <a:ea typeface="宋体" panose="02010600030101010101" pitchFamily="2" charset="-122"/>
              </a:rPr>
              <a:t>1Hz</a:t>
            </a:r>
            <a:r>
              <a:rPr lang="zh-CN" altLang="en-US" sz="2200" smtClean="0">
                <a:ea typeface="宋体" panose="02010600030101010101" pitchFamily="2" charset="-122"/>
              </a:rPr>
              <a:t>相当于每秒</a:t>
            </a:r>
            <a:r>
              <a:rPr lang="en-US" altLang="zh-CN" sz="2200" smtClean="0">
                <a:ea typeface="宋体" panose="02010600030101010101" pitchFamily="2" charset="-122"/>
              </a:rPr>
              <a:t>1</a:t>
            </a:r>
            <a:r>
              <a:rPr lang="zh-CN" altLang="en-US" sz="2200" smtClean="0">
                <a:ea typeface="宋体" panose="02010600030101010101" pitchFamily="2" charset="-122"/>
              </a:rPr>
              <a:t>个脉冲。随着</a:t>
            </a:r>
            <a:r>
              <a:rPr lang="en-US" altLang="zh-CN" sz="2200" smtClean="0">
                <a:ea typeface="宋体" panose="02010600030101010101" pitchFamily="2" charset="-122"/>
              </a:rPr>
              <a:t>CPU</a:t>
            </a:r>
            <a:r>
              <a:rPr lang="zh-CN" altLang="en-US" sz="2200" smtClean="0">
                <a:ea typeface="宋体" panose="02010600030101010101" pitchFamily="2" charset="-122"/>
              </a:rPr>
              <a:t>速度不断提高，目前以</a:t>
            </a:r>
            <a:r>
              <a:rPr lang="zh-CN" altLang="en-US" sz="2200" smtClean="0">
                <a:solidFill>
                  <a:srgbClr val="0000FF"/>
                </a:solidFill>
                <a:ea typeface="宋体" panose="02010600030101010101" pitchFamily="2" charset="-122"/>
              </a:rPr>
              <a:t>千兆赫</a:t>
            </a:r>
            <a:r>
              <a:rPr lang="en-US" altLang="zh-CN" sz="2200" smtClean="0">
                <a:solidFill>
                  <a:srgbClr val="0000FF"/>
                </a:solidFill>
                <a:ea typeface="宋体" panose="02010600030101010101" pitchFamily="2" charset="-122"/>
              </a:rPr>
              <a:t>(GHz)</a:t>
            </a:r>
            <a:r>
              <a:rPr lang="zh-CN" altLang="en-US" sz="2200" smtClean="0">
                <a:ea typeface="宋体" panose="02010600030101010101" pitchFamily="2" charset="-122"/>
              </a:rPr>
              <a:t>来表述。</a:t>
            </a:r>
            <a:endParaRPr lang="en-US" altLang="zh-CN" sz="2200" smtClean="0">
              <a:ea typeface="宋体" panose="02010600030101010101" pitchFamily="2" charset="-122"/>
            </a:endParaRPr>
          </a:p>
          <a:p>
            <a:pPr marL="285750" indent="-285750">
              <a:buFont typeface="Wingdings" panose="05000000000000000000" pitchFamily="2" charset="2"/>
              <a:buChar char="Ø"/>
            </a:pPr>
            <a:endParaRPr lang="en-US" altLang="zh-CN" sz="1600">
              <a:ea typeface="宋体" panose="02010600030101010101" pitchFamily="2" charset="-122"/>
            </a:endParaRPr>
          </a:p>
          <a:p>
            <a:pPr marL="342900" indent="-342900">
              <a:buFont typeface="Wingdings" panose="05000000000000000000" pitchFamily="2" charset="2"/>
              <a:buChar char="l"/>
            </a:pPr>
            <a:r>
              <a:rPr lang="zh-CN" altLang="en-US" sz="2200" smtClean="0">
                <a:ea typeface="宋体" panose="02010600030101010101" pitchFamily="2" charset="-122"/>
              </a:rPr>
              <a:t>最初一个</a:t>
            </a:r>
            <a:r>
              <a:rPr lang="en-US" altLang="zh-CN" sz="2200" smtClean="0">
                <a:ea typeface="宋体" panose="02010600030101010101" pitchFamily="2" charset="-122"/>
              </a:rPr>
              <a:t>CPU</a:t>
            </a:r>
            <a:r>
              <a:rPr lang="zh-CN" altLang="en-US" sz="2200" smtClean="0">
                <a:ea typeface="宋体" panose="02010600030101010101" pitchFamily="2" charset="-122"/>
              </a:rPr>
              <a:t>只有一个核</a:t>
            </a:r>
            <a:r>
              <a:rPr lang="en-US" altLang="zh-CN" sz="2200" smtClean="0">
                <a:ea typeface="宋体" panose="02010600030101010101" pitchFamily="2" charset="-122"/>
              </a:rPr>
              <a:t>(core)</a:t>
            </a:r>
            <a:r>
              <a:rPr lang="zh-CN" altLang="en-US" sz="2200" smtClean="0">
                <a:ea typeface="宋体" panose="02010600030101010101" pitchFamily="2" charset="-122"/>
              </a:rPr>
              <a:t>。核是处理器中实现指令读取和执行的部分。一个多核</a:t>
            </a:r>
            <a:r>
              <a:rPr lang="en-US" altLang="zh-CN" sz="2200" smtClean="0">
                <a:ea typeface="宋体" panose="02010600030101010101" pitchFamily="2" charset="-122"/>
              </a:rPr>
              <a:t>CPU</a:t>
            </a:r>
            <a:r>
              <a:rPr lang="zh-CN" altLang="en-US" sz="2200" smtClean="0">
                <a:ea typeface="宋体" panose="02010600030101010101" pitchFamily="2" charset="-122"/>
              </a:rPr>
              <a:t>是一个具有两个或者更多独立核的组件。可提高</a:t>
            </a:r>
            <a:r>
              <a:rPr lang="en-US" altLang="zh-CN" sz="2200" smtClean="0">
                <a:ea typeface="宋体" panose="02010600030101010101" pitchFamily="2" charset="-122"/>
              </a:rPr>
              <a:t>CPU</a:t>
            </a:r>
            <a:r>
              <a:rPr lang="zh-CN" altLang="en-US" sz="2200" smtClean="0">
                <a:ea typeface="宋体" panose="02010600030101010101" pitchFamily="2" charset="-122"/>
              </a:rPr>
              <a:t>的处理能力。</a:t>
            </a:r>
            <a:endParaRPr lang="zh-CN" altLang="en-US" sz="2200">
              <a:ea typeface="宋体" panose="02010600030101010101" pitchFamily="2"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8304" y="100662"/>
            <a:ext cx="1690688" cy="152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PPT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3">
      <a:majorFont>
        <a:latin typeface="Calibri"/>
        <a:ea typeface="Arial Unicode MS"/>
        <a:cs typeface=""/>
      </a:majorFont>
      <a:minorFont>
        <a:latin typeface="Calibri"/>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Template>
  <TotalTime>0</TotalTime>
  <Words>4333</Words>
  <Application>WPS 演示</Application>
  <PresentationFormat>全屏显示(4:3)</PresentationFormat>
  <Paragraphs>291</Paragraphs>
  <Slides>30</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楷体</vt:lpstr>
      <vt:lpstr>隶书</vt:lpstr>
      <vt:lpstr>Calibri</vt:lpstr>
      <vt:lpstr>微软雅黑</vt:lpstr>
      <vt:lpstr>Arial Unicode MS</vt:lpstr>
      <vt:lpstr>Times New Roman</vt:lpstr>
      <vt:lpstr>PPT模板</vt:lpstr>
      <vt:lpstr>前言 储备知识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Irene</cp:lastModifiedBy>
  <cp:revision>769</cp:revision>
  <dcterms:created xsi:type="dcterms:W3CDTF">2012-08-05T14:09:00Z</dcterms:created>
  <dcterms:modified xsi:type="dcterms:W3CDTF">2017-11-07T07:15:34Z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