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8" r:id="rId3"/>
    <p:sldId id="585" r:id="rId4"/>
    <p:sldId id="584" r:id="rId5"/>
    <p:sldId id="620" r:id="rId6"/>
    <p:sldId id="661" r:id="rId7"/>
    <p:sldId id="662" r:id="rId9"/>
    <p:sldId id="580" r:id="rId10"/>
    <p:sldId id="618" r:id="rId11"/>
    <p:sldId id="619" r:id="rId12"/>
    <p:sldId id="621" r:id="rId13"/>
    <p:sldId id="622" r:id="rId14"/>
    <p:sldId id="623" r:id="rId15"/>
    <p:sldId id="624" r:id="rId16"/>
    <p:sldId id="625" r:id="rId17"/>
    <p:sldId id="626" r:id="rId18"/>
    <p:sldId id="627" r:id="rId19"/>
    <p:sldId id="628" r:id="rId20"/>
    <p:sldId id="705" r:id="rId21"/>
    <p:sldId id="629" r:id="rId22"/>
    <p:sldId id="588" r:id="rId23"/>
    <p:sldId id="591" r:id="rId24"/>
    <p:sldId id="594" r:id="rId25"/>
    <p:sldId id="538" r:id="rId26"/>
    <p:sldId id="735" r:id="rId27"/>
    <p:sldId id="541" r:id="rId28"/>
    <p:sldId id="542" r:id="rId29"/>
    <p:sldId id="543" r:id="rId30"/>
    <p:sldId id="558" r:id="rId31"/>
    <p:sldId id="590" r:id="rId32"/>
    <p:sldId id="589" r:id="rId33"/>
    <p:sldId id="544" r:id="rId34"/>
    <p:sldId id="630" r:id="rId35"/>
    <p:sldId id="631" r:id="rId36"/>
    <p:sldId id="632" r:id="rId37"/>
    <p:sldId id="602" r:id="rId38"/>
    <p:sldId id="546" r:id="rId39"/>
    <p:sldId id="562" r:id="rId40"/>
    <p:sldId id="563" r:id="rId41"/>
    <p:sldId id="550" r:id="rId42"/>
    <p:sldId id="601" r:id="rId43"/>
    <p:sldId id="596" r:id="rId44"/>
    <p:sldId id="597" r:id="rId45"/>
    <p:sldId id="598" r:id="rId46"/>
    <p:sldId id="599" r:id="rId47"/>
    <p:sldId id="600" r:id="rId48"/>
    <p:sldId id="595" r:id="rId49"/>
    <p:sldId id="568" r:id="rId50"/>
    <p:sldId id="257" r:id="rId5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66"/>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15" autoAdjust="0"/>
    <p:restoredTop sz="93222" autoAdjust="0"/>
  </p:normalViewPr>
  <p:slideViewPr>
    <p:cSldViewPr>
      <p:cViewPr varScale="1">
        <p:scale>
          <a:sx n="70" d="100"/>
          <a:sy n="70" d="100"/>
        </p:scale>
        <p:origin x="1590" y="78"/>
      </p:cViewPr>
      <p:guideLst>
        <p:guide orient="horz" pos="2270"/>
        <p:guide pos="2891"/>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4" Type="http://schemas.openxmlformats.org/officeDocument/2006/relationships/tableStyles" Target="tableStyles.xml"/><Relationship Id="rId53" Type="http://schemas.openxmlformats.org/officeDocument/2006/relationships/viewProps" Target="viewProps.xml"/><Relationship Id="rId52" Type="http://schemas.openxmlformats.org/officeDocument/2006/relationships/presProps" Target="presProps.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23DD06-80E0-4FE6-81F6-66C068209E6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79F713-E591-4BAA-98DC-A77FB579BE6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TIOBE</a:t>
            </a:r>
            <a:r>
              <a:rPr lang="zh-CN" altLang="en-US"/>
              <a:t>编程社区指数表示编程语言的受欢迎</a:t>
            </a:r>
            <a:r>
              <a:rPr lang="en-US" altLang="zh-CN"/>
              <a:t>/</a:t>
            </a:r>
            <a:r>
              <a:rPr lang="zh-CN" altLang="en-US"/>
              <a:t>热门程度</a:t>
            </a:r>
            <a:endParaRPr lang="zh-CN" altLang="en-US"/>
          </a:p>
          <a:p>
            <a:r>
              <a:rPr lang="en-US" altLang="zh-CN"/>
              <a:t>TIOBE</a:t>
            </a:r>
            <a:r>
              <a:rPr lang="zh-CN" altLang="en-US"/>
              <a:t>是《the importance of being earnest》英国戏剧名称的缩写，故事大概告诉人要为人真诚，真实，不要冒名，虚假</a:t>
            </a:r>
            <a:endParaRPr lang="zh-CN" altLang="en-US"/>
          </a:p>
          <a:p>
            <a:r>
              <a:rPr lang="zh-CN" altLang="en-US"/>
              <a:t>这个剧名翻译为</a:t>
            </a:r>
            <a:r>
              <a:rPr lang="en-US" altLang="zh-CN"/>
              <a:t>“</a:t>
            </a:r>
            <a:r>
              <a:rPr lang="zh-CN" altLang="en-US"/>
              <a:t>认真的重要性</a:t>
            </a:r>
            <a:r>
              <a:rPr lang="en-US" altLang="zh-CN"/>
              <a:t>”“</a:t>
            </a:r>
            <a:r>
              <a:rPr lang="zh-CN" altLang="en-US"/>
              <a:t>不可儿戏</a:t>
            </a:r>
            <a:r>
              <a:rPr lang="en-US" altLang="zh-CN"/>
              <a:t>”</a:t>
            </a:r>
            <a:r>
              <a:rPr lang="zh-CN" altLang="en-US"/>
              <a:t>等</a:t>
            </a:r>
            <a:endParaRPr lang="zh-CN" altLang="en-US"/>
          </a:p>
          <a:p>
            <a:r>
              <a:rPr lang="zh-CN" altLang="en-US"/>
              <a:t>TIOBE排行榜是根据互联网上有经验的程序员、课程和第三方厂商的数量，并使用搜索引擎（如Google、Bing、Yahoo!）以及Wikipedia、Amazon、YouTube统计出排名数据，只是反映某个编程语言的热门程度，并不能说明一门编程语言好不好，或者一门语言所编写的代码数量多少。</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让我们把时空切换到1982年，那一年一个伟大的公司诞生于美国斯坦福大学校园，它的名字叫Sun Microsystems，直译的话叫太阳微系统公司，我们平时就叫他Sun，事实上Sun是Stanford University Network 的缩写。Sun在行业中被认为是最具创造性的企业。是极少数几个同时拥有自己微处理器、电脑系统、操作系统的公司。</a:t>
            </a:r>
            <a:endParaRPr lang="zh-CN" altLang="en-US"/>
          </a:p>
          <a:p>
            <a:r>
              <a:rPr lang="zh-CN" altLang="en-US"/>
              <a:t>绿色小组成立之初只有4个人。他们有一个很模糊的想法，甚至连最终的目标产品是硬件还是软件也不知道。但是他们知道必须发明一些技术或者产品让Sun公司赶上信息领域的下一波大浪潮。当时人类已经发明了很多种消费类电子产品，包括微机、手机、手持电脑、录相机、电视机、洗衣机、冰箱、微波炉等等。他们认为要将这些设备数字化并用网络互联讲是今后的方向（物联网？）。绿色小组将这个需求归结成两个产品原型目标，即发明一种手持遥控设备来实现所有家电设备的互联（硬件）；发明一种程序设计语言，用它来编写能在这些设备上运行的小巧程序（软件）。</a:t>
            </a:r>
            <a:endParaRPr lang="zh-CN" altLang="en-US"/>
          </a:p>
          <a:p>
            <a:r>
              <a:rPr lang="en-US" altLang="zh-CN"/>
              <a:t>94</a:t>
            </a:r>
            <a:r>
              <a:rPr lang="zh-CN" altLang="en-US"/>
              <a:t>年时网景公司推出</a:t>
            </a:r>
            <a:r>
              <a:rPr lang="en-US" altLang="zh-CN"/>
              <a:t>netscape</a:t>
            </a:r>
            <a:r>
              <a:rPr lang="zh-CN" altLang="en-US"/>
              <a:t>浏览器（Netscape被AOL收购，一部分资产被注入Mozilla基金会，推出</a:t>
            </a:r>
            <a:r>
              <a:rPr lang="en-US" altLang="zh-CN"/>
              <a:t>Firefox</a:t>
            </a:r>
            <a:r>
              <a:rPr lang="zh-CN" altLang="en-US"/>
              <a:t>），高斯林意识到互联网是未来的趋势，而且互联网就是他们一直所追求的这样一个可以是任意平台的超级网络，他们使用</a:t>
            </a:r>
            <a:r>
              <a:rPr lang="en-US" altLang="zh-CN"/>
              <a:t>Java</a:t>
            </a:r>
            <a:r>
              <a:rPr lang="zh-CN" altLang="en-US"/>
              <a:t>开发</a:t>
            </a:r>
            <a:r>
              <a:rPr lang="en-US" altLang="zh-CN"/>
              <a:t>JavaApplet直接嵌入到网页中，并能够产生特殊的效果。</a:t>
            </a:r>
            <a:r>
              <a:rPr lang="zh-CN" altLang="en-US"/>
              <a:t>这一举动，使得</a:t>
            </a:r>
            <a:r>
              <a:rPr lang="en-US" altLang="zh-CN"/>
              <a:t>Java</a:t>
            </a:r>
            <a:r>
              <a:rPr lang="zh-CN" altLang="en-US"/>
              <a:t>一夜成名。</a:t>
            </a:r>
            <a:endParaRPr lang="en-US" altLang="zh-CN"/>
          </a:p>
          <a:p>
            <a:r>
              <a:rPr lang="zh-CN" altLang="en-US"/>
              <a:t>但是申请注册上商标时，发现Oak被其他公司注册了，不得不重新起名。当时他们正在咖啡馆里喝着印尼爪哇(Java)岛出产的咖啡，有一个人灵机一动说就叫Java怎么样，并得到了其他人的赞赏，于是他们就将这种程序语言命名为Java。</a:t>
            </a:r>
            <a:endParaRPr lang="zh-CN" altLang="en-US"/>
          </a:p>
          <a:p>
            <a:endParaRPr lang="zh-CN" altLang="en-US"/>
          </a:p>
          <a:p>
            <a:r>
              <a:rPr lang="zh-CN" altLang="en-US"/>
              <a:t>商标：</a:t>
            </a:r>
            <a:r>
              <a:rPr lang="en-US" altLang="zh-CN"/>
              <a:t>alibaba</a:t>
            </a:r>
            <a:r>
              <a:rPr lang="zh-CN" altLang="en-US"/>
              <a:t>（花一万美金买的），</a:t>
            </a:r>
            <a:r>
              <a:rPr lang="en-US" altLang="zh-CN"/>
              <a:t>alimama</a:t>
            </a:r>
            <a:r>
              <a:rPr lang="zh-CN" altLang="en-US"/>
              <a:t>，</a:t>
            </a:r>
            <a:r>
              <a:rPr lang="en-US" altLang="zh-CN"/>
              <a:t>alibaby</a:t>
            </a:r>
            <a:endParaRPr lang="en-US" altLang="zh-CN"/>
          </a:p>
          <a:p>
            <a:r>
              <a:rPr lang="en-US" altLang="zh-CN"/>
              <a:t>          google.cn</a:t>
            </a:r>
            <a:r>
              <a:rPr lang="zh-CN" altLang="en-US"/>
              <a:t>，</a:t>
            </a:r>
            <a:r>
              <a:rPr lang="en-US" altLang="zh-CN"/>
              <a:t>google.com.cn百万美元</a:t>
            </a:r>
            <a:r>
              <a:rPr lang="zh-CN" altLang="en-US"/>
              <a:t>，Google豪掷2500万美元，打败了12家竞争公司从ICANN手中拍得了顶级域名.app，一举创下域名的最高交易记录。</a:t>
            </a:r>
            <a:endParaRPr lang="zh-CN" altLang="en-US"/>
          </a:p>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SUN</a:t>
            </a:r>
            <a:r>
              <a:rPr lang="zh-CN" altLang="en-US"/>
              <a:t>公司的</a:t>
            </a:r>
            <a:r>
              <a:rPr lang="en-US" altLang="zh-CN"/>
              <a:t>HotSpot</a:t>
            </a:r>
            <a:endParaRPr lang="en-US" altLang="zh-CN"/>
          </a:p>
          <a:p>
            <a:r>
              <a:rPr lang="en-US" altLang="zh-CN"/>
              <a:t>BEA</a:t>
            </a:r>
            <a:r>
              <a:rPr lang="zh-CN" altLang="en-US"/>
              <a:t>公司的</a:t>
            </a:r>
            <a:r>
              <a:rPr lang="en-US" altLang="zh-CN"/>
              <a:t>JRockit</a:t>
            </a:r>
            <a:endParaRPr lang="en-US" altLang="zh-CN"/>
          </a:p>
          <a:p>
            <a:r>
              <a:rPr lang="en-US" altLang="zh-CN"/>
              <a:t>IBM</a:t>
            </a:r>
            <a:r>
              <a:rPr lang="zh-CN" altLang="en-US"/>
              <a:t>公司的</a:t>
            </a:r>
            <a:r>
              <a:rPr lang="en-US" altLang="zh-CN"/>
              <a:t>J9 VM</a:t>
            </a:r>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汇编语言（assembly language）是一种用于电子计算机、微处理器、微控制器或其他可编程器件的低级语言，亦称为符号语言。在汇编语言中，用助记符（Mnemonics）代替机器指令的操作码，用地址符号（Symbol）或标号（Label）代替指令或操作数的地址。在不同的设备中，汇编语言对应着不同的机器语言指令集，通过汇编过程转换成机器指令。普遍地说，特定的汇编语言和特定的机器语言指令集是一一对应的,不同平台之间不可直接移植。</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xfrm>
            <a:off x="1141413" y="754063"/>
            <a:ext cx="4391025" cy="3294062"/>
          </a:xfrm>
        </p:spPr>
      </p:sp>
      <p:sp>
        <p:nvSpPr>
          <p:cNvPr id="63491" name="Rectangle 3"/>
          <p:cNvSpPr>
            <a:spLocks noGrp="1" noChangeArrowheads="1"/>
          </p:cNvSpPr>
          <p:nvPr>
            <p:ph type="body" idx="1"/>
          </p:nvPr>
        </p:nvSpPr>
        <p:spPr>
          <a:noFill/>
        </p:spPr>
        <p:txBody>
          <a:bodyPr/>
          <a:lstStyle/>
          <a:p>
            <a:pPr eaLnBrk="1" hangingPunct="1"/>
            <a:r>
              <a:rPr lang="zh-CN" altLang="en-US" smtClean="0">
                <a:ea typeface="宋体" panose="02010600030101010101" pitchFamily="2" charset="-122"/>
              </a:rPr>
              <a:t>Hello World：代表学习计算机语言的第一个入门小程序。现在泛指接触新事物的第一步。</a:t>
            </a:r>
            <a:endParaRPr lang="zh-CN" altLang="en-US" smtClean="0">
              <a:ea typeface="宋体" panose="02010600030101010101" pitchFamily="2" charset="-122"/>
            </a:endParaRPr>
          </a:p>
          <a:p>
            <a:pPr eaLnBrk="1" hangingPunct="1"/>
            <a:r>
              <a:rPr lang="zh-CN" altLang="en-US" smtClean="0">
                <a:ea typeface="宋体" panose="02010600030101010101" pitchFamily="2" charset="-122"/>
              </a:rPr>
              <a:t>class ：是java中的关键字，用于定义类，java语言的程序代码都需要定义在类中。</a:t>
            </a:r>
            <a:endParaRPr lang="zh-CN" altLang="en-US" smtClean="0">
              <a:ea typeface="宋体" panose="02010600030101010101" pitchFamily="2" charset="-122"/>
            </a:endParaRPr>
          </a:p>
          <a:p>
            <a:pPr eaLnBrk="1" hangingPunct="1"/>
            <a:r>
              <a:rPr lang="zh-CN" altLang="en-US" smtClean="0">
                <a:ea typeface="宋体" panose="02010600030101010101" pitchFamily="2" charset="-122"/>
              </a:rPr>
              <a:t>关键字：被java语言赋予了特殊含义的单词。</a:t>
            </a:r>
            <a:endParaRPr lang="zh-CN" altLang="en-US" smtClean="0">
              <a:ea typeface="宋体" panose="02010600030101010101" pitchFamily="2" charset="-122"/>
            </a:endParaRPr>
          </a:p>
          <a:p>
            <a:pPr eaLnBrk="1" hangingPunct="1"/>
            <a:r>
              <a:rPr lang="zh-CN" altLang="en-US" smtClean="0">
                <a:ea typeface="宋体" panose="02010600030101010101" pitchFamily="2" charset="-122"/>
              </a:rPr>
              <a:t>Demo：为了方便使用这个类，给类自定义的类名。</a:t>
            </a:r>
            <a:endParaRPr lang="zh-CN" altLang="en-US" smtClean="0">
              <a:ea typeface="宋体" panose="02010600030101010101" pitchFamily="2" charset="-122"/>
            </a:endParaRPr>
          </a:p>
          <a:p>
            <a:pPr eaLnBrk="1" hangingPunct="1"/>
            <a:r>
              <a:rPr lang="zh-CN" altLang="en-US" smtClean="0">
                <a:ea typeface="宋体" panose="02010600030101010101" pitchFamily="2" charset="-122"/>
              </a:rPr>
              <a:t>{  }：定义该类中代码的范围。</a:t>
            </a:r>
            <a:endParaRPr lang="zh-CN" altLang="en-US" smtClean="0">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xfrm>
            <a:off x="1141413" y="754063"/>
            <a:ext cx="4391025" cy="3294062"/>
          </a:xfrm>
        </p:spPr>
      </p:sp>
      <p:sp>
        <p:nvSpPr>
          <p:cNvPr id="63491" name="Rectangle 3"/>
          <p:cNvSpPr>
            <a:spLocks noGrp="1" noChangeArrowheads="1"/>
          </p:cNvSpPr>
          <p:nvPr>
            <p:ph type="body" idx="1"/>
          </p:nvPr>
        </p:nvSpPr>
        <p:spPr>
          <a:noFill/>
        </p:spPr>
        <p:txBody>
          <a:bodyPr/>
          <a:lstStyle/>
          <a:p>
            <a:pPr eaLnBrk="1" hangingPunct="1"/>
            <a:r>
              <a:rPr lang="zh-CN" altLang="en-US" smtClean="0">
                <a:ea typeface="宋体" panose="02010600030101010101" pitchFamily="2" charset="-122"/>
              </a:rPr>
              <a:t>Hello World：代表学习计算机语言的第一个入门小程序。现在泛指接触新事物的第一步。</a:t>
            </a:r>
            <a:endParaRPr lang="zh-CN" altLang="en-US" smtClean="0">
              <a:ea typeface="宋体" panose="02010600030101010101" pitchFamily="2" charset="-122"/>
            </a:endParaRPr>
          </a:p>
          <a:p>
            <a:pPr eaLnBrk="1" hangingPunct="1"/>
            <a:r>
              <a:rPr lang="zh-CN" altLang="en-US" smtClean="0">
                <a:ea typeface="宋体" panose="02010600030101010101" pitchFamily="2" charset="-122"/>
              </a:rPr>
              <a:t>class ：是java中的关键字，用于定义类，java语言的程序代码都需要定义在类中。</a:t>
            </a:r>
            <a:endParaRPr lang="zh-CN" altLang="en-US" smtClean="0">
              <a:ea typeface="宋体" panose="02010600030101010101" pitchFamily="2" charset="-122"/>
            </a:endParaRPr>
          </a:p>
          <a:p>
            <a:pPr eaLnBrk="1" hangingPunct="1"/>
            <a:r>
              <a:rPr lang="zh-CN" altLang="en-US" smtClean="0">
                <a:ea typeface="宋体" panose="02010600030101010101" pitchFamily="2" charset="-122"/>
              </a:rPr>
              <a:t>关键字：被java语言赋予了特殊含义的单词。</a:t>
            </a:r>
            <a:endParaRPr lang="zh-CN" altLang="en-US" smtClean="0">
              <a:ea typeface="宋体" panose="02010600030101010101" pitchFamily="2" charset="-122"/>
            </a:endParaRPr>
          </a:p>
          <a:p>
            <a:pPr eaLnBrk="1" hangingPunct="1"/>
            <a:r>
              <a:rPr lang="zh-CN" altLang="en-US" smtClean="0">
                <a:ea typeface="宋体" panose="02010600030101010101" pitchFamily="2" charset="-122"/>
              </a:rPr>
              <a:t>Demo：为了方便使用这个类，给类自定义的类名。</a:t>
            </a:r>
            <a:endParaRPr lang="zh-CN" altLang="en-US" smtClean="0">
              <a:ea typeface="宋体" panose="02010600030101010101" pitchFamily="2" charset="-122"/>
            </a:endParaRPr>
          </a:p>
          <a:p>
            <a:pPr eaLnBrk="1" hangingPunct="1"/>
            <a:r>
              <a:rPr lang="zh-CN" altLang="en-US" smtClean="0">
                <a:ea typeface="宋体" panose="02010600030101010101" pitchFamily="2" charset="-122"/>
              </a:rPr>
              <a:t>{  }：定义该类中代码的范围。</a:t>
            </a:r>
            <a:endParaRPr lang="zh-CN" altLang="en-US" smtClean="0">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xfrm>
            <a:off x="1141413" y="754063"/>
            <a:ext cx="4391025" cy="3294062"/>
          </a:xfrm>
        </p:spPr>
      </p:sp>
      <p:sp>
        <p:nvSpPr>
          <p:cNvPr id="64515" name="Rectangle 3"/>
          <p:cNvSpPr>
            <a:spLocks noGrp="1" noChangeArrowheads="1"/>
          </p:cNvSpPr>
          <p:nvPr>
            <p:ph type="body" idx="1"/>
          </p:nvPr>
        </p:nvSpPr>
        <p:spPr>
          <a:noFill/>
        </p:spPr>
        <p:txBody>
          <a:bodyPr/>
          <a:lstStyle/>
          <a:p>
            <a:pPr eaLnBrk="1" hangingPunct="1"/>
            <a:r>
              <a:rPr lang="zh-CN" altLang="en-US" smtClean="0">
                <a:ea typeface="宋体" panose="02010600030101010101" pitchFamily="2" charset="-122"/>
              </a:rPr>
              <a:t>main方法：作用在于保证一个类可以独立运行。因为它是程序的入口。</a:t>
            </a:r>
            <a:endParaRPr lang="zh-CN" altLang="en-US" smtClean="0">
              <a:ea typeface="宋体" panose="02010600030101010101" pitchFamily="2" charset="-122"/>
            </a:endParaRPr>
          </a:p>
          <a:p>
            <a:pPr eaLnBrk="1" hangingPunct="1"/>
            <a:r>
              <a:rPr lang="zh-CN" altLang="en-US" smtClean="0">
                <a:ea typeface="宋体" panose="02010600030101010101" pitchFamily="2" charset="-122"/>
              </a:rPr>
              <a:t>System.out.println():系统输出打印数据，可以将()中的内容打印在控制台上。可以直接在控制台看到jvm运行java程序后的结果</a:t>
            </a:r>
            <a:endParaRPr lang="zh-CN" altLang="en-US" smtClean="0">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843126" y="428604"/>
            <a:ext cx="8229600" cy="857256"/>
          </a:xfrm>
        </p:spPr>
        <p:txBody>
          <a:bodyPr>
            <a:normAutofit/>
          </a:bodyPr>
          <a:lstStyle>
            <a:lvl1pPr>
              <a:defRPr sz="3600"/>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normAutofit/>
          </a:bodyPr>
          <a:lstStyle>
            <a:lvl1pPr>
              <a:defRPr sz="2800"/>
            </a:lvl1pPr>
            <a:lvl2pPr>
              <a:defRPr sz="2400"/>
            </a:lvl2pPr>
            <a:lvl3pPr>
              <a:defRPr sz="2000"/>
            </a:lvl3pPr>
            <a:lvl4pPr>
              <a:defRPr sz="1800"/>
            </a:lvl4pPr>
            <a:lvl5pPr>
              <a:defRPr sz="18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071538" y="274638"/>
            <a:ext cx="8229600" cy="11430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36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22.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image" Target="../media/image23.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image" Target="../media/image24.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7.png"/><Relationship Id="rId1" Type="http://schemas.openxmlformats.org/officeDocument/2006/relationships/image" Target="../media/image26.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9.png"/><Relationship Id="rId1" Type="http://schemas.openxmlformats.org/officeDocument/2006/relationships/image" Target="../media/image2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1.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3.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jpeg"/></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4.wmf"/><Relationship Id="rId1"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6.wmf"/><Relationship Id="rId1"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2.xml"/><Relationship Id="rId4" Type="http://schemas.openxmlformats.org/officeDocument/2006/relationships/image" Target="../media/image11.jpeg"/><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8" name="Rectangle 2"/>
          <p:cNvSpPr>
            <a:spLocks noGrp="1" noChangeArrowheads="1"/>
          </p:cNvSpPr>
          <p:nvPr>
            <p:ph type="ctrTitle" idx="4294967295"/>
          </p:nvPr>
        </p:nvSpPr>
        <p:spPr>
          <a:xfrm>
            <a:off x="514352" y="1844824"/>
            <a:ext cx="8129614" cy="1851025"/>
          </a:xfrm>
        </p:spPr>
        <p:txBody>
          <a:bodyPr>
            <a:normAutofit fontScale="90000"/>
          </a:bodyPr>
          <a:lstStyle/>
          <a:p>
            <a:r>
              <a:rPr lang="zh-CN" altLang="en-US" sz="8000" b="1" dirty="0" smtClean="0">
                <a:solidFill>
                  <a:srgbClr val="000066"/>
                </a:solidFill>
                <a:latin typeface="+mn-lt"/>
                <a:ea typeface="楷体" panose="02010609060101010101" pitchFamily="49" charset="-122"/>
              </a:rPr>
              <a:t>第</a:t>
            </a:r>
            <a:r>
              <a:rPr lang="en-US" altLang="zh-CN" sz="8000" b="1" dirty="0" smtClean="0">
                <a:solidFill>
                  <a:srgbClr val="000066"/>
                </a:solidFill>
                <a:latin typeface="+mn-lt"/>
                <a:ea typeface="楷体" panose="02010609060101010101" pitchFamily="49" charset="-122"/>
              </a:rPr>
              <a:t>1</a:t>
            </a:r>
            <a:r>
              <a:rPr lang="zh-CN" altLang="en-US" sz="8000" b="1" dirty="0" smtClean="0">
                <a:solidFill>
                  <a:srgbClr val="000066"/>
                </a:solidFill>
                <a:latin typeface="+mn-lt"/>
                <a:ea typeface="楷体" panose="02010609060101010101" pitchFamily="49" charset="-122"/>
              </a:rPr>
              <a:t>章</a:t>
            </a:r>
            <a:br>
              <a:rPr lang="en-US" altLang="zh-CN" sz="8000" b="1" dirty="0" smtClean="0">
                <a:solidFill>
                  <a:srgbClr val="000066"/>
                </a:solidFill>
                <a:latin typeface="+mn-lt"/>
                <a:ea typeface="楷体" panose="02010609060101010101" pitchFamily="49" charset="-122"/>
              </a:rPr>
            </a:br>
            <a:r>
              <a:rPr lang="en-US" altLang="zh-CN" sz="8000" b="1" dirty="0" smtClean="0">
                <a:solidFill>
                  <a:srgbClr val="000066"/>
                </a:solidFill>
                <a:latin typeface="+mn-lt"/>
                <a:ea typeface="楷体" panose="02010609060101010101" pitchFamily="49" charset="-122"/>
              </a:rPr>
              <a:t>Java</a:t>
            </a:r>
            <a:r>
              <a:rPr lang="zh-CN" altLang="en-US" sz="8000" b="1" dirty="0" smtClean="0">
                <a:solidFill>
                  <a:srgbClr val="000066"/>
                </a:solidFill>
                <a:latin typeface="+mn-lt"/>
                <a:ea typeface="楷体" panose="02010609060101010101" pitchFamily="49" charset="-122"/>
              </a:rPr>
              <a:t>编程语言概述</a:t>
            </a:r>
            <a:endParaRPr lang="zh-CN" altLang="zh-CN" sz="8000" b="1" dirty="0" smtClean="0">
              <a:solidFill>
                <a:srgbClr val="000066"/>
              </a:solidFill>
              <a:latin typeface="+mn-lt"/>
              <a:ea typeface="楷体" panose="02010609060101010101" pitchFamily="49" charset="-122"/>
            </a:endParaRPr>
          </a:p>
        </p:txBody>
      </p:sp>
      <p:sp>
        <p:nvSpPr>
          <p:cNvPr id="5" name="TextBox 4"/>
          <p:cNvSpPr txBox="1"/>
          <p:nvPr/>
        </p:nvSpPr>
        <p:spPr>
          <a:xfrm>
            <a:off x="0" y="5613047"/>
            <a:ext cx="9144000" cy="701040"/>
          </a:xfrm>
          <a:prstGeom prst="rect">
            <a:avLst/>
          </a:prstGeom>
          <a:noFill/>
        </p:spPr>
        <p:txBody>
          <a:bodyPr wrap="square" rtlCol="0">
            <a:spAutoFit/>
          </a:bodyPr>
          <a:lstStyle/>
          <a:p>
            <a:r>
              <a:rPr lang="zh-CN" altLang="en-US" sz="4000" b="1" dirty="0" smtClean="0">
                <a:solidFill>
                  <a:srgbClr val="000066"/>
                </a:solidFill>
                <a:latin typeface="楷体" panose="02010609060101010101" pitchFamily="49" charset="-122"/>
                <a:ea typeface="楷体" panose="02010609060101010101" pitchFamily="49" charset="-122"/>
              </a:rPr>
              <a:t>讲师：柴林燕</a:t>
            </a:r>
            <a:endParaRPr lang="en-US" altLang="zh-CN" sz="4000" b="1" dirty="0" smtClean="0">
              <a:solidFill>
                <a:srgbClr val="000066"/>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5"/>
          <p:cNvSpPr txBox="1">
            <a:spLocks noChangeArrowheads="1"/>
          </p:cNvSpPr>
          <p:nvPr/>
        </p:nvSpPr>
        <p:spPr bwMode="auto">
          <a:xfrm>
            <a:off x="322263" y="1315616"/>
            <a:ext cx="4467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Arial Unicode MS" pitchFamily="34" charset="-122"/>
                <a:cs typeface="Arial Unicode MS" pitchFamily="34" charset="-122"/>
              </a:defRPr>
            </a:lvl1pPr>
            <a:lvl2pPr marL="742950" indent="-285750" eaLnBrk="0" hangingPunct="0">
              <a:defRPr>
                <a:solidFill>
                  <a:schemeClr val="tx1"/>
                </a:solidFill>
                <a:latin typeface="Arial" panose="020B0604020202020204" pitchFamily="34" charset="0"/>
                <a:ea typeface="Arial Unicode MS" pitchFamily="34" charset="-122"/>
                <a:cs typeface="Arial Unicode MS" pitchFamily="34" charset="-122"/>
              </a:defRPr>
            </a:lvl2pPr>
            <a:lvl3pPr marL="1143000" indent="-228600" eaLnBrk="0" hangingPunct="0">
              <a:defRPr>
                <a:solidFill>
                  <a:schemeClr val="tx1"/>
                </a:solidFill>
                <a:latin typeface="Arial" panose="020B0604020202020204" pitchFamily="34" charset="0"/>
                <a:ea typeface="Arial Unicode MS" pitchFamily="34" charset="-122"/>
                <a:cs typeface="Arial Unicode MS" pitchFamily="34" charset="-122"/>
              </a:defRPr>
            </a:lvl3pPr>
            <a:lvl4pPr marL="1600200" indent="-228600" eaLnBrk="0" hangingPunct="0">
              <a:defRPr>
                <a:solidFill>
                  <a:schemeClr val="tx1"/>
                </a:solidFill>
                <a:latin typeface="Arial" panose="020B0604020202020204" pitchFamily="34" charset="0"/>
                <a:ea typeface="Arial Unicode MS" pitchFamily="34" charset="-122"/>
                <a:cs typeface="Arial Unicode MS" pitchFamily="34" charset="-122"/>
              </a:defRPr>
            </a:lvl4pPr>
            <a:lvl5pPr marL="2057400" indent="-228600" eaLnBrk="0" hangingPunct="0">
              <a:defRPr>
                <a:solidFill>
                  <a:schemeClr val="tx1"/>
                </a:solidFill>
                <a:latin typeface="Arial" panose="020B0604020202020204"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Unicode MS" pitchFamily="34" charset="-122"/>
                <a:cs typeface="Arial Unicode MS" pitchFamily="34" charset="-122"/>
              </a:defRPr>
            </a:lvl9pPr>
          </a:lstStyle>
          <a:p>
            <a:pPr marL="342900" indent="-342900" eaLnBrk="1" hangingPunct="1">
              <a:buFont typeface="Wingdings" panose="05000000000000000000" pitchFamily="2" charset="2"/>
              <a:buChar char="u"/>
            </a:pPr>
            <a:r>
              <a:rPr lang="en-US" altLang="zh-CN" sz="2400" b="1" dirty="0" smtClean="0">
                <a:solidFill>
                  <a:srgbClr val="C00000"/>
                </a:solidFill>
                <a:latin typeface="+mn-lt"/>
                <a:ea typeface="宋体" panose="02010600030101010101" pitchFamily="2" charset="-122"/>
              </a:rPr>
              <a:t>Java</a:t>
            </a:r>
            <a:r>
              <a:rPr lang="zh-CN" altLang="en-US" sz="2400" b="1" dirty="0" smtClean="0">
                <a:solidFill>
                  <a:srgbClr val="C00000"/>
                </a:solidFill>
                <a:latin typeface="+mn-lt"/>
                <a:ea typeface="宋体" panose="02010600030101010101" pitchFamily="2" charset="-122"/>
              </a:rPr>
              <a:t>技术体系平台</a:t>
            </a:r>
            <a:endParaRPr lang="zh-CN" altLang="en-US" sz="2400" b="1" dirty="0">
              <a:solidFill>
                <a:srgbClr val="C00000"/>
              </a:solidFill>
              <a:latin typeface="+mn-lt"/>
              <a:ea typeface="宋体" panose="02010600030101010101" pitchFamily="2" charset="-122"/>
            </a:endParaRPr>
          </a:p>
        </p:txBody>
      </p:sp>
      <p:graphicFrame>
        <p:nvGraphicFramePr>
          <p:cNvPr id="5" name="表格 4"/>
          <p:cNvGraphicFramePr>
            <a:graphicFrameLocks noGrp="1"/>
          </p:cNvGraphicFramePr>
          <p:nvPr/>
        </p:nvGraphicFramePr>
        <p:xfrm>
          <a:off x="311883" y="1916624"/>
          <a:ext cx="8570217" cy="4302882"/>
        </p:xfrm>
        <a:graphic>
          <a:graphicData uri="http://schemas.openxmlformats.org/drawingml/2006/table">
            <a:tbl>
              <a:tblPr firstRow="1" bandRow="1">
                <a:tableStyleId>{8799B23B-EC83-4686-B30A-512413B5E67A}</a:tableStyleId>
              </a:tblPr>
              <a:tblGrid>
                <a:gridCol w="8570217"/>
              </a:tblGrid>
              <a:tr h="431800">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2000" b="1" i="0" u="none" strike="noStrike" cap="none" normalizeH="0" baseline="0" dirty="0" smtClean="0">
                          <a:ln>
                            <a:noFill/>
                          </a:ln>
                          <a:solidFill>
                            <a:srgbClr val="C00000"/>
                          </a:solidFill>
                          <a:effectLst/>
                          <a:latin typeface="+mn-lt"/>
                          <a:ea typeface="宋体" panose="02010600030101010101" pitchFamily="2" charset="-122"/>
                          <a:cs typeface="Arial Unicode MS" pitchFamily="34" charset="-122"/>
                          <a:sym typeface="Calibri" panose="020F0502020204030204" charset="0"/>
                        </a:rPr>
                        <a:t>J</a:t>
                      </a:r>
                      <a:r>
                        <a:rPr kumimoji="0" lang="en-US" altLang="zh-CN" sz="2000" b="1" i="0" u="none" strike="noStrike" cap="none" normalizeH="0" baseline="0" dirty="0" err="1" smtClean="0">
                          <a:ln>
                            <a:noFill/>
                          </a:ln>
                          <a:solidFill>
                            <a:srgbClr val="C00000"/>
                          </a:solidFill>
                          <a:effectLst/>
                          <a:latin typeface="+mn-lt"/>
                          <a:ea typeface="宋体" panose="02010600030101010101" pitchFamily="2" charset="-122"/>
                          <a:cs typeface="Arial Unicode MS" pitchFamily="34" charset="-122"/>
                          <a:sym typeface="Calibri" panose="020F0502020204030204" charset="0"/>
                        </a:rPr>
                        <a:t>ava</a:t>
                      </a:r>
                      <a:r>
                        <a:rPr kumimoji="0" lang="en-US" altLang="zh-CN" sz="2000" b="1" i="0" u="none" strike="noStrike" cap="none" normalizeH="0" baseline="0" dirty="0" smtClean="0">
                          <a:ln>
                            <a:noFill/>
                          </a:ln>
                          <a:solidFill>
                            <a:srgbClr val="C00000"/>
                          </a:solidFill>
                          <a:effectLst/>
                          <a:latin typeface="+mn-lt"/>
                          <a:ea typeface="宋体" panose="02010600030101010101" pitchFamily="2" charset="-122"/>
                          <a:cs typeface="Arial Unicode MS" pitchFamily="34" charset="-122"/>
                          <a:sym typeface="Calibri" panose="020F0502020204030204" charset="0"/>
                        </a:rPr>
                        <a:t> </a:t>
                      </a:r>
                      <a:r>
                        <a:rPr kumimoji="0" lang="zh-CN" altLang="en-US" sz="2000" b="1" i="0" u="none" strike="noStrike" cap="none" normalizeH="0" baseline="0" dirty="0" smtClean="0">
                          <a:ln>
                            <a:noFill/>
                          </a:ln>
                          <a:solidFill>
                            <a:srgbClr val="C00000"/>
                          </a:solidFill>
                          <a:effectLst/>
                          <a:latin typeface="+mn-lt"/>
                          <a:ea typeface="宋体" panose="02010600030101010101" pitchFamily="2" charset="-122"/>
                          <a:cs typeface="Arial Unicode MS" pitchFamily="34" charset="-122"/>
                          <a:sym typeface="Calibri" panose="020F0502020204030204" charset="0"/>
                        </a:rPr>
                        <a:t>SE</a:t>
                      </a:r>
                      <a:r>
                        <a:rPr kumimoji="0" lang="en-US" altLang="zh-CN" sz="2000" b="1" i="0" u="none" strike="noStrike" cap="none" normalizeH="0" baseline="0" dirty="0" smtClean="0">
                          <a:ln>
                            <a:noFill/>
                          </a:ln>
                          <a:solidFill>
                            <a:srgbClr val="C00000"/>
                          </a:solidFill>
                          <a:effectLst/>
                          <a:latin typeface="+mn-lt"/>
                          <a:ea typeface="宋体" panose="02010600030101010101" pitchFamily="2" charset="-122"/>
                          <a:cs typeface="Arial Unicode MS" pitchFamily="34" charset="-122"/>
                          <a:sym typeface="Calibri" panose="020F0502020204030204" charset="0"/>
                        </a:rPr>
                        <a:t>(</a:t>
                      </a:r>
                      <a:r>
                        <a:rPr kumimoji="0" lang="zh-CN" altLang="en-US" sz="2000" b="1" i="0" u="none" strike="noStrike" cap="none" normalizeH="0" baseline="0" dirty="0" smtClean="0">
                          <a:ln>
                            <a:noFill/>
                          </a:ln>
                          <a:solidFill>
                            <a:srgbClr val="C00000"/>
                          </a:solidFill>
                          <a:effectLst/>
                          <a:latin typeface="+mn-lt"/>
                          <a:ea typeface="宋体" panose="02010600030101010101" pitchFamily="2" charset="-122"/>
                          <a:cs typeface="Arial Unicode MS" pitchFamily="34" charset="-122"/>
                          <a:sym typeface="Calibri" panose="020F0502020204030204" charset="0"/>
                        </a:rPr>
                        <a:t>Java Standard Edition</a:t>
                      </a:r>
                      <a:r>
                        <a:rPr kumimoji="0" lang="en-US" altLang="zh-CN" sz="2000" b="1" i="0" u="none" strike="noStrike" cap="none" normalizeH="0" baseline="0" dirty="0" smtClean="0">
                          <a:ln>
                            <a:noFill/>
                          </a:ln>
                          <a:solidFill>
                            <a:srgbClr val="C00000"/>
                          </a:solidFill>
                          <a:effectLst/>
                          <a:latin typeface="+mn-lt"/>
                          <a:ea typeface="宋体" panose="02010600030101010101" pitchFamily="2" charset="-122"/>
                          <a:cs typeface="Arial Unicode MS" pitchFamily="34" charset="-122"/>
                          <a:sym typeface="Calibri" panose="020F0502020204030204" charset="0"/>
                        </a:rPr>
                        <a:t>)</a:t>
                      </a:r>
                      <a:r>
                        <a:rPr kumimoji="0" lang="zh-CN" altLang="en-US" sz="2000" b="1" i="0" u="none" strike="noStrike" cap="none" normalizeH="0" baseline="0" dirty="0" smtClean="0">
                          <a:ln>
                            <a:noFill/>
                          </a:ln>
                          <a:solidFill>
                            <a:srgbClr val="C00000"/>
                          </a:solidFill>
                          <a:effectLst/>
                          <a:latin typeface="+mn-lt"/>
                          <a:ea typeface="宋体" panose="02010600030101010101" pitchFamily="2" charset="-122"/>
                          <a:cs typeface="Arial Unicode MS" pitchFamily="34" charset="-122"/>
                          <a:sym typeface="Calibri" panose="020F0502020204030204" charset="0"/>
                        </a:rPr>
                        <a:t>标准版</a:t>
                      </a:r>
                      <a:endParaRPr kumimoji="0" lang="zh-CN" altLang="en-US" sz="2000" b="1" i="0" u="none" strike="noStrike" cap="none" normalizeH="0" baseline="0" dirty="0" smtClean="0">
                        <a:ln>
                          <a:noFill/>
                        </a:ln>
                        <a:solidFill>
                          <a:srgbClr val="C00000"/>
                        </a:solidFill>
                        <a:effectLst/>
                        <a:latin typeface="+mn-lt"/>
                        <a:ea typeface="宋体" panose="02010600030101010101" pitchFamily="2" charset="-122"/>
                        <a:cs typeface="Arial Unicode MS" pitchFamily="34" charset="-122"/>
                        <a:sym typeface="Calibri" panose="020F0502020204030204" charset="0"/>
                      </a:endParaRPr>
                    </a:p>
                  </a:txBody>
                  <a:tcPr marL="91442" marR="91442" marT="45726" marB="45726" horzOverflow="overflow"/>
                </a:tc>
              </a:tr>
              <a:tr h="558062">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sym typeface="Calibri" panose="020F0502020204030204" charset="0"/>
                        </a:rPr>
                        <a:t>支持面向桌面级应用（如</a:t>
                      </a:r>
                      <a:r>
                        <a:rPr kumimoji="0" lang="en-US" altLang="zh-CN" sz="20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sym typeface="Calibri" panose="020F0502020204030204" charset="0"/>
                        </a:rPr>
                        <a:t>Windows</a:t>
                      </a:r>
                      <a:r>
                        <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sym typeface="Calibri" panose="020F0502020204030204" charset="0"/>
                        </a:rPr>
                        <a:t>下的应用程序）的</a:t>
                      </a:r>
                      <a:r>
                        <a:rPr kumimoji="0" lang="en-US" altLang="zh-CN" sz="20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sym typeface="Calibri" panose="020F0502020204030204" charset="0"/>
                        </a:rPr>
                        <a:t>Java</a:t>
                      </a:r>
                      <a:r>
                        <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sym typeface="Calibri" panose="020F0502020204030204" charset="0"/>
                        </a:rPr>
                        <a:t>平台，提供了完整的</a:t>
                      </a:r>
                      <a:r>
                        <a:rPr kumimoji="0" lang="en-US" altLang="zh-CN" sz="20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sym typeface="Calibri" panose="020F0502020204030204" charset="0"/>
                        </a:rPr>
                        <a:t>Java</a:t>
                      </a:r>
                      <a:r>
                        <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sym typeface="Calibri" panose="020F0502020204030204" charset="0"/>
                        </a:rPr>
                        <a:t>核心</a:t>
                      </a:r>
                      <a:r>
                        <a:rPr kumimoji="0" lang="en-US" altLang="zh-CN" sz="20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sym typeface="Calibri" panose="020F0502020204030204" charset="0"/>
                        </a:rPr>
                        <a:t>API</a:t>
                      </a:r>
                      <a:r>
                        <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sym typeface="Calibri" panose="020F0502020204030204" charset="0"/>
                        </a:rPr>
                        <a:t>，此版本以前称为</a:t>
                      </a:r>
                      <a:r>
                        <a:rPr kumimoji="0" lang="en-US" altLang="zh-CN" sz="2000" b="1" i="0" u="none" strike="noStrike" cap="none" normalizeH="0" baseline="0" dirty="0" smtClean="0">
                          <a:ln>
                            <a:noFill/>
                          </a:ln>
                          <a:solidFill>
                            <a:srgbClr val="0000FF"/>
                          </a:solidFill>
                          <a:effectLst/>
                          <a:latin typeface="+mn-lt"/>
                          <a:ea typeface="宋体" panose="02010600030101010101" pitchFamily="2" charset="-122"/>
                          <a:cs typeface="Arial Unicode MS" pitchFamily="34" charset="-122"/>
                          <a:sym typeface="Calibri" panose="020F0502020204030204" charset="0"/>
                        </a:rPr>
                        <a:t>J2SE</a:t>
                      </a:r>
                      <a:endParaRPr kumimoji="0" lang="zh-CN" altLang="en-US" sz="2000" b="1" i="0" u="none" strike="noStrike" cap="none" normalizeH="0" baseline="0" dirty="0" smtClean="0">
                        <a:ln>
                          <a:noFill/>
                        </a:ln>
                        <a:solidFill>
                          <a:srgbClr val="0000FF"/>
                        </a:solidFill>
                        <a:effectLst/>
                        <a:latin typeface="+mn-lt"/>
                        <a:ea typeface="宋体" panose="02010600030101010101" pitchFamily="2" charset="-122"/>
                        <a:cs typeface="Arial Unicode MS" pitchFamily="34" charset="-122"/>
                        <a:sym typeface="Calibri" panose="020F0502020204030204" charset="0"/>
                      </a:endParaRPr>
                    </a:p>
                  </a:txBody>
                  <a:tcPr marL="91442" marR="91442" marT="45726" marB="45726" horzOverflow="overflow"/>
                </a:tc>
              </a:tr>
              <a:tr h="379068">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2000" b="1" i="0" u="none" strike="noStrike" kern="1200" cap="none" normalizeH="0" baseline="0" dirty="0" smtClean="0">
                          <a:ln>
                            <a:noFill/>
                          </a:ln>
                          <a:solidFill>
                            <a:srgbClr val="C00000"/>
                          </a:solidFill>
                          <a:effectLst/>
                          <a:latin typeface="+mn-lt"/>
                          <a:ea typeface="宋体" panose="02010600030101010101" pitchFamily="2" charset="-122"/>
                          <a:cs typeface="Arial Unicode MS" pitchFamily="34" charset="-122"/>
                          <a:sym typeface="Calibri" panose="020F0502020204030204" charset="0"/>
                        </a:rPr>
                        <a:t>J</a:t>
                      </a:r>
                      <a:r>
                        <a:rPr kumimoji="0" lang="en-US" altLang="zh-CN" sz="2000" b="1" i="0" u="none" strike="noStrike" kern="1200" cap="none" normalizeH="0" baseline="0" dirty="0" err="1" smtClean="0">
                          <a:ln>
                            <a:noFill/>
                          </a:ln>
                          <a:solidFill>
                            <a:srgbClr val="C00000"/>
                          </a:solidFill>
                          <a:effectLst/>
                          <a:latin typeface="+mn-lt"/>
                          <a:ea typeface="宋体" panose="02010600030101010101" pitchFamily="2" charset="-122"/>
                          <a:cs typeface="Arial Unicode MS" pitchFamily="34" charset="-122"/>
                          <a:sym typeface="Calibri" panose="020F0502020204030204" charset="0"/>
                        </a:rPr>
                        <a:t>ava</a:t>
                      </a:r>
                      <a:r>
                        <a:rPr kumimoji="0" lang="en-US" altLang="zh-CN" sz="2000" b="1" i="0" u="none" strike="noStrike" kern="1200" cap="none" normalizeH="0" baseline="0" dirty="0" smtClean="0">
                          <a:ln>
                            <a:noFill/>
                          </a:ln>
                          <a:solidFill>
                            <a:srgbClr val="C00000"/>
                          </a:solidFill>
                          <a:effectLst/>
                          <a:latin typeface="+mn-lt"/>
                          <a:ea typeface="宋体" panose="02010600030101010101" pitchFamily="2" charset="-122"/>
                          <a:cs typeface="Arial Unicode MS" pitchFamily="34" charset="-122"/>
                          <a:sym typeface="Calibri" panose="020F0502020204030204" charset="0"/>
                        </a:rPr>
                        <a:t> </a:t>
                      </a:r>
                      <a:r>
                        <a:rPr kumimoji="0" lang="zh-CN" altLang="en-US" sz="2000" b="1" i="0" u="none" strike="noStrike" kern="1200" cap="none" normalizeH="0" baseline="0" dirty="0" smtClean="0">
                          <a:ln>
                            <a:noFill/>
                          </a:ln>
                          <a:solidFill>
                            <a:srgbClr val="C00000"/>
                          </a:solidFill>
                          <a:effectLst/>
                          <a:latin typeface="+mn-lt"/>
                          <a:ea typeface="宋体" panose="02010600030101010101" pitchFamily="2" charset="-122"/>
                          <a:cs typeface="Arial Unicode MS" pitchFamily="34" charset="-122"/>
                          <a:sym typeface="Calibri" panose="020F0502020204030204" charset="0"/>
                        </a:rPr>
                        <a:t>EE(Java Enterprise Edition)企业版</a:t>
                      </a:r>
                      <a:endParaRPr kumimoji="0" lang="zh-CN" altLang="en-US" sz="2000" b="1" i="0" u="none" strike="noStrike" kern="1200" cap="none" normalizeH="0" baseline="0" dirty="0" smtClean="0">
                        <a:ln>
                          <a:noFill/>
                        </a:ln>
                        <a:solidFill>
                          <a:srgbClr val="C00000"/>
                        </a:solidFill>
                        <a:effectLst/>
                        <a:latin typeface="+mn-lt"/>
                        <a:ea typeface="宋体" panose="02010600030101010101" pitchFamily="2" charset="-122"/>
                        <a:cs typeface="Arial Unicode MS" pitchFamily="34" charset="-122"/>
                        <a:sym typeface="Calibri" panose="020F0502020204030204" charset="0"/>
                      </a:endParaRPr>
                    </a:p>
                  </a:txBody>
                  <a:tcPr marL="91442" marR="91442" marT="45726" marB="45726" horzOverflow="overflow"/>
                </a:tc>
              </a:tr>
              <a:tr h="558062">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sym typeface="Calibri" panose="020F0502020204030204" charset="0"/>
                        </a:rPr>
                        <a:t>是为开发企业环境下的应用程序提供的一套解决方案。该技术体系中包含的技术如</a:t>
                      </a:r>
                      <a:r>
                        <a:rPr kumimoji="0" lang="en-US" altLang="zh-CN" sz="20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sym typeface="Calibri" panose="020F0502020204030204" charset="0"/>
                        </a:rPr>
                        <a:t>:</a:t>
                      </a:r>
                      <a:r>
                        <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sym typeface="Calibri" panose="020F0502020204030204" charset="0"/>
                        </a:rPr>
                        <a:t>Servlet 、Jsp等，主要针对于Web应用程序开发。版本以前称为</a:t>
                      </a:r>
                      <a:r>
                        <a:rPr kumimoji="0" lang="en-US" altLang="zh-CN" sz="2000" b="1" i="0" u="none" strike="noStrike" cap="none" normalizeH="0" baseline="0" dirty="0" smtClean="0">
                          <a:ln>
                            <a:noFill/>
                          </a:ln>
                          <a:solidFill>
                            <a:srgbClr val="0000FF"/>
                          </a:solidFill>
                          <a:effectLst/>
                          <a:latin typeface="+mn-lt"/>
                          <a:ea typeface="宋体" panose="02010600030101010101" pitchFamily="2" charset="-122"/>
                          <a:cs typeface="Arial Unicode MS" pitchFamily="34" charset="-122"/>
                          <a:sym typeface="Calibri" panose="020F0502020204030204" charset="0"/>
                        </a:rPr>
                        <a:t>J2EE</a:t>
                      </a:r>
                      <a:endParaRPr kumimoji="0" lang="en-US" altLang="zh-CN" sz="2000" b="1" i="0" u="none" strike="noStrike" cap="none" normalizeH="0" baseline="0" dirty="0" smtClean="0">
                        <a:ln>
                          <a:noFill/>
                        </a:ln>
                        <a:solidFill>
                          <a:srgbClr val="0000FF"/>
                        </a:solidFill>
                        <a:effectLst/>
                        <a:latin typeface="+mn-lt"/>
                        <a:ea typeface="宋体" panose="02010600030101010101" pitchFamily="2" charset="-122"/>
                        <a:cs typeface="Arial Unicode MS" pitchFamily="34" charset="-122"/>
                        <a:sym typeface="Calibri" panose="020F0502020204030204" charset="0"/>
                      </a:endParaRPr>
                    </a:p>
                  </a:txBody>
                  <a:tcPr marL="91442" marR="91442" marT="45726" marB="45726" horzOverflow="overflow"/>
                </a:tc>
              </a:tr>
              <a:tr h="417124">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000" b="1" i="0" u="none" strike="noStrike" kern="1200" cap="none" normalizeH="0" baseline="0" dirty="0" smtClean="0">
                          <a:ln>
                            <a:noFill/>
                          </a:ln>
                          <a:solidFill>
                            <a:srgbClr val="C00000"/>
                          </a:solidFill>
                          <a:effectLst/>
                          <a:latin typeface="+mn-lt"/>
                          <a:ea typeface="宋体" panose="02010600030101010101" pitchFamily="2" charset="-122"/>
                          <a:cs typeface="Arial Unicode MS" pitchFamily="34" charset="-122"/>
                          <a:sym typeface="Calibri" panose="020F0502020204030204" charset="0"/>
                        </a:rPr>
                        <a:t>Java </a:t>
                      </a:r>
                      <a:r>
                        <a:rPr kumimoji="0" lang="zh-CN" altLang="en-US" sz="2000" b="1" i="0" u="none" strike="noStrike" kern="1200" cap="none" normalizeH="0" baseline="0" dirty="0" smtClean="0">
                          <a:ln>
                            <a:noFill/>
                          </a:ln>
                          <a:solidFill>
                            <a:srgbClr val="C00000"/>
                          </a:solidFill>
                          <a:effectLst/>
                          <a:latin typeface="+mn-lt"/>
                          <a:ea typeface="宋体" panose="02010600030101010101" pitchFamily="2" charset="-122"/>
                          <a:cs typeface="Arial Unicode MS" pitchFamily="34" charset="-122"/>
                          <a:sym typeface="Calibri" panose="020F0502020204030204" charset="0"/>
                        </a:rPr>
                        <a:t>ME(Java Micro Edition)小型版</a:t>
                      </a:r>
                      <a:endParaRPr kumimoji="0" lang="zh-CN" altLang="en-US" sz="2000" b="1" i="0" u="none" strike="noStrike" kern="1200" cap="none" normalizeH="0" baseline="0" dirty="0" smtClean="0">
                        <a:ln>
                          <a:noFill/>
                        </a:ln>
                        <a:solidFill>
                          <a:srgbClr val="C00000"/>
                        </a:solidFill>
                        <a:effectLst/>
                        <a:latin typeface="+mn-lt"/>
                        <a:ea typeface="宋体" panose="02010600030101010101" pitchFamily="2" charset="-122"/>
                        <a:cs typeface="Arial Unicode MS" pitchFamily="34" charset="-122"/>
                        <a:sym typeface="Calibri" panose="020F0502020204030204" charset="0"/>
                      </a:endParaRPr>
                    </a:p>
                  </a:txBody>
                  <a:tcPr marL="91442" marR="91442" marT="45726" marB="45726" horzOverflow="overflow"/>
                </a:tc>
              </a:tr>
              <a:tr h="558062">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sym typeface="Calibri" panose="020F0502020204030204" charset="0"/>
                        </a:rPr>
                        <a:t>支持</a:t>
                      </a:r>
                      <a:r>
                        <a:rPr kumimoji="0" lang="en-US" altLang="zh-CN" sz="20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sym typeface="Calibri" panose="020F0502020204030204" charset="0"/>
                        </a:rPr>
                        <a:t>Java</a:t>
                      </a:r>
                      <a:r>
                        <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sym typeface="Calibri" panose="020F0502020204030204" charset="0"/>
                        </a:rPr>
                        <a:t>程序运行在移动终端（手机、</a:t>
                      </a:r>
                      <a:r>
                        <a:rPr kumimoji="0" lang="en-US" altLang="zh-CN" sz="20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sym typeface="Calibri" panose="020F0502020204030204" charset="0"/>
                        </a:rPr>
                        <a:t>PDA</a:t>
                      </a:r>
                      <a:r>
                        <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sym typeface="Calibri" panose="020F0502020204030204" charset="0"/>
                        </a:rPr>
                        <a:t>）上的平台，对</a:t>
                      </a:r>
                      <a:r>
                        <a:rPr kumimoji="0" lang="en-US" altLang="zh-CN" sz="20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sym typeface="Calibri" panose="020F0502020204030204" charset="0"/>
                        </a:rPr>
                        <a:t>Java API</a:t>
                      </a:r>
                      <a:r>
                        <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sym typeface="Calibri" panose="020F0502020204030204" charset="0"/>
                        </a:rPr>
                        <a:t>有所精简，并加入了针对移动终端的支持，此版本以前称为</a:t>
                      </a:r>
                      <a:r>
                        <a:rPr kumimoji="0" lang="en-US" altLang="zh-CN" sz="2000" b="1" i="0" u="none" strike="noStrike" cap="none" normalizeH="0" baseline="0" dirty="0" smtClean="0">
                          <a:ln>
                            <a:noFill/>
                          </a:ln>
                          <a:solidFill>
                            <a:srgbClr val="0000FF"/>
                          </a:solidFill>
                          <a:effectLst/>
                          <a:latin typeface="+mn-lt"/>
                          <a:ea typeface="宋体" panose="02010600030101010101" pitchFamily="2" charset="-122"/>
                          <a:cs typeface="Arial Unicode MS" pitchFamily="34" charset="-122"/>
                          <a:sym typeface="Calibri" panose="020F0502020204030204" charset="0"/>
                        </a:rPr>
                        <a:t>J2ME</a:t>
                      </a:r>
                      <a:endParaRPr kumimoji="0" lang="zh-CN" sz="2000" b="1" i="0" u="none" strike="noStrike" cap="none" normalizeH="0" baseline="0" dirty="0" smtClean="0">
                        <a:ln>
                          <a:noFill/>
                        </a:ln>
                        <a:solidFill>
                          <a:srgbClr val="0000FF"/>
                        </a:solidFill>
                        <a:effectLst/>
                        <a:latin typeface="+mn-lt"/>
                        <a:ea typeface="宋体" panose="02010600030101010101" pitchFamily="2" charset="-122"/>
                        <a:cs typeface="Arial Unicode MS" pitchFamily="34" charset="-122"/>
                        <a:sym typeface="Calibri" panose="020F0502020204030204" charset="0"/>
                      </a:endParaRPr>
                    </a:p>
                  </a:txBody>
                  <a:tcPr marL="91442" marR="91442" marT="45726" marB="45726" horzOverflow="overflow"/>
                </a:tc>
              </a:tr>
              <a:tr h="396044">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000" b="1" i="0" u="none" strike="noStrike" kern="1200" cap="none" normalizeH="0" baseline="0" dirty="0" smtClean="0">
                          <a:ln>
                            <a:noFill/>
                          </a:ln>
                          <a:solidFill>
                            <a:srgbClr val="C00000"/>
                          </a:solidFill>
                          <a:effectLst/>
                          <a:latin typeface="+mn-lt"/>
                          <a:ea typeface="宋体" panose="02010600030101010101" pitchFamily="2" charset="-122"/>
                          <a:cs typeface="Arial Unicode MS" pitchFamily="34" charset="-122"/>
                        </a:rPr>
                        <a:t>Java Card</a:t>
                      </a:r>
                      <a:endParaRPr kumimoji="0" lang="zh-CN" altLang="en-US" sz="2000" b="1" i="0" u="none" strike="noStrike" kern="1200" cap="none" normalizeH="0" baseline="0" dirty="0">
                        <a:ln>
                          <a:noFill/>
                        </a:ln>
                        <a:solidFill>
                          <a:srgbClr val="C00000"/>
                        </a:solidFill>
                        <a:effectLst/>
                        <a:latin typeface="+mn-lt"/>
                        <a:ea typeface="宋体" panose="02010600030101010101" pitchFamily="2" charset="-122"/>
                        <a:cs typeface="Arial Unicode MS" pitchFamily="34" charset="-122"/>
                      </a:endParaRPr>
                    </a:p>
                  </a:txBody>
                  <a:tcPr/>
                </a:tc>
              </a:tr>
              <a:tr h="558062">
                <a:tc>
                  <a:txBody>
                    <a:bodyPr/>
                    <a:lstStyle/>
                    <a:p>
                      <a:r>
                        <a:rPr lang="zh-CN" altLang="en-US" sz="2000" dirty="0" smtClean="0">
                          <a:latin typeface="+mn-lt"/>
                          <a:ea typeface="宋体" panose="02010600030101010101" pitchFamily="2" charset="-122"/>
                        </a:rPr>
                        <a:t>支持一些</a:t>
                      </a:r>
                      <a:r>
                        <a:rPr lang="en-US" altLang="zh-CN" sz="2000" dirty="0" smtClean="0">
                          <a:latin typeface="+mn-lt"/>
                          <a:ea typeface="宋体" panose="02010600030101010101" pitchFamily="2" charset="-122"/>
                        </a:rPr>
                        <a:t>Java</a:t>
                      </a:r>
                      <a:r>
                        <a:rPr lang="zh-CN" altLang="en-US" sz="2000" dirty="0" smtClean="0">
                          <a:latin typeface="+mn-lt"/>
                          <a:ea typeface="宋体" panose="02010600030101010101" pitchFamily="2" charset="-122"/>
                        </a:rPr>
                        <a:t>小程序（</a:t>
                      </a:r>
                      <a:r>
                        <a:rPr lang="en-US" altLang="zh-CN" sz="2000" dirty="0" smtClean="0">
                          <a:latin typeface="+mn-lt"/>
                          <a:ea typeface="宋体" panose="02010600030101010101" pitchFamily="2" charset="-122"/>
                        </a:rPr>
                        <a:t>Applets</a:t>
                      </a:r>
                      <a:r>
                        <a:rPr lang="zh-CN" altLang="en-US" sz="2000" dirty="0" smtClean="0">
                          <a:latin typeface="+mn-lt"/>
                          <a:ea typeface="宋体" panose="02010600030101010101" pitchFamily="2" charset="-122"/>
                        </a:rPr>
                        <a:t>）运行在小内存设备（如智能卡）上的平台</a:t>
                      </a:r>
                      <a:endParaRPr lang="zh-CN" altLang="en-US" sz="2000" dirty="0">
                        <a:latin typeface="+mn-lt"/>
                        <a:ea typeface="宋体" panose="02010600030101010101" pitchFamily="2" charset="-122"/>
                      </a:endParaRPr>
                    </a:p>
                  </a:txBody>
                  <a:tcPr/>
                </a:tc>
              </a:tr>
            </a:tbl>
          </a:graphicData>
        </a:graphic>
      </p:graphicFrame>
      <p:sp>
        <p:nvSpPr>
          <p:cNvPr id="2" name="矩形 1"/>
          <p:cNvSpPr/>
          <p:nvPr/>
        </p:nvSpPr>
        <p:spPr>
          <a:xfrm>
            <a:off x="2175510" y="608965"/>
            <a:ext cx="6302375" cy="706755"/>
          </a:xfrm>
          <a:prstGeom prst="rect">
            <a:avLst/>
          </a:prstGeom>
        </p:spPr>
        <p:txBody>
          <a:bodyPr wrap="square">
            <a:spAutoFit/>
          </a:bodyPr>
          <a:p>
            <a:r>
              <a:rPr lang="en-US" altLang="zh-CN" sz="4000" b="1" dirty="0">
                <a:ea typeface="宋体" panose="02010600030101010101" pitchFamily="2" charset="-122"/>
                <a:cs typeface="Times New Roman" panose="02020603050405020304" pitchFamily="18" charset="0"/>
              </a:rPr>
              <a:t>1.2 Java</a:t>
            </a:r>
            <a:r>
              <a:rPr lang="zh-CN" altLang="en-US" sz="4000" b="1" dirty="0">
                <a:ea typeface="宋体" panose="02010600030101010101" pitchFamily="2" charset="-122"/>
                <a:cs typeface="Times New Roman" panose="02020603050405020304" pitchFamily="18" charset="0"/>
              </a:rPr>
              <a:t>技术体系与应用</a:t>
            </a:r>
            <a:endParaRPr lang="zh-CN" altLang="en-US" sz="4000" b="1" dirty="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611560" y="692696"/>
            <a:ext cx="8186682" cy="875156"/>
          </a:xfrm>
        </p:spPr>
        <p:txBody>
          <a:bodyPr/>
          <a:lstStyle/>
          <a:p>
            <a:r>
              <a:rPr lang="en-US" altLang="zh-CN" b="1" dirty="0" smtClean="0">
                <a:latin typeface="Courier New" panose="02070309020205020404" pitchFamily="49" charset="0"/>
                <a:ea typeface="新宋体" panose="02010609030101010101" pitchFamily="49" charset="-122"/>
                <a:cs typeface="Courier New" panose="02070309020205020404" pitchFamily="49" charset="0"/>
              </a:rPr>
              <a:t>Java</a:t>
            </a:r>
            <a:r>
              <a:rPr lang="zh-CN" altLang="en-US" b="1" dirty="0" smtClean="0">
                <a:latin typeface="Courier New" panose="02070309020205020404" pitchFamily="49" charset="0"/>
                <a:ea typeface="新宋体" panose="02010609030101010101" pitchFamily="49" charset="-122"/>
                <a:cs typeface="Courier New" panose="02070309020205020404" pitchFamily="49" charset="0"/>
              </a:rPr>
              <a:t>在各领域中的应用</a:t>
            </a:r>
            <a:endParaRPr lang="zh-CN" altLang="en-US" dirty="0">
              <a:latin typeface="Courier New" panose="02070309020205020404" pitchFamily="49" charset="0"/>
              <a:ea typeface="新宋体" panose="02010609030101010101" pitchFamily="49" charset="-122"/>
              <a:cs typeface="Courier New" panose="02070309020205020404" pitchFamily="49" charset="0"/>
            </a:endParaRPr>
          </a:p>
        </p:txBody>
      </p:sp>
      <p:sp>
        <p:nvSpPr>
          <p:cNvPr id="5" name="内容占位符 2"/>
          <p:cNvSpPr>
            <a:spLocks noGrp="1"/>
          </p:cNvSpPr>
          <p:nvPr>
            <p:ph idx="1"/>
          </p:nvPr>
        </p:nvSpPr>
        <p:spPr>
          <a:xfrm>
            <a:off x="428596" y="1600199"/>
            <a:ext cx="8215137" cy="3629001"/>
          </a:xfrm>
        </p:spPr>
        <p:txBody>
          <a:bodyPr>
            <a:noAutofit/>
          </a:bodyPr>
          <a:lstStyle/>
          <a:p>
            <a:r>
              <a:rPr lang="zh-CN" altLang="en-US" sz="2400" dirty="0" smtClean="0">
                <a:latin typeface="Courier New" panose="02070309020205020404" pitchFamily="49" charset="0"/>
                <a:ea typeface="新宋体" panose="02010609030101010101" pitchFamily="49" charset="-122"/>
                <a:cs typeface="Courier New" panose="02070309020205020404" pitchFamily="49" charset="0"/>
              </a:rPr>
              <a:t>从</a:t>
            </a:r>
            <a:r>
              <a:rPr lang="en-US" altLang="zh-CN" sz="2400" dirty="0" smtClean="0">
                <a:latin typeface="Courier New" panose="02070309020205020404" pitchFamily="49" charset="0"/>
                <a:ea typeface="新宋体" panose="02010609030101010101" pitchFamily="49" charset="-122"/>
                <a:cs typeface="Courier New" panose="02070309020205020404" pitchFamily="49" charset="0"/>
              </a:rPr>
              <a:t>Java</a:t>
            </a:r>
            <a:r>
              <a:rPr lang="zh-CN" altLang="en-US" sz="2400" dirty="0" smtClean="0">
                <a:latin typeface="Courier New" panose="02070309020205020404" pitchFamily="49" charset="0"/>
                <a:ea typeface="新宋体" panose="02010609030101010101" pitchFamily="49" charset="-122"/>
                <a:cs typeface="Courier New" panose="02070309020205020404" pitchFamily="49" charset="0"/>
              </a:rPr>
              <a:t>的应用领域来分，</a:t>
            </a:r>
            <a:r>
              <a:rPr lang="en-US" altLang="zh-CN" sz="2400" dirty="0" smtClean="0">
                <a:latin typeface="Courier New" panose="02070309020205020404" pitchFamily="49" charset="0"/>
                <a:ea typeface="新宋体" panose="02010609030101010101" pitchFamily="49" charset="-122"/>
                <a:cs typeface="Courier New" panose="02070309020205020404" pitchFamily="49" charset="0"/>
              </a:rPr>
              <a:t>Java</a:t>
            </a:r>
            <a:r>
              <a:rPr lang="zh-CN" altLang="en-US" sz="2400" dirty="0" smtClean="0">
                <a:latin typeface="Courier New" panose="02070309020205020404" pitchFamily="49" charset="0"/>
                <a:ea typeface="新宋体" panose="02010609030101010101" pitchFamily="49" charset="-122"/>
                <a:cs typeface="Courier New" panose="02070309020205020404" pitchFamily="49" charset="0"/>
              </a:rPr>
              <a:t>语言的应用方向主要表现在以下几个方面：</a:t>
            </a:r>
            <a:endParaRPr lang="en-US" altLang="zh-CN" sz="2400" dirty="0" smtClean="0">
              <a:latin typeface="Courier New" panose="02070309020205020404" pitchFamily="49" charset="0"/>
              <a:ea typeface="新宋体" panose="02010609030101010101" pitchFamily="49" charset="-122"/>
              <a:cs typeface="Courier New" panose="02070309020205020404" pitchFamily="49" charset="0"/>
            </a:endParaRPr>
          </a:p>
          <a:p>
            <a:pPr lvl="1"/>
            <a:r>
              <a:rPr lang="zh-CN" altLang="en-US" sz="2000" b="1" dirty="0" smtClean="0">
                <a:solidFill>
                  <a:srgbClr val="FF0000"/>
                </a:solidFill>
                <a:latin typeface="Courier New" panose="02070309020205020404" pitchFamily="49" charset="0"/>
                <a:ea typeface="新宋体" panose="02010609030101010101" pitchFamily="49" charset="-122"/>
                <a:cs typeface="Courier New" panose="02070309020205020404" pitchFamily="49" charset="0"/>
              </a:rPr>
              <a:t>企业级应用</a:t>
            </a:r>
            <a:r>
              <a:rPr lang="zh-CN" altLang="en-US" sz="2000" dirty="0" smtClean="0">
                <a:latin typeface="Courier New" panose="02070309020205020404" pitchFamily="49" charset="0"/>
                <a:ea typeface="新宋体" panose="02010609030101010101" pitchFamily="49" charset="-122"/>
                <a:cs typeface="Courier New" panose="02070309020205020404" pitchFamily="49" charset="0"/>
              </a:rPr>
              <a:t>：主要指复杂的大企业的软件系统、各种类型的网站。</a:t>
            </a:r>
            <a:r>
              <a:rPr lang="en-US" altLang="zh-CN" sz="2000" dirty="0" smtClean="0">
                <a:latin typeface="Courier New" panose="02070309020205020404" pitchFamily="49" charset="0"/>
                <a:ea typeface="新宋体" panose="02010609030101010101" pitchFamily="49" charset="-122"/>
                <a:cs typeface="Courier New" panose="02070309020205020404" pitchFamily="49" charset="0"/>
              </a:rPr>
              <a:t>Java</a:t>
            </a:r>
            <a:r>
              <a:rPr lang="zh-CN" altLang="en-US" sz="2000" dirty="0" smtClean="0">
                <a:latin typeface="Courier New" panose="02070309020205020404" pitchFamily="49" charset="0"/>
                <a:ea typeface="新宋体" panose="02010609030101010101" pitchFamily="49" charset="-122"/>
                <a:cs typeface="Courier New" panose="02070309020205020404" pitchFamily="49" charset="0"/>
              </a:rPr>
              <a:t>的安全机制以及它的跨平台的优势，使它在分布式系统领域开发中有广泛应用。应用领域包括金融、电信、交通、电子商务等。</a:t>
            </a:r>
            <a:endParaRPr lang="en-US" altLang="zh-CN" sz="2000" dirty="0" smtClean="0">
              <a:latin typeface="Courier New" panose="02070309020205020404" pitchFamily="49" charset="0"/>
              <a:ea typeface="新宋体" panose="02010609030101010101" pitchFamily="49" charset="-122"/>
              <a:cs typeface="Courier New" panose="02070309020205020404" pitchFamily="49" charset="0"/>
            </a:endParaRPr>
          </a:p>
          <a:p>
            <a:pPr lvl="1"/>
            <a:r>
              <a:rPr lang="en-US" altLang="zh-CN" sz="2000" b="1" dirty="0" smtClean="0">
                <a:solidFill>
                  <a:srgbClr val="FF0000"/>
                </a:solidFill>
                <a:latin typeface="Courier New" panose="02070309020205020404" pitchFamily="49" charset="0"/>
                <a:ea typeface="新宋体" panose="02010609030101010101" pitchFamily="49" charset="-122"/>
                <a:cs typeface="Courier New" panose="02070309020205020404" pitchFamily="49" charset="0"/>
              </a:rPr>
              <a:t>Android</a:t>
            </a:r>
            <a:r>
              <a:rPr lang="zh-CN" altLang="en-US" sz="2000" b="1" dirty="0" smtClean="0">
                <a:solidFill>
                  <a:srgbClr val="FF0000"/>
                </a:solidFill>
                <a:latin typeface="Courier New" panose="02070309020205020404" pitchFamily="49" charset="0"/>
                <a:ea typeface="新宋体" panose="02010609030101010101" pitchFamily="49" charset="-122"/>
                <a:cs typeface="Courier New" panose="02070309020205020404" pitchFamily="49" charset="0"/>
              </a:rPr>
              <a:t>平台应用</a:t>
            </a:r>
            <a:r>
              <a:rPr lang="zh-CN" altLang="en-US" sz="2000" dirty="0" smtClean="0">
                <a:latin typeface="Courier New" panose="02070309020205020404" pitchFamily="49" charset="0"/>
                <a:ea typeface="新宋体" panose="02010609030101010101" pitchFamily="49" charset="-122"/>
                <a:cs typeface="Courier New" panose="02070309020205020404" pitchFamily="49" charset="0"/>
              </a:rPr>
              <a:t>：</a:t>
            </a:r>
            <a:r>
              <a:rPr lang="en-US" altLang="zh-CN" sz="2000" dirty="0" smtClean="0">
                <a:latin typeface="Courier New" panose="02070309020205020404" pitchFamily="49" charset="0"/>
                <a:ea typeface="新宋体" panose="02010609030101010101" pitchFamily="49" charset="-122"/>
                <a:cs typeface="Courier New" panose="02070309020205020404" pitchFamily="49" charset="0"/>
              </a:rPr>
              <a:t>Android</a:t>
            </a:r>
            <a:r>
              <a:rPr lang="zh-CN" altLang="en-US" sz="2000" dirty="0" smtClean="0">
                <a:latin typeface="Courier New" panose="02070309020205020404" pitchFamily="49" charset="0"/>
                <a:ea typeface="新宋体" panose="02010609030101010101" pitchFamily="49" charset="-122"/>
                <a:cs typeface="Courier New" panose="02070309020205020404" pitchFamily="49" charset="0"/>
              </a:rPr>
              <a:t>应用程序使用</a:t>
            </a:r>
            <a:r>
              <a:rPr lang="en-US" altLang="zh-CN" sz="2000" dirty="0" smtClean="0">
                <a:latin typeface="Courier New" panose="02070309020205020404" pitchFamily="49" charset="0"/>
                <a:ea typeface="新宋体" panose="02010609030101010101" pitchFamily="49" charset="-122"/>
                <a:cs typeface="Courier New" panose="02070309020205020404" pitchFamily="49" charset="0"/>
              </a:rPr>
              <a:t>Java</a:t>
            </a:r>
            <a:r>
              <a:rPr lang="zh-CN" altLang="en-US" sz="2000" dirty="0" smtClean="0">
                <a:latin typeface="Courier New" panose="02070309020205020404" pitchFamily="49" charset="0"/>
                <a:ea typeface="新宋体" panose="02010609030101010101" pitchFamily="49" charset="-122"/>
                <a:cs typeface="Courier New" panose="02070309020205020404" pitchFamily="49" charset="0"/>
              </a:rPr>
              <a:t>语言编写。</a:t>
            </a:r>
            <a:r>
              <a:rPr lang="en-US" altLang="zh-CN" sz="2000" dirty="0" smtClean="0">
                <a:latin typeface="Courier New" panose="02070309020205020404" pitchFamily="49" charset="0"/>
                <a:ea typeface="新宋体" panose="02010609030101010101" pitchFamily="49" charset="-122"/>
                <a:cs typeface="Courier New" panose="02070309020205020404" pitchFamily="49" charset="0"/>
              </a:rPr>
              <a:t>Android</a:t>
            </a:r>
            <a:r>
              <a:rPr lang="zh-CN" altLang="en-US" sz="2000" dirty="0" smtClean="0">
                <a:latin typeface="Courier New" panose="02070309020205020404" pitchFamily="49" charset="0"/>
                <a:ea typeface="新宋体" panose="02010609030101010101" pitchFamily="49" charset="-122"/>
                <a:cs typeface="Courier New" panose="02070309020205020404" pitchFamily="49" charset="0"/>
              </a:rPr>
              <a:t>开发水平的高低很大程度上取决于</a:t>
            </a:r>
            <a:r>
              <a:rPr lang="en-US" altLang="zh-CN" sz="2000" dirty="0" smtClean="0">
                <a:latin typeface="Courier New" panose="02070309020205020404" pitchFamily="49" charset="0"/>
                <a:ea typeface="新宋体" panose="02010609030101010101" pitchFamily="49" charset="-122"/>
                <a:cs typeface="Courier New" panose="02070309020205020404" pitchFamily="49" charset="0"/>
              </a:rPr>
              <a:t>Java</a:t>
            </a:r>
            <a:r>
              <a:rPr lang="zh-CN" altLang="en-US" sz="2000" dirty="0" smtClean="0">
                <a:latin typeface="Courier New" panose="02070309020205020404" pitchFamily="49" charset="0"/>
                <a:ea typeface="新宋体" panose="02010609030101010101" pitchFamily="49" charset="-122"/>
                <a:cs typeface="Courier New" panose="02070309020205020404" pitchFamily="49" charset="0"/>
              </a:rPr>
              <a:t>语言核心能力是否扎实。</a:t>
            </a:r>
            <a:endParaRPr lang="en-US" altLang="zh-CN" sz="2000" dirty="0" smtClean="0">
              <a:latin typeface="Courier New" panose="02070309020205020404" pitchFamily="49" charset="0"/>
              <a:ea typeface="新宋体" panose="02010609030101010101" pitchFamily="49" charset="-122"/>
              <a:cs typeface="Courier New" panose="02070309020205020404" pitchFamily="49" charset="0"/>
            </a:endParaRPr>
          </a:p>
          <a:p>
            <a:pPr lvl="1"/>
            <a:r>
              <a:rPr lang="zh-CN" altLang="en-US" sz="2000" dirty="0" smtClean="0">
                <a:latin typeface="Courier New" panose="02070309020205020404" pitchFamily="49" charset="0"/>
                <a:ea typeface="新宋体" panose="02010609030101010101" pitchFamily="49" charset="-122"/>
                <a:cs typeface="Courier New" panose="02070309020205020404" pitchFamily="49" charset="0"/>
              </a:rPr>
              <a:t>移动领域应用，主要表现在消费和嵌入式领域，是指在各种小型设备上的应用，包括手机、</a:t>
            </a:r>
            <a:r>
              <a:rPr lang="en-US" altLang="zh-CN" sz="2000" dirty="0" smtClean="0">
                <a:latin typeface="Courier New" panose="02070309020205020404" pitchFamily="49" charset="0"/>
                <a:ea typeface="新宋体" panose="02010609030101010101" pitchFamily="49" charset="-122"/>
                <a:cs typeface="Courier New" panose="02070309020205020404" pitchFamily="49" charset="0"/>
              </a:rPr>
              <a:t>PDA</a:t>
            </a:r>
            <a:r>
              <a:rPr lang="zh-CN" altLang="en-US" sz="2000" dirty="0" smtClean="0">
                <a:latin typeface="Courier New" panose="02070309020205020404" pitchFamily="49" charset="0"/>
                <a:ea typeface="新宋体" panose="02010609030101010101" pitchFamily="49" charset="-122"/>
                <a:cs typeface="Courier New" panose="02070309020205020404" pitchFamily="49" charset="0"/>
              </a:rPr>
              <a:t>、机顶盒、汽车通信设备等。</a:t>
            </a:r>
            <a:endParaRPr lang="zh-CN" altLang="en-US" sz="2000" dirty="0" smtClean="0">
              <a:latin typeface="Courier New" panose="02070309020205020404" pitchFamily="49" charset="0"/>
              <a:ea typeface="新宋体" panose="02010609030101010101" pitchFamily="49" charset="-122"/>
              <a:cs typeface="Courier New" panose="02070309020205020404" pitchFamily="49"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664060"/>
            <a:ext cx="8229600" cy="1143000"/>
          </a:xfrm>
        </p:spPr>
        <p:txBody>
          <a:bodyPr/>
          <a:lstStyle/>
          <a:p>
            <a:r>
              <a:rPr lang="zh-CN" altLang="en-US" sz="4000" b="1" dirty="0" smtClean="0">
                <a:latin typeface="宋体" panose="02010600030101010101" pitchFamily="2" charset="-122"/>
                <a:ea typeface="宋体" panose="02010600030101010101" pitchFamily="2" charset="-122"/>
                <a:cs typeface="Courier New" panose="02070309020205020404" pitchFamily="49" charset="0"/>
              </a:rPr>
              <a:t>移动开发 </a:t>
            </a:r>
            <a:r>
              <a:rPr lang="en-US" altLang="zh-CN" sz="4000" b="1" dirty="0" smtClean="0">
                <a:solidFill>
                  <a:srgbClr val="FF0000"/>
                </a:solidFill>
                <a:latin typeface="宋体" panose="02010600030101010101" pitchFamily="2" charset="-122"/>
                <a:ea typeface="宋体" panose="02010600030101010101" pitchFamily="2" charset="-122"/>
                <a:cs typeface="Courier New" panose="02070309020205020404" pitchFamily="49" charset="0"/>
              </a:rPr>
              <a:t>VS</a:t>
            </a:r>
            <a:r>
              <a:rPr lang="zh-CN" altLang="en-US" sz="4000" b="1" dirty="0" smtClean="0">
                <a:latin typeface="宋体" panose="02010600030101010101" pitchFamily="2" charset="-122"/>
                <a:ea typeface="宋体" panose="02010600030101010101" pitchFamily="2" charset="-122"/>
                <a:cs typeface="Courier New" panose="02070309020205020404" pitchFamily="49" charset="0"/>
              </a:rPr>
              <a:t> 企业级开发</a:t>
            </a:r>
            <a:endParaRPr lang="zh-CN" altLang="en-US" sz="4000" b="1" dirty="0">
              <a:latin typeface="宋体" panose="02010600030101010101" pitchFamily="2" charset="-122"/>
              <a:ea typeface="宋体" panose="02010600030101010101" pitchFamily="2" charset="-122"/>
              <a:cs typeface="Courier New" panose="02070309020205020404" pitchFamily="49" charset="0"/>
            </a:endParaRPr>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8338" y="2001031"/>
            <a:ext cx="3611574" cy="2610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6974" y="1916832"/>
            <a:ext cx="2221290" cy="74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7844" y="2852936"/>
            <a:ext cx="1778372" cy="69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6846" y="3919289"/>
            <a:ext cx="4819650"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6974" y="5104264"/>
            <a:ext cx="2400392" cy="70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 name="直接连接符 3"/>
          <p:cNvCxnSpPr/>
          <p:nvPr/>
        </p:nvCxnSpPr>
        <p:spPr>
          <a:xfrm flipH="1">
            <a:off x="4067944" y="1772816"/>
            <a:ext cx="72008" cy="4536504"/>
          </a:xfrm>
          <a:prstGeom prst="line">
            <a:avLst/>
          </a:prstGeom>
          <a:ln w="25400" cmpd="sng">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35696" y="724197"/>
            <a:ext cx="6264696" cy="792088"/>
          </a:xfrm>
        </p:spPr>
        <p:txBody>
          <a:bodyPr>
            <a:normAutofit fontScale="90000"/>
          </a:bodyPr>
          <a:lstStyle/>
          <a:p>
            <a:r>
              <a:rPr lang="en-US" altLang="zh-CN" b="1" dirty="0" smtClean="0">
                <a:latin typeface="+mn-lt"/>
                <a:ea typeface="宋体" panose="02010600030101010101" pitchFamily="2" charset="-122"/>
                <a:cs typeface="Times New Roman" panose="02020603050405020304" pitchFamily="18" charset="0"/>
              </a:rPr>
              <a:t>1.3  Java</a:t>
            </a:r>
            <a:r>
              <a:rPr lang="zh-CN" altLang="en-US" b="1" dirty="0" smtClean="0">
                <a:latin typeface="+mn-lt"/>
                <a:ea typeface="宋体" panose="02010600030101010101" pitchFamily="2" charset="-122"/>
                <a:cs typeface="Times New Roman" panose="02020603050405020304" pitchFamily="18" charset="0"/>
              </a:rPr>
              <a:t>语言运行机制及运行过程</a:t>
            </a:r>
            <a:endParaRPr lang="zh-CN" altLang="en-US" b="1" dirty="0">
              <a:latin typeface="+mn-lt"/>
              <a:ea typeface="宋体" panose="02010600030101010101" pitchFamily="2" charset="-122"/>
              <a:cs typeface="Times New Roman" panose="02020603050405020304" pitchFamily="18" charset="0"/>
            </a:endParaRPr>
          </a:p>
        </p:txBody>
      </p:sp>
      <p:sp>
        <p:nvSpPr>
          <p:cNvPr id="3" name="内容占位符 2"/>
          <p:cNvSpPr>
            <a:spLocks noGrp="1"/>
          </p:cNvSpPr>
          <p:nvPr>
            <p:ph idx="1"/>
          </p:nvPr>
        </p:nvSpPr>
        <p:spPr>
          <a:xfrm>
            <a:off x="662880" y="1909892"/>
            <a:ext cx="8229600" cy="4543444"/>
          </a:xfrm>
        </p:spPr>
        <p:txBody>
          <a:bodyPr>
            <a:noAutofit/>
          </a:bodyPr>
          <a:lstStyle/>
          <a:p>
            <a:pPr>
              <a:buFont typeface="Wingdings" panose="05000000000000000000" pitchFamily="2" charset="2"/>
              <a:buChar char="l"/>
            </a:pPr>
            <a:r>
              <a:rPr lang="zh-CN" altLang="en-US" sz="2400" dirty="0" smtClean="0">
                <a:ea typeface="宋体" panose="02010600030101010101" pitchFamily="2" charset="-122"/>
                <a:cs typeface="Times New Roman" panose="02020603050405020304" pitchFamily="18" charset="0"/>
              </a:rPr>
              <a:t>特点一：</a:t>
            </a:r>
            <a:r>
              <a:rPr lang="zh-CN" altLang="en-US" sz="2400" b="1" dirty="0" smtClean="0">
                <a:solidFill>
                  <a:srgbClr val="FF0000"/>
                </a:solidFill>
                <a:ea typeface="宋体" panose="02010600030101010101" pitchFamily="2" charset="-122"/>
                <a:cs typeface="Times New Roman" panose="02020603050405020304" pitchFamily="18" charset="0"/>
              </a:rPr>
              <a:t>面向对象</a:t>
            </a:r>
            <a:endParaRPr lang="en-US" altLang="zh-CN" sz="2400" b="1" dirty="0" smtClean="0">
              <a:solidFill>
                <a:srgbClr val="FF0000"/>
              </a:solidFill>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zh-CN" altLang="en-US" sz="2000" dirty="0" smtClean="0">
                <a:ea typeface="宋体" panose="02010600030101010101" pitchFamily="2" charset="-122"/>
                <a:cs typeface="Times New Roman" panose="02020603050405020304" pitchFamily="18" charset="0"/>
              </a:rPr>
              <a:t>两个基本概念：类、对象</a:t>
            </a:r>
            <a:endParaRPr lang="en-US" altLang="zh-CN" sz="2000" dirty="0" smtClean="0">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zh-CN" altLang="en-US" sz="2000" dirty="0" smtClean="0">
                <a:ea typeface="宋体" panose="02010600030101010101" pitchFamily="2" charset="-122"/>
                <a:cs typeface="Times New Roman" panose="02020603050405020304" pitchFamily="18" charset="0"/>
              </a:rPr>
              <a:t>三大特性：封装、继承、多态</a:t>
            </a:r>
            <a:endParaRPr lang="zh-CN" altLang="en-US" sz="2000" dirty="0" smtClean="0">
              <a:ea typeface="宋体" panose="02010600030101010101" pitchFamily="2" charset="-122"/>
              <a:cs typeface="Times New Roman" panose="02020603050405020304" pitchFamily="18" charset="0"/>
            </a:endParaRPr>
          </a:p>
          <a:p>
            <a:pPr>
              <a:buFont typeface="Wingdings" panose="05000000000000000000" pitchFamily="2" charset="2"/>
              <a:buChar char="l"/>
            </a:pPr>
            <a:r>
              <a:rPr lang="zh-CN" altLang="en-US" sz="2400" dirty="0" smtClean="0">
                <a:ea typeface="宋体" panose="02010600030101010101" pitchFamily="2" charset="-122"/>
                <a:cs typeface="Times New Roman" panose="02020603050405020304" pitchFamily="18" charset="0"/>
              </a:rPr>
              <a:t>特点二：</a:t>
            </a:r>
            <a:r>
              <a:rPr lang="zh-CN" altLang="en-US" sz="2400" b="1" dirty="0" smtClean="0">
                <a:solidFill>
                  <a:srgbClr val="FF0000"/>
                </a:solidFill>
                <a:ea typeface="宋体" panose="02010600030101010101" pitchFamily="2" charset="-122"/>
                <a:cs typeface="Times New Roman" panose="02020603050405020304" pitchFamily="18" charset="0"/>
              </a:rPr>
              <a:t>健壮性</a:t>
            </a:r>
            <a:endParaRPr lang="en-US" altLang="zh-CN" sz="2400" b="1" dirty="0" smtClean="0">
              <a:solidFill>
                <a:srgbClr val="FF0000"/>
              </a:solidFill>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zh-CN" altLang="en-US" sz="2000" dirty="0" smtClean="0">
                <a:ea typeface="宋体" panose="02010600030101010101" pitchFamily="2" charset="-122"/>
                <a:cs typeface="Times New Roman" panose="02020603050405020304" pitchFamily="18" charset="0"/>
              </a:rPr>
              <a:t>吸收了</a:t>
            </a:r>
            <a:r>
              <a:rPr lang="en-US" altLang="zh-CN" sz="2000" dirty="0" smtClean="0">
                <a:ea typeface="宋体" panose="02010600030101010101" pitchFamily="2" charset="-122"/>
                <a:cs typeface="Times New Roman" panose="02020603050405020304" pitchFamily="18" charset="0"/>
              </a:rPr>
              <a:t>C/C++</a:t>
            </a:r>
            <a:r>
              <a:rPr lang="zh-CN" altLang="en-US" sz="2000" dirty="0" smtClean="0">
                <a:ea typeface="宋体" panose="02010600030101010101" pitchFamily="2" charset="-122"/>
                <a:cs typeface="Times New Roman" panose="02020603050405020304" pitchFamily="18" charset="0"/>
              </a:rPr>
              <a:t>语言的优点，但去掉了其影响程序健壮性的部分（如指针、内存的申请与释放等），提供了一个相对安全的内存管理和访问机制</a:t>
            </a:r>
            <a:endParaRPr lang="en-US" altLang="zh-CN" sz="2000" dirty="0" smtClean="0">
              <a:ea typeface="宋体" panose="02010600030101010101" pitchFamily="2" charset="-122"/>
              <a:cs typeface="Times New Roman" panose="02020603050405020304" pitchFamily="18" charset="0"/>
            </a:endParaRPr>
          </a:p>
          <a:p>
            <a:pPr>
              <a:buFont typeface="Wingdings" panose="05000000000000000000" pitchFamily="2" charset="2"/>
              <a:buChar char="l"/>
            </a:pPr>
            <a:r>
              <a:rPr lang="zh-CN" altLang="en-US" sz="2400" dirty="0" smtClean="0">
                <a:ea typeface="宋体" panose="02010600030101010101" pitchFamily="2" charset="-122"/>
                <a:cs typeface="Times New Roman" panose="02020603050405020304" pitchFamily="18" charset="0"/>
              </a:rPr>
              <a:t>特点三：</a:t>
            </a:r>
            <a:r>
              <a:rPr lang="zh-CN" altLang="en-US" sz="2400" b="1" dirty="0" smtClean="0">
                <a:solidFill>
                  <a:srgbClr val="FF0000"/>
                </a:solidFill>
                <a:ea typeface="宋体" panose="02010600030101010101" pitchFamily="2" charset="-122"/>
                <a:cs typeface="Times New Roman" panose="02020603050405020304" pitchFamily="18" charset="0"/>
              </a:rPr>
              <a:t>跨平台性</a:t>
            </a:r>
            <a:endParaRPr lang="en-US" altLang="zh-CN" sz="2400" b="1" dirty="0" smtClean="0">
              <a:solidFill>
                <a:srgbClr val="FF0000"/>
              </a:solidFill>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zh-CN" altLang="en-US" sz="2000" dirty="0" smtClean="0">
                <a:ea typeface="宋体" panose="02010600030101010101" pitchFamily="2" charset="-122"/>
                <a:cs typeface="Times New Roman" panose="02020603050405020304" pitchFamily="18" charset="0"/>
              </a:rPr>
              <a:t>跨平台性：通过</a:t>
            </a:r>
            <a:r>
              <a:rPr lang="en-US" altLang="zh-CN" sz="2000" dirty="0" smtClean="0">
                <a:ea typeface="宋体" panose="02010600030101010101" pitchFamily="2" charset="-122"/>
                <a:cs typeface="Times New Roman" panose="02020603050405020304" pitchFamily="18" charset="0"/>
              </a:rPr>
              <a:t>Java</a:t>
            </a:r>
            <a:r>
              <a:rPr lang="zh-CN" altLang="en-US" sz="2000" dirty="0" smtClean="0">
                <a:ea typeface="宋体" panose="02010600030101010101" pitchFamily="2" charset="-122"/>
                <a:cs typeface="Times New Roman" panose="02020603050405020304" pitchFamily="18" charset="0"/>
              </a:rPr>
              <a:t>语言编写的应用程序在不同的系统平台上都可以运行。</a:t>
            </a:r>
            <a:r>
              <a:rPr lang="zh-CN" altLang="en-US" sz="2000" b="1" dirty="0" smtClean="0">
                <a:ea typeface="宋体" panose="02010600030101010101" pitchFamily="2" charset="-122"/>
                <a:cs typeface="Times New Roman" panose="02020603050405020304" pitchFamily="18" charset="0"/>
              </a:rPr>
              <a:t>“</a:t>
            </a:r>
            <a:r>
              <a:rPr lang="en-US" altLang="zh-CN" sz="2000" b="1" dirty="0" smtClean="0">
                <a:ea typeface="宋体" panose="02010600030101010101" pitchFamily="2" charset="-122"/>
                <a:cs typeface="Times New Roman" panose="02020603050405020304" pitchFamily="18" charset="0"/>
              </a:rPr>
              <a:t>Write once , Run Anywhere</a:t>
            </a:r>
            <a:r>
              <a:rPr lang="zh-CN" altLang="en-US" sz="2000" b="1" dirty="0" smtClean="0">
                <a:ea typeface="宋体" panose="02010600030101010101" pitchFamily="2" charset="-122"/>
                <a:cs typeface="Times New Roman" panose="02020603050405020304" pitchFamily="18" charset="0"/>
              </a:rPr>
              <a:t>”</a:t>
            </a:r>
            <a:endParaRPr lang="en-US" altLang="zh-CN" sz="2000" b="1" dirty="0" smtClean="0">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zh-CN" altLang="en-US" sz="2000" dirty="0" smtClean="0">
                <a:ea typeface="宋体" panose="02010600030101010101" pitchFamily="2" charset="-122"/>
                <a:cs typeface="Times New Roman" panose="02020603050405020304" pitchFamily="18" charset="0"/>
              </a:rPr>
              <a:t>原理：只要在需要运行 </a:t>
            </a:r>
            <a:r>
              <a:rPr lang="en-US" altLang="zh-CN" sz="2000" dirty="0" smtClean="0">
                <a:ea typeface="宋体" panose="02010600030101010101" pitchFamily="2" charset="-122"/>
                <a:cs typeface="Times New Roman" panose="02020603050405020304" pitchFamily="18" charset="0"/>
              </a:rPr>
              <a:t>java </a:t>
            </a:r>
            <a:r>
              <a:rPr lang="zh-CN" altLang="en-US" sz="2000" dirty="0" smtClean="0">
                <a:ea typeface="宋体" panose="02010600030101010101" pitchFamily="2" charset="-122"/>
                <a:cs typeface="Times New Roman" panose="02020603050405020304" pitchFamily="18" charset="0"/>
              </a:rPr>
              <a:t>应用程序的操作系统上，先安装一个</a:t>
            </a:r>
            <a:r>
              <a:rPr lang="en-US" altLang="zh-CN" sz="2000" dirty="0" smtClean="0">
                <a:ea typeface="宋体" panose="02010600030101010101" pitchFamily="2" charset="-122"/>
                <a:cs typeface="Times New Roman" panose="02020603050405020304" pitchFamily="18" charset="0"/>
              </a:rPr>
              <a:t>Java</a:t>
            </a:r>
            <a:r>
              <a:rPr lang="zh-CN" altLang="en-US" sz="2000" dirty="0" smtClean="0">
                <a:ea typeface="宋体" panose="02010600030101010101" pitchFamily="2" charset="-122"/>
                <a:cs typeface="Times New Roman" panose="02020603050405020304" pitchFamily="18" charset="0"/>
              </a:rPr>
              <a:t>虚拟机 </a:t>
            </a:r>
            <a:r>
              <a:rPr lang="en-US" altLang="zh-CN" sz="2000" dirty="0" smtClean="0">
                <a:ea typeface="宋体" panose="02010600030101010101" pitchFamily="2" charset="-122"/>
                <a:cs typeface="Times New Roman" panose="02020603050405020304" pitchFamily="18" charset="0"/>
              </a:rPr>
              <a:t>(JVM </a:t>
            </a:r>
            <a:r>
              <a:rPr lang="en-US" altLang="zh-CN" sz="2000" dirty="0" smtClean="0">
                <a:solidFill>
                  <a:srgbClr val="FF0000"/>
                </a:solidFill>
                <a:ea typeface="宋体" panose="02010600030101010101" pitchFamily="2" charset="-122"/>
                <a:cs typeface="Times New Roman" panose="02020603050405020304" pitchFamily="18" charset="0"/>
              </a:rPr>
              <a:t>J</a:t>
            </a:r>
            <a:r>
              <a:rPr lang="en-US" altLang="zh-CN" sz="2000" dirty="0" smtClean="0">
                <a:ea typeface="宋体" panose="02010600030101010101" pitchFamily="2" charset="-122"/>
                <a:cs typeface="Times New Roman" panose="02020603050405020304" pitchFamily="18" charset="0"/>
              </a:rPr>
              <a:t>ava </a:t>
            </a:r>
            <a:r>
              <a:rPr lang="en-US" altLang="zh-CN" sz="2000" dirty="0" smtClean="0">
                <a:solidFill>
                  <a:srgbClr val="FF0000"/>
                </a:solidFill>
                <a:ea typeface="宋体" panose="02010600030101010101" pitchFamily="2" charset="-122"/>
                <a:cs typeface="Times New Roman" panose="02020603050405020304" pitchFamily="18" charset="0"/>
              </a:rPr>
              <a:t>V</a:t>
            </a:r>
            <a:r>
              <a:rPr lang="en-US" altLang="zh-CN" sz="2000" dirty="0" smtClean="0">
                <a:ea typeface="宋体" panose="02010600030101010101" pitchFamily="2" charset="-122"/>
                <a:cs typeface="Times New Roman" panose="02020603050405020304" pitchFamily="18" charset="0"/>
              </a:rPr>
              <a:t>irtual </a:t>
            </a:r>
            <a:r>
              <a:rPr lang="en-US" altLang="zh-CN" sz="2000" dirty="0" smtClean="0">
                <a:solidFill>
                  <a:srgbClr val="FF0000"/>
                </a:solidFill>
                <a:ea typeface="宋体" panose="02010600030101010101" pitchFamily="2" charset="-122"/>
                <a:cs typeface="Times New Roman" panose="02020603050405020304" pitchFamily="18" charset="0"/>
              </a:rPr>
              <a:t>M</a:t>
            </a:r>
            <a:r>
              <a:rPr lang="en-US" altLang="zh-CN" sz="2000" dirty="0" smtClean="0">
                <a:ea typeface="宋体" panose="02010600030101010101" pitchFamily="2" charset="-122"/>
                <a:cs typeface="Times New Roman" panose="02020603050405020304" pitchFamily="18" charset="0"/>
              </a:rPr>
              <a:t>achine) </a:t>
            </a:r>
            <a:r>
              <a:rPr lang="zh-CN" altLang="en-US" sz="2000" dirty="0" smtClean="0">
                <a:ea typeface="宋体" panose="02010600030101010101" pitchFamily="2" charset="-122"/>
                <a:cs typeface="Times New Roman" panose="02020603050405020304" pitchFamily="18" charset="0"/>
              </a:rPr>
              <a:t>即可。由</a:t>
            </a:r>
            <a:r>
              <a:rPr lang="en-US" altLang="zh-CN" sz="2000" dirty="0" smtClean="0">
                <a:ea typeface="宋体" panose="02010600030101010101" pitchFamily="2" charset="-122"/>
                <a:cs typeface="Times New Roman" panose="02020603050405020304" pitchFamily="18" charset="0"/>
              </a:rPr>
              <a:t>JVM</a:t>
            </a:r>
            <a:r>
              <a:rPr lang="zh-CN" altLang="en-US" sz="2000" dirty="0" smtClean="0">
                <a:ea typeface="宋体" panose="02010600030101010101" pitchFamily="2" charset="-122"/>
                <a:cs typeface="Times New Roman" panose="02020603050405020304" pitchFamily="18" charset="0"/>
              </a:rPr>
              <a:t>来负责</a:t>
            </a:r>
            <a:r>
              <a:rPr lang="en-US" altLang="zh-CN" sz="2000" dirty="0" smtClean="0">
                <a:ea typeface="宋体" panose="02010600030101010101" pitchFamily="2" charset="-122"/>
                <a:cs typeface="Times New Roman" panose="02020603050405020304" pitchFamily="18" charset="0"/>
              </a:rPr>
              <a:t>Java</a:t>
            </a:r>
            <a:r>
              <a:rPr lang="zh-CN" altLang="en-US" sz="2000" dirty="0" smtClean="0">
                <a:ea typeface="宋体" panose="02010600030101010101" pitchFamily="2" charset="-122"/>
                <a:cs typeface="Times New Roman" panose="02020603050405020304" pitchFamily="18" charset="0"/>
              </a:rPr>
              <a:t>程序在该系统中的运行。</a:t>
            </a:r>
            <a:endParaRPr lang="zh-CN" altLang="en-US" sz="2000" dirty="0" smtClean="0">
              <a:ea typeface="宋体" panose="02010600030101010101" pitchFamily="2" charset="-122"/>
              <a:cs typeface="Times New Roman" panose="02020603050405020304" pitchFamily="18" charset="0"/>
            </a:endParaRPr>
          </a:p>
        </p:txBody>
      </p:sp>
      <p:sp>
        <p:nvSpPr>
          <p:cNvPr id="4" name="TextBox 3"/>
          <p:cNvSpPr txBox="1"/>
          <p:nvPr/>
        </p:nvSpPr>
        <p:spPr>
          <a:xfrm>
            <a:off x="110149" y="1321604"/>
            <a:ext cx="4536504" cy="523220"/>
          </a:xfrm>
          <a:prstGeom prst="rect">
            <a:avLst/>
          </a:prstGeom>
          <a:noFill/>
        </p:spPr>
        <p:txBody>
          <a:bodyPr wrap="square" rtlCol="0">
            <a:spAutoFit/>
          </a:bodyPr>
          <a:lstStyle/>
          <a:p>
            <a:pPr marL="285750" indent="-285750">
              <a:buFont typeface="Wingdings" panose="05000000000000000000" pitchFamily="2" charset="2"/>
              <a:buChar char="u"/>
            </a:pPr>
            <a:r>
              <a:rPr lang="en-US" altLang="zh-CN" sz="2800" b="1" dirty="0" smtClean="0">
                <a:solidFill>
                  <a:srgbClr val="C00000"/>
                </a:solidFill>
                <a:ea typeface="宋体" panose="02010600030101010101" pitchFamily="2" charset="-122"/>
                <a:cs typeface="Times New Roman" panose="02020603050405020304" pitchFamily="18" charset="0"/>
              </a:rPr>
              <a:t>Java</a:t>
            </a:r>
            <a:r>
              <a:rPr lang="zh-CN" altLang="en-US" sz="2800" b="1" dirty="0" smtClean="0">
                <a:solidFill>
                  <a:srgbClr val="C00000"/>
                </a:solidFill>
                <a:ea typeface="宋体" panose="02010600030101010101" pitchFamily="2" charset="-122"/>
                <a:cs typeface="Times New Roman" panose="02020603050405020304" pitchFamily="18" charset="0"/>
              </a:rPr>
              <a:t>语言的特点</a:t>
            </a:r>
            <a:endParaRPr lang="zh-CN" altLang="en-US" sz="2800" b="1" dirty="0">
              <a:solidFill>
                <a:srgbClr val="C00000"/>
              </a:solidFill>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4026" y="1309936"/>
            <a:ext cx="5814656" cy="572278"/>
          </a:xfrm>
        </p:spPr>
        <p:txBody>
          <a:bodyPr>
            <a:normAutofit/>
          </a:bodyPr>
          <a:lstStyle/>
          <a:p>
            <a:pPr marL="457200" indent="-457200">
              <a:buFont typeface="Wingdings" panose="05000000000000000000" pitchFamily="2" charset="2"/>
              <a:buChar char="u"/>
            </a:pPr>
            <a:r>
              <a:rPr lang="en-US" altLang="zh-CN" sz="2800" b="1" dirty="0" smtClean="0">
                <a:solidFill>
                  <a:srgbClr val="C00000"/>
                </a:solidFill>
                <a:latin typeface="+mn-lt"/>
                <a:ea typeface="宋体" panose="02010600030101010101" pitchFamily="2" charset="-122"/>
                <a:cs typeface="Times New Roman" panose="02020603050405020304" pitchFamily="18" charset="0"/>
              </a:rPr>
              <a:t>Java</a:t>
            </a:r>
            <a:r>
              <a:rPr lang="zh-CN" altLang="en-US" sz="2800" b="1" dirty="0" smtClean="0">
                <a:solidFill>
                  <a:srgbClr val="C00000"/>
                </a:solidFill>
                <a:latin typeface="+mn-lt"/>
                <a:ea typeface="宋体" panose="02010600030101010101" pitchFamily="2" charset="-122"/>
                <a:cs typeface="Times New Roman" panose="02020603050405020304" pitchFamily="18" charset="0"/>
              </a:rPr>
              <a:t>语言的特点：跨平台性</a:t>
            </a:r>
            <a:endParaRPr lang="zh-CN" altLang="en-US" sz="2800" b="1" dirty="0">
              <a:solidFill>
                <a:srgbClr val="C00000"/>
              </a:solidFill>
              <a:latin typeface="+mn-lt"/>
              <a:ea typeface="宋体" panose="02010600030101010101" pitchFamily="2" charset="-122"/>
              <a:cs typeface="Times New Roman" panose="02020603050405020304" pitchFamily="18" charset="0"/>
            </a:endParaRPr>
          </a:p>
        </p:txBody>
      </p:sp>
      <p:sp>
        <p:nvSpPr>
          <p:cNvPr id="3" name="内容占位符 2"/>
          <p:cNvSpPr>
            <a:spLocks noGrp="1"/>
          </p:cNvSpPr>
          <p:nvPr>
            <p:ph idx="1"/>
          </p:nvPr>
        </p:nvSpPr>
        <p:spPr>
          <a:xfrm>
            <a:off x="485804" y="5401527"/>
            <a:ext cx="8229600" cy="907793"/>
          </a:xfrm>
        </p:spPr>
        <p:txBody>
          <a:bodyPr>
            <a:normAutofit/>
          </a:bodyPr>
          <a:lstStyle/>
          <a:p>
            <a:pPr>
              <a:buFont typeface="Wingdings" panose="05000000000000000000" pitchFamily="2" charset="2"/>
              <a:buChar char="l"/>
            </a:pPr>
            <a:r>
              <a:rPr lang="zh-CN" altLang="en-US" sz="2400" dirty="0" smtClean="0">
                <a:ea typeface="宋体" panose="02010600030101010101" pitchFamily="2" charset="-122"/>
                <a:cs typeface="Times New Roman" panose="02020603050405020304" pitchFamily="18" charset="0"/>
              </a:rPr>
              <a:t>因为有了</a:t>
            </a:r>
            <a:r>
              <a:rPr lang="en-US" altLang="zh-CN" sz="2400" dirty="0" smtClean="0">
                <a:ea typeface="宋体" panose="02010600030101010101" pitchFamily="2" charset="-122"/>
                <a:cs typeface="Times New Roman" panose="02020603050405020304" pitchFamily="18" charset="0"/>
              </a:rPr>
              <a:t>JVM</a:t>
            </a:r>
            <a:r>
              <a:rPr lang="zh-CN" altLang="en-US" sz="2400" dirty="0" smtClean="0">
                <a:ea typeface="宋体" panose="02010600030101010101" pitchFamily="2" charset="-122"/>
                <a:cs typeface="Times New Roman" panose="02020603050405020304" pitchFamily="18" charset="0"/>
              </a:rPr>
              <a:t>，同一个</a:t>
            </a:r>
            <a:r>
              <a:rPr lang="en-US" altLang="zh-CN" sz="2400" dirty="0" smtClean="0">
                <a:ea typeface="宋体" panose="02010600030101010101" pitchFamily="2" charset="-122"/>
                <a:cs typeface="Times New Roman" panose="02020603050405020304" pitchFamily="18" charset="0"/>
              </a:rPr>
              <a:t>Java </a:t>
            </a:r>
            <a:r>
              <a:rPr lang="zh-CN" altLang="en-US" sz="2400" dirty="0" smtClean="0">
                <a:ea typeface="宋体" panose="02010600030101010101" pitchFamily="2" charset="-122"/>
                <a:cs typeface="Times New Roman" panose="02020603050405020304" pitchFamily="18" charset="0"/>
              </a:rPr>
              <a:t>程序在三个不同的操作系统中都可以执行。这样就实现了</a:t>
            </a:r>
            <a:r>
              <a:rPr lang="en-US" altLang="zh-CN" sz="2400" dirty="0" smtClean="0">
                <a:ea typeface="宋体" panose="02010600030101010101" pitchFamily="2" charset="-122"/>
                <a:cs typeface="Times New Roman" panose="02020603050405020304" pitchFamily="18" charset="0"/>
              </a:rPr>
              <a:t>Java </a:t>
            </a:r>
            <a:r>
              <a:rPr lang="zh-CN" altLang="en-US" sz="2400" dirty="0" smtClean="0">
                <a:ea typeface="宋体" panose="02010600030101010101" pitchFamily="2" charset="-122"/>
                <a:cs typeface="Times New Roman" panose="02020603050405020304" pitchFamily="18" charset="0"/>
              </a:rPr>
              <a:t>程序的跨平台性。</a:t>
            </a:r>
            <a:endParaRPr lang="zh-CN" altLang="en-US" sz="2400" dirty="0">
              <a:ea typeface="宋体" panose="02010600030101010101" pitchFamily="2" charset="-122"/>
              <a:cs typeface="Times New Roman" panose="02020603050405020304" pitchFamily="18" charset="0"/>
            </a:endParaRPr>
          </a:p>
        </p:txBody>
      </p:sp>
      <p:sp>
        <p:nvSpPr>
          <p:cNvPr id="4" name="矩形 5"/>
          <p:cNvSpPr>
            <a:spLocks noChangeArrowheads="1"/>
          </p:cNvSpPr>
          <p:nvPr/>
        </p:nvSpPr>
        <p:spPr bwMode="auto">
          <a:xfrm>
            <a:off x="3563938" y="2091587"/>
            <a:ext cx="1944687" cy="576262"/>
          </a:xfrm>
          <a:prstGeom prst="rect">
            <a:avLst/>
          </a:prstGeom>
          <a:solidFill>
            <a:srgbClr val="B9CDE5"/>
          </a:solidFill>
          <a:ln w="25400">
            <a:solidFill>
              <a:srgbClr val="385D8A"/>
            </a:solidFill>
            <a:miter lim="800000"/>
          </a:ln>
        </p:spPr>
        <p:txBody>
          <a:bodyPr anchor="ctr"/>
          <a:lstStyle/>
          <a:p>
            <a:pPr algn="ctr"/>
            <a:endParaRPr lang="zh-CN" altLang="en-US" sz="2400">
              <a:solidFill>
                <a:srgbClr val="FFFFFF"/>
              </a:solidFill>
              <a:ea typeface="宋体" panose="02010600030101010101" pitchFamily="2" charset="-122"/>
              <a:cs typeface="Times New Roman" panose="02020603050405020304" pitchFamily="18" charset="0"/>
            </a:endParaRPr>
          </a:p>
        </p:txBody>
      </p:sp>
      <p:sp>
        <p:nvSpPr>
          <p:cNvPr id="5" name="矩形 6"/>
          <p:cNvSpPr>
            <a:spLocks noChangeArrowheads="1"/>
          </p:cNvSpPr>
          <p:nvPr/>
        </p:nvSpPr>
        <p:spPr bwMode="auto">
          <a:xfrm>
            <a:off x="682625" y="3604474"/>
            <a:ext cx="2447925" cy="1439863"/>
          </a:xfrm>
          <a:prstGeom prst="rect">
            <a:avLst/>
          </a:prstGeom>
          <a:solidFill>
            <a:srgbClr val="B9CDE5"/>
          </a:solidFill>
          <a:ln w="25400">
            <a:solidFill>
              <a:srgbClr val="385D8A"/>
            </a:solidFill>
            <a:miter lim="800000"/>
          </a:ln>
        </p:spPr>
        <p:txBody>
          <a:bodyPr anchor="ctr"/>
          <a:lstStyle/>
          <a:p>
            <a:pPr algn="ctr"/>
            <a:endParaRPr lang="zh-CN" altLang="en-US" sz="2400">
              <a:solidFill>
                <a:srgbClr val="FFFFFF"/>
              </a:solidFill>
              <a:ea typeface="宋体" panose="02010600030101010101" pitchFamily="2" charset="-122"/>
              <a:cs typeface="Times New Roman" panose="02020603050405020304" pitchFamily="18" charset="0"/>
            </a:endParaRPr>
          </a:p>
        </p:txBody>
      </p:sp>
      <p:sp>
        <p:nvSpPr>
          <p:cNvPr id="6" name="矩形 7"/>
          <p:cNvSpPr>
            <a:spLocks noChangeArrowheads="1"/>
          </p:cNvSpPr>
          <p:nvPr/>
        </p:nvSpPr>
        <p:spPr bwMode="auto">
          <a:xfrm>
            <a:off x="3419475" y="3604474"/>
            <a:ext cx="2449513" cy="1439863"/>
          </a:xfrm>
          <a:prstGeom prst="rect">
            <a:avLst/>
          </a:prstGeom>
          <a:solidFill>
            <a:srgbClr val="B9CDE5"/>
          </a:solidFill>
          <a:ln w="25400">
            <a:solidFill>
              <a:srgbClr val="385D8A"/>
            </a:solidFill>
            <a:miter lim="800000"/>
          </a:ln>
        </p:spPr>
        <p:txBody>
          <a:bodyPr anchor="ctr"/>
          <a:lstStyle/>
          <a:p>
            <a:pPr algn="ctr"/>
            <a:endParaRPr lang="zh-CN" altLang="en-US" sz="2400">
              <a:solidFill>
                <a:srgbClr val="FFFFFF"/>
              </a:solidFill>
              <a:ea typeface="宋体" panose="02010600030101010101" pitchFamily="2" charset="-122"/>
              <a:cs typeface="Times New Roman" panose="02020603050405020304" pitchFamily="18" charset="0"/>
            </a:endParaRPr>
          </a:p>
        </p:txBody>
      </p:sp>
      <p:sp>
        <p:nvSpPr>
          <p:cNvPr id="7" name="矩形 8"/>
          <p:cNvSpPr>
            <a:spLocks noChangeArrowheads="1"/>
          </p:cNvSpPr>
          <p:nvPr/>
        </p:nvSpPr>
        <p:spPr bwMode="auto">
          <a:xfrm>
            <a:off x="6156325" y="3604474"/>
            <a:ext cx="2449513" cy="1439863"/>
          </a:xfrm>
          <a:prstGeom prst="rect">
            <a:avLst/>
          </a:prstGeom>
          <a:solidFill>
            <a:srgbClr val="B9CDE5"/>
          </a:solidFill>
          <a:ln w="25400">
            <a:solidFill>
              <a:srgbClr val="385D8A"/>
            </a:solidFill>
            <a:miter lim="800000"/>
          </a:ln>
        </p:spPr>
        <p:txBody>
          <a:bodyPr anchor="ctr"/>
          <a:lstStyle/>
          <a:p>
            <a:pPr algn="ctr"/>
            <a:endParaRPr lang="zh-CN" altLang="en-US" sz="2400">
              <a:solidFill>
                <a:srgbClr val="FFFFFF"/>
              </a:solidFill>
              <a:ea typeface="宋体" panose="02010600030101010101" pitchFamily="2" charset="-122"/>
              <a:cs typeface="Times New Roman" panose="02020603050405020304" pitchFamily="18" charset="0"/>
            </a:endParaRPr>
          </a:p>
        </p:txBody>
      </p:sp>
      <p:sp>
        <p:nvSpPr>
          <p:cNvPr id="8" name="椭圆 9"/>
          <p:cNvSpPr>
            <a:spLocks noChangeArrowheads="1"/>
          </p:cNvSpPr>
          <p:nvPr/>
        </p:nvSpPr>
        <p:spPr bwMode="auto">
          <a:xfrm>
            <a:off x="1042988" y="3699541"/>
            <a:ext cx="1728787" cy="719137"/>
          </a:xfrm>
          <a:prstGeom prst="ellipse">
            <a:avLst/>
          </a:prstGeom>
          <a:solidFill>
            <a:srgbClr val="B9CDE5"/>
          </a:solidFill>
          <a:ln w="25400">
            <a:solidFill>
              <a:srgbClr val="385D8A"/>
            </a:solidFill>
            <a:round/>
          </a:ln>
        </p:spPr>
        <p:txBody>
          <a:bodyPr anchor="ctr"/>
          <a:lstStyle/>
          <a:p>
            <a:pPr algn="ctr"/>
            <a:endParaRPr lang="zh-CN" altLang="en-US" sz="2400">
              <a:solidFill>
                <a:srgbClr val="FFFFFF"/>
              </a:solidFill>
              <a:ea typeface="宋体" panose="02010600030101010101" pitchFamily="2" charset="-122"/>
              <a:cs typeface="Times New Roman" panose="02020603050405020304" pitchFamily="18" charset="0"/>
            </a:endParaRPr>
          </a:p>
        </p:txBody>
      </p:sp>
      <p:sp>
        <p:nvSpPr>
          <p:cNvPr id="9" name="椭圆 10"/>
          <p:cNvSpPr>
            <a:spLocks noChangeArrowheads="1"/>
          </p:cNvSpPr>
          <p:nvPr/>
        </p:nvSpPr>
        <p:spPr bwMode="auto">
          <a:xfrm>
            <a:off x="3779838" y="3699541"/>
            <a:ext cx="1728787" cy="719137"/>
          </a:xfrm>
          <a:prstGeom prst="ellipse">
            <a:avLst/>
          </a:prstGeom>
          <a:solidFill>
            <a:srgbClr val="B9CDE5"/>
          </a:solidFill>
          <a:ln w="25400">
            <a:solidFill>
              <a:srgbClr val="385D8A"/>
            </a:solidFill>
            <a:round/>
          </a:ln>
        </p:spPr>
        <p:txBody>
          <a:bodyPr anchor="ctr"/>
          <a:lstStyle/>
          <a:p>
            <a:pPr algn="ctr"/>
            <a:endParaRPr lang="zh-CN" altLang="en-US">
              <a:solidFill>
                <a:srgbClr val="FFFFFF"/>
              </a:solidFill>
              <a:ea typeface="宋体" panose="02010600030101010101" pitchFamily="2" charset="-122"/>
              <a:cs typeface="Times New Roman" panose="02020603050405020304" pitchFamily="18" charset="0"/>
            </a:endParaRPr>
          </a:p>
        </p:txBody>
      </p:sp>
      <p:sp>
        <p:nvSpPr>
          <p:cNvPr id="10" name="椭圆 11"/>
          <p:cNvSpPr>
            <a:spLocks noChangeArrowheads="1"/>
          </p:cNvSpPr>
          <p:nvPr/>
        </p:nvSpPr>
        <p:spPr bwMode="auto">
          <a:xfrm>
            <a:off x="6516688" y="3699541"/>
            <a:ext cx="1728787" cy="720725"/>
          </a:xfrm>
          <a:prstGeom prst="ellipse">
            <a:avLst/>
          </a:prstGeom>
          <a:solidFill>
            <a:srgbClr val="B9CDE5"/>
          </a:solidFill>
          <a:ln w="25400">
            <a:solidFill>
              <a:srgbClr val="385D8A"/>
            </a:solidFill>
            <a:round/>
          </a:ln>
        </p:spPr>
        <p:txBody>
          <a:bodyPr anchor="ctr"/>
          <a:lstStyle/>
          <a:p>
            <a:pPr algn="ctr"/>
            <a:endParaRPr lang="zh-CN" altLang="en-US" sz="2400">
              <a:solidFill>
                <a:srgbClr val="FFFFFF"/>
              </a:solidFill>
              <a:ea typeface="宋体" panose="02010600030101010101" pitchFamily="2" charset="-122"/>
              <a:cs typeface="Times New Roman" panose="02020603050405020304" pitchFamily="18" charset="0"/>
            </a:endParaRPr>
          </a:p>
        </p:txBody>
      </p:sp>
      <p:sp>
        <p:nvSpPr>
          <p:cNvPr id="11" name="TextBox 12"/>
          <p:cNvSpPr txBox="1">
            <a:spLocks noChangeArrowheads="1"/>
          </p:cNvSpPr>
          <p:nvPr/>
        </p:nvSpPr>
        <p:spPr bwMode="auto">
          <a:xfrm>
            <a:off x="3804890" y="2154217"/>
            <a:ext cx="1800225" cy="457200"/>
          </a:xfrm>
          <a:prstGeom prst="rect">
            <a:avLst/>
          </a:prstGeom>
          <a:noFill/>
          <a:ln w="9525">
            <a:noFill/>
            <a:miter lim="800000"/>
          </a:ln>
        </p:spPr>
        <p:txBody>
          <a:bodyPr>
            <a:spAutoFit/>
          </a:bodyPr>
          <a:lstStyle/>
          <a:p>
            <a:r>
              <a:rPr lang="en-US" altLang="zh-CN" sz="2400" dirty="0">
                <a:ea typeface="宋体" panose="02010600030101010101" pitchFamily="2" charset="-122"/>
                <a:cs typeface="Times New Roman" panose="02020603050405020304" pitchFamily="18" charset="0"/>
              </a:rPr>
              <a:t>JAVA</a:t>
            </a:r>
            <a:r>
              <a:rPr lang="zh-CN" altLang="en-US" sz="2400" dirty="0">
                <a:ea typeface="宋体" panose="02010600030101010101" pitchFamily="2" charset="-122"/>
                <a:cs typeface="Times New Roman" panose="02020603050405020304" pitchFamily="18" charset="0"/>
              </a:rPr>
              <a:t>程序</a:t>
            </a:r>
            <a:endParaRPr lang="zh-CN" altLang="en-US" sz="2400" dirty="0">
              <a:ea typeface="宋体" panose="02010600030101010101" pitchFamily="2" charset="-122"/>
              <a:cs typeface="Times New Roman" panose="02020603050405020304" pitchFamily="18" charset="0"/>
            </a:endParaRPr>
          </a:p>
        </p:txBody>
      </p:sp>
      <p:sp>
        <p:nvSpPr>
          <p:cNvPr id="12" name="TextBox 13"/>
          <p:cNvSpPr txBox="1">
            <a:spLocks noChangeArrowheads="1"/>
          </p:cNvSpPr>
          <p:nvPr/>
        </p:nvSpPr>
        <p:spPr bwMode="auto">
          <a:xfrm>
            <a:off x="923740" y="4587485"/>
            <a:ext cx="2089150" cy="369887"/>
          </a:xfrm>
          <a:prstGeom prst="rect">
            <a:avLst/>
          </a:prstGeom>
          <a:noFill/>
          <a:ln w="9525">
            <a:noFill/>
            <a:miter lim="800000"/>
          </a:ln>
        </p:spPr>
        <p:txBody>
          <a:bodyPr>
            <a:spAutoFit/>
          </a:bodyPr>
          <a:lstStyle/>
          <a:p>
            <a:r>
              <a:rPr lang="en-US" altLang="zh-CN" dirty="0">
                <a:ea typeface="宋体" panose="02010600030101010101" pitchFamily="2" charset="-122"/>
                <a:cs typeface="Times New Roman" panose="02020603050405020304" pitchFamily="18" charset="0"/>
              </a:rPr>
              <a:t>Windows</a:t>
            </a:r>
            <a:r>
              <a:rPr lang="zh-CN" altLang="en-US" dirty="0">
                <a:ea typeface="宋体" panose="02010600030101010101" pitchFamily="2" charset="-122"/>
                <a:cs typeface="Times New Roman" panose="02020603050405020304" pitchFamily="18" charset="0"/>
              </a:rPr>
              <a:t>操作系统</a:t>
            </a:r>
            <a:endParaRPr lang="zh-CN" altLang="en-US" dirty="0">
              <a:ea typeface="宋体" panose="02010600030101010101" pitchFamily="2" charset="-122"/>
              <a:cs typeface="Times New Roman" panose="02020603050405020304" pitchFamily="18" charset="0"/>
            </a:endParaRPr>
          </a:p>
        </p:txBody>
      </p:sp>
      <p:sp>
        <p:nvSpPr>
          <p:cNvPr id="13" name="TextBox 14"/>
          <p:cNvSpPr txBox="1">
            <a:spLocks noChangeArrowheads="1"/>
          </p:cNvSpPr>
          <p:nvPr/>
        </p:nvSpPr>
        <p:spPr bwMode="auto">
          <a:xfrm>
            <a:off x="3983048" y="4581849"/>
            <a:ext cx="1731960" cy="369887"/>
          </a:xfrm>
          <a:prstGeom prst="rect">
            <a:avLst/>
          </a:prstGeom>
          <a:noFill/>
          <a:ln w="9525">
            <a:noFill/>
            <a:miter lim="800000"/>
          </a:ln>
        </p:spPr>
        <p:txBody>
          <a:bodyPr wrap="square">
            <a:spAutoFit/>
          </a:bodyPr>
          <a:lstStyle/>
          <a:p>
            <a:r>
              <a:rPr lang="en-US" altLang="zh-CN" dirty="0">
                <a:ea typeface="宋体" panose="02010600030101010101" pitchFamily="2" charset="-122"/>
                <a:cs typeface="Times New Roman" panose="02020603050405020304" pitchFamily="18" charset="0"/>
              </a:rPr>
              <a:t>Linux</a:t>
            </a:r>
            <a:r>
              <a:rPr lang="zh-CN" altLang="en-US" dirty="0">
                <a:ea typeface="宋体" panose="02010600030101010101" pitchFamily="2" charset="-122"/>
                <a:cs typeface="Times New Roman" panose="02020603050405020304" pitchFamily="18" charset="0"/>
              </a:rPr>
              <a:t>操作系统</a:t>
            </a:r>
            <a:endParaRPr lang="zh-CN" altLang="en-US" dirty="0">
              <a:ea typeface="宋体" panose="02010600030101010101" pitchFamily="2" charset="-122"/>
              <a:cs typeface="Times New Roman" panose="02020603050405020304" pitchFamily="18" charset="0"/>
            </a:endParaRPr>
          </a:p>
        </p:txBody>
      </p:sp>
      <p:sp>
        <p:nvSpPr>
          <p:cNvPr id="14" name="TextBox 15"/>
          <p:cNvSpPr txBox="1">
            <a:spLocks noChangeArrowheads="1"/>
          </p:cNvSpPr>
          <p:nvPr/>
        </p:nvSpPr>
        <p:spPr bwMode="auto">
          <a:xfrm>
            <a:off x="6718476" y="4587485"/>
            <a:ext cx="1627212" cy="369887"/>
          </a:xfrm>
          <a:prstGeom prst="rect">
            <a:avLst/>
          </a:prstGeom>
          <a:noFill/>
          <a:ln w="9525">
            <a:noFill/>
            <a:miter lim="800000"/>
          </a:ln>
        </p:spPr>
        <p:txBody>
          <a:bodyPr wrap="square">
            <a:spAutoFit/>
          </a:bodyPr>
          <a:lstStyle/>
          <a:p>
            <a:r>
              <a:rPr lang="en-US" altLang="zh-CN" dirty="0">
                <a:ea typeface="宋体" panose="02010600030101010101" pitchFamily="2" charset="-122"/>
                <a:cs typeface="Times New Roman" panose="02020603050405020304" pitchFamily="18" charset="0"/>
              </a:rPr>
              <a:t>Mac</a:t>
            </a:r>
            <a:r>
              <a:rPr lang="zh-CN" altLang="en-US" dirty="0">
                <a:ea typeface="宋体" panose="02010600030101010101" pitchFamily="2" charset="-122"/>
                <a:cs typeface="Times New Roman" panose="02020603050405020304" pitchFamily="18" charset="0"/>
              </a:rPr>
              <a:t>操作系统</a:t>
            </a:r>
            <a:endParaRPr lang="zh-CN" altLang="en-US" dirty="0">
              <a:ea typeface="宋体" panose="02010600030101010101" pitchFamily="2" charset="-122"/>
              <a:cs typeface="Times New Roman" panose="02020603050405020304" pitchFamily="18" charset="0"/>
            </a:endParaRPr>
          </a:p>
        </p:txBody>
      </p:sp>
      <p:sp>
        <p:nvSpPr>
          <p:cNvPr id="15" name="TextBox 16"/>
          <p:cNvSpPr txBox="1">
            <a:spLocks noChangeArrowheads="1"/>
          </p:cNvSpPr>
          <p:nvPr/>
        </p:nvSpPr>
        <p:spPr bwMode="auto">
          <a:xfrm>
            <a:off x="1142812" y="3879994"/>
            <a:ext cx="1512888" cy="369887"/>
          </a:xfrm>
          <a:prstGeom prst="rect">
            <a:avLst/>
          </a:prstGeom>
          <a:noFill/>
          <a:ln w="9525">
            <a:noFill/>
            <a:miter lim="800000"/>
          </a:ln>
        </p:spPr>
        <p:txBody>
          <a:bodyPr>
            <a:spAutoFit/>
          </a:bodyPr>
          <a:lstStyle/>
          <a:p>
            <a:r>
              <a:rPr lang="en-US" altLang="zh-CN" dirty="0">
                <a:ea typeface="宋体" panose="02010600030101010101" pitchFamily="2" charset="-122"/>
                <a:cs typeface="Times New Roman" panose="02020603050405020304" pitchFamily="18" charset="0"/>
              </a:rPr>
              <a:t>Win</a:t>
            </a:r>
            <a:r>
              <a:rPr lang="zh-CN" altLang="en-US" dirty="0">
                <a:ea typeface="宋体" panose="02010600030101010101" pitchFamily="2" charset="-122"/>
                <a:cs typeface="Times New Roman" panose="02020603050405020304" pitchFamily="18" charset="0"/>
              </a:rPr>
              <a:t>版的</a:t>
            </a:r>
            <a:r>
              <a:rPr lang="en-US" altLang="zh-CN" dirty="0">
                <a:ea typeface="宋体" panose="02010600030101010101" pitchFamily="2" charset="-122"/>
                <a:cs typeface="Times New Roman" panose="02020603050405020304" pitchFamily="18" charset="0"/>
              </a:rPr>
              <a:t>JVM</a:t>
            </a:r>
            <a:endParaRPr lang="zh-CN" altLang="en-US" dirty="0">
              <a:ea typeface="宋体" panose="02010600030101010101" pitchFamily="2" charset="-122"/>
              <a:cs typeface="Times New Roman" panose="02020603050405020304" pitchFamily="18" charset="0"/>
            </a:endParaRPr>
          </a:p>
        </p:txBody>
      </p:sp>
      <p:sp>
        <p:nvSpPr>
          <p:cNvPr id="16" name="TextBox 17"/>
          <p:cNvSpPr txBox="1">
            <a:spLocks noChangeArrowheads="1"/>
          </p:cNvSpPr>
          <p:nvPr/>
        </p:nvSpPr>
        <p:spPr bwMode="auto">
          <a:xfrm>
            <a:off x="3914782" y="3885622"/>
            <a:ext cx="1728788" cy="369887"/>
          </a:xfrm>
          <a:prstGeom prst="rect">
            <a:avLst/>
          </a:prstGeom>
          <a:noFill/>
          <a:ln w="9525">
            <a:noFill/>
            <a:miter lim="800000"/>
          </a:ln>
        </p:spPr>
        <p:txBody>
          <a:bodyPr>
            <a:spAutoFit/>
          </a:bodyPr>
          <a:lstStyle/>
          <a:p>
            <a:r>
              <a:rPr lang="en-US" altLang="zh-CN" dirty="0" err="1">
                <a:ea typeface="宋体" panose="02010600030101010101" pitchFamily="2" charset="-122"/>
                <a:cs typeface="Times New Roman" panose="02020603050405020304" pitchFamily="18" charset="0"/>
              </a:rPr>
              <a:t>linux</a:t>
            </a:r>
            <a:r>
              <a:rPr lang="zh-CN" altLang="en-US" dirty="0">
                <a:ea typeface="宋体" panose="02010600030101010101" pitchFamily="2" charset="-122"/>
                <a:cs typeface="Times New Roman" panose="02020603050405020304" pitchFamily="18" charset="0"/>
              </a:rPr>
              <a:t>版的</a:t>
            </a:r>
            <a:r>
              <a:rPr lang="en-US" altLang="zh-CN" dirty="0">
                <a:ea typeface="宋体" panose="02010600030101010101" pitchFamily="2" charset="-122"/>
                <a:cs typeface="Times New Roman" panose="02020603050405020304" pitchFamily="18" charset="0"/>
              </a:rPr>
              <a:t>JVM</a:t>
            </a:r>
            <a:endParaRPr lang="zh-CN" altLang="en-US" dirty="0">
              <a:ea typeface="宋体" panose="02010600030101010101" pitchFamily="2" charset="-122"/>
              <a:cs typeface="Times New Roman" panose="02020603050405020304" pitchFamily="18" charset="0"/>
            </a:endParaRPr>
          </a:p>
        </p:txBody>
      </p:sp>
      <p:sp>
        <p:nvSpPr>
          <p:cNvPr id="17" name="TextBox 18"/>
          <p:cNvSpPr txBox="1">
            <a:spLocks noChangeArrowheads="1"/>
          </p:cNvSpPr>
          <p:nvPr/>
        </p:nvSpPr>
        <p:spPr bwMode="auto">
          <a:xfrm>
            <a:off x="6673676" y="3865337"/>
            <a:ext cx="1657350" cy="369888"/>
          </a:xfrm>
          <a:prstGeom prst="rect">
            <a:avLst/>
          </a:prstGeom>
          <a:noFill/>
          <a:ln w="9525">
            <a:noFill/>
            <a:miter lim="800000"/>
          </a:ln>
        </p:spPr>
        <p:txBody>
          <a:bodyPr>
            <a:spAutoFit/>
          </a:bodyPr>
          <a:lstStyle/>
          <a:p>
            <a:r>
              <a:rPr lang="en-US" altLang="zh-CN" dirty="0">
                <a:ea typeface="宋体" panose="02010600030101010101" pitchFamily="2" charset="-122"/>
                <a:cs typeface="Times New Roman" panose="02020603050405020304" pitchFamily="18" charset="0"/>
              </a:rPr>
              <a:t>Mac</a:t>
            </a:r>
            <a:r>
              <a:rPr lang="zh-CN" altLang="en-US" dirty="0">
                <a:ea typeface="宋体" panose="02010600030101010101" pitchFamily="2" charset="-122"/>
                <a:cs typeface="Times New Roman" panose="02020603050405020304" pitchFamily="18" charset="0"/>
              </a:rPr>
              <a:t>版的</a:t>
            </a:r>
            <a:r>
              <a:rPr lang="en-US" altLang="zh-CN" dirty="0">
                <a:ea typeface="宋体" panose="02010600030101010101" pitchFamily="2" charset="-122"/>
                <a:cs typeface="Times New Roman" panose="02020603050405020304" pitchFamily="18" charset="0"/>
              </a:rPr>
              <a:t>JVM</a:t>
            </a:r>
            <a:endParaRPr lang="zh-CN" altLang="en-US" dirty="0">
              <a:ea typeface="宋体" panose="02010600030101010101" pitchFamily="2" charset="-122"/>
              <a:cs typeface="Times New Roman" panose="02020603050405020304" pitchFamily="18" charset="0"/>
            </a:endParaRPr>
          </a:p>
        </p:txBody>
      </p:sp>
      <p:cxnSp>
        <p:nvCxnSpPr>
          <p:cNvPr id="22" name="直接箭头连接符 21"/>
          <p:cNvCxnSpPr>
            <a:stCxn id="4" idx="2"/>
            <a:endCxn id="8" idx="0"/>
          </p:cNvCxnSpPr>
          <p:nvPr/>
        </p:nvCxnSpPr>
        <p:spPr>
          <a:xfrm rot="5400000">
            <a:off x="2705986" y="1869245"/>
            <a:ext cx="1031692" cy="2628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4" idx="2"/>
            <a:endCxn id="9" idx="0"/>
          </p:cNvCxnSpPr>
          <p:nvPr/>
        </p:nvCxnSpPr>
        <p:spPr>
          <a:xfrm rot="16200000" flipH="1">
            <a:off x="4074411" y="3129720"/>
            <a:ext cx="1031692" cy="1079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4" idx="2"/>
            <a:endCxn id="10" idx="0"/>
          </p:cNvCxnSpPr>
          <p:nvPr/>
        </p:nvCxnSpPr>
        <p:spPr>
          <a:xfrm rot="16200000" flipH="1">
            <a:off x="5442836" y="1761295"/>
            <a:ext cx="1031692" cy="284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标题 1"/>
          <p:cNvSpPr txBox="1"/>
          <p:nvPr/>
        </p:nvSpPr>
        <p:spPr>
          <a:xfrm>
            <a:off x="2028406" y="548680"/>
            <a:ext cx="6264696" cy="792088"/>
          </a:xfrm>
          <a:prstGeom prst="rect">
            <a:avLst/>
          </a:prstGeom>
        </p:spPr>
        <p:txBody>
          <a:bodyPr vert="horz" lIns="91440" tIns="45720" rIns="91440" bIns="45720" rtlCol="0" anchor="ctr">
            <a:normAutofit fontScale="90000"/>
          </a:bodyPr>
          <a:lstStyle>
            <a:lvl1pPr algn="ctr" defTabSz="914400" rtl="0" eaLnBrk="1" latinLnBrk="0" hangingPunct="1">
              <a:spcBef>
                <a:spcPct val="0"/>
              </a:spcBef>
              <a:buNone/>
              <a:defRPr sz="3600" kern="1200">
                <a:solidFill>
                  <a:schemeClr val="tx1"/>
                </a:solidFill>
                <a:latin typeface="+mj-lt"/>
                <a:ea typeface="+mj-ea"/>
                <a:cs typeface="+mj-cs"/>
              </a:defRPr>
            </a:lvl1pPr>
          </a:lstStyle>
          <a:p>
            <a:r>
              <a:rPr lang="en-US" altLang="zh-CN" b="1" dirty="0" smtClean="0">
                <a:latin typeface="+mn-lt"/>
                <a:ea typeface="宋体" panose="02010600030101010101" pitchFamily="2" charset="-122"/>
                <a:cs typeface="Times New Roman" panose="02020603050405020304" pitchFamily="18" charset="0"/>
              </a:rPr>
              <a:t>1.3  Java</a:t>
            </a:r>
            <a:r>
              <a:rPr lang="zh-CN" altLang="en-US" b="1" dirty="0" smtClean="0">
                <a:latin typeface="+mn-lt"/>
                <a:ea typeface="宋体" panose="02010600030101010101" pitchFamily="2" charset="-122"/>
                <a:cs typeface="Times New Roman" panose="02020603050405020304" pitchFamily="18" charset="0"/>
              </a:rPr>
              <a:t>语言运行机制及运行过程</a:t>
            </a:r>
            <a:endParaRPr lang="zh-CN" altLang="en-US" b="1" dirty="0">
              <a:latin typeface="+mn-lt"/>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2060848"/>
            <a:ext cx="8229600" cy="2043113"/>
          </a:xfrm>
        </p:spPr>
        <p:txBody>
          <a:bodyPr>
            <a:normAutofit fontScale="85000" lnSpcReduction="20000"/>
          </a:bodyPr>
          <a:lstStyle/>
          <a:p>
            <a:pPr>
              <a:buFont typeface="Wingdings" panose="05000000000000000000" pitchFamily="2" charset="2"/>
              <a:buChar char="l"/>
            </a:pPr>
            <a:r>
              <a:rPr lang="en-US" altLang="zh-CN" sz="3200" dirty="0" smtClean="0">
                <a:ea typeface="宋体" panose="02010600030101010101" pitchFamily="2" charset="-122"/>
                <a:cs typeface="Times New Roman" panose="02020603050405020304" pitchFamily="18" charset="0"/>
              </a:rPr>
              <a:t>Java</a:t>
            </a:r>
            <a:r>
              <a:rPr lang="zh-CN" altLang="en-US" sz="3200" dirty="0" smtClean="0">
                <a:ea typeface="宋体" panose="02010600030101010101" pitchFamily="2" charset="-122"/>
                <a:cs typeface="Times New Roman" panose="02020603050405020304" pitchFamily="18" charset="0"/>
              </a:rPr>
              <a:t>两种核心机制</a:t>
            </a:r>
            <a:endParaRPr lang="en-US" altLang="zh-CN" sz="3200" dirty="0" smtClean="0">
              <a:ea typeface="宋体" panose="02010600030101010101" pitchFamily="2" charset="-122"/>
              <a:cs typeface="Times New Roman" panose="02020603050405020304" pitchFamily="18" charset="0"/>
            </a:endParaRPr>
          </a:p>
          <a:p>
            <a:pPr>
              <a:buFont typeface="Wingdings" panose="05000000000000000000" pitchFamily="2" charset="2"/>
              <a:buChar char="l"/>
            </a:pPr>
            <a:endParaRPr lang="en-US" altLang="zh-CN" sz="3200" dirty="0" smtClean="0">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en-US" altLang="zh-CN" sz="2800" dirty="0" smtClean="0">
                <a:ea typeface="宋体" panose="02010600030101010101" pitchFamily="2" charset="-122"/>
                <a:cs typeface="Times New Roman" panose="02020603050405020304" pitchFamily="18" charset="0"/>
              </a:rPr>
              <a:t>Java</a:t>
            </a:r>
            <a:r>
              <a:rPr lang="zh-CN" altLang="en-US" sz="2800" dirty="0" smtClean="0">
                <a:ea typeface="宋体" panose="02010600030101010101" pitchFamily="2" charset="-122"/>
                <a:cs typeface="Times New Roman" panose="02020603050405020304" pitchFamily="18" charset="0"/>
              </a:rPr>
              <a:t>虚拟机（</a:t>
            </a:r>
            <a:r>
              <a:rPr lang="en-US" altLang="zh-CN" sz="2800" dirty="0" smtClean="0">
                <a:ea typeface="宋体" panose="02010600030101010101" pitchFamily="2" charset="-122"/>
                <a:cs typeface="Times New Roman" panose="02020603050405020304" pitchFamily="18" charset="0"/>
              </a:rPr>
              <a:t>Java </a:t>
            </a:r>
            <a:r>
              <a:rPr lang="en-US" altLang="zh-CN" sz="2800" dirty="0" err="1" smtClean="0">
                <a:ea typeface="宋体" panose="02010600030101010101" pitchFamily="2" charset="-122"/>
                <a:cs typeface="Times New Roman" panose="02020603050405020304" pitchFamily="18" charset="0"/>
              </a:rPr>
              <a:t>Virtal</a:t>
            </a:r>
            <a:r>
              <a:rPr lang="en-US" altLang="zh-CN" sz="2800" dirty="0" smtClean="0">
                <a:ea typeface="宋体" panose="02010600030101010101" pitchFamily="2" charset="-122"/>
                <a:cs typeface="Times New Roman" panose="02020603050405020304" pitchFamily="18" charset="0"/>
              </a:rPr>
              <a:t> Machine</a:t>
            </a:r>
            <a:r>
              <a:rPr lang="zh-CN" altLang="en-US" sz="2800" dirty="0" smtClean="0">
                <a:ea typeface="宋体" panose="02010600030101010101" pitchFamily="2" charset="-122"/>
                <a:cs typeface="Times New Roman" panose="02020603050405020304" pitchFamily="18" charset="0"/>
              </a:rPr>
              <a:t>）</a:t>
            </a:r>
            <a:endParaRPr lang="en-US" altLang="zh-CN" sz="2800" dirty="0" smtClean="0">
              <a:ea typeface="宋体" panose="02010600030101010101" pitchFamily="2" charset="-122"/>
              <a:cs typeface="Times New Roman" panose="02020603050405020304" pitchFamily="18" charset="0"/>
            </a:endParaRPr>
          </a:p>
          <a:p>
            <a:pPr lvl="1">
              <a:buFont typeface="Wingdings" panose="05000000000000000000" pitchFamily="2" charset="2"/>
              <a:buChar char="Ø"/>
            </a:pPr>
            <a:endParaRPr lang="en-US" altLang="zh-CN" sz="2800" dirty="0" smtClean="0">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zh-CN" altLang="en-US" sz="2800" dirty="0" smtClean="0">
                <a:ea typeface="宋体" panose="02010600030101010101" pitchFamily="2" charset="-122"/>
                <a:cs typeface="Times New Roman" panose="02020603050405020304" pitchFamily="18" charset="0"/>
              </a:rPr>
              <a:t>垃圾收集机制（</a:t>
            </a:r>
            <a:r>
              <a:rPr lang="en-US" altLang="zh-CN" sz="2800" dirty="0" smtClean="0">
                <a:ea typeface="宋体" panose="02010600030101010101" pitchFamily="2" charset="-122"/>
                <a:cs typeface="Times New Roman" panose="02020603050405020304" pitchFamily="18" charset="0"/>
              </a:rPr>
              <a:t>Garbage Collection</a:t>
            </a:r>
            <a:r>
              <a:rPr lang="zh-CN" altLang="en-US" sz="2800" dirty="0" smtClean="0">
                <a:ea typeface="宋体" panose="02010600030101010101" pitchFamily="2" charset="-122"/>
                <a:cs typeface="Times New Roman" panose="02020603050405020304" pitchFamily="18" charset="0"/>
              </a:rPr>
              <a:t>）</a:t>
            </a:r>
            <a:endParaRPr lang="zh-CN" altLang="en-US" sz="2800" dirty="0" smtClean="0">
              <a:ea typeface="宋体" panose="02010600030101010101" pitchFamily="2" charset="-122"/>
              <a:cs typeface="Times New Roman" panose="02020603050405020304" pitchFamily="18" charset="0"/>
            </a:endParaRPr>
          </a:p>
        </p:txBody>
      </p:sp>
      <p:sp>
        <p:nvSpPr>
          <p:cNvPr id="5" name="标题 1"/>
          <p:cNvSpPr>
            <a:spLocks noGrp="1"/>
          </p:cNvSpPr>
          <p:nvPr>
            <p:ph type="title"/>
          </p:nvPr>
        </p:nvSpPr>
        <p:spPr>
          <a:xfrm>
            <a:off x="1763688" y="692696"/>
            <a:ext cx="6264696" cy="792088"/>
          </a:xfrm>
        </p:spPr>
        <p:txBody>
          <a:bodyPr>
            <a:normAutofit fontScale="90000"/>
          </a:bodyPr>
          <a:lstStyle/>
          <a:p>
            <a:r>
              <a:rPr lang="en-US" altLang="zh-CN" b="1" dirty="0" smtClean="0">
                <a:latin typeface="+mn-lt"/>
                <a:ea typeface="宋体" panose="02010600030101010101" pitchFamily="2" charset="-122"/>
                <a:cs typeface="Times New Roman" panose="02020603050405020304" pitchFamily="18" charset="0"/>
              </a:rPr>
              <a:t>1.3  Java</a:t>
            </a:r>
            <a:r>
              <a:rPr lang="zh-CN" altLang="en-US" b="1" dirty="0" smtClean="0">
                <a:latin typeface="+mn-lt"/>
                <a:ea typeface="宋体" panose="02010600030101010101" pitchFamily="2" charset="-122"/>
                <a:cs typeface="Times New Roman" panose="02020603050405020304" pitchFamily="18" charset="0"/>
              </a:rPr>
              <a:t>语言运行机制及运行过程</a:t>
            </a:r>
            <a:endParaRPr lang="zh-CN" altLang="en-US" b="1" dirty="0">
              <a:latin typeface="+mn-lt"/>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124744"/>
            <a:ext cx="5148064" cy="648072"/>
          </a:xfrm>
        </p:spPr>
        <p:txBody>
          <a:bodyPr>
            <a:noAutofit/>
          </a:bodyPr>
          <a:lstStyle/>
          <a:p>
            <a:pPr marL="457200" indent="-457200">
              <a:buFont typeface="Wingdings" panose="05000000000000000000" pitchFamily="2" charset="2"/>
              <a:buChar char="u"/>
            </a:pPr>
            <a:r>
              <a:rPr lang="zh-CN" altLang="en-US" sz="2800" b="1"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核心机制</a:t>
            </a:r>
            <a:r>
              <a:rPr lang="en-US" altLang="zh-CN" sz="2800" b="1"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—Java</a:t>
            </a:r>
            <a:r>
              <a:rPr lang="zh-CN" altLang="en-US" sz="2800" b="1"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虚拟机</a:t>
            </a:r>
            <a:endParaRPr lang="zh-CN" altLang="en-US" sz="28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内容占位符 2"/>
          <p:cNvSpPr>
            <a:spLocks noGrp="1"/>
          </p:cNvSpPr>
          <p:nvPr>
            <p:ph idx="1"/>
          </p:nvPr>
        </p:nvSpPr>
        <p:spPr>
          <a:xfrm>
            <a:off x="485804" y="1781751"/>
            <a:ext cx="8229600" cy="2257428"/>
          </a:xfrm>
        </p:spPr>
        <p:txBody>
          <a:bodyPr>
            <a:normAutofit/>
          </a:bodyPr>
          <a:lstStyle/>
          <a:p>
            <a:pPr>
              <a:buFont typeface="Wingdings" panose="05000000000000000000" pitchFamily="2" charset="2"/>
              <a:buChar char="l"/>
            </a:pPr>
            <a:r>
              <a:rPr lang="en-US" altLang="zh-CN" sz="2400"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JVM</a:t>
            </a:r>
            <a:r>
              <a:rPr lang="zh-CN" altLang="en-US" sz="2400"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是一个虚拟的计算机，具有指令集并使用不同的存储区域。负责执行指令，管理数据、内存、寄存器</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a:t>
            </a:r>
            <a:endPar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endParaRPr>
          </a:p>
          <a:p>
            <a:pPr>
              <a:buFont typeface="Wingdings" panose="05000000000000000000" pitchFamily="2" charset="2"/>
              <a:buChar char="l"/>
            </a:pP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对于不同的平台，有不同的虚拟机。</a:t>
            </a:r>
            <a:endPar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endParaRPr>
          </a:p>
          <a:p>
            <a:pPr>
              <a:buFont typeface="Wingdings" panose="05000000000000000000" pitchFamily="2" charset="2"/>
              <a:buChar char="l"/>
            </a:pP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Java</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虚拟机机制屏蔽了底层运行平台的差别，实现了“一次编译，到处运行”。</a:t>
            </a:r>
            <a:endPar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4" name="Picture 7" descr="捕获2"/>
          <p:cNvPicPr>
            <a:picLocks noChangeAspect="1" noChangeArrowheads="1"/>
          </p:cNvPicPr>
          <p:nvPr/>
        </p:nvPicPr>
        <p:blipFill>
          <a:blip r:embed="rId1">
            <a:clrChange>
              <a:clrFrom>
                <a:srgbClr val="FFFFFF"/>
              </a:clrFrom>
              <a:clrTo>
                <a:srgbClr val="FFFFFF">
                  <a:alpha val="0"/>
                </a:srgbClr>
              </a:clrTo>
            </a:clrChange>
          </a:blip>
          <a:srcRect/>
          <a:stretch>
            <a:fillRect/>
          </a:stretch>
        </p:blipFill>
        <p:spPr>
          <a:xfrm>
            <a:off x="763616" y="3933056"/>
            <a:ext cx="7951788" cy="2447925"/>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79425" y="4700270"/>
            <a:ext cx="2520315" cy="154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硬件</a:t>
            </a:r>
            <a:endParaRPr lang="zh-CN" altLang="en-US"/>
          </a:p>
        </p:txBody>
      </p:sp>
      <p:sp>
        <p:nvSpPr>
          <p:cNvPr id="3" name="矩形 2"/>
          <p:cNvSpPr/>
          <p:nvPr/>
        </p:nvSpPr>
        <p:spPr>
          <a:xfrm>
            <a:off x="472440" y="2830195"/>
            <a:ext cx="2519680" cy="11068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机器语言</a:t>
            </a:r>
            <a:endParaRPr lang="zh-CN" altLang="en-US"/>
          </a:p>
          <a:p>
            <a:pPr algn="ctr"/>
            <a:r>
              <a:rPr lang="en-US" altLang="zh-CN"/>
              <a:t>0101000111.....</a:t>
            </a:r>
            <a:endParaRPr lang="zh-CN" altLang="en-US"/>
          </a:p>
        </p:txBody>
      </p:sp>
      <p:cxnSp>
        <p:nvCxnSpPr>
          <p:cNvPr id="15" name="直接箭头连接符 14"/>
          <p:cNvCxnSpPr>
            <a:stCxn id="3" idx="2"/>
            <a:endCxn id="2" idx="0"/>
          </p:cNvCxnSpPr>
          <p:nvPr/>
        </p:nvCxnSpPr>
        <p:spPr>
          <a:xfrm>
            <a:off x="1732280" y="4008755"/>
            <a:ext cx="7620" cy="76327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4043680" y="4700270"/>
            <a:ext cx="2520315" cy="154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硬件</a:t>
            </a:r>
            <a:endParaRPr lang="zh-CN" altLang="en-US"/>
          </a:p>
        </p:txBody>
      </p:sp>
      <p:sp>
        <p:nvSpPr>
          <p:cNvPr id="28" name="矩形 27"/>
          <p:cNvSpPr/>
          <p:nvPr/>
        </p:nvSpPr>
        <p:spPr>
          <a:xfrm>
            <a:off x="4036695" y="2830195"/>
            <a:ext cx="2519680" cy="11068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机器指令</a:t>
            </a:r>
            <a:endParaRPr lang="zh-CN" altLang="en-US"/>
          </a:p>
        </p:txBody>
      </p:sp>
      <p:cxnSp>
        <p:nvCxnSpPr>
          <p:cNvPr id="29" name="直接箭头连接符 28"/>
          <p:cNvCxnSpPr>
            <a:stCxn id="28" idx="2"/>
            <a:endCxn id="27" idx="0"/>
          </p:cNvCxnSpPr>
          <p:nvPr/>
        </p:nvCxnSpPr>
        <p:spPr>
          <a:xfrm>
            <a:off x="5296535" y="4008755"/>
            <a:ext cx="7620" cy="76327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4040505" y="995045"/>
            <a:ext cx="2519680" cy="11068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汇编语言</a:t>
            </a:r>
            <a:endParaRPr lang="zh-CN" altLang="en-US"/>
          </a:p>
          <a:p>
            <a:pPr algn="ctr"/>
            <a:r>
              <a:rPr lang="en-US" altLang="zh-CN" smtClean="0">
                <a:ea typeface="宋体" panose="02010600030101010101" pitchFamily="2" charset="-122"/>
                <a:sym typeface="+mn-ea"/>
              </a:rPr>
              <a:t>add 2,3,result</a:t>
            </a:r>
            <a:endParaRPr lang="zh-CN" altLang="en-US"/>
          </a:p>
        </p:txBody>
      </p:sp>
      <p:sp>
        <p:nvSpPr>
          <p:cNvPr id="31" name="文本框 30"/>
          <p:cNvSpPr txBox="1"/>
          <p:nvPr/>
        </p:nvSpPr>
        <p:spPr>
          <a:xfrm>
            <a:off x="6997065" y="2830195"/>
            <a:ext cx="1402080" cy="1463040"/>
          </a:xfrm>
          <a:prstGeom prst="rect">
            <a:avLst/>
          </a:prstGeom>
          <a:noFill/>
        </p:spPr>
        <p:txBody>
          <a:bodyPr wrap="square" rtlCol="0" anchor="t">
            <a:spAutoFit/>
          </a:bodyPr>
          <a:p>
            <a:r>
              <a:rPr lang="zh-CN" altLang="en-US">
                <a:sym typeface="+mn-ea"/>
              </a:rPr>
              <a:t>在不同的设备中，汇编语言对应着不同的机器语言指令集</a:t>
            </a:r>
            <a:endParaRPr lang="zh-CN" altLang="en-US"/>
          </a:p>
        </p:txBody>
      </p:sp>
      <p:cxnSp>
        <p:nvCxnSpPr>
          <p:cNvPr id="32" name="直接箭头连接符 31"/>
          <p:cNvCxnSpPr>
            <a:stCxn id="30" idx="2"/>
            <a:endCxn id="28" idx="0"/>
          </p:cNvCxnSpPr>
          <p:nvPr/>
        </p:nvCxnSpPr>
        <p:spPr>
          <a:xfrm flipH="1">
            <a:off x="5296535" y="2173605"/>
            <a:ext cx="3810" cy="728345"/>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79425" y="4700270"/>
            <a:ext cx="2520315" cy="154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硬件</a:t>
            </a:r>
            <a:endParaRPr lang="zh-CN" altLang="en-US"/>
          </a:p>
        </p:txBody>
      </p:sp>
      <p:sp>
        <p:nvSpPr>
          <p:cNvPr id="3" name="矩形 2"/>
          <p:cNvSpPr/>
          <p:nvPr/>
        </p:nvSpPr>
        <p:spPr>
          <a:xfrm>
            <a:off x="472440" y="2830195"/>
            <a:ext cx="2519680" cy="11068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操作系统</a:t>
            </a:r>
            <a:endParaRPr lang="zh-CN" altLang="en-US"/>
          </a:p>
        </p:txBody>
      </p:sp>
      <p:cxnSp>
        <p:nvCxnSpPr>
          <p:cNvPr id="15" name="直接箭头连接符 14"/>
          <p:cNvCxnSpPr>
            <a:stCxn id="3" idx="2"/>
            <a:endCxn id="2" idx="0"/>
          </p:cNvCxnSpPr>
          <p:nvPr/>
        </p:nvCxnSpPr>
        <p:spPr>
          <a:xfrm>
            <a:off x="1732280" y="4008755"/>
            <a:ext cx="7620" cy="76327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480060" y="1066800"/>
            <a:ext cx="2519680" cy="11068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C</a:t>
            </a:r>
            <a:r>
              <a:rPr lang="zh-CN" altLang="en-US"/>
              <a:t>语言</a:t>
            </a:r>
            <a:r>
              <a:rPr lang="en-US" altLang="zh-CN"/>
              <a:t>/C++</a:t>
            </a:r>
            <a:r>
              <a:rPr lang="zh-CN" altLang="en-US"/>
              <a:t>等</a:t>
            </a:r>
            <a:endParaRPr lang="zh-CN" altLang="en-US"/>
          </a:p>
        </p:txBody>
      </p:sp>
      <p:cxnSp>
        <p:nvCxnSpPr>
          <p:cNvPr id="5" name="直接箭头连接符 4"/>
          <p:cNvCxnSpPr>
            <a:stCxn id="4" idx="2"/>
            <a:endCxn id="3" idx="0"/>
          </p:cNvCxnSpPr>
          <p:nvPr/>
        </p:nvCxnSpPr>
        <p:spPr>
          <a:xfrm flipH="1">
            <a:off x="1732280" y="2173605"/>
            <a:ext cx="7620" cy="65659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5818505" y="4716780"/>
            <a:ext cx="2520315" cy="154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硬件</a:t>
            </a:r>
            <a:endParaRPr lang="zh-CN" altLang="en-US"/>
          </a:p>
        </p:txBody>
      </p:sp>
      <p:sp>
        <p:nvSpPr>
          <p:cNvPr id="7" name="矩形 6"/>
          <p:cNvSpPr/>
          <p:nvPr/>
        </p:nvSpPr>
        <p:spPr>
          <a:xfrm>
            <a:off x="5811520" y="3315970"/>
            <a:ext cx="2519680" cy="637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操作系统</a:t>
            </a:r>
            <a:endParaRPr lang="zh-CN" altLang="en-US"/>
          </a:p>
        </p:txBody>
      </p:sp>
      <p:sp>
        <p:nvSpPr>
          <p:cNvPr id="13" name="矩形 12"/>
          <p:cNvSpPr/>
          <p:nvPr/>
        </p:nvSpPr>
        <p:spPr>
          <a:xfrm>
            <a:off x="5833745" y="834390"/>
            <a:ext cx="2519680" cy="637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Java</a:t>
            </a:r>
            <a:r>
              <a:rPr lang="zh-CN" altLang="en-US"/>
              <a:t>应用程序</a:t>
            </a:r>
            <a:endParaRPr lang="zh-CN" altLang="en-US"/>
          </a:p>
        </p:txBody>
      </p:sp>
      <p:cxnSp>
        <p:nvCxnSpPr>
          <p:cNvPr id="8" name="直接箭头连接符 7"/>
          <p:cNvCxnSpPr/>
          <p:nvPr/>
        </p:nvCxnSpPr>
        <p:spPr>
          <a:xfrm>
            <a:off x="7071360" y="3953510"/>
            <a:ext cx="7620" cy="76327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5833745" y="2130425"/>
            <a:ext cx="2519680" cy="7200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JVM</a:t>
            </a:r>
            <a:endParaRPr lang="en-US" altLang="zh-CN"/>
          </a:p>
        </p:txBody>
      </p:sp>
      <p:cxnSp>
        <p:nvCxnSpPr>
          <p:cNvPr id="23" name="直接箭头连接符 22"/>
          <p:cNvCxnSpPr/>
          <p:nvPr/>
        </p:nvCxnSpPr>
        <p:spPr>
          <a:xfrm flipH="1">
            <a:off x="7071360" y="2850515"/>
            <a:ext cx="22225" cy="465455"/>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3" idx="2"/>
            <a:endCxn id="21" idx="0"/>
          </p:cNvCxnSpPr>
          <p:nvPr/>
        </p:nvCxnSpPr>
        <p:spPr>
          <a:xfrm>
            <a:off x="7093585" y="1471930"/>
            <a:ext cx="0" cy="658495"/>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052736"/>
            <a:ext cx="3988558" cy="646606"/>
          </a:xfrm>
        </p:spPr>
        <p:txBody>
          <a:bodyPr>
            <a:normAutofit/>
          </a:bodyPr>
          <a:lstStyle/>
          <a:p>
            <a:pPr marL="457200" indent="-457200">
              <a:buFont typeface="Wingdings" panose="05000000000000000000" pitchFamily="2" charset="2"/>
              <a:buChar char="u"/>
            </a:pPr>
            <a:r>
              <a:rPr lang="zh-CN" altLang="en-US" sz="2800" b="1" dirty="0" smtClean="0">
                <a:solidFill>
                  <a:srgbClr val="C00000"/>
                </a:solidFill>
                <a:latin typeface="+mn-lt"/>
                <a:ea typeface="宋体" panose="02010600030101010101" pitchFamily="2" charset="-122"/>
                <a:cs typeface="Times New Roman" panose="02020603050405020304" pitchFamily="18" charset="0"/>
              </a:rPr>
              <a:t>核心机制</a:t>
            </a:r>
            <a:r>
              <a:rPr lang="en-US" altLang="zh-CN" sz="2800" b="1" dirty="0" smtClean="0">
                <a:solidFill>
                  <a:srgbClr val="C00000"/>
                </a:solidFill>
                <a:latin typeface="+mn-lt"/>
                <a:ea typeface="宋体" panose="02010600030101010101" pitchFamily="2" charset="-122"/>
                <a:cs typeface="Times New Roman" panose="02020603050405020304" pitchFamily="18" charset="0"/>
              </a:rPr>
              <a:t>—</a:t>
            </a:r>
            <a:r>
              <a:rPr lang="zh-CN" altLang="en-US" sz="2800" b="1" dirty="0" smtClean="0">
                <a:solidFill>
                  <a:srgbClr val="C00000"/>
                </a:solidFill>
                <a:latin typeface="+mn-lt"/>
                <a:ea typeface="宋体" panose="02010600030101010101" pitchFamily="2" charset="-122"/>
                <a:cs typeface="Times New Roman" panose="02020603050405020304" pitchFamily="18" charset="0"/>
              </a:rPr>
              <a:t>垃圾回收</a:t>
            </a:r>
            <a:endParaRPr lang="zh-CN" altLang="en-US" sz="2800" b="1" dirty="0">
              <a:solidFill>
                <a:srgbClr val="C00000"/>
              </a:solidFill>
              <a:latin typeface="+mn-lt"/>
              <a:ea typeface="宋体" panose="02010600030101010101" pitchFamily="2" charset="-122"/>
              <a:cs typeface="Times New Roman" panose="02020603050405020304" pitchFamily="18" charset="0"/>
            </a:endParaRPr>
          </a:p>
        </p:txBody>
      </p:sp>
      <p:sp>
        <p:nvSpPr>
          <p:cNvPr id="3" name="内容占位符 2"/>
          <p:cNvSpPr>
            <a:spLocks noGrp="1"/>
          </p:cNvSpPr>
          <p:nvPr>
            <p:ph idx="1"/>
          </p:nvPr>
        </p:nvSpPr>
        <p:spPr>
          <a:xfrm>
            <a:off x="467544" y="1988840"/>
            <a:ext cx="8280920" cy="3456384"/>
          </a:xfrm>
        </p:spPr>
        <p:txBody>
          <a:bodyPr>
            <a:noAutofit/>
          </a:bodyPr>
          <a:lstStyle/>
          <a:p>
            <a:pPr>
              <a:lnSpc>
                <a:spcPct val="120000"/>
              </a:lnSpc>
              <a:buFont typeface="Wingdings" panose="05000000000000000000" pitchFamily="2" charset="2"/>
              <a:buChar char="l"/>
            </a:pPr>
            <a:r>
              <a:rPr lang="zh-CN" altLang="en-US" sz="2400" dirty="0">
                <a:ea typeface="宋体" panose="02010600030101010101" pitchFamily="2" charset="-122"/>
                <a:cs typeface="Times New Roman" panose="02020603050405020304" pitchFamily="18" charset="0"/>
              </a:rPr>
              <a:t>不再使用的内存空间应回收—— 垃圾回收。 </a:t>
            </a:r>
            <a:endParaRPr lang="zh-CN" altLang="en-US" sz="2400" dirty="0">
              <a:ea typeface="宋体" panose="02010600030101010101" pitchFamily="2" charset="-122"/>
              <a:cs typeface="Times New Roman" panose="02020603050405020304" pitchFamily="18" charset="0"/>
            </a:endParaRPr>
          </a:p>
          <a:p>
            <a:pPr>
              <a:lnSpc>
                <a:spcPct val="120000"/>
              </a:lnSpc>
              <a:buFont typeface="Wingdings" panose="05000000000000000000" pitchFamily="2" charset="2"/>
              <a:buChar char="Ø"/>
            </a:pPr>
            <a:r>
              <a:rPr lang="zh-CN" altLang="en-US" sz="2400" dirty="0" smtClean="0">
                <a:ea typeface="宋体" panose="02010600030101010101" pitchFamily="2" charset="-122"/>
                <a:cs typeface="Times New Roman" panose="02020603050405020304" pitchFamily="18" charset="0"/>
              </a:rPr>
              <a:t>在</a:t>
            </a:r>
            <a:r>
              <a:rPr lang="zh-CN" altLang="en-US" sz="2400" dirty="0">
                <a:ea typeface="宋体" panose="02010600030101010101" pitchFamily="2" charset="-122"/>
                <a:cs typeface="Times New Roman" panose="02020603050405020304" pitchFamily="18" charset="0"/>
              </a:rPr>
              <a:t>C/C++等语言中，由程序员负责回收无用内存</a:t>
            </a:r>
            <a:r>
              <a:rPr lang="zh-CN" altLang="en-US" sz="2400" dirty="0" smtClean="0">
                <a:ea typeface="宋体" panose="02010600030101010101" pitchFamily="2" charset="-122"/>
                <a:cs typeface="Times New Roman" panose="02020603050405020304" pitchFamily="18" charset="0"/>
              </a:rPr>
              <a:t>。</a:t>
            </a:r>
            <a:endParaRPr lang="zh-CN" altLang="en-US" sz="2400" dirty="0">
              <a:ea typeface="宋体" panose="02010600030101010101" pitchFamily="2" charset="-122"/>
              <a:cs typeface="Times New Roman" panose="02020603050405020304" pitchFamily="18" charset="0"/>
            </a:endParaRPr>
          </a:p>
          <a:p>
            <a:pPr>
              <a:lnSpc>
                <a:spcPct val="120000"/>
              </a:lnSpc>
              <a:buFont typeface="Wingdings" panose="05000000000000000000" pitchFamily="2" charset="2"/>
              <a:buChar char="Ø"/>
            </a:pPr>
            <a:r>
              <a:rPr lang="zh-CN" altLang="en-US" sz="2400" dirty="0" smtClean="0">
                <a:ea typeface="宋体" panose="02010600030101010101" pitchFamily="2" charset="-122"/>
                <a:cs typeface="Times New Roman" panose="02020603050405020304" pitchFamily="18" charset="0"/>
              </a:rPr>
              <a:t>Java 语言</a:t>
            </a:r>
            <a:r>
              <a:rPr lang="zh-CN" altLang="en-US" sz="2400" dirty="0">
                <a:ea typeface="宋体" panose="02010600030101010101" pitchFamily="2" charset="-122"/>
                <a:cs typeface="Times New Roman" panose="02020603050405020304" pitchFamily="18" charset="0"/>
              </a:rPr>
              <a:t>消除了程序员回收无用内存空间的责任：它提供一种系统级线程跟踪存储空间的分配情况，并在</a:t>
            </a:r>
            <a:r>
              <a:rPr lang="zh-CN" altLang="en-US" sz="2400" dirty="0" smtClean="0">
                <a:ea typeface="宋体" panose="02010600030101010101" pitchFamily="2" charset="-122"/>
                <a:cs typeface="Times New Roman" panose="02020603050405020304" pitchFamily="18" charset="0"/>
              </a:rPr>
              <a:t>JVM空闲</a:t>
            </a:r>
            <a:r>
              <a:rPr lang="zh-CN" altLang="en-US" sz="2400" dirty="0">
                <a:ea typeface="宋体" panose="02010600030101010101" pitchFamily="2" charset="-122"/>
                <a:cs typeface="Times New Roman" panose="02020603050405020304" pitchFamily="18" charset="0"/>
              </a:rPr>
              <a:t>时，检查并释放那些可被释放的存储空间</a:t>
            </a:r>
            <a:r>
              <a:rPr lang="zh-CN" altLang="en-US" sz="2400" dirty="0" smtClean="0">
                <a:ea typeface="宋体" panose="02010600030101010101" pitchFamily="2" charset="-122"/>
                <a:cs typeface="Times New Roman" panose="02020603050405020304" pitchFamily="18" charset="0"/>
              </a:rPr>
              <a:t>。</a:t>
            </a:r>
            <a:endParaRPr lang="zh-CN" altLang="en-US" sz="2400" dirty="0">
              <a:ea typeface="宋体" panose="02010600030101010101" pitchFamily="2" charset="-122"/>
              <a:cs typeface="Times New Roman" panose="02020603050405020304" pitchFamily="18" charset="0"/>
            </a:endParaRPr>
          </a:p>
          <a:p>
            <a:pPr>
              <a:lnSpc>
                <a:spcPct val="120000"/>
              </a:lnSpc>
              <a:buFont typeface="Wingdings" panose="05000000000000000000" pitchFamily="2" charset="2"/>
              <a:buChar char="l"/>
            </a:pPr>
            <a:r>
              <a:rPr lang="zh-CN" altLang="en-US" sz="2400" dirty="0" smtClean="0">
                <a:ea typeface="宋体" panose="02010600030101010101" pitchFamily="2" charset="-122"/>
                <a:cs typeface="Times New Roman" panose="02020603050405020304" pitchFamily="18" charset="0"/>
              </a:rPr>
              <a:t>垃圾</a:t>
            </a:r>
            <a:r>
              <a:rPr lang="zh-CN" altLang="en-US" sz="2400" dirty="0">
                <a:ea typeface="宋体" panose="02010600030101010101" pitchFamily="2" charset="-122"/>
                <a:cs typeface="Times New Roman" panose="02020603050405020304" pitchFamily="18" charset="0"/>
              </a:rPr>
              <a:t>回收在Java程序运行过程中自动进行，程序员无法精确控制和干预</a:t>
            </a:r>
            <a:r>
              <a:rPr lang="zh-CN" altLang="en-US" sz="2400" dirty="0" smtClean="0">
                <a:ea typeface="宋体" panose="02010600030101010101" pitchFamily="2" charset="-122"/>
                <a:cs typeface="Times New Roman" panose="02020603050405020304" pitchFamily="18" charset="0"/>
              </a:rPr>
              <a:t>。</a:t>
            </a:r>
            <a:endParaRPr lang="zh-CN" altLang="en-US" sz="2400" dirty="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43174" y="785794"/>
            <a:ext cx="3787904" cy="857256"/>
          </a:xfrm>
        </p:spPr>
        <p:txBody>
          <a:bodyPr>
            <a:normAutofit/>
          </a:bodyPr>
          <a:lstStyle/>
          <a:p>
            <a:r>
              <a:rPr lang="zh-CN" altLang="en-US" b="1" dirty="0" smtClean="0">
                <a:latin typeface="+mn-lt"/>
                <a:ea typeface="宋体" panose="02010600030101010101" pitchFamily="2" charset="-122"/>
                <a:cs typeface="Times New Roman" panose="02020603050405020304" pitchFamily="18" charset="0"/>
              </a:rPr>
              <a:t>本章内容</a:t>
            </a:r>
            <a:endParaRPr lang="zh-CN" altLang="en-US" b="1" dirty="0">
              <a:latin typeface="+mn-lt"/>
              <a:ea typeface="宋体" panose="02010600030101010101" pitchFamily="2" charset="-122"/>
              <a:cs typeface="Times New Roman" panose="02020603050405020304" pitchFamily="18" charset="0"/>
            </a:endParaRPr>
          </a:p>
        </p:txBody>
      </p:sp>
      <p:sp>
        <p:nvSpPr>
          <p:cNvPr id="14" name="内容占位符 13"/>
          <p:cNvSpPr>
            <a:spLocks noGrp="1"/>
          </p:cNvSpPr>
          <p:nvPr>
            <p:ph idx="1"/>
          </p:nvPr>
        </p:nvSpPr>
        <p:spPr>
          <a:xfrm>
            <a:off x="457200" y="1689119"/>
            <a:ext cx="8229600" cy="4525963"/>
          </a:xfrm>
        </p:spPr>
        <p:txBody>
          <a:bodyPr>
            <a:normAutofit/>
          </a:bodyPr>
          <a:lstStyle/>
          <a:p>
            <a:pPr>
              <a:lnSpc>
                <a:spcPct val="130000"/>
              </a:lnSpc>
              <a:buFont typeface="Wingdings" panose="05000000000000000000" pitchFamily="2" charset="2"/>
              <a:buChar char="l"/>
            </a:pP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第一节 走进</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Java</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语言</a:t>
            </a: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a:lnSpc>
                <a:spcPct val="130000"/>
              </a:lnSpc>
              <a:buFont typeface="Wingdings" panose="05000000000000000000" pitchFamily="2" charset="2"/>
              <a:buChar char="l"/>
            </a:pP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第二节 搭建开发环境</a:t>
            </a: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a:lnSpc>
                <a:spcPct val="130000"/>
              </a:lnSpc>
              <a:buFont typeface="Wingdings" panose="05000000000000000000" pitchFamily="2" charset="2"/>
              <a:buChar char="l"/>
            </a:pP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第三节 开发简单应用程序</a:t>
            </a: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a:lnSpc>
                <a:spcPct val="130000"/>
              </a:lnSpc>
              <a:buFont typeface="Wingdings" panose="05000000000000000000" pitchFamily="2" charset="2"/>
              <a:buChar char="l"/>
            </a:pP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第四节 注释语句</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descr="bg2.PNG"/>
          <p:cNvPicPr>
            <a:picLocks noGrp="1" noChangeAspect="1"/>
          </p:cNvPicPr>
          <p:nvPr>
            <p:ph idx="1"/>
          </p:nvPr>
        </p:nvPicPr>
        <p:blipFill>
          <a:blip r:embed="rId1"/>
          <a:stretch>
            <a:fillRect/>
          </a:stretch>
        </p:blipFill>
        <p:spPr>
          <a:xfrm>
            <a:off x="357158" y="1857364"/>
            <a:ext cx="8429684" cy="1928826"/>
          </a:xfrm>
        </p:spPr>
      </p:pic>
      <p:sp>
        <p:nvSpPr>
          <p:cNvPr id="7" name="TextBox 6"/>
          <p:cNvSpPr txBox="1"/>
          <p:nvPr/>
        </p:nvSpPr>
        <p:spPr>
          <a:xfrm>
            <a:off x="2071670" y="2445245"/>
            <a:ext cx="5357850" cy="769441"/>
          </a:xfrm>
          <a:prstGeom prst="rect">
            <a:avLst/>
          </a:prstGeom>
          <a:noFill/>
        </p:spPr>
        <p:txBody>
          <a:bodyPr wrap="square" rtlCol="0">
            <a:spAutoFit/>
          </a:bodyPr>
          <a:lstStyle/>
          <a:p>
            <a:r>
              <a:rPr lang="zh-CN" altLang="en-US" sz="4400" dirty="0" smtClean="0">
                <a:solidFill>
                  <a:schemeClr val="bg1"/>
                </a:solidFill>
              </a:rPr>
              <a:t>第二节 搭建开发环境</a:t>
            </a:r>
            <a:endParaRPr lang="zh-CN" altLang="en-US" sz="4400" dirty="0">
              <a:solidFill>
                <a:schemeClr val="bg1"/>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9386" y="908720"/>
            <a:ext cx="3340486" cy="709806"/>
          </a:xfrm>
        </p:spPr>
        <p:txBody>
          <a:bodyPr>
            <a:normAutofit/>
          </a:bodyPr>
          <a:lstStyle/>
          <a:p>
            <a:pPr marL="457200" indent="-457200">
              <a:buFont typeface="Wingdings" panose="05000000000000000000" pitchFamily="2" charset="2"/>
              <a:buChar char="u"/>
            </a:pPr>
            <a:r>
              <a:rPr lang="zh-CN" altLang="en-US" sz="2800" b="1" dirty="0" smtClean="0">
                <a:solidFill>
                  <a:srgbClr val="C00000"/>
                </a:solidFill>
                <a:latin typeface="+mn-lt"/>
                <a:ea typeface="宋体" panose="02010600030101010101" pitchFamily="2" charset="-122"/>
                <a:cs typeface="Times New Roman" panose="02020603050405020304" pitchFamily="18" charset="0"/>
              </a:rPr>
              <a:t>什么是</a:t>
            </a:r>
            <a:r>
              <a:rPr lang="en-US" altLang="zh-CN" sz="2800" b="1" dirty="0" smtClean="0">
                <a:solidFill>
                  <a:srgbClr val="C00000"/>
                </a:solidFill>
                <a:latin typeface="+mn-lt"/>
                <a:ea typeface="宋体" panose="02010600030101010101" pitchFamily="2" charset="-122"/>
                <a:cs typeface="Times New Roman" panose="02020603050405020304" pitchFamily="18" charset="0"/>
              </a:rPr>
              <a:t>JDK</a:t>
            </a:r>
            <a:r>
              <a:rPr lang="zh-CN" altLang="en-US" sz="2800" b="1" dirty="0" smtClean="0">
                <a:solidFill>
                  <a:srgbClr val="C00000"/>
                </a:solidFill>
                <a:latin typeface="+mn-lt"/>
                <a:ea typeface="宋体" panose="02010600030101010101" pitchFamily="2" charset="-122"/>
                <a:cs typeface="Times New Roman" panose="02020603050405020304" pitchFamily="18" charset="0"/>
              </a:rPr>
              <a:t>，</a:t>
            </a:r>
            <a:r>
              <a:rPr lang="en-US" altLang="zh-CN" sz="2800" b="1" dirty="0" smtClean="0">
                <a:solidFill>
                  <a:srgbClr val="C00000"/>
                </a:solidFill>
                <a:latin typeface="+mn-lt"/>
                <a:ea typeface="宋体" panose="02010600030101010101" pitchFamily="2" charset="-122"/>
                <a:cs typeface="Times New Roman" panose="02020603050405020304" pitchFamily="18" charset="0"/>
              </a:rPr>
              <a:t>JRE</a:t>
            </a:r>
            <a:endParaRPr lang="zh-CN" altLang="en-US" sz="2800" b="1" dirty="0">
              <a:solidFill>
                <a:srgbClr val="C00000"/>
              </a:solidFill>
              <a:latin typeface="+mn-lt"/>
              <a:ea typeface="宋体" panose="02010600030101010101" pitchFamily="2" charset="-122"/>
              <a:cs typeface="Times New Roman" panose="02020603050405020304" pitchFamily="18" charset="0"/>
            </a:endParaRPr>
          </a:p>
        </p:txBody>
      </p:sp>
      <p:graphicFrame>
        <p:nvGraphicFramePr>
          <p:cNvPr id="5" name="Group 5"/>
          <p:cNvGraphicFramePr>
            <a:graphicFrameLocks noGrp="1"/>
          </p:cNvGraphicFramePr>
          <p:nvPr/>
        </p:nvGraphicFramePr>
        <p:xfrm>
          <a:off x="466725" y="1847850"/>
          <a:ext cx="8425755" cy="3885406"/>
        </p:xfrm>
        <a:graphic>
          <a:graphicData uri="http://schemas.openxmlformats.org/drawingml/2006/table">
            <a:tbl>
              <a:tblPr/>
              <a:tblGrid>
                <a:gridCol w="8425755"/>
              </a:tblGrid>
              <a:tr h="486969">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2400" b="1" i="0" u="none" strike="noStrike" cap="none" normalizeH="0" baseline="0" dirty="0" smtClean="0">
                          <a:ln>
                            <a:noFill/>
                          </a:ln>
                          <a:solidFill>
                            <a:schemeClr val="tx1"/>
                          </a:solidFill>
                          <a:effectLst/>
                          <a:latin typeface="Calibri" panose="020F0502020204030204" charset="0"/>
                          <a:ea typeface="宋体" panose="02010600030101010101" pitchFamily="2" charset="-122"/>
                          <a:cs typeface="Arial Unicode MS" pitchFamily="34" charset="-122"/>
                          <a:sym typeface="Calibri" panose="020F0502020204030204" charset="0"/>
                        </a:rPr>
                        <a:t>JDK(</a:t>
                      </a:r>
                      <a:r>
                        <a:rPr kumimoji="0" lang="zh-CN" altLang="en-US" sz="2400" b="1" i="0" u="none" strike="noStrike" cap="none" normalizeH="0" baseline="0" dirty="0" smtClean="0">
                          <a:ln>
                            <a:noFill/>
                          </a:ln>
                          <a:solidFill>
                            <a:srgbClr val="FF0000"/>
                          </a:solidFill>
                          <a:effectLst/>
                          <a:latin typeface="Calibri" panose="020F0502020204030204" charset="0"/>
                          <a:ea typeface="宋体" panose="02010600030101010101" pitchFamily="2" charset="-122"/>
                          <a:cs typeface="Arial Unicode MS" pitchFamily="34" charset="-122"/>
                          <a:sym typeface="Calibri" panose="020F0502020204030204" charset="0"/>
                        </a:rPr>
                        <a:t>J</a:t>
                      </a:r>
                      <a:r>
                        <a:rPr kumimoji="0" lang="zh-CN" altLang="en-US" sz="2400" b="1" i="0" u="none" strike="noStrike" cap="none" normalizeH="0" baseline="0" dirty="0" smtClean="0">
                          <a:ln>
                            <a:noFill/>
                          </a:ln>
                          <a:solidFill>
                            <a:schemeClr val="tx1"/>
                          </a:solidFill>
                          <a:effectLst/>
                          <a:latin typeface="Calibri" panose="020F0502020204030204" charset="0"/>
                          <a:ea typeface="宋体" panose="02010600030101010101" pitchFamily="2" charset="-122"/>
                          <a:cs typeface="Arial Unicode MS" pitchFamily="34" charset="-122"/>
                          <a:sym typeface="Calibri" panose="020F0502020204030204" charset="0"/>
                        </a:rPr>
                        <a:t>ava </a:t>
                      </a:r>
                      <a:r>
                        <a:rPr kumimoji="0" lang="zh-CN" altLang="en-US" sz="2400" b="1" i="0" u="none" strike="noStrike" cap="none" normalizeH="0" baseline="0" dirty="0" smtClean="0">
                          <a:ln>
                            <a:noFill/>
                          </a:ln>
                          <a:solidFill>
                            <a:srgbClr val="FF0000"/>
                          </a:solidFill>
                          <a:effectLst/>
                          <a:latin typeface="Calibri" panose="020F0502020204030204" charset="0"/>
                          <a:ea typeface="宋体" panose="02010600030101010101" pitchFamily="2" charset="-122"/>
                          <a:cs typeface="Arial Unicode MS" pitchFamily="34" charset="-122"/>
                          <a:sym typeface="Calibri" panose="020F0502020204030204" charset="0"/>
                        </a:rPr>
                        <a:t>D</a:t>
                      </a:r>
                      <a:r>
                        <a:rPr kumimoji="0" lang="zh-CN" altLang="en-US" sz="2400" b="1" i="0" u="none" strike="noStrike" cap="none" normalizeH="0" baseline="0" dirty="0" smtClean="0">
                          <a:ln>
                            <a:noFill/>
                          </a:ln>
                          <a:solidFill>
                            <a:schemeClr val="tx1"/>
                          </a:solidFill>
                          <a:effectLst/>
                          <a:latin typeface="Calibri" panose="020F0502020204030204" charset="0"/>
                          <a:ea typeface="宋体" panose="02010600030101010101" pitchFamily="2" charset="-122"/>
                          <a:cs typeface="Arial Unicode MS" pitchFamily="34" charset="-122"/>
                          <a:sym typeface="Calibri" panose="020F0502020204030204" charset="0"/>
                        </a:rPr>
                        <a:t>evelopment </a:t>
                      </a:r>
                      <a:r>
                        <a:rPr kumimoji="0" lang="zh-CN" altLang="en-US" sz="2400" b="1" i="0" u="none" strike="noStrike" cap="none" normalizeH="0" baseline="0" dirty="0" smtClean="0">
                          <a:ln>
                            <a:noFill/>
                          </a:ln>
                          <a:solidFill>
                            <a:srgbClr val="FF0000"/>
                          </a:solidFill>
                          <a:effectLst/>
                          <a:latin typeface="Calibri" panose="020F0502020204030204" charset="0"/>
                          <a:ea typeface="宋体" panose="02010600030101010101" pitchFamily="2" charset="-122"/>
                          <a:cs typeface="Arial Unicode MS" pitchFamily="34" charset="-122"/>
                          <a:sym typeface="Calibri" panose="020F0502020204030204" charset="0"/>
                        </a:rPr>
                        <a:t>K</a:t>
                      </a:r>
                      <a:r>
                        <a:rPr kumimoji="0" lang="zh-CN" altLang="en-US" sz="2400" b="1" i="0" u="none" strike="noStrike" cap="none" normalizeH="0" baseline="0" dirty="0" smtClean="0">
                          <a:ln>
                            <a:noFill/>
                          </a:ln>
                          <a:solidFill>
                            <a:schemeClr val="tx1"/>
                          </a:solidFill>
                          <a:effectLst/>
                          <a:latin typeface="Calibri" panose="020F0502020204030204" charset="0"/>
                          <a:ea typeface="宋体" panose="02010600030101010101" pitchFamily="2" charset="-122"/>
                          <a:cs typeface="Arial Unicode MS" pitchFamily="34" charset="-122"/>
                          <a:sym typeface="Calibri" panose="020F0502020204030204" charset="0"/>
                        </a:rPr>
                        <a:t>it    Java开发工具包)</a:t>
                      </a:r>
                      <a:endParaRPr kumimoji="0" lang="zh-CN" altLang="en-US" sz="2400" b="1" i="0" u="none" strike="noStrike" cap="none" normalizeH="0" baseline="0" dirty="0" smtClean="0">
                        <a:ln>
                          <a:noFill/>
                        </a:ln>
                        <a:solidFill>
                          <a:schemeClr val="tx1"/>
                        </a:solidFill>
                        <a:effectLst/>
                        <a:latin typeface="Calibri" panose="020F0502020204030204" charset="0"/>
                        <a:ea typeface="Arial Unicode MS" pitchFamily="34" charset="-122"/>
                        <a:cs typeface="Arial Unicode MS" pitchFamily="34" charset="-122"/>
                        <a:sym typeface="Calibri" panose="020F0502020204030204" charset="0"/>
                      </a:endParaRPr>
                    </a:p>
                  </a:txBody>
                  <a:tcPr marT="45722" marB="45722"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solidFill>
                      <a:srgbClr val="E9EDF4"/>
                    </a:solidFill>
                  </a:tcPr>
                </a:tc>
              </a:tr>
              <a:tr h="1344035">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2400" b="0" i="0" u="none" strike="noStrike" cap="none" normalizeH="0" baseline="0" dirty="0" smtClean="0">
                          <a:ln>
                            <a:noFill/>
                          </a:ln>
                          <a:solidFill>
                            <a:schemeClr val="tx1"/>
                          </a:solidFill>
                          <a:effectLst/>
                          <a:latin typeface="Calibri" panose="020F0502020204030204" charset="0"/>
                          <a:ea typeface="宋体" panose="02010600030101010101" pitchFamily="2" charset="-122"/>
                          <a:cs typeface="Arial Unicode MS" pitchFamily="34" charset="-122"/>
                          <a:sym typeface="Calibri" panose="020F0502020204030204" charset="0"/>
                        </a:rPr>
                        <a:t>JDK是提供给Java开发人员使用的，其中包含了java的开发工具，也包括了JRE。所以安装了JDK，就不用在单独安装JRE了。</a:t>
                      </a:r>
                      <a:endParaRPr kumimoji="0" lang="zh-CN" altLang="en-US" sz="2400" b="0" i="0" u="none" strike="noStrike" cap="none" normalizeH="0" baseline="0" dirty="0" smtClean="0">
                        <a:ln>
                          <a:noFill/>
                        </a:ln>
                        <a:solidFill>
                          <a:schemeClr val="tx1"/>
                        </a:solidFill>
                        <a:effectLst/>
                        <a:latin typeface="Calibri" panose="020F0502020204030204" charset="0"/>
                        <a:ea typeface="宋体" panose="02010600030101010101" pitchFamily="2" charset="-122"/>
                        <a:cs typeface="Arial Unicode MS" pitchFamily="34" charset="-122"/>
                        <a:sym typeface="Calibri" panose="020F0502020204030204" charset="0"/>
                      </a:endParaRP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Char char="Ø"/>
                      </a:pPr>
                      <a:r>
                        <a:rPr kumimoji="0" lang="zh-CN" altLang="en-US" sz="2400" b="0" i="0" u="none" strike="noStrike" cap="none" normalizeH="0" baseline="0" dirty="0" smtClean="0">
                          <a:ln>
                            <a:noFill/>
                          </a:ln>
                          <a:solidFill>
                            <a:schemeClr val="tx1"/>
                          </a:solidFill>
                          <a:effectLst/>
                          <a:latin typeface="Calibri" panose="020F0502020204030204" charset="0"/>
                          <a:ea typeface="宋体" panose="02010600030101010101" pitchFamily="2" charset="-122"/>
                          <a:cs typeface="Arial Unicode MS" pitchFamily="34" charset="-122"/>
                          <a:sym typeface="Calibri" panose="020F0502020204030204" charset="0"/>
                        </a:rPr>
                        <a:t>其中的开发工具：编译工具(javac.exe)  打包工具(jar.exe)等</a:t>
                      </a:r>
                      <a:endParaRPr kumimoji="0" lang="zh-CN" altLang="en-US" sz="2400" b="0" i="0" u="none" strike="noStrike" cap="none" normalizeH="0" baseline="0" dirty="0" smtClean="0">
                        <a:ln>
                          <a:noFill/>
                        </a:ln>
                        <a:solidFill>
                          <a:schemeClr val="tx1"/>
                        </a:solidFill>
                        <a:effectLst/>
                        <a:latin typeface="Calibri" panose="020F0502020204030204" charset="0"/>
                        <a:ea typeface="Arial Unicode MS" pitchFamily="34" charset="-122"/>
                        <a:cs typeface="Arial Unicode MS" pitchFamily="34" charset="-122"/>
                        <a:sym typeface="Calibri" panose="020F0502020204030204" charset="0"/>
                      </a:endParaRPr>
                    </a:p>
                  </a:txBody>
                  <a:tcPr marT="45722" marB="45722"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solidFill>
                      <a:srgbClr val="D0D8E8"/>
                    </a:solidFill>
                  </a:tcPr>
                </a:tc>
              </a:tr>
              <a:tr h="486969">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2400" b="1" i="0" u="none" strike="noStrike" cap="none" normalizeH="0" baseline="0" dirty="0" smtClean="0">
                          <a:ln>
                            <a:noFill/>
                          </a:ln>
                          <a:solidFill>
                            <a:schemeClr val="tx1"/>
                          </a:solidFill>
                          <a:effectLst/>
                          <a:latin typeface="Calibri" panose="020F0502020204030204" charset="0"/>
                          <a:ea typeface="宋体" panose="02010600030101010101" pitchFamily="2" charset="-122"/>
                          <a:cs typeface="Arial Unicode MS" pitchFamily="34" charset="-122"/>
                          <a:sym typeface="Calibri" panose="020F0502020204030204" charset="0"/>
                        </a:rPr>
                        <a:t>JRE(</a:t>
                      </a:r>
                      <a:r>
                        <a:rPr kumimoji="0" lang="zh-CN" altLang="en-US" sz="2400" b="1" i="0" u="none" strike="noStrike" cap="none" normalizeH="0" baseline="0" dirty="0" smtClean="0">
                          <a:ln>
                            <a:noFill/>
                          </a:ln>
                          <a:solidFill>
                            <a:srgbClr val="FF0000"/>
                          </a:solidFill>
                          <a:effectLst/>
                          <a:latin typeface="Calibri" panose="020F0502020204030204" charset="0"/>
                          <a:ea typeface="宋体" panose="02010600030101010101" pitchFamily="2" charset="-122"/>
                          <a:cs typeface="Arial Unicode MS" pitchFamily="34" charset="-122"/>
                          <a:sym typeface="Calibri" panose="020F0502020204030204" charset="0"/>
                        </a:rPr>
                        <a:t>J</a:t>
                      </a:r>
                      <a:r>
                        <a:rPr kumimoji="0" lang="zh-CN" altLang="en-US" sz="2400" b="1" i="0" u="none" strike="noStrike" cap="none" normalizeH="0" baseline="0" dirty="0" smtClean="0">
                          <a:ln>
                            <a:noFill/>
                          </a:ln>
                          <a:solidFill>
                            <a:schemeClr val="tx1"/>
                          </a:solidFill>
                          <a:effectLst/>
                          <a:latin typeface="Calibri" panose="020F0502020204030204" charset="0"/>
                          <a:ea typeface="宋体" panose="02010600030101010101" pitchFamily="2" charset="-122"/>
                          <a:cs typeface="Arial Unicode MS" pitchFamily="34" charset="-122"/>
                          <a:sym typeface="Calibri" panose="020F0502020204030204" charset="0"/>
                        </a:rPr>
                        <a:t>ava </a:t>
                      </a:r>
                      <a:r>
                        <a:rPr kumimoji="0" lang="zh-CN" altLang="en-US" sz="2400" b="1" i="0" u="none" strike="noStrike" cap="none" normalizeH="0" baseline="0" dirty="0" smtClean="0">
                          <a:ln>
                            <a:noFill/>
                          </a:ln>
                          <a:solidFill>
                            <a:srgbClr val="FF0000"/>
                          </a:solidFill>
                          <a:effectLst/>
                          <a:latin typeface="Calibri" panose="020F0502020204030204" charset="0"/>
                          <a:ea typeface="宋体" panose="02010600030101010101" pitchFamily="2" charset="-122"/>
                          <a:cs typeface="Arial Unicode MS" pitchFamily="34" charset="-122"/>
                          <a:sym typeface="Calibri" panose="020F0502020204030204" charset="0"/>
                        </a:rPr>
                        <a:t>R</a:t>
                      </a:r>
                      <a:r>
                        <a:rPr kumimoji="0" lang="zh-CN" altLang="en-US" sz="2400" b="1" i="0" u="none" strike="noStrike" cap="none" normalizeH="0" baseline="0" dirty="0" smtClean="0">
                          <a:ln>
                            <a:noFill/>
                          </a:ln>
                          <a:solidFill>
                            <a:schemeClr val="tx1"/>
                          </a:solidFill>
                          <a:effectLst/>
                          <a:latin typeface="Calibri" panose="020F0502020204030204" charset="0"/>
                          <a:ea typeface="宋体" panose="02010600030101010101" pitchFamily="2" charset="-122"/>
                          <a:cs typeface="Arial Unicode MS" pitchFamily="34" charset="-122"/>
                          <a:sym typeface="Calibri" panose="020F0502020204030204" charset="0"/>
                        </a:rPr>
                        <a:t>untime </a:t>
                      </a:r>
                      <a:r>
                        <a:rPr kumimoji="0" lang="zh-CN" altLang="en-US" sz="2400" b="1" i="0" u="none" strike="noStrike" cap="none" normalizeH="0" baseline="0" dirty="0" smtClean="0">
                          <a:ln>
                            <a:noFill/>
                          </a:ln>
                          <a:solidFill>
                            <a:srgbClr val="FF0000"/>
                          </a:solidFill>
                          <a:effectLst/>
                          <a:latin typeface="Calibri" panose="020F0502020204030204" charset="0"/>
                          <a:ea typeface="宋体" panose="02010600030101010101" pitchFamily="2" charset="-122"/>
                          <a:cs typeface="Arial Unicode MS" pitchFamily="34" charset="-122"/>
                          <a:sym typeface="Calibri" panose="020F0502020204030204" charset="0"/>
                        </a:rPr>
                        <a:t>E</a:t>
                      </a:r>
                      <a:r>
                        <a:rPr kumimoji="0" lang="zh-CN" altLang="en-US" sz="2400" b="1" i="0" u="none" strike="noStrike" cap="none" normalizeH="0" baseline="0" dirty="0" smtClean="0">
                          <a:ln>
                            <a:noFill/>
                          </a:ln>
                          <a:solidFill>
                            <a:schemeClr val="tx1"/>
                          </a:solidFill>
                          <a:effectLst/>
                          <a:latin typeface="Calibri" panose="020F0502020204030204" charset="0"/>
                          <a:ea typeface="宋体" panose="02010600030101010101" pitchFamily="2" charset="-122"/>
                          <a:cs typeface="Arial Unicode MS" pitchFamily="34" charset="-122"/>
                          <a:sym typeface="Calibri" panose="020F0502020204030204" charset="0"/>
                        </a:rPr>
                        <a:t>nvironment    Java运行环境) </a:t>
                      </a:r>
                      <a:endParaRPr kumimoji="0" lang="zh-CN" altLang="en-US" sz="2400" b="1" i="0" u="none" strike="noStrike" cap="none" normalizeH="0" baseline="0" dirty="0" smtClean="0">
                        <a:ln>
                          <a:noFill/>
                        </a:ln>
                        <a:solidFill>
                          <a:schemeClr val="tx1"/>
                        </a:solidFill>
                        <a:effectLst/>
                        <a:latin typeface="Calibri" panose="020F0502020204030204" charset="0"/>
                        <a:ea typeface="Arial Unicode MS" pitchFamily="34" charset="-122"/>
                        <a:cs typeface="Arial Unicode MS" pitchFamily="34" charset="-122"/>
                        <a:sym typeface="Calibri" panose="020F0502020204030204" charset="0"/>
                      </a:endParaRPr>
                    </a:p>
                  </a:txBody>
                  <a:tcPr marT="45722" marB="45722"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solidFill>
                      <a:srgbClr val="E9EDF4"/>
                    </a:solidFill>
                  </a:tcPr>
                </a:tc>
              </a:tr>
              <a:tr h="1567433">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2400" b="0" i="0" u="none" strike="noStrike" cap="none" normalizeH="0" baseline="0" dirty="0" smtClean="0">
                          <a:ln>
                            <a:noFill/>
                          </a:ln>
                          <a:solidFill>
                            <a:schemeClr val="tx1"/>
                          </a:solidFill>
                          <a:effectLst/>
                          <a:latin typeface="Calibri" panose="020F0502020204030204" charset="0"/>
                          <a:ea typeface="宋体" panose="02010600030101010101" pitchFamily="2" charset="-122"/>
                          <a:cs typeface="Arial Unicode MS" pitchFamily="34" charset="-122"/>
                          <a:sym typeface="Calibri" panose="020F0502020204030204" charset="0"/>
                        </a:rPr>
                        <a:t>包括Java虚拟机(JVM </a:t>
                      </a:r>
                      <a:r>
                        <a:rPr kumimoji="0" lang="zh-CN" altLang="en-US" sz="2400" b="0" i="0" u="none" strike="noStrike" cap="none" normalizeH="0" baseline="0" dirty="0" smtClean="0">
                          <a:ln>
                            <a:noFill/>
                          </a:ln>
                          <a:solidFill>
                            <a:srgbClr val="FF0000"/>
                          </a:solidFill>
                          <a:effectLst/>
                          <a:latin typeface="Calibri" panose="020F0502020204030204" charset="0"/>
                          <a:ea typeface="宋体" panose="02010600030101010101" pitchFamily="2" charset="-122"/>
                          <a:cs typeface="Arial Unicode MS" pitchFamily="34" charset="-122"/>
                          <a:sym typeface="Calibri" panose="020F0502020204030204" charset="0"/>
                        </a:rPr>
                        <a:t>J</a:t>
                      </a:r>
                      <a:r>
                        <a:rPr kumimoji="0" lang="zh-CN" altLang="en-US" sz="2400" b="0" i="0" u="none" strike="noStrike" cap="none" normalizeH="0" baseline="0" dirty="0" smtClean="0">
                          <a:ln>
                            <a:noFill/>
                          </a:ln>
                          <a:solidFill>
                            <a:schemeClr val="tx1"/>
                          </a:solidFill>
                          <a:effectLst/>
                          <a:latin typeface="Calibri" panose="020F0502020204030204" charset="0"/>
                          <a:ea typeface="宋体" panose="02010600030101010101" pitchFamily="2" charset="-122"/>
                          <a:cs typeface="Arial Unicode MS" pitchFamily="34" charset="-122"/>
                          <a:sym typeface="Calibri" panose="020F0502020204030204" charset="0"/>
                        </a:rPr>
                        <a:t>ava </a:t>
                      </a:r>
                      <a:r>
                        <a:rPr kumimoji="0" lang="zh-CN" altLang="en-US" sz="2400" b="0" i="0" u="none" strike="noStrike" cap="none" normalizeH="0" baseline="0" dirty="0" smtClean="0">
                          <a:ln>
                            <a:noFill/>
                          </a:ln>
                          <a:solidFill>
                            <a:srgbClr val="FF0000"/>
                          </a:solidFill>
                          <a:effectLst/>
                          <a:latin typeface="Calibri" panose="020F0502020204030204" charset="0"/>
                          <a:ea typeface="宋体" panose="02010600030101010101" pitchFamily="2" charset="-122"/>
                          <a:cs typeface="Arial Unicode MS" pitchFamily="34" charset="-122"/>
                          <a:sym typeface="Calibri" panose="020F0502020204030204" charset="0"/>
                        </a:rPr>
                        <a:t>V</a:t>
                      </a:r>
                      <a:r>
                        <a:rPr kumimoji="0" lang="zh-CN" altLang="en-US" sz="2400" b="0" i="0" u="none" strike="noStrike" cap="none" normalizeH="0" baseline="0" dirty="0" smtClean="0">
                          <a:ln>
                            <a:noFill/>
                          </a:ln>
                          <a:solidFill>
                            <a:schemeClr val="tx1"/>
                          </a:solidFill>
                          <a:effectLst/>
                          <a:latin typeface="Calibri" panose="020F0502020204030204" charset="0"/>
                          <a:ea typeface="宋体" panose="02010600030101010101" pitchFamily="2" charset="-122"/>
                          <a:cs typeface="Arial Unicode MS" pitchFamily="34" charset="-122"/>
                          <a:sym typeface="Calibri" panose="020F0502020204030204" charset="0"/>
                        </a:rPr>
                        <a:t>irtual </a:t>
                      </a:r>
                      <a:r>
                        <a:rPr kumimoji="0" lang="zh-CN" altLang="en-US" sz="2400" b="0" i="0" u="none" strike="noStrike" cap="none" normalizeH="0" baseline="0" dirty="0" smtClean="0">
                          <a:ln>
                            <a:noFill/>
                          </a:ln>
                          <a:solidFill>
                            <a:srgbClr val="FF0000"/>
                          </a:solidFill>
                          <a:effectLst/>
                          <a:latin typeface="Calibri" panose="020F0502020204030204" charset="0"/>
                          <a:ea typeface="宋体" panose="02010600030101010101" pitchFamily="2" charset="-122"/>
                          <a:cs typeface="Arial Unicode MS" pitchFamily="34" charset="-122"/>
                          <a:sym typeface="Calibri" panose="020F0502020204030204" charset="0"/>
                        </a:rPr>
                        <a:t>M</a:t>
                      </a:r>
                      <a:r>
                        <a:rPr kumimoji="0" lang="zh-CN" altLang="en-US" sz="2400" b="0" i="0" u="none" strike="noStrike" cap="none" normalizeH="0" baseline="0" dirty="0" smtClean="0">
                          <a:ln>
                            <a:noFill/>
                          </a:ln>
                          <a:solidFill>
                            <a:schemeClr val="tx1"/>
                          </a:solidFill>
                          <a:effectLst/>
                          <a:latin typeface="Calibri" panose="020F0502020204030204" charset="0"/>
                          <a:ea typeface="宋体" panose="02010600030101010101" pitchFamily="2" charset="-122"/>
                          <a:cs typeface="Arial Unicode MS" pitchFamily="34" charset="-122"/>
                          <a:sym typeface="Calibri" panose="020F0502020204030204" charset="0"/>
                        </a:rPr>
                        <a:t>achine)和Java程序所需的核心类库等，如果想要</a:t>
                      </a:r>
                      <a:r>
                        <a:rPr kumimoji="0" lang="zh-CN" altLang="en-US" sz="2400" b="1" i="0" u="none" strike="noStrike" cap="none" normalizeH="0" baseline="0" dirty="0" smtClean="0">
                          <a:ln>
                            <a:noFill/>
                          </a:ln>
                          <a:solidFill>
                            <a:srgbClr val="FF0000"/>
                          </a:solidFill>
                          <a:effectLst/>
                          <a:latin typeface="Calibri" panose="020F0502020204030204" charset="0"/>
                          <a:ea typeface="宋体" panose="02010600030101010101" pitchFamily="2" charset="-122"/>
                          <a:cs typeface="Arial Unicode MS" pitchFamily="34" charset="-122"/>
                          <a:sym typeface="Calibri" panose="020F0502020204030204" charset="0"/>
                        </a:rPr>
                        <a:t>运行</a:t>
                      </a:r>
                      <a:r>
                        <a:rPr kumimoji="0" lang="zh-CN" altLang="en-US" sz="2400" b="0" i="0" u="none" strike="noStrike" cap="none" normalizeH="0" baseline="0" dirty="0" smtClean="0">
                          <a:ln>
                            <a:noFill/>
                          </a:ln>
                          <a:solidFill>
                            <a:schemeClr val="tx1"/>
                          </a:solidFill>
                          <a:effectLst/>
                          <a:latin typeface="Calibri" panose="020F0502020204030204" charset="0"/>
                          <a:ea typeface="宋体" panose="02010600030101010101" pitchFamily="2" charset="-122"/>
                          <a:cs typeface="Arial Unicode MS" pitchFamily="34" charset="-122"/>
                          <a:sym typeface="Calibri" panose="020F0502020204030204" charset="0"/>
                        </a:rPr>
                        <a:t>一个开发好的Java程序，计算机中只需要安装JRE即可。</a:t>
                      </a:r>
                      <a:endParaRPr kumimoji="0" lang="zh-CN" altLang="en-US" sz="2400" b="0" i="0" u="none" strike="noStrike" cap="none" normalizeH="0" baseline="0" dirty="0" smtClean="0">
                        <a:ln>
                          <a:noFill/>
                        </a:ln>
                        <a:solidFill>
                          <a:schemeClr val="tx1"/>
                        </a:solidFill>
                        <a:effectLst/>
                        <a:latin typeface="Calibri" panose="020F0502020204030204" charset="0"/>
                        <a:ea typeface="Arial Unicode MS" pitchFamily="34" charset="-122"/>
                        <a:cs typeface="Arial Unicode MS" pitchFamily="34" charset="-122"/>
                        <a:sym typeface="Calibri" panose="020F0502020204030204" charset="0"/>
                      </a:endParaRPr>
                    </a:p>
                  </a:txBody>
                  <a:tcPr marT="45722" marB="45722"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solidFill>
                      <a:srgbClr val="D0D8E8"/>
                    </a:solidFill>
                  </a:tcPr>
                </a:tc>
              </a:tr>
            </a:tbl>
          </a:graphicData>
        </a:graphic>
      </p:graphicFrame>
      <p:sp>
        <p:nvSpPr>
          <p:cNvPr id="6" name="Text Box 23"/>
          <p:cNvSpPr txBox="1">
            <a:spLocks noChangeArrowheads="1"/>
          </p:cNvSpPr>
          <p:nvPr/>
        </p:nvSpPr>
        <p:spPr bwMode="auto">
          <a:xfrm>
            <a:off x="393700" y="5920050"/>
            <a:ext cx="7850708"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Arial Unicode MS" pitchFamily="34" charset="-122"/>
                <a:cs typeface="Arial Unicode MS" pitchFamily="34" charset="-122"/>
              </a:defRPr>
            </a:lvl1pPr>
            <a:lvl2pPr marL="742950" indent="-285750" eaLnBrk="0" hangingPunct="0">
              <a:defRPr>
                <a:solidFill>
                  <a:schemeClr val="tx1"/>
                </a:solidFill>
                <a:latin typeface="Arial" panose="020B0604020202020204" pitchFamily="34" charset="0"/>
                <a:ea typeface="Arial Unicode MS" pitchFamily="34" charset="-122"/>
                <a:cs typeface="Arial Unicode MS" pitchFamily="34" charset="-122"/>
              </a:defRPr>
            </a:lvl2pPr>
            <a:lvl3pPr marL="1143000" indent="-228600" eaLnBrk="0" hangingPunct="0">
              <a:defRPr>
                <a:solidFill>
                  <a:schemeClr val="tx1"/>
                </a:solidFill>
                <a:latin typeface="Arial" panose="020B0604020202020204" pitchFamily="34" charset="0"/>
                <a:ea typeface="Arial Unicode MS" pitchFamily="34" charset="-122"/>
                <a:cs typeface="Arial Unicode MS" pitchFamily="34" charset="-122"/>
              </a:defRPr>
            </a:lvl3pPr>
            <a:lvl4pPr marL="1600200" indent="-228600" eaLnBrk="0" hangingPunct="0">
              <a:defRPr>
                <a:solidFill>
                  <a:schemeClr val="tx1"/>
                </a:solidFill>
                <a:latin typeface="Arial" panose="020B0604020202020204" pitchFamily="34" charset="0"/>
                <a:ea typeface="Arial Unicode MS" pitchFamily="34" charset="-122"/>
                <a:cs typeface="Arial Unicode MS" pitchFamily="34" charset="-122"/>
              </a:defRPr>
            </a:lvl4pPr>
            <a:lvl5pPr marL="2057400" indent="-228600" eaLnBrk="0" hangingPunct="0">
              <a:defRPr>
                <a:solidFill>
                  <a:schemeClr val="tx1"/>
                </a:solidFill>
                <a:latin typeface="Arial" panose="020B0604020202020204"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Unicode MS" pitchFamily="34" charset="-122"/>
                <a:cs typeface="Arial Unicode MS" pitchFamily="34" charset="-122"/>
              </a:defRPr>
            </a:lvl9pPr>
          </a:lstStyle>
          <a:p>
            <a:pPr eaLnBrk="1" hangingPunct="1"/>
            <a:r>
              <a:rPr lang="zh-CN" altLang="en-US" sz="2000" b="1" dirty="0">
                <a:solidFill>
                  <a:srgbClr val="0000FF"/>
                </a:solidFill>
                <a:latin typeface="+mn-lt"/>
                <a:ea typeface="宋体" panose="02010600030101010101" pitchFamily="2" charset="-122"/>
                <a:cs typeface="Times New Roman" panose="02020603050405020304" pitchFamily="18" charset="0"/>
              </a:rPr>
              <a:t>简单而言，使用JDK的开发工具完成的java程序，交给JRE去运行。</a:t>
            </a:r>
            <a:endParaRPr lang="zh-CN" altLang="en-US" sz="2000" b="1" dirty="0">
              <a:solidFill>
                <a:srgbClr val="0000FF"/>
              </a:solidFill>
              <a:latin typeface="+mn-lt"/>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1" cstate="print"/>
          <a:srcRect/>
          <a:stretch>
            <a:fillRect/>
          </a:stretch>
        </p:blipFill>
        <p:spPr bwMode="auto">
          <a:xfrm>
            <a:off x="379095" y="1604645"/>
            <a:ext cx="3337560" cy="3143250"/>
          </a:xfrm>
          <a:prstGeom prst="rect">
            <a:avLst/>
          </a:prstGeom>
          <a:noFill/>
          <a:ln w="9525">
            <a:noFill/>
            <a:miter lim="800000"/>
            <a:headEnd/>
            <a:tailEnd/>
          </a:ln>
        </p:spPr>
      </p:pic>
      <p:sp>
        <p:nvSpPr>
          <p:cNvPr id="5" name="内容占位符 2"/>
          <p:cNvSpPr>
            <a:spLocks noGrp="1"/>
          </p:cNvSpPr>
          <p:nvPr>
            <p:ph idx="1"/>
          </p:nvPr>
        </p:nvSpPr>
        <p:spPr>
          <a:xfrm>
            <a:off x="3716655" y="1858010"/>
            <a:ext cx="4873625" cy="2150110"/>
          </a:xfrm>
        </p:spPr>
        <p:txBody>
          <a:bodyPr>
            <a:normAutofit/>
          </a:bodyPr>
          <a:lstStyle/>
          <a:p>
            <a:pPr marL="361950" indent="-361950">
              <a:defRPr/>
            </a:pPr>
            <a:r>
              <a:rPr lang="en-US" altLang="zh-CN" dirty="0" smtClean="0">
                <a:latin typeface="+mj-lt"/>
                <a:ea typeface="宋体" panose="02010600030101010101" pitchFamily="2" charset="-122"/>
              </a:rPr>
              <a:t>JRE = JVM + Java SE</a:t>
            </a:r>
            <a:r>
              <a:rPr lang="zh-CN" altLang="en-US" dirty="0" smtClean="0">
                <a:latin typeface="+mj-lt"/>
                <a:ea typeface="宋体" panose="02010600030101010101" pitchFamily="2" charset="-122"/>
              </a:rPr>
              <a:t>标准类库</a:t>
            </a:r>
            <a:endParaRPr lang="zh-CN" altLang="en-US" dirty="0" smtClean="0">
              <a:latin typeface="+mj-lt"/>
              <a:ea typeface="宋体" panose="02010600030101010101" pitchFamily="2" charset="-122"/>
            </a:endParaRPr>
          </a:p>
          <a:p>
            <a:pPr marL="361950" indent="-361950">
              <a:defRPr/>
            </a:pPr>
            <a:r>
              <a:rPr lang="en-US" altLang="zh-CN" dirty="0" smtClean="0">
                <a:latin typeface="+mj-lt"/>
                <a:ea typeface="宋体" panose="02010600030101010101" pitchFamily="2" charset="-122"/>
              </a:rPr>
              <a:t>JDK = JRE + </a:t>
            </a:r>
            <a:r>
              <a:rPr lang="zh-CN" altLang="en-US" dirty="0" smtClean="0">
                <a:latin typeface="+mj-lt"/>
                <a:ea typeface="宋体" panose="02010600030101010101" pitchFamily="2" charset="-122"/>
              </a:rPr>
              <a:t>开发工具集（例如</a:t>
            </a:r>
            <a:r>
              <a:rPr lang="en-US" altLang="zh-CN" dirty="0" err="1" smtClean="0">
                <a:latin typeface="+mj-lt"/>
                <a:ea typeface="宋体" panose="02010600030101010101" pitchFamily="2" charset="-122"/>
              </a:rPr>
              <a:t>Javac</a:t>
            </a:r>
            <a:r>
              <a:rPr lang="zh-CN" altLang="en-US" dirty="0" smtClean="0">
                <a:latin typeface="+mj-lt"/>
                <a:ea typeface="宋体" panose="02010600030101010101" pitchFamily="2" charset="-122"/>
              </a:rPr>
              <a:t>编译工具等）</a:t>
            </a:r>
            <a:endParaRPr lang="zh-CN" altLang="en-US" dirty="0" smtClean="0">
              <a:latin typeface="+mj-lt"/>
              <a:ea typeface="宋体" panose="02010600030101010101" pitchFamily="2" charset="-122"/>
            </a:endParaRPr>
          </a:p>
        </p:txBody>
      </p:sp>
      <p:sp>
        <p:nvSpPr>
          <p:cNvPr id="6" name="标题 1"/>
          <p:cNvSpPr>
            <a:spLocks noGrp="1"/>
          </p:cNvSpPr>
          <p:nvPr>
            <p:ph type="title"/>
          </p:nvPr>
        </p:nvSpPr>
        <p:spPr>
          <a:xfrm>
            <a:off x="142844" y="928670"/>
            <a:ext cx="4600210" cy="572278"/>
          </a:xfrm>
        </p:spPr>
        <p:txBody>
          <a:bodyPr>
            <a:normAutofit/>
          </a:bodyPr>
          <a:lstStyle/>
          <a:p>
            <a:pPr marL="457200" indent="-457200" algn="l">
              <a:buFont typeface="Wingdings" panose="05000000000000000000" pitchFamily="2" charset="2"/>
              <a:buChar char="u"/>
            </a:pPr>
            <a:r>
              <a:rPr lang="en-US" altLang="zh-CN" sz="2800" b="1" dirty="0" smtClean="0">
                <a:solidFill>
                  <a:srgbClr val="C00000"/>
                </a:solidFill>
                <a:latin typeface="+mn-lt"/>
                <a:ea typeface="宋体" panose="02010600030101010101" pitchFamily="2" charset="-122"/>
                <a:cs typeface="Times New Roman" panose="02020603050405020304" pitchFamily="18" charset="0"/>
              </a:rPr>
              <a:t>JVM</a:t>
            </a:r>
            <a:r>
              <a:rPr lang="zh-CN" altLang="en-US" sz="2800" b="1" dirty="0" smtClean="0">
                <a:solidFill>
                  <a:srgbClr val="C00000"/>
                </a:solidFill>
                <a:latin typeface="+mn-lt"/>
                <a:ea typeface="宋体" panose="02010600030101010101" pitchFamily="2" charset="-122"/>
                <a:cs typeface="Times New Roman" panose="02020603050405020304" pitchFamily="18" charset="0"/>
              </a:rPr>
              <a:t>、</a:t>
            </a:r>
            <a:r>
              <a:rPr lang="en-US" altLang="zh-CN" sz="2800" b="1" dirty="0" smtClean="0">
                <a:solidFill>
                  <a:srgbClr val="C00000"/>
                </a:solidFill>
                <a:latin typeface="+mn-lt"/>
                <a:ea typeface="宋体" panose="02010600030101010101" pitchFamily="2" charset="-122"/>
                <a:cs typeface="Times New Roman" panose="02020603050405020304" pitchFamily="18" charset="0"/>
              </a:rPr>
              <a:t>JRE</a:t>
            </a:r>
            <a:r>
              <a:rPr lang="zh-CN" altLang="en-US" sz="2800" b="1" dirty="0" smtClean="0">
                <a:solidFill>
                  <a:srgbClr val="C00000"/>
                </a:solidFill>
                <a:latin typeface="+mn-lt"/>
                <a:ea typeface="宋体" panose="02010600030101010101" pitchFamily="2" charset="-122"/>
                <a:cs typeface="Times New Roman" panose="02020603050405020304" pitchFamily="18" charset="0"/>
              </a:rPr>
              <a:t>、</a:t>
            </a:r>
            <a:r>
              <a:rPr lang="en-US" altLang="zh-CN" sz="2800" b="1" dirty="0" smtClean="0">
                <a:solidFill>
                  <a:srgbClr val="C00000"/>
                </a:solidFill>
                <a:latin typeface="+mn-lt"/>
                <a:ea typeface="宋体" panose="02010600030101010101" pitchFamily="2" charset="-122"/>
                <a:cs typeface="Times New Roman" panose="02020603050405020304" pitchFamily="18" charset="0"/>
              </a:rPr>
              <a:t>JDK</a:t>
            </a:r>
            <a:endParaRPr lang="zh-CN" altLang="en-US" sz="2800" b="1" dirty="0">
              <a:solidFill>
                <a:srgbClr val="C00000"/>
              </a:solidFill>
              <a:latin typeface="+mn-lt"/>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1604" y="764704"/>
            <a:ext cx="6525918" cy="709806"/>
          </a:xfrm>
        </p:spPr>
        <p:txBody>
          <a:bodyPr/>
          <a:lstStyle/>
          <a:p>
            <a:r>
              <a:rPr lang="en-US" altLang="zh-CN" b="1" dirty="0" smtClean="0">
                <a:latin typeface="+mn-lt"/>
                <a:ea typeface="宋体" panose="02010600030101010101" pitchFamily="2" charset="-122"/>
                <a:cs typeface="Times New Roman" panose="02020603050405020304" pitchFamily="18" charset="0"/>
              </a:rPr>
              <a:t>Java</a:t>
            </a:r>
            <a:r>
              <a:rPr lang="zh-CN" altLang="en-US" b="1" dirty="0" smtClean="0">
                <a:latin typeface="+mn-lt"/>
                <a:ea typeface="宋体" panose="02010600030101010101" pitchFamily="2" charset="-122"/>
                <a:cs typeface="Times New Roman" panose="02020603050405020304" pitchFamily="18" charset="0"/>
              </a:rPr>
              <a:t>语言的环境搭建</a:t>
            </a:r>
            <a:endParaRPr lang="zh-CN" altLang="en-US" b="1" dirty="0">
              <a:latin typeface="+mn-lt"/>
              <a:ea typeface="宋体" panose="02010600030101010101" pitchFamily="2" charset="-122"/>
              <a:cs typeface="Times New Roman" panose="02020603050405020304" pitchFamily="18" charset="0"/>
            </a:endParaRPr>
          </a:p>
        </p:txBody>
      </p:sp>
      <p:sp>
        <p:nvSpPr>
          <p:cNvPr id="3" name="内容占位符 2"/>
          <p:cNvSpPr>
            <a:spLocks noGrp="1"/>
          </p:cNvSpPr>
          <p:nvPr>
            <p:ph idx="1"/>
          </p:nvPr>
        </p:nvSpPr>
        <p:spPr>
          <a:xfrm>
            <a:off x="357158" y="1600201"/>
            <a:ext cx="8572560" cy="4257692"/>
          </a:xfrm>
        </p:spPr>
        <p:txBody>
          <a:bodyPr>
            <a:normAutofit/>
          </a:bodyPr>
          <a:lstStyle/>
          <a:p>
            <a:pPr>
              <a:buFont typeface="Wingdings" panose="05000000000000000000" pitchFamily="2" charset="2"/>
              <a:buChar char="l"/>
            </a:pPr>
            <a:r>
              <a:rPr lang="zh-CN" altLang="en-US" dirty="0" smtClean="0">
                <a:ea typeface="宋体" panose="02010600030101010101" pitchFamily="2" charset="-122"/>
                <a:cs typeface="Times New Roman" panose="02020603050405020304" pitchFamily="18" charset="0"/>
              </a:rPr>
              <a:t>下载 </a:t>
            </a:r>
            <a:r>
              <a:rPr lang="en-US" altLang="zh-CN" dirty="0" smtClean="0">
                <a:ea typeface="宋体" panose="02010600030101010101" pitchFamily="2" charset="-122"/>
                <a:cs typeface="Times New Roman" panose="02020603050405020304" pitchFamily="18" charset="0"/>
              </a:rPr>
              <a:t>JDK</a:t>
            </a:r>
            <a:endParaRPr lang="en-US" altLang="zh-CN" dirty="0" smtClean="0">
              <a:ea typeface="宋体" panose="02010600030101010101" pitchFamily="2" charset="-122"/>
              <a:cs typeface="Times New Roman" panose="02020603050405020304" pitchFamily="18" charset="0"/>
            </a:endParaRPr>
          </a:p>
          <a:p>
            <a:pPr>
              <a:buFont typeface="Wingdings" panose="05000000000000000000" pitchFamily="2" charset="2"/>
              <a:buChar char="l"/>
            </a:pPr>
            <a:r>
              <a:rPr lang="zh-CN" altLang="en-US" dirty="0" smtClean="0">
                <a:ea typeface="宋体" panose="02010600030101010101" pitchFamily="2" charset="-122"/>
                <a:cs typeface="Times New Roman" panose="02020603050405020304" pitchFamily="18" charset="0"/>
              </a:rPr>
              <a:t>安装 </a:t>
            </a:r>
            <a:r>
              <a:rPr lang="en-US" altLang="zh-CN" dirty="0" smtClean="0">
                <a:ea typeface="宋体" panose="02010600030101010101" pitchFamily="2" charset="-122"/>
                <a:cs typeface="Times New Roman" panose="02020603050405020304" pitchFamily="18" charset="0"/>
              </a:rPr>
              <a:t>JDK</a:t>
            </a:r>
            <a:endParaRPr lang="en-US" altLang="zh-CN" dirty="0" smtClean="0">
              <a:ea typeface="宋体" panose="02010600030101010101" pitchFamily="2" charset="-122"/>
              <a:cs typeface="Times New Roman" panose="02020603050405020304" pitchFamily="18" charset="0"/>
            </a:endParaRPr>
          </a:p>
          <a:p>
            <a:pPr>
              <a:buFont typeface="Wingdings" panose="05000000000000000000" pitchFamily="2" charset="2"/>
              <a:buChar char="l"/>
            </a:pPr>
            <a:r>
              <a:rPr lang="zh-CN" altLang="en-US" dirty="0" smtClean="0">
                <a:ea typeface="宋体" panose="02010600030101010101" pitchFamily="2" charset="-122"/>
                <a:cs typeface="Times New Roman" panose="02020603050405020304" pitchFamily="18" charset="0"/>
              </a:rPr>
              <a:t>配置环境变量</a:t>
            </a:r>
            <a:endParaRPr lang="zh-CN" altLang="en-US" dirty="0" smtClean="0">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en-US" altLang="zh-CN" b="1" dirty="0" smtClean="0">
                <a:solidFill>
                  <a:srgbClr val="C00000"/>
                </a:solidFill>
                <a:ea typeface="宋体" panose="02010600030101010101" pitchFamily="2" charset="-122"/>
                <a:cs typeface="Times New Roman" panose="02020603050405020304" pitchFamily="18" charset="0"/>
              </a:rPr>
              <a:t>path</a:t>
            </a:r>
            <a:r>
              <a:rPr lang="zh-CN" altLang="en-US" dirty="0" smtClean="0">
                <a:ea typeface="宋体" panose="02010600030101010101" pitchFamily="2" charset="-122"/>
                <a:cs typeface="Times New Roman" panose="02020603050405020304" pitchFamily="18" charset="0"/>
              </a:rPr>
              <a:t>：</a:t>
            </a:r>
            <a:r>
              <a:rPr lang="en-US" altLang="zh-CN" dirty="0" smtClean="0">
                <a:ea typeface="宋体" panose="02010600030101010101" pitchFamily="2" charset="-122"/>
                <a:cs typeface="Times New Roman" panose="02020603050405020304" pitchFamily="18" charset="0"/>
              </a:rPr>
              <a:t>windows</a:t>
            </a:r>
            <a:r>
              <a:rPr lang="zh-CN" altLang="en-US" dirty="0" smtClean="0">
                <a:ea typeface="宋体" panose="02010600030101010101" pitchFamily="2" charset="-122"/>
                <a:cs typeface="Times New Roman" panose="02020603050405020304" pitchFamily="18" charset="0"/>
              </a:rPr>
              <a:t>系统执行命令时要搜寻的路径。</a:t>
            </a:r>
            <a:endParaRPr lang="en-US" altLang="zh-CN" dirty="0" smtClean="0">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en-US" altLang="zh-CN" b="1" dirty="0" err="1" smtClean="0">
                <a:solidFill>
                  <a:srgbClr val="C00000"/>
                </a:solidFill>
                <a:ea typeface="宋体" panose="02010600030101010101" pitchFamily="2" charset="-122"/>
                <a:cs typeface="Times New Roman" panose="02020603050405020304" pitchFamily="18" charset="0"/>
              </a:rPr>
              <a:t>classpath</a:t>
            </a:r>
            <a:r>
              <a:rPr lang="zh-CN" altLang="en-US" dirty="0" smtClean="0">
                <a:ea typeface="宋体" panose="02010600030101010101" pitchFamily="2" charset="-122"/>
                <a:cs typeface="Times New Roman" panose="02020603050405020304" pitchFamily="18" charset="0"/>
              </a:rPr>
              <a:t>：</a:t>
            </a:r>
            <a:r>
              <a:rPr lang="en-US" dirty="0" smtClean="0">
                <a:ea typeface="宋体" panose="02010600030101010101" pitchFamily="2" charset="-122"/>
                <a:cs typeface="Times New Roman" panose="02020603050405020304" pitchFamily="18" charset="0"/>
              </a:rPr>
              <a:t>JDK1.5 </a:t>
            </a:r>
            <a:r>
              <a:rPr lang="zh-CN" dirty="0" smtClean="0">
                <a:ea typeface="宋体" panose="02010600030101010101" pitchFamily="2" charset="-122"/>
                <a:cs typeface="Times New Roman" panose="02020603050405020304" pitchFamily="18" charset="0"/>
              </a:rPr>
              <a:t>之后不要</a:t>
            </a:r>
            <a:endParaRPr lang="zh-CN" dirty="0" smtClean="0">
              <a:ea typeface="宋体" panose="02010600030101010101" pitchFamily="2" charset="-122"/>
              <a:cs typeface="Times New Roman" panose="02020603050405020304" pitchFamily="18" charset="0"/>
            </a:endParaRPr>
          </a:p>
          <a:p>
            <a:pPr>
              <a:buFont typeface="Wingdings" panose="05000000000000000000" pitchFamily="2" charset="2"/>
              <a:buChar char="l"/>
            </a:pPr>
            <a:r>
              <a:rPr lang="zh-CN" altLang="en-US" dirty="0" smtClean="0">
                <a:ea typeface="宋体" panose="02010600030101010101" pitchFamily="2" charset="-122"/>
                <a:cs typeface="Times New Roman" panose="02020603050405020304" pitchFamily="18" charset="0"/>
              </a:rPr>
              <a:t>验证是否成功：</a:t>
            </a:r>
            <a:r>
              <a:rPr lang="en-US" altLang="zh-CN" dirty="0" err="1" smtClean="0">
                <a:ea typeface="宋体" panose="02010600030101010101" pitchFamily="2" charset="-122"/>
                <a:cs typeface="Times New Roman" panose="02020603050405020304" pitchFamily="18" charset="0"/>
              </a:rPr>
              <a:t>javac</a:t>
            </a:r>
            <a:r>
              <a:rPr lang="en-US" altLang="zh-CN" dirty="0" smtClean="0">
                <a:ea typeface="宋体" panose="02010600030101010101" pitchFamily="2" charset="-122"/>
                <a:cs typeface="Times New Roman" panose="02020603050405020304" pitchFamily="18" charset="0"/>
              </a:rPr>
              <a:t>   java</a:t>
            </a:r>
            <a:endParaRPr lang="en-US" altLang="zh-CN" dirty="0" smtClean="0">
              <a:ea typeface="宋体" panose="02010600030101010101" pitchFamily="2" charset="-122"/>
              <a:cs typeface="Times New Roman" panose="02020603050405020304" pitchFamily="18" charset="0"/>
            </a:endParaRPr>
          </a:p>
          <a:p>
            <a:pPr>
              <a:buFont typeface="Wingdings" panose="05000000000000000000" pitchFamily="2" charset="2"/>
              <a:buChar char="l"/>
            </a:pPr>
            <a:r>
              <a:rPr lang="zh-CN" altLang="en-US" dirty="0" smtClean="0">
                <a:ea typeface="宋体" panose="02010600030101010101" pitchFamily="2" charset="-122"/>
                <a:cs typeface="Times New Roman" panose="02020603050405020304" pitchFamily="18" charset="0"/>
              </a:rPr>
              <a:t>选择合适的文本编辑器或 </a:t>
            </a:r>
            <a:r>
              <a:rPr lang="en-US" altLang="zh-CN" dirty="0" smtClean="0">
                <a:ea typeface="宋体" panose="02010600030101010101" pitchFamily="2" charset="-122"/>
                <a:cs typeface="Times New Roman" panose="02020603050405020304" pitchFamily="18" charset="0"/>
              </a:rPr>
              <a:t>IDE </a:t>
            </a:r>
            <a:r>
              <a:rPr lang="zh-CN" altLang="en-US" dirty="0" smtClean="0">
                <a:ea typeface="宋体" panose="02010600030101010101" pitchFamily="2" charset="-122"/>
                <a:cs typeface="Times New Roman" panose="02020603050405020304" pitchFamily="18" charset="0"/>
              </a:rPr>
              <a:t>开发</a:t>
            </a:r>
            <a:endParaRPr lang="zh-CN" altLang="en-US" dirty="0" smtClean="0">
              <a:ea typeface="宋体" panose="02010600030101010101" pitchFamily="2" charset="-122"/>
              <a:cs typeface="Times New Roman" panose="02020603050405020304" pitchFamily="18" charset="0"/>
            </a:endParaRPr>
          </a:p>
          <a:p>
            <a:endParaRPr lang="zh-CN" altLang="en-US" dirty="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descr="java8.0_platform"/>
          <p:cNvPicPr>
            <a:picLocks noChangeAspect="1"/>
          </p:cNvPicPr>
          <p:nvPr>
            <p:ph idx="1"/>
          </p:nvPr>
        </p:nvPicPr>
        <p:blipFill>
          <a:blip r:embed="rId1"/>
          <a:stretch>
            <a:fillRect/>
          </a:stretch>
        </p:blipFill>
        <p:spPr>
          <a:xfrm>
            <a:off x="187960" y="195580"/>
            <a:ext cx="8910955" cy="655637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096" y="980728"/>
            <a:ext cx="3744416" cy="648072"/>
          </a:xfrm>
        </p:spPr>
        <p:txBody>
          <a:bodyPr>
            <a:normAutofit/>
          </a:bodyPr>
          <a:lstStyle/>
          <a:p>
            <a:pPr marL="457200" indent="-457200">
              <a:buFont typeface="Wingdings" panose="05000000000000000000" pitchFamily="2" charset="2"/>
              <a:buChar char="u"/>
            </a:pPr>
            <a:r>
              <a:rPr lang="zh-CN" altLang="en-US" sz="2800" b="1" dirty="0" smtClean="0">
                <a:solidFill>
                  <a:srgbClr val="C00000"/>
                </a:solidFill>
                <a:latin typeface="+mn-lt"/>
                <a:ea typeface="宋体" panose="02010600030101010101" pitchFamily="2" charset="-122"/>
                <a:cs typeface="Times New Roman" panose="02020603050405020304" pitchFamily="18" charset="0"/>
              </a:rPr>
              <a:t>下载、安装</a:t>
            </a:r>
            <a:r>
              <a:rPr lang="en-US" altLang="zh-CN" sz="2800" b="1" dirty="0" smtClean="0">
                <a:solidFill>
                  <a:srgbClr val="C00000"/>
                </a:solidFill>
                <a:latin typeface="+mn-lt"/>
                <a:ea typeface="宋体" panose="02010600030101010101" pitchFamily="2" charset="-122"/>
                <a:cs typeface="Times New Roman" panose="02020603050405020304" pitchFamily="18" charset="0"/>
              </a:rPr>
              <a:t>JDK</a:t>
            </a:r>
            <a:endParaRPr lang="zh-CN" altLang="en-US" sz="2800" b="1" dirty="0">
              <a:solidFill>
                <a:srgbClr val="C00000"/>
              </a:solidFill>
              <a:latin typeface="+mn-lt"/>
              <a:ea typeface="宋体" panose="02010600030101010101" pitchFamily="2" charset="-122"/>
              <a:cs typeface="Times New Roman" panose="02020603050405020304" pitchFamily="18" charset="0"/>
            </a:endParaRPr>
          </a:p>
        </p:txBody>
      </p:sp>
      <p:sp>
        <p:nvSpPr>
          <p:cNvPr id="3" name="内容占位符 2"/>
          <p:cNvSpPr>
            <a:spLocks noGrp="1"/>
          </p:cNvSpPr>
          <p:nvPr>
            <p:ph idx="1"/>
          </p:nvPr>
        </p:nvSpPr>
        <p:spPr>
          <a:xfrm>
            <a:off x="457200" y="1756756"/>
            <a:ext cx="8229600" cy="3400436"/>
          </a:xfrm>
        </p:spPr>
        <p:txBody>
          <a:bodyPr>
            <a:normAutofit/>
          </a:bodyPr>
          <a:lstStyle/>
          <a:p>
            <a:pPr>
              <a:buFont typeface="Wingdings" panose="05000000000000000000" pitchFamily="2" charset="2"/>
              <a:buChar char="l"/>
            </a:pPr>
            <a:r>
              <a:rPr lang="zh-CN" altLang="en-US" dirty="0" smtClean="0">
                <a:ea typeface="宋体" panose="02010600030101010101" pitchFamily="2" charset="-122"/>
                <a:cs typeface="Times New Roman" panose="02020603050405020304" pitchFamily="18" charset="0"/>
              </a:rPr>
              <a:t>官方网址：</a:t>
            </a:r>
            <a:endParaRPr lang="en-US" altLang="zh-CN" dirty="0" smtClean="0">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en-US" altLang="zh-CN" dirty="0" smtClean="0">
                <a:ea typeface="宋体" panose="02010600030101010101" pitchFamily="2" charset="-122"/>
                <a:cs typeface="Times New Roman" panose="02020603050405020304" pitchFamily="18" charset="0"/>
              </a:rPr>
              <a:t>www.oracle.com</a:t>
            </a:r>
            <a:endParaRPr lang="en-US" altLang="zh-CN" dirty="0" smtClean="0">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en-US" altLang="zh-CN" dirty="0" smtClean="0">
                <a:ea typeface="宋体" panose="02010600030101010101" pitchFamily="2" charset="-122"/>
                <a:cs typeface="Times New Roman" panose="02020603050405020304" pitchFamily="18" charset="0"/>
              </a:rPr>
              <a:t>java.sun.com</a:t>
            </a:r>
            <a:endParaRPr lang="en-US" altLang="zh-CN" dirty="0" smtClean="0">
              <a:ea typeface="宋体" panose="02010600030101010101" pitchFamily="2" charset="-122"/>
              <a:cs typeface="Times New Roman" panose="02020603050405020304" pitchFamily="18" charset="0"/>
            </a:endParaRPr>
          </a:p>
          <a:p>
            <a:pPr>
              <a:buFont typeface="Wingdings" panose="05000000000000000000" pitchFamily="2" charset="2"/>
              <a:buChar char="l"/>
            </a:pPr>
            <a:r>
              <a:rPr lang="zh-CN" altLang="en-US" dirty="0" smtClean="0">
                <a:ea typeface="宋体" panose="02010600030101010101" pitchFamily="2" charset="-122"/>
                <a:cs typeface="Times New Roman" panose="02020603050405020304" pitchFamily="18" charset="0"/>
              </a:rPr>
              <a:t>安装</a:t>
            </a:r>
            <a:r>
              <a:rPr lang="en-US" altLang="zh-CN" dirty="0" smtClean="0">
                <a:ea typeface="宋体" panose="02010600030101010101" pitchFamily="2" charset="-122"/>
                <a:cs typeface="Times New Roman" panose="02020603050405020304" pitchFamily="18" charset="0"/>
              </a:rPr>
              <a:t>JDK</a:t>
            </a:r>
            <a:endParaRPr lang="en-US" altLang="zh-CN" dirty="0" smtClean="0">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zh-CN" altLang="en-US" dirty="0" smtClean="0">
                <a:ea typeface="宋体" panose="02010600030101010101" pitchFamily="2" charset="-122"/>
                <a:cs typeface="Times New Roman" panose="02020603050405020304" pitchFamily="18" charset="0"/>
              </a:rPr>
              <a:t>傻瓜式安装，下一步即可。</a:t>
            </a:r>
            <a:endParaRPr lang="zh-CN" altLang="en-US" dirty="0" smtClean="0">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zh-CN" altLang="en-US" dirty="0" smtClean="0">
                <a:ea typeface="宋体" panose="02010600030101010101" pitchFamily="2" charset="-122"/>
                <a:cs typeface="Times New Roman" panose="02020603050405020304" pitchFamily="18" charset="0"/>
              </a:rPr>
              <a:t>建议：安装路径不要有中文或者特殊符号如空格等。</a:t>
            </a:r>
            <a:endParaRPr lang="zh-CN" altLang="en-US" dirty="0" smtClean="0">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zh-CN" altLang="en-US" dirty="0" smtClean="0">
                <a:ea typeface="宋体" panose="02010600030101010101" pitchFamily="2" charset="-122"/>
                <a:cs typeface="Times New Roman" panose="02020603050405020304" pitchFamily="18" charset="0"/>
              </a:rPr>
              <a:t>当提示安装 </a:t>
            </a:r>
            <a:r>
              <a:rPr lang="en-US" altLang="zh-CN" dirty="0" smtClean="0">
                <a:ea typeface="宋体" panose="02010600030101010101" pitchFamily="2" charset="-122"/>
                <a:cs typeface="Times New Roman" panose="02020603050405020304" pitchFamily="18" charset="0"/>
              </a:rPr>
              <a:t>JRE </a:t>
            </a:r>
            <a:r>
              <a:rPr lang="zh-CN" altLang="en-US" dirty="0" smtClean="0">
                <a:ea typeface="宋体" panose="02010600030101010101" pitchFamily="2" charset="-122"/>
                <a:cs typeface="Times New Roman" panose="02020603050405020304" pitchFamily="18" charset="0"/>
              </a:rPr>
              <a:t>时，可以选择不安装。</a:t>
            </a:r>
            <a:endParaRPr lang="zh-CN" altLang="en-US" dirty="0" smtClean="0">
              <a:ea typeface="宋体" panose="02010600030101010101" pitchFamily="2" charset="-122"/>
              <a:cs typeface="Times New Roman" panose="02020603050405020304" pitchFamily="18" charset="0"/>
            </a:endParaRPr>
          </a:p>
          <a:p>
            <a:pPr lvl="1"/>
            <a:endParaRPr lang="zh-CN" altLang="en-US" dirty="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980728"/>
            <a:ext cx="3672408" cy="504056"/>
          </a:xfrm>
        </p:spPr>
        <p:txBody>
          <a:bodyPr>
            <a:noAutofit/>
          </a:bodyPr>
          <a:lstStyle/>
          <a:p>
            <a:pPr marL="457200" indent="-457200">
              <a:buFont typeface="Wingdings" panose="05000000000000000000" pitchFamily="2" charset="2"/>
              <a:buChar char="u"/>
            </a:pPr>
            <a:r>
              <a:rPr lang="zh-CN" altLang="en-US" sz="2800" b="1" dirty="0" smtClean="0">
                <a:solidFill>
                  <a:srgbClr val="C00000"/>
                </a:solidFill>
                <a:latin typeface="+mn-lt"/>
                <a:ea typeface="宋体" panose="02010600030101010101" pitchFamily="2" charset="-122"/>
                <a:cs typeface="Times New Roman" panose="02020603050405020304" pitchFamily="18" charset="0"/>
              </a:rPr>
              <a:t>配置环境变量 </a:t>
            </a:r>
            <a:r>
              <a:rPr lang="en-US" altLang="zh-CN" sz="2800" b="1" dirty="0" smtClean="0">
                <a:solidFill>
                  <a:srgbClr val="C00000"/>
                </a:solidFill>
                <a:latin typeface="+mn-lt"/>
                <a:ea typeface="宋体" panose="02010600030101010101" pitchFamily="2" charset="-122"/>
                <a:cs typeface="Times New Roman" panose="02020603050405020304" pitchFamily="18" charset="0"/>
              </a:rPr>
              <a:t>path</a:t>
            </a:r>
            <a:endParaRPr lang="zh-CN" altLang="en-US" sz="2800" b="1" dirty="0">
              <a:solidFill>
                <a:srgbClr val="C00000"/>
              </a:solidFill>
              <a:latin typeface="+mn-lt"/>
              <a:ea typeface="宋体" panose="02010600030101010101" pitchFamily="2" charset="-122"/>
              <a:cs typeface="Times New Roman" panose="02020603050405020304" pitchFamily="18" charset="0"/>
            </a:endParaRPr>
          </a:p>
        </p:txBody>
      </p:sp>
      <p:sp>
        <p:nvSpPr>
          <p:cNvPr id="3" name="内容占位符 2"/>
          <p:cNvSpPr>
            <a:spLocks noGrp="1"/>
          </p:cNvSpPr>
          <p:nvPr>
            <p:ph idx="1"/>
          </p:nvPr>
        </p:nvSpPr>
        <p:spPr>
          <a:xfrm>
            <a:off x="467544" y="1500174"/>
            <a:ext cx="8535322" cy="4829196"/>
          </a:xfrm>
        </p:spPr>
        <p:txBody>
          <a:bodyPr>
            <a:normAutofit/>
          </a:bodyPr>
          <a:lstStyle/>
          <a:p>
            <a:pPr>
              <a:buFont typeface="Wingdings" panose="05000000000000000000" pitchFamily="2" charset="2"/>
              <a:buChar char="l"/>
            </a:pPr>
            <a:r>
              <a:rPr lang="zh-CN" altLang="en-US" sz="2400" dirty="0" smtClean="0">
                <a:ea typeface="宋体" panose="02010600030101010101" pitchFamily="2" charset="-122"/>
                <a:cs typeface="Times New Roman" panose="02020603050405020304" pitchFamily="18" charset="0"/>
              </a:rPr>
              <a:t>在</a:t>
            </a:r>
            <a:r>
              <a:rPr lang="en-US" altLang="zh-CN" sz="2400" dirty="0" smtClean="0">
                <a:ea typeface="宋体" panose="02010600030101010101" pitchFamily="2" charset="-122"/>
                <a:cs typeface="Times New Roman" panose="02020603050405020304" pitchFamily="18" charset="0"/>
              </a:rPr>
              <a:t>dos</a:t>
            </a:r>
            <a:r>
              <a:rPr lang="zh-CN" altLang="en-US" sz="2400" dirty="0" smtClean="0">
                <a:ea typeface="宋体" panose="02010600030101010101" pitchFamily="2" charset="-122"/>
                <a:cs typeface="Times New Roman" panose="02020603050405020304" pitchFamily="18" charset="0"/>
              </a:rPr>
              <a:t>命令行中敲入</a:t>
            </a:r>
            <a:r>
              <a:rPr lang="en-US" altLang="zh-CN" sz="2400" dirty="0" err="1" smtClean="0">
                <a:ea typeface="宋体" panose="02010600030101010101" pitchFamily="2" charset="-122"/>
                <a:cs typeface="Times New Roman" panose="02020603050405020304" pitchFamily="18" charset="0"/>
              </a:rPr>
              <a:t>javac</a:t>
            </a:r>
            <a:r>
              <a:rPr lang="zh-CN" altLang="en-US" sz="2400" dirty="0" smtClean="0">
                <a:ea typeface="宋体" panose="02010600030101010101" pitchFamily="2" charset="-122"/>
                <a:cs typeface="Times New Roman" panose="02020603050405020304" pitchFamily="18" charset="0"/>
              </a:rPr>
              <a:t>，出现错误提示：</a:t>
            </a:r>
            <a:endParaRPr lang="en-US" altLang="zh-CN" sz="2400" dirty="0" smtClean="0">
              <a:ea typeface="宋体" panose="02010600030101010101" pitchFamily="2" charset="-122"/>
              <a:cs typeface="Times New Roman" panose="02020603050405020304" pitchFamily="18" charset="0"/>
            </a:endParaRPr>
          </a:p>
          <a:p>
            <a:endParaRPr lang="en-US" altLang="zh-CN" sz="2400" dirty="0" smtClean="0">
              <a:ea typeface="宋体" panose="02010600030101010101" pitchFamily="2" charset="-122"/>
              <a:cs typeface="Times New Roman" panose="02020603050405020304" pitchFamily="18" charset="0"/>
            </a:endParaRPr>
          </a:p>
          <a:p>
            <a:pPr>
              <a:buNone/>
            </a:pPr>
            <a:endParaRPr lang="en-US" altLang="zh-CN" sz="2400" dirty="0" smtClean="0">
              <a:ea typeface="宋体" panose="02010600030101010101" pitchFamily="2" charset="-122"/>
              <a:cs typeface="Times New Roman" panose="02020603050405020304" pitchFamily="18" charset="0"/>
            </a:endParaRPr>
          </a:p>
          <a:p>
            <a:endParaRPr lang="en-US" altLang="zh-CN" sz="2400" dirty="0" smtClean="0">
              <a:ea typeface="宋体" panose="02010600030101010101" pitchFamily="2" charset="-122"/>
              <a:cs typeface="Times New Roman" panose="02020603050405020304" pitchFamily="18" charset="0"/>
            </a:endParaRPr>
          </a:p>
          <a:p>
            <a:pPr>
              <a:buFont typeface="Wingdings" panose="05000000000000000000" pitchFamily="2" charset="2"/>
              <a:buChar char="l"/>
            </a:pPr>
            <a:r>
              <a:rPr lang="zh-CN" altLang="en-US" sz="2400" dirty="0" smtClean="0">
                <a:ea typeface="宋体" panose="02010600030101010101" pitchFamily="2" charset="-122"/>
                <a:cs typeface="Times New Roman" panose="02020603050405020304" pitchFamily="18" charset="0"/>
              </a:rPr>
              <a:t>错误原因：当前执行的程序在当前目录下如果不存在，</a:t>
            </a:r>
            <a:r>
              <a:rPr lang="en-US" altLang="zh-CN" sz="2400" dirty="0" smtClean="0">
                <a:ea typeface="宋体" panose="02010600030101010101" pitchFamily="2" charset="-122"/>
                <a:cs typeface="Times New Roman" panose="02020603050405020304" pitchFamily="18" charset="0"/>
              </a:rPr>
              <a:t>windows</a:t>
            </a:r>
            <a:r>
              <a:rPr lang="zh-CN" altLang="en-US" sz="2400" dirty="0" smtClean="0">
                <a:ea typeface="宋体" panose="02010600030101010101" pitchFamily="2" charset="-122"/>
                <a:cs typeface="Times New Roman" panose="02020603050405020304" pitchFamily="18" charset="0"/>
              </a:rPr>
              <a:t>系统会在系统中已有的一个名为</a:t>
            </a:r>
            <a:r>
              <a:rPr lang="en-US" altLang="zh-CN" sz="2400" dirty="0" smtClean="0">
                <a:ea typeface="宋体" panose="02010600030101010101" pitchFamily="2" charset="-122"/>
                <a:cs typeface="Times New Roman" panose="02020603050405020304" pitchFamily="18" charset="0"/>
              </a:rPr>
              <a:t>path</a:t>
            </a:r>
            <a:r>
              <a:rPr lang="zh-CN" altLang="en-US" sz="2400" dirty="0" smtClean="0">
                <a:ea typeface="宋体" panose="02010600030101010101" pitchFamily="2" charset="-122"/>
                <a:cs typeface="Times New Roman" panose="02020603050405020304" pitchFamily="18" charset="0"/>
              </a:rPr>
              <a:t>的环境变量指定的目录中查找。如果仍未找到，会出现以上的错误提示。所以进入到  </a:t>
            </a:r>
            <a:r>
              <a:rPr lang="en-US" altLang="zh-CN" sz="2400" dirty="0" err="1" smtClean="0">
                <a:ea typeface="宋体" panose="02010600030101010101" pitchFamily="2" charset="-122"/>
                <a:cs typeface="Times New Roman" panose="02020603050405020304" pitchFamily="18" charset="0"/>
              </a:rPr>
              <a:t>jdk</a:t>
            </a:r>
            <a:r>
              <a:rPr lang="zh-CN" altLang="en-US" sz="2400" dirty="0" smtClean="0">
                <a:ea typeface="宋体" panose="02010600030101010101" pitchFamily="2" charset="-122"/>
                <a:cs typeface="Times New Roman" panose="02020603050405020304" pitchFamily="18" charset="0"/>
              </a:rPr>
              <a:t>安装路径</a:t>
            </a:r>
            <a:r>
              <a:rPr lang="en-US" altLang="zh-CN" sz="2400" dirty="0" smtClean="0">
                <a:ea typeface="宋体" panose="02010600030101010101" pitchFamily="2" charset="-122"/>
                <a:cs typeface="Times New Roman" panose="02020603050405020304" pitchFamily="18" charset="0"/>
              </a:rPr>
              <a:t>\bin</a:t>
            </a:r>
            <a:r>
              <a:rPr lang="zh-CN" altLang="en-US" sz="2400" dirty="0" smtClean="0">
                <a:ea typeface="宋体" panose="02010600030101010101" pitchFamily="2" charset="-122"/>
                <a:cs typeface="Times New Roman" panose="02020603050405020304" pitchFamily="18" charset="0"/>
              </a:rPr>
              <a:t>目录下，执行</a:t>
            </a:r>
            <a:r>
              <a:rPr lang="en-US" altLang="zh-CN" sz="2400" dirty="0" err="1" smtClean="0">
                <a:ea typeface="宋体" panose="02010600030101010101" pitchFamily="2" charset="-122"/>
                <a:cs typeface="Times New Roman" panose="02020603050405020304" pitchFamily="18" charset="0"/>
              </a:rPr>
              <a:t>javac</a:t>
            </a:r>
            <a:r>
              <a:rPr lang="zh-CN" altLang="en-US" sz="2400" dirty="0" smtClean="0">
                <a:ea typeface="宋体" panose="02010600030101010101" pitchFamily="2" charset="-122"/>
                <a:cs typeface="Times New Roman" panose="02020603050405020304" pitchFamily="18" charset="0"/>
              </a:rPr>
              <a:t>，会看到</a:t>
            </a:r>
            <a:r>
              <a:rPr lang="en-US" altLang="zh-CN" sz="2400" dirty="0" err="1" smtClean="0">
                <a:ea typeface="宋体" panose="02010600030101010101" pitchFamily="2" charset="-122"/>
                <a:cs typeface="Times New Roman" panose="02020603050405020304" pitchFamily="18" charset="0"/>
              </a:rPr>
              <a:t>javac</a:t>
            </a:r>
            <a:r>
              <a:rPr lang="zh-CN" altLang="en-US" sz="2400" dirty="0" smtClean="0">
                <a:ea typeface="宋体" panose="02010600030101010101" pitchFamily="2" charset="-122"/>
                <a:cs typeface="Times New Roman" panose="02020603050405020304" pitchFamily="18" charset="0"/>
              </a:rPr>
              <a:t>参数提示信息。</a:t>
            </a:r>
            <a:endParaRPr lang="zh-CN" altLang="en-US" sz="2400" dirty="0" smtClean="0">
              <a:ea typeface="宋体" panose="02010600030101010101" pitchFamily="2" charset="-122"/>
              <a:cs typeface="Times New Roman" panose="02020603050405020304" pitchFamily="18" charset="0"/>
            </a:endParaRPr>
          </a:p>
        </p:txBody>
      </p:sp>
      <p:pic>
        <p:nvPicPr>
          <p:cNvPr id="4" name="图片 1"/>
          <p:cNvPicPr>
            <a:picLocks noChangeAspect="1"/>
          </p:cNvPicPr>
          <p:nvPr/>
        </p:nvPicPr>
        <p:blipFill>
          <a:blip r:embed="rId1"/>
          <a:srcRect/>
          <a:stretch>
            <a:fillRect/>
          </a:stretch>
        </p:blipFill>
        <p:spPr bwMode="auto">
          <a:xfrm>
            <a:off x="900058" y="2114528"/>
            <a:ext cx="7143800" cy="909183"/>
          </a:xfrm>
          <a:prstGeom prst="rect">
            <a:avLst/>
          </a:prstGeom>
          <a:noFill/>
          <a:ln w="9525">
            <a:noFill/>
            <a:miter lim="800000"/>
            <a:headEnd/>
            <a:tailEnd/>
          </a:ln>
        </p:spPr>
      </p:pic>
      <p:pic>
        <p:nvPicPr>
          <p:cNvPr id="5" name="图片 2"/>
          <p:cNvPicPr>
            <a:picLocks noChangeAspect="1"/>
          </p:cNvPicPr>
          <p:nvPr/>
        </p:nvPicPr>
        <p:blipFill>
          <a:blip r:embed="rId2"/>
          <a:srcRect/>
          <a:stretch>
            <a:fillRect/>
          </a:stretch>
        </p:blipFill>
        <p:spPr bwMode="auto">
          <a:xfrm>
            <a:off x="857224" y="5157192"/>
            <a:ext cx="6929486" cy="115724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0"/>
            <a:ext cx="8507288" cy="4421088"/>
          </a:xfrm>
        </p:spPr>
        <p:txBody>
          <a:bodyPr>
            <a:normAutofit fontScale="92500"/>
          </a:bodyPr>
          <a:lstStyle/>
          <a:p>
            <a:pPr marL="0" indent="0">
              <a:buNone/>
            </a:pPr>
            <a:r>
              <a:rPr lang="zh-CN" altLang="en-US" sz="2400" dirty="0" smtClean="0">
                <a:ea typeface="宋体" panose="02010600030101010101" pitchFamily="2" charset="-122"/>
                <a:cs typeface="Times New Roman" panose="02020603050405020304" pitchFamily="18" charset="0"/>
              </a:rPr>
              <a:t>每次执行 </a:t>
            </a:r>
            <a:r>
              <a:rPr lang="en-US" altLang="zh-CN" sz="2400" dirty="0" smtClean="0">
                <a:ea typeface="宋体" panose="02010600030101010101" pitchFamily="2" charset="-122"/>
                <a:cs typeface="Times New Roman" panose="02020603050405020304" pitchFamily="18" charset="0"/>
              </a:rPr>
              <a:t>java </a:t>
            </a:r>
            <a:r>
              <a:rPr lang="zh-CN" altLang="en-US" sz="2400" dirty="0" smtClean="0">
                <a:ea typeface="宋体" panose="02010600030101010101" pitchFamily="2" charset="-122"/>
                <a:cs typeface="Times New Roman" panose="02020603050405020304" pitchFamily="18" charset="0"/>
              </a:rPr>
              <a:t>的工具都要进入到</a:t>
            </a:r>
            <a:r>
              <a:rPr lang="en-US" altLang="zh-CN" sz="2400" dirty="0" smtClean="0">
                <a:ea typeface="宋体" panose="02010600030101010101" pitchFamily="2" charset="-122"/>
                <a:cs typeface="Times New Roman" panose="02020603050405020304" pitchFamily="18" charset="0"/>
              </a:rPr>
              <a:t>bin</a:t>
            </a:r>
            <a:r>
              <a:rPr lang="zh-CN" altLang="en-US" sz="2400" dirty="0" smtClean="0">
                <a:ea typeface="宋体" panose="02010600030101010101" pitchFamily="2" charset="-122"/>
                <a:cs typeface="Times New Roman" panose="02020603050405020304" pitchFamily="18" charset="0"/>
              </a:rPr>
              <a:t>目录下，是非常麻烦的。可不可以在任何目录下都可以执行</a:t>
            </a:r>
            <a:r>
              <a:rPr lang="en-US" altLang="zh-CN" sz="2400" dirty="0" smtClean="0">
                <a:ea typeface="宋体" panose="02010600030101010101" pitchFamily="2" charset="-122"/>
                <a:cs typeface="Times New Roman" panose="02020603050405020304" pitchFamily="18" charset="0"/>
              </a:rPr>
              <a:t>java</a:t>
            </a:r>
            <a:r>
              <a:rPr lang="zh-CN" altLang="en-US" sz="2400" dirty="0" smtClean="0">
                <a:ea typeface="宋体" panose="02010600030101010101" pitchFamily="2" charset="-122"/>
                <a:cs typeface="Times New Roman" panose="02020603050405020304" pitchFamily="18" charset="0"/>
              </a:rPr>
              <a:t>的工具呢？</a:t>
            </a:r>
            <a:endParaRPr lang="zh-CN" altLang="en-US" sz="2400" dirty="0" smtClean="0">
              <a:ea typeface="宋体" panose="02010600030101010101" pitchFamily="2" charset="-122"/>
              <a:cs typeface="Times New Roman" panose="02020603050405020304" pitchFamily="18" charset="0"/>
            </a:endParaRPr>
          </a:p>
          <a:p>
            <a:pPr>
              <a:buFont typeface="Wingdings" panose="05000000000000000000" pitchFamily="2" charset="2"/>
              <a:buChar char="l"/>
            </a:pPr>
            <a:r>
              <a:rPr lang="zh-CN" altLang="en-US" sz="2400" dirty="0" smtClean="0">
                <a:ea typeface="宋体" panose="02010600030101010101" pitchFamily="2" charset="-122"/>
                <a:cs typeface="Times New Roman" panose="02020603050405020304" pitchFamily="18" charset="0"/>
              </a:rPr>
              <a:t>根据</a:t>
            </a:r>
            <a:r>
              <a:rPr lang="en-US" altLang="zh-CN" sz="2400" dirty="0" smtClean="0">
                <a:ea typeface="宋体" panose="02010600030101010101" pitchFamily="2" charset="-122"/>
                <a:cs typeface="Times New Roman" panose="02020603050405020304" pitchFamily="18" charset="0"/>
              </a:rPr>
              <a:t>windows</a:t>
            </a:r>
            <a:r>
              <a:rPr lang="zh-CN" altLang="en-US" sz="2400" dirty="0" smtClean="0">
                <a:ea typeface="宋体" panose="02010600030101010101" pitchFamily="2" charset="-122"/>
                <a:cs typeface="Times New Roman" panose="02020603050405020304" pitchFamily="18" charset="0"/>
              </a:rPr>
              <a:t>系统在查找可执行程序的原理，可以将</a:t>
            </a:r>
            <a:r>
              <a:rPr lang="en-US" altLang="zh-CN" sz="2400" dirty="0" smtClean="0">
                <a:ea typeface="宋体" panose="02010600030101010101" pitchFamily="2" charset="-122"/>
                <a:cs typeface="Times New Roman" panose="02020603050405020304" pitchFamily="18" charset="0"/>
              </a:rPr>
              <a:t>java</a:t>
            </a:r>
            <a:r>
              <a:rPr lang="zh-CN" altLang="en-US" sz="2400" dirty="0" smtClean="0">
                <a:ea typeface="宋体" panose="02010600030101010101" pitchFamily="2" charset="-122"/>
                <a:cs typeface="Times New Roman" panose="02020603050405020304" pitchFamily="18" charset="0"/>
              </a:rPr>
              <a:t>工具所在路径定义到 </a:t>
            </a:r>
            <a:r>
              <a:rPr lang="en-US" altLang="zh-CN" sz="2400" dirty="0" smtClean="0">
                <a:ea typeface="宋体" panose="02010600030101010101" pitchFamily="2" charset="-122"/>
                <a:cs typeface="Times New Roman" panose="02020603050405020304" pitchFamily="18" charset="0"/>
              </a:rPr>
              <a:t>path </a:t>
            </a:r>
            <a:r>
              <a:rPr lang="zh-CN" altLang="en-US" sz="2400" dirty="0" smtClean="0">
                <a:ea typeface="宋体" panose="02010600030101010101" pitchFamily="2" charset="-122"/>
                <a:cs typeface="Times New Roman" panose="02020603050405020304" pitchFamily="18" charset="0"/>
              </a:rPr>
              <a:t>环境变量中，让系统帮我们去找运行执行的程序。</a:t>
            </a:r>
            <a:endParaRPr lang="en-US" altLang="zh-CN" sz="2400" dirty="0" smtClean="0">
              <a:ea typeface="宋体" panose="02010600030101010101" pitchFamily="2" charset="-122"/>
              <a:cs typeface="Times New Roman" panose="02020603050405020304" pitchFamily="18" charset="0"/>
            </a:endParaRPr>
          </a:p>
          <a:p>
            <a:pPr>
              <a:buFont typeface="Wingdings" panose="05000000000000000000" pitchFamily="2" charset="2"/>
              <a:buChar char="l"/>
            </a:pPr>
            <a:r>
              <a:rPr lang="zh-CN" altLang="en-US" sz="2400" b="1" dirty="0" smtClean="0">
                <a:ea typeface="宋体" panose="02010600030101010101" pitchFamily="2" charset="-122"/>
                <a:cs typeface="Times New Roman" panose="02020603050405020304" pitchFamily="18" charset="0"/>
              </a:rPr>
              <a:t>配置方法：</a:t>
            </a:r>
            <a:endParaRPr lang="en-US" altLang="zh-CN" sz="2400" b="1" dirty="0" smtClean="0">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zh-CN" altLang="en-US" sz="2000" dirty="0" smtClean="0">
                <a:ea typeface="宋体" panose="02010600030101010101" pitchFamily="2" charset="-122"/>
                <a:cs typeface="Times New Roman" panose="02020603050405020304" pitchFamily="18" charset="0"/>
              </a:rPr>
              <a:t>我的电脑</a:t>
            </a:r>
            <a:r>
              <a:rPr lang="en-US" altLang="zh-CN" sz="2000" dirty="0" smtClean="0">
                <a:ea typeface="宋体" panose="02010600030101010101" pitchFamily="2" charset="-122"/>
                <a:cs typeface="Times New Roman" panose="02020603050405020304" pitchFamily="18" charset="0"/>
              </a:rPr>
              <a:t>--</a:t>
            </a:r>
            <a:r>
              <a:rPr lang="zh-CN" altLang="en-US" sz="2000" dirty="0" smtClean="0">
                <a:ea typeface="宋体" panose="02010600030101010101" pitchFamily="2" charset="-122"/>
                <a:cs typeface="Times New Roman" panose="02020603050405020304" pitchFamily="18" charset="0"/>
              </a:rPr>
              <a:t>属性</a:t>
            </a:r>
            <a:r>
              <a:rPr lang="en-US" altLang="zh-CN" sz="2000" dirty="0" smtClean="0">
                <a:ea typeface="宋体" panose="02010600030101010101" pitchFamily="2" charset="-122"/>
                <a:cs typeface="Times New Roman" panose="02020603050405020304" pitchFamily="18" charset="0"/>
              </a:rPr>
              <a:t>--</a:t>
            </a:r>
            <a:r>
              <a:rPr lang="zh-CN" altLang="en-US" sz="2000" dirty="0" smtClean="0">
                <a:ea typeface="宋体" panose="02010600030101010101" pitchFamily="2" charset="-122"/>
                <a:cs typeface="Times New Roman" panose="02020603050405020304" pitchFamily="18" charset="0"/>
              </a:rPr>
              <a:t>高级系统设置</a:t>
            </a:r>
            <a:r>
              <a:rPr lang="en-US" altLang="zh-CN" sz="2000" dirty="0" smtClean="0">
                <a:ea typeface="宋体" panose="02010600030101010101" pitchFamily="2" charset="-122"/>
                <a:cs typeface="Times New Roman" panose="02020603050405020304" pitchFamily="18" charset="0"/>
              </a:rPr>
              <a:t>--</a:t>
            </a:r>
            <a:r>
              <a:rPr lang="zh-CN" altLang="en-US" sz="2000" dirty="0" smtClean="0">
                <a:ea typeface="宋体" panose="02010600030101010101" pitchFamily="2" charset="-122"/>
                <a:cs typeface="Times New Roman" panose="02020603050405020304" pitchFamily="18" charset="0"/>
              </a:rPr>
              <a:t>环境变量</a:t>
            </a:r>
            <a:endParaRPr lang="zh-CN" altLang="en-US" sz="2000" dirty="0" smtClean="0">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zh-CN" altLang="en-US" sz="2000" dirty="0" smtClean="0">
                <a:ea typeface="宋体" panose="02010600030101010101" pitchFamily="2" charset="-122"/>
                <a:cs typeface="Times New Roman" panose="02020603050405020304" pitchFamily="18" charset="0"/>
              </a:rPr>
              <a:t>编辑 </a:t>
            </a:r>
            <a:r>
              <a:rPr lang="en-US" altLang="zh-CN" sz="2000" dirty="0" smtClean="0">
                <a:ea typeface="宋体" panose="02010600030101010101" pitchFamily="2" charset="-122"/>
                <a:cs typeface="Times New Roman" panose="02020603050405020304" pitchFamily="18" charset="0"/>
              </a:rPr>
              <a:t>path </a:t>
            </a:r>
            <a:r>
              <a:rPr lang="zh-CN" altLang="en-US" sz="2000" dirty="0" smtClean="0">
                <a:ea typeface="宋体" panose="02010600030101010101" pitchFamily="2" charset="-122"/>
                <a:cs typeface="Times New Roman" panose="02020603050405020304" pitchFamily="18" charset="0"/>
              </a:rPr>
              <a:t>环境变量，在变量值开始处加上</a:t>
            </a:r>
            <a:r>
              <a:rPr lang="en-US" altLang="zh-CN" sz="2000" dirty="0" smtClean="0">
                <a:ea typeface="宋体" panose="02010600030101010101" pitchFamily="2" charset="-122"/>
                <a:cs typeface="Times New Roman" panose="02020603050405020304" pitchFamily="18" charset="0"/>
              </a:rPr>
              <a:t>java</a:t>
            </a:r>
            <a:r>
              <a:rPr lang="zh-CN" altLang="en-US" sz="2000" dirty="0" smtClean="0">
                <a:ea typeface="宋体" panose="02010600030101010101" pitchFamily="2" charset="-122"/>
                <a:cs typeface="Times New Roman" panose="02020603050405020304" pitchFamily="18" charset="0"/>
              </a:rPr>
              <a:t>工具所在目录，后面用 “ </a:t>
            </a:r>
            <a:r>
              <a:rPr lang="en-US" altLang="zh-CN" sz="2000" dirty="0" smtClean="0">
                <a:ea typeface="宋体" panose="02010600030101010101" pitchFamily="2" charset="-122"/>
                <a:cs typeface="Times New Roman" panose="02020603050405020304" pitchFamily="18" charset="0"/>
              </a:rPr>
              <a:t>; ”</a:t>
            </a:r>
            <a:r>
              <a:rPr lang="zh-CN" altLang="en-US" sz="2000" dirty="0" smtClean="0">
                <a:ea typeface="宋体" panose="02010600030101010101" pitchFamily="2" charset="-122"/>
                <a:cs typeface="Times New Roman" panose="02020603050405020304" pitchFamily="18" charset="0"/>
              </a:rPr>
              <a:t>和其他值分隔开即可。</a:t>
            </a:r>
            <a:endParaRPr lang="zh-CN" altLang="en-US" sz="2000" dirty="0" smtClean="0">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zh-CN" altLang="en-US" sz="2000" dirty="0" smtClean="0">
                <a:ea typeface="宋体" panose="02010600030101010101" pitchFamily="2" charset="-122"/>
                <a:cs typeface="Times New Roman" panose="02020603050405020304" pitchFamily="18" charset="0"/>
              </a:rPr>
              <a:t>打开</a:t>
            </a:r>
            <a:r>
              <a:rPr lang="en-US" altLang="zh-CN" sz="2000" dirty="0" smtClean="0">
                <a:ea typeface="宋体" panose="02010600030101010101" pitchFamily="2" charset="-122"/>
                <a:cs typeface="Times New Roman" panose="02020603050405020304" pitchFamily="18" charset="0"/>
              </a:rPr>
              <a:t>DOS</a:t>
            </a:r>
            <a:r>
              <a:rPr lang="zh-CN" altLang="en-US" sz="2000" dirty="0" smtClean="0">
                <a:ea typeface="宋体" panose="02010600030101010101" pitchFamily="2" charset="-122"/>
                <a:cs typeface="Times New Roman" panose="02020603050405020304" pitchFamily="18" charset="0"/>
              </a:rPr>
              <a:t>命令行，任意目录下敲入</a:t>
            </a:r>
            <a:r>
              <a:rPr lang="en-US" altLang="zh-CN" sz="2000" dirty="0" err="1" smtClean="0">
                <a:ea typeface="宋体" panose="02010600030101010101" pitchFamily="2" charset="-122"/>
                <a:cs typeface="Times New Roman" panose="02020603050405020304" pitchFamily="18" charset="0"/>
              </a:rPr>
              <a:t>javac</a:t>
            </a:r>
            <a:r>
              <a:rPr lang="zh-CN" altLang="en-US" sz="2000" dirty="0" smtClean="0">
                <a:ea typeface="宋体" panose="02010600030101010101" pitchFamily="2" charset="-122"/>
                <a:cs typeface="Times New Roman" panose="02020603050405020304" pitchFamily="18" charset="0"/>
              </a:rPr>
              <a:t>。如果出现</a:t>
            </a:r>
            <a:r>
              <a:rPr lang="en-US" altLang="zh-CN" sz="2000" dirty="0" err="1" smtClean="0">
                <a:ea typeface="宋体" panose="02010600030101010101" pitchFamily="2" charset="-122"/>
                <a:cs typeface="Times New Roman" panose="02020603050405020304" pitchFamily="18" charset="0"/>
              </a:rPr>
              <a:t>javac</a:t>
            </a:r>
            <a:r>
              <a:rPr lang="en-US" altLang="zh-CN" sz="2000" dirty="0" smtClean="0">
                <a:ea typeface="宋体" panose="02010600030101010101" pitchFamily="2" charset="-122"/>
                <a:cs typeface="Times New Roman" panose="02020603050405020304" pitchFamily="18" charset="0"/>
              </a:rPr>
              <a:t> </a:t>
            </a:r>
            <a:r>
              <a:rPr lang="zh-CN" altLang="en-US" sz="2000" dirty="0" smtClean="0">
                <a:ea typeface="宋体" panose="02010600030101010101" pitchFamily="2" charset="-122"/>
                <a:cs typeface="Times New Roman" panose="02020603050405020304" pitchFamily="18" charset="0"/>
              </a:rPr>
              <a:t>的参数信息，配置成功。</a:t>
            </a:r>
            <a:endParaRPr lang="en-US" altLang="zh-CN" sz="2000" dirty="0" smtClean="0">
              <a:ea typeface="宋体" panose="02010600030101010101" pitchFamily="2" charset="-122"/>
              <a:cs typeface="Times New Roman" panose="02020603050405020304" pitchFamily="18" charset="0"/>
            </a:endParaRPr>
          </a:p>
          <a:p>
            <a:pPr lvl="1">
              <a:buFont typeface="Wingdings" panose="05000000000000000000" pitchFamily="2" charset="2"/>
              <a:buChar char="Ø"/>
            </a:pPr>
            <a:endParaRPr lang="zh-CN" altLang="en-US" sz="2000" dirty="0" smtClean="0">
              <a:ea typeface="宋体" panose="02010600030101010101" pitchFamily="2" charset="-122"/>
              <a:cs typeface="Times New Roman" panose="02020603050405020304" pitchFamily="18" charset="0"/>
            </a:endParaRPr>
          </a:p>
          <a:p>
            <a:pPr marL="0" indent="0">
              <a:buNone/>
            </a:pPr>
            <a:r>
              <a:rPr lang="zh-CN" altLang="en-US" sz="2000" dirty="0">
                <a:ea typeface="宋体" panose="02010600030101010101" pitchFamily="2" charset="-122"/>
                <a:cs typeface="Times New Roman" panose="02020603050405020304" pitchFamily="18" charset="0"/>
              </a:rPr>
              <a:t>注：  </a:t>
            </a:r>
            <a:r>
              <a:rPr lang="zh-CN" altLang="en-US" sz="2000" b="1" dirty="0">
                <a:ea typeface="宋体" panose="02010600030101010101" pitchFamily="2" charset="-122"/>
                <a:cs typeface="Times New Roman" panose="02020603050405020304" pitchFamily="18" charset="0"/>
              </a:rPr>
              <a:t>具体操作流程，参看</a:t>
            </a:r>
            <a:r>
              <a:rPr lang="en-US" altLang="zh-CN" sz="2000" b="1" dirty="0">
                <a:ea typeface="宋体" panose="02010600030101010101" pitchFamily="2" charset="-122"/>
                <a:cs typeface="Times New Roman" panose="02020603050405020304" pitchFamily="18" charset="0"/>
              </a:rPr>
              <a:t>JDK</a:t>
            </a:r>
            <a:r>
              <a:rPr lang="zh-CN" altLang="en-US" sz="2000" b="1" dirty="0">
                <a:ea typeface="宋体" panose="02010600030101010101" pitchFamily="2" charset="-122"/>
                <a:cs typeface="Times New Roman" panose="02020603050405020304" pitchFamily="18" charset="0"/>
              </a:rPr>
              <a:t>7下载</a:t>
            </a:r>
            <a:r>
              <a:rPr lang="en-US" altLang="zh-CN" sz="2000" b="1" dirty="0">
                <a:ea typeface="宋体" panose="02010600030101010101" pitchFamily="2" charset="-122"/>
                <a:cs typeface="Times New Roman" panose="02020603050405020304" pitchFamily="18" charset="0"/>
              </a:rPr>
              <a:t>-</a:t>
            </a:r>
            <a:r>
              <a:rPr lang="zh-CN" altLang="en-US" sz="2000" b="1" dirty="0">
                <a:ea typeface="宋体" panose="02010600030101010101" pitchFamily="2" charset="-122"/>
                <a:cs typeface="Times New Roman" panose="02020603050405020304" pitchFamily="18" charset="0"/>
              </a:rPr>
              <a:t>安装</a:t>
            </a:r>
            <a:r>
              <a:rPr lang="en-US" altLang="zh-CN" sz="2000" b="1" dirty="0">
                <a:ea typeface="宋体" panose="02010600030101010101" pitchFamily="2" charset="-122"/>
                <a:cs typeface="Times New Roman" panose="02020603050405020304" pitchFamily="18" charset="0"/>
              </a:rPr>
              <a:t>-</a:t>
            </a:r>
            <a:r>
              <a:rPr lang="zh-CN" altLang="en-US" sz="2000" b="1" dirty="0">
                <a:ea typeface="宋体" panose="02010600030101010101" pitchFamily="2" charset="-122"/>
                <a:cs typeface="Times New Roman" panose="02020603050405020304" pitchFamily="18" charset="0"/>
              </a:rPr>
              <a:t>配置</a:t>
            </a:r>
            <a:r>
              <a:rPr lang="en-US" altLang="zh-CN" sz="2000" b="1" dirty="0">
                <a:ea typeface="宋体" panose="02010600030101010101" pitchFamily="2" charset="-122"/>
                <a:cs typeface="Times New Roman" panose="02020603050405020304" pitchFamily="18" charset="0"/>
              </a:rPr>
              <a:t>.doc</a:t>
            </a:r>
            <a:endParaRPr lang="en-US" altLang="zh-CN" sz="2000" b="1" dirty="0">
              <a:ea typeface="宋体" panose="02010600030101010101" pitchFamily="2" charset="-122"/>
              <a:cs typeface="Times New Roman" panose="02020603050405020304" pitchFamily="18" charset="0"/>
            </a:endParaRPr>
          </a:p>
          <a:p>
            <a:pPr marL="0" indent="0">
              <a:buNone/>
            </a:pPr>
            <a:endParaRPr lang="zh-CN" altLang="en-US" sz="2400" dirty="0">
              <a:ea typeface="宋体" panose="02010600030101010101" pitchFamily="2" charset="-122"/>
              <a:cs typeface="Times New Roman" panose="02020603050405020304" pitchFamily="18" charset="0"/>
            </a:endParaRPr>
          </a:p>
        </p:txBody>
      </p:sp>
      <p:sp>
        <p:nvSpPr>
          <p:cNvPr id="5" name="标题 1"/>
          <p:cNvSpPr>
            <a:spLocks noGrp="1"/>
          </p:cNvSpPr>
          <p:nvPr>
            <p:ph type="title"/>
          </p:nvPr>
        </p:nvSpPr>
        <p:spPr>
          <a:xfrm>
            <a:off x="179512" y="980728"/>
            <a:ext cx="3672408" cy="504056"/>
          </a:xfrm>
        </p:spPr>
        <p:txBody>
          <a:bodyPr>
            <a:noAutofit/>
          </a:bodyPr>
          <a:lstStyle/>
          <a:p>
            <a:pPr marL="457200" indent="-457200">
              <a:buFont typeface="Wingdings" panose="05000000000000000000" pitchFamily="2" charset="2"/>
              <a:buChar char="u"/>
            </a:pPr>
            <a:r>
              <a:rPr lang="zh-CN" altLang="en-US" sz="2800" b="1" dirty="0" smtClean="0">
                <a:solidFill>
                  <a:srgbClr val="C00000"/>
                </a:solidFill>
                <a:latin typeface="+mn-lt"/>
                <a:ea typeface="宋体" panose="02010600030101010101" pitchFamily="2" charset="-122"/>
                <a:cs typeface="Times New Roman" panose="02020603050405020304" pitchFamily="18" charset="0"/>
              </a:rPr>
              <a:t>配置环境变量 </a:t>
            </a:r>
            <a:r>
              <a:rPr lang="en-US" altLang="zh-CN" sz="2800" b="1" dirty="0" smtClean="0">
                <a:solidFill>
                  <a:srgbClr val="C00000"/>
                </a:solidFill>
                <a:latin typeface="+mn-lt"/>
                <a:ea typeface="宋体" panose="02010600030101010101" pitchFamily="2" charset="-122"/>
                <a:cs typeface="Times New Roman" panose="02020603050405020304" pitchFamily="18" charset="0"/>
              </a:rPr>
              <a:t>path</a:t>
            </a:r>
            <a:endParaRPr lang="zh-CN" altLang="en-US" sz="2800" b="1" dirty="0">
              <a:solidFill>
                <a:srgbClr val="C00000"/>
              </a:solidFill>
              <a:latin typeface="+mn-lt"/>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8" name="TextBox 7"/>
          <p:cNvSpPr txBox="1">
            <a:spLocks noChangeArrowheads="1"/>
          </p:cNvSpPr>
          <p:nvPr/>
        </p:nvSpPr>
        <p:spPr bwMode="auto">
          <a:xfrm>
            <a:off x="683568" y="1772816"/>
            <a:ext cx="7776864" cy="477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Arial Unicode MS" pitchFamily="34" charset="-122"/>
                <a:cs typeface="Arial Unicode MS" pitchFamily="34" charset="-122"/>
              </a:defRPr>
            </a:lvl1pPr>
            <a:lvl2pPr marL="742950" indent="-285750" eaLnBrk="0" hangingPunct="0">
              <a:defRPr>
                <a:solidFill>
                  <a:schemeClr val="tx1"/>
                </a:solidFill>
                <a:latin typeface="Arial" panose="020B0604020202020204" pitchFamily="34" charset="0"/>
                <a:ea typeface="Arial Unicode MS" pitchFamily="34" charset="-122"/>
                <a:cs typeface="Arial Unicode MS" pitchFamily="34" charset="-122"/>
              </a:defRPr>
            </a:lvl2pPr>
            <a:lvl3pPr marL="1143000" indent="-228600" eaLnBrk="0" hangingPunct="0">
              <a:defRPr>
                <a:solidFill>
                  <a:schemeClr val="tx1"/>
                </a:solidFill>
                <a:latin typeface="Arial" panose="020B0604020202020204" pitchFamily="34" charset="0"/>
                <a:ea typeface="Arial Unicode MS" pitchFamily="34" charset="-122"/>
                <a:cs typeface="Arial Unicode MS" pitchFamily="34" charset="-122"/>
              </a:defRPr>
            </a:lvl3pPr>
            <a:lvl4pPr marL="1600200" indent="-228600" eaLnBrk="0" hangingPunct="0">
              <a:defRPr>
                <a:solidFill>
                  <a:schemeClr val="tx1"/>
                </a:solidFill>
                <a:latin typeface="Arial" panose="020B0604020202020204" pitchFamily="34" charset="0"/>
                <a:ea typeface="Arial Unicode MS" pitchFamily="34" charset="-122"/>
                <a:cs typeface="Arial Unicode MS" pitchFamily="34" charset="-122"/>
              </a:defRPr>
            </a:lvl4pPr>
            <a:lvl5pPr marL="2057400" indent="-228600" eaLnBrk="0" hangingPunct="0">
              <a:defRPr>
                <a:solidFill>
                  <a:schemeClr val="tx1"/>
                </a:solidFill>
                <a:latin typeface="Arial" panose="020B0604020202020204"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Unicode MS" pitchFamily="34" charset="-122"/>
                <a:cs typeface="Arial Unicode MS" pitchFamily="34" charset="-122"/>
              </a:defRPr>
            </a:lvl9pPr>
          </a:lstStyle>
          <a:p>
            <a:pPr marL="342900" indent="-342900" eaLnBrk="1" hangingPunct="1">
              <a:buFont typeface="Wingdings" panose="05000000000000000000" pitchFamily="2" charset="2"/>
              <a:buChar char="l"/>
            </a:pPr>
            <a:r>
              <a:rPr lang="zh-CN" altLang="en-US" sz="2400" b="1" dirty="0" smtClean="0">
                <a:ea typeface="宋体" panose="02010600030101010101" pitchFamily="2" charset="-122"/>
              </a:rPr>
              <a:t>临时</a:t>
            </a:r>
            <a:r>
              <a:rPr lang="zh-CN" altLang="en-US" sz="2400" b="1" dirty="0">
                <a:ea typeface="宋体" panose="02010600030101010101" pitchFamily="2" charset="-122"/>
              </a:rPr>
              <a:t>配置方式</a:t>
            </a:r>
            <a:r>
              <a:rPr lang="zh-CN" altLang="en-US" sz="2400" dirty="0">
                <a:ea typeface="宋体" panose="02010600030101010101" pitchFamily="2" charset="-122"/>
              </a:rPr>
              <a:t>：通过</a:t>
            </a:r>
            <a:r>
              <a:rPr lang="en-US" altLang="zh-CN" sz="2400" dirty="0">
                <a:ea typeface="宋体" panose="02010600030101010101" pitchFamily="2" charset="-122"/>
              </a:rPr>
              <a:t>dos</a:t>
            </a:r>
            <a:r>
              <a:rPr lang="zh-CN" altLang="en-US" sz="2400" dirty="0">
                <a:ea typeface="宋体" panose="02010600030101010101" pitchFamily="2" charset="-122"/>
              </a:rPr>
              <a:t>命令中</a:t>
            </a:r>
            <a:r>
              <a:rPr lang="en-US" altLang="zh-CN" sz="2400" dirty="0">
                <a:solidFill>
                  <a:srgbClr val="FF0000"/>
                </a:solidFill>
                <a:ea typeface="宋体" panose="02010600030101010101" pitchFamily="2" charset="-122"/>
              </a:rPr>
              <a:t>set</a:t>
            </a:r>
            <a:r>
              <a:rPr lang="zh-CN" altLang="en-US" sz="2400" dirty="0">
                <a:solidFill>
                  <a:srgbClr val="FF0000"/>
                </a:solidFill>
                <a:ea typeface="宋体" panose="02010600030101010101" pitchFamily="2" charset="-122"/>
              </a:rPr>
              <a:t>命令</a:t>
            </a:r>
            <a:r>
              <a:rPr lang="zh-CN" altLang="en-US" sz="2400" dirty="0">
                <a:ea typeface="宋体" panose="02010600030101010101" pitchFamily="2" charset="-122"/>
              </a:rPr>
              <a:t>完成</a:t>
            </a:r>
            <a:endParaRPr lang="zh-CN" altLang="en-US" sz="2400" dirty="0">
              <a:ea typeface="宋体" panose="02010600030101010101" pitchFamily="2" charset="-122"/>
            </a:endParaRPr>
          </a:p>
          <a:p>
            <a:pPr marL="1085850" lvl="1" indent="-342900" eaLnBrk="1" hangingPunct="1">
              <a:buFont typeface="Wingdings" panose="05000000000000000000" pitchFamily="2" charset="2"/>
              <a:buChar char="Ø"/>
            </a:pPr>
            <a:r>
              <a:rPr lang="en-US" altLang="zh-CN" sz="2000" dirty="0" smtClean="0">
                <a:solidFill>
                  <a:srgbClr val="FF0000"/>
                </a:solidFill>
                <a:ea typeface="宋体" panose="02010600030101010101" pitchFamily="2" charset="-122"/>
              </a:rPr>
              <a:t>set </a:t>
            </a:r>
            <a:r>
              <a:rPr lang="zh-CN" altLang="en-US" sz="2000" dirty="0">
                <a:ea typeface="宋体" panose="02010600030101010101" pitchFamily="2" charset="-122"/>
              </a:rPr>
              <a:t>：用于查看本机的所有环境变量的信息。</a:t>
            </a:r>
            <a:endParaRPr lang="zh-CN" altLang="en-US" sz="2000" dirty="0">
              <a:ea typeface="宋体" panose="02010600030101010101" pitchFamily="2" charset="-122"/>
            </a:endParaRPr>
          </a:p>
          <a:p>
            <a:pPr marL="1085850" lvl="1" indent="-342900" eaLnBrk="1" hangingPunct="1">
              <a:buFont typeface="Wingdings" panose="05000000000000000000" pitchFamily="2" charset="2"/>
              <a:buChar char="Ø"/>
            </a:pPr>
            <a:r>
              <a:rPr lang="en-US" altLang="zh-CN" sz="2000" dirty="0" smtClean="0">
                <a:solidFill>
                  <a:srgbClr val="FF0000"/>
                </a:solidFill>
                <a:ea typeface="宋体" panose="02010600030101010101" pitchFamily="2" charset="-122"/>
              </a:rPr>
              <a:t>set  </a:t>
            </a:r>
            <a:r>
              <a:rPr lang="zh-CN" altLang="en-US" sz="2000" dirty="0">
                <a:solidFill>
                  <a:srgbClr val="FF0000"/>
                </a:solidFill>
                <a:ea typeface="宋体" panose="02010600030101010101" pitchFamily="2" charset="-122"/>
              </a:rPr>
              <a:t>变量名</a:t>
            </a:r>
            <a:r>
              <a:rPr lang="zh-CN" altLang="en-US" sz="2000" dirty="0">
                <a:ea typeface="宋体" panose="02010600030101010101" pitchFamily="2" charset="-122"/>
              </a:rPr>
              <a:t> ：查看具体一个环境变量的值。</a:t>
            </a:r>
            <a:endParaRPr lang="zh-CN" altLang="en-US" sz="2000" dirty="0">
              <a:ea typeface="宋体" panose="02010600030101010101" pitchFamily="2" charset="-122"/>
            </a:endParaRPr>
          </a:p>
          <a:p>
            <a:pPr marL="1085850" lvl="1" indent="-342900" eaLnBrk="1" hangingPunct="1">
              <a:buFont typeface="Wingdings" panose="05000000000000000000" pitchFamily="2" charset="2"/>
              <a:buChar char="Ø"/>
            </a:pPr>
            <a:r>
              <a:rPr lang="en-US" altLang="zh-CN" sz="2000" dirty="0" smtClean="0">
                <a:solidFill>
                  <a:srgbClr val="FF0000"/>
                </a:solidFill>
                <a:ea typeface="宋体" panose="02010600030101010101" pitchFamily="2" charset="-122"/>
              </a:rPr>
              <a:t>set  </a:t>
            </a:r>
            <a:r>
              <a:rPr lang="zh-CN" altLang="en-US" sz="2000" dirty="0">
                <a:solidFill>
                  <a:srgbClr val="FF0000"/>
                </a:solidFill>
                <a:ea typeface="宋体" panose="02010600030101010101" pitchFamily="2" charset="-122"/>
              </a:rPr>
              <a:t>变量名</a:t>
            </a:r>
            <a:r>
              <a:rPr lang="en-US" altLang="zh-CN" sz="2000" dirty="0">
                <a:solidFill>
                  <a:srgbClr val="FF0000"/>
                </a:solidFill>
                <a:ea typeface="宋体" panose="02010600030101010101" pitchFamily="2" charset="-122"/>
              </a:rPr>
              <a:t>=</a:t>
            </a:r>
            <a:r>
              <a:rPr lang="zh-CN" altLang="en-US" sz="2000" dirty="0">
                <a:ea typeface="宋体" panose="02010600030101010101" pitchFamily="2" charset="-122"/>
              </a:rPr>
              <a:t>：清空一个环境变量的值。</a:t>
            </a:r>
            <a:endParaRPr lang="zh-CN" altLang="en-US" sz="2000" dirty="0">
              <a:ea typeface="宋体" panose="02010600030101010101" pitchFamily="2" charset="-122"/>
            </a:endParaRPr>
          </a:p>
          <a:p>
            <a:pPr marL="1085850" lvl="1" indent="-342900" eaLnBrk="1" hangingPunct="1">
              <a:buFont typeface="Wingdings" panose="05000000000000000000" pitchFamily="2" charset="2"/>
              <a:buChar char="Ø"/>
            </a:pPr>
            <a:r>
              <a:rPr lang="en-US" altLang="zh-CN" sz="2000" dirty="0" smtClean="0">
                <a:solidFill>
                  <a:srgbClr val="FF0000"/>
                </a:solidFill>
                <a:ea typeface="宋体" panose="02010600030101010101" pitchFamily="2" charset="-122"/>
              </a:rPr>
              <a:t>set  </a:t>
            </a:r>
            <a:r>
              <a:rPr lang="zh-CN" altLang="en-US" sz="2000" dirty="0">
                <a:solidFill>
                  <a:srgbClr val="FF0000"/>
                </a:solidFill>
                <a:ea typeface="宋体" panose="02010600030101010101" pitchFamily="2" charset="-122"/>
              </a:rPr>
              <a:t>变量名</a:t>
            </a:r>
            <a:r>
              <a:rPr lang="en-US" altLang="zh-CN" sz="2000" dirty="0">
                <a:solidFill>
                  <a:srgbClr val="FF0000"/>
                </a:solidFill>
                <a:ea typeface="宋体" panose="02010600030101010101" pitchFamily="2" charset="-122"/>
              </a:rPr>
              <a:t>=</a:t>
            </a:r>
            <a:r>
              <a:rPr lang="zh-CN" altLang="en-US" sz="2000" dirty="0">
                <a:solidFill>
                  <a:srgbClr val="FF0000"/>
                </a:solidFill>
                <a:ea typeface="宋体" panose="02010600030101010101" pitchFamily="2" charset="-122"/>
              </a:rPr>
              <a:t>具体值</a:t>
            </a:r>
            <a:r>
              <a:rPr lang="zh-CN" altLang="en-US" sz="2000" dirty="0">
                <a:ea typeface="宋体" panose="02010600030101010101" pitchFamily="2" charset="-122"/>
              </a:rPr>
              <a:t> ：给指定变量定义具体值。</a:t>
            </a:r>
            <a:endParaRPr lang="zh-CN" altLang="en-US" sz="2000" dirty="0">
              <a:ea typeface="宋体" panose="02010600030101010101" pitchFamily="2" charset="-122"/>
            </a:endParaRPr>
          </a:p>
          <a:p>
            <a:pPr marL="342900" indent="-342900" eaLnBrk="1" hangingPunct="1">
              <a:buFont typeface="Wingdings" panose="05000000000000000000" pitchFamily="2" charset="2"/>
              <a:buChar char="l"/>
            </a:pPr>
            <a:endParaRPr lang="en-US" altLang="zh-CN" sz="2400" dirty="0" smtClean="0">
              <a:ea typeface="宋体" panose="02010600030101010101" pitchFamily="2" charset="-122"/>
            </a:endParaRPr>
          </a:p>
          <a:p>
            <a:pPr marL="342900" indent="-342900" eaLnBrk="1" hangingPunct="1">
              <a:buFont typeface="Wingdings" panose="05000000000000000000" pitchFamily="2" charset="2"/>
              <a:buChar char="l"/>
            </a:pPr>
            <a:r>
              <a:rPr lang="zh-CN" altLang="en-US" sz="2400" dirty="0" smtClean="0">
                <a:ea typeface="宋体" panose="02010600030101010101" pitchFamily="2" charset="-122"/>
              </a:rPr>
              <a:t>想</a:t>
            </a:r>
            <a:r>
              <a:rPr lang="zh-CN" altLang="en-US" sz="2400" dirty="0">
                <a:ea typeface="宋体" panose="02010600030101010101" pitchFamily="2" charset="-122"/>
              </a:rPr>
              <a:t>要在原有环境变量值基础上添加新值呢？</a:t>
            </a:r>
            <a:endParaRPr lang="zh-CN" altLang="en-US" sz="2400" dirty="0">
              <a:ea typeface="宋体" panose="02010600030101010101" pitchFamily="2" charset="-122"/>
            </a:endParaRPr>
          </a:p>
          <a:p>
            <a:pPr marL="1085850" lvl="1" indent="-342900" eaLnBrk="1" hangingPunct="1">
              <a:buFont typeface="Wingdings" panose="05000000000000000000" pitchFamily="2" charset="2"/>
              <a:buChar char="Ø"/>
            </a:pPr>
            <a:r>
              <a:rPr lang="zh-CN" altLang="en-US" sz="2000" dirty="0" smtClean="0">
                <a:ea typeface="宋体" panose="02010600030101010101" pitchFamily="2" charset="-122"/>
              </a:rPr>
              <a:t>首先</a:t>
            </a:r>
            <a:r>
              <a:rPr lang="zh-CN" altLang="en-US" sz="2000" dirty="0">
                <a:ea typeface="宋体" panose="02010600030101010101" pitchFamily="2" charset="-122"/>
              </a:rPr>
              <a:t>，通过</a:t>
            </a:r>
            <a:r>
              <a:rPr lang="en-US" altLang="zh-CN" sz="2000" dirty="0">
                <a:solidFill>
                  <a:srgbClr val="FF0000"/>
                </a:solidFill>
                <a:ea typeface="宋体" panose="02010600030101010101" pitchFamily="2" charset="-122"/>
              </a:rPr>
              <a:t>%</a:t>
            </a:r>
            <a:r>
              <a:rPr lang="zh-CN" altLang="en-US" sz="2000" dirty="0">
                <a:solidFill>
                  <a:srgbClr val="FF0000"/>
                </a:solidFill>
                <a:ea typeface="宋体" panose="02010600030101010101" pitchFamily="2" charset="-122"/>
              </a:rPr>
              <a:t>变量名</a:t>
            </a:r>
            <a:r>
              <a:rPr lang="en-US" altLang="zh-CN" sz="2000" dirty="0">
                <a:solidFill>
                  <a:srgbClr val="FF0000"/>
                </a:solidFill>
                <a:ea typeface="宋体" panose="02010600030101010101" pitchFamily="2" charset="-122"/>
              </a:rPr>
              <a:t>%</a:t>
            </a:r>
            <a:r>
              <a:rPr lang="zh-CN" altLang="en-US" sz="2000" dirty="0">
                <a:ea typeface="宋体" panose="02010600030101010101" pitchFamily="2" charset="-122"/>
              </a:rPr>
              <a:t>操作符获取到原有环境变量的值。</a:t>
            </a:r>
            <a:endParaRPr lang="zh-CN" altLang="en-US" sz="2000" dirty="0">
              <a:ea typeface="宋体" panose="02010600030101010101" pitchFamily="2" charset="-122"/>
            </a:endParaRPr>
          </a:p>
          <a:p>
            <a:pPr marL="1085850" lvl="1" indent="-342900" eaLnBrk="1" hangingPunct="1">
              <a:buFont typeface="Wingdings" panose="05000000000000000000" pitchFamily="2" charset="2"/>
              <a:buChar char="Ø"/>
            </a:pPr>
            <a:r>
              <a:rPr lang="zh-CN" altLang="en-US" sz="2000" dirty="0" smtClean="0">
                <a:ea typeface="宋体" panose="02010600030101010101" pitchFamily="2" charset="-122"/>
              </a:rPr>
              <a:t>然后</a:t>
            </a:r>
            <a:r>
              <a:rPr lang="zh-CN" altLang="en-US" sz="2000" dirty="0">
                <a:ea typeface="宋体" panose="02010600030101010101" pitchFamily="2" charset="-122"/>
              </a:rPr>
              <a:t>加上新值后再定义给该变量名即可</a:t>
            </a:r>
            <a:endParaRPr lang="zh-CN" altLang="en-US" sz="2000" dirty="0">
              <a:ea typeface="宋体" panose="02010600030101010101" pitchFamily="2" charset="-122"/>
            </a:endParaRPr>
          </a:p>
          <a:p>
            <a:pPr marL="1085850" lvl="1" indent="-342900" eaLnBrk="1" hangingPunct="1">
              <a:buFont typeface="Wingdings" panose="05000000000000000000" pitchFamily="2" charset="2"/>
              <a:buChar char="Ø"/>
            </a:pPr>
            <a:r>
              <a:rPr lang="zh-CN" altLang="en-US" sz="2000" dirty="0" smtClean="0">
                <a:ea typeface="宋体" panose="02010600030101010101" pitchFamily="2" charset="-122"/>
              </a:rPr>
              <a:t>举例</a:t>
            </a:r>
            <a:r>
              <a:rPr lang="zh-CN" altLang="en-US" sz="2000" dirty="0">
                <a:ea typeface="宋体" panose="02010600030101010101" pitchFamily="2" charset="-122"/>
              </a:rPr>
              <a:t>：给</a:t>
            </a:r>
            <a:r>
              <a:rPr lang="en-US" altLang="zh-CN" sz="2000" dirty="0">
                <a:ea typeface="宋体" panose="02010600030101010101" pitchFamily="2" charset="-122"/>
              </a:rPr>
              <a:t>path</a:t>
            </a:r>
            <a:r>
              <a:rPr lang="zh-CN" altLang="en-US" sz="2000" dirty="0">
                <a:ea typeface="宋体" panose="02010600030101010101" pitchFamily="2" charset="-122"/>
              </a:rPr>
              <a:t>环境变量加入新值</a:t>
            </a:r>
            <a:endParaRPr lang="zh-CN" altLang="en-US" sz="2000" dirty="0">
              <a:ea typeface="宋体" panose="02010600030101010101" pitchFamily="2" charset="-122"/>
            </a:endParaRPr>
          </a:p>
          <a:p>
            <a:pPr eaLnBrk="1" hangingPunct="1"/>
            <a:r>
              <a:rPr lang="en-US" altLang="zh-CN" sz="2000" dirty="0" smtClean="0">
                <a:solidFill>
                  <a:srgbClr val="FF0000"/>
                </a:solidFill>
                <a:ea typeface="宋体" panose="02010600030101010101" pitchFamily="2" charset="-122"/>
              </a:rPr>
              <a:t>		set  </a:t>
            </a:r>
            <a:r>
              <a:rPr lang="en-US" altLang="zh-CN" sz="2000" dirty="0">
                <a:solidFill>
                  <a:srgbClr val="FF0000"/>
                </a:solidFill>
                <a:ea typeface="宋体" panose="02010600030101010101" pitchFamily="2" charset="-122"/>
              </a:rPr>
              <a:t>path=</a:t>
            </a:r>
            <a:r>
              <a:rPr lang="zh-CN" altLang="en-US" sz="2000" dirty="0">
                <a:solidFill>
                  <a:srgbClr val="FF0000"/>
                </a:solidFill>
                <a:ea typeface="宋体" panose="02010600030101010101" pitchFamily="2" charset="-122"/>
              </a:rPr>
              <a:t>新值</a:t>
            </a:r>
            <a:r>
              <a:rPr lang="en-US" altLang="zh-CN" sz="2000" dirty="0">
                <a:solidFill>
                  <a:srgbClr val="FF0000"/>
                </a:solidFill>
                <a:ea typeface="宋体" panose="02010600030101010101" pitchFamily="2" charset="-122"/>
              </a:rPr>
              <a:t>;%path%</a:t>
            </a:r>
            <a:endParaRPr lang="en-US" altLang="zh-CN" sz="2000" dirty="0">
              <a:solidFill>
                <a:srgbClr val="FF0000"/>
              </a:solidFill>
              <a:ea typeface="宋体" panose="02010600030101010101" pitchFamily="2" charset="-122"/>
            </a:endParaRPr>
          </a:p>
          <a:p>
            <a:pPr marL="342900" indent="-342900" eaLnBrk="1" hangingPunct="1">
              <a:buFont typeface="Wingdings" panose="05000000000000000000" pitchFamily="2" charset="2"/>
              <a:buChar char="l"/>
            </a:pPr>
            <a:r>
              <a:rPr lang="zh-CN" altLang="en-US" sz="2400" dirty="0" smtClean="0">
                <a:ea typeface="宋体" panose="02010600030101010101" pitchFamily="2" charset="-122"/>
              </a:rPr>
              <a:t>注：</a:t>
            </a:r>
            <a:r>
              <a:rPr lang="zh-CN" altLang="en-US" sz="2400" dirty="0">
                <a:ea typeface="宋体" panose="02010600030101010101" pitchFamily="2" charset="-122"/>
              </a:rPr>
              <a:t>这种配置方式只在当前</a:t>
            </a:r>
            <a:r>
              <a:rPr lang="en-US" altLang="zh-CN" sz="2400" dirty="0">
                <a:ea typeface="宋体" panose="02010600030101010101" pitchFamily="2" charset="-122"/>
              </a:rPr>
              <a:t>dos</a:t>
            </a:r>
            <a:r>
              <a:rPr lang="zh-CN" altLang="en-US" sz="2400" dirty="0">
                <a:ea typeface="宋体" panose="02010600030101010101" pitchFamily="2" charset="-122"/>
              </a:rPr>
              <a:t>窗口有效。窗口</a:t>
            </a:r>
            <a:r>
              <a:rPr lang="zh-CN" altLang="en-US" sz="2400" dirty="0" smtClean="0">
                <a:ea typeface="宋体" panose="02010600030101010101" pitchFamily="2" charset="-122"/>
              </a:rPr>
              <a:t>关闭</a:t>
            </a:r>
            <a:r>
              <a:rPr lang="zh-CN" altLang="en-US" sz="2400" dirty="0">
                <a:ea typeface="宋体" panose="02010600030101010101" pitchFamily="2" charset="-122"/>
              </a:rPr>
              <a:t>，配置消失。</a:t>
            </a:r>
            <a:endParaRPr lang="zh-CN" altLang="en-US" sz="2400" dirty="0">
              <a:ea typeface="宋体" panose="02010600030101010101" pitchFamily="2" charset="-122"/>
            </a:endParaRPr>
          </a:p>
          <a:p>
            <a:pPr eaLnBrk="1" hangingPunct="1"/>
            <a:endParaRPr lang="zh-CN" altLang="en-US" sz="2400" dirty="0">
              <a:ea typeface="宋体" panose="02010600030101010101" pitchFamily="2" charset="-122"/>
            </a:endParaRPr>
          </a:p>
        </p:txBody>
      </p:sp>
      <p:sp>
        <p:nvSpPr>
          <p:cNvPr id="7" name="标题 1"/>
          <p:cNvSpPr txBox="1"/>
          <p:nvPr/>
        </p:nvSpPr>
        <p:spPr>
          <a:xfrm>
            <a:off x="179705" y="1010920"/>
            <a:ext cx="6051550" cy="504190"/>
          </a:xfrm>
          <a:prstGeom prst="rect">
            <a:avLst/>
          </a:prstGeom>
        </p:spPr>
        <p:txBody>
          <a:bodyPr>
            <a:no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pPr marL="457200" indent="-457200">
              <a:buFont typeface="Wingdings" panose="05000000000000000000" pitchFamily="2" charset="2"/>
              <a:buChar char="u"/>
            </a:pPr>
            <a:r>
              <a:rPr lang="zh-CN" altLang="en-US" sz="2800" b="1"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配置环境变量 </a:t>
            </a:r>
            <a:r>
              <a:rPr lang="en-US" altLang="zh-CN" sz="2800" b="1"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path(</a:t>
            </a:r>
            <a:r>
              <a:rPr lang="zh-CN" altLang="en-US" sz="2800" b="1"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补充了解</a:t>
            </a:r>
            <a:r>
              <a:rPr lang="en-US" altLang="zh-CN" sz="2800" b="1"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en-US" sz="28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1"/>
            <a:ext cx="8229600" cy="4133056"/>
          </a:xfrm>
        </p:spPr>
        <p:txBody>
          <a:bodyPr>
            <a:normAutofit lnSpcReduction="20000"/>
          </a:bodyPr>
          <a:lstStyle/>
          <a:p>
            <a:pPr>
              <a:buFont typeface="Wingdings" panose="05000000000000000000" pitchFamily="2" charset="2"/>
              <a:buChar char="l"/>
            </a:pPr>
            <a:r>
              <a:rPr lang="en-US" altLang="zh-CN" dirty="0" smtClean="0">
                <a:ea typeface="宋体" panose="02010600030101010101" pitchFamily="2" charset="-122"/>
                <a:cs typeface="Times New Roman" panose="02020603050405020304" pitchFamily="18" charset="0"/>
              </a:rPr>
              <a:t>Windows</a:t>
            </a:r>
            <a:r>
              <a:rPr lang="zh-CN" altLang="en-US" dirty="0" smtClean="0">
                <a:ea typeface="宋体" panose="02010600030101010101" pitchFamily="2" charset="-122"/>
                <a:cs typeface="Times New Roman" panose="02020603050405020304" pitchFamily="18" charset="0"/>
              </a:rPr>
              <a:t>操作系统常用的</a:t>
            </a:r>
            <a:r>
              <a:rPr lang="en-US" altLang="zh-CN" dirty="0" smtClean="0">
                <a:ea typeface="宋体" panose="02010600030101010101" pitchFamily="2" charset="-122"/>
                <a:cs typeface="Times New Roman" panose="02020603050405020304" pitchFamily="18" charset="0"/>
              </a:rPr>
              <a:t>DOS</a:t>
            </a:r>
            <a:r>
              <a:rPr lang="zh-CN" altLang="en-US" dirty="0" smtClean="0">
                <a:ea typeface="宋体" panose="02010600030101010101" pitchFamily="2" charset="-122"/>
                <a:cs typeface="Times New Roman" panose="02020603050405020304" pitchFamily="18" charset="0"/>
              </a:rPr>
              <a:t>命令</a:t>
            </a:r>
            <a:endParaRPr lang="en-US" altLang="zh-CN" dirty="0" smtClean="0">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en-US" altLang="zh-CN" b="1" dirty="0" smtClean="0">
                <a:ea typeface="宋体" panose="02010600030101010101" pitchFamily="2" charset="-122"/>
                <a:cs typeface="Times New Roman" panose="02020603050405020304" pitchFamily="18" charset="0"/>
              </a:rPr>
              <a:t>dir </a:t>
            </a:r>
            <a:r>
              <a:rPr lang="en-US" altLang="zh-CN" dirty="0" smtClean="0">
                <a:ea typeface="宋体" panose="02010600030101010101" pitchFamily="2" charset="-122"/>
                <a:cs typeface="Times New Roman" panose="02020603050405020304" pitchFamily="18" charset="0"/>
              </a:rPr>
              <a:t>:</a:t>
            </a:r>
            <a:r>
              <a:rPr lang="en-US" altLang="zh-CN" b="1" dirty="0" smtClean="0">
                <a:ea typeface="宋体" panose="02010600030101010101" pitchFamily="2" charset="-122"/>
                <a:cs typeface="Times New Roman" panose="02020603050405020304" pitchFamily="18" charset="0"/>
              </a:rPr>
              <a:t>    </a:t>
            </a:r>
            <a:r>
              <a:rPr lang="zh-CN" altLang="en-US" dirty="0" smtClean="0">
                <a:ea typeface="宋体" panose="02010600030101010101" pitchFamily="2" charset="-122"/>
                <a:cs typeface="Times New Roman" panose="02020603050405020304" pitchFamily="18" charset="0"/>
              </a:rPr>
              <a:t>列出当前目录下的文件以及文件夹</a:t>
            </a:r>
            <a:endParaRPr lang="en-US" altLang="zh-CN" dirty="0" smtClean="0">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en-US" altLang="zh-CN" b="1" dirty="0" err="1">
                <a:ea typeface="宋体" panose="02010600030101010101" pitchFamily="2" charset="-122"/>
                <a:cs typeface="Times New Roman" panose="02020603050405020304" pitchFamily="18" charset="0"/>
              </a:rPr>
              <a:t>md</a:t>
            </a:r>
            <a:r>
              <a:rPr lang="en-US" altLang="zh-CN" b="1" dirty="0">
                <a:ea typeface="宋体" panose="02010600030101010101" pitchFamily="2" charset="-122"/>
                <a:cs typeface="Times New Roman" panose="02020603050405020304" pitchFamily="18" charset="0"/>
              </a:rPr>
              <a:t> </a:t>
            </a:r>
            <a:r>
              <a:rPr lang="en-US" altLang="zh-CN" dirty="0">
                <a:ea typeface="宋体" panose="02010600030101010101" pitchFamily="2" charset="-122"/>
                <a:cs typeface="Times New Roman" panose="02020603050405020304" pitchFamily="18" charset="0"/>
              </a:rPr>
              <a:t>:</a:t>
            </a:r>
            <a:r>
              <a:rPr lang="en-US" altLang="zh-CN" b="1" dirty="0">
                <a:ea typeface="宋体" panose="02010600030101010101" pitchFamily="2" charset="-122"/>
                <a:cs typeface="Times New Roman" panose="02020603050405020304" pitchFamily="18" charset="0"/>
              </a:rPr>
              <a:t>   </a:t>
            </a:r>
            <a:r>
              <a:rPr lang="zh-CN" altLang="en-US" dirty="0" smtClean="0">
                <a:ea typeface="宋体" panose="02010600030101010101" pitchFamily="2" charset="-122"/>
                <a:cs typeface="Times New Roman" panose="02020603050405020304" pitchFamily="18" charset="0"/>
              </a:rPr>
              <a:t>创建目录</a:t>
            </a:r>
            <a:endParaRPr lang="en-US" altLang="zh-CN" dirty="0" smtClean="0">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en-US" altLang="zh-CN" b="1" dirty="0">
                <a:ea typeface="宋体" panose="02010600030101010101" pitchFamily="2" charset="-122"/>
                <a:cs typeface="Times New Roman" panose="02020603050405020304" pitchFamily="18" charset="0"/>
              </a:rPr>
              <a:t>rd </a:t>
            </a:r>
            <a:r>
              <a:rPr lang="en-US" altLang="zh-CN" dirty="0">
                <a:ea typeface="宋体" panose="02010600030101010101" pitchFamily="2" charset="-122"/>
                <a:cs typeface="Times New Roman" panose="02020603050405020304" pitchFamily="18" charset="0"/>
              </a:rPr>
              <a:t>:</a:t>
            </a:r>
            <a:r>
              <a:rPr lang="en-US" altLang="zh-CN" b="1" dirty="0">
                <a:ea typeface="宋体" panose="02010600030101010101" pitchFamily="2" charset="-122"/>
                <a:cs typeface="Times New Roman" panose="02020603050405020304" pitchFamily="18" charset="0"/>
              </a:rPr>
              <a:t>     </a:t>
            </a:r>
            <a:r>
              <a:rPr lang="zh-CN" altLang="en-US" dirty="0" smtClean="0">
                <a:ea typeface="宋体" panose="02010600030101010101" pitchFamily="2" charset="-122"/>
                <a:cs typeface="Times New Roman" panose="02020603050405020304" pitchFamily="18" charset="0"/>
              </a:rPr>
              <a:t>删除目录  只能删除空目录</a:t>
            </a:r>
            <a:endParaRPr lang="en-US" altLang="zh-CN" dirty="0" smtClean="0">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en-US" altLang="zh-CN" b="1" dirty="0" err="1">
                <a:solidFill>
                  <a:srgbClr val="C00000"/>
                </a:solidFill>
                <a:ea typeface="宋体" panose="02010600030101010101" pitchFamily="2" charset="-122"/>
                <a:cs typeface="Times New Roman" panose="02020603050405020304" pitchFamily="18" charset="0"/>
              </a:rPr>
              <a:t>cd</a:t>
            </a:r>
            <a:r>
              <a:rPr lang="en-US" altLang="zh-CN" b="1" dirty="0">
                <a:solidFill>
                  <a:srgbClr val="C00000"/>
                </a:solidFill>
                <a:ea typeface="宋体" panose="02010600030101010101" pitchFamily="2" charset="-122"/>
                <a:cs typeface="Times New Roman" panose="02020603050405020304" pitchFamily="18" charset="0"/>
              </a:rPr>
              <a:t> </a:t>
            </a:r>
            <a:r>
              <a:rPr lang="en-US" altLang="zh-CN" dirty="0">
                <a:solidFill>
                  <a:srgbClr val="C00000"/>
                </a:solidFill>
                <a:ea typeface="宋体" panose="02010600030101010101" pitchFamily="2" charset="-122"/>
                <a:cs typeface="Times New Roman" panose="02020603050405020304" pitchFamily="18" charset="0"/>
              </a:rPr>
              <a:t>:</a:t>
            </a:r>
            <a:r>
              <a:rPr lang="en-US" altLang="zh-CN" b="1" dirty="0">
                <a:solidFill>
                  <a:srgbClr val="C00000"/>
                </a:solidFill>
                <a:ea typeface="宋体" panose="02010600030101010101" pitchFamily="2" charset="-122"/>
                <a:cs typeface="Times New Roman" panose="02020603050405020304" pitchFamily="18" charset="0"/>
              </a:rPr>
              <a:t>    </a:t>
            </a:r>
            <a:r>
              <a:rPr lang="zh-CN" altLang="en-US" dirty="0" smtClean="0">
                <a:solidFill>
                  <a:srgbClr val="C00000"/>
                </a:solidFill>
                <a:ea typeface="宋体" panose="02010600030101010101" pitchFamily="2" charset="-122"/>
                <a:cs typeface="Times New Roman" panose="02020603050405020304" pitchFamily="18" charset="0"/>
              </a:rPr>
              <a:t>进入指定目录</a:t>
            </a:r>
            <a:endParaRPr lang="en-US" altLang="zh-CN" dirty="0" smtClean="0">
              <a:solidFill>
                <a:srgbClr val="C00000"/>
              </a:solidFill>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en-US" altLang="zh-CN" b="1" dirty="0" err="1">
                <a:solidFill>
                  <a:srgbClr val="C00000"/>
                </a:solidFill>
                <a:ea typeface="宋体" panose="02010600030101010101" pitchFamily="2" charset="-122"/>
                <a:cs typeface="Times New Roman" panose="02020603050405020304" pitchFamily="18" charset="0"/>
              </a:rPr>
              <a:t>cd</a:t>
            </a:r>
            <a:r>
              <a:rPr lang="en-US" altLang="zh-CN" b="1" dirty="0">
                <a:solidFill>
                  <a:srgbClr val="C00000"/>
                </a:solidFill>
                <a:ea typeface="宋体" panose="02010600030101010101" pitchFamily="2" charset="-122"/>
                <a:cs typeface="Times New Roman" panose="02020603050405020304" pitchFamily="18" charset="0"/>
              </a:rPr>
              <a:t>.. </a:t>
            </a:r>
            <a:r>
              <a:rPr lang="en-US" altLang="zh-CN" dirty="0" smtClean="0">
                <a:solidFill>
                  <a:srgbClr val="C00000"/>
                </a:solidFill>
                <a:ea typeface="宋体" panose="02010600030101010101" pitchFamily="2" charset="-122"/>
                <a:cs typeface="Times New Roman" panose="02020603050405020304" pitchFamily="18" charset="0"/>
              </a:rPr>
              <a:t>:  </a:t>
            </a:r>
            <a:r>
              <a:rPr lang="zh-CN" altLang="en-US" dirty="0" smtClean="0">
                <a:solidFill>
                  <a:srgbClr val="C00000"/>
                </a:solidFill>
                <a:ea typeface="宋体" panose="02010600030101010101" pitchFamily="2" charset="-122"/>
                <a:cs typeface="Times New Roman" panose="02020603050405020304" pitchFamily="18" charset="0"/>
              </a:rPr>
              <a:t>退回到上一级目录</a:t>
            </a:r>
            <a:endParaRPr lang="en-US" altLang="zh-CN" dirty="0" smtClean="0">
              <a:solidFill>
                <a:srgbClr val="C00000"/>
              </a:solidFill>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en-US" altLang="zh-CN" b="1" dirty="0" err="1">
                <a:solidFill>
                  <a:srgbClr val="C00000"/>
                </a:solidFill>
                <a:ea typeface="宋体" panose="02010600030101010101" pitchFamily="2" charset="-122"/>
                <a:cs typeface="Times New Roman" panose="02020603050405020304" pitchFamily="18" charset="0"/>
              </a:rPr>
              <a:t>cd</a:t>
            </a:r>
            <a:r>
              <a:rPr lang="en-US" altLang="zh-CN" b="1" dirty="0">
                <a:solidFill>
                  <a:srgbClr val="C00000"/>
                </a:solidFill>
                <a:ea typeface="宋体" panose="02010600030101010101" pitchFamily="2" charset="-122"/>
                <a:cs typeface="Times New Roman" panose="02020603050405020304" pitchFamily="18" charset="0"/>
              </a:rPr>
              <a:t>\</a:t>
            </a:r>
            <a:r>
              <a:rPr lang="en-US" altLang="zh-CN" dirty="0">
                <a:solidFill>
                  <a:srgbClr val="C00000"/>
                </a:solidFill>
                <a:ea typeface="宋体" panose="02010600030101010101" pitchFamily="2" charset="-122"/>
                <a:cs typeface="Times New Roman" panose="02020603050405020304" pitchFamily="18" charset="0"/>
              </a:rPr>
              <a:t>:</a:t>
            </a:r>
            <a:r>
              <a:rPr lang="en-US" altLang="zh-CN" b="1" dirty="0">
                <a:solidFill>
                  <a:srgbClr val="C00000"/>
                </a:solidFill>
                <a:ea typeface="宋体" panose="02010600030101010101" pitchFamily="2" charset="-122"/>
                <a:cs typeface="Times New Roman" panose="02020603050405020304" pitchFamily="18" charset="0"/>
              </a:rPr>
              <a:t>    </a:t>
            </a:r>
            <a:r>
              <a:rPr lang="zh-CN" altLang="en-US" dirty="0" smtClean="0">
                <a:solidFill>
                  <a:srgbClr val="C00000"/>
                </a:solidFill>
                <a:ea typeface="宋体" panose="02010600030101010101" pitchFamily="2" charset="-122"/>
                <a:cs typeface="Times New Roman" panose="02020603050405020304" pitchFamily="18" charset="0"/>
              </a:rPr>
              <a:t>退回到根目录</a:t>
            </a:r>
            <a:endParaRPr lang="en-US" altLang="zh-CN" dirty="0" smtClean="0">
              <a:solidFill>
                <a:srgbClr val="C00000"/>
              </a:solidFill>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en-US" altLang="zh-CN" b="1" dirty="0" smtClean="0">
                <a:ea typeface="宋体" panose="02010600030101010101" pitchFamily="2" charset="-122"/>
                <a:cs typeface="Times New Roman" panose="02020603050405020304" pitchFamily="18" charset="0"/>
              </a:rPr>
              <a:t>del </a:t>
            </a:r>
            <a:r>
              <a:rPr lang="en-US" altLang="zh-CN" dirty="0" smtClean="0">
                <a:ea typeface="宋体" panose="02010600030101010101" pitchFamily="2" charset="-122"/>
                <a:cs typeface="Times New Roman" panose="02020603050405020304" pitchFamily="18" charset="0"/>
              </a:rPr>
              <a:t>:</a:t>
            </a:r>
            <a:r>
              <a:rPr lang="en-US" altLang="zh-CN" b="1" dirty="0" smtClean="0">
                <a:ea typeface="宋体" panose="02010600030101010101" pitchFamily="2" charset="-122"/>
                <a:cs typeface="Times New Roman" panose="02020603050405020304" pitchFamily="18" charset="0"/>
              </a:rPr>
              <a:t>    </a:t>
            </a:r>
            <a:r>
              <a:rPr lang="zh-CN" altLang="en-US" dirty="0" smtClean="0">
                <a:ea typeface="宋体" panose="02010600030101010101" pitchFamily="2" charset="-122"/>
                <a:cs typeface="Times New Roman" panose="02020603050405020304" pitchFamily="18" charset="0"/>
              </a:rPr>
              <a:t>删除文件  </a:t>
            </a:r>
            <a:endParaRPr lang="zh-CN" altLang="en-US" dirty="0" smtClean="0">
              <a:ea typeface="宋体" panose="02010600030101010101" pitchFamily="2" charset="-122"/>
              <a:cs typeface="Times New Roman" panose="02020603050405020304" pitchFamily="18" charset="0"/>
            </a:endParaRPr>
          </a:p>
          <a:p>
            <a:pPr lvl="2">
              <a:buFont typeface="Wingdings" panose="05000000000000000000" pitchFamily="2" charset="2"/>
              <a:buChar char="Ø"/>
            </a:pPr>
            <a:r>
              <a:rPr lang="en-US" altLang="zh-CN" dirty="0" smtClean="0">
                <a:ea typeface="宋体" panose="02010600030101010101" pitchFamily="2" charset="-122"/>
                <a:cs typeface="Times New Roman" panose="02020603050405020304" pitchFamily="18" charset="0"/>
              </a:rPr>
              <a:t>del </a:t>
            </a:r>
            <a:r>
              <a:rPr lang="zh-CN" altLang="en-US" dirty="0" smtClean="0">
                <a:ea typeface="宋体" panose="02010600030101010101" pitchFamily="2" charset="-122"/>
                <a:cs typeface="Times New Roman" panose="02020603050405020304" pitchFamily="18" charset="0"/>
              </a:rPr>
              <a:t>文件名</a:t>
            </a:r>
            <a:r>
              <a:rPr lang="en-US" altLang="zh-CN" dirty="0" smtClean="0">
                <a:ea typeface="宋体" panose="02010600030101010101" pitchFamily="2" charset="-122"/>
                <a:cs typeface="Times New Roman" panose="02020603050405020304" pitchFamily="18" charset="0"/>
              </a:rPr>
              <a:t>.</a:t>
            </a:r>
            <a:r>
              <a:rPr lang="zh-CN" altLang="en-US" dirty="0" smtClean="0">
                <a:ea typeface="宋体" panose="02010600030101010101" pitchFamily="2" charset="-122"/>
                <a:cs typeface="Times New Roman" panose="02020603050405020304" pitchFamily="18" charset="0"/>
              </a:rPr>
              <a:t>后缀名   删除文件</a:t>
            </a:r>
            <a:endParaRPr lang="zh-CN" altLang="en-US" dirty="0" smtClean="0">
              <a:ea typeface="宋体" panose="02010600030101010101" pitchFamily="2" charset="-122"/>
              <a:cs typeface="Times New Roman" panose="02020603050405020304" pitchFamily="18" charset="0"/>
            </a:endParaRPr>
          </a:p>
          <a:p>
            <a:pPr lvl="2">
              <a:buFont typeface="Wingdings" panose="05000000000000000000" pitchFamily="2" charset="2"/>
              <a:buChar char="Ø"/>
            </a:pPr>
            <a:r>
              <a:rPr lang="en-US" altLang="zh-CN" dirty="0" smtClean="0">
                <a:ea typeface="宋体" panose="02010600030101010101" pitchFamily="2" charset="-122"/>
                <a:cs typeface="Times New Roman" panose="02020603050405020304" pitchFamily="18" charset="0"/>
              </a:rPr>
              <a:t>del </a:t>
            </a:r>
            <a:r>
              <a:rPr lang="zh-CN" altLang="en-US" dirty="0" smtClean="0">
                <a:ea typeface="宋体" panose="02010600030101010101" pitchFamily="2" charset="-122"/>
                <a:cs typeface="Times New Roman" panose="02020603050405020304" pitchFamily="18" charset="0"/>
              </a:rPr>
              <a:t>目录  删除目录中的所有文件</a:t>
            </a:r>
            <a:endParaRPr lang="zh-CN" altLang="en-US" dirty="0" smtClean="0">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en-US" altLang="zh-CN" b="1" dirty="0">
                <a:ea typeface="宋体" panose="02010600030101010101" pitchFamily="2" charset="-122"/>
                <a:cs typeface="Times New Roman" panose="02020603050405020304" pitchFamily="18" charset="0"/>
              </a:rPr>
              <a:t>exit </a:t>
            </a:r>
            <a:r>
              <a:rPr lang="en-US" altLang="zh-CN" dirty="0">
                <a:ea typeface="宋体" panose="02010600030101010101" pitchFamily="2" charset="-122"/>
                <a:cs typeface="Times New Roman" panose="02020603050405020304" pitchFamily="18" charset="0"/>
              </a:rPr>
              <a:t>: </a:t>
            </a:r>
            <a:r>
              <a:rPr lang="en-US" altLang="zh-CN" b="1" dirty="0">
                <a:ea typeface="宋体" panose="02010600030101010101" pitchFamily="2" charset="-122"/>
                <a:cs typeface="Times New Roman" panose="02020603050405020304" pitchFamily="18" charset="0"/>
              </a:rPr>
              <a:t>  </a:t>
            </a:r>
            <a:r>
              <a:rPr lang="zh-CN" altLang="en-US" dirty="0" smtClean="0">
                <a:ea typeface="宋体" panose="02010600030101010101" pitchFamily="2" charset="-122"/>
                <a:cs typeface="Times New Roman" panose="02020603050405020304" pitchFamily="18" charset="0"/>
              </a:rPr>
              <a:t>退出 </a:t>
            </a:r>
            <a:r>
              <a:rPr lang="en-US" altLang="zh-CN" dirty="0" smtClean="0">
                <a:ea typeface="宋体" panose="02010600030101010101" pitchFamily="2" charset="-122"/>
                <a:cs typeface="Times New Roman" panose="02020603050405020304" pitchFamily="18" charset="0"/>
              </a:rPr>
              <a:t>dos </a:t>
            </a:r>
            <a:r>
              <a:rPr lang="zh-CN" altLang="en-US" dirty="0" smtClean="0">
                <a:ea typeface="宋体" panose="02010600030101010101" pitchFamily="2" charset="-122"/>
                <a:cs typeface="Times New Roman" panose="02020603050405020304" pitchFamily="18" charset="0"/>
              </a:rPr>
              <a:t>命令行</a:t>
            </a:r>
            <a:endParaRPr lang="zh-CN" altLang="en-US" dirty="0" smtClean="0">
              <a:ea typeface="宋体" panose="02010600030101010101" pitchFamily="2" charset="-122"/>
              <a:cs typeface="Times New Roman" panose="02020603050405020304" pitchFamily="18" charset="0"/>
            </a:endParaRPr>
          </a:p>
        </p:txBody>
      </p:sp>
      <p:sp>
        <p:nvSpPr>
          <p:cNvPr id="5" name="标题 1"/>
          <p:cNvSpPr txBox="1"/>
          <p:nvPr/>
        </p:nvSpPr>
        <p:spPr>
          <a:xfrm>
            <a:off x="1785918" y="692696"/>
            <a:ext cx="5616624"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r>
              <a:rPr lang="zh-CN" altLang="en-US" b="1" dirty="0" smtClean="0">
                <a:latin typeface="+mn-lt"/>
                <a:ea typeface="宋体" panose="02010600030101010101" pitchFamily="2" charset="-122"/>
                <a:cs typeface="Times New Roman" panose="02020603050405020304" pitchFamily="18" charset="0"/>
              </a:rPr>
              <a:t>基础常识</a:t>
            </a:r>
            <a:endParaRPr lang="zh-CN" altLang="en-US" b="1" dirty="0">
              <a:latin typeface="+mn-lt"/>
              <a:ea typeface="宋体" panose="02010600030101010101" pitchFamily="2" charset="-122"/>
              <a:cs typeface="Times New Roman" panose="02020603050405020304" pitchFamily="18" charset="0"/>
            </a:endParaRPr>
          </a:p>
        </p:txBody>
      </p:sp>
      <p:sp>
        <p:nvSpPr>
          <p:cNvPr id="2" name="TextBox 1"/>
          <p:cNvSpPr txBox="1"/>
          <p:nvPr/>
        </p:nvSpPr>
        <p:spPr>
          <a:xfrm>
            <a:off x="899592" y="5733256"/>
            <a:ext cx="3240360" cy="369332"/>
          </a:xfrm>
          <a:prstGeom prst="rect">
            <a:avLst/>
          </a:prstGeom>
          <a:noFill/>
        </p:spPr>
        <p:txBody>
          <a:bodyPr wrap="square" rtlCol="0">
            <a:spAutoFit/>
          </a:bodyPr>
          <a:lstStyle/>
          <a:p>
            <a:r>
              <a:rPr lang="en-US" altLang="zh-CN" dirty="0" smtClean="0"/>
              <a:t>echo </a:t>
            </a:r>
            <a:r>
              <a:rPr lang="en-US" altLang="zh-CN" dirty="0" err="1" smtClean="0"/>
              <a:t>javase</a:t>
            </a:r>
            <a:r>
              <a:rPr lang="en-US" altLang="zh-CN" dirty="0" smtClean="0"/>
              <a:t>&gt;1.doc</a:t>
            </a: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descr="bg2.PNG"/>
          <p:cNvPicPr>
            <a:picLocks noGrp="1" noChangeAspect="1"/>
          </p:cNvPicPr>
          <p:nvPr>
            <p:ph idx="1"/>
          </p:nvPr>
        </p:nvPicPr>
        <p:blipFill>
          <a:blip r:embed="rId1"/>
          <a:stretch>
            <a:fillRect/>
          </a:stretch>
        </p:blipFill>
        <p:spPr>
          <a:xfrm>
            <a:off x="357158" y="1857364"/>
            <a:ext cx="8429684" cy="1928826"/>
          </a:xfrm>
        </p:spPr>
      </p:pic>
      <p:sp>
        <p:nvSpPr>
          <p:cNvPr id="7" name="TextBox 6"/>
          <p:cNvSpPr txBox="1"/>
          <p:nvPr/>
        </p:nvSpPr>
        <p:spPr>
          <a:xfrm>
            <a:off x="2071670" y="2445245"/>
            <a:ext cx="5357850" cy="769441"/>
          </a:xfrm>
          <a:prstGeom prst="rect">
            <a:avLst/>
          </a:prstGeom>
          <a:noFill/>
        </p:spPr>
        <p:txBody>
          <a:bodyPr wrap="square" rtlCol="0">
            <a:spAutoFit/>
          </a:bodyPr>
          <a:lstStyle/>
          <a:p>
            <a:r>
              <a:rPr lang="zh-CN" altLang="en-US" sz="4400" dirty="0" smtClean="0">
                <a:solidFill>
                  <a:schemeClr val="bg1"/>
                </a:solidFill>
              </a:rPr>
              <a:t>第一节 走进</a:t>
            </a:r>
            <a:r>
              <a:rPr lang="en-US" altLang="zh-CN" sz="4400" dirty="0" smtClean="0">
                <a:solidFill>
                  <a:schemeClr val="bg1"/>
                </a:solidFill>
              </a:rPr>
              <a:t>Java</a:t>
            </a:r>
            <a:r>
              <a:rPr lang="zh-CN" altLang="en-US" sz="4400" dirty="0" smtClean="0">
                <a:solidFill>
                  <a:schemeClr val="bg1"/>
                </a:solidFill>
              </a:rPr>
              <a:t>语言</a:t>
            </a:r>
            <a:endParaRPr lang="zh-CN" altLang="en-US" sz="4400" dirty="0">
              <a:solidFill>
                <a:schemeClr val="bg1"/>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descr="bg2.PNG"/>
          <p:cNvPicPr>
            <a:picLocks noGrp="1" noChangeAspect="1"/>
          </p:cNvPicPr>
          <p:nvPr>
            <p:ph idx="1"/>
          </p:nvPr>
        </p:nvPicPr>
        <p:blipFill>
          <a:blip r:embed="rId1"/>
          <a:stretch>
            <a:fillRect/>
          </a:stretch>
        </p:blipFill>
        <p:spPr>
          <a:xfrm>
            <a:off x="357158" y="1857364"/>
            <a:ext cx="8429684" cy="1928826"/>
          </a:xfrm>
        </p:spPr>
      </p:pic>
      <p:sp>
        <p:nvSpPr>
          <p:cNvPr id="7" name="TextBox 6"/>
          <p:cNvSpPr txBox="1"/>
          <p:nvPr/>
        </p:nvSpPr>
        <p:spPr>
          <a:xfrm>
            <a:off x="1071538" y="2428868"/>
            <a:ext cx="7143800" cy="769441"/>
          </a:xfrm>
          <a:prstGeom prst="rect">
            <a:avLst/>
          </a:prstGeom>
          <a:noFill/>
        </p:spPr>
        <p:txBody>
          <a:bodyPr wrap="square" rtlCol="0">
            <a:spAutoFit/>
          </a:bodyPr>
          <a:lstStyle/>
          <a:p>
            <a:r>
              <a:rPr lang="zh-CN" altLang="en-US" sz="4400" dirty="0" smtClean="0">
                <a:solidFill>
                  <a:schemeClr val="bg1"/>
                </a:solidFill>
              </a:rPr>
              <a:t>第三节 开发简单的应用程序</a:t>
            </a:r>
            <a:endParaRPr lang="zh-CN" altLang="en-US" sz="4400" dirty="0">
              <a:solidFill>
                <a:schemeClr val="bg1"/>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折角形 22"/>
          <p:cNvSpPr/>
          <p:nvPr/>
        </p:nvSpPr>
        <p:spPr>
          <a:xfrm>
            <a:off x="6764312" y="4362806"/>
            <a:ext cx="1571636" cy="785818"/>
          </a:xfrm>
          <a:prstGeom prst="foldedCorner">
            <a:avLst/>
          </a:prstGeom>
          <a:gradFill>
            <a:gsLst>
              <a:gs pos="0">
                <a:srgbClr val="DDEBCF"/>
              </a:gs>
              <a:gs pos="50000">
                <a:srgbClr val="9CB86E"/>
              </a:gs>
              <a:gs pos="100000">
                <a:srgbClr val="156B13"/>
              </a:gs>
            </a:gsLst>
            <a:lin ang="16200000" scaled="0"/>
          </a:gra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21" name="流程图: 多文档 20"/>
          <p:cNvSpPr/>
          <p:nvPr/>
        </p:nvSpPr>
        <p:spPr>
          <a:xfrm>
            <a:off x="3569020" y="4347208"/>
            <a:ext cx="1785950" cy="857256"/>
          </a:xfrm>
          <a:prstGeom prst="flowChartMultidocument">
            <a:avLst/>
          </a:prstGeom>
          <a:gradFill>
            <a:gsLst>
              <a:gs pos="0">
                <a:srgbClr val="DDEBCF"/>
              </a:gs>
              <a:gs pos="50000">
                <a:srgbClr val="9CB86E"/>
              </a:gs>
              <a:gs pos="100000">
                <a:srgbClr val="156B13"/>
              </a:gs>
            </a:gsLst>
            <a:lin ang="16200000" scaled="0"/>
          </a:gra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19" name="折角形 18"/>
          <p:cNvSpPr/>
          <p:nvPr/>
        </p:nvSpPr>
        <p:spPr>
          <a:xfrm>
            <a:off x="834655" y="4356444"/>
            <a:ext cx="1571636" cy="785818"/>
          </a:xfrm>
          <a:prstGeom prst="foldedCorner">
            <a:avLst/>
          </a:prstGeom>
          <a:gradFill>
            <a:gsLst>
              <a:gs pos="0">
                <a:srgbClr val="DDEBCF"/>
              </a:gs>
              <a:gs pos="50000">
                <a:srgbClr val="9CB86E"/>
              </a:gs>
              <a:gs pos="100000">
                <a:srgbClr val="156B13"/>
              </a:gs>
            </a:gsLst>
            <a:lin ang="16200000" scaled="0"/>
          </a:gra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3" name="内容占位符 2"/>
          <p:cNvSpPr>
            <a:spLocks noGrp="1"/>
          </p:cNvSpPr>
          <p:nvPr>
            <p:ph idx="1"/>
          </p:nvPr>
        </p:nvSpPr>
        <p:spPr>
          <a:xfrm>
            <a:off x="415899" y="1628800"/>
            <a:ext cx="8229600" cy="2257428"/>
          </a:xfrm>
        </p:spPr>
        <p:txBody>
          <a:bodyPr>
            <a:normAutofit/>
          </a:bodyPr>
          <a:lstStyle/>
          <a:p>
            <a:pPr>
              <a:buFont typeface="Wingdings" panose="05000000000000000000" pitchFamily="2" charset="2"/>
              <a:buChar char="l"/>
            </a:pPr>
            <a:r>
              <a:rPr lang="zh-CN" altLang="en-US" dirty="0" smtClean="0">
                <a:ea typeface="宋体" panose="02010600030101010101" pitchFamily="2" charset="-122"/>
                <a:cs typeface="Times New Roman" panose="02020603050405020304" pitchFamily="18" charset="0"/>
              </a:rPr>
              <a:t>步骤：</a:t>
            </a:r>
            <a:endParaRPr lang="en-US" altLang="zh-CN" dirty="0" smtClean="0">
              <a:ea typeface="宋体" panose="02010600030101010101" pitchFamily="2" charset="-122"/>
              <a:cs typeface="Times New Roman" panose="02020603050405020304" pitchFamily="18" charset="0"/>
            </a:endParaRPr>
          </a:p>
          <a:p>
            <a:pPr marL="914400" lvl="1" indent="-457200">
              <a:buFont typeface="+mj-lt"/>
              <a:buAutoNum type="arabicPeriod"/>
            </a:pPr>
            <a:r>
              <a:rPr lang="zh-CN" altLang="en-US" dirty="0" smtClean="0">
                <a:ea typeface="宋体" panose="02010600030101010101" pitchFamily="2" charset="-122"/>
                <a:cs typeface="Times New Roman" panose="02020603050405020304" pitchFamily="18" charset="0"/>
              </a:rPr>
              <a:t>将 </a:t>
            </a:r>
            <a:r>
              <a:rPr lang="en-US" altLang="zh-CN" dirty="0" smtClean="0">
                <a:ea typeface="宋体" panose="02010600030101010101" pitchFamily="2" charset="-122"/>
                <a:cs typeface="Times New Roman" panose="02020603050405020304" pitchFamily="18" charset="0"/>
              </a:rPr>
              <a:t>Java </a:t>
            </a:r>
            <a:r>
              <a:rPr lang="zh-CN" altLang="en-US" dirty="0" smtClean="0">
                <a:ea typeface="宋体" panose="02010600030101010101" pitchFamily="2" charset="-122"/>
                <a:cs typeface="Times New Roman" panose="02020603050405020304" pitchFamily="18" charset="0"/>
              </a:rPr>
              <a:t>代码</a:t>
            </a:r>
            <a:r>
              <a:rPr lang="zh-CN" altLang="en-US" b="1" dirty="0" smtClean="0">
                <a:solidFill>
                  <a:srgbClr val="FF0000"/>
                </a:solidFill>
                <a:ea typeface="宋体" panose="02010600030101010101" pitchFamily="2" charset="-122"/>
                <a:cs typeface="Times New Roman" panose="02020603050405020304" pitchFamily="18" charset="0"/>
              </a:rPr>
              <a:t>编写</a:t>
            </a:r>
            <a:r>
              <a:rPr lang="zh-CN" altLang="en-US" dirty="0" smtClean="0">
                <a:ea typeface="宋体" panose="02010600030101010101" pitchFamily="2" charset="-122"/>
                <a:cs typeface="Times New Roman" panose="02020603050405020304" pitchFamily="18" charset="0"/>
              </a:rPr>
              <a:t>到扩展名为 </a:t>
            </a:r>
            <a:r>
              <a:rPr lang="en-US" altLang="zh-CN" dirty="0" smtClean="0">
                <a:ea typeface="宋体" panose="02010600030101010101" pitchFamily="2" charset="-122"/>
                <a:cs typeface="Times New Roman" panose="02020603050405020304" pitchFamily="18" charset="0"/>
              </a:rPr>
              <a:t>.java </a:t>
            </a:r>
            <a:r>
              <a:rPr lang="zh-CN" altLang="en-US" dirty="0" smtClean="0">
                <a:ea typeface="宋体" panose="02010600030101010101" pitchFamily="2" charset="-122"/>
                <a:cs typeface="Times New Roman" panose="02020603050405020304" pitchFamily="18" charset="0"/>
              </a:rPr>
              <a:t>的文件中。</a:t>
            </a:r>
            <a:endParaRPr lang="zh-CN" altLang="en-US" dirty="0" smtClean="0">
              <a:ea typeface="宋体" panose="02010600030101010101" pitchFamily="2" charset="-122"/>
              <a:cs typeface="Times New Roman" panose="02020603050405020304" pitchFamily="18" charset="0"/>
            </a:endParaRPr>
          </a:p>
          <a:p>
            <a:pPr marL="914400" lvl="1" indent="-457200">
              <a:buFont typeface="+mj-lt"/>
              <a:buAutoNum type="arabicPeriod"/>
            </a:pPr>
            <a:r>
              <a:rPr lang="zh-CN" altLang="en-US" dirty="0" smtClean="0">
                <a:ea typeface="宋体" panose="02010600030101010101" pitchFamily="2" charset="-122"/>
                <a:cs typeface="Times New Roman" panose="02020603050405020304" pitchFamily="18" charset="0"/>
              </a:rPr>
              <a:t>通过 </a:t>
            </a:r>
            <a:r>
              <a:rPr lang="en-US" altLang="zh-CN" dirty="0" err="1" smtClean="0">
                <a:ea typeface="宋体" panose="02010600030101010101" pitchFamily="2" charset="-122"/>
                <a:cs typeface="Times New Roman" panose="02020603050405020304" pitchFamily="18" charset="0"/>
              </a:rPr>
              <a:t>javac</a:t>
            </a:r>
            <a:r>
              <a:rPr lang="en-US" altLang="zh-CN" dirty="0" smtClean="0">
                <a:ea typeface="宋体" panose="02010600030101010101" pitchFamily="2" charset="-122"/>
                <a:cs typeface="Times New Roman" panose="02020603050405020304" pitchFamily="18" charset="0"/>
              </a:rPr>
              <a:t> </a:t>
            </a:r>
            <a:r>
              <a:rPr lang="zh-CN" altLang="en-US" dirty="0" smtClean="0">
                <a:ea typeface="宋体" panose="02010600030101010101" pitchFamily="2" charset="-122"/>
                <a:cs typeface="Times New Roman" panose="02020603050405020304" pitchFamily="18" charset="0"/>
              </a:rPr>
              <a:t>命令对该 </a:t>
            </a:r>
            <a:r>
              <a:rPr lang="en-US" altLang="zh-CN" dirty="0" smtClean="0">
                <a:ea typeface="宋体" panose="02010600030101010101" pitchFamily="2" charset="-122"/>
                <a:cs typeface="Times New Roman" panose="02020603050405020304" pitchFamily="18" charset="0"/>
              </a:rPr>
              <a:t>java </a:t>
            </a:r>
            <a:r>
              <a:rPr lang="zh-CN" altLang="en-US" dirty="0" smtClean="0">
                <a:ea typeface="宋体" panose="02010600030101010101" pitchFamily="2" charset="-122"/>
                <a:cs typeface="Times New Roman" panose="02020603050405020304" pitchFamily="18" charset="0"/>
              </a:rPr>
              <a:t>文件进行</a:t>
            </a:r>
            <a:r>
              <a:rPr lang="zh-CN" altLang="en-US" b="1" dirty="0" smtClean="0">
                <a:solidFill>
                  <a:srgbClr val="FF0000"/>
                </a:solidFill>
                <a:ea typeface="宋体" panose="02010600030101010101" pitchFamily="2" charset="-122"/>
                <a:cs typeface="Times New Roman" panose="02020603050405020304" pitchFamily="18" charset="0"/>
              </a:rPr>
              <a:t>编译</a:t>
            </a:r>
            <a:r>
              <a:rPr lang="zh-CN" altLang="en-US" dirty="0" smtClean="0">
                <a:ea typeface="宋体" panose="02010600030101010101" pitchFamily="2" charset="-122"/>
                <a:cs typeface="Times New Roman" panose="02020603050405020304" pitchFamily="18" charset="0"/>
              </a:rPr>
              <a:t>。</a:t>
            </a:r>
            <a:endParaRPr lang="zh-CN" altLang="en-US" dirty="0" smtClean="0">
              <a:ea typeface="宋体" panose="02010600030101010101" pitchFamily="2" charset="-122"/>
              <a:cs typeface="Times New Roman" panose="02020603050405020304" pitchFamily="18" charset="0"/>
            </a:endParaRPr>
          </a:p>
          <a:p>
            <a:pPr marL="914400" lvl="1" indent="-457200">
              <a:buFont typeface="+mj-lt"/>
              <a:buAutoNum type="arabicPeriod"/>
            </a:pPr>
            <a:r>
              <a:rPr lang="zh-CN" altLang="en-US" dirty="0" smtClean="0">
                <a:ea typeface="宋体" panose="02010600030101010101" pitchFamily="2" charset="-122"/>
                <a:cs typeface="Times New Roman" panose="02020603050405020304" pitchFamily="18" charset="0"/>
              </a:rPr>
              <a:t>通过 </a:t>
            </a:r>
            <a:r>
              <a:rPr lang="en-US" altLang="zh-CN" dirty="0" smtClean="0">
                <a:ea typeface="宋体" panose="02010600030101010101" pitchFamily="2" charset="-122"/>
                <a:cs typeface="Times New Roman" panose="02020603050405020304" pitchFamily="18" charset="0"/>
              </a:rPr>
              <a:t>java </a:t>
            </a:r>
            <a:r>
              <a:rPr lang="zh-CN" altLang="en-US" dirty="0" smtClean="0">
                <a:ea typeface="宋体" panose="02010600030101010101" pitchFamily="2" charset="-122"/>
                <a:cs typeface="Times New Roman" panose="02020603050405020304" pitchFamily="18" charset="0"/>
              </a:rPr>
              <a:t>命令对生成的 </a:t>
            </a:r>
            <a:r>
              <a:rPr lang="en-US" altLang="zh-CN" dirty="0" smtClean="0">
                <a:ea typeface="宋体" panose="02010600030101010101" pitchFamily="2" charset="-122"/>
                <a:cs typeface="Times New Roman" panose="02020603050405020304" pitchFamily="18" charset="0"/>
              </a:rPr>
              <a:t>class </a:t>
            </a:r>
            <a:r>
              <a:rPr lang="zh-CN" altLang="en-US" dirty="0" smtClean="0">
                <a:ea typeface="宋体" panose="02010600030101010101" pitchFamily="2" charset="-122"/>
                <a:cs typeface="Times New Roman" panose="02020603050405020304" pitchFamily="18" charset="0"/>
              </a:rPr>
              <a:t>文件进行</a:t>
            </a:r>
            <a:r>
              <a:rPr lang="zh-CN" altLang="en-US" b="1" dirty="0" smtClean="0">
                <a:solidFill>
                  <a:srgbClr val="FF0000"/>
                </a:solidFill>
                <a:ea typeface="宋体" panose="02010600030101010101" pitchFamily="2" charset="-122"/>
                <a:cs typeface="Times New Roman" panose="02020603050405020304" pitchFamily="18" charset="0"/>
              </a:rPr>
              <a:t>运行</a:t>
            </a:r>
            <a:r>
              <a:rPr lang="zh-CN" altLang="en-US" dirty="0" smtClean="0">
                <a:ea typeface="宋体" panose="02010600030101010101" pitchFamily="2" charset="-122"/>
                <a:cs typeface="Times New Roman" panose="02020603050405020304" pitchFamily="18" charset="0"/>
              </a:rPr>
              <a:t>。</a:t>
            </a:r>
            <a:endParaRPr lang="zh-CN" altLang="en-US" dirty="0" smtClean="0">
              <a:ea typeface="宋体" panose="02010600030101010101" pitchFamily="2" charset="-122"/>
              <a:cs typeface="Times New Roman" panose="02020603050405020304" pitchFamily="18" charset="0"/>
            </a:endParaRPr>
          </a:p>
          <a:p>
            <a:pPr lvl="1"/>
            <a:endParaRPr lang="zh-CN" altLang="en-US" dirty="0">
              <a:ea typeface="宋体" panose="02010600030101010101" pitchFamily="2" charset="-122"/>
              <a:cs typeface="Times New Roman" panose="02020603050405020304" pitchFamily="18" charset="0"/>
            </a:endParaRPr>
          </a:p>
        </p:txBody>
      </p:sp>
      <p:sp>
        <p:nvSpPr>
          <p:cNvPr id="7" name="TextBox 11"/>
          <p:cNvSpPr txBox="1">
            <a:spLocks noChangeArrowheads="1"/>
          </p:cNvSpPr>
          <p:nvPr/>
        </p:nvSpPr>
        <p:spPr bwMode="auto">
          <a:xfrm>
            <a:off x="928662" y="4518521"/>
            <a:ext cx="1512887" cy="461665"/>
          </a:xfrm>
          <a:prstGeom prst="rect">
            <a:avLst/>
          </a:prstGeom>
          <a:noFill/>
          <a:ln w="9525">
            <a:noFill/>
            <a:miter lim="800000"/>
          </a:ln>
        </p:spPr>
        <p:txBody>
          <a:bodyPr>
            <a:spAutoFit/>
          </a:bodyPr>
          <a:lstStyle/>
          <a:p>
            <a:r>
              <a:rPr lang="en-US" altLang="zh-CN" sz="2400" dirty="0">
                <a:ea typeface="宋体" panose="02010600030101010101" pitchFamily="2" charset="-122"/>
                <a:cs typeface="Times New Roman" panose="02020603050405020304" pitchFamily="18" charset="0"/>
              </a:rPr>
              <a:t>.java</a:t>
            </a:r>
            <a:r>
              <a:rPr lang="zh-CN" altLang="en-US" sz="2400" dirty="0">
                <a:ea typeface="宋体" panose="02010600030101010101" pitchFamily="2" charset="-122"/>
                <a:cs typeface="Times New Roman" panose="02020603050405020304" pitchFamily="18" charset="0"/>
              </a:rPr>
              <a:t>文件</a:t>
            </a:r>
            <a:endParaRPr lang="zh-CN" altLang="en-US" sz="2400" dirty="0">
              <a:ea typeface="宋体" panose="02010600030101010101" pitchFamily="2" charset="-122"/>
              <a:cs typeface="Times New Roman" panose="02020603050405020304" pitchFamily="18" charset="0"/>
            </a:endParaRPr>
          </a:p>
        </p:txBody>
      </p:sp>
      <p:sp>
        <p:nvSpPr>
          <p:cNvPr id="8" name="TextBox 12"/>
          <p:cNvSpPr txBox="1">
            <a:spLocks noChangeArrowheads="1"/>
          </p:cNvSpPr>
          <p:nvPr/>
        </p:nvSpPr>
        <p:spPr bwMode="auto">
          <a:xfrm>
            <a:off x="3667099" y="4518521"/>
            <a:ext cx="1584325" cy="461665"/>
          </a:xfrm>
          <a:prstGeom prst="rect">
            <a:avLst/>
          </a:prstGeom>
          <a:noFill/>
          <a:ln w="9525">
            <a:noFill/>
            <a:miter lim="800000"/>
          </a:ln>
        </p:spPr>
        <p:txBody>
          <a:bodyPr>
            <a:spAutoFit/>
          </a:bodyPr>
          <a:lstStyle/>
          <a:p>
            <a:r>
              <a:rPr lang="en-US" altLang="zh-CN" sz="2400" dirty="0">
                <a:ea typeface="宋体" panose="02010600030101010101" pitchFamily="2" charset="-122"/>
                <a:cs typeface="Times New Roman" panose="02020603050405020304" pitchFamily="18" charset="0"/>
              </a:rPr>
              <a:t>.class</a:t>
            </a:r>
            <a:r>
              <a:rPr lang="zh-CN" altLang="en-US" sz="2400" dirty="0">
                <a:ea typeface="宋体" panose="02010600030101010101" pitchFamily="2" charset="-122"/>
                <a:cs typeface="Times New Roman" panose="02020603050405020304" pitchFamily="18" charset="0"/>
              </a:rPr>
              <a:t>文件</a:t>
            </a:r>
            <a:endParaRPr lang="zh-CN" altLang="en-US" sz="2400" dirty="0">
              <a:ea typeface="宋体" panose="02010600030101010101" pitchFamily="2" charset="-122"/>
              <a:cs typeface="Times New Roman" panose="02020603050405020304" pitchFamily="18" charset="0"/>
            </a:endParaRPr>
          </a:p>
        </p:txBody>
      </p:sp>
      <p:sp>
        <p:nvSpPr>
          <p:cNvPr id="9" name="TextBox 13"/>
          <p:cNvSpPr txBox="1">
            <a:spLocks noChangeArrowheads="1"/>
          </p:cNvSpPr>
          <p:nvPr/>
        </p:nvSpPr>
        <p:spPr bwMode="auto">
          <a:xfrm>
            <a:off x="6908774" y="4518521"/>
            <a:ext cx="1223963" cy="461962"/>
          </a:xfrm>
          <a:prstGeom prst="rect">
            <a:avLst/>
          </a:prstGeom>
          <a:noFill/>
          <a:ln w="9525">
            <a:noFill/>
            <a:miter lim="800000"/>
          </a:ln>
        </p:spPr>
        <p:txBody>
          <a:bodyPr>
            <a:spAutoFit/>
          </a:bodyPr>
          <a:lstStyle/>
          <a:p>
            <a:r>
              <a:rPr lang="zh-CN" altLang="en-US" sz="2400" dirty="0">
                <a:ea typeface="宋体" panose="02010600030101010101" pitchFamily="2" charset="-122"/>
                <a:cs typeface="Times New Roman" panose="02020603050405020304" pitchFamily="18" charset="0"/>
              </a:rPr>
              <a:t>结  果</a:t>
            </a:r>
            <a:endParaRPr lang="zh-CN" altLang="en-US" sz="2400" dirty="0">
              <a:ea typeface="宋体" panose="02010600030101010101" pitchFamily="2" charset="-122"/>
              <a:cs typeface="Times New Roman" panose="02020603050405020304" pitchFamily="18" charset="0"/>
            </a:endParaRPr>
          </a:p>
        </p:txBody>
      </p:sp>
      <p:sp>
        <p:nvSpPr>
          <p:cNvPr id="12" name="TextBox 22"/>
          <p:cNvSpPr txBox="1">
            <a:spLocks noChangeArrowheads="1"/>
          </p:cNvSpPr>
          <p:nvPr/>
        </p:nvSpPr>
        <p:spPr bwMode="auto">
          <a:xfrm>
            <a:off x="2514574" y="4293096"/>
            <a:ext cx="1223963" cy="369887"/>
          </a:xfrm>
          <a:prstGeom prst="rect">
            <a:avLst/>
          </a:prstGeom>
          <a:noFill/>
          <a:ln w="9525">
            <a:noFill/>
            <a:miter lim="800000"/>
          </a:ln>
        </p:spPr>
        <p:txBody>
          <a:bodyPr>
            <a:spAutoFit/>
          </a:bodyPr>
          <a:lstStyle/>
          <a:p>
            <a:r>
              <a:rPr lang="en-US" altLang="zh-CN" dirty="0">
                <a:ea typeface="宋体" panose="02010600030101010101" pitchFamily="2" charset="-122"/>
                <a:cs typeface="Times New Roman" panose="02020603050405020304" pitchFamily="18" charset="0"/>
              </a:rPr>
              <a:t>javac.exe</a:t>
            </a:r>
            <a:endParaRPr lang="zh-CN" altLang="en-US" dirty="0">
              <a:ea typeface="宋体" panose="02010600030101010101" pitchFamily="2" charset="-122"/>
              <a:cs typeface="Times New Roman" panose="02020603050405020304" pitchFamily="18" charset="0"/>
            </a:endParaRPr>
          </a:p>
        </p:txBody>
      </p:sp>
      <p:sp>
        <p:nvSpPr>
          <p:cNvPr id="13" name="TextBox 24"/>
          <p:cNvSpPr txBox="1">
            <a:spLocks noChangeArrowheads="1"/>
          </p:cNvSpPr>
          <p:nvPr/>
        </p:nvSpPr>
        <p:spPr bwMode="auto">
          <a:xfrm>
            <a:off x="2586012" y="4805858"/>
            <a:ext cx="1223962" cy="461963"/>
          </a:xfrm>
          <a:prstGeom prst="rect">
            <a:avLst/>
          </a:prstGeom>
          <a:noFill/>
          <a:ln w="9525">
            <a:noFill/>
            <a:miter lim="800000"/>
          </a:ln>
        </p:spPr>
        <p:txBody>
          <a:bodyPr>
            <a:spAutoFit/>
          </a:bodyPr>
          <a:lstStyle/>
          <a:p>
            <a:r>
              <a:rPr lang="zh-CN" altLang="en-US" sz="2400" dirty="0">
                <a:ea typeface="宋体" panose="02010600030101010101" pitchFamily="2" charset="-122"/>
                <a:cs typeface="Times New Roman" panose="02020603050405020304" pitchFamily="18" charset="0"/>
              </a:rPr>
              <a:t>编  译</a:t>
            </a:r>
            <a:endParaRPr lang="zh-CN" altLang="en-US" sz="2400" dirty="0">
              <a:ea typeface="宋体" panose="02010600030101010101" pitchFamily="2" charset="-122"/>
              <a:cs typeface="Times New Roman" panose="02020603050405020304" pitchFamily="18" charset="0"/>
            </a:endParaRPr>
          </a:p>
        </p:txBody>
      </p:sp>
      <p:sp>
        <p:nvSpPr>
          <p:cNvPr id="14" name="TextBox 25"/>
          <p:cNvSpPr txBox="1">
            <a:spLocks noChangeArrowheads="1"/>
          </p:cNvSpPr>
          <p:nvPr/>
        </p:nvSpPr>
        <p:spPr bwMode="auto">
          <a:xfrm>
            <a:off x="5467324" y="4294683"/>
            <a:ext cx="1223963" cy="368300"/>
          </a:xfrm>
          <a:prstGeom prst="rect">
            <a:avLst/>
          </a:prstGeom>
          <a:noFill/>
          <a:ln w="9525">
            <a:noFill/>
            <a:miter lim="800000"/>
          </a:ln>
        </p:spPr>
        <p:txBody>
          <a:bodyPr>
            <a:spAutoFit/>
          </a:bodyPr>
          <a:lstStyle/>
          <a:p>
            <a:r>
              <a:rPr lang="en-US" altLang="zh-CN" dirty="0">
                <a:ea typeface="宋体" panose="02010600030101010101" pitchFamily="2" charset="-122"/>
                <a:cs typeface="Times New Roman" panose="02020603050405020304" pitchFamily="18" charset="0"/>
              </a:rPr>
              <a:t>java.exe</a:t>
            </a:r>
            <a:endParaRPr lang="zh-CN" altLang="en-US" dirty="0">
              <a:ea typeface="宋体" panose="02010600030101010101" pitchFamily="2" charset="-122"/>
              <a:cs typeface="Times New Roman" panose="02020603050405020304" pitchFamily="18" charset="0"/>
            </a:endParaRPr>
          </a:p>
        </p:txBody>
      </p:sp>
      <p:sp>
        <p:nvSpPr>
          <p:cNvPr id="15" name="TextBox 26"/>
          <p:cNvSpPr txBox="1">
            <a:spLocks noChangeArrowheads="1"/>
          </p:cNvSpPr>
          <p:nvPr/>
        </p:nvSpPr>
        <p:spPr bwMode="auto">
          <a:xfrm>
            <a:off x="5538762" y="4734421"/>
            <a:ext cx="1152525" cy="461962"/>
          </a:xfrm>
          <a:prstGeom prst="rect">
            <a:avLst/>
          </a:prstGeom>
          <a:noFill/>
          <a:ln w="9525">
            <a:noFill/>
            <a:miter lim="800000"/>
          </a:ln>
        </p:spPr>
        <p:txBody>
          <a:bodyPr>
            <a:spAutoFit/>
          </a:bodyPr>
          <a:lstStyle/>
          <a:p>
            <a:r>
              <a:rPr lang="zh-CN" altLang="en-US" sz="2400" dirty="0">
                <a:ea typeface="宋体" panose="02010600030101010101" pitchFamily="2" charset="-122"/>
                <a:cs typeface="Times New Roman" panose="02020603050405020304" pitchFamily="18" charset="0"/>
              </a:rPr>
              <a:t>运  行</a:t>
            </a:r>
            <a:endParaRPr lang="zh-CN" altLang="en-US" sz="2400" dirty="0">
              <a:ea typeface="宋体" panose="02010600030101010101" pitchFamily="2" charset="-122"/>
              <a:cs typeface="Times New Roman" panose="02020603050405020304" pitchFamily="18" charset="0"/>
            </a:endParaRPr>
          </a:p>
        </p:txBody>
      </p:sp>
      <p:cxnSp>
        <p:nvCxnSpPr>
          <p:cNvPr id="16" name="直接箭头连接符 15"/>
          <p:cNvCxnSpPr/>
          <p:nvPr/>
        </p:nvCxnSpPr>
        <p:spPr>
          <a:xfrm flipH="1" flipV="1">
            <a:off x="1865287" y="5196383"/>
            <a:ext cx="144462" cy="309563"/>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TextBox 6"/>
          <p:cNvSpPr txBox="1">
            <a:spLocks noChangeArrowheads="1"/>
          </p:cNvSpPr>
          <p:nvPr/>
        </p:nvSpPr>
        <p:spPr bwMode="auto">
          <a:xfrm>
            <a:off x="1649387" y="5445224"/>
            <a:ext cx="1476375" cy="369887"/>
          </a:xfrm>
          <a:prstGeom prst="rect">
            <a:avLst/>
          </a:prstGeom>
          <a:noFill/>
          <a:ln w="9525">
            <a:noFill/>
            <a:miter lim="800000"/>
          </a:ln>
        </p:spPr>
        <p:txBody>
          <a:bodyPr>
            <a:spAutoFit/>
          </a:bodyPr>
          <a:lstStyle/>
          <a:p>
            <a:r>
              <a:rPr lang="zh-CN" altLang="en-US" dirty="0">
                <a:ea typeface="宋体" panose="02010600030101010101" pitchFamily="2" charset="-122"/>
                <a:cs typeface="Times New Roman" panose="02020603050405020304" pitchFamily="18" charset="0"/>
              </a:rPr>
              <a:t>源文件</a:t>
            </a:r>
            <a:endParaRPr lang="zh-CN" altLang="en-US" dirty="0">
              <a:ea typeface="宋体" panose="02010600030101010101" pitchFamily="2" charset="-122"/>
              <a:cs typeface="Times New Roman" panose="02020603050405020304" pitchFamily="18" charset="0"/>
            </a:endParaRPr>
          </a:p>
        </p:txBody>
      </p:sp>
      <p:sp>
        <p:nvSpPr>
          <p:cNvPr id="18" name="矩形 17"/>
          <p:cNvSpPr/>
          <p:nvPr/>
        </p:nvSpPr>
        <p:spPr>
          <a:xfrm>
            <a:off x="1649387" y="5495702"/>
            <a:ext cx="936625" cy="3095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ea typeface="宋体" panose="02010600030101010101" pitchFamily="2" charset="-122"/>
              <a:cs typeface="Times New Roman" panose="02020603050405020304" pitchFamily="18" charset="0"/>
            </a:endParaRPr>
          </a:p>
        </p:txBody>
      </p:sp>
      <p:cxnSp>
        <p:nvCxnSpPr>
          <p:cNvPr id="20" name="直接箭头连接符 19"/>
          <p:cNvCxnSpPr/>
          <p:nvPr/>
        </p:nvCxnSpPr>
        <p:spPr>
          <a:xfrm>
            <a:off x="2370112" y="4734421"/>
            <a:ext cx="1368425" cy="1588"/>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a:off x="5322862" y="4734421"/>
            <a:ext cx="1441450" cy="1588"/>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1888280" y="947649"/>
            <a:ext cx="4839402" cy="646331"/>
          </a:xfrm>
          <a:prstGeom prst="rect">
            <a:avLst/>
          </a:prstGeom>
        </p:spPr>
        <p:txBody>
          <a:bodyPr wrap="none">
            <a:spAutoFit/>
          </a:bodyPr>
          <a:lstStyle/>
          <a:p>
            <a:r>
              <a:rPr lang="zh-CN" altLang="en-US" sz="3600" b="1" dirty="0" smtClean="0">
                <a:ea typeface="宋体" panose="02010600030101010101" pitchFamily="2" charset="-122"/>
                <a:cs typeface="Times New Roman" panose="02020603050405020304" pitchFamily="18" charset="0"/>
              </a:rPr>
              <a:t>开发</a:t>
            </a:r>
            <a:r>
              <a:rPr lang="zh-CN" altLang="en-US" sz="3600" b="1" dirty="0">
                <a:ea typeface="宋体" panose="02010600030101010101" pitchFamily="2" charset="-122"/>
                <a:cs typeface="Times New Roman" panose="02020603050405020304" pitchFamily="18" charset="0"/>
              </a:rPr>
              <a:t>体验 </a:t>
            </a:r>
            <a:r>
              <a:rPr lang="en-US" altLang="zh-CN" sz="3600" b="1" dirty="0">
                <a:ea typeface="宋体" panose="02010600030101010101" pitchFamily="2" charset="-122"/>
                <a:cs typeface="Times New Roman" panose="02020603050405020304" pitchFamily="18" charset="0"/>
              </a:rPr>
              <a:t>— </a:t>
            </a:r>
            <a:r>
              <a:rPr lang="en-US" altLang="zh-CN" sz="3600" b="1" dirty="0" err="1">
                <a:ea typeface="宋体" panose="02010600030101010101" pitchFamily="2" charset="-122"/>
                <a:cs typeface="Times New Roman" panose="02020603050405020304" pitchFamily="18" charset="0"/>
              </a:rPr>
              <a:t>HelloWorld</a:t>
            </a:r>
            <a:endParaRPr lang="en-US" altLang="zh-CN" sz="3600" b="1" dirty="0">
              <a:ea typeface="宋体" panose="02010600030101010101" pitchFamily="2" charset="-122"/>
              <a:cs typeface="Times New Roman" panose="02020603050405020304" pitchFamily="18" charset="0"/>
            </a:endParaRPr>
          </a:p>
        </p:txBody>
      </p:sp>
      <p:sp>
        <p:nvSpPr>
          <p:cNvPr id="2" name="TextBox 1"/>
          <p:cNvSpPr txBox="1"/>
          <p:nvPr/>
        </p:nvSpPr>
        <p:spPr>
          <a:xfrm>
            <a:off x="3809974" y="5505946"/>
            <a:ext cx="1657350" cy="369332"/>
          </a:xfrm>
          <a:prstGeom prst="rect">
            <a:avLst/>
          </a:prstGeom>
          <a:noFill/>
        </p:spPr>
        <p:txBody>
          <a:bodyPr wrap="square" rtlCol="0">
            <a:spAutoFit/>
          </a:bodyPr>
          <a:lstStyle/>
          <a:p>
            <a:r>
              <a:rPr lang="zh-CN" altLang="en-US" dirty="0">
                <a:latin typeface="新宋体" panose="02010609030101010101" pitchFamily="49" charset="-122"/>
                <a:ea typeface="新宋体" panose="02010609030101010101" pitchFamily="49" charset="-122"/>
              </a:rPr>
              <a:t>字节</a:t>
            </a:r>
            <a:r>
              <a:rPr lang="zh-CN" altLang="en-US" dirty="0" smtClean="0">
                <a:latin typeface="新宋体" panose="02010609030101010101" pitchFamily="49" charset="-122"/>
                <a:ea typeface="新宋体" panose="02010609030101010101" pitchFamily="49" charset="-122"/>
              </a:rPr>
              <a:t>码文件</a:t>
            </a:r>
            <a:endParaRPr lang="zh-CN" altLang="en-US" dirty="0">
              <a:latin typeface="新宋体" panose="02010609030101010101" pitchFamily="49" charset="-122"/>
              <a:ea typeface="新宋体" panose="02010609030101010101" pitchFamily="49" charset="-122"/>
            </a:endParaRPr>
          </a:p>
        </p:txBody>
      </p:sp>
      <p:sp>
        <p:nvSpPr>
          <p:cNvPr id="24" name="矩形 23"/>
          <p:cNvSpPr/>
          <p:nvPr/>
        </p:nvSpPr>
        <p:spPr>
          <a:xfrm>
            <a:off x="3814836" y="5566271"/>
            <a:ext cx="1261220" cy="3090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ea typeface="宋体" panose="02010600030101010101" pitchFamily="2" charset="-122"/>
              <a:cs typeface="Times New Roman" panose="02020603050405020304" pitchFamily="18" charset="0"/>
            </a:endParaRPr>
          </a:p>
        </p:txBody>
      </p:sp>
      <p:cxnSp>
        <p:nvCxnSpPr>
          <p:cNvPr id="4" name="直接箭头连接符 3"/>
          <p:cNvCxnSpPr/>
          <p:nvPr/>
        </p:nvCxnSpPr>
        <p:spPr>
          <a:xfrm flipH="1" flipV="1">
            <a:off x="4572292" y="5229403"/>
            <a:ext cx="144462" cy="309563"/>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1"/>
          <a:srcRect/>
          <a:stretch>
            <a:fillRect/>
          </a:stretch>
        </p:blipFill>
        <p:spPr bwMode="auto">
          <a:xfrm>
            <a:off x="3143208" y="0"/>
            <a:ext cx="6000792" cy="6906283"/>
          </a:xfrm>
          <a:prstGeom prst="rect">
            <a:avLst/>
          </a:prstGeom>
          <a:noFill/>
          <a:ln w="9525">
            <a:noFill/>
            <a:miter lim="800000"/>
            <a:headEnd/>
            <a:tailEnd/>
          </a:ln>
          <a:effectLst/>
        </p:spPr>
      </p:pic>
      <p:sp>
        <p:nvSpPr>
          <p:cNvPr id="35846" name="TextBox 6"/>
          <p:cNvSpPr txBox="1">
            <a:spLocks noChangeArrowheads="1"/>
          </p:cNvSpPr>
          <p:nvPr/>
        </p:nvSpPr>
        <p:spPr bwMode="auto">
          <a:xfrm>
            <a:off x="323528" y="980728"/>
            <a:ext cx="2819680"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Arial Unicode MS" pitchFamily="34" charset="-122"/>
                <a:cs typeface="Arial Unicode MS" pitchFamily="34" charset="-122"/>
              </a:defRPr>
            </a:lvl1pPr>
            <a:lvl2pPr marL="742950" indent="-285750" eaLnBrk="0" hangingPunct="0">
              <a:defRPr>
                <a:solidFill>
                  <a:schemeClr val="tx1"/>
                </a:solidFill>
                <a:latin typeface="Arial" panose="020B0604020202020204" pitchFamily="34" charset="0"/>
                <a:ea typeface="Arial Unicode MS" pitchFamily="34" charset="-122"/>
                <a:cs typeface="Arial Unicode MS" pitchFamily="34" charset="-122"/>
              </a:defRPr>
            </a:lvl2pPr>
            <a:lvl3pPr marL="1143000" indent="-228600" eaLnBrk="0" hangingPunct="0">
              <a:defRPr>
                <a:solidFill>
                  <a:schemeClr val="tx1"/>
                </a:solidFill>
                <a:latin typeface="Arial" panose="020B0604020202020204" pitchFamily="34" charset="0"/>
                <a:ea typeface="Arial Unicode MS" pitchFamily="34" charset="-122"/>
                <a:cs typeface="Arial Unicode MS" pitchFamily="34" charset="-122"/>
              </a:defRPr>
            </a:lvl3pPr>
            <a:lvl4pPr marL="1600200" indent="-228600" eaLnBrk="0" hangingPunct="0">
              <a:defRPr>
                <a:solidFill>
                  <a:schemeClr val="tx1"/>
                </a:solidFill>
                <a:latin typeface="Arial" panose="020B0604020202020204" pitchFamily="34" charset="0"/>
                <a:ea typeface="Arial Unicode MS" pitchFamily="34" charset="-122"/>
                <a:cs typeface="Arial Unicode MS" pitchFamily="34" charset="-122"/>
              </a:defRPr>
            </a:lvl4pPr>
            <a:lvl5pPr marL="2057400" indent="-228600" eaLnBrk="0" hangingPunct="0">
              <a:defRPr>
                <a:solidFill>
                  <a:schemeClr val="tx1"/>
                </a:solidFill>
                <a:latin typeface="Arial" panose="020B0604020202020204"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Unicode MS" pitchFamily="34" charset="-122"/>
                <a:cs typeface="Arial Unicode MS" pitchFamily="34" charset="-122"/>
              </a:defRPr>
            </a:lvl9pPr>
          </a:lstStyle>
          <a:p>
            <a:pPr marL="342900" indent="-342900" eaLnBrk="1" hangingPunct="1">
              <a:buFont typeface="Wingdings" panose="05000000000000000000" pitchFamily="2" charset="2"/>
              <a:buChar char="l"/>
            </a:pPr>
            <a:r>
              <a:rPr lang="zh-CN" altLang="en-US" sz="2400" b="1" dirty="0" smtClean="0">
                <a:solidFill>
                  <a:srgbClr val="FF0000"/>
                </a:solidFill>
                <a:ea typeface="宋体" panose="02010600030101010101" pitchFamily="2" charset="-122"/>
              </a:rPr>
              <a:t>步骤</a:t>
            </a:r>
            <a:r>
              <a:rPr lang="zh-CN" altLang="en-US" sz="2400" b="1" dirty="0">
                <a:solidFill>
                  <a:srgbClr val="FF0000"/>
                </a:solidFill>
                <a:ea typeface="宋体" panose="02010600030101010101" pitchFamily="2" charset="-122"/>
              </a:rPr>
              <a:t>一：</a:t>
            </a:r>
            <a:r>
              <a:rPr lang="zh-CN" altLang="en-US" sz="2400" b="1" dirty="0" smtClean="0">
                <a:solidFill>
                  <a:srgbClr val="FF0000"/>
                </a:solidFill>
                <a:ea typeface="宋体" panose="02010600030101010101" pitchFamily="2" charset="-122"/>
              </a:rPr>
              <a:t>编写</a:t>
            </a:r>
            <a:endParaRPr lang="zh-CN" altLang="en-US" sz="2400" b="1" dirty="0" smtClean="0">
              <a:solidFill>
                <a:srgbClr val="FF0000"/>
              </a:solidFill>
              <a:ea typeface="宋体" panose="02010600030101010101" pitchFamily="2" charset="-122"/>
            </a:endParaRPr>
          </a:p>
          <a:p>
            <a:pPr marL="504190" lvl="1" indent="-342900" eaLnBrk="1" hangingPunct="1">
              <a:buFont typeface="Wingdings" panose="05000000000000000000" pitchFamily="2" charset="2"/>
              <a:buChar char="Ø"/>
            </a:pPr>
            <a:r>
              <a:rPr lang="zh-CN" altLang="en-US" sz="2400" dirty="0" smtClean="0">
                <a:ea typeface="宋体" panose="02010600030101010101" pitchFamily="2" charset="-122"/>
              </a:rPr>
              <a:t>选择</a:t>
            </a:r>
            <a:r>
              <a:rPr lang="zh-CN" altLang="en-US" sz="2400" dirty="0">
                <a:ea typeface="宋体" panose="02010600030101010101" pitchFamily="2" charset="-122"/>
              </a:rPr>
              <a:t>最简单的</a:t>
            </a:r>
            <a:r>
              <a:rPr lang="zh-CN" altLang="en-US" sz="2400" dirty="0" smtClean="0">
                <a:ea typeface="宋体" panose="02010600030101010101" pitchFamily="2" charset="-122"/>
              </a:rPr>
              <a:t>编辑器：记事本</a:t>
            </a:r>
            <a:r>
              <a:rPr lang="zh-CN" altLang="en-US" sz="2400" dirty="0">
                <a:ea typeface="宋体" panose="02010600030101010101" pitchFamily="2" charset="-122"/>
              </a:rPr>
              <a:t>。</a:t>
            </a:r>
            <a:endParaRPr lang="zh-CN" altLang="en-US" sz="2400" dirty="0">
              <a:ea typeface="宋体" panose="02010600030101010101" pitchFamily="2" charset="-122"/>
            </a:endParaRPr>
          </a:p>
          <a:p>
            <a:pPr marL="504190" lvl="1" indent="-342900" eaLnBrk="1" hangingPunct="1">
              <a:buFont typeface="Wingdings" panose="05000000000000000000" pitchFamily="2" charset="2"/>
              <a:buChar char="Ø"/>
            </a:pPr>
            <a:r>
              <a:rPr lang="zh-CN" altLang="en-US" sz="2400" dirty="0" smtClean="0">
                <a:ea typeface="宋体" panose="02010600030101010101" pitchFamily="2" charset="-122"/>
              </a:rPr>
              <a:t>敲入代码    </a:t>
            </a:r>
            <a:r>
              <a:rPr lang="en-US" altLang="zh-CN" sz="2400" dirty="0" smtClean="0">
                <a:ea typeface="宋体" panose="02010600030101010101" pitchFamily="2" charset="-122"/>
              </a:rPr>
              <a:t>class Test{</a:t>
            </a:r>
            <a:r>
              <a:rPr lang="zh-CN" altLang="en-US" sz="2400" dirty="0" smtClean="0">
                <a:ea typeface="宋体" panose="02010600030101010101" pitchFamily="2" charset="-122"/>
              </a:rPr>
              <a:t>  </a:t>
            </a:r>
            <a:r>
              <a:rPr lang="en-US" altLang="zh-CN" sz="2400" dirty="0">
                <a:ea typeface="宋体" panose="02010600030101010101" pitchFamily="2" charset="-122"/>
              </a:rPr>
              <a:t>}</a:t>
            </a:r>
            <a:endParaRPr lang="en-US" altLang="zh-CN" sz="2400" dirty="0">
              <a:ea typeface="宋体" panose="02010600030101010101" pitchFamily="2" charset="-122"/>
            </a:endParaRPr>
          </a:p>
          <a:p>
            <a:pPr eaLnBrk="1" hangingPunct="1"/>
            <a:r>
              <a:rPr lang="zh-CN" altLang="en-US" sz="2400" dirty="0" smtClean="0">
                <a:ea typeface="宋体" panose="02010600030101010101" pitchFamily="2" charset="-122"/>
              </a:rPr>
              <a:t> 将</a:t>
            </a:r>
            <a:r>
              <a:rPr lang="zh-CN" altLang="en-US" sz="2400" dirty="0">
                <a:ea typeface="宋体" panose="02010600030101010101" pitchFamily="2" charset="-122"/>
              </a:rPr>
              <a:t>文件保存</a:t>
            </a:r>
            <a:r>
              <a:rPr lang="zh-CN" altLang="en-US" sz="2400" dirty="0" smtClean="0">
                <a:ea typeface="宋体" panose="02010600030101010101" pitchFamily="2" charset="-122"/>
              </a:rPr>
              <a:t>成</a:t>
            </a:r>
            <a:r>
              <a:rPr lang="en-US" altLang="zh-CN" sz="2400" dirty="0" smtClean="0">
                <a:ea typeface="宋体" panose="02010600030101010101" pitchFamily="2" charset="-122"/>
              </a:rPr>
              <a:t>Test.java</a:t>
            </a:r>
            <a:r>
              <a:rPr lang="zh-CN" altLang="en-US" sz="2400" dirty="0">
                <a:ea typeface="宋体" panose="02010600030101010101" pitchFamily="2" charset="-122"/>
              </a:rPr>
              <a:t>，这个文件是</a:t>
            </a:r>
            <a:r>
              <a:rPr lang="zh-CN" altLang="en-US" sz="2400" dirty="0" smtClean="0">
                <a:ea typeface="宋体" panose="02010600030101010101" pitchFamily="2" charset="-122"/>
              </a:rPr>
              <a:t>存放</a:t>
            </a:r>
            <a:r>
              <a:rPr lang="en-US" altLang="zh-CN" sz="2400" dirty="0" smtClean="0">
                <a:ea typeface="宋体" panose="02010600030101010101" pitchFamily="2" charset="-122"/>
              </a:rPr>
              <a:t>java</a:t>
            </a:r>
            <a:r>
              <a:rPr lang="zh-CN" altLang="en-US" sz="2400" dirty="0">
                <a:ea typeface="宋体" panose="02010600030101010101" pitchFamily="2" charset="-122"/>
              </a:rPr>
              <a:t>代码的文件，称为源文件</a:t>
            </a:r>
            <a:r>
              <a:rPr lang="zh-CN" altLang="en-US" sz="2400" dirty="0" smtClean="0">
                <a:ea typeface="宋体" panose="02010600030101010101" pitchFamily="2" charset="-122"/>
              </a:rPr>
              <a:t>。</a:t>
            </a:r>
            <a:endParaRPr lang="zh-CN" altLang="en-US" sz="2400" dirty="0">
              <a:ea typeface="宋体" panose="02010600030101010101" pitchFamily="2" charset="-122"/>
            </a:endParaRPr>
          </a:p>
        </p:txBody>
      </p:sp>
      <p:sp>
        <p:nvSpPr>
          <p:cNvPr id="5" name="圆角矩形 4"/>
          <p:cNvSpPr/>
          <p:nvPr/>
        </p:nvSpPr>
        <p:spPr>
          <a:xfrm>
            <a:off x="3939508" y="4470076"/>
            <a:ext cx="2561318" cy="25845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noFill/>
            </a:endParaRPr>
          </a:p>
        </p:txBody>
      </p:sp>
      <p:sp>
        <p:nvSpPr>
          <p:cNvPr id="6" name="TextBox 5"/>
          <p:cNvSpPr txBox="1"/>
          <p:nvPr/>
        </p:nvSpPr>
        <p:spPr>
          <a:xfrm>
            <a:off x="2000200" y="4951046"/>
            <a:ext cx="1143008" cy="369332"/>
          </a:xfrm>
          <a:prstGeom prst="rect">
            <a:avLst/>
          </a:prstGeom>
          <a:solidFill>
            <a:schemeClr val="bg1"/>
          </a:solidFill>
        </p:spPr>
        <p:txBody>
          <a:bodyPr wrap="square" rtlCol="0">
            <a:spAutoFit/>
          </a:bodyPr>
          <a:lstStyle/>
          <a:p>
            <a:r>
              <a:rPr lang="zh-CN" altLang="en-US" b="1" dirty="0" smtClean="0">
                <a:latin typeface="宋体" panose="02010600030101010101" pitchFamily="2" charset="-122"/>
                <a:ea typeface="宋体" panose="02010600030101010101" pitchFamily="2" charset="-122"/>
                <a:cs typeface="Arial Unicode MS" pitchFamily="34" charset="-122"/>
              </a:rPr>
              <a:t>取消勾选</a:t>
            </a:r>
            <a:endParaRPr lang="zh-CN" altLang="en-US" b="1" dirty="0">
              <a:latin typeface="宋体" panose="02010600030101010101" pitchFamily="2" charset="-122"/>
              <a:ea typeface="宋体" panose="02010600030101010101" pitchFamily="2" charset="-122"/>
              <a:cs typeface="Arial Unicode MS" pitchFamily="34" charset="-122"/>
            </a:endParaRPr>
          </a:p>
        </p:txBody>
      </p:sp>
      <p:cxnSp>
        <p:nvCxnSpPr>
          <p:cNvPr id="3" name="直接箭头连接符 2"/>
          <p:cNvCxnSpPr>
            <a:stCxn id="6" idx="3"/>
          </p:cNvCxnSpPr>
          <p:nvPr/>
        </p:nvCxnSpPr>
        <p:spPr>
          <a:xfrm flipV="1">
            <a:off x="3143208" y="4599304"/>
            <a:ext cx="796300" cy="536408"/>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a:spLocks noChangeArrowheads="1"/>
          </p:cNvSpPr>
          <p:nvPr/>
        </p:nvSpPr>
        <p:spPr bwMode="auto">
          <a:xfrm>
            <a:off x="538245" y="1412776"/>
            <a:ext cx="8044515" cy="3277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Arial Unicode MS" pitchFamily="34" charset="-122"/>
                <a:cs typeface="Arial Unicode MS" pitchFamily="34" charset="-122"/>
              </a:defRPr>
            </a:lvl1pPr>
            <a:lvl2pPr marL="742950" indent="-285750" eaLnBrk="0" hangingPunct="0">
              <a:defRPr>
                <a:solidFill>
                  <a:schemeClr val="tx1"/>
                </a:solidFill>
                <a:latin typeface="Arial" panose="020B0604020202020204" pitchFamily="34" charset="0"/>
                <a:ea typeface="Arial Unicode MS" pitchFamily="34" charset="-122"/>
                <a:cs typeface="Arial Unicode MS" pitchFamily="34" charset="-122"/>
              </a:defRPr>
            </a:lvl2pPr>
            <a:lvl3pPr marL="1143000" indent="-228600" eaLnBrk="0" hangingPunct="0">
              <a:defRPr>
                <a:solidFill>
                  <a:schemeClr val="tx1"/>
                </a:solidFill>
                <a:latin typeface="Arial" panose="020B0604020202020204" pitchFamily="34" charset="0"/>
                <a:ea typeface="Arial Unicode MS" pitchFamily="34" charset="-122"/>
                <a:cs typeface="Arial Unicode MS" pitchFamily="34" charset="-122"/>
              </a:defRPr>
            </a:lvl3pPr>
            <a:lvl4pPr marL="1600200" indent="-228600" eaLnBrk="0" hangingPunct="0">
              <a:defRPr>
                <a:solidFill>
                  <a:schemeClr val="tx1"/>
                </a:solidFill>
                <a:latin typeface="Arial" panose="020B0604020202020204" pitchFamily="34" charset="0"/>
                <a:ea typeface="Arial Unicode MS" pitchFamily="34" charset="-122"/>
                <a:cs typeface="Arial Unicode MS" pitchFamily="34" charset="-122"/>
              </a:defRPr>
            </a:lvl4pPr>
            <a:lvl5pPr marL="2057400" indent="-228600" eaLnBrk="0" hangingPunct="0">
              <a:defRPr>
                <a:solidFill>
                  <a:schemeClr val="tx1"/>
                </a:solidFill>
                <a:latin typeface="Arial" panose="020B0604020202020204"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Unicode MS" pitchFamily="34" charset="-122"/>
                <a:cs typeface="Arial Unicode MS" pitchFamily="34" charset="-122"/>
              </a:defRPr>
            </a:lvl9pPr>
          </a:lstStyle>
          <a:p>
            <a:pPr marL="342900" indent="-342900" eaLnBrk="1" hangingPunct="1">
              <a:spcAft>
                <a:spcPts val="1800"/>
              </a:spcAft>
              <a:buFont typeface="Wingdings" panose="05000000000000000000" pitchFamily="2" charset="2"/>
              <a:buChar char="l"/>
            </a:pPr>
            <a:r>
              <a:rPr lang="zh-CN" altLang="en-US" sz="2400" b="1" dirty="0" smtClean="0">
                <a:solidFill>
                  <a:srgbClr val="FF0000"/>
                </a:solidFill>
                <a:ea typeface="宋体" panose="02010600030101010101" pitchFamily="2" charset="-122"/>
              </a:rPr>
              <a:t>步骤</a:t>
            </a:r>
            <a:r>
              <a:rPr lang="zh-CN" altLang="en-US" sz="2400" b="1" dirty="0">
                <a:solidFill>
                  <a:srgbClr val="FF0000"/>
                </a:solidFill>
                <a:ea typeface="宋体" panose="02010600030101010101" pitchFamily="2" charset="-122"/>
              </a:rPr>
              <a:t>二：</a:t>
            </a:r>
            <a:r>
              <a:rPr lang="zh-CN" altLang="en-US" sz="2400" b="1" dirty="0" smtClean="0">
                <a:solidFill>
                  <a:srgbClr val="FF0000"/>
                </a:solidFill>
                <a:ea typeface="宋体" panose="02010600030101010101" pitchFamily="2" charset="-122"/>
              </a:rPr>
              <a:t>编译</a:t>
            </a:r>
            <a:endParaRPr lang="zh-CN" altLang="en-US" sz="2400" dirty="0">
              <a:solidFill>
                <a:srgbClr val="FF0000"/>
              </a:solidFill>
              <a:ea typeface="宋体" panose="02010600030101010101" pitchFamily="2" charset="-122"/>
            </a:endParaRPr>
          </a:p>
          <a:p>
            <a:pPr marL="342900" indent="-342900" eaLnBrk="1" hangingPunct="1">
              <a:buFont typeface="Wingdings" panose="05000000000000000000" pitchFamily="2" charset="2"/>
              <a:buChar char="Ø"/>
            </a:pPr>
            <a:r>
              <a:rPr lang="zh-CN" altLang="en-US" sz="2400" dirty="0" smtClean="0">
                <a:ea typeface="宋体" panose="02010600030101010101" pitchFamily="2" charset="-122"/>
              </a:rPr>
              <a:t>有了</a:t>
            </a:r>
            <a:r>
              <a:rPr lang="en-US" altLang="zh-CN" sz="2400" dirty="0">
                <a:ea typeface="宋体" panose="02010600030101010101" pitchFamily="2" charset="-122"/>
              </a:rPr>
              <a:t>java</a:t>
            </a:r>
            <a:r>
              <a:rPr lang="zh-CN" altLang="en-US" sz="2400" dirty="0">
                <a:ea typeface="宋体" panose="02010600030101010101" pitchFamily="2" charset="-122"/>
              </a:rPr>
              <a:t>源文件，通过编译器将其编译</a:t>
            </a:r>
            <a:r>
              <a:rPr lang="zh-CN" altLang="en-US" sz="2400" dirty="0" smtClean="0">
                <a:ea typeface="宋体" panose="02010600030101010101" pitchFamily="2" charset="-122"/>
              </a:rPr>
              <a:t>成</a:t>
            </a:r>
            <a:r>
              <a:rPr lang="en-US" altLang="zh-CN" sz="2400" dirty="0" smtClean="0">
                <a:ea typeface="宋体" panose="02010600030101010101" pitchFamily="2" charset="-122"/>
              </a:rPr>
              <a:t>JVM</a:t>
            </a:r>
            <a:r>
              <a:rPr lang="zh-CN" altLang="en-US" sz="2400" dirty="0">
                <a:ea typeface="宋体" panose="02010600030101010101" pitchFamily="2" charset="-122"/>
              </a:rPr>
              <a:t>可以识别的字节码文件。</a:t>
            </a:r>
            <a:endParaRPr lang="zh-CN" altLang="en-US" sz="2400" dirty="0">
              <a:ea typeface="宋体" panose="02010600030101010101" pitchFamily="2" charset="-122"/>
            </a:endParaRPr>
          </a:p>
          <a:p>
            <a:pPr marL="342900" indent="-342900" eaLnBrk="1" hangingPunct="1">
              <a:buFont typeface="Wingdings" panose="05000000000000000000" pitchFamily="2" charset="2"/>
              <a:buChar char="Ø"/>
            </a:pPr>
            <a:r>
              <a:rPr lang="zh-CN" altLang="en-US" sz="2400" dirty="0" smtClean="0">
                <a:ea typeface="宋体" panose="02010600030101010101" pitchFamily="2" charset="-122"/>
              </a:rPr>
              <a:t>在</a:t>
            </a:r>
            <a:r>
              <a:rPr lang="zh-CN" altLang="en-US" sz="2400" dirty="0">
                <a:ea typeface="宋体" panose="02010600030101010101" pitchFamily="2" charset="-122"/>
              </a:rPr>
              <a:t>该源文件目录下，通过</a:t>
            </a:r>
            <a:r>
              <a:rPr lang="en-US" altLang="zh-CN" sz="2400" dirty="0" err="1">
                <a:ea typeface="宋体" panose="02010600030101010101" pitchFamily="2" charset="-122"/>
              </a:rPr>
              <a:t>javac</a:t>
            </a:r>
            <a:r>
              <a:rPr lang="zh-CN" altLang="en-US" sz="2400" dirty="0">
                <a:ea typeface="宋体" panose="02010600030101010101" pitchFamily="2" charset="-122"/>
              </a:rPr>
              <a:t>编译工具</a:t>
            </a:r>
            <a:r>
              <a:rPr lang="zh-CN" altLang="en-US" sz="2400" dirty="0" smtClean="0">
                <a:ea typeface="宋体" panose="02010600030101010101" pitchFamily="2" charset="-122"/>
              </a:rPr>
              <a:t>对</a:t>
            </a:r>
            <a:r>
              <a:rPr lang="en-US" altLang="zh-CN" sz="2400" dirty="0" smtClean="0">
                <a:ea typeface="宋体" panose="02010600030101010101" pitchFamily="2" charset="-122"/>
              </a:rPr>
              <a:t>Test.java</a:t>
            </a:r>
            <a:r>
              <a:rPr lang="zh-CN" altLang="en-US" sz="2400" dirty="0">
                <a:ea typeface="宋体" panose="02010600030101010101" pitchFamily="2" charset="-122"/>
              </a:rPr>
              <a:t>文件进行编译。</a:t>
            </a:r>
            <a:endParaRPr lang="zh-CN" altLang="en-US" sz="2400" dirty="0">
              <a:ea typeface="宋体" panose="02010600030101010101" pitchFamily="2" charset="-122"/>
            </a:endParaRPr>
          </a:p>
          <a:p>
            <a:pPr marL="342900" indent="-342900" eaLnBrk="1" hangingPunct="1">
              <a:buFont typeface="Wingdings" panose="05000000000000000000" pitchFamily="2" charset="2"/>
              <a:buChar char="Ø"/>
            </a:pPr>
            <a:r>
              <a:rPr lang="zh-CN" altLang="en-US" sz="2400" dirty="0" smtClean="0">
                <a:ea typeface="宋体" panose="02010600030101010101" pitchFamily="2" charset="-122"/>
              </a:rPr>
              <a:t>如果</a:t>
            </a:r>
            <a:r>
              <a:rPr lang="zh-CN" altLang="en-US" sz="2400" dirty="0">
                <a:ea typeface="宋体" panose="02010600030101010101" pitchFamily="2" charset="-122"/>
              </a:rPr>
              <a:t>程序没有错误，没有任何提示，但在</a:t>
            </a:r>
            <a:r>
              <a:rPr lang="zh-CN" altLang="en-US" sz="2400" dirty="0" smtClean="0">
                <a:ea typeface="宋体" panose="02010600030101010101" pitchFamily="2" charset="-122"/>
              </a:rPr>
              <a:t>当前</a:t>
            </a:r>
            <a:r>
              <a:rPr lang="zh-CN" altLang="en-US" sz="2400" dirty="0">
                <a:ea typeface="宋体" panose="02010600030101010101" pitchFamily="2" charset="-122"/>
              </a:rPr>
              <a:t>目录下会出现一</a:t>
            </a:r>
            <a:r>
              <a:rPr lang="zh-CN" altLang="en-US" sz="2400" dirty="0" smtClean="0">
                <a:ea typeface="宋体" panose="02010600030101010101" pitchFamily="2" charset="-122"/>
              </a:rPr>
              <a:t>个</a:t>
            </a:r>
            <a:r>
              <a:rPr lang="en-US" altLang="zh-CN" sz="2400" dirty="0" err="1" smtClean="0">
                <a:ea typeface="宋体" panose="02010600030101010101" pitchFamily="2" charset="-122"/>
              </a:rPr>
              <a:t>Test.class</a:t>
            </a:r>
            <a:r>
              <a:rPr lang="zh-CN" altLang="en-US" sz="2400" dirty="0">
                <a:ea typeface="宋体" panose="02010600030101010101" pitchFamily="2" charset="-122"/>
              </a:rPr>
              <a:t>文件，该</a:t>
            </a:r>
            <a:r>
              <a:rPr lang="zh-CN" altLang="en-US" sz="2400" dirty="0" smtClean="0">
                <a:ea typeface="宋体" panose="02010600030101010101" pitchFamily="2" charset="-122"/>
              </a:rPr>
              <a:t>文件</a:t>
            </a:r>
            <a:r>
              <a:rPr lang="zh-CN" altLang="en-US" sz="2400" dirty="0">
                <a:ea typeface="宋体" panose="02010600030101010101" pitchFamily="2" charset="-122"/>
              </a:rPr>
              <a:t>称为字节码文件，也是可以执行的</a:t>
            </a:r>
            <a:r>
              <a:rPr lang="en-US" altLang="zh-CN" sz="2400" dirty="0">
                <a:ea typeface="宋体" panose="02010600030101010101" pitchFamily="2" charset="-122"/>
              </a:rPr>
              <a:t>java</a:t>
            </a:r>
            <a:r>
              <a:rPr lang="zh-CN" altLang="en-US" sz="2400" dirty="0" smtClean="0">
                <a:ea typeface="宋体" panose="02010600030101010101" pitchFamily="2" charset="-122"/>
              </a:rPr>
              <a:t>的程序。</a:t>
            </a:r>
            <a:endParaRPr lang="zh-CN" altLang="en-US" sz="2400" dirty="0">
              <a:ea typeface="宋体" panose="02010600030101010101" pitchFamily="2" charset="-122"/>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43608" y="5013176"/>
            <a:ext cx="3825715" cy="6480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4" name="TextBox 6"/>
          <p:cNvSpPr txBox="1">
            <a:spLocks noChangeArrowheads="1"/>
          </p:cNvSpPr>
          <p:nvPr/>
        </p:nvSpPr>
        <p:spPr bwMode="auto">
          <a:xfrm>
            <a:off x="413916" y="908720"/>
            <a:ext cx="6986587"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Arial Unicode MS" pitchFamily="34" charset="-122"/>
                <a:cs typeface="Arial Unicode MS" pitchFamily="34" charset="-122"/>
              </a:defRPr>
            </a:lvl1pPr>
            <a:lvl2pPr marL="742950" indent="-285750" eaLnBrk="0" hangingPunct="0">
              <a:defRPr>
                <a:solidFill>
                  <a:schemeClr val="tx1"/>
                </a:solidFill>
                <a:latin typeface="Arial" panose="020B0604020202020204" pitchFamily="34" charset="0"/>
                <a:ea typeface="Arial Unicode MS" pitchFamily="34" charset="-122"/>
                <a:cs typeface="Arial Unicode MS" pitchFamily="34" charset="-122"/>
              </a:defRPr>
            </a:lvl2pPr>
            <a:lvl3pPr marL="1143000" indent="-228600" eaLnBrk="0" hangingPunct="0">
              <a:defRPr>
                <a:solidFill>
                  <a:schemeClr val="tx1"/>
                </a:solidFill>
                <a:latin typeface="Arial" panose="020B0604020202020204" pitchFamily="34" charset="0"/>
                <a:ea typeface="Arial Unicode MS" pitchFamily="34" charset="-122"/>
                <a:cs typeface="Arial Unicode MS" pitchFamily="34" charset="-122"/>
              </a:defRPr>
            </a:lvl3pPr>
            <a:lvl4pPr marL="1600200" indent="-228600" eaLnBrk="0" hangingPunct="0">
              <a:defRPr>
                <a:solidFill>
                  <a:schemeClr val="tx1"/>
                </a:solidFill>
                <a:latin typeface="Arial" panose="020B0604020202020204" pitchFamily="34" charset="0"/>
                <a:ea typeface="Arial Unicode MS" pitchFamily="34" charset="-122"/>
                <a:cs typeface="Arial Unicode MS" pitchFamily="34" charset="-122"/>
              </a:defRPr>
            </a:lvl4pPr>
            <a:lvl5pPr marL="2057400" indent="-228600" eaLnBrk="0" hangingPunct="0">
              <a:defRPr>
                <a:solidFill>
                  <a:schemeClr val="tx1"/>
                </a:solidFill>
                <a:latin typeface="Arial" panose="020B0604020202020204"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Unicode MS" pitchFamily="34" charset="-122"/>
                <a:cs typeface="Arial Unicode MS" pitchFamily="34" charset="-122"/>
              </a:defRPr>
            </a:lvl9pPr>
          </a:lstStyle>
          <a:p>
            <a:pPr marL="342900" indent="-342900" eaLnBrk="1" hangingPunct="1">
              <a:buFont typeface="Wingdings" panose="05000000000000000000" pitchFamily="2" charset="2"/>
              <a:buChar char="l"/>
            </a:pPr>
            <a:r>
              <a:rPr lang="zh-CN" altLang="en-US" sz="2400" b="1" dirty="0" smtClean="0">
                <a:solidFill>
                  <a:srgbClr val="FF0000"/>
                </a:solidFill>
                <a:ea typeface="宋体" panose="02010600030101010101" pitchFamily="2" charset="-122"/>
              </a:rPr>
              <a:t>步骤</a:t>
            </a:r>
            <a:r>
              <a:rPr lang="zh-CN" altLang="en-US" sz="2400" b="1" dirty="0">
                <a:solidFill>
                  <a:srgbClr val="FF0000"/>
                </a:solidFill>
                <a:ea typeface="宋体" panose="02010600030101010101" pitchFamily="2" charset="-122"/>
              </a:rPr>
              <a:t>三：运行</a:t>
            </a:r>
            <a:endParaRPr lang="zh-CN" altLang="en-US" sz="2400" b="1" dirty="0">
              <a:solidFill>
                <a:srgbClr val="FF0000"/>
              </a:solidFill>
              <a:ea typeface="宋体" panose="02010600030101010101" pitchFamily="2" charset="-122"/>
            </a:endParaRPr>
          </a:p>
          <a:p>
            <a:pPr marL="342900" indent="-342900" eaLnBrk="1" hangingPunct="1">
              <a:lnSpc>
                <a:spcPct val="120000"/>
              </a:lnSpc>
              <a:buFont typeface="Wingdings" panose="05000000000000000000" pitchFamily="2" charset="2"/>
              <a:buChar char="Ø"/>
            </a:pPr>
            <a:r>
              <a:rPr lang="zh-CN" altLang="en-US" sz="2000" dirty="0" smtClean="0">
                <a:ea typeface="宋体" panose="02010600030101010101" pitchFamily="2" charset="-122"/>
              </a:rPr>
              <a:t>有了</a:t>
            </a:r>
            <a:r>
              <a:rPr lang="zh-CN" altLang="en-US" sz="2000" dirty="0">
                <a:ea typeface="宋体" panose="02010600030101010101" pitchFamily="2" charset="-122"/>
              </a:rPr>
              <a:t>可执行的</a:t>
            </a:r>
            <a:r>
              <a:rPr lang="en-US" altLang="zh-CN" sz="2000" dirty="0">
                <a:ea typeface="宋体" panose="02010600030101010101" pitchFamily="2" charset="-122"/>
              </a:rPr>
              <a:t>java</a:t>
            </a:r>
            <a:r>
              <a:rPr lang="zh-CN" altLang="en-US" sz="2000" dirty="0">
                <a:ea typeface="宋体" panose="02010600030101010101" pitchFamily="2" charset="-122"/>
              </a:rPr>
              <a:t>程序</a:t>
            </a:r>
            <a:r>
              <a:rPr lang="en-US" altLang="zh-CN" sz="2000" dirty="0" smtClean="0">
                <a:ea typeface="宋体" panose="02010600030101010101" pitchFamily="2" charset="-122"/>
              </a:rPr>
              <a:t>(</a:t>
            </a:r>
            <a:r>
              <a:rPr lang="en-US" altLang="zh-CN" sz="2000" dirty="0" err="1" smtClean="0">
                <a:ea typeface="宋体" panose="02010600030101010101" pitchFamily="2" charset="-122"/>
              </a:rPr>
              <a:t>Test.class</a:t>
            </a:r>
            <a:r>
              <a:rPr lang="zh-CN" altLang="en-US" sz="2000" dirty="0">
                <a:ea typeface="宋体" panose="02010600030101010101" pitchFamily="2" charset="-122"/>
              </a:rPr>
              <a:t>字节码文件</a:t>
            </a:r>
            <a:r>
              <a:rPr lang="en-US" altLang="zh-CN" sz="2000" dirty="0">
                <a:ea typeface="宋体" panose="02010600030101010101" pitchFamily="2" charset="-122"/>
              </a:rPr>
              <a:t>)</a:t>
            </a:r>
            <a:endParaRPr lang="en-US" altLang="zh-CN" sz="2000" dirty="0">
              <a:ea typeface="宋体" panose="02010600030101010101" pitchFamily="2" charset="-122"/>
            </a:endParaRPr>
          </a:p>
          <a:p>
            <a:pPr marL="342900" indent="-342900" eaLnBrk="1" hangingPunct="1">
              <a:lnSpc>
                <a:spcPct val="120000"/>
              </a:lnSpc>
              <a:buFont typeface="Wingdings" panose="05000000000000000000" pitchFamily="2" charset="2"/>
              <a:buChar char="Ø"/>
            </a:pPr>
            <a:r>
              <a:rPr lang="zh-CN" altLang="en-US" sz="2000" dirty="0" smtClean="0">
                <a:ea typeface="宋体" panose="02010600030101010101" pitchFamily="2" charset="-122"/>
              </a:rPr>
              <a:t>通过</a:t>
            </a:r>
            <a:r>
              <a:rPr lang="zh-CN" altLang="en-US" sz="2000" dirty="0">
                <a:ea typeface="宋体" panose="02010600030101010101" pitchFamily="2" charset="-122"/>
              </a:rPr>
              <a:t>运行工具</a:t>
            </a:r>
            <a:r>
              <a:rPr lang="en-US" altLang="zh-CN" sz="2000" dirty="0">
                <a:ea typeface="宋体" panose="02010600030101010101" pitchFamily="2" charset="-122"/>
              </a:rPr>
              <a:t>java.exe</a:t>
            </a:r>
            <a:r>
              <a:rPr lang="zh-CN" altLang="en-US" sz="2000" dirty="0">
                <a:ea typeface="宋体" panose="02010600030101010101" pitchFamily="2" charset="-122"/>
              </a:rPr>
              <a:t>对字节码文件进行执行。</a:t>
            </a:r>
            <a:endParaRPr lang="zh-CN" altLang="en-US" sz="2000" dirty="0">
              <a:ea typeface="宋体" panose="02010600030101010101" pitchFamily="2" charset="-122"/>
            </a:endParaRPr>
          </a:p>
          <a:p>
            <a:pPr marL="342900" indent="-342900" eaLnBrk="1" hangingPunct="1">
              <a:lnSpc>
                <a:spcPct val="120000"/>
              </a:lnSpc>
              <a:buFont typeface="Wingdings" panose="05000000000000000000" pitchFamily="2" charset="2"/>
              <a:buChar char="Ø"/>
            </a:pPr>
            <a:r>
              <a:rPr lang="zh-CN" altLang="en-US" sz="2000" dirty="0" smtClean="0">
                <a:ea typeface="宋体" panose="02010600030101010101" pitchFamily="2" charset="-122"/>
              </a:rPr>
              <a:t>出现</a:t>
            </a:r>
            <a:r>
              <a:rPr lang="zh-CN" altLang="en-US" sz="2000" dirty="0">
                <a:ea typeface="宋体" panose="02010600030101010101" pitchFamily="2" charset="-122"/>
              </a:rPr>
              <a:t>提示：缺少一个名称为</a:t>
            </a:r>
            <a:r>
              <a:rPr lang="en-US" altLang="zh-CN" sz="2000" dirty="0">
                <a:ea typeface="宋体" panose="02010600030101010101" pitchFamily="2" charset="-122"/>
              </a:rPr>
              <a:t>main</a:t>
            </a:r>
            <a:r>
              <a:rPr lang="zh-CN" altLang="en-US" sz="2000" dirty="0">
                <a:ea typeface="宋体" panose="02010600030101010101" pitchFamily="2" charset="-122"/>
              </a:rPr>
              <a:t>的方法。</a:t>
            </a:r>
            <a:endParaRPr lang="zh-CN" altLang="en-US" sz="2400" dirty="0">
              <a:ea typeface="宋体" panose="02010600030101010101" pitchFamily="2" charset="-122"/>
            </a:endParaRPr>
          </a:p>
        </p:txBody>
      </p:sp>
      <p:sp>
        <p:nvSpPr>
          <p:cNvPr id="37896" name="TextBox 7"/>
          <p:cNvSpPr txBox="1">
            <a:spLocks noChangeArrowheads="1"/>
          </p:cNvSpPr>
          <p:nvPr/>
        </p:nvSpPr>
        <p:spPr bwMode="auto">
          <a:xfrm>
            <a:off x="251520" y="3356992"/>
            <a:ext cx="8712968"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Arial Unicode MS" pitchFamily="34" charset="-122"/>
                <a:cs typeface="Arial Unicode MS" pitchFamily="34" charset="-122"/>
              </a:defRPr>
            </a:lvl1pPr>
            <a:lvl2pPr marL="742950" indent="-285750" eaLnBrk="0" hangingPunct="0">
              <a:defRPr>
                <a:solidFill>
                  <a:schemeClr val="tx1"/>
                </a:solidFill>
                <a:latin typeface="Arial" panose="020B0604020202020204" pitchFamily="34" charset="0"/>
                <a:ea typeface="Arial Unicode MS" pitchFamily="34" charset="-122"/>
                <a:cs typeface="Arial Unicode MS" pitchFamily="34" charset="-122"/>
              </a:defRPr>
            </a:lvl2pPr>
            <a:lvl3pPr marL="1143000" indent="-228600" eaLnBrk="0" hangingPunct="0">
              <a:defRPr>
                <a:solidFill>
                  <a:schemeClr val="tx1"/>
                </a:solidFill>
                <a:latin typeface="Arial" panose="020B0604020202020204" pitchFamily="34" charset="0"/>
                <a:ea typeface="Arial Unicode MS" pitchFamily="34" charset="-122"/>
                <a:cs typeface="Arial Unicode MS" pitchFamily="34" charset="-122"/>
              </a:defRPr>
            </a:lvl3pPr>
            <a:lvl4pPr marL="1600200" indent="-228600" eaLnBrk="0" hangingPunct="0">
              <a:defRPr>
                <a:solidFill>
                  <a:schemeClr val="tx1"/>
                </a:solidFill>
                <a:latin typeface="Arial" panose="020B0604020202020204" pitchFamily="34" charset="0"/>
                <a:ea typeface="Arial Unicode MS" pitchFamily="34" charset="-122"/>
                <a:cs typeface="Arial Unicode MS" pitchFamily="34" charset="-122"/>
              </a:defRPr>
            </a:lvl4pPr>
            <a:lvl5pPr marL="2057400" indent="-228600" eaLnBrk="0" hangingPunct="0">
              <a:defRPr>
                <a:solidFill>
                  <a:schemeClr val="tx1"/>
                </a:solidFill>
                <a:latin typeface="Arial" panose="020B0604020202020204"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Unicode MS" pitchFamily="34" charset="-122"/>
                <a:cs typeface="Arial Unicode MS" pitchFamily="34" charset="-122"/>
              </a:defRPr>
            </a:lvl9pPr>
          </a:lstStyle>
          <a:p>
            <a:pPr marL="342900" indent="-342900" eaLnBrk="1" hangingPunct="1">
              <a:lnSpc>
                <a:spcPct val="120000"/>
              </a:lnSpc>
              <a:buFont typeface="Wingdings" panose="05000000000000000000" pitchFamily="2" charset="2"/>
              <a:buChar char="Ø"/>
            </a:pPr>
            <a:r>
              <a:rPr lang="zh-CN" altLang="en-US" sz="2000" dirty="0" smtClean="0">
                <a:ea typeface="宋体" panose="02010600030101010101" pitchFamily="2" charset="-122"/>
              </a:rPr>
              <a:t>因为</a:t>
            </a:r>
            <a:r>
              <a:rPr lang="zh-CN" altLang="en-US" sz="2000" dirty="0">
                <a:ea typeface="宋体" panose="02010600030101010101" pitchFamily="2" charset="-122"/>
              </a:rPr>
              <a:t>一个程序的执行需要一个起始点或者入口，所以</a:t>
            </a:r>
            <a:r>
              <a:rPr lang="zh-CN" altLang="en-US" sz="2000" dirty="0" smtClean="0">
                <a:ea typeface="宋体" panose="02010600030101010101" pitchFamily="2" charset="-122"/>
              </a:rPr>
              <a:t>在</a:t>
            </a:r>
            <a:r>
              <a:rPr lang="en-US" altLang="zh-CN" sz="2000" dirty="0" smtClean="0">
                <a:ea typeface="宋体" panose="02010600030101010101" pitchFamily="2" charset="-122"/>
              </a:rPr>
              <a:t>Test</a:t>
            </a:r>
            <a:r>
              <a:rPr lang="zh-CN" altLang="en-US" sz="2000" dirty="0" smtClean="0">
                <a:ea typeface="宋体" panose="02010600030101010101" pitchFamily="2" charset="-122"/>
              </a:rPr>
              <a:t>类中</a:t>
            </a:r>
            <a:r>
              <a:rPr lang="zh-CN" altLang="en-US" sz="2000" dirty="0">
                <a:ea typeface="宋体" panose="02010600030101010101" pitchFamily="2" charset="-122"/>
              </a:rPr>
              <a:t>的加入</a:t>
            </a:r>
            <a:r>
              <a:rPr lang="en-US" altLang="zh-CN" sz="2000" dirty="0">
                <a:solidFill>
                  <a:srgbClr val="FF0000"/>
                </a:solidFill>
                <a:ea typeface="宋体" panose="02010600030101010101" pitchFamily="2" charset="-122"/>
              </a:rPr>
              <a:t>public static void main(String[] </a:t>
            </a:r>
            <a:r>
              <a:rPr lang="en-US" altLang="zh-CN" sz="2000" dirty="0" err="1">
                <a:solidFill>
                  <a:srgbClr val="FF0000"/>
                </a:solidFill>
                <a:ea typeface="宋体" panose="02010600030101010101" pitchFamily="2" charset="-122"/>
              </a:rPr>
              <a:t>args</a:t>
            </a:r>
            <a:r>
              <a:rPr lang="en-US" altLang="zh-CN" sz="2000" dirty="0">
                <a:solidFill>
                  <a:srgbClr val="FF0000"/>
                </a:solidFill>
                <a:ea typeface="宋体" panose="02010600030101010101" pitchFamily="2" charset="-122"/>
              </a:rPr>
              <a:t>){</a:t>
            </a:r>
            <a:r>
              <a:rPr lang="zh-CN" altLang="en-US" sz="2000" dirty="0">
                <a:solidFill>
                  <a:srgbClr val="FF0000"/>
                </a:solidFill>
                <a:ea typeface="宋体" panose="02010600030101010101" pitchFamily="2" charset="-122"/>
              </a:rPr>
              <a:t>  </a:t>
            </a:r>
            <a:r>
              <a:rPr lang="en-US" altLang="zh-CN" sz="2000" dirty="0">
                <a:solidFill>
                  <a:srgbClr val="FF0000"/>
                </a:solidFill>
                <a:ea typeface="宋体" panose="02010600030101010101" pitchFamily="2" charset="-122"/>
              </a:rPr>
              <a:t>}</a:t>
            </a:r>
            <a:endParaRPr lang="en-US" altLang="zh-CN" sz="2000" dirty="0">
              <a:solidFill>
                <a:srgbClr val="FF0000"/>
              </a:solidFill>
              <a:ea typeface="宋体" panose="02010600030101010101" pitchFamily="2" charset="-122"/>
            </a:endParaRPr>
          </a:p>
          <a:p>
            <a:pPr marL="342900" indent="-342900" eaLnBrk="1" hangingPunct="1">
              <a:lnSpc>
                <a:spcPct val="120000"/>
              </a:lnSpc>
              <a:buFont typeface="Wingdings" panose="05000000000000000000" pitchFamily="2" charset="2"/>
              <a:buChar char="Ø"/>
            </a:pPr>
            <a:r>
              <a:rPr lang="zh-CN" altLang="en-US" sz="2000" dirty="0" smtClean="0">
                <a:ea typeface="宋体" panose="02010600030101010101" pitchFamily="2" charset="-122"/>
              </a:rPr>
              <a:t>对</a:t>
            </a:r>
            <a:r>
              <a:rPr lang="zh-CN" altLang="en-US" sz="2000" dirty="0">
                <a:ea typeface="宋体" panose="02010600030101010101" pitchFamily="2" charset="-122"/>
              </a:rPr>
              <a:t>修改后</a:t>
            </a:r>
            <a:r>
              <a:rPr lang="zh-CN" altLang="en-US" sz="2000" dirty="0" smtClean="0">
                <a:ea typeface="宋体" panose="02010600030101010101" pitchFamily="2" charset="-122"/>
              </a:rPr>
              <a:t>的</a:t>
            </a:r>
            <a:r>
              <a:rPr lang="en-US" altLang="zh-CN" sz="2000" dirty="0" smtClean="0">
                <a:ea typeface="宋体" panose="02010600030101010101" pitchFamily="2" charset="-122"/>
              </a:rPr>
              <a:t>Test.java</a:t>
            </a:r>
            <a:r>
              <a:rPr lang="zh-CN" altLang="en-US" sz="2000" dirty="0">
                <a:ea typeface="宋体" panose="02010600030101010101" pitchFamily="2" charset="-122"/>
              </a:rPr>
              <a:t>源文件需要重新编译，生成新的</a:t>
            </a:r>
            <a:r>
              <a:rPr lang="en-US" altLang="zh-CN" sz="2000" dirty="0">
                <a:ea typeface="宋体" panose="02010600030101010101" pitchFamily="2" charset="-122"/>
              </a:rPr>
              <a:t>class</a:t>
            </a:r>
            <a:r>
              <a:rPr lang="zh-CN" altLang="en-US" sz="2000" dirty="0" smtClean="0">
                <a:ea typeface="宋体" panose="02010600030101010101" pitchFamily="2" charset="-122"/>
              </a:rPr>
              <a:t>文件</a:t>
            </a:r>
            <a:r>
              <a:rPr lang="zh-CN" altLang="en-US" sz="2000" dirty="0">
                <a:ea typeface="宋体" panose="02010600030101010101" pitchFamily="2" charset="-122"/>
              </a:rPr>
              <a:t>后，再进行执行。</a:t>
            </a:r>
            <a:endParaRPr lang="zh-CN" altLang="en-US" sz="2000" dirty="0">
              <a:ea typeface="宋体" panose="02010600030101010101" pitchFamily="2" charset="-122"/>
            </a:endParaRPr>
          </a:p>
          <a:p>
            <a:pPr marL="342900" indent="-342900" eaLnBrk="1" hangingPunct="1">
              <a:lnSpc>
                <a:spcPct val="120000"/>
              </a:lnSpc>
              <a:buFont typeface="Wingdings" panose="05000000000000000000" pitchFamily="2" charset="2"/>
              <a:buChar char="Ø"/>
            </a:pPr>
            <a:r>
              <a:rPr lang="zh-CN" altLang="en-US" sz="2000" dirty="0" smtClean="0">
                <a:ea typeface="宋体" panose="02010600030101010101" pitchFamily="2" charset="-122"/>
              </a:rPr>
              <a:t>发现</a:t>
            </a:r>
            <a:r>
              <a:rPr lang="zh-CN" altLang="en-US" sz="2000" dirty="0">
                <a:ea typeface="宋体" panose="02010600030101010101" pitchFamily="2" charset="-122"/>
              </a:rPr>
              <a:t>没有编译失败，但也没有任何效果，因为并没有告诉</a:t>
            </a:r>
            <a:r>
              <a:rPr lang="en-US" altLang="zh-CN" sz="2000" dirty="0" smtClean="0">
                <a:ea typeface="宋体" panose="02010600030101010101" pitchFamily="2" charset="-122"/>
              </a:rPr>
              <a:t>JVM</a:t>
            </a:r>
            <a:r>
              <a:rPr lang="zh-CN" altLang="en-US" sz="2000" dirty="0" smtClean="0">
                <a:ea typeface="宋体" panose="02010600030101010101" pitchFamily="2" charset="-122"/>
              </a:rPr>
              <a:t>要</a:t>
            </a:r>
            <a:r>
              <a:rPr lang="zh-CN" altLang="en-US" sz="2000" dirty="0">
                <a:ea typeface="宋体" panose="02010600030101010101" pitchFamily="2" charset="-122"/>
              </a:rPr>
              <a:t>帮我们做什么事情，也就是没有可以具体执行的语句。</a:t>
            </a:r>
            <a:endParaRPr lang="zh-CN" altLang="en-US" sz="2000" dirty="0">
              <a:ea typeface="宋体" panose="02010600030101010101" pitchFamily="2" charset="-122"/>
            </a:endParaRPr>
          </a:p>
          <a:p>
            <a:pPr marL="342900" indent="-342900" eaLnBrk="1" hangingPunct="1">
              <a:lnSpc>
                <a:spcPct val="120000"/>
              </a:lnSpc>
              <a:buFont typeface="Wingdings" panose="05000000000000000000" pitchFamily="2" charset="2"/>
              <a:buChar char="Ø"/>
            </a:pPr>
            <a:r>
              <a:rPr lang="zh-CN" altLang="en-US" sz="2000" dirty="0" smtClean="0">
                <a:ea typeface="宋体" panose="02010600030101010101" pitchFamily="2" charset="-122"/>
              </a:rPr>
              <a:t>想</a:t>
            </a:r>
            <a:r>
              <a:rPr lang="zh-CN" altLang="en-US" sz="2000" dirty="0">
                <a:ea typeface="宋体" panose="02010600030101010101" pitchFamily="2" charset="-122"/>
              </a:rPr>
              <a:t>要和</a:t>
            </a:r>
            <a:r>
              <a:rPr lang="en-US" altLang="zh-CN" sz="2000" dirty="0">
                <a:ea typeface="宋体" panose="02010600030101010101" pitchFamily="2" charset="-122"/>
              </a:rPr>
              <a:t>JVM</a:t>
            </a:r>
            <a:r>
              <a:rPr lang="zh-CN" altLang="en-US" sz="2000" dirty="0">
                <a:ea typeface="宋体" panose="02010600030101010101" pitchFamily="2" charset="-122"/>
              </a:rPr>
              <a:t>来个互动，只要在</a:t>
            </a:r>
            <a:r>
              <a:rPr lang="en-US" altLang="zh-CN" sz="2000" dirty="0">
                <a:ea typeface="宋体" panose="02010600030101010101" pitchFamily="2" charset="-122"/>
              </a:rPr>
              <a:t>main</a:t>
            </a:r>
            <a:r>
              <a:rPr lang="zh-CN" altLang="en-US" sz="2000" dirty="0">
                <a:ea typeface="宋体" panose="02010600030101010101" pitchFamily="2" charset="-122"/>
              </a:rPr>
              <a:t>方法中加入一句</a:t>
            </a:r>
            <a:endParaRPr lang="zh-CN" altLang="en-US" sz="2000" dirty="0">
              <a:ea typeface="宋体" panose="02010600030101010101" pitchFamily="2" charset="-122"/>
            </a:endParaRPr>
          </a:p>
          <a:p>
            <a:pPr marL="342900" indent="-342900" eaLnBrk="1" hangingPunct="1">
              <a:lnSpc>
                <a:spcPct val="120000"/>
              </a:lnSpc>
              <a:buFont typeface="Wingdings" panose="05000000000000000000" pitchFamily="2" charset="2"/>
              <a:buChar char="Ø"/>
            </a:pPr>
            <a:r>
              <a:rPr lang="en-US" altLang="zh-CN" sz="2000" dirty="0" err="1" smtClean="0">
                <a:solidFill>
                  <a:srgbClr val="FF0000"/>
                </a:solidFill>
                <a:ea typeface="宋体" panose="02010600030101010101" pitchFamily="2" charset="-122"/>
              </a:rPr>
              <a:t>System.out.println</a:t>
            </a:r>
            <a:r>
              <a:rPr lang="en-US" altLang="zh-CN" sz="2000" dirty="0">
                <a:solidFill>
                  <a:srgbClr val="FF0000"/>
                </a:solidFill>
                <a:ea typeface="宋体" panose="02010600030101010101" pitchFamily="2" charset="-122"/>
              </a:rPr>
              <a:t>(“Hello World");</a:t>
            </a:r>
            <a:r>
              <a:rPr lang="zh-CN" altLang="en-US" sz="2000" dirty="0">
                <a:ea typeface="宋体" panose="02010600030101010101" pitchFamily="2" charset="-122"/>
              </a:rPr>
              <a:t>因为程序进行改动，所以再</a:t>
            </a:r>
            <a:r>
              <a:rPr lang="zh-CN" altLang="en-US" sz="2000" dirty="0" smtClean="0">
                <a:ea typeface="宋体" panose="02010600030101010101" pitchFamily="2" charset="-122"/>
              </a:rPr>
              <a:t>重新</a:t>
            </a:r>
            <a:r>
              <a:rPr lang="zh-CN" altLang="en-US" sz="2000" dirty="0">
                <a:ea typeface="宋体" panose="02010600030101010101" pitchFamily="2" charset="-122"/>
              </a:rPr>
              <a:t>编译，运行即可。</a:t>
            </a:r>
            <a:endParaRPr lang="zh-CN" altLang="en-US" sz="2000" dirty="0">
              <a:ea typeface="宋体" panose="02010600030101010101" pitchFamily="2" charset="-122"/>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78035" y="2460626"/>
            <a:ext cx="6602251" cy="8540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472" y="642918"/>
            <a:ext cx="8229600" cy="857256"/>
          </a:xfrm>
        </p:spPr>
        <p:txBody>
          <a:bodyPr/>
          <a:lstStyle/>
          <a:p>
            <a:r>
              <a:rPr lang="en-US" altLang="zh-CN" b="1" dirty="0" smtClean="0">
                <a:ea typeface="宋体" panose="02010600030101010101" pitchFamily="2" charset="-122"/>
              </a:rPr>
              <a:t>Java</a:t>
            </a:r>
            <a:r>
              <a:rPr lang="zh-CN" altLang="en-US" b="1" dirty="0" smtClean="0">
                <a:ea typeface="宋体" panose="02010600030101010101" pitchFamily="2" charset="-122"/>
              </a:rPr>
              <a:t>程序的执行原理</a:t>
            </a:r>
            <a:endParaRPr lang="zh-CN" altLang="en-US" b="1" dirty="0"/>
          </a:p>
        </p:txBody>
      </p:sp>
      <p:pic>
        <p:nvPicPr>
          <p:cNvPr id="4" name="Picture 2"/>
          <p:cNvPicPr>
            <a:picLocks noGrp="1" noChangeAspect="1" noChangeArrowheads="1"/>
          </p:cNvPicPr>
          <p:nvPr>
            <p:ph idx="1"/>
          </p:nvPr>
        </p:nvPicPr>
        <p:blipFill>
          <a:blip r:embed="rId1" cstate="print"/>
          <a:srcRect/>
          <a:stretch>
            <a:fillRect/>
          </a:stretch>
        </p:blipFill>
        <p:spPr bwMode="auto">
          <a:xfrm>
            <a:off x="857224" y="1714488"/>
            <a:ext cx="7373362" cy="481690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71736" y="764704"/>
            <a:ext cx="4104456" cy="781814"/>
          </a:xfrm>
        </p:spPr>
        <p:txBody>
          <a:bodyPr>
            <a:normAutofit/>
          </a:bodyPr>
          <a:lstStyle/>
          <a:p>
            <a:r>
              <a:rPr lang="zh-CN" altLang="en-US" b="1" dirty="0" smtClean="0">
                <a:latin typeface="+mn-lt"/>
                <a:ea typeface="宋体" panose="02010600030101010101" pitchFamily="2" charset="-122"/>
                <a:cs typeface="Times New Roman" panose="02020603050405020304" pitchFamily="18" charset="0"/>
              </a:rPr>
              <a:t>小结</a:t>
            </a:r>
            <a:r>
              <a:rPr lang="zh-CN" altLang="en-US" b="1" dirty="0">
                <a:latin typeface="+mn-lt"/>
                <a:ea typeface="宋体" panose="02010600030101010101" pitchFamily="2" charset="-122"/>
                <a:cs typeface="Times New Roman" panose="02020603050405020304" pitchFamily="18" charset="0"/>
              </a:rPr>
              <a:t>第一个程序</a:t>
            </a:r>
            <a:endParaRPr lang="zh-CN" altLang="en-US" b="1" dirty="0">
              <a:latin typeface="+mn-lt"/>
              <a:ea typeface="宋体" panose="02010600030101010101" pitchFamily="2" charset="-122"/>
              <a:cs typeface="Times New Roman" panose="02020603050405020304" pitchFamily="18" charset="0"/>
            </a:endParaRPr>
          </a:p>
        </p:txBody>
      </p:sp>
      <p:sp>
        <p:nvSpPr>
          <p:cNvPr id="3" name="内容占位符 2"/>
          <p:cNvSpPr>
            <a:spLocks noGrp="1"/>
          </p:cNvSpPr>
          <p:nvPr>
            <p:ph idx="1"/>
          </p:nvPr>
        </p:nvSpPr>
        <p:spPr>
          <a:xfrm>
            <a:off x="395536" y="1628800"/>
            <a:ext cx="8424936" cy="4824536"/>
          </a:xfrm>
        </p:spPr>
        <p:txBody>
          <a:bodyPr>
            <a:noAutofit/>
          </a:bodyPr>
          <a:lstStyle/>
          <a:p>
            <a:pPr>
              <a:lnSpc>
                <a:spcPct val="120000"/>
              </a:lnSpc>
              <a:buFont typeface="Wingdings" panose="05000000000000000000" pitchFamily="2" charset="2"/>
              <a:buChar char="l"/>
            </a:pPr>
            <a:r>
              <a:rPr lang="zh-CN" altLang="en-US" sz="2400" dirty="0">
                <a:ea typeface="宋体" panose="02010600030101010101" pitchFamily="2" charset="-122"/>
              </a:rPr>
              <a:t>Java源文件以“java”为扩展名。源文件的基本组成部分是类（class），如本类中的</a:t>
            </a:r>
            <a:r>
              <a:rPr lang="zh-CN" altLang="en-US" sz="2400" dirty="0" smtClean="0">
                <a:ea typeface="宋体" panose="02010600030101010101" pitchFamily="2" charset="-122"/>
              </a:rPr>
              <a:t>Hello</a:t>
            </a:r>
            <a:r>
              <a:rPr lang="en-US" altLang="zh-CN" sz="2400" dirty="0" smtClean="0">
                <a:ea typeface="宋体" panose="02010600030101010101" pitchFamily="2" charset="-122"/>
              </a:rPr>
              <a:t>World</a:t>
            </a:r>
            <a:r>
              <a:rPr lang="zh-CN" altLang="en-US" sz="2400" dirty="0">
                <a:ea typeface="宋体" panose="02010600030101010101" pitchFamily="2" charset="-122"/>
              </a:rPr>
              <a:t>类</a:t>
            </a:r>
            <a:r>
              <a:rPr lang="zh-CN" altLang="en-US" sz="2400" dirty="0" smtClean="0">
                <a:ea typeface="宋体" panose="02010600030101010101" pitchFamily="2" charset="-122"/>
              </a:rPr>
              <a:t>。</a:t>
            </a:r>
            <a:endParaRPr lang="en-US" altLang="zh-CN" sz="2400" dirty="0" smtClean="0">
              <a:ea typeface="宋体" panose="02010600030101010101" pitchFamily="2" charset="-122"/>
            </a:endParaRPr>
          </a:p>
          <a:p>
            <a:pPr>
              <a:lnSpc>
                <a:spcPct val="120000"/>
              </a:lnSpc>
              <a:buFont typeface="Wingdings" panose="05000000000000000000" pitchFamily="2" charset="2"/>
              <a:buChar char="l"/>
            </a:pPr>
            <a:r>
              <a:rPr lang="zh-CN" altLang="en-US" sz="2400" dirty="0" smtClean="0">
                <a:ea typeface="宋体" panose="02010600030101010101" pitchFamily="2" charset="-122"/>
              </a:rPr>
              <a:t>一个源文件中最多只能有一个</a:t>
            </a:r>
            <a:r>
              <a:rPr lang="en-US" altLang="zh-CN" sz="2400" dirty="0" smtClean="0">
                <a:ea typeface="宋体" panose="02010600030101010101" pitchFamily="2" charset="-122"/>
              </a:rPr>
              <a:t>public</a:t>
            </a:r>
            <a:r>
              <a:rPr lang="zh-CN" altLang="en-US" sz="2400" dirty="0" smtClean="0">
                <a:ea typeface="宋体" panose="02010600030101010101" pitchFamily="2" charset="-122"/>
              </a:rPr>
              <a:t>类。其它类的个数不限，如果源文件包含一个</a:t>
            </a:r>
            <a:r>
              <a:rPr lang="en-US" altLang="zh-CN" sz="2400" dirty="0" smtClean="0">
                <a:ea typeface="宋体" panose="02010600030101010101" pitchFamily="2" charset="-122"/>
              </a:rPr>
              <a:t>public</a:t>
            </a:r>
            <a:r>
              <a:rPr lang="zh-CN" altLang="en-US" sz="2400" dirty="0" smtClean="0">
                <a:ea typeface="宋体" panose="02010600030101010101" pitchFamily="2" charset="-122"/>
              </a:rPr>
              <a:t>类，则文件名必须按该类名命名。</a:t>
            </a:r>
            <a:endParaRPr lang="zh-CN" altLang="en-US" sz="2400" dirty="0" smtClean="0">
              <a:ea typeface="宋体" panose="02010600030101010101" pitchFamily="2" charset="-122"/>
            </a:endParaRPr>
          </a:p>
          <a:p>
            <a:pPr>
              <a:lnSpc>
                <a:spcPct val="120000"/>
              </a:lnSpc>
              <a:buFont typeface="Wingdings" panose="05000000000000000000" pitchFamily="2" charset="2"/>
              <a:buChar char="l"/>
            </a:pPr>
            <a:r>
              <a:rPr lang="en-US" altLang="zh-CN" sz="2400" dirty="0" smtClean="0">
                <a:ea typeface="宋体" panose="02010600030101010101" pitchFamily="2" charset="-122"/>
              </a:rPr>
              <a:t>Java</a:t>
            </a:r>
            <a:r>
              <a:rPr lang="zh-CN" altLang="en-US" sz="2400" dirty="0" smtClean="0">
                <a:ea typeface="宋体" panose="02010600030101010101" pitchFamily="2" charset="-122"/>
              </a:rPr>
              <a:t>应用程序的执行入口是</a:t>
            </a:r>
            <a:r>
              <a:rPr lang="en-US" altLang="zh-CN" sz="2400" dirty="0" smtClean="0">
                <a:ea typeface="宋体" panose="02010600030101010101" pitchFamily="2" charset="-122"/>
              </a:rPr>
              <a:t>main()</a:t>
            </a:r>
            <a:r>
              <a:rPr lang="zh-CN" altLang="en-US" sz="2400" dirty="0" smtClean="0">
                <a:ea typeface="宋体" panose="02010600030101010101" pitchFamily="2" charset="-122"/>
              </a:rPr>
              <a:t>方法。它有固定的书写格式：</a:t>
            </a:r>
            <a:r>
              <a:rPr lang="en-US" altLang="zh-CN" sz="2400" b="1" dirty="0" smtClean="0">
                <a:solidFill>
                  <a:srgbClr val="C00000"/>
                </a:solidFill>
                <a:ea typeface="宋体" panose="02010600030101010101" pitchFamily="2" charset="-122"/>
              </a:rPr>
              <a:t>public static void main(String[] </a:t>
            </a:r>
            <a:r>
              <a:rPr lang="en-US" altLang="zh-CN" sz="2400" b="1" dirty="0" err="1" smtClean="0">
                <a:solidFill>
                  <a:srgbClr val="C00000"/>
                </a:solidFill>
                <a:ea typeface="宋体" panose="02010600030101010101" pitchFamily="2" charset="-122"/>
              </a:rPr>
              <a:t>args</a:t>
            </a:r>
            <a:r>
              <a:rPr lang="en-US" altLang="zh-CN" sz="2400" b="1" dirty="0" smtClean="0">
                <a:solidFill>
                  <a:srgbClr val="C00000"/>
                </a:solidFill>
                <a:ea typeface="宋体" panose="02010600030101010101" pitchFamily="2" charset="-122"/>
              </a:rPr>
              <a:t>)  {...}</a:t>
            </a:r>
            <a:endParaRPr lang="en-US" altLang="zh-CN" sz="2400" b="1" dirty="0" smtClean="0">
              <a:solidFill>
                <a:srgbClr val="C00000"/>
              </a:solidFill>
              <a:ea typeface="宋体" panose="02010600030101010101" pitchFamily="2" charset="-122"/>
            </a:endParaRPr>
          </a:p>
          <a:p>
            <a:pPr>
              <a:lnSpc>
                <a:spcPct val="120000"/>
              </a:lnSpc>
              <a:buFont typeface="Wingdings" panose="05000000000000000000" pitchFamily="2" charset="2"/>
              <a:buChar char="l"/>
            </a:pPr>
            <a:r>
              <a:rPr lang="en-US" altLang="zh-CN" sz="2400" dirty="0" smtClean="0">
                <a:ea typeface="宋体" panose="02010600030101010101" pitchFamily="2" charset="-122"/>
              </a:rPr>
              <a:t>Java</a:t>
            </a:r>
            <a:r>
              <a:rPr lang="zh-CN" altLang="en-US" sz="2400" dirty="0" smtClean="0">
                <a:ea typeface="宋体" panose="02010600030101010101" pitchFamily="2" charset="-122"/>
              </a:rPr>
              <a:t>语言严格区分大小写。</a:t>
            </a:r>
            <a:endParaRPr lang="zh-CN" altLang="en-US" sz="2400" dirty="0" smtClean="0">
              <a:ea typeface="宋体" panose="02010600030101010101" pitchFamily="2" charset="-122"/>
            </a:endParaRPr>
          </a:p>
          <a:p>
            <a:pPr>
              <a:lnSpc>
                <a:spcPct val="120000"/>
              </a:lnSpc>
              <a:buFont typeface="Wingdings" panose="05000000000000000000" pitchFamily="2" charset="2"/>
              <a:buChar char="l"/>
            </a:pPr>
            <a:r>
              <a:rPr lang="en-US" altLang="zh-CN" sz="2400" dirty="0" smtClean="0">
                <a:ea typeface="宋体" panose="02010600030101010101" pitchFamily="2" charset="-122"/>
              </a:rPr>
              <a:t>Java</a:t>
            </a:r>
            <a:r>
              <a:rPr lang="zh-CN" altLang="en-US" sz="2400" dirty="0" smtClean="0">
                <a:ea typeface="宋体" panose="02010600030101010101" pitchFamily="2" charset="-122"/>
              </a:rPr>
              <a:t>方法由一条条语句构成，每个语句以“</a:t>
            </a:r>
            <a:r>
              <a:rPr lang="en-US" altLang="zh-CN" sz="2400" dirty="0" smtClean="0">
                <a:ea typeface="宋体" panose="02010600030101010101" pitchFamily="2" charset="-122"/>
              </a:rPr>
              <a:t>;</a:t>
            </a:r>
            <a:r>
              <a:rPr lang="zh-CN" altLang="en-US" sz="2400" dirty="0" smtClean="0">
                <a:ea typeface="宋体" panose="02010600030101010101" pitchFamily="2" charset="-122"/>
              </a:rPr>
              <a:t>”结束。</a:t>
            </a:r>
            <a:endParaRPr lang="en-US" altLang="zh-CN" sz="2400" dirty="0" smtClean="0">
              <a:ea typeface="宋体" panose="02010600030101010101" pitchFamily="2" charset="-122"/>
            </a:endParaRPr>
          </a:p>
          <a:p>
            <a:pPr>
              <a:lnSpc>
                <a:spcPct val="120000"/>
              </a:lnSpc>
              <a:buFont typeface="Wingdings" panose="05000000000000000000" pitchFamily="2" charset="2"/>
              <a:buChar char="l"/>
            </a:pPr>
            <a:r>
              <a:rPr lang="zh-CN" altLang="en-US" sz="2400" dirty="0" smtClean="0">
                <a:ea typeface="宋体" panose="02010600030101010101" pitchFamily="2" charset="-122"/>
              </a:rPr>
              <a:t>大括号都是成对出现的，缺一不可。</a:t>
            </a:r>
            <a:endParaRPr lang="zh-CN" altLang="en-US" sz="2400" dirty="0"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56978" y="735304"/>
            <a:ext cx="5472608" cy="646331"/>
          </a:xfrm>
          <a:prstGeom prst="rect">
            <a:avLst/>
          </a:prstGeom>
          <a:noFill/>
        </p:spPr>
        <p:txBody>
          <a:bodyPr wrap="square" rtlCol="0">
            <a:spAutoFit/>
          </a:bodyPr>
          <a:lstStyle/>
          <a:p>
            <a:r>
              <a:rPr lang="zh-CN" altLang="en-US" sz="3600" b="1" dirty="0" smtClean="0">
                <a:latin typeface="宋体" panose="02010600030101010101" pitchFamily="2" charset="-122"/>
                <a:ea typeface="宋体" panose="02010600030101010101" pitchFamily="2" charset="-122"/>
              </a:rPr>
              <a:t>常见</a:t>
            </a:r>
            <a:r>
              <a:rPr lang="zh-CN" altLang="en-US" sz="3600" b="1" dirty="0">
                <a:latin typeface="宋体" panose="02010600030101010101" pitchFamily="2" charset="-122"/>
                <a:ea typeface="宋体" panose="02010600030101010101" pitchFamily="2" charset="-122"/>
              </a:rPr>
              <a:t>问题及解决</a:t>
            </a:r>
            <a:r>
              <a:rPr lang="zh-CN" altLang="en-US" sz="3600" b="1" dirty="0" smtClean="0">
                <a:latin typeface="宋体" panose="02010600030101010101" pitchFamily="2" charset="-122"/>
                <a:ea typeface="宋体" panose="02010600030101010101" pitchFamily="2" charset="-122"/>
              </a:rPr>
              <a:t>方法</a:t>
            </a:r>
            <a:endParaRPr lang="zh-CN" altLang="en-US" sz="3600" b="1" dirty="0">
              <a:latin typeface="宋体" panose="02010600030101010101" pitchFamily="2" charset="-122"/>
              <a:ea typeface="宋体" panose="02010600030101010101" pitchFamily="2" charset="-122"/>
            </a:endParaRPr>
          </a:p>
        </p:txBody>
      </p:sp>
      <p:sp>
        <p:nvSpPr>
          <p:cNvPr id="7" name="TextBox 6"/>
          <p:cNvSpPr txBox="1">
            <a:spLocks noChangeArrowheads="1"/>
          </p:cNvSpPr>
          <p:nvPr/>
        </p:nvSpPr>
        <p:spPr bwMode="auto">
          <a:xfrm>
            <a:off x="817712" y="2785533"/>
            <a:ext cx="6915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Arial Unicode MS" pitchFamily="34" charset="-122"/>
                <a:cs typeface="Arial Unicode MS" pitchFamily="34" charset="-122"/>
              </a:defRPr>
            </a:lvl1pPr>
            <a:lvl2pPr marL="742950" indent="-285750" eaLnBrk="0" hangingPunct="0">
              <a:defRPr>
                <a:solidFill>
                  <a:schemeClr val="tx1"/>
                </a:solidFill>
                <a:latin typeface="Arial" panose="020B0604020202020204" pitchFamily="34" charset="0"/>
                <a:ea typeface="Arial Unicode MS" pitchFamily="34" charset="-122"/>
                <a:cs typeface="Arial Unicode MS" pitchFamily="34" charset="-122"/>
              </a:defRPr>
            </a:lvl2pPr>
            <a:lvl3pPr marL="1143000" indent="-228600" eaLnBrk="0" hangingPunct="0">
              <a:defRPr>
                <a:solidFill>
                  <a:schemeClr val="tx1"/>
                </a:solidFill>
                <a:latin typeface="Arial" panose="020B0604020202020204" pitchFamily="34" charset="0"/>
                <a:ea typeface="Arial Unicode MS" pitchFamily="34" charset="-122"/>
                <a:cs typeface="Arial Unicode MS" pitchFamily="34" charset="-122"/>
              </a:defRPr>
            </a:lvl3pPr>
            <a:lvl4pPr marL="1600200" indent="-228600" eaLnBrk="0" hangingPunct="0">
              <a:defRPr>
                <a:solidFill>
                  <a:schemeClr val="tx1"/>
                </a:solidFill>
                <a:latin typeface="Arial" panose="020B0604020202020204" pitchFamily="34" charset="0"/>
                <a:ea typeface="Arial Unicode MS" pitchFamily="34" charset="-122"/>
                <a:cs typeface="Arial Unicode MS" pitchFamily="34" charset="-122"/>
              </a:defRPr>
            </a:lvl4pPr>
            <a:lvl5pPr marL="2057400" indent="-228600" eaLnBrk="0" hangingPunct="0">
              <a:defRPr>
                <a:solidFill>
                  <a:schemeClr val="tx1"/>
                </a:solidFill>
                <a:latin typeface="Arial" panose="020B0604020202020204"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Unicode MS" pitchFamily="34" charset="-122"/>
                <a:cs typeface="Arial Unicode MS" pitchFamily="34" charset="-122"/>
              </a:defRPr>
            </a:lvl9pPr>
          </a:lstStyle>
          <a:p>
            <a:pPr marL="342900" indent="-342900" eaLnBrk="1" hangingPunct="1">
              <a:buFont typeface="Wingdings" panose="05000000000000000000" pitchFamily="2" charset="2"/>
              <a:buChar char="Ø"/>
            </a:pPr>
            <a:r>
              <a:rPr lang="zh-CN" altLang="en-US" sz="2400" dirty="0">
                <a:ea typeface="宋体" panose="02010600030101010101" pitchFamily="2" charset="-122"/>
              </a:rPr>
              <a:t>源文件名不存在或者写错，或者当前路径错误。</a:t>
            </a:r>
            <a:endParaRPr lang="zh-CN" altLang="en-US" sz="2400" dirty="0">
              <a:ea typeface="宋体" panose="02010600030101010101" pitchFamily="2" charset="-122"/>
            </a:endParaRPr>
          </a:p>
        </p:txBody>
      </p:sp>
      <p:sp>
        <p:nvSpPr>
          <p:cNvPr id="9" name="TextBox 8"/>
          <p:cNvSpPr txBox="1">
            <a:spLocks noChangeArrowheads="1"/>
          </p:cNvSpPr>
          <p:nvPr/>
        </p:nvSpPr>
        <p:spPr bwMode="auto">
          <a:xfrm>
            <a:off x="883320" y="5013176"/>
            <a:ext cx="792088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Arial Unicode MS" pitchFamily="34" charset="-122"/>
                <a:cs typeface="Arial Unicode MS" pitchFamily="34" charset="-122"/>
              </a:defRPr>
            </a:lvl1pPr>
            <a:lvl2pPr marL="742950" indent="-285750" eaLnBrk="0" hangingPunct="0">
              <a:defRPr>
                <a:solidFill>
                  <a:schemeClr val="tx1"/>
                </a:solidFill>
                <a:latin typeface="Arial" panose="020B0604020202020204" pitchFamily="34" charset="0"/>
                <a:ea typeface="Arial Unicode MS" pitchFamily="34" charset="-122"/>
                <a:cs typeface="Arial Unicode MS" pitchFamily="34" charset="-122"/>
              </a:defRPr>
            </a:lvl2pPr>
            <a:lvl3pPr marL="1143000" indent="-228600" eaLnBrk="0" hangingPunct="0">
              <a:defRPr>
                <a:solidFill>
                  <a:schemeClr val="tx1"/>
                </a:solidFill>
                <a:latin typeface="Arial" panose="020B0604020202020204" pitchFamily="34" charset="0"/>
                <a:ea typeface="Arial Unicode MS" pitchFamily="34" charset="-122"/>
                <a:cs typeface="Arial Unicode MS" pitchFamily="34" charset="-122"/>
              </a:defRPr>
            </a:lvl3pPr>
            <a:lvl4pPr marL="1600200" indent="-228600" eaLnBrk="0" hangingPunct="0">
              <a:defRPr>
                <a:solidFill>
                  <a:schemeClr val="tx1"/>
                </a:solidFill>
                <a:latin typeface="Arial" panose="020B0604020202020204" pitchFamily="34" charset="0"/>
                <a:ea typeface="Arial Unicode MS" pitchFamily="34" charset="-122"/>
                <a:cs typeface="Arial Unicode MS" pitchFamily="34" charset="-122"/>
              </a:defRPr>
            </a:lvl4pPr>
            <a:lvl5pPr marL="2057400" indent="-228600" eaLnBrk="0" hangingPunct="0">
              <a:defRPr>
                <a:solidFill>
                  <a:schemeClr val="tx1"/>
                </a:solidFill>
                <a:latin typeface="Arial" panose="020B0604020202020204"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Unicode MS" pitchFamily="34" charset="-122"/>
                <a:cs typeface="Arial Unicode MS" pitchFamily="34" charset="-122"/>
              </a:defRPr>
            </a:lvl9pPr>
          </a:lstStyle>
          <a:p>
            <a:pPr marL="342900" indent="-342900" eaLnBrk="1" hangingPunct="1">
              <a:buFont typeface="Wingdings" panose="05000000000000000000" pitchFamily="2" charset="2"/>
              <a:buChar char="Ø"/>
            </a:pPr>
            <a:r>
              <a:rPr lang="zh-CN" altLang="en-US" sz="2400" dirty="0">
                <a:ea typeface="宋体" panose="02010600030101010101" pitchFamily="2" charset="-122"/>
              </a:rPr>
              <a:t>类文件名写错，或者类文件不在当前路径下，或者不在</a:t>
            </a:r>
            <a:r>
              <a:rPr lang="en-US" altLang="zh-CN" sz="2400" dirty="0" err="1">
                <a:ea typeface="宋体" panose="02010600030101010101" pitchFamily="2" charset="-122"/>
              </a:rPr>
              <a:t>classpath</a:t>
            </a:r>
            <a:r>
              <a:rPr lang="zh-CN" altLang="en-US" sz="2400" dirty="0">
                <a:ea typeface="宋体" panose="02010600030101010101" pitchFamily="2" charset="-122"/>
              </a:rPr>
              <a:t>指定路径下。</a:t>
            </a:r>
            <a:endParaRPr lang="zh-CN" altLang="en-US" sz="2400" dirty="0">
              <a:ea typeface="宋体" panose="02010600030101010101" pitchFamily="2" charset="-122"/>
            </a:endParaRPr>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83320" y="1578519"/>
            <a:ext cx="5342813" cy="12070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5663" y="4107821"/>
            <a:ext cx="5390062"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39752" y="735304"/>
            <a:ext cx="5472608" cy="646331"/>
          </a:xfrm>
          <a:prstGeom prst="rect">
            <a:avLst/>
          </a:prstGeom>
          <a:noFill/>
        </p:spPr>
        <p:txBody>
          <a:bodyPr wrap="square" rtlCol="0">
            <a:spAutoFit/>
          </a:bodyPr>
          <a:lstStyle/>
          <a:p>
            <a:r>
              <a:rPr lang="en-US" altLang="zh-CN" sz="3600" b="1" dirty="0">
                <a:latin typeface="宋体" panose="02010600030101010101" pitchFamily="2" charset="-122"/>
                <a:ea typeface="宋体" panose="02010600030101010101" pitchFamily="2" charset="-122"/>
              </a:rPr>
              <a:t>1.7 </a:t>
            </a:r>
            <a:r>
              <a:rPr lang="zh-CN" altLang="en-US" sz="3600" b="1" dirty="0">
                <a:latin typeface="宋体" panose="02010600030101010101" pitchFamily="2" charset="-122"/>
                <a:ea typeface="宋体" panose="02010600030101010101" pitchFamily="2" charset="-122"/>
              </a:rPr>
              <a:t>常见问题及解决</a:t>
            </a:r>
            <a:r>
              <a:rPr lang="zh-CN" altLang="en-US" sz="3600" b="1" dirty="0" smtClean="0">
                <a:latin typeface="宋体" panose="02010600030101010101" pitchFamily="2" charset="-122"/>
                <a:ea typeface="宋体" panose="02010600030101010101" pitchFamily="2" charset="-122"/>
              </a:rPr>
              <a:t>方法</a:t>
            </a:r>
            <a:endParaRPr lang="zh-CN" altLang="en-US" sz="3600" b="1" dirty="0">
              <a:latin typeface="宋体" panose="02010600030101010101" pitchFamily="2" charset="-122"/>
              <a:ea typeface="宋体" panose="02010600030101010101" pitchFamily="2" charset="-122"/>
            </a:endParaRPr>
          </a:p>
        </p:txBody>
      </p:sp>
      <p:sp>
        <p:nvSpPr>
          <p:cNvPr id="6" name="TextBox 6"/>
          <p:cNvSpPr txBox="1">
            <a:spLocks noChangeArrowheads="1"/>
          </p:cNvSpPr>
          <p:nvPr/>
        </p:nvSpPr>
        <p:spPr bwMode="auto">
          <a:xfrm>
            <a:off x="340297" y="5373216"/>
            <a:ext cx="856895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Arial Unicode MS" pitchFamily="34" charset="-122"/>
                <a:cs typeface="Arial Unicode MS" pitchFamily="34" charset="-122"/>
              </a:defRPr>
            </a:lvl1pPr>
            <a:lvl2pPr marL="742950" indent="-285750" eaLnBrk="0" hangingPunct="0">
              <a:defRPr>
                <a:solidFill>
                  <a:schemeClr val="tx1"/>
                </a:solidFill>
                <a:latin typeface="Arial" panose="020B0604020202020204" pitchFamily="34" charset="0"/>
                <a:ea typeface="Arial Unicode MS" pitchFamily="34" charset="-122"/>
                <a:cs typeface="Arial Unicode MS" pitchFamily="34" charset="-122"/>
              </a:defRPr>
            </a:lvl2pPr>
            <a:lvl3pPr marL="1143000" indent="-228600" eaLnBrk="0" hangingPunct="0">
              <a:defRPr>
                <a:solidFill>
                  <a:schemeClr val="tx1"/>
                </a:solidFill>
                <a:latin typeface="Arial" panose="020B0604020202020204" pitchFamily="34" charset="0"/>
                <a:ea typeface="Arial Unicode MS" pitchFamily="34" charset="-122"/>
                <a:cs typeface="Arial Unicode MS" pitchFamily="34" charset="-122"/>
              </a:defRPr>
            </a:lvl3pPr>
            <a:lvl4pPr marL="1600200" indent="-228600" eaLnBrk="0" hangingPunct="0">
              <a:defRPr>
                <a:solidFill>
                  <a:schemeClr val="tx1"/>
                </a:solidFill>
                <a:latin typeface="Arial" panose="020B0604020202020204" pitchFamily="34" charset="0"/>
                <a:ea typeface="Arial Unicode MS" pitchFamily="34" charset="-122"/>
                <a:cs typeface="Arial Unicode MS" pitchFamily="34" charset="-122"/>
              </a:defRPr>
            </a:lvl4pPr>
            <a:lvl5pPr marL="2057400" indent="-228600" eaLnBrk="0" hangingPunct="0">
              <a:defRPr>
                <a:solidFill>
                  <a:schemeClr val="tx1"/>
                </a:solidFill>
                <a:latin typeface="Arial" panose="020B0604020202020204"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Unicode MS" pitchFamily="34" charset="-122"/>
                <a:cs typeface="Arial Unicode MS" pitchFamily="34" charset="-122"/>
              </a:defRPr>
            </a:lvl9pPr>
          </a:lstStyle>
          <a:p>
            <a:pPr marL="342900" indent="-342900" eaLnBrk="1" hangingPunct="1">
              <a:buFont typeface="Wingdings" panose="05000000000000000000" pitchFamily="2" charset="2"/>
              <a:buChar char="Ø"/>
            </a:pPr>
            <a:r>
              <a:rPr lang="zh-CN" altLang="en-US" sz="2400" dirty="0">
                <a:ea typeface="宋体" panose="02010600030101010101" pitchFamily="2" charset="-122"/>
              </a:rPr>
              <a:t>编译失败，注意错误出现的行数</a:t>
            </a:r>
            <a:r>
              <a:rPr lang="zh-CN" altLang="en-US" sz="2400" dirty="0" smtClean="0">
                <a:ea typeface="宋体" panose="02010600030101010101" pitchFamily="2" charset="-122"/>
              </a:rPr>
              <a:t>，再到</a:t>
            </a:r>
            <a:r>
              <a:rPr lang="zh-CN" altLang="en-US" sz="2400" dirty="0">
                <a:ea typeface="宋体" panose="02010600030101010101" pitchFamily="2" charset="-122"/>
              </a:rPr>
              <a:t>源代码中指定</a:t>
            </a:r>
            <a:r>
              <a:rPr lang="zh-CN" altLang="en-US" sz="2400" dirty="0" smtClean="0">
                <a:ea typeface="宋体" panose="02010600030101010101" pitchFamily="2" charset="-122"/>
              </a:rPr>
              <a:t>位置改错</a:t>
            </a:r>
            <a:endParaRPr lang="zh-CN" altLang="en-US" sz="2400" dirty="0">
              <a:ea typeface="宋体" panose="02010600030101010101" pitchFamily="2" charset="-122"/>
            </a:endParaRPr>
          </a:p>
        </p:txBody>
      </p:sp>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67543" y="1556792"/>
            <a:ext cx="8130358"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467543" y="2979436"/>
            <a:ext cx="8130358" cy="461665"/>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声明为</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public</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的主类应与文件名一致，否知编译失败</a:t>
            </a:r>
            <a:endParaRPr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1" y="3801867"/>
            <a:ext cx="8032977" cy="160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51720" y="692696"/>
            <a:ext cx="5084048" cy="781814"/>
          </a:xfrm>
        </p:spPr>
        <p:txBody>
          <a:bodyPr>
            <a:normAutofit/>
          </a:bodyPr>
          <a:lstStyle/>
          <a:p>
            <a:r>
              <a:rPr lang="zh-CN" altLang="en-US" sz="4000" b="1" dirty="0" smtClean="0">
                <a:latin typeface="+mn-lt"/>
                <a:ea typeface="宋体" panose="02010600030101010101" pitchFamily="2" charset="-122"/>
                <a:cs typeface="Times New Roman" panose="02020603050405020304" pitchFamily="18" charset="0"/>
              </a:rPr>
              <a:t>练  习</a:t>
            </a:r>
            <a:endParaRPr lang="zh-CN" altLang="en-US" sz="4000" b="1" dirty="0">
              <a:latin typeface="+mn-lt"/>
              <a:ea typeface="宋体" panose="02010600030101010101" pitchFamily="2" charset="-122"/>
              <a:cs typeface="Times New Roman" panose="02020603050405020304" pitchFamily="18" charset="0"/>
            </a:endParaRPr>
          </a:p>
        </p:txBody>
      </p:sp>
      <p:sp>
        <p:nvSpPr>
          <p:cNvPr id="3" name="内容占位符 2"/>
          <p:cNvSpPr>
            <a:spLocks noGrp="1"/>
          </p:cNvSpPr>
          <p:nvPr>
            <p:ph idx="1"/>
          </p:nvPr>
        </p:nvSpPr>
        <p:spPr>
          <a:xfrm>
            <a:off x="457200" y="1600200"/>
            <a:ext cx="8363272" cy="4637112"/>
          </a:xfrm>
        </p:spPr>
        <p:txBody>
          <a:bodyPr>
            <a:normAutofit/>
          </a:bodyPr>
          <a:lstStyle/>
          <a:p>
            <a:pPr marL="457200" indent="-457200">
              <a:buFont typeface="+mj-lt"/>
              <a:buAutoNum type="arabicPeriod"/>
              <a:defRPr/>
            </a:pPr>
            <a:r>
              <a:rPr lang="zh-CN" altLang="en-US" dirty="0" smtClean="0">
                <a:ea typeface="宋体" panose="02010600030101010101" pitchFamily="2" charset="-122"/>
              </a:rPr>
              <a:t>编写一个</a:t>
            </a:r>
            <a:r>
              <a:rPr lang="en-US" altLang="zh-CN" dirty="0" smtClean="0">
                <a:ea typeface="宋体" panose="02010600030101010101" pitchFamily="2" charset="-122"/>
              </a:rPr>
              <a:t>Rectangle</a:t>
            </a:r>
            <a:r>
              <a:rPr lang="zh-CN" altLang="en-US" dirty="0" smtClean="0">
                <a:ea typeface="宋体" panose="02010600030101010101" pitchFamily="2" charset="-122"/>
              </a:rPr>
              <a:t>类</a:t>
            </a:r>
            <a:r>
              <a:rPr lang="en-US" altLang="zh-CN" dirty="0" smtClean="0">
                <a:ea typeface="宋体" panose="02010600030101010101" pitchFamily="2" charset="-122"/>
              </a:rPr>
              <a:t>，</a:t>
            </a:r>
            <a:r>
              <a:rPr lang="zh-CN" altLang="en-US" dirty="0" smtClean="0">
                <a:ea typeface="宋体" panose="02010600030101010101" pitchFamily="2" charset="-122"/>
              </a:rPr>
              <a:t>打印输出三角形如下：</a:t>
            </a:r>
            <a:endParaRPr lang="zh-CN" altLang="en-US" dirty="0" smtClean="0">
              <a:ea typeface="宋体" panose="02010600030101010101" pitchFamily="2" charset="-122"/>
            </a:endParaRPr>
          </a:p>
          <a:p>
            <a:pPr marL="800100" lvl="1" indent="-457200">
              <a:buNone/>
              <a:defRPr/>
            </a:pPr>
            <a:r>
              <a:rPr lang="zh-CN" altLang="en-US" dirty="0" smtClean="0">
                <a:ea typeface="宋体" panose="02010600030101010101" pitchFamily="2" charset="-122"/>
              </a:rPr>
              <a:t>  *</a:t>
            </a:r>
            <a:endParaRPr lang="zh-CN" altLang="en-US" dirty="0" smtClean="0">
              <a:ea typeface="宋体" panose="02010600030101010101" pitchFamily="2" charset="-122"/>
            </a:endParaRPr>
          </a:p>
          <a:p>
            <a:pPr marL="800100" lvl="1" indent="-457200">
              <a:buNone/>
              <a:defRPr/>
            </a:pPr>
            <a:r>
              <a:rPr lang="zh-CN" altLang="en-US" dirty="0" smtClean="0">
                <a:ea typeface="宋体" panose="02010600030101010101" pitchFamily="2" charset="-122"/>
              </a:rPr>
              <a:t>  **</a:t>
            </a:r>
            <a:endParaRPr lang="zh-CN" altLang="en-US" dirty="0" smtClean="0">
              <a:ea typeface="宋体" panose="02010600030101010101" pitchFamily="2" charset="-122"/>
            </a:endParaRPr>
          </a:p>
          <a:p>
            <a:pPr marL="800100" lvl="1" indent="-457200">
              <a:buNone/>
              <a:defRPr/>
            </a:pPr>
            <a:r>
              <a:rPr lang="zh-CN" altLang="en-US" dirty="0" smtClean="0">
                <a:ea typeface="宋体" panose="02010600030101010101" pitchFamily="2" charset="-122"/>
              </a:rPr>
              <a:t>  ***</a:t>
            </a:r>
            <a:endParaRPr lang="zh-CN" altLang="en-US" dirty="0" smtClean="0">
              <a:ea typeface="宋体" panose="02010600030101010101" pitchFamily="2" charset="-122"/>
            </a:endParaRPr>
          </a:p>
          <a:p>
            <a:pPr marL="800100" lvl="1" indent="-457200">
              <a:buNone/>
              <a:defRPr/>
            </a:pPr>
            <a:r>
              <a:rPr lang="zh-CN" altLang="en-US" dirty="0" smtClean="0">
                <a:ea typeface="宋体" panose="02010600030101010101" pitchFamily="2" charset="-122"/>
              </a:rPr>
              <a:t>  ****</a:t>
            </a:r>
            <a:endParaRPr lang="zh-CN" altLang="en-US" dirty="0" smtClean="0">
              <a:ea typeface="宋体" panose="02010600030101010101" pitchFamily="2" charset="-122"/>
            </a:endParaRPr>
          </a:p>
          <a:p>
            <a:pPr marL="800100" lvl="1" indent="-457200">
              <a:buNone/>
              <a:defRPr/>
            </a:pPr>
            <a:r>
              <a:rPr lang="zh-CN" altLang="en-US" dirty="0" smtClean="0">
                <a:ea typeface="宋体" panose="02010600030101010101" pitchFamily="2" charset="-122"/>
              </a:rPr>
              <a:t>  *****</a:t>
            </a:r>
            <a:endParaRPr lang="zh-CN" altLang="en-US" dirty="0" smtClean="0">
              <a:ea typeface="宋体" panose="02010600030101010101" pitchFamily="2" charset="-122"/>
            </a:endParaRPr>
          </a:p>
          <a:p>
            <a:pPr marL="800100" lvl="1" indent="-457200">
              <a:buNone/>
              <a:defRPr/>
            </a:pPr>
            <a:r>
              <a:rPr lang="zh-CN" altLang="en-US" dirty="0" smtClean="0">
                <a:ea typeface="宋体" panose="02010600030101010101" pitchFamily="2" charset="-122"/>
              </a:rPr>
              <a:t>  ******</a:t>
            </a:r>
            <a:endParaRPr lang="zh-CN" altLang="en-US" dirty="0" smtClean="0">
              <a:ea typeface="宋体" panose="02010600030101010101" pitchFamily="2" charset="-122"/>
            </a:endParaRPr>
          </a:p>
          <a:p>
            <a:pPr marL="800100" lvl="1" indent="-457200">
              <a:buNone/>
              <a:defRPr/>
            </a:pPr>
            <a:r>
              <a:rPr lang="zh-CN" altLang="en-US" dirty="0" smtClean="0">
                <a:ea typeface="宋体" panose="02010600030101010101" pitchFamily="2" charset="-122"/>
              </a:rPr>
              <a:t>  *******</a:t>
            </a:r>
            <a:endParaRPr lang="zh-CN" altLang="en-US" dirty="0" smtClean="0">
              <a:ea typeface="宋体" panose="02010600030101010101" pitchFamily="2" charset="-122"/>
            </a:endParaRPr>
          </a:p>
          <a:p>
            <a:pPr marL="514350" indent="-514350">
              <a:buFont typeface="+mj-lt"/>
              <a:buAutoNum type="arabicPeriod"/>
            </a:pPr>
            <a:endParaRPr lang="en-US" altLang="zh-CN" dirty="0" smtClean="0">
              <a:ea typeface="宋体" panose="02010600030101010101" pitchFamily="2" charset="-122"/>
              <a:cs typeface="Times New Roman" panose="02020603050405020304" pitchFamily="18" charset="0"/>
            </a:endParaRPr>
          </a:p>
          <a:p>
            <a:pPr marL="0" indent="0">
              <a:buNone/>
            </a:pPr>
            <a:endParaRPr lang="en-US" altLang="zh-CN" dirty="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77924" y="1628800"/>
            <a:ext cx="7848872" cy="2529840"/>
          </a:xfrm>
          <a:prstGeom prst="rect">
            <a:avLst/>
          </a:prstGeom>
          <a:noFill/>
        </p:spPr>
        <p:txBody>
          <a:bodyPr wrap="square" rtlCol="0">
            <a:spAutoFit/>
          </a:bodyPr>
          <a:lstStyle/>
          <a:p>
            <a:endParaRPr lang="en-US" altLang="zh-CN" sz="8000" b="1" dirty="0" smtClean="0">
              <a:latin typeface="Courier New" panose="02070309020205020404" pitchFamily="49" charset="0"/>
              <a:cs typeface="Courier New" panose="02070309020205020404" pitchFamily="49" charset="0"/>
            </a:endParaRPr>
          </a:p>
          <a:p>
            <a:r>
              <a:rPr lang="en-US" altLang="zh-CN" sz="8000" b="1" dirty="0" smtClean="0">
                <a:latin typeface="Courier New" panose="02070309020205020404" pitchFamily="49" charset="0"/>
                <a:cs typeface="Courier New" panose="02070309020205020404" pitchFamily="49" charset="0"/>
              </a:rPr>
              <a:t>Why is </a:t>
            </a:r>
            <a:r>
              <a:rPr lang="en-US" altLang="zh-CN" sz="8000" b="1" dirty="0" smtClean="0">
                <a:solidFill>
                  <a:srgbClr val="FF0000"/>
                </a:solidFill>
                <a:latin typeface="Courier New" panose="02070309020205020404" pitchFamily="49" charset="0"/>
                <a:cs typeface="Courier New" panose="02070309020205020404" pitchFamily="49" charset="0"/>
              </a:rPr>
              <a:t>Java</a:t>
            </a:r>
            <a:r>
              <a:rPr lang="en-US" altLang="zh-CN" sz="8000" b="1" dirty="0" smtClean="0">
                <a:latin typeface="Courier New" panose="02070309020205020404" pitchFamily="49" charset="0"/>
                <a:cs typeface="Courier New" panose="02070309020205020404" pitchFamily="49" charset="0"/>
              </a:rPr>
              <a:t>?</a:t>
            </a:r>
            <a:endParaRPr lang="zh-CN" altLang="en-US" sz="8000" b="1" dirty="0">
              <a:latin typeface="Courier New" panose="02070309020205020404" pitchFamily="49" charset="0"/>
              <a:cs typeface="Courier New" panose="02070309020205020404" pitchFamily="49" charset="0"/>
            </a:endParaRPr>
          </a:p>
        </p:txBody>
      </p:sp>
      <p:sp>
        <p:nvSpPr>
          <p:cNvPr id="2" name="矩形 1"/>
          <p:cNvSpPr/>
          <p:nvPr/>
        </p:nvSpPr>
        <p:spPr>
          <a:xfrm>
            <a:off x="2615232" y="836712"/>
            <a:ext cx="4076792" cy="706755"/>
          </a:xfrm>
          <a:prstGeom prst="rect">
            <a:avLst/>
          </a:prstGeom>
        </p:spPr>
        <p:txBody>
          <a:bodyPr wrap="square">
            <a:spAutoFit/>
          </a:bodyPr>
          <a:lstStyle/>
          <a:p>
            <a:r>
              <a:rPr lang="en-US" altLang="zh-CN" sz="4000" b="1" dirty="0">
                <a:ea typeface="宋体" panose="02010600030101010101" pitchFamily="2" charset="-122"/>
                <a:cs typeface="Times New Roman" panose="02020603050405020304" pitchFamily="18" charset="0"/>
              </a:rPr>
              <a:t>1.1 Java</a:t>
            </a:r>
            <a:r>
              <a:rPr lang="zh-CN" altLang="en-US" sz="4000" b="1" dirty="0">
                <a:ea typeface="宋体" panose="02010600030101010101" pitchFamily="2" charset="-122"/>
                <a:cs typeface="Times New Roman" panose="02020603050405020304" pitchFamily="18" charset="0"/>
              </a:rPr>
              <a:t>语言概述</a:t>
            </a:r>
            <a:endParaRPr lang="zh-CN" altLang="en-US" sz="4000" b="1" dirty="0">
              <a:ea typeface="宋体" panose="02010600030101010101" pitchFamily="2" charset="-122"/>
              <a:cs typeface="Times New Roman" panose="02020603050405020304"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descr="bg2.PNG"/>
          <p:cNvPicPr>
            <a:picLocks noGrp="1" noChangeAspect="1"/>
          </p:cNvPicPr>
          <p:nvPr>
            <p:ph idx="1"/>
          </p:nvPr>
        </p:nvPicPr>
        <p:blipFill>
          <a:blip r:embed="rId1"/>
          <a:stretch>
            <a:fillRect/>
          </a:stretch>
        </p:blipFill>
        <p:spPr>
          <a:xfrm>
            <a:off x="357158" y="1857364"/>
            <a:ext cx="8429684" cy="1928826"/>
          </a:xfrm>
        </p:spPr>
      </p:pic>
      <p:sp>
        <p:nvSpPr>
          <p:cNvPr id="7" name="TextBox 6"/>
          <p:cNvSpPr txBox="1"/>
          <p:nvPr/>
        </p:nvSpPr>
        <p:spPr>
          <a:xfrm>
            <a:off x="2500298" y="2428868"/>
            <a:ext cx="4643470" cy="769441"/>
          </a:xfrm>
          <a:prstGeom prst="rect">
            <a:avLst/>
          </a:prstGeom>
          <a:noFill/>
        </p:spPr>
        <p:txBody>
          <a:bodyPr wrap="square" rtlCol="0">
            <a:spAutoFit/>
          </a:bodyPr>
          <a:lstStyle/>
          <a:p>
            <a:r>
              <a:rPr lang="zh-CN" altLang="en-US" sz="4400" dirty="0" smtClean="0">
                <a:solidFill>
                  <a:schemeClr val="bg1"/>
                </a:solidFill>
              </a:rPr>
              <a:t>第四节 注释语句</a:t>
            </a:r>
            <a:endParaRPr lang="zh-CN" altLang="en-US" sz="4400" dirty="0">
              <a:solidFill>
                <a:schemeClr val="bg1"/>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71802" y="764704"/>
            <a:ext cx="2764422" cy="709806"/>
          </a:xfrm>
        </p:spPr>
        <p:txBody>
          <a:bodyPr/>
          <a:lstStyle/>
          <a:p>
            <a:r>
              <a:rPr lang="zh-CN" altLang="en-US" b="1" dirty="0" smtClean="0">
                <a:latin typeface="Times New Roman" panose="02020603050405020304" pitchFamily="18" charset="0"/>
                <a:ea typeface="宋体" panose="02010600030101010101" pitchFamily="2" charset="-122"/>
                <a:cs typeface="Times New Roman" panose="02020603050405020304" pitchFamily="18" charset="0"/>
              </a:rPr>
              <a:t>注  释</a:t>
            </a:r>
            <a:endParaRPr lang="zh-CN" altLang="en-US"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内容占位符 2"/>
          <p:cNvSpPr>
            <a:spLocks noGrp="1"/>
          </p:cNvSpPr>
          <p:nvPr>
            <p:ph idx="1"/>
          </p:nvPr>
        </p:nvSpPr>
        <p:spPr>
          <a:xfrm>
            <a:off x="252095" y="1600200"/>
            <a:ext cx="8851265" cy="4349115"/>
          </a:xfrm>
        </p:spPr>
        <p:txBody>
          <a:bodyPr>
            <a:normAutofit/>
          </a:bodyPr>
          <a:lstStyle/>
          <a:p>
            <a:pPr>
              <a:buFont typeface="Wingdings" panose="05000000000000000000" pitchFamily="2" charset="2"/>
              <a:buChar char="l"/>
            </a:pP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用于说明解释程序的文字就是注释。</a:t>
            </a: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a:buFont typeface="Wingdings" panose="05000000000000000000" pitchFamily="2" charset="2"/>
              <a:buChar char="l"/>
            </a:pP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提高了代码的阅读性；调试程序的重要方法。</a:t>
            </a: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a:buFont typeface="Wingdings" panose="05000000000000000000" pitchFamily="2" charset="2"/>
              <a:buChar char="l"/>
            </a:pP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Java</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中的注释类型：</a:t>
            </a: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zh-CN" altLang="en-US"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单行注释</a:t>
            </a:r>
            <a:endParaRPr lang="en-US" altLang="zh-CN"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zh-CN" altLang="en-US"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多行注释</a:t>
            </a:r>
            <a:endParaRPr lang="en-US" altLang="zh-CN"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zh-CN" altLang="en-US"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文档注释（</a:t>
            </a:r>
            <a:r>
              <a:rPr lang="en-US" altLang="zh-CN"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java</a:t>
            </a:r>
            <a:r>
              <a:rPr lang="zh-CN" altLang="en-US"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特有）</a:t>
            </a:r>
            <a:endParaRPr lang="en-US" altLang="zh-CN"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endParaRPr>
          </a:p>
          <a:p>
            <a:pPr>
              <a:buFont typeface="Wingdings" panose="05000000000000000000" pitchFamily="2" charset="2"/>
              <a:buChar char="l"/>
            </a:pP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注释是一个程序员必须要具有的良好编程习惯。</a:t>
            </a:r>
            <a:endParaRPr lang="zh-CN" altLang="en-US" dirty="0" smtClean="0">
              <a:latin typeface="Times New Roman" panose="02020603050405020304" pitchFamily="18" charset="0"/>
              <a:ea typeface="宋体" panose="02010600030101010101" pitchFamily="2" charset="-122"/>
              <a:cs typeface="Times New Roman" panose="02020603050405020304" pitchFamily="18" charset="0"/>
            </a:endParaRPr>
          </a:p>
          <a:p>
            <a:pPr>
              <a:buFont typeface="Wingdings" panose="05000000000000000000" pitchFamily="2" charset="2"/>
              <a:buChar char="l"/>
            </a:pP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将自己的思想通过注释先整理出来，再用代码去体现</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0"/>
            <a:ext cx="8229600" cy="4277071"/>
          </a:xfrm>
        </p:spPr>
        <p:txBody>
          <a:bodyPr>
            <a:normAutofit/>
          </a:bodyPr>
          <a:lstStyle/>
          <a:p>
            <a:pPr>
              <a:buFont typeface="Wingdings" panose="05000000000000000000" pitchFamily="2" charset="2"/>
              <a:buChar char="l"/>
            </a:pPr>
            <a:r>
              <a:rPr lang="zh-CN" altLang="en-US" b="1" dirty="0" smtClean="0">
                <a:latin typeface="宋体" panose="02010600030101010101" pitchFamily="2" charset="-122"/>
                <a:ea typeface="宋体" panose="02010600030101010101" pitchFamily="2" charset="-122"/>
              </a:rPr>
              <a:t>单行注释</a:t>
            </a:r>
            <a:endParaRPr lang="en-US" altLang="zh-CN" b="1" dirty="0" smtClean="0">
              <a:latin typeface="宋体" panose="02010600030101010101" pitchFamily="2" charset="-122"/>
              <a:ea typeface="宋体" panose="02010600030101010101" pitchFamily="2" charset="-122"/>
            </a:endParaRPr>
          </a:p>
          <a:p>
            <a:pPr lvl="1">
              <a:buFont typeface="Wingdings" panose="05000000000000000000" pitchFamily="2" charset="2"/>
              <a:buChar char="Ø"/>
            </a:pPr>
            <a:r>
              <a:rPr lang="zh-CN" altLang="en-US" dirty="0" smtClean="0">
                <a:latin typeface="宋体" panose="02010600030101010101" pitchFamily="2" charset="-122"/>
                <a:ea typeface="宋体" panose="02010600030101010101" pitchFamily="2" charset="-122"/>
              </a:rPr>
              <a:t>格式： </a:t>
            </a:r>
            <a:r>
              <a:rPr lang="en-US" altLang="zh-CN" dirty="0" smtClean="0">
                <a:solidFill>
                  <a:srgbClr val="C00000"/>
                </a:solidFill>
                <a:latin typeface="宋体" panose="02010600030101010101" pitchFamily="2" charset="-122"/>
                <a:ea typeface="宋体" panose="02010600030101010101" pitchFamily="2" charset="-122"/>
              </a:rPr>
              <a:t>//</a:t>
            </a:r>
            <a:r>
              <a:rPr lang="zh-CN" altLang="en-US" dirty="0" smtClean="0">
                <a:solidFill>
                  <a:srgbClr val="C00000"/>
                </a:solidFill>
                <a:latin typeface="宋体" panose="02010600030101010101" pitchFamily="2" charset="-122"/>
                <a:ea typeface="宋体" panose="02010600030101010101" pitchFamily="2" charset="-122"/>
              </a:rPr>
              <a:t>注释文字 </a:t>
            </a:r>
            <a:endParaRPr lang="en-US" altLang="zh-CN" dirty="0" smtClean="0">
              <a:solidFill>
                <a:srgbClr val="C00000"/>
              </a:solidFill>
              <a:latin typeface="宋体" panose="02010600030101010101" pitchFamily="2" charset="-122"/>
              <a:ea typeface="宋体" panose="02010600030101010101" pitchFamily="2" charset="-122"/>
            </a:endParaRPr>
          </a:p>
          <a:p>
            <a:pPr>
              <a:buFont typeface="Wingdings" panose="05000000000000000000" pitchFamily="2" charset="2"/>
              <a:buChar char="l"/>
            </a:pPr>
            <a:r>
              <a:rPr lang="zh-CN" altLang="en-US" b="1" dirty="0" smtClean="0">
                <a:latin typeface="宋体" panose="02010600030101010101" pitchFamily="2" charset="-122"/>
                <a:ea typeface="宋体" panose="02010600030101010101" pitchFamily="2" charset="-122"/>
              </a:rPr>
              <a:t>多行注释</a:t>
            </a:r>
            <a:endParaRPr lang="en-US" altLang="zh-CN" b="1" dirty="0" smtClean="0">
              <a:latin typeface="宋体" panose="02010600030101010101" pitchFamily="2" charset="-122"/>
              <a:ea typeface="宋体" panose="02010600030101010101" pitchFamily="2" charset="-122"/>
            </a:endParaRPr>
          </a:p>
          <a:p>
            <a:pPr lvl="1">
              <a:buFont typeface="Wingdings" panose="05000000000000000000" pitchFamily="2" charset="2"/>
              <a:buChar char="Ø"/>
            </a:pPr>
            <a:r>
              <a:rPr lang="zh-CN" altLang="en-US" dirty="0" smtClean="0">
                <a:latin typeface="宋体" panose="02010600030101010101" pitchFamily="2" charset="-122"/>
                <a:ea typeface="宋体" panose="02010600030101010101" pitchFamily="2" charset="-122"/>
              </a:rPr>
              <a:t>格式： </a:t>
            </a:r>
            <a:r>
              <a:rPr lang="en-US" altLang="zh-CN" dirty="0" smtClean="0">
                <a:solidFill>
                  <a:srgbClr val="C00000"/>
                </a:solidFill>
                <a:latin typeface="宋体" panose="02010600030101010101" pitchFamily="2" charset="-122"/>
                <a:ea typeface="宋体" panose="02010600030101010101" pitchFamily="2" charset="-122"/>
              </a:rPr>
              <a:t>	/*  </a:t>
            </a:r>
            <a:r>
              <a:rPr lang="zh-CN" altLang="en-US" dirty="0" smtClean="0">
                <a:solidFill>
                  <a:srgbClr val="C00000"/>
                </a:solidFill>
                <a:latin typeface="宋体" panose="02010600030101010101" pitchFamily="2" charset="-122"/>
                <a:ea typeface="宋体" panose="02010600030101010101" pitchFamily="2" charset="-122"/>
              </a:rPr>
              <a:t>注释文字 *</a:t>
            </a:r>
            <a:r>
              <a:rPr lang="en-US" altLang="zh-CN" dirty="0" smtClean="0">
                <a:solidFill>
                  <a:srgbClr val="C00000"/>
                </a:solidFill>
                <a:latin typeface="宋体" panose="02010600030101010101" pitchFamily="2" charset="-122"/>
                <a:ea typeface="宋体" panose="02010600030101010101" pitchFamily="2" charset="-122"/>
              </a:rPr>
              <a:t>/</a:t>
            </a:r>
            <a:endParaRPr lang="en-US" altLang="zh-CN" dirty="0" smtClean="0">
              <a:solidFill>
                <a:srgbClr val="C00000"/>
              </a:solidFill>
              <a:latin typeface="宋体" panose="02010600030101010101" pitchFamily="2" charset="-122"/>
              <a:ea typeface="宋体" panose="02010600030101010101" pitchFamily="2" charset="-122"/>
            </a:endParaRPr>
          </a:p>
          <a:p>
            <a:pPr>
              <a:buFont typeface="Wingdings" panose="05000000000000000000" pitchFamily="2" charset="2"/>
              <a:buChar char="l"/>
            </a:pPr>
            <a:endParaRPr lang="en-US" altLang="zh-CN" dirty="0" smtClean="0">
              <a:latin typeface="宋体" panose="02010600030101010101" pitchFamily="2" charset="-122"/>
              <a:ea typeface="宋体" panose="02010600030101010101" pitchFamily="2" charset="-122"/>
            </a:endParaRPr>
          </a:p>
          <a:p>
            <a:pPr>
              <a:buFont typeface="Wingdings" panose="05000000000000000000" pitchFamily="2" charset="2"/>
              <a:buChar char="l"/>
            </a:pPr>
            <a:r>
              <a:rPr lang="zh-CN" altLang="en-US" dirty="0" smtClean="0">
                <a:latin typeface="宋体" panose="02010600030101010101" pitchFamily="2" charset="-122"/>
                <a:ea typeface="宋体" panose="02010600030101010101" pitchFamily="2" charset="-122"/>
              </a:rPr>
              <a:t>注：</a:t>
            </a:r>
            <a:endParaRPr lang="en-US" altLang="zh-CN" dirty="0" smtClean="0">
              <a:latin typeface="宋体" panose="02010600030101010101" pitchFamily="2" charset="-122"/>
              <a:ea typeface="宋体" panose="02010600030101010101" pitchFamily="2" charset="-122"/>
            </a:endParaRPr>
          </a:p>
          <a:p>
            <a:pPr lvl="1">
              <a:buFont typeface="Wingdings" panose="05000000000000000000" pitchFamily="2" charset="2"/>
              <a:buChar char="Ø"/>
            </a:pPr>
            <a:r>
              <a:rPr lang="zh-CN" altLang="en-US" dirty="0" smtClean="0">
                <a:latin typeface="宋体" panose="02010600030101010101" pitchFamily="2" charset="-122"/>
                <a:ea typeface="宋体" panose="02010600030101010101" pitchFamily="2" charset="-122"/>
              </a:rPr>
              <a:t>对于单行和多行注释，被注释的文字，不会被</a:t>
            </a:r>
            <a:r>
              <a:rPr lang="en-US" altLang="zh-CN" dirty="0" smtClean="0">
                <a:latin typeface="宋体" panose="02010600030101010101" pitchFamily="2" charset="-122"/>
                <a:ea typeface="宋体" panose="02010600030101010101" pitchFamily="2" charset="-122"/>
              </a:rPr>
              <a:t>JVM</a:t>
            </a:r>
            <a:r>
              <a:rPr lang="zh-CN" altLang="en-US" dirty="0" smtClean="0">
                <a:latin typeface="宋体" panose="02010600030101010101" pitchFamily="2" charset="-122"/>
                <a:ea typeface="宋体" panose="02010600030101010101" pitchFamily="2" charset="-122"/>
              </a:rPr>
              <a:t>（</a:t>
            </a:r>
            <a:r>
              <a:rPr lang="en-US" altLang="zh-CN" dirty="0" smtClean="0">
                <a:latin typeface="宋体" panose="02010600030101010101" pitchFamily="2" charset="-122"/>
                <a:ea typeface="宋体" panose="02010600030101010101" pitchFamily="2" charset="-122"/>
              </a:rPr>
              <a:t>java</a:t>
            </a:r>
            <a:r>
              <a:rPr lang="zh-CN" altLang="en-US" dirty="0" smtClean="0">
                <a:latin typeface="宋体" panose="02010600030101010101" pitchFamily="2" charset="-122"/>
                <a:ea typeface="宋体" panose="02010600030101010101" pitchFamily="2" charset="-122"/>
              </a:rPr>
              <a:t>虚拟机）解释执行。</a:t>
            </a:r>
            <a:endParaRPr lang="zh-CN" altLang="en-US" dirty="0" smtClean="0">
              <a:latin typeface="宋体" panose="02010600030101010101" pitchFamily="2" charset="-122"/>
              <a:ea typeface="宋体" panose="02010600030101010101" pitchFamily="2" charset="-122"/>
            </a:endParaRPr>
          </a:p>
          <a:p>
            <a:pPr lvl="1">
              <a:buFont typeface="Wingdings" panose="05000000000000000000" pitchFamily="2" charset="2"/>
              <a:buChar char="Ø"/>
            </a:pPr>
            <a:r>
              <a:rPr lang="zh-CN" altLang="en-US" dirty="0" smtClean="0">
                <a:latin typeface="宋体" panose="02010600030101010101" pitchFamily="2" charset="-122"/>
                <a:ea typeface="宋体" panose="02010600030101010101" pitchFamily="2" charset="-122"/>
              </a:rPr>
              <a:t>多行注释里面不允许有多行注释嵌套。</a:t>
            </a:r>
            <a:endParaRPr lang="zh-CN" altLang="en-US" dirty="0" smtClean="0">
              <a:latin typeface="宋体" panose="02010600030101010101" pitchFamily="2" charset="-122"/>
              <a:ea typeface="宋体" panose="02010600030101010101" pitchFamily="2" charset="-122"/>
            </a:endParaRPr>
          </a:p>
        </p:txBody>
      </p:sp>
      <p:sp>
        <p:nvSpPr>
          <p:cNvPr id="4" name="标题 1"/>
          <p:cNvSpPr txBox="1"/>
          <p:nvPr/>
        </p:nvSpPr>
        <p:spPr>
          <a:xfrm>
            <a:off x="3071802" y="764704"/>
            <a:ext cx="2764422" cy="709806"/>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6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注  释</a:t>
            </a:r>
            <a:endParaRPr kumimoji="0" lang="zh-CN" altLang="en-US" sz="36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51520" y="1412776"/>
            <a:ext cx="8568952" cy="4175760"/>
          </a:xfrm>
          <a:prstGeom prst="rect">
            <a:avLst/>
          </a:prstGeom>
          <a:noFill/>
        </p:spPr>
        <p:txBody>
          <a:bodyPr wrap="square" rtlCol="0">
            <a:spAutoFit/>
          </a:bodyPr>
          <a:lstStyle/>
          <a:p>
            <a:pPr marL="285750" indent="-285750">
              <a:buFont typeface="Wingdings" panose="05000000000000000000" pitchFamily="2" charset="2"/>
              <a:buChar char="l"/>
            </a:pPr>
            <a:r>
              <a:rPr lang="zh-CN" altLang="en-US" sz="2800" b="1" dirty="0" smtClean="0">
                <a:latin typeface="Times New Roman" panose="02020603050405020304" pitchFamily="18" charset="0"/>
                <a:ea typeface="宋体" panose="02010600030101010101" pitchFamily="2" charset="-122"/>
                <a:cs typeface="Times New Roman" panose="02020603050405020304" pitchFamily="18" charset="0"/>
              </a:rPr>
              <a:t>文档</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注释（</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java</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特有）</a:t>
            </a:r>
            <a:endParaRPr lang="zh-CN" altLang="en-US" sz="2800" b="1" dirty="0">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buFont typeface="Wingdings" panose="05000000000000000000" pitchFamily="2" charset="2"/>
              <a:buChar char="Ø"/>
            </a:pPr>
            <a:r>
              <a:rPr lang="zh-CN" altLang="en-US" sz="2400" b="1"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格式</a:t>
            </a:r>
            <a:r>
              <a:rPr lang="zh-CN" altLang="en-US" sz="24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b="1"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b="1"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 @author  </a:t>
            </a:r>
            <a:r>
              <a:rPr lang="zh-CN" altLang="en-US" sz="2400" b="1"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指定</a:t>
            </a:r>
            <a:r>
              <a:rPr lang="en-US" altLang="zh-CN" sz="2400" b="1"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java</a:t>
            </a:r>
            <a:r>
              <a:rPr lang="zh-CN" altLang="en-US" sz="2400" b="1"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程序的作者</a:t>
            </a:r>
            <a:endParaRPr lang="en-US" altLang="zh-CN" sz="2400" b="1"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b="1"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b="1"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@version  </a:t>
            </a:r>
            <a:r>
              <a:rPr lang="zh-CN" altLang="en-US" sz="2400" b="1"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指定源文件的版本</a:t>
            </a:r>
            <a:endParaRPr lang="zh-CN" altLang="zh-CN" sz="2400" b="1"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b="1"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b="1"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b="1"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endParaRPr>
          </a:p>
          <a:p>
            <a:pPr marL="342900" indent="-342900">
              <a:buFont typeface="Wingdings" panose="05000000000000000000" pitchFamily="2" charset="2"/>
              <a:buChar char="l"/>
            </a:pPr>
            <a:r>
              <a:rPr lang="zh-CN" altLang="en-US" sz="2400" dirty="0">
                <a:ea typeface="宋体" panose="02010600030101010101" pitchFamily="2" charset="-122"/>
              </a:rPr>
              <a:t>注释内容可以</a:t>
            </a:r>
            <a:r>
              <a:rPr lang="zh-CN" altLang="en-US" sz="2400" dirty="0" smtClean="0">
                <a:ea typeface="宋体" panose="02010600030101010101" pitchFamily="2" charset="-122"/>
              </a:rPr>
              <a:t>被</a:t>
            </a:r>
            <a:r>
              <a:rPr lang="en-US" altLang="zh-CN" sz="2400" dirty="0" smtClean="0">
                <a:ea typeface="宋体" panose="02010600030101010101" pitchFamily="2" charset="-122"/>
              </a:rPr>
              <a:t>JDK</a:t>
            </a:r>
            <a:r>
              <a:rPr lang="zh-CN" altLang="en-US" sz="2400" dirty="0">
                <a:ea typeface="宋体" panose="02010600030101010101" pitchFamily="2" charset="-122"/>
              </a:rPr>
              <a:t>提供的工具 </a:t>
            </a:r>
            <a:r>
              <a:rPr lang="en-US" altLang="zh-CN" sz="2400" dirty="0" err="1">
                <a:ea typeface="宋体" panose="02010600030101010101" pitchFamily="2" charset="-122"/>
              </a:rPr>
              <a:t>javadoc</a:t>
            </a:r>
            <a:r>
              <a:rPr lang="en-US" altLang="zh-CN" sz="2400" dirty="0">
                <a:ea typeface="宋体" panose="02010600030101010101" pitchFamily="2" charset="-122"/>
              </a:rPr>
              <a:t> </a:t>
            </a:r>
            <a:r>
              <a:rPr lang="zh-CN" altLang="en-US" sz="2400" dirty="0">
                <a:ea typeface="宋体" panose="02010600030101010101" pitchFamily="2" charset="-122"/>
              </a:rPr>
              <a:t>所解析，生成一套以网页文件</a:t>
            </a:r>
            <a:r>
              <a:rPr lang="zh-CN" altLang="en-US" sz="2400" dirty="0" smtClean="0">
                <a:ea typeface="宋体" panose="02010600030101010101" pitchFamily="2" charset="-122"/>
              </a:rPr>
              <a:t>形式体现</a:t>
            </a:r>
            <a:r>
              <a:rPr lang="zh-CN" altLang="en-US" sz="2400" dirty="0">
                <a:ea typeface="宋体" panose="02010600030101010101" pitchFamily="2" charset="-122"/>
              </a:rPr>
              <a:t>的该程序的说明文档</a:t>
            </a:r>
            <a:r>
              <a:rPr lang="zh-CN" altLang="en-US" sz="2400" dirty="0" smtClean="0">
                <a:ea typeface="宋体" panose="02010600030101010101" pitchFamily="2" charset="-122"/>
              </a:rPr>
              <a:t>。</a:t>
            </a:r>
            <a:endParaRPr lang="en-US" altLang="zh-CN" sz="2400" dirty="0" smtClean="0">
              <a:ea typeface="宋体" panose="02010600030101010101" pitchFamily="2" charset="-122"/>
            </a:endParaRPr>
          </a:p>
          <a:p>
            <a:pPr marL="342900" indent="-342900">
              <a:buFont typeface="Wingdings" panose="05000000000000000000" pitchFamily="2" charset="2"/>
              <a:buChar char="l"/>
            </a:pPr>
            <a:endParaRPr lang="en-US" altLang="zh-CN" sz="2400" dirty="0" smtClean="0">
              <a:ea typeface="宋体" panose="02010600030101010101" pitchFamily="2" charset="-122"/>
            </a:endParaRPr>
          </a:p>
          <a:p>
            <a:pPr marL="342900" indent="-342900">
              <a:buFont typeface="Wingdings" panose="05000000000000000000" pitchFamily="2" charset="2"/>
              <a:buChar char="l"/>
            </a:pPr>
            <a:r>
              <a:rPr lang="zh-CN" altLang="en-US" sz="2400" dirty="0" smtClean="0">
                <a:ea typeface="宋体" panose="02010600030101010101" pitchFamily="2" charset="-122"/>
              </a:rPr>
              <a:t>操作方式</a:t>
            </a:r>
            <a:endParaRPr lang="zh-CN" altLang="en-US" sz="2400" dirty="0">
              <a:ea typeface="宋体" panose="02010600030101010101" pitchFamily="2" charset="-122"/>
            </a:endParaRPr>
          </a:p>
          <a:p>
            <a:endParaRPr lang="en-US" altLang="zh-CN" sz="24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sz="2400" dirty="0"/>
          </a:p>
        </p:txBody>
      </p:sp>
      <p:pic>
        <p:nvPicPr>
          <p:cNvPr id="6" name="图片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67544" y="5339080"/>
            <a:ext cx="8064896" cy="421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标题 1"/>
          <p:cNvSpPr>
            <a:spLocks noGrp="1"/>
          </p:cNvSpPr>
          <p:nvPr>
            <p:ph type="title"/>
          </p:nvPr>
        </p:nvSpPr>
        <p:spPr>
          <a:xfrm>
            <a:off x="3071802" y="764704"/>
            <a:ext cx="2764422" cy="709806"/>
          </a:xfrm>
        </p:spPr>
        <p:txBody>
          <a:bodyPr/>
          <a:lstStyle/>
          <a:p>
            <a:r>
              <a:rPr lang="zh-CN" altLang="en-US" b="1" dirty="0" smtClean="0">
                <a:latin typeface="Times New Roman" panose="02020603050405020304" pitchFamily="18" charset="0"/>
                <a:ea typeface="宋体" panose="02010600030101010101" pitchFamily="2" charset="-122"/>
                <a:cs typeface="Times New Roman" panose="02020603050405020304" pitchFamily="18" charset="0"/>
              </a:rPr>
              <a:t>注  释</a:t>
            </a:r>
            <a:endParaRPr lang="zh-CN" altLang="en-US" b="1"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83768" y="692696"/>
            <a:ext cx="4924662" cy="720080"/>
          </a:xfrm>
        </p:spPr>
        <p:txBody>
          <a:bodyPr/>
          <a:lstStyle/>
          <a:p>
            <a:r>
              <a:rPr lang="en-US" altLang="zh-CN" b="1" smtClean="0">
                <a:latin typeface="+mn-lt"/>
                <a:ea typeface="宋体" panose="02010600030101010101" pitchFamily="2" charset="-122"/>
                <a:cs typeface="Times New Roman" panose="02020603050405020304" pitchFamily="18" charset="0"/>
              </a:rPr>
              <a:t> </a:t>
            </a:r>
            <a:r>
              <a:rPr lang="en-US" altLang="zh-CN" b="1" dirty="0" smtClean="0">
                <a:latin typeface="+mn-lt"/>
                <a:ea typeface="宋体" panose="02010600030101010101" pitchFamily="2" charset="-122"/>
                <a:cs typeface="Times New Roman" panose="02020603050405020304" pitchFamily="18" charset="0"/>
              </a:rPr>
              <a:t>Java</a:t>
            </a:r>
            <a:r>
              <a:rPr lang="zh-CN" altLang="en-US" b="1" dirty="0" smtClean="0">
                <a:latin typeface="+mn-lt"/>
                <a:ea typeface="宋体" panose="02010600030101010101" pitchFamily="2" charset="-122"/>
                <a:cs typeface="Times New Roman" panose="02020603050405020304" pitchFamily="18" charset="0"/>
              </a:rPr>
              <a:t> </a:t>
            </a:r>
            <a:r>
              <a:rPr lang="en-US" altLang="zh-CN" b="1" dirty="0" smtClean="0">
                <a:latin typeface="+mn-lt"/>
                <a:ea typeface="宋体" panose="02010600030101010101" pitchFamily="2" charset="-122"/>
                <a:cs typeface="Times New Roman" panose="02020603050405020304" pitchFamily="18" charset="0"/>
              </a:rPr>
              <a:t>API</a:t>
            </a:r>
            <a:r>
              <a:rPr lang="zh-CN" altLang="en-US" b="1" dirty="0" smtClean="0">
                <a:latin typeface="+mn-lt"/>
                <a:ea typeface="宋体" panose="02010600030101010101" pitchFamily="2" charset="-122"/>
                <a:cs typeface="Times New Roman" panose="02020603050405020304" pitchFamily="18" charset="0"/>
              </a:rPr>
              <a:t>文档</a:t>
            </a:r>
            <a:endParaRPr lang="zh-CN" altLang="en-US" b="1" dirty="0">
              <a:latin typeface="+mn-lt"/>
              <a:ea typeface="宋体" panose="02010600030101010101" pitchFamily="2" charset="-122"/>
              <a:cs typeface="Times New Roman" panose="02020603050405020304" pitchFamily="18" charset="0"/>
            </a:endParaRPr>
          </a:p>
        </p:txBody>
      </p:sp>
      <p:sp>
        <p:nvSpPr>
          <p:cNvPr id="3" name="内容占位符 2"/>
          <p:cNvSpPr>
            <a:spLocks noGrp="1"/>
          </p:cNvSpPr>
          <p:nvPr>
            <p:ph idx="1"/>
          </p:nvPr>
        </p:nvSpPr>
        <p:spPr>
          <a:xfrm>
            <a:off x="179512" y="1600200"/>
            <a:ext cx="8856984" cy="3989040"/>
          </a:xfrm>
        </p:spPr>
        <p:txBody>
          <a:bodyPr>
            <a:noAutofit/>
          </a:bodyPr>
          <a:lstStyle/>
          <a:p>
            <a:pPr>
              <a:buFont typeface="Wingdings" panose="05000000000000000000" pitchFamily="2" charset="2"/>
              <a:buChar char="l"/>
            </a:pPr>
            <a:r>
              <a:rPr lang="en-US" altLang="zh-CN" sz="2400" dirty="0" smtClean="0">
                <a:ea typeface="宋体" panose="02010600030101010101" pitchFamily="2" charset="-122"/>
                <a:cs typeface="Times New Roman" panose="02020603050405020304" pitchFamily="18" charset="0"/>
              </a:rPr>
              <a:t>API </a:t>
            </a:r>
            <a:r>
              <a:rPr lang="zh-CN" altLang="en-US" sz="2400" dirty="0" smtClean="0">
                <a:ea typeface="宋体" panose="02010600030101010101" pitchFamily="2" charset="-122"/>
                <a:cs typeface="Times New Roman" panose="02020603050405020304" pitchFamily="18" charset="0"/>
              </a:rPr>
              <a:t>（</a:t>
            </a:r>
            <a:r>
              <a:rPr lang="en-US" sz="2400" dirty="0" smtClean="0">
                <a:ea typeface="宋体" panose="02010600030101010101" pitchFamily="2" charset="-122"/>
                <a:cs typeface="Times New Roman" panose="02020603050405020304" pitchFamily="18" charset="0"/>
              </a:rPr>
              <a:t>Application Programming Interface,</a:t>
            </a:r>
            <a:r>
              <a:rPr lang="zh-CN" altLang="en-US" sz="2400" dirty="0" smtClean="0">
                <a:ea typeface="宋体" panose="02010600030101010101" pitchFamily="2" charset="-122"/>
                <a:cs typeface="Times New Roman" panose="02020603050405020304" pitchFamily="18" charset="0"/>
              </a:rPr>
              <a:t>应用程序编程接口）是 </a:t>
            </a:r>
            <a:r>
              <a:rPr lang="en-US" altLang="zh-CN" sz="2400" dirty="0" smtClean="0">
                <a:ea typeface="宋体" panose="02010600030101010101" pitchFamily="2" charset="-122"/>
                <a:cs typeface="Times New Roman" panose="02020603050405020304" pitchFamily="18" charset="0"/>
              </a:rPr>
              <a:t>Java </a:t>
            </a:r>
            <a:r>
              <a:rPr lang="zh-CN" altLang="en-US" sz="2400" dirty="0" smtClean="0">
                <a:ea typeface="宋体" panose="02010600030101010101" pitchFamily="2" charset="-122"/>
                <a:cs typeface="Times New Roman" panose="02020603050405020304" pitchFamily="18" charset="0"/>
              </a:rPr>
              <a:t>提供的基本编程接口。</a:t>
            </a:r>
            <a:endParaRPr lang="zh-CN" altLang="en-US" sz="2400" dirty="0" smtClean="0">
              <a:ea typeface="宋体" panose="02010600030101010101" pitchFamily="2" charset="-122"/>
              <a:cs typeface="Times New Roman" panose="02020603050405020304" pitchFamily="18" charset="0"/>
            </a:endParaRPr>
          </a:p>
          <a:p>
            <a:pPr>
              <a:buFont typeface="Wingdings" panose="05000000000000000000" pitchFamily="2" charset="2"/>
              <a:buChar char="l"/>
            </a:pPr>
            <a:r>
              <a:rPr lang="en-US" altLang="zh-CN" sz="2400" dirty="0" smtClean="0">
                <a:ea typeface="宋体" panose="02010600030101010101" pitchFamily="2" charset="-122"/>
                <a:cs typeface="Times New Roman" panose="02020603050405020304" pitchFamily="18" charset="0"/>
              </a:rPr>
              <a:t>Java</a:t>
            </a:r>
            <a:r>
              <a:rPr lang="zh-CN" altLang="en-US" sz="2400" dirty="0" smtClean="0">
                <a:ea typeface="宋体" panose="02010600030101010101" pitchFamily="2" charset="-122"/>
                <a:cs typeface="Times New Roman" panose="02020603050405020304" pitchFamily="18" charset="0"/>
              </a:rPr>
              <a:t>语言提供了大量的基础类，因此 </a:t>
            </a:r>
            <a:r>
              <a:rPr lang="en-US" altLang="zh-CN" sz="2400" dirty="0" smtClean="0">
                <a:ea typeface="宋体" panose="02010600030101010101" pitchFamily="2" charset="-122"/>
                <a:cs typeface="Times New Roman" panose="02020603050405020304" pitchFamily="18" charset="0"/>
              </a:rPr>
              <a:t>Oracle </a:t>
            </a:r>
            <a:r>
              <a:rPr lang="zh-CN" altLang="en-US" sz="2400" dirty="0" smtClean="0">
                <a:ea typeface="宋体" panose="02010600030101010101" pitchFamily="2" charset="-122"/>
                <a:cs typeface="Times New Roman" panose="02020603050405020304" pitchFamily="18" charset="0"/>
              </a:rPr>
              <a:t>也为这些基础类提供了相应的</a:t>
            </a:r>
            <a:r>
              <a:rPr lang="en-US" altLang="zh-CN" sz="2400" dirty="0" smtClean="0">
                <a:ea typeface="宋体" panose="02010600030101010101" pitchFamily="2" charset="-122"/>
                <a:cs typeface="Times New Roman" panose="02020603050405020304" pitchFamily="18" charset="0"/>
              </a:rPr>
              <a:t>API</a:t>
            </a:r>
            <a:r>
              <a:rPr lang="zh-CN" altLang="en-US" sz="2400" dirty="0" smtClean="0">
                <a:ea typeface="宋体" panose="02010600030101010101" pitchFamily="2" charset="-122"/>
                <a:cs typeface="Times New Roman" panose="02020603050405020304" pitchFamily="18" charset="0"/>
              </a:rPr>
              <a:t>文档，用于告诉开发者如何使用这些类，以及这些类里包含的方法。</a:t>
            </a:r>
            <a:endParaRPr lang="en-US" altLang="zh-CN" sz="2400" dirty="0" smtClean="0">
              <a:ea typeface="宋体" panose="02010600030101010101" pitchFamily="2" charset="-122"/>
              <a:cs typeface="Times New Roman" panose="02020603050405020304" pitchFamily="18" charset="0"/>
            </a:endParaRPr>
          </a:p>
          <a:p>
            <a:pPr>
              <a:buFont typeface="Wingdings" panose="05000000000000000000" pitchFamily="2" charset="2"/>
              <a:buChar char="l"/>
            </a:pPr>
            <a:r>
              <a:rPr lang="zh-CN" altLang="en-US" sz="2400" dirty="0">
                <a:ea typeface="宋体" panose="02010600030101010101" pitchFamily="2" charset="-122"/>
                <a:cs typeface="Times New Roman" panose="02020603050405020304" pitchFamily="18" charset="0"/>
              </a:rPr>
              <a:t>下载</a:t>
            </a:r>
            <a:r>
              <a:rPr lang="en-US" altLang="zh-CN" sz="2400" dirty="0">
                <a:ea typeface="宋体" panose="02010600030101010101" pitchFamily="2" charset="-122"/>
                <a:cs typeface="Times New Roman" panose="02020603050405020304" pitchFamily="18" charset="0"/>
              </a:rPr>
              <a:t>API</a:t>
            </a:r>
            <a:r>
              <a:rPr lang="zh-CN" altLang="en-US" sz="2400" dirty="0">
                <a:ea typeface="宋体" panose="02010600030101010101" pitchFamily="2" charset="-122"/>
                <a:cs typeface="Times New Roman" panose="02020603050405020304" pitchFamily="18" charset="0"/>
              </a:rPr>
              <a:t>：</a:t>
            </a:r>
            <a:r>
              <a:rPr lang="en-US" altLang="zh-CN" sz="2400" dirty="0">
                <a:solidFill>
                  <a:srgbClr val="C00000"/>
                </a:solidFill>
                <a:ea typeface="宋体" panose="02010600030101010101" pitchFamily="2" charset="-122"/>
                <a:cs typeface="Times New Roman" panose="02020603050405020304" pitchFamily="18" charset="0"/>
              </a:rPr>
              <a:t>http://www.oracle.com/technetwork/java/javase/downloads/index.html</a:t>
            </a:r>
            <a:endParaRPr lang="en-US" altLang="zh-CN" sz="2400" dirty="0">
              <a:solidFill>
                <a:srgbClr val="C00000"/>
              </a:solidFill>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en-US" altLang="zh-CN" dirty="0" smtClean="0">
                <a:ea typeface="宋体" panose="02010600030101010101" pitchFamily="2" charset="-122"/>
                <a:cs typeface="Times New Roman" panose="02020603050405020304" pitchFamily="18" charset="0"/>
              </a:rPr>
              <a:t>Additional </a:t>
            </a:r>
            <a:r>
              <a:rPr lang="en-US" altLang="zh-CN" dirty="0">
                <a:ea typeface="宋体" panose="02010600030101010101" pitchFamily="2" charset="-122"/>
                <a:cs typeface="Times New Roman" panose="02020603050405020304" pitchFamily="18" charset="0"/>
              </a:rPr>
              <a:t>Resources-Java SE 7 Documentation</a:t>
            </a:r>
            <a:r>
              <a:rPr lang="zh-CN" altLang="en-US" dirty="0">
                <a:ea typeface="宋体" panose="02010600030101010101" pitchFamily="2" charset="-122"/>
                <a:cs typeface="Times New Roman" panose="02020603050405020304" pitchFamily="18" charset="0"/>
              </a:rPr>
              <a:t>下载。</a:t>
            </a:r>
            <a:endParaRPr lang="en-US" altLang="zh-CN" dirty="0">
              <a:ea typeface="宋体" panose="02010600030101010101" pitchFamily="2" charset="-122"/>
              <a:cs typeface="Times New Roman" panose="02020603050405020304" pitchFamily="18" charset="0"/>
            </a:endParaRPr>
          </a:p>
          <a:p>
            <a:endParaRPr lang="en-US" altLang="zh-CN" sz="2400" dirty="0">
              <a:ea typeface="宋体" panose="02010600030101010101" pitchFamily="2" charset="-122"/>
              <a:cs typeface="Times New Roman" panose="02020603050405020304" pitchFamily="18" charset="0"/>
            </a:endParaRPr>
          </a:p>
          <a:p>
            <a:pPr>
              <a:buFont typeface="Wingdings" panose="05000000000000000000" pitchFamily="2" charset="2"/>
              <a:buChar char="l"/>
            </a:pPr>
            <a:r>
              <a:rPr lang="zh-CN" altLang="en-US" sz="2400" b="1" dirty="0">
                <a:ea typeface="宋体" panose="02010600030101010101" pitchFamily="2" charset="-122"/>
                <a:cs typeface="Times New Roman" panose="02020603050405020304" pitchFamily="18" charset="0"/>
              </a:rPr>
              <a:t>详见：</a:t>
            </a:r>
            <a:r>
              <a:rPr lang="en-US" altLang="zh-CN" sz="2400" b="1" dirty="0">
                <a:ea typeface="宋体" panose="02010600030101010101" pitchFamily="2" charset="-122"/>
                <a:cs typeface="Times New Roman" panose="02020603050405020304" pitchFamily="18" charset="0"/>
              </a:rPr>
              <a:t>JDK7</a:t>
            </a:r>
            <a:r>
              <a:rPr lang="zh-CN" altLang="en-US" sz="2400" b="1" dirty="0">
                <a:ea typeface="宋体" panose="02010600030101010101" pitchFamily="2" charset="-122"/>
                <a:cs typeface="Times New Roman" panose="02020603050405020304" pitchFamily="18" charset="0"/>
              </a:rPr>
              <a:t>的下载</a:t>
            </a:r>
            <a:r>
              <a:rPr lang="en-US" altLang="zh-CN" sz="2400" b="1" dirty="0">
                <a:ea typeface="宋体" panose="02010600030101010101" pitchFamily="2" charset="-122"/>
                <a:cs typeface="Times New Roman" panose="02020603050405020304" pitchFamily="18" charset="0"/>
              </a:rPr>
              <a:t>-</a:t>
            </a:r>
            <a:r>
              <a:rPr lang="zh-CN" altLang="en-US" sz="2400" b="1" dirty="0">
                <a:ea typeface="宋体" panose="02010600030101010101" pitchFamily="2" charset="-122"/>
                <a:cs typeface="Times New Roman" panose="02020603050405020304" pitchFamily="18" charset="0"/>
              </a:rPr>
              <a:t>安装</a:t>
            </a:r>
            <a:r>
              <a:rPr lang="en-US" altLang="zh-CN" sz="2400" b="1" dirty="0">
                <a:ea typeface="宋体" panose="02010600030101010101" pitchFamily="2" charset="-122"/>
                <a:cs typeface="Times New Roman" panose="02020603050405020304" pitchFamily="18" charset="0"/>
              </a:rPr>
              <a:t>-</a:t>
            </a:r>
            <a:r>
              <a:rPr lang="zh-CN" altLang="en-US" sz="2400" b="1" dirty="0" smtClean="0">
                <a:ea typeface="宋体" panose="02010600030101010101" pitchFamily="2" charset="-122"/>
                <a:cs typeface="Times New Roman" panose="02020603050405020304" pitchFamily="18" charset="0"/>
              </a:rPr>
              <a:t>配置</a:t>
            </a:r>
            <a:r>
              <a:rPr lang="en-US" altLang="zh-CN" sz="2400" b="1" dirty="0" smtClean="0">
                <a:ea typeface="宋体" panose="02010600030101010101" pitchFamily="2" charset="-122"/>
                <a:cs typeface="Times New Roman" panose="02020603050405020304" pitchFamily="18" charset="0"/>
              </a:rPr>
              <a:t>.doc</a:t>
            </a:r>
            <a:endParaRPr lang="en-US" altLang="zh-CN" sz="2400" b="1" dirty="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TextBox 4"/>
          <p:cNvSpPr txBox="1">
            <a:spLocks noChangeArrowheads="1"/>
          </p:cNvSpPr>
          <p:nvPr/>
        </p:nvSpPr>
        <p:spPr bwMode="auto">
          <a:xfrm>
            <a:off x="2981347" y="748507"/>
            <a:ext cx="466248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Arial Unicode MS" pitchFamily="34" charset="-122"/>
                <a:cs typeface="Arial Unicode MS" pitchFamily="34" charset="-122"/>
              </a:defRPr>
            </a:lvl1pPr>
            <a:lvl2pPr marL="742950" indent="-285750" eaLnBrk="0" hangingPunct="0">
              <a:defRPr>
                <a:solidFill>
                  <a:schemeClr val="tx1"/>
                </a:solidFill>
                <a:latin typeface="Arial" panose="020B0604020202020204" pitchFamily="34" charset="0"/>
                <a:ea typeface="Arial Unicode MS" pitchFamily="34" charset="-122"/>
                <a:cs typeface="Arial Unicode MS" pitchFamily="34" charset="-122"/>
              </a:defRPr>
            </a:lvl2pPr>
            <a:lvl3pPr marL="1143000" indent="-228600" eaLnBrk="0" hangingPunct="0">
              <a:defRPr>
                <a:solidFill>
                  <a:schemeClr val="tx1"/>
                </a:solidFill>
                <a:latin typeface="Arial" panose="020B0604020202020204" pitchFamily="34" charset="0"/>
                <a:ea typeface="Arial Unicode MS" pitchFamily="34" charset="-122"/>
                <a:cs typeface="Arial Unicode MS" pitchFamily="34" charset="-122"/>
              </a:defRPr>
            </a:lvl3pPr>
            <a:lvl4pPr marL="1600200" indent="-228600" eaLnBrk="0" hangingPunct="0">
              <a:defRPr>
                <a:solidFill>
                  <a:schemeClr val="tx1"/>
                </a:solidFill>
                <a:latin typeface="Arial" panose="020B0604020202020204" pitchFamily="34" charset="0"/>
                <a:ea typeface="Arial Unicode MS" pitchFamily="34" charset="-122"/>
                <a:cs typeface="Arial Unicode MS" pitchFamily="34" charset="-122"/>
              </a:defRPr>
            </a:lvl4pPr>
            <a:lvl5pPr marL="2057400" indent="-228600" eaLnBrk="0" hangingPunct="0">
              <a:defRPr>
                <a:solidFill>
                  <a:schemeClr val="tx1"/>
                </a:solidFill>
                <a:latin typeface="Arial" panose="020B0604020202020204"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Unicode MS" pitchFamily="34" charset="-122"/>
                <a:cs typeface="Arial Unicode MS" pitchFamily="34" charset="-122"/>
              </a:defRPr>
            </a:lvl9pPr>
          </a:lstStyle>
          <a:p>
            <a:pPr eaLnBrk="1" hangingPunct="1"/>
            <a:r>
              <a:rPr lang="en-US" altLang="zh-CN" sz="3600" b="1" dirty="0">
                <a:latin typeface="+mn-lt"/>
                <a:ea typeface="宋体" panose="02010600030101010101" pitchFamily="2" charset="-122"/>
                <a:cs typeface="Times New Roman" panose="02020603050405020304" pitchFamily="18" charset="0"/>
              </a:rPr>
              <a:t> </a:t>
            </a:r>
            <a:r>
              <a:rPr lang="en-US" altLang="zh-CN" sz="3600" b="1" dirty="0" smtClean="0">
                <a:latin typeface="+mn-lt"/>
                <a:ea typeface="宋体" panose="02010600030101010101" pitchFamily="2" charset="-122"/>
                <a:cs typeface="Times New Roman" panose="02020603050405020304" pitchFamily="18" charset="0"/>
              </a:rPr>
              <a:t>Java API</a:t>
            </a:r>
            <a:r>
              <a:rPr lang="zh-CN" altLang="en-US" sz="3600" b="1" dirty="0">
                <a:latin typeface="+mn-lt"/>
                <a:ea typeface="宋体" panose="02010600030101010101" pitchFamily="2" charset="-122"/>
                <a:cs typeface="Times New Roman" panose="02020603050405020304" pitchFamily="18" charset="0"/>
              </a:rPr>
              <a:t>文档</a:t>
            </a:r>
            <a:endParaRPr lang="zh-CN" altLang="en-US" sz="3600" b="1" dirty="0">
              <a:latin typeface="+mn-lt"/>
              <a:ea typeface="宋体" panose="02010600030101010101" pitchFamily="2" charset="-122"/>
              <a:cs typeface="Times New Roman" panose="02020603050405020304" pitchFamily="18" charset="0"/>
            </a:endParaRPr>
          </a:p>
        </p:txBody>
      </p:sp>
      <p:pic>
        <p:nvPicPr>
          <p:cNvPr id="49157" name="图片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682625" y="1916113"/>
            <a:ext cx="8139113" cy="445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676275" y="1916113"/>
            <a:ext cx="1662113" cy="194468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矩形 10"/>
          <p:cNvSpPr/>
          <p:nvPr/>
        </p:nvSpPr>
        <p:spPr>
          <a:xfrm>
            <a:off x="682625" y="4006850"/>
            <a:ext cx="1624013" cy="236537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矩形 11"/>
          <p:cNvSpPr/>
          <p:nvPr/>
        </p:nvSpPr>
        <p:spPr>
          <a:xfrm>
            <a:off x="2411413" y="1916113"/>
            <a:ext cx="6443662" cy="445611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圆角矩形 5"/>
          <p:cNvSpPr/>
          <p:nvPr/>
        </p:nvSpPr>
        <p:spPr>
          <a:xfrm>
            <a:off x="609600" y="1592263"/>
            <a:ext cx="1204913" cy="395287"/>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9162" name="TextBox 7"/>
          <p:cNvSpPr txBox="1">
            <a:spLocks noChangeArrowheads="1"/>
          </p:cNvSpPr>
          <p:nvPr/>
        </p:nvSpPr>
        <p:spPr bwMode="auto">
          <a:xfrm>
            <a:off x="609600" y="1619250"/>
            <a:ext cx="12049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Arial Unicode MS" pitchFamily="34" charset="-122"/>
                <a:cs typeface="Arial Unicode MS" pitchFamily="34" charset="-122"/>
              </a:defRPr>
            </a:lvl1pPr>
            <a:lvl2pPr marL="742950" indent="-285750" eaLnBrk="0" hangingPunct="0">
              <a:defRPr>
                <a:solidFill>
                  <a:schemeClr val="tx1"/>
                </a:solidFill>
                <a:latin typeface="Arial" panose="020B0604020202020204" pitchFamily="34" charset="0"/>
                <a:ea typeface="Arial Unicode MS" pitchFamily="34" charset="-122"/>
                <a:cs typeface="Arial Unicode MS" pitchFamily="34" charset="-122"/>
              </a:defRPr>
            </a:lvl2pPr>
            <a:lvl3pPr marL="1143000" indent="-228600" eaLnBrk="0" hangingPunct="0">
              <a:defRPr>
                <a:solidFill>
                  <a:schemeClr val="tx1"/>
                </a:solidFill>
                <a:latin typeface="Arial" panose="020B0604020202020204" pitchFamily="34" charset="0"/>
                <a:ea typeface="Arial Unicode MS" pitchFamily="34" charset="-122"/>
                <a:cs typeface="Arial Unicode MS" pitchFamily="34" charset="-122"/>
              </a:defRPr>
            </a:lvl3pPr>
            <a:lvl4pPr marL="1600200" indent="-228600" eaLnBrk="0" hangingPunct="0">
              <a:defRPr>
                <a:solidFill>
                  <a:schemeClr val="tx1"/>
                </a:solidFill>
                <a:latin typeface="Arial" panose="020B0604020202020204" pitchFamily="34" charset="0"/>
                <a:ea typeface="Arial Unicode MS" pitchFamily="34" charset="-122"/>
                <a:cs typeface="Arial Unicode MS" pitchFamily="34" charset="-122"/>
              </a:defRPr>
            </a:lvl4pPr>
            <a:lvl5pPr marL="2057400" indent="-228600" eaLnBrk="0" hangingPunct="0">
              <a:defRPr>
                <a:solidFill>
                  <a:schemeClr val="tx1"/>
                </a:solidFill>
                <a:latin typeface="Arial" panose="020B0604020202020204"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Unicode MS" pitchFamily="34" charset="-122"/>
                <a:cs typeface="Arial Unicode MS" pitchFamily="34" charset="-122"/>
              </a:defRPr>
            </a:lvl9pPr>
          </a:lstStyle>
          <a:p>
            <a:pPr eaLnBrk="1" hangingPunct="1"/>
            <a:r>
              <a:rPr lang="zh-CN" altLang="en-US" b="1">
                <a:latin typeface="+mn-lt"/>
                <a:ea typeface="宋体" panose="02010600030101010101" pitchFamily="2" charset="-122"/>
              </a:rPr>
              <a:t>包列表区</a:t>
            </a:r>
            <a:endParaRPr lang="zh-CN" altLang="en-US" b="1">
              <a:latin typeface="+mn-lt"/>
              <a:ea typeface="宋体" panose="02010600030101010101" pitchFamily="2" charset="-122"/>
            </a:endParaRPr>
          </a:p>
        </p:txBody>
      </p:sp>
      <p:sp>
        <p:nvSpPr>
          <p:cNvPr id="15" name="圆角矩形 14"/>
          <p:cNvSpPr/>
          <p:nvPr/>
        </p:nvSpPr>
        <p:spPr>
          <a:xfrm>
            <a:off x="53975" y="4329113"/>
            <a:ext cx="1204913" cy="396875"/>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9164" name="TextBox 15"/>
          <p:cNvSpPr txBox="1">
            <a:spLocks noChangeArrowheads="1"/>
          </p:cNvSpPr>
          <p:nvPr/>
        </p:nvSpPr>
        <p:spPr bwMode="auto">
          <a:xfrm>
            <a:off x="53975" y="4356100"/>
            <a:ext cx="12049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Arial Unicode MS" pitchFamily="34" charset="-122"/>
                <a:cs typeface="Arial Unicode MS" pitchFamily="34" charset="-122"/>
              </a:defRPr>
            </a:lvl1pPr>
            <a:lvl2pPr marL="742950" indent="-285750" eaLnBrk="0" hangingPunct="0">
              <a:defRPr>
                <a:solidFill>
                  <a:schemeClr val="tx1"/>
                </a:solidFill>
                <a:latin typeface="Arial" panose="020B0604020202020204" pitchFamily="34" charset="0"/>
                <a:ea typeface="Arial Unicode MS" pitchFamily="34" charset="-122"/>
                <a:cs typeface="Arial Unicode MS" pitchFamily="34" charset="-122"/>
              </a:defRPr>
            </a:lvl2pPr>
            <a:lvl3pPr marL="1143000" indent="-228600" eaLnBrk="0" hangingPunct="0">
              <a:defRPr>
                <a:solidFill>
                  <a:schemeClr val="tx1"/>
                </a:solidFill>
                <a:latin typeface="Arial" panose="020B0604020202020204" pitchFamily="34" charset="0"/>
                <a:ea typeface="Arial Unicode MS" pitchFamily="34" charset="-122"/>
                <a:cs typeface="Arial Unicode MS" pitchFamily="34" charset="-122"/>
              </a:defRPr>
            </a:lvl3pPr>
            <a:lvl4pPr marL="1600200" indent="-228600" eaLnBrk="0" hangingPunct="0">
              <a:defRPr>
                <a:solidFill>
                  <a:schemeClr val="tx1"/>
                </a:solidFill>
                <a:latin typeface="Arial" panose="020B0604020202020204" pitchFamily="34" charset="0"/>
                <a:ea typeface="Arial Unicode MS" pitchFamily="34" charset="-122"/>
                <a:cs typeface="Arial Unicode MS" pitchFamily="34" charset="-122"/>
              </a:defRPr>
            </a:lvl4pPr>
            <a:lvl5pPr marL="2057400" indent="-228600" eaLnBrk="0" hangingPunct="0">
              <a:defRPr>
                <a:solidFill>
                  <a:schemeClr val="tx1"/>
                </a:solidFill>
                <a:latin typeface="Arial" panose="020B0604020202020204"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Unicode MS" pitchFamily="34" charset="-122"/>
                <a:cs typeface="Arial Unicode MS" pitchFamily="34" charset="-122"/>
              </a:defRPr>
            </a:lvl9pPr>
          </a:lstStyle>
          <a:p>
            <a:pPr eaLnBrk="1" hangingPunct="1"/>
            <a:r>
              <a:rPr lang="zh-CN" altLang="en-US" b="1">
                <a:latin typeface="+mn-lt"/>
                <a:ea typeface="宋体" panose="02010600030101010101" pitchFamily="2" charset="-122"/>
              </a:rPr>
              <a:t>类列表区</a:t>
            </a:r>
            <a:endParaRPr lang="zh-CN" altLang="en-US" b="1">
              <a:latin typeface="+mn-lt"/>
              <a:ea typeface="宋体" panose="02010600030101010101" pitchFamily="2" charset="-122"/>
            </a:endParaRPr>
          </a:p>
        </p:txBody>
      </p:sp>
      <p:sp>
        <p:nvSpPr>
          <p:cNvPr id="17" name="圆角矩形 16"/>
          <p:cNvSpPr/>
          <p:nvPr/>
        </p:nvSpPr>
        <p:spPr>
          <a:xfrm>
            <a:off x="6877050" y="2600325"/>
            <a:ext cx="1349375" cy="396875"/>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9166" name="TextBox 17"/>
          <p:cNvSpPr txBox="1">
            <a:spLocks noChangeArrowheads="1"/>
          </p:cNvSpPr>
          <p:nvPr/>
        </p:nvSpPr>
        <p:spPr bwMode="auto">
          <a:xfrm>
            <a:off x="6877050" y="2627313"/>
            <a:ext cx="13493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Arial Unicode MS" pitchFamily="34" charset="-122"/>
                <a:cs typeface="Arial Unicode MS" pitchFamily="34" charset="-122"/>
              </a:defRPr>
            </a:lvl1pPr>
            <a:lvl2pPr marL="742950" indent="-285750" eaLnBrk="0" hangingPunct="0">
              <a:defRPr>
                <a:solidFill>
                  <a:schemeClr val="tx1"/>
                </a:solidFill>
                <a:latin typeface="Arial" panose="020B0604020202020204" pitchFamily="34" charset="0"/>
                <a:ea typeface="Arial Unicode MS" pitchFamily="34" charset="-122"/>
                <a:cs typeface="Arial Unicode MS" pitchFamily="34" charset="-122"/>
              </a:defRPr>
            </a:lvl2pPr>
            <a:lvl3pPr marL="1143000" indent="-228600" eaLnBrk="0" hangingPunct="0">
              <a:defRPr>
                <a:solidFill>
                  <a:schemeClr val="tx1"/>
                </a:solidFill>
                <a:latin typeface="Arial" panose="020B0604020202020204" pitchFamily="34" charset="0"/>
                <a:ea typeface="Arial Unicode MS" pitchFamily="34" charset="-122"/>
                <a:cs typeface="Arial Unicode MS" pitchFamily="34" charset="-122"/>
              </a:defRPr>
            </a:lvl3pPr>
            <a:lvl4pPr marL="1600200" indent="-228600" eaLnBrk="0" hangingPunct="0">
              <a:defRPr>
                <a:solidFill>
                  <a:schemeClr val="tx1"/>
                </a:solidFill>
                <a:latin typeface="Arial" panose="020B0604020202020204" pitchFamily="34" charset="0"/>
                <a:ea typeface="Arial Unicode MS" pitchFamily="34" charset="-122"/>
                <a:cs typeface="Arial Unicode MS" pitchFamily="34" charset="-122"/>
              </a:defRPr>
            </a:lvl4pPr>
            <a:lvl5pPr marL="2057400" indent="-228600" eaLnBrk="0" hangingPunct="0">
              <a:defRPr>
                <a:solidFill>
                  <a:schemeClr val="tx1"/>
                </a:solidFill>
                <a:latin typeface="Arial" panose="020B0604020202020204"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Unicode MS" pitchFamily="34" charset="-122"/>
                <a:cs typeface="Arial Unicode MS" pitchFamily="34" charset="-122"/>
              </a:defRPr>
            </a:lvl9pPr>
          </a:lstStyle>
          <a:p>
            <a:pPr eaLnBrk="1" hangingPunct="1"/>
            <a:r>
              <a:rPr lang="zh-CN" altLang="en-US" b="1">
                <a:latin typeface="+mn-lt"/>
                <a:ea typeface="宋体" panose="02010600030101010101" pitchFamily="2" charset="-122"/>
              </a:rPr>
              <a:t>详细说明区</a:t>
            </a:r>
            <a:endParaRPr lang="zh-CN" altLang="en-US" b="1">
              <a:latin typeface="+mn-lt"/>
              <a:ea typeface="宋体" panose="02010600030101010101" pitchFamily="2" charset="-122"/>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51720" y="692696"/>
            <a:ext cx="5084048" cy="781814"/>
          </a:xfrm>
        </p:spPr>
        <p:txBody>
          <a:bodyPr>
            <a:normAutofit/>
          </a:bodyPr>
          <a:lstStyle/>
          <a:p>
            <a:r>
              <a:rPr lang="zh-CN" altLang="en-US" sz="4000" b="1" dirty="0" smtClean="0">
                <a:latin typeface="+mn-lt"/>
                <a:ea typeface="宋体" panose="02010600030101010101" pitchFamily="2" charset="-122"/>
                <a:cs typeface="Times New Roman" panose="02020603050405020304" pitchFamily="18" charset="0"/>
              </a:rPr>
              <a:t>练  习</a:t>
            </a:r>
            <a:endParaRPr lang="zh-CN" altLang="en-US" sz="4000" b="1" dirty="0">
              <a:latin typeface="+mn-lt"/>
              <a:ea typeface="宋体" panose="02010600030101010101" pitchFamily="2" charset="-122"/>
              <a:cs typeface="Times New Roman" panose="02020603050405020304" pitchFamily="18" charset="0"/>
            </a:endParaRPr>
          </a:p>
        </p:txBody>
      </p:sp>
      <p:sp>
        <p:nvSpPr>
          <p:cNvPr id="3" name="内容占位符 2"/>
          <p:cNvSpPr>
            <a:spLocks noGrp="1"/>
          </p:cNvSpPr>
          <p:nvPr>
            <p:ph idx="1"/>
          </p:nvPr>
        </p:nvSpPr>
        <p:spPr>
          <a:xfrm>
            <a:off x="457200" y="1600200"/>
            <a:ext cx="8363272" cy="4637112"/>
          </a:xfrm>
        </p:spPr>
        <p:txBody>
          <a:bodyPr>
            <a:normAutofit/>
          </a:bodyPr>
          <a:lstStyle/>
          <a:p>
            <a:pPr marL="514350" indent="-514350">
              <a:buFont typeface="+mj-lt"/>
              <a:buAutoNum type="arabicPeriod"/>
            </a:pPr>
            <a:r>
              <a:rPr lang="zh-CN" altLang="en-US" dirty="0" smtClean="0">
                <a:ea typeface="宋体" panose="02010600030101010101" pitchFamily="2" charset="-122"/>
                <a:cs typeface="Times New Roman" panose="02020603050405020304" pitchFamily="18" charset="0"/>
              </a:rPr>
              <a:t>独立编写</a:t>
            </a:r>
            <a:r>
              <a:rPr lang="en-US" altLang="zh-CN" dirty="0" err="1" smtClean="0">
                <a:ea typeface="宋体" panose="02010600030101010101" pitchFamily="2" charset="-122"/>
                <a:cs typeface="Times New Roman" panose="02020603050405020304" pitchFamily="18" charset="0"/>
              </a:rPr>
              <a:t>HelloJava</a:t>
            </a:r>
            <a:r>
              <a:rPr lang="zh-CN" altLang="en-US" dirty="0" smtClean="0">
                <a:ea typeface="宋体" panose="02010600030101010101" pitchFamily="2" charset="-122"/>
                <a:cs typeface="Times New Roman" panose="02020603050405020304" pitchFamily="18" charset="0"/>
              </a:rPr>
              <a:t>程序，并配上必要的注释。</a:t>
            </a:r>
            <a:endParaRPr lang="en-US" altLang="zh-CN" dirty="0" smtClean="0">
              <a:ea typeface="宋体" panose="02010600030101010101" pitchFamily="2" charset="-122"/>
              <a:cs typeface="Times New Roman" panose="02020603050405020304" pitchFamily="18" charset="0"/>
            </a:endParaRPr>
          </a:p>
          <a:p>
            <a:pPr marL="514350" indent="-514350">
              <a:buFont typeface="+mj-lt"/>
              <a:buAutoNum type="arabicPeriod"/>
            </a:pPr>
            <a:r>
              <a:rPr lang="zh-CN" altLang="en-US" dirty="0" smtClean="0">
                <a:ea typeface="宋体" panose="02010600030101010101" pitchFamily="2" charset="-122"/>
                <a:cs typeface="Times New Roman" panose="02020603050405020304" pitchFamily="18" charset="0"/>
              </a:rPr>
              <a:t>将个人的基本信息（姓名、性别、籍贯、住址）打印到控制台上输出。各条信息分别占一行。</a:t>
            </a:r>
            <a:endParaRPr lang="en-US" altLang="zh-CN" dirty="0">
              <a:ea typeface="宋体" panose="02010600030101010101" pitchFamily="2" charset="-122"/>
              <a:cs typeface="Times New Roman" panose="02020603050405020304" pitchFamily="18" charset="0"/>
            </a:endParaRPr>
          </a:p>
          <a:p>
            <a:pPr marL="514350" indent="-514350">
              <a:buFont typeface="+mj-lt"/>
              <a:buAutoNum type="arabicPeriod"/>
            </a:pPr>
            <a:r>
              <a:rPr lang="zh-CN" altLang="en-US" dirty="0" smtClean="0">
                <a:ea typeface="宋体" panose="02010600030101010101" pitchFamily="2" charset="-122"/>
                <a:cs typeface="Times New Roman" panose="02020603050405020304" pitchFamily="18" charset="0"/>
              </a:rPr>
              <a:t>结合</a:t>
            </a:r>
            <a:r>
              <a:rPr lang="en-US" altLang="zh-CN" dirty="0" smtClean="0">
                <a:ea typeface="宋体" panose="02010600030101010101" pitchFamily="2" charset="-122"/>
                <a:cs typeface="Times New Roman" panose="02020603050405020304" pitchFamily="18" charset="0"/>
              </a:rPr>
              <a:t>\n(</a:t>
            </a:r>
            <a:r>
              <a:rPr lang="zh-CN" altLang="en-US" dirty="0" smtClean="0">
                <a:ea typeface="宋体" panose="02010600030101010101" pitchFamily="2" charset="-122"/>
                <a:cs typeface="Times New Roman" panose="02020603050405020304" pitchFamily="18" charset="0"/>
              </a:rPr>
              <a:t>换行</a:t>
            </a:r>
            <a:r>
              <a:rPr lang="en-US" altLang="zh-CN" dirty="0" smtClean="0">
                <a:ea typeface="宋体" panose="02010600030101010101" pitchFamily="2" charset="-122"/>
                <a:cs typeface="Times New Roman" panose="02020603050405020304" pitchFamily="18" charset="0"/>
              </a:rPr>
              <a:t>)</a:t>
            </a:r>
            <a:r>
              <a:rPr lang="zh-CN" altLang="en-US" dirty="0" smtClean="0">
                <a:ea typeface="宋体" panose="02010600030101010101" pitchFamily="2" charset="-122"/>
                <a:cs typeface="Times New Roman" panose="02020603050405020304" pitchFamily="18" charset="0"/>
              </a:rPr>
              <a:t>，</a:t>
            </a:r>
            <a:r>
              <a:rPr lang="en-US" altLang="zh-CN" dirty="0" smtClean="0">
                <a:ea typeface="宋体" panose="02010600030101010101" pitchFamily="2" charset="-122"/>
                <a:cs typeface="Times New Roman" panose="02020603050405020304" pitchFamily="18" charset="0"/>
              </a:rPr>
              <a:t>\t(</a:t>
            </a:r>
            <a:r>
              <a:rPr lang="zh-CN" altLang="en-US" dirty="0" smtClean="0">
                <a:ea typeface="宋体" panose="02010600030101010101" pitchFamily="2" charset="-122"/>
                <a:cs typeface="Times New Roman" panose="02020603050405020304" pitchFamily="18" charset="0"/>
              </a:rPr>
              <a:t>制表符</a:t>
            </a:r>
            <a:r>
              <a:rPr lang="en-US" altLang="zh-CN" dirty="0" smtClean="0">
                <a:ea typeface="宋体" panose="02010600030101010101" pitchFamily="2" charset="-122"/>
                <a:cs typeface="Times New Roman" panose="02020603050405020304" pitchFamily="18" charset="0"/>
              </a:rPr>
              <a:t>)</a:t>
            </a:r>
            <a:r>
              <a:rPr lang="zh-CN" altLang="en-US" dirty="0" smtClean="0">
                <a:ea typeface="宋体" panose="02010600030101010101" pitchFamily="2" charset="-122"/>
                <a:cs typeface="Times New Roman" panose="02020603050405020304" pitchFamily="18" charset="0"/>
              </a:rPr>
              <a:t>，空格等在控制台打印出如下图所示的效果。</a:t>
            </a:r>
            <a:endParaRPr lang="en-US" altLang="zh-CN" dirty="0" smtClean="0">
              <a:ea typeface="宋体" panose="02010600030101010101" pitchFamily="2" charset="-122"/>
              <a:cs typeface="Times New Roman" panose="02020603050405020304" pitchFamily="18" charset="0"/>
            </a:endParaRPr>
          </a:p>
          <a:p>
            <a:pPr marL="514350" indent="-514350">
              <a:buFont typeface="+mj-lt"/>
              <a:buAutoNum type="arabicPeriod"/>
            </a:pPr>
            <a:endParaRPr lang="en-US" altLang="zh-CN" dirty="0" smtClean="0">
              <a:ea typeface="宋体" panose="02010600030101010101" pitchFamily="2" charset="-122"/>
              <a:cs typeface="Times New Roman" panose="02020603050405020304" pitchFamily="18" charset="0"/>
            </a:endParaRPr>
          </a:p>
          <a:p>
            <a:pPr marL="0" indent="0">
              <a:buNone/>
            </a:pPr>
            <a:endParaRPr lang="en-US" altLang="zh-CN" dirty="0">
              <a:ea typeface="宋体" panose="02010600030101010101" pitchFamily="2" charset="-122"/>
              <a:cs typeface="Times New Roman" panose="02020603050405020304" pitchFamily="18" charset="0"/>
            </a:endParaRPr>
          </a:p>
        </p:txBody>
      </p:sp>
      <p:pic>
        <p:nvPicPr>
          <p:cNvPr id="1026" name="Picture 2"/>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51720" y="3933056"/>
            <a:ext cx="4896544" cy="2306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1907704" y="3933056"/>
            <a:ext cx="5040560" cy="2306114"/>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1" name="TextBox 5"/>
          <p:cNvSpPr txBox="1">
            <a:spLocks noChangeArrowheads="1"/>
          </p:cNvSpPr>
          <p:nvPr/>
        </p:nvSpPr>
        <p:spPr bwMode="auto">
          <a:xfrm>
            <a:off x="3131840" y="764704"/>
            <a:ext cx="338437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Arial Unicode MS" pitchFamily="34" charset="-122"/>
                <a:cs typeface="Arial Unicode MS" pitchFamily="34" charset="-122"/>
              </a:defRPr>
            </a:lvl1pPr>
            <a:lvl2pPr marL="742950" indent="-285750" eaLnBrk="0" hangingPunct="0">
              <a:defRPr>
                <a:solidFill>
                  <a:schemeClr val="tx1"/>
                </a:solidFill>
                <a:latin typeface="Arial" panose="020B0604020202020204" pitchFamily="34" charset="0"/>
                <a:ea typeface="Arial Unicode MS" pitchFamily="34" charset="-122"/>
                <a:cs typeface="Arial Unicode MS" pitchFamily="34" charset="-122"/>
              </a:defRPr>
            </a:lvl2pPr>
            <a:lvl3pPr marL="1143000" indent="-228600" eaLnBrk="0" hangingPunct="0">
              <a:defRPr>
                <a:solidFill>
                  <a:schemeClr val="tx1"/>
                </a:solidFill>
                <a:latin typeface="Arial" panose="020B0604020202020204" pitchFamily="34" charset="0"/>
                <a:ea typeface="Arial Unicode MS" pitchFamily="34" charset="-122"/>
                <a:cs typeface="Arial Unicode MS" pitchFamily="34" charset="-122"/>
              </a:defRPr>
            </a:lvl3pPr>
            <a:lvl4pPr marL="1600200" indent="-228600" eaLnBrk="0" hangingPunct="0">
              <a:defRPr>
                <a:solidFill>
                  <a:schemeClr val="tx1"/>
                </a:solidFill>
                <a:latin typeface="Arial" panose="020B0604020202020204" pitchFamily="34" charset="0"/>
                <a:ea typeface="Arial Unicode MS" pitchFamily="34" charset="-122"/>
                <a:cs typeface="Arial Unicode MS" pitchFamily="34" charset="-122"/>
              </a:defRPr>
            </a:lvl4pPr>
            <a:lvl5pPr marL="2057400" indent="-228600" eaLnBrk="0" hangingPunct="0">
              <a:defRPr>
                <a:solidFill>
                  <a:schemeClr val="tx1"/>
                </a:solidFill>
                <a:latin typeface="Arial" panose="020B0604020202020204"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Unicode MS" pitchFamily="34" charset="-122"/>
                <a:cs typeface="Arial Unicode MS" pitchFamily="34" charset="-122"/>
              </a:defRPr>
            </a:lvl9pPr>
          </a:lstStyle>
          <a:p>
            <a:pPr algn="ctr" eaLnBrk="1" hangingPunct="1"/>
            <a:r>
              <a:rPr lang="zh-CN" altLang="en-US" sz="3600" b="1" dirty="0" smtClean="0">
                <a:ea typeface="宋体" panose="02010600030101010101" pitchFamily="2" charset="-122"/>
              </a:rPr>
              <a:t>知识回顾</a:t>
            </a:r>
            <a:endParaRPr lang="zh-CN" altLang="en-US" sz="3600" b="1" dirty="0">
              <a:ea typeface="宋体" panose="02010600030101010101" pitchFamily="2" charset="-122"/>
            </a:endParaRPr>
          </a:p>
        </p:txBody>
      </p:sp>
      <p:sp>
        <p:nvSpPr>
          <p:cNvPr id="55302" name="TextBox 6"/>
          <p:cNvSpPr txBox="1">
            <a:spLocks noChangeArrowheads="1"/>
          </p:cNvSpPr>
          <p:nvPr/>
        </p:nvSpPr>
        <p:spPr bwMode="auto">
          <a:xfrm>
            <a:off x="718567" y="1772816"/>
            <a:ext cx="7562850" cy="4616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Arial Unicode MS" pitchFamily="34" charset="-122"/>
                <a:cs typeface="Arial Unicode MS" pitchFamily="34" charset="-122"/>
              </a:defRPr>
            </a:lvl1pPr>
            <a:lvl2pPr marL="742950" indent="-285750" eaLnBrk="0" hangingPunct="0">
              <a:defRPr>
                <a:solidFill>
                  <a:schemeClr val="tx1"/>
                </a:solidFill>
                <a:latin typeface="Arial" panose="020B0604020202020204" pitchFamily="34" charset="0"/>
                <a:ea typeface="Arial Unicode MS" pitchFamily="34" charset="-122"/>
                <a:cs typeface="Arial Unicode MS" pitchFamily="34" charset="-122"/>
              </a:defRPr>
            </a:lvl2pPr>
            <a:lvl3pPr marL="1143000" indent="-228600" eaLnBrk="0" hangingPunct="0">
              <a:defRPr>
                <a:solidFill>
                  <a:schemeClr val="tx1"/>
                </a:solidFill>
                <a:latin typeface="Arial" panose="020B0604020202020204" pitchFamily="34" charset="0"/>
                <a:ea typeface="Arial Unicode MS" pitchFamily="34" charset="-122"/>
                <a:cs typeface="Arial Unicode MS" pitchFamily="34" charset="-122"/>
              </a:defRPr>
            </a:lvl3pPr>
            <a:lvl4pPr marL="1600200" indent="-228600" eaLnBrk="0" hangingPunct="0">
              <a:defRPr>
                <a:solidFill>
                  <a:schemeClr val="tx1"/>
                </a:solidFill>
                <a:latin typeface="Arial" panose="020B0604020202020204" pitchFamily="34" charset="0"/>
                <a:ea typeface="Arial Unicode MS" pitchFamily="34" charset="-122"/>
                <a:cs typeface="Arial Unicode MS" pitchFamily="34" charset="-122"/>
              </a:defRPr>
            </a:lvl4pPr>
            <a:lvl5pPr marL="2057400" indent="-228600" eaLnBrk="0" hangingPunct="0">
              <a:defRPr>
                <a:solidFill>
                  <a:schemeClr val="tx1"/>
                </a:solidFill>
                <a:latin typeface="Arial" panose="020B0604020202020204"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Unicode MS" pitchFamily="34" charset="-122"/>
                <a:cs typeface="Arial Unicode MS" pitchFamily="34" charset="-122"/>
              </a:defRPr>
            </a:lvl9pPr>
          </a:lstStyle>
          <a:p>
            <a:pPr eaLnBrk="1" hangingPunct="1"/>
            <a:r>
              <a:rPr lang="en-US" altLang="zh-CN" sz="2400" dirty="0" smtClean="0">
                <a:ea typeface="宋体" panose="02010600030101010101" pitchFamily="2" charset="-122"/>
              </a:rPr>
              <a:t>●  JDK,JRE,JVM</a:t>
            </a:r>
            <a:r>
              <a:rPr lang="zh-CN" altLang="en-US" sz="2400" dirty="0">
                <a:ea typeface="宋体" panose="02010600030101010101" pitchFamily="2" charset="-122"/>
              </a:rPr>
              <a:t>的关系。</a:t>
            </a:r>
            <a:endParaRPr lang="zh-CN" altLang="en-US" sz="2400" dirty="0">
              <a:ea typeface="宋体" panose="02010600030101010101" pitchFamily="2" charset="-122"/>
            </a:endParaRPr>
          </a:p>
          <a:p>
            <a:pPr eaLnBrk="1" hangingPunct="1"/>
            <a:endParaRPr lang="zh-CN" altLang="en-US" dirty="0">
              <a:ea typeface="宋体" panose="02010600030101010101" pitchFamily="2" charset="-122"/>
            </a:endParaRPr>
          </a:p>
          <a:p>
            <a:pPr eaLnBrk="1" hangingPunct="1"/>
            <a:r>
              <a:rPr lang="zh-CN" altLang="en-US" sz="2400" dirty="0" smtClean="0">
                <a:ea typeface="宋体" panose="02010600030101010101" pitchFamily="2" charset="-122"/>
              </a:rPr>
              <a:t>●  环境</a:t>
            </a:r>
            <a:r>
              <a:rPr lang="zh-CN" altLang="en-US" sz="2400" dirty="0">
                <a:ea typeface="宋体" panose="02010600030101010101" pitchFamily="2" charset="-122"/>
              </a:rPr>
              <a:t>变量</a:t>
            </a:r>
            <a:r>
              <a:rPr lang="en-US" altLang="zh-CN" sz="2400" dirty="0" smtClean="0">
                <a:ea typeface="宋体" panose="02010600030101010101" pitchFamily="2" charset="-122"/>
              </a:rPr>
              <a:t>path</a:t>
            </a:r>
            <a:r>
              <a:rPr lang="zh-CN" altLang="en-US" sz="2400" dirty="0" smtClean="0">
                <a:ea typeface="宋体" panose="02010600030101010101" pitchFamily="2" charset="-122"/>
              </a:rPr>
              <a:t>配置及其作用</a:t>
            </a:r>
            <a:r>
              <a:rPr lang="zh-CN" altLang="en-US" sz="2400" dirty="0">
                <a:ea typeface="宋体" panose="02010600030101010101" pitchFamily="2" charset="-122"/>
              </a:rPr>
              <a:t>。</a:t>
            </a:r>
            <a:endParaRPr lang="zh-CN" altLang="en-US" sz="2400" dirty="0">
              <a:ea typeface="宋体" panose="02010600030101010101" pitchFamily="2" charset="-122"/>
            </a:endParaRPr>
          </a:p>
          <a:p>
            <a:pPr eaLnBrk="1" hangingPunct="1"/>
            <a:endParaRPr lang="en-US" altLang="zh-CN" dirty="0">
              <a:ea typeface="宋体" panose="02010600030101010101" pitchFamily="2" charset="-122"/>
            </a:endParaRPr>
          </a:p>
          <a:p>
            <a:pPr eaLnBrk="1" hangingPunct="1"/>
            <a:r>
              <a:rPr lang="en-US" altLang="zh-CN" sz="2400" dirty="0" smtClean="0">
                <a:ea typeface="宋体" panose="02010600030101010101" pitchFamily="2" charset="-122"/>
              </a:rPr>
              <a:t>●  Java</a:t>
            </a:r>
            <a:r>
              <a:rPr lang="zh-CN" altLang="en-US" sz="2400" dirty="0">
                <a:ea typeface="宋体" panose="02010600030101010101" pitchFamily="2" charset="-122"/>
              </a:rPr>
              <a:t>程序的编写、编译、运行步骤</a:t>
            </a:r>
            <a:r>
              <a:rPr lang="zh-CN" altLang="en-US" sz="2400" dirty="0" smtClean="0">
                <a:ea typeface="宋体" panose="02010600030101010101" pitchFamily="2" charset="-122"/>
              </a:rPr>
              <a:t>。</a:t>
            </a:r>
            <a:endParaRPr lang="en-US" altLang="zh-CN" sz="2400" dirty="0" smtClean="0">
              <a:ea typeface="宋体" panose="02010600030101010101" pitchFamily="2" charset="-122"/>
            </a:endParaRPr>
          </a:p>
          <a:p>
            <a:pPr eaLnBrk="1" hangingPunct="1"/>
            <a:endParaRPr lang="zh-CN" altLang="en-US" sz="2400" dirty="0">
              <a:ea typeface="宋体" panose="02010600030101010101" pitchFamily="2" charset="-122"/>
            </a:endParaRPr>
          </a:p>
          <a:p>
            <a:pPr eaLnBrk="1" hangingPunct="1"/>
            <a:endParaRPr lang="en-US" altLang="zh-CN" sz="2400" dirty="0" smtClean="0">
              <a:ea typeface="宋体" panose="02010600030101010101" pitchFamily="2" charset="-122"/>
            </a:endParaRPr>
          </a:p>
          <a:p>
            <a:pPr eaLnBrk="1" hangingPunct="1"/>
            <a:endParaRPr lang="en-US" altLang="zh-CN" sz="2400" dirty="0" smtClean="0">
              <a:ea typeface="宋体" panose="02010600030101010101" pitchFamily="2" charset="-122"/>
            </a:endParaRPr>
          </a:p>
          <a:p>
            <a:pPr eaLnBrk="1" hangingPunct="1"/>
            <a:endParaRPr lang="zh-CN" altLang="en-US" dirty="0">
              <a:ea typeface="宋体" panose="02010600030101010101" pitchFamily="2" charset="-122"/>
            </a:endParaRPr>
          </a:p>
          <a:p>
            <a:pPr eaLnBrk="1" hangingPunct="1"/>
            <a:r>
              <a:rPr lang="en-US" altLang="zh-CN" sz="2400" dirty="0">
                <a:ea typeface="宋体" panose="02010600030101010101" pitchFamily="2" charset="-122"/>
              </a:rPr>
              <a:t>●  Java</a:t>
            </a:r>
            <a:r>
              <a:rPr lang="zh-CN" altLang="en-US" sz="2400" dirty="0">
                <a:ea typeface="宋体" panose="02010600030101010101" pitchFamily="2" charset="-122"/>
              </a:rPr>
              <a:t>程序编写的规则。</a:t>
            </a:r>
            <a:endParaRPr lang="zh-CN" altLang="en-US" sz="2400" dirty="0">
              <a:ea typeface="宋体" panose="02010600030101010101" pitchFamily="2" charset="-122"/>
            </a:endParaRPr>
          </a:p>
          <a:p>
            <a:pPr eaLnBrk="1" hangingPunct="1"/>
            <a:endParaRPr lang="zh-CN" altLang="en-US" dirty="0">
              <a:ea typeface="宋体" panose="02010600030101010101" pitchFamily="2" charset="-122"/>
            </a:endParaRPr>
          </a:p>
          <a:p>
            <a:pPr eaLnBrk="1" hangingPunct="1"/>
            <a:r>
              <a:rPr lang="zh-CN" altLang="en-US" sz="2400" dirty="0">
                <a:ea typeface="宋体" panose="02010600030101010101" pitchFamily="2" charset="-122"/>
              </a:rPr>
              <a:t>●  在配置环境、编译、运行各个步骤中常见的错误以</a:t>
            </a:r>
            <a:endParaRPr lang="en-US" altLang="zh-CN" sz="2400" dirty="0">
              <a:ea typeface="宋体" panose="02010600030101010101" pitchFamily="2" charset="-122"/>
            </a:endParaRPr>
          </a:p>
          <a:p>
            <a:pPr eaLnBrk="1" hangingPunct="1"/>
            <a:r>
              <a:rPr lang="en-US" altLang="zh-CN" sz="2400" dirty="0">
                <a:ea typeface="宋体" panose="02010600030101010101" pitchFamily="2" charset="-122"/>
              </a:rPr>
              <a:t>      </a:t>
            </a:r>
            <a:r>
              <a:rPr lang="zh-CN" altLang="en-US" sz="2400" dirty="0">
                <a:ea typeface="宋体" panose="02010600030101010101" pitchFamily="2" charset="-122"/>
              </a:rPr>
              <a:t>及解决方法。</a:t>
            </a:r>
            <a:endParaRPr lang="zh-CN" altLang="en-US" sz="2400" dirty="0">
              <a:ea typeface="宋体" panose="02010600030101010101" pitchFamily="2" charset="-122"/>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59632" y="3538433"/>
            <a:ext cx="5135860" cy="1085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a:spLocks noChangeArrowheads="1"/>
          </p:cNvSpPr>
          <p:nvPr/>
        </p:nvSpPr>
        <p:spPr bwMode="auto">
          <a:xfrm>
            <a:off x="473443" y="5025876"/>
            <a:ext cx="2017713" cy="1463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Arial Unicode MS" pitchFamily="34" charset="-122"/>
                <a:cs typeface="Arial Unicode MS" pitchFamily="34" charset="-122"/>
              </a:defRPr>
            </a:lvl1pPr>
            <a:lvl2pPr marL="742950" indent="-285750" eaLnBrk="0" hangingPunct="0">
              <a:defRPr>
                <a:solidFill>
                  <a:schemeClr val="tx1"/>
                </a:solidFill>
                <a:latin typeface="Arial" panose="020B0604020202020204" pitchFamily="34" charset="0"/>
                <a:ea typeface="Arial Unicode MS" pitchFamily="34" charset="-122"/>
                <a:cs typeface="Arial Unicode MS" pitchFamily="34" charset="-122"/>
              </a:defRPr>
            </a:lvl2pPr>
            <a:lvl3pPr marL="1143000" indent="-228600" eaLnBrk="0" hangingPunct="0">
              <a:defRPr>
                <a:solidFill>
                  <a:schemeClr val="tx1"/>
                </a:solidFill>
                <a:latin typeface="Arial" panose="020B0604020202020204" pitchFamily="34" charset="0"/>
                <a:ea typeface="Arial Unicode MS" pitchFamily="34" charset="-122"/>
                <a:cs typeface="Arial Unicode MS" pitchFamily="34" charset="-122"/>
              </a:defRPr>
            </a:lvl3pPr>
            <a:lvl4pPr marL="1600200" indent="-228600" eaLnBrk="0" hangingPunct="0">
              <a:defRPr>
                <a:solidFill>
                  <a:schemeClr val="tx1"/>
                </a:solidFill>
                <a:latin typeface="Arial" panose="020B0604020202020204" pitchFamily="34" charset="0"/>
                <a:ea typeface="Arial Unicode MS" pitchFamily="34" charset="-122"/>
                <a:cs typeface="Arial Unicode MS" pitchFamily="34" charset="-122"/>
              </a:defRPr>
            </a:lvl4pPr>
            <a:lvl5pPr marL="2057400" indent="-228600" eaLnBrk="0" hangingPunct="0">
              <a:defRPr>
                <a:solidFill>
                  <a:schemeClr val="tx1"/>
                </a:solidFill>
                <a:latin typeface="Arial" panose="020B0604020202020204"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Unicode MS" pitchFamily="34" charset="-122"/>
                <a:cs typeface="Arial Unicode MS" pitchFamily="34" charset="-122"/>
              </a:defRPr>
            </a:lvl9pPr>
          </a:lstStyle>
          <a:p>
            <a:pPr eaLnBrk="1" hangingPunct="1"/>
            <a:r>
              <a:rPr lang="en-US" altLang="zh-CN" b="1" dirty="0">
                <a:solidFill>
                  <a:srgbClr val="C00000"/>
                </a:solidFill>
                <a:ea typeface="宋体" panose="02010600030101010101" pitchFamily="2" charset="-122"/>
              </a:rPr>
              <a:t>TIOBE Programming Community Index for </a:t>
            </a:r>
            <a:endParaRPr lang="en-US" altLang="zh-CN" b="1" dirty="0" smtClean="0"/>
          </a:p>
          <a:p>
            <a:pPr eaLnBrk="1" hangingPunct="1"/>
            <a:r>
              <a:rPr lang="en-US" altLang="zh-CN" b="1" dirty="0" smtClean="0">
                <a:solidFill>
                  <a:srgbClr val="C00000"/>
                </a:solidFill>
                <a:ea typeface="宋体" panose="02010600030101010101" pitchFamily="2" charset="-122"/>
              </a:rPr>
              <a:t>Oct. 2017</a:t>
            </a:r>
            <a:endParaRPr lang="en-US" altLang="zh-CN" b="1" dirty="0">
              <a:solidFill>
                <a:srgbClr val="C00000"/>
              </a:solidFill>
              <a:ea typeface="宋体" panose="02010600030101010101" pitchFamily="2" charset="-122"/>
            </a:endParaRPr>
          </a:p>
        </p:txBody>
      </p:sp>
      <p:sp>
        <p:nvSpPr>
          <p:cNvPr id="6" name="TextBox 5"/>
          <p:cNvSpPr txBox="1"/>
          <p:nvPr/>
        </p:nvSpPr>
        <p:spPr>
          <a:xfrm>
            <a:off x="367172" y="937274"/>
            <a:ext cx="2232248" cy="1384995"/>
          </a:xfrm>
          <a:prstGeom prst="rect">
            <a:avLst/>
          </a:prstGeom>
          <a:noFill/>
        </p:spPr>
        <p:txBody>
          <a:bodyPr wrap="square" rtlCol="0">
            <a:spAutoFit/>
          </a:bodyPr>
          <a:lstStyle/>
          <a:p>
            <a:r>
              <a:rPr lang="en-US" altLang="zh-CN" sz="2800" b="1" dirty="0" smtClean="0">
                <a:latin typeface="Courier New" panose="02070309020205020404" pitchFamily="49" charset="0"/>
                <a:ea typeface="宋体" panose="02010600030101010101" pitchFamily="2" charset="-122"/>
                <a:cs typeface="Courier New" panose="02070309020205020404" pitchFamily="49" charset="0"/>
              </a:rPr>
              <a:t>1.</a:t>
            </a:r>
            <a:r>
              <a:rPr lang="zh-CN" altLang="en-US" sz="2800" b="1" dirty="0" smtClean="0">
                <a:latin typeface="Courier New" panose="02070309020205020404" pitchFamily="49" charset="0"/>
                <a:ea typeface="宋体" panose="02010600030101010101" pitchFamily="2" charset="-122"/>
                <a:cs typeface="Courier New" panose="02070309020205020404" pitchFamily="49" charset="0"/>
              </a:rPr>
              <a:t>从</a:t>
            </a:r>
            <a:r>
              <a:rPr lang="en-US" altLang="zh-CN" sz="2800" b="1" dirty="0" smtClean="0">
                <a:latin typeface="Courier New" panose="02070309020205020404" pitchFamily="49" charset="0"/>
                <a:ea typeface="宋体" panose="02010600030101010101" pitchFamily="2" charset="-122"/>
                <a:cs typeface="Courier New" panose="02070309020205020404" pitchFamily="49" charset="0"/>
              </a:rPr>
              <a:t>java</a:t>
            </a:r>
            <a:r>
              <a:rPr lang="zh-CN" altLang="en-US" sz="2800" b="1" dirty="0" smtClean="0">
                <a:latin typeface="Courier New" panose="02070309020205020404" pitchFamily="49" charset="0"/>
                <a:ea typeface="宋体" panose="02010600030101010101" pitchFamily="2" charset="-122"/>
                <a:cs typeface="Courier New" panose="02070309020205020404" pitchFamily="49" charset="0"/>
              </a:rPr>
              <a:t>语言的市场需求来看</a:t>
            </a:r>
            <a:endParaRPr lang="zh-CN" altLang="en-US" sz="2800" b="1" dirty="0">
              <a:latin typeface="Courier New" panose="02070309020205020404" pitchFamily="49" charset="0"/>
              <a:ea typeface="宋体" panose="02010600030101010101" pitchFamily="2" charset="-122"/>
              <a:cs typeface="Courier New" panose="02070309020205020404" pitchFamily="49" charset="0"/>
            </a:endParaRPr>
          </a:p>
        </p:txBody>
      </p:sp>
      <p:graphicFrame>
        <p:nvGraphicFramePr>
          <p:cNvPr id="2" name="对象 1"/>
          <p:cNvGraphicFramePr/>
          <p:nvPr/>
        </p:nvGraphicFramePr>
        <p:xfrm>
          <a:off x="1908175" y="488315"/>
          <a:ext cx="7235190" cy="5881370"/>
        </p:xfrm>
        <a:graphic>
          <a:graphicData uri="http://schemas.openxmlformats.org/presentationml/2006/ole">
            <mc:AlternateContent xmlns:mc="http://schemas.openxmlformats.org/markup-compatibility/2006">
              <mc:Choice xmlns:v="urn:schemas-microsoft-com:vml" Requires="v">
                <p:oleObj spid="_x0000_s7" name="" r:id="rId1" imgW="7229475" imgH="5876925" progId="Paint.Picture">
                  <p:embed/>
                </p:oleObj>
              </mc:Choice>
              <mc:Fallback>
                <p:oleObj name="" r:id="rId1" imgW="7229475" imgH="5876925" progId="Paint.Picture">
                  <p:embed/>
                  <p:pic>
                    <p:nvPicPr>
                      <p:cNvPr id="0" name="图片 6"/>
                      <p:cNvPicPr/>
                      <p:nvPr/>
                    </p:nvPicPr>
                    <p:blipFill>
                      <a:blip r:embed="rId2"/>
                    </p:blipFill>
                    <p:spPr>
                      <a:xfrm>
                        <a:off x="1908175" y="488315"/>
                        <a:ext cx="7235190" cy="5881370"/>
                      </a:xfrm>
                      <a:prstGeom prst="rect">
                        <a:avLst/>
                      </a:prstGeom>
                    </p:spPr>
                  </p:pic>
                </p:oleObj>
              </mc:Fallback>
            </mc:AlternateContent>
          </a:graphicData>
        </a:graphic>
      </p:graphicFrame>
      <p:pic>
        <p:nvPicPr>
          <p:cNvPr id="22" name="图片 2"/>
          <p:cNvPicPr>
            <a:picLocks noChangeAspect="1"/>
          </p:cNvPicPr>
          <p:nvPr/>
        </p:nvPicPr>
        <p:blipFill>
          <a:blip r:embed="rId3"/>
          <a:stretch>
            <a:fillRect/>
          </a:stretch>
        </p:blipFill>
        <p:spPr>
          <a:xfrm>
            <a:off x="1908175" y="488315"/>
            <a:ext cx="7078980" cy="5881370"/>
          </a:xfrm>
          <a:prstGeom prst="rect">
            <a:avLst/>
          </a:prstGeom>
          <a:noFill/>
          <a:ln w="9525">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a:spLocks noChangeArrowheads="1"/>
          </p:cNvSpPr>
          <p:nvPr/>
        </p:nvSpPr>
        <p:spPr bwMode="auto">
          <a:xfrm>
            <a:off x="3275856" y="6086628"/>
            <a:ext cx="21957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Arial Unicode MS" pitchFamily="34" charset="-122"/>
                <a:cs typeface="Arial Unicode MS" pitchFamily="34" charset="-122"/>
              </a:defRPr>
            </a:lvl1pPr>
            <a:lvl2pPr marL="742950" indent="-285750" eaLnBrk="0" hangingPunct="0">
              <a:defRPr>
                <a:solidFill>
                  <a:schemeClr val="tx1"/>
                </a:solidFill>
                <a:latin typeface="Arial" panose="020B0604020202020204" pitchFamily="34" charset="0"/>
                <a:ea typeface="Arial Unicode MS" pitchFamily="34" charset="-122"/>
                <a:cs typeface="Arial Unicode MS" pitchFamily="34" charset="-122"/>
              </a:defRPr>
            </a:lvl2pPr>
            <a:lvl3pPr marL="1143000" indent="-228600" eaLnBrk="0" hangingPunct="0">
              <a:defRPr>
                <a:solidFill>
                  <a:schemeClr val="tx1"/>
                </a:solidFill>
                <a:latin typeface="Arial" panose="020B0604020202020204" pitchFamily="34" charset="0"/>
                <a:ea typeface="Arial Unicode MS" pitchFamily="34" charset="-122"/>
                <a:cs typeface="Arial Unicode MS" pitchFamily="34" charset="-122"/>
              </a:defRPr>
            </a:lvl3pPr>
            <a:lvl4pPr marL="1600200" indent="-228600" eaLnBrk="0" hangingPunct="0">
              <a:defRPr>
                <a:solidFill>
                  <a:schemeClr val="tx1"/>
                </a:solidFill>
                <a:latin typeface="Arial" panose="020B0604020202020204" pitchFamily="34" charset="0"/>
                <a:ea typeface="Arial Unicode MS" pitchFamily="34" charset="-122"/>
                <a:cs typeface="Arial Unicode MS" pitchFamily="34" charset="-122"/>
              </a:defRPr>
            </a:lvl4pPr>
            <a:lvl5pPr marL="2057400" indent="-228600" eaLnBrk="0" hangingPunct="0">
              <a:defRPr>
                <a:solidFill>
                  <a:schemeClr val="tx1"/>
                </a:solidFill>
                <a:latin typeface="Arial" panose="020B0604020202020204"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Unicode MS" pitchFamily="34" charset="-122"/>
                <a:cs typeface="Arial Unicode MS" pitchFamily="34" charset="-122"/>
              </a:defRPr>
            </a:lvl9pPr>
          </a:lstStyle>
          <a:p>
            <a:pPr eaLnBrk="1" hangingPunct="1"/>
            <a:r>
              <a:rPr lang="zh-CN" altLang="en-US" b="1" dirty="0">
                <a:solidFill>
                  <a:srgbClr val="C00000"/>
                </a:solidFill>
                <a:ea typeface="宋体" panose="02010600030101010101" pitchFamily="2" charset="-122"/>
              </a:rPr>
              <a:t>数据来源：</a:t>
            </a:r>
            <a:r>
              <a:rPr lang="en-US" altLang="zh-CN" b="1" dirty="0">
                <a:solidFill>
                  <a:srgbClr val="C00000"/>
                </a:solidFill>
                <a:ea typeface="宋体" panose="02010600030101010101" pitchFamily="2" charset="-122"/>
              </a:rPr>
              <a:t>TIOBE</a:t>
            </a:r>
            <a:endParaRPr lang="zh-CN" altLang="en-US" b="1" dirty="0">
              <a:solidFill>
                <a:srgbClr val="C00000"/>
              </a:solidFill>
              <a:ea typeface="宋体" panose="02010600030101010101" pitchFamily="2" charset="-122"/>
            </a:endParaRPr>
          </a:p>
        </p:txBody>
      </p:sp>
      <p:graphicFrame>
        <p:nvGraphicFramePr>
          <p:cNvPr id="4" name="对象 3"/>
          <p:cNvGraphicFramePr/>
          <p:nvPr/>
        </p:nvGraphicFramePr>
        <p:xfrm>
          <a:off x="800735" y="1431290"/>
          <a:ext cx="7542530" cy="4398010"/>
        </p:xfrm>
        <a:graphic>
          <a:graphicData uri="http://schemas.openxmlformats.org/presentationml/2006/ole">
            <mc:AlternateContent xmlns:mc="http://schemas.openxmlformats.org/markup-compatibility/2006">
              <mc:Choice xmlns:v="urn:schemas-microsoft-com:vml" Requires="v">
                <p:oleObj spid="_x0000_s6" name="" r:id="rId1" imgW="7067550" imgH="3476625" progId="Paint.Picture">
                  <p:embed/>
                </p:oleObj>
              </mc:Choice>
              <mc:Fallback>
                <p:oleObj name="" r:id="rId1" imgW="7067550" imgH="3476625" progId="Paint.Picture">
                  <p:embed/>
                  <p:pic>
                    <p:nvPicPr>
                      <p:cNvPr id="0" name="图片 5"/>
                      <p:cNvPicPr/>
                      <p:nvPr/>
                    </p:nvPicPr>
                    <p:blipFill>
                      <a:blip r:embed="rId2"/>
                    </p:blipFill>
                    <p:spPr>
                      <a:xfrm>
                        <a:off x="800735" y="1431290"/>
                        <a:ext cx="7542530" cy="4398010"/>
                      </a:xfrm>
                      <a:prstGeom prst="rect">
                        <a:avLst/>
                      </a:prstGeom>
                    </p:spPr>
                  </p:pic>
                </p:oleObj>
              </mc:Fallback>
            </mc:AlternateContent>
          </a:graphicData>
        </a:graphic>
      </p:graphicFrame>
      <p:pic>
        <p:nvPicPr>
          <p:cNvPr id="23" name="图片 3"/>
          <p:cNvPicPr>
            <a:picLocks noChangeAspect="1"/>
          </p:cNvPicPr>
          <p:nvPr/>
        </p:nvPicPr>
        <p:blipFill>
          <a:blip r:embed="rId3"/>
          <a:stretch>
            <a:fillRect/>
          </a:stretch>
        </p:blipFill>
        <p:spPr>
          <a:xfrm>
            <a:off x="800735" y="2004060"/>
            <a:ext cx="8224520" cy="3824605"/>
          </a:xfrm>
          <a:prstGeom prst="rect">
            <a:avLst/>
          </a:prstGeom>
          <a:noFill/>
          <a:ln w="9525">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96112" y="937275"/>
            <a:ext cx="7599955" cy="579120"/>
          </a:xfrm>
          <a:prstGeom prst="rect">
            <a:avLst/>
          </a:prstGeom>
          <a:noFill/>
        </p:spPr>
        <p:txBody>
          <a:bodyPr wrap="square" rtlCol="0">
            <a:spAutoFit/>
          </a:bodyPr>
          <a:lstStyle/>
          <a:p>
            <a:pPr algn="ctr"/>
            <a:r>
              <a:rPr lang="en-US" altLang="zh-CN" sz="3200" b="1" dirty="0" smtClean="0">
                <a:latin typeface="Courier New" panose="02070309020205020404" pitchFamily="49" charset="0"/>
                <a:ea typeface="新宋体" panose="02010609030101010101" pitchFamily="49" charset="-122"/>
                <a:cs typeface="Courier New" panose="02070309020205020404" pitchFamily="49" charset="0"/>
                <a:sym typeface="+mn-ea"/>
              </a:rPr>
              <a:t>2.</a:t>
            </a:r>
            <a:r>
              <a:rPr lang="zh-CN" altLang="en-US" sz="3200" b="1" dirty="0" smtClean="0">
                <a:latin typeface="Courier New" panose="02070309020205020404" pitchFamily="49" charset="0"/>
                <a:ea typeface="新宋体" panose="02010609030101010101" pitchFamily="49" charset="-122"/>
                <a:cs typeface="Courier New" panose="02070309020205020404" pitchFamily="49" charset="0"/>
                <a:sym typeface="+mn-ea"/>
              </a:rPr>
              <a:t>从</a:t>
            </a:r>
            <a:r>
              <a:rPr lang="en-US" altLang="zh-CN" sz="3200" b="1" dirty="0" smtClean="0">
                <a:latin typeface="Courier New" panose="02070309020205020404" pitchFamily="49" charset="0"/>
                <a:ea typeface="新宋体" panose="02010609030101010101" pitchFamily="49" charset="-122"/>
                <a:cs typeface="Courier New" panose="02070309020205020404" pitchFamily="49" charset="0"/>
                <a:sym typeface="+mn-ea"/>
              </a:rPr>
              <a:t>java</a:t>
            </a:r>
            <a:r>
              <a:rPr lang="zh-CN" altLang="en-US" sz="3200" b="1" dirty="0" smtClean="0">
                <a:latin typeface="Courier New" panose="02070309020205020404" pitchFamily="49" charset="0"/>
                <a:ea typeface="新宋体" panose="02010609030101010101" pitchFamily="49" charset="-122"/>
                <a:cs typeface="Courier New" panose="02070309020205020404" pitchFamily="49" charset="0"/>
                <a:sym typeface="+mn-ea"/>
              </a:rPr>
              <a:t>语言的诞生、特点说起</a:t>
            </a:r>
            <a:endParaRPr lang="zh-CN" altLang="en-US" sz="3200" b="1" dirty="0">
              <a:latin typeface="Times New Roman" panose="02020603050405020304" pitchFamily="18" charset="0"/>
              <a:ea typeface="新宋体" panose="02010609030101010101" pitchFamily="49" charset="-122"/>
              <a:cs typeface="Times New Roman" panose="02020603050405020304" pitchFamily="18" charset="0"/>
            </a:endParaRPr>
          </a:p>
        </p:txBody>
      </p:sp>
      <p:sp>
        <p:nvSpPr>
          <p:cNvPr id="3" name="矩形 2"/>
          <p:cNvSpPr/>
          <p:nvPr/>
        </p:nvSpPr>
        <p:spPr>
          <a:xfrm>
            <a:off x="214282" y="1825173"/>
            <a:ext cx="6168685" cy="4206240"/>
          </a:xfrm>
          <a:prstGeom prst="rect">
            <a:avLst/>
          </a:prstGeom>
        </p:spPr>
        <p:txBody>
          <a:bodyPr wrap="square">
            <a:spAutoFit/>
          </a:bodyPr>
          <a:lstStyle/>
          <a:p>
            <a:pPr marL="361950" indent="-361950">
              <a:lnSpc>
                <a:spcPct val="150000"/>
              </a:lnSpc>
              <a:buFont typeface="Wingdings" panose="05000000000000000000" pitchFamily="2" charset="2"/>
              <a:buChar char="l"/>
              <a:defRPr/>
            </a:pPr>
            <a:r>
              <a:rPr lang="zh-CN" altLang="en-US" sz="2000" dirty="0" smtClean="0">
                <a:latin typeface="宋体" panose="02010600030101010101" pitchFamily="2" charset="-122"/>
                <a:ea typeface="宋体" panose="02010600030101010101" pitchFamily="2" charset="-122"/>
              </a:rPr>
              <a:t>诞生于SUN（Stanford University Network)</a:t>
            </a:r>
            <a:endParaRPr lang="zh-CN" altLang="en-US" sz="2000" dirty="0" smtClean="0">
              <a:latin typeface="宋体" panose="02010600030101010101" pitchFamily="2" charset="-122"/>
              <a:ea typeface="宋体" panose="02010600030101010101" pitchFamily="2" charset="-122"/>
            </a:endParaRPr>
          </a:p>
          <a:p>
            <a:pPr marL="361950" indent="-361950">
              <a:lnSpc>
                <a:spcPct val="150000"/>
              </a:lnSpc>
              <a:buFont typeface="Wingdings" panose="05000000000000000000" pitchFamily="2" charset="2"/>
              <a:buChar char="l"/>
              <a:defRPr/>
            </a:pPr>
            <a:r>
              <a:rPr lang="zh-CN" altLang="en-US" sz="2000" dirty="0" smtClean="0">
                <a:latin typeface="宋体" panose="02010600030101010101" pitchFamily="2" charset="-122"/>
                <a:ea typeface="宋体" panose="02010600030101010101" pitchFamily="2" charset="-122"/>
              </a:rPr>
              <a:t>最初命名为</a:t>
            </a:r>
            <a:r>
              <a:rPr lang="en-US" altLang="zh-CN" sz="2000" dirty="0" err="1" smtClean="0">
                <a:latin typeface="宋体" panose="02010600030101010101" pitchFamily="2" charset="-122"/>
                <a:ea typeface="宋体" panose="02010600030101010101" pitchFamily="2" charset="-122"/>
              </a:rPr>
              <a:t>Oak（橡树</a:t>
            </a:r>
            <a:r>
              <a:rPr lang="en-US" altLang="zh-CN" sz="2000" dirty="0" smtClean="0">
                <a:latin typeface="宋体" panose="02010600030101010101" pitchFamily="2" charset="-122"/>
                <a:ea typeface="宋体" panose="02010600030101010101" pitchFamily="2" charset="-122"/>
              </a:rPr>
              <a:t>）</a:t>
            </a:r>
            <a:endParaRPr lang="en-US" altLang="zh-CN" sz="2000" dirty="0" smtClean="0">
              <a:latin typeface="宋体" panose="02010600030101010101" pitchFamily="2" charset="-122"/>
              <a:ea typeface="宋体" panose="02010600030101010101" pitchFamily="2" charset="-122"/>
            </a:endParaRPr>
          </a:p>
          <a:p>
            <a:pPr marL="361950" indent="-361950">
              <a:lnSpc>
                <a:spcPct val="150000"/>
              </a:lnSpc>
              <a:buFont typeface="Wingdings" panose="05000000000000000000" pitchFamily="2" charset="2"/>
              <a:buChar char="l"/>
              <a:defRPr/>
            </a:pPr>
            <a:r>
              <a:rPr lang="en-US" altLang="zh-CN" sz="2000" dirty="0" smtClean="0">
                <a:latin typeface="宋体" panose="02010600030101010101" pitchFamily="2" charset="-122"/>
                <a:ea typeface="宋体" panose="02010600030101010101" pitchFamily="2" charset="-122"/>
              </a:rPr>
              <a:t>Green </a:t>
            </a:r>
            <a:r>
              <a:rPr lang="en-US" altLang="zh-CN" sz="2000" dirty="0" err="1" smtClean="0">
                <a:latin typeface="宋体" panose="02010600030101010101" pitchFamily="2" charset="-122"/>
                <a:ea typeface="宋体" panose="02010600030101010101" pitchFamily="2" charset="-122"/>
              </a:rPr>
              <a:t>Team小组成员James</a:t>
            </a:r>
            <a:r>
              <a:rPr lang="en-US" altLang="zh-CN" sz="2000" dirty="0" smtClean="0">
                <a:latin typeface="宋体" panose="02010600030101010101" pitchFamily="2" charset="-122"/>
                <a:ea typeface="宋体" panose="02010600030101010101" pitchFamily="2" charset="-122"/>
              </a:rPr>
              <a:t> </a:t>
            </a:r>
            <a:r>
              <a:rPr lang="en-US" altLang="zh-CN" sz="2000" dirty="0" err="1" smtClean="0">
                <a:latin typeface="宋体" panose="02010600030101010101" pitchFamily="2" charset="-122"/>
                <a:ea typeface="宋体" panose="02010600030101010101" pitchFamily="2" charset="-122"/>
              </a:rPr>
              <a:t>Gosling、Bill</a:t>
            </a:r>
            <a:r>
              <a:rPr lang="en-US" altLang="zh-CN" sz="2000" dirty="0" smtClean="0">
                <a:latin typeface="宋体" panose="02010600030101010101" pitchFamily="2" charset="-122"/>
                <a:ea typeface="宋体" panose="02010600030101010101" pitchFamily="2" charset="-122"/>
              </a:rPr>
              <a:t> </a:t>
            </a:r>
            <a:r>
              <a:rPr lang="en-US" altLang="zh-CN" sz="2000" dirty="0" err="1" smtClean="0">
                <a:latin typeface="宋体" panose="02010600030101010101" pitchFamily="2" charset="-122"/>
                <a:ea typeface="宋体" panose="02010600030101010101" pitchFamily="2" charset="-122"/>
              </a:rPr>
              <a:t>Joy、Patrick</a:t>
            </a:r>
            <a:r>
              <a:rPr lang="en-US" altLang="zh-CN" sz="2000" dirty="0" smtClean="0">
                <a:latin typeface="宋体" panose="02010600030101010101" pitchFamily="2" charset="-122"/>
                <a:ea typeface="宋体" panose="02010600030101010101" pitchFamily="2" charset="-122"/>
              </a:rPr>
              <a:t> </a:t>
            </a:r>
            <a:r>
              <a:rPr lang="en-US" altLang="zh-CN" sz="2000" dirty="0" err="1" smtClean="0">
                <a:latin typeface="宋体" panose="02010600030101010101" pitchFamily="2" charset="-122"/>
                <a:ea typeface="宋体" panose="02010600030101010101" pitchFamily="2" charset="-122"/>
              </a:rPr>
              <a:t>Naughton、Mike</a:t>
            </a:r>
            <a:r>
              <a:rPr lang="en-US" altLang="zh-CN" sz="2000" dirty="0" smtClean="0">
                <a:latin typeface="宋体" panose="02010600030101010101" pitchFamily="2" charset="-122"/>
                <a:ea typeface="宋体" panose="02010600030101010101" pitchFamily="2" charset="-122"/>
              </a:rPr>
              <a:t> Sheridan</a:t>
            </a:r>
            <a:endParaRPr lang="en-US" altLang="zh-CN" sz="2000" dirty="0" smtClean="0">
              <a:latin typeface="宋体" panose="02010600030101010101" pitchFamily="2" charset="-122"/>
              <a:ea typeface="宋体" panose="02010600030101010101" pitchFamily="2" charset="-122"/>
            </a:endParaRPr>
          </a:p>
          <a:p>
            <a:pPr marL="361950" indent="-361950">
              <a:lnSpc>
                <a:spcPct val="150000"/>
              </a:lnSpc>
              <a:buFont typeface="Wingdings" panose="05000000000000000000" pitchFamily="2" charset="2"/>
              <a:buChar char="l"/>
              <a:defRPr/>
            </a:pPr>
            <a:r>
              <a:rPr lang="zh-CN" altLang="en-US" sz="2000" dirty="0" smtClean="0">
                <a:latin typeface="宋体" panose="02010600030101010101" pitchFamily="2" charset="-122"/>
                <a:ea typeface="宋体" panose="02010600030101010101" pitchFamily="2" charset="-122"/>
              </a:rPr>
              <a:t>最初的目的：与家电一起使用</a:t>
            </a:r>
            <a:endParaRPr lang="en-US" altLang="zh-CN" sz="2000" dirty="0" smtClean="0">
              <a:latin typeface="宋体" panose="02010600030101010101" pitchFamily="2" charset="-122"/>
              <a:ea typeface="宋体" panose="02010600030101010101" pitchFamily="2" charset="-122"/>
            </a:endParaRPr>
          </a:p>
          <a:p>
            <a:pPr marL="361950" indent="-361950">
              <a:lnSpc>
                <a:spcPct val="150000"/>
              </a:lnSpc>
              <a:buFont typeface="Wingdings" panose="05000000000000000000" pitchFamily="2" charset="2"/>
              <a:buChar char="l"/>
              <a:defRPr/>
            </a:pPr>
            <a:r>
              <a:rPr lang="en-US" altLang="zh-CN" sz="2000" dirty="0" smtClean="0">
                <a:latin typeface="宋体" panose="02010600030101010101" pitchFamily="2" charset="-122"/>
                <a:ea typeface="宋体" panose="02010600030101010101" pitchFamily="2" charset="-122"/>
              </a:rPr>
              <a:t>1994年，小组意识到 Oak </a:t>
            </a:r>
            <a:r>
              <a:rPr lang="en-US" altLang="zh-CN" sz="2000" dirty="0" err="1" smtClean="0">
                <a:latin typeface="宋体" panose="02010600030101010101" pitchFamily="2" charset="-122"/>
                <a:ea typeface="宋体" panose="02010600030101010101" pitchFamily="2" charset="-122"/>
              </a:rPr>
              <a:t>非常适合于互联网</a:t>
            </a:r>
            <a:endParaRPr lang="en-US" altLang="zh-CN" sz="2000" dirty="0" smtClean="0">
              <a:latin typeface="宋体" panose="02010600030101010101" pitchFamily="2" charset="-122"/>
              <a:ea typeface="宋体" panose="02010600030101010101" pitchFamily="2" charset="-122"/>
            </a:endParaRPr>
          </a:p>
          <a:p>
            <a:pPr marL="361950" indent="-361950">
              <a:lnSpc>
                <a:spcPct val="150000"/>
              </a:lnSpc>
              <a:buFont typeface="Wingdings" panose="05000000000000000000" pitchFamily="2" charset="2"/>
              <a:buChar char="l"/>
              <a:defRPr/>
            </a:pPr>
            <a:r>
              <a:rPr lang="zh-CN" altLang="en-US" sz="2000" dirty="0" smtClean="0">
                <a:latin typeface="宋体" panose="02010600030101010101" pitchFamily="2" charset="-122"/>
                <a:ea typeface="宋体" panose="02010600030101010101" pitchFamily="2" charset="-122"/>
              </a:rPr>
              <a:t>于</a:t>
            </a:r>
            <a:r>
              <a:rPr lang="en-US" altLang="zh-CN" sz="2000" dirty="0" smtClean="0">
                <a:latin typeface="宋体" panose="02010600030101010101" pitchFamily="2" charset="-122"/>
                <a:ea typeface="宋体" panose="02010600030101010101" pitchFamily="2" charset="-122"/>
              </a:rPr>
              <a:t>1995年5月发布，定名为Java</a:t>
            </a:r>
            <a:endParaRPr lang="en-US" altLang="zh-CN" sz="2000" dirty="0" smtClean="0">
              <a:latin typeface="宋体" panose="02010600030101010101" pitchFamily="2" charset="-122"/>
              <a:ea typeface="宋体" panose="02010600030101010101" pitchFamily="2" charset="-122"/>
            </a:endParaRPr>
          </a:p>
          <a:p>
            <a:pPr marL="361950" indent="-361950">
              <a:lnSpc>
                <a:spcPct val="150000"/>
              </a:lnSpc>
              <a:buFont typeface="Wingdings" panose="05000000000000000000" pitchFamily="2" charset="2"/>
              <a:buChar char="l"/>
              <a:defRPr/>
            </a:pPr>
            <a:r>
              <a:rPr lang="zh-CN" altLang="en-US" sz="2000" dirty="0" smtClean="0">
                <a:latin typeface="宋体" panose="02010600030101010101" pitchFamily="2" charset="-122"/>
                <a:ea typeface="宋体" panose="02010600030101010101" pitchFamily="2" charset="-122"/>
              </a:rPr>
              <a:t>正式版本于</a:t>
            </a:r>
            <a:r>
              <a:rPr lang="en-US" altLang="zh-CN" sz="2000" dirty="0" smtClean="0">
                <a:latin typeface="宋体" panose="02010600030101010101" pitchFamily="2" charset="-122"/>
                <a:ea typeface="宋体" panose="02010600030101010101" pitchFamily="2" charset="-122"/>
              </a:rPr>
              <a:t>1996年发布</a:t>
            </a:r>
            <a:endParaRPr lang="en-US" altLang="zh-CN" sz="2000" dirty="0" smtClean="0">
              <a:latin typeface="宋体" panose="02010600030101010101" pitchFamily="2" charset="-122"/>
              <a:ea typeface="宋体" panose="02010600030101010101" pitchFamily="2" charset="-122"/>
            </a:endParaRPr>
          </a:p>
          <a:p>
            <a:pPr marL="361950" indent="-361950">
              <a:lnSpc>
                <a:spcPct val="150000"/>
              </a:lnSpc>
              <a:buFont typeface="Wingdings" panose="05000000000000000000" pitchFamily="2" charset="2"/>
              <a:buChar char="l"/>
              <a:defRPr/>
            </a:pPr>
            <a:r>
              <a:rPr lang="zh-CN" altLang="en-US" sz="2000" dirty="0">
                <a:ea typeface="宋体" panose="02010600030101010101" pitchFamily="2" charset="-122"/>
                <a:cs typeface="Times New Roman" panose="02020603050405020304" pitchFamily="18" charset="0"/>
                <a:sym typeface="+mn-ea"/>
              </a:rPr>
              <a:t>2009年被Oracle公司收购。（</a:t>
            </a:r>
            <a:r>
              <a:rPr lang="en-US" altLang="zh-CN" sz="2000" dirty="0">
                <a:ea typeface="宋体" panose="02010600030101010101" pitchFamily="2" charset="-122"/>
                <a:cs typeface="Times New Roman" panose="02020603050405020304" pitchFamily="18" charset="0"/>
                <a:sym typeface="+mn-ea"/>
              </a:rPr>
              <a:t>74</a:t>
            </a:r>
            <a:r>
              <a:rPr lang="zh-CN" altLang="en-US" sz="2000" dirty="0">
                <a:ea typeface="宋体" panose="02010600030101010101" pitchFamily="2" charset="-122"/>
                <a:cs typeface="Times New Roman" panose="02020603050405020304" pitchFamily="18" charset="0"/>
                <a:sym typeface="+mn-ea"/>
              </a:rPr>
              <a:t>亿美元）</a:t>
            </a:r>
            <a:endParaRPr lang="zh-CN" altLang="en-US" sz="2000" dirty="0" smtClean="0">
              <a:latin typeface="宋体" panose="02010600030101010101" pitchFamily="2" charset="-122"/>
              <a:ea typeface="宋体" panose="02010600030101010101" pitchFamily="2" charset="-122"/>
              <a:cs typeface="Times New Roman" panose="02020603050405020304" pitchFamily="18" charset="0"/>
              <a:sym typeface="+mn-ea"/>
            </a:endParaRPr>
          </a:p>
        </p:txBody>
      </p:sp>
      <p:pic>
        <p:nvPicPr>
          <p:cNvPr id="2" name="图片 1" descr="b7fd5266d01609242759dc9fd30735fae6cd3431"/>
          <p:cNvPicPr>
            <a:picLocks noChangeAspect="1"/>
          </p:cNvPicPr>
          <p:nvPr/>
        </p:nvPicPr>
        <p:blipFill>
          <a:blip r:embed="rId1"/>
          <a:stretch>
            <a:fillRect/>
          </a:stretch>
        </p:blipFill>
        <p:spPr>
          <a:xfrm>
            <a:off x="5652135" y="4064635"/>
            <a:ext cx="3334385" cy="2501265"/>
          </a:xfrm>
          <a:prstGeom prst="rect">
            <a:avLst/>
          </a:prstGeom>
        </p:spPr>
      </p:pic>
      <p:pic>
        <p:nvPicPr>
          <p:cNvPr id="6" name="图片 1"/>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b="3865"/>
          <a:stretch>
            <a:fillRect/>
          </a:stretch>
        </p:blipFill>
        <p:spPr bwMode="auto">
          <a:xfrm>
            <a:off x="6738389" y="-129050"/>
            <a:ext cx="2432050" cy="233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3"/>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t="23750" b="27435"/>
          <a:stretch>
            <a:fillRect/>
          </a:stretch>
        </p:blipFill>
        <p:spPr bwMode="auto">
          <a:xfrm>
            <a:off x="6868160" y="2209800"/>
            <a:ext cx="1936750" cy="945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868160" y="3313430"/>
            <a:ext cx="2021205" cy="75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31043" y="744268"/>
            <a:ext cx="4032448" cy="584775"/>
          </a:xfrm>
          <a:prstGeom prst="rect">
            <a:avLst/>
          </a:prstGeom>
          <a:noFill/>
        </p:spPr>
        <p:txBody>
          <a:bodyPr wrap="square" rtlCol="0">
            <a:spAutoFit/>
          </a:bodyPr>
          <a:lstStyle/>
          <a:p>
            <a:r>
              <a:rPr lang="en-US" altLang="zh-CN" sz="3200" b="1" dirty="0" smtClean="0">
                <a:latin typeface="Courier New" panose="02070309020205020404" pitchFamily="49" charset="0"/>
                <a:ea typeface="新宋体" panose="02010609030101010101" pitchFamily="49" charset="-122"/>
                <a:cs typeface="Courier New" panose="02070309020205020404" pitchFamily="49" charset="0"/>
              </a:rPr>
              <a:t>java</a:t>
            </a:r>
            <a:r>
              <a:rPr lang="zh-CN" altLang="en-US" sz="3200" b="1" dirty="0" smtClean="0">
                <a:latin typeface="Courier New" panose="02070309020205020404" pitchFamily="49" charset="0"/>
                <a:ea typeface="新宋体" panose="02010609030101010101" pitchFamily="49" charset="-122"/>
                <a:cs typeface="Courier New" panose="02070309020205020404" pitchFamily="49" charset="0"/>
              </a:rPr>
              <a:t>语言的主要特性</a:t>
            </a:r>
            <a:endParaRPr lang="zh-CN" altLang="en-US" sz="3200" b="1" dirty="0">
              <a:latin typeface="Courier New" panose="02070309020205020404" pitchFamily="49" charset="0"/>
              <a:ea typeface="新宋体" panose="02010609030101010101" pitchFamily="49" charset="-122"/>
              <a:cs typeface="Courier New" panose="02070309020205020404" pitchFamily="49" charset="0"/>
            </a:endParaRPr>
          </a:p>
        </p:txBody>
      </p:sp>
      <p:sp>
        <p:nvSpPr>
          <p:cNvPr id="3" name="TextBox 2"/>
          <p:cNvSpPr txBox="1"/>
          <p:nvPr/>
        </p:nvSpPr>
        <p:spPr>
          <a:xfrm>
            <a:off x="323528" y="1362888"/>
            <a:ext cx="8712968" cy="5293757"/>
          </a:xfrm>
          <a:prstGeom prst="rect">
            <a:avLst/>
          </a:prstGeom>
          <a:noFill/>
        </p:spPr>
        <p:txBody>
          <a:bodyPr wrap="square" rtlCol="0">
            <a:spAutoFit/>
          </a:bodyPr>
          <a:lstStyle/>
          <a:p>
            <a:r>
              <a:rPr lang="en-US" altLang="zh-CN" sz="2200" b="1"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2200" b="1" dirty="0">
                <a:latin typeface="Courier New" panose="02070309020205020404" pitchFamily="49" charset="0"/>
                <a:ea typeface="新宋体" panose="02010609030101010101" pitchFamily="49" charset="-122"/>
                <a:cs typeface="Courier New" panose="02070309020205020404" pitchFamily="49" charset="0"/>
              </a:rPr>
              <a:t>语言是易学的</a:t>
            </a:r>
            <a:r>
              <a:rPr lang="zh-CN" altLang="en-US" sz="2200" dirty="0">
                <a:latin typeface="Courier New" panose="02070309020205020404" pitchFamily="49" charset="0"/>
                <a:ea typeface="新宋体" panose="02010609030101010101" pitchFamily="49" charset="-122"/>
                <a:cs typeface="Courier New" panose="02070309020205020404" pitchFamily="49" charset="0"/>
              </a:rPr>
              <a:t>。</a:t>
            </a:r>
            <a:r>
              <a:rPr lang="en-US" altLang="zh-CN" sz="2200"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2200" dirty="0">
                <a:latin typeface="Courier New" panose="02070309020205020404" pitchFamily="49" charset="0"/>
                <a:ea typeface="新宋体" panose="02010609030101010101" pitchFamily="49" charset="-122"/>
                <a:cs typeface="Courier New" panose="02070309020205020404" pitchFamily="49" charset="0"/>
              </a:rPr>
              <a:t>语言的语法与</a:t>
            </a:r>
            <a:r>
              <a:rPr lang="en-US" altLang="zh-CN" sz="2200" dirty="0">
                <a:latin typeface="Courier New" panose="02070309020205020404" pitchFamily="49" charset="0"/>
                <a:ea typeface="新宋体" panose="02010609030101010101" pitchFamily="49" charset="-122"/>
                <a:cs typeface="Courier New" panose="02070309020205020404" pitchFamily="49" charset="0"/>
              </a:rPr>
              <a:t>C</a:t>
            </a:r>
            <a:r>
              <a:rPr lang="zh-CN" altLang="en-US" sz="2200" dirty="0">
                <a:latin typeface="Courier New" panose="02070309020205020404" pitchFamily="49" charset="0"/>
                <a:ea typeface="新宋体" panose="02010609030101010101" pitchFamily="49" charset="-122"/>
                <a:cs typeface="Courier New" panose="02070309020205020404" pitchFamily="49" charset="0"/>
              </a:rPr>
              <a:t>语言和</a:t>
            </a:r>
            <a:r>
              <a:rPr lang="en-US" altLang="zh-CN" sz="2200" dirty="0">
                <a:latin typeface="Courier New" panose="02070309020205020404" pitchFamily="49" charset="0"/>
                <a:ea typeface="新宋体" panose="02010609030101010101" pitchFamily="49" charset="-122"/>
                <a:cs typeface="Courier New" panose="02070309020205020404" pitchFamily="49" charset="0"/>
              </a:rPr>
              <a:t>C++</a:t>
            </a:r>
            <a:r>
              <a:rPr lang="zh-CN" altLang="en-US" sz="2200" dirty="0">
                <a:latin typeface="Courier New" panose="02070309020205020404" pitchFamily="49" charset="0"/>
                <a:ea typeface="新宋体" panose="02010609030101010101" pitchFamily="49" charset="-122"/>
                <a:cs typeface="Courier New" panose="02070309020205020404" pitchFamily="49" charset="0"/>
              </a:rPr>
              <a:t>语言很接近，使得大多数程序员很容易学习和使用</a:t>
            </a:r>
            <a:r>
              <a:rPr lang="en-US" altLang="zh-CN" sz="2200"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2200" dirty="0" smtClean="0">
                <a:latin typeface="Courier New" panose="02070309020205020404" pitchFamily="49" charset="0"/>
                <a:ea typeface="新宋体" panose="02010609030101010101" pitchFamily="49" charset="-122"/>
                <a:cs typeface="Courier New" panose="02070309020205020404" pitchFamily="49" charset="0"/>
              </a:rPr>
              <a:t>。</a:t>
            </a:r>
            <a:endParaRPr lang="en-US" altLang="zh-CN" sz="2200" dirty="0" smtClean="0">
              <a:latin typeface="Courier New" panose="02070309020205020404" pitchFamily="49" charset="0"/>
              <a:ea typeface="新宋体" panose="02010609030101010101" pitchFamily="49" charset="-122"/>
              <a:cs typeface="Courier New" panose="02070309020205020404" pitchFamily="49" charset="0"/>
            </a:endParaRPr>
          </a:p>
          <a:p>
            <a:pPr>
              <a:spcBef>
                <a:spcPts val="1200"/>
              </a:spcBef>
            </a:pPr>
            <a:r>
              <a:rPr lang="en-US" altLang="zh-CN" sz="2200" b="1"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2200" b="1" dirty="0">
                <a:latin typeface="Courier New" panose="02070309020205020404" pitchFamily="49" charset="0"/>
                <a:ea typeface="新宋体" panose="02010609030101010101" pitchFamily="49" charset="-122"/>
                <a:cs typeface="Courier New" panose="02070309020205020404" pitchFamily="49" charset="0"/>
              </a:rPr>
              <a:t>语言是强制面向对象的</a:t>
            </a:r>
            <a:r>
              <a:rPr lang="zh-CN" altLang="en-US" sz="2200" dirty="0">
                <a:latin typeface="Courier New" panose="02070309020205020404" pitchFamily="49" charset="0"/>
                <a:ea typeface="新宋体" panose="02010609030101010101" pitchFamily="49" charset="-122"/>
                <a:cs typeface="Courier New" panose="02070309020205020404" pitchFamily="49" charset="0"/>
              </a:rPr>
              <a:t>。</a:t>
            </a:r>
            <a:r>
              <a:rPr lang="en-US" altLang="zh-CN" sz="2200"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2200" dirty="0">
                <a:latin typeface="Courier New" panose="02070309020205020404" pitchFamily="49" charset="0"/>
                <a:ea typeface="新宋体" panose="02010609030101010101" pitchFamily="49" charset="-122"/>
                <a:cs typeface="Courier New" panose="02070309020205020404" pitchFamily="49" charset="0"/>
              </a:rPr>
              <a:t>语言提供类、接口和继承等原语，为了简单起见，只支持类之间的单继承，但支持接口之间的多继承，并支持类与接口之间的实现机制（关键字为</a:t>
            </a:r>
            <a:r>
              <a:rPr lang="en-US" altLang="zh-CN" sz="2200" dirty="0">
                <a:latin typeface="Courier New" panose="02070309020205020404" pitchFamily="49" charset="0"/>
                <a:ea typeface="新宋体" panose="02010609030101010101" pitchFamily="49" charset="-122"/>
                <a:cs typeface="Courier New" panose="02070309020205020404" pitchFamily="49" charset="0"/>
              </a:rPr>
              <a:t>implements</a:t>
            </a:r>
            <a:r>
              <a:rPr lang="zh-CN" altLang="en-US" sz="2200" dirty="0">
                <a:latin typeface="Courier New" panose="02070309020205020404" pitchFamily="49" charset="0"/>
                <a:ea typeface="新宋体" panose="02010609030101010101" pitchFamily="49" charset="-122"/>
                <a:cs typeface="Courier New" panose="02070309020205020404" pitchFamily="49" charset="0"/>
              </a:rPr>
              <a:t>）</a:t>
            </a:r>
            <a:r>
              <a:rPr lang="zh-CN" altLang="en-US" sz="2200" dirty="0" smtClean="0">
                <a:latin typeface="Courier New" panose="02070309020205020404" pitchFamily="49" charset="0"/>
                <a:ea typeface="新宋体" panose="02010609030101010101" pitchFamily="49" charset="-122"/>
                <a:cs typeface="Courier New" panose="02070309020205020404" pitchFamily="49" charset="0"/>
              </a:rPr>
              <a:t>。</a:t>
            </a:r>
            <a:endParaRPr lang="en-US" altLang="zh-CN" sz="2200" dirty="0" smtClean="0">
              <a:latin typeface="Courier New" panose="02070309020205020404" pitchFamily="49" charset="0"/>
              <a:ea typeface="新宋体" panose="02010609030101010101" pitchFamily="49" charset="-122"/>
              <a:cs typeface="Courier New" panose="02070309020205020404" pitchFamily="49" charset="0"/>
            </a:endParaRPr>
          </a:p>
          <a:p>
            <a:pPr>
              <a:spcBef>
                <a:spcPts val="1200"/>
              </a:spcBef>
            </a:pPr>
            <a:r>
              <a:rPr lang="en-US" altLang="zh-CN" sz="2200" b="1"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2200" b="1" dirty="0">
                <a:latin typeface="Courier New" panose="02070309020205020404" pitchFamily="49" charset="0"/>
                <a:ea typeface="新宋体" panose="02010609030101010101" pitchFamily="49" charset="-122"/>
                <a:cs typeface="Courier New" panose="02070309020205020404" pitchFamily="49" charset="0"/>
              </a:rPr>
              <a:t>语言是分布式的</a:t>
            </a:r>
            <a:r>
              <a:rPr lang="zh-CN" altLang="en-US" sz="2200" dirty="0">
                <a:latin typeface="Courier New" panose="02070309020205020404" pitchFamily="49" charset="0"/>
                <a:ea typeface="新宋体" panose="02010609030101010101" pitchFamily="49" charset="-122"/>
                <a:cs typeface="Courier New" panose="02070309020205020404" pitchFamily="49" charset="0"/>
              </a:rPr>
              <a:t>。</a:t>
            </a:r>
            <a:r>
              <a:rPr lang="en-US" altLang="zh-CN" sz="2200"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2200" dirty="0">
                <a:latin typeface="Courier New" panose="02070309020205020404" pitchFamily="49" charset="0"/>
                <a:ea typeface="新宋体" panose="02010609030101010101" pitchFamily="49" charset="-122"/>
                <a:cs typeface="Courier New" panose="02070309020205020404" pitchFamily="49" charset="0"/>
              </a:rPr>
              <a:t>语言支持</a:t>
            </a:r>
            <a:r>
              <a:rPr lang="en-US" altLang="zh-CN" sz="2200" dirty="0">
                <a:latin typeface="Courier New" panose="02070309020205020404" pitchFamily="49" charset="0"/>
                <a:ea typeface="新宋体" panose="02010609030101010101" pitchFamily="49" charset="-122"/>
                <a:cs typeface="Courier New" panose="02070309020205020404" pitchFamily="49" charset="0"/>
              </a:rPr>
              <a:t>Internet</a:t>
            </a:r>
            <a:r>
              <a:rPr lang="zh-CN" altLang="en-US" sz="2200" dirty="0">
                <a:latin typeface="Courier New" panose="02070309020205020404" pitchFamily="49" charset="0"/>
                <a:ea typeface="新宋体" panose="02010609030101010101" pitchFamily="49" charset="-122"/>
                <a:cs typeface="Courier New" panose="02070309020205020404" pitchFamily="49" charset="0"/>
              </a:rPr>
              <a:t>应用的开发，在基本的</a:t>
            </a:r>
            <a:r>
              <a:rPr lang="en-US" altLang="zh-CN" sz="2200"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2200" dirty="0">
                <a:latin typeface="Courier New" panose="02070309020205020404" pitchFamily="49" charset="0"/>
                <a:ea typeface="新宋体" panose="02010609030101010101" pitchFamily="49" charset="-122"/>
                <a:cs typeface="Courier New" panose="02070309020205020404" pitchFamily="49" charset="0"/>
              </a:rPr>
              <a:t>应用编程接口中有一个网络应用编程接口（</a:t>
            </a:r>
            <a:r>
              <a:rPr lang="en-US" altLang="zh-CN" sz="2200" dirty="0">
                <a:latin typeface="Courier New" panose="02070309020205020404" pitchFamily="49" charset="0"/>
                <a:ea typeface="新宋体" panose="02010609030101010101" pitchFamily="49" charset="-122"/>
                <a:cs typeface="Courier New" panose="02070309020205020404" pitchFamily="49" charset="0"/>
              </a:rPr>
              <a:t>java net</a:t>
            </a:r>
            <a:r>
              <a:rPr lang="zh-CN" altLang="en-US" sz="2200" dirty="0">
                <a:latin typeface="Courier New" panose="02070309020205020404" pitchFamily="49" charset="0"/>
                <a:ea typeface="新宋体" panose="02010609030101010101" pitchFamily="49" charset="-122"/>
                <a:cs typeface="Courier New" panose="02070309020205020404" pitchFamily="49" charset="0"/>
              </a:rPr>
              <a:t>），它提供了用于网络应用编程的类库，包括</a:t>
            </a:r>
            <a:r>
              <a:rPr lang="en-US" altLang="zh-CN" sz="2200" dirty="0">
                <a:latin typeface="Courier New" panose="02070309020205020404" pitchFamily="49" charset="0"/>
                <a:ea typeface="新宋体" panose="02010609030101010101" pitchFamily="49" charset="-122"/>
                <a:cs typeface="Courier New" panose="02070309020205020404" pitchFamily="49" charset="0"/>
              </a:rPr>
              <a:t>URL</a:t>
            </a:r>
            <a:r>
              <a:rPr lang="zh-CN" altLang="en-US" sz="2200" dirty="0">
                <a:latin typeface="Courier New" panose="02070309020205020404" pitchFamily="49" charset="0"/>
                <a:ea typeface="新宋体" panose="02010609030101010101" pitchFamily="49" charset="-122"/>
                <a:cs typeface="Courier New" panose="02070309020205020404" pitchFamily="49" charset="0"/>
              </a:rPr>
              <a:t>、</a:t>
            </a:r>
            <a:r>
              <a:rPr lang="en-US" altLang="zh-CN" sz="2200" dirty="0" err="1">
                <a:latin typeface="Courier New" panose="02070309020205020404" pitchFamily="49" charset="0"/>
                <a:ea typeface="新宋体" panose="02010609030101010101" pitchFamily="49" charset="-122"/>
                <a:cs typeface="Courier New" panose="02070309020205020404" pitchFamily="49" charset="0"/>
              </a:rPr>
              <a:t>URLConnection</a:t>
            </a:r>
            <a:r>
              <a:rPr lang="zh-CN" altLang="en-US" sz="2200" dirty="0">
                <a:latin typeface="Courier New" panose="02070309020205020404" pitchFamily="49" charset="0"/>
                <a:ea typeface="新宋体" panose="02010609030101010101" pitchFamily="49" charset="-122"/>
                <a:cs typeface="Courier New" panose="02070309020205020404" pitchFamily="49" charset="0"/>
              </a:rPr>
              <a:t>、</a:t>
            </a:r>
            <a:r>
              <a:rPr lang="en-US" altLang="zh-CN" sz="2200" dirty="0">
                <a:latin typeface="Courier New" panose="02070309020205020404" pitchFamily="49" charset="0"/>
                <a:ea typeface="新宋体" panose="02010609030101010101" pitchFamily="49" charset="-122"/>
                <a:cs typeface="Courier New" panose="02070309020205020404" pitchFamily="49" charset="0"/>
              </a:rPr>
              <a:t>Socket</a:t>
            </a:r>
            <a:r>
              <a:rPr lang="zh-CN" altLang="en-US" sz="2200" dirty="0">
                <a:latin typeface="Courier New" panose="02070309020205020404" pitchFamily="49" charset="0"/>
                <a:ea typeface="新宋体" panose="02010609030101010101" pitchFamily="49" charset="-122"/>
                <a:cs typeface="Courier New" panose="02070309020205020404" pitchFamily="49" charset="0"/>
              </a:rPr>
              <a:t>、</a:t>
            </a:r>
            <a:r>
              <a:rPr lang="en-US" altLang="zh-CN" sz="2200" dirty="0" err="1">
                <a:latin typeface="Courier New" panose="02070309020205020404" pitchFamily="49" charset="0"/>
                <a:ea typeface="新宋体" panose="02010609030101010101" pitchFamily="49" charset="-122"/>
                <a:cs typeface="Courier New" panose="02070309020205020404" pitchFamily="49" charset="0"/>
              </a:rPr>
              <a:t>ServerSocket</a:t>
            </a:r>
            <a:r>
              <a:rPr lang="zh-CN" altLang="en-US" sz="2200" dirty="0">
                <a:latin typeface="Courier New" panose="02070309020205020404" pitchFamily="49" charset="0"/>
                <a:ea typeface="新宋体" panose="02010609030101010101" pitchFamily="49" charset="-122"/>
                <a:cs typeface="Courier New" panose="02070309020205020404" pitchFamily="49" charset="0"/>
              </a:rPr>
              <a:t>等。</a:t>
            </a:r>
            <a:r>
              <a:rPr lang="en-US" altLang="zh-CN" sz="2200"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2200" dirty="0">
                <a:latin typeface="Courier New" panose="02070309020205020404" pitchFamily="49" charset="0"/>
                <a:ea typeface="新宋体" panose="02010609030101010101" pitchFamily="49" charset="-122"/>
                <a:cs typeface="Courier New" panose="02070309020205020404" pitchFamily="49" charset="0"/>
              </a:rPr>
              <a:t>的</a:t>
            </a:r>
            <a:r>
              <a:rPr lang="en-US" altLang="zh-CN" sz="2200" dirty="0">
                <a:latin typeface="Courier New" panose="02070309020205020404" pitchFamily="49" charset="0"/>
                <a:ea typeface="新宋体" panose="02010609030101010101" pitchFamily="49" charset="-122"/>
                <a:cs typeface="Courier New" panose="02070309020205020404" pitchFamily="49" charset="0"/>
              </a:rPr>
              <a:t>RMI</a:t>
            </a:r>
            <a:r>
              <a:rPr lang="zh-CN" altLang="en-US" sz="2200" dirty="0">
                <a:latin typeface="Courier New" panose="02070309020205020404" pitchFamily="49" charset="0"/>
                <a:ea typeface="新宋体" panose="02010609030101010101" pitchFamily="49" charset="-122"/>
                <a:cs typeface="Courier New" panose="02070309020205020404" pitchFamily="49" charset="0"/>
              </a:rPr>
              <a:t>（远程方法激活）机制也是开发分布式应用的重要手段</a:t>
            </a:r>
            <a:r>
              <a:rPr lang="zh-CN" altLang="en-US" sz="2200" dirty="0" smtClean="0">
                <a:latin typeface="Courier New" panose="02070309020205020404" pitchFamily="49" charset="0"/>
                <a:ea typeface="新宋体" panose="02010609030101010101" pitchFamily="49" charset="-122"/>
                <a:cs typeface="Courier New" panose="02070309020205020404" pitchFamily="49" charset="0"/>
              </a:rPr>
              <a:t>。</a:t>
            </a:r>
            <a:endParaRPr lang="en-US" altLang="zh-CN" sz="2200" dirty="0" smtClean="0">
              <a:latin typeface="Courier New" panose="02070309020205020404" pitchFamily="49" charset="0"/>
              <a:ea typeface="新宋体" panose="02010609030101010101" pitchFamily="49" charset="-122"/>
              <a:cs typeface="Courier New" panose="02070309020205020404" pitchFamily="49" charset="0"/>
            </a:endParaRPr>
          </a:p>
          <a:p>
            <a:pPr>
              <a:spcBef>
                <a:spcPts val="1200"/>
              </a:spcBef>
            </a:pPr>
            <a:r>
              <a:rPr lang="en-US" altLang="zh-CN" sz="2200" b="1"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2200" b="1" dirty="0">
                <a:latin typeface="Courier New" panose="02070309020205020404" pitchFamily="49" charset="0"/>
                <a:ea typeface="新宋体" panose="02010609030101010101" pitchFamily="49" charset="-122"/>
                <a:cs typeface="Courier New" panose="02070309020205020404" pitchFamily="49" charset="0"/>
              </a:rPr>
              <a:t>语言是健壮的。</a:t>
            </a:r>
            <a:r>
              <a:rPr lang="en-US" altLang="zh-CN" sz="2200"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2200" dirty="0">
                <a:latin typeface="Courier New" panose="02070309020205020404" pitchFamily="49" charset="0"/>
                <a:ea typeface="新宋体" panose="02010609030101010101" pitchFamily="49" charset="-122"/>
                <a:cs typeface="Courier New" panose="02070309020205020404" pitchFamily="49" charset="0"/>
              </a:rPr>
              <a:t>的强类型机制、异常处理、垃圾的自动收集等是</a:t>
            </a:r>
            <a:r>
              <a:rPr lang="en-US" altLang="zh-CN" sz="2200"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2200" dirty="0">
                <a:latin typeface="Courier New" panose="02070309020205020404" pitchFamily="49" charset="0"/>
                <a:ea typeface="新宋体" panose="02010609030101010101" pitchFamily="49" charset="-122"/>
                <a:cs typeface="Courier New" panose="02070309020205020404" pitchFamily="49" charset="0"/>
              </a:rPr>
              <a:t>程序健壮性的重要保证。对指针的丢弃是</a:t>
            </a:r>
            <a:r>
              <a:rPr lang="en-US" altLang="zh-CN" sz="2200"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2200" dirty="0">
                <a:latin typeface="Courier New" panose="02070309020205020404" pitchFamily="49" charset="0"/>
                <a:ea typeface="新宋体" panose="02010609030101010101" pitchFamily="49" charset="-122"/>
                <a:cs typeface="Courier New" panose="02070309020205020404" pitchFamily="49" charset="0"/>
              </a:rPr>
              <a:t>的明智选择</a:t>
            </a:r>
            <a:r>
              <a:rPr lang="zh-CN" altLang="en-US" sz="2200" dirty="0" smtClean="0">
                <a:latin typeface="Courier New" panose="02070309020205020404" pitchFamily="49" charset="0"/>
                <a:ea typeface="新宋体" panose="02010609030101010101" pitchFamily="49" charset="-122"/>
                <a:cs typeface="Courier New" panose="02070309020205020404" pitchFamily="49" charset="0"/>
              </a:rPr>
              <a:t>。</a:t>
            </a:r>
            <a:endParaRPr lang="en-US" altLang="zh-CN" sz="2200" dirty="0" smtClean="0">
              <a:latin typeface="Courier New" panose="02070309020205020404" pitchFamily="49" charset="0"/>
              <a:ea typeface="新宋体" panose="02010609030101010101" pitchFamily="49" charset="-122"/>
              <a:cs typeface="Courier New" panose="02070309020205020404" pitchFamily="49" charset="0"/>
            </a:endParaRPr>
          </a:p>
          <a:p>
            <a:endParaRPr lang="zh-CN" altLang="en-US" sz="2200" dirty="0">
              <a:latin typeface="Courier New" panose="02070309020205020404" pitchFamily="49" charset="0"/>
              <a:ea typeface="新宋体" panose="02010609030101010101" pitchFamily="49" charset="-122"/>
              <a:cs typeface="Courier New" panose="02070309020205020404" pitchFamily="49"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31043" y="744268"/>
            <a:ext cx="4032448" cy="584775"/>
          </a:xfrm>
          <a:prstGeom prst="rect">
            <a:avLst/>
          </a:prstGeom>
          <a:noFill/>
        </p:spPr>
        <p:txBody>
          <a:bodyPr wrap="square" rtlCol="0">
            <a:spAutoFit/>
          </a:bodyPr>
          <a:lstStyle/>
          <a:p>
            <a:r>
              <a:rPr lang="en-US" altLang="zh-CN" sz="3200" b="1" dirty="0" smtClean="0">
                <a:latin typeface="Courier New" panose="02070309020205020404" pitchFamily="49" charset="0"/>
                <a:ea typeface="新宋体" panose="02010609030101010101" pitchFamily="49" charset="-122"/>
                <a:cs typeface="Courier New" panose="02070309020205020404" pitchFamily="49" charset="0"/>
              </a:rPr>
              <a:t>java</a:t>
            </a:r>
            <a:r>
              <a:rPr lang="zh-CN" altLang="en-US" sz="3200" b="1" dirty="0" smtClean="0">
                <a:latin typeface="Courier New" panose="02070309020205020404" pitchFamily="49" charset="0"/>
                <a:ea typeface="新宋体" panose="02010609030101010101" pitchFamily="49" charset="-122"/>
                <a:cs typeface="Courier New" panose="02070309020205020404" pitchFamily="49" charset="0"/>
              </a:rPr>
              <a:t>语言的主要特性</a:t>
            </a:r>
            <a:endParaRPr lang="zh-CN" altLang="en-US" sz="3200" b="1" dirty="0">
              <a:latin typeface="Courier New" panose="02070309020205020404" pitchFamily="49" charset="0"/>
              <a:ea typeface="新宋体" panose="02010609030101010101" pitchFamily="49" charset="-122"/>
              <a:cs typeface="Courier New" panose="02070309020205020404" pitchFamily="49" charset="0"/>
            </a:endParaRPr>
          </a:p>
        </p:txBody>
      </p:sp>
      <p:sp>
        <p:nvSpPr>
          <p:cNvPr id="3" name="TextBox 2"/>
          <p:cNvSpPr txBox="1"/>
          <p:nvPr/>
        </p:nvSpPr>
        <p:spPr>
          <a:xfrm>
            <a:off x="323528" y="1362888"/>
            <a:ext cx="8712968" cy="5293757"/>
          </a:xfrm>
          <a:prstGeom prst="rect">
            <a:avLst/>
          </a:prstGeom>
          <a:noFill/>
        </p:spPr>
        <p:txBody>
          <a:bodyPr wrap="square" rtlCol="0">
            <a:spAutoFit/>
          </a:bodyPr>
          <a:lstStyle/>
          <a:p>
            <a:r>
              <a:rPr lang="en-US" altLang="zh-CN" sz="2200" b="1"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2200" b="1" dirty="0">
                <a:latin typeface="Courier New" panose="02070309020205020404" pitchFamily="49" charset="0"/>
                <a:ea typeface="新宋体" panose="02010609030101010101" pitchFamily="49" charset="-122"/>
                <a:cs typeface="Courier New" panose="02070309020205020404" pitchFamily="49" charset="0"/>
              </a:rPr>
              <a:t>语言是安全的。</a:t>
            </a:r>
            <a:r>
              <a:rPr lang="en-US" altLang="zh-CN" sz="2200"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2200" dirty="0">
                <a:latin typeface="Courier New" panose="02070309020205020404" pitchFamily="49" charset="0"/>
                <a:ea typeface="新宋体" panose="02010609030101010101" pitchFamily="49" charset="-122"/>
                <a:cs typeface="Courier New" panose="02070309020205020404" pitchFamily="49" charset="0"/>
              </a:rPr>
              <a:t>通常被用在网络环境中，为此，</a:t>
            </a:r>
            <a:r>
              <a:rPr lang="en-US" altLang="zh-CN" sz="2200"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2200" dirty="0">
                <a:latin typeface="Courier New" panose="02070309020205020404" pitchFamily="49" charset="0"/>
                <a:ea typeface="新宋体" panose="02010609030101010101" pitchFamily="49" charset="-122"/>
                <a:cs typeface="Courier New" panose="02070309020205020404" pitchFamily="49" charset="0"/>
              </a:rPr>
              <a:t>提供了一个安全机制以防恶意代码的攻击。如：安全防范机制（类</a:t>
            </a:r>
            <a:r>
              <a:rPr lang="en-US" altLang="zh-CN" sz="2200" dirty="0" err="1">
                <a:latin typeface="Courier New" panose="02070309020205020404" pitchFamily="49" charset="0"/>
                <a:ea typeface="新宋体" panose="02010609030101010101" pitchFamily="49" charset="-122"/>
                <a:cs typeface="Courier New" panose="02070309020205020404" pitchFamily="49" charset="0"/>
              </a:rPr>
              <a:t>ClassLoader</a:t>
            </a:r>
            <a:r>
              <a:rPr lang="zh-CN" altLang="en-US" sz="2200" dirty="0">
                <a:latin typeface="Courier New" panose="02070309020205020404" pitchFamily="49" charset="0"/>
                <a:ea typeface="新宋体" panose="02010609030101010101" pitchFamily="49" charset="-122"/>
                <a:cs typeface="Courier New" panose="02070309020205020404" pitchFamily="49" charset="0"/>
              </a:rPr>
              <a:t>），如分配不同的名字空间以防替代本地的同名类、字节代码检查</a:t>
            </a:r>
            <a:r>
              <a:rPr lang="zh-CN" altLang="en-US" sz="2200" dirty="0" smtClean="0">
                <a:latin typeface="Courier New" panose="02070309020205020404" pitchFamily="49" charset="0"/>
                <a:ea typeface="新宋体" panose="02010609030101010101" pitchFamily="49" charset="-122"/>
                <a:cs typeface="Courier New" panose="02070309020205020404" pitchFamily="49" charset="0"/>
              </a:rPr>
              <a:t>。</a:t>
            </a:r>
            <a:endParaRPr lang="en-US" altLang="zh-CN" sz="2200" b="1" dirty="0" smtClean="0">
              <a:latin typeface="Courier New" panose="02070309020205020404" pitchFamily="49" charset="0"/>
              <a:ea typeface="新宋体" panose="02010609030101010101" pitchFamily="49" charset="-122"/>
              <a:cs typeface="Courier New" panose="02070309020205020404" pitchFamily="49" charset="0"/>
            </a:endParaRPr>
          </a:p>
          <a:p>
            <a:pPr>
              <a:spcBef>
                <a:spcPts val="1200"/>
              </a:spcBef>
            </a:pPr>
            <a:r>
              <a:rPr lang="en-US" altLang="zh-CN" sz="2200" b="1" dirty="0" smtClean="0">
                <a:latin typeface="Courier New" panose="02070309020205020404" pitchFamily="49" charset="0"/>
                <a:ea typeface="新宋体" panose="02010609030101010101" pitchFamily="49" charset="-122"/>
                <a:cs typeface="Courier New" panose="02070309020205020404" pitchFamily="49" charset="0"/>
              </a:rPr>
              <a:t>Java</a:t>
            </a:r>
            <a:r>
              <a:rPr lang="zh-CN" altLang="en-US" sz="2200" b="1" dirty="0">
                <a:latin typeface="Courier New" panose="02070309020205020404" pitchFamily="49" charset="0"/>
                <a:ea typeface="新宋体" panose="02010609030101010101" pitchFamily="49" charset="-122"/>
                <a:cs typeface="Courier New" panose="02070309020205020404" pitchFamily="49" charset="0"/>
              </a:rPr>
              <a:t>语言是体系结构中立的。</a:t>
            </a:r>
            <a:r>
              <a:rPr lang="en-US" altLang="zh-CN" sz="2200"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2200" dirty="0">
                <a:latin typeface="Courier New" panose="02070309020205020404" pitchFamily="49" charset="0"/>
                <a:ea typeface="新宋体" panose="02010609030101010101" pitchFamily="49" charset="-122"/>
                <a:cs typeface="Courier New" panose="02070309020205020404" pitchFamily="49" charset="0"/>
              </a:rPr>
              <a:t>程序（后缀为</a:t>
            </a:r>
            <a:r>
              <a:rPr lang="en-US" altLang="zh-CN" sz="2200"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2200" dirty="0">
                <a:latin typeface="Courier New" panose="02070309020205020404" pitchFamily="49" charset="0"/>
                <a:ea typeface="新宋体" panose="02010609030101010101" pitchFamily="49" charset="-122"/>
                <a:cs typeface="Courier New" panose="02070309020205020404" pitchFamily="49" charset="0"/>
              </a:rPr>
              <a:t>的文件）在</a:t>
            </a:r>
            <a:r>
              <a:rPr lang="en-US" altLang="zh-CN" sz="2200"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2200" dirty="0">
                <a:latin typeface="Courier New" panose="02070309020205020404" pitchFamily="49" charset="0"/>
                <a:ea typeface="新宋体" panose="02010609030101010101" pitchFamily="49" charset="-122"/>
                <a:cs typeface="Courier New" panose="02070309020205020404" pitchFamily="49" charset="0"/>
              </a:rPr>
              <a:t>平台上被编译为体系结构中立的字节码格式（后缀为</a:t>
            </a:r>
            <a:r>
              <a:rPr lang="en-US" altLang="zh-CN" sz="2200" dirty="0">
                <a:latin typeface="Courier New" panose="02070309020205020404" pitchFamily="49" charset="0"/>
                <a:ea typeface="新宋体" panose="02010609030101010101" pitchFamily="49" charset="-122"/>
                <a:cs typeface="Courier New" panose="02070309020205020404" pitchFamily="49" charset="0"/>
              </a:rPr>
              <a:t>class</a:t>
            </a:r>
            <a:r>
              <a:rPr lang="zh-CN" altLang="en-US" sz="2200" dirty="0">
                <a:latin typeface="Courier New" panose="02070309020205020404" pitchFamily="49" charset="0"/>
                <a:ea typeface="新宋体" panose="02010609030101010101" pitchFamily="49" charset="-122"/>
                <a:cs typeface="Courier New" panose="02070309020205020404" pitchFamily="49" charset="0"/>
              </a:rPr>
              <a:t>的文件），然后可以在实现这个</a:t>
            </a:r>
            <a:r>
              <a:rPr lang="en-US" altLang="zh-CN" sz="2200"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2200" dirty="0">
                <a:latin typeface="Courier New" panose="02070309020205020404" pitchFamily="49" charset="0"/>
                <a:ea typeface="新宋体" panose="02010609030101010101" pitchFamily="49" charset="-122"/>
                <a:cs typeface="Courier New" panose="02070309020205020404" pitchFamily="49" charset="0"/>
              </a:rPr>
              <a:t>平台的任何系统中运行</a:t>
            </a:r>
            <a:r>
              <a:rPr lang="zh-CN" altLang="en-US" sz="2200" dirty="0" smtClean="0">
                <a:latin typeface="Courier New" panose="02070309020205020404" pitchFamily="49" charset="0"/>
                <a:ea typeface="新宋体" panose="02010609030101010101" pitchFamily="49" charset="-122"/>
                <a:cs typeface="Courier New" panose="02070309020205020404" pitchFamily="49" charset="0"/>
              </a:rPr>
              <a:t>。</a:t>
            </a:r>
            <a:endParaRPr lang="en-US" altLang="zh-CN" sz="2200" dirty="0" smtClean="0">
              <a:latin typeface="Courier New" panose="02070309020205020404" pitchFamily="49" charset="0"/>
              <a:ea typeface="新宋体" panose="02010609030101010101" pitchFamily="49" charset="-122"/>
              <a:cs typeface="Courier New" panose="02070309020205020404" pitchFamily="49" charset="0"/>
            </a:endParaRPr>
          </a:p>
          <a:p>
            <a:pPr>
              <a:spcBef>
                <a:spcPts val="1200"/>
              </a:spcBef>
            </a:pPr>
            <a:r>
              <a:rPr lang="en-US" altLang="zh-CN" sz="2200" b="1"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2200" b="1" dirty="0">
                <a:latin typeface="Courier New" panose="02070309020205020404" pitchFamily="49" charset="0"/>
                <a:ea typeface="新宋体" panose="02010609030101010101" pitchFamily="49" charset="-122"/>
                <a:cs typeface="Courier New" panose="02070309020205020404" pitchFamily="49" charset="0"/>
              </a:rPr>
              <a:t>语言是解释型的。</a:t>
            </a:r>
            <a:r>
              <a:rPr lang="zh-CN" altLang="en-US" sz="2200" dirty="0">
                <a:latin typeface="Courier New" panose="02070309020205020404" pitchFamily="49" charset="0"/>
                <a:ea typeface="新宋体" panose="02010609030101010101" pitchFamily="49" charset="-122"/>
                <a:cs typeface="Courier New" panose="02070309020205020404" pitchFamily="49" charset="0"/>
              </a:rPr>
              <a:t>如前所述，</a:t>
            </a:r>
            <a:r>
              <a:rPr lang="en-US" altLang="zh-CN" sz="2200"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2200" dirty="0">
                <a:latin typeface="Courier New" panose="02070309020205020404" pitchFamily="49" charset="0"/>
                <a:ea typeface="新宋体" panose="02010609030101010101" pitchFamily="49" charset="-122"/>
                <a:cs typeface="Courier New" panose="02070309020205020404" pitchFamily="49" charset="0"/>
              </a:rPr>
              <a:t>程序在</a:t>
            </a:r>
            <a:r>
              <a:rPr lang="en-US" altLang="zh-CN" sz="2200"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2200" dirty="0">
                <a:latin typeface="Courier New" panose="02070309020205020404" pitchFamily="49" charset="0"/>
                <a:ea typeface="新宋体" panose="02010609030101010101" pitchFamily="49" charset="-122"/>
                <a:cs typeface="Courier New" panose="02070309020205020404" pitchFamily="49" charset="0"/>
              </a:rPr>
              <a:t>平台上被编译为字节码格式，然后可以在实现这个</a:t>
            </a:r>
            <a:r>
              <a:rPr lang="en-US" altLang="zh-CN" sz="2200"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2200" dirty="0">
                <a:latin typeface="Courier New" panose="02070309020205020404" pitchFamily="49" charset="0"/>
                <a:ea typeface="新宋体" panose="02010609030101010101" pitchFamily="49" charset="-122"/>
                <a:cs typeface="Courier New" panose="02070309020205020404" pitchFamily="49" charset="0"/>
              </a:rPr>
              <a:t>平台的任何</a:t>
            </a:r>
            <a:r>
              <a:rPr lang="zh-CN" altLang="en-US" sz="2200" dirty="0" smtClean="0">
                <a:latin typeface="Courier New" panose="02070309020205020404" pitchFamily="49" charset="0"/>
                <a:ea typeface="新宋体" panose="02010609030101010101" pitchFamily="49" charset="-122"/>
                <a:cs typeface="Courier New" panose="02070309020205020404" pitchFamily="49" charset="0"/>
              </a:rPr>
              <a:t>系统的解释器中</a:t>
            </a:r>
            <a:r>
              <a:rPr lang="zh-CN" altLang="en-US" sz="2200" dirty="0">
                <a:latin typeface="Courier New" panose="02070309020205020404" pitchFamily="49" charset="0"/>
                <a:ea typeface="新宋体" panose="02010609030101010101" pitchFamily="49" charset="-122"/>
                <a:cs typeface="Courier New" panose="02070309020205020404" pitchFamily="49" charset="0"/>
              </a:rPr>
              <a:t>运行</a:t>
            </a:r>
            <a:r>
              <a:rPr lang="zh-CN" altLang="en-US" sz="2200" dirty="0" smtClean="0">
                <a:latin typeface="Courier New" panose="02070309020205020404" pitchFamily="49" charset="0"/>
                <a:ea typeface="新宋体" panose="02010609030101010101" pitchFamily="49" charset="-122"/>
                <a:cs typeface="Courier New" panose="02070309020205020404" pitchFamily="49" charset="0"/>
              </a:rPr>
              <a:t>。</a:t>
            </a:r>
            <a:endParaRPr lang="en-US" altLang="zh-CN" sz="2200" dirty="0" smtClean="0">
              <a:latin typeface="Courier New" panose="02070309020205020404" pitchFamily="49" charset="0"/>
              <a:ea typeface="新宋体" panose="02010609030101010101" pitchFamily="49" charset="-122"/>
              <a:cs typeface="Courier New" panose="02070309020205020404" pitchFamily="49" charset="0"/>
            </a:endParaRPr>
          </a:p>
          <a:p>
            <a:r>
              <a:rPr lang="en-US" altLang="zh-CN" sz="2200" b="1"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2200" b="1" dirty="0">
                <a:latin typeface="Courier New" panose="02070309020205020404" pitchFamily="49" charset="0"/>
                <a:ea typeface="新宋体" panose="02010609030101010101" pitchFamily="49" charset="-122"/>
                <a:cs typeface="Courier New" panose="02070309020205020404" pitchFamily="49" charset="0"/>
              </a:rPr>
              <a:t>是性能略高的。</a:t>
            </a:r>
            <a:r>
              <a:rPr lang="zh-CN" altLang="en-US" sz="2200" dirty="0">
                <a:latin typeface="Courier New" panose="02070309020205020404" pitchFamily="49" charset="0"/>
                <a:ea typeface="新宋体" panose="02010609030101010101" pitchFamily="49" charset="-122"/>
                <a:cs typeface="Courier New" panose="02070309020205020404" pitchFamily="49" charset="0"/>
              </a:rPr>
              <a:t>与那些解释型的高级脚本语言相比，</a:t>
            </a:r>
            <a:r>
              <a:rPr lang="en-US" altLang="zh-CN" sz="2200"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2200" dirty="0">
                <a:latin typeface="Courier New" panose="02070309020205020404" pitchFamily="49" charset="0"/>
                <a:ea typeface="新宋体" panose="02010609030101010101" pitchFamily="49" charset="-122"/>
                <a:cs typeface="Courier New" panose="02070309020205020404" pitchFamily="49" charset="0"/>
              </a:rPr>
              <a:t>的性能还是较优的</a:t>
            </a:r>
            <a:r>
              <a:rPr lang="zh-CN" altLang="en-US" sz="2200" dirty="0" smtClean="0">
                <a:latin typeface="Courier New" panose="02070309020205020404" pitchFamily="49" charset="0"/>
                <a:ea typeface="新宋体" panose="02010609030101010101" pitchFamily="49" charset="-122"/>
                <a:cs typeface="Courier New" panose="02070309020205020404" pitchFamily="49" charset="0"/>
              </a:rPr>
              <a:t>。</a:t>
            </a:r>
            <a:endParaRPr lang="en-US" altLang="zh-CN" sz="2200" dirty="0" smtClean="0">
              <a:latin typeface="Courier New" panose="02070309020205020404" pitchFamily="49" charset="0"/>
              <a:ea typeface="新宋体" panose="02010609030101010101" pitchFamily="49" charset="-122"/>
              <a:cs typeface="Courier New" panose="02070309020205020404" pitchFamily="49" charset="0"/>
            </a:endParaRPr>
          </a:p>
          <a:p>
            <a:pPr>
              <a:spcBef>
                <a:spcPts val="1200"/>
              </a:spcBef>
            </a:pPr>
            <a:r>
              <a:rPr lang="en-US" altLang="zh-CN" sz="2200" b="1"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2200" b="1" dirty="0">
                <a:latin typeface="Courier New" panose="02070309020205020404" pitchFamily="49" charset="0"/>
                <a:ea typeface="新宋体" panose="02010609030101010101" pitchFamily="49" charset="-122"/>
                <a:cs typeface="Courier New" panose="02070309020205020404" pitchFamily="49" charset="0"/>
              </a:rPr>
              <a:t>语言是原生支持多线程的。</a:t>
            </a:r>
            <a:r>
              <a:rPr lang="zh-CN" altLang="en-US" sz="2200" dirty="0">
                <a:latin typeface="Courier New" panose="02070309020205020404" pitchFamily="49" charset="0"/>
                <a:ea typeface="新宋体" panose="02010609030101010101" pitchFamily="49" charset="-122"/>
                <a:cs typeface="Courier New" panose="02070309020205020404" pitchFamily="49" charset="0"/>
              </a:rPr>
              <a:t>在</a:t>
            </a:r>
            <a:r>
              <a:rPr lang="en-US" altLang="zh-CN" sz="2200"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2200" dirty="0">
                <a:latin typeface="Courier New" panose="02070309020205020404" pitchFamily="49" charset="0"/>
                <a:ea typeface="新宋体" panose="02010609030101010101" pitchFamily="49" charset="-122"/>
                <a:cs typeface="Courier New" panose="02070309020205020404" pitchFamily="49" charset="0"/>
              </a:rPr>
              <a:t>语言中，线程是一种特殊的对象，它必须由</a:t>
            </a:r>
            <a:r>
              <a:rPr lang="en-US" altLang="zh-CN" sz="2200" dirty="0">
                <a:latin typeface="Courier New" panose="02070309020205020404" pitchFamily="49" charset="0"/>
                <a:ea typeface="新宋体" panose="02010609030101010101" pitchFamily="49" charset="-122"/>
                <a:cs typeface="Courier New" panose="02070309020205020404" pitchFamily="49" charset="0"/>
              </a:rPr>
              <a:t>Thread</a:t>
            </a:r>
            <a:r>
              <a:rPr lang="zh-CN" altLang="en-US" sz="2200" dirty="0">
                <a:latin typeface="Courier New" panose="02070309020205020404" pitchFamily="49" charset="0"/>
                <a:ea typeface="新宋体" panose="02010609030101010101" pitchFamily="49" charset="-122"/>
                <a:cs typeface="Courier New" panose="02070309020205020404" pitchFamily="49" charset="0"/>
              </a:rPr>
              <a:t>类或其子（孙）类来创建。</a:t>
            </a:r>
            <a:endParaRPr lang="zh-CN" altLang="en-US" sz="2200" dirty="0">
              <a:latin typeface="Courier New" panose="02070309020205020404" pitchFamily="49" charset="0"/>
              <a:ea typeface="新宋体" panose="02010609030101010101" pitchFamily="49" charset="-122"/>
              <a:cs typeface="Courier New" panose="02070309020205020404" pitchFamily="49" charset="0"/>
            </a:endParaRPr>
          </a:p>
        </p:txBody>
      </p:sp>
    </p:spTree>
  </p:cSld>
  <p:clrMapOvr>
    <a:masterClrMapping/>
  </p:clrMapOvr>
</p:sld>
</file>

<file path=ppt/theme/theme1.xml><?xml version="1.0" encoding="utf-8"?>
<a:theme xmlns:a="http://schemas.openxmlformats.org/drawingml/2006/main" name="PPT模板">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3">
      <a:majorFont>
        <a:latin typeface="Calibri"/>
        <a:ea typeface="Arial Unicode MS"/>
        <a:cs typeface=""/>
      </a:majorFont>
      <a:minorFont>
        <a:latin typeface="Calibri"/>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31750">
          <a:solidFill>
            <a:srgbClr val="C00000"/>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6319</Words>
  <Application>WPS 演示</Application>
  <PresentationFormat>全屏显示(4:3)</PresentationFormat>
  <Paragraphs>421</Paragraphs>
  <Slides>48</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vt:i4>
      </vt:variant>
      <vt:variant>
        <vt:lpstr>幻灯片标题</vt:lpstr>
      </vt:variant>
      <vt:variant>
        <vt:i4>48</vt:i4>
      </vt:variant>
    </vt:vector>
  </HeadingPairs>
  <TitlesOfParts>
    <vt:vector size="61" baseType="lpstr">
      <vt:lpstr>Arial</vt:lpstr>
      <vt:lpstr>宋体</vt:lpstr>
      <vt:lpstr>Wingdings</vt:lpstr>
      <vt:lpstr>楷体</vt:lpstr>
      <vt:lpstr>Times New Roman</vt:lpstr>
      <vt:lpstr>Courier New</vt:lpstr>
      <vt:lpstr>Arial Unicode MS</vt:lpstr>
      <vt:lpstr>新宋体</vt:lpstr>
      <vt:lpstr>Calibri</vt:lpstr>
      <vt:lpstr>微软雅黑</vt:lpstr>
      <vt:lpstr>PPT模板</vt:lpstr>
      <vt:lpstr>Paint.Picture</vt:lpstr>
      <vt:lpstr>Paint.Picture</vt:lpstr>
      <vt:lpstr>第1章 Java编程语言概述</vt:lpstr>
      <vt:lpstr>本章内容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Java在各领域中的应用</vt:lpstr>
      <vt:lpstr>移动开发 VS 企业级开发</vt:lpstr>
      <vt:lpstr>1.3  Java语言运行机制及运行过程</vt:lpstr>
      <vt:lpstr>Java语言的特点：跨平台性</vt:lpstr>
      <vt:lpstr>1.3  Java语言运行机制及运行过程</vt:lpstr>
      <vt:lpstr>核心机制—Java虚拟机</vt:lpstr>
      <vt:lpstr>PowerPoint 演示文稿</vt:lpstr>
      <vt:lpstr>PowerPoint 演示文稿</vt:lpstr>
      <vt:lpstr>核心机制—垃圾回收</vt:lpstr>
      <vt:lpstr>PowerPoint 演示文稿</vt:lpstr>
      <vt:lpstr>什么是JDK，JRE</vt:lpstr>
      <vt:lpstr>JVM、JRE、JDK</vt:lpstr>
      <vt:lpstr>Java语言的环境搭建</vt:lpstr>
      <vt:lpstr>PowerPoint 演示文稿</vt:lpstr>
      <vt:lpstr>下载、安装JDK</vt:lpstr>
      <vt:lpstr>配置环境变量 path</vt:lpstr>
      <vt:lpstr>配置环境变量 path</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Java程序的执行原理</vt:lpstr>
      <vt:lpstr>小结第一个程序</vt:lpstr>
      <vt:lpstr>PowerPoint 演示文稿</vt:lpstr>
      <vt:lpstr>PowerPoint 演示文稿</vt:lpstr>
      <vt:lpstr>练  习</vt:lpstr>
      <vt:lpstr>PowerPoint 演示文稿</vt:lpstr>
      <vt:lpstr>注  释</vt:lpstr>
      <vt:lpstr>PowerPoint 演示文稿</vt:lpstr>
      <vt:lpstr>注  释</vt:lpstr>
      <vt:lpstr> Java API文档</vt:lpstr>
      <vt:lpstr>PowerPoint 演示文稿</vt:lpstr>
      <vt:lpstr>练  习</vt:lpstr>
      <vt:lpstr>PowerPoint 演示文稿</vt:lpstr>
      <vt:lpstr>PowerPoint 演示文稿</vt:lpstr>
    </vt:vector>
  </TitlesOfParts>
  <Company>WwW.YlmF.CoM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petrelsky5</dc:creator>
  <cp:lastModifiedBy>Irene</cp:lastModifiedBy>
  <cp:revision>740</cp:revision>
  <dcterms:created xsi:type="dcterms:W3CDTF">2012-08-05T14:09:00Z</dcterms:created>
  <dcterms:modified xsi:type="dcterms:W3CDTF">2018-02-24T06:37:43Z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2052-10.1.0.6260</vt:lpwstr>
  </property>
</Properties>
</file>