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823" r:id="rId4"/>
    <p:sldId id="824" r:id="rId5"/>
    <p:sldId id="825" r:id="rId6"/>
    <p:sldId id="826" r:id="rId7"/>
    <p:sldId id="827" r:id="rId9"/>
    <p:sldId id="828" r:id="rId10"/>
    <p:sldId id="894" r:id="rId11"/>
    <p:sldId id="829" r:id="rId12"/>
    <p:sldId id="830" r:id="rId13"/>
    <p:sldId id="831" r:id="rId14"/>
    <p:sldId id="832" r:id="rId15"/>
    <p:sldId id="833" r:id="rId16"/>
    <p:sldId id="834" r:id="rId17"/>
    <p:sldId id="835" r:id="rId18"/>
    <p:sldId id="836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2" r:id="rId37"/>
    <p:sldId id="837" r:id="rId38"/>
    <p:sldId id="838" r:id="rId39"/>
    <p:sldId id="839" r:id="rId40"/>
    <p:sldId id="840" r:id="rId41"/>
    <p:sldId id="841" r:id="rId42"/>
    <p:sldId id="842" r:id="rId43"/>
    <p:sldId id="843" r:id="rId44"/>
    <p:sldId id="844" r:id="rId45"/>
    <p:sldId id="845" r:id="rId46"/>
    <p:sldId id="846" r:id="rId47"/>
    <p:sldId id="847" r:id="rId48"/>
    <p:sldId id="848" r:id="rId49"/>
    <p:sldId id="849" r:id="rId50"/>
    <p:sldId id="850" r:id="rId51"/>
    <p:sldId id="869" r:id="rId52"/>
    <p:sldId id="870" r:id="rId53"/>
    <p:sldId id="871" r:id="rId54"/>
    <p:sldId id="872" r:id="rId55"/>
    <p:sldId id="873" r:id="rId56"/>
    <p:sldId id="960" r:id="rId57"/>
    <p:sldId id="874" r:id="rId58"/>
    <p:sldId id="875" r:id="rId59"/>
    <p:sldId id="876" r:id="rId60"/>
    <p:sldId id="877" r:id="rId61"/>
    <p:sldId id="878" r:id="rId62"/>
    <p:sldId id="879" r:id="rId63"/>
    <p:sldId id="880" r:id="rId64"/>
    <p:sldId id="881" r:id="rId65"/>
    <p:sldId id="882" r:id="rId66"/>
    <p:sldId id="883" r:id="rId67"/>
    <p:sldId id="884" r:id="rId68"/>
    <p:sldId id="885" r:id="rId69"/>
    <p:sldId id="886" r:id="rId70"/>
    <p:sldId id="887" r:id="rId71"/>
    <p:sldId id="888" r:id="rId72"/>
    <p:sldId id="889" r:id="rId73"/>
    <p:sldId id="890" r:id="rId74"/>
    <p:sldId id="891" r:id="rId75"/>
    <p:sldId id="892" r:id="rId76"/>
    <p:sldId id="257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3" autoAdjust="0"/>
    <p:restoredTop sz="94660"/>
  </p:normalViewPr>
  <p:slideViewPr>
    <p:cSldViewPr>
      <p:cViewPr varScale="1">
        <p:scale>
          <a:sx n="76" d="100"/>
          <a:sy n="76" d="100"/>
        </p:scale>
        <p:origin x="1302" y="5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notesMaster" Target="notesMasters/notesMaster1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对于刚学习</a:t>
            </a:r>
            <a:r>
              <a:rPr lang="en-US" altLang="zh-CN" smtClean="0"/>
              <a:t>java</a:t>
            </a:r>
            <a:r>
              <a:rPr lang="zh-CN" altLang="en-US" smtClean="0"/>
              <a:t>语言的同学来说，如果要全部记忆上述的关键字是比较麻烦的。其实也是没有必要的，随着知识的熟练度的加强，会慢慢记住关键字的使用的。</a:t>
            </a:r>
            <a:endParaRPr lang="en-US" altLang="zh-CN" smtClean="0"/>
          </a:p>
          <a:p>
            <a:r>
              <a:rPr lang="zh-CN" altLang="en-US" smtClean="0"/>
              <a:t>不用强记。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byte</a:t>
            </a:r>
            <a:r>
              <a:rPr lang="en-US" altLang="zh-CN" baseline="0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宋体" panose="02010600030101010101" pitchFamily="2" charset="-122"/>
              </a:rPr>
              <a:t>b=3+4 ，3和4都是常量，所以java在编译时期会检查该常量的和是否超出byte类型的范围。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byte</a:t>
            </a:r>
            <a:r>
              <a:rPr lang="en-US" altLang="zh-CN" baseline="0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宋体" panose="02010600030101010101" pitchFamily="2" charset="-122"/>
              </a:rPr>
              <a:t>b=b1+b2不可以，是因为b1和b2是变量，因为变量的值会变化，不确定具体的值，所以默认使用int类型进行存储。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运算所需变量为两个的运算符叫做</a:t>
            </a:r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双目运算符。比如：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，*，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altLang="zh-CN" sz="120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单目运算符</a:t>
            </a:r>
            <a:r>
              <a:rPr lang="zh-CN" altLang="en-US" smtClean="0"/>
              <a:t>是运算所需变量为一个的运算符，又叫</a:t>
            </a:r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一元运算符。</a:t>
            </a:r>
            <a:endParaRPr lang="en-US" altLang="zh-CN" sz="120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【!】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、按位取反运算符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【~】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、自增自减运算符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--】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、负号运算符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【-】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)】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运算所需变量为三个的运算符叫做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三目运算符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条件表达式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【?:】</a:t>
            </a:r>
            <a:endParaRPr lang="zh-CN" smtClean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16832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语法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zh-CN" sz="8000" b="1" dirty="0" smtClean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613047"/>
            <a:ext cx="914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讲师：柴林燕</a:t>
            </a:r>
            <a:endParaRPr lang="zh-CN" altLang="en-US" sz="36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764704"/>
            <a:ext cx="4464496" cy="720080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2.2  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(Identifier)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72560" cy="53285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标识符：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对各种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等要素命名时使用的字符序列称为标识符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凡是自己可以起名字的地方都叫标识符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定义合法标识符规则：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个英文字母大小写，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0-9 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组成  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数字不可以开头。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不可以使用关键字和保留字，但能包含关键字和保留字。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中严格区分大小写，长度无限制。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标识符不能包含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空格。</a:t>
            </a:r>
            <a:endParaRPr lang="zh-CN" altLang="en-US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370" y="5733256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miles, Test, a++, --a, 4#R, $4, #44, apps, class, public, int, x, y, radius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336704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977" y="1600200"/>
            <a:ext cx="8370823" cy="456510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：多单词组成时所有字母都小写：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类名、接口名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：多单词组成时，所有单词的首字母大写：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变量名、方法名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：多单词组成时，第一个单词首字母小写，第二个单词开始每个单词首字母大写：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：所有字母都大写。多单词时每个单词用下划线连接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XXX_YYY_ZZZ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注意：在起名字时，为了提高阅读性，要尽量有意义，“见名知意”。 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变量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149080"/>
            <a:ext cx="5184576" cy="2666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endParaRPr lang="zh-CN" altLang="en-US" sz="2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</a:t>
            </a:r>
            <a:r>
              <a:rPr lang="zh-CN" altLang="en-US" sz="260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制与进制间的转换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260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数据类型变量间转换</a:t>
            </a:r>
            <a:endParaRPr lang="en-US" altLang="zh-CN" sz="2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smtClean="0">
                <a:ea typeface="宋体" panose="02010600030101010101" pitchFamily="2" charset="-122"/>
                <a:cs typeface="Times New Roman" panose="02020603050405020304" pitchFamily="18" charset="0"/>
              </a:rPr>
              <a:t>基本数据类型与</a:t>
            </a:r>
            <a:r>
              <a:rPr lang="en-US" altLang="zh-CN" sz="2600" smtClean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600" smtClean="0">
                <a:ea typeface="宋体" panose="02010600030101010101" pitchFamily="2" charset="-122"/>
                <a:cs typeface="Times New Roman" panose="02020603050405020304" pitchFamily="18" charset="0"/>
              </a:rPr>
              <a:t>间转换</a:t>
            </a:r>
            <a:endParaRPr lang="en-US" altLang="zh-CN" sz="2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724128" y="692150"/>
            <a:ext cx="3384376" cy="1584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2.3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814" y="1657350"/>
            <a:ext cx="8508674" cy="47239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变量的概念：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内存中的一个</a:t>
            </a:r>
            <a:r>
              <a:rPr lang="zh-CN" altLang="en-US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存储区域</a:t>
            </a:r>
            <a:endParaRPr lang="en-US" altLang="zh-CN" sz="20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该区域</a:t>
            </a:r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  <a:t>的数据可以在同一类型范围内不断</a:t>
            </a:r>
            <a:r>
              <a:rPr lang="zh-CN" altLang="en-US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变化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该区域有自己的名称（变量名）和类型（数据类型）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变量的作用：</a:t>
            </a: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用于在内存中保存数据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变量注意：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中每个变量必须先声明，后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en-US" altLang="zh-CN" sz="20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的作用域：一对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{ }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之间有效	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初始化值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变量名来访问这块</a:t>
            </a:r>
            <a:r>
              <a:rPr lang="zh-CN" altLang="en-US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区域的数据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1292" y="981075"/>
            <a:ext cx="1333500" cy="444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011292" y="981075"/>
            <a:ext cx="133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678042" y="1484313"/>
            <a:ext cx="198437" cy="1444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876479" y="16287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endParaRPr lang="zh-CN" altLang="en-US" sz="18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68642" y="763588"/>
            <a:ext cx="935037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84542" y="1268413"/>
            <a:ext cx="936625" cy="366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40079" y="1765300"/>
            <a:ext cx="936625" cy="366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7884542" y="1195388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740079" y="17319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812360" y="692150"/>
            <a:ext cx="57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2.3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814" y="1657350"/>
            <a:ext cx="8508674" cy="47239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ea typeface="宋体" panose="02010600030101010101" pitchFamily="2" charset="-122"/>
              </a:rPr>
              <a:t>声明变量</a:t>
            </a:r>
            <a:endParaRPr lang="en-US" altLang="zh-CN" b="1">
              <a:ea typeface="宋体" panose="02010600030101010101" pitchFamily="2" charset="-122"/>
            </a:endParaRP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语法：</a:t>
            </a:r>
            <a:r>
              <a:rPr lang="en-US" altLang="zh-CN">
                <a:ea typeface="宋体" panose="02010600030101010101" pitchFamily="2" charset="-122"/>
              </a:rPr>
              <a:t>&lt;</a:t>
            </a:r>
            <a:r>
              <a:rPr lang="zh-CN" altLang="en-US">
                <a:ea typeface="宋体" panose="02010600030101010101" pitchFamily="2" charset="-122"/>
              </a:rPr>
              <a:t>数据类型</a:t>
            </a:r>
            <a:r>
              <a:rPr lang="en-US" altLang="zh-CN">
                <a:ea typeface="宋体" panose="02010600030101010101" pitchFamily="2" charset="-122"/>
              </a:rPr>
              <a:t>&gt; 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&lt;</a:t>
            </a:r>
            <a:r>
              <a:rPr lang="zh-CN" altLang="en-US">
                <a:ea typeface="宋体" panose="02010600030101010101" pitchFamily="2" charset="-122"/>
              </a:rPr>
              <a:t>变量名称</a:t>
            </a:r>
            <a:r>
              <a:rPr lang="en-US" altLang="zh-CN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例如：</a:t>
            </a:r>
            <a:r>
              <a:rPr lang="en-US" altLang="zh-CN">
                <a:ea typeface="宋体" panose="02010600030101010101" pitchFamily="2" charset="-122"/>
              </a:rPr>
              <a:t>int var;</a:t>
            </a:r>
            <a:endParaRPr lang="en-US" altLang="zh-CN">
              <a:ea typeface="宋体" panose="02010600030101010101" pitchFamily="2" charset="-122"/>
            </a:endParaRPr>
          </a:p>
          <a:p>
            <a:pPr marL="457200" lvl="1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b="1">
                <a:ea typeface="宋体" panose="02010600030101010101" pitchFamily="2" charset="-122"/>
              </a:rPr>
              <a:t>变量的赋值</a:t>
            </a:r>
            <a:endParaRPr lang="en-US" altLang="zh-CN" sz="2800" b="1">
              <a:ea typeface="宋体" panose="02010600030101010101" pitchFamily="2" charset="-122"/>
            </a:endParaRP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语法：</a:t>
            </a:r>
            <a:r>
              <a:rPr lang="en-US" altLang="zh-CN">
                <a:ea typeface="宋体" panose="02010600030101010101" pitchFamily="2" charset="-122"/>
              </a:rPr>
              <a:t>&lt;</a:t>
            </a:r>
            <a:r>
              <a:rPr lang="zh-CN" altLang="en-US">
                <a:ea typeface="宋体" panose="02010600030101010101" pitchFamily="2" charset="-122"/>
              </a:rPr>
              <a:t>变量名称</a:t>
            </a:r>
            <a:r>
              <a:rPr lang="en-US" altLang="zh-CN">
                <a:ea typeface="宋体" panose="02010600030101010101" pitchFamily="2" charset="-122"/>
              </a:rPr>
              <a:t>&gt; =  &lt;</a:t>
            </a:r>
            <a:r>
              <a:rPr lang="zh-CN" altLang="en-US">
                <a:ea typeface="宋体" panose="02010600030101010101" pitchFamily="2" charset="-122"/>
              </a:rPr>
              <a:t>值</a:t>
            </a:r>
            <a:r>
              <a:rPr lang="en-US" altLang="zh-CN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例如：</a:t>
            </a:r>
            <a:r>
              <a:rPr lang="en-US" altLang="zh-CN">
                <a:ea typeface="宋体" panose="02010600030101010101" pitchFamily="2" charset="-122"/>
              </a:rPr>
              <a:t>var = 10;</a:t>
            </a:r>
            <a:endParaRPr lang="en-US" altLang="zh-CN">
              <a:ea typeface="宋体" panose="02010600030101010101" pitchFamily="2" charset="-122"/>
            </a:endParaRPr>
          </a:p>
          <a:p>
            <a:pPr marL="457200" lvl="1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b="1">
                <a:ea typeface="宋体" panose="02010600030101010101" pitchFamily="2" charset="-122"/>
              </a:rPr>
              <a:t>声明和赋值变量</a:t>
            </a:r>
            <a:endParaRPr lang="en-US" altLang="zh-CN" sz="2800" b="1">
              <a:ea typeface="宋体" panose="02010600030101010101" pitchFamily="2" charset="-122"/>
            </a:endParaRP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语法：</a:t>
            </a:r>
            <a:r>
              <a:rPr lang="en-US" altLang="zh-CN">
                <a:ea typeface="宋体" panose="02010600030101010101" pitchFamily="2" charset="-122"/>
              </a:rPr>
              <a:t> &lt;</a:t>
            </a:r>
            <a:r>
              <a:rPr lang="zh-CN" altLang="en-US">
                <a:ea typeface="宋体" panose="02010600030101010101" pitchFamily="2" charset="-122"/>
              </a:rPr>
              <a:t>数据类型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&lt;</a:t>
            </a:r>
            <a:r>
              <a:rPr lang="zh-CN" altLang="en-US">
                <a:ea typeface="宋体" panose="02010600030101010101" pitchFamily="2" charset="-122"/>
              </a:rPr>
              <a:t>变量名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=  &lt;</a:t>
            </a:r>
            <a:r>
              <a:rPr lang="zh-CN" altLang="en-US">
                <a:ea typeface="宋体" panose="02010600030101010101" pitchFamily="2" charset="-122"/>
              </a:rPr>
              <a:t>初始化值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例如：</a:t>
            </a:r>
            <a:r>
              <a:rPr lang="en-US" altLang="zh-CN">
                <a:ea typeface="宋体" panose="02010600030101010101" pitchFamily="2" charset="-122"/>
              </a:rPr>
              <a:t>int var = 10;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0" y="620688"/>
            <a:ext cx="6292889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变量的分类-按数据类型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97" y="1556792"/>
            <a:ext cx="8229600" cy="10429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对于每一种数据都定义了明确的具体数据类型，在内存中分配了不同大小的内存空间。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左大括号 9"/>
          <p:cNvSpPr/>
          <p:nvPr/>
        </p:nvSpPr>
        <p:spPr bwMode="auto">
          <a:xfrm>
            <a:off x="1689101" y="3765569"/>
            <a:ext cx="434628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6725" y="4270394"/>
            <a:ext cx="14382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835696" y="3501008"/>
            <a:ext cx="223078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endParaRPr lang="en-US" altLang="zh-CN" sz="20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   (primitive type)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123729" y="5007297"/>
            <a:ext cx="20193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引用数据类型</a:t>
            </a:r>
            <a:endParaRPr lang="en-US" altLang="zh-CN" sz="20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(reference type)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左大括号 13"/>
          <p:cNvSpPr/>
          <p:nvPr/>
        </p:nvSpPr>
        <p:spPr bwMode="auto">
          <a:xfrm>
            <a:off x="3635375" y="3187719"/>
            <a:ext cx="57658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左大括号 14"/>
          <p:cNvSpPr/>
          <p:nvPr/>
        </p:nvSpPr>
        <p:spPr bwMode="auto">
          <a:xfrm>
            <a:off x="3994224" y="4845069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4354512" y="2971819"/>
            <a:ext cx="1295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数值型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354512" y="3797319"/>
            <a:ext cx="1727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字符型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(char)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354512" y="4340244"/>
            <a:ext cx="22320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布尔型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(boolean)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左大括号 18"/>
          <p:cNvSpPr/>
          <p:nvPr/>
        </p:nvSpPr>
        <p:spPr bwMode="auto">
          <a:xfrm>
            <a:off x="5360987" y="2901969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649912" y="2755919"/>
            <a:ext cx="349408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整数类型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byte,short,int,long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649912" y="3476644"/>
            <a:ext cx="33845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浮点类型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float,double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4210124" y="4702194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(class)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4210124" y="5207019"/>
            <a:ext cx="25209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(interface)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210124" y="5743594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([ ])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8264" y="4797152"/>
            <a:ext cx="165735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字符串在这里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5470600" y="4937941"/>
            <a:ext cx="1405657" cy="35719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66724" y="1027113"/>
            <a:ext cx="590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补充</a:t>
            </a:r>
            <a:r>
              <a:rPr lang="zh-CN" altLang="en-US" dirty="0"/>
              <a:t>：</a:t>
            </a:r>
            <a:r>
              <a:rPr lang="zh-CN" altLang="en-US" dirty="0" smtClean="0"/>
              <a:t>变量</a:t>
            </a:r>
            <a:r>
              <a:rPr lang="zh-CN" altLang="en-US" dirty="0"/>
              <a:t>的分类</a:t>
            </a:r>
            <a:r>
              <a:rPr lang="zh-CN" altLang="en-US" dirty="0" smtClean="0"/>
              <a:t>-按声明的位置的不同</a:t>
            </a:r>
            <a:endParaRPr lang="zh-CN" altLang="en-US" dirty="0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466725" y="1803400"/>
            <a:ext cx="8066088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在</a:t>
            </a:r>
            <a:r>
              <a:rPr lang="zh-CN" altLang="en-US" b="1" dirty="0"/>
              <a:t>方法体外，类体内声明的变量称为</a:t>
            </a:r>
            <a:r>
              <a:rPr lang="zh-CN" altLang="en-US" b="1" dirty="0">
                <a:solidFill>
                  <a:srgbClr val="FF0000"/>
                </a:solidFill>
              </a:rPr>
              <a:t>成员变量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在</a:t>
            </a:r>
            <a:r>
              <a:rPr lang="zh-CN" altLang="en-US" b="1" dirty="0"/>
              <a:t>方法体内部声明的变量称为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sz="2200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●</a:t>
            </a:r>
            <a:r>
              <a:rPr lang="zh-CN" altLang="en-US" b="1" dirty="0"/>
              <a:t>注意：二者在初始化值方面的异同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zh-CN" altLang="en-US" sz="2000" b="1" dirty="0"/>
              <a:t>同：</a:t>
            </a:r>
            <a:r>
              <a:rPr lang="zh-CN" altLang="en-US" sz="2000" dirty="0"/>
              <a:t>都有生命周期</a:t>
            </a:r>
            <a:r>
              <a:rPr lang="en-US" altLang="zh-CN" sz="2000" b="1" dirty="0"/>
              <a:t>      </a:t>
            </a:r>
            <a:r>
              <a:rPr lang="zh-CN" altLang="en-US" sz="2000" b="1" dirty="0"/>
              <a:t>异：</a:t>
            </a:r>
            <a:r>
              <a:rPr lang="zh-CN" altLang="en-US" sz="2000" dirty="0"/>
              <a:t>局部变量除形参外，需显式初始化。</a:t>
            </a:r>
            <a:endParaRPr lang="zh-CN" altLang="en-US" sz="2000" dirty="0"/>
          </a:p>
        </p:txBody>
      </p:sp>
      <p:sp>
        <p:nvSpPr>
          <p:cNvPr id="2" name="左大括号 1"/>
          <p:cNvSpPr/>
          <p:nvPr/>
        </p:nvSpPr>
        <p:spPr>
          <a:xfrm>
            <a:off x="1185863" y="3213100"/>
            <a:ext cx="215900" cy="1368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4" name="TextBox 3"/>
          <p:cNvSpPr txBox="1">
            <a:spLocks noChangeArrowheads="1"/>
          </p:cNvSpPr>
          <p:nvPr/>
        </p:nvSpPr>
        <p:spPr bwMode="auto">
          <a:xfrm>
            <a:off x="1401763" y="2998788"/>
            <a:ext cx="15128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/>
              <a:t>成员变量</a:t>
            </a:r>
            <a:endParaRPr lang="zh-CN" altLang="en-US" sz="2200" b="1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1401763" y="4335463"/>
            <a:ext cx="1512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/>
              <a:t>局部变量</a:t>
            </a:r>
            <a:endParaRPr lang="zh-CN" altLang="en-US" sz="2200" b="1"/>
          </a:p>
        </p:txBody>
      </p:sp>
      <p:sp>
        <p:nvSpPr>
          <p:cNvPr id="11" name="左大括号 10"/>
          <p:cNvSpPr/>
          <p:nvPr/>
        </p:nvSpPr>
        <p:spPr>
          <a:xfrm>
            <a:off x="2843213" y="2744788"/>
            <a:ext cx="252412" cy="1044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71775" y="3968750"/>
            <a:ext cx="250825" cy="133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3059113" y="2559050"/>
            <a:ext cx="45386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实例变量（不以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  <a:endParaRPr lang="zh-CN" altLang="en-US" sz="2200"/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3059113" y="3398838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类变量（以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  <a:endParaRPr lang="zh-CN" altLang="en-US" sz="2200"/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3113088" y="3843338"/>
            <a:ext cx="4537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形参（</a:t>
            </a:r>
            <a:r>
              <a:rPr lang="zh-CN" altLang="en-US" sz="2200" smtClean="0"/>
              <a:t>方法、构造器</a:t>
            </a:r>
            <a:r>
              <a:rPr lang="en-US" altLang="zh-CN" sz="2200" smtClean="0"/>
              <a:t>()</a:t>
            </a:r>
            <a:r>
              <a:rPr lang="zh-CN" altLang="en-US" sz="2200" smtClean="0"/>
              <a:t>中</a:t>
            </a:r>
            <a:r>
              <a:rPr lang="zh-CN" altLang="en-US" sz="2200"/>
              <a:t>定义的变量）</a:t>
            </a:r>
            <a:endParaRPr lang="zh-CN" altLang="en-US" sz="2200"/>
          </a:p>
        </p:txBody>
      </p: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3059113" y="4335463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方法局部变量（在方法内定义）</a:t>
            </a:r>
            <a:endParaRPr lang="zh-CN" altLang="en-US" sz="2200"/>
          </a:p>
        </p:txBody>
      </p:sp>
      <p:sp>
        <p:nvSpPr>
          <p:cNvPr id="14352" name="TextBox 17"/>
          <p:cNvSpPr txBox="1">
            <a:spLocks noChangeArrowheads="1"/>
          </p:cNvSpPr>
          <p:nvPr/>
        </p:nvSpPr>
        <p:spPr bwMode="auto">
          <a:xfrm>
            <a:off x="3121025" y="4911725"/>
            <a:ext cx="490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代码块局部变量（在代码块内定义）</a:t>
            </a:r>
            <a:endParaRPr lang="zh-CN" altLang="en-US" sz="2200"/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414338" y="3398838"/>
            <a:ext cx="844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所有</a:t>
            </a:r>
            <a:endParaRPr lang="en-US" altLang="zh-CN"/>
          </a:p>
          <a:p>
            <a:pPr eaLnBrk="1" hangingPunct="1"/>
            <a:r>
              <a:rPr lang="zh-CN" altLang="en-US"/>
              <a:t>变量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987824" y="1556792"/>
            <a:ext cx="2880320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  制</a:t>
            </a:r>
            <a:endParaRPr lang="zh-CN" altLang="en-US" sz="4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3645024"/>
            <a:ext cx="8220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世界上有</a:t>
            </a:r>
            <a:r>
              <a:rPr lang="en-US" altLang="zh-CN" sz="3200" b="1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3200" b="1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种人 ，认识和不认识二进制的。</a:t>
            </a:r>
            <a:endParaRPr lang="en-US" altLang="zh-CN" sz="3200" b="1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50" y="4509120"/>
            <a:ext cx="3439950" cy="231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  制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对于整数，有四种表示方式：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二进制：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0,1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0b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0B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开头。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十进制：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0-9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八进制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0-7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以数字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开头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十六进制：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0-9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A-F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开头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表示。此处的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A-F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不区分大小写。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0x21AF +1= 0X21B0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1268760"/>
          <a:ext cx="6912768" cy="469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八进制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</a:tr>
              <a:tr h="481965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发展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历程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环境搭建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基础程序设计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类的结构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大特性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应用程序开发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IO/NIO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类库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多线程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Oracle/MySQL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泛型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枚举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IDEA 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数据结构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排序算法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元注解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Stream API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Date/Time API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1268760"/>
          <a:ext cx="6912768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468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十六进制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八进制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764704"/>
            <a:ext cx="4104456" cy="792088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二进制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39719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</a:rPr>
              <a:t>所有数字在计算机底层都以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二进制</a:t>
            </a:r>
            <a:r>
              <a:rPr lang="zh-CN" altLang="en-US" sz="2400" dirty="0" smtClean="0">
                <a:ea typeface="宋体" panose="02010600030101010101" pitchFamily="2" charset="-122"/>
              </a:rPr>
              <a:t>形式存在。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</a:rPr>
              <a:t>计算机以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补码</a:t>
            </a:r>
            <a:r>
              <a:rPr lang="zh-CN" altLang="en-US" sz="2400" dirty="0" smtClean="0">
                <a:ea typeface="宋体" panose="02010600030101010101" pitchFamily="2" charset="-122"/>
              </a:rPr>
              <a:t>的形式保存所有的整数。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正数的原码、反码、补码都相同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原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码</a:t>
            </a:r>
            <a:r>
              <a:rPr lang="zh-CN" altLang="en-US" sz="2400" dirty="0" smtClean="0">
                <a:ea typeface="宋体" panose="02010600030101010101" pitchFamily="2" charset="-122"/>
              </a:rPr>
              <a:t>：直接将一个数值换成</a:t>
            </a:r>
            <a:r>
              <a:rPr lang="zh-CN" altLang="en-US" sz="2400" smtClean="0">
                <a:ea typeface="宋体" panose="02010600030101010101" pitchFamily="2" charset="-122"/>
              </a:rPr>
              <a:t>二进制数。最高位是符号位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负数的反码</a:t>
            </a:r>
            <a:r>
              <a:rPr lang="zh-CN" altLang="en-US" sz="2400" dirty="0" smtClean="0">
                <a:ea typeface="宋体" panose="02010600030101010101" pitchFamily="2" charset="-122"/>
              </a:rPr>
              <a:t>：是对原码按位取反，只是最高位（符号位）确定为</a:t>
            </a:r>
            <a:r>
              <a:rPr lang="en-US" altLang="zh-CN" sz="2400" smtClean="0"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负数的补码</a:t>
            </a:r>
            <a:r>
              <a:rPr lang="zh-CN" altLang="en-US" sz="2400" smtClean="0">
                <a:ea typeface="宋体" panose="02010600030101010101" pitchFamily="2" charset="-122"/>
              </a:rPr>
              <a:t>：其反码加</a:t>
            </a:r>
            <a:r>
              <a:rPr lang="en-US" altLang="zh-CN" sz="2400" smtClean="0"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</a:rPr>
              <a:t>整数常量默认是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int</a:t>
            </a:r>
            <a:r>
              <a:rPr lang="zh-CN" altLang="en-US" sz="2400" dirty="0" smtClean="0">
                <a:ea typeface="宋体" panose="02010600030101010101" pitchFamily="2" charset="-122"/>
              </a:rPr>
              <a:t>类型，当用二进制定义整数时，其第</a:t>
            </a:r>
            <a:r>
              <a:rPr lang="en-US" altLang="zh-CN" sz="2400" dirty="0" smtClean="0">
                <a:ea typeface="宋体" panose="02010600030101010101" pitchFamily="2" charset="-122"/>
              </a:rPr>
              <a:t>32</a:t>
            </a:r>
            <a:r>
              <a:rPr lang="zh-CN" altLang="en-US" sz="2400" dirty="0" smtClean="0">
                <a:ea typeface="宋体" panose="02010600030101010101" pitchFamily="2" charset="-122"/>
              </a:rPr>
              <a:t>位是符号位；当是</a:t>
            </a:r>
            <a:r>
              <a:rPr lang="en-US" altLang="zh-CN" sz="2400" dirty="0" smtClean="0">
                <a:ea typeface="宋体" panose="02010600030101010101" pitchFamily="2" charset="-122"/>
              </a:rPr>
              <a:t>long</a:t>
            </a:r>
            <a:r>
              <a:rPr lang="zh-CN" altLang="en-US" sz="2400" dirty="0" smtClean="0">
                <a:ea typeface="宋体" panose="02010600030101010101" pitchFamily="2" charset="-122"/>
              </a:rPr>
              <a:t>类型时，二进制默认占</a:t>
            </a:r>
            <a:r>
              <a:rPr lang="en-US" altLang="zh-CN" sz="2400" dirty="0" smtClean="0">
                <a:ea typeface="宋体" panose="02010600030101010101" pitchFamily="2" charset="-122"/>
              </a:rPr>
              <a:t>64</a:t>
            </a:r>
            <a:r>
              <a:rPr lang="zh-CN" altLang="en-US" sz="2400" dirty="0" smtClean="0">
                <a:ea typeface="宋体" panose="02010600030101010101" pitchFamily="2" charset="-122"/>
              </a:rPr>
              <a:t>位，第</a:t>
            </a:r>
            <a:r>
              <a:rPr lang="en-US" altLang="zh-CN" sz="2400" dirty="0" smtClean="0">
                <a:ea typeface="宋体" panose="02010600030101010101" pitchFamily="2" charset="-122"/>
              </a:rPr>
              <a:t>64</a:t>
            </a:r>
            <a:r>
              <a:rPr lang="zh-CN" altLang="en-US" sz="2400" dirty="0" smtClean="0">
                <a:ea typeface="宋体" panose="02010600030101010101" pitchFamily="2" charset="-122"/>
              </a:rPr>
              <a:t>位是符号位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68288" y="13407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835696" y="980728"/>
            <a:ext cx="0" cy="34563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043608" y="1772816"/>
            <a:ext cx="36004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307" y="2420888"/>
            <a:ext cx="1200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符号位：</a:t>
            </a:r>
            <a:endParaRPr lang="en-US" altLang="zh-CN" smtClean="0"/>
          </a:p>
          <a:p>
            <a:r>
              <a:rPr lang="en-US" altLang="zh-CN" smtClean="0"/>
              <a:t>0</a:t>
            </a:r>
            <a:r>
              <a:rPr lang="zh-CN" altLang="en-US" smtClean="0"/>
              <a:t>：正数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zh-CN" altLang="en-US"/>
              <a:t>负数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68344" y="13407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79712" y="191683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 </a:t>
            </a:r>
            <a:r>
              <a:rPr lang="zh-CN" altLang="en-US" smtClean="0"/>
              <a:t>* </a:t>
            </a:r>
            <a:r>
              <a:rPr lang="en-US" altLang="zh-CN" smtClean="0"/>
              <a:t>2 ^ 3 + 1 * 2 ^ 1 + 1 * 2 ^ 0 = 11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88573" y="7960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正数：原码、反码、补码相同的。</a:t>
            </a:r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068288" y="36450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08304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-11</a:t>
            </a:r>
            <a:r>
              <a:rPr lang="zh-CN" altLang="en-US" smtClean="0"/>
              <a:t>的原码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851920" y="4221088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5936" y="42930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反码：除了符号位以外，其它各位取反</a:t>
            </a:r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043608" y="500237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380312" y="49582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-11</a:t>
            </a:r>
            <a:r>
              <a:rPr lang="zh-CN" altLang="en-US" smtClean="0"/>
              <a:t>的反码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851920" y="5445224"/>
            <a:ext cx="0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39952" y="54452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补码：反码</a:t>
            </a:r>
            <a:r>
              <a:rPr lang="en-US" altLang="zh-CN" smtClean="0"/>
              <a:t>+1</a:t>
            </a:r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043608" y="608289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380312" y="60520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-11</a:t>
            </a:r>
            <a:r>
              <a:rPr lang="zh-CN" altLang="en-US" smtClean="0"/>
              <a:t>的</a:t>
            </a:r>
            <a:r>
              <a:rPr lang="zh-CN" altLang="en-US"/>
              <a:t>补</a:t>
            </a:r>
            <a:r>
              <a:rPr lang="zh-CN" altLang="en-US" smtClean="0"/>
              <a:t>码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13407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96336" y="13407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127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923928" y="1916832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15616" y="25649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87154" y="2569067"/>
            <a:ext cx="12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-127</a:t>
            </a:r>
            <a:r>
              <a:rPr lang="zh-CN" altLang="en-US" smtClean="0"/>
              <a:t>原码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40178" y="36450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11716" y="3649187"/>
            <a:ext cx="12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-127</a:t>
            </a:r>
            <a:r>
              <a:rPr lang="zh-CN" altLang="en-US"/>
              <a:t>反</a:t>
            </a:r>
            <a:r>
              <a:rPr lang="zh-CN" altLang="en-US" smtClean="0"/>
              <a:t>码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923928" y="3068960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133157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504695" y="4729307"/>
            <a:ext cx="12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-127</a:t>
            </a:r>
            <a:r>
              <a:rPr lang="zh-CN" altLang="en-US" smtClean="0"/>
              <a:t>补码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23928" y="4221088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923928" y="5229200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1960" y="522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-128 = -127 - 1</a:t>
            </a:r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043608" y="573325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477399" y="5657355"/>
            <a:ext cx="12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-128</a:t>
            </a:r>
            <a:r>
              <a:rPr lang="zh-CN" altLang="en-US" smtClean="0"/>
              <a:t>补码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11967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23928" y="17008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79912" y="1700808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75928" y="23488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3779912" y="2780928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1960" y="29249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取反</a:t>
            </a:r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75928" y="33461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3779912" y="3861048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7944" y="38610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其相反数</a:t>
            </a:r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75928" y="444572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92280" y="43651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88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07999" y="11247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?   -88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760" y="1268760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rgbClr val="FF0000"/>
                </a:solidFill>
              </a:rPr>
              <a:t>13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98072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十进制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二进制：除</a:t>
            </a:r>
            <a:r>
              <a:rPr lang="en-US" altLang="zh-CN" smtClean="0">
                <a:sym typeface="Wingdings" panose="05000000000000000000" pitchFamily="2" charset="2"/>
              </a:rPr>
              <a:t>2</a:t>
            </a:r>
            <a:r>
              <a:rPr lang="zh-CN" altLang="en-US" smtClean="0">
                <a:sym typeface="Wingdings" panose="05000000000000000000" pitchFamily="2" charset="2"/>
              </a:rPr>
              <a:t>取余的逆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1484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71800" y="2204864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rgbClr val="FF0000"/>
                </a:solidFill>
              </a:rPr>
              <a:t>6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0495" y="1916832"/>
            <a:ext cx="461665" cy="33843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/>
              <a:t>101100000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89682" y="3140968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rgbClr val="FF0000"/>
                </a:solidFill>
              </a:rPr>
              <a:t>3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99633" y="4077072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rgbClr val="FF0000"/>
                </a:solidFill>
              </a:rPr>
              <a:t>1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38487" y="4977172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rgbClr val="FF0000"/>
                </a:solidFill>
              </a:rPr>
              <a:t>0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44025" y="5805264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rgbClr val="FF0000"/>
                </a:solidFill>
              </a:rPr>
              <a:t>0</a:t>
            </a:r>
            <a:endParaRPr lang="zh-CN" altLang="en-US" sz="360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012160" y="1916832"/>
            <a:ext cx="0" cy="12241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156176" y="242088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20272" y="22048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1101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5616" y="112581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1156564" y="1484784"/>
            <a:ext cx="144016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1916832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符号位：</a:t>
            </a:r>
            <a:endParaRPr lang="en-US" altLang="zh-CN" smtClean="0"/>
          </a:p>
          <a:p>
            <a:r>
              <a:rPr lang="en-US" altLang="zh-CN" smtClean="0"/>
              <a:t>0</a:t>
            </a:r>
            <a:r>
              <a:rPr lang="zh-CN" altLang="en-US" smtClean="0"/>
              <a:t>：正数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：负数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80312" y="11324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21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68288" y="29969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52320" y="2996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31165" y="35730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25734" y="35730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43608" y="42930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5734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043608" y="47971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25734" y="47971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91880" y="162880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2^4 + 2^2 + 2^0 = 21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835696" y="692696"/>
            <a:ext cx="0" cy="54726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68288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272300" y="54452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127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在计算机底层，都是以补码的方式存储数值的。</a:t>
            </a:r>
            <a:endParaRPr lang="en-US" altLang="zh-CN" smtClean="0"/>
          </a:p>
          <a:p>
            <a:r>
              <a:rPr lang="zh-CN" altLang="en-US" smtClean="0"/>
              <a:t>对于正数来说：原码、反码、补码是相同的，三码合一</a:t>
            </a: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0812" y="1556792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362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92280" y="15271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127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180528" y="2060848"/>
            <a:ext cx="9577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11560" y="23488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48264" y="237169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</a:t>
            </a:r>
            <a:r>
              <a:rPr lang="zh-CN" altLang="en-US" smtClean="0"/>
              <a:t>的原码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07904" y="2852936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1920" y="2852936"/>
            <a:ext cx="378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反码：除符号位外，各个位取反</a:t>
            </a:r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11560" y="32222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48264" y="322329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</a:t>
            </a:r>
            <a:r>
              <a:rPr lang="zh-CN" altLang="en-US" smtClean="0"/>
              <a:t>的反码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07904" y="3592631"/>
            <a:ext cx="0" cy="4844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52395" y="368747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补码：反码</a:t>
            </a:r>
            <a:r>
              <a:rPr lang="en-US" altLang="zh-CN" smtClean="0"/>
              <a:t>+ 1</a:t>
            </a:r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11560" y="408221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860707" y="40770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</a:t>
            </a:r>
            <a:r>
              <a:rPr lang="zh-CN" altLang="en-US" smtClean="0"/>
              <a:t>的补码</a:t>
            </a: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-180528" y="4509120"/>
            <a:ext cx="9577064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99212" y="4725144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362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948264" y="47251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-127</a:t>
            </a:r>
            <a:r>
              <a:rPr lang="zh-CN" altLang="en-US" smtClean="0"/>
              <a:t>的原码</a:t>
            </a:r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21163" y="5229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362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860707" y="511654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-127</a:t>
            </a:r>
            <a:r>
              <a:rPr lang="zh-CN" altLang="en-US" smtClean="0"/>
              <a:t>的反码</a:t>
            </a:r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11560" y="5733256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362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860707" y="56612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-127</a:t>
            </a:r>
            <a:r>
              <a:rPr lang="zh-CN" altLang="en-US" smtClean="0"/>
              <a:t>的补码</a:t>
            </a:r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-108520" y="6165304"/>
            <a:ext cx="94174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11560" y="630932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362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828659" y="621662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-128</a:t>
            </a:r>
            <a:r>
              <a:rPr lang="zh-CN" altLang="en-US" smtClean="0"/>
              <a:t>的补码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196752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22628" y="1309410"/>
            <a:ext cx="13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？  </a:t>
            </a:r>
            <a:r>
              <a:rPr lang="en-US" altLang="zh-CN" smtClean="0"/>
              <a:t>-111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560" y="198884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1560" y="270892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67744" y="338182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13 = 1 + 4 + 8 = 2^0 +</a:t>
            </a:r>
            <a:r>
              <a:rPr lang="zh-CN" altLang="en-US"/>
              <a:t> </a:t>
            </a:r>
            <a:r>
              <a:rPr lang="en-US" altLang="zh-CN" smtClean="0"/>
              <a:t>2 ^ 2 + 2 ^ 3</a:t>
            </a:r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7544" y="375115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75856" y="4245921"/>
            <a:ext cx="374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十进制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二进制：除</a:t>
            </a:r>
            <a:r>
              <a:rPr lang="en-US" altLang="zh-CN" smtClean="0">
                <a:sym typeface="Wingdings" panose="05000000000000000000" pitchFamily="2" charset="2"/>
              </a:rPr>
              <a:t>2</a:t>
            </a:r>
            <a:r>
              <a:rPr lang="zh-CN" altLang="en-US" smtClean="0">
                <a:sym typeface="Wingdings" panose="05000000000000000000" pitchFamily="2" charset="2"/>
              </a:rPr>
              <a:t>取模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47664" y="4293096"/>
            <a:ext cx="504056" cy="322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44305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691680" y="4799919"/>
            <a:ext cx="504056" cy="322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6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4431" y="5122076"/>
            <a:ext cx="461665" cy="14032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/>
              <a:t>101100000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76696" y="5229200"/>
            <a:ext cx="504056" cy="322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51720" y="5662631"/>
            <a:ext cx="504056" cy="322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06379" y="6093296"/>
            <a:ext cx="504056" cy="322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7100" y="6525344"/>
            <a:ext cx="504056" cy="322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436096" y="5122075"/>
            <a:ext cx="0" cy="12933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652120" y="5662631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4208" y="547796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1101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3880" y="3212976"/>
          <a:ext cx="3408040" cy="44782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24400" y="3212976"/>
          <a:ext cx="3408040" cy="44782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044280" y="3429000"/>
            <a:ext cx="93610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56248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①各位取</a:t>
            </a:r>
            <a:r>
              <a:rPr lang="zh-CN" altLang="en-US" dirty="0"/>
              <a:t>反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912" y="38610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r>
              <a:rPr lang="zh-CN" altLang="en-US" dirty="0" smtClean="0"/>
              <a:t>的二进制码：</a:t>
            </a:r>
            <a:r>
              <a:rPr lang="en-US" altLang="zh-CN" dirty="0" smtClean="0"/>
              <a:t>2^0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124400" y="4581128"/>
          <a:ext cx="3408040" cy="44782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3756248" y="3861048"/>
            <a:ext cx="1296144" cy="720080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2392" y="51571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r>
              <a:rPr lang="zh-CN" altLang="en-US" dirty="0" smtClean="0"/>
              <a:t>的二进制码（反码）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564560" y="3861048"/>
            <a:ext cx="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44580" y="404571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764704"/>
            <a:ext cx="6292814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本章内容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9717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关键字与保留字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260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数据类型转换</a:t>
            </a:r>
            <a:endParaRPr lang="en-US" altLang="zh-CN" sz="2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zh-CN" altLang="en-US" sz="2600" smtClean="0">
                <a:ea typeface="宋体" panose="02010600030101010101" pitchFamily="2" charset="-122"/>
                <a:cs typeface="Times New Roman" panose="02020603050405020304" pitchFamily="18" charset="0"/>
              </a:rPr>
              <a:t>制与进制间的转换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2.4 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流程控制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4586" y="620688"/>
            <a:ext cx="485265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进制间转化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进制的基本转换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  二进制互转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二进制转成十进制  乘以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十进制转成二进制  除以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取余数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  八进制互转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   十六进制互转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 八进制互转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 十六进制互转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00100" y="5203847"/>
            <a:ext cx="1511300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44788" y="5924572"/>
            <a:ext cx="1512887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45013" y="5059384"/>
            <a:ext cx="1512887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73800" y="5059384"/>
            <a:ext cx="1512888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85852" y="5300336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276599" y="6060206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062549" y="5195729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八进制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6654775" y="5159564"/>
            <a:ext cx="133191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十六进制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endCxn id="5" idx="2"/>
          </p:cNvCxnSpPr>
          <p:nvPr/>
        </p:nvCxnSpPr>
        <p:spPr>
          <a:xfrm>
            <a:off x="2368525" y="5737247"/>
            <a:ext cx="576263" cy="4746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457675" y="5635647"/>
            <a:ext cx="503238" cy="33972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57675" y="5635647"/>
            <a:ext cx="2197100" cy="5762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1520" y="1412776"/>
          <a:ext cx="8460896" cy="3758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29564"/>
                <a:gridCol w="299242"/>
                <a:gridCol w="264403"/>
                <a:gridCol w="264403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213285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二进制 </a:t>
            </a:r>
            <a:r>
              <a:rPr lang="en-US" altLang="zh-CN" dirty="0" smtClean="0"/>
              <a:t>--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十进制：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*</a:t>
            </a:r>
            <a:r>
              <a:rPr lang="en-US" altLang="zh-CN" dirty="0" smtClean="0">
                <a:sym typeface="Wingdings" panose="05000000000000000000" pitchFamily="2" charset="2"/>
              </a:rPr>
              <a:t>2^0 + 1*2^1 + 1*2^3 = 11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3273" y="3429000"/>
            <a:ext cx="1008112" cy="396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1580" y="34557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436096" y="3627022"/>
            <a:ext cx="0" cy="1228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35696" y="4043200"/>
            <a:ext cx="1008112" cy="396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58407" y="3627022"/>
            <a:ext cx="461665" cy="27543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10110000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123728" y="4657400"/>
            <a:ext cx="1008112" cy="396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12295" y="5229200"/>
            <a:ext cx="1008112" cy="396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919700" y="5805264"/>
            <a:ext cx="1008112" cy="396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0152" y="364037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十进制</a:t>
            </a:r>
            <a:r>
              <a:rPr lang="en-US" altLang="zh-CN" dirty="0" smtClean="0"/>
              <a:t>-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二进制：</a:t>
            </a:r>
            <a:r>
              <a:rPr lang="en-US" altLang="zh-CN" dirty="0" smtClean="0"/>
              <a:t>00001101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7544" y="1484784"/>
          <a:ext cx="792089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7668344" y="213285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8100392" y="2132856"/>
            <a:ext cx="72008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4919" y="3140968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                                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948264" y="206084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308304" y="2132856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92280" y="31409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228184" y="213285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228184" y="2348880"/>
            <a:ext cx="36004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6136" y="2996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7528" y="4149080"/>
          <a:ext cx="792089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接连接符 25"/>
          <p:cNvCxnSpPr/>
          <p:nvPr/>
        </p:nvCxnSpPr>
        <p:spPr>
          <a:xfrm>
            <a:off x="7380312" y="476681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884368" y="4941168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68344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6408204" y="4797152"/>
            <a:ext cx="9721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948264" y="4941168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88224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04048" y="5886564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0XE9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75856" y="292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0351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21328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二进制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八进制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0048" y="507284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二进制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十六</a:t>
            </a:r>
            <a:r>
              <a:rPr lang="zh-CN" altLang="en-US" dirty="0" smtClean="0">
                <a:sym typeface="Wingdings" panose="05000000000000000000" pitchFamily="2" charset="2"/>
              </a:rPr>
              <a:t>进制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2160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</a:t>
            </a:r>
            <a:r>
              <a:rPr lang="en-US" altLang="zh-CN" smtClean="0">
                <a:sym typeface="Wingdings" panose="05000000000000000000" pitchFamily="2" charset="2"/>
              </a:rPr>
              <a:t>7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4847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0357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八进制：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27022" y="1804956"/>
            <a:ext cx="480682" cy="9268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73806" y="2743637"/>
          <a:ext cx="959769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>
            <a:stCxn id="4" idx="2"/>
          </p:cNvCxnSpPr>
          <p:nvPr/>
        </p:nvCxnSpPr>
        <p:spPr>
          <a:xfrm>
            <a:off x="1331640" y="1854116"/>
            <a:ext cx="335723" cy="20789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22457" y="3941730"/>
          <a:ext cx="873585" cy="388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95"/>
                <a:gridCol w="291195"/>
                <a:gridCol w="291195"/>
              </a:tblGrid>
              <a:tr h="3889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1187624" y="1804956"/>
            <a:ext cx="144016" cy="33522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187624" y="5229200"/>
          <a:ext cx="873585" cy="388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95"/>
                <a:gridCol w="291195"/>
                <a:gridCol w="291195"/>
              </a:tblGrid>
              <a:tr h="3889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07604" y="5877272"/>
          <a:ext cx="4632174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86"/>
                <a:gridCol w="514686"/>
                <a:gridCol w="514686"/>
                <a:gridCol w="514686"/>
                <a:gridCol w="514686"/>
                <a:gridCol w="514686"/>
                <a:gridCol w="514686"/>
                <a:gridCol w="514686"/>
                <a:gridCol w="514686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9275" y="5445224"/>
            <a:ext cx="10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二进制：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83968" y="9087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十六进制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9992" y="166945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0x3AF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171438" y="1855404"/>
            <a:ext cx="480682" cy="9268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868144" y="2782216"/>
          <a:ext cx="1535832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076056" y="3525100"/>
          <a:ext cx="1535832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5004048" y="2038782"/>
            <a:ext cx="407731" cy="13182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211960" y="2038782"/>
            <a:ext cx="648072" cy="16782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468216" y="3789040"/>
          <a:ext cx="1535832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857256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练  习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755576" y="1916832"/>
            <a:ext cx="7537450" cy="273551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将以下十进制数转换为十六进制和二进制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1155" eaLnBrk="1" hangingPunct="1">
              <a:buNone/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123     256    87    62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将以下十六进制数转换为十进制和二进制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1155" eaLnBrk="1" hangingPunct="1"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0x123     0x25F    0x38    0x62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800100" lvl="1" indent="-351155" eaLnBrk="1" hangingPunct="1">
              <a:buNone/>
              <a:defRPr/>
            </a:pPr>
            <a:endParaRPr lang="zh-CN" altLang="en-US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2532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</p:spPr>
        <p:txBody>
          <a:bodyPr/>
          <a:lstStyle/>
          <a:p>
            <a:fld id="{91B525DD-C241-4677-90DB-5CA915AA2051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6931774" cy="79434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整数类型：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10659"/>
            <a:ext cx="8820472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各整数类型有固定的表数范围和字段长度，不受具体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的影响，以保证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程序的可移植性。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的整型常量默认为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型，声明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型常量须后加‘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  <a:endParaRPr lang="en-US" altLang="zh-CN" sz="240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ava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zh-CN" altLang="en-US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中变量常声明为</a:t>
            </a:r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型，除非不足以表示大数，才使用</a:t>
            </a:r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755576" y="3428205"/>
          <a:ext cx="7635875" cy="2305051"/>
        </p:xfrm>
        <a:graphic>
          <a:graphicData uri="http://schemas.openxmlformats.org/drawingml/2006/table">
            <a:tbl>
              <a:tblPr/>
              <a:tblGrid>
                <a:gridCol w="2544762"/>
                <a:gridCol w="2544763"/>
                <a:gridCol w="25463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类   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占用存储空间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表数范围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yte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1字节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=8bit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位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-128 ~ 127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short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2字节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-1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int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4字节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8字节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83662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500MB   1MB = 1024KB  1KB= 1024B  B= byte ? 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smtClean="0">
                <a:ea typeface="宋体" panose="02010600030101010101" pitchFamily="2" charset="-122"/>
              </a:rPr>
              <a:t>it?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bit: 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计算机中的最小存储单位。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byte: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计算机中基本存储单元。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00113" y="980728"/>
            <a:ext cx="7537450" cy="4968552"/>
          </a:xfrm>
        </p:spPr>
        <p:txBody>
          <a:bodyPr>
            <a:noAutofit/>
          </a:bodyPr>
          <a:lstStyle/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1  public </a:t>
            </a:r>
            <a:r>
              <a:rPr lang="en-US" altLang="zh-CN" sz="2000" b="1" smtClean="0">
                <a:latin typeface="+mj-lt"/>
                <a:ea typeface="宋体" panose="02010600030101010101" pitchFamily="2" charset="-122"/>
              </a:rPr>
              <a:t>class VariableTest </a:t>
            </a: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{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2      public static void main(String[] </a:t>
            </a:r>
            <a:r>
              <a:rPr lang="en-US" altLang="zh-CN" sz="2000" b="1" dirty="0" err="1" smtClean="0">
                <a:latin typeface="+mj-lt"/>
                <a:ea typeface="宋体" panose="02010600030101010101" pitchFamily="2" charset="-122"/>
              </a:rPr>
              <a:t>args</a:t>
            </a: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) {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3          </a:t>
            </a:r>
            <a:r>
              <a:rPr lang="en-US" altLang="zh-CN" sz="2000" b="1" dirty="0" err="1" smtClean="0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 number1;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4          number1 = 10;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5  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6          </a:t>
            </a:r>
            <a:r>
              <a:rPr lang="en-US" altLang="zh-CN" sz="2000" b="1" dirty="0" err="1" smtClean="0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 number2;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7          number2 = 20;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8  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9          </a:t>
            </a:r>
            <a:r>
              <a:rPr lang="en-US" altLang="zh-CN" sz="2000" b="1" dirty="0" err="1" smtClean="0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 number3;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10        number3 = number1 + number2;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11        </a:t>
            </a:r>
            <a:r>
              <a:rPr lang="en-US" altLang="zh-CN" sz="2000" b="1" dirty="0" err="1" smtClean="0">
                <a:latin typeface="+mj-lt"/>
                <a:ea typeface="宋体" panose="02010600030101010101" pitchFamily="2" charset="-122"/>
              </a:rPr>
              <a:t>System.out.println</a:t>
            </a: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("Number3 = " + number3);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12 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13        </a:t>
            </a:r>
            <a:r>
              <a:rPr lang="en-US" altLang="zh-CN" sz="2000" b="1" dirty="0" err="1" smtClean="0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 number4 = 50;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14        </a:t>
            </a:r>
            <a:r>
              <a:rPr lang="en-US" altLang="zh-CN" sz="2000" b="1" dirty="0" err="1" smtClean="0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 number5 = number4 - number3;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15        </a:t>
            </a:r>
            <a:r>
              <a:rPr lang="en-US" altLang="zh-CN" sz="2000" b="1" dirty="0" err="1" smtClean="0">
                <a:latin typeface="+mj-lt"/>
                <a:ea typeface="宋体" panose="02010600030101010101" pitchFamily="2" charset="-122"/>
              </a:rPr>
              <a:t>System.out.println</a:t>
            </a: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("Number5 = " + number5);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16     }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anose="02010600030101010101" pitchFamily="2" charset="-122"/>
              </a:rPr>
              <a:t>17 }</a:t>
            </a:r>
            <a:endParaRPr lang="en-US" altLang="zh-CN" sz="2000" b="1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764704"/>
            <a:ext cx="5428718" cy="79434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浮点类型：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sz="3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32249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与整数类型类似，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浮点类型也有固定的表数范围和字段长度，不受具体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的影响。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的浮点型常量默认为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型常量，须后加‘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浮点型常量有两种表示形式：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十进制数形式：如：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5.12       512.0f        .512   (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必须有小数点）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科学计数法形式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5.12e2      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512E2     100E-2</a:t>
            </a:r>
            <a:endParaRPr lang="en-US" altLang="zh-CN" sz="20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lvl="1" indent="-342900">
              <a:buFont typeface="Wingdings" panose="05000000000000000000" pitchFamily="2" charset="2"/>
              <a:buChar char="l"/>
            </a:pPr>
            <a:r>
              <a:rPr lang="zh-CN" altLang="en-US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通常情况下，应该使用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型，因为它比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型更精确。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755576" y="5013176"/>
          <a:ext cx="7635875" cy="1320801"/>
        </p:xfrm>
        <a:graphic>
          <a:graphicData uri="http://schemas.openxmlformats.org/drawingml/2006/table">
            <a:tbl>
              <a:tblPr/>
              <a:tblGrid>
                <a:gridCol w="2017112"/>
                <a:gridCol w="1944891"/>
                <a:gridCol w="367387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charset="-122"/>
                          <a:sym typeface="Calibri" panose="020F0502020204030204" charset="0"/>
                        </a:rPr>
                        <a:t>类  型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charset="-122"/>
                          <a:sym typeface="Calibri" panose="020F0502020204030204" charset="0"/>
                        </a:rPr>
                        <a:t>占用存储空间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charset="-122"/>
                          <a:sym typeface="Calibri" panose="020F0502020204030204" charset="0"/>
                        </a:rPr>
                        <a:t>表数范围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charset="-122"/>
                          <a:sym typeface="Calibri" panose="020F0502020204030204" charset="0"/>
                        </a:rPr>
                        <a:t>单精度float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charset="-122"/>
                          <a:sym typeface="Calibri" panose="020F0502020204030204" charset="0"/>
                        </a:rPr>
                        <a:t>4字节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charset="-122"/>
                          <a:sym typeface="Calibri" panose="020F0502020204030204" charset="0"/>
                        </a:rPr>
                        <a:t>-3.403E38 ~ 3.403E38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charset="-122"/>
                          <a:sym typeface="Calibri" panose="020F0502020204030204" charset="0"/>
                        </a:rPr>
                        <a:t>双精度double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charset="-122"/>
                          <a:sym typeface="Calibri" panose="020F0502020204030204" charset="0"/>
                        </a:rPr>
                        <a:t>8字节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charset="-122"/>
                          <a:sym typeface="Calibri" panose="020F0502020204030204" charset="0"/>
                        </a:rPr>
                        <a:t>-1.798E308 ~ 1.798E308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92696"/>
            <a:ext cx="3988558" cy="78181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字符类型：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sz="3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8450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型数据用来表示通常意义上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”(2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字符型常量的三种表现形式：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字符常量是用单引号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‘ ’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括起来的单个字符，涵盖世界上所有书面语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的字符。例如：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char c1 = 'a';   char c2 = '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'; char c3 =  '9';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az-Cyrl-AZ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中还允许使用转义字符‘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\’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来将其后的字符转变为特殊字符型常量。例如：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char c3 = ‘\n’; 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'\n'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表示换行符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直接使用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值来表示字符型常量：‘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uXXXX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。其中，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XXXX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代表一个十六进制整数。如：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‘\u000a’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‘\n’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类型是可以进行运算的。因为它都对应有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码。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53510" y="16846"/>
            <a:ext cx="1957302" cy="283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7528"/>
            <a:ext cx="5284702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ASCII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770" y="1457324"/>
            <a:ext cx="8237030" cy="49720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在计算机内部，所有数据都使用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二进制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表示。每一个二进制位（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）有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两种状态，因此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个二进制位就可以组合出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256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状态，这被称为一个字节（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）。一个字节一共可以用来表示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256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种不同的状态，每一个状态对应一个符号，就是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256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个符号，从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0000000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到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11111111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码：上个世纪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年代，美国制定了一套字符编码，对英语字符与二进制位之间的关系，做了统一规定。这被称为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码。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码一共规定了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字符的编码，比如空格“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SPACE”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（二进制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00100000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），大写的字母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（二进制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01000001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）。这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个符号（包括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个不能打印出来的控制符号），只占用了一个字节的后面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位，最前面的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位统一规定为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不能表示所有字符。</a:t>
            </a:r>
            <a:endParaRPr lang="en-US" altLang="zh-CN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相同的编码表示的字符不一样：比如，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130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在法语编码中代表了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é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，在希伯来语编码中却代表了字母</a:t>
            </a:r>
            <a:r>
              <a:rPr lang="en-US" altLang="zh-CN" sz="1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Gimel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(ג)</a:t>
            </a:r>
            <a:endParaRPr lang="en-US" altLang="zh-CN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2-1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关键字与保留字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64704"/>
            <a:ext cx="5500726" cy="857256"/>
          </a:xfrm>
        </p:spPr>
        <p:txBody>
          <a:bodyPr/>
          <a:lstStyle/>
          <a:p>
            <a:r>
              <a:rPr 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8290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乱码：世界上存在着多种编码方式，同一个二进制数字可以被解释成不同的符号。因此，要想打开一个文本文件，就必须知道它的编码方式，否则用错误的编码方式解读，就会出现乱码。</a:t>
            </a:r>
            <a:endParaRPr lang="zh-CN" altLang="en-US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一种编码，将世界上所有的符号都纳入其中。每一个符号都给予一个独一无二的编码，使用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没有乱码的问题。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的缺点：</a:t>
            </a:r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规定了符号的二进制代码，却没有规定这个二进制代码应该如何存储：无法区别 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：计算机无法区分三个字节表示一个符号还是分别表示三</a:t>
            </a:r>
            <a:r>
              <a:rPr lang="zh-CN" altLang="en-US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个符号。另外，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我们知道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，英文字母只用一个字节表示就够了，如果</a:t>
            </a:r>
            <a:r>
              <a:rPr lang="en-US" altLang="zh-CN" sz="2400">
                <a:ea typeface="宋体" panose="02010600030101010101" pitchFamily="2" charset="-122"/>
              </a:rPr>
              <a:t>unicode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统一规定，每个符号用三个或四个字节表示，那么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英文字母前都必然有二到三个字节是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，这对于存储空间来说是极大的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浪费。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932774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UTF-8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是在互联网上使用最广的一种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的实现方式。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UTF-8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是一种变长的编码方式。它可以使用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1-6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个字节表示一个符号，根据不同的符号而变化字节长度。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的编码规则：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对于单字节的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编码，该字节的最高位为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，其余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位用来对字符进行编码（等同于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码）。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对于多字节的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编码，如果编码包含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个字节，那么第一个字节的前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，第一个字节的第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n+1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，该字节的剩余各位用来对字符进行编码。在第一个字节之后的所有的字节，都是最高两位为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"10"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，其余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位用来对字符进行编码。     </a:t>
            </a:r>
            <a:endParaRPr lang="zh-CN" altLang="en-US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356710" cy="79434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布尔类型：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oolean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类型适于逻辑运算，一般用于程序流程控制：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条件控制语句；                 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循环控制语句；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do-while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循环控制语句；     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循环控制语句；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类型数据只允许取值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，无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不可以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或非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的整数替代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，这点和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不同。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虚拟机中没有任何供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值专用的字节码指令，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语言表达所操作的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值，在编译之后都使用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虚拟机中的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数据类型来代替：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表示，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《java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虚拟机规范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5331" y="692696"/>
            <a:ext cx="5338801" cy="95374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自动类型转换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：容量小的类型自动转换为容量大的数据类型。数据类型按容量大小排序为： 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有多种类型的数据混合运算时，系统首先自动将所有数据转换成容量最大的那种数据类型，然后再进行计算。      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byte,short,char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之间不会相互转换，他们三者在计算时首先转换为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类型。</a:t>
            </a:r>
            <a:endParaRPr lang="zh-CN" altLang="en-US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当把任何基本类型的值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和字符串</a:t>
            </a:r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(String)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连接运算时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(+)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，基本类型的值将自动转化为字符串类型。 </a:t>
            </a:r>
            <a:endParaRPr lang="zh-CN" altLang="en-US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00166" y="2648292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54063" y="3176582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03547" y="3280323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09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36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00788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92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619250" y="2571744"/>
            <a:ext cx="79216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933256" y="3125086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422516" y="3190686"/>
            <a:ext cx="863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769443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137159" y="2752723"/>
            <a:ext cx="79216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433982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7671895" y="2777775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690688" y="2974969"/>
            <a:ext cx="1800225" cy="3317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54288" y="2787644"/>
            <a:ext cx="865187" cy="101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03575" y="3105144"/>
            <a:ext cx="287338" cy="2016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35488" y="2946394"/>
            <a:ext cx="396875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03913" y="2960682"/>
            <a:ext cx="396875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308850" y="2946394"/>
            <a:ext cx="288925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54062" y="979488"/>
            <a:ext cx="3960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/>
              <a:t>字符串类型：</a:t>
            </a:r>
            <a:r>
              <a:rPr lang="en-US" altLang="zh-CN" sz="2800" b="1" smtClean="0"/>
              <a:t>String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533723" y="1700808"/>
            <a:ext cx="81391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lt"/>
              </a:rPr>
              <a:t>String</a:t>
            </a:r>
            <a:r>
              <a:rPr lang="zh-CN" altLang="en-US" dirty="0" smtClean="0">
                <a:latin typeface="+mn-lt"/>
              </a:rPr>
              <a:t>不是基本数据类型</a:t>
            </a:r>
            <a:r>
              <a:rPr lang="zh-CN" altLang="en-US" smtClean="0">
                <a:latin typeface="+mn-lt"/>
              </a:rPr>
              <a:t>，属于引用</a:t>
            </a:r>
            <a:r>
              <a:rPr lang="zh-CN" altLang="en-US" dirty="0" smtClean="0">
                <a:latin typeface="+mn-lt"/>
              </a:rPr>
              <a:t>数据类型</a:t>
            </a:r>
            <a:endParaRPr lang="zh-CN" altLang="en-US" dirty="0" smtClean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使用方式与基本数据类型一致。例如：</a:t>
            </a:r>
            <a:endParaRPr lang="zh-CN" altLang="en-US" dirty="0" smtClean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	      String </a:t>
            </a: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= “</a:t>
            </a:r>
            <a:r>
              <a:rPr lang="en-US" altLang="zh-CN" dirty="0" err="1" smtClean="0">
                <a:latin typeface="+mn-lt"/>
              </a:rPr>
              <a:t>abcd</a:t>
            </a:r>
            <a:r>
              <a:rPr lang="en-US" altLang="zh-CN" dirty="0" smtClean="0">
                <a:latin typeface="+mn-lt"/>
              </a:rPr>
              <a:t>”;</a:t>
            </a: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一个字符串可以串接另一个字符串，也可以直接串接其他类型的数据。例如：</a:t>
            </a:r>
            <a:endParaRPr lang="zh-CN" altLang="en-US" dirty="0" smtClean="0">
              <a:latin typeface="+mn-lt"/>
            </a:endParaRP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= </a:t>
            </a: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+ “xyz” </a:t>
            </a:r>
            <a:r>
              <a:rPr lang="en-US" altLang="zh-CN" smtClean="0">
                <a:latin typeface="+mn-lt"/>
              </a:rPr>
              <a:t>; </a:t>
            </a:r>
            <a:endParaRPr lang="en-US" altLang="zh-CN" dirty="0" smtClean="0">
              <a:latin typeface="+mn-lt"/>
            </a:endParaRP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 smtClean="0">
                <a:latin typeface="+mn-lt"/>
              </a:rPr>
              <a:t>int</a:t>
            </a:r>
            <a:r>
              <a:rPr lang="en-US" altLang="zh-CN" dirty="0" smtClean="0">
                <a:latin typeface="+mn-lt"/>
              </a:rPr>
              <a:t> n = 100;</a:t>
            </a:r>
            <a:endParaRPr lang="en-US" altLang="zh-CN" dirty="0" smtClean="0">
              <a:latin typeface="+mn-lt"/>
            </a:endParaRP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err="1" smtClean="0">
                <a:latin typeface="+mn-lt"/>
              </a:rPr>
              <a:t>str</a:t>
            </a:r>
            <a:r>
              <a:rPr lang="en-US" altLang="zh-CN" smtClean="0">
                <a:latin typeface="+mn-lt"/>
              </a:rPr>
              <a:t> = str + n;</a:t>
            </a:r>
            <a:endParaRPr lang="en-US" altLang="zh-CN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71736" y="770587"/>
            <a:ext cx="4429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示 </a:t>
            </a:r>
            <a:r>
              <a:rPr lang="zh-CN" altLang="en-US" sz="3600" b="1" smtClean="0"/>
              <a:t>例</a:t>
            </a:r>
            <a:r>
              <a:rPr lang="en-US" altLang="zh-CN" sz="3600" b="1" smtClean="0"/>
              <a:t>—StringTest</a:t>
            </a:r>
            <a:r>
              <a:rPr lang="zh-CN" altLang="en-US" sz="3600" b="1" smtClean="0"/>
              <a:t>类</a:t>
            </a:r>
            <a:endParaRPr lang="zh-CN" altLang="en-US" sz="32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99740" y="1428736"/>
            <a:ext cx="6844094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1  public </a:t>
            </a:r>
            <a:r>
              <a:rPr lang="en-US" altLang="zh-CN" sz="1800" smtClean="0">
                <a:ea typeface="宋体" panose="02010600030101010101" pitchFamily="2" charset="-122"/>
              </a:rPr>
              <a:t>class StringTest </a:t>
            </a:r>
            <a:r>
              <a:rPr lang="en-US" altLang="zh-CN" sz="1800" dirty="0" smtClean="0">
                <a:ea typeface="宋体" panose="02010600030101010101" pitchFamily="2" charset="-122"/>
              </a:rPr>
              <a:t>{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2      public static void main(String[]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args</a:t>
            </a:r>
            <a:r>
              <a:rPr lang="en-US" altLang="zh-CN" sz="1800" dirty="0" smtClean="0">
                <a:ea typeface="宋体" panose="02010600030101010101" pitchFamily="2" charset="-122"/>
              </a:rPr>
              <a:t>) {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3         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ea typeface="宋体" panose="02010600030101010101" pitchFamily="2" charset="-122"/>
              </a:rPr>
              <a:t> no = 10;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4          String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str</a:t>
            </a:r>
            <a:r>
              <a:rPr lang="en-US" altLang="zh-CN" sz="1800" dirty="0" smtClean="0">
                <a:ea typeface="宋体" panose="02010600030101010101" pitchFamily="2" charset="-122"/>
              </a:rPr>
              <a:t> = "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abcdef</a:t>
            </a:r>
            <a:r>
              <a:rPr lang="en-US" altLang="zh-CN" sz="1800" dirty="0" smtClean="0">
                <a:ea typeface="宋体" panose="02010600030101010101" pitchFamily="2" charset="-122"/>
              </a:rPr>
              <a:t>";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5          String str1 =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str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en-US" altLang="zh-CN" sz="1800" smtClean="0">
                <a:ea typeface="宋体" panose="02010600030101010101" pitchFamily="2" charset="-122"/>
              </a:rPr>
              <a:t>+ “xyz” + no;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6  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7          </a:t>
            </a:r>
            <a:r>
              <a:rPr lang="en-US" altLang="zh-CN" sz="1800" smtClean="0">
                <a:ea typeface="宋体" panose="02010600030101010101" pitchFamily="2" charset="-122"/>
              </a:rPr>
              <a:t>str1 = str1 + </a:t>
            </a:r>
            <a:r>
              <a:rPr lang="en-US" altLang="zh-CN" sz="1800" dirty="0" smtClean="0">
                <a:ea typeface="宋体" panose="02010600030101010101" pitchFamily="2" charset="-122"/>
              </a:rPr>
              <a:t>"123";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8          char c = '</a:t>
            </a:r>
            <a:r>
              <a:rPr lang="zh-CN" altLang="en-US" sz="1800" dirty="0" smtClean="0">
                <a:ea typeface="宋体" panose="02010600030101010101" pitchFamily="2" charset="-122"/>
              </a:rPr>
              <a:t>国</a:t>
            </a:r>
            <a:r>
              <a:rPr lang="en-US" altLang="zh-CN" sz="1800" dirty="0" smtClean="0">
                <a:ea typeface="宋体" panose="02010600030101010101" pitchFamily="2" charset="-122"/>
              </a:rPr>
              <a:t>';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9  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10         double pi = 3.1416;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11         </a:t>
            </a:r>
            <a:r>
              <a:rPr lang="en-US" altLang="zh-CN" sz="1800" smtClean="0">
                <a:ea typeface="宋体" panose="02010600030101010101" pitchFamily="2" charset="-122"/>
              </a:rPr>
              <a:t>str1 = str1 + pi</a:t>
            </a:r>
            <a:r>
              <a:rPr lang="en-US" altLang="zh-CN" sz="1800" dirty="0" smtClean="0">
                <a:ea typeface="宋体" panose="02010600030101010101" pitchFamily="2" charset="-122"/>
              </a:rPr>
              <a:t>;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12        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1800" dirty="0" smtClean="0">
                <a:ea typeface="宋体" panose="02010600030101010101" pitchFamily="2" charset="-122"/>
              </a:rPr>
              <a:t> b = false;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13         </a:t>
            </a:r>
            <a:r>
              <a:rPr lang="en-US" altLang="zh-CN" sz="1800" smtClean="0">
                <a:ea typeface="宋体" panose="02010600030101010101" pitchFamily="2" charset="-122"/>
              </a:rPr>
              <a:t>str1 = str1 + </a:t>
            </a:r>
            <a:r>
              <a:rPr lang="en-US" altLang="zh-CN" sz="1800" dirty="0" smtClean="0">
                <a:ea typeface="宋体" panose="02010600030101010101" pitchFamily="2" charset="-122"/>
              </a:rPr>
              <a:t>b;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14         </a:t>
            </a:r>
            <a:r>
              <a:rPr lang="en-US" altLang="zh-CN" sz="1800" smtClean="0">
                <a:ea typeface="宋体" panose="02010600030101010101" pitchFamily="2" charset="-122"/>
              </a:rPr>
              <a:t>str1 = str1 + </a:t>
            </a:r>
            <a:r>
              <a:rPr lang="en-US" altLang="zh-CN" sz="1800" dirty="0" smtClean="0">
                <a:ea typeface="宋体" panose="02010600030101010101" pitchFamily="2" charset="-122"/>
              </a:rPr>
              <a:t>c;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15 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16 	     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1800" dirty="0" smtClean="0">
                <a:ea typeface="宋体" panose="02010600030101010101" pitchFamily="2" charset="-122"/>
              </a:rPr>
              <a:t>("str1 = " + str1);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17     }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18 }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练习</a:t>
            </a:r>
            <a:r>
              <a:rPr lang="en-US" altLang="zh-CN" sz="3600" b="1" dirty="0" smtClean="0"/>
              <a:t>1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67544" y="1700808"/>
            <a:ext cx="8208912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String str1 = 4;        //</a:t>
            </a:r>
            <a:r>
              <a:rPr lang="zh-CN" altLang="en-US" dirty="0"/>
              <a:t>判断对</a:t>
            </a:r>
            <a:r>
              <a:rPr lang="zh-CN" altLang="en-US"/>
              <a:t>错</a:t>
            </a:r>
            <a:r>
              <a:rPr lang="zh-CN" altLang="en-US" smtClean="0"/>
              <a:t>：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String str2 = 3.5f + “”;             //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str2</a:t>
            </a:r>
            <a:r>
              <a:rPr lang="zh-CN" altLang="en-US" dirty="0" smtClean="0"/>
              <a:t>对</a:t>
            </a:r>
            <a:r>
              <a:rPr lang="zh-CN" altLang="en-US" smtClean="0"/>
              <a:t>错：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System.out.println(str2</a:t>
            </a:r>
            <a:r>
              <a:rPr lang="en-US" altLang="zh-CN" dirty="0"/>
              <a:t>);        //</a:t>
            </a:r>
            <a:r>
              <a:rPr lang="zh-CN" altLang="en-US"/>
              <a:t>输出</a:t>
            </a:r>
            <a:r>
              <a:rPr lang="zh-CN" altLang="en-US" smtClean="0"/>
              <a:t>：</a:t>
            </a:r>
            <a:r>
              <a:rPr lang="en-US" altLang="zh-CN" dirty="0" err="1"/>
              <a:t>System.out</a:t>
            </a:r>
            <a:r>
              <a:rPr lang="en-US" altLang="zh-CN" dirty="0"/>
              <a:t> .</a:t>
            </a:r>
            <a:r>
              <a:rPr lang="en-US" altLang="zh-CN" dirty="0" err="1"/>
              <a:t>println</a:t>
            </a:r>
            <a:r>
              <a:rPr lang="en-US" altLang="zh-CN" dirty="0"/>
              <a:t>(3+4+“Hello</a:t>
            </a:r>
            <a:r>
              <a:rPr lang="en-US" altLang="zh-CN"/>
              <a:t>!”);     </a:t>
            </a:r>
            <a:r>
              <a:rPr lang="en-US" altLang="zh-CN" smtClean="0"/>
              <a:t>//</a:t>
            </a:r>
            <a:r>
              <a:rPr lang="zh-CN" altLang="en-US" smtClean="0"/>
              <a:t>输出：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(“Hello!”+3+4);      //</a:t>
            </a:r>
            <a:r>
              <a:rPr lang="zh-CN" altLang="en-US" smtClean="0"/>
              <a:t>输出：</a:t>
            </a:r>
            <a:r>
              <a:rPr lang="en-US" altLang="zh-CN" smtClean="0"/>
              <a:t>System.out.println(‘a’+</a:t>
            </a:r>
            <a:r>
              <a:rPr lang="en-US" altLang="zh-CN" dirty="0"/>
              <a:t>1+“Hello!”); </a:t>
            </a:r>
            <a:r>
              <a:rPr lang="en-US" altLang="zh-CN" dirty="0" smtClean="0"/>
              <a:t>   </a:t>
            </a:r>
            <a:r>
              <a:rPr lang="en-US" altLang="zh-CN" smtClean="0"/>
              <a:t>//</a:t>
            </a:r>
            <a:r>
              <a:rPr lang="zh-CN" altLang="en-US" smtClean="0"/>
              <a:t>输出：</a:t>
            </a:r>
            <a:r>
              <a:rPr lang="en-US" altLang="zh-CN" smtClean="0"/>
              <a:t>System.out.println</a:t>
            </a:r>
            <a:r>
              <a:rPr lang="en-US" altLang="zh-CN" dirty="0"/>
              <a:t>(“Hello”+‘a’+1</a:t>
            </a:r>
            <a:r>
              <a:rPr lang="en-US" altLang="zh-CN"/>
              <a:t>);    </a:t>
            </a:r>
            <a:r>
              <a:rPr lang="en-US" altLang="zh-CN" smtClean="0"/>
              <a:t> </a:t>
            </a:r>
            <a:r>
              <a:rPr lang="en-US" altLang="zh-CN" dirty="0"/>
              <a:t>//</a:t>
            </a:r>
            <a:r>
              <a:rPr lang="zh-CN" altLang="en-US"/>
              <a:t>输出</a:t>
            </a:r>
            <a:r>
              <a:rPr lang="zh-CN" altLang="en-US" smtClean="0"/>
              <a:t>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5860766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强制类型转换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085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自动类型转换的逆过程，将容量大的数据类型转换为容量小的数据类型。使用时要加上强制转换符（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），但可能造成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精度降低或溢出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格外要注意。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通常，字符串不能直接转换为基本类型，但通过基本类型对应的包装类则可以实现把字符串转换成基本类型。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如：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a = “43”;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Integer.parseInt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(a);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类型不可以转换为其它的数据类型。  </a:t>
            </a:r>
            <a:endParaRPr lang="zh-CN" altLang="en-US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139952" y="770587"/>
            <a:ext cx="1944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练习</a:t>
            </a:r>
            <a:r>
              <a:rPr lang="en-US" altLang="zh-CN" sz="3600" b="1" dirty="0" smtClean="0"/>
              <a:t>2</a:t>
            </a:r>
            <a:endParaRPr lang="zh-CN" altLang="en-US" sz="32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464210" y="1791980"/>
            <a:ext cx="6844094" cy="44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short  s = 5;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s = s-2;                       //</a:t>
            </a:r>
            <a:r>
              <a:rPr lang="zh-CN" altLang="en-US"/>
              <a:t>判断</a:t>
            </a:r>
            <a:r>
              <a:rPr lang="zh-CN" altLang="en-US" smtClean="0"/>
              <a:t>：？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byte b = 3;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/>
              <a:t>b = b + 4;</a:t>
            </a:r>
            <a:r>
              <a:rPr lang="zh-CN" altLang="en-US" dirty="0"/>
              <a:t>                  </a:t>
            </a:r>
            <a:r>
              <a:rPr lang="en-US" altLang="zh-CN" dirty="0"/>
              <a:t>//</a:t>
            </a:r>
            <a:r>
              <a:rPr lang="zh-CN" altLang="en-US"/>
              <a:t>判断</a:t>
            </a:r>
            <a:r>
              <a:rPr lang="zh-CN" altLang="en-US" smtClean="0"/>
              <a:t>：？</a:t>
            </a:r>
            <a:endParaRPr lang="zh-CN" altLang="en-US" dirty="0"/>
          </a:p>
          <a:p>
            <a:pPr eaLnBrk="1" hangingPunct="1"/>
            <a:r>
              <a:rPr lang="en-US" altLang="zh-CN" dirty="0"/>
              <a:t>       b = (byte)</a:t>
            </a:r>
            <a:r>
              <a:rPr lang="zh-CN" altLang="en-US" dirty="0"/>
              <a:t>(</a:t>
            </a:r>
            <a:r>
              <a:rPr lang="en-US" altLang="zh-CN" dirty="0"/>
              <a:t>b+4</a:t>
            </a:r>
            <a:r>
              <a:rPr lang="zh-CN" altLang="en-US" dirty="0"/>
              <a:t>)</a:t>
            </a:r>
            <a:r>
              <a:rPr lang="en-US" altLang="zh-CN" dirty="0"/>
              <a:t>;</a:t>
            </a:r>
            <a:r>
              <a:rPr lang="zh-CN" altLang="en-US" dirty="0"/>
              <a:t>        </a:t>
            </a:r>
            <a:r>
              <a:rPr lang="en-US" altLang="zh-CN" dirty="0"/>
              <a:t>//</a:t>
            </a:r>
            <a:r>
              <a:rPr lang="zh-CN" altLang="en-US"/>
              <a:t>判断</a:t>
            </a:r>
            <a:r>
              <a:rPr lang="zh-CN" altLang="en-US" smtClean="0"/>
              <a:t>：？</a:t>
            </a:r>
            <a:endParaRPr 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char c = ‘a’;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 i = 5;</a:t>
            </a:r>
            <a:endParaRPr lang="en-US" altLang="zh-CN" dirty="0"/>
          </a:p>
          <a:p>
            <a:pPr eaLnBrk="1" hangingPunct="1"/>
            <a:r>
              <a:rPr lang="en-US" altLang="zh-CN"/>
              <a:t>      </a:t>
            </a:r>
            <a:r>
              <a:rPr lang="en-US" altLang="zh-CN" smtClean="0"/>
              <a:t>float </a:t>
            </a:r>
            <a:r>
              <a:rPr lang="en-US" altLang="zh-CN" dirty="0"/>
              <a:t>d </a:t>
            </a:r>
            <a:r>
              <a:rPr lang="en-US" altLang="zh-CN"/>
              <a:t>= </a:t>
            </a:r>
            <a:r>
              <a:rPr lang="en-US" altLang="zh-CN" smtClean="0"/>
              <a:t>.314F;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double result = </a:t>
            </a:r>
            <a:r>
              <a:rPr lang="en-US" altLang="zh-CN" dirty="0" err="1"/>
              <a:t>c+i+d</a:t>
            </a:r>
            <a:r>
              <a:rPr lang="en-US" altLang="zh-CN" dirty="0"/>
              <a:t>;     //</a:t>
            </a:r>
            <a:r>
              <a:rPr lang="zh-CN" altLang="en-US"/>
              <a:t>判断</a:t>
            </a:r>
            <a:r>
              <a:rPr lang="zh-CN" altLang="en-US" smtClean="0"/>
              <a:t>：？</a:t>
            </a:r>
            <a:endParaRPr lang="en-US" altLang="zh-CN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byte b = 5;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short s = 3;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short t = s + b;</a:t>
            </a:r>
            <a:r>
              <a:rPr lang="zh-CN" altLang="en-US" dirty="0"/>
              <a:t>          </a:t>
            </a:r>
            <a:r>
              <a:rPr lang="en-US" altLang="zh-CN" dirty="0"/>
              <a:t>//</a:t>
            </a:r>
            <a:r>
              <a:rPr lang="zh-CN" altLang="en-US"/>
              <a:t>判断</a:t>
            </a:r>
            <a:r>
              <a:rPr lang="zh-CN" altLang="en-US" smtClean="0"/>
              <a:t>：？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37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判断是否能通过编译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2-4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运算符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476672"/>
            <a:ext cx="4176464" cy="93610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2.1  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(keyword)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01122" cy="1357322"/>
          </a:xfrm>
        </p:spPr>
        <p:txBody>
          <a:bodyPr>
            <a:normAutofit fontScale="92500"/>
          </a:bodyPr>
          <a:lstStyle/>
          <a:p>
            <a:pPr eaLnBrk="0" fontAlgn="base" hangingPunct="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关键字的定义和特点</a:t>
            </a:r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语言赋予了特殊含义，用做专门用途的字符串（单词）</a:t>
            </a:r>
            <a:endParaRPr lang="zh-CN" altLang="en-US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特点：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关键字中所有字母都为小写</a:t>
            </a:r>
            <a:endParaRPr lang="zh-CN" altLang="en-US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251520" y="2420888"/>
          <a:ext cx="8499475" cy="3962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98625"/>
                <a:gridCol w="1700213"/>
                <a:gridCol w="1698625"/>
                <a:gridCol w="1698625"/>
                <a:gridCol w="1703387"/>
              </a:tblGrid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用于定义数据类型的关键字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class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interface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enum</a:t>
                      </a:r>
                      <a:endParaRPr lang="zh-CN" altLang="en-US" sz="20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byte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short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int</a:t>
                      </a:r>
                      <a:endParaRPr lang="zh-CN" altLang="en-US" sz="20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long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float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double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char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boolean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void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用于定义数据类型值的关键字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true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false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null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用于定义流程控制的关键字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if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else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switch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case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default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while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do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for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break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continue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</a:tr>
              <a:tr h="17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return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692696"/>
            <a:ext cx="3196470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2.4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92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运算符是一种特殊的符号，用以表示数据的运算、赋值和比较等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算术运算符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比较运算符（关系运算符）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三元运算符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548680"/>
            <a:ext cx="3816424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算术运算符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501680" y="1484313"/>
          <a:ext cx="8356600" cy="4875821"/>
        </p:xfrm>
        <a:graphic>
          <a:graphicData uri="http://schemas.openxmlformats.org/drawingml/2006/table">
            <a:tbl>
              <a:tblPr/>
              <a:tblGrid>
                <a:gridCol w="917575"/>
                <a:gridCol w="3260725"/>
                <a:gridCol w="2089150"/>
                <a:gridCol w="2089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运算符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运算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范例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结果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正号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+3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负号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b=4; -b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加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5+5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6-4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*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乘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/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除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5/5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%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取模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取余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7%5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++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++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自增（后）：先取值后运算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a=2;b=++a;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a=2;b=a++;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a=3;b=3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a=3;b=2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 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- 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自减（前）：先运算后取值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自减（后）：先取值后运算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a=2;b=- -a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a=2;b=a- -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a=1;b=1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a=1;b=2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字符串相加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“He”+”llo”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“Hello”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5904656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算术运算符的注意问题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352928" cy="417646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如果对负数取模，可以把模数负号忽略不记，如：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5%-2=1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 但被模数是负数则不可忽略。此外，取模运算的结果不一定总是整数。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对于除号“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/”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，它的整数除和小数除是有区别的：整数之间做除法时，只保留整数部分而舍弃小数部分。 例如：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x=3510;x=x/1000*1000;  x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的结果是？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+”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除字符串相加功能外，还能把非字符串转换成字符串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System.out.println("5+5="+5+5); //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打印结果是？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练习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：算术运算</a:t>
            </a:r>
            <a:r>
              <a:rPr lang="zh-CN" altLang="en-US" b="1" dirty="0"/>
              <a:t>符：自加、自减</a:t>
            </a:r>
            <a:endParaRPr lang="zh-CN" altLang="en-US" b="1" dirty="0"/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511968" y="1412776"/>
            <a:ext cx="564420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public class TestSign{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i1 </a:t>
            </a:r>
            <a:r>
              <a:rPr lang="en-US" altLang="zh-CN" sz="2000"/>
              <a:t>= </a:t>
            </a:r>
            <a:r>
              <a:rPr lang="en-US" altLang="zh-CN" sz="2000" smtClean="0"/>
              <a:t>10;int i2 </a:t>
            </a:r>
            <a:r>
              <a:rPr lang="en-US" altLang="zh-CN" sz="2000" dirty="0"/>
              <a:t>= 20;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</a:t>
            </a:r>
            <a:r>
              <a:rPr lang="en-US" altLang="zh-CN" sz="2000" dirty="0" smtClean="0"/>
              <a:t>i1++;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</a:t>
            </a:r>
            <a:r>
              <a:rPr lang="en-US" altLang="zh-CN" sz="2000"/>
              <a:t>i</a:t>
            </a:r>
            <a:r>
              <a:rPr lang="en-US" altLang="zh-CN" sz="2000" smtClean="0"/>
              <a:t>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++i1;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i2--;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--i2;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}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32775" name="圆角矩形 3"/>
          <p:cNvSpPr>
            <a:spLocks noChangeArrowheads="1"/>
          </p:cNvSpPr>
          <p:nvPr/>
        </p:nvSpPr>
        <p:spPr bwMode="auto">
          <a:xfrm>
            <a:off x="6156176" y="2205039"/>
            <a:ext cx="2501776" cy="208805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  <a:ea typeface="Arial Unicode MS" charset="-122"/>
            </a:endParaRPr>
          </a:p>
        </p:txBody>
      </p:sp>
      <p:sp>
        <p:nvSpPr>
          <p:cNvPr id="32776" name="TextBox 1"/>
          <p:cNvSpPr txBox="1">
            <a:spLocks noChangeArrowheads="1"/>
          </p:cNvSpPr>
          <p:nvPr/>
        </p:nvSpPr>
        <p:spPr bwMode="auto">
          <a:xfrm>
            <a:off x="6300788" y="2205038"/>
            <a:ext cx="25542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输出：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smtClean="0"/>
              <a:t>=       </a:t>
            </a:r>
            <a:r>
              <a:rPr lang="en-US" altLang="zh-CN" dirty="0" smtClean="0"/>
              <a:t>i1</a:t>
            </a:r>
            <a:r>
              <a:rPr lang="en-US" altLang="zh-CN" smtClean="0"/>
              <a:t>= 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smtClean="0"/>
              <a:t>=</a:t>
            </a:r>
            <a:r>
              <a:rPr lang="zh-CN" altLang="en-US" smtClean="0"/>
              <a:t>       </a:t>
            </a:r>
            <a:r>
              <a:rPr lang="en-US" altLang="zh-CN" dirty="0" smtClean="0"/>
              <a:t>i1</a:t>
            </a:r>
            <a:r>
              <a:rPr lang="en-US" altLang="zh-CN" smtClean="0"/>
              <a:t>= 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smtClean="0"/>
              <a:t>=       </a:t>
            </a:r>
            <a:r>
              <a:rPr lang="en-US" altLang="zh-CN" dirty="0" smtClean="0"/>
              <a:t>i2</a:t>
            </a:r>
            <a:r>
              <a:rPr lang="en-US" altLang="zh-CN" smtClean="0"/>
              <a:t>= 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smtClean="0"/>
              <a:t>=       i2=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0605" y="1644650"/>
            <a:ext cx="73577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练习:</a:t>
            </a:r>
            <a:endParaRPr lang="zh-CN" altLang="en-US"/>
          </a:p>
          <a:p>
            <a:r>
              <a:rPr lang="zh-CN" altLang="en-US"/>
              <a:t>随意给出一个三位数整数，打印显示它的个位数，十位数，百位数的值。</a:t>
            </a:r>
            <a:endParaRPr lang="zh-CN" altLang="en-US"/>
          </a:p>
          <a:p>
            <a:r>
              <a:rPr lang="zh-CN" altLang="en-US"/>
              <a:t>格式如下：</a:t>
            </a:r>
            <a:endParaRPr lang="zh-CN" altLang="en-US"/>
          </a:p>
          <a:p>
            <a:r>
              <a:rPr lang="zh-CN" altLang="en-US"/>
              <a:t>数字xx的情况如下：</a:t>
            </a:r>
            <a:endParaRPr lang="zh-CN" altLang="en-US"/>
          </a:p>
          <a:p>
            <a:r>
              <a:rPr lang="zh-CN" altLang="en-US"/>
              <a:t>个位数：</a:t>
            </a:r>
            <a:endParaRPr lang="zh-CN" altLang="en-US"/>
          </a:p>
          <a:p>
            <a:r>
              <a:rPr lang="zh-CN" altLang="en-US"/>
              <a:t>十位数：</a:t>
            </a:r>
            <a:endParaRPr lang="zh-CN" altLang="en-US"/>
          </a:p>
          <a:p>
            <a:r>
              <a:rPr lang="zh-CN" altLang="en-US"/>
              <a:t>百位数：</a:t>
            </a:r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数字153的情况如下：</a:t>
            </a:r>
            <a:endParaRPr lang="zh-CN" altLang="en-US"/>
          </a:p>
          <a:p>
            <a:r>
              <a:rPr lang="zh-CN" altLang="en-US"/>
              <a:t>个位数：3</a:t>
            </a:r>
            <a:endParaRPr lang="zh-CN" altLang="en-US"/>
          </a:p>
          <a:p>
            <a:r>
              <a:rPr lang="zh-CN" altLang="en-US"/>
              <a:t>十位数：5</a:t>
            </a:r>
            <a:endParaRPr lang="zh-CN" altLang="en-US"/>
          </a:p>
          <a:p>
            <a:r>
              <a:rPr lang="zh-CN" altLang="en-US"/>
              <a:t>百位数：1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符号：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”两侧数据类型不一致时，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可以使用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自动类型转换或使用强制类型转换原则进行处理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连续赋值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扩展赋值运算符：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+=,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=, *=, /=, %=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7776864" cy="411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ea typeface="宋体" panose="02010600030101010101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b="1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zh-CN" altLang="en-US" sz="2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short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 = 3;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 = s+2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编译不通过</a:t>
            </a:r>
            <a:endParaRPr lang="zh-CN" altLang="en-US" sz="24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 += 2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   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endParaRPr lang="zh-CN" altLang="en-US" sz="24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有什么区别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smtClean="0">
              <a:ea typeface="宋体" panose="02010600030101010101" pitchFamily="2" charset="-122"/>
            </a:endParaRPr>
          </a:p>
          <a:p>
            <a:r>
              <a:rPr lang="zh-CN" altLang="en-US" sz="2400" b="1" smtClean="0">
                <a:ea typeface="宋体" panose="02010600030101010101" pitchFamily="2" charset="-122"/>
              </a:rPr>
              <a:t>思考</a:t>
            </a:r>
            <a:r>
              <a:rPr lang="en-US" altLang="zh-CN" sz="2400" b="1" dirty="0" smtClean="0"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：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en-US" altLang="zh-CN" sz="2400" smtClean="0">
                <a:solidFill>
                  <a:srgbClr val="C00000"/>
                </a:solidFill>
              </a:rPr>
              <a:t>int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= 1;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*= 0.1;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>
                <a:solidFill>
                  <a:srgbClr val="C00000"/>
                </a:solidFill>
              </a:rPr>
              <a:t>(</a:t>
            </a:r>
            <a:r>
              <a:rPr lang="en-US" altLang="zh-CN" sz="2400" err="1">
                <a:solidFill>
                  <a:srgbClr val="C00000"/>
                </a:solidFill>
              </a:rPr>
              <a:t>i</a:t>
            </a:r>
            <a:r>
              <a:rPr lang="en-US" altLang="zh-CN" sz="2400" smtClean="0">
                <a:solidFill>
                  <a:srgbClr val="C00000"/>
                </a:solidFill>
              </a:rPr>
              <a:t>);</a:t>
            </a:r>
            <a:r>
              <a:rPr lang="en-US" altLang="zh-CN" sz="2400" smtClean="0">
                <a:solidFill>
                  <a:srgbClr val="0000FF"/>
                </a:solidFill>
              </a:rPr>
              <a:t>//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++;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>
                <a:solidFill>
                  <a:srgbClr val="C00000"/>
                </a:solidFill>
              </a:rPr>
              <a:t>(</a:t>
            </a:r>
            <a:r>
              <a:rPr lang="en-US" altLang="zh-CN" sz="2400" err="1">
                <a:solidFill>
                  <a:srgbClr val="C00000"/>
                </a:solidFill>
              </a:rPr>
              <a:t>i</a:t>
            </a:r>
            <a:r>
              <a:rPr lang="en-US" altLang="zh-CN" sz="2400" smtClean="0">
                <a:solidFill>
                  <a:srgbClr val="C00000"/>
                </a:solidFill>
              </a:rPr>
              <a:t>);</a:t>
            </a:r>
            <a:r>
              <a:rPr lang="en-US" altLang="zh-CN" sz="2400" smtClean="0">
                <a:solidFill>
                  <a:srgbClr val="0000FF"/>
                </a:solidFill>
              </a:rPr>
              <a:t>//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0688"/>
            <a:ext cx="4824536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比较运算符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12858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比较运算符的结果都是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型，也就是要么是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，要么是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比较运算符“</a:t>
            </a: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==”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不能误写成“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=”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323528" y="1556792"/>
          <a:ext cx="8499723" cy="3260728"/>
        </p:xfrm>
        <a:graphic>
          <a:graphicData uri="http://schemas.openxmlformats.org/drawingml/2006/table">
            <a:tbl>
              <a:tblPr/>
              <a:tblGrid>
                <a:gridCol w="1441708"/>
                <a:gridCol w="705801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运算符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运算                                 范例                                         结果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==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相等于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4==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3        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!=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4!=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3        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&lt;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小于                    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4&lt;3           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大于                    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4&gt;3          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&lt;=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小于等于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4&lt;=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3        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&gt;=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大于等于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4&gt;=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3       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检查是否是类的对象 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Hello”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instanceof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String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062" y="162880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ea typeface="宋体" panose="02010600030101010101" pitchFamily="2" charset="-122"/>
              </a:rPr>
              <a:t>思考</a:t>
            </a:r>
            <a:r>
              <a:rPr lang="en-US" altLang="zh-CN" sz="2400" b="1" smtClean="0">
                <a:ea typeface="宋体" panose="02010600030101010101" pitchFamily="2" charset="-122"/>
              </a:rPr>
              <a:t>1</a:t>
            </a:r>
            <a:r>
              <a:rPr lang="zh-CN" altLang="en-US" sz="2400" b="1" smtClean="0">
                <a:ea typeface="宋体" panose="02010600030101010101" pitchFamily="2" charset="-122"/>
              </a:rPr>
              <a:t>：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</a:rPr>
              <a:t>	boolean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b1 = false;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//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区分好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的区别。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sz="2400" smtClean="0">
                <a:solidFill>
                  <a:srgbClr val="C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</a:rPr>
              <a:t>if(b1==true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</a:rPr>
              <a:t>    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结果为真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</a:rPr>
              <a:t>            else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</a:rPr>
              <a:t>    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结果为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假</a:t>
            </a:r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</a:rPr>
              <a:t>");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215226" y="764704"/>
            <a:ext cx="4824536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比较运算符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Group 5"/>
          <p:cNvGraphicFramePr>
            <a:graphicFrameLocks noGrp="1"/>
          </p:cNvGraphicFramePr>
          <p:nvPr/>
        </p:nvGraphicFramePr>
        <p:xfrm>
          <a:off x="359097" y="2636912"/>
          <a:ext cx="8461375" cy="3041458"/>
        </p:xfrm>
        <a:graphic>
          <a:graphicData uri="http://schemas.openxmlformats.org/drawingml/2006/table">
            <a:tbl>
              <a:tblPr/>
              <a:tblGrid>
                <a:gridCol w="864782"/>
                <a:gridCol w="864396"/>
                <a:gridCol w="1043565"/>
                <a:gridCol w="1189458"/>
                <a:gridCol w="1152528"/>
                <a:gridCol w="1152528"/>
                <a:gridCol w="1080495"/>
                <a:gridCol w="1113623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a&amp;b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a&amp;&amp;b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a||b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!a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a^b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6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2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5901" name="TextBox 1"/>
          <p:cNvSpPr txBox="1">
            <a:spLocks noChangeArrowheads="1"/>
          </p:cNvSpPr>
          <p:nvPr/>
        </p:nvSpPr>
        <p:spPr bwMode="auto">
          <a:xfrm>
            <a:off x="393700" y="1427142"/>
            <a:ext cx="8212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逻辑与   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逻辑或         ！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逻辑非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&amp;&amp;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短路与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或       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^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逻辑异或 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771800" y="728268"/>
            <a:ext cx="3960440" cy="6988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250825" y="908720"/>
          <a:ext cx="8639175" cy="55471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7200"/>
                <a:gridCol w="1727200"/>
                <a:gridCol w="1727200"/>
                <a:gridCol w="1700213"/>
                <a:gridCol w="1757362"/>
              </a:tblGrid>
              <a:tr h="36574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用于定义访问权限修饰符的关键字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private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protected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public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用于定义类，函数，变量修饰符的关键字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abstract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final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static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synchronized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用于定义类与类之间关系的关键字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extends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implements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用于定义建立实例及引用实例，判断实例的关键字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new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this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super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instanceof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用于异常处理的关键字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try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catch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finally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throw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throws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用于包的关键字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package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import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其他修饰符关键字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native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strictfp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transient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volatile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assert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0688"/>
            <a:ext cx="4752528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逻辑运算符用于连接布尔型表达式，在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中不可以写成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3&lt;x&lt;6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，应该写成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x&gt;3 &amp; x&lt;6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&amp;&amp;”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的区别：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单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时，左边无论真假，右边都进行运算；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双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时，如果左边为真，右边参与运算，如果左边为假，那么右边不参与运算。</a:t>
            </a:r>
            <a:endParaRPr lang="zh-CN" altLang="en-US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“|”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||”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的区别同理，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表示：当左边为真，右边不参与运算。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异或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 ^ 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与或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 | 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的不同之处是：当左右都为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时，结果为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u="sng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理解</a:t>
            </a:r>
            <a:r>
              <a:rPr lang="zh-CN" altLang="en-US" sz="2400" u="sng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：异或，追求的是“异”</a:t>
            </a:r>
            <a:r>
              <a:rPr lang="en-US" altLang="zh-CN" sz="2400" u="sng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endParaRPr lang="zh-CN" altLang="en-US" sz="2400" u="sng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练习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：请写出每题的输出结果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23528" y="1556792"/>
            <a:ext cx="3897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</a:t>
            </a:r>
            <a:r>
              <a:rPr lang="es-ES" altLang="zh-CN" sz="2000" dirty="0" smtClean="0"/>
              <a:t>1;</a:t>
            </a:r>
            <a:endParaRPr lang="es-ES" altLang="zh-CN" sz="2000" dirty="0" smtClean="0"/>
          </a:p>
          <a:p>
            <a:r>
              <a:rPr lang="es-ES" altLang="zh-CN" sz="2000" dirty="0"/>
              <a:t>i</a:t>
            </a:r>
            <a:r>
              <a:rPr lang="es-ES" altLang="zh-CN" sz="2000" dirty="0" smtClean="0"/>
              <a:t>nt y=1</a:t>
            </a:r>
            <a:r>
              <a:rPr lang="es-ES" altLang="zh-CN" sz="2000" dirty="0"/>
              <a:t>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if(x++==2 &amp; ++y==2){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04048" y="1556792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if(x++==2 &amp;&amp; ++y==2){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3789040"/>
            <a:ext cx="8784976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55976" y="1556792"/>
            <a:ext cx="0" cy="496855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4221088"/>
            <a:ext cx="4041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if(x++==1 | ++y==1){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969386" y="4221088"/>
            <a:ext cx="3851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if(x++==1 </a:t>
            </a:r>
            <a:r>
              <a:rPr lang="es-ES" altLang="zh-CN" sz="2000" dirty="0" smtClean="0"/>
              <a:t>|| ++y==1){</a:t>
            </a:r>
            <a:endParaRPr lang="es-ES" altLang="zh-CN" sz="2000" dirty="0"/>
          </a:p>
          <a:p>
            <a:r>
              <a:rPr lang="es-ES" altLang="zh-CN" sz="2000" dirty="0"/>
              <a:t>	x =7</a:t>
            </a:r>
            <a:r>
              <a:rPr lang="es-ES" altLang="zh-CN" sz="2000" dirty="0" smtClean="0"/>
              <a:t>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06381"/>
            <a:ext cx="6246440" cy="521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新宋体" panose="02010609030101010101" pitchFamily="49" charset="-122"/>
              </a:rPr>
              <a:t>1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class  Test4  {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2.        public static void main (String []  </a:t>
            </a:r>
            <a:r>
              <a:rPr lang="en-US" altLang="zh-CN" sz="2400" dirty="0" err="1">
                <a:ea typeface="新宋体" panose="02010609030101010101" pitchFamily="49" charset="-122"/>
              </a:rPr>
              <a:t>args</a:t>
            </a:r>
            <a:r>
              <a:rPr lang="en-US" altLang="zh-CN" sz="2400" dirty="0">
                <a:ea typeface="新宋体" panose="02010609030101010101" pitchFamily="49" charset="-122"/>
              </a:rPr>
              <a:t>)  {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3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</a:t>
            </a:r>
            <a:r>
              <a:rPr lang="en-US" altLang="zh-CN" sz="2400" dirty="0" err="1">
                <a:ea typeface="新宋体" panose="02010609030101010101" pitchFamily="49" charset="-122"/>
              </a:rPr>
              <a:t>boolean</a:t>
            </a:r>
            <a:r>
              <a:rPr lang="en-US" altLang="zh-CN" sz="2400" dirty="0">
                <a:ea typeface="新宋体" panose="02010609030101010101" pitchFamily="49" charset="-122"/>
              </a:rPr>
              <a:t> x=true;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4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</a:t>
            </a:r>
            <a:r>
              <a:rPr lang="en-US" altLang="zh-CN" sz="2400" dirty="0" err="1">
                <a:ea typeface="新宋体" panose="02010609030101010101" pitchFamily="49" charset="-122"/>
              </a:rPr>
              <a:t>boolean</a:t>
            </a:r>
            <a:r>
              <a:rPr lang="en-US" altLang="zh-CN" sz="2400" dirty="0">
                <a:ea typeface="新宋体" panose="02010609030101010101" pitchFamily="49" charset="-122"/>
              </a:rPr>
              <a:t> y=false;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5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short z=42;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6</a:t>
            </a:r>
            <a:r>
              <a:rPr lang="zh-CN" altLang="zh-CN" sz="2400" dirty="0" smtClean="0">
                <a:ea typeface="新宋体" panose="02010609030101010101" pitchFamily="49" charset="-122"/>
              </a:rPr>
              <a:t>．</a:t>
            </a:r>
            <a:r>
              <a:rPr lang="en-US" altLang="zh-CN" sz="2400" smtClean="0">
                <a:ea typeface="新宋体" panose="02010609030101010101" pitchFamily="49" charset="-122"/>
              </a:rPr>
              <a:t>	    //</a:t>
            </a:r>
            <a:r>
              <a:rPr lang="en-US" altLang="zh-CN" sz="2400" dirty="0" smtClean="0">
                <a:ea typeface="新宋体" panose="02010609030101010101" pitchFamily="49" charset="-122"/>
              </a:rPr>
              <a:t>if(y = true)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7</a:t>
            </a:r>
            <a:r>
              <a:rPr lang="en-US" altLang="zh-CN" sz="2400">
                <a:ea typeface="新宋体" panose="02010609030101010101" pitchFamily="49" charset="-122"/>
              </a:rPr>
              <a:t>.            </a:t>
            </a:r>
            <a:r>
              <a:rPr lang="en-US" altLang="zh-CN" sz="2400" smtClean="0">
                <a:ea typeface="新宋体" panose="02010609030101010101" pitchFamily="49" charset="-122"/>
              </a:rPr>
              <a:t>  if</a:t>
            </a:r>
            <a:r>
              <a:rPr lang="en-US" altLang="zh-CN" sz="2400" dirty="0">
                <a:ea typeface="新宋体" panose="02010609030101010101" pitchFamily="49" charset="-122"/>
              </a:rPr>
              <a:t>((z++==42</a:t>
            </a:r>
            <a:r>
              <a:rPr lang="en-US" altLang="zh-CN" sz="2400" dirty="0" smtClean="0">
                <a:ea typeface="新宋体" panose="02010609030101010101" pitchFamily="49" charset="-122"/>
              </a:rPr>
              <a:t>)&amp;&amp;(</a:t>
            </a:r>
            <a:r>
              <a:rPr lang="en-US" altLang="zh-CN" sz="2400" dirty="0">
                <a:ea typeface="新宋体" panose="02010609030101010101" pitchFamily="49" charset="-122"/>
              </a:rPr>
              <a:t>y==true))z++;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8</a:t>
            </a:r>
            <a:r>
              <a:rPr lang="en-US" altLang="zh-CN" sz="2400">
                <a:ea typeface="新宋体" panose="02010609030101010101" pitchFamily="49" charset="-122"/>
              </a:rPr>
              <a:t>.            </a:t>
            </a:r>
            <a:r>
              <a:rPr lang="en-US" altLang="zh-CN" sz="2400" smtClean="0">
                <a:ea typeface="新宋体" panose="02010609030101010101" pitchFamily="49" charset="-122"/>
              </a:rPr>
              <a:t>  if</a:t>
            </a:r>
            <a:r>
              <a:rPr lang="en-US" altLang="zh-CN" sz="2400" dirty="0">
                <a:ea typeface="新宋体" panose="02010609030101010101" pitchFamily="49" charset="-122"/>
              </a:rPr>
              <a:t>((</a:t>
            </a:r>
            <a:r>
              <a:rPr lang="en-US" altLang="zh-CN" sz="2400" dirty="0" smtClean="0">
                <a:ea typeface="新宋体" panose="02010609030101010101" pitchFamily="49" charset="-122"/>
              </a:rPr>
              <a:t>x=false</a:t>
            </a:r>
            <a:r>
              <a:rPr lang="en-US" altLang="zh-CN" sz="2400" dirty="0">
                <a:ea typeface="新宋体" panose="02010609030101010101" pitchFamily="49" charset="-122"/>
              </a:rPr>
              <a:t>) || (++z==45))  z++;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9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10</a:t>
            </a:r>
            <a:r>
              <a:rPr lang="en-US" altLang="zh-CN" sz="2400">
                <a:ea typeface="新宋体" panose="02010609030101010101" pitchFamily="49" charset="-122"/>
              </a:rPr>
              <a:t>.          </a:t>
            </a:r>
            <a:r>
              <a:rPr lang="en-US" altLang="zh-CN" sz="2400" smtClean="0">
                <a:ea typeface="新宋体" panose="02010609030101010101" pitchFamily="49" charset="-122"/>
              </a:rPr>
              <a:t>  </a:t>
            </a:r>
            <a:r>
              <a:rPr lang="en-US" altLang="zh-CN" sz="2400" dirty="0">
                <a:ea typeface="新宋体" panose="02010609030101010101" pitchFamily="49" charset="-122"/>
              </a:rPr>
              <a:t>System. </a:t>
            </a:r>
            <a:r>
              <a:rPr lang="en-US" altLang="zh-CN" sz="2400" dirty="0" err="1">
                <a:ea typeface="新宋体" panose="02010609030101010101" pitchFamily="49" charset="-122"/>
              </a:rPr>
              <a:t>out.println</a:t>
            </a:r>
            <a:r>
              <a:rPr lang="en-US" altLang="zh-CN" sz="2400" dirty="0">
                <a:ea typeface="新宋体" panose="02010609030101010101" pitchFamily="49" charset="-122"/>
              </a:rPr>
              <a:t>(“z=”+z);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11</a:t>
            </a:r>
            <a:r>
              <a:rPr lang="en-US" altLang="zh-CN" sz="2400">
                <a:ea typeface="新宋体" panose="02010609030101010101" pitchFamily="49" charset="-122"/>
              </a:rPr>
              <a:t>.         </a:t>
            </a:r>
            <a:r>
              <a:rPr lang="en-US" altLang="zh-CN" sz="2400" smtClean="0">
                <a:ea typeface="新宋体" panose="02010609030101010101" pitchFamily="49" charset="-122"/>
              </a:rPr>
              <a:t>   }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12.   }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zh-CN" altLang="zh-CN" sz="2400" dirty="0">
                <a:ea typeface="新宋体" panose="02010609030101010101" pitchFamily="49" charset="-122"/>
              </a:rPr>
              <a:t>结果为：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新宋体" panose="02010609030101010101" pitchFamily="49" charset="-122"/>
              </a:rPr>
              <a:t>z</a:t>
            </a:r>
            <a:r>
              <a:rPr lang="en-US" altLang="zh-CN" sz="2400" dirty="0">
                <a:solidFill>
                  <a:srgbClr val="C00000"/>
                </a:solidFill>
                <a:ea typeface="新宋体" panose="02010609030101010101" pitchFamily="49" charset="-122"/>
              </a:rPr>
              <a:t>= </a:t>
            </a:r>
            <a:r>
              <a:rPr lang="en-US" altLang="zh-CN" sz="2400" u="sng" dirty="0">
                <a:solidFill>
                  <a:srgbClr val="C00000"/>
                </a:solidFill>
                <a:ea typeface="新宋体" panose="02010609030101010101" pitchFamily="49" charset="-122"/>
              </a:rPr>
              <a:t>46</a:t>
            </a:r>
            <a:endParaRPr lang="zh-CN" altLang="zh-CN" sz="2400" u="sng" dirty="0">
              <a:solidFill>
                <a:srgbClr val="C00000"/>
              </a:solidFill>
              <a:ea typeface="新宋体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83671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【</a:t>
            </a:r>
            <a:r>
              <a:rPr lang="zh-CN" altLang="en-US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面试题</a:t>
            </a:r>
            <a:r>
              <a:rPr lang="en-US" altLang="zh-CN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】</a:t>
            </a:r>
            <a:r>
              <a:rPr lang="zh-CN" altLang="en-US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程序</a:t>
            </a:r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输出：</a:t>
            </a:r>
            <a:endParaRPr lang="en-US" altLang="zh-CN" sz="24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406381"/>
            <a:ext cx="7920880" cy="4830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36563"/>
            <a:ext cx="3700526" cy="8640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643578"/>
            <a:ext cx="8229600" cy="6429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位运算是直接对二进制补码进行运算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506440" y="1571612"/>
          <a:ext cx="7994650" cy="3843342"/>
        </p:xfrm>
        <a:graphic>
          <a:graphicData uri="http://schemas.openxmlformats.org/drawingml/2006/table">
            <a:tbl>
              <a:tblPr/>
              <a:tblGrid>
                <a:gridCol w="1728788"/>
                <a:gridCol w="2089150"/>
                <a:gridCol w="4176712"/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                      位运算符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运算符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运算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范例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&lt;&lt;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左移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3 &lt;&lt; 2 = 12 --&gt; 3*2*2=12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&gt;&gt;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右移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3 &gt;&gt; 1 = 1  --&gt; 3/2=1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&gt;&gt;&gt;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无符号右移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3 &gt;&gt;&gt; 1 = 1 --&gt; 3/2=1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&amp;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与运算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6 &amp; 3 = 2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|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或运算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6 | 3 = 7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^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异或运算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6 ^ 3 = 5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~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反码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~6 = -7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30655" y="874629"/>
            <a:ext cx="2179638" cy="492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712842" y="836835"/>
            <a:ext cx="2027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注意：无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&lt;&lt;&lt;</a:t>
            </a:r>
            <a:endParaRPr lang="zh-CN" altLang="en-US" b="1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539552" y="1340768"/>
          <a:ext cx="8281989" cy="5110799"/>
        </p:xfrm>
        <a:graphic>
          <a:graphicData uri="http://schemas.openxmlformats.org/drawingml/2006/table">
            <a:tbl>
              <a:tblPr/>
              <a:tblGrid>
                <a:gridCol w="1356909"/>
                <a:gridCol w="6925080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位运算符的细节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&lt;&lt;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，被移除的高位丢弃，空缺位补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。</a:t>
                      </a: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&gt;&gt;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被移位的二进制最高位是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，右移后，空缺位补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；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最高位是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，空缺位补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。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&gt;&gt;&gt;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被移位二进制最高位无论是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或者是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，空缺位都用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补。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&amp;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二进制位进行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&amp;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1&amp;1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0;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|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二进制位进行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|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0 | 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1;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^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相同二进制位进行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运算，结果是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；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1^1=0 , 0^0=0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不相同二进制位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运算结果是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。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1^0=1 , 0^1=1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~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正数取反，各二进制码按补码各位取反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负数取反，各二进制码按补码各位取反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73274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28384" y="13721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15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28384" y="2020198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15 &lt;&lt; 1</a:t>
            </a: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01498"/>
            <a:ext cx="673274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40352" y="2060848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73274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32340" y="2644421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28384" y="2668270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15 &lt;&lt; 2</a:t>
            </a:r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032" y="3356992"/>
            <a:ext cx="673274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1259632" y="1372126"/>
            <a:ext cx="0" cy="26329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5716" y="3284984"/>
            <a:ext cx="514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0…0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18450" y="3214180"/>
            <a:ext cx="14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15 &lt;&lt; 28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28384" y="521077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-15 &gt;&gt; 2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5" y="4383528"/>
            <a:ext cx="7255974" cy="33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0" y="5229200"/>
            <a:ext cx="7255974" cy="33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19"/>
          <p:cNvCxnSpPr/>
          <p:nvPr/>
        </p:nvCxnSpPr>
        <p:spPr>
          <a:xfrm>
            <a:off x="827584" y="4221088"/>
            <a:ext cx="0" cy="18722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6694" y="5229200"/>
            <a:ext cx="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901200" y="4343689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-15 </a:t>
            </a:r>
            <a:endParaRPr lang="zh-CN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27054"/>
            <a:ext cx="7255974" cy="33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8123918" y="5920459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-15 </a:t>
            </a:r>
            <a:r>
              <a:rPr lang="en-US" altLang="zh-CN" smtClean="0"/>
              <a:t>&gt;&gt;&gt; 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6694" y="5927054"/>
            <a:ext cx="46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268760"/>
            <a:ext cx="595266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1400"/>
            <a:ext cx="595266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619813" y="1267364"/>
            <a:ext cx="0" cy="1224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31496" y="1556792"/>
            <a:ext cx="24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48264" y="16380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4&lt;&lt;1 : 8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565452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24328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</a:t>
            </a:r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912" y="3334215"/>
            <a:ext cx="565452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1403648" y="2491500"/>
            <a:ext cx="0" cy="15855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17611" y="3284286"/>
            <a:ext cx="493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 … 0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60232" y="3293565"/>
            <a:ext cx="238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 &lt;&lt; 28 : </a:t>
            </a:r>
            <a:r>
              <a:rPr lang="en-US" altLang="zh-CN"/>
              <a:t>-1073741824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32756"/>
            <a:ext cx="551581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12327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</a:t>
            </a: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5" y="1772816"/>
            <a:ext cx="551581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5868144" y="1124744"/>
            <a:ext cx="0" cy="1368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177281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12&gt;&gt;1</a:t>
            </a:r>
            <a:endParaRPr lang="en-US" altLang="zh-CN" smtClean="0"/>
          </a:p>
          <a:p>
            <a:r>
              <a:rPr lang="en-US" altLang="zh-CN" smtClean="0"/>
              <a:t>12 &gt;&gt;&gt; 1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18088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22768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对于正数来说，空出来的最高位拿</a:t>
            </a:r>
            <a:r>
              <a:rPr lang="en-US" altLang="zh-CN" smtClean="0"/>
              <a:t>0</a:t>
            </a:r>
            <a:r>
              <a:rPr lang="zh-CN" altLang="en-US" smtClean="0"/>
              <a:t>补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89970"/>
            <a:ext cx="5178466" cy="32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00192" y="33899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-54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00192" y="39330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-54 &gt;&gt; 2</a:t>
            </a:r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10" y="3928151"/>
            <a:ext cx="5178466" cy="32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5868144" y="3284984"/>
            <a:ext cx="0" cy="144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568" y="392815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00192" y="454047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-54 &gt;&gt;&gt; 2</a:t>
            </a:r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61" y="4372970"/>
            <a:ext cx="5178466" cy="32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3568" y="437297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15616" y="490981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对于负数来说：</a:t>
            </a:r>
            <a:r>
              <a:rPr lang="en-US" altLang="zh-CN" smtClean="0"/>
              <a:t>&gt;&gt;</a:t>
            </a:r>
            <a:r>
              <a:rPr lang="zh-CN" altLang="en-US" smtClean="0"/>
              <a:t>右移以后，最高空出来的位拿</a:t>
            </a:r>
            <a:r>
              <a:rPr lang="en-US" altLang="zh-CN" smtClean="0"/>
              <a:t>1</a:t>
            </a:r>
            <a:r>
              <a:rPr lang="zh-CN" altLang="en-US" smtClean="0"/>
              <a:t>去补</a:t>
            </a:r>
            <a:endParaRPr lang="en-US" altLang="zh-CN" smtClean="0"/>
          </a:p>
          <a:p>
            <a:r>
              <a:rPr lang="en-US" altLang="zh-CN" smtClean="0"/>
              <a:t>&gt;&gt;&gt; </a:t>
            </a:r>
            <a:r>
              <a:rPr lang="zh-CN" altLang="en-US" smtClean="0"/>
              <a:t>右移以后，</a:t>
            </a:r>
            <a:r>
              <a:rPr lang="zh-CN" altLang="en-US"/>
              <a:t>高空出来的位</a:t>
            </a:r>
            <a:r>
              <a:rPr lang="zh-CN" altLang="en-US" smtClean="0"/>
              <a:t>拿</a:t>
            </a:r>
            <a:r>
              <a:rPr lang="en-US" altLang="zh-CN" smtClean="0"/>
              <a:t>0</a:t>
            </a:r>
            <a:r>
              <a:rPr lang="zh-CN" altLang="en-US" smtClean="0"/>
              <a:t>去补</a:t>
            </a:r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600" y="936155"/>
          <a:ext cx="5352256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88224" y="9087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1584227"/>
          <a:ext cx="5352256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88224" y="15842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58422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&amp;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1520" y="2088283"/>
            <a:ext cx="7704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47936" y="2232299"/>
          <a:ext cx="5352256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88224" y="230430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971600" y="3015095"/>
          <a:ext cx="5352256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88224" y="29876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600" y="3663167"/>
          <a:ext cx="5352256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88224" y="36631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36631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|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251520" y="4167223"/>
            <a:ext cx="7704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947936" y="4311239"/>
          <a:ext cx="5352256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88224" y="438324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31744" y="5013857"/>
          <a:ext cx="5352256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88224" y="483243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71600" y="5507940"/>
          <a:ext cx="5352256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588224" y="55079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5536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251520" y="6011996"/>
            <a:ext cx="7704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947936" y="6156012"/>
          <a:ext cx="5352256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  <a:gridCol w="669032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588224" y="62280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3"/>
            <a:ext cx="6264696" cy="30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24328" y="148478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4328" y="21328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~6=-7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6" y="2132856"/>
            <a:ext cx="6268847" cy="3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176464" cy="854944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保留字</a:t>
            </a:r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(reserved word)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50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保留字：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goto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现有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版本尚未使用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但以后版本可能会作为关键字使用。自己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命名标识符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时要避免使用这些保留字 </a:t>
            </a:r>
            <a:b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byValue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cast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future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generic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inner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operator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outer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rest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24000" y="1397000"/>
          <a:ext cx="578430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8"/>
                <a:gridCol w="723038"/>
                <a:gridCol w="723038"/>
                <a:gridCol w="723038"/>
                <a:gridCol w="659904"/>
                <a:gridCol w="786172"/>
                <a:gridCol w="723038"/>
                <a:gridCol w="72303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47664" y="2204864"/>
          <a:ext cx="578430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8"/>
                <a:gridCol w="723038"/>
                <a:gridCol w="723038"/>
                <a:gridCol w="723038"/>
                <a:gridCol w="659904"/>
                <a:gridCol w="786172"/>
                <a:gridCol w="723038"/>
                <a:gridCol w="72303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40352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=13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0352" y="216421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 =5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23528" y="2780928"/>
            <a:ext cx="83529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21642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4000" y="2996952"/>
          <a:ext cx="578430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8"/>
                <a:gridCol w="723038"/>
                <a:gridCol w="723038"/>
                <a:gridCol w="723038"/>
                <a:gridCol w="659904"/>
                <a:gridCol w="786172"/>
                <a:gridCol w="723038"/>
                <a:gridCol w="72303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40352" y="29969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3454" y="329422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en-US" altLang="zh-CN" smtClean="0"/>
              <a:t> </a:t>
            </a:r>
            <a:r>
              <a:rPr lang="en-US" altLang="zh-CN" dirty="0" smtClean="0"/>
              <a:t>= m ^ n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47664" y="3933056"/>
          <a:ext cx="578430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8"/>
                <a:gridCol w="723038"/>
                <a:gridCol w="723038"/>
                <a:gridCol w="723038"/>
                <a:gridCol w="659904"/>
                <a:gridCol w="786172"/>
                <a:gridCol w="723038"/>
                <a:gridCol w="72303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407707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23528" y="4581128"/>
            <a:ext cx="8208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535832" y="4725144"/>
          <a:ext cx="578430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8"/>
                <a:gridCol w="723038"/>
                <a:gridCol w="723038"/>
                <a:gridCol w="723038"/>
                <a:gridCol w="659904"/>
                <a:gridCol w="786172"/>
                <a:gridCol w="723038"/>
                <a:gridCol w="72303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59010" y="404583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 =5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55892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m = k ^ n = (m ^ n) ^ n</a:t>
            </a:r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676875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81870" y="13314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60</a:t>
            </a: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6" y="2060848"/>
            <a:ext cx="6759500" cy="23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84368" y="194988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15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9498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&amp;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2319221"/>
            <a:ext cx="84969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76256" y="24208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1100</a:t>
            </a:r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82" y="2790220"/>
            <a:ext cx="676875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6" y="3356992"/>
            <a:ext cx="6759500" cy="23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76256" y="36450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0011</a:t>
            </a:r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212694" cy="85382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三元运算符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4460"/>
            <a:ext cx="8229600" cy="45508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)?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：表达式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运算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后的结果是表达式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运算后的结果是表达式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和表达式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同种类型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宋体" panose="02010600030101010101" pitchFamily="2" charset="-122"/>
              </a:rPr>
              <a:t>三</a:t>
            </a:r>
            <a:r>
              <a:rPr lang="zh-CN" altLang="en-US" b="1" dirty="0">
                <a:ea typeface="宋体" panose="02010600030101010101" pitchFamily="2" charset="-122"/>
              </a:rPr>
              <a:t>元运算符与</a:t>
            </a:r>
            <a:r>
              <a:rPr lang="en-US" altLang="zh-CN" b="1" dirty="0">
                <a:ea typeface="宋体" panose="02010600030101010101" pitchFamily="2" charset="-122"/>
              </a:rPr>
              <a:t>if-else</a:t>
            </a:r>
            <a:r>
              <a:rPr lang="zh-CN" altLang="en-US" b="1" dirty="0">
                <a:ea typeface="宋体" panose="02010600030101010101" pitchFamily="2" charset="-122"/>
              </a:rPr>
              <a:t>的联系与区别：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1</a:t>
            </a:r>
            <a:r>
              <a:rPr lang="zh-CN" altLang="en-US" sz="2000" dirty="0">
                <a:ea typeface="宋体" panose="02010600030101010101" pitchFamily="2" charset="-122"/>
              </a:rPr>
              <a:t>）三元运算符可简化</a:t>
            </a:r>
            <a:r>
              <a:rPr lang="en-US" altLang="zh-CN" sz="2000" dirty="0">
                <a:ea typeface="宋体" panose="02010600030101010101" pitchFamily="2" charset="-122"/>
              </a:rPr>
              <a:t>if-else</a:t>
            </a:r>
            <a:r>
              <a:rPr lang="zh-CN" altLang="en-US" sz="2000" dirty="0">
                <a:ea typeface="宋体" panose="02010600030101010101" pitchFamily="2" charset="-122"/>
              </a:rPr>
              <a:t>语句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2</a:t>
            </a:r>
            <a:r>
              <a:rPr lang="zh-CN" altLang="en-US" sz="2000" dirty="0">
                <a:ea typeface="宋体" panose="02010600030101010101" pitchFamily="2" charset="-122"/>
              </a:rPr>
              <a:t>）三元运算符要求必须返回一个结果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3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ea typeface="宋体" panose="02010600030101010101" pitchFamily="2" charset="-122"/>
              </a:rPr>
              <a:t>后的代码块可有多个语句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683896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 获取两个数中的较大数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获取三个数中的较大数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39752" y="1988840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08484" y="2708920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652591" y="2001416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52591" y="3153544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timg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714"/>
          <a:stretch>
            <a:fillRect/>
          </a:stretch>
        </p:blipFill>
        <p:spPr bwMode="auto">
          <a:xfrm>
            <a:off x="8460432" y="1486044"/>
            <a:ext cx="432048" cy="49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718344" y="979488"/>
            <a:ext cx="3097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200" b="1" dirty="0">
                <a:solidFill>
                  <a:srgbClr val="C00000"/>
                </a:solidFill>
              </a:rPr>
              <a:t>的优先级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236258" y="2047817"/>
            <a:ext cx="3601789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mtClean="0"/>
              <a:t>运算符</a:t>
            </a:r>
            <a:r>
              <a:rPr lang="zh-CN" altLang="en-US" dirty="0"/>
              <a:t>有不同的优先级，所谓优先级就是表达式运算中的运算顺序。如右表，上一行运算符总优先于下一行。 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mtClean="0"/>
              <a:t>只有</a:t>
            </a:r>
            <a:r>
              <a:rPr lang="zh-CN" altLang="en-US" dirty="0"/>
              <a:t>单目运算符、三元运算符、赋值运算符是从右向左运算的。</a:t>
            </a:r>
            <a:endParaRPr lang="en-US" altLang="zh-CN" dirty="0"/>
          </a:p>
          <a:p>
            <a:pPr eaLnBrk="1" hangingPunct="1"/>
            <a:endParaRPr lang="zh-CN" altLang="en-US" sz="2200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9952" y="741000"/>
          <a:ext cx="3960495" cy="5928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33450"/>
                <a:gridCol w="3026990"/>
              </a:tblGrid>
              <a:tr h="3289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.  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()    </a:t>
                      </a:r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{}    ;    ,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++    --    ~    !(data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anose="02020603050405020304" pitchFamily="18" charset="0"/>
                        </a:rPr>
                        <a:t> type)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*    /    %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+    -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&lt;&lt;    &gt;&gt;    &gt;&gt;&gt;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&lt;    &gt;  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anose="02020603050405020304" pitchFamily="18" charset="0"/>
                        </a:rPr>
                        <a:t>  &lt;=    &gt;=    </a:t>
                      </a:r>
                      <a:r>
                        <a:rPr lang="en-US" altLang="zh-CN" b="0" baseline="0" dirty="0" err="1" smtClean="0">
                          <a:latin typeface="+mn-lt"/>
                          <a:cs typeface="Times New Roman" panose="02020603050405020304" pitchFamily="18" charset="0"/>
                        </a:rPr>
                        <a:t>instanceof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==    !=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&amp;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|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&amp;&amp;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||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?    :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=    *=     /=    %=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+=    -=    &lt;&lt;=    &gt;&gt;=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&gt;&gt;&gt;=    &amp;=    ^=    |=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26691" y="941449"/>
            <a:ext cx="45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4973" y="6163641"/>
            <a:ext cx="47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70" y="778510"/>
            <a:ext cx="7598410" cy="93599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宋体" panose="02010600030101010101" pitchFamily="2" charset="-122"/>
              </a:rPr>
              <a:t>Java</a:t>
            </a:r>
            <a:r>
              <a:rPr lang="zh-CN" altLang="en-US" b="1" dirty="0" smtClean="0">
                <a:ea typeface="宋体" panose="02010600030101010101" pitchFamily="2" charset="-122"/>
              </a:rPr>
              <a:t>语言的关键字（保留字）</a:t>
            </a:r>
            <a:r>
              <a:rPr lang="en-US" altLang="zh-CN" b="1" dirty="0" smtClean="0">
                <a:ea typeface="宋体" panose="02010600030101010101" pitchFamily="2" charset="-122"/>
              </a:rPr>
              <a:t>50+3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4283" y="1498906"/>
            <a:ext cx="864399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363220" y="5897245"/>
            <a:ext cx="564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三个特殊值：</a:t>
            </a:r>
            <a:r>
              <a:rPr lang="en-US" altLang="zh-CN"/>
              <a:t>true</a:t>
            </a:r>
            <a:r>
              <a:rPr lang="zh-CN" altLang="en-US"/>
              <a:t>、</a:t>
            </a:r>
            <a:r>
              <a:rPr lang="en-US" altLang="zh-CN"/>
              <a:t>false</a:t>
            </a:r>
            <a:r>
              <a:rPr lang="zh-CN" altLang="en-US"/>
              <a:t>、</a:t>
            </a:r>
            <a:r>
              <a:rPr lang="en-US" altLang="zh-CN"/>
              <a:t>null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2-2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标识符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(Identifier)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13945</Words>
  <Application>WPS 演示</Application>
  <PresentationFormat>全屏显示(4:3)</PresentationFormat>
  <Paragraphs>2752</Paragraphs>
  <Slides>74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8" baseType="lpstr">
      <vt:lpstr>Arial</vt:lpstr>
      <vt:lpstr>宋体</vt:lpstr>
      <vt:lpstr>Wingdings</vt:lpstr>
      <vt:lpstr>楷体</vt:lpstr>
      <vt:lpstr>Times New Roman</vt:lpstr>
      <vt:lpstr>Courier New</vt:lpstr>
      <vt:lpstr>隶书</vt:lpstr>
      <vt:lpstr>Calibri</vt:lpstr>
      <vt:lpstr>微软雅黑</vt:lpstr>
      <vt:lpstr>Arial Unicode MS</vt:lpstr>
      <vt:lpstr>幼圆</vt:lpstr>
      <vt:lpstr>Arial Unicode MS</vt:lpstr>
      <vt:lpstr>新宋体</vt:lpstr>
      <vt:lpstr>PPT模板</vt:lpstr>
      <vt:lpstr>第2章 Java基本语法1</vt:lpstr>
      <vt:lpstr>PowerPoint 演示文稿</vt:lpstr>
      <vt:lpstr>本章内容</vt:lpstr>
      <vt:lpstr>PowerPoint 演示文稿</vt:lpstr>
      <vt:lpstr>2.1  关键字(keyword)</vt:lpstr>
      <vt:lpstr>PowerPoint 演示文稿</vt:lpstr>
      <vt:lpstr>保留字(reserved word)</vt:lpstr>
      <vt:lpstr>Java语言的关键字（保留字）50+3</vt:lpstr>
      <vt:lpstr>PowerPoint 演示文稿</vt:lpstr>
      <vt:lpstr>2.2  标识符(Identifier)</vt:lpstr>
      <vt:lpstr>Java中的名称命名规范</vt:lpstr>
      <vt:lpstr>PowerPoint 演示文稿</vt:lpstr>
      <vt:lpstr>2.3  变  量</vt:lpstr>
      <vt:lpstr>2.3  变  量</vt:lpstr>
      <vt:lpstr>变量的分类-按数据类型</vt:lpstr>
      <vt:lpstr>PowerPoint 演示文稿</vt:lpstr>
      <vt:lpstr>PowerPoint 演示文稿</vt:lpstr>
      <vt:lpstr>进  制</vt:lpstr>
      <vt:lpstr>PowerPoint 演示文稿</vt:lpstr>
      <vt:lpstr>PowerPoint 演示文稿</vt:lpstr>
      <vt:lpstr>二进制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进制间转化</vt:lpstr>
      <vt:lpstr>PowerPoint 演示文稿</vt:lpstr>
      <vt:lpstr>PowerPoint 演示文稿</vt:lpstr>
      <vt:lpstr>PowerPoint 演示文稿</vt:lpstr>
      <vt:lpstr>练  习</vt:lpstr>
      <vt:lpstr>整数类型：byte、short、int、long</vt:lpstr>
      <vt:lpstr>PowerPoint 演示文稿</vt:lpstr>
      <vt:lpstr>浮点类型：float、double</vt:lpstr>
      <vt:lpstr>字符类型：char</vt:lpstr>
      <vt:lpstr>ASCII 码</vt:lpstr>
      <vt:lpstr>Unicode 编码</vt:lpstr>
      <vt:lpstr>UTF-8</vt:lpstr>
      <vt:lpstr>布尔类型：boolean</vt:lpstr>
      <vt:lpstr>基本数据类型转换</vt:lpstr>
      <vt:lpstr>PowerPoint 演示文稿</vt:lpstr>
      <vt:lpstr>PowerPoint 演示文稿</vt:lpstr>
      <vt:lpstr>PowerPoint 演示文稿</vt:lpstr>
      <vt:lpstr>强制类型转换</vt:lpstr>
      <vt:lpstr>PowerPoint 演示文稿</vt:lpstr>
      <vt:lpstr>PowerPoint 演示文稿</vt:lpstr>
      <vt:lpstr>2.4  运算符</vt:lpstr>
      <vt:lpstr>1.算术运算符</vt:lpstr>
      <vt:lpstr>算术运算符的注意问题</vt:lpstr>
      <vt:lpstr>PowerPoint 演示文稿</vt:lpstr>
      <vt:lpstr>PowerPoint 演示文稿</vt:lpstr>
      <vt:lpstr>2.赋值运算符</vt:lpstr>
      <vt:lpstr>2.赋值运算符</vt:lpstr>
      <vt:lpstr>3.比较运算符</vt:lpstr>
      <vt:lpstr>3.比较运算符</vt:lpstr>
      <vt:lpstr>PowerPoint 演示文稿</vt:lpstr>
      <vt:lpstr>4.逻辑运算符</vt:lpstr>
      <vt:lpstr>PowerPoint 演示文稿</vt:lpstr>
      <vt:lpstr>PowerPoint 演示文稿</vt:lpstr>
      <vt:lpstr>5.位运算符</vt:lpstr>
      <vt:lpstr>5.位运算符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6.三元运算符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1328</cp:revision>
  <dcterms:created xsi:type="dcterms:W3CDTF">2012-08-05T14:09:00Z</dcterms:created>
  <dcterms:modified xsi:type="dcterms:W3CDTF">2018-09-27T09:01:38Z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