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8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379" r:id="rId51"/>
    <p:sldId id="257" r:id="rId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213" autoAdjust="0"/>
    <p:restoredTop sz="94660"/>
  </p:normalViewPr>
  <p:slideViewPr>
    <p:cSldViewPr>
      <p:cViewPr varScale="1">
        <p:scale>
          <a:sx n="54" d="100"/>
          <a:sy n="54" d="100"/>
        </p:scale>
        <p:origin x="-1210" y="-72"/>
      </p:cViewPr>
      <p:guideLst>
        <p:guide orient="horz" pos="2182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什么是真正的白富美：身为女子，洁身自好为白，经济独立为富，内外兼修为美。</a:t>
            </a:r>
            <a:endParaRPr lang="zh-CN" altLang="en-US" smtClean="0"/>
          </a:p>
          <a:p>
            <a:r>
              <a:rPr lang="zh-CN" altLang="en-US" smtClean="0"/>
              <a:t>何谓真正的高富帅：身为男子，大智若愚宠辱不惊是为高，大爱于心福泽天下是为富，</a:t>
            </a:r>
            <a:endParaRPr lang="zh-CN" altLang="en-US" smtClean="0"/>
          </a:p>
          <a:p>
            <a:r>
              <a:rPr lang="zh-CN" altLang="en-US" smtClean="0"/>
              <a:t>大略宏才智勇双全是为帅。这是我认为最好的诠释。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512" y="1916832"/>
            <a:ext cx="8129614" cy="1851025"/>
          </a:xfrm>
        </p:spPr>
        <p:txBody>
          <a:bodyPr>
            <a:noAutofit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8000" b="1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8000" b="1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</a:t>
            </a:r>
            <a:br>
              <a:rPr lang="en-US" altLang="zh-CN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80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语法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zh-CN" sz="8000" b="1" dirty="0" smtClean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讲师：柴林燕</a:t>
            </a:r>
            <a:endParaRPr lang="en-US" altLang="zh-CN" sz="3600" b="1" dirty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>
                <a:ea typeface="宋体" panose="02010600030101010101" pitchFamily="2" charset="-122"/>
              </a:rPr>
              <a:t>岳小鹏参加</a:t>
            </a:r>
            <a:r>
              <a:rPr lang="en-US" altLang="zh-CN" smtClean="0">
                <a:ea typeface="宋体" panose="02010600030101010101" pitchFamily="2" charset="-122"/>
              </a:rPr>
              <a:t>Java</a:t>
            </a:r>
            <a:r>
              <a:rPr lang="zh-CN" altLang="en-US" smtClean="0">
                <a:ea typeface="宋体" panose="02010600030101010101" pitchFamily="2" charset="-122"/>
              </a:rPr>
              <a:t>考试，他和父亲岳不群达成承诺：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mtClean="0">
                <a:ea typeface="宋体" panose="02010600030101010101" pitchFamily="2" charset="-122"/>
              </a:rPr>
              <a:t>如果：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mtClean="0">
                <a:ea typeface="宋体" panose="02010600030101010101" pitchFamily="2" charset="-122"/>
              </a:rPr>
              <a:t>成绩</a:t>
            </a:r>
            <a:r>
              <a:rPr lang="zh-CN" altLang="en-US" dirty="0">
                <a:ea typeface="宋体" panose="02010600030101010101" pitchFamily="2" charset="-122"/>
              </a:rPr>
              <a:t>为</a:t>
            </a:r>
            <a:r>
              <a:rPr lang="en-US" altLang="zh-CN" dirty="0">
                <a:ea typeface="宋体" panose="02010600030101010101" pitchFamily="2" charset="-122"/>
              </a:rPr>
              <a:t>100</a:t>
            </a:r>
            <a:r>
              <a:rPr lang="zh-CN" altLang="en-US" dirty="0">
                <a:ea typeface="宋体" panose="02010600030101010101" pitchFamily="2" charset="-122"/>
              </a:rPr>
              <a:t>分时，奖励一辆</a:t>
            </a:r>
            <a:r>
              <a:rPr lang="en-US" altLang="zh-CN" dirty="0" smtClean="0">
                <a:ea typeface="宋体" panose="02010600030101010101" pitchFamily="2" charset="-122"/>
              </a:rPr>
              <a:t>BMW</a:t>
            </a:r>
            <a:r>
              <a:rPr lang="zh-CN" altLang="en-US" dirty="0">
                <a:ea typeface="宋体" panose="02010600030101010101" pitchFamily="2" charset="-122"/>
              </a:rPr>
              <a:t>；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mtClean="0">
                <a:ea typeface="宋体" panose="02010600030101010101" pitchFamily="2" charset="-122"/>
              </a:rPr>
              <a:t>成绩为</a:t>
            </a:r>
            <a:r>
              <a:rPr lang="en-US" altLang="zh-CN" smtClean="0">
                <a:ea typeface="宋体" panose="02010600030101010101" pitchFamily="2" charset="-122"/>
              </a:rPr>
              <a:t>(80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99]</a:t>
            </a:r>
            <a:r>
              <a:rPr lang="zh-CN" altLang="en-US" dirty="0">
                <a:ea typeface="宋体" panose="02010600030101010101" pitchFamily="2" charset="-122"/>
              </a:rPr>
              <a:t>时，</a:t>
            </a:r>
            <a:r>
              <a:rPr lang="zh-CN" altLang="en-US">
                <a:ea typeface="宋体" panose="02010600030101010101" pitchFamily="2" charset="-122"/>
              </a:rPr>
              <a:t>奖励</a:t>
            </a:r>
            <a:r>
              <a:rPr lang="zh-CN" altLang="en-US" smtClean="0">
                <a:ea typeface="宋体" panose="02010600030101010101" pitchFamily="2" charset="-122"/>
              </a:rPr>
              <a:t>一台</a:t>
            </a:r>
            <a:r>
              <a:rPr lang="en-US" altLang="zh-CN" smtClean="0">
                <a:ea typeface="宋体" panose="02010600030101010101" pitchFamily="2" charset="-122"/>
              </a:rPr>
              <a:t>iphone7plus</a:t>
            </a:r>
            <a:r>
              <a:rPr lang="zh-CN" altLang="en-US" smtClean="0">
                <a:ea typeface="宋体" panose="02010600030101010101" pitchFamily="2" charset="-122"/>
              </a:rPr>
              <a:t>；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当成绩为</a:t>
            </a:r>
            <a:r>
              <a:rPr lang="en-US" altLang="zh-CN" dirty="0" smtClean="0">
                <a:ea typeface="宋体" panose="02010600030101010101" pitchFamily="2" charset="-122"/>
              </a:rPr>
              <a:t>[60,80]</a:t>
            </a:r>
            <a:r>
              <a:rPr lang="zh-CN" altLang="en-US" dirty="0" smtClean="0">
                <a:ea typeface="宋体" panose="02010600030101010101" pitchFamily="2" charset="-122"/>
              </a:rPr>
              <a:t>时，</a:t>
            </a:r>
            <a:r>
              <a:rPr lang="zh-CN" altLang="en-US" smtClean="0">
                <a:ea typeface="宋体" panose="02010600030101010101" pitchFamily="2" charset="-122"/>
              </a:rPr>
              <a:t>奖励一个 </a:t>
            </a:r>
            <a:r>
              <a:rPr lang="en-US" altLang="zh-CN" smtClean="0">
                <a:ea typeface="宋体" panose="02010600030101010101" pitchFamily="2" charset="-122"/>
              </a:rPr>
              <a:t>iPad</a:t>
            </a:r>
            <a:r>
              <a:rPr lang="zh-CN" altLang="en-US" smtClean="0">
                <a:ea typeface="宋体" panose="02010600030101010101" pitchFamily="2" charset="-122"/>
              </a:rPr>
              <a:t>；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其它时，什么奖励也</a:t>
            </a:r>
            <a:r>
              <a:rPr lang="zh-CN" altLang="en-US" smtClean="0">
                <a:ea typeface="宋体" panose="02010600030101010101" pitchFamily="2" charset="-122"/>
              </a:rPr>
              <a:t>没有。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mtClean="0">
                <a:ea typeface="宋体" panose="02010600030101010101" pitchFamily="2" charset="-122"/>
              </a:rPr>
              <a:t>请从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键盘</a:t>
            </a:r>
            <a:r>
              <a:rPr lang="zh-CN" altLang="en-US" smtClean="0">
                <a:ea typeface="宋体" panose="02010600030101010101" pitchFamily="2" charset="-122"/>
              </a:rPr>
              <a:t>输入岳</a:t>
            </a:r>
            <a:r>
              <a:rPr lang="zh-CN" altLang="en-US">
                <a:ea typeface="宋体" panose="02010600030101010101" pitchFamily="2" charset="-122"/>
              </a:rPr>
              <a:t>小鹏的期末</a:t>
            </a:r>
            <a:r>
              <a:rPr lang="zh-CN" altLang="en-US" smtClean="0">
                <a:ea typeface="宋体" panose="02010600030101010101" pitchFamily="2" charset="-122"/>
              </a:rPr>
              <a:t>成绩，并加以判断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836712"/>
            <a:ext cx="4148534" cy="720080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语句例题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836712"/>
            <a:ext cx="4148534" cy="720080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语句例题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16832"/>
            <a:ext cx="8352035" cy="2016125"/>
          </a:xfrm>
          <a:noFill/>
        </p:spPr>
        <p:txBody>
          <a:bodyPr/>
          <a:lstStyle/>
          <a:p>
            <a:pPr eaLnBrk="1" hangingPunct="1">
              <a:lnSpc>
                <a:spcPts val="41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编写程序：由键盘输入三个整数分别存入变量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num1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num2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num3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，对它们进行排序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使用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if-else 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if-else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并且从小到大输出。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72" y="764704"/>
            <a:ext cx="3745036" cy="768718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语句练习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640960" cy="5544616"/>
          </a:xfrm>
          <a:noFill/>
        </p:spPr>
        <p:txBody>
          <a:bodyPr>
            <a:normAutofit fontScale="62500" lnSpcReduction="2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3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3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对下列代码，若有输出，指出输出结果。</a:t>
            </a:r>
            <a:endParaRPr lang="zh-CN" altLang="en-US" sz="3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 err="1"/>
              <a:t>int</a:t>
            </a:r>
            <a:r>
              <a:rPr lang="en-US" altLang="zh-CN" sz="3200" dirty="0"/>
              <a:t> x = 4;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err="1"/>
              <a:t>int</a:t>
            </a:r>
            <a:r>
              <a:rPr lang="en-US" altLang="zh-CN" sz="3200" dirty="0"/>
              <a:t> y = 1;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if (x &gt; 2</a:t>
            </a:r>
            <a:r>
              <a:rPr lang="en-US" altLang="zh-CN" sz="3200"/>
              <a:t>) </a:t>
            </a:r>
            <a:r>
              <a:rPr lang="en-US" altLang="zh-CN" sz="3200" smtClean="0"/>
              <a:t>{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smtClean="0"/>
              <a:t>       if </a:t>
            </a:r>
            <a:r>
              <a:rPr lang="en-US" altLang="zh-CN" sz="3200" dirty="0"/>
              <a:t>(y &gt; 2) 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smtClean="0"/>
              <a:t>                </a:t>
            </a:r>
            <a:r>
              <a:rPr lang="en-US" altLang="zh-CN" sz="3200" dirty="0" err="1" smtClean="0"/>
              <a:t>System.out.println</a:t>
            </a:r>
            <a:r>
              <a:rPr lang="en-US" altLang="zh-CN" sz="3200" dirty="0" smtClean="0"/>
              <a:t>(x </a:t>
            </a:r>
            <a:r>
              <a:rPr lang="en-US" altLang="zh-CN" sz="3200" dirty="0"/>
              <a:t>+ y</a:t>
            </a:r>
            <a:r>
              <a:rPr lang="en-US" altLang="zh-CN" sz="3200" dirty="0" smtClean="0"/>
              <a:t>);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smtClean="0"/>
              <a:t>                System.out.println</a:t>
            </a:r>
            <a:r>
              <a:rPr lang="en-US" altLang="zh-CN" sz="3200" dirty="0"/>
              <a:t>("</a:t>
            </a:r>
            <a:r>
              <a:rPr lang="en-US" altLang="zh-CN" sz="3200" dirty="0" err="1"/>
              <a:t>atguigu</a:t>
            </a:r>
            <a:r>
              <a:rPr lang="en-US" altLang="zh-CN" sz="3200" dirty="0" smtClean="0"/>
              <a:t>");</a:t>
            </a:r>
            <a:endParaRPr lang="zh-CN" altLang="en-US" sz="3200" dirty="0"/>
          </a:p>
          <a:p>
            <a:pPr marL="0" indent="0">
              <a:buNone/>
            </a:pPr>
            <a:r>
              <a:rPr lang="en-US" altLang="zh-CN" sz="3200" smtClean="0"/>
              <a:t>} </a:t>
            </a:r>
            <a:r>
              <a:rPr lang="en-US" altLang="zh-CN" sz="3200" dirty="0"/>
              <a:t>else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smtClean="0"/>
              <a:t>       </a:t>
            </a:r>
            <a:r>
              <a:rPr lang="en-US" altLang="zh-CN" sz="3200" dirty="0" err="1" smtClean="0"/>
              <a:t>System.out.println</a:t>
            </a:r>
            <a:r>
              <a:rPr lang="en-US" altLang="zh-CN" sz="3200" dirty="0"/>
              <a:t>("x is " + x</a:t>
            </a:r>
            <a:r>
              <a:rPr lang="en-US" altLang="zh-CN" sz="3200" dirty="0" smtClean="0"/>
              <a:t>);</a:t>
            </a:r>
            <a:endParaRPr lang="en-US" altLang="zh-CN" sz="32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3200" smtClean="0">
                <a:ea typeface="宋体" panose="02010600030101010101" pitchFamily="2" charset="-122"/>
                <a:cs typeface="Times New Roman" panose="02020603050405020304" pitchFamily="18" charset="0"/>
              </a:rPr>
              <a:t>2)          boolean </a:t>
            </a: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b = true</a:t>
            </a:r>
            <a:r>
              <a:rPr lang="en-US" altLang="zh-CN" sz="3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3200" smtClean="0">
                <a:ea typeface="宋体" panose="02010600030101010101" pitchFamily="2" charset="-122"/>
                <a:cs typeface="Times New Roman" panose="02020603050405020304" pitchFamily="18" charset="0"/>
              </a:rPr>
              <a:t>if(b == </a:t>
            </a: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false)  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32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如果写成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if(b=false)</a:t>
            </a:r>
            <a:r>
              <a:rPr lang="zh-CN" altLang="en-US" sz="32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能编译通过吗？如果能，结果是？</a:t>
            </a:r>
            <a:endParaRPr lang="zh-CN" altLang="en-US" sz="320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("a");</a:t>
            </a:r>
            <a:endParaRPr lang="en-US" altLang="zh-CN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    else </a:t>
            </a: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if(b)</a:t>
            </a:r>
            <a:endParaRPr lang="en-US" altLang="zh-CN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3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("b");</a:t>
            </a:r>
            <a:endParaRPr lang="en-US" altLang="zh-CN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    else </a:t>
            </a: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if(!b)</a:t>
            </a:r>
            <a:endParaRPr lang="en-US" altLang="zh-CN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3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("c");</a:t>
            </a:r>
            <a:endParaRPr lang="en-US" altLang="zh-CN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    else</a:t>
            </a:r>
            <a:endParaRPr lang="en-US" altLang="zh-CN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3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("d");</a:t>
            </a:r>
            <a:endParaRPr lang="en-US" altLang="zh-CN" sz="3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764704"/>
            <a:ext cx="3673028" cy="696710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语句练习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379577"/>
            <a:ext cx="846043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  <a:defRPr/>
            </a:pPr>
            <a:r>
              <a:rPr lang="zh-CN" altLang="en-US" sz="2800" smtClean="0">
                <a:ea typeface="宋体" panose="02010600030101010101" pitchFamily="2" charset="-122"/>
              </a:rPr>
              <a:t>编写</a:t>
            </a:r>
            <a:r>
              <a:rPr lang="zh-CN" altLang="en-US" sz="2800">
                <a:ea typeface="宋体" panose="02010600030101010101" pitchFamily="2" charset="-122"/>
              </a:rPr>
              <a:t>程序，声明</a:t>
            </a:r>
            <a:r>
              <a:rPr lang="en-US" altLang="zh-CN" sz="2800">
                <a:ea typeface="宋体" panose="02010600030101010101" pitchFamily="2" charset="-122"/>
              </a:rPr>
              <a:t>2</a:t>
            </a:r>
            <a:r>
              <a:rPr lang="zh-CN" altLang="en-US" sz="2800">
                <a:ea typeface="宋体" panose="02010600030101010101" pitchFamily="2" charset="-122"/>
              </a:rPr>
              <a:t>个</a:t>
            </a:r>
            <a:r>
              <a:rPr lang="en-US" altLang="zh-CN" sz="2800" smtClean="0">
                <a:ea typeface="宋体" panose="02010600030101010101" pitchFamily="2" charset="-122"/>
              </a:rPr>
              <a:t>int</a:t>
            </a:r>
            <a:r>
              <a:rPr lang="zh-CN" altLang="en-US" sz="2800">
                <a:ea typeface="宋体" panose="02010600030101010101" pitchFamily="2" charset="-122"/>
              </a:rPr>
              <a:t>型</a:t>
            </a:r>
            <a:r>
              <a:rPr lang="zh-CN" altLang="en-US" sz="2800" smtClean="0">
                <a:ea typeface="宋体" panose="02010600030101010101" pitchFamily="2" charset="-122"/>
              </a:rPr>
              <a:t>变量</a:t>
            </a:r>
            <a:r>
              <a:rPr lang="zh-CN" altLang="en-US" sz="2800">
                <a:ea typeface="宋体" panose="02010600030101010101" pitchFamily="2" charset="-122"/>
              </a:rPr>
              <a:t>并赋值。判断两数之和，如果大于等于</a:t>
            </a:r>
            <a:r>
              <a:rPr lang="en-US" altLang="zh-CN" sz="2800">
                <a:ea typeface="宋体" panose="02010600030101010101" pitchFamily="2" charset="-122"/>
              </a:rPr>
              <a:t>50</a:t>
            </a:r>
            <a:r>
              <a:rPr lang="zh-CN" altLang="en-US" sz="2800">
                <a:ea typeface="宋体" panose="02010600030101010101" pitchFamily="2" charset="-122"/>
              </a:rPr>
              <a:t>，打印“</a:t>
            </a:r>
            <a:r>
              <a:rPr lang="en-US" altLang="zh-CN" sz="2800">
                <a:ea typeface="宋体" panose="02010600030101010101" pitchFamily="2" charset="-122"/>
              </a:rPr>
              <a:t>hello world</a:t>
            </a:r>
            <a:r>
              <a:rPr lang="en-US" altLang="zh-CN" sz="2800" smtClean="0">
                <a:ea typeface="宋体" panose="02010600030101010101" pitchFamily="2" charset="-122"/>
              </a:rPr>
              <a:t>!”</a:t>
            </a:r>
            <a:endParaRPr lang="en-US" altLang="zh-CN" sz="2800" smtClean="0">
              <a:ea typeface="宋体" panose="02010600030101010101" pitchFamily="2" charset="-122"/>
            </a:endParaRPr>
          </a:p>
          <a:p>
            <a:pPr marL="514350" indent="-514350">
              <a:spcBef>
                <a:spcPts val="1200"/>
              </a:spcBef>
              <a:buAutoNum type="arabicParenR"/>
              <a:defRPr/>
            </a:pPr>
            <a:r>
              <a:rPr lang="zh-CN" altLang="en-US" sz="2800" smtClean="0">
                <a:ea typeface="宋体" panose="02010600030101010101" pitchFamily="2" charset="-122"/>
              </a:rPr>
              <a:t>编写</a:t>
            </a:r>
            <a:r>
              <a:rPr lang="zh-CN" altLang="en-US" sz="2800">
                <a:ea typeface="宋体" panose="02010600030101010101" pitchFamily="2" charset="-122"/>
              </a:rPr>
              <a:t>程序，声明</a:t>
            </a:r>
            <a:r>
              <a:rPr lang="en-US" altLang="zh-CN" sz="2800">
                <a:ea typeface="宋体" panose="02010600030101010101" pitchFamily="2" charset="-122"/>
              </a:rPr>
              <a:t>2</a:t>
            </a:r>
            <a:r>
              <a:rPr lang="zh-CN" altLang="en-US" sz="2800">
                <a:ea typeface="宋体" panose="02010600030101010101" pitchFamily="2" charset="-122"/>
              </a:rPr>
              <a:t>个</a:t>
            </a:r>
            <a:r>
              <a:rPr lang="en-US" altLang="zh-CN" sz="2800" smtClean="0">
                <a:ea typeface="宋体" panose="02010600030101010101" pitchFamily="2" charset="-122"/>
              </a:rPr>
              <a:t>double</a:t>
            </a:r>
            <a:r>
              <a:rPr lang="zh-CN" altLang="en-US" sz="2800" smtClean="0">
                <a:ea typeface="宋体" panose="02010600030101010101" pitchFamily="2" charset="-122"/>
              </a:rPr>
              <a:t>型变量</a:t>
            </a:r>
            <a:r>
              <a:rPr lang="zh-CN" altLang="en-US" sz="2800">
                <a:ea typeface="宋体" panose="02010600030101010101" pitchFamily="2" charset="-122"/>
              </a:rPr>
              <a:t>并赋值。判断第一个数大于</a:t>
            </a:r>
            <a:r>
              <a:rPr lang="en-US" altLang="zh-CN" sz="2800">
                <a:ea typeface="宋体" panose="02010600030101010101" pitchFamily="2" charset="-122"/>
              </a:rPr>
              <a:t>10.0</a:t>
            </a:r>
            <a:r>
              <a:rPr lang="zh-CN" altLang="en-US" sz="2800">
                <a:ea typeface="宋体" panose="02010600030101010101" pitchFamily="2" charset="-122"/>
              </a:rPr>
              <a:t>，且第</a:t>
            </a:r>
            <a:r>
              <a:rPr lang="en-US" altLang="zh-CN" sz="2800">
                <a:ea typeface="宋体" panose="02010600030101010101" pitchFamily="2" charset="-122"/>
              </a:rPr>
              <a:t>2</a:t>
            </a:r>
            <a:r>
              <a:rPr lang="zh-CN" altLang="en-US" sz="2800">
                <a:ea typeface="宋体" panose="02010600030101010101" pitchFamily="2" charset="-122"/>
              </a:rPr>
              <a:t>个数小于</a:t>
            </a:r>
            <a:r>
              <a:rPr lang="en-US" altLang="zh-CN" sz="2800">
                <a:ea typeface="宋体" panose="02010600030101010101" pitchFamily="2" charset="-122"/>
              </a:rPr>
              <a:t>20.0</a:t>
            </a:r>
            <a:r>
              <a:rPr lang="zh-CN" altLang="en-US" sz="2800">
                <a:ea typeface="宋体" panose="02010600030101010101" pitchFamily="2" charset="-122"/>
              </a:rPr>
              <a:t>，打印两数之和</a:t>
            </a:r>
            <a:r>
              <a:rPr lang="zh-CN" altLang="en-US" sz="2800" smtClean="0">
                <a:ea typeface="宋体" panose="02010600030101010101" pitchFamily="2" charset="-122"/>
              </a:rPr>
              <a:t>。</a:t>
            </a:r>
            <a:endParaRPr lang="en-US" altLang="zh-CN" sz="2800" smtClean="0">
              <a:ea typeface="宋体" panose="02010600030101010101" pitchFamily="2" charset="-122"/>
            </a:endParaRPr>
          </a:p>
          <a:p>
            <a:r>
              <a:rPr lang="en-US" altLang="zh-CN" sz="2800" smtClean="0">
                <a:ea typeface="宋体" panose="02010600030101010101" pitchFamily="2" charset="-122"/>
              </a:rPr>
              <a:t>3)  </a:t>
            </a:r>
            <a:r>
              <a:rPr lang="zh-CN" altLang="zh-CN" sz="2800" smtClean="0">
                <a:ea typeface="宋体" panose="02010600030101010101" pitchFamily="2" charset="-122"/>
              </a:rPr>
              <a:t>求</a:t>
            </a:r>
            <a:r>
              <a:rPr lang="en-US" altLang="zh-CN" sz="2800">
                <a:ea typeface="宋体" panose="02010600030101010101" pitchFamily="2" charset="-122"/>
              </a:rPr>
              <a:t>ax</a:t>
            </a:r>
            <a:r>
              <a:rPr lang="en-US" altLang="zh-CN" sz="2800" baseline="30000">
                <a:ea typeface="宋体" panose="02010600030101010101" pitchFamily="2" charset="-122"/>
              </a:rPr>
              <a:t>2</a:t>
            </a:r>
            <a:r>
              <a:rPr lang="en-US" altLang="zh-CN" sz="2800">
                <a:ea typeface="宋体" panose="02010600030101010101" pitchFamily="2" charset="-122"/>
              </a:rPr>
              <a:t>+bx+c=0</a:t>
            </a:r>
            <a:r>
              <a:rPr lang="zh-CN" altLang="zh-CN" sz="2800">
                <a:ea typeface="宋体" panose="02010600030101010101" pitchFamily="2" charset="-122"/>
              </a:rPr>
              <a:t>方程的根。</a:t>
            </a:r>
            <a:r>
              <a:rPr lang="en-US" altLang="zh-CN" sz="2800">
                <a:ea typeface="宋体" panose="02010600030101010101" pitchFamily="2" charset="-122"/>
              </a:rPr>
              <a:t>a,b,c</a:t>
            </a:r>
            <a:r>
              <a:rPr lang="zh-CN" altLang="zh-CN" sz="2800">
                <a:ea typeface="宋体" panose="02010600030101010101" pitchFamily="2" charset="-122"/>
              </a:rPr>
              <a:t>分别为函数的参数，如果：</a:t>
            </a:r>
            <a:r>
              <a:rPr lang="en-US" altLang="zh-CN" sz="2800">
                <a:ea typeface="宋体" panose="02010600030101010101" pitchFamily="2" charset="-122"/>
              </a:rPr>
              <a:t>b</a:t>
            </a:r>
            <a:r>
              <a:rPr lang="en-US" altLang="zh-CN" sz="2800" baseline="30000">
                <a:ea typeface="宋体" panose="02010600030101010101" pitchFamily="2" charset="-122"/>
              </a:rPr>
              <a:t>2</a:t>
            </a:r>
            <a:r>
              <a:rPr lang="en-US" altLang="zh-CN" sz="2800">
                <a:ea typeface="宋体" panose="02010600030101010101" pitchFamily="2" charset="-122"/>
              </a:rPr>
              <a:t>-4ac&gt;0</a:t>
            </a:r>
            <a:r>
              <a:rPr lang="zh-CN" altLang="zh-CN" sz="2800">
                <a:ea typeface="宋体" panose="02010600030101010101" pitchFamily="2" charset="-122"/>
              </a:rPr>
              <a:t>，则有两个解；</a:t>
            </a:r>
            <a:r>
              <a:rPr lang="en-US" altLang="zh-CN" sz="2800">
                <a:ea typeface="宋体" panose="02010600030101010101" pitchFamily="2" charset="-122"/>
              </a:rPr>
              <a:t>b</a:t>
            </a:r>
            <a:r>
              <a:rPr lang="en-US" altLang="zh-CN" sz="2800" baseline="30000">
                <a:ea typeface="宋体" panose="02010600030101010101" pitchFamily="2" charset="-122"/>
              </a:rPr>
              <a:t>2</a:t>
            </a:r>
            <a:r>
              <a:rPr lang="en-US" altLang="zh-CN" sz="2800">
                <a:ea typeface="宋体" panose="02010600030101010101" pitchFamily="2" charset="-122"/>
              </a:rPr>
              <a:t>-4ac=0</a:t>
            </a:r>
            <a:r>
              <a:rPr lang="zh-CN" altLang="zh-CN" sz="2800">
                <a:ea typeface="宋体" panose="02010600030101010101" pitchFamily="2" charset="-122"/>
              </a:rPr>
              <a:t>，则有一个解；</a:t>
            </a:r>
            <a:r>
              <a:rPr lang="en-US" altLang="zh-CN" sz="2800">
                <a:ea typeface="宋体" panose="02010600030101010101" pitchFamily="2" charset="-122"/>
              </a:rPr>
              <a:t>b</a:t>
            </a:r>
            <a:r>
              <a:rPr lang="en-US" altLang="zh-CN" sz="2800" baseline="30000">
                <a:ea typeface="宋体" panose="02010600030101010101" pitchFamily="2" charset="-122"/>
              </a:rPr>
              <a:t>2</a:t>
            </a:r>
            <a:r>
              <a:rPr lang="en-US" altLang="zh-CN" sz="2800">
                <a:ea typeface="宋体" panose="02010600030101010101" pitchFamily="2" charset="-122"/>
              </a:rPr>
              <a:t>-4ac&lt;0</a:t>
            </a:r>
            <a:r>
              <a:rPr lang="zh-CN" altLang="zh-CN" sz="2800">
                <a:ea typeface="宋体" panose="02010600030101010101" pitchFamily="2" charset="-122"/>
              </a:rPr>
              <a:t>，则无解；</a:t>
            </a:r>
            <a:endParaRPr lang="en-US" altLang="zh-CN" sz="2800"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smtClean="0">
                <a:ea typeface="宋体" panose="02010600030101010101" pitchFamily="2" charset="-122"/>
              </a:rPr>
              <a:t>提示</a:t>
            </a:r>
            <a:r>
              <a:rPr lang="en-US" altLang="zh-CN" sz="2800" smtClean="0">
                <a:ea typeface="宋体" panose="02010600030101010101" pitchFamily="2" charset="-122"/>
              </a:rPr>
              <a:t>1</a:t>
            </a:r>
            <a:r>
              <a:rPr lang="zh-CN" altLang="zh-CN" sz="2800" smtClean="0">
                <a:ea typeface="宋体" panose="02010600030101010101" pitchFamily="2" charset="-122"/>
              </a:rPr>
              <a:t>：</a:t>
            </a:r>
            <a:r>
              <a:rPr lang="en-US" altLang="zh-CN" sz="2800">
                <a:ea typeface="宋体" panose="02010600030101010101" pitchFamily="2" charset="-122"/>
              </a:rPr>
              <a:t>x</a:t>
            </a:r>
            <a:r>
              <a:rPr lang="en-US" altLang="zh-CN" sz="2800" baseline="-25000">
                <a:ea typeface="宋体" panose="02010600030101010101" pitchFamily="2" charset="-122"/>
              </a:rPr>
              <a:t>1</a:t>
            </a:r>
            <a:r>
              <a:rPr lang="en-US" altLang="zh-CN" sz="2800">
                <a:ea typeface="宋体" panose="02010600030101010101" pitchFamily="2" charset="-122"/>
              </a:rPr>
              <a:t>=(-b+sqrt(b</a:t>
            </a:r>
            <a:r>
              <a:rPr lang="en-US" altLang="zh-CN" sz="2800" baseline="30000">
                <a:ea typeface="宋体" panose="02010600030101010101" pitchFamily="2" charset="-122"/>
              </a:rPr>
              <a:t>2</a:t>
            </a:r>
            <a:r>
              <a:rPr lang="en-US" altLang="zh-CN" sz="2800">
                <a:ea typeface="宋体" panose="02010600030101010101" pitchFamily="2" charset="-122"/>
              </a:rPr>
              <a:t>-4ac))/2a</a:t>
            </a:r>
            <a:endParaRPr lang="zh-CN" altLang="zh-CN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             </a:t>
            </a:r>
            <a:r>
              <a:rPr lang="en-US" altLang="zh-CN" sz="2800" smtClean="0">
                <a:ea typeface="宋体" panose="02010600030101010101" pitchFamily="2" charset="-122"/>
              </a:rPr>
              <a:t>  </a:t>
            </a:r>
            <a:r>
              <a:rPr lang="en-US" altLang="zh-CN" sz="2400" smtClean="0">
                <a:ea typeface="宋体" panose="02010600030101010101" pitchFamily="2" charset="-122"/>
              </a:rPr>
              <a:t>X</a:t>
            </a:r>
            <a:r>
              <a:rPr lang="en-US" altLang="zh-CN" sz="2800" baseline="-25000" smtClean="0">
                <a:ea typeface="宋体" panose="02010600030101010101" pitchFamily="2" charset="-122"/>
              </a:rPr>
              <a:t>2</a:t>
            </a:r>
            <a:r>
              <a:rPr lang="en-US" altLang="zh-CN" sz="2800">
                <a:ea typeface="宋体" panose="02010600030101010101" pitchFamily="2" charset="-122"/>
              </a:rPr>
              <a:t>=(-b-sqrt(b</a:t>
            </a:r>
            <a:r>
              <a:rPr lang="en-US" altLang="zh-CN" sz="2800" baseline="30000">
                <a:ea typeface="宋体" panose="02010600030101010101" pitchFamily="2" charset="-122"/>
              </a:rPr>
              <a:t>2</a:t>
            </a:r>
            <a:r>
              <a:rPr lang="en-US" altLang="zh-CN" sz="2800">
                <a:ea typeface="宋体" panose="02010600030101010101" pitchFamily="2" charset="-122"/>
              </a:rPr>
              <a:t>-4ac))/2a</a:t>
            </a:r>
            <a:endParaRPr lang="zh-CN" altLang="zh-CN" sz="280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800" smtClean="0">
                <a:ea typeface="宋体" panose="02010600030101010101" pitchFamily="2" charset="-122"/>
              </a:rPr>
              <a:t>提示</a:t>
            </a:r>
            <a:r>
              <a:rPr lang="en-US" altLang="zh-CN" sz="2800" smtClean="0">
                <a:ea typeface="宋体" panose="02010600030101010101" pitchFamily="2" charset="-122"/>
              </a:rPr>
              <a:t>2</a:t>
            </a:r>
            <a:r>
              <a:rPr lang="zh-CN" altLang="en-US" sz="2800" smtClean="0">
                <a:ea typeface="宋体" panose="02010600030101010101" pitchFamily="2" charset="-122"/>
              </a:rPr>
              <a:t>：</a:t>
            </a:r>
            <a:r>
              <a:rPr lang="en-US" altLang="zh-CN" sz="2800" smtClean="0">
                <a:ea typeface="宋体" panose="02010600030101010101" pitchFamily="2" charset="-122"/>
              </a:rPr>
              <a:t>Math.sqrt(num);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764704"/>
            <a:ext cx="3673028" cy="696710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语句练习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484784"/>
            <a:ext cx="846043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大家都知道，男大当婚，女大当嫁。那么女方家长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要嫁女儿，当然要提出一定的条件：高：</a:t>
            </a:r>
            <a:r>
              <a:rPr lang="en-US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180cm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以上；富：财富</a:t>
            </a:r>
            <a:r>
              <a:rPr lang="en-US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千万以上；帅：是。</a:t>
            </a:r>
            <a:endParaRPr lang="en-US" altLang="zh-CN" sz="2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这三个条件同时满足，则：“我一定要嫁给他</a:t>
            </a:r>
            <a:r>
              <a:rPr lang="en-US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!!!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sz="2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如果三个条件有为真的情况，则：“嫁吧，比上不足，比下有余。”</a:t>
            </a:r>
            <a:endParaRPr lang="en-US" altLang="zh-CN" sz="2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如果三个条件都不满足，则：“不嫁！”</a:t>
            </a:r>
            <a:endParaRPr lang="en-US" altLang="zh-CN" sz="2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512168" y="4653136"/>
            <a:ext cx="637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ea typeface="新宋体" panose="02010609030101010101" pitchFamily="49" charset="-122"/>
              </a:rPr>
              <a:t>Sysout</a:t>
            </a:r>
            <a:r>
              <a:rPr lang="en-US" altLang="zh-CN" dirty="0" smtClean="0">
                <a:ea typeface="新宋体" panose="02010609030101010101" pitchFamily="49" charset="-122"/>
              </a:rPr>
              <a:t>(“</a:t>
            </a:r>
            <a:r>
              <a:rPr lang="zh-CN" altLang="en-US" dirty="0" smtClean="0">
                <a:ea typeface="新宋体" panose="02010609030101010101" pitchFamily="49" charset="-122"/>
              </a:rPr>
              <a:t>身高</a:t>
            </a:r>
            <a:r>
              <a:rPr lang="en-US" altLang="zh-CN" dirty="0" smtClean="0">
                <a:ea typeface="新宋体" panose="02010609030101010101" pitchFamily="49" charset="-122"/>
                <a:sym typeface="Wingdings" panose="05000000000000000000" pitchFamily="2" charset="2"/>
              </a:rPr>
              <a:t>:   (cm)</a:t>
            </a:r>
            <a:r>
              <a:rPr lang="en-US" altLang="zh-CN" dirty="0" smtClean="0">
                <a:ea typeface="新宋体" panose="02010609030101010101" pitchFamily="49" charset="-122"/>
              </a:rPr>
              <a:t>)</a:t>
            </a:r>
            <a:endParaRPr lang="en-US" altLang="zh-CN" dirty="0" smtClean="0"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ea typeface="新宋体" panose="02010609030101010101" pitchFamily="49" charset="-122"/>
              </a:rPr>
              <a:t>scanner.nextInt</a:t>
            </a:r>
            <a:r>
              <a:rPr lang="en-US" altLang="zh-CN" dirty="0" smtClean="0">
                <a:ea typeface="新宋体" panose="02010609030101010101" pitchFamily="49" charset="-122"/>
              </a:rPr>
              <a:t>();</a:t>
            </a:r>
            <a:endParaRPr lang="en-US" altLang="zh-CN" dirty="0" smtClean="0">
              <a:ea typeface="新宋体" panose="02010609030101010101" pitchFamily="49" charset="-122"/>
            </a:endParaRPr>
          </a:p>
          <a:p>
            <a:r>
              <a:rPr lang="en-US" altLang="zh-CN" dirty="0" err="1">
                <a:ea typeface="新宋体" panose="02010609030101010101" pitchFamily="49" charset="-122"/>
              </a:rPr>
              <a:t>Sysout</a:t>
            </a:r>
            <a:r>
              <a:rPr lang="en-US" altLang="zh-CN" dirty="0" smtClean="0">
                <a:ea typeface="新宋体" panose="02010609030101010101" pitchFamily="49" charset="-122"/>
              </a:rPr>
              <a:t>(“</a:t>
            </a:r>
            <a:r>
              <a:rPr lang="zh-CN" altLang="en-US" dirty="0" smtClean="0">
                <a:ea typeface="新宋体" panose="02010609030101010101" pitchFamily="49" charset="-122"/>
              </a:rPr>
              <a:t>财富</a:t>
            </a:r>
            <a:r>
              <a:rPr lang="en-US" altLang="zh-CN" dirty="0" smtClean="0">
                <a:ea typeface="新宋体" panose="02010609030101010101" pitchFamily="49" charset="-122"/>
                <a:sym typeface="Wingdings" panose="05000000000000000000" pitchFamily="2" charset="2"/>
              </a:rPr>
              <a:t>:   (</a:t>
            </a:r>
            <a:r>
              <a:rPr lang="zh-CN" altLang="en-US" dirty="0" smtClean="0">
                <a:ea typeface="新宋体" panose="02010609030101010101" pitchFamily="49" charset="-122"/>
                <a:sym typeface="Wingdings" panose="05000000000000000000" pitchFamily="2" charset="2"/>
              </a:rPr>
              <a:t>千万</a:t>
            </a:r>
            <a:r>
              <a:rPr lang="en-US" altLang="zh-CN" dirty="0" smtClean="0">
                <a:ea typeface="新宋体" panose="02010609030101010101" pitchFamily="49" charset="-122"/>
                <a:sym typeface="Wingdings" panose="05000000000000000000" pitchFamily="2" charset="2"/>
              </a:rPr>
              <a:t>)</a:t>
            </a:r>
            <a:r>
              <a:rPr lang="en-US" altLang="zh-CN" dirty="0" smtClean="0">
                <a:ea typeface="新宋体" panose="02010609030101010101" pitchFamily="49" charset="-122"/>
              </a:rPr>
              <a:t>)</a:t>
            </a:r>
            <a:endParaRPr lang="en-US" altLang="zh-CN" dirty="0"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ea typeface="新宋体" panose="02010609030101010101" pitchFamily="49" charset="-122"/>
              </a:rPr>
              <a:t>scanner.nextDouble</a:t>
            </a:r>
            <a:r>
              <a:rPr lang="en-US" altLang="zh-CN" dirty="0" smtClean="0">
                <a:ea typeface="新宋体" panose="02010609030101010101" pitchFamily="49" charset="-122"/>
              </a:rPr>
              <a:t>();</a:t>
            </a:r>
            <a:endParaRPr lang="en-US" altLang="zh-CN" dirty="0" smtClean="0">
              <a:ea typeface="新宋体" panose="02010609030101010101" pitchFamily="49" charset="-122"/>
            </a:endParaRPr>
          </a:p>
          <a:p>
            <a:r>
              <a:rPr lang="en-US" altLang="zh-CN" dirty="0" err="1">
                <a:ea typeface="新宋体" panose="02010609030101010101" pitchFamily="49" charset="-122"/>
              </a:rPr>
              <a:t>Sysout</a:t>
            </a:r>
            <a:r>
              <a:rPr lang="en-US" altLang="zh-CN" dirty="0" smtClean="0">
                <a:ea typeface="新宋体" panose="02010609030101010101" pitchFamily="49" charset="-122"/>
              </a:rPr>
              <a:t>(“</a:t>
            </a:r>
            <a:r>
              <a:rPr lang="zh-CN" altLang="en-US" dirty="0" smtClean="0">
                <a:ea typeface="新宋体" panose="02010609030101010101" pitchFamily="49" charset="-122"/>
              </a:rPr>
              <a:t>帅否</a:t>
            </a:r>
            <a:r>
              <a:rPr lang="en-US" altLang="zh-CN" dirty="0" smtClean="0">
                <a:ea typeface="新宋体" panose="02010609030101010101" pitchFamily="49" charset="-122"/>
                <a:sym typeface="Wingdings" panose="05000000000000000000" pitchFamily="2" charset="2"/>
              </a:rPr>
              <a:t>:   (true/false)</a:t>
            </a:r>
            <a:r>
              <a:rPr lang="en-US" altLang="zh-CN" dirty="0" smtClean="0">
                <a:ea typeface="新宋体" panose="02010609030101010101" pitchFamily="49" charset="-122"/>
              </a:rPr>
              <a:t>)   (</a:t>
            </a:r>
            <a:r>
              <a:rPr lang="zh-CN" altLang="en-US" dirty="0" smtClean="0">
                <a:ea typeface="新宋体" panose="02010609030101010101" pitchFamily="49" charset="-122"/>
              </a:rPr>
              <a:t>是</a:t>
            </a:r>
            <a:r>
              <a:rPr lang="en-US" altLang="zh-CN" dirty="0" smtClean="0">
                <a:ea typeface="新宋体" panose="02010609030101010101" pitchFamily="49" charset="-122"/>
              </a:rPr>
              <a:t>/</a:t>
            </a:r>
            <a:r>
              <a:rPr lang="zh-CN" altLang="en-US" dirty="0" smtClean="0">
                <a:ea typeface="新宋体" panose="02010609030101010101" pitchFamily="49" charset="-122"/>
              </a:rPr>
              <a:t>否</a:t>
            </a:r>
            <a:r>
              <a:rPr lang="en-US" altLang="zh-CN" dirty="0" smtClean="0">
                <a:ea typeface="新宋体" panose="02010609030101010101" pitchFamily="49" charset="-122"/>
              </a:rPr>
              <a:t>)</a:t>
            </a:r>
            <a:endParaRPr lang="en-US" altLang="zh-CN" dirty="0"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ea typeface="新宋体" panose="02010609030101010101" pitchFamily="49" charset="-122"/>
              </a:rPr>
              <a:t>scanner.nextBoolean</a:t>
            </a:r>
            <a:r>
              <a:rPr lang="en-US" altLang="zh-CN" dirty="0" smtClean="0">
                <a:ea typeface="新宋体" panose="02010609030101010101" pitchFamily="49" charset="-122"/>
              </a:rPr>
              <a:t>();   </a:t>
            </a:r>
            <a:r>
              <a:rPr lang="en-US" altLang="zh-CN" dirty="0" err="1" smtClean="0">
                <a:ea typeface="新宋体" panose="02010609030101010101" pitchFamily="49" charset="-122"/>
              </a:rPr>
              <a:t>scanner.next</a:t>
            </a:r>
            <a:r>
              <a:rPr lang="en-US" altLang="zh-CN" smtClean="0">
                <a:ea typeface="新宋体" panose="02010609030101010101" pitchFamily="49" charset="-122"/>
              </a:rPr>
              <a:t>();   “</a:t>
            </a:r>
            <a:r>
              <a:rPr lang="zh-CN" altLang="en-US" smtClean="0">
                <a:ea typeface="新宋体" panose="02010609030101010101" pitchFamily="49" charset="-122"/>
              </a:rPr>
              <a:t>是</a:t>
            </a:r>
            <a:r>
              <a:rPr lang="en-US" altLang="zh-CN" smtClean="0">
                <a:ea typeface="新宋体" panose="02010609030101010101" pitchFamily="49" charset="-122"/>
              </a:rPr>
              <a:t>”.equals(str)  </a:t>
            </a:r>
            <a:endParaRPr lang="zh-CN" altLang="en-US" dirty="0">
              <a:ea typeface="新宋体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056" y="46531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提示：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764704"/>
            <a:ext cx="3673028" cy="696710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语句练习</a:t>
            </a:r>
            <a:r>
              <a:rPr lang="en-US" altLang="zh-CN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484784"/>
            <a:ext cx="846043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ea typeface="宋体" panose="02010600030101010101" pitchFamily="2" charset="-122"/>
              </a:rPr>
              <a:t>假设你想开发一个玩彩票的游戏，程序随机地产生一个两位数的彩票，提示用户输入一个两位数，然后按照下面的规则判定用户是否能赢。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1)</a:t>
            </a:r>
            <a:r>
              <a:rPr lang="zh-CN" altLang="zh-CN" sz="2400">
                <a:ea typeface="宋体" panose="02010600030101010101" pitchFamily="2" charset="-122"/>
              </a:rPr>
              <a:t>如果用户输入的数匹配彩票的实际顺序，奖金</a:t>
            </a:r>
            <a:r>
              <a:rPr lang="en-US" altLang="zh-CN" sz="2400">
                <a:ea typeface="宋体" panose="02010600030101010101" pitchFamily="2" charset="-122"/>
              </a:rPr>
              <a:t>10 000</a:t>
            </a:r>
            <a:r>
              <a:rPr lang="zh-CN" altLang="zh-CN" sz="2400">
                <a:ea typeface="宋体" panose="02010600030101010101" pitchFamily="2" charset="-122"/>
              </a:rPr>
              <a:t>美元。</a:t>
            </a:r>
            <a:endParaRPr lang="zh-CN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2)</a:t>
            </a:r>
            <a:r>
              <a:rPr lang="zh-CN" altLang="zh-CN" sz="2400">
                <a:ea typeface="宋体" panose="02010600030101010101" pitchFamily="2" charset="-122"/>
              </a:rPr>
              <a:t>如果用户输入的所有数字匹配彩票的所有数字，但顺序不一致，奖金</a:t>
            </a:r>
            <a:r>
              <a:rPr lang="en-US" altLang="zh-CN" sz="2400">
                <a:ea typeface="宋体" panose="02010600030101010101" pitchFamily="2" charset="-122"/>
              </a:rPr>
              <a:t> 3 000</a:t>
            </a:r>
            <a:r>
              <a:rPr lang="zh-CN" altLang="zh-CN" sz="2400">
                <a:ea typeface="宋体" panose="02010600030101010101" pitchFamily="2" charset="-122"/>
              </a:rPr>
              <a:t>美元。</a:t>
            </a:r>
            <a:endParaRPr lang="zh-CN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3)</a:t>
            </a:r>
            <a:r>
              <a:rPr lang="zh-CN" altLang="zh-CN" sz="2400">
                <a:ea typeface="宋体" panose="02010600030101010101" pitchFamily="2" charset="-122"/>
              </a:rPr>
              <a:t>如果用户输入的一个数字仅满足顺序情况下匹配彩票的一个数字，奖金</a:t>
            </a:r>
            <a:r>
              <a:rPr lang="en-US" altLang="zh-CN" sz="2400">
                <a:ea typeface="宋体" panose="02010600030101010101" pitchFamily="2" charset="-122"/>
              </a:rPr>
              <a:t>1 000</a:t>
            </a:r>
            <a:r>
              <a:rPr lang="zh-CN" altLang="zh-CN" sz="2400">
                <a:ea typeface="宋体" panose="02010600030101010101" pitchFamily="2" charset="-122"/>
              </a:rPr>
              <a:t>美元。</a:t>
            </a:r>
            <a:endParaRPr lang="zh-CN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4)</a:t>
            </a:r>
            <a:r>
              <a:rPr lang="zh-CN" altLang="zh-CN" sz="2400">
                <a:ea typeface="宋体" panose="02010600030101010101" pitchFamily="2" charset="-122"/>
              </a:rPr>
              <a:t>如果用户输入的一个数字仅满足非顺序情况下匹配彩票的一个数字，奖金</a:t>
            </a:r>
            <a:r>
              <a:rPr lang="en-US" altLang="zh-CN" sz="2400">
                <a:ea typeface="宋体" panose="02010600030101010101" pitchFamily="2" charset="-122"/>
              </a:rPr>
              <a:t>500</a:t>
            </a:r>
            <a:r>
              <a:rPr lang="zh-CN" altLang="zh-CN" sz="2400">
                <a:ea typeface="宋体" panose="02010600030101010101" pitchFamily="2" charset="-122"/>
              </a:rPr>
              <a:t>美元。</a:t>
            </a:r>
            <a:endParaRPr lang="zh-CN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5)</a:t>
            </a:r>
            <a:r>
              <a:rPr lang="zh-CN" altLang="zh-CN" sz="2400">
                <a:ea typeface="宋体" panose="02010600030101010101" pitchFamily="2" charset="-122"/>
              </a:rPr>
              <a:t>如果用户输入的数字没有匹配任何一个数字，则彩票作废。</a:t>
            </a:r>
            <a:endParaRPr lang="zh-CN" altLang="zh-CN" sz="240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smtClean="0">
                <a:ea typeface="宋体" panose="02010600030101010101" pitchFamily="2" charset="-122"/>
              </a:rPr>
              <a:t>提示：使用</a:t>
            </a:r>
            <a:r>
              <a:rPr lang="en-US" altLang="zh-CN" sz="2200" b="1" smtClean="0">
                <a:ea typeface="宋体" panose="02010600030101010101" pitchFamily="2" charset="-122"/>
              </a:rPr>
              <a:t>(int)(Math.random() * 90  + 10)</a:t>
            </a:r>
            <a:r>
              <a:rPr lang="zh-CN" altLang="en-US" sz="2200" b="1" smtClean="0">
                <a:ea typeface="宋体" panose="02010600030101010101" pitchFamily="2" charset="-122"/>
              </a:rPr>
              <a:t>产生随机数。</a:t>
            </a:r>
            <a:endParaRPr lang="en-US" altLang="zh-CN" sz="2200" b="1" smtClean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smtClean="0">
                <a:ea typeface="宋体" panose="02010600030101010101" pitchFamily="2" charset="-122"/>
              </a:rPr>
              <a:t>Math.random() : [0,1)  * 90 </a:t>
            </a:r>
            <a:r>
              <a:rPr lang="en-US" altLang="zh-CN" sz="2200" b="1" smtClean="0">
                <a:ea typeface="宋体" panose="02010600030101010101" pitchFamily="2" charset="-122"/>
                <a:sym typeface="Wingdings" panose="05000000000000000000" pitchFamily="2" charset="2"/>
              </a:rPr>
              <a:t>[0,90) + 10 [10,100)</a:t>
            </a:r>
            <a:r>
              <a:rPr lang="en-US" altLang="zh-CN" sz="2200" b="1" smtClean="0">
                <a:ea typeface="宋体" panose="02010600030101010101" pitchFamily="2" charset="-122"/>
              </a:rPr>
              <a:t> </a:t>
            </a:r>
            <a:r>
              <a:rPr lang="en-US" altLang="zh-CN" sz="2200" b="1" smtClean="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200" b="1" smtClean="0">
                <a:ea typeface="宋体" panose="02010600030101010101" pitchFamily="2" charset="-122"/>
              </a:rPr>
              <a:t> [10,99]</a:t>
            </a:r>
            <a:endParaRPr lang="zh-CN" altLang="en-US" sz="22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60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3-1-3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分支语句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2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：</a:t>
            </a:r>
            <a:endParaRPr lang="en-US" altLang="zh-CN" sz="4800" smtClean="0">
              <a:solidFill>
                <a:schemeClr val="bg1"/>
              </a:solidFill>
              <a:ea typeface="隶书" panose="02010509060101010101" pitchFamily="49" charset="-122"/>
            </a:endParaRPr>
          </a:p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switch-case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结构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620688"/>
            <a:ext cx="5452095" cy="792088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分支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结构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484784"/>
            <a:ext cx="3600400" cy="506412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switch(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case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常量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400" b="1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1;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break;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case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常量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400" b="1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2;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break;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… …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case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常量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400" b="1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N;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break;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default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400" b="1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break;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 } 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476672"/>
            <a:ext cx="6314499" cy="98140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语句应用举例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79512" y="1268760"/>
            <a:ext cx="7632700" cy="5410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public class Test{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       public static void main(String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= 1;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	switch (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       	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case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0: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("zero");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		break;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       	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case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1: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("one");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        	default: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("default");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		break;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 	}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        }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824" y="-11400"/>
            <a:ext cx="5378395" cy="98140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语句应用举例</a:t>
            </a:r>
            <a:endParaRPr lang="zh-CN" altLang="en-US" b="1" dirty="0" smtClean="0">
              <a:solidFill>
                <a:srgbClr val="FFFF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79512" y="764704"/>
            <a:ext cx="8568952" cy="59647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Test{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       public static void main(String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String season = “summer”;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switch 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(season)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       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case “spring”: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春暖花开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break;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       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case “summer”: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夏日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炎炎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break;</a:t>
            </a: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		case “autumn”: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秋高气爽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break;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		case “winter”: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冬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雪皑皑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break;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        	default: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季节输入有误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break;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 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}}}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3-1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程序流程控制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764704"/>
            <a:ext cx="5148666" cy="76700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语句有关规则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8405" y="1772816"/>
            <a:ext cx="8353425" cy="36009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2400"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r>
              <a:rPr lang="zh-CN" altLang="en-US" sz="2400" smtClean="0">
                <a:ea typeface="宋体" panose="02010600030101010101" pitchFamily="2" charset="-122"/>
                <a:cs typeface="Times New Roman" panose="02020603050405020304" pitchFamily="18" charset="0"/>
              </a:rPr>
              <a:t>的值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必须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是下述几种类型之一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byte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short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，枚举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case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子句中的值必须是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常量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，且所有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case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子句中的值应是不同的；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default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子句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可任选的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，当没有匹配的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case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时，执行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default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语句用来在执行完一个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case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分支后使程序跳出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语句块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；如果没有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，程序会顺序执行到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结尾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5816" y="692696"/>
            <a:ext cx="3312368" cy="720080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例  题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使用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switch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把小写类型的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型转为大写。只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转换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a, b, c, d, e.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其它的输出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“other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。 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char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对学生成绩大于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分的，输出“合格”。低于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分的，输出“不合格”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根据用于指定月份，打印该月份所属的季节。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3,4,5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春季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6,7,8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夏季 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9,10,11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秋季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12, 1, 2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冬季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编写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程序：从键盘上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的“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month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”和“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day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”，要求通过程序输出输入的日期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的第几天。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692696"/>
            <a:ext cx="4710826" cy="768718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语句练习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628800"/>
            <a:ext cx="6337300" cy="489585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语句改写下列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语句：</a:t>
            </a:r>
            <a:endParaRPr lang="zh-CN" altLang="en-US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a = 3;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	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x = 100;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	 if(a==1)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	x+=5;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 else if(a==2)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	x+=10;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 else if(a==3)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	x+=16;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 else		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x+=34;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TextBox 5"/>
          <p:cNvSpPr txBox="1">
            <a:spLocks noChangeArrowheads="1"/>
          </p:cNvSpPr>
          <p:nvPr/>
        </p:nvSpPr>
        <p:spPr bwMode="auto">
          <a:xfrm>
            <a:off x="2411760" y="978113"/>
            <a:ext cx="50405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+mn-lt"/>
              </a:rPr>
              <a:t>switch</a:t>
            </a:r>
            <a:r>
              <a:rPr lang="zh-CN" altLang="en-US" sz="3600" b="1" dirty="0">
                <a:latin typeface="+mn-lt"/>
              </a:rPr>
              <a:t>和</a:t>
            </a:r>
            <a:r>
              <a:rPr lang="en-US" altLang="zh-CN" sz="3600" b="1" dirty="0">
                <a:latin typeface="+mn-lt"/>
              </a:rPr>
              <a:t>if</a:t>
            </a:r>
            <a:r>
              <a:rPr lang="zh-CN" altLang="en-US" sz="3600" b="1" dirty="0">
                <a:latin typeface="+mn-lt"/>
              </a:rPr>
              <a:t>语句的对比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48133" name="TextBox 6"/>
          <p:cNvSpPr txBox="1">
            <a:spLocks noChangeArrowheads="1"/>
          </p:cNvSpPr>
          <p:nvPr/>
        </p:nvSpPr>
        <p:spPr bwMode="auto">
          <a:xfrm>
            <a:off x="611188" y="1988840"/>
            <a:ext cx="792321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+mn-lt"/>
              </a:rPr>
              <a:t>if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switch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语句很像，具体什么场景下，应用哪个语句呢？</a:t>
            </a:r>
            <a:endParaRPr lang="zh-CN" altLang="en-US" dirty="0">
              <a:solidFill>
                <a:srgbClr val="FF0000"/>
              </a:solidFill>
              <a:latin typeface="+mn-lt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endParaRPr lang="en-US" altLang="zh-CN" dirty="0" smtClean="0">
              <a:latin typeface="+mn-lt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</a:rPr>
              <a:t>如果</a:t>
            </a:r>
            <a:r>
              <a:rPr lang="zh-CN" altLang="en-US" dirty="0">
                <a:latin typeface="+mn-lt"/>
              </a:rPr>
              <a:t>判断的具体数值不多，</a:t>
            </a:r>
            <a:r>
              <a:rPr lang="zh-CN" altLang="en-US" dirty="0" smtClean="0">
                <a:latin typeface="+mn-lt"/>
              </a:rPr>
              <a:t>而</a:t>
            </a:r>
            <a:r>
              <a:rPr lang="zh-CN" altLang="en-US" dirty="0">
                <a:latin typeface="+mn-lt"/>
              </a:rPr>
              <a:t>且</a:t>
            </a:r>
            <a:r>
              <a:rPr lang="zh-CN" altLang="en-US" dirty="0" smtClean="0">
                <a:latin typeface="+mn-lt"/>
              </a:rPr>
              <a:t>符合</a:t>
            </a:r>
            <a:r>
              <a:rPr lang="en-US" altLang="zh-CN" dirty="0">
                <a:latin typeface="+mn-lt"/>
              </a:rPr>
              <a:t>byte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short </a:t>
            </a:r>
            <a:r>
              <a:rPr lang="zh-CN" altLang="en-US" dirty="0">
                <a:latin typeface="+mn-lt"/>
              </a:rPr>
              <a:t>、</a:t>
            </a:r>
            <a:r>
              <a:rPr lang="en-US" altLang="zh-CN" dirty="0" err="1">
                <a:latin typeface="+mn-lt"/>
              </a:rPr>
              <a:t>int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char</a:t>
            </a:r>
            <a:r>
              <a:rPr lang="zh-CN" altLang="en-US" dirty="0">
                <a:latin typeface="+mn-lt"/>
              </a:rPr>
              <a:t>这四种类型。虽然两个语句都可以使用，建议使用</a:t>
            </a:r>
            <a:r>
              <a:rPr lang="en-US" altLang="zh-CN" dirty="0" err="1">
                <a:latin typeface="+mn-lt"/>
              </a:rPr>
              <a:t>swtich</a:t>
            </a:r>
            <a:r>
              <a:rPr lang="zh-CN" altLang="en-US" dirty="0">
                <a:latin typeface="+mn-lt"/>
              </a:rPr>
              <a:t>语句。因为</a:t>
            </a:r>
            <a:r>
              <a:rPr lang="zh-CN" altLang="en-US" dirty="0">
                <a:solidFill>
                  <a:srgbClr val="0000FF"/>
                </a:solidFill>
                <a:latin typeface="+mn-lt"/>
              </a:rPr>
              <a:t>效率稍高</a:t>
            </a:r>
            <a:r>
              <a:rPr lang="zh-CN" altLang="en-US" dirty="0">
                <a:latin typeface="+mn-lt"/>
              </a:rPr>
              <a:t>。</a:t>
            </a:r>
            <a:endParaRPr lang="zh-CN" altLang="en-US" dirty="0">
              <a:latin typeface="+mn-lt"/>
            </a:endParaRPr>
          </a:p>
          <a:p>
            <a:pPr eaLnBrk="1" hangingPunct="1"/>
            <a:endParaRPr lang="zh-CN" altLang="en-US" dirty="0">
              <a:latin typeface="+mn-lt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</a:rPr>
              <a:t>其他</a:t>
            </a:r>
            <a:r>
              <a:rPr lang="zh-CN" altLang="en-US" dirty="0">
                <a:latin typeface="+mn-lt"/>
              </a:rPr>
              <a:t>情况：对区间判断，对结果为</a:t>
            </a:r>
            <a:r>
              <a:rPr lang="en-US" altLang="zh-CN" dirty="0">
                <a:latin typeface="+mn-lt"/>
              </a:rPr>
              <a:t>boolean</a:t>
            </a:r>
            <a:r>
              <a:rPr lang="zh-CN" altLang="en-US" dirty="0">
                <a:latin typeface="+mn-lt"/>
              </a:rPr>
              <a:t>类型判断，使用</a:t>
            </a:r>
            <a:r>
              <a:rPr lang="en-US" altLang="zh-CN" dirty="0">
                <a:latin typeface="+mn-lt"/>
              </a:rPr>
              <a:t>if</a:t>
            </a:r>
            <a:r>
              <a:rPr lang="zh-CN" altLang="en-US" dirty="0">
                <a:latin typeface="+mn-lt"/>
              </a:rPr>
              <a:t>，</a:t>
            </a:r>
            <a:r>
              <a:rPr lang="en-US" altLang="zh-CN" dirty="0">
                <a:latin typeface="+mn-lt"/>
              </a:rPr>
              <a:t>if</a:t>
            </a:r>
            <a:r>
              <a:rPr lang="zh-CN" altLang="en-US" dirty="0">
                <a:latin typeface="+mn-lt"/>
              </a:rPr>
              <a:t>的使用范围更广。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692696"/>
            <a:ext cx="5021913" cy="838446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Arial Unicode MS" charset="-122"/>
              </a:rPr>
              <a:t>switch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Arial Unicode MS" charset="-122"/>
              </a:rPr>
              <a:t>语句练习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Arial Unicode MS" charset="-122"/>
              </a:rPr>
              <a:t>2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Arial Unicode MS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68" y="1676378"/>
            <a:ext cx="8605112" cy="4272902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编写程序：从键盘上读入一个学生成绩，存放在变量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score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中，根据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score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的值输出其对应的成绩等级：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score&gt;=90          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等级：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70&lt;=score&lt;90    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等级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: B    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60&lt;=score&lt;70    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等级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: C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score&lt;60            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等级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score / 10   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692696"/>
            <a:ext cx="5021913" cy="838446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Arial Unicode MS" charset="-122"/>
              </a:rPr>
              <a:t>switch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Arial Unicode MS" charset="-122"/>
              </a:rPr>
              <a:t>语句练习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Arial Unicode MS" charset="-122"/>
              </a:rPr>
              <a:t>3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Arial Unicode MS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68" y="1676378"/>
            <a:ext cx="8605112" cy="3264790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从键盘分别输入年、月、日，判断这一天是当年的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第几天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注：判断一年是否是闰年的标准：</a:t>
            </a:r>
            <a:endParaRPr lang="en-US" altLang="zh-CN" sz="2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1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）可以被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整除，但不可被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整除</a:t>
            </a:r>
            <a:endParaRPr lang="en-US" altLang="zh-CN" sz="2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2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）可以被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400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整除</a:t>
            </a:r>
            <a:endParaRPr lang="en-US" altLang="zh-CN" sz="2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021913" cy="838446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Arial Unicode MS" charset="-122"/>
              </a:rPr>
              <a:t>switch</a:t>
            </a:r>
            <a:r>
              <a:rPr lang="zh-CN" altLang="en-US" b="1" smtClean="0">
                <a:latin typeface="+mn-lt"/>
                <a:ea typeface="宋体" panose="02010600030101010101" pitchFamily="2" charset="-122"/>
                <a:cs typeface="Arial Unicode MS" charset="-122"/>
              </a:rPr>
              <a:t>语句练习</a:t>
            </a:r>
            <a:r>
              <a:rPr lang="en-US" altLang="zh-CN" b="1" smtClean="0">
                <a:latin typeface="+mn-lt"/>
                <a:ea typeface="宋体" panose="02010600030101010101" pitchFamily="2" charset="-122"/>
                <a:cs typeface="Arial Unicode MS" charset="-122"/>
              </a:rPr>
              <a:t>4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Arial Unicode MS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68" y="1676378"/>
            <a:ext cx="8605112" cy="3264790"/>
          </a:xfrm>
          <a:noFill/>
        </p:spPr>
        <p:txBody>
          <a:bodyPr/>
          <a:lstStyle/>
          <a:p>
            <a:pPr marL="0" lvl="1" eaLnBrk="1" hangingPunct="1">
              <a:buFontTx/>
              <a:buNone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编写一个程序，为一个给定的年份找出其对应的中国生肖。中国的生肖基于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年一个周期，每年用一个动物代表：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rat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ox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tiger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rabbit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dragon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snake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horse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sheep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monkey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rooster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dog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pig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Administrator\Desktop\timg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846" y="3003321"/>
            <a:ext cx="3501951" cy="355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51520" y="3717032"/>
            <a:ext cx="40527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mtClean="0">
                <a:ea typeface="宋体" panose="02010600030101010101" pitchFamily="2" charset="-122"/>
              </a:rPr>
              <a:t>提示：</a:t>
            </a:r>
            <a:r>
              <a:rPr lang="en-US" altLang="zh-CN" sz="2000" b="1" smtClean="0">
                <a:ea typeface="宋体" panose="02010600030101010101" pitchFamily="2" charset="-122"/>
              </a:rPr>
              <a:t>2017</a:t>
            </a:r>
            <a:r>
              <a:rPr lang="zh-CN" altLang="en-US" sz="2000" b="1">
                <a:ea typeface="宋体" panose="02010600030101010101" pitchFamily="2" charset="-122"/>
              </a:rPr>
              <a:t>年：鸡</a:t>
            </a:r>
            <a:r>
              <a:rPr lang="en-US" altLang="zh-CN" sz="2000" b="1">
                <a:ea typeface="宋体" panose="02010600030101010101" pitchFamily="2" charset="-122"/>
              </a:rPr>
              <a:t>   2017 % 12 == 1 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381979"/>
            <a:ext cx="8424936" cy="8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3-1-4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循环结构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20688"/>
            <a:ext cx="3600326" cy="91314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 Unicode MS" charset="-122"/>
              </a:rPr>
              <a:t>循环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Arial Unicode MS" charset="-122"/>
              </a:rPr>
              <a:t>结构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Arial Unicode MS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28800"/>
            <a:ext cx="8064896" cy="3888432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ea typeface="宋体" panose="02010600030101010101" pitchFamily="2" charset="-122"/>
                <a:cs typeface="Times New Roman" panose="02020603050405020304" pitchFamily="18" charset="0"/>
              </a:rPr>
              <a:t>循环</a:t>
            </a:r>
            <a:r>
              <a:rPr lang="zh-CN" altLang="en-US" sz="2400" b="1" smtClean="0"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endParaRPr lang="zh-CN" altLang="en-US" sz="2400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在某些条件满足的情况下，反复执行特定代码的功能</a:t>
            </a: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400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b="1" smtClean="0">
                <a:ea typeface="宋体" panose="02010600030101010101" pitchFamily="2" charset="-122"/>
                <a:cs typeface="Times New Roman" panose="02020603050405020304" pitchFamily="18" charset="0"/>
              </a:rPr>
              <a:t>循环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语句分类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循环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while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循环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do/while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循环 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20688"/>
            <a:ext cx="3600326" cy="91314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 Unicode MS" charset="-122"/>
              </a:rPr>
              <a:t>循环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Arial Unicode MS" charset="-122"/>
              </a:rPr>
              <a:t>结构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Arial Unicode MS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064896" cy="5112568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b="1" smtClean="0">
                <a:ea typeface="宋体" panose="02010600030101010101" pitchFamily="2" charset="-122"/>
                <a:cs typeface="Times New Roman" panose="02020603050405020304" pitchFamily="18" charset="0"/>
              </a:rPr>
              <a:t>循环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语句的四个组成部分</a:t>
            </a:r>
            <a:endParaRPr lang="zh-CN" altLang="en-US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初始化部分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(init_statement)</a:t>
            </a:r>
            <a:endParaRPr lang="zh-CN" altLang="en-US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</a:t>
            </a: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条件部分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(test_exp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循环体部分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(body_statement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迭代部分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(alter_statement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流程图: 决策 3"/>
          <p:cNvSpPr/>
          <p:nvPr/>
        </p:nvSpPr>
        <p:spPr>
          <a:xfrm>
            <a:off x="6732240" y="4570821"/>
            <a:ext cx="1728192" cy="648072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循环条件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99759" y="2991821"/>
            <a:ext cx="1564579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初始化部分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16698" y="4725144"/>
            <a:ext cx="1564579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循环体部分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20717" y="3789040"/>
            <a:ext cx="1564579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迭代部分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14047" y="5753706"/>
            <a:ext cx="1564579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其它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7598022" y="2420888"/>
            <a:ext cx="0" cy="4932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582048" y="3351861"/>
            <a:ext cx="14288" cy="12075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</p:cNvCxnSpPr>
          <p:nvPr/>
        </p:nvCxnSpPr>
        <p:spPr>
          <a:xfrm flipH="1">
            <a:off x="7586388" y="5218893"/>
            <a:ext cx="9948" cy="53481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1"/>
            <a:endCxn id="6" idx="3"/>
          </p:cNvCxnSpPr>
          <p:nvPr/>
        </p:nvCxnSpPr>
        <p:spPr>
          <a:xfrm flipH="1">
            <a:off x="5981277" y="4894857"/>
            <a:ext cx="750963" cy="1030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0"/>
            <a:endCxn id="7" idx="2"/>
          </p:cNvCxnSpPr>
          <p:nvPr/>
        </p:nvCxnSpPr>
        <p:spPr>
          <a:xfrm flipV="1">
            <a:off x="5198988" y="4149080"/>
            <a:ext cx="4019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82329" y="461553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true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598022" y="521889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false</a:t>
            </a:r>
            <a:endParaRPr lang="zh-CN" altLang="en-US"/>
          </a:p>
        </p:txBody>
      </p:sp>
      <p:cxnSp>
        <p:nvCxnSpPr>
          <p:cNvPr id="23" name="直接连接符 22"/>
          <p:cNvCxnSpPr>
            <a:stCxn id="7" idx="0"/>
          </p:cNvCxnSpPr>
          <p:nvPr/>
        </p:nvCxnSpPr>
        <p:spPr>
          <a:xfrm flipH="1" flipV="1">
            <a:off x="5198987" y="3573016"/>
            <a:ext cx="402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198987" y="3573016"/>
            <a:ext cx="238306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692696"/>
            <a:ext cx="4248472" cy="72008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3.1 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程序流程控制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979" y="1628800"/>
            <a:ext cx="8613517" cy="453650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3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顺序结构</a:t>
            </a:r>
            <a:endParaRPr lang="zh-CN" altLang="en-US" sz="33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从上到下逐行地执行，中间没有任何判断和跳转。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3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分支</a:t>
            </a:r>
            <a:r>
              <a:rPr lang="zh-CN" altLang="en-US" sz="33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结构</a:t>
            </a:r>
            <a:endParaRPr lang="zh-CN" altLang="en-US" sz="33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条件，选择性地执行某段代码。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if…else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switch-case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两种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分支语句。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3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</a:t>
            </a:r>
            <a:r>
              <a:rPr lang="zh-CN" altLang="en-US" sz="33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结构</a:t>
            </a:r>
            <a:endParaRPr lang="zh-CN" altLang="en-US" sz="33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循环条件，重复性的执行某段代码。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do…while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三种循环语句。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注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JDK1.5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提供了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foreach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循环，方便的遍历集合、数组元素。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60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3-1-4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循环结构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：</a:t>
            </a:r>
            <a:endParaRPr lang="en-US" altLang="zh-CN" sz="4800" smtClean="0">
              <a:solidFill>
                <a:schemeClr val="bg1"/>
              </a:solidFill>
              <a:ea typeface="隶书" panose="02010509060101010101" pitchFamily="49" charset="-122"/>
            </a:endParaRPr>
          </a:p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f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or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循环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620688"/>
            <a:ext cx="2967881" cy="72149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循环语句</a:t>
            </a:r>
            <a:endPara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712968" cy="4800600"/>
          </a:xfrm>
          <a:noFill/>
        </p:spPr>
        <p:txBody>
          <a:bodyPr>
            <a:noAutofit/>
          </a:bodyPr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语法格式</a:t>
            </a:r>
            <a:endParaRPr lang="zh-CN" altLang="en-US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None/>
            </a:pPr>
            <a:r>
              <a:rPr lang="zh-CN" altLang="en-US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(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初始化表达式</a:t>
            </a:r>
            <a:r>
              <a:rPr lang="zh-CN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2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布尔值测试表达式</a:t>
            </a:r>
            <a:r>
              <a:rPr lang="zh-CN" altLang="zh-CN" sz="2200" b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en-US" sz="2200" b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⑤⑧</a:t>
            </a:r>
            <a:r>
              <a:rPr lang="en-US" altLang="zh-CN" sz="2200" b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zh-CN" altLang="en-US" sz="2200" b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更改表达式④⑦</a:t>
            </a:r>
            <a:r>
              <a:rPr lang="en-US" altLang="zh-CN" sz="2200" b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｛</a:t>
            </a:r>
            <a:endParaRPr lang="zh-CN" altLang="en-US" sz="22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	语句或语句块</a:t>
            </a:r>
            <a:r>
              <a:rPr lang="zh-CN" altLang="zh-CN" sz="2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⑥</a:t>
            </a:r>
            <a:r>
              <a:rPr lang="zh-CN" altLang="zh-CN" sz="2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2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｝</a:t>
            </a:r>
            <a:endParaRPr lang="zh-CN" altLang="en-US" sz="22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6" y="3889423"/>
            <a:ext cx="7124118" cy="20628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97448" y="3964695"/>
            <a:ext cx="228601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97514" y="3536067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40654" y="3964695"/>
            <a:ext cx="178595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12158" y="3464629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任意多边形 8"/>
          <p:cNvSpPr/>
          <p:nvPr/>
        </p:nvSpPr>
        <p:spPr>
          <a:xfrm>
            <a:off x="3021218" y="3076747"/>
            <a:ext cx="1883391" cy="880281"/>
          </a:xfrm>
          <a:custGeom>
            <a:avLst/>
            <a:gdLst>
              <a:gd name="connsiteX0" fmla="*/ 0 w 1883391"/>
              <a:gd name="connsiteY0" fmla="*/ 839337 h 880281"/>
              <a:gd name="connsiteX1" fmla="*/ 1119117 w 1883391"/>
              <a:gd name="connsiteY1" fmla="*/ 6824 h 880281"/>
              <a:gd name="connsiteX2" fmla="*/ 1883391 w 1883391"/>
              <a:gd name="connsiteY2" fmla="*/ 880281 h 88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3391" h="880281">
                <a:moveTo>
                  <a:pt x="0" y="839337"/>
                </a:moveTo>
                <a:cubicBezTo>
                  <a:pt x="402609" y="419668"/>
                  <a:pt x="805219" y="0"/>
                  <a:pt x="1119117" y="6824"/>
                </a:cubicBezTo>
                <a:cubicBezTo>
                  <a:pt x="1433015" y="13648"/>
                  <a:pt x="1658203" y="446964"/>
                  <a:pt x="1883391" y="88028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endCxn id="9" idx="2"/>
          </p:cNvCxnSpPr>
          <p:nvPr/>
        </p:nvCxnSpPr>
        <p:spPr>
          <a:xfrm rot="5400000">
            <a:off x="4855452" y="3843681"/>
            <a:ext cx="162505" cy="64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9" idx="2"/>
          </p:cNvCxnSpPr>
          <p:nvPr/>
        </p:nvCxnSpPr>
        <p:spPr>
          <a:xfrm>
            <a:off x="4683046" y="3794523"/>
            <a:ext cx="221563" cy="16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25944" y="4607637"/>
            <a:ext cx="485778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6091182" y="4120801"/>
            <a:ext cx="773373" cy="914400"/>
          </a:xfrm>
          <a:custGeom>
            <a:avLst/>
            <a:gdLst>
              <a:gd name="connsiteX0" fmla="*/ 136478 w 773373"/>
              <a:gd name="connsiteY0" fmla="*/ 0 h 914400"/>
              <a:gd name="connsiteX1" fmla="*/ 750627 w 773373"/>
              <a:gd name="connsiteY1" fmla="*/ 668741 h 914400"/>
              <a:gd name="connsiteX2" fmla="*/ 0 w 773373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373" h="914400">
                <a:moveTo>
                  <a:pt x="136478" y="0"/>
                </a:moveTo>
                <a:cubicBezTo>
                  <a:pt x="454925" y="258170"/>
                  <a:pt x="773373" y="516341"/>
                  <a:pt x="750627" y="668741"/>
                </a:cubicBezTo>
                <a:cubicBezTo>
                  <a:pt x="727881" y="821141"/>
                  <a:pt x="363940" y="867770"/>
                  <a:pt x="0" y="9144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endCxn id="13" idx="2"/>
          </p:cNvCxnSpPr>
          <p:nvPr/>
        </p:nvCxnSpPr>
        <p:spPr>
          <a:xfrm rot="5400000">
            <a:off x="6016549" y="4896584"/>
            <a:ext cx="213250" cy="63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3" idx="2"/>
          </p:cNvCxnSpPr>
          <p:nvPr/>
        </p:nvCxnSpPr>
        <p:spPr>
          <a:xfrm>
            <a:off x="6091182" y="5035201"/>
            <a:ext cx="206860" cy="21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97712" y="5322017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7" name="任意多边形 16"/>
          <p:cNvSpPr/>
          <p:nvPr/>
        </p:nvSpPr>
        <p:spPr>
          <a:xfrm>
            <a:off x="4699110" y="4380109"/>
            <a:ext cx="3257266" cy="2001219"/>
          </a:xfrm>
          <a:custGeom>
            <a:avLst/>
            <a:gdLst>
              <a:gd name="connsiteX0" fmla="*/ 0 w 3257266"/>
              <a:gd name="connsiteY0" fmla="*/ 887104 h 3009331"/>
              <a:gd name="connsiteX1" fmla="*/ 791571 w 3257266"/>
              <a:gd name="connsiteY1" fmla="*/ 2852382 h 3009331"/>
              <a:gd name="connsiteX2" fmla="*/ 2988860 w 3257266"/>
              <a:gd name="connsiteY2" fmla="*/ 1828800 h 3009331"/>
              <a:gd name="connsiteX3" fmla="*/ 2402006 w 3257266"/>
              <a:gd name="connsiteY3" fmla="*/ 0 h 300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266" h="3009331">
                <a:moveTo>
                  <a:pt x="0" y="887104"/>
                </a:moveTo>
                <a:cubicBezTo>
                  <a:pt x="146714" y="1791268"/>
                  <a:pt x="293428" y="2695433"/>
                  <a:pt x="791571" y="2852382"/>
                </a:cubicBezTo>
                <a:cubicBezTo>
                  <a:pt x="1289714" y="3009331"/>
                  <a:pt x="2720454" y="2304197"/>
                  <a:pt x="2988860" y="1828800"/>
                </a:cubicBezTo>
                <a:cubicBezTo>
                  <a:pt x="3257266" y="1353403"/>
                  <a:pt x="2829636" y="676701"/>
                  <a:pt x="2402006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83794" y="3964695"/>
            <a:ext cx="71438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rot="5400000">
            <a:off x="6946209" y="4514128"/>
            <a:ext cx="28575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124804" y="4406971"/>
            <a:ext cx="214314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55232" y="3464629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2" name="任意多边形 21"/>
          <p:cNvSpPr/>
          <p:nvPr/>
        </p:nvSpPr>
        <p:spPr>
          <a:xfrm>
            <a:off x="5449737" y="2685511"/>
            <a:ext cx="1555845" cy="1271517"/>
          </a:xfrm>
          <a:custGeom>
            <a:avLst/>
            <a:gdLst>
              <a:gd name="connsiteX0" fmla="*/ 1555845 w 1555845"/>
              <a:gd name="connsiteY0" fmla="*/ 1257869 h 1271517"/>
              <a:gd name="connsiteX1" fmla="*/ 1201003 w 1555845"/>
              <a:gd name="connsiteY1" fmla="*/ 2275 h 1271517"/>
              <a:gd name="connsiteX2" fmla="*/ 0 w 1555845"/>
              <a:gd name="connsiteY2" fmla="*/ 1271517 h 127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845" h="1271517">
                <a:moveTo>
                  <a:pt x="1555845" y="1257869"/>
                </a:moveTo>
                <a:cubicBezTo>
                  <a:pt x="1508078" y="628934"/>
                  <a:pt x="1460311" y="0"/>
                  <a:pt x="1201003" y="2275"/>
                </a:cubicBezTo>
                <a:cubicBezTo>
                  <a:pt x="941696" y="4550"/>
                  <a:pt x="470848" y="638033"/>
                  <a:pt x="0" y="12715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8" idx="3"/>
            <a:endCxn id="22" idx="2"/>
          </p:cNvCxnSpPr>
          <p:nvPr/>
        </p:nvCxnSpPr>
        <p:spPr>
          <a:xfrm flipH="1">
            <a:off x="5449737" y="3649295"/>
            <a:ext cx="133925" cy="30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2" idx="2"/>
          </p:cNvCxnSpPr>
          <p:nvPr/>
        </p:nvCxnSpPr>
        <p:spPr>
          <a:xfrm flipV="1">
            <a:off x="5449737" y="3821819"/>
            <a:ext cx="348239" cy="13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340768"/>
            <a:ext cx="79928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应用举例</a:t>
            </a:r>
            <a:endParaRPr lang="zh-CN" altLang="en-US" sz="28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ForLoop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	public static void main(String 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	          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 result = 0;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	          for(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=1; 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&lt;=100; 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++) {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		  result += 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	          }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  	          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("result=" + result);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} 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548680"/>
            <a:ext cx="4552628" cy="962369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语句例题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28800"/>
            <a:ext cx="8496300" cy="2016125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编写程序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FooBizBaz.java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，从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循环到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150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并在每行打印一个值，另外在每个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的倍数行上打印出“</a:t>
            </a: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”,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在每个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的倍数行上打印“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biz”,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在每个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的倍数行上打印输出“</a:t>
            </a: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baz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645024"/>
            <a:ext cx="15716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5 biz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6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7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baz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3645024"/>
            <a:ext cx="2428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15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biz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….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105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biz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baz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692696"/>
            <a:ext cx="4552628" cy="962369"/>
          </a:xfrm>
          <a:noFill/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语句练习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844824"/>
            <a:ext cx="7920880" cy="396044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打印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1~100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之间所有奇数的和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打印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1~100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之间所有是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倍数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的整数的个数及  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总和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（体会设置计数器的思想）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输出所有的水仙花数，所谓水仙花数是指一个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位数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，其各个位上数字立方和等于其本身。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例如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153 = 1*1*1 + 3*3*3 + 5*5*5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两个正整数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，求其最大公约数和最小公倍数。</a:t>
            </a:r>
            <a:endParaRPr lang="zh-CN" altLang="en-US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60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3-1-5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循环结构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2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：</a:t>
            </a:r>
            <a:endParaRPr lang="en-US" altLang="zh-CN" sz="4800" smtClean="0">
              <a:solidFill>
                <a:schemeClr val="bg1"/>
              </a:solidFill>
              <a:ea typeface="隶书" panose="02010509060101010101" pitchFamily="49" charset="-122"/>
            </a:endParaRPr>
          </a:p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while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循环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548680"/>
            <a:ext cx="3832672" cy="8909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while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循环语句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640762" cy="5029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语法格式</a:t>
            </a:r>
            <a:endParaRPr lang="zh-CN" altLang="en-US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zh-CN" altLang="en-US" sz="18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初始化语句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2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en-US" altLang="zh-CN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while( </a:t>
            </a:r>
            <a:r>
              <a:rPr lang="zh-CN" altLang="en-US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布尔值测试表达式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｛</a:t>
            </a:r>
            <a:endParaRPr lang="zh-CN" altLang="en-US" sz="22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		语句或语句块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2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en-US" altLang="zh-CN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[</a:t>
            </a:r>
            <a:r>
              <a:rPr lang="zh-CN" altLang="en-US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更改语句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;]</a:t>
            </a:r>
            <a:endParaRPr lang="en-US" altLang="zh-CN" sz="22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en-US" altLang="zh-CN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  <a:endParaRPr lang="en-US" altLang="zh-CN" sz="22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应用举例</a:t>
            </a:r>
            <a:endParaRPr lang="zh-CN" altLang="en-US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2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WhileLoop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zh-CN" sz="22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  public static void main(String </a:t>
            </a:r>
            <a:r>
              <a:rPr lang="en-US" altLang="zh-CN" sz="22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22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		</a:t>
            </a:r>
            <a:r>
              <a:rPr lang="en-US" altLang="zh-CN" sz="22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result = 0;</a:t>
            </a:r>
            <a:endParaRPr lang="en-US" altLang="zh-CN" sz="22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2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i=1;</a:t>
            </a:r>
            <a:endParaRPr lang="en-US" altLang="zh-CN" sz="22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while(i&lt;=100) {</a:t>
            </a:r>
            <a:endParaRPr lang="en-US" altLang="zh-CN" sz="22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        result += i;</a:t>
            </a:r>
            <a:endParaRPr lang="en-US" altLang="zh-CN" sz="22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	       	        i++;</a:t>
            </a:r>
            <a:endParaRPr lang="en-US" altLang="zh-CN" sz="22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}</a:t>
            </a:r>
            <a:endParaRPr lang="en-US" altLang="zh-CN" sz="22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2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("result=" + result);</a:t>
            </a:r>
            <a:endParaRPr lang="en-US" altLang="zh-CN" sz="22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   }</a:t>
            </a:r>
            <a:endParaRPr lang="en-US" altLang="zh-CN" sz="22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  <a:r>
              <a:rPr lang="en-US" altLang="zh-CN" sz="2200" b="1" dirty="0" smtClean="0">
                <a:solidFill>
                  <a:srgbClr val="0066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200" b="1" dirty="0" smtClean="0">
              <a:solidFill>
                <a:srgbClr val="0066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60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3-1-6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循环结构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3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：</a:t>
            </a:r>
            <a:endParaRPr lang="en-US" altLang="zh-CN" sz="4800" smtClean="0">
              <a:solidFill>
                <a:schemeClr val="bg1"/>
              </a:solidFill>
              <a:ea typeface="隶书" panose="02010509060101010101" pitchFamily="49" charset="-122"/>
            </a:endParaRPr>
          </a:p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d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o-while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循环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20688"/>
            <a:ext cx="4660007" cy="76700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o-while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循环语句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784976" cy="5256584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语法格式</a:t>
            </a:r>
            <a:endParaRPr lang="zh-CN" altLang="en-US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zh-CN" altLang="en-US" sz="18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初始化语句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do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｛</a:t>
            </a:r>
            <a:endParaRPr lang="zh-CN" altLang="en-US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	语句或语句块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  [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更改语句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;]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｝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while(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布尔值测试表达式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应用举例</a:t>
            </a:r>
            <a:endParaRPr lang="zh-CN" altLang="en-US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8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6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WhileLoop</a:t>
            </a:r>
            <a:r>
              <a:rPr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zh-CN" sz="26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  public static void main(String </a:t>
            </a:r>
            <a:r>
              <a:rPr lang="en-US" altLang="zh-CN" sz="26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26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		  </a:t>
            </a:r>
            <a:r>
              <a:rPr lang="en-US" altLang="zh-CN" sz="26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result = 0,  i=1;</a:t>
            </a:r>
            <a:endParaRPr lang="en-US" altLang="zh-CN" sz="26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        do{</a:t>
            </a:r>
            <a:endParaRPr lang="en-US" altLang="zh-CN" sz="26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        	   result += i;</a:t>
            </a:r>
            <a:endParaRPr lang="en-US" altLang="zh-CN" sz="26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		       	   i++;</a:t>
            </a:r>
            <a:endParaRPr lang="en-US" altLang="zh-CN" sz="26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	 }while(i&lt;=100);</a:t>
            </a:r>
            <a:endParaRPr lang="en-US" altLang="zh-CN" sz="26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 </a:t>
            </a:r>
            <a:r>
              <a:rPr lang="en-US" altLang="zh-CN" sz="26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("result=" + result);</a:t>
            </a:r>
            <a:endParaRPr lang="en-US" altLang="zh-CN" sz="26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 }</a:t>
            </a:r>
            <a:endParaRPr lang="en-US" altLang="zh-CN" sz="26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}  </a:t>
            </a:r>
            <a:endParaRPr lang="en-US" altLang="zh-CN" sz="26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692696"/>
            <a:ext cx="4032448" cy="7920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循环语句练习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643050"/>
            <a:ext cx="8713787" cy="2879725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编写程序一：求</a:t>
            </a:r>
            <a:r>
              <a:rPr lang="en-US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之间所有偶数的和。用</a:t>
            </a:r>
            <a:r>
              <a:rPr lang="en-US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语句分别完成。</a:t>
            </a:r>
            <a:endParaRPr lang="en-US" altLang="zh-CN" sz="2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zh-CN" altLang="en-US" sz="2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编写程序二：从键盘读入个数不确定的整数，并判断读入的正数和负数的个数，输入为</a:t>
            </a:r>
            <a:r>
              <a:rPr lang="en-US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时结束程序。</a:t>
            </a:r>
            <a:endParaRPr lang="en-US" altLang="zh-CN" sz="2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4941168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补充：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最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简单无限循环格式：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while(true) , for(;;),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无限循环存在的原因是并不知道循环多少次，需要根据某些条件，来控制循环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3-1-1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顺序结构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68863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PositiveNegative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public static void main(String[]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//while(true)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Scanner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scanner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= new Scanner(System.in);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a = 0;//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统计正数的个数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b = 0;//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统计负数的个数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for(;;){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请输入一个整数：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z =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scanner.nextInt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if(z&gt;0)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a++;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else if(z&lt;0)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b++;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else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break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; }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正数的个数为：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"+a);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负数的个数为：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"+b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);  } }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3-1-7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嵌套循环</a:t>
            </a:r>
            <a:endParaRPr lang="en-US" altLang="zh-CN" sz="4800" smtClean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1560" y="5429287"/>
            <a:ext cx="5112568" cy="879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04" name="TextBox 4"/>
          <p:cNvSpPr txBox="1">
            <a:spLocks noChangeArrowheads="1"/>
          </p:cNvSpPr>
          <p:nvPr/>
        </p:nvSpPr>
        <p:spPr bwMode="auto">
          <a:xfrm>
            <a:off x="2627784" y="764704"/>
            <a:ext cx="4104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嵌套循环</a:t>
            </a:r>
            <a:r>
              <a:rPr lang="en-US" altLang="zh-CN" sz="3600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600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多重循环</a:t>
            </a:r>
            <a:r>
              <a:rPr lang="en-US" altLang="zh-CN" sz="3600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36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05" name="TextBox 5"/>
          <p:cNvSpPr txBox="1">
            <a:spLocks noChangeArrowheads="1"/>
          </p:cNvSpPr>
          <p:nvPr/>
        </p:nvSpPr>
        <p:spPr bwMode="auto">
          <a:xfrm>
            <a:off x="332573" y="1524848"/>
            <a:ext cx="842493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一个循环放在另一个循环体内，就形成了嵌套循环。其中，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for ,while ,do…while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均可以作为</a:t>
            </a:r>
            <a:r>
              <a:rPr lang="zh-CN" altLang="en-US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外层循环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内层循环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实质上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，嵌套循环就是把内层循环当成外层循环的循环体。当只有内层循环的循环条件为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时，才会完全跳出内层循环，才可结束外层的当次循环，开始下一次的循环</a:t>
            </a:r>
            <a:r>
              <a:rPr lang="zh-CN" altLang="en-US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外层循环次数为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次，内层为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次，则内层循环体实际上需要执行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m*n=</a:t>
            </a:r>
            <a:r>
              <a:rPr lang="en-US" altLang="zh-CN" dirty="0" err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mn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次。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5451564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宋体" panose="02010600030101010101" pitchFamily="2" charset="-122"/>
              </a:rPr>
              <a:t>例题：</a:t>
            </a:r>
            <a:r>
              <a:rPr lang="en-US" altLang="zh-CN" sz="2400" b="1" dirty="0" smtClean="0">
                <a:ea typeface="宋体" panose="02010600030101010101" pitchFamily="2" charset="-122"/>
              </a:rPr>
              <a:t>1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）九九乘法表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            </a:t>
            </a:r>
            <a:r>
              <a:rPr lang="en-US" altLang="zh-CN" sz="2400" b="1" smtClean="0">
                <a:ea typeface="宋体" panose="02010600030101010101" pitchFamily="2" charset="-122"/>
              </a:rPr>
              <a:t>2</a:t>
            </a:r>
            <a:r>
              <a:rPr lang="zh-CN" altLang="en-US" sz="2400" b="1" smtClean="0">
                <a:ea typeface="宋体" panose="02010600030101010101" pitchFamily="2" charset="-122"/>
              </a:rPr>
              <a:t>）</a:t>
            </a:r>
            <a:r>
              <a:rPr lang="en-US" altLang="zh-CN" sz="2400" b="1" smtClean="0">
                <a:ea typeface="宋体" panose="02010600030101010101" pitchFamily="2" charset="-122"/>
              </a:rPr>
              <a:t>100</a:t>
            </a:r>
            <a:r>
              <a:rPr lang="zh-CN" altLang="en-US" sz="2400" b="1" smtClean="0">
                <a:ea typeface="宋体" panose="02010600030101010101" pitchFamily="2" charset="-122"/>
              </a:rPr>
              <a:t>以内的</a:t>
            </a:r>
            <a:r>
              <a:rPr lang="zh-CN" altLang="en-US" sz="2400" b="1" dirty="0" smtClean="0">
                <a:ea typeface="宋体" panose="02010600030101010101" pitchFamily="2" charset="-122"/>
              </a:rPr>
              <a:t>所有质数</a:t>
            </a:r>
            <a:endParaRPr lang="zh-CN" altLang="en-US" sz="2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60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3-1-8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特殊关键字的使用：</a:t>
            </a:r>
            <a:endParaRPr lang="en-US" altLang="zh-CN" sz="4800" smtClean="0">
              <a:solidFill>
                <a:schemeClr val="bg1"/>
              </a:solidFill>
              <a:ea typeface="隶书" panose="02010509060101010101" pitchFamily="49" charset="-122"/>
            </a:endParaRPr>
          </a:p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break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、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continue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692696"/>
            <a:ext cx="4840089" cy="72008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特殊流程控制语句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97030"/>
            <a:ext cx="8064500" cy="451229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break </a:t>
            </a:r>
            <a:r>
              <a:rPr lang="zh-CN" altLang="en-US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endParaRPr lang="zh-CN" altLang="en-US" sz="28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语句用于终止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某个语句块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的执行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    ……	 </a:t>
            </a:r>
            <a:endParaRPr lang="en-US" altLang="zh-CN" sz="20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break;</a:t>
            </a:r>
            <a:endParaRPr lang="en-US" altLang="zh-CN" sz="20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……</a:t>
            </a:r>
            <a:endParaRPr lang="en-US" altLang="zh-CN" sz="20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  <a:endParaRPr lang="en-US" altLang="zh-CN" sz="24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语句出现在多层嵌套的语句块中时，可以通过标签指明要终止的是哪一层语句块 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label1: 	{   ……        </a:t>
            </a:r>
            <a:endParaRPr lang="en-US" altLang="zh-CN" sz="20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label2:	         {   ……</a:t>
            </a:r>
            <a:endParaRPr lang="en-US" altLang="zh-CN" sz="20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label3:			{   ……</a:t>
            </a:r>
            <a:endParaRPr lang="en-US" altLang="zh-CN" sz="20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	           break label2;</a:t>
            </a:r>
            <a:endParaRPr lang="en-US" altLang="zh-CN" sz="20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	           ……</a:t>
            </a:r>
            <a:endParaRPr lang="en-US" altLang="zh-CN" sz="20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		}</a:t>
            </a:r>
            <a:endParaRPr lang="en-US" altLang="zh-CN" sz="20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          }</a:t>
            </a:r>
            <a:endParaRPr lang="en-US" altLang="zh-CN" sz="20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 }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548680"/>
            <a:ext cx="4299967" cy="88774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特殊流程控制语句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6792"/>
            <a:ext cx="8208963" cy="4824536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break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语句用法举例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6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600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TestBreak</a:t>
            </a:r>
            <a:r>
              <a:rPr lang="en-US" altLang="zh-CN" sz="26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6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public static void main(String </a:t>
            </a:r>
            <a:r>
              <a:rPr lang="en-US" altLang="zh-CN" sz="2600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6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26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for(</a:t>
            </a:r>
            <a:r>
              <a:rPr lang="en-US" altLang="zh-CN" sz="2600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6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 = 0; i&lt;10; i++){ </a:t>
            </a:r>
            <a:endParaRPr lang="en-US" altLang="zh-CN" sz="26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	if(i==3)</a:t>
            </a:r>
            <a:endParaRPr lang="en-US" altLang="zh-CN" sz="26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break;	</a:t>
            </a:r>
            <a:endParaRPr lang="en-US" altLang="zh-CN" sz="26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	</a:t>
            </a:r>
            <a:r>
              <a:rPr lang="en-US" altLang="zh-CN" sz="2600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6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 i =" + i);</a:t>
            </a:r>
            <a:endParaRPr lang="en-US" altLang="zh-CN" sz="26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}</a:t>
            </a:r>
            <a:endParaRPr lang="en-US" altLang="zh-CN" sz="26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600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6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("Game Over!");</a:t>
            </a:r>
            <a:endParaRPr lang="en-US" altLang="zh-CN" sz="26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}</a:t>
            </a:r>
            <a:endParaRPr lang="en-US" altLang="zh-CN" sz="26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2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24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20688"/>
            <a:ext cx="4248472" cy="86409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特殊流程控制语句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713788" cy="5214950"/>
          </a:xfrm>
          <a:noFill/>
        </p:spPr>
        <p:txBody>
          <a:bodyPr>
            <a:normAutofit/>
          </a:bodyPr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continue </a:t>
            </a:r>
            <a:r>
              <a:rPr lang="zh-CN" altLang="en-US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endParaRPr lang="zh-CN" altLang="en-US" sz="28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语句用于跳过某个循环语句块的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一次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执行 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语句出现在多层嵌套的循环语句体中时，可以通过标签指明要跳过的是哪一层循环 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sz="5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语句用法举例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ContinueTest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zh-CN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  public static void main(String 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	   for (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&lt; 100; 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++) {</a:t>
            </a:r>
            <a:endParaRPr lang="en-US" altLang="zh-CN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	         	  if (i%10==0)</a:t>
            </a:r>
            <a:endParaRPr lang="en-US" altLang="zh-CN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        		continue;</a:t>
            </a:r>
            <a:endParaRPr lang="en-US" altLang="zh-CN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   	                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   	               }  }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} </a:t>
            </a:r>
            <a:endParaRPr lang="en-US" altLang="zh-CN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5931" y="646338"/>
            <a:ext cx="5344145" cy="83844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smtClean="0">
                <a:latin typeface="+mn-lt"/>
                <a:ea typeface="宋体" panose="02010600030101010101" pitchFamily="2" charset="-122"/>
                <a:cs typeface="Arial Unicode MS" charset="-122"/>
              </a:rPr>
              <a:t>附加：</a:t>
            </a:r>
            <a:r>
              <a:rPr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 Unicode MS" charset="-122"/>
              </a:rPr>
              <a:t>特殊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 Unicode MS" charset="-122"/>
              </a:rPr>
              <a:t>流程控制语句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 Unicode MS" charset="-122"/>
              </a:rPr>
              <a:t>3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Arial Unicode MS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700808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：并非专门用于结束循环的，它的功能是结束一个方法。当一个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方法执行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到一个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语句时，这个方法将被结束。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不同的是，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直接结束整个方法，不管这个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处于多少层循环之内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692696"/>
            <a:ext cx="4824586" cy="81461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Arial Unicode MS" charset="-122"/>
              </a:rPr>
              <a:t>特殊流程控制语句说明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Arial Unicode MS" charset="-122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28800"/>
            <a:ext cx="8712968" cy="4896544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只能用于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循环语句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中。</a:t>
            </a:r>
            <a:endParaRPr lang="zh-CN" altLang="en-US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continue 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只能用于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循环语句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中。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二者功能类似，但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是终止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本次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循环，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是终止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本层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循环。</a:t>
            </a:r>
            <a:endParaRPr lang="zh-CN" altLang="en-US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reak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之后不能有其他的语句，因为程序永远不会执行其后的语句。</a:t>
            </a:r>
            <a:endParaRPr lang="zh-CN" altLang="en-US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标号语句必须紧接在循环的头部。标号语句不能用在非循环语句的</a:t>
            </a:r>
            <a:r>
              <a:rPr lang="zh-CN" altLang="en-US">
                <a:ea typeface="宋体" panose="02010600030101010101" pitchFamily="2" charset="-122"/>
                <a:cs typeface="Times New Roman" panose="02020603050405020304" pitchFamily="18" charset="0"/>
              </a:rPr>
              <a:t>前面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很多语言都有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语句，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语句可以随意将控制转移到程序中的任意一条语句上，然后执行它。但使程序容易出错。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是不同于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的。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692696"/>
            <a:ext cx="3960440" cy="720080"/>
          </a:xfrm>
        </p:spPr>
        <p:txBody>
          <a:bodyPr>
            <a:normAutofit/>
          </a:bodyPr>
          <a:lstStyle/>
          <a:p>
            <a:r>
              <a:rPr lang="en-US" altLang="zh-CN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3.1.1  </a:t>
            </a:r>
            <a:r>
              <a:rPr lang="zh-CN" altLang="en-US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顺序结构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109461" cy="489654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500" b="1" dirty="0">
                <a:ea typeface="宋体" panose="02010600030101010101" pitchFamily="2" charset="-122"/>
                <a:cs typeface="Times New Roman" panose="02020603050405020304" pitchFamily="18" charset="0"/>
              </a:rPr>
              <a:t>顺序结构</a:t>
            </a:r>
            <a:endParaRPr lang="zh-CN" altLang="en-US" sz="35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中定义成员变量时采用合法的</a:t>
            </a:r>
            <a:r>
              <a:rPr lang="zh-CN" altLang="en-US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前向引用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。如：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Test{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num1 = 12;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num2 = num1 + 2;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错误形式：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Test{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num2 = num1 + 2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num1 = 12;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68144" y="2996952"/>
            <a:ext cx="183301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ea typeface="宋体" panose="02010600030101010101" pitchFamily="2" charset="-122"/>
              </a:rPr>
              <a:t>执行语句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68144" y="3861048"/>
            <a:ext cx="183301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ea typeface="宋体" panose="02010600030101010101" pitchFamily="2" charset="-122"/>
              </a:rPr>
              <a:t>执行语句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8144" y="5661248"/>
            <a:ext cx="183301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ea typeface="宋体" panose="02010600030101010101" pitchFamily="2" charset="-122"/>
              </a:rPr>
              <a:t>执行语句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>
            <a:stCxn id="4" idx="2"/>
          </p:cNvCxnSpPr>
          <p:nvPr/>
        </p:nvCxnSpPr>
        <p:spPr>
          <a:xfrm>
            <a:off x="6784651" y="3356992"/>
            <a:ext cx="0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</p:cNvCxnSpPr>
          <p:nvPr/>
        </p:nvCxnSpPr>
        <p:spPr>
          <a:xfrm>
            <a:off x="6784651" y="4221088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6" idx="0"/>
          </p:cNvCxnSpPr>
          <p:nvPr/>
        </p:nvCxnSpPr>
        <p:spPr>
          <a:xfrm>
            <a:off x="6784651" y="5157192"/>
            <a:ext cx="0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40152" y="467682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rgbClr val="FF0000"/>
                </a:solidFill>
              </a:rPr>
              <a:t>… …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60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3-1-2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分支语句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：</a:t>
            </a:r>
            <a:endParaRPr lang="en-US" altLang="zh-CN" sz="4800" smtClean="0">
              <a:solidFill>
                <a:schemeClr val="bg1"/>
              </a:solidFill>
              <a:ea typeface="隶书" panose="02010509060101010101" pitchFamily="49" charset="-122"/>
            </a:endParaRPr>
          </a:p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if-else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结构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95536" y="1484784"/>
            <a:ext cx="3313113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语句三</a:t>
            </a:r>
            <a:r>
              <a:rPr lang="zh-CN" altLang="en-US" sz="28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种格式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b="1" dirty="0" smtClean="0">
              <a:solidFill>
                <a:srgbClr val="C000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.  </a:t>
            </a:r>
            <a:r>
              <a:rPr lang="en-US" altLang="zh-CN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if(</a:t>
            </a:r>
            <a:r>
              <a:rPr lang="zh-CN" altLang="en-US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条件表达式</a:t>
            </a:r>
            <a:r>
              <a:rPr lang="en-US" altLang="zh-CN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执行代码块；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683878"/>
            <a:ext cx="5688632" cy="8009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分支语句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if-else</a:t>
            </a:r>
            <a:r>
              <a:rPr lang="zh-CN" altLang="en-US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结构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40346" y="149772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>
                <a:ea typeface="宋体" panose="02010600030101010101" pitchFamily="2" charset="-122"/>
                <a:cs typeface="Times New Roman" panose="02020603050405020304" pitchFamily="18" charset="0"/>
              </a:rPr>
              <a:t>2.  if(</a:t>
            </a:r>
            <a:r>
              <a:rPr lang="zh-CN" altLang="en-US" b="1">
                <a:ea typeface="宋体" panose="02010600030101010101" pitchFamily="2" charset="-122"/>
                <a:cs typeface="Times New Roman" panose="02020603050405020304" pitchFamily="18" charset="0"/>
              </a:rPr>
              <a:t>条件表达式</a:t>
            </a:r>
            <a:r>
              <a:rPr lang="en-US" altLang="zh-CN" b="1"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en-US" altLang="zh-CN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>
                <a:ea typeface="宋体" panose="02010600030101010101" pitchFamily="2" charset="-122"/>
                <a:cs typeface="Times New Roman" panose="02020603050405020304" pitchFamily="18" charset="0"/>
              </a:rPr>
              <a:t>执行代码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块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1;</a:t>
            </a:r>
            <a:endParaRPr lang="zh-CN" altLang="en-US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b="1">
                <a:ea typeface="宋体" panose="02010600030101010101" pitchFamily="2" charset="-122"/>
                <a:cs typeface="Times New Roman" panose="02020603050405020304" pitchFamily="18" charset="0"/>
              </a:rPr>
              <a:t>else{</a:t>
            </a:r>
            <a:endParaRPr lang="en-US" altLang="zh-CN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>
                <a:ea typeface="宋体" panose="02010600030101010101" pitchFamily="2" charset="-122"/>
                <a:cs typeface="Times New Roman" panose="02020603050405020304" pitchFamily="18" charset="0"/>
              </a:rPr>
              <a:t>执行代码</a:t>
            </a:r>
            <a:r>
              <a:rPr lang="zh-CN" altLang="en-US" b="1" smtClean="0">
                <a:ea typeface="宋体" panose="02010600030101010101" pitchFamily="2" charset="-122"/>
                <a:cs typeface="Times New Roman" panose="02020603050405020304" pitchFamily="18" charset="0"/>
              </a:rPr>
              <a:t>块</a:t>
            </a:r>
            <a:r>
              <a:rPr lang="en-US" altLang="zh-CN" b="1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en-US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1586858" y="3429000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决策 6"/>
          <p:cNvSpPr/>
          <p:nvPr/>
        </p:nvSpPr>
        <p:spPr>
          <a:xfrm>
            <a:off x="722762" y="3865075"/>
            <a:ext cx="1728192" cy="648072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71600" y="400506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条件表达式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>
            <a:stCxn id="7" idx="2"/>
            <a:endCxn id="12" idx="0"/>
          </p:cNvCxnSpPr>
          <p:nvPr/>
        </p:nvCxnSpPr>
        <p:spPr>
          <a:xfrm>
            <a:off x="1586858" y="4513147"/>
            <a:ext cx="13217" cy="6106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83568" y="5123819"/>
            <a:ext cx="183301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执行代码块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584614" y="5483859"/>
            <a:ext cx="15461" cy="10414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77816" y="4678594"/>
            <a:ext cx="70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true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23" name="肘形连接符 22"/>
          <p:cNvCxnSpPr>
            <a:stCxn id="7" idx="3"/>
          </p:cNvCxnSpPr>
          <p:nvPr/>
        </p:nvCxnSpPr>
        <p:spPr>
          <a:xfrm>
            <a:off x="2450954" y="4189111"/>
            <a:ext cx="320846" cy="181549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1628764" y="6004601"/>
            <a:ext cx="114303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16582" y="3855805"/>
            <a:ext cx="82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false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6168538" y="3361349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决策 27"/>
          <p:cNvSpPr/>
          <p:nvPr/>
        </p:nvSpPr>
        <p:spPr>
          <a:xfrm>
            <a:off x="5304442" y="3797424"/>
            <a:ext cx="1728192" cy="648072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20466" y="3952183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条件表达式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687452" y="4847318"/>
            <a:ext cx="183301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ea typeface="宋体" panose="02010600030101010101" pitchFamily="2" charset="-122"/>
              </a:rPr>
              <a:t>执行代码块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79332" y="4867906"/>
            <a:ext cx="183301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ea typeface="宋体" panose="02010600030101010101" pitchFamily="2" charset="-122"/>
              </a:rPr>
              <a:t>执行代码块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35" name="肘形连接符 34"/>
          <p:cNvCxnSpPr>
            <a:stCxn id="28" idx="1"/>
            <a:endCxn id="32" idx="0"/>
          </p:cNvCxnSpPr>
          <p:nvPr/>
        </p:nvCxnSpPr>
        <p:spPr>
          <a:xfrm rot="10800000" flipV="1">
            <a:off x="4603960" y="4121460"/>
            <a:ext cx="700483" cy="72585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8" idx="3"/>
            <a:endCxn id="33" idx="0"/>
          </p:cNvCxnSpPr>
          <p:nvPr/>
        </p:nvCxnSpPr>
        <p:spPr>
          <a:xfrm>
            <a:off x="7032634" y="4121460"/>
            <a:ext cx="1063205" cy="74644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12354" y="37797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true</a:t>
            </a:r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375759" y="368571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false</a:t>
            </a: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204542" y="6004602"/>
            <a:ext cx="99011" cy="937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肘形连接符 43"/>
          <p:cNvCxnSpPr>
            <a:stCxn id="32" idx="2"/>
            <a:endCxn id="42" idx="2"/>
          </p:cNvCxnSpPr>
          <p:nvPr/>
        </p:nvCxnSpPr>
        <p:spPr>
          <a:xfrm rot="16200000" flipH="1">
            <a:off x="4982192" y="4829124"/>
            <a:ext cx="844116" cy="1600583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3" idx="2"/>
            <a:endCxn id="42" idx="6"/>
          </p:cNvCxnSpPr>
          <p:nvPr/>
        </p:nvCxnSpPr>
        <p:spPr>
          <a:xfrm rot="5400000">
            <a:off x="6787932" y="4743567"/>
            <a:ext cx="823528" cy="179228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2" idx="4"/>
          </p:cNvCxnSpPr>
          <p:nvPr/>
        </p:nvCxnSpPr>
        <p:spPr>
          <a:xfrm flipH="1">
            <a:off x="6254047" y="6098346"/>
            <a:ext cx="1" cy="42699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07504" y="1484784"/>
            <a:ext cx="2952328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3.  if(</a:t>
            </a:r>
            <a:r>
              <a:rPr lang="zh-CN" altLang="en-US" sz="2000" b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条件</a:t>
            </a:r>
            <a:r>
              <a:rPr lang="zh-CN" altLang="en-US" sz="2000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000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1){</a:t>
            </a:r>
            <a:endParaRPr lang="en-US" altLang="zh-CN" sz="20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0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zh-CN" altLang="en-US" sz="2000" b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代码</a:t>
            </a:r>
            <a:r>
              <a:rPr lang="zh-CN" altLang="en-US" sz="2000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块</a:t>
            </a:r>
            <a:r>
              <a:rPr lang="en-US" altLang="zh-CN" sz="2000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1;</a:t>
            </a:r>
            <a:endParaRPr lang="zh-CN" altLang="en-US" sz="20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0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0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else if (</a:t>
            </a:r>
            <a:r>
              <a:rPr lang="zh-CN" altLang="en-US" sz="2000" b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条件</a:t>
            </a:r>
            <a:r>
              <a:rPr lang="zh-CN" altLang="en-US" sz="2000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000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2){</a:t>
            </a:r>
            <a:endParaRPr lang="en-US" altLang="zh-CN" sz="20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0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zh-CN" altLang="en-US" sz="2000" b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代码</a:t>
            </a:r>
            <a:r>
              <a:rPr lang="zh-CN" altLang="en-US" sz="2000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块</a:t>
            </a:r>
            <a:r>
              <a:rPr lang="en-US" altLang="zh-CN" sz="2000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2;</a:t>
            </a:r>
            <a:endParaRPr lang="zh-CN" altLang="en-US" sz="20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0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0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en-US" altLang="zh-CN" sz="2000" b="1" dirty="0">
              <a:solidFill>
                <a:srgbClr val="FF00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0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else{</a:t>
            </a:r>
            <a:endParaRPr lang="en-US" altLang="zh-CN" sz="20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0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zh-CN" altLang="en-US" sz="2000" b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代码</a:t>
            </a:r>
            <a:r>
              <a:rPr lang="zh-CN" altLang="en-US" sz="2000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块</a:t>
            </a:r>
            <a:r>
              <a:rPr lang="en-US" altLang="zh-CN" sz="2000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n;</a:t>
            </a:r>
            <a:endParaRPr lang="zh-CN" altLang="en-US" sz="20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0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0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683878"/>
            <a:ext cx="5688632" cy="8009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分支语句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if-else</a:t>
            </a:r>
            <a:r>
              <a:rPr lang="zh-CN" altLang="en-US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结构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923928" y="1480757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决策 8"/>
          <p:cNvSpPr/>
          <p:nvPr/>
        </p:nvSpPr>
        <p:spPr>
          <a:xfrm>
            <a:off x="3059832" y="1916832"/>
            <a:ext cx="1728192" cy="648072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9852" y="2071591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条件表达式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/>
          <p:cNvCxnSpPr>
            <a:stCxn id="9" idx="2"/>
          </p:cNvCxnSpPr>
          <p:nvPr/>
        </p:nvCxnSpPr>
        <p:spPr>
          <a:xfrm>
            <a:off x="3923928" y="2564904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8129" y="3007858"/>
            <a:ext cx="183301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ea typeface="宋体" panose="02010600030101010101" pitchFamily="2" charset="-122"/>
              </a:rPr>
              <a:t>执行代码块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3888" y="25649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true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11" idx="2"/>
          </p:cNvCxnSpPr>
          <p:nvPr/>
        </p:nvCxnSpPr>
        <p:spPr>
          <a:xfrm>
            <a:off x="3944636" y="3367898"/>
            <a:ext cx="0" cy="31574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决策 14"/>
          <p:cNvSpPr/>
          <p:nvPr/>
        </p:nvSpPr>
        <p:spPr>
          <a:xfrm>
            <a:off x="5004048" y="2539806"/>
            <a:ext cx="1728192" cy="648072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肘形连接符 16"/>
          <p:cNvCxnSpPr>
            <a:stCxn id="9" idx="3"/>
            <a:endCxn id="15" idx="0"/>
          </p:cNvCxnSpPr>
          <p:nvPr/>
        </p:nvCxnSpPr>
        <p:spPr>
          <a:xfrm>
            <a:off x="4788024" y="2240868"/>
            <a:ext cx="1080120" cy="29893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84068" y="269456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条件表达式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51637" y="3786770"/>
            <a:ext cx="183301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ea typeface="宋体" panose="02010600030101010101" pitchFamily="2" charset="-122"/>
              </a:rPr>
              <a:t>执行代码块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1859" y="328051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true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15" idx="2"/>
          </p:cNvCxnSpPr>
          <p:nvPr/>
        </p:nvCxnSpPr>
        <p:spPr>
          <a:xfrm>
            <a:off x="5868144" y="3187878"/>
            <a:ext cx="0" cy="5545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10800000" flipV="1">
            <a:off x="3944636" y="4141619"/>
            <a:ext cx="1968644" cy="821039"/>
          </a:xfrm>
          <a:prstGeom prst="bentConnector3">
            <a:avLst>
              <a:gd name="adj1" fmla="val 13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28957" y="1912805"/>
            <a:ext cx="79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false</a:t>
            </a:r>
            <a:endParaRPr lang="zh-CN" altLang="en-US"/>
          </a:p>
        </p:txBody>
      </p:sp>
      <p:cxnSp>
        <p:nvCxnSpPr>
          <p:cNvPr id="35" name="肘形连接符 34"/>
          <p:cNvCxnSpPr>
            <a:stCxn id="15" idx="3"/>
          </p:cNvCxnSpPr>
          <p:nvPr/>
        </p:nvCxnSpPr>
        <p:spPr>
          <a:xfrm>
            <a:off x="6732240" y="2863842"/>
            <a:ext cx="1016496" cy="32403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20283" y="2539806"/>
            <a:ext cx="74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false</a:t>
            </a:r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354788" y="3295362"/>
            <a:ext cx="78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</a:rPr>
              <a:t>… …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596336" y="4192099"/>
            <a:ext cx="1477166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ea typeface="宋体" panose="02010600030101010101" pitchFamily="2" charset="-122"/>
              </a:rPr>
              <a:t>执行代码块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41" name="肘形连接符 40"/>
          <p:cNvCxnSpPr>
            <a:stCxn id="38" idx="3"/>
            <a:endCxn id="39" idx="0"/>
          </p:cNvCxnSpPr>
          <p:nvPr/>
        </p:nvCxnSpPr>
        <p:spPr>
          <a:xfrm>
            <a:off x="8142684" y="3526195"/>
            <a:ext cx="192235" cy="665904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34919" y="3187878"/>
            <a:ext cx="73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false</a:t>
            </a:r>
            <a:endParaRPr lang="zh-CN" altLang="en-US"/>
          </a:p>
        </p:txBody>
      </p:sp>
      <p:cxnSp>
        <p:nvCxnSpPr>
          <p:cNvPr id="44" name="肘形连接符 43"/>
          <p:cNvCxnSpPr>
            <a:stCxn id="39" idx="2"/>
          </p:cNvCxnSpPr>
          <p:nvPr/>
        </p:nvCxnSpPr>
        <p:spPr>
          <a:xfrm rot="5400000">
            <a:off x="5441208" y="3055568"/>
            <a:ext cx="1397141" cy="4390283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581063"/>
            <a:ext cx="5401220" cy="105447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if-else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语句应用举例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77445" y="1628800"/>
            <a:ext cx="8352928" cy="4745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TestAge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public static void main(String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age = 75;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(age&lt; 0) {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不可能！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 else if (age&gt;250) {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是个妖怪！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 else {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人家芳龄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" + age +"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马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马乎乎啦！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8269</Words>
  <Application>WPS 演示</Application>
  <PresentationFormat>全屏显示(4:3)</PresentationFormat>
  <Paragraphs>587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Arial</vt:lpstr>
      <vt:lpstr>宋体</vt:lpstr>
      <vt:lpstr>Wingdings</vt:lpstr>
      <vt:lpstr>楷体</vt:lpstr>
      <vt:lpstr>Times New Roman</vt:lpstr>
      <vt:lpstr>微软雅黑</vt:lpstr>
      <vt:lpstr>Arial Unicode MS</vt:lpstr>
      <vt:lpstr>Calibri</vt:lpstr>
      <vt:lpstr>新宋体</vt:lpstr>
      <vt:lpstr>隶书</vt:lpstr>
      <vt:lpstr>PPT模板</vt:lpstr>
      <vt:lpstr>第3章 Java基本语法2</vt:lpstr>
      <vt:lpstr>PowerPoint 演示文稿</vt:lpstr>
      <vt:lpstr>2.5  程序流程控制</vt:lpstr>
      <vt:lpstr>PowerPoint 演示文稿</vt:lpstr>
      <vt:lpstr>2.5.1  顺序结构</vt:lpstr>
      <vt:lpstr>PowerPoint 演示文稿</vt:lpstr>
      <vt:lpstr>分支语句1： if-else结构</vt:lpstr>
      <vt:lpstr>分支语句1： if-else结构</vt:lpstr>
      <vt:lpstr>if-else语句应用举例</vt:lpstr>
      <vt:lpstr>if语句例题1</vt:lpstr>
      <vt:lpstr>if语句例题2</vt:lpstr>
      <vt:lpstr>if语句练习1</vt:lpstr>
      <vt:lpstr>if语句练习2</vt:lpstr>
      <vt:lpstr>if语句练习3</vt:lpstr>
      <vt:lpstr>if语句练习4</vt:lpstr>
      <vt:lpstr>PowerPoint 演示文稿</vt:lpstr>
      <vt:lpstr>分支结构2：switch语句</vt:lpstr>
      <vt:lpstr>switch语句应用举例</vt:lpstr>
      <vt:lpstr>switch语句应用举例</vt:lpstr>
      <vt:lpstr>switch语句有关规则</vt:lpstr>
      <vt:lpstr>例  题</vt:lpstr>
      <vt:lpstr>switch语句练习1</vt:lpstr>
      <vt:lpstr>PowerPoint 演示文稿</vt:lpstr>
      <vt:lpstr>switch语句练习2</vt:lpstr>
      <vt:lpstr>switch语句练习3</vt:lpstr>
      <vt:lpstr>switch语句练习4</vt:lpstr>
      <vt:lpstr>PowerPoint 演示文稿</vt:lpstr>
      <vt:lpstr>循环结构</vt:lpstr>
      <vt:lpstr>循环结构</vt:lpstr>
      <vt:lpstr>PowerPoint 演示文稿</vt:lpstr>
      <vt:lpstr>for 循环语句</vt:lpstr>
      <vt:lpstr>PowerPoint 演示文稿</vt:lpstr>
      <vt:lpstr>for语句例题</vt:lpstr>
      <vt:lpstr>for语句练习</vt:lpstr>
      <vt:lpstr>PowerPoint 演示文稿</vt:lpstr>
      <vt:lpstr>while 循环语句</vt:lpstr>
      <vt:lpstr>PowerPoint 演示文稿</vt:lpstr>
      <vt:lpstr>do-while 循环语句</vt:lpstr>
      <vt:lpstr>循环语句练习</vt:lpstr>
      <vt:lpstr>PowerPoint 演示文稿</vt:lpstr>
      <vt:lpstr>PowerPoint 演示文稿</vt:lpstr>
      <vt:lpstr>PowerPoint 演示文稿</vt:lpstr>
      <vt:lpstr>PowerPoint 演示文稿</vt:lpstr>
      <vt:lpstr>特殊流程控制语句1</vt:lpstr>
      <vt:lpstr>特殊流程控制语句1</vt:lpstr>
      <vt:lpstr>特殊流程控制语句2</vt:lpstr>
      <vt:lpstr>附加：特殊流程控制语句3</vt:lpstr>
      <vt:lpstr>特殊流程控制语句说明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Irene</cp:lastModifiedBy>
  <cp:revision>933</cp:revision>
  <dcterms:created xsi:type="dcterms:W3CDTF">2012-08-05T14:09:00Z</dcterms:created>
  <dcterms:modified xsi:type="dcterms:W3CDTF">2017-11-07T08:02:34Z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