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8" r:id="rId3"/>
    <p:sldId id="649" r:id="rId4"/>
    <p:sldId id="615" r:id="rId5"/>
    <p:sldId id="529" r:id="rId6"/>
    <p:sldId id="652" r:id="rId7"/>
    <p:sldId id="531" r:id="rId8"/>
    <p:sldId id="653" r:id="rId9"/>
    <p:sldId id="573" r:id="rId10"/>
    <p:sldId id="597" r:id="rId12"/>
    <p:sldId id="596" r:id="rId13"/>
    <p:sldId id="536" r:id="rId14"/>
    <p:sldId id="650" r:id="rId15"/>
    <p:sldId id="654" r:id="rId16"/>
    <p:sldId id="655" r:id="rId17"/>
    <p:sldId id="656" r:id="rId18"/>
    <p:sldId id="651" r:id="rId19"/>
    <p:sldId id="537" r:id="rId20"/>
    <p:sldId id="538" r:id="rId21"/>
    <p:sldId id="539" r:id="rId22"/>
    <p:sldId id="657" r:id="rId23"/>
    <p:sldId id="658" r:id="rId24"/>
    <p:sldId id="541" r:id="rId25"/>
    <p:sldId id="575" r:id="rId26"/>
    <p:sldId id="545" r:id="rId27"/>
    <p:sldId id="546" r:id="rId28"/>
    <p:sldId id="659" r:id="rId29"/>
    <p:sldId id="660" r:id="rId30"/>
    <p:sldId id="661" r:id="rId31"/>
    <p:sldId id="548" r:id="rId32"/>
    <p:sldId id="604" r:id="rId33"/>
    <p:sldId id="662" r:id="rId34"/>
    <p:sldId id="663" r:id="rId35"/>
    <p:sldId id="664" r:id="rId36"/>
    <p:sldId id="665" r:id="rId37"/>
    <p:sldId id="666" r:id="rId38"/>
    <p:sldId id="667" r:id="rId39"/>
    <p:sldId id="576" r:id="rId40"/>
    <p:sldId id="553" r:id="rId41"/>
    <p:sldId id="668" r:id="rId42"/>
    <p:sldId id="669" r:id="rId43"/>
    <p:sldId id="670" r:id="rId44"/>
    <p:sldId id="554" r:id="rId45"/>
    <p:sldId id="671" r:id="rId46"/>
    <p:sldId id="616" r:id="rId47"/>
    <p:sldId id="555" r:id="rId48"/>
    <p:sldId id="672" r:id="rId49"/>
    <p:sldId id="673" r:id="rId50"/>
    <p:sldId id="674" r:id="rId51"/>
    <p:sldId id="583" r:id="rId52"/>
    <p:sldId id="556" r:id="rId53"/>
    <p:sldId id="557" r:id="rId54"/>
    <p:sldId id="577" r:id="rId55"/>
    <p:sldId id="609" r:id="rId56"/>
    <p:sldId id="610" r:id="rId57"/>
    <p:sldId id="561" r:id="rId58"/>
    <p:sldId id="685" r:id="rId59"/>
    <p:sldId id="607" r:id="rId60"/>
    <p:sldId id="710" r:id="rId61"/>
    <p:sldId id="711" r:id="rId62"/>
    <p:sldId id="712" r:id="rId63"/>
    <p:sldId id="713" r:id="rId64"/>
    <p:sldId id="714" r:id="rId65"/>
    <p:sldId id="715" r:id="rId66"/>
    <p:sldId id="716" r:id="rId67"/>
    <p:sldId id="717" r:id="rId68"/>
    <p:sldId id="690" r:id="rId69"/>
    <p:sldId id="687" r:id="rId70"/>
    <p:sldId id="688" r:id="rId71"/>
    <p:sldId id="689" r:id="rId72"/>
    <p:sldId id="691" r:id="rId73"/>
    <p:sldId id="693" r:id="rId74"/>
    <p:sldId id="617" r:id="rId75"/>
    <p:sldId id="694" r:id="rId76"/>
    <p:sldId id="695" r:id="rId77"/>
    <p:sldId id="696" r:id="rId78"/>
    <p:sldId id="697" r:id="rId79"/>
    <p:sldId id="698" r:id="rId80"/>
    <p:sldId id="699" r:id="rId81"/>
    <p:sldId id="563" r:id="rId82"/>
    <p:sldId id="578" r:id="rId83"/>
    <p:sldId id="565" r:id="rId84"/>
    <p:sldId id="585" r:id="rId85"/>
    <p:sldId id="586" r:id="rId86"/>
    <p:sldId id="564" r:id="rId87"/>
    <p:sldId id="589" r:id="rId88"/>
    <p:sldId id="567" r:id="rId89"/>
    <p:sldId id="568" r:id="rId90"/>
    <p:sldId id="569" r:id="rId91"/>
    <p:sldId id="705" r:id="rId92"/>
    <p:sldId id="618" r:id="rId93"/>
    <p:sldId id="619" r:id="rId94"/>
    <p:sldId id="621" r:id="rId95"/>
    <p:sldId id="622" r:id="rId96"/>
    <p:sldId id="623" r:id="rId97"/>
    <p:sldId id="626" r:id="rId98"/>
    <p:sldId id="628" r:id="rId99"/>
    <p:sldId id="629" r:id="rId100"/>
    <p:sldId id="630" r:id="rId101"/>
    <p:sldId id="631" r:id="rId102"/>
    <p:sldId id="706" r:id="rId103"/>
    <p:sldId id="632" r:id="rId104"/>
    <p:sldId id="633" r:id="rId105"/>
    <p:sldId id="634" r:id="rId106"/>
    <p:sldId id="635" r:id="rId107"/>
    <p:sldId id="636" r:id="rId108"/>
    <p:sldId id="639" r:id="rId109"/>
    <p:sldId id="640" r:id="rId110"/>
    <p:sldId id="641" r:id="rId111"/>
    <p:sldId id="642" r:id="rId112"/>
    <p:sldId id="709" r:id="rId113"/>
    <p:sldId id="643" r:id="rId114"/>
    <p:sldId id="644" r:id="rId115"/>
    <p:sldId id="645" r:id="rId116"/>
    <p:sldId id="646" r:id="rId117"/>
    <p:sldId id="647" r:id="rId118"/>
    <p:sldId id="648" r:id="rId119"/>
    <p:sldId id="257" r:id="rId1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6600" autoAdjust="0"/>
  </p:normalViewPr>
  <p:slideViewPr>
    <p:cSldViewPr>
      <p:cViewPr varScale="1">
        <p:scale>
          <a:sx n="71" d="100"/>
          <a:sy n="71" d="100"/>
        </p:scale>
        <p:origin x="1416" y="78"/>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notesMaster" Target="notesMasters/notesMaster1.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1413" y="754063"/>
            <a:ext cx="4391025" cy="3294062"/>
          </a:xfrm>
        </p:spPr>
      </p:sp>
      <p:sp>
        <p:nvSpPr>
          <p:cNvPr id="27651" name="Rectangle 3"/>
          <p:cNvSpPr>
            <a:spLocks noGrp="1" noChangeArrowheads="1"/>
          </p:cNvSpPr>
          <p:nvPr>
            <p:ph type="body" idx="1"/>
          </p:nvPr>
        </p:nvSpPr>
        <p:spPr>
          <a:noFill/>
        </p:spPr>
        <p:txBody>
          <a:bodyPr/>
          <a:lstStyle/>
          <a:p>
            <a:pPr eaLnBrk="1" hangingPunct="1"/>
            <a:endParaRPr lang="zh-CN" dirty="0"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子类会具备父类中的数据，所以要先明确父类是如何对这些数据初始化的。</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endPar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静态方法不能以任何方式引用</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this</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super</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关键字。与上面的道理一样，因为静态方法在使用前不用创建任何实例对象，当静态方法被调用时，</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this</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所引用的对象根本就没有</a:t>
            </a:r>
            <a:r>
              <a:rPr lang="zh-CN" altLang="en-US" sz="1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产生。</a:t>
            </a:r>
            <a:endParaRPr lang="zh-CN" altLang="en-US" sz="1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28600" y="2220917"/>
            <a:ext cx="8129614" cy="1851025"/>
          </a:xfrm>
        </p:spPr>
        <p:txBody>
          <a:bodyPr>
            <a:noAutofit/>
          </a:bodyPr>
          <a:lstStyle/>
          <a:p>
            <a:r>
              <a:rPr lang="zh-CN" altLang="en-US" sz="8000" b="1" dirty="0" smtClean="0">
                <a:solidFill>
                  <a:srgbClr val="000066"/>
                </a:solidFill>
                <a:latin typeface="楷体" panose="02010609060101010101" pitchFamily="49" charset="-122"/>
                <a:ea typeface="楷体" panose="02010609060101010101" pitchFamily="49" charset="-122"/>
              </a:rPr>
              <a:t>第</a:t>
            </a:r>
            <a:r>
              <a:rPr lang="en-US" altLang="zh-CN" sz="8000" b="1" dirty="0" smtClean="0">
                <a:solidFill>
                  <a:srgbClr val="000066"/>
                </a:solidFill>
                <a:latin typeface="楷体" panose="02010609060101010101" pitchFamily="49" charset="-122"/>
                <a:ea typeface="楷体" panose="02010609060101010101" pitchFamily="49" charset="-122"/>
              </a:rPr>
              <a:t>6</a:t>
            </a:r>
            <a:r>
              <a:rPr lang="zh-CN" altLang="en-US" sz="8000" b="1" dirty="0" smtClean="0">
                <a:solidFill>
                  <a:srgbClr val="000066"/>
                </a:solidFill>
                <a:latin typeface="楷体" panose="02010609060101010101" pitchFamily="49" charset="-122"/>
                <a:ea typeface="楷体" panose="02010609060101010101" pitchFamily="49" charset="-122"/>
              </a:rPr>
              <a:t>章</a:t>
            </a:r>
            <a:br>
              <a:rPr lang="en-US" altLang="zh-CN" sz="8000" b="1" dirty="0" smtClean="0">
                <a:solidFill>
                  <a:srgbClr val="000066"/>
                </a:solidFill>
                <a:latin typeface="楷体" panose="02010609060101010101" pitchFamily="49" charset="-122"/>
                <a:ea typeface="楷体" panose="02010609060101010101" pitchFamily="49" charset="-122"/>
              </a:rPr>
            </a:br>
            <a:r>
              <a:rPr lang="zh-CN" altLang="en-US" sz="8000" b="1" dirty="0" smtClean="0">
                <a:solidFill>
                  <a:srgbClr val="000066"/>
                </a:solidFill>
                <a:latin typeface="楷体" panose="02010609060101010101" pitchFamily="49" charset="-122"/>
                <a:ea typeface="楷体" panose="02010609060101010101" pitchFamily="49" charset="-122"/>
              </a:rPr>
              <a:t>面向对象编程（下）</a:t>
            </a:r>
            <a:endParaRPr lang="zh-CN" altLang="zh-CN" sz="8000" b="1" dirty="0" smtClean="0">
              <a:solidFill>
                <a:srgbClr val="000066"/>
              </a:solidFill>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701040"/>
          </a:xfrm>
          <a:prstGeom prst="rect">
            <a:avLst/>
          </a:prstGeom>
          <a:noFill/>
        </p:spPr>
        <p:txBody>
          <a:bodyPr wrap="square" rtlCol="0">
            <a:spAutoFit/>
          </a:bodyPr>
          <a:lstStyle/>
          <a:p>
            <a:r>
              <a:rPr lang="zh-CN" altLang="en-US" sz="4000" b="1" dirty="0" smtClean="0">
                <a:solidFill>
                  <a:srgbClr val="000066"/>
                </a:solidFill>
                <a:latin typeface="楷体" panose="02010609060101010101" pitchFamily="49" charset="-122"/>
                <a:ea typeface="楷体" panose="02010609060101010101" pitchFamily="49" charset="-122"/>
              </a:rPr>
              <a:t>讲师：柴林燕</a:t>
            </a:r>
            <a:endParaRPr lang="zh-CN" altLang="en-US" sz="3600" b="1" dirty="0">
              <a:solidFill>
                <a:srgbClr val="000066"/>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203848" y="620688"/>
            <a:ext cx="2913578" cy="781814"/>
          </a:xfrm>
        </p:spPr>
        <p:txBody>
          <a:bodyPr/>
          <a:lstStyle/>
          <a:p>
            <a:pPr algn="l" eaLnBrk="1" hangingPunct="1">
              <a:defRPr/>
            </a:pPr>
            <a:r>
              <a:rPr lang="zh-CN" altLang="en-US" b="1" dirty="0" smtClean="0">
                <a:latin typeface="+mn-lt"/>
                <a:ea typeface="宋体" panose="02010600030101010101" pitchFamily="2" charset="-122"/>
                <a:cs typeface="Times New Roman" panose="02020603050405020304" pitchFamily="18" charset="0"/>
              </a:rPr>
              <a:t>类的继承 </a:t>
            </a:r>
            <a:r>
              <a:rPr lang="en-US" altLang="zh-CN" b="1" dirty="0" smtClean="0">
                <a:latin typeface="+mn-lt"/>
                <a:ea typeface="宋体" panose="02010600030101010101" pitchFamily="2" charset="-122"/>
                <a:cs typeface="Times New Roman" panose="02020603050405020304" pitchFamily="18" charset="0"/>
              </a:rPr>
              <a:t>(5)</a:t>
            </a:r>
            <a:endParaRPr lang="en-US" altLang="zh-CN" b="1" dirty="0" smtClean="0">
              <a:latin typeface="+mn-lt"/>
              <a:ea typeface="宋体" panose="02010600030101010101" pitchFamily="2" charset="-122"/>
              <a:cs typeface="Times New Roman" panose="02020603050405020304" pitchFamily="18" charset="0"/>
            </a:endParaRPr>
          </a:p>
        </p:txBody>
      </p:sp>
      <p:sp>
        <p:nvSpPr>
          <p:cNvPr id="8195" name="Rectangle 3"/>
          <p:cNvSpPr>
            <a:spLocks noChangeArrowheads="1"/>
          </p:cNvSpPr>
          <p:nvPr/>
        </p:nvSpPr>
        <p:spPr bwMode="auto">
          <a:xfrm>
            <a:off x="683568" y="1556792"/>
            <a:ext cx="7620000" cy="2277547"/>
          </a:xfrm>
          <a:prstGeom prst="rect">
            <a:avLst/>
          </a:prstGeom>
          <a:noFill/>
          <a:ln w="9525">
            <a:noFill/>
            <a:miter lim="800000"/>
          </a:ln>
        </p:spPr>
        <p:txBody>
          <a:bodyPr>
            <a:spAutoFit/>
          </a:bodyPr>
          <a:lstStyle/>
          <a:p>
            <a:pPr marL="457200" indent="-457200">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Java</a:t>
            </a:r>
            <a:r>
              <a:rPr lang="zh-CN" altLang="en-US" sz="2800" dirty="0">
                <a:ea typeface="宋体" panose="02010600030101010101" pitchFamily="2" charset="-122"/>
                <a:cs typeface="Times New Roman" panose="02020603050405020304" pitchFamily="18" charset="0"/>
              </a:rPr>
              <a:t>只</a:t>
            </a:r>
            <a:r>
              <a:rPr lang="zh-CN" altLang="en-US" sz="2800" dirty="0">
                <a:solidFill>
                  <a:srgbClr val="C00000"/>
                </a:solidFill>
                <a:ea typeface="宋体" panose="02010600030101010101" pitchFamily="2" charset="-122"/>
                <a:cs typeface="Times New Roman" panose="02020603050405020304" pitchFamily="18" charset="0"/>
              </a:rPr>
              <a:t>支持单继承</a:t>
            </a:r>
            <a:r>
              <a:rPr lang="zh-CN" altLang="en-US" sz="2800" dirty="0">
                <a:ea typeface="宋体" panose="02010600030101010101" pitchFamily="2" charset="-122"/>
                <a:cs typeface="Times New Roman" panose="02020603050405020304" pitchFamily="18" charset="0"/>
              </a:rPr>
              <a:t>，不允许多重</a:t>
            </a:r>
            <a:r>
              <a:rPr lang="zh-CN" altLang="en-US" sz="2800" dirty="0" smtClean="0">
                <a:ea typeface="宋体" panose="02010600030101010101" pitchFamily="2" charset="-122"/>
                <a:cs typeface="Times New Roman" panose="02020603050405020304" pitchFamily="18" charset="0"/>
              </a:rPr>
              <a:t>继承</a:t>
            </a:r>
            <a:endParaRPr lang="en-US" altLang="zh-CN" sz="28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一</a:t>
            </a:r>
            <a:r>
              <a:rPr lang="zh-CN" altLang="en-US" sz="2400" dirty="0">
                <a:ea typeface="宋体" panose="02010600030101010101" pitchFamily="2" charset="-122"/>
                <a:cs typeface="Times New Roman" panose="02020603050405020304" pitchFamily="18" charset="0"/>
              </a:rPr>
              <a:t>个子类只能有一个父</a:t>
            </a:r>
            <a:r>
              <a:rPr lang="zh-CN" altLang="en-US" sz="2400" dirty="0" smtClean="0">
                <a:ea typeface="宋体" panose="02010600030101010101" pitchFamily="2" charset="-122"/>
                <a:cs typeface="Times New Roman" panose="02020603050405020304" pitchFamily="18" charset="0"/>
              </a:rPr>
              <a:t>类</a:t>
            </a:r>
            <a:endParaRPr lang="en-US" altLang="zh-CN" sz="24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一</a:t>
            </a:r>
            <a:r>
              <a:rPr lang="zh-CN" altLang="en-US" sz="2400" dirty="0">
                <a:ea typeface="宋体" panose="02010600030101010101" pitchFamily="2" charset="-122"/>
                <a:cs typeface="Times New Roman" panose="02020603050405020304" pitchFamily="18" charset="0"/>
              </a:rPr>
              <a:t>个父类可以派生出多个子</a:t>
            </a:r>
            <a:r>
              <a:rPr lang="zh-CN" altLang="en-US" sz="2400" dirty="0" smtClean="0">
                <a:ea typeface="宋体" panose="02010600030101010101" pitchFamily="2" charset="-122"/>
                <a:cs typeface="Times New Roman" panose="02020603050405020304" pitchFamily="18" charset="0"/>
              </a:rPr>
              <a:t>类</a:t>
            </a:r>
            <a:endParaRPr lang="en-US" altLang="zh-CN" sz="2400" dirty="0" smtClean="0">
              <a:ea typeface="宋体" panose="02010600030101010101" pitchFamily="2" charset="-122"/>
              <a:cs typeface="Times New Roman" panose="02020603050405020304" pitchFamily="18" charset="0"/>
            </a:endParaRPr>
          </a:p>
          <a:p>
            <a:pPr marL="1257300" lvl="2" indent="-342900">
              <a:buFont typeface="Wingdings" panose="05000000000000000000" pitchFamily="2" charset="2"/>
              <a:buChar char="ü"/>
            </a:pPr>
            <a:r>
              <a:rPr lang="en-US" altLang="zh-CN" sz="2100" dirty="0" smtClean="0"/>
              <a:t>class </a:t>
            </a:r>
            <a:r>
              <a:rPr lang="en-US" altLang="zh-CN" sz="2100" dirty="0" err="1"/>
              <a:t>SubDemo</a:t>
            </a:r>
            <a:r>
              <a:rPr lang="en-US" altLang="zh-CN" sz="2100" dirty="0"/>
              <a:t> extends Demo{</a:t>
            </a:r>
            <a:r>
              <a:rPr lang="zh-CN" altLang="en-US" sz="2100" dirty="0"/>
              <a:t> </a:t>
            </a:r>
            <a:r>
              <a:rPr lang="en-US" altLang="zh-CN" sz="2100" dirty="0"/>
              <a:t>}</a:t>
            </a:r>
            <a:r>
              <a:rPr lang="zh-CN" altLang="en-US" sz="2100" dirty="0"/>
              <a:t>  </a:t>
            </a:r>
            <a:r>
              <a:rPr lang="en-US" altLang="zh-CN" sz="2100" dirty="0"/>
              <a:t> </a:t>
            </a:r>
            <a:r>
              <a:rPr lang="en-US" altLang="zh-CN" sz="2100" dirty="0">
                <a:solidFill>
                  <a:srgbClr val="FF0000"/>
                </a:solidFill>
              </a:rPr>
              <a:t>//ok</a:t>
            </a:r>
            <a:endParaRPr lang="en-US" altLang="zh-CN" sz="2100" dirty="0">
              <a:solidFill>
                <a:srgbClr val="FF0000"/>
              </a:solidFill>
            </a:endParaRPr>
          </a:p>
          <a:p>
            <a:pPr marL="1257300" lvl="2" indent="-342900">
              <a:buFont typeface="Wingdings" panose="05000000000000000000" pitchFamily="2" charset="2"/>
              <a:buChar char="ü"/>
            </a:pPr>
            <a:r>
              <a:rPr lang="en-US" altLang="zh-CN" sz="2100" dirty="0" smtClean="0"/>
              <a:t>class </a:t>
            </a:r>
            <a:r>
              <a:rPr lang="en-US" altLang="zh-CN" sz="2100" dirty="0" err="1"/>
              <a:t>SubDemo</a:t>
            </a:r>
            <a:r>
              <a:rPr lang="en-US" altLang="zh-CN" sz="2100" dirty="0"/>
              <a:t> extends Demo1,Demo2...</a:t>
            </a:r>
            <a:r>
              <a:rPr lang="en-US" altLang="zh-CN" sz="2100" dirty="0">
                <a:solidFill>
                  <a:srgbClr val="FF0000"/>
                </a:solidFill>
              </a:rPr>
              <a:t>//error</a:t>
            </a:r>
            <a:endParaRPr lang="en-US" altLang="zh-CN" sz="2100" dirty="0">
              <a:solidFill>
                <a:srgbClr val="FF0000"/>
              </a:solidFill>
            </a:endParaRPr>
          </a:p>
          <a:p>
            <a:pPr marL="914400" lvl="1" indent="-457200">
              <a:buFont typeface="Wingdings" panose="05000000000000000000" pitchFamily="2" charset="2"/>
              <a:buChar char="Ø"/>
            </a:pPr>
            <a:endParaRPr lang="zh-CN" altLang="en-US" sz="2400" dirty="0">
              <a:ea typeface="宋体" panose="02010600030101010101" pitchFamily="2" charset="-122"/>
              <a:cs typeface="Times New Roman" panose="02020603050405020304" pitchFamily="18" charset="0"/>
            </a:endParaRPr>
          </a:p>
        </p:txBody>
      </p:sp>
      <p:pic>
        <p:nvPicPr>
          <p:cNvPr id="4" name="图片 3" descr="QQ截图20121119002336.png"/>
          <p:cNvPicPr>
            <a:picLocks noChangeAspect="1"/>
          </p:cNvPicPr>
          <p:nvPr/>
        </p:nvPicPr>
        <p:blipFill rotWithShape="1">
          <a:blip r:embed="rId1">
            <a:clrChange>
              <a:clrFrom>
                <a:srgbClr val="FEFEFE"/>
              </a:clrFrom>
              <a:clrTo>
                <a:srgbClr val="FEFEFE">
                  <a:alpha val="0"/>
                </a:srgbClr>
              </a:clrTo>
            </a:clrChange>
          </a:blip>
          <a:srcRect b="19921"/>
          <a:stretch>
            <a:fillRect/>
          </a:stretch>
        </p:blipFill>
        <p:spPr>
          <a:xfrm>
            <a:off x="890573" y="3597485"/>
            <a:ext cx="4742414" cy="1776520"/>
          </a:xfrm>
          <a:prstGeom prst="rect">
            <a:avLst/>
          </a:prstGeom>
        </p:spPr>
      </p:pic>
      <p:pic>
        <p:nvPicPr>
          <p:cNvPr id="5" name="图片 4" descr="QQ截图20121119002343.png"/>
          <p:cNvPicPr>
            <a:picLocks noChangeAspect="1"/>
          </p:cNvPicPr>
          <p:nvPr/>
        </p:nvPicPr>
        <p:blipFill rotWithShape="1">
          <a:blip r:embed="rId2">
            <a:clrChange>
              <a:clrFrom>
                <a:srgbClr val="FEFEFE"/>
              </a:clrFrom>
              <a:clrTo>
                <a:srgbClr val="FEFEFE">
                  <a:alpha val="0"/>
                </a:srgbClr>
              </a:clrTo>
            </a:clrChange>
          </a:blip>
          <a:srcRect b="16420"/>
          <a:stretch>
            <a:fillRect/>
          </a:stretch>
        </p:blipFill>
        <p:spPr>
          <a:xfrm>
            <a:off x="6321271" y="3397365"/>
            <a:ext cx="1571636" cy="2470066"/>
          </a:xfrm>
          <a:prstGeom prst="rect">
            <a:avLst/>
          </a:prstGeom>
        </p:spPr>
      </p:pic>
      <p:sp>
        <p:nvSpPr>
          <p:cNvPr id="2" name="TextBox 1"/>
          <p:cNvSpPr txBox="1"/>
          <p:nvPr/>
        </p:nvSpPr>
        <p:spPr>
          <a:xfrm>
            <a:off x="1938685" y="5467350"/>
            <a:ext cx="1440160" cy="400110"/>
          </a:xfrm>
          <a:prstGeom prst="rect">
            <a:avLst/>
          </a:prstGeom>
          <a:noFill/>
        </p:spPr>
        <p:txBody>
          <a:bodyPr wrap="square" rtlCol="0">
            <a:spAutoFit/>
          </a:bodyPr>
          <a:lstStyle/>
          <a:p>
            <a:r>
              <a:rPr lang="zh-CN" altLang="en-US" sz="2000" b="1" dirty="0" smtClean="0">
                <a:ea typeface="宋体" panose="02010600030101010101" pitchFamily="2" charset="-122"/>
              </a:rPr>
              <a:t>多重继承</a:t>
            </a:r>
            <a:endParaRPr lang="zh-CN" altLang="en-US" sz="2000" b="1" dirty="0">
              <a:ea typeface="宋体" panose="02010600030101010101" pitchFamily="2" charset="-122"/>
            </a:endParaRPr>
          </a:p>
        </p:txBody>
      </p:sp>
      <p:sp>
        <p:nvSpPr>
          <p:cNvPr id="3" name="TextBox 2"/>
          <p:cNvSpPr txBox="1"/>
          <p:nvPr/>
        </p:nvSpPr>
        <p:spPr>
          <a:xfrm>
            <a:off x="6453084" y="5770463"/>
            <a:ext cx="1440160" cy="400110"/>
          </a:xfrm>
          <a:prstGeom prst="rect">
            <a:avLst/>
          </a:prstGeom>
          <a:noFill/>
        </p:spPr>
        <p:txBody>
          <a:bodyPr wrap="square" rtlCol="0">
            <a:spAutoFit/>
          </a:bodyPr>
          <a:lstStyle/>
          <a:p>
            <a:r>
              <a:rPr lang="zh-CN" altLang="en-US" sz="2000" b="1" dirty="0" smtClean="0">
                <a:ea typeface="宋体" panose="02010600030101010101" pitchFamily="2" charset="-122"/>
              </a:rPr>
              <a:t>多层继承</a:t>
            </a:r>
            <a:endParaRPr lang="zh-CN" altLang="en-US" sz="2000" b="1" dirty="0">
              <a:ea typeface="宋体" panose="02010600030101010101" pitchFamily="2" charset="-122"/>
            </a:endParaRPr>
          </a:p>
        </p:txBody>
      </p:sp>
      <p:sp>
        <p:nvSpPr>
          <p:cNvPr id="6" name="乘号 5"/>
          <p:cNvSpPr/>
          <p:nvPr/>
        </p:nvSpPr>
        <p:spPr>
          <a:xfrm>
            <a:off x="2555776" y="4581128"/>
            <a:ext cx="720080" cy="68480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19872" y="620688"/>
            <a:ext cx="2736304" cy="83269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练习</a:t>
            </a:r>
            <a:r>
              <a:rPr lang="en-US" altLang="zh-CN" b="1" dirty="0" smtClean="0">
                <a:latin typeface="+mn-lt"/>
                <a:ea typeface="宋体" panose="02010600030101010101" pitchFamily="2" charset="-122"/>
                <a:cs typeface="Times New Roman" panose="02020603050405020304" pitchFamily="18" charset="0"/>
              </a:rPr>
              <a:t>1</a:t>
            </a:r>
            <a:endParaRPr lang="zh-CN" altLang="en-US" b="1" dirty="0" smtClean="0">
              <a:latin typeface="+mn-lt"/>
              <a:ea typeface="宋体" panose="02010600030101010101" pitchFamily="2" charset="-122"/>
              <a:cs typeface="Times New Roman" panose="02020603050405020304" pitchFamily="18" charset="0"/>
            </a:endParaRPr>
          </a:p>
        </p:txBody>
      </p:sp>
      <p:sp>
        <p:nvSpPr>
          <p:cNvPr id="13315" name="Rectangle 3"/>
          <p:cNvSpPr>
            <a:spLocks noChangeArrowheads="1"/>
          </p:cNvSpPr>
          <p:nvPr/>
        </p:nvSpPr>
        <p:spPr bwMode="auto">
          <a:xfrm>
            <a:off x="357158" y="1500174"/>
            <a:ext cx="8367464" cy="5262979"/>
          </a:xfrm>
          <a:prstGeom prst="rect">
            <a:avLst/>
          </a:prstGeom>
          <a:noFill/>
          <a:ln w="9525">
            <a:noFill/>
            <a:miter lim="800000"/>
          </a:ln>
        </p:spPr>
        <p:txBody>
          <a:bodyPr wrap="square">
            <a:spAutoFit/>
          </a:bodyPr>
          <a:lstStyle/>
          <a:p>
            <a:pPr marL="457200" indent="-457200">
              <a:buFont typeface="+mj-lt"/>
              <a:buAutoNum type="arabicPeriod"/>
              <a:defRPr/>
            </a:pPr>
            <a:r>
              <a:rPr lang="zh-CN" altLang="en-US" sz="2400" dirty="0" smtClean="0">
                <a:ea typeface="宋体" panose="02010600030101010101" pitchFamily="2" charset="-122"/>
              </a:rPr>
              <a:t>在</a:t>
            </a:r>
            <a:r>
              <a:rPr lang="en-US" altLang="zh-CN" sz="2400" dirty="0" err="1" smtClean="0">
                <a:ea typeface="宋体" panose="02010600030101010101" pitchFamily="2" charset="-122"/>
              </a:rPr>
              <a:t>Frock类</a:t>
            </a:r>
            <a:r>
              <a:rPr lang="zh-CN" altLang="en-US" sz="2400" dirty="0" smtClean="0">
                <a:ea typeface="宋体" panose="02010600030101010101" pitchFamily="2" charset="-122"/>
              </a:rPr>
              <a:t>中</a:t>
            </a:r>
            <a:r>
              <a:rPr lang="en-US" altLang="zh-CN" sz="2400" dirty="0" err="1" smtClean="0">
                <a:ea typeface="宋体" panose="02010600030101010101" pitchFamily="2" charset="-122"/>
              </a:rPr>
              <a:t>声明</a:t>
            </a:r>
            <a:r>
              <a:rPr lang="zh-CN" altLang="en-US" sz="2400" dirty="0" smtClean="0">
                <a:ea typeface="宋体" panose="02010600030101010101" pitchFamily="2" charset="-122"/>
              </a:rPr>
              <a:t>私有的静态属性</a:t>
            </a:r>
            <a:r>
              <a:rPr lang="en-US" altLang="zh-CN" sz="2400" dirty="0" err="1" smtClean="0">
                <a:ea typeface="宋体" panose="02010600030101010101" pitchFamily="2" charset="-122"/>
              </a:rPr>
              <a:t>currentNum</a:t>
            </a:r>
            <a:r>
              <a:rPr lang="zh-CN" altLang="en-US" sz="2400" dirty="0" smtClean="0">
                <a:ea typeface="宋体" panose="02010600030101010101" pitchFamily="2" charset="-122"/>
              </a:rPr>
              <a:t>，初始值为</a:t>
            </a:r>
            <a:r>
              <a:rPr lang="en-US" altLang="zh-CN" sz="2400" dirty="0" smtClean="0">
                <a:ea typeface="宋体" panose="02010600030101010101" pitchFamily="2" charset="-122"/>
              </a:rPr>
              <a:t>100000</a:t>
            </a:r>
            <a:r>
              <a:rPr lang="zh-CN" altLang="en-US" sz="2400" dirty="0" smtClean="0">
                <a:ea typeface="宋体" panose="02010600030101010101" pitchFamily="2" charset="-122"/>
              </a:rPr>
              <a:t>，作为衣服出厂的序列号起始值。</a:t>
            </a:r>
            <a:endParaRPr lang="en-US" altLang="zh-CN"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声明公有的静态方法</a:t>
            </a:r>
            <a:r>
              <a:rPr lang="en-US" altLang="zh-CN" sz="2400" dirty="0" err="1" smtClean="0">
                <a:ea typeface="宋体" panose="02010600030101010101" pitchFamily="2" charset="-122"/>
              </a:rPr>
              <a:t>getNextNum</a:t>
            </a:r>
            <a:r>
              <a:rPr lang="zh-CN" altLang="en-US" sz="2400" dirty="0" smtClean="0">
                <a:ea typeface="宋体" panose="02010600030101010101" pitchFamily="2" charset="-122"/>
              </a:rPr>
              <a:t>，作为生成上衣唯一序列号的方法。每调用一次，将</a:t>
            </a:r>
            <a:r>
              <a:rPr lang="en-US" altLang="zh-CN" sz="2400" dirty="0" err="1" smtClean="0">
                <a:ea typeface="宋体" panose="02010600030101010101" pitchFamily="2" charset="-122"/>
              </a:rPr>
              <a:t>currentNum</a:t>
            </a:r>
            <a:r>
              <a:rPr lang="zh-CN" altLang="en-US" sz="2400" dirty="0" smtClean="0">
                <a:ea typeface="宋体" panose="02010600030101010101" pitchFamily="2" charset="-122"/>
              </a:rPr>
              <a:t>增加</a:t>
            </a:r>
            <a:r>
              <a:rPr lang="en-US" altLang="zh-CN" sz="2400" dirty="0" smtClean="0">
                <a:ea typeface="宋体" panose="02010600030101010101" pitchFamily="2" charset="-122"/>
              </a:rPr>
              <a:t>100</a:t>
            </a:r>
            <a:r>
              <a:rPr lang="zh-CN" altLang="en-US" sz="2400" dirty="0" smtClean="0">
                <a:ea typeface="宋体" panose="02010600030101010101" pitchFamily="2" charset="-122"/>
              </a:rPr>
              <a:t>，并作为返回值。</a:t>
            </a:r>
            <a:endParaRPr lang="en-US" altLang="zh-CN"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在</a:t>
            </a:r>
            <a:r>
              <a:rPr lang="en-US" altLang="zh-CN" sz="2400" dirty="0" err="1" smtClean="0">
                <a:ea typeface="宋体" panose="02010600030101010101" pitchFamily="2" charset="-122"/>
              </a:rPr>
              <a:t>TestFrock类的main方法中</a:t>
            </a:r>
            <a:r>
              <a:rPr lang="en-US" altLang="zh-CN" sz="2400" dirty="0" smtClean="0">
                <a:ea typeface="宋体" panose="02010600030101010101" pitchFamily="2" charset="-122"/>
              </a:rPr>
              <a:t>，</a:t>
            </a:r>
            <a:r>
              <a:rPr lang="zh-CN" altLang="en-US" sz="2400" dirty="0" smtClean="0">
                <a:ea typeface="宋体" panose="02010600030101010101" pitchFamily="2" charset="-122"/>
              </a:rPr>
              <a:t>分两次调用</a:t>
            </a:r>
            <a:r>
              <a:rPr lang="en-US" altLang="zh-CN" sz="2400" dirty="0" err="1" smtClean="0">
                <a:ea typeface="宋体" panose="02010600030101010101" pitchFamily="2" charset="-122"/>
              </a:rPr>
              <a:t>getNextNum</a:t>
            </a:r>
            <a:r>
              <a:rPr lang="zh-CN" altLang="en-US" sz="2400" dirty="0" smtClean="0">
                <a:ea typeface="宋体" panose="02010600030101010101" pitchFamily="2" charset="-122"/>
              </a:rPr>
              <a:t>方法，获取序列号并打印输出。</a:t>
            </a:r>
            <a:endParaRPr lang="en-US" altLang="zh-CN"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在</a:t>
            </a:r>
            <a:r>
              <a:rPr lang="en-US" altLang="zh-CN" sz="2400" dirty="0" err="1" smtClean="0">
                <a:ea typeface="宋体" panose="02010600030101010101" pitchFamily="2" charset="-122"/>
              </a:rPr>
              <a:t>Frock类</a:t>
            </a:r>
            <a:r>
              <a:rPr lang="zh-CN" altLang="en-US" sz="2400" dirty="0" smtClean="0">
                <a:ea typeface="宋体" panose="02010600030101010101" pitchFamily="2" charset="-122"/>
              </a:rPr>
              <a:t>中</a:t>
            </a:r>
            <a:r>
              <a:rPr lang="en-US" altLang="zh-CN" sz="2400" dirty="0" err="1" smtClean="0">
                <a:ea typeface="宋体" panose="02010600030101010101" pitchFamily="2" charset="-122"/>
              </a:rPr>
              <a:t>声明serialNumber</a:t>
            </a:r>
            <a:r>
              <a:rPr lang="en-US" altLang="zh-CN" sz="2400" dirty="0" smtClean="0">
                <a:ea typeface="宋体" panose="02010600030101010101" pitchFamily="2" charset="-122"/>
              </a:rPr>
              <a:t>(</a:t>
            </a:r>
            <a:r>
              <a:rPr lang="zh-CN" altLang="en-US" sz="2400" dirty="0" smtClean="0">
                <a:ea typeface="宋体" panose="02010600030101010101" pitchFamily="2" charset="-122"/>
              </a:rPr>
              <a:t>序列号</a:t>
            </a:r>
            <a:r>
              <a:rPr lang="en-US" altLang="zh-CN" sz="2400" dirty="0" smtClean="0">
                <a:ea typeface="宋体" panose="02010600030101010101" pitchFamily="2" charset="-122"/>
              </a:rPr>
              <a:t>)</a:t>
            </a:r>
            <a:r>
              <a:rPr lang="zh-CN" altLang="en-US" sz="2400" dirty="0" smtClean="0">
                <a:ea typeface="宋体" panose="02010600030101010101" pitchFamily="2" charset="-122"/>
              </a:rPr>
              <a:t>属性，并提供对应的</a:t>
            </a:r>
            <a:r>
              <a:rPr lang="en-US" altLang="zh-CN" sz="2400" dirty="0" smtClean="0">
                <a:ea typeface="宋体" panose="02010600030101010101" pitchFamily="2" charset="-122"/>
              </a:rPr>
              <a:t>get</a:t>
            </a:r>
            <a:r>
              <a:rPr lang="zh-CN" altLang="en-US" sz="2400" dirty="0" smtClean="0">
                <a:ea typeface="宋体" panose="02010600030101010101" pitchFamily="2" charset="-122"/>
              </a:rPr>
              <a:t>方法；</a:t>
            </a:r>
            <a:endParaRPr lang="en-US" altLang="zh-CN"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在</a:t>
            </a:r>
            <a:r>
              <a:rPr lang="en-US" altLang="zh-CN" sz="2400" dirty="0" err="1" smtClean="0">
                <a:ea typeface="宋体" panose="02010600030101010101" pitchFamily="2" charset="-122"/>
              </a:rPr>
              <a:t>Frock类</a:t>
            </a:r>
            <a:r>
              <a:rPr lang="zh-CN" altLang="en-US" sz="2400" dirty="0" smtClean="0">
                <a:ea typeface="宋体" panose="02010600030101010101" pitchFamily="2" charset="-122"/>
              </a:rPr>
              <a:t>的构造器中，通过调用</a:t>
            </a:r>
            <a:r>
              <a:rPr lang="en-US" altLang="zh-CN" sz="2400" dirty="0" err="1" smtClean="0">
                <a:ea typeface="宋体" panose="02010600030101010101" pitchFamily="2" charset="-122"/>
              </a:rPr>
              <a:t>getNextNum</a:t>
            </a:r>
            <a:r>
              <a:rPr lang="zh-CN" altLang="en-US" sz="2400" dirty="0" smtClean="0">
                <a:ea typeface="宋体" panose="02010600030101010101" pitchFamily="2" charset="-122"/>
              </a:rPr>
              <a:t>方法为</a:t>
            </a:r>
            <a:r>
              <a:rPr lang="en-US" altLang="zh-CN" sz="2400" dirty="0" smtClean="0">
                <a:ea typeface="宋体" panose="02010600030101010101" pitchFamily="2" charset="-122"/>
              </a:rPr>
              <a:t>Frock</a:t>
            </a:r>
            <a:r>
              <a:rPr lang="zh-CN" altLang="en-US" sz="2400" dirty="0" smtClean="0">
                <a:ea typeface="宋体" panose="02010600030101010101" pitchFamily="2" charset="-122"/>
              </a:rPr>
              <a:t>对象获取唯一序列号；</a:t>
            </a:r>
            <a:endParaRPr lang="en-US" altLang="zh-CN"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在</a:t>
            </a:r>
            <a:r>
              <a:rPr lang="en-US" altLang="zh-CN" sz="2400" dirty="0" err="1" smtClean="0">
                <a:ea typeface="宋体" panose="02010600030101010101" pitchFamily="2" charset="-122"/>
              </a:rPr>
              <a:t>TestFrock类的main方法中</a:t>
            </a:r>
            <a:r>
              <a:rPr lang="en-US" altLang="zh-CN" sz="2400" dirty="0" smtClean="0">
                <a:ea typeface="宋体" panose="02010600030101010101" pitchFamily="2" charset="-122"/>
              </a:rPr>
              <a:t>，</a:t>
            </a:r>
            <a:r>
              <a:rPr lang="zh-CN" altLang="en-US" sz="2400" dirty="0" smtClean="0">
                <a:ea typeface="宋体" panose="02010600030101010101" pitchFamily="2" charset="-122"/>
              </a:rPr>
              <a:t>分别创建三个</a:t>
            </a:r>
            <a:r>
              <a:rPr lang="en-US" altLang="zh-CN" sz="2400" dirty="0" smtClean="0">
                <a:ea typeface="宋体" panose="02010600030101010101" pitchFamily="2" charset="-122"/>
              </a:rPr>
              <a:t>Frock </a:t>
            </a:r>
            <a:r>
              <a:rPr lang="zh-CN" altLang="en-US" sz="2400" dirty="0" smtClean="0">
                <a:ea typeface="宋体" panose="02010600030101010101" pitchFamily="2" charset="-122"/>
              </a:rPr>
              <a:t>对象，并打印三个对象的序列号，验证是否为按</a:t>
            </a:r>
            <a:r>
              <a:rPr lang="en-US" altLang="zh-CN" sz="2400" dirty="0" smtClean="0">
                <a:ea typeface="宋体" panose="02010600030101010101" pitchFamily="2" charset="-122"/>
              </a:rPr>
              <a:t>100</a:t>
            </a:r>
            <a:r>
              <a:rPr lang="zh-CN" altLang="en-US" sz="2400" dirty="0" smtClean="0">
                <a:ea typeface="宋体" panose="02010600030101010101" pitchFamily="2" charset="-122"/>
              </a:rPr>
              <a:t>递增。</a:t>
            </a:r>
            <a:endParaRPr lang="en-US" altLang="zh-CN" sz="2400" dirty="0" smtClean="0">
              <a:ea typeface="宋体" panose="02010600030101010101" pitchFamily="2" charset="-122"/>
            </a:endParaRPr>
          </a:p>
          <a:p>
            <a:pPr marL="457200" indent="-457200">
              <a:buFont typeface="+mj-lt"/>
              <a:buAutoNum type="arabicPeriod"/>
              <a:defRPr/>
            </a:pPr>
            <a:endParaRPr lang="en-US" altLang="zh-CN"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19872" y="620688"/>
            <a:ext cx="2736304" cy="83269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练习</a:t>
            </a:r>
            <a:r>
              <a:rPr lang="en-US" altLang="zh-CN" b="1" dirty="0" smtClean="0">
                <a:latin typeface="+mn-lt"/>
                <a:ea typeface="宋体" panose="02010600030101010101" pitchFamily="2" charset="-122"/>
                <a:cs typeface="Times New Roman" panose="02020603050405020304" pitchFamily="18" charset="0"/>
              </a:rPr>
              <a:t>2</a:t>
            </a:r>
            <a:endParaRPr lang="zh-CN" altLang="en-US" b="1" dirty="0" smtClean="0">
              <a:latin typeface="+mn-lt"/>
              <a:ea typeface="宋体" panose="02010600030101010101" pitchFamily="2" charset="-122"/>
              <a:cs typeface="Times New Roman" panose="02020603050405020304" pitchFamily="18" charset="0"/>
            </a:endParaRPr>
          </a:p>
        </p:txBody>
      </p:sp>
      <p:sp>
        <p:nvSpPr>
          <p:cNvPr id="13315" name="Rectangle 3"/>
          <p:cNvSpPr>
            <a:spLocks noChangeArrowheads="1"/>
          </p:cNvSpPr>
          <p:nvPr/>
        </p:nvSpPr>
        <p:spPr bwMode="auto">
          <a:xfrm>
            <a:off x="381000" y="1700808"/>
            <a:ext cx="8367464" cy="2677656"/>
          </a:xfrm>
          <a:prstGeom prst="rect">
            <a:avLst/>
          </a:prstGeom>
          <a:noFill/>
          <a:ln w="9525">
            <a:noFill/>
            <a:miter lim="800000"/>
          </a:ln>
        </p:spPr>
        <p:txBody>
          <a:bodyPr wrap="square">
            <a:spAutoFit/>
          </a:bodyPr>
          <a:lstStyle/>
          <a:p>
            <a:pPr>
              <a:buFont typeface="Wingdings" panose="05000000000000000000" pitchFamily="2" charset="2"/>
              <a:buNone/>
            </a:pPr>
            <a:r>
              <a:rPr lang="zh-CN" altLang="en-US" sz="2800" dirty="0" smtClean="0">
                <a:ea typeface="宋体" panose="02010600030101010101" pitchFamily="2" charset="-122"/>
                <a:cs typeface="Times New Roman" panose="02020603050405020304" pitchFamily="18" charset="0"/>
              </a:rPr>
              <a:t>编写</a:t>
            </a:r>
            <a:r>
              <a:rPr lang="zh-CN" altLang="en-US" sz="2800" dirty="0">
                <a:ea typeface="宋体" panose="02010600030101010101" pitchFamily="2" charset="-122"/>
                <a:cs typeface="Times New Roman" panose="02020603050405020304" pitchFamily="18" charset="0"/>
              </a:rPr>
              <a:t>一个类实现银行账户的概念，包含的属性有“帐号”、“密码”、“存款余额”、“利率”、“最小余额”，定义封装</a:t>
            </a:r>
            <a:r>
              <a:rPr lang="zh-CN" altLang="en-US" sz="2800" dirty="0" smtClean="0">
                <a:ea typeface="宋体" panose="02010600030101010101" pitchFamily="2" charset="-122"/>
                <a:cs typeface="Times New Roman" panose="02020603050405020304" pitchFamily="18" charset="0"/>
              </a:rPr>
              <a:t>这些属性</a:t>
            </a:r>
            <a:r>
              <a:rPr lang="zh-CN" altLang="en-US" sz="2800" dirty="0">
                <a:ea typeface="宋体" panose="02010600030101010101" pitchFamily="2" charset="-122"/>
                <a:cs typeface="Times New Roman" panose="02020603050405020304" pitchFamily="18" charset="0"/>
              </a:rPr>
              <a:t>的方法。</a:t>
            </a:r>
            <a:r>
              <a:rPr lang="zh-CN" altLang="en-US" sz="2800" dirty="0">
                <a:solidFill>
                  <a:srgbClr val="FF0000"/>
                </a:solidFill>
                <a:ea typeface="宋体" panose="02010600030101010101" pitchFamily="2" charset="-122"/>
                <a:cs typeface="Times New Roman" panose="02020603050405020304" pitchFamily="18" charset="0"/>
              </a:rPr>
              <a:t>账号要自动生成。</a:t>
            </a:r>
            <a:endParaRPr lang="zh-CN" altLang="en-US" sz="2800" dirty="0">
              <a:solidFill>
                <a:srgbClr val="FF0000"/>
              </a:solidFill>
              <a:ea typeface="宋体" panose="02010600030101010101" pitchFamily="2" charset="-122"/>
              <a:cs typeface="Times New Roman" panose="02020603050405020304" pitchFamily="18" charset="0"/>
            </a:endParaRPr>
          </a:p>
          <a:p>
            <a:pPr>
              <a:buFont typeface="Wingdings" panose="05000000000000000000" pitchFamily="2" charset="2"/>
              <a:buNone/>
            </a:pPr>
            <a:r>
              <a:rPr lang="zh-CN" altLang="en-US" sz="2800" dirty="0">
                <a:ea typeface="宋体" panose="02010600030101010101" pitchFamily="2" charset="-122"/>
                <a:cs typeface="Times New Roman" panose="02020603050405020304" pitchFamily="18" charset="0"/>
              </a:rPr>
              <a:t>编写主类，使用银行账户类，输入、输出</a:t>
            </a:r>
            <a:r>
              <a:rPr lang="en-US" altLang="zh-CN" sz="2800" dirty="0">
                <a:ea typeface="宋体" panose="02010600030101010101" pitchFamily="2" charset="-122"/>
                <a:cs typeface="Times New Roman" panose="02020603050405020304" pitchFamily="18" charset="0"/>
              </a:rPr>
              <a:t>3</a:t>
            </a:r>
            <a:r>
              <a:rPr lang="zh-CN" altLang="en-US" sz="2800" dirty="0">
                <a:ea typeface="宋体" panose="02010600030101010101" pitchFamily="2" charset="-122"/>
                <a:cs typeface="Times New Roman" panose="02020603050405020304" pitchFamily="18" charset="0"/>
              </a:rPr>
              <a:t>个储户的上述信息。</a:t>
            </a:r>
            <a:endParaRPr lang="zh-CN" altLang="en-US" sz="2800" dirty="0">
              <a:ea typeface="宋体" panose="02010600030101010101" pitchFamily="2" charset="-122"/>
              <a:cs typeface="Times New Roman" panose="02020603050405020304" pitchFamily="18" charset="0"/>
            </a:endParaRPr>
          </a:p>
          <a:p>
            <a:pPr>
              <a:buFont typeface="Wingdings" panose="05000000000000000000" pitchFamily="2" charset="2"/>
              <a:buNone/>
            </a:pPr>
            <a:r>
              <a:rPr lang="zh-CN" altLang="en-US" sz="2800" dirty="0">
                <a:ea typeface="宋体" panose="02010600030101010101" pitchFamily="2" charset="-122"/>
                <a:cs typeface="Times New Roman" panose="02020603050405020304" pitchFamily="18" charset="0"/>
              </a:rPr>
              <a:t>考虑：哪些属性可以设计成</a:t>
            </a:r>
            <a:r>
              <a:rPr lang="en-US" altLang="zh-CN" sz="2800" dirty="0">
                <a:ea typeface="宋体" panose="02010600030101010101" pitchFamily="2" charset="-122"/>
                <a:cs typeface="Times New Roman" panose="02020603050405020304" pitchFamily="18" charset="0"/>
              </a:rPr>
              <a:t>static</a:t>
            </a:r>
            <a:r>
              <a:rPr lang="zh-CN" altLang="en-US" sz="2800" dirty="0">
                <a:ea typeface="宋体" panose="02010600030101010101" pitchFamily="2" charset="-122"/>
                <a:cs typeface="Times New Roman" panose="02020603050405020304" pitchFamily="18" charset="0"/>
              </a:rPr>
              <a:t>属性</a:t>
            </a:r>
            <a:r>
              <a:rPr lang="zh-CN" altLang="en-US" sz="2800" dirty="0" smtClean="0">
                <a:ea typeface="宋体" panose="02010600030101010101" pitchFamily="2" charset="-122"/>
                <a:cs typeface="Times New Roman" panose="02020603050405020304" pitchFamily="18" charset="0"/>
              </a:rPr>
              <a:t>。</a:t>
            </a:r>
            <a:endParaRPr lang="en-US" altLang="zh-CN" sz="28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10355"/>
            <a:ext cx="8534400" cy="5447645"/>
          </a:xfrm>
          <a:prstGeom prst="rect">
            <a:avLst/>
          </a:prstGeom>
          <a:noFill/>
          <a:ln w="9525">
            <a:noFill/>
            <a:miter lim="800000"/>
          </a:ln>
        </p:spPr>
        <p:txBody>
          <a:bodyPr>
            <a:spAutoFit/>
          </a:bodyPr>
          <a:lstStyle/>
          <a:p>
            <a:pPr>
              <a:spcBef>
                <a:spcPct val="50000"/>
              </a:spcBef>
            </a:pPr>
            <a:r>
              <a:rPr kumimoji="0" lang="zh-CN" altLang="en-US" sz="2400" b="1" dirty="0" smtClean="0">
                <a:ea typeface="宋体" panose="02010600030101010101" pitchFamily="2" charset="-122"/>
                <a:cs typeface="Times New Roman" panose="02020603050405020304" pitchFamily="18" charset="0"/>
              </a:rPr>
              <a:t>        设计</a:t>
            </a:r>
            <a:r>
              <a:rPr kumimoji="0" lang="zh-CN" altLang="en-US" sz="2400" b="1" dirty="0">
                <a:ea typeface="宋体" panose="02010600030101010101" pitchFamily="2" charset="-122"/>
                <a:cs typeface="Times New Roman" panose="02020603050405020304" pitchFamily="18" charset="0"/>
              </a:rPr>
              <a:t>模式</a:t>
            </a:r>
            <a:r>
              <a:rPr kumimoji="0" lang="zh-CN" altLang="en-US" sz="2400" dirty="0">
                <a:ea typeface="宋体" panose="02010600030101010101" pitchFamily="2" charset="-122"/>
                <a:cs typeface="Times New Roman" panose="02020603050405020304" pitchFamily="18" charset="0"/>
              </a:rPr>
              <a:t>是在大量的实践中总结和理论化之后优选的代码结构、编程风格、以及</a:t>
            </a:r>
            <a:r>
              <a:rPr kumimoji="0" lang="zh-CN" altLang="en-US" sz="2400" b="1" dirty="0">
                <a:solidFill>
                  <a:schemeClr val="accent2"/>
                </a:solidFill>
                <a:ea typeface="宋体" panose="02010600030101010101" pitchFamily="2" charset="-122"/>
                <a:cs typeface="Times New Roman" panose="02020603050405020304" pitchFamily="18" charset="0"/>
              </a:rPr>
              <a:t>解决问题的思考方式</a:t>
            </a:r>
            <a:r>
              <a:rPr kumimoji="0" lang="zh-CN" altLang="en-US" sz="2400" dirty="0">
                <a:ea typeface="宋体" panose="02010600030101010101" pitchFamily="2" charset="-122"/>
                <a:cs typeface="Times New Roman" panose="02020603050405020304" pitchFamily="18" charset="0"/>
              </a:rPr>
              <a:t>。设计模式</a:t>
            </a:r>
            <a:r>
              <a:rPr kumimoji="0" lang="zh-CN" altLang="en-US" sz="2400" dirty="0" smtClean="0">
                <a:ea typeface="宋体" panose="02010600030101010101" pitchFamily="2" charset="-122"/>
                <a:cs typeface="Times New Roman" panose="02020603050405020304" pitchFamily="18" charset="0"/>
              </a:rPr>
              <a:t>就像是</a:t>
            </a:r>
            <a:r>
              <a:rPr kumimoji="0" lang="zh-CN" altLang="en-US" sz="2400" dirty="0">
                <a:ea typeface="宋体" panose="02010600030101010101" pitchFamily="2" charset="-122"/>
                <a:cs typeface="Times New Roman" panose="02020603050405020304" pitchFamily="18" charset="0"/>
              </a:rPr>
              <a:t>经典的棋谱，不同的棋局，我们用不同的棋谱，</a:t>
            </a:r>
            <a:r>
              <a:rPr kumimoji="0" lang="zh-CN" altLang="en-US" sz="2400" dirty="0" smtClean="0">
                <a:ea typeface="宋体" panose="02010600030101010101" pitchFamily="2" charset="-122"/>
                <a:cs typeface="Times New Roman" panose="02020603050405020304" pitchFamily="18" charset="0"/>
              </a:rPr>
              <a:t>免去我们</a:t>
            </a:r>
            <a:r>
              <a:rPr kumimoji="0" lang="zh-CN" altLang="en-US" sz="2400" dirty="0">
                <a:ea typeface="宋体" panose="02010600030101010101" pitchFamily="2" charset="-122"/>
                <a:cs typeface="Times New Roman" panose="02020603050405020304" pitchFamily="18" charset="0"/>
              </a:rPr>
              <a:t>自己</a:t>
            </a:r>
            <a:r>
              <a:rPr kumimoji="0" lang="zh-CN" altLang="en-US" sz="2400" dirty="0" smtClean="0">
                <a:ea typeface="宋体" panose="02010600030101010101" pitchFamily="2" charset="-122"/>
                <a:cs typeface="Times New Roman" panose="02020603050405020304" pitchFamily="18" charset="0"/>
              </a:rPr>
              <a:t>再思考</a:t>
            </a:r>
            <a:r>
              <a:rPr kumimoji="0" lang="zh-CN" altLang="en-US" sz="2400" dirty="0">
                <a:ea typeface="宋体" panose="02010600030101010101" pitchFamily="2" charset="-122"/>
                <a:cs typeface="Times New Roman" panose="02020603050405020304" pitchFamily="18" charset="0"/>
              </a:rPr>
              <a:t>和摸索。</a:t>
            </a:r>
            <a:endParaRPr kumimoji="0" lang="zh-CN" altLang="en-US" sz="2400" dirty="0">
              <a:ea typeface="宋体" panose="02010600030101010101" pitchFamily="2" charset="-122"/>
              <a:cs typeface="Times New Roman" panose="02020603050405020304" pitchFamily="18" charset="0"/>
            </a:endParaRPr>
          </a:p>
          <a:p>
            <a:r>
              <a:rPr kumimoji="0" lang="zh-CN" altLang="en-US" sz="2400" dirty="0" smtClean="0">
                <a:ea typeface="宋体" panose="02010600030101010101" pitchFamily="2" charset="-122"/>
                <a:cs typeface="Times New Roman" panose="02020603050405020304" pitchFamily="18" charset="0"/>
              </a:rPr>
              <a:t>        所谓类的单例设计模式，就是采取一定的方法保证在整个的软件系统中，对某个类</a:t>
            </a:r>
            <a:r>
              <a:rPr kumimoji="0" lang="zh-CN" altLang="en-US" sz="2400" b="1" dirty="0" smtClean="0">
                <a:ea typeface="宋体" panose="02010600030101010101" pitchFamily="2" charset="-122"/>
                <a:cs typeface="Times New Roman" panose="02020603050405020304" pitchFamily="18" charset="0"/>
              </a:rPr>
              <a:t>只能存在一个对象实例</a:t>
            </a:r>
            <a:r>
              <a:rPr kumimoji="0" lang="zh-CN" altLang="en-US" sz="2400" dirty="0" smtClean="0">
                <a:ea typeface="宋体" panose="02010600030101010101" pitchFamily="2" charset="-122"/>
                <a:cs typeface="Times New Roman" panose="02020603050405020304" pitchFamily="18" charset="0"/>
              </a:rPr>
              <a:t>，并且该类只提供一个取得其对象实例的方法。</a:t>
            </a:r>
            <a:r>
              <a:rPr kumimoji="0" lang="zh-CN" altLang="en-US" sz="2400" dirty="0">
                <a:ea typeface="宋体" panose="02010600030101010101" pitchFamily="2" charset="-122"/>
                <a:cs typeface="Times New Roman" panose="02020603050405020304" pitchFamily="18" charset="0"/>
              </a:rPr>
              <a:t>如果我们要让类在一个虚拟机中只能产生一个对象，我们首先必须将类的</a:t>
            </a:r>
            <a:r>
              <a:rPr kumimoji="0" lang="zh-CN" altLang="en-US" sz="2400" dirty="0">
                <a:solidFill>
                  <a:srgbClr val="0000FF"/>
                </a:solidFill>
                <a:ea typeface="宋体" panose="02010600030101010101" pitchFamily="2" charset="-122"/>
                <a:cs typeface="Times New Roman" panose="02020603050405020304" pitchFamily="18" charset="0"/>
              </a:rPr>
              <a:t>构造方法的访问权限设置为</a:t>
            </a:r>
            <a:r>
              <a:rPr kumimoji="0" lang="en-US" altLang="zh-CN" sz="2400" dirty="0">
                <a:solidFill>
                  <a:srgbClr val="0000FF"/>
                </a:solidFill>
                <a:ea typeface="宋体" panose="02010600030101010101" pitchFamily="2" charset="-122"/>
                <a:cs typeface="Times New Roman" panose="02020603050405020304" pitchFamily="18" charset="0"/>
              </a:rPr>
              <a:t>private</a:t>
            </a:r>
            <a:r>
              <a:rPr kumimoji="0" lang="zh-CN" altLang="en-US" sz="2400" dirty="0">
                <a:ea typeface="宋体" panose="02010600030101010101" pitchFamily="2" charset="-122"/>
                <a:cs typeface="Times New Roman" panose="02020603050405020304" pitchFamily="18" charset="0"/>
              </a:rPr>
              <a:t>，这样，就不能用</a:t>
            </a:r>
            <a:r>
              <a:rPr kumimoji="0" lang="en-US" altLang="zh-CN" sz="2400" dirty="0" smtClean="0">
                <a:ea typeface="宋体" panose="02010600030101010101" pitchFamily="2" charset="-122"/>
                <a:cs typeface="Times New Roman" panose="02020603050405020304" pitchFamily="18" charset="0"/>
              </a:rPr>
              <a:t>new</a:t>
            </a:r>
            <a:r>
              <a:rPr kumimoji="0" lang="zh-CN" altLang="en-US" sz="2400" dirty="0" smtClean="0">
                <a:ea typeface="宋体" panose="02010600030101010101" pitchFamily="2" charset="-122"/>
                <a:cs typeface="Times New Roman" panose="02020603050405020304" pitchFamily="18" charset="0"/>
              </a:rPr>
              <a:t>操作符</a:t>
            </a:r>
            <a:r>
              <a:rPr kumimoji="0" lang="zh-CN" altLang="en-US" sz="2400" dirty="0">
                <a:ea typeface="宋体" panose="02010600030101010101" pitchFamily="2" charset="-122"/>
                <a:cs typeface="Times New Roman" panose="02020603050405020304" pitchFamily="18" charset="0"/>
              </a:rPr>
              <a:t>在类的外部产生类的对象了，但在类内部仍可以产生该类的对象。因为在类的外部开始还无法得到类的对象，只能</a:t>
            </a:r>
            <a:r>
              <a:rPr kumimoji="0" lang="zh-CN" altLang="en-US" sz="2400" dirty="0">
                <a:solidFill>
                  <a:srgbClr val="0000FF"/>
                </a:solidFill>
                <a:ea typeface="宋体" panose="02010600030101010101" pitchFamily="2" charset="-122"/>
                <a:cs typeface="Times New Roman" panose="02020603050405020304" pitchFamily="18" charset="0"/>
              </a:rPr>
              <a:t>调用该类的某个静态方法</a:t>
            </a:r>
            <a:r>
              <a:rPr kumimoji="0" lang="zh-CN" altLang="en-US" sz="2400" dirty="0">
                <a:ea typeface="宋体" panose="02010600030101010101" pitchFamily="2" charset="-122"/>
                <a:cs typeface="Times New Roman" panose="02020603050405020304" pitchFamily="18" charset="0"/>
              </a:rPr>
              <a:t>以返回类内部创建的对象，静态方法只能访问类中的静态成员变量，所以，指向类内部产生的</a:t>
            </a:r>
            <a:r>
              <a:rPr kumimoji="0" lang="zh-CN" altLang="en-US" sz="2400" dirty="0">
                <a:solidFill>
                  <a:srgbClr val="0000FF"/>
                </a:solidFill>
                <a:ea typeface="宋体" panose="02010600030101010101" pitchFamily="2" charset="-122"/>
                <a:cs typeface="Times New Roman" panose="02020603050405020304" pitchFamily="18" charset="0"/>
              </a:rPr>
              <a:t>该类对象的变量也必须定义成静态的</a:t>
            </a:r>
            <a:r>
              <a:rPr kumimoji="0" lang="zh-CN" altLang="en-US" sz="2400" dirty="0">
                <a:ea typeface="宋体" panose="02010600030101010101" pitchFamily="2" charset="-122"/>
                <a:cs typeface="Times New Roman" panose="02020603050405020304" pitchFamily="18" charset="0"/>
              </a:rPr>
              <a:t>。</a:t>
            </a:r>
            <a:endParaRPr kumimoji="0" lang="zh-CN" altLang="en-US" sz="2400" dirty="0">
              <a:ea typeface="宋体" panose="02010600030101010101" pitchFamily="2" charset="-122"/>
              <a:cs typeface="Times New Roman" panose="02020603050405020304" pitchFamily="18" charset="0"/>
            </a:endParaRPr>
          </a:p>
        </p:txBody>
      </p:sp>
      <p:sp>
        <p:nvSpPr>
          <p:cNvPr id="273411" name="Rectangle 3"/>
          <p:cNvSpPr>
            <a:spLocks noGrp="1" noChangeArrowheads="1"/>
          </p:cNvSpPr>
          <p:nvPr>
            <p:ph type="title"/>
          </p:nvPr>
        </p:nvSpPr>
        <p:spPr>
          <a:xfrm>
            <a:off x="1691680" y="672268"/>
            <a:ext cx="6427440" cy="743666"/>
          </a:xfrm>
        </p:spPr>
        <p:txBody>
          <a:bodyPr>
            <a:noAutofit/>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单</a:t>
            </a:r>
            <a:r>
              <a:rPr lang="zh-CN" altLang="en-US" b="1" dirty="0">
                <a:latin typeface="+mn-lt"/>
                <a:ea typeface="宋体" panose="02010600030101010101" pitchFamily="2" charset="-122"/>
                <a:cs typeface="Times New Roman" panose="02020603050405020304" pitchFamily="18" charset="0"/>
              </a:rPr>
              <a:t>例</a:t>
            </a:r>
            <a:r>
              <a:rPr lang="zh-CN" altLang="en-US" b="1" dirty="0" smtClean="0">
                <a:latin typeface="+mn-lt"/>
                <a:ea typeface="宋体" panose="02010600030101010101" pitchFamily="2" charset="-122"/>
                <a:cs typeface="Times New Roman" panose="02020603050405020304" pitchFamily="18" charset="0"/>
              </a:rPr>
              <a:t> </a:t>
            </a:r>
            <a:r>
              <a:rPr lang="en-US" altLang="zh-CN" b="1" dirty="0" smtClean="0">
                <a:latin typeface="+mn-lt"/>
                <a:ea typeface="宋体" panose="02010600030101010101" pitchFamily="2" charset="-122"/>
                <a:cs typeface="Times New Roman" panose="02020603050405020304" pitchFamily="18" charset="0"/>
              </a:rPr>
              <a:t>(Singleton)</a:t>
            </a:r>
            <a:r>
              <a:rPr lang="zh-CN" altLang="en-US" b="1" dirty="0" smtClean="0">
                <a:latin typeface="+mn-lt"/>
                <a:ea typeface="宋体" panose="02010600030101010101" pitchFamily="2" charset="-122"/>
                <a:cs typeface="Times New Roman" panose="02020603050405020304" pitchFamily="18" charset="0"/>
              </a:rPr>
              <a:t>设计模式</a:t>
            </a:r>
            <a:endParaRPr lang="zh-CN" altLang="en-US"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7956376" cy="5400600"/>
          </a:xfrm>
        </p:spPr>
        <p:txBody>
          <a:bodyPr>
            <a:noAutofit/>
          </a:bodyPr>
          <a:lstStyle/>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class Single{</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//private</a:t>
            </a:r>
            <a:r>
              <a:rPr lang="zh-CN" altLang="en-US" sz="2400" dirty="0">
                <a:solidFill>
                  <a:srgbClr val="0000FF"/>
                </a:solidFill>
                <a:ea typeface="宋体" panose="02010600030101010101" pitchFamily="2" charset="-122"/>
                <a:cs typeface="Times New Roman" panose="02020603050405020304" pitchFamily="18" charset="0"/>
              </a:rPr>
              <a:t>的构造器，不能在类的外部创建该类的</a:t>
            </a:r>
            <a:r>
              <a:rPr lang="zh-CN" altLang="en-US" sz="2400" dirty="0" smtClean="0">
                <a:solidFill>
                  <a:srgbClr val="0000FF"/>
                </a:solidFill>
                <a:ea typeface="宋体" panose="02010600030101010101" pitchFamily="2" charset="-122"/>
                <a:cs typeface="Times New Roman" panose="02020603050405020304" pitchFamily="18" charset="0"/>
              </a:rPr>
              <a:t>对象</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private </a:t>
            </a:r>
            <a:r>
              <a:rPr lang="en-US" altLang="zh-CN" sz="2400" dirty="0">
                <a:solidFill>
                  <a:srgbClr val="C00000"/>
                </a:solidFill>
                <a:ea typeface="宋体" panose="02010600030101010101" pitchFamily="2" charset="-122"/>
                <a:cs typeface="Times New Roman" panose="02020603050405020304" pitchFamily="18" charset="0"/>
              </a:rPr>
              <a:t>Single() </a:t>
            </a:r>
            <a:r>
              <a:rPr lang="en-US" altLang="zh-CN" sz="2400" dirty="0">
                <a:solidFill>
                  <a:srgbClr val="0000FF"/>
                </a:solidFill>
                <a:ea typeface="宋体" panose="02010600030101010101" pitchFamily="2" charset="-122"/>
                <a:cs typeface="Times New Roman" panose="02020603050405020304" pitchFamily="18" charset="0"/>
              </a:rPr>
              <a:t>{} </a:t>
            </a:r>
            <a:endParaRPr lang="en-US" altLang="zh-CN" sz="2400" dirty="0" smtClean="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a:t>
            </a:r>
            <a:r>
              <a:rPr lang="zh-CN" altLang="en-US" sz="2400" dirty="0">
                <a:solidFill>
                  <a:srgbClr val="0000FF"/>
                </a:solidFill>
                <a:ea typeface="宋体" panose="02010600030101010101" pitchFamily="2" charset="-122"/>
                <a:cs typeface="Times New Roman" panose="02020603050405020304" pitchFamily="18" charset="0"/>
              </a:rPr>
              <a:t>私有的，只能在类的内部</a:t>
            </a:r>
            <a:r>
              <a:rPr lang="zh-CN" altLang="en-US" sz="2400" dirty="0" smtClean="0">
                <a:solidFill>
                  <a:srgbClr val="0000FF"/>
                </a:solidFill>
                <a:ea typeface="宋体" panose="02010600030101010101" pitchFamily="2" charset="-122"/>
                <a:cs typeface="Times New Roman" panose="02020603050405020304" pitchFamily="18" charset="0"/>
              </a:rPr>
              <a:t>访问</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private static Single </a:t>
            </a:r>
            <a:r>
              <a:rPr lang="en-US" altLang="zh-CN" sz="2400" dirty="0" err="1" smtClean="0">
                <a:solidFill>
                  <a:srgbClr val="C00000"/>
                </a:solidFill>
                <a:ea typeface="宋体" panose="02010600030101010101" pitchFamily="2" charset="-122"/>
                <a:cs typeface="Times New Roman" panose="02020603050405020304" pitchFamily="18" charset="0"/>
              </a:rPr>
              <a:t>onlyone</a:t>
            </a:r>
            <a:r>
              <a:rPr lang="en-US" altLang="zh-CN" sz="2400" dirty="0" smtClean="0">
                <a:solidFill>
                  <a:srgbClr val="C00000"/>
                </a:solidFill>
                <a:ea typeface="宋体" panose="02010600030101010101" pitchFamily="2" charset="-122"/>
                <a:cs typeface="Times New Roman" panose="02020603050405020304" pitchFamily="18" charset="0"/>
              </a:rPr>
              <a:t> = new Single();</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smtClean="0">
                <a:solidFill>
                  <a:srgbClr val="0000FF"/>
                </a:solidFill>
                <a:ea typeface="宋体" panose="02010600030101010101" pitchFamily="2" charset="-122"/>
                <a:cs typeface="Times New Roman" panose="02020603050405020304" pitchFamily="18" charset="0"/>
              </a:rPr>
              <a:t> </a:t>
            </a:r>
            <a:r>
              <a:rPr lang="en-US" altLang="zh-CN" sz="2400" dirty="0" smtClean="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a:t>
            </a:r>
            <a:r>
              <a:rPr lang="en-US" altLang="zh-CN" sz="2400" dirty="0" err="1">
                <a:solidFill>
                  <a:srgbClr val="0000FF"/>
                </a:solidFill>
                <a:ea typeface="宋体" panose="02010600030101010101" pitchFamily="2" charset="-122"/>
                <a:cs typeface="Times New Roman" panose="02020603050405020304" pitchFamily="18" charset="0"/>
              </a:rPr>
              <a:t>getSingle</a:t>
            </a:r>
            <a:r>
              <a:rPr lang="en-US" altLang="zh-CN" sz="2400" dirty="0">
                <a:solidFill>
                  <a:srgbClr val="0000FF"/>
                </a:solidFill>
                <a:ea typeface="宋体" panose="02010600030101010101" pitchFamily="2" charset="-122"/>
                <a:cs typeface="Times New Roman" panose="02020603050405020304" pitchFamily="18" charset="0"/>
              </a:rPr>
              <a:t>()</a:t>
            </a:r>
            <a:r>
              <a:rPr lang="zh-CN" altLang="en-US" sz="2400" dirty="0">
                <a:solidFill>
                  <a:srgbClr val="0000FF"/>
                </a:solidFill>
                <a:ea typeface="宋体" panose="02010600030101010101" pitchFamily="2" charset="-122"/>
                <a:cs typeface="Times New Roman" panose="02020603050405020304" pitchFamily="18" charset="0"/>
              </a:rPr>
              <a:t>为</a:t>
            </a:r>
            <a:r>
              <a:rPr lang="en-US" altLang="zh-CN" sz="2400" dirty="0">
                <a:solidFill>
                  <a:srgbClr val="0000FF"/>
                </a:solidFill>
                <a:ea typeface="宋体" panose="02010600030101010101" pitchFamily="2" charset="-122"/>
                <a:cs typeface="Times New Roman" panose="02020603050405020304" pitchFamily="18" charset="0"/>
              </a:rPr>
              <a:t>static</a:t>
            </a:r>
            <a:r>
              <a:rPr lang="zh-CN" altLang="en-US" sz="2400" dirty="0">
                <a:solidFill>
                  <a:srgbClr val="0000FF"/>
                </a:solidFill>
                <a:ea typeface="宋体" panose="02010600030101010101" pitchFamily="2" charset="-122"/>
                <a:cs typeface="Times New Roman" panose="02020603050405020304" pitchFamily="18" charset="0"/>
              </a:rPr>
              <a:t>，不用创建对象即可</a:t>
            </a:r>
            <a:r>
              <a:rPr lang="zh-CN" altLang="en-US" sz="2400" dirty="0" smtClean="0">
                <a:solidFill>
                  <a:srgbClr val="0000FF"/>
                </a:solidFill>
                <a:ea typeface="宋体" panose="02010600030101010101" pitchFamily="2" charset="-122"/>
                <a:cs typeface="Times New Roman" panose="02020603050405020304" pitchFamily="18" charset="0"/>
              </a:rPr>
              <a:t>访问</a:t>
            </a:r>
            <a:endParaRPr lang="en-US" altLang="zh-CN" sz="2400" dirty="0" smtClean="0">
              <a:solidFill>
                <a:schemeClr val="accent2"/>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smtClean="0">
                <a:solidFill>
                  <a:srgbClr val="C00000"/>
                </a:solidFill>
                <a:ea typeface="宋体" panose="02010600030101010101" pitchFamily="2" charset="-122"/>
                <a:cs typeface="Times New Roman" panose="02020603050405020304" pitchFamily="18" charset="0"/>
              </a:rPr>
              <a:t>     public static Single </a:t>
            </a:r>
            <a:r>
              <a:rPr lang="en-US" altLang="zh-CN" sz="2400" dirty="0" err="1" smtClean="0">
                <a:solidFill>
                  <a:srgbClr val="C00000"/>
                </a:solidFill>
                <a:ea typeface="宋体" panose="02010600030101010101" pitchFamily="2" charset="-122"/>
                <a:cs typeface="Times New Roman" panose="02020603050405020304" pitchFamily="18" charset="0"/>
              </a:rPr>
              <a:t>getSingle</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smtClean="0">
                <a:solidFill>
                  <a:schemeClr val="accent2"/>
                </a:solidFill>
                <a:ea typeface="宋体" panose="02010600030101010101" pitchFamily="2" charset="-122"/>
                <a:cs typeface="Times New Roman" panose="02020603050405020304" pitchFamily="18" charset="0"/>
              </a:rPr>
              <a:t>	</a:t>
            </a:r>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return </a:t>
            </a:r>
            <a:r>
              <a:rPr lang="en-US" altLang="zh-CN" sz="2400" dirty="0" err="1" smtClean="0">
                <a:solidFill>
                  <a:srgbClr val="C00000"/>
                </a:solidFill>
                <a:ea typeface="宋体" panose="02010600030101010101" pitchFamily="2" charset="-122"/>
                <a:cs typeface="Times New Roman" panose="02020603050405020304" pitchFamily="18" charset="0"/>
              </a:rPr>
              <a:t>onlyone</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class </a:t>
            </a:r>
            <a:r>
              <a:rPr lang="en-US" altLang="zh-CN" sz="2400" dirty="0" err="1" smtClean="0">
                <a:solidFill>
                  <a:srgbClr val="C00000"/>
                </a:solidFill>
                <a:ea typeface="宋体" panose="02010600030101010101" pitchFamily="2" charset="-122"/>
                <a:cs typeface="Times New Roman" panose="02020603050405020304" pitchFamily="18" charset="0"/>
              </a:rPr>
              <a:t>TestSingle</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smtClean="0">
                <a:solidFill>
                  <a:srgbClr val="C00000"/>
                </a:solidFill>
                <a:ea typeface="宋体" panose="02010600030101010101" pitchFamily="2" charset="-122"/>
                <a:cs typeface="Times New Roman" panose="02020603050405020304" pitchFamily="18" charset="0"/>
              </a:rPr>
              <a:t>args</a:t>
            </a:r>
            <a:r>
              <a:rPr lang="en-US" altLang="zh-CN" sz="2400" dirty="0" smtClean="0">
                <a:solidFill>
                  <a:srgbClr val="C00000"/>
                </a:solidFill>
                <a:ea typeface="宋体" panose="02010600030101010101" pitchFamily="2" charset="-122"/>
                <a:cs typeface="Times New Roman" panose="02020603050405020304" pitchFamily="18" charset="0"/>
              </a:rPr>
              <a:t>[]) {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Single  s1 = </a:t>
            </a:r>
            <a:r>
              <a:rPr lang="en-US" altLang="zh-CN" sz="2400" dirty="0" err="1" smtClean="0">
                <a:solidFill>
                  <a:srgbClr val="C00000"/>
                </a:solidFill>
                <a:ea typeface="宋体" panose="02010600030101010101" pitchFamily="2" charset="-122"/>
                <a:cs typeface="Times New Roman" panose="02020603050405020304" pitchFamily="18" charset="0"/>
              </a:rPr>
              <a:t>Single.getSingle</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0000FF"/>
                </a:solidFill>
                <a:ea typeface="宋体" panose="02010600030101010101" pitchFamily="2" charset="-122"/>
                <a:cs typeface="Times New Roman" panose="02020603050405020304" pitchFamily="18" charset="0"/>
              </a:rPr>
              <a:t>//</a:t>
            </a:r>
            <a:r>
              <a:rPr lang="zh-CN" altLang="en-US" sz="2400" dirty="0" smtClean="0">
                <a:solidFill>
                  <a:srgbClr val="0000FF"/>
                </a:solidFill>
                <a:ea typeface="宋体" panose="02010600030101010101" pitchFamily="2" charset="-122"/>
                <a:cs typeface="Times New Roman" panose="02020603050405020304" pitchFamily="18" charset="0"/>
              </a:rPr>
              <a:t>访问静态方法</a:t>
            </a:r>
            <a:endParaRPr lang="zh-CN" altLang="en-US" sz="2400" dirty="0" smtClean="0">
              <a:solidFill>
                <a:srgbClr val="0000FF"/>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zh-CN" altLang="en-US" sz="2400" dirty="0" smtClean="0">
                <a:solidFill>
                  <a:schemeClr val="accent2"/>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Single  s2 = </a:t>
            </a:r>
            <a:r>
              <a:rPr lang="en-US" altLang="zh-CN" sz="2400" dirty="0" err="1" smtClean="0">
                <a:solidFill>
                  <a:srgbClr val="C00000"/>
                </a:solidFill>
                <a:ea typeface="宋体" panose="02010600030101010101" pitchFamily="2" charset="-122"/>
                <a:cs typeface="Times New Roman" panose="02020603050405020304" pitchFamily="18" charset="0"/>
              </a:rPr>
              <a:t>Single.getSingle</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if (s1==s2){</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("s1 is equals to s2!");</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anose="02010600030101010101" pitchFamily="2" charset="-122"/>
                <a:cs typeface="Times New Roman" panose="02020603050405020304" pitchFamily="18" charset="0"/>
              </a:rPr>
              <a:t>单例</a:t>
            </a:r>
            <a:r>
              <a:rPr lang="en-US" altLang="zh-CN" sz="3200" b="1" dirty="0">
                <a:latin typeface="+mn-lt"/>
                <a:ea typeface="宋体" panose="02010600030101010101" pitchFamily="2" charset="-122"/>
                <a:cs typeface="Times New Roman" panose="02020603050405020304" pitchFamily="18" charset="0"/>
              </a:rPr>
              <a:t>(</a:t>
            </a:r>
            <a:r>
              <a:rPr lang="en-US" altLang="zh-CN" sz="3200" b="1" dirty="0" smtClean="0">
                <a:latin typeface="+mn-lt"/>
                <a:ea typeface="宋体" panose="02010600030101010101" pitchFamily="2" charset="-122"/>
                <a:cs typeface="Times New Roman" panose="02020603050405020304" pitchFamily="18" charset="0"/>
              </a:rPr>
              <a:t>Singleton)</a:t>
            </a:r>
            <a:r>
              <a:rPr lang="zh-CN" altLang="en-US" sz="3200" b="1" dirty="0" smtClean="0">
                <a:latin typeface="+mn-lt"/>
                <a:ea typeface="宋体" panose="02010600030101010101" pitchFamily="2" charset="-122"/>
                <a:cs typeface="Times New Roman" panose="02020603050405020304" pitchFamily="18" charset="0"/>
              </a:rPr>
              <a:t>设计模式</a:t>
            </a:r>
            <a:r>
              <a:rPr lang="en-US" altLang="zh-CN" sz="3200" b="1" dirty="0" smtClean="0">
                <a:latin typeface="+mn-lt"/>
                <a:ea typeface="宋体" panose="02010600030101010101" pitchFamily="2" charset="-122"/>
                <a:cs typeface="Times New Roman" panose="02020603050405020304" pitchFamily="18" charset="0"/>
              </a:rPr>
              <a:t>-</a:t>
            </a:r>
            <a:r>
              <a:rPr lang="zh-CN" altLang="en-US" sz="3200" b="1" dirty="0" smtClean="0">
                <a:latin typeface="+mn-lt"/>
                <a:ea typeface="宋体" panose="02010600030101010101" pitchFamily="2" charset="-122"/>
                <a:cs typeface="Times New Roman" panose="02020603050405020304" pitchFamily="18" charset="0"/>
              </a:rPr>
              <a:t>饿汉式</a:t>
            </a:r>
            <a:endParaRPr lang="zh-CN" altLang="en-US" sz="3200"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8640960" cy="5400600"/>
          </a:xfrm>
        </p:spPr>
        <p:txBody>
          <a:bodyPr>
            <a:noAutofit/>
          </a:bodyPr>
          <a:lstStyle/>
          <a:p>
            <a:pPr>
              <a:lnSpc>
                <a:spcPct val="90000"/>
              </a:lnSpc>
              <a:spcBef>
                <a:spcPct val="0"/>
              </a:spcBef>
              <a:buNone/>
            </a:pPr>
            <a:r>
              <a:rPr lang="en-US" altLang="zh-CN" sz="2400" dirty="0" smtClean="0">
                <a:solidFill>
                  <a:srgbClr val="C00000"/>
                </a:solidFill>
                <a:ea typeface="宋体" panose="02010600030101010101" pitchFamily="2" charset="-122"/>
                <a:cs typeface="Times New Roman" panose="02020603050405020304" pitchFamily="18" charset="0"/>
              </a:rPr>
              <a:t>class Singleton{</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solidFill>
                  <a:srgbClr val="0000FF"/>
                </a:solidFill>
                <a:ea typeface="宋体" panose="02010600030101010101" pitchFamily="2" charset="-122"/>
                <a:cs typeface="Times New Roman" panose="02020603050405020304" pitchFamily="18" charset="0"/>
              </a:rPr>
              <a:t>	//1.</a:t>
            </a:r>
            <a:r>
              <a:rPr lang="zh-CN" altLang="en-US" sz="2000" dirty="0">
                <a:solidFill>
                  <a:srgbClr val="0000FF"/>
                </a:solidFill>
                <a:ea typeface="宋体" panose="02010600030101010101" pitchFamily="2" charset="-122"/>
                <a:cs typeface="Times New Roman" panose="02020603050405020304" pitchFamily="18" charset="0"/>
              </a:rPr>
              <a:t>将构造器私有化，保证在此类的外部，不能调用本类的构造器。</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private </a:t>
            </a:r>
            <a:r>
              <a:rPr lang="en-US" altLang="zh-CN" sz="2400" dirty="0" smtClean="0">
                <a:solidFill>
                  <a:srgbClr val="C00000"/>
                </a:solidFill>
                <a:ea typeface="宋体" panose="02010600030101010101" pitchFamily="2" charset="-122"/>
                <a:cs typeface="Times New Roman" panose="02020603050405020304" pitchFamily="18" charset="0"/>
              </a:rPr>
              <a:t>Singleton(){</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//2.</a:t>
            </a:r>
            <a:r>
              <a:rPr lang="zh-CN" altLang="en-US" sz="2000" dirty="0">
                <a:solidFill>
                  <a:srgbClr val="0000FF"/>
                </a:solidFill>
                <a:ea typeface="宋体" panose="02010600030101010101" pitchFamily="2" charset="-122"/>
                <a:cs typeface="Times New Roman" panose="02020603050405020304" pitchFamily="18" charset="0"/>
              </a:rPr>
              <a:t>先声明类的引用</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000" dirty="0">
                <a:solidFill>
                  <a:srgbClr val="0000FF"/>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//4.</a:t>
            </a:r>
            <a:r>
              <a:rPr lang="zh-CN" altLang="en-US" sz="2000" dirty="0">
                <a:solidFill>
                  <a:srgbClr val="0000FF"/>
                </a:solidFill>
                <a:ea typeface="宋体" panose="02010600030101010101" pitchFamily="2" charset="-122"/>
                <a:cs typeface="Times New Roman" panose="02020603050405020304" pitchFamily="18" charset="0"/>
              </a:rPr>
              <a:t>也需要配合</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的方法，用</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修饰此类的引用。</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private static </a:t>
            </a:r>
            <a:r>
              <a:rPr lang="en-US" altLang="zh-CN" sz="2400" dirty="0" smtClean="0">
                <a:solidFill>
                  <a:srgbClr val="C00000"/>
                </a:solidFill>
                <a:ea typeface="宋体" panose="02010600030101010101" pitchFamily="2" charset="-122"/>
                <a:cs typeface="Times New Roman" panose="02020603050405020304" pitchFamily="18" charset="0"/>
              </a:rPr>
              <a:t>Singleton  instance </a:t>
            </a:r>
            <a:r>
              <a:rPr lang="en-US" altLang="zh-CN" sz="2400" dirty="0">
                <a:solidFill>
                  <a:srgbClr val="C00000"/>
                </a:solidFill>
                <a:ea typeface="宋体" panose="02010600030101010101" pitchFamily="2" charset="-122"/>
                <a:cs typeface="Times New Roman" panose="02020603050405020304" pitchFamily="18" charset="0"/>
              </a:rPr>
              <a:t>= null;</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0000FF"/>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//3.</a:t>
            </a:r>
            <a:r>
              <a:rPr lang="zh-CN" altLang="en-US" sz="2000" dirty="0">
                <a:solidFill>
                  <a:srgbClr val="0000FF"/>
                </a:solidFill>
                <a:ea typeface="宋体" panose="02010600030101010101" pitchFamily="2" charset="-122"/>
                <a:cs typeface="Times New Roman" panose="02020603050405020304" pitchFamily="18" charset="0"/>
              </a:rPr>
              <a:t>设置公共的方法来访问类的实例</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static </a:t>
            </a:r>
            <a:r>
              <a:rPr lang="en-US" altLang="zh-CN" sz="2400" dirty="0" smtClean="0">
                <a:solidFill>
                  <a:srgbClr val="C00000"/>
                </a:solidFill>
                <a:ea typeface="宋体" panose="02010600030101010101" pitchFamily="2" charset="-122"/>
                <a:cs typeface="Times New Roman" panose="02020603050405020304" pitchFamily="18" charset="0"/>
              </a:rPr>
              <a:t>Singleton  </a:t>
            </a:r>
            <a:r>
              <a:rPr lang="en-US" altLang="zh-CN" sz="2400" dirty="0" err="1">
                <a:solidFill>
                  <a:srgbClr val="C00000"/>
                </a:solidFill>
                <a:ea typeface="宋体" panose="02010600030101010101" pitchFamily="2" charset="-122"/>
                <a:cs typeface="Times New Roman" panose="02020603050405020304" pitchFamily="18" charset="0"/>
              </a:rPr>
              <a:t>getInstance</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en-US" altLang="zh-CN" sz="2000" dirty="0">
                <a:solidFill>
                  <a:srgbClr val="0000FF"/>
                </a:solidFill>
                <a:ea typeface="宋体" panose="02010600030101010101" pitchFamily="2" charset="-122"/>
                <a:cs typeface="Times New Roman" panose="02020603050405020304" pitchFamily="18" charset="0"/>
              </a:rPr>
              <a:t>3.1</a:t>
            </a:r>
            <a:r>
              <a:rPr lang="zh-CN" altLang="en-US" sz="2000" dirty="0">
                <a:solidFill>
                  <a:srgbClr val="0000FF"/>
                </a:solidFill>
                <a:ea typeface="宋体" panose="02010600030101010101" pitchFamily="2" charset="-122"/>
                <a:cs typeface="Times New Roman" panose="02020603050405020304" pitchFamily="18" charset="0"/>
              </a:rPr>
              <a:t>如果类的实例未创建，那些先要创建，然后返回给</a:t>
            </a:r>
            <a:r>
              <a:rPr lang="zh-CN" altLang="en-US" sz="2000" dirty="0" smtClean="0">
                <a:solidFill>
                  <a:srgbClr val="0000FF"/>
                </a:solidFill>
                <a:ea typeface="宋体" panose="02010600030101010101" pitchFamily="2" charset="-122"/>
                <a:cs typeface="Times New Roman" panose="02020603050405020304" pitchFamily="18" charset="0"/>
              </a:rPr>
              <a:t>调用者</a:t>
            </a:r>
            <a:r>
              <a:rPr lang="zh-CN" altLang="en-US" sz="2000" dirty="0">
                <a:solidFill>
                  <a:srgbClr val="0000FF"/>
                </a:solidFill>
                <a:ea typeface="宋体" panose="02010600030101010101" pitchFamily="2" charset="-122"/>
                <a:cs typeface="Times New Roman" panose="02020603050405020304" pitchFamily="18" charset="0"/>
              </a:rPr>
              <a:t>：本类。因此，需要</a:t>
            </a:r>
            <a:r>
              <a:rPr lang="en-US" altLang="zh-CN" sz="2000" dirty="0">
                <a:solidFill>
                  <a:srgbClr val="0000FF"/>
                </a:solidFill>
                <a:ea typeface="宋体" panose="02010600030101010101" pitchFamily="2" charset="-122"/>
                <a:cs typeface="Times New Roman" panose="02020603050405020304" pitchFamily="18" charset="0"/>
              </a:rPr>
              <a:t>static </a:t>
            </a:r>
            <a:r>
              <a:rPr lang="zh-CN" altLang="en-US" sz="2000" dirty="0">
                <a:solidFill>
                  <a:srgbClr val="0000FF"/>
                </a:solidFill>
                <a:ea typeface="宋体" panose="02010600030101010101" pitchFamily="2" charset="-122"/>
                <a:cs typeface="Times New Roman" panose="02020603050405020304" pitchFamily="18" charset="0"/>
              </a:rPr>
              <a:t>修饰。</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if(instance == null){</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instance = new </a:t>
            </a:r>
            <a:r>
              <a:rPr lang="en-US" altLang="zh-CN" sz="2400" dirty="0" smtClean="0">
                <a:solidFill>
                  <a:srgbClr val="C00000"/>
                </a:solidFill>
                <a:ea typeface="宋体" panose="02010600030101010101" pitchFamily="2" charset="-122"/>
                <a:cs typeface="Times New Roman" panose="02020603050405020304" pitchFamily="18" charset="0"/>
              </a:rPr>
              <a:t>Singleton();</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en-US" altLang="zh-CN" sz="2000" dirty="0">
                <a:solidFill>
                  <a:srgbClr val="0000FF"/>
                </a:solidFill>
                <a:ea typeface="宋体" panose="02010600030101010101" pitchFamily="2" charset="-122"/>
                <a:cs typeface="Times New Roman" panose="02020603050405020304" pitchFamily="18" charset="0"/>
              </a:rPr>
              <a:t>3.2 </a:t>
            </a:r>
            <a:r>
              <a:rPr lang="zh-CN" altLang="en-US" sz="2000" dirty="0">
                <a:solidFill>
                  <a:srgbClr val="0000FF"/>
                </a:solidFill>
                <a:ea typeface="宋体" panose="02010600030101010101" pitchFamily="2" charset="-122"/>
                <a:cs typeface="Times New Roman" panose="02020603050405020304" pitchFamily="18" charset="0"/>
              </a:rPr>
              <a:t>若有了类的实例，直接返回给调用者。</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return instance;</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anose="02010600030101010101" pitchFamily="2" charset="-122"/>
                <a:cs typeface="Times New Roman" panose="02020603050405020304" pitchFamily="18" charset="0"/>
              </a:rPr>
              <a:t>单例</a:t>
            </a:r>
            <a:r>
              <a:rPr lang="en-US" altLang="zh-CN" sz="3200" b="1" dirty="0">
                <a:latin typeface="+mn-lt"/>
                <a:ea typeface="宋体" panose="02010600030101010101" pitchFamily="2" charset="-122"/>
                <a:cs typeface="Times New Roman" panose="02020603050405020304" pitchFamily="18" charset="0"/>
              </a:rPr>
              <a:t>(</a:t>
            </a:r>
            <a:r>
              <a:rPr lang="en-US" altLang="zh-CN" sz="3200" b="1" dirty="0" smtClean="0">
                <a:latin typeface="+mn-lt"/>
                <a:ea typeface="宋体" panose="02010600030101010101" pitchFamily="2" charset="-122"/>
                <a:cs typeface="Times New Roman" panose="02020603050405020304" pitchFamily="18" charset="0"/>
              </a:rPr>
              <a:t>Singleton)</a:t>
            </a:r>
            <a:r>
              <a:rPr lang="zh-CN" altLang="en-US" sz="3200" b="1" dirty="0" smtClean="0">
                <a:latin typeface="+mn-lt"/>
                <a:ea typeface="宋体" panose="02010600030101010101" pitchFamily="2" charset="-122"/>
                <a:cs typeface="Times New Roman" panose="02020603050405020304" pitchFamily="18" charset="0"/>
              </a:rPr>
              <a:t>设计模式</a:t>
            </a:r>
            <a:r>
              <a:rPr lang="en-US" altLang="zh-CN" sz="3200" b="1" dirty="0" smtClean="0">
                <a:latin typeface="+mn-lt"/>
                <a:ea typeface="宋体" panose="02010600030101010101" pitchFamily="2" charset="-122"/>
                <a:cs typeface="Times New Roman" panose="02020603050405020304" pitchFamily="18" charset="0"/>
              </a:rPr>
              <a:t>-</a:t>
            </a:r>
            <a:r>
              <a:rPr lang="zh-CN" altLang="en-US" sz="3200" b="1" dirty="0">
                <a:latin typeface="+mn-lt"/>
                <a:ea typeface="宋体" panose="02010600030101010101" pitchFamily="2" charset="-122"/>
                <a:cs typeface="Times New Roman" panose="02020603050405020304" pitchFamily="18" charset="0"/>
              </a:rPr>
              <a:t>懒</a:t>
            </a:r>
            <a:r>
              <a:rPr lang="zh-CN" altLang="en-US" sz="3200" b="1" dirty="0" smtClean="0">
                <a:latin typeface="+mn-lt"/>
                <a:ea typeface="宋体" panose="02010600030101010101" pitchFamily="2" charset="-122"/>
                <a:cs typeface="Times New Roman" panose="02020603050405020304" pitchFamily="18" charset="0"/>
              </a:rPr>
              <a:t>汉式</a:t>
            </a:r>
            <a:endParaRPr lang="zh-CN" altLang="en-US" sz="3200" b="1" dirty="0" smtClean="0">
              <a:latin typeface="+mn-lt"/>
              <a:ea typeface="宋体" panose="02010600030101010101" pitchFamily="2" charset="-122"/>
              <a:cs typeface="Times New Roman" panose="02020603050405020304" pitchFamily="18" charset="0"/>
            </a:endParaRPr>
          </a:p>
        </p:txBody>
      </p:sp>
      <p:sp>
        <p:nvSpPr>
          <p:cNvPr id="2" name="矩形 1"/>
          <p:cNvSpPr/>
          <p:nvPr/>
        </p:nvSpPr>
        <p:spPr>
          <a:xfrm>
            <a:off x="6300192" y="4941168"/>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暂时懒汉式还存在线程安全问题，讲到多线程时，</a:t>
            </a:r>
            <a:r>
              <a:rPr lang="zh-CN" altLang="en-US" sz="2000" dirty="0">
                <a:solidFill>
                  <a:schemeClr val="tx1"/>
                </a:solidFill>
                <a:latin typeface="宋体" panose="02010600030101010101" pitchFamily="2" charset="-122"/>
                <a:ea typeface="宋体" panose="02010600030101010101" pitchFamily="2" charset="-122"/>
              </a:rPr>
              <a:t>可</a:t>
            </a:r>
            <a:r>
              <a:rPr lang="zh-CN" altLang="en-US" sz="2000" dirty="0" smtClean="0">
                <a:solidFill>
                  <a:schemeClr val="tx1"/>
                </a:solidFill>
                <a:latin typeface="宋体" panose="02010600030101010101" pitchFamily="2" charset="-122"/>
                <a:ea typeface="宋体" panose="02010600030101010101" pitchFamily="2" charset="-122"/>
              </a:rPr>
              <a:t>修复</a:t>
            </a:r>
            <a:endParaRPr lang="zh-CN" altLang="en-US" sz="200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2060848"/>
            <a:ext cx="76485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9423" y="1052736"/>
            <a:ext cx="3816424" cy="461665"/>
          </a:xfrm>
          <a:prstGeom prst="rect">
            <a:avLst/>
          </a:prstGeom>
          <a:noFill/>
        </p:spPr>
        <p:txBody>
          <a:bodyPr wrap="square" rtlCol="0">
            <a:spAutoFit/>
          </a:bodyPr>
          <a:lstStyle/>
          <a:p>
            <a:r>
              <a:rPr lang="zh-CN" altLang="en-US" sz="2400" b="1" dirty="0" smtClean="0">
                <a:ea typeface="宋体" panose="02010600030101010101" pitchFamily="2" charset="-122"/>
              </a:rPr>
              <a:t>举例：</a:t>
            </a:r>
            <a:r>
              <a:rPr lang="en-US" altLang="zh-CN" sz="2400" b="1" dirty="0" err="1" smtClean="0">
                <a:ea typeface="宋体" panose="02010600030101010101" pitchFamily="2" charset="-122"/>
              </a:rPr>
              <a:t>java.lang.Runtime</a:t>
            </a:r>
            <a:endParaRPr lang="zh-CN" altLang="en-US"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类</a:t>
            </a:r>
            <a:r>
              <a:rPr lang="zh-CN" altLang="en-US" b="1" dirty="0">
                <a:latin typeface="+mn-lt"/>
                <a:ea typeface="宋体" panose="02010600030101010101" pitchFamily="2" charset="-122"/>
                <a:cs typeface="Times New Roman" panose="02020603050405020304" pitchFamily="18" charset="0"/>
              </a:rPr>
              <a:t>的成员之四：初始化块</a:t>
            </a:r>
            <a:endParaRPr lang="en-US" altLang="zh-CN" b="1" dirty="0">
              <a:latin typeface="+mn-lt"/>
              <a:ea typeface="宋体" panose="02010600030101010101" pitchFamily="2" charset="-122"/>
              <a:cs typeface="Times New Roman" panose="02020603050405020304" pitchFamily="18" charset="0"/>
            </a:endParaRPr>
          </a:p>
        </p:txBody>
      </p:sp>
      <p:sp>
        <p:nvSpPr>
          <p:cNvPr id="271363" name="Rectangle 3"/>
          <p:cNvSpPr>
            <a:spLocks noChangeArrowheads="1"/>
          </p:cNvSpPr>
          <p:nvPr/>
        </p:nvSpPr>
        <p:spPr bwMode="auto">
          <a:xfrm>
            <a:off x="223520" y="1628775"/>
            <a:ext cx="9241790" cy="4239895"/>
          </a:xfrm>
          <a:prstGeom prst="rect">
            <a:avLst/>
          </a:prstGeom>
          <a:noFill/>
          <a:ln w="9525">
            <a:noFill/>
            <a:miter lim="800000"/>
          </a:ln>
          <a:effectLst/>
        </p:spPr>
        <p:txBody>
          <a:bodyPr wrap="square">
            <a:spAutoFit/>
          </a:bodyPr>
          <a:lstStyle/>
          <a:p>
            <a:pPr marL="457200" indent="-457200" algn="just">
              <a:spcBef>
                <a:spcPct val="50000"/>
              </a:spcBef>
              <a:buFont typeface="Wingdings" panose="05000000000000000000" pitchFamily="2" charset="2"/>
              <a:buChar char="l"/>
              <a:defRPr/>
            </a:pPr>
            <a:r>
              <a:rPr kumimoji="0" lang="zh-CN" altLang="en-US" sz="2400" dirty="0" smtClean="0">
                <a:ea typeface="宋体" panose="02010600030101010101" pitchFamily="2" charset="-122"/>
                <a:cs typeface="Times New Roman" panose="02020603050405020304" pitchFamily="18" charset="0"/>
              </a:rPr>
              <a:t>初始化块</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代码块</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作用：</a:t>
            </a:r>
            <a:endParaRPr lang="en-US" altLang="zh-CN" sz="2400" dirty="0" smtClean="0">
              <a:ea typeface="宋体" panose="02010600030101010101" pitchFamily="2" charset="-122"/>
              <a:cs typeface="Times New Roman" panose="02020603050405020304" pitchFamily="18" charset="0"/>
            </a:endParaRPr>
          </a:p>
          <a:p>
            <a:pPr marL="800100" lvl="1" indent="-342900" algn="just">
              <a:spcBef>
                <a:spcPct val="50000"/>
              </a:spcBef>
              <a:buFont typeface="Wingdings" panose="05000000000000000000" pitchFamily="2" charset="2"/>
              <a:buChar char="Ø"/>
              <a:defRPr/>
            </a:pPr>
            <a:r>
              <a:rPr kumimoji="0" lang="zh-CN" altLang="en-US" sz="2400" b="1" dirty="0" smtClean="0">
                <a:ea typeface="宋体" panose="02010600030101010101" pitchFamily="2" charset="-122"/>
                <a:cs typeface="Times New Roman" panose="02020603050405020304" pitchFamily="18" charset="0"/>
              </a:rPr>
              <a:t>对</a:t>
            </a:r>
            <a:r>
              <a:rPr lang="zh-CN" altLang="en-US" sz="2400" b="1" dirty="0">
                <a:ea typeface="宋体" panose="02010600030101010101" pitchFamily="2" charset="-122"/>
                <a:cs typeface="Times New Roman" panose="02020603050405020304" pitchFamily="18" charset="0"/>
              </a:rPr>
              <a:t>Java对象进行</a:t>
            </a:r>
            <a:r>
              <a:rPr lang="zh-CN" altLang="en-US" sz="2400" b="1" dirty="0" smtClean="0">
                <a:ea typeface="宋体" panose="02010600030101010101" pitchFamily="2" charset="-122"/>
                <a:cs typeface="Times New Roman" panose="02020603050405020304" pitchFamily="18" charset="0"/>
              </a:rPr>
              <a:t>初始化</a:t>
            </a:r>
            <a:endParaRPr lang="en-US" altLang="zh-CN" sz="2400" b="1" dirty="0" smtClean="0">
              <a:ea typeface="宋体" panose="02010600030101010101" pitchFamily="2" charset="-122"/>
              <a:cs typeface="Times New Roman" panose="02020603050405020304" pitchFamily="18" charset="0"/>
            </a:endParaRPr>
          </a:p>
          <a:p>
            <a:pPr algn="just">
              <a:spcBef>
                <a:spcPct val="50000"/>
              </a:spcBef>
              <a:defRPr/>
            </a:pPr>
            <a:endParaRPr lang="zh-CN" altLang="en-US" sz="2400" dirty="0">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Char char="l"/>
              <a:defRPr/>
            </a:pPr>
            <a:r>
              <a:rPr lang="zh-CN" altLang="en-US" sz="2400" dirty="0">
                <a:ea typeface="宋体" panose="02010600030101010101" pitchFamily="2" charset="-122"/>
                <a:cs typeface="Times New Roman" panose="02020603050405020304" pitchFamily="18" charset="0"/>
              </a:rPr>
              <a:t>程序的</a:t>
            </a:r>
            <a:r>
              <a:rPr lang="zh-CN" altLang="en-US" sz="2400" dirty="0" smtClean="0">
                <a:ea typeface="宋体" panose="02010600030101010101" pitchFamily="2" charset="-122"/>
                <a:cs typeface="Times New Roman" panose="02020603050405020304" pitchFamily="18" charset="0"/>
              </a:rPr>
              <a:t>执行顺序：</a:t>
            </a:r>
            <a:endParaRPr lang="en-US" altLang="zh-CN" sz="2400" dirty="0" smtClean="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声明成员变量的默认值</a:t>
            </a:r>
            <a:endParaRPr lang="en-US" altLang="zh-CN" sz="2400" dirty="0" smtClean="0">
              <a:ea typeface="宋体" panose="02010600030101010101" pitchFamily="2" charset="-122"/>
              <a:cs typeface="Times New Roman" panose="02020603050405020304" pitchFamily="18" charset="0"/>
            </a:endParaRPr>
          </a:p>
          <a:p>
            <a:pPr algn="just">
              <a:defRPr/>
            </a:pPr>
            <a:r>
              <a:rPr lang="en-US" altLang="zh-CN" sz="2400" dirty="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pPr algn="just">
              <a:defRPr/>
            </a:pPr>
            <a:endParaRPr lang="en-US" altLang="zh-CN" sz="1600" dirty="0" smtClean="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显式初始化</a:t>
            </a:r>
            <a:r>
              <a:rPr lang="zh-CN" altLang="en-US" sz="2400" dirty="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多个初始化块依次被执行（同</a:t>
            </a:r>
            <a:r>
              <a:rPr lang="zh-CN" altLang="en-US" sz="2400" u="sng" dirty="0" smtClean="0">
                <a:ea typeface="宋体" panose="02010600030101010101" pitchFamily="2" charset="-122"/>
                <a:cs typeface="Times New Roman" panose="02020603050405020304" pitchFamily="18" charset="0"/>
              </a:rPr>
              <a:t>级别</a:t>
            </a:r>
            <a:r>
              <a:rPr lang="zh-CN" altLang="en-US" sz="2400" dirty="0" smtClean="0">
                <a:ea typeface="宋体" panose="02010600030101010101" pitchFamily="2" charset="-122"/>
                <a:cs typeface="Times New Roman" panose="02020603050405020304" pitchFamily="18" charset="0"/>
              </a:rPr>
              <a:t>下按先后顺序执行）</a:t>
            </a:r>
            <a:endParaRPr lang="en-US" altLang="zh-CN" sz="2400" dirty="0" smtClean="0">
              <a:ea typeface="宋体" panose="02010600030101010101" pitchFamily="2" charset="-122"/>
              <a:cs typeface="Times New Roman" panose="02020603050405020304" pitchFamily="18" charset="0"/>
            </a:endParaRPr>
          </a:p>
          <a:p>
            <a:pPr algn="just">
              <a:defRPr/>
            </a:pPr>
            <a:r>
              <a:rPr lang="en-US" altLang="zh-CN" sz="2400" dirty="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pPr algn="just">
              <a:defRPr/>
            </a:pPr>
            <a:endParaRPr lang="en-US" altLang="zh-CN" sz="1600" dirty="0" smtClean="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构造器再对成员进行赋值操作</a:t>
            </a:r>
            <a:endParaRPr kumimoji="0" lang="en-US" altLang="zh-CN" sz="2400" dirty="0" smtClean="0">
              <a:ea typeface="宋体" panose="02010600030101010101" pitchFamily="2" charset="-122"/>
              <a:cs typeface="Times New Roman" panose="02020603050405020304" pitchFamily="18" charset="0"/>
            </a:endParaRPr>
          </a:p>
        </p:txBody>
      </p:sp>
      <p:sp>
        <p:nvSpPr>
          <p:cNvPr id="2" name="下箭头 1"/>
          <p:cNvSpPr/>
          <p:nvPr/>
        </p:nvSpPr>
        <p:spPr>
          <a:xfrm>
            <a:off x="2411760" y="3952513"/>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2411760" y="4976126"/>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类</a:t>
            </a:r>
            <a:r>
              <a:rPr lang="zh-CN" altLang="en-US" b="1" dirty="0">
                <a:latin typeface="+mn-lt"/>
                <a:ea typeface="宋体" panose="02010600030101010101" pitchFamily="2" charset="-122"/>
                <a:cs typeface="Times New Roman" panose="02020603050405020304" pitchFamily="18" charset="0"/>
              </a:rPr>
              <a:t>的成员之四：初始化块</a:t>
            </a:r>
            <a:endParaRPr lang="en-US" altLang="zh-CN" b="1" dirty="0">
              <a:latin typeface="+mn-lt"/>
              <a:ea typeface="宋体" panose="02010600030101010101" pitchFamily="2" charset="-122"/>
              <a:cs typeface="Times New Roman" panose="02020603050405020304"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ln>
          <a:effectLst/>
        </p:spPr>
        <p:txBody>
          <a:bodyPr wrap="square">
            <a:spAutoFit/>
          </a:bodyPr>
          <a:lstStyle/>
          <a:p>
            <a:pPr marL="457200" indent="-457200" algn="just">
              <a:buFont typeface="Wingdings" panose="05000000000000000000" pitchFamily="2" charset="2"/>
              <a:buChar char="l"/>
              <a:defRPr/>
            </a:pPr>
            <a:r>
              <a:rPr kumimoji="0" lang="zh-CN" altLang="en-US" sz="2400" dirty="0" smtClean="0">
                <a:ea typeface="宋体" panose="02010600030101010101" pitchFamily="2" charset="-122"/>
                <a:cs typeface="Times New Roman" panose="02020603050405020304" pitchFamily="18" charset="0"/>
              </a:rPr>
              <a:t>一</a:t>
            </a:r>
            <a:r>
              <a:rPr kumimoji="0" lang="zh-CN" altLang="en-US" sz="2400" dirty="0">
                <a:ea typeface="宋体" panose="02010600030101010101" pitchFamily="2" charset="-122"/>
                <a:cs typeface="Times New Roman" panose="02020603050405020304" pitchFamily="18" charset="0"/>
              </a:rPr>
              <a:t>个类</a:t>
            </a:r>
            <a:r>
              <a:rPr kumimoji="0" lang="zh-CN" altLang="en-US" sz="2400" dirty="0" smtClean="0">
                <a:ea typeface="宋体" panose="02010600030101010101" pitchFamily="2" charset="-122"/>
                <a:cs typeface="Times New Roman" panose="02020603050405020304" pitchFamily="18" charset="0"/>
              </a:rPr>
              <a:t>中初始化块若有修饰符，则只能被</a:t>
            </a:r>
            <a:r>
              <a:rPr kumimoji="0" lang="en-US" altLang="zh-CN" sz="2400" dirty="0" smtClean="0">
                <a:ea typeface="宋体" panose="02010600030101010101" pitchFamily="2" charset="-122"/>
                <a:cs typeface="Times New Roman" panose="02020603050405020304" pitchFamily="18" charset="0"/>
              </a:rPr>
              <a:t>static</a:t>
            </a:r>
            <a:r>
              <a:rPr kumimoji="0" lang="zh-CN" altLang="en-US" sz="2400" dirty="0" smtClean="0">
                <a:ea typeface="宋体" panose="02010600030101010101" pitchFamily="2" charset="-122"/>
                <a:cs typeface="Times New Roman" panose="02020603050405020304" pitchFamily="18" charset="0"/>
              </a:rPr>
              <a:t>修饰，称为</a:t>
            </a:r>
            <a:r>
              <a:rPr kumimoji="0" lang="zh-CN" altLang="en-US" sz="2400" b="1" dirty="0" smtClean="0">
                <a:solidFill>
                  <a:srgbClr val="FF0000"/>
                </a:solidFill>
                <a:ea typeface="宋体" panose="02010600030101010101" pitchFamily="2" charset="-122"/>
                <a:cs typeface="Times New Roman" panose="02020603050405020304" pitchFamily="18" charset="0"/>
              </a:rPr>
              <a:t>静态</a:t>
            </a:r>
            <a:r>
              <a:rPr kumimoji="0" lang="zh-CN" altLang="en-US" sz="2400" b="1" dirty="0">
                <a:solidFill>
                  <a:srgbClr val="FF0000"/>
                </a:solidFill>
                <a:ea typeface="宋体" panose="02010600030101010101" pitchFamily="2" charset="-122"/>
                <a:cs typeface="Times New Roman" panose="02020603050405020304" pitchFamily="18" charset="0"/>
              </a:rPr>
              <a:t>代码块</a:t>
            </a:r>
            <a:r>
              <a:rPr kumimoji="0" lang="en-US" altLang="zh-CN" sz="2400" dirty="0">
                <a:ea typeface="宋体" panose="02010600030101010101" pitchFamily="2" charset="-122"/>
                <a:cs typeface="Times New Roman" panose="02020603050405020304" pitchFamily="18" charset="0"/>
              </a:rPr>
              <a:t>(static block )</a:t>
            </a:r>
            <a:r>
              <a:rPr kumimoji="0" lang="zh-CN" altLang="en-US" sz="2400" dirty="0">
                <a:ea typeface="宋体" panose="02010600030101010101" pitchFamily="2" charset="-122"/>
                <a:cs typeface="Times New Roman" panose="02020603050405020304" pitchFamily="18" charset="0"/>
              </a:rPr>
              <a:t>，当类被载入时</a:t>
            </a:r>
            <a:r>
              <a:rPr lang="zh-CN" altLang="en-US" sz="2400" dirty="0">
                <a:ea typeface="宋体" panose="02010600030101010101" pitchFamily="2" charset="-122"/>
                <a:cs typeface="Times New Roman" panose="02020603050405020304" pitchFamily="18" charset="0"/>
              </a:rPr>
              <a:t>，类属性的</a:t>
            </a:r>
            <a:r>
              <a:rPr lang="zh-CN" altLang="en-US" sz="2400" dirty="0" smtClean="0">
                <a:ea typeface="宋体" panose="02010600030101010101" pitchFamily="2" charset="-122"/>
                <a:cs typeface="Times New Roman" panose="02020603050405020304" pitchFamily="18" charset="0"/>
              </a:rPr>
              <a:t>声明和静态</a:t>
            </a:r>
            <a:r>
              <a:rPr kumimoji="0" lang="zh-CN" altLang="en-US" sz="2400" dirty="0">
                <a:ea typeface="宋体" panose="02010600030101010101" pitchFamily="2" charset="-122"/>
                <a:cs typeface="Times New Roman" panose="02020603050405020304" pitchFamily="18" charset="0"/>
              </a:rPr>
              <a:t>代码</a:t>
            </a:r>
            <a:r>
              <a:rPr kumimoji="0" lang="zh-CN" altLang="en-US" sz="2400" dirty="0" smtClean="0">
                <a:ea typeface="宋体" panose="02010600030101010101" pitchFamily="2" charset="-122"/>
                <a:cs typeface="Times New Roman" panose="02020603050405020304" pitchFamily="18" charset="0"/>
              </a:rPr>
              <a:t>块先后顺序被</a:t>
            </a:r>
            <a:r>
              <a:rPr kumimoji="0" lang="zh-CN" altLang="en-US" sz="2400" dirty="0">
                <a:ea typeface="宋体" panose="02010600030101010101" pitchFamily="2" charset="-122"/>
                <a:cs typeface="Times New Roman" panose="02020603050405020304" pitchFamily="18" charset="0"/>
              </a:rPr>
              <a:t>执行，且</a:t>
            </a:r>
            <a:r>
              <a:rPr kumimoji="0" lang="zh-CN" altLang="en-US" sz="2400" dirty="0">
                <a:solidFill>
                  <a:srgbClr val="FF0000"/>
                </a:solidFill>
                <a:ea typeface="宋体" panose="02010600030101010101" pitchFamily="2" charset="-122"/>
                <a:cs typeface="Times New Roman" panose="02020603050405020304" pitchFamily="18" charset="0"/>
              </a:rPr>
              <a:t>只被执行一</a:t>
            </a:r>
            <a:r>
              <a:rPr kumimoji="0" lang="zh-CN" altLang="en-US" sz="2400" dirty="0" smtClean="0">
                <a:solidFill>
                  <a:srgbClr val="FF0000"/>
                </a:solidFill>
                <a:ea typeface="宋体" panose="02010600030101010101" pitchFamily="2" charset="-122"/>
                <a:cs typeface="Times New Roman" panose="02020603050405020304" pitchFamily="18" charset="0"/>
              </a:rPr>
              <a:t>次。</a:t>
            </a:r>
            <a:endParaRPr kumimoji="0" lang="en-US" altLang="zh-CN" sz="2400" dirty="0" smtClean="0">
              <a:solidFill>
                <a:srgbClr val="FF0000"/>
              </a:solidFill>
              <a:ea typeface="宋体" panose="02010600030101010101" pitchFamily="2" charset="-122"/>
              <a:cs typeface="Times New Roman" panose="02020603050405020304" pitchFamily="18" charset="0"/>
            </a:endParaRPr>
          </a:p>
          <a:p>
            <a:pPr algn="just">
              <a:defRPr/>
            </a:pPr>
            <a:endParaRPr kumimoji="0" lang="en-US" altLang="zh-CN" sz="2400" dirty="0" smtClean="0">
              <a:solidFill>
                <a:srgbClr val="FF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Char char="l"/>
              <a:defRPr/>
            </a:pPr>
            <a:r>
              <a:rPr lang="en-US" altLang="zh-CN" sz="2400" b="1" dirty="0" smtClean="0">
                <a:ea typeface="宋体" panose="02010600030101010101" pitchFamily="2" charset="-122"/>
                <a:cs typeface="Times New Roman" panose="02020603050405020304" pitchFamily="18" charset="0"/>
              </a:rPr>
              <a:t>static</a:t>
            </a:r>
            <a:r>
              <a:rPr lang="zh-CN" altLang="en-US" sz="2400" b="1" dirty="0">
                <a:ea typeface="宋体" panose="02010600030101010101" pitchFamily="2" charset="-122"/>
                <a:cs typeface="Times New Roman" panose="02020603050405020304" pitchFamily="18" charset="0"/>
              </a:rPr>
              <a:t>块通常用于初始化</a:t>
            </a:r>
            <a:r>
              <a:rPr lang="en-US" altLang="zh-CN" sz="2400" b="1" dirty="0">
                <a:ea typeface="宋体" panose="02010600030101010101" pitchFamily="2" charset="-122"/>
                <a:cs typeface="Times New Roman" panose="02020603050405020304" pitchFamily="18" charset="0"/>
              </a:rPr>
              <a:t>static (</a:t>
            </a:r>
            <a:r>
              <a:rPr lang="zh-CN" altLang="en-US" sz="2400" b="1" dirty="0">
                <a:ea typeface="宋体" panose="02010600030101010101" pitchFamily="2" charset="-122"/>
                <a:cs typeface="Times New Roman" panose="02020603050405020304" pitchFamily="18" charset="0"/>
              </a:rPr>
              <a:t>类</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属性</a:t>
            </a:r>
            <a:endParaRPr lang="zh-CN" altLang="en-US" sz="2400" b="1" dirty="0">
              <a:ea typeface="宋体" panose="02010600030101010101" pitchFamily="2" charset="-122"/>
              <a:cs typeface="Times New Roman" panose="02020603050405020304" pitchFamily="18" charset="0"/>
            </a:endParaRPr>
          </a:p>
          <a:p>
            <a:pPr marL="914400" lvl="1" indent="-457200">
              <a:lnSpc>
                <a:spcPct val="90000"/>
              </a:lnSpc>
              <a:spcBef>
                <a:spcPts val="600"/>
              </a:spcBef>
              <a:defRPr/>
            </a:pPr>
            <a:r>
              <a:rPr lang="en-US" altLang="zh-CN" sz="2400" dirty="0">
                <a:solidFill>
                  <a:srgbClr val="C00000"/>
                </a:solidFill>
                <a:ea typeface="宋体" panose="02010600030101010101" pitchFamily="2" charset="-122"/>
                <a:cs typeface="Times New Roman" panose="02020603050405020304" pitchFamily="18" charset="0"/>
              </a:rPr>
              <a:t>class Person {</a:t>
            </a:r>
            <a:endParaRPr lang="en-US" altLang="zh-CN" sz="2400" dirty="0">
              <a:solidFill>
                <a:srgbClr val="C00000"/>
              </a:solidFill>
              <a:ea typeface="宋体" panose="02010600030101010101" pitchFamily="2" charset="-122"/>
              <a:cs typeface="Times New Roman" panose="02020603050405020304" pitchFamily="18" charset="0"/>
            </a:endParaRPr>
          </a:p>
          <a:p>
            <a:pPr marL="914400" lvl="1" indent="-457200">
              <a:lnSpc>
                <a:spcPct val="90000"/>
              </a:lnSpc>
              <a:defRPr/>
            </a:pPr>
            <a:r>
              <a:rPr lang="en-US" altLang="zh-CN" sz="2400" dirty="0">
                <a:solidFill>
                  <a:srgbClr val="C00000"/>
                </a:solidFill>
                <a:ea typeface="宋体" panose="02010600030101010101" pitchFamily="2" charset="-122"/>
                <a:cs typeface="Times New Roman" panose="02020603050405020304" pitchFamily="18" charset="0"/>
              </a:rPr>
              <a:t>	public static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total;</a:t>
            </a:r>
            <a:endParaRPr lang="en-US" altLang="zh-CN" sz="2400" dirty="0">
              <a:solidFill>
                <a:srgbClr val="C00000"/>
              </a:solidFill>
              <a:ea typeface="宋体" panose="02010600030101010101" pitchFamily="2" charset="-122"/>
              <a:cs typeface="Times New Roman" panose="02020603050405020304" pitchFamily="18" charset="0"/>
            </a:endParaRPr>
          </a:p>
          <a:p>
            <a:pPr marL="914400" lvl="1" indent="-457200">
              <a:lnSpc>
                <a:spcPct val="90000"/>
              </a:lnSpc>
              <a:defRPr/>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static {</a:t>
            </a:r>
            <a:endParaRPr lang="en-US" altLang="zh-CN" sz="2400" b="1" dirty="0">
              <a:solidFill>
                <a:srgbClr val="C00000"/>
              </a:solidFill>
              <a:ea typeface="宋体" panose="02010600030101010101" pitchFamily="2" charset="-122"/>
              <a:cs typeface="Times New Roman" panose="02020603050405020304" pitchFamily="18" charset="0"/>
            </a:endParaRPr>
          </a:p>
          <a:p>
            <a:pPr marL="914400" lvl="1" indent="-457200">
              <a:lnSpc>
                <a:spcPct val="90000"/>
              </a:lnSpc>
              <a:defRPr/>
            </a:pPr>
            <a:r>
              <a:rPr lang="en-US" altLang="zh-CN" sz="2400" b="1" dirty="0">
                <a:solidFill>
                  <a:srgbClr val="C00000"/>
                </a:solidFill>
                <a:ea typeface="宋体" panose="02010600030101010101" pitchFamily="2" charset="-122"/>
                <a:cs typeface="Times New Roman" panose="02020603050405020304" pitchFamily="18" charset="0"/>
              </a:rPr>
              <a:t>	        total = 100;</a:t>
            </a:r>
            <a:r>
              <a:rPr lang="en-US" altLang="zh-CN" sz="2400" b="1" dirty="0">
                <a:solidFill>
                  <a:srgbClr val="0000FF"/>
                </a:solidFill>
                <a:ea typeface="宋体" panose="02010600030101010101" pitchFamily="2" charset="-122"/>
                <a:cs typeface="Times New Roman" panose="02020603050405020304" pitchFamily="18" charset="0"/>
              </a:rPr>
              <a:t>//</a:t>
            </a:r>
            <a:r>
              <a:rPr lang="zh-CN" altLang="en-US" sz="2400" b="1" dirty="0">
                <a:solidFill>
                  <a:srgbClr val="0000FF"/>
                </a:solidFill>
                <a:ea typeface="宋体" panose="02010600030101010101" pitchFamily="2" charset="-122"/>
                <a:cs typeface="Times New Roman" panose="02020603050405020304" pitchFamily="18" charset="0"/>
              </a:rPr>
              <a:t>为</a:t>
            </a:r>
            <a:r>
              <a:rPr lang="en-US" altLang="zh-CN" sz="2400" b="1" dirty="0">
                <a:solidFill>
                  <a:srgbClr val="0000FF"/>
                </a:solidFill>
                <a:ea typeface="宋体" panose="02010600030101010101" pitchFamily="2" charset="-122"/>
                <a:cs typeface="Times New Roman" panose="02020603050405020304" pitchFamily="18" charset="0"/>
              </a:rPr>
              <a:t>total</a:t>
            </a:r>
            <a:r>
              <a:rPr lang="zh-CN" altLang="en-US" sz="2400" b="1" dirty="0">
                <a:solidFill>
                  <a:srgbClr val="0000FF"/>
                </a:solidFill>
                <a:ea typeface="宋体" panose="02010600030101010101" pitchFamily="2" charset="-122"/>
                <a:cs typeface="Times New Roman" panose="02020603050405020304" pitchFamily="18" charset="0"/>
              </a:rPr>
              <a:t>赋初值 </a:t>
            </a:r>
            <a:endParaRPr lang="zh-CN" altLang="en-US" sz="2400" b="1" dirty="0">
              <a:solidFill>
                <a:srgbClr val="0000FF"/>
              </a:solidFill>
              <a:ea typeface="宋体" panose="02010600030101010101" pitchFamily="2" charset="-122"/>
              <a:cs typeface="Times New Roman" panose="02020603050405020304" pitchFamily="18" charset="0"/>
            </a:endParaRPr>
          </a:p>
          <a:p>
            <a:pPr marL="914400" lvl="1" indent="-457200">
              <a:lnSpc>
                <a:spcPct val="90000"/>
              </a:lnSpc>
              <a:defRPr/>
            </a:pPr>
            <a:r>
              <a:rPr lang="zh-CN" altLang="en-US" sz="2400" b="1" dirty="0">
                <a:solidFill>
                  <a:schemeClr val="accent2"/>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a:t>
            </a:r>
            <a:endParaRPr lang="en-US" altLang="zh-CN" sz="2400" b="1" dirty="0">
              <a:solidFill>
                <a:srgbClr val="C00000"/>
              </a:solidFill>
              <a:ea typeface="宋体" panose="02010600030101010101" pitchFamily="2" charset="-122"/>
              <a:cs typeface="Times New Roman" panose="02020603050405020304" pitchFamily="18" charset="0"/>
            </a:endParaRPr>
          </a:p>
          <a:p>
            <a:pPr marL="914400" lvl="1" indent="-457200">
              <a:lnSpc>
                <a:spcPct val="90000"/>
              </a:lnSpc>
              <a:defRPr/>
            </a:pPr>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其它属性或方法声明</a:t>
            </a:r>
            <a:endParaRPr lang="zh-CN" altLang="en-US" sz="2400" dirty="0">
              <a:solidFill>
                <a:srgbClr val="0000FF"/>
              </a:solidFill>
              <a:ea typeface="宋体" panose="02010600030101010101" pitchFamily="2" charset="-122"/>
              <a:cs typeface="Times New Roman" panose="02020603050405020304" pitchFamily="18" charset="0"/>
            </a:endParaRPr>
          </a:p>
          <a:p>
            <a:pPr marL="914400" lvl="1" indent="-457200">
              <a:lnSpc>
                <a:spcPct val="90000"/>
              </a:lnSpc>
              <a:defRPr/>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522558" y="0"/>
            <a:ext cx="6264696" cy="793762"/>
          </a:xfrm>
        </p:spPr>
        <p:txBody>
          <a:bodyPr>
            <a:noAutofit/>
          </a:bodyPr>
          <a:lstStyle/>
          <a:p>
            <a:r>
              <a:rPr lang="en-US" altLang="zh-CN" b="1" dirty="0" smtClean="0">
                <a:solidFill>
                  <a:srgbClr val="FFFF00"/>
                </a:solidFill>
                <a:latin typeface="+mn-lt"/>
                <a:ea typeface="宋体" panose="02010600030101010101" pitchFamily="2" charset="-122"/>
                <a:cs typeface="Times New Roman" panose="02020603050405020304" pitchFamily="18" charset="0"/>
              </a:rPr>
              <a:t> </a:t>
            </a:r>
            <a:r>
              <a:rPr lang="zh-CN" altLang="en-US" b="1" dirty="0" smtClean="0">
                <a:solidFill>
                  <a:srgbClr val="FFFF00"/>
                </a:solidFill>
                <a:latin typeface="+mn-lt"/>
                <a:ea typeface="宋体" panose="02010600030101010101" pitchFamily="2" charset="-122"/>
                <a:cs typeface="Times New Roman" panose="02020603050405020304" pitchFamily="18" charset="0"/>
              </a:rPr>
              <a:t>类</a:t>
            </a:r>
            <a:r>
              <a:rPr lang="zh-CN" altLang="en-US" b="1" dirty="0">
                <a:solidFill>
                  <a:srgbClr val="FFFF00"/>
                </a:solidFill>
                <a:latin typeface="+mn-lt"/>
                <a:ea typeface="宋体" panose="02010600030101010101" pitchFamily="2" charset="-122"/>
                <a:cs typeface="Times New Roman" panose="02020603050405020304" pitchFamily="18" charset="0"/>
              </a:rPr>
              <a:t>的成员之四：初始化块</a:t>
            </a:r>
            <a:endParaRPr lang="en-US" altLang="zh-CN" b="1" dirty="0">
              <a:solidFill>
                <a:srgbClr val="FFFF00"/>
              </a:solidFill>
              <a:latin typeface="+mn-lt"/>
              <a:ea typeface="宋体" panose="02010600030101010101" pitchFamily="2" charset="-122"/>
              <a:cs typeface="Times New Roman" panose="02020603050405020304" pitchFamily="18" charset="0"/>
            </a:endParaRPr>
          </a:p>
        </p:txBody>
      </p:sp>
      <p:sp>
        <p:nvSpPr>
          <p:cNvPr id="271363" name="Rectangle 3"/>
          <p:cNvSpPr>
            <a:spLocks noChangeArrowheads="1"/>
          </p:cNvSpPr>
          <p:nvPr/>
        </p:nvSpPr>
        <p:spPr bwMode="auto">
          <a:xfrm>
            <a:off x="200266" y="908720"/>
            <a:ext cx="8784976" cy="2677656"/>
          </a:xfrm>
          <a:prstGeom prst="rect">
            <a:avLst/>
          </a:prstGeom>
          <a:noFill/>
          <a:ln w="9525">
            <a:noFill/>
            <a:miter lim="800000"/>
          </a:ln>
          <a:effectLst/>
        </p:spPr>
        <p:txBody>
          <a:bodyPr wrap="square">
            <a:spAutoFit/>
          </a:bodyPr>
          <a:lstStyle/>
          <a:p>
            <a:pPr marL="457200" indent="-457200" algn="just">
              <a:buFont typeface="Wingdings" panose="05000000000000000000" pitchFamily="2" charset="2"/>
              <a:buChar char="l"/>
              <a:defRPr/>
            </a:pPr>
            <a:r>
              <a:rPr lang="zh-CN" altLang="en-US" sz="2400" b="1" dirty="0">
                <a:solidFill>
                  <a:srgbClr val="C00000"/>
                </a:solidFill>
                <a:ea typeface="宋体" panose="02010600030101010101" pitchFamily="2" charset="-122"/>
                <a:cs typeface="Times New Roman" panose="02020603050405020304" pitchFamily="18" charset="0"/>
              </a:rPr>
              <a:t>非静态代码块：没有</a:t>
            </a:r>
            <a:r>
              <a:rPr lang="en-US" altLang="zh-CN" sz="2400" b="1" dirty="0">
                <a:solidFill>
                  <a:srgbClr val="C00000"/>
                </a:solidFill>
                <a:ea typeface="宋体" panose="02010600030101010101" pitchFamily="2" charset="-122"/>
                <a:cs typeface="Times New Roman" panose="02020603050405020304" pitchFamily="18" charset="0"/>
              </a:rPr>
              <a:t>static</a:t>
            </a:r>
            <a:r>
              <a:rPr lang="zh-CN" altLang="en-US" sz="2400" b="1" dirty="0">
                <a:solidFill>
                  <a:srgbClr val="C00000"/>
                </a:solidFill>
                <a:ea typeface="宋体" panose="02010600030101010101" pitchFamily="2" charset="-122"/>
                <a:cs typeface="Times New Roman" panose="02020603050405020304" pitchFamily="18" charset="0"/>
              </a:rPr>
              <a:t>修饰的代码块</a:t>
            </a:r>
            <a:endParaRPr lang="zh-CN" altLang="en-US" sz="2400" b="1" dirty="0">
              <a:solidFill>
                <a:srgbClr val="C00000"/>
              </a:solidFill>
              <a:ea typeface="宋体" panose="02010600030101010101" pitchFamily="2" charset="-122"/>
              <a:cs typeface="Times New Roman" panose="02020603050405020304" pitchFamily="18" charset="0"/>
            </a:endParaRPr>
          </a:p>
          <a:p>
            <a:pPr algn="just">
              <a:defRPr/>
            </a:pPr>
            <a:r>
              <a:rPr lang="zh-CN" altLang="en-US" sz="2400" dirty="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1.</a:t>
            </a:r>
            <a:r>
              <a:rPr lang="zh-CN" altLang="en-US" sz="2400" dirty="0">
                <a:ea typeface="宋体" panose="02010600030101010101" pitchFamily="2" charset="-122"/>
                <a:cs typeface="Times New Roman" panose="02020603050405020304" pitchFamily="18" charset="0"/>
              </a:rPr>
              <a:t>可以有输出语句。</a:t>
            </a:r>
            <a:endParaRPr lang="zh-CN" altLang="en-US" sz="2400" dirty="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2</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可以对类的属性、类的声明进行初始化操作。</a:t>
            </a:r>
            <a:endParaRPr lang="zh-CN" altLang="en-US" sz="2400" dirty="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3</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可以调用静态的变量或方法。</a:t>
            </a:r>
            <a:endParaRPr lang="zh-CN" altLang="en-US" sz="2400" dirty="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4</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若有多个非静态的代码块，那么按照从上到下的顺序</a:t>
            </a:r>
            <a:r>
              <a:rPr lang="zh-CN" altLang="en-US" sz="2400" dirty="0" smtClean="0">
                <a:ea typeface="宋体" panose="02010600030101010101" pitchFamily="2" charset="-122"/>
                <a:cs typeface="Times New Roman" panose="02020603050405020304" pitchFamily="18" charset="0"/>
              </a:rPr>
              <a:t>依</a:t>
            </a:r>
            <a:endParaRPr lang="en-US" altLang="zh-CN" sz="2400" dirty="0" smtClean="0">
              <a:ea typeface="宋体" panose="02010600030101010101" pitchFamily="2" charset="-122"/>
              <a:cs typeface="Times New Roman" panose="02020603050405020304" pitchFamily="18" charset="0"/>
            </a:endParaRPr>
          </a:p>
          <a:p>
            <a:pPr algn="just">
              <a:defRPr/>
            </a:pPr>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次执行</a:t>
            </a:r>
            <a:r>
              <a:rPr lang="zh-CN" altLang="en-US"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5</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每次创建对象的时候，都会执行一次</a:t>
            </a:r>
            <a:r>
              <a:rPr lang="zh-CN" altLang="en-US" sz="2400" dirty="0" smtClean="0">
                <a:ea typeface="宋体" panose="02010600030101010101" pitchFamily="2" charset="-122"/>
                <a:cs typeface="Times New Roman" panose="02020603050405020304" pitchFamily="18" charset="0"/>
              </a:rPr>
              <a:t>。且先于构造器执行</a:t>
            </a:r>
            <a:endParaRPr lang="en-US" altLang="zh-CN" sz="2400" dirty="0">
              <a:solidFill>
                <a:srgbClr val="C00000"/>
              </a:solidFill>
              <a:ea typeface="宋体" panose="02010600030101010101" pitchFamily="2" charset="-122"/>
              <a:cs typeface="Times New Roman" panose="02020603050405020304"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anose="05000000000000000000" pitchFamily="2" charset="2"/>
              <a:buChar char="l"/>
            </a:pPr>
            <a:r>
              <a:rPr lang="zh-CN" altLang="en-US" sz="2400" b="1" dirty="0" smtClean="0">
                <a:solidFill>
                  <a:srgbClr val="C00000"/>
                </a:solidFill>
                <a:ea typeface="宋体" panose="02010600030101010101" pitchFamily="2" charset="-122"/>
              </a:rPr>
              <a:t>静态</a:t>
            </a:r>
            <a:r>
              <a:rPr lang="zh-CN" altLang="en-US" sz="2400" b="1" dirty="0">
                <a:solidFill>
                  <a:srgbClr val="C00000"/>
                </a:solidFill>
                <a:ea typeface="宋体" panose="02010600030101010101" pitchFamily="2" charset="-122"/>
              </a:rPr>
              <a:t>代码块：用</a:t>
            </a:r>
            <a:r>
              <a:rPr lang="en-US" altLang="zh-CN" sz="2400" b="1" dirty="0">
                <a:solidFill>
                  <a:srgbClr val="C00000"/>
                </a:solidFill>
                <a:ea typeface="宋体" panose="02010600030101010101" pitchFamily="2" charset="-122"/>
              </a:rPr>
              <a:t>static </a:t>
            </a:r>
            <a:r>
              <a:rPr lang="zh-CN" altLang="en-US" sz="2400" b="1" dirty="0">
                <a:solidFill>
                  <a:srgbClr val="C00000"/>
                </a:solidFill>
                <a:ea typeface="宋体" panose="02010600030101010101" pitchFamily="2" charset="-122"/>
              </a:rPr>
              <a:t>修饰的代码块</a:t>
            </a:r>
            <a:endParaRPr lang="zh-CN" altLang="en-US" sz="2400" b="1" dirty="0">
              <a:solidFill>
                <a:srgbClr val="C00000"/>
              </a:solidFill>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1</a:t>
            </a:r>
            <a:r>
              <a:rPr lang="en-US" altLang="zh-CN" sz="2400" dirty="0">
                <a:ea typeface="宋体" panose="02010600030101010101" pitchFamily="2" charset="-122"/>
              </a:rPr>
              <a:t>.</a:t>
            </a:r>
            <a:r>
              <a:rPr lang="zh-CN" altLang="en-US" sz="2400" dirty="0">
                <a:ea typeface="宋体" panose="02010600030101010101" pitchFamily="2" charset="-122"/>
              </a:rPr>
              <a:t>可以有输出语句。</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2</a:t>
            </a:r>
            <a:r>
              <a:rPr lang="en-US" altLang="zh-CN" sz="2400" dirty="0">
                <a:ea typeface="宋体" panose="02010600030101010101" pitchFamily="2" charset="-122"/>
              </a:rPr>
              <a:t>.</a:t>
            </a:r>
            <a:r>
              <a:rPr lang="zh-CN" altLang="en-US" sz="2400" dirty="0">
                <a:ea typeface="宋体" panose="02010600030101010101" pitchFamily="2" charset="-122"/>
              </a:rPr>
              <a:t>可以对类的属性、类的声明进行初始化操作。</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3</a:t>
            </a:r>
            <a:r>
              <a:rPr lang="en-US" altLang="zh-CN" sz="2400" dirty="0">
                <a:ea typeface="宋体" panose="02010600030101010101" pitchFamily="2" charset="-122"/>
              </a:rPr>
              <a:t>.</a:t>
            </a:r>
            <a:r>
              <a:rPr lang="zh-CN" altLang="en-US" sz="2400" dirty="0">
                <a:ea typeface="宋体" panose="02010600030101010101" pitchFamily="2" charset="-122"/>
              </a:rPr>
              <a:t>不可以对非静态的属性初始化。即：不可以调用非</a:t>
            </a:r>
            <a:r>
              <a:rPr lang="zh-CN" altLang="en-US" sz="2400" dirty="0" smtClean="0">
                <a:ea typeface="宋体" panose="02010600030101010101" pitchFamily="2" charset="-122"/>
              </a:rPr>
              <a:t>静态的属</a:t>
            </a:r>
            <a:endParaRPr lang="en-US" altLang="zh-CN" sz="2400" dirty="0" smtClean="0">
              <a:ea typeface="宋体" panose="02010600030101010101" pitchFamily="2" charset="-122"/>
            </a:endParaRPr>
          </a:p>
          <a:p>
            <a:r>
              <a:rPr lang="en-US" altLang="zh-CN" sz="2400" dirty="0">
                <a:ea typeface="宋体" panose="02010600030101010101" pitchFamily="2" charset="-122"/>
              </a:rPr>
              <a:t> </a:t>
            </a:r>
            <a:r>
              <a:rPr lang="en-US" altLang="zh-CN" sz="2400" dirty="0" smtClean="0">
                <a:ea typeface="宋体" panose="02010600030101010101" pitchFamily="2" charset="-122"/>
              </a:rPr>
              <a:t>        </a:t>
            </a:r>
            <a:r>
              <a:rPr lang="zh-CN" altLang="en-US" sz="2400" dirty="0" smtClean="0">
                <a:ea typeface="宋体" panose="02010600030101010101" pitchFamily="2" charset="-122"/>
              </a:rPr>
              <a:t>性</a:t>
            </a:r>
            <a:r>
              <a:rPr lang="zh-CN" altLang="en-US" sz="2400" dirty="0">
                <a:ea typeface="宋体" panose="02010600030101010101" pitchFamily="2" charset="-122"/>
              </a:rPr>
              <a:t>和方法。</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4</a:t>
            </a:r>
            <a:r>
              <a:rPr lang="en-US" altLang="zh-CN" sz="2400" dirty="0">
                <a:ea typeface="宋体" panose="02010600030101010101" pitchFamily="2" charset="-122"/>
              </a:rPr>
              <a:t>.</a:t>
            </a:r>
            <a:r>
              <a:rPr lang="zh-CN" altLang="en-US" sz="2400" dirty="0">
                <a:ea typeface="宋体" panose="02010600030101010101" pitchFamily="2" charset="-122"/>
              </a:rPr>
              <a:t>若有多个静态的代码块，那么按照从上到下的顺序依次执行。</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5</a:t>
            </a:r>
            <a:r>
              <a:rPr lang="en-US" altLang="zh-CN" sz="2400" dirty="0">
                <a:ea typeface="宋体" panose="02010600030101010101" pitchFamily="2" charset="-122"/>
              </a:rPr>
              <a:t>.</a:t>
            </a:r>
            <a:r>
              <a:rPr lang="zh-CN" altLang="en-US" sz="2400" dirty="0">
                <a:ea typeface="宋体" panose="02010600030101010101" pitchFamily="2" charset="-122"/>
              </a:rPr>
              <a:t>静态代码块的执行要先于非静态代码块。</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6</a:t>
            </a:r>
            <a:r>
              <a:rPr lang="en-US" altLang="zh-CN" sz="2400" dirty="0">
                <a:ea typeface="宋体" panose="02010600030101010101" pitchFamily="2" charset="-122"/>
              </a:rPr>
              <a:t>.</a:t>
            </a:r>
            <a:r>
              <a:rPr lang="zh-CN" altLang="en-US" sz="2400" dirty="0">
                <a:ea typeface="宋体" panose="02010600030101010101" pitchFamily="2" charset="-122"/>
              </a:rPr>
              <a:t>静态代码块只执行一</a:t>
            </a:r>
            <a:r>
              <a:rPr lang="zh-CN" altLang="en-US" sz="2400" dirty="0" smtClean="0">
                <a:ea typeface="宋体" panose="02010600030101010101" pitchFamily="2" charset="-122"/>
              </a:rPr>
              <a:t>次</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静态初始化块举例</a:t>
            </a:r>
            <a:endParaRPr lang="zh-CN" altLang="en-US" sz="2000" b="1" dirty="0" smtClean="0">
              <a:latin typeface="+mn-lt"/>
              <a:ea typeface="宋体" panose="02010600030101010101" pitchFamily="2" charset="-122"/>
              <a:cs typeface="Times New Roman" panose="02020603050405020304" pitchFamily="18" charset="0"/>
            </a:endParaRPr>
          </a:p>
        </p:txBody>
      </p:sp>
      <p:sp>
        <p:nvSpPr>
          <p:cNvPr id="15363" name="Rectangle 3"/>
          <p:cNvSpPr>
            <a:spLocks noGrp="1" noChangeArrowheads="1"/>
          </p:cNvSpPr>
          <p:nvPr>
            <p:ph type="body" idx="1"/>
          </p:nvPr>
        </p:nvSpPr>
        <p:spPr>
          <a:xfrm>
            <a:off x="251520" y="1340768"/>
            <a:ext cx="6705600" cy="5278982"/>
          </a:xfrm>
        </p:spPr>
        <p:txBody>
          <a:bodyPr>
            <a:noAutofit/>
          </a:bodyPr>
          <a:lstStyle/>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class Person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total;</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static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total = 100;</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("in static block!");</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public class Test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smtClean="0">
                <a:solidFill>
                  <a:srgbClr val="C00000"/>
                </a:solidFill>
                <a:ea typeface="宋体" panose="02010600030101010101" pitchFamily="2" charset="-122"/>
                <a:cs typeface="Times New Roman" panose="02020603050405020304" pitchFamily="18" charset="0"/>
              </a:rPr>
              <a:t>args</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("total = "+ </a:t>
            </a:r>
            <a:r>
              <a:rPr lang="en-US" altLang="zh-CN" sz="2400" dirty="0" err="1" smtClean="0">
                <a:solidFill>
                  <a:srgbClr val="C00000"/>
                </a:solidFill>
                <a:ea typeface="宋体" panose="02010600030101010101" pitchFamily="2" charset="-122"/>
                <a:cs typeface="Times New Roman" panose="02020603050405020304" pitchFamily="18" charset="0"/>
              </a:rPr>
              <a:t>Person.total</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("total = "+ </a:t>
            </a:r>
            <a:r>
              <a:rPr lang="en-US" altLang="zh-CN" sz="2400" dirty="0" err="1" smtClean="0">
                <a:solidFill>
                  <a:srgbClr val="C00000"/>
                </a:solidFill>
                <a:ea typeface="宋体" panose="02010600030101010101" pitchFamily="2" charset="-122"/>
                <a:cs typeface="Times New Roman" panose="02020603050405020304" pitchFamily="18" charset="0"/>
              </a:rPr>
              <a:t>Person.total</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smtClean="0">
                <a:ea typeface="宋体" panose="02010600030101010101" pitchFamily="2" charset="-122"/>
                <a:cs typeface="Times New Roman" panose="02020603050405020304" pitchFamily="18" charset="0"/>
              </a:rPr>
              <a:t>举例二：</a:t>
            </a:r>
            <a:r>
              <a:rPr lang="en-US" altLang="zh-CN" sz="2800" b="1" dirty="0" smtClean="0">
                <a:ea typeface="宋体" panose="02010600030101010101" pitchFamily="2" charset="-122"/>
                <a:cs typeface="Times New Roman" panose="02020603050405020304" pitchFamily="18" charset="0"/>
              </a:rPr>
              <a:t>TestLeaf.java</a:t>
            </a:r>
            <a:endParaRPr lang="zh-CN" altLang="en-US" sz="2800" b="1" dirty="0">
              <a:ea typeface="宋体" panose="02010600030101010101" pitchFamily="2" charset="-122"/>
              <a:cs typeface="Times New Roman" panose="02020603050405020304"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591949"/>
            <a:ext cx="2001598" cy="1306576"/>
          </a:xfrm>
          <a:prstGeom prst="rect">
            <a:avLst/>
          </a:prstGeom>
          <a:noFill/>
          <a:ln w="9525">
            <a:noFill/>
            <a:miter lim="800000"/>
          </a:ln>
        </p:spPr>
        <p:txBody>
          <a:bodyPr wrap="square">
            <a:spAutoFit/>
          </a:bodyPr>
          <a:lstStyle/>
          <a:p>
            <a:pPr>
              <a:lnSpc>
                <a:spcPct val="60000"/>
              </a:lnSpc>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输出：</a:t>
            </a:r>
            <a:endParaRPr lang="zh-CN" altLang="en-US" sz="2000" b="1" dirty="0">
              <a:solidFill>
                <a:srgbClr val="FF0000"/>
              </a:solidFill>
              <a:ea typeface="宋体" panose="02010600030101010101" pitchFamily="2" charset="-122"/>
              <a:cs typeface="Times New Roman" panose="02020603050405020304" pitchFamily="18" charset="0"/>
            </a:endParaRP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in static block</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total=100</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total=100</a:t>
            </a:r>
            <a:endParaRPr lang="en-US" altLang="zh-CN" sz="20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987824" y="692696"/>
            <a:ext cx="3456384" cy="709806"/>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11267" name="Rectangle 3"/>
          <p:cNvSpPr>
            <a:spLocks noGrp="1" noChangeArrowheads="1"/>
          </p:cNvSpPr>
          <p:nvPr>
            <p:ph type="body" idx="1"/>
          </p:nvPr>
        </p:nvSpPr>
        <p:spPr>
          <a:xfrm>
            <a:off x="251520" y="1556792"/>
            <a:ext cx="8659813" cy="4608512"/>
          </a:xfrm>
        </p:spPr>
        <p:txBody>
          <a:bodyPr>
            <a:normAutofit fontScale="92500"/>
          </a:bodyPr>
          <a:lstStyle/>
          <a:p>
            <a:pPr marL="457200" indent="-457200">
              <a:lnSpc>
                <a:spcPct val="150000"/>
              </a:lnSpc>
              <a:buFont typeface="+mj-lt"/>
              <a:buAutoNum type="arabicPeriod"/>
              <a:defRPr/>
            </a:pPr>
            <a:r>
              <a:rPr lang="zh-CN" altLang="en-US" sz="2600" dirty="0" smtClean="0">
                <a:ea typeface="宋体" panose="02010600030101010101" pitchFamily="2" charset="-122"/>
              </a:rPr>
              <a:t>编写</a:t>
            </a:r>
            <a:r>
              <a:rPr lang="en-US" altLang="zh-CN" sz="2600" dirty="0" smtClean="0">
                <a:ea typeface="宋体" panose="02010600030101010101" pitchFamily="2" charset="-122"/>
              </a:rPr>
              <a:t>Computer</a:t>
            </a:r>
            <a:r>
              <a:rPr lang="zh-CN" altLang="en-US" sz="2600" dirty="0" smtClean="0">
                <a:ea typeface="宋体" panose="02010600030101010101" pitchFamily="2" charset="-122"/>
              </a:rPr>
              <a:t>类，包含</a:t>
            </a:r>
            <a:r>
              <a:rPr lang="en-US" altLang="zh-CN" sz="2600" dirty="0" smtClean="0">
                <a:ea typeface="宋体" panose="02010600030101010101" pitchFamily="2" charset="-122"/>
              </a:rPr>
              <a:t>CPU</a:t>
            </a:r>
            <a:r>
              <a:rPr lang="zh-CN" altLang="en-US" sz="2600" dirty="0" smtClean="0">
                <a:ea typeface="宋体" panose="02010600030101010101" pitchFamily="2" charset="-122"/>
              </a:rPr>
              <a:t>、内存、硬盘等属性，</a:t>
            </a:r>
            <a:r>
              <a:rPr lang="en-US" altLang="zh-CN" sz="2600" dirty="0" err="1" smtClean="0">
                <a:ea typeface="宋体" panose="02010600030101010101" pitchFamily="2" charset="-122"/>
              </a:rPr>
              <a:t>getDetails</a:t>
            </a:r>
            <a:r>
              <a:rPr lang="zh-CN" altLang="en-US" sz="2600" dirty="0" smtClean="0">
                <a:ea typeface="宋体" panose="02010600030101010101" pitchFamily="2" charset="-122"/>
              </a:rPr>
              <a:t>方法用于返回</a:t>
            </a:r>
            <a:r>
              <a:rPr lang="en-US" altLang="zh-CN" sz="2600" dirty="0" smtClean="0">
                <a:ea typeface="宋体" panose="02010600030101010101" pitchFamily="2" charset="-122"/>
              </a:rPr>
              <a:t>Computer</a:t>
            </a:r>
            <a:r>
              <a:rPr lang="zh-CN" altLang="en-US" sz="2600" dirty="0" smtClean="0">
                <a:ea typeface="宋体" panose="02010600030101010101" pitchFamily="2" charset="-122"/>
              </a:rPr>
              <a:t>的详细信息</a:t>
            </a:r>
            <a:endParaRPr lang="zh-CN" altLang="en-US" sz="2600" dirty="0" smtClean="0">
              <a:ea typeface="宋体" panose="02010600030101010101" pitchFamily="2" charset="-122"/>
            </a:endParaRPr>
          </a:p>
          <a:p>
            <a:pPr marL="457200" indent="-457200">
              <a:lnSpc>
                <a:spcPct val="150000"/>
              </a:lnSpc>
              <a:buFont typeface="+mj-lt"/>
              <a:buAutoNum type="arabicPeriod"/>
              <a:defRPr/>
            </a:pPr>
            <a:r>
              <a:rPr lang="zh-CN" altLang="en-US" sz="2600" dirty="0" smtClean="0">
                <a:ea typeface="宋体" panose="02010600030101010101" pitchFamily="2" charset="-122"/>
              </a:rPr>
              <a:t>编写</a:t>
            </a:r>
            <a:r>
              <a:rPr lang="en-US" altLang="zh-CN" sz="2600" dirty="0" smtClean="0">
                <a:ea typeface="宋体" panose="02010600030101010101" pitchFamily="2" charset="-122"/>
              </a:rPr>
              <a:t>PC</a:t>
            </a:r>
            <a:r>
              <a:rPr lang="zh-CN" altLang="en-US" sz="2600" dirty="0" smtClean="0">
                <a:ea typeface="宋体" panose="02010600030101010101" pitchFamily="2" charset="-122"/>
              </a:rPr>
              <a:t>子类，继承</a:t>
            </a:r>
            <a:r>
              <a:rPr lang="en-US" altLang="zh-CN" sz="2600" dirty="0" smtClean="0">
                <a:ea typeface="宋体" panose="02010600030101010101" pitchFamily="2" charset="-122"/>
              </a:rPr>
              <a:t>Computer</a:t>
            </a:r>
            <a:r>
              <a:rPr lang="zh-CN" altLang="en-US" sz="2600" dirty="0" smtClean="0">
                <a:ea typeface="宋体" panose="02010600030101010101" pitchFamily="2" charset="-122"/>
              </a:rPr>
              <a:t>类，添加特有属性和方法</a:t>
            </a:r>
            <a:endParaRPr lang="zh-CN" altLang="en-US" sz="2600" dirty="0" smtClean="0">
              <a:ea typeface="宋体" panose="02010600030101010101" pitchFamily="2" charset="-122"/>
            </a:endParaRPr>
          </a:p>
          <a:p>
            <a:pPr marL="457200" indent="-457200">
              <a:lnSpc>
                <a:spcPct val="150000"/>
              </a:lnSpc>
              <a:buFont typeface="+mj-lt"/>
              <a:buAutoNum type="arabicPeriod"/>
              <a:defRPr/>
            </a:pPr>
            <a:r>
              <a:rPr lang="zh-CN" altLang="en-US" sz="2600" dirty="0" smtClean="0">
                <a:ea typeface="宋体" panose="02010600030101010101" pitchFamily="2" charset="-122"/>
              </a:rPr>
              <a:t>编写</a:t>
            </a:r>
            <a:r>
              <a:rPr lang="en-US" altLang="zh-CN" sz="2600" dirty="0" err="1" smtClean="0">
                <a:ea typeface="宋体" panose="02010600030101010101" pitchFamily="2" charset="-122"/>
              </a:rPr>
              <a:t>NotePad</a:t>
            </a:r>
            <a:r>
              <a:rPr lang="zh-CN" altLang="en-US" sz="2600" dirty="0" smtClean="0">
                <a:ea typeface="宋体" panose="02010600030101010101" pitchFamily="2" charset="-122"/>
              </a:rPr>
              <a:t>子类，继承</a:t>
            </a:r>
            <a:r>
              <a:rPr lang="en-US" altLang="zh-CN" sz="2600" dirty="0" smtClean="0">
                <a:ea typeface="宋体" panose="02010600030101010101" pitchFamily="2" charset="-122"/>
              </a:rPr>
              <a:t>Computer</a:t>
            </a:r>
            <a:r>
              <a:rPr lang="zh-CN" altLang="en-US" sz="2600" dirty="0" smtClean="0">
                <a:ea typeface="宋体" panose="02010600030101010101" pitchFamily="2" charset="-122"/>
              </a:rPr>
              <a:t>类，添加特有属性和方法</a:t>
            </a:r>
            <a:endParaRPr lang="zh-CN" altLang="en-US" sz="2600" dirty="0" smtClean="0">
              <a:ea typeface="宋体" panose="02010600030101010101" pitchFamily="2" charset="-122"/>
            </a:endParaRPr>
          </a:p>
          <a:p>
            <a:pPr marL="457200" indent="-457200">
              <a:lnSpc>
                <a:spcPct val="150000"/>
              </a:lnSpc>
              <a:buFont typeface="+mj-lt"/>
              <a:buAutoNum type="arabicPeriod"/>
              <a:defRPr/>
            </a:pPr>
            <a:r>
              <a:rPr lang="zh-CN" altLang="en-US" sz="2600" dirty="0" smtClean="0">
                <a:ea typeface="宋体" panose="02010600030101010101" pitchFamily="2" charset="-122"/>
              </a:rPr>
              <a:t>编写</a:t>
            </a:r>
            <a:r>
              <a:rPr lang="en-US" altLang="zh-CN" sz="2600" dirty="0" smtClean="0">
                <a:ea typeface="宋体" panose="02010600030101010101" pitchFamily="2" charset="-122"/>
              </a:rPr>
              <a:t>Test</a:t>
            </a:r>
            <a:r>
              <a:rPr lang="zh-CN" altLang="en-US" sz="2600" dirty="0" smtClean="0">
                <a:ea typeface="宋体" panose="02010600030101010101" pitchFamily="2" charset="-122"/>
              </a:rPr>
              <a:t>类，在</a:t>
            </a:r>
            <a:r>
              <a:rPr lang="en-US" altLang="zh-CN" sz="2600" dirty="0" smtClean="0">
                <a:ea typeface="宋体" panose="02010600030101010101" pitchFamily="2" charset="-122"/>
              </a:rPr>
              <a:t>main</a:t>
            </a:r>
            <a:r>
              <a:rPr lang="zh-CN" altLang="en-US" sz="2600" dirty="0" smtClean="0">
                <a:ea typeface="宋体" panose="02010600030101010101" pitchFamily="2" charset="-122"/>
              </a:rPr>
              <a:t>方法中创建</a:t>
            </a:r>
            <a:r>
              <a:rPr lang="en-US" altLang="zh-CN" sz="2600" dirty="0" smtClean="0">
                <a:ea typeface="宋体" panose="02010600030101010101" pitchFamily="2" charset="-122"/>
              </a:rPr>
              <a:t>PC</a:t>
            </a:r>
            <a:r>
              <a:rPr lang="zh-CN" altLang="en-US" sz="2600" dirty="0" smtClean="0">
                <a:ea typeface="宋体" panose="02010600030101010101" pitchFamily="2" charset="-122"/>
              </a:rPr>
              <a:t>和</a:t>
            </a:r>
            <a:r>
              <a:rPr lang="en-US" altLang="zh-CN" sz="2600" dirty="0" err="1" smtClean="0">
                <a:ea typeface="宋体" panose="02010600030101010101" pitchFamily="2" charset="-122"/>
              </a:rPr>
              <a:t>NotePad</a:t>
            </a:r>
            <a:r>
              <a:rPr lang="zh-CN" altLang="en-US" sz="2600" dirty="0" smtClean="0">
                <a:ea typeface="宋体" panose="02010600030101010101" pitchFamily="2" charset="-122"/>
              </a:rPr>
              <a:t>对象，分别访问对象中特有的属性、方法，以及从</a:t>
            </a:r>
            <a:r>
              <a:rPr lang="en-US" altLang="zh-CN" sz="2600" dirty="0" smtClean="0">
                <a:ea typeface="宋体" panose="02010600030101010101" pitchFamily="2" charset="-122"/>
              </a:rPr>
              <a:t>Computer</a:t>
            </a:r>
            <a:r>
              <a:rPr lang="zh-CN" altLang="en-US" sz="2600" dirty="0" smtClean="0">
                <a:ea typeface="宋体" panose="02010600030101010101" pitchFamily="2" charset="-122"/>
              </a:rPr>
              <a:t>类继承的属性和方法并打印输出。</a:t>
            </a:r>
            <a:endParaRPr lang="zh-CN" altLang="en-US" sz="26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500042"/>
            <a:ext cx="8229600" cy="857256"/>
          </a:xfrm>
        </p:spPr>
        <p:txBody>
          <a:bodyPr/>
          <a:lstStyle/>
          <a:p>
            <a:r>
              <a:rPr lang="zh-CN" altLang="en-US" b="1" dirty="0" smtClean="0">
                <a:latin typeface="宋体" panose="02010600030101010101" pitchFamily="2" charset="-122"/>
                <a:ea typeface="宋体" panose="02010600030101010101" pitchFamily="2" charset="-122"/>
              </a:rPr>
              <a:t>练 习</a:t>
            </a:r>
            <a:endParaRPr lang="zh-CN" altLang="en-US"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457200" y="1500174"/>
            <a:ext cx="8229600" cy="4525963"/>
          </a:xfrm>
        </p:spPr>
        <p:txBody>
          <a:bodyPr/>
          <a:lstStyle/>
          <a:p>
            <a:pPr marL="457200" indent="-457200">
              <a:buFont typeface="+mj-lt"/>
              <a:buAutoNum type="arabicPeriod"/>
              <a:defRPr/>
            </a:pPr>
            <a:r>
              <a:rPr lang="zh-CN" altLang="en-US" dirty="0" smtClean="0">
                <a:latin typeface="宋体" panose="02010600030101010101" pitchFamily="2" charset="-122"/>
                <a:ea typeface="宋体" panose="02010600030101010101" pitchFamily="2" charset="-122"/>
              </a:rPr>
              <a:t>在</a:t>
            </a:r>
            <a:r>
              <a:rPr lang="en-US" altLang="zh-CN" dirty="0" err="1" smtClean="0">
                <a:latin typeface="宋体" panose="02010600030101010101" pitchFamily="2" charset="-122"/>
                <a:ea typeface="宋体" panose="02010600030101010101" pitchFamily="2" charset="-122"/>
              </a:rPr>
              <a:t>Frock类</a:t>
            </a:r>
            <a:r>
              <a:rPr lang="zh-CN" altLang="en-US" dirty="0" smtClean="0">
                <a:latin typeface="宋体" panose="02010600030101010101" pitchFamily="2" charset="-122"/>
                <a:ea typeface="宋体" panose="02010600030101010101" pitchFamily="2" charset="-122"/>
              </a:rPr>
              <a:t>中</a:t>
            </a:r>
            <a:r>
              <a:rPr lang="en-US" altLang="zh-CN" dirty="0" err="1" smtClean="0">
                <a:latin typeface="宋体" panose="02010600030101010101" pitchFamily="2" charset="-122"/>
                <a:ea typeface="宋体" panose="02010600030101010101" pitchFamily="2" charset="-122"/>
              </a:rPr>
              <a:t>声明</a:t>
            </a:r>
            <a:r>
              <a:rPr lang="zh-CN" altLang="en-US" dirty="0" smtClean="0">
                <a:latin typeface="宋体" panose="02010600030101010101" pitchFamily="2" charset="-122"/>
                <a:ea typeface="宋体" panose="02010600030101010101" pitchFamily="2" charset="-122"/>
              </a:rPr>
              <a:t>静态语句块，语句块中将</a:t>
            </a:r>
            <a:r>
              <a:rPr lang="en-US" altLang="zh-CN" dirty="0" err="1" smtClean="0">
                <a:latin typeface="宋体" panose="02010600030101010101" pitchFamily="2" charset="-122"/>
                <a:ea typeface="宋体" panose="02010600030101010101" pitchFamily="2" charset="-122"/>
              </a:rPr>
              <a:t>currentNum</a:t>
            </a:r>
            <a:r>
              <a:rPr lang="zh-CN" altLang="en-US" dirty="0" smtClean="0">
                <a:latin typeface="宋体" panose="02010600030101010101" pitchFamily="2" charset="-122"/>
                <a:ea typeface="宋体" panose="02010600030101010101" pitchFamily="2" charset="-122"/>
              </a:rPr>
              <a:t>的初始值设为</a:t>
            </a:r>
            <a:r>
              <a:rPr lang="en-US" altLang="zh-CN" dirty="0" smtClean="0">
                <a:latin typeface="宋体" panose="02010600030101010101" pitchFamily="2" charset="-122"/>
                <a:ea typeface="宋体" panose="02010600030101010101" pitchFamily="2" charset="-122"/>
              </a:rPr>
              <a:t>150000</a:t>
            </a:r>
            <a:r>
              <a:rPr lang="zh-CN" altLang="en-US" dirty="0" smtClean="0">
                <a:latin typeface="宋体" panose="02010600030101010101" pitchFamily="2" charset="-122"/>
                <a:ea typeface="宋体" panose="02010600030101010101" pitchFamily="2" charset="-122"/>
              </a:rPr>
              <a:t>，作为衣服出厂的序列号起始值，并打印输出该值。</a:t>
            </a:r>
            <a:endParaRPr lang="en-US" altLang="zh-CN" dirty="0" smtClean="0">
              <a:latin typeface="宋体" panose="02010600030101010101" pitchFamily="2" charset="-122"/>
              <a:ea typeface="宋体" panose="02010600030101010101" pitchFamily="2" charset="-122"/>
            </a:endParaRPr>
          </a:p>
          <a:p>
            <a:pPr marL="457200" indent="-457200">
              <a:buFont typeface="+mj-lt"/>
              <a:buAutoNum type="arabicPeriod"/>
              <a:defRPr/>
            </a:pPr>
            <a:r>
              <a:rPr lang="zh-CN" altLang="en-US" dirty="0" smtClean="0">
                <a:latin typeface="宋体" panose="02010600030101010101" pitchFamily="2" charset="-122"/>
                <a:ea typeface="宋体" panose="02010600030101010101" pitchFamily="2" charset="-122"/>
              </a:rPr>
              <a:t>执行</a:t>
            </a:r>
            <a:r>
              <a:rPr lang="en-US" altLang="zh-CN" dirty="0" err="1" smtClean="0">
                <a:latin typeface="宋体" panose="02010600030101010101" pitchFamily="2" charset="-122"/>
                <a:ea typeface="宋体" panose="02010600030101010101" pitchFamily="2" charset="-122"/>
              </a:rPr>
              <a:t>TestFrock类的main方法</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分别创建三个</a:t>
            </a:r>
            <a:r>
              <a:rPr lang="en-US" altLang="zh-CN" dirty="0" smtClean="0">
                <a:latin typeface="宋体" panose="02010600030101010101" pitchFamily="2" charset="-122"/>
                <a:ea typeface="宋体" panose="02010600030101010101" pitchFamily="2" charset="-122"/>
              </a:rPr>
              <a:t>Frock </a:t>
            </a:r>
            <a:r>
              <a:rPr lang="zh-CN" altLang="en-US" dirty="0" smtClean="0">
                <a:latin typeface="宋体" panose="02010600030101010101" pitchFamily="2" charset="-122"/>
                <a:ea typeface="宋体" panose="02010600030101010101" pitchFamily="2" charset="-122"/>
              </a:rPr>
              <a:t>对象，验证静态语句块是否只执行一次，以及序列号起始值是否已调整。</a:t>
            </a:r>
            <a:endParaRPr lang="en-US" altLang="zh-CN" dirty="0" smtClean="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59832" y="620688"/>
            <a:ext cx="4104456" cy="912164"/>
          </a:xfrm>
        </p:spPr>
        <p:txBody>
          <a:bodyPr>
            <a:normAutofit/>
          </a:body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C00000"/>
                </a:solidFill>
                <a:latin typeface="+mn-lt"/>
                <a:ea typeface="宋体" panose="02010600030101010101" pitchFamily="2" charset="-122"/>
                <a:cs typeface="Times New Roman" panose="02020603050405020304" pitchFamily="18" charset="0"/>
              </a:rPr>
              <a:t>final</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20483" name="Rectangle 3"/>
          <p:cNvSpPr>
            <a:spLocks noGrp="1" noChangeArrowheads="1"/>
          </p:cNvSpPr>
          <p:nvPr>
            <p:ph type="body" idx="1"/>
          </p:nvPr>
        </p:nvSpPr>
        <p:spPr>
          <a:xfrm>
            <a:off x="323528" y="1484784"/>
            <a:ext cx="8208912" cy="5112568"/>
          </a:xfrm>
        </p:spPr>
        <p:txBody>
          <a:bodyPr>
            <a:normAutofit fontScale="92500" lnSpcReduction="20000"/>
          </a:bodyPr>
          <a:lstStyle/>
          <a:p>
            <a:pPr algn="just" eaLnBrk="1" hangingPunct="1">
              <a:lnSpc>
                <a:spcPct val="110000"/>
              </a:lnSpc>
              <a:spcBef>
                <a:spcPct val="400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在</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中声明</a:t>
            </a:r>
            <a:r>
              <a:rPr lang="zh-CN" altLang="en-US" dirty="0" smtClean="0">
                <a:solidFill>
                  <a:srgbClr val="FF0000"/>
                </a:solidFill>
                <a:ea typeface="宋体" panose="02010600030101010101" pitchFamily="2" charset="-122"/>
                <a:cs typeface="Times New Roman" panose="02020603050405020304" pitchFamily="18" charset="0"/>
              </a:rPr>
              <a:t>类、属性和方法</a:t>
            </a:r>
            <a:r>
              <a:rPr lang="zh-CN" altLang="en-US" dirty="0" smtClean="0">
                <a:ea typeface="宋体" panose="02010600030101010101" pitchFamily="2" charset="-122"/>
                <a:cs typeface="Times New Roman" panose="02020603050405020304" pitchFamily="18" charset="0"/>
              </a:rPr>
              <a:t>时，可使用关键字</a:t>
            </a:r>
            <a:r>
              <a:rPr lang="en-US" altLang="zh-CN" dirty="0" smtClean="0">
                <a:ea typeface="宋体" panose="02010600030101010101" pitchFamily="2" charset="-122"/>
                <a:cs typeface="Times New Roman" panose="02020603050405020304" pitchFamily="18" charset="0"/>
              </a:rPr>
              <a:t>final</a:t>
            </a:r>
            <a:r>
              <a:rPr lang="zh-CN" altLang="en-US" dirty="0" smtClean="0">
                <a:ea typeface="宋体" panose="02010600030101010101" pitchFamily="2" charset="-122"/>
                <a:cs typeface="Times New Roman" panose="02020603050405020304" pitchFamily="18" charset="0"/>
              </a:rPr>
              <a:t>来修饰</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表示“最终”。</a:t>
            </a:r>
            <a:endParaRPr lang="zh-CN" altLang="en-US" dirty="0" smtClean="0">
              <a:ea typeface="宋体" panose="02010600030101010101" pitchFamily="2" charset="-122"/>
              <a:cs typeface="Times New Roman" panose="02020603050405020304" pitchFamily="18" charset="0"/>
            </a:endParaRPr>
          </a:p>
          <a:p>
            <a:pPr lvl="1" algn="just">
              <a:lnSpc>
                <a:spcPct val="110000"/>
              </a:lnSpc>
              <a:spcBef>
                <a:spcPct val="40000"/>
              </a:spcBef>
              <a:buFont typeface="Wingdings" panose="05000000000000000000" pitchFamily="2" charset="2"/>
              <a:buChar char="Ø"/>
            </a:pPr>
            <a:r>
              <a:rPr lang="en-US" altLang="zh-CN" sz="2600" b="1" dirty="0">
                <a:solidFill>
                  <a:srgbClr val="C00000"/>
                </a:solidFill>
                <a:ea typeface="宋体" panose="02010600030101010101" pitchFamily="2" charset="-122"/>
                <a:cs typeface="Times New Roman" panose="02020603050405020304" pitchFamily="18" charset="0"/>
              </a:rPr>
              <a:t>final</a:t>
            </a:r>
            <a:r>
              <a:rPr lang="zh-CN" altLang="en-US" sz="2600" b="1" dirty="0">
                <a:solidFill>
                  <a:srgbClr val="C00000"/>
                </a:solidFill>
                <a:ea typeface="宋体" panose="02010600030101010101" pitchFamily="2" charset="-122"/>
                <a:cs typeface="Times New Roman" panose="02020603050405020304" pitchFamily="18" charset="0"/>
              </a:rPr>
              <a:t>标记的类不能被</a:t>
            </a:r>
            <a:r>
              <a:rPr lang="zh-CN" altLang="en-US" sz="2600" b="1" dirty="0" smtClean="0">
                <a:solidFill>
                  <a:srgbClr val="C00000"/>
                </a:solidFill>
                <a:ea typeface="宋体" panose="02010600030101010101" pitchFamily="2" charset="-122"/>
                <a:cs typeface="Times New Roman" panose="02020603050405020304" pitchFamily="18" charset="0"/>
              </a:rPr>
              <a:t>继承。</a:t>
            </a:r>
            <a:r>
              <a:rPr lang="zh-CN" altLang="en-US" sz="2600" dirty="0" smtClean="0">
                <a:ea typeface="宋体" panose="02010600030101010101" pitchFamily="2" charset="-122"/>
                <a:cs typeface="Times New Roman" panose="02020603050405020304" pitchFamily="18" charset="0"/>
              </a:rPr>
              <a:t>提高</a:t>
            </a:r>
            <a:r>
              <a:rPr lang="zh-CN" altLang="en-US" sz="2600" dirty="0">
                <a:ea typeface="宋体" panose="02010600030101010101" pitchFamily="2" charset="-122"/>
                <a:cs typeface="Times New Roman" panose="02020603050405020304" pitchFamily="18" charset="0"/>
              </a:rPr>
              <a:t>安全性，提高程序的可读性</a:t>
            </a:r>
            <a:r>
              <a:rPr lang="zh-CN" altLang="en-US" sz="2600" dirty="0" smtClean="0">
                <a:ea typeface="宋体" panose="02010600030101010101" pitchFamily="2" charset="-122"/>
                <a:cs typeface="Times New Roman" panose="02020603050405020304" pitchFamily="18" charset="0"/>
              </a:rPr>
              <a:t>。 </a:t>
            </a:r>
            <a:endParaRPr lang="en-US" altLang="zh-CN" sz="26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anose="02010600030101010101" pitchFamily="2" charset="-122"/>
                <a:cs typeface="Times New Roman" panose="02020603050405020304" pitchFamily="18" charset="0"/>
              </a:rPr>
              <a:t>String</a:t>
            </a:r>
            <a:r>
              <a:rPr lang="zh-CN" altLang="en-US" sz="2400" dirty="0" smtClean="0">
                <a:ea typeface="宋体" panose="02010600030101010101" pitchFamily="2" charset="-122"/>
                <a:cs typeface="Times New Roman" panose="02020603050405020304" pitchFamily="18" charset="0"/>
              </a:rPr>
              <a:t>类、</a:t>
            </a:r>
            <a:r>
              <a:rPr lang="en-US" altLang="zh-CN" sz="2400" dirty="0" smtClean="0">
                <a:ea typeface="宋体" panose="02010600030101010101" pitchFamily="2" charset="-122"/>
                <a:cs typeface="Times New Roman" panose="02020603050405020304" pitchFamily="18" charset="0"/>
              </a:rPr>
              <a:t>System</a:t>
            </a:r>
            <a:r>
              <a:rPr lang="zh-CN" altLang="en-US" sz="2400" dirty="0" smtClean="0">
                <a:ea typeface="宋体" panose="02010600030101010101" pitchFamily="2" charset="-122"/>
                <a:cs typeface="Times New Roman" panose="02020603050405020304" pitchFamily="18" charset="0"/>
              </a:rPr>
              <a:t>类、</a:t>
            </a:r>
            <a:r>
              <a:rPr lang="en-US" altLang="zh-CN" sz="2400" dirty="0" err="1" smtClean="0">
                <a:ea typeface="宋体" panose="02010600030101010101" pitchFamily="2" charset="-122"/>
                <a:cs typeface="Times New Roman" panose="02020603050405020304" pitchFamily="18" charset="0"/>
              </a:rPr>
              <a:t>StringBuffer</a:t>
            </a:r>
            <a:r>
              <a:rPr lang="zh-CN" altLang="en-US" sz="2400" dirty="0">
                <a:ea typeface="宋体" panose="02010600030101010101" pitchFamily="2" charset="-122"/>
                <a:cs typeface="Times New Roman" panose="02020603050405020304" pitchFamily="18" charset="0"/>
              </a:rPr>
              <a:t>类</a:t>
            </a:r>
            <a:endParaRPr lang="en-US" altLang="zh-CN" sz="2400" dirty="0" smtClean="0">
              <a:ea typeface="宋体" panose="02010600030101010101" pitchFamily="2" charset="-122"/>
              <a:cs typeface="Times New Roman" panose="02020603050405020304" pitchFamily="18" charset="0"/>
            </a:endParaRPr>
          </a:p>
          <a:p>
            <a:pPr lvl="1">
              <a:lnSpc>
                <a:spcPct val="110000"/>
              </a:lnSpc>
              <a:spcBef>
                <a:spcPct val="40000"/>
              </a:spcBef>
              <a:buFont typeface="Wingdings" panose="05000000000000000000" pitchFamily="2" charset="2"/>
              <a:buChar char="Ø"/>
            </a:pPr>
            <a:r>
              <a:rPr lang="en-US" altLang="zh-CN" sz="2600" b="1" dirty="0" smtClean="0">
                <a:solidFill>
                  <a:srgbClr val="C00000"/>
                </a:solidFill>
                <a:ea typeface="宋体" panose="02010600030101010101" pitchFamily="2" charset="-122"/>
                <a:cs typeface="Times New Roman" panose="02020603050405020304" pitchFamily="18" charset="0"/>
              </a:rPr>
              <a:t>final</a:t>
            </a:r>
            <a:r>
              <a:rPr lang="zh-CN" altLang="en-US" sz="2600" b="1" dirty="0" smtClean="0">
                <a:solidFill>
                  <a:srgbClr val="C00000"/>
                </a:solidFill>
                <a:ea typeface="宋体" panose="02010600030101010101" pitchFamily="2" charset="-122"/>
                <a:cs typeface="Times New Roman" panose="02020603050405020304" pitchFamily="18" charset="0"/>
              </a:rPr>
              <a:t>标记的方法不能被子类重写。</a:t>
            </a:r>
            <a:endParaRPr lang="en-US" altLang="zh-CN" sz="2600" b="1" dirty="0" smtClean="0">
              <a:solidFill>
                <a:srgbClr val="C00000"/>
              </a:solidFill>
              <a:ea typeface="宋体" panose="02010600030101010101" pitchFamily="2" charset="-122"/>
              <a:cs typeface="Times New Roman" panose="02020603050405020304" pitchFamily="18" charset="0"/>
            </a:endParaRPr>
          </a:p>
          <a:p>
            <a:pPr lvl="2">
              <a:lnSpc>
                <a:spcPct val="110000"/>
              </a:lnSpc>
              <a:spcBef>
                <a:spcPct val="40000"/>
              </a:spcBef>
              <a:buFont typeface="Wingdings" panose="05000000000000000000" pitchFamily="2" charset="2"/>
              <a:buChar char="ü"/>
            </a:pPr>
            <a:r>
              <a:rPr lang="en-US" altLang="zh-CN" sz="2400" dirty="0" smtClean="0">
                <a:ea typeface="宋体" panose="02010600030101010101" pitchFamily="2" charset="-122"/>
                <a:cs typeface="Times New Roman" panose="02020603050405020304" pitchFamily="18" charset="0"/>
              </a:rPr>
              <a:t>Object</a:t>
            </a:r>
            <a:r>
              <a:rPr lang="zh-CN" altLang="en-US" sz="2400" dirty="0" smtClean="0">
                <a:ea typeface="宋体" panose="02010600030101010101" pitchFamily="2" charset="-122"/>
                <a:cs typeface="Times New Roman" panose="02020603050405020304" pitchFamily="18" charset="0"/>
              </a:rPr>
              <a:t>类中的</a:t>
            </a:r>
            <a:r>
              <a:rPr lang="en-US" altLang="zh-CN" sz="2400" dirty="0" err="1" smtClean="0">
                <a:ea typeface="宋体" panose="02010600030101010101" pitchFamily="2" charset="-122"/>
                <a:cs typeface="Times New Roman" panose="02020603050405020304" pitchFamily="18" charset="0"/>
              </a:rPr>
              <a:t>getClass</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lvl="1" algn="just">
              <a:lnSpc>
                <a:spcPct val="110000"/>
              </a:lnSpc>
              <a:spcBef>
                <a:spcPct val="40000"/>
              </a:spcBef>
              <a:buFont typeface="Wingdings" panose="05000000000000000000" pitchFamily="2" charset="2"/>
              <a:buChar char="Ø"/>
            </a:pPr>
            <a:r>
              <a:rPr lang="en-US" altLang="zh-CN" sz="2600" b="1" dirty="0">
                <a:solidFill>
                  <a:srgbClr val="C00000"/>
                </a:solidFill>
                <a:ea typeface="宋体" panose="02010600030101010101" pitchFamily="2" charset="-122"/>
                <a:cs typeface="Times New Roman" panose="02020603050405020304" pitchFamily="18" charset="0"/>
              </a:rPr>
              <a:t>final</a:t>
            </a:r>
            <a:r>
              <a:rPr lang="zh-CN" altLang="en-US" sz="2600" b="1" dirty="0">
                <a:solidFill>
                  <a:srgbClr val="C00000"/>
                </a:solidFill>
                <a:ea typeface="宋体" panose="02010600030101010101" pitchFamily="2" charset="-122"/>
                <a:cs typeface="Times New Roman" panose="02020603050405020304" pitchFamily="18" charset="0"/>
              </a:rPr>
              <a:t>标记的变量</a:t>
            </a:r>
            <a:r>
              <a:rPr lang="en-US" altLang="zh-CN" sz="2600" b="1" dirty="0">
                <a:solidFill>
                  <a:srgbClr val="C00000"/>
                </a:solidFill>
                <a:ea typeface="宋体" panose="02010600030101010101" pitchFamily="2" charset="-122"/>
                <a:cs typeface="Times New Roman" panose="02020603050405020304" pitchFamily="18" charset="0"/>
              </a:rPr>
              <a:t>(</a:t>
            </a:r>
            <a:r>
              <a:rPr lang="zh-CN" altLang="en-US" sz="2600" b="1" dirty="0">
                <a:solidFill>
                  <a:srgbClr val="C00000"/>
                </a:solidFill>
                <a:ea typeface="宋体" panose="02010600030101010101" pitchFamily="2" charset="-122"/>
                <a:cs typeface="Times New Roman" panose="02020603050405020304" pitchFamily="18" charset="0"/>
              </a:rPr>
              <a:t>成员变量或局部变量</a:t>
            </a:r>
            <a:r>
              <a:rPr lang="en-US" altLang="zh-CN" sz="2600" b="1" dirty="0">
                <a:solidFill>
                  <a:srgbClr val="C00000"/>
                </a:solidFill>
                <a:ea typeface="宋体" panose="02010600030101010101" pitchFamily="2" charset="-122"/>
                <a:cs typeface="Times New Roman" panose="02020603050405020304" pitchFamily="18" charset="0"/>
              </a:rPr>
              <a:t>)</a:t>
            </a:r>
            <a:r>
              <a:rPr lang="zh-CN" altLang="en-US" sz="2600" b="1" dirty="0" smtClean="0">
                <a:solidFill>
                  <a:srgbClr val="C00000"/>
                </a:solidFill>
                <a:ea typeface="宋体" panose="02010600030101010101" pitchFamily="2" charset="-122"/>
                <a:cs typeface="Times New Roman" panose="02020603050405020304" pitchFamily="18" charset="0"/>
              </a:rPr>
              <a:t>即称为常量</a:t>
            </a:r>
            <a:r>
              <a:rPr lang="zh-CN" altLang="en-US" sz="2600" b="1" dirty="0">
                <a:solidFill>
                  <a:srgbClr val="C00000"/>
                </a:solidFill>
                <a:ea typeface="宋体" panose="02010600030101010101" pitchFamily="2" charset="-122"/>
                <a:cs typeface="Times New Roman" panose="02020603050405020304" pitchFamily="18" charset="0"/>
              </a:rPr>
              <a:t>。</a:t>
            </a:r>
            <a:r>
              <a:rPr lang="zh-CN" altLang="en-US" sz="2600" dirty="0" smtClean="0">
                <a:solidFill>
                  <a:srgbClr val="C00000"/>
                </a:solidFill>
                <a:ea typeface="宋体" panose="02010600030101010101" pitchFamily="2" charset="-122"/>
                <a:cs typeface="Times New Roman" panose="02020603050405020304" pitchFamily="18" charset="0"/>
              </a:rPr>
              <a:t>名称大写，且只能被赋值</a:t>
            </a:r>
            <a:r>
              <a:rPr lang="zh-CN" altLang="en-US" sz="2600" dirty="0">
                <a:solidFill>
                  <a:srgbClr val="C00000"/>
                </a:solidFill>
                <a:ea typeface="宋体" panose="02010600030101010101" pitchFamily="2" charset="-122"/>
                <a:cs typeface="Times New Roman" panose="02020603050405020304" pitchFamily="18" charset="0"/>
              </a:rPr>
              <a:t>一次</a:t>
            </a:r>
            <a:r>
              <a:rPr lang="zh-CN" altLang="en-US" sz="2600" dirty="0" smtClean="0">
                <a:ea typeface="宋体" panose="02010600030101010101" pitchFamily="2" charset="-122"/>
                <a:cs typeface="Times New Roman" panose="02020603050405020304" pitchFamily="18" charset="0"/>
              </a:rPr>
              <a:t>。</a:t>
            </a:r>
            <a:endParaRPr lang="en-US" altLang="zh-CN" sz="26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anose="02010600030101010101" pitchFamily="2" charset="-122"/>
                <a:cs typeface="Times New Roman" panose="02020603050405020304" pitchFamily="18" charset="0"/>
              </a:rPr>
              <a:t>final</a:t>
            </a:r>
            <a:r>
              <a:rPr lang="zh-CN" altLang="en-US" sz="2400" dirty="0" smtClean="0">
                <a:ea typeface="宋体" panose="02010600030101010101" pitchFamily="2" charset="-122"/>
                <a:cs typeface="Times New Roman" panose="02020603050405020304" pitchFamily="18" charset="0"/>
              </a:rPr>
              <a:t>标记的成员变量必须在声明的同时或在每个构造方法中或代码块中显式赋值，然后才能使用。</a:t>
            </a:r>
            <a:endParaRPr lang="en-US" altLang="zh-CN" sz="24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anose="02010600030101010101" pitchFamily="2" charset="-122"/>
                <a:cs typeface="Times New Roman" panose="02020603050405020304" pitchFamily="18" charset="0"/>
              </a:rPr>
              <a:t>final double PI=3.14;</a:t>
            </a: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1.final</a:t>
            </a:r>
            <a:r>
              <a:rPr lang="zh-CN" altLang="en-US" sz="3200" b="1" dirty="0" smtClean="0">
                <a:solidFill>
                  <a:srgbClr val="C00000"/>
                </a:solidFill>
                <a:ea typeface="宋体" panose="02010600030101010101" pitchFamily="2" charset="-122"/>
                <a:cs typeface="Times New Roman" panose="02020603050405020304" pitchFamily="18" charset="0"/>
              </a:rPr>
              <a:t>修饰类</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final class A{</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class B extends A{     //</a:t>
            </a:r>
            <a:r>
              <a:rPr lang="zh-CN" altLang="en-US" sz="2400" dirty="0" smtClean="0">
                <a:ea typeface="宋体" panose="02010600030101010101" pitchFamily="2" charset="-122"/>
                <a:cs typeface="Times New Roman" panose="02020603050405020304" pitchFamily="18" charset="0"/>
              </a:rPr>
              <a:t>错误，不能被继承。</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smtClean="0">
                <a:ea typeface="宋体" panose="02010600030101010101" pitchFamily="2" charset="-122"/>
                <a:cs typeface="Times New Roman" panose="02020603050405020304" pitchFamily="18" charset="0"/>
              </a:rPr>
              <a:t>中国古代，什么人不能有后代，就可以被</a:t>
            </a:r>
            <a:r>
              <a:rPr lang="en-US" altLang="zh-CN" sz="2400" dirty="0" smtClean="0">
                <a:ea typeface="宋体" panose="02010600030101010101" pitchFamily="2" charset="-122"/>
                <a:cs typeface="Times New Roman" panose="02020603050405020304" pitchFamily="18" charset="0"/>
              </a:rPr>
              <a:t>final</a:t>
            </a:r>
            <a:r>
              <a:rPr lang="zh-CN" altLang="en-US" sz="2400" dirty="0" smtClean="0">
                <a:ea typeface="宋体" panose="02010600030101010101" pitchFamily="2" charset="-122"/>
                <a:cs typeface="Times New Roman" panose="02020603050405020304" pitchFamily="18" charset="0"/>
              </a:rPr>
              <a:t>声明，称为太监类！</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2.final</a:t>
            </a:r>
            <a:r>
              <a:rPr lang="zh-CN" altLang="en-US" sz="3200" b="1" dirty="0" smtClean="0">
                <a:solidFill>
                  <a:srgbClr val="C00000"/>
                </a:solidFill>
                <a:ea typeface="宋体" panose="02010600030101010101" pitchFamily="2" charset="-122"/>
                <a:cs typeface="Times New Roman" panose="02020603050405020304" pitchFamily="18" charset="0"/>
              </a:rPr>
              <a:t>修饰方法</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1187624" y="2000240"/>
            <a:ext cx="6480720" cy="3785652"/>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class A{</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public final void print(){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System.out.println</a:t>
            </a:r>
            <a:r>
              <a:rPr lang="en-US" altLang="zh-CN" sz="2400" dirty="0" smtClean="0">
                <a:ea typeface="宋体" panose="02010600030101010101" pitchFamily="2" charset="-122"/>
                <a:cs typeface="Times New Roman" panose="02020603050405020304" pitchFamily="18" charset="0"/>
              </a:rPr>
              <a:t>(“A”);</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class B extends A{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public void print(){   </a:t>
            </a:r>
            <a:r>
              <a:rPr lang="en-US" altLang="zh-CN" sz="2400" dirty="0" smtClean="0">
                <a:solidFill>
                  <a:srgbClr val="FF0000"/>
                </a:solidFill>
                <a:ea typeface="宋体" panose="02010600030101010101" pitchFamily="2" charset="-122"/>
                <a:cs typeface="Times New Roman" panose="02020603050405020304" pitchFamily="18" charset="0"/>
              </a:rPr>
              <a:t>//</a:t>
            </a:r>
            <a:r>
              <a:rPr lang="zh-CN" altLang="en-US" sz="2400" dirty="0" smtClean="0">
                <a:solidFill>
                  <a:srgbClr val="FF0000"/>
                </a:solidFill>
                <a:ea typeface="宋体" panose="02010600030101010101" pitchFamily="2" charset="-122"/>
                <a:cs typeface="Times New Roman" panose="02020603050405020304" pitchFamily="18" charset="0"/>
              </a:rPr>
              <a:t>错误，不能被重写。</a:t>
            </a:r>
            <a:endParaRPr lang="en-US" altLang="zh-CN" sz="2400" dirty="0" smtClean="0">
              <a:solidFill>
                <a:srgbClr val="FF0000"/>
              </a:solidFill>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System.out.println</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尚硅谷</a:t>
            </a:r>
            <a:r>
              <a:rPr lang="en-US"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3.final</a:t>
            </a:r>
            <a:r>
              <a:rPr lang="zh-CN" altLang="en-US" sz="3200" b="1" dirty="0" smtClean="0">
                <a:solidFill>
                  <a:srgbClr val="C00000"/>
                </a:solidFill>
                <a:ea typeface="宋体" panose="02010600030101010101" pitchFamily="2" charset="-122"/>
                <a:cs typeface="Times New Roman" panose="02020603050405020304" pitchFamily="18" charset="0"/>
              </a:rPr>
              <a:t>修饰变量</a:t>
            </a:r>
            <a:r>
              <a:rPr lang="en-US" altLang="zh-CN" sz="3200" b="1" dirty="0" smtClean="0">
                <a:solidFill>
                  <a:srgbClr val="C00000"/>
                </a:solidFill>
                <a:ea typeface="宋体" panose="02010600030101010101" pitchFamily="2" charset="-122"/>
                <a:cs typeface="Times New Roman" panose="02020603050405020304" pitchFamily="18" charset="0"/>
              </a:rPr>
              <a:t>——</a:t>
            </a:r>
            <a:r>
              <a:rPr lang="zh-CN" altLang="en-US" sz="3200" b="1" dirty="0" smtClean="0">
                <a:solidFill>
                  <a:srgbClr val="C00000"/>
                </a:solidFill>
                <a:ea typeface="宋体" panose="02010600030101010101" pitchFamily="2" charset="-122"/>
                <a:cs typeface="Times New Roman" panose="02020603050405020304" pitchFamily="18" charset="0"/>
              </a:rPr>
              <a:t>常量</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975865" y="2004917"/>
            <a:ext cx="7746084" cy="2308324"/>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class  A{</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private final String INFO = “</a:t>
            </a:r>
            <a:r>
              <a:rPr lang="en-US" altLang="zh-CN" sz="2400" dirty="0" err="1">
                <a:ea typeface="宋体" panose="02010600030101010101" pitchFamily="2" charset="-122"/>
                <a:cs typeface="Times New Roman" panose="02020603050405020304" pitchFamily="18" charset="0"/>
              </a:rPr>
              <a:t>atguigu</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声明常量</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public void print(){</a:t>
            </a:r>
            <a:endParaRPr lang="en-US" altLang="zh-CN" sz="2400" dirty="0" smtClean="0">
              <a:ea typeface="宋体" panose="02010600030101010101" pitchFamily="2" charset="-122"/>
              <a:cs typeface="Times New Roman" panose="02020603050405020304" pitchFamily="18" charset="0"/>
            </a:endParaRPr>
          </a:p>
          <a:p>
            <a:r>
              <a:rPr lang="en-US" altLang="zh-CN" sz="2400" smtClean="0">
                <a:ea typeface="宋体" panose="02010600030101010101" pitchFamily="2" charset="-122"/>
                <a:cs typeface="Times New Roman" panose="02020603050405020304" pitchFamily="18" charset="0"/>
              </a:rPr>
              <a:t>                  //INFO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尚硅谷</a:t>
            </a:r>
            <a:r>
              <a:rPr lang="en-US"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
        <p:nvSpPr>
          <p:cNvPr id="4" name="TextBox 3"/>
          <p:cNvSpPr txBox="1"/>
          <p:nvPr/>
        </p:nvSpPr>
        <p:spPr>
          <a:xfrm>
            <a:off x="571472" y="4857760"/>
            <a:ext cx="8143932" cy="461665"/>
          </a:xfrm>
          <a:prstGeom prst="rect">
            <a:avLst/>
          </a:prstGeom>
          <a:noFill/>
        </p:spPr>
        <p:txBody>
          <a:bodyPr wrap="square" rtlCol="0">
            <a:spAutoFit/>
          </a:bodyPr>
          <a:lstStyle/>
          <a:p>
            <a:r>
              <a:rPr lang="zh-CN" altLang="en-US" sz="2400" dirty="0" smtClean="0">
                <a:ea typeface="宋体" panose="02010600030101010101" pitchFamily="2" charset="-122"/>
                <a:cs typeface="Times New Roman" panose="02020603050405020304" pitchFamily="18" charset="0"/>
              </a:rPr>
              <a:t>常量名要大写，内容不可修改。</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如同古代皇帝的圣旨。</a:t>
            </a:r>
            <a:endParaRPr lang="zh-CN" altLang="en-US" sz="2400" dirty="0">
              <a:ea typeface="宋体" panose="02010600030101010101" pitchFamily="2" charset="-122"/>
              <a:cs typeface="Times New Roman" panose="02020603050405020304" pitchFamily="18" charset="0"/>
            </a:endParaRP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smtClean="0">
                <a:solidFill>
                  <a:srgbClr val="FF0000"/>
                </a:solidFill>
                <a:ea typeface="宋体" panose="02010600030101010101" pitchFamily="2" charset="-122"/>
                <a:cs typeface="Times New Roman" panose="02020603050405020304" pitchFamily="18" charset="0"/>
              </a:rPr>
              <a:t>static final</a:t>
            </a:r>
            <a:r>
              <a:rPr lang="zh-CN" altLang="en-US" sz="2800" dirty="0" smtClean="0">
                <a:solidFill>
                  <a:srgbClr val="FF0000"/>
                </a:solidFill>
                <a:ea typeface="宋体" panose="02010600030101010101" pitchFamily="2" charset="-122"/>
                <a:cs typeface="Times New Roman" panose="02020603050405020304" pitchFamily="18" charset="0"/>
              </a:rPr>
              <a:t>：全局常量</a:t>
            </a:r>
            <a:endParaRPr lang="zh-CN" altLang="en-US" sz="28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2483768" y="620688"/>
            <a:ext cx="4822304" cy="853822"/>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C00000"/>
                </a:solidFill>
                <a:latin typeface="+mn-lt"/>
                <a:ea typeface="宋体" panose="02010600030101010101" pitchFamily="2" charset="-122"/>
                <a:cs typeface="Times New Roman" panose="02020603050405020304" pitchFamily="18" charset="0"/>
              </a:rPr>
              <a:t>final</a:t>
            </a:r>
            <a:r>
              <a:rPr lang="zh-CN" altLang="en-US" b="1" dirty="0" smtClean="0">
                <a:solidFill>
                  <a:schemeClr val="tx1"/>
                </a:solidFill>
                <a:latin typeface="+mn-lt"/>
                <a:ea typeface="宋体" panose="02010600030101010101" pitchFamily="2" charset="-122"/>
                <a:cs typeface="Times New Roman" panose="02020603050405020304" pitchFamily="18" charset="0"/>
              </a:rPr>
              <a:t>应用举例</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21507" name="Rectangle 3"/>
          <p:cNvSpPr>
            <a:spLocks noGrp="1" noChangeArrowheads="1"/>
          </p:cNvSpPr>
          <p:nvPr>
            <p:ph type="body" idx="1"/>
          </p:nvPr>
        </p:nvSpPr>
        <p:spPr>
          <a:xfrm>
            <a:off x="255926" y="1340768"/>
            <a:ext cx="8856984" cy="5256584"/>
          </a:xfrm>
        </p:spPr>
        <p:txBody>
          <a:bodyPr>
            <a:noAutofit/>
          </a:bodyPr>
          <a:lstStyle/>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public final class Test{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totalNumber</a:t>
            </a:r>
            <a:r>
              <a:rPr lang="en-US" altLang="zh-CN" sz="2400" dirty="0" smtClean="0">
                <a:solidFill>
                  <a:srgbClr val="C00000"/>
                </a:solidFill>
                <a:ea typeface="宋体" panose="02010600030101010101" pitchFamily="2" charset="-122"/>
                <a:cs typeface="Times New Roman" panose="02020603050405020304" pitchFamily="18" charset="0"/>
              </a:rPr>
              <a:t> = 5 ;</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final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ID;</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Test(){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ID = ++</a:t>
            </a:r>
            <a:r>
              <a:rPr lang="en-US" altLang="zh-CN" sz="2400" dirty="0" err="1" smtClean="0">
                <a:solidFill>
                  <a:srgbClr val="C00000"/>
                </a:solidFill>
                <a:ea typeface="宋体" panose="02010600030101010101" pitchFamily="2" charset="-122"/>
                <a:cs typeface="Times New Roman" panose="02020603050405020304" pitchFamily="18" charset="0"/>
              </a:rPr>
              <a:t>totalNumber</a:t>
            </a: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zh-CN" altLang="en-US" sz="2000" dirty="0" smtClean="0">
                <a:solidFill>
                  <a:srgbClr val="0000FF"/>
                </a:solidFill>
                <a:ea typeface="宋体" panose="02010600030101010101" pitchFamily="2" charset="-122"/>
                <a:cs typeface="Times New Roman" panose="02020603050405020304" pitchFamily="18" charset="0"/>
              </a:rPr>
              <a:t>可在构造方法中给</a:t>
            </a:r>
            <a:r>
              <a:rPr lang="en-US" altLang="zh-CN" sz="2000" dirty="0" smtClean="0">
                <a:solidFill>
                  <a:srgbClr val="0000FF"/>
                </a:solidFill>
                <a:ea typeface="宋体" panose="02010600030101010101" pitchFamily="2" charset="-122"/>
                <a:cs typeface="Times New Roman" panose="02020603050405020304" pitchFamily="18" charset="0"/>
              </a:rPr>
              <a:t>final</a:t>
            </a:r>
            <a:r>
              <a:rPr lang="zh-CN" altLang="en-US" sz="2000" dirty="0" smtClean="0">
                <a:solidFill>
                  <a:srgbClr val="0000FF"/>
                </a:solidFill>
                <a:ea typeface="宋体" panose="02010600030101010101" pitchFamily="2" charset="-122"/>
                <a:cs typeface="Times New Roman" panose="02020603050405020304" pitchFamily="18" charset="0"/>
              </a:rPr>
              <a:t>变量赋值</a:t>
            </a:r>
            <a:endParaRPr lang="zh-CN" altLang="en-US" sz="2000" dirty="0" smtClean="0">
              <a:solidFill>
                <a:srgbClr val="0000FF"/>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smtClean="0">
                <a:solidFill>
                  <a:srgbClr val="C00000"/>
                </a:solidFill>
                <a:ea typeface="宋体" panose="02010600030101010101" pitchFamily="2" charset="-122"/>
                <a:cs typeface="Times New Roman" panose="02020603050405020304" pitchFamily="18" charset="0"/>
              </a:rPr>
              <a:t>args</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Test t = new Test();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(t.ID);		</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final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I = 10;</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final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J;</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J = 20;</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J = 30;  </a:t>
            </a:r>
            <a:r>
              <a:rPr lang="en-US" altLang="zh-CN" sz="2000" dirty="0" smtClean="0">
                <a:solidFill>
                  <a:srgbClr val="0000FF"/>
                </a:solidFill>
                <a:ea typeface="宋体" panose="02010600030101010101" pitchFamily="2" charset="-122"/>
                <a:cs typeface="Times New Roman" panose="02020603050405020304" pitchFamily="18" charset="0"/>
              </a:rPr>
              <a:t>//</a:t>
            </a:r>
            <a:r>
              <a:rPr lang="zh-CN" altLang="en-US" sz="2000" dirty="0" smtClean="0">
                <a:solidFill>
                  <a:srgbClr val="0000FF"/>
                </a:solidFill>
                <a:ea typeface="宋体" panose="02010600030101010101" pitchFamily="2" charset="-122"/>
                <a:cs typeface="Times New Roman" panose="02020603050405020304" pitchFamily="18" charset="0"/>
              </a:rPr>
              <a:t>非法</a:t>
            </a:r>
            <a:endParaRPr lang="zh-CN" altLang="en-US" sz="2000" dirty="0" smtClean="0">
              <a:solidFill>
                <a:srgbClr val="0000FF"/>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4406" y="908720"/>
            <a:ext cx="2664296" cy="461665"/>
          </a:xfrm>
          <a:prstGeom prst="rect">
            <a:avLst/>
          </a:prstGeom>
          <a:noFill/>
        </p:spPr>
        <p:txBody>
          <a:bodyPr wrap="square" rtlCol="0">
            <a:spAutoFit/>
          </a:bodyPr>
          <a:lstStyle/>
          <a:p>
            <a:r>
              <a:rPr lang="zh-CN" altLang="en-US" sz="2400" b="1" dirty="0" smtClean="0">
                <a:latin typeface="新宋体" panose="02010609030101010101" pitchFamily="49" charset="-122"/>
                <a:ea typeface="新宋体" panose="02010609030101010101" pitchFamily="49" charset="-122"/>
              </a:rPr>
              <a:t>排错：</a:t>
            </a:r>
            <a:endParaRPr lang="en-US" altLang="zh-CN" sz="2400" b="1" dirty="0" smtClean="0">
              <a:latin typeface="新宋体" panose="02010609030101010101" pitchFamily="49" charset="-122"/>
              <a:ea typeface="新宋体" panose="02010609030101010101" pitchFamily="49" charset="-122"/>
            </a:endParaRPr>
          </a:p>
        </p:txBody>
      </p:sp>
      <p:sp>
        <p:nvSpPr>
          <p:cNvPr id="4" name="矩形 3"/>
          <p:cNvSpPr/>
          <p:nvPr/>
        </p:nvSpPr>
        <p:spPr>
          <a:xfrm>
            <a:off x="707395" y="1559730"/>
            <a:ext cx="6336704" cy="1446550"/>
          </a:xfrm>
          <a:prstGeom prst="rect">
            <a:avLst/>
          </a:prstGeom>
        </p:spPr>
        <p:txBody>
          <a:bodyPr wrap="square">
            <a:spAutoFit/>
          </a:bodyPr>
          <a:lstStyle/>
          <a:p>
            <a:r>
              <a:rPr lang="en-US" altLang="zh-CN" sz="2200" dirty="0"/>
              <a:t>public class Something { </a:t>
            </a:r>
            <a:endParaRPr lang="en-US" altLang="zh-CN" sz="2200" dirty="0"/>
          </a:p>
          <a:p>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endParaRPr lang="en-US" altLang="zh-CN" sz="2200" dirty="0"/>
          </a:p>
          <a:p>
            <a:r>
              <a:rPr lang="en-US" altLang="zh-CN" sz="2200" dirty="0"/>
              <a:t>return ++x; </a:t>
            </a:r>
            <a:endParaRPr lang="en-US" altLang="zh-CN" sz="2200" dirty="0"/>
          </a:p>
          <a:p>
            <a:r>
              <a:rPr lang="en-US" altLang="zh-CN" sz="2200" dirty="0"/>
              <a:t>} </a:t>
            </a:r>
            <a:r>
              <a:rPr lang="en-US" altLang="zh-CN" sz="2200" dirty="0" smtClean="0"/>
              <a:t> } </a:t>
            </a:r>
            <a:endParaRPr lang="zh-CN" altLang="en-US" sz="2200" dirty="0"/>
          </a:p>
        </p:txBody>
      </p:sp>
      <p:sp>
        <p:nvSpPr>
          <p:cNvPr id="5" name="矩形 4"/>
          <p:cNvSpPr/>
          <p:nvPr/>
        </p:nvSpPr>
        <p:spPr>
          <a:xfrm>
            <a:off x="690500" y="1522585"/>
            <a:ext cx="7272808" cy="148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338" y="3187712"/>
            <a:ext cx="7261938" cy="3139321"/>
          </a:xfrm>
          <a:prstGeom prst="rect">
            <a:avLst/>
          </a:prstGeom>
        </p:spPr>
        <p:txBody>
          <a:bodyPr wrap="square">
            <a:spAutoFit/>
          </a:bodyPr>
          <a:lstStyle/>
          <a:p>
            <a:r>
              <a:rPr lang="en-US" altLang="zh-CN" sz="2200" dirty="0"/>
              <a:t>public class Something { </a:t>
            </a:r>
            <a:endParaRPr lang="en-US" altLang="zh-CN" sz="2200" dirty="0"/>
          </a:p>
          <a:p>
            <a:r>
              <a:rPr lang="en-US" altLang="zh-CN" sz="2200" dirty="0"/>
              <a:t>public static void main(String[] </a:t>
            </a:r>
            <a:r>
              <a:rPr lang="en-US" altLang="zh-CN" sz="2200" dirty="0" err="1"/>
              <a:t>args</a:t>
            </a:r>
            <a:r>
              <a:rPr lang="en-US" altLang="zh-CN" sz="2200" dirty="0"/>
              <a:t>) { </a:t>
            </a:r>
            <a:endParaRPr lang="en-US" altLang="zh-CN" sz="2200" dirty="0"/>
          </a:p>
          <a:p>
            <a:r>
              <a:rPr lang="en-US" altLang="zh-CN" sz="2200" dirty="0"/>
              <a:t>Other o = new Other(); </a:t>
            </a:r>
            <a:endParaRPr lang="en-US" altLang="zh-CN" sz="2200" dirty="0"/>
          </a:p>
          <a:p>
            <a:r>
              <a:rPr lang="en-US" altLang="zh-CN" sz="2200" dirty="0"/>
              <a:t>new Something().</a:t>
            </a:r>
            <a:r>
              <a:rPr lang="en-US" altLang="zh-CN" sz="2200" dirty="0" err="1"/>
              <a:t>addOne</a:t>
            </a:r>
            <a:r>
              <a:rPr lang="en-US" altLang="zh-CN" sz="2200" dirty="0"/>
              <a:t>(o); </a:t>
            </a:r>
            <a:r>
              <a:rPr lang="en-US" altLang="zh-CN" sz="2200" dirty="0" smtClean="0"/>
              <a:t>} </a:t>
            </a:r>
            <a:endParaRPr lang="en-US" altLang="zh-CN" sz="2200" dirty="0"/>
          </a:p>
          <a:p>
            <a:r>
              <a:rPr lang="en-US" altLang="zh-CN" sz="2200" dirty="0"/>
              <a:t>public void </a:t>
            </a:r>
            <a:r>
              <a:rPr lang="en-US" altLang="zh-CN" sz="2200" dirty="0" err="1"/>
              <a:t>addOne</a:t>
            </a:r>
            <a:r>
              <a:rPr lang="en-US" altLang="zh-CN" sz="2200" dirty="0"/>
              <a:t>(final Other o) { </a:t>
            </a:r>
            <a:endParaRPr lang="en-US" altLang="zh-CN" sz="2200" dirty="0"/>
          </a:p>
          <a:p>
            <a:r>
              <a:rPr lang="en-US" altLang="zh-CN" sz="2200" dirty="0" err="1"/>
              <a:t>o.i</a:t>
            </a:r>
            <a:r>
              <a:rPr lang="en-US" altLang="zh-CN" sz="2200" dirty="0"/>
              <a:t>++; </a:t>
            </a:r>
            <a:endParaRPr lang="en-US" altLang="zh-CN" sz="2200" dirty="0"/>
          </a:p>
          <a:p>
            <a:r>
              <a:rPr lang="en-US" altLang="zh-CN" sz="2200" dirty="0"/>
              <a:t>} </a:t>
            </a:r>
            <a:r>
              <a:rPr lang="en-US" altLang="zh-CN" sz="2200" dirty="0" smtClean="0"/>
              <a:t> } </a:t>
            </a:r>
            <a:endParaRPr lang="en-US" altLang="zh-CN" sz="2200" dirty="0"/>
          </a:p>
          <a:p>
            <a:r>
              <a:rPr lang="en-US" altLang="zh-CN" sz="2200" dirty="0"/>
              <a:t>class Other { </a:t>
            </a:r>
            <a:endParaRPr lang="en-US" altLang="zh-CN" sz="2200" dirty="0"/>
          </a:p>
          <a:p>
            <a:r>
              <a:rPr lang="en-US" altLang="zh-CN" sz="2200" dirty="0"/>
              <a:t>public </a:t>
            </a:r>
            <a:r>
              <a:rPr lang="en-US" altLang="zh-CN" sz="2200" dirty="0" err="1"/>
              <a:t>int</a:t>
            </a:r>
            <a:r>
              <a:rPr lang="en-US" altLang="zh-CN" sz="2200" dirty="0"/>
              <a:t> </a:t>
            </a:r>
            <a:r>
              <a:rPr lang="en-US" altLang="zh-CN" sz="2200" dirty="0" err="1"/>
              <a:t>i</a:t>
            </a:r>
            <a:r>
              <a:rPr lang="en-US" altLang="zh-CN" sz="2200" dirty="0"/>
              <a:t>; </a:t>
            </a:r>
            <a:r>
              <a:rPr lang="en-US" altLang="zh-CN" sz="2200" dirty="0" smtClean="0"/>
              <a:t>} </a:t>
            </a:r>
            <a:endParaRPr lang="zh-CN" altLang="en-US" sz="2200" dirty="0"/>
          </a:p>
        </p:txBody>
      </p:sp>
      <p:sp>
        <p:nvSpPr>
          <p:cNvPr id="8" name="矩形 7"/>
          <p:cNvSpPr/>
          <p:nvPr/>
        </p:nvSpPr>
        <p:spPr>
          <a:xfrm>
            <a:off x="650468" y="3201612"/>
            <a:ext cx="7312840" cy="332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571604" y="761754"/>
            <a:ext cx="4955029" cy="723030"/>
          </a:xfrm>
        </p:spPr>
        <p:txBody>
          <a:bodyPr>
            <a:normAutofit/>
          </a:bodyPr>
          <a:lstStyle/>
          <a:p>
            <a:pPr algn="r">
              <a:defRPr/>
            </a:pPr>
            <a:r>
              <a:rPr lang="zh-CN" altLang="en-US" b="1" dirty="0" smtClean="0">
                <a:latin typeface="+mn-lt"/>
                <a:ea typeface="宋体" panose="02010600030101010101" pitchFamily="2" charset="-122"/>
                <a:cs typeface="Times New Roman" panose="02020603050405020304" pitchFamily="18" charset="0"/>
              </a:rPr>
              <a:t>继承中的私有成员</a:t>
            </a:r>
            <a:endParaRPr lang="en-US" altLang="zh-CN" b="1" dirty="0" smtClean="0">
              <a:latin typeface="+mn-lt"/>
              <a:ea typeface="宋体" panose="02010600030101010101" pitchFamily="2" charset="-122"/>
              <a:cs typeface="Times New Roman" panose="02020603050405020304" pitchFamily="18" charset="0"/>
            </a:endParaRPr>
          </a:p>
        </p:txBody>
      </p:sp>
      <p:sp>
        <p:nvSpPr>
          <p:cNvPr id="10243" name="Rectangle 3"/>
          <p:cNvSpPr>
            <a:spLocks noChangeArrowheads="1"/>
          </p:cNvSpPr>
          <p:nvPr/>
        </p:nvSpPr>
        <p:spPr bwMode="auto">
          <a:xfrm>
            <a:off x="250825" y="1484784"/>
            <a:ext cx="8210550" cy="542584"/>
          </a:xfrm>
          <a:prstGeom prst="rect">
            <a:avLst/>
          </a:prstGeom>
          <a:noFill/>
          <a:ln w="9525">
            <a:noFill/>
            <a:miter lim="800000"/>
          </a:ln>
        </p:spPr>
        <p:txBody>
          <a:bodyPr>
            <a:spAutoFit/>
          </a:bodyPr>
          <a:lstStyle/>
          <a:p>
            <a:pPr marL="457200" indent="-457200">
              <a:lnSpc>
                <a:spcPct val="110000"/>
              </a:lnSpc>
              <a:buFont typeface="Wingdings" panose="05000000000000000000" pitchFamily="2" charset="2"/>
              <a:buChar char="l"/>
            </a:pPr>
            <a:endParaRPr lang="zh-CN" altLang="en-US" sz="2800" dirty="0">
              <a:ea typeface="宋体" panose="02010600030101010101" pitchFamily="2" charset="-122"/>
              <a:cs typeface="Times New Roman" panose="02020603050405020304" pitchFamily="18" charset="0"/>
            </a:endParaRPr>
          </a:p>
        </p:txBody>
      </p:sp>
      <p:sp>
        <p:nvSpPr>
          <p:cNvPr id="226310" name="Rectangle 6"/>
          <p:cNvSpPr>
            <a:spLocks noChangeArrowheads="1"/>
          </p:cNvSpPr>
          <p:nvPr/>
        </p:nvSpPr>
        <p:spPr bwMode="auto">
          <a:xfrm>
            <a:off x="214282" y="1643050"/>
            <a:ext cx="8461375" cy="2492990"/>
          </a:xfrm>
          <a:prstGeom prst="rect">
            <a:avLst/>
          </a:prstGeom>
          <a:noFill/>
          <a:ln w="9525">
            <a:noFill/>
            <a:miter lim="800000"/>
          </a:ln>
        </p:spPr>
        <p:txBody>
          <a:bodyPr wrap="square">
            <a:spAutoFit/>
          </a:bodyPr>
          <a:lstStyle/>
          <a:p>
            <a:pPr>
              <a:spcBef>
                <a:spcPct val="50000"/>
              </a:spcBef>
              <a:buClr>
                <a:srgbClr val="DD8B07"/>
              </a:buClr>
              <a:buSzPct val="110000"/>
              <a:buFont typeface="Wingdings" panose="05000000000000000000" pitchFamily="2" charset="2"/>
              <a:buNone/>
            </a:pPr>
            <a:r>
              <a:rPr lang="zh-CN" altLang="en-US" sz="2400" b="1" dirty="0">
                <a:ea typeface="宋体" panose="02010600030101010101" pitchFamily="2" charset="-122"/>
                <a:cs typeface="Times New Roman" panose="02020603050405020304" pitchFamily="18" charset="0"/>
              </a:rPr>
              <a:t>关于继承的规则</a:t>
            </a:r>
            <a:r>
              <a:rPr lang="zh-CN" altLang="en-US" sz="2400" b="1"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l"/>
              <a:defRPr/>
            </a:pPr>
            <a:r>
              <a:rPr lang="zh-CN" altLang="en-US" sz="2400" dirty="0" smtClean="0">
                <a:ea typeface="宋体" panose="02010600030101010101" pitchFamily="2" charset="-122"/>
                <a:cs typeface="Times New Roman" panose="02020603050405020304" pitchFamily="18" charset="0"/>
              </a:rPr>
              <a:t>父类中的成员，无论是公有</a:t>
            </a:r>
            <a:r>
              <a:rPr lang="en-US" altLang="zh-CN" sz="2400" dirty="0" smtClean="0">
                <a:ea typeface="宋体" panose="02010600030101010101" pitchFamily="2" charset="-122"/>
                <a:cs typeface="Times New Roman" panose="02020603050405020304" pitchFamily="18" charset="0"/>
              </a:rPr>
              <a:t>(public)</a:t>
            </a:r>
            <a:r>
              <a:rPr lang="zh-CN" altLang="en-US" sz="2400" dirty="0" smtClean="0">
                <a:ea typeface="宋体" panose="02010600030101010101" pitchFamily="2" charset="-122"/>
                <a:cs typeface="Times New Roman" panose="02020603050405020304" pitchFamily="18" charset="0"/>
              </a:rPr>
              <a:t>还是私有</a:t>
            </a:r>
            <a:r>
              <a:rPr lang="en-US" altLang="zh-CN" sz="2400" dirty="0" smtClean="0">
                <a:ea typeface="宋体" panose="02010600030101010101" pitchFamily="2" charset="-122"/>
                <a:cs typeface="Times New Roman" panose="02020603050405020304" pitchFamily="18" charset="0"/>
              </a:rPr>
              <a:t>(private)</a:t>
            </a:r>
            <a:r>
              <a:rPr lang="zh-CN" altLang="en-US" sz="2400" dirty="0" smtClean="0">
                <a:ea typeface="宋体" panose="02010600030101010101" pitchFamily="2" charset="-122"/>
                <a:cs typeface="Times New Roman" panose="02020603050405020304" pitchFamily="18" charset="0"/>
              </a:rPr>
              <a:t>，均被子类继承。</a:t>
            </a:r>
            <a:endParaRPr lang="en-US" altLang="zh-CN" sz="2400" dirty="0" smtClean="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l"/>
              <a:defRPr/>
            </a:pPr>
            <a:r>
              <a:rPr lang="zh-CN" altLang="en-US" sz="2400" dirty="0" smtClean="0">
                <a:ea typeface="宋体" panose="02010600030101010101" pitchFamily="2" charset="-122"/>
                <a:cs typeface="Times New Roman" panose="02020603050405020304" pitchFamily="18" charset="0"/>
              </a:rPr>
              <a:t>子类不能对继承的私有成员直接进行访问，可通过继承的公有方法来访问。</a:t>
            </a:r>
            <a:endParaRPr lang="en-US" altLang="zh-CN" sz="2400" dirty="0" smtClean="0">
              <a:ea typeface="宋体" panose="02010600030101010101" pitchFamily="2" charset="-122"/>
              <a:cs typeface="Times New Roman" panose="02020603050405020304" pitchFamily="18" charset="0"/>
            </a:endParaRPr>
          </a:p>
          <a:p>
            <a:pPr marL="0" lvl="1">
              <a:spcBef>
                <a:spcPct val="50000"/>
              </a:spcBef>
              <a:buClr>
                <a:srgbClr val="DD8B07"/>
              </a:buClr>
              <a:buSzPct val="110000"/>
              <a:buFont typeface="Wingdings" panose="05000000000000000000" pitchFamily="2" charset="2"/>
              <a:buChar char="Ø"/>
            </a:pPr>
            <a:endParaRPr lang="zh-CN" altLang="en-US" sz="2400" b="1" dirty="0">
              <a:ea typeface="宋体" panose="02010600030101010101" pitchFamily="2" charset="-122"/>
              <a:cs typeface="Times New Roman" panose="02020603050405020304" pitchFamily="18" charset="0"/>
            </a:endParaRPr>
          </a:p>
        </p:txBody>
      </p:sp>
      <p:pic>
        <p:nvPicPr>
          <p:cNvPr id="5" name="图片 4" descr="QQ截图20121119002606.png"/>
          <p:cNvPicPr>
            <a:picLocks noChangeAspect="1"/>
          </p:cNvPicPr>
          <p:nvPr/>
        </p:nvPicPr>
        <p:blipFill>
          <a:blip r:embed="rId1">
            <a:clrChange>
              <a:clrFrom>
                <a:srgbClr val="FEFEFE"/>
              </a:clrFrom>
              <a:clrTo>
                <a:srgbClr val="FEFEFE">
                  <a:alpha val="0"/>
                </a:srgbClr>
              </a:clrTo>
            </a:clrChange>
          </a:blip>
          <a:stretch>
            <a:fillRect/>
          </a:stretch>
        </p:blipFill>
        <p:spPr>
          <a:xfrm>
            <a:off x="1357290" y="4000504"/>
            <a:ext cx="5604201" cy="1847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slide(fromBottom)">
                                      <p:cBhvr>
                                        <p:cTn id="7"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—Employee</a:t>
            </a:r>
            <a:r>
              <a:rPr lang="zh-CN" altLang="en-US" dirty="0" smtClean="0"/>
              <a:t>类</a:t>
            </a:r>
            <a:endParaRPr lang="zh-CN" altLang="en-US" dirty="0"/>
          </a:p>
        </p:txBody>
      </p:sp>
      <p:sp>
        <p:nvSpPr>
          <p:cNvPr id="3" name="内容占位符 2"/>
          <p:cNvSpPr>
            <a:spLocks noGrp="1"/>
          </p:cNvSpPr>
          <p:nvPr>
            <p:ph idx="1"/>
          </p:nvPr>
        </p:nvSpPr>
        <p:spPr>
          <a:xfrm>
            <a:off x="457200" y="1142984"/>
            <a:ext cx="8229600" cy="4929222"/>
          </a:xfrm>
        </p:spPr>
        <p:txBody>
          <a:bodyPr>
            <a:noAutofit/>
          </a:bodyPr>
          <a:lstStyle/>
          <a:p>
            <a:pPr marL="361950" indent="-361950">
              <a:buFont typeface="Arial" panose="020B0604020202020204" pitchFamily="34" charset="0"/>
              <a:buNone/>
              <a:defRPr/>
            </a:pPr>
            <a:r>
              <a:rPr lang="en-US" altLang="zh-CN" sz="1600" dirty="0" smtClean="0">
                <a:ea typeface="宋体" panose="02010600030101010101" pitchFamily="2" charset="-122"/>
              </a:rPr>
              <a:t>1  public class Employee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2      private String name = "</a:t>
            </a:r>
            <a:r>
              <a:rPr lang="zh-CN" altLang="en-US" sz="1600" dirty="0" smtClean="0">
                <a:ea typeface="宋体" panose="02010600030101010101" pitchFamily="2" charset="-122"/>
              </a:rPr>
              <a:t>张三</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3      private String address;</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4      private float salary;</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5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6      public void </a:t>
            </a:r>
            <a:r>
              <a:rPr lang="en-US" altLang="zh-CN" sz="1600" dirty="0" err="1" smtClean="0">
                <a:ea typeface="宋体" panose="02010600030101010101" pitchFamily="2" charset="-122"/>
              </a:rPr>
              <a:t>receivesPay</a:t>
            </a:r>
            <a:r>
              <a:rPr lang="en-US" altLang="zh-CN" sz="1600" dirty="0" smtClean="0">
                <a:ea typeface="宋体" panose="02010600030101010101" pitchFamily="2" charset="-122"/>
              </a:rPr>
              <a:t> ()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7          </a:t>
            </a:r>
            <a:r>
              <a:rPr lang="en-US" altLang="zh-CN" sz="1600" dirty="0" err="1" smtClean="0">
                <a:ea typeface="宋体" panose="02010600030101010101" pitchFamily="2" charset="-122"/>
              </a:rPr>
              <a:t>System.out.println</a:t>
            </a:r>
            <a:r>
              <a:rPr lang="en-US" altLang="zh-CN" sz="1600" dirty="0" smtClean="0">
                <a:ea typeface="宋体" panose="02010600030101010101" pitchFamily="2" charset="-122"/>
              </a:rPr>
              <a:t>("</a:t>
            </a:r>
            <a:r>
              <a:rPr lang="en-US" altLang="zh-CN" sz="1600" dirty="0" err="1" smtClean="0">
                <a:ea typeface="宋体" panose="02010600030101010101" pitchFamily="2" charset="-122"/>
              </a:rPr>
              <a:t>receivesPay</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8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9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10     public String </a:t>
            </a:r>
            <a:r>
              <a:rPr lang="en-US" altLang="zh-CN" sz="1600" dirty="0" err="1" smtClean="0">
                <a:ea typeface="宋体" panose="02010600030101010101" pitchFamily="2" charset="-122"/>
              </a:rPr>
              <a:t>getName</a:t>
            </a:r>
            <a:r>
              <a:rPr lang="en-US" altLang="zh-CN" sz="1600" dirty="0" smtClean="0">
                <a:ea typeface="宋体" panose="02010600030101010101" pitchFamily="2" charset="-122"/>
              </a:rPr>
              <a:t>()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11         return name;</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12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solidFill>
                  <a:srgbClr val="0000FF"/>
                </a:solidFill>
                <a:ea typeface="宋体" panose="02010600030101010101" pitchFamily="2" charset="-122"/>
              </a:rPr>
              <a:t>13     public void </a:t>
            </a:r>
            <a:r>
              <a:rPr lang="en-US" altLang="zh-CN" sz="1600" dirty="0" err="1" smtClean="0">
                <a:solidFill>
                  <a:srgbClr val="0000FF"/>
                </a:solidFill>
                <a:ea typeface="宋体" panose="02010600030101010101" pitchFamily="2" charset="-122"/>
              </a:rPr>
              <a:t>setName</a:t>
            </a:r>
            <a:r>
              <a:rPr lang="en-US" altLang="zh-CN" sz="1600" dirty="0" smtClean="0">
                <a:solidFill>
                  <a:srgbClr val="0000FF"/>
                </a:solidFill>
                <a:ea typeface="宋体" panose="02010600030101010101" pitchFamily="2" charset="-122"/>
              </a:rPr>
              <a:t>(String name) {</a:t>
            </a:r>
            <a:endParaRPr lang="en-US" altLang="zh-CN" sz="1600" dirty="0" smtClean="0">
              <a:solidFill>
                <a:srgbClr val="0000FF"/>
              </a:solidFill>
              <a:ea typeface="宋体" panose="02010600030101010101" pitchFamily="2" charset="-122"/>
            </a:endParaRPr>
          </a:p>
          <a:p>
            <a:pPr marL="361950" indent="-361950">
              <a:buFont typeface="Arial" panose="020B0604020202020204" pitchFamily="34" charset="0"/>
              <a:buNone/>
              <a:defRPr/>
            </a:pPr>
            <a:r>
              <a:rPr lang="en-US" altLang="zh-CN" sz="1600" dirty="0" smtClean="0">
                <a:solidFill>
                  <a:srgbClr val="0000FF"/>
                </a:solidFill>
                <a:ea typeface="宋体" panose="02010600030101010101" pitchFamily="2" charset="-122"/>
              </a:rPr>
              <a:t>14         this.name = name;</a:t>
            </a:r>
            <a:endParaRPr lang="en-US" altLang="zh-CN" sz="1600" dirty="0" smtClean="0">
              <a:solidFill>
                <a:srgbClr val="0000FF"/>
              </a:solidFill>
              <a:ea typeface="宋体" panose="02010600030101010101" pitchFamily="2" charset="-122"/>
            </a:endParaRPr>
          </a:p>
          <a:p>
            <a:pPr marL="361950" indent="-361950">
              <a:buFont typeface="Arial" panose="020B0604020202020204" pitchFamily="34" charset="0"/>
              <a:buNone/>
              <a:defRPr/>
            </a:pPr>
            <a:r>
              <a:rPr lang="en-US" altLang="zh-CN" sz="1600" dirty="0" smtClean="0">
                <a:solidFill>
                  <a:srgbClr val="0000FF"/>
                </a:solidFill>
                <a:ea typeface="宋体" panose="02010600030101010101" pitchFamily="2" charset="-122"/>
              </a:rPr>
              <a:t>15     }</a:t>
            </a:r>
            <a:endParaRPr lang="en-US" altLang="zh-CN" sz="1600" dirty="0" smtClean="0">
              <a:solidFill>
                <a:srgbClr val="0000FF"/>
              </a:solidFill>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16     public String </a:t>
            </a:r>
            <a:r>
              <a:rPr lang="en-US" altLang="zh-CN" sz="1600" dirty="0" err="1" smtClean="0">
                <a:ea typeface="宋体" panose="02010600030101010101" pitchFamily="2" charset="-122"/>
              </a:rPr>
              <a:t>getAddress</a:t>
            </a:r>
            <a:r>
              <a:rPr lang="en-US" altLang="zh-CN" sz="1600" dirty="0" smtClean="0">
                <a:ea typeface="宋体" panose="02010600030101010101" pitchFamily="2" charset="-122"/>
              </a:rPr>
              <a:t>()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17         return address;</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18     }</a:t>
            </a:r>
            <a:endParaRPr lang="en-US" altLang="zh-CN" sz="1600" dirty="0" smtClean="0">
              <a:ea typeface="宋体" panose="02010600030101010101" pitchFamily="2" charset="-122"/>
            </a:endParaRPr>
          </a:p>
          <a:p>
            <a:pPr marL="361950" indent="-361950">
              <a:buFont typeface="Arial" panose="020B0604020202020204" pitchFamily="34" charset="0"/>
              <a:buNone/>
              <a:defRPr/>
            </a:pPr>
            <a:r>
              <a:rPr lang="en-US" altLang="zh-CN" sz="1600" dirty="0" smtClean="0">
                <a:ea typeface="宋体" panose="02010600030101010101" pitchFamily="2" charset="-122"/>
              </a:rPr>
              <a:t>19 }</a:t>
            </a:r>
            <a:endParaRPr lang="en-US" altLang="zh-CN" sz="1600" dirty="0" smtClean="0">
              <a:ea typeface="宋体" panose="02010600030101010101" pitchFamily="2" charset="-122"/>
            </a:endParaRPr>
          </a:p>
          <a:p>
            <a:endParaRPr lang="zh-CN"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—Manager</a:t>
            </a:r>
            <a:r>
              <a:rPr lang="zh-CN" altLang="en-US" dirty="0" smtClean="0"/>
              <a:t>类</a:t>
            </a:r>
            <a:endParaRPr lang="zh-CN" altLang="en-US" dirty="0"/>
          </a:p>
        </p:txBody>
      </p:sp>
      <p:sp>
        <p:nvSpPr>
          <p:cNvPr id="3" name="内容占位符 2"/>
          <p:cNvSpPr>
            <a:spLocks noGrp="1"/>
          </p:cNvSpPr>
          <p:nvPr>
            <p:ph idx="1"/>
          </p:nvPr>
        </p:nvSpPr>
        <p:spPr>
          <a:xfrm>
            <a:off x="457200" y="1142984"/>
            <a:ext cx="8229600" cy="4929222"/>
          </a:xfrm>
        </p:spPr>
        <p:txBody>
          <a:bodyPr>
            <a:noAutofit/>
          </a:bodyPr>
          <a:lstStyle/>
          <a:p>
            <a:pPr marL="361950" indent="-361950">
              <a:buNone/>
              <a:defRPr/>
            </a:pPr>
            <a:r>
              <a:rPr lang="en-US" altLang="zh-CN" sz="1600" dirty="0" smtClean="0">
                <a:ea typeface="宋体" panose="02010600030101010101" pitchFamily="2" charset="-122"/>
              </a:rPr>
              <a:t>1  public class Manager extends Employee {</a:t>
            </a:r>
            <a:endParaRPr lang="en-US" altLang="zh-CN" sz="1600" dirty="0" smtClean="0">
              <a:ea typeface="宋体" panose="02010600030101010101" pitchFamily="2" charset="-122"/>
            </a:endParaRPr>
          </a:p>
          <a:p>
            <a:pPr marL="361950" indent="-361950">
              <a:buNone/>
              <a:defRPr/>
            </a:pPr>
            <a:r>
              <a:rPr lang="en-US" altLang="zh-CN" sz="1600" dirty="0" smtClean="0">
                <a:solidFill>
                  <a:srgbClr val="0000FF"/>
                </a:solidFill>
                <a:ea typeface="宋体" panose="02010600030101010101" pitchFamily="2" charset="-122"/>
              </a:rPr>
              <a:t>2      //[private String name = "</a:t>
            </a:r>
            <a:r>
              <a:rPr lang="zh-CN" altLang="en-US" sz="1600" dirty="0" smtClean="0">
                <a:solidFill>
                  <a:srgbClr val="0000FF"/>
                </a:solidFill>
                <a:ea typeface="宋体" panose="02010600030101010101" pitchFamily="2" charset="-122"/>
              </a:rPr>
              <a:t>张三</a:t>
            </a:r>
            <a:r>
              <a:rPr lang="en-US" altLang="zh-CN" sz="1600" dirty="0" smtClean="0">
                <a:solidFill>
                  <a:srgbClr val="0000FF"/>
                </a:solidFill>
                <a:ea typeface="宋体" panose="02010600030101010101" pitchFamily="2" charset="-122"/>
              </a:rPr>
              <a:t>";]</a:t>
            </a:r>
            <a:endParaRPr lang="en-US" altLang="zh-CN" sz="1600" dirty="0" smtClean="0">
              <a:solidFill>
                <a:srgbClr val="0000FF"/>
              </a:solidFill>
              <a:ea typeface="宋体" panose="02010600030101010101" pitchFamily="2" charset="-122"/>
            </a:endParaRPr>
          </a:p>
          <a:p>
            <a:pPr marL="361950" indent="-361950">
              <a:buNone/>
              <a:defRPr/>
            </a:pPr>
            <a:r>
              <a:rPr lang="en-US" altLang="zh-CN" sz="1600" dirty="0" smtClean="0">
                <a:ea typeface="宋体" panose="02010600030101010101" pitchFamily="2" charset="-122"/>
              </a:rPr>
              <a:t>3      </a:t>
            </a:r>
            <a:r>
              <a:rPr lang="en-US" altLang="zh-CN" sz="1600" dirty="0" err="1" smtClean="0">
                <a:ea typeface="宋体" panose="02010600030101010101" pitchFamily="2" charset="-122"/>
              </a:rPr>
              <a:t>int</a:t>
            </a:r>
            <a:r>
              <a:rPr lang="en-US" altLang="zh-CN" sz="1600" dirty="0" smtClean="0">
                <a:ea typeface="宋体" panose="02010600030101010101" pitchFamily="2" charset="-122"/>
              </a:rPr>
              <a:t> </a:t>
            </a:r>
            <a:r>
              <a:rPr lang="en-US" altLang="zh-CN" sz="1600" dirty="0" err="1" smtClean="0">
                <a:ea typeface="宋体" panose="02010600030101010101" pitchFamily="2" charset="-122"/>
              </a:rPr>
              <a:t>numsOfReports</a:t>
            </a:r>
            <a:r>
              <a:rPr lang="en-US" altLang="zh-CN" sz="1600" dirty="0" smtClean="0">
                <a:ea typeface="宋体" panose="02010600030101010101" pitchFamily="2" charset="-122"/>
              </a:rPr>
              <a:t> = 250;</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4      </a:t>
            </a:r>
            <a:r>
              <a:rPr lang="en-US" altLang="zh-CN" sz="1600" dirty="0" err="1" smtClean="0">
                <a:ea typeface="宋体" panose="02010600030101010101" pitchFamily="2" charset="-122"/>
              </a:rPr>
              <a:t>int</a:t>
            </a:r>
            <a:r>
              <a:rPr lang="en-US" altLang="zh-CN" sz="1600" dirty="0" smtClean="0">
                <a:ea typeface="宋体" panose="02010600030101010101" pitchFamily="2" charset="-122"/>
              </a:rPr>
              <a:t> </a:t>
            </a:r>
            <a:r>
              <a:rPr lang="en-US" altLang="zh-CN" sz="1600" dirty="0" err="1" smtClean="0">
                <a:ea typeface="宋体" panose="02010600030101010101" pitchFamily="2" charset="-122"/>
              </a:rPr>
              <a:t>officeID</a:t>
            </a:r>
            <a:r>
              <a:rPr lang="en-US" altLang="zh-CN" sz="1600" dirty="0" smtClean="0">
                <a:ea typeface="宋体" panose="02010600030101010101" pitchFamily="2" charset="-122"/>
              </a:rPr>
              <a:t> = 123;</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5      float bonus = 1000.0f;</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6  </a:t>
            </a:r>
            <a:endParaRPr lang="en-US" altLang="zh-CN" sz="1600" dirty="0" smtClean="0">
              <a:ea typeface="宋体" panose="02010600030101010101" pitchFamily="2" charset="-122"/>
            </a:endParaRPr>
          </a:p>
          <a:p>
            <a:pPr marL="361950" indent="-361950">
              <a:buNone/>
              <a:defRPr/>
            </a:pPr>
            <a:r>
              <a:rPr lang="en-US" altLang="zh-CN" sz="1600" dirty="0" smtClean="0">
                <a:solidFill>
                  <a:srgbClr val="0000FF"/>
                </a:solidFill>
                <a:ea typeface="宋体" panose="02010600030101010101" pitchFamily="2" charset="-122"/>
              </a:rPr>
              <a:t>7      /*[public void </a:t>
            </a:r>
            <a:r>
              <a:rPr lang="en-US" altLang="zh-CN" sz="1600" dirty="0" err="1" smtClean="0">
                <a:solidFill>
                  <a:srgbClr val="0000FF"/>
                </a:solidFill>
                <a:ea typeface="宋体" panose="02010600030101010101" pitchFamily="2" charset="-122"/>
              </a:rPr>
              <a:t>setName</a:t>
            </a:r>
            <a:r>
              <a:rPr lang="en-US" altLang="zh-CN" sz="1600" dirty="0" smtClean="0">
                <a:solidFill>
                  <a:srgbClr val="0000FF"/>
                </a:solidFill>
                <a:ea typeface="宋体" panose="02010600030101010101" pitchFamily="2" charset="-122"/>
              </a:rPr>
              <a:t>(String name) {</a:t>
            </a:r>
            <a:endParaRPr lang="en-US" altLang="zh-CN" sz="1600" dirty="0" smtClean="0">
              <a:solidFill>
                <a:srgbClr val="0000FF"/>
              </a:solidFill>
              <a:ea typeface="宋体" panose="02010600030101010101" pitchFamily="2" charset="-122"/>
            </a:endParaRPr>
          </a:p>
          <a:p>
            <a:pPr marL="361950" indent="-361950">
              <a:buNone/>
              <a:defRPr/>
            </a:pPr>
            <a:r>
              <a:rPr lang="en-US" altLang="zh-CN" sz="1600" dirty="0" smtClean="0">
                <a:solidFill>
                  <a:srgbClr val="0000FF"/>
                </a:solidFill>
                <a:ea typeface="宋体" panose="02010600030101010101" pitchFamily="2" charset="-122"/>
              </a:rPr>
              <a:t>8          this.name = name;</a:t>
            </a:r>
            <a:endParaRPr lang="en-US" altLang="zh-CN" sz="1600" dirty="0" smtClean="0">
              <a:solidFill>
                <a:srgbClr val="0000FF"/>
              </a:solidFill>
              <a:ea typeface="宋体" panose="02010600030101010101" pitchFamily="2" charset="-122"/>
            </a:endParaRPr>
          </a:p>
          <a:p>
            <a:pPr marL="361950" indent="-361950">
              <a:buNone/>
              <a:defRPr/>
            </a:pPr>
            <a:r>
              <a:rPr lang="en-US" altLang="zh-CN" sz="1600" dirty="0" smtClean="0">
                <a:solidFill>
                  <a:srgbClr val="0000FF"/>
                </a:solidFill>
                <a:ea typeface="宋体" panose="02010600030101010101" pitchFamily="2" charset="-122"/>
              </a:rPr>
              <a:t>9      }]*/</a:t>
            </a:r>
            <a:endParaRPr lang="en-US" altLang="zh-CN" sz="1600" dirty="0" smtClean="0">
              <a:solidFill>
                <a:srgbClr val="0000FF"/>
              </a:solidFill>
              <a:ea typeface="宋体" panose="02010600030101010101" pitchFamily="2" charset="-122"/>
            </a:endParaRPr>
          </a:p>
          <a:p>
            <a:pPr marL="361950" indent="-361950">
              <a:buNone/>
              <a:defRPr/>
            </a:pPr>
            <a:r>
              <a:rPr lang="en-US" altLang="zh-CN" sz="1600" dirty="0" smtClean="0">
                <a:ea typeface="宋体" panose="02010600030101010101" pitchFamily="2" charset="-122"/>
              </a:rPr>
              <a:t>10 </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11     public void hires() {</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12         </a:t>
            </a:r>
            <a:r>
              <a:rPr lang="en-US" altLang="zh-CN" sz="1600" dirty="0" err="1" smtClean="0">
                <a:ea typeface="宋体" panose="02010600030101010101" pitchFamily="2" charset="-122"/>
              </a:rPr>
              <a:t>numsOfReports</a:t>
            </a:r>
            <a:r>
              <a:rPr lang="en-US" altLang="zh-CN" sz="1600" dirty="0" smtClean="0">
                <a:ea typeface="宋体" panose="02010600030101010101" pitchFamily="2" charset="-122"/>
              </a:rPr>
              <a:t> = 300;</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13         </a:t>
            </a:r>
            <a:r>
              <a:rPr lang="en-US" altLang="zh-CN" sz="1600" dirty="0" err="1" smtClean="0">
                <a:ea typeface="宋体" panose="02010600030101010101" pitchFamily="2" charset="-122"/>
              </a:rPr>
              <a:t>setName</a:t>
            </a:r>
            <a:r>
              <a:rPr lang="en-US" altLang="zh-CN" sz="1600" dirty="0" smtClean="0">
                <a:ea typeface="宋体" panose="02010600030101010101" pitchFamily="2" charset="-122"/>
              </a:rPr>
              <a:t>("</a:t>
            </a:r>
            <a:r>
              <a:rPr lang="zh-CN" altLang="en-US" sz="1600" dirty="0" smtClean="0">
                <a:ea typeface="宋体" panose="02010600030101010101" pitchFamily="2" charset="-122"/>
              </a:rPr>
              <a:t>李四</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14     }</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15 </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16     public void plans() {</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17         //.........</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18     }</a:t>
            </a:r>
            <a:endParaRPr lang="en-US" altLang="zh-CN" sz="1600" dirty="0" smtClean="0">
              <a:ea typeface="宋体" panose="02010600030101010101" pitchFamily="2" charset="-122"/>
            </a:endParaRPr>
          </a:p>
          <a:p>
            <a:pPr marL="361950" indent="-361950">
              <a:buNone/>
              <a:defRPr/>
            </a:pPr>
            <a:r>
              <a:rPr lang="en-US" altLang="zh-CN" sz="1600" dirty="0" smtClean="0">
                <a:ea typeface="宋体" panose="02010600030101010101" pitchFamily="2" charset="-122"/>
              </a:rPr>
              <a:t>19 }</a:t>
            </a:r>
            <a:endParaRPr lang="en-US" altLang="zh-CN" sz="1600" dirty="0" smtClean="0">
              <a:ea typeface="宋体" panose="02010600030101010101" pitchFamily="2" charset="-122"/>
            </a:endParaRPr>
          </a:p>
          <a:p>
            <a:endParaRPr lang="zh-CN" alt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anose="02010600030101010101" pitchFamily="2" charset="-122"/>
              </a:rPr>
              <a:t>1  public class Test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2      public static void main(String[] </a:t>
            </a:r>
            <a:r>
              <a:rPr lang="en-US" altLang="zh-CN" sz="1800" dirty="0" err="1" smtClean="0">
                <a:ea typeface="宋体" panose="02010600030101010101" pitchFamily="2" charset="-122"/>
              </a:rPr>
              <a:t>args</a:t>
            </a:r>
            <a:r>
              <a:rPr lang="en-US" altLang="zh-CN" sz="1800" dirty="0" smtClean="0">
                <a:ea typeface="宋体" panose="02010600030101010101" pitchFamily="2" charset="-122"/>
              </a:rPr>
              <a: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3          Manager m = new Manager();</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4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5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m.numsOfReports</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6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m.getName</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7  </a:t>
            </a:r>
            <a:endParaRPr lang="en-US" altLang="zh-CN" sz="1800" dirty="0" smtClean="0">
              <a:ea typeface="宋体" panose="02010600030101010101" pitchFamily="2" charset="-122"/>
            </a:endParaRPr>
          </a:p>
          <a:p>
            <a:pPr marL="361950" indent="-361950">
              <a:buNone/>
              <a:defRPr/>
            </a:pPr>
            <a:r>
              <a:rPr lang="en-US" altLang="zh-CN" sz="1800" dirty="0" smtClean="0">
                <a:solidFill>
                  <a:srgbClr val="0000FF"/>
                </a:solidFill>
                <a:ea typeface="宋体" panose="02010600030101010101" pitchFamily="2" charset="-122"/>
              </a:rPr>
              <a:t>8          </a:t>
            </a:r>
            <a:r>
              <a:rPr lang="en-US" altLang="zh-CN" sz="1800" dirty="0" err="1" smtClean="0">
                <a:solidFill>
                  <a:srgbClr val="0000FF"/>
                </a:solidFill>
                <a:ea typeface="宋体" panose="02010600030101010101" pitchFamily="2" charset="-122"/>
              </a:rPr>
              <a:t>m.receivesPay</a:t>
            </a:r>
            <a:r>
              <a:rPr lang="en-US" altLang="zh-CN" sz="1800" dirty="0" smtClean="0">
                <a:solidFill>
                  <a:srgbClr val="0000FF"/>
                </a:solidFill>
                <a:ea typeface="宋体" panose="02010600030101010101" pitchFamily="2" charset="-122"/>
              </a:rPr>
              <a:t>();</a:t>
            </a:r>
            <a:endParaRPr lang="en-US" altLang="zh-CN" sz="1800" dirty="0" smtClean="0">
              <a:solidFill>
                <a:srgbClr val="0000FF"/>
              </a:solidFill>
              <a:ea typeface="宋体" panose="02010600030101010101" pitchFamily="2" charset="-122"/>
            </a:endParaRPr>
          </a:p>
          <a:p>
            <a:pPr marL="361950" indent="-361950">
              <a:buNone/>
              <a:defRPr/>
            </a:pPr>
            <a:r>
              <a:rPr lang="en-US" altLang="zh-CN" sz="1800" dirty="0" smtClean="0">
                <a:ea typeface="宋体" panose="02010600030101010101" pitchFamily="2" charset="-122"/>
              </a:rPr>
              <a:t>9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10 }</a:t>
            </a: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987824" y="692696"/>
            <a:ext cx="3456384" cy="709806"/>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11267" name="Rectangle 3"/>
          <p:cNvSpPr>
            <a:spLocks noGrp="1" noChangeArrowheads="1"/>
          </p:cNvSpPr>
          <p:nvPr>
            <p:ph type="body" idx="1"/>
          </p:nvPr>
        </p:nvSpPr>
        <p:spPr>
          <a:xfrm>
            <a:off x="251520" y="1556792"/>
            <a:ext cx="8659813" cy="4608512"/>
          </a:xfrm>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改写</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类，将所有属性声明为</a:t>
            </a:r>
            <a:r>
              <a:rPr lang="en-US" altLang="zh-CN" sz="2400" dirty="0" smtClean="0">
                <a:ea typeface="宋体" panose="02010600030101010101" pitchFamily="2" charset="-122"/>
              </a:rPr>
              <a:t>private</a:t>
            </a:r>
            <a:r>
              <a:rPr lang="zh-CN" altLang="en-US" sz="2400" dirty="0" smtClean="0">
                <a:ea typeface="宋体" panose="02010600030101010101" pitchFamily="2" charset="-122"/>
              </a:rPr>
              <a:t>，</a:t>
            </a:r>
            <a:r>
              <a:rPr lang="en-US" altLang="zh-CN" sz="2400" dirty="0" err="1" smtClean="0">
                <a:ea typeface="宋体" panose="02010600030101010101" pitchFamily="2" charset="-122"/>
              </a:rPr>
              <a:t>getDetails</a:t>
            </a:r>
            <a:r>
              <a:rPr lang="zh-CN" altLang="en-US" sz="2400" dirty="0" smtClean="0">
                <a:ea typeface="宋体" panose="02010600030101010101" pitchFamily="2" charset="-122"/>
              </a:rPr>
              <a:t>方法用于返回</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的详细信息</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PC</a:t>
            </a:r>
            <a:r>
              <a:rPr lang="zh-CN" altLang="en-US" sz="2400" dirty="0" smtClean="0">
                <a:ea typeface="宋体" panose="02010600030101010101" pitchFamily="2" charset="-122"/>
              </a:rPr>
              <a:t>子类中直接访问继承的私有属性，结果如何？</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类中对私有属性添加公有的</a:t>
            </a:r>
            <a:r>
              <a:rPr lang="en-US" altLang="zh-CN" sz="2400" dirty="0" smtClean="0">
                <a:ea typeface="宋体" panose="02010600030101010101" pitchFamily="2" charset="-122"/>
              </a:rPr>
              <a:t>get/set</a:t>
            </a:r>
            <a:r>
              <a:rPr lang="zh-CN" altLang="en-US" sz="2400" dirty="0" smtClean="0">
                <a:ea typeface="宋体" panose="02010600030101010101" pitchFamily="2" charset="-122"/>
              </a:rPr>
              <a:t>方法，在</a:t>
            </a:r>
            <a:r>
              <a:rPr lang="en-US" altLang="zh-CN" sz="2400" dirty="0" smtClean="0">
                <a:ea typeface="宋体" panose="02010600030101010101" pitchFamily="2" charset="-122"/>
              </a:rPr>
              <a:t>PC</a:t>
            </a:r>
            <a:r>
              <a:rPr lang="zh-CN" altLang="en-US" sz="2400" dirty="0" smtClean="0">
                <a:ea typeface="宋体" panose="02010600030101010101" pitchFamily="2" charset="-122"/>
              </a:rPr>
              <a:t>子类中通过这些公有的</a:t>
            </a:r>
            <a:r>
              <a:rPr lang="en-US" altLang="zh-CN" sz="2400" dirty="0" smtClean="0">
                <a:ea typeface="宋体" panose="02010600030101010101" pitchFamily="2" charset="-122"/>
              </a:rPr>
              <a:t>get/set</a:t>
            </a:r>
            <a:r>
              <a:rPr lang="zh-CN" altLang="en-US" sz="2400" dirty="0" smtClean="0">
                <a:ea typeface="宋体" panose="02010600030101010101" pitchFamily="2" charset="-122"/>
              </a:rPr>
              <a:t>方法访问私有属性，结果如何？</a:t>
            </a:r>
            <a:endParaRPr lang="zh-CN" altLang="en-US"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419872" y="620688"/>
            <a:ext cx="2880320" cy="648072"/>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12291" name="Rectangle 3"/>
          <p:cNvSpPr>
            <a:spLocks noGrp="1" noChangeArrowheads="1"/>
          </p:cNvSpPr>
          <p:nvPr>
            <p:ph type="body" idx="1"/>
          </p:nvPr>
        </p:nvSpPr>
        <p:spPr>
          <a:xfrm>
            <a:off x="304800" y="1411560"/>
            <a:ext cx="8458200" cy="5257800"/>
          </a:xfrm>
        </p:spPr>
        <p:txBody>
          <a:bodyPr/>
          <a:lstStyle/>
          <a:p>
            <a:pPr eaLnBrk="1" hangingPunct="1">
              <a:buFontTx/>
              <a:buNone/>
            </a:pPr>
            <a:r>
              <a:rPr lang="en-US" altLang="zh-CN" sz="2400" b="1" dirty="0" smtClean="0">
                <a:ea typeface="宋体" panose="02010600030101010101" pitchFamily="2" charset="-122"/>
                <a:cs typeface="Times New Roman" panose="02020603050405020304" pitchFamily="18" charset="0"/>
              </a:rPr>
              <a:t>  1.</a:t>
            </a:r>
            <a:r>
              <a:rPr lang="zh-CN" altLang="en-US" sz="2400" b="1" dirty="0" smtClean="0">
                <a:ea typeface="宋体" panose="02010600030101010101" pitchFamily="2" charset="-122"/>
                <a:cs typeface="Times New Roman" panose="02020603050405020304" pitchFamily="18" charset="0"/>
              </a:rPr>
              <a:t>根据下图实现类。在</a:t>
            </a:r>
            <a:r>
              <a:rPr lang="en-US" altLang="zh-CN" sz="2400" b="1" dirty="0" err="1" smtClean="0">
                <a:ea typeface="宋体" panose="02010600030101010101" pitchFamily="2" charset="-122"/>
                <a:cs typeface="Times New Roman" panose="02020603050405020304" pitchFamily="18" charset="0"/>
              </a:rPr>
              <a:t>TestCylinder</a:t>
            </a:r>
            <a:r>
              <a:rPr lang="zh-CN" altLang="en-US" sz="2400" b="1" dirty="0" smtClean="0">
                <a:ea typeface="宋体" panose="02010600030101010101" pitchFamily="2" charset="-122"/>
                <a:cs typeface="Times New Roman" panose="02020603050405020304" pitchFamily="18" charset="0"/>
              </a:rPr>
              <a:t>类中创建</a:t>
            </a:r>
            <a:r>
              <a:rPr lang="en-US" altLang="zh-CN" sz="2400" b="1" dirty="0" smtClean="0">
                <a:ea typeface="宋体" panose="02010600030101010101" pitchFamily="2" charset="-122"/>
                <a:cs typeface="Times New Roman" panose="02020603050405020304" pitchFamily="18" charset="0"/>
              </a:rPr>
              <a:t>Cylinder</a:t>
            </a:r>
            <a:r>
              <a:rPr lang="zh-CN" altLang="en-US" sz="2400" b="1" dirty="0" smtClean="0">
                <a:ea typeface="宋体" panose="02010600030101010101" pitchFamily="2" charset="-122"/>
                <a:cs typeface="Times New Roman" panose="02020603050405020304" pitchFamily="18" charset="0"/>
              </a:rPr>
              <a:t>类的对象，设置圆柱的底面半径和高，并输出圆柱的体积。</a:t>
            </a:r>
            <a:endParaRPr lang="zh-CN" altLang="en-US" sz="2400" b="1" dirty="0" smtClean="0">
              <a:ea typeface="宋体" panose="02010600030101010101" pitchFamily="2" charset="-122"/>
              <a:cs typeface="Times New Roman" panose="02020603050405020304" pitchFamily="18" charset="0"/>
            </a:endParaRPr>
          </a:p>
          <a:p>
            <a:pPr eaLnBrk="1" hangingPunct="1"/>
            <a:endParaRPr lang="zh-CN" altLang="en-US" sz="2400" b="1" dirty="0" smtClean="0">
              <a:ea typeface="宋体" panose="02010600030101010101" pitchFamily="2" charset="-122"/>
              <a:cs typeface="Times New Roman" panose="02020603050405020304" pitchFamily="18" charset="0"/>
            </a:endParaRPr>
          </a:p>
          <a:p>
            <a:pPr eaLnBrk="1" hangingPunct="1"/>
            <a:endParaRPr lang="zh-CN" altLang="en-US" sz="2400" b="1" dirty="0" smtClean="0">
              <a:ea typeface="宋体" panose="02010600030101010101" pitchFamily="2" charset="-122"/>
              <a:cs typeface="Times New Roman" panose="02020603050405020304" pitchFamily="18" charset="0"/>
            </a:endParaRPr>
          </a:p>
          <a:p>
            <a:pPr eaLnBrk="1" hangingPunct="1"/>
            <a:endParaRPr lang="zh-CN" altLang="en-US" sz="2400" b="1" dirty="0" smtClean="0">
              <a:ea typeface="宋体" panose="02010600030101010101" pitchFamily="2" charset="-122"/>
              <a:cs typeface="Times New Roman" panose="02020603050405020304" pitchFamily="18" charset="0"/>
            </a:endParaRPr>
          </a:p>
          <a:p>
            <a:pPr eaLnBrk="1" hangingPunct="1"/>
            <a:endParaRPr lang="zh-CN" altLang="en-US" sz="2400" b="1" dirty="0" smtClean="0">
              <a:ea typeface="宋体" panose="02010600030101010101" pitchFamily="2" charset="-122"/>
              <a:cs typeface="Times New Roman" panose="02020603050405020304" pitchFamily="18" charset="0"/>
            </a:endParaRPr>
          </a:p>
          <a:p>
            <a:pPr eaLnBrk="1" hangingPunct="1"/>
            <a:endParaRPr lang="zh-CN" altLang="en-US" sz="2400" b="1" dirty="0" smtClean="0">
              <a:ea typeface="宋体" panose="02010600030101010101" pitchFamily="2" charset="-122"/>
              <a:cs typeface="Times New Roman" panose="02020603050405020304" pitchFamily="18" charset="0"/>
            </a:endParaRPr>
          </a:p>
          <a:p>
            <a:pPr eaLnBrk="1" hangingPunct="1"/>
            <a:endParaRPr lang="zh-CN" altLang="en-US" sz="2400" b="1" dirty="0" smtClean="0">
              <a:ea typeface="宋体" panose="02010600030101010101" pitchFamily="2" charset="-122"/>
              <a:cs typeface="Times New Roman" panose="02020603050405020304" pitchFamily="18" charset="0"/>
            </a:endParaRPr>
          </a:p>
          <a:p>
            <a:pPr eaLnBrk="1" hangingPunct="1"/>
            <a:endParaRPr lang="zh-CN" altLang="en-US" sz="2400" b="1" dirty="0" smtClean="0">
              <a:ea typeface="宋体" panose="02010600030101010101" pitchFamily="2" charset="-122"/>
              <a:cs typeface="Times New Roman" panose="02020603050405020304" pitchFamily="18" charset="0"/>
            </a:endParaRPr>
          </a:p>
          <a:p>
            <a:pPr eaLnBrk="1" hangingPunct="1">
              <a:buFontTx/>
              <a:buNone/>
            </a:pPr>
            <a:endParaRPr lang="en-US" altLang="zh-CN" sz="2400" b="1" dirty="0" smtClean="0">
              <a:ea typeface="宋体" panose="02010600030101010101" pitchFamily="2" charset="-122"/>
              <a:cs typeface="Times New Roman" panose="02020603050405020304" pitchFamily="18" charset="0"/>
            </a:endParaRPr>
          </a:p>
        </p:txBody>
      </p:sp>
      <p:graphicFrame>
        <p:nvGraphicFramePr>
          <p:cNvPr id="235557" name="Group 37"/>
          <p:cNvGraphicFramePr>
            <a:graphicFrameLocks noGrp="1"/>
          </p:cNvGraphicFramePr>
          <p:nvPr/>
        </p:nvGraphicFramePr>
        <p:xfrm>
          <a:off x="1763688" y="2294578"/>
          <a:ext cx="5486400" cy="1920240"/>
        </p:xfrm>
        <a:graphic>
          <a:graphicData uri="http://schemas.openxmlformats.org/drawingml/2006/table">
            <a:tbl>
              <a:tblPr>
                <a:tableStyleId>{3C2FFA5D-87B4-456A-9821-1D502468CF0F}</a:tableStyleId>
              </a:tblPr>
              <a:tblGrid>
                <a:gridCol w="54864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Circle  (</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圆</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endParaRPr kumimoji="1"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anchor="ctr" horzOverflow="overflow"/>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-radius :double </a:t>
                      </a:r>
                      <a:endParaRPr kumimoji="1"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anchor="ctr" horzOverflow="overflow"/>
                </a:tc>
              </a:tr>
              <a:tr h="2730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Circle(): </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构造方法</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将</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radius</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属性初始化为</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1</a:t>
                      </a:r>
                      <a:endPar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1800" u="none" strike="noStrike" cap="none" normalizeH="0" baseline="0" dirty="0" err="1" smtClean="0">
                          <a:ln>
                            <a:noFill/>
                          </a:ln>
                          <a:effectLst/>
                          <a:latin typeface="+mn-lt"/>
                          <a:ea typeface="宋体" panose="02010600030101010101" pitchFamily="2" charset="-122"/>
                          <a:cs typeface="Times New Roman" panose="02020603050405020304" pitchFamily="18" charset="0"/>
                        </a:rPr>
                        <a:t>setRadius</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(double radius) : void</a:t>
                      </a:r>
                      <a:endPar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1800" u="none" strike="noStrike" cap="none" normalizeH="0" baseline="0" dirty="0" err="1" smtClean="0">
                          <a:ln>
                            <a:noFill/>
                          </a:ln>
                          <a:effectLst/>
                          <a:latin typeface="+mn-lt"/>
                          <a:ea typeface="宋体" panose="02010600030101010101" pitchFamily="2" charset="-122"/>
                          <a:cs typeface="Times New Roman" panose="02020603050405020304" pitchFamily="18" charset="0"/>
                        </a:rPr>
                        <a:t>getRadius</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 double</a:t>
                      </a:r>
                      <a:endPar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1800" u="none" strike="noStrike" cap="none" normalizeH="0" baseline="0" dirty="0" err="1" smtClean="0">
                          <a:ln>
                            <a:noFill/>
                          </a:ln>
                          <a:effectLst/>
                          <a:latin typeface="+mn-lt"/>
                          <a:ea typeface="宋体" panose="02010600030101010101" pitchFamily="2" charset="-122"/>
                          <a:cs typeface="Times New Roman" panose="02020603050405020304" pitchFamily="18" charset="0"/>
                        </a:rPr>
                        <a:t>findArea</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():double  </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计算圆的面积</a:t>
                      </a:r>
                      <a:endParaRPr kumimoji="1"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anchor="ctr" horzOverflow="overflow"/>
                </a:tc>
              </a:tr>
            </a:tbl>
          </a:graphicData>
        </a:graphic>
      </p:graphicFrame>
      <p:graphicFrame>
        <p:nvGraphicFramePr>
          <p:cNvPr id="235566" name="Group 46"/>
          <p:cNvGraphicFramePr>
            <a:graphicFrameLocks noGrp="1"/>
          </p:cNvGraphicFramePr>
          <p:nvPr/>
        </p:nvGraphicFramePr>
        <p:xfrm>
          <a:off x="1763688" y="4724638"/>
          <a:ext cx="5544616" cy="2132857"/>
        </p:xfrm>
        <a:graphic>
          <a:graphicData uri="http://schemas.openxmlformats.org/drawingml/2006/table">
            <a:tbl>
              <a:tblPr>
                <a:tableStyleId>{3C2FFA5D-87B4-456A-9821-1D502468CF0F}</a:tableStyleId>
              </a:tblPr>
              <a:tblGrid>
                <a:gridCol w="5544616"/>
              </a:tblGrid>
              <a:tr h="39046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Cylinder  (</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圆柱</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endParaRPr kumimoji="1" lang="en-US" altLang="zh-CN"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anchor="ctr" horzOverflow="overflow"/>
                </a:tc>
              </a:tr>
              <a:tr h="38719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1800" u="none" strike="noStrike" cap="none" normalizeH="0" baseline="0" dirty="0" err="1" smtClean="0">
                          <a:ln>
                            <a:noFill/>
                          </a:ln>
                          <a:effectLst/>
                          <a:latin typeface="+mn-lt"/>
                          <a:ea typeface="宋体" panose="02010600030101010101" pitchFamily="2" charset="-122"/>
                          <a:cs typeface="Times New Roman" panose="02020603050405020304" pitchFamily="18" charset="0"/>
                        </a:rPr>
                        <a:t>length:double</a:t>
                      </a:r>
                      <a:endParaRPr kumimoji="1" lang="en-US" altLang="zh-CN"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anchor="ctr" horzOverflow="overflow"/>
                </a:tc>
              </a:tr>
              <a:tr h="1355192">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en-US" altLang="zh-CN" sz="6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Cylinder():  </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构造方法</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将</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length</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属性初始化为</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1</a:t>
                      </a:r>
                      <a:endPar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1800" u="none" strike="noStrike" cap="none" normalizeH="0" baseline="0" dirty="0" err="1" smtClean="0">
                          <a:ln>
                            <a:noFill/>
                          </a:ln>
                          <a:effectLst/>
                          <a:latin typeface="+mn-lt"/>
                          <a:ea typeface="宋体" panose="02010600030101010101" pitchFamily="2" charset="-122"/>
                          <a:cs typeface="Times New Roman" panose="02020603050405020304" pitchFamily="18" charset="0"/>
                        </a:rPr>
                        <a:t>setLength</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(double length):void</a:t>
                      </a:r>
                      <a:endPar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1800" u="none" strike="noStrike" cap="none" normalizeH="0" baseline="0" dirty="0" err="1" smtClean="0">
                          <a:ln>
                            <a:noFill/>
                          </a:ln>
                          <a:effectLst/>
                          <a:latin typeface="+mn-lt"/>
                          <a:ea typeface="宋体" panose="02010600030101010101" pitchFamily="2" charset="-122"/>
                          <a:cs typeface="Times New Roman" panose="02020603050405020304" pitchFamily="18" charset="0"/>
                        </a:rPr>
                        <a:t>getLength</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():double</a:t>
                      </a:r>
                      <a:endPar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1800" u="none" strike="noStrike" cap="none" normalizeH="0" baseline="0" dirty="0" err="1" smtClean="0">
                          <a:ln>
                            <a:noFill/>
                          </a:ln>
                          <a:effectLst/>
                          <a:latin typeface="+mn-lt"/>
                          <a:ea typeface="宋体" panose="02010600030101010101" pitchFamily="2" charset="-122"/>
                          <a:cs typeface="Times New Roman" panose="02020603050405020304" pitchFamily="18" charset="0"/>
                        </a:rPr>
                        <a:t>findVolume</a:t>
                      </a:r>
                      <a:r>
                        <a:rPr kumimoji="1" lang="en-US" altLang="zh-CN" sz="1800" u="none" strike="noStrike" cap="none" normalizeH="0" baseline="0" dirty="0" smtClean="0">
                          <a:ln>
                            <a:noFill/>
                          </a:ln>
                          <a:effectLst/>
                          <a:latin typeface="+mn-lt"/>
                          <a:ea typeface="宋体" panose="02010600030101010101" pitchFamily="2" charset="-122"/>
                          <a:cs typeface="Times New Roman" panose="02020603050405020304" pitchFamily="18" charset="0"/>
                        </a:rPr>
                        <a:t>() :double   </a:t>
                      </a:r>
                      <a:r>
                        <a:rPr kumimoji="1" lang="zh-CN" altLang="en-US" sz="1800" u="none" strike="noStrike" cap="none" normalizeH="0" baseline="0" dirty="0" smtClean="0">
                          <a:ln>
                            <a:noFill/>
                          </a:ln>
                          <a:effectLst/>
                          <a:latin typeface="+mn-lt"/>
                          <a:ea typeface="宋体" panose="02010600030101010101" pitchFamily="2" charset="-122"/>
                          <a:cs typeface="Times New Roman" panose="02020603050405020304" pitchFamily="18" charset="0"/>
                        </a:rPr>
                        <a:t>计算圆柱体积</a:t>
                      </a:r>
                      <a:endParaRPr kumimoji="1" lang="zh-CN" altLang="en-US" sz="18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anchor="ctr" horzOverflow="overflow"/>
                </a:tc>
              </a:tr>
            </a:tbl>
          </a:graphicData>
        </a:graphic>
      </p:graphicFrame>
      <p:sp>
        <p:nvSpPr>
          <p:cNvPr id="12312" name="Line 24"/>
          <p:cNvSpPr>
            <a:spLocks noChangeShapeType="1"/>
          </p:cNvSpPr>
          <p:nvPr/>
        </p:nvSpPr>
        <p:spPr bwMode="auto">
          <a:xfrm flipV="1">
            <a:off x="4427984" y="4220582"/>
            <a:ext cx="0" cy="533400"/>
          </a:xfrm>
          <a:prstGeom prst="line">
            <a:avLst/>
          </a:prstGeom>
          <a:noFill/>
          <a:ln w="9525">
            <a:solidFill>
              <a:srgbClr val="BD6FBF"/>
            </a:solidFill>
            <a:round/>
            <a:tailEnd type="triangle" w="lg" len="lg"/>
          </a:ln>
        </p:spPr>
        <p:txBody>
          <a:bodyPr/>
          <a:lstStyle/>
          <a:p>
            <a:endParaRPr lang="zh-CN" altLang="en-US">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087724" y="764704"/>
            <a:ext cx="5760640" cy="792088"/>
          </a:xfrm>
        </p:spPr>
        <p:txBody>
          <a:bodyPr>
            <a:noAutofit/>
          </a:bodyPr>
          <a:lstStyle/>
          <a:p>
            <a:pPr algn="l" eaLnBrk="1" hangingPunct="1">
              <a:defRPr/>
            </a:pPr>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方法的重写</a:t>
            </a:r>
            <a:r>
              <a:rPr lang="en-US" altLang="zh-CN" b="1" dirty="0" smtClean="0">
                <a:latin typeface="+mn-lt"/>
                <a:ea typeface="宋体" panose="02010600030101010101" pitchFamily="2" charset="-122"/>
                <a:cs typeface="Times New Roman" panose="02020603050405020304" pitchFamily="18" charset="0"/>
              </a:rPr>
              <a:t>(override)</a:t>
            </a:r>
            <a:endParaRPr lang="zh-CN" altLang="en-US" b="1" dirty="0" smtClean="0">
              <a:latin typeface="+mn-lt"/>
              <a:ea typeface="宋体" panose="02010600030101010101" pitchFamily="2" charset="-122"/>
              <a:cs typeface="Times New Roman" panose="02020603050405020304" pitchFamily="18" charset="0"/>
            </a:endParaRPr>
          </a:p>
        </p:txBody>
      </p:sp>
      <p:sp>
        <p:nvSpPr>
          <p:cNvPr id="13315" name="Rectangle 3"/>
          <p:cNvSpPr>
            <a:spLocks noGrp="1" noChangeArrowheads="1"/>
          </p:cNvSpPr>
          <p:nvPr>
            <p:ph type="body" idx="1"/>
          </p:nvPr>
        </p:nvSpPr>
        <p:spPr>
          <a:xfrm>
            <a:off x="323528" y="1700808"/>
            <a:ext cx="8640960" cy="4735772"/>
          </a:xfrm>
        </p:spPr>
        <p:txBody>
          <a:bodyPr>
            <a:normAutofit lnSpcReduction="10000"/>
          </a:bodyPr>
          <a:lstStyle/>
          <a:p>
            <a:pPr eaLnBrk="1" hangingPunct="1">
              <a:spcBef>
                <a:spcPct val="50000"/>
              </a:spcBef>
              <a:buFont typeface="Wingdings" panose="05000000000000000000" pitchFamily="2" charset="2"/>
              <a:buChar char="l"/>
            </a:pPr>
            <a:r>
              <a:rPr lang="zh-CN" altLang="en-US" sz="2800" b="1" dirty="0" smtClean="0">
                <a:solidFill>
                  <a:srgbClr val="0000FF"/>
                </a:solidFill>
                <a:ea typeface="宋体" panose="02010600030101010101" pitchFamily="2" charset="-122"/>
                <a:cs typeface="Times New Roman" panose="02020603050405020304" pitchFamily="18" charset="0"/>
              </a:rPr>
              <a:t>定义</a:t>
            </a:r>
            <a:r>
              <a:rPr lang="zh-CN" altLang="en-US" sz="2800" dirty="0" smtClean="0">
                <a:ea typeface="宋体" panose="02010600030101010101" pitchFamily="2" charset="-122"/>
                <a:cs typeface="Times New Roman" panose="02020603050405020304" pitchFamily="18" charset="0"/>
              </a:rPr>
              <a:t>：在子类中可以根据需要对从父类中继承来的方法进行改造，也称方法的</a:t>
            </a:r>
            <a:r>
              <a:rPr lang="zh-CN" altLang="en-US" sz="2800" dirty="0" smtClean="0">
                <a:solidFill>
                  <a:srgbClr val="C00000"/>
                </a:solidFill>
                <a:ea typeface="宋体" panose="02010600030101010101" pitchFamily="2" charset="-122"/>
                <a:cs typeface="Times New Roman" panose="02020603050405020304" pitchFamily="18" charset="0"/>
              </a:rPr>
              <a:t>重置、覆盖</a:t>
            </a:r>
            <a:r>
              <a:rPr lang="zh-CN" altLang="en-US" dirty="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在程序执行时，子类的方法将</a:t>
            </a:r>
            <a:r>
              <a:rPr lang="zh-CN" altLang="en-US" dirty="0">
                <a:ea typeface="宋体" panose="02010600030101010101" pitchFamily="2" charset="-122"/>
                <a:cs typeface="Times New Roman" panose="02020603050405020304" pitchFamily="18" charset="0"/>
              </a:rPr>
              <a:t>覆盖</a:t>
            </a:r>
            <a:r>
              <a:rPr lang="zh-CN" altLang="en-US" sz="2800" dirty="0" smtClean="0">
                <a:ea typeface="宋体" panose="02010600030101010101" pitchFamily="2" charset="-122"/>
                <a:cs typeface="Times New Roman" panose="02020603050405020304" pitchFamily="18" charset="0"/>
              </a:rPr>
              <a:t>父类的方法。</a:t>
            </a:r>
            <a:endParaRPr lang="zh-CN" altLang="en-US" sz="2800" dirty="0" smtClean="0">
              <a:ea typeface="宋体" panose="02010600030101010101" pitchFamily="2" charset="-122"/>
              <a:cs typeface="Times New Roman" panose="02020603050405020304" pitchFamily="18" charset="0"/>
            </a:endParaRPr>
          </a:p>
          <a:p>
            <a:pPr>
              <a:spcBef>
                <a:spcPct val="50000"/>
              </a:spcBef>
              <a:buFont typeface="Wingdings" panose="05000000000000000000" pitchFamily="2" charset="2"/>
              <a:buChar char="l"/>
            </a:pPr>
            <a:r>
              <a:rPr lang="zh-CN" altLang="en-US" b="1" dirty="0" smtClean="0">
                <a:solidFill>
                  <a:srgbClr val="0000FF"/>
                </a:solidFill>
                <a:ea typeface="宋体" panose="02010600030101010101" pitchFamily="2" charset="-122"/>
                <a:cs typeface="Times New Roman" panose="02020603050405020304" pitchFamily="18" charset="0"/>
              </a:rPr>
              <a:t>要求</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重写</a:t>
            </a:r>
            <a:r>
              <a:rPr lang="zh-CN" altLang="en-US" dirty="0">
                <a:ea typeface="宋体" panose="02010600030101010101" pitchFamily="2" charset="-122"/>
                <a:cs typeface="Times New Roman" panose="02020603050405020304" pitchFamily="18" charset="0"/>
              </a:rPr>
              <a:t>方法</a:t>
            </a:r>
            <a:r>
              <a:rPr lang="zh-CN" altLang="en-US" sz="2400" dirty="0" smtClean="0">
                <a:solidFill>
                  <a:srgbClr val="FF0000"/>
                </a:solidFill>
                <a:ea typeface="宋体" panose="02010600030101010101" pitchFamily="2" charset="-122"/>
                <a:cs typeface="Times New Roman" panose="02020603050405020304" pitchFamily="18" charset="0"/>
              </a:rPr>
              <a:t>必须</a:t>
            </a:r>
            <a:r>
              <a:rPr lang="zh-CN" altLang="en-US" sz="2400" dirty="0" smtClean="0">
                <a:ea typeface="宋体" panose="02010600030101010101" pitchFamily="2" charset="-122"/>
                <a:cs typeface="Times New Roman" panose="02020603050405020304" pitchFamily="18" charset="0"/>
              </a:rPr>
              <a:t>和</a:t>
            </a:r>
            <a:r>
              <a:rPr lang="zh-CN" altLang="en-US" dirty="0">
                <a:ea typeface="宋体" panose="02010600030101010101" pitchFamily="2" charset="-122"/>
                <a:cs typeface="Times New Roman" panose="02020603050405020304" pitchFamily="18" charset="0"/>
              </a:rPr>
              <a:t>被重写方法</a:t>
            </a:r>
            <a:r>
              <a:rPr lang="zh-CN" altLang="en-US" sz="2400" dirty="0" smtClean="0">
                <a:ea typeface="宋体" panose="02010600030101010101" pitchFamily="2" charset="-122"/>
                <a:cs typeface="Times New Roman" panose="02020603050405020304" pitchFamily="18" charset="0"/>
              </a:rPr>
              <a:t>具有相同的</a:t>
            </a:r>
            <a:r>
              <a:rPr lang="zh-CN" altLang="en-US" sz="2400" dirty="0" smtClean="0">
                <a:solidFill>
                  <a:srgbClr val="C00000"/>
                </a:solidFill>
                <a:ea typeface="宋体" panose="02010600030101010101" pitchFamily="2" charset="-122"/>
                <a:cs typeface="Times New Roman" panose="02020603050405020304" pitchFamily="18" charset="0"/>
              </a:rPr>
              <a:t>方法名称、参数列表和返回值类型。</a:t>
            </a:r>
            <a:endParaRPr lang="zh-CN" altLang="en-US" sz="2400" dirty="0" smtClean="0">
              <a:solidFill>
                <a:srgbClr val="C00000"/>
              </a:solidFill>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重写方法</a:t>
            </a:r>
            <a:r>
              <a:rPr lang="zh-CN" altLang="en-US" sz="2400" dirty="0" smtClean="0">
                <a:ea typeface="宋体" panose="02010600030101010101" pitchFamily="2" charset="-122"/>
                <a:cs typeface="Times New Roman" panose="02020603050405020304" pitchFamily="18" charset="0"/>
              </a:rPr>
              <a:t>不能使用比</a:t>
            </a:r>
            <a:r>
              <a:rPr lang="zh-CN" altLang="en-US" dirty="0">
                <a:ea typeface="宋体" panose="02010600030101010101" pitchFamily="2" charset="-122"/>
                <a:cs typeface="Times New Roman" panose="02020603050405020304" pitchFamily="18" charset="0"/>
              </a:rPr>
              <a:t>被重写方法</a:t>
            </a:r>
            <a:r>
              <a:rPr lang="zh-CN" altLang="en-US" sz="2400" dirty="0" smtClean="0">
                <a:ea typeface="宋体" panose="02010600030101010101" pitchFamily="2" charset="-122"/>
                <a:cs typeface="Times New Roman" panose="02020603050405020304" pitchFamily="18" charset="0"/>
              </a:rPr>
              <a:t>更严格的访问权限。</a:t>
            </a:r>
            <a:endParaRPr lang="en-US" altLang="zh-CN" sz="2400" dirty="0" smtClean="0">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重写和被重写的方法须同时为非</a:t>
            </a:r>
            <a:r>
              <a:rPr lang="en-US" altLang="zh-CN" dirty="0" smtClean="0">
                <a:ea typeface="宋体" panose="02010600030101010101" pitchFamily="2" charset="-122"/>
                <a:cs typeface="Times New Roman" panose="02020603050405020304" pitchFamily="18" charset="0"/>
              </a:rPr>
              <a:t>static</a:t>
            </a:r>
            <a:r>
              <a:rPr lang="zh-CN" altLang="en-US" dirty="0" smtClean="0">
                <a:ea typeface="宋体" panose="02010600030101010101" pitchFamily="2" charset="-122"/>
                <a:cs typeface="Times New Roman" panose="02020603050405020304" pitchFamily="18" charset="0"/>
              </a:rPr>
              <a:t>的。重写的概念不适用于</a:t>
            </a:r>
            <a:r>
              <a:rPr lang="en-US" altLang="zh-CN" dirty="0" smtClean="0">
                <a:ea typeface="宋体" panose="02010600030101010101" pitchFamily="2" charset="-122"/>
                <a:cs typeface="Times New Roman" panose="02020603050405020304" pitchFamily="18" charset="0"/>
              </a:rPr>
              <a:t>static</a:t>
            </a:r>
            <a:r>
              <a:rPr lang="zh-CN" altLang="en-US" dirty="0" smtClean="0">
                <a:ea typeface="宋体" panose="02010600030101010101" pitchFamily="2" charset="-122"/>
                <a:cs typeface="Times New Roman" panose="02020603050405020304" pitchFamily="18" charset="0"/>
              </a:rPr>
              <a:t>的方法</a:t>
            </a:r>
            <a:endParaRPr lang="zh-CN" altLang="en-US" dirty="0" smtClean="0">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子类方法抛出的异常不能大于父类被重写方法的异常</a:t>
            </a:r>
            <a:endParaRPr lang="zh-CN" altLang="en-US" sz="2400" dirty="0" smtClean="0">
              <a:ea typeface="宋体" panose="02010600030101010101" pitchFamily="2" charset="-122"/>
              <a:cs typeface="Times New Roman" panose="02020603050405020304" pitchFamily="18" charset="0"/>
            </a:endParaRPr>
          </a:p>
        </p:txBody>
      </p:sp>
      <p:sp>
        <p:nvSpPr>
          <p:cNvPr id="2" name="等腰三角形 1"/>
          <p:cNvSpPr/>
          <p:nvPr/>
        </p:nvSpPr>
        <p:spPr>
          <a:xfrm>
            <a:off x="1583668" y="908720"/>
            <a:ext cx="504056" cy="504056"/>
          </a:xfrm>
          <a:prstGeom prst="triangl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private String name = "</a:t>
            </a:r>
            <a:r>
              <a:rPr lang="zh-CN" altLang="en-US" sz="1700" dirty="0" smtClean="0">
                <a:ea typeface="宋体" panose="02010600030101010101" pitchFamily="2" charset="-122"/>
              </a:rPr>
              <a:t>张三</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private String address;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private float salary;</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6      public String </a:t>
            </a:r>
            <a:r>
              <a:rPr lang="en-US" altLang="zh-CN" sz="1700" dirty="0" err="1" smtClean="0">
                <a:solidFill>
                  <a:srgbClr val="0000FF"/>
                </a:solidFill>
                <a:ea typeface="宋体" panose="02010600030101010101" pitchFamily="2" charset="-122"/>
              </a:rPr>
              <a:t>receivesPay</a:t>
            </a:r>
            <a:r>
              <a:rPr lang="en-US" altLang="zh-CN" sz="1700" dirty="0" smtClean="0">
                <a:solidFill>
                  <a:srgbClr val="0000FF"/>
                </a:solidFill>
                <a:ea typeface="宋体" panose="02010600030101010101" pitchFamily="2" charset="-122"/>
              </a:rPr>
              <a:t>()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7          return "</a:t>
            </a:r>
            <a:r>
              <a:rPr lang="en-US" altLang="zh-CN" sz="1700" dirty="0" err="1" smtClean="0">
                <a:solidFill>
                  <a:srgbClr val="0000FF"/>
                </a:solidFill>
                <a:ea typeface="宋体" panose="02010600030101010101" pitchFamily="2" charset="-122"/>
              </a:rPr>
              <a:t>receivesPay</a:t>
            </a:r>
            <a:r>
              <a:rPr lang="en-US" altLang="zh-CN" sz="1700" dirty="0" smtClean="0">
                <a:solidFill>
                  <a:srgbClr val="0000FF"/>
                </a:solidFill>
                <a:ea typeface="宋体" panose="02010600030101010101" pitchFamily="2" charset="-122"/>
              </a:rPr>
              <a:t>:" + name + " salary = " + salary;</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8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9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10     public String </a:t>
            </a:r>
            <a:r>
              <a:rPr lang="en-US" altLang="zh-CN" sz="1700" dirty="0" err="1" smtClean="0">
                <a:ea typeface="宋体" panose="02010600030101010101" pitchFamily="2" charset="-122"/>
              </a:rPr>
              <a:t>getName</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11         return name;</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public void </a:t>
            </a:r>
            <a:r>
              <a:rPr lang="en-US" altLang="zh-CN" sz="1700" dirty="0" err="1" smtClean="0">
                <a:ea typeface="宋体" panose="02010600030101010101" pitchFamily="2" charset="-122"/>
              </a:rPr>
              <a:t>setName</a:t>
            </a:r>
            <a:r>
              <a:rPr lang="en-US" altLang="zh-CN" sz="1700" dirty="0" smtClean="0">
                <a:ea typeface="宋体" panose="02010600030101010101" pitchFamily="2" charset="-122"/>
              </a:rPr>
              <a:t>(String name)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15         this.name = name;</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public String </a:t>
            </a:r>
            <a:r>
              <a:rPr lang="en-US" altLang="zh-CN" sz="1700" dirty="0" err="1" smtClean="0">
                <a:ea typeface="宋体" panose="02010600030101010101" pitchFamily="2" charset="-122"/>
              </a:rPr>
              <a:t>getAddress</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return address;</a:t>
            </a:r>
            <a:endParaRPr lang="en-US" altLang="zh-CN" sz="1700" dirty="0" smtClean="0">
              <a:ea typeface="宋体" panose="02010600030101010101" pitchFamily="2" charset="-122"/>
            </a:endParaRPr>
          </a:p>
          <a:p>
            <a:pPr marL="361950" indent="-361950">
              <a:buAutoNum type="arabicPlain" startAt="20"/>
              <a:defRPr/>
            </a:pP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21	}</a:t>
            </a:r>
            <a:endParaRPr lang="zh-CN" altLang="en-US" sz="1700" dirty="0" smtClean="0">
              <a:ea typeface="宋体" panose="02010600030101010101" pitchFamily="2" charset="-122"/>
            </a:endParaRPr>
          </a:p>
          <a:p>
            <a:pPr marL="361950" indent="-361950">
              <a:buAutoNum type="arabicPlain" startAt="19"/>
              <a:defRPr/>
            </a:pP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本章内容</a:t>
            </a:r>
            <a:endParaRPr lang="zh-CN" altLang="en-US" b="1" dirty="0">
              <a:latin typeface="+mn-lt"/>
              <a:ea typeface="宋体" panose="02010600030101010101" pitchFamily="2" charset="-122"/>
              <a:cs typeface="Times New Roman" panose="02020603050405020304"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第一节 类的继承</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第二节 多  态</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第三节 对象关联与</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Object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类</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第四节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static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final</a:t>
            </a:r>
            <a:r>
              <a:rPr lang="zh-CN" altLang="en-US" smtClean="0">
                <a:latin typeface="Times New Roman" panose="02020603050405020304" pitchFamily="18" charset="0"/>
                <a:ea typeface="宋体" panose="02010600030101010101" pitchFamily="2" charset="-122"/>
                <a:cs typeface="Times New Roman" panose="02020603050405020304" pitchFamily="18" charset="0"/>
              </a:rPr>
              <a:t>修饰符</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Manager </a:t>
            </a:r>
            <a:r>
              <a:rPr lang="en-US" altLang="zh-CN" sz="1700" dirty="0" smtClean="0">
                <a:solidFill>
                  <a:srgbClr val="FF0000"/>
                </a:solidFill>
                <a:ea typeface="宋体" panose="02010600030101010101" pitchFamily="2" charset="-122"/>
              </a:rPr>
              <a:t>extends</a:t>
            </a:r>
            <a:r>
              <a:rPr lang="en-US" altLang="zh-CN" sz="1700" dirty="0" smtClean="0">
                <a:ea typeface="宋体" panose="02010600030101010101" pitchFamily="2" charset="-122"/>
              </a:rPr>
              <a:t>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250;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 123;</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float bonus = 1000.0f;</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6      public String </a:t>
            </a:r>
            <a:r>
              <a:rPr lang="en-US" altLang="zh-CN" sz="1700" dirty="0" err="1" smtClean="0">
                <a:solidFill>
                  <a:srgbClr val="0000FF"/>
                </a:solidFill>
                <a:ea typeface="宋体" panose="02010600030101010101" pitchFamily="2" charset="-122"/>
              </a:rPr>
              <a:t>receivesPay</a:t>
            </a:r>
            <a:r>
              <a:rPr lang="en-US" altLang="zh-CN" sz="1700" dirty="0" smtClean="0">
                <a:solidFill>
                  <a:srgbClr val="0000FF"/>
                </a:solidFill>
                <a:ea typeface="宋体" panose="02010600030101010101" pitchFamily="2" charset="-122"/>
              </a:rPr>
              <a:t>()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7          return “ </a:t>
            </a:r>
            <a:r>
              <a:rPr lang="en-US" altLang="zh-CN" sz="1700" dirty="0" err="1" smtClean="0">
                <a:solidFill>
                  <a:srgbClr val="0000FF"/>
                </a:solidFill>
                <a:ea typeface="宋体" panose="02010600030101010101" pitchFamily="2" charset="-122"/>
              </a:rPr>
              <a:t>receivesPay</a:t>
            </a:r>
            <a:r>
              <a:rPr lang="en-US" altLang="zh-CN" sz="1700" dirty="0" smtClean="0">
                <a:solidFill>
                  <a:srgbClr val="0000FF"/>
                </a:solidFill>
                <a:ea typeface="宋体" panose="02010600030101010101" pitchFamily="2" charset="-122"/>
              </a:rPr>
              <a:t>:" + </a:t>
            </a:r>
            <a:r>
              <a:rPr lang="en-US" altLang="zh-CN" sz="1700" dirty="0" err="1" smtClean="0">
                <a:solidFill>
                  <a:srgbClr val="0000FF"/>
                </a:solidFill>
                <a:ea typeface="宋体" panose="02010600030101010101" pitchFamily="2" charset="-122"/>
              </a:rPr>
              <a:t>getName</a:t>
            </a:r>
            <a:r>
              <a:rPr lang="en-US" altLang="zh-CN" sz="1700" dirty="0" smtClean="0">
                <a:solidFill>
                  <a:srgbClr val="0000FF"/>
                </a:solidFill>
                <a:ea typeface="宋体" panose="02010600030101010101" pitchFamily="2" charset="-122"/>
              </a:rPr>
              <a:t>()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8              " salary = " + </a:t>
            </a:r>
            <a:r>
              <a:rPr lang="en-US" altLang="zh-CN" sz="1700" dirty="0" err="1" smtClean="0">
                <a:solidFill>
                  <a:srgbClr val="0000FF"/>
                </a:solidFill>
                <a:ea typeface="宋体" panose="02010600030101010101" pitchFamily="2" charset="-122"/>
              </a:rPr>
              <a:t>getSalary</a:t>
            </a:r>
            <a:r>
              <a:rPr lang="en-US" altLang="zh-CN" sz="1700" dirty="0" smtClean="0">
                <a:solidFill>
                  <a:srgbClr val="0000FF"/>
                </a:solidFill>
                <a:ea typeface="宋体" panose="02010600030101010101" pitchFamily="2" charset="-122"/>
              </a:rPr>
              <a:t>() </a:t>
            </a:r>
            <a:r>
              <a:rPr lang="en-US" altLang="zh-CN" sz="1700" dirty="0" smtClean="0">
                <a:solidFill>
                  <a:srgbClr val="FF0000"/>
                </a:solidFill>
                <a:ea typeface="宋体" panose="02010600030101010101" pitchFamily="2" charset="-122"/>
              </a:rPr>
              <a:t>+ " bonus =" + bonus</a:t>
            </a:r>
            <a:r>
              <a:rPr lang="en-US" altLang="zh-CN" sz="1700" dirty="0" smtClean="0">
                <a:solidFill>
                  <a:srgbClr val="0000FF"/>
                </a:solidFill>
                <a:ea typeface="宋体" panose="02010600030101010101" pitchFamily="2" charset="-122"/>
              </a:rPr>
              <a:t>;</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9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10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11     public void hires()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300;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a:t>
            </a:r>
            <a:r>
              <a:rPr lang="en-US" altLang="zh-CN" sz="1700" dirty="0" err="1" smtClean="0">
                <a:ea typeface="宋体" panose="02010600030101010101" pitchFamily="2" charset="-122"/>
              </a:rPr>
              <a:t>setName</a:t>
            </a:r>
            <a:r>
              <a:rPr lang="en-US" altLang="zh-CN" sz="1700" dirty="0" smtClean="0">
                <a:ea typeface="宋体" panose="02010600030101010101" pitchFamily="2" charset="-122"/>
              </a:rPr>
              <a:t>("</a:t>
            </a:r>
            <a:r>
              <a:rPr lang="zh-CN" altLang="en-US" sz="1700" dirty="0" smtClean="0">
                <a:ea typeface="宋体" panose="02010600030101010101" pitchFamily="2" charset="-122"/>
              </a:rPr>
              <a:t>李四</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public void plans()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19 }</a:t>
            </a:r>
            <a:endParaRPr lang="en-US" altLang="zh-CN" sz="1700" dirty="0" smtClean="0">
              <a:ea typeface="宋体" panose="02010600030101010101" pitchFamily="2" charset="-122"/>
            </a:endParaRPr>
          </a:p>
          <a:p>
            <a:pPr marL="361950" indent="-361950">
              <a:buAutoNum type="arabicPlain" startAt="19"/>
              <a:defRPr/>
            </a:pP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anose="02010600030101010101" pitchFamily="2" charset="-122"/>
              </a:rPr>
              <a:t>1  public class Test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2      public static void main(String[] </a:t>
            </a:r>
            <a:r>
              <a:rPr lang="en-US" altLang="zh-CN" sz="1800" dirty="0" err="1" smtClean="0">
                <a:ea typeface="宋体" panose="02010600030101010101" pitchFamily="2" charset="-122"/>
              </a:rPr>
              <a:t>args</a:t>
            </a:r>
            <a:r>
              <a:rPr lang="en-US" altLang="zh-CN" sz="1800" dirty="0" smtClean="0">
                <a:ea typeface="宋体" panose="02010600030101010101" pitchFamily="2" charset="-122"/>
              </a:rPr>
              <a: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3          Manager m = new Manager();</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4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5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m.numsOfReports</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6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m.getName</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7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8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solidFill>
                  <a:srgbClr val="0000FF"/>
                </a:solidFill>
                <a:ea typeface="宋体" panose="02010600030101010101" pitchFamily="2" charset="-122"/>
              </a:rPr>
              <a:t>m.receivesPay</a:t>
            </a:r>
            <a:r>
              <a:rPr lang="en-US" altLang="zh-CN" sz="1800" dirty="0" smtClean="0">
                <a:solidFill>
                  <a:srgbClr val="0000FF"/>
                </a:solidFill>
                <a:ea typeface="宋体" panose="02010600030101010101" pitchFamily="2" charset="-122"/>
              </a:rPr>
              <a:t>());</a:t>
            </a:r>
            <a:endParaRPr lang="en-US" altLang="zh-CN" sz="1800" dirty="0" smtClean="0">
              <a:solidFill>
                <a:srgbClr val="0000FF"/>
              </a:solidFill>
              <a:ea typeface="宋体" panose="02010600030101010101" pitchFamily="2" charset="-122"/>
            </a:endParaRPr>
          </a:p>
          <a:p>
            <a:pPr marL="361950" indent="-361950">
              <a:buNone/>
              <a:defRPr/>
            </a:pPr>
            <a:r>
              <a:rPr lang="en-US" altLang="zh-CN" sz="1800" dirty="0" smtClean="0">
                <a:ea typeface="宋体" panose="02010600030101010101" pitchFamily="2" charset="-122"/>
              </a:rPr>
              <a:t>9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10 }</a:t>
            </a: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51520" y="1556792"/>
            <a:ext cx="8640960" cy="3888432"/>
          </a:xfrm>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PC</a:t>
            </a:r>
            <a:r>
              <a:rPr lang="zh-CN" altLang="en-US" sz="2400" dirty="0" smtClean="0">
                <a:ea typeface="宋体" panose="02010600030101010101" pitchFamily="2" charset="-122"/>
              </a:rPr>
              <a:t>类中，覆盖</a:t>
            </a:r>
            <a:r>
              <a:rPr lang="en-US" altLang="zh-CN" sz="2400" dirty="0" err="1" smtClean="0">
                <a:ea typeface="宋体" panose="02010600030101010101" pitchFamily="2" charset="-122"/>
              </a:rPr>
              <a:t>getDetails</a:t>
            </a:r>
            <a:r>
              <a:rPr lang="zh-CN" altLang="en-US" sz="2400" dirty="0" smtClean="0">
                <a:ea typeface="宋体" panose="02010600030101010101" pitchFamily="2" charset="-122"/>
              </a:rPr>
              <a:t>方法，方法返回</a:t>
            </a:r>
            <a:r>
              <a:rPr lang="en-US" altLang="zh-CN" sz="2400" dirty="0" smtClean="0">
                <a:ea typeface="宋体" panose="02010600030101010101" pitchFamily="2" charset="-122"/>
              </a:rPr>
              <a:t>PC</a:t>
            </a:r>
            <a:r>
              <a:rPr lang="zh-CN" altLang="en-US" sz="2400" dirty="0" smtClean="0">
                <a:ea typeface="宋体" panose="02010600030101010101" pitchFamily="2" charset="-122"/>
              </a:rPr>
              <a:t>机的详细信息。</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Test</a:t>
            </a:r>
            <a:r>
              <a:rPr lang="zh-CN" altLang="en-US" sz="2400" dirty="0" smtClean="0">
                <a:ea typeface="宋体" panose="02010600030101010101" pitchFamily="2" charset="-122"/>
              </a:rPr>
              <a:t>类中调用</a:t>
            </a:r>
            <a:r>
              <a:rPr lang="en-US" altLang="zh-CN" sz="2400" dirty="0" err="1" smtClean="0">
                <a:ea typeface="宋体" panose="02010600030101010101" pitchFamily="2" charset="-122"/>
              </a:rPr>
              <a:t>getDetails</a:t>
            </a:r>
            <a:r>
              <a:rPr lang="zh-CN" altLang="en-US" sz="2400" dirty="0" smtClean="0">
                <a:ea typeface="宋体" panose="02010600030101010101" pitchFamily="2" charset="-122"/>
              </a:rPr>
              <a:t>方法，确认输出结果。</a:t>
            </a:r>
            <a:endParaRPr lang="zh-CN" altLang="en-US" sz="2400" dirty="0" smtClean="0">
              <a:ea typeface="宋体" panose="02010600030101010101" pitchFamily="2" charset="-122"/>
            </a:endParaRPr>
          </a:p>
        </p:txBody>
      </p:sp>
      <p:sp>
        <p:nvSpPr>
          <p:cNvPr id="217093" name="Rectangle 5"/>
          <p:cNvSpPr>
            <a:spLocks noGrp="1" noChangeArrowheads="1"/>
          </p:cNvSpPr>
          <p:nvPr>
            <p:ph type="title"/>
          </p:nvPr>
        </p:nvSpPr>
        <p:spPr>
          <a:xfrm>
            <a:off x="3419872" y="692696"/>
            <a:ext cx="3240360" cy="720080"/>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539552" y="5084340"/>
            <a:ext cx="8139113" cy="1296988"/>
          </a:xfrm>
          <a:prstGeom prst="roundRect">
            <a:avLst>
              <a:gd name="adj" fmla="val 16667"/>
            </a:avLst>
          </a:prstGeom>
          <a:solidFill>
            <a:srgbClr val="B9CDE5"/>
          </a:solidFill>
          <a:ln w="25400">
            <a:solidFill>
              <a:srgbClr val="385D8A"/>
            </a:solidFill>
            <a:round/>
          </a:ln>
        </p:spPr>
        <p:txBody>
          <a:bodyPr anchor="ctr"/>
          <a:lstStyle/>
          <a:p>
            <a:pPr algn="ctr"/>
            <a:endParaRPr lang="zh-CN" altLang="en-US" sz="2400">
              <a:solidFill>
                <a:srgbClr val="FFFFFF"/>
              </a:solidFill>
              <a:latin typeface="Calibri" panose="020F0502020204030204" charset="0"/>
              <a:ea typeface="Arial Unicode MS"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ln>
        </p:spPr>
        <p:txBody>
          <a:bodyPr anchor="ct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权限修饰符</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protected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private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置于</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类的成员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定义前，用来限定对象对该</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类成员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的访问权限</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89" name="TextBox 4"/>
          <p:cNvSpPr txBox="1">
            <a:spLocks noChangeArrowheads="1"/>
          </p:cNvSpPr>
          <p:nvPr/>
        </p:nvSpPr>
        <p:spPr bwMode="auto">
          <a:xfrm>
            <a:off x="2483768" y="767041"/>
            <a:ext cx="52565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smtClean="0"/>
              <a:t> </a:t>
            </a:r>
            <a:r>
              <a:rPr lang="zh-CN" altLang="en-US" sz="3600" b="1" dirty="0" smtClean="0"/>
              <a:t>四种访问权限</a:t>
            </a:r>
            <a:r>
              <a:rPr lang="zh-CN" altLang="en-US" sz="3600" b="1" dirty="0"/>
              <a:t>修饰符</a:t>
            </a:r>
            <a:endParaRPr lang="zh-CN" altLang="en-US" sz="3600" b="1" dirty="0"/>
          </a:p>
        </p:txBody>
      </p:sp>
      <p:graphicFrame>
        <p:nvGraphicFramePr>
          <p:cNvPr id="23558" name="Group 6"/>
          <p:cNvGraphicFramePr>
            <a:graphicFrameLocks noGrp="1"/>
          </p:cNvGraphicFramePr>
          <p:nvPr/>
        </p:nvGraphicFramePr>
        <p:xfrm>
          <a:off x="538163" y="2564904"/>
          <a:ext cx="8283575" cy="2225676"/>
        </p:xfrm>
        <a:graphic>
          <a:graphicData uri="http://schemas.openxmlformats.org/drawingml/2006/table">
            <a:tbl>
              <a:tblPr/>
              <a:tblGrid>
                <a:gridCol w="1657350"/>
                <a:gridCol w="1655762"/>
                <a:gridCol w="1657350"/>
                <a:gridCol w="1657350"/>
                <a:gridCol w="1655763"/>
              </a:tblGrid>
              <a:tr h="427038">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rPr>
                        <a:t>修饰符</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rPr>
                        <a:t>类内部</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rPr>
                        <a:t>同一个包</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rPr>
                        <a:t>子类</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rPr>
                        <a:t>任何地方</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1"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private</a:t>
                      </a:r>
                      <a:endParaRPr kumimoji="0" lang="en-US" sz="2200" b="1"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1"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default</a:t>
                      </a:r>
                      <a:endParaRPr kumimoji="0" lang="en-US" sz="2200" b="1"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1"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protected</a:t>
                      </a:r>
                      <a:endParaRPr kumimoji="0" lang="en-US" sz="2200" b="1"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1"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public</a:t>
                      </a:r>
                      <a:endParaRPr kumimoji="0" lang="en-US" sz="2200" b="1"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charset="-122"/>
                        <a:cs typeface="Arial Unicode MS"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11560" y="5166320"/>
            <a:ext cx="8139113"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对于外部</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a:t>default</a:t>
            </a:r>
            <a:r>
              <a:rPr lang="zh-CN" altLang="en-US" sz="2400" dirty="0"/>
              <a:t>。</a:t>
            </a:r>
            <a:endParaRPr lang="en-US" sz="2400" dirty="0"/>
          </a:p>
          <a:p>
            <a:pPr marL="342900" indent="-342900" eaLnBrk="1" hangingPunct="1">
              <a:buFont typeface="Wingdings" panose="05000000000000000000"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anose="05000000000000000000" pitchFamily="2" charset="2"/>
              <a:buChar char="Ø"/>
            </a:pPr>
            <a:r>
              <a:rPr lang="en-US" altLang="zh-CN" sz="2100" dirty="0" smtClean="0"/>
              <a:t>default</a:t>
            </a:r>
            <a:r>
              <a:rPr lang="zh-CN" altLang="en-US" sz="2100" dirty="0"/>
              <a:t>类只可以被同一个包内部的类访问。</a:t>
            </a:r>
            <a:endParaRPr lang="zh-CN" altLang="en-US" sz="2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131840" y="704118"/>
            <a:ext cx="3193232" cy="852674"/>
          </a:xfrm>
        </p:spPr>
        <p:txBody>
          <a:bodyPr/>
          <a:lstStyle/>
          <a:p>
            <a:pPr algn="l" eaLnBrk="1" hangingPunct="1">
              <a:defRPr/>
            </a:pPr>
            <a:r>
              <a:rPr lang="zh-CN" altLang="en-US" b="1" dirty="0" smtClean="0">
                <a:latin typeface="+mn-lt"/>
                <a:ea typeface="宋体" panose="02010600030101010101" pitchFamily="2" charset="-122"/>
                <a:cs typeface="Times New Roman" panose="02020603050405020304" pitchFamily="18" charset="0"/>
              </a:rPr>
              <a:t>访问控制分析</a:t>
            </a:r>
            <a:endParaRPr lang="zh-CN" altLang="en-US" b="1" dirty="0" smtClean="0">
              <a:latin typeface="+mn-lt"/>
              <a:ea typeface="宋体" panose="02010600030101010101" pitchFamily="2" charset="-122"/>
              <a:cs typeface="Times New Roman" panose="02020603050405020304" pitchFamily="18" charset="0"/>
            </a:endParaRPr>
          </a:p>
        </p:txBody>
      </p:sp>
      <p:sp>
        <p:nvSpPr>
          <p:cNvPr id="20483" name="Text Box 3"/>
          <p:cNvSpPr txBox="1">
            <a:spLocks noChangeArrowheads="1"/>
          </p:cNvSpPr>
          <p:nvPr/>
        </p:nvSpPr>
        <p:spPr bwMode="auto">
          <a:xfrm>
            <a:off x="1931958" y="2514588"/>
            <a:ext cx="1371600" cy="346075"/>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f2_default</a:t>
            </a:r>
            <a:endParaRPr lang="en-US" altLang="zh-CN" sz="1600">
              <a:ea typeface="宋体" panose="02010600030101010101" pitchFamily="2" charset="-122"/>
              <a:cs typeface="Times New Roman" panose="02020603050405020304" pitchFamily="18" charset="0"/>
            </a:endParaRPr>
          </a:p>
        </p:txBody>
      </p:sp>
      <p:sp>
        <p:nvSpPr>
          <p:cNvPr id="20484" name="Text Box 4"/>
          <p:cNvSpPr txBox="1">
            <a:spLocks noChangeArrowheads="1"/>
          </p:cNvSpPr>
          <p:nvPr/>
        </p:nvSpPr>
        <p:spPr bwMode="auto">
          <a:xfrm>
            <a:off x="1931958" y="4073513"/>
            <a:ext cx="1371600" cy="346075"/>
          </a:xfrm>
          <a:prstGeom prst="rect">
            <a:avLst/>
          </a:prstGeom>
          <a:solidFill>
            <a:schemeClr val="hlink"/>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c2_public</a:t>
            </a:r>
            <a:endParaRPr lang="en-US" altLang="zh-CN" sz="1600">
              <a:ea typeface="宋体" panose="02010600030101010101" pitchFamily="2" charset="-122"/>
              <a:cs typeface="Times New Roman" panose="02020603050405020304" pitchFamily="18" charset="0"/>
            </a:endParaRPr>
          </a:p>
        </p:txBody>
      </p:sp>
      <p:sp>
        <p:nvSpPr>
          <p:cNvPr id="20485" name="Text Box 5"/>
          <p:cNvSpPr txBox="1">
            <a:spLocks noChangeArrowheads="1"/>
          </p:cNvSpPr>
          <p:nvPr/>
        </p:nvSpPr>
        <p:spPr bwMode="auto">
          <a:xfrm>
            <a:off x="1931958" y="2895588"/>
            <a:ext cx="1371600" cy="338554"/>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f3_protected</a:t>
            </a:r>
            <a:endParaRPr lang="en-US" altLang="zh-CN" sz="1600">
              <a:ea typeface="宋体" panose="02010600030101010101" pitchFamily="2" charset="-122"/>
              <a:cs typeface="Times New Roman" panose="02020603050405020304" pitchFamily="18" charset="0"/>
            </a:endParaRPr>
          </a:p>
        </p:txBody>
      </p:sp>
      <p:sp>
        <p:nvSpPr>
          <p:cNvPr id="20486" name="Text Box 6"/>
          <p:cNvSpPr txBox="1">
            <a:spLocks noChangeArrowheads="1"/>
          </p:cNvSpPr>
          <p:nvPr/>
        </p:nvSpPr>
        <p:spPr bwMode="auto">
          <a:xfrm>
            <a:off x="1931958" y="3276588"/>
            <a:ext cx="1371600" cy="346075"/>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f4_public</a:t>
            </a:r>
            <a:endParaRPr lang="en-US" altLang="zh-CN" sz="1600">
              <a:ea typeface="宋体" panose="02010600030101010101" pitchFamily="2" charset="-122"/>
              <a:cs typeface="Times New Roman" panose="02020603050405020304" pitchFamily="18" charset="0"/>
            </a:endParaRPr>
          </a:p>
        </p:txBody>
      </p:sp>
      <p:sp>
        <p:nvSpPr>
          <p:cNvPr id="20487" name="Text Box 7"/>
          <p:cNvSpPr txBox="1">
            <a:spLocks noChangeArrowheads="1"/>
          </p:cNvSpPr>
          <p:nvPr/>
        </p:nvSpPr>
        <p:spPr bwMode="auto">
          <a:xfrm>
            <a:off x="1931958" y="3692513"/>
            <a:ext cx="1371600" cy="346075"/>
          </a:xfrm>
          <a:prstGeom prst="rect">
            <a:avLst/>
          </a:prstGeom>
          <a:solidFill>
            <a:schemeClr val="hlink"/>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c1_private</a:t>
            </a:r>
            <a:endParaRPr lang="en-US" altLang="zh-CN" sz="1600">
              <a:ea typeface="宋体" panose="02010600030101010101" pitchFamily="2" charset="-122"/>
              <a:cs typeface="Times New Roman" panose="02020603050405020304" pitchFamily="18" charset="0"/>
            </a:endParaRPr>
          </a:p>
        </p:txBody>
      </p:sp>
      <p:sp>
        <p:nvSpPr>
          <p:cNvPr id="20488" name="Text Box 8"/>
          <p:cNvSpPr txBox="1">
            <a:spLocks noChangeArrowheads="1"/>
          </p:cNvSpPr>
          <p:nvPr/>
        </p:nvSpPr>
        <p:spPr bwMode="auto">
          <a:xfrm>
            <a:off x="1855758" y="4664063"/>
            <a:ext cx="1676400" cy="641350"/>
          </a:xfrm>
          <a:prstGeom prst="rect">
            <a:avLst/>
          </a:prstGeom>
          <a:noFill/>
          <a:ln w="9525">
            <a:noFill/>
            <a:miter lim="800000"/>
          </a:ln>
        </p:spPr>
        <p:txBody>
          <a:bodyPr>
            <a:spAutoFit/>
          </a:bodyPr>
          <a:lstStyle/>
          <a:p>
            <a:r>
              <a:rPr lang="zh-CN" altLang="en-US" sz="1800" b="1" dirty="0">
                <a:ea typeface="宋体" panose="02010600030101010101" pitchFamily="2" charset="-122"/>
                <a:cs typeface="Times New Roman" panose="02020603050405020304" pitchFamily="18" charset="0"/>
              </a:rPr>
              <a:t>子类对象可以访问</a:t>
            </a:r>
            <a:r>
              <a:rPr lang="zh-CN" altLang="en-US" sz="1800" b="1" dirty="0" smtClean="0">
                <a:ea typeface="宋体" panose="02010600030101010101" pitchFamily="2" charset="-122"/>
                <a:cs typeface="Times New Roman" panose="02020603050405020304" pitchFamily="18" charset="0"/>
              </a:rPr>
              <a:t>的</a:t>
            </a:r>
            <a:r>
              <a:rPr lang="zh-CN" altLang="en-US" b="1" dirty="0">
                <a:ea typeface="宋体" panose="02010600030101010101" pitchFamily="2" charset="-122"/>
                <a:cs typeface="Times New Roman" panose="02020603050405020304" pitchFamily="18" charset="0"/>
              </a:rPr>
              <a:t>数据</a:t>
            </a:r>
            <a:endParaRPr lang="zh-CN" altLang="en-US" sz="1800" b="1" dirty="0">
              <a:ea typeface="宋体" panose="02010600030101010101" pitchFamily="2" charset="-122"/>
              <a:cs typeface="Times New Roman" panose="02020603050405020304" pitchFamily="18" charset="0"/>
            </a:endParaRPr>
          </a:p>
        </p:txBody>
      </p:sp>
      <p:sp>
        <p:nvSpPr>
          <p:cNvPr id="20489" name="Text Box 9"/>
          <p:cNvSpPr txBox="1">
            <a:spLocks noChangeArrowheads="1"/>
          </p:cNvSpPr>
          <p:nvPr/>
        </p:nvSpPr>
        <p:spPr bwMode="auto">
          <a:xfrm>
            <a:off x="4859529" y="4648187"/>
            <a:ext cx="1917258" cy="646331"/>
          </a:xfrm>
          <a:prstGeom prst="rect">
            <a:avLst/>
          </a:prstGeom>
          <a:noFill/>
          <a:ln w="9525">
            <a:noFill/>
            <a:miter lim="800000"/>
          </a:ln>
        </p:spPr>
        <p:txBody>
          <a:bodyPr wrap="square">
            <a:spAutoFit/>
          </a:bodyPr>
          <a:lstStyle/>
          <a:p>
            <a:r>
              <a:rPr lang="zh-CN" altLang="en-US" sz="1800" b="1" dirty="0">
                <a:ea typeface="宋体" panose="02010600030101010101" pitchFamily="2" charset="-122"/>
                <a:cs typeface="Times New Roman" panose="02020603050405020304" pitchFamily="18" charset="0"/>
              </a:rPr>
              <a:t>子类的对象可以调用的方法</a:t>
            </a:r>
            <a:endParaRPr lang="zh-CN" altLang="en-US" sz="1800" b="1" dirty="0">
              <a:ea typeface="宋体" panose="02010600030101010101" pitchFamily="2" charset="-122"/>
              <a:cs typeface="Times New Roman" panose="02020603050405020304" pitchFamily="18" charset="0"/>
            </a:endParaRPr>
          </a:p>
        </p:txBody>
      </p:sp>
      <p:sp>
        <p:nvSpPr>
          <p:cNvPr id="20490" name="Text Box 10"/>
          <p:cNvSpPr txBox="1">
            <a:spLocks noChangeArrowheads="1"/>
          </p:cNvSpPr>
          <p:nvPr/>
        </p:nvSpPr>
        <p:spPr bwMode="auto">
          <a:xfrm>
            <a:off x="4979958" y="2549513"/>
            <a:ext cx="1676400" cy="346075"/>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fm2()_default</a:t>
            </a:r>
            <a:endParaRPr lang="en-US" altLang="zh-CN" sz="1600">
              <a:ea typeface="宋体" panose="02010600030101010101" pitchFamily="2" charset="-122"/>
              <a:cs typeface="Times New Roman" panose="02020603050405020304" pitchFamily="18" charset="0"/>
            </a:endParaRPr>
          </a:p>
        </p:txBody>
      </p:sp>
      <p:sp>
        <p:nvSpPr>
          <p:cNvPr id="20491" name="Text Box 11"/>
          <p:cNvSpPr txBox="1">
            <a:spLocks noChangeArrowheads="1"/>
          </p:cNvSpPr>
          <p:nvPr/>
        </p:nvSpPr>
        <p:spPr bwMode="auto">
          <a:xfrm>
            <a:off x="4979958" y="2930513"/>
            <a:ext cx="1676400" cy="338554"/>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fm3()_ protected</a:t>
            </a:r>
            <a:endParaRPr lang="en-US" altLang="zh-CN" sz="1600">
              <a:ea typeface="宋体" panose="02010600030101010101" pitchFamily="2" charset="-122"/>
              <a:cs typeface="Times New Roman" panose="02020603050405020304" pitchFamily="18" charset="0"/>
            </a:endParaRPr>
          </a:p>
        </p:txBody>
      </p:sp>
      <p:sp>
        <p:nvSpPr>
          <p:cNvPr id="20492" name="Text Box 12"/>
          <p:cNvSpPr txBox="1">
            <a:spLocks noChangeArrowheads="1"/>
          </p:cNvSpPr>
          <p:nvPr/>
        </p:nvSpPr>
        <p:spPr bwMode="auto">
          <a:xfrm>
            <a:off x="4979958" y="3311513"/>
            <a:ext cx="1676400" cy="346075"/>
          </a:xfrm>
          <a:prstGeom prst="rect">
            <a:avLst/>
          </a:prstGeom>
          <a:solidFill>
            <a:schemeClr val="accent1"/>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fm4()_ public</a:t>
            </a:r>
            <a:endParaRPr lang="en-US" altLang="zh-CN" sz="1600">
              <a:ea typeface="宋体" panose="02010600030101010101" pitchFamily="2" charset="-122"/>
              <a:cs typeface="Times New Roman" panose="02020603050405020304" pitchFamily="18" charset="0"/>
            </a:endParaRPr>
          </a:p>
        </p:txBody>
      </p:sp>
      <p:sp>
        <p:nvSpPr>
          <p:cNvPr id="20493" name="Text Box 13"/>
          <p:cNvSpPr txBox="1">
            <a:spLocks noChangeArrowheads="1"/>
          </p:cNvSpPr>
          <p:nvPr/>
        </p:nvSpPr>
        <p:spPr bwMode="auto">
          <a:xfrm>
            <a:off x="4979958" y="4073513"/>
            <a:ext cx="1676400" cy="346075"/>
          </a:xfrm>
          <a:prstGeom prst="rect">
            <a:avLst/>
          </a:prstGeom>
          <a:solidFill>
            <a:schemeClr val="hlink"/>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cm2()_public</a:t>
            </a:r>
            <a:endParaRPr lang="en-US" altLang="zh-CN" sz="1600">
              <a:ea typeface="宋体" panose="02010600030101010101" pitchFamily="2" charset="-122"/>
              <a:cs typeface="Times New Roman" panose="02020603050405020304" pitchFamily="18" charset="0"/>
            </a:endParaRPr>
          </a:p>
        </p:txBody>
      </p:sp>
      <p:sp>
        <p:nvSpPr>
          <p:cNvPr id="20494" name="Text Box 14"/>
          <p:cNvSpPr txBox="1">
            <a:spLocks noChangeArrowheads="1"/>
          </p:cNvSpPr>
          <p:nvPr/>
        </p:nvSpPr>
        <p:spPr bwMode="auto">
          <a:xfrm>
            <a:off x="4979958" y="3692513"/>
            <a:ext cx="1676400" cy="346075"/>
          </a:xfrm>
          <a:prstGeom prst="rect">
            <a:avLst/>
          </a:prstGeom>
          <a:solidFill>
            <a:schemeClr val="hlink"/>
          </a:solidFill>
          <a:ln w="9525">
            <a:solidFill>
              <a:schemeClr val="accent2"/>
            </a:solidFill>
            <a:miter lim="800000"/>
          </a:ln>
        </p:spPr>
        <p:txBody>
          <a:bodyPr>
            <a:spAutoFit/>
          </a:bodyPr>
          <a:lstStyle/>
          <a:p>
            <a:pPr algn="just">
              <a:spcBef>
                <a:spcPct val="50000"/>
              </a:spcBef>
            </a:pPr>
            <a:r>
              <a:rPr lang="en-US" altLang="zh-CN" sz="1600">
                <a:ea typeface="宋体" panose="02010600030101010101" pitchFamily="2" charset="-122"/>
                <a:cs typeface="Times New Roman" panose="02020603050405020304" pitchFamily="18" charset="0"/>
              </a:rPr>
              <a:t>cm1()_private</a:t>
            </a:r>
            <a:endParaRPr lang="en-US" altLang="zh-CN" sz="1600">
              <a:ea typeface="宋体" panose="02010600030101010101" pitchFamily="2" charset="-122"/>
              <a:cs typeface="Times New Roman" panose="02020603050405020304" pitchFamily="18" charset="0"/>
            </a:endParaRPr>
          </a:p>
        </p:txBody>
      </p:sp>
      <p:sp>
        <p:nvSpPr>
          <p:cNvPr id="20495" name="Text Box 15"/>
          <p:cNvSpPr txBox="1">
            <a:spLocks noChangeArrowheads="1"/>
          </p:cNvSpPr>
          <p:nvPr/>
        </p:nvSpPr>
        <p:spPr bwMode="auto">
          <a:xfrm>
            <a:off x="428596" y="1785926"/>
            <a:ext cx="7905750" cy="519112"/>
          </a:xfrm>
          <a:prstGeom prst="rect">
            <a:avLst/>
          </a:prstGeom>
          <a:noFill/>
          <a:ln w="9525">
            <a:noFill/>
            <a:miter lim="800000"/>
          </a:ln>
        </p:spPr>
        <p:txBody>
          <a:bodyPr>
            <a:spAutoFit/>
          </a:bodyPr>
          <a:lstStyle/>
          <a:p>
            <a:pPr>
              <a:spcBef>
                <a:spcPct val="50000"/>
              </a:spcBef>
            </a:pPr>
            <a:r>
              <a:rPr lang="zh-CN" altLang="en-US" sz="2800">
                <a:ea typeface="宋体" panose="02010600030101010101" pitchFamily="2" charset="-122"/>
                <a:cs typeface="Times New Roman" panose="02020603050405020304" pitchFamily="18" charset="0"/>
              </a:rPr>
              <a:t>父类</a:t>
            </a:r>
            <a:r>
              <a:rPr lang="en-US" altLang="zh-CN" sz="2800">
                <a:ea typeface="宋体" panose="02010600030101010101" pitchFamily="2" charset="-122"/>
                <a:cs typeface="Times New Roman" panose="02020603050405020304" pitchFamily="18" charset="0"/>
              </a:rPr>
              <a:t>Parent</a:t>
            </a:r>
            <a:r>
              <a:rPr lang="zh-CN" altLang="en-US" sz="2800">
                <a:ea typeface="宋体" panose="02010600030101010101" pitchFamily="2" charset="-122"/>
                <a:cs typeface="Times New Roman" panose="02020603050405020304" pitchFamily="18" charset="0"/>
              </a:rPr>
              <a:t>和子类</a:t>
            </a:r>
            <a:r>
              <a:rPr lang="en-US" altLang="zh-CN" sz="2800">
                <a:ea typeface="宋体" panose="02010600030101010101" pitchFamily="2" charset="-122"/>
                <a:cs typeface="Times New Roman" panose="02020603050405020304" pitchFamily="18" charset="0"/>
              </a:rPr>
              <a:t>Child</a:t>
            </a:r>
            <a:r>
              <a:rPr lang="zh-CN" altLang="en-US" sz="2800">
                <a:ea typeface="宋体" panose="02010600030101010101" pitchFamily="2" charset="-122"/>
                <a:cs typeface="Times New Roman" panose="02020603050405020304" pitchFamily="18" charset="0"/>
              </a:rPr>
              <a:t>在同一包中定义时：</a:t>
            </a:r>
            <a:endParaRPr lang="zh-CN" altLang="en-US" sz="280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699792" y="692696"/>
            <a:ext cx="4268008" cy="790622"/>
          </a:xfrm>
        </p:spPr>
        <p:txBody>
          <a:bodyPr>
            <a:normAutofit/>
          </a:bodyPr>
          <a:lstStyle/>
          <a:p>
            <a:pPr algn="l" eaLnBrk="1" hangingPunct="1">
              <a:defRPr/>
            </a:pPr>
            <a:r>
              <a:rPr lang="en-US" altLang="zh-CN" b="1" dirty="0" smtClean="0">
                <a:latin typeface="+mn-lt"/>
                <a:ea typeface="宋体" panose="02010600030101010101" pitchFamily="2" charset="-122"/>
                <a:cs typeface="Times New Roman" panose="02020603050405020304" pitchFamily="18" charset="0"/>
              </a:rPr>
              <a:t> </a:t>
            </a: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0070C0"/>
                </a:solidFill>
                <a:latin typeface="+mn-lt"/>
                <a:ea typeface="宋体" panose="02010600030101010101" pitchFamily="2" charset="-122"/>
                <a:cs typeface="Times New Roman" panose="02020603050405020304" pitchFamily="18" charset="0"/>
              </a:rPr>
              <a:t>super</a:t>
            </a:r>
            <a:endParaRPr lang="en-US" altLang="zh-CN" b="1" dirty="0" smtClean="0">
              <a:solidFill>
                <a:srgbClr val="0070C0"/>
              </a:solidFill>
              <a:latin typeface="+mn-lt"/>
              <a:ea typeface="宋体" panose="02010600030101010101" pitchFamily="2" charset="-122"/>
              <a:cs typeface="Times New Roman" panose="02020603050405020304" pitchFamily="18" charset="0"/>
            </a:endParaRPr>
          </a:p>
        </p:txBody>
      </p:sp>
      <p:sp>
        <p:nvSpPr>
          <p:cNvPr id="21507" name="Rectangle 3"/>
          <p:cNvSpPr>
            <a:spLocks noGrp="1" noChangeArrowheads="1"/>
          </p:cNvSpPr>
          <p:nvPr>
            <p:ph type="body" idx="1"/>
          </p:nvPr>
        </p:nvSpPr>
        <p:spPr>
          <a:xfrm>
            <a:off x="467544" y="1700808"/>
            <a:ext cx="8392446" cy="4451956"/>
          </a:xfrm>
        </p:spPr>
        <p:txBody>
          <a:bodyPr>
            <a:normAutofit/>
          </a:bodyPr>
          <a:lstStyle/>
          <a:p>
            <a:pPr algn="just" eaLnBrk="1" hangingPunct="1">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在</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类中使用</a:t>
            </a:r>
            <a:r>
              <a:rPr lang="en-US" altLang="zh-CN" dirty="0" smtClean="0">
                <a:solidFill>
                  <a:srgbClr val="0070C0"/>
                </a:solidFill>
                <a:ea typeface="宋体" panose="02010600030101010101" pitchFamily="2" charset="-122"/>
                <a:cs typeface="Times New Roman" panose="02020603050405020304" pitchFamily="18" charset="0"/>
              </a:rPr>
              <a:t>super</a:t>
            </a:r>
            <a:r>
              <a:rPr lang="zh-CN" altLang="en-US" dirty="0" smtClean="0">
                <a:ea typeface="宋体" panose="02010600030101010101" pitchFamily="2" charset="-122"/>
                <a:cs typeface="Times New Roman" panose="02020603050405020304" pitchFamily="18" charset="0"/>
              </a:rPr>
              <a:t>来调用父类中的指定操作：</a:t>
            </a:r>
            <a:endParaRPr lang="en-US" altLang="zh-CN" dirty="0" smtClean="0">
              <a:ea typeface="宋体" panose="02010600030101010101" pitchFamily="2" charset="-122"/>
              <a:cs typeface="Times New Roman" panose="02020603050405020304" pitchFamily="18" charset="0"/>
            </a:endParaRPr>
          </a:p>
          <a:p>
            <a:pPr lvl="1" algn="just">
              <a:spcBef>
                <a:spcPct val="50000"/>
              </a:spcBef>
              <a:buFont typeface="Wingdings" panose="05000000000000000000" pitchFamily="2" charset="2"/>
              <a:buChar char="Ø"/>
            </a:pPr>
            <a:r>
              <a:rPr lang="en-US" altLang="zh-CN" dirty="0">
                <a:solidFill>
                  <a:srgbClr val="0070C0"/>
                </a:solidFill>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可用于访问父类中定义的属性</a:t>
            </a:r>
            <a:endParaRPr lang="zh-CN" altLang="en-US" dirty="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en-US" altLang="zh-CN" dirty="0">
                <a:solidFill>
                  <a:srgbClr val="0070C0"/>
                </a:solidFill>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可用于调用父类中定义的成员方法</a:t>
            </a:r>
            <a:endParaRPr lang="zh-CN" altLang="en-US" dirty="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en-US" altLang="zh-CN" dirty="0">
                <a:solidFill>
                  <a:srgbClr val="0070C0"/>
                </a:solidFill>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可用于在子类构造方法中调用父类的</a:t>
            </a:r>
            <a:r>
              <a:rPr lang="zh-CN" altLang="en-US" dirty="0" smtClean="0">
                <a:ea typeface="宋体" panose="02010600030101010101" pitchFamily="2" charset="-122"/>
                <a:cs typeface="Times New Roman" panose="02020603050405020304" pitchFamily="18" charset="0"/>
              </a:rPr>
              <a:t>构造</a:t>
            </a:r>
            <a:r>
              <a:rPr lang="zh-CN" altLang="en-US" dirty="0">
                <a:ea typeface="宋体" panose="02010600030101010101" pitchFamily="2" charset="-122"/>
                <a:cs typeface="Times New Roman" panose="02020603050405020304" pitchFamily="18" charset="0"/>
              </a:rPr>
              <a:t>器</a:t>
            </a:r>
            <a:endParaRPr lang="zh-CN" altLang="en-US" dirty="0">
              <a:ea typeface="宋体" panose="02010600030101010101" pitchFamily="2" charset="-122"/>
              <a:cs typeface="Times New Roman" panose="02020603050405020304" pitchFamily="18" charset="0"/>
            </a:endParaRPr>
          </a:p>
          <a:p>
            <a:pPr algn="just">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注意：</a:t>
            </a:r>
            <a:endParaRPr lang="en-US" altLang="zh-CN"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尤其</a:t>
            </a:r>
            <a:r>
              <a:rPr lang="zh-CN" altLang="en-US" dirty="0">
                <a:ea typeface="宋体" panose="02010600030101010101" pitchFamily="2" charset="-122"/>
                <a:cs typeface="Times New Roman" panose="02020603050405020304" pitchFamily="18" charset="0"/>
              </a:rPr>
              <a:t>当子父类出现同名成员时，可以用</a:t>
            </a:r>
            <a:r>
              <a:rPr lang="en-US" altLang="zh-CN" dirty="0">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进行</a:t>
            </a:r>
            <a:r>
              <a:rPr lang="zh-CN" altLang="en-US" dirty="0" smtClean="0">
                <a:ea typeface="宋体" panose="02010600030101010101" pitchFamily="2" charset="-122"/>
                <a:cs typeface="Times New Roman" panose="02020603050405020304" pitchFamily="18" charset="0"/>
              </a:rPr>
              <a:t>区分</a:t>
            </a:r>
            <a:endParaRPr lang="en-US" altLang="zh-CN"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en-US" altLang="zh-CN" dirty="0">
                <a:ea typeface="宋体" panose="02010600030101010101" pitchFamily="2" charset="-122"/>
                <a:cs typeface="Times New Roman" panose="02020603050405020304" pitchFamily="18" charset="0"/>
              </a:rPr>
              <a:t>super</a:t>
            </a:r>
            <a:r>
              <a:rPr lang="zh-CN" altLang="en-US" dirty="0">
                <a:ea typeface="宋体" panose="02010600030101010101" pitchFamily="2" charset="-122"/>
                <a:cs typeface="Times New Roman" panose="02020603050405020304" pitchFamily="18" charset="0"/>
              </a:rPr>
              <a:t>的追溯不仅限于直接父</a:t>
            </a:r>
            <a:r>
              <a:rPr lang="zh-CN" altLang="en-US" dirty="0" smtClean="0">
                <a:ea typeface="宋体" panose="02010600030101010101" pitchFamily="2" charset="-122"/>
                <a:cs typeface="Times New Roman" panose="02020603050405020304" pitchFamily="18" charset="0"/>
              </a:rPr>
              <a:t>类</a:t>
            </a:r>
            <a:endParaRPr lang="en-US" altLang="zh-CN"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super</a:t>
            </a:r>
            <a:r>
              <a:rPr lang="zh-CN" altLang="en-US" dirty="0" smtClean="0">
                <a:ea typeface="宋体" panose="02010600030101010101" pitchFamily="2" charset="-122"/>
                <a:cs typeface="Times New Roman" panose="02020603050405020304" pitchFamily="18" charset="0"/>
              </a:rPr>
              <a:t>和</a:t>
            </a:r>
            <a:r>
              <a:rPr lang="en-US" altLang="zh-CN" dirty="0" smtClean="0">
                <a:ea typeface="宋体" panose="02010600030101010101" pitchFamily="2" charset="-122"/>
                <a:cs typeface="Times New Roman" panose="02020603050405020304" pitchFamily="18" charset="0"/>
              </a:rPr>
              <a:t>this</a:t>
            </a:r>
            <a:r>
              <a:rPr lang="zh-CN" altLang="en-US" dirty="0" smtClean="0">
                <a:ea typeface="宋体" panose="02010600030101010101" pitchFamily="2" charset="-122"/>
                <a:cs typeface="Times New Roman" panose="02020603050405020304" pitchFamily="18" charset="0"/>
              </a:rPr>
              <a:t>的用法相像，</a:t>
            </a:r>
            <a:r>
              <a:rPr lang="en-US" altLang="zh-CN" dirty="0" smtClean="0">
                <a:ea typeface="宋体" panose="02010600030101010101" pitchFamily="2" charset="-122"/>
                <a:cs typeface="Times New Roman" panose="02020603050405020304" pitchFamily="18" charset="0"/>
              </a:rPr>
              <a:t>this</a:t>
            </a:r>
            <a:r>
              <a:rPr lang="zh-CN" altLang="en-US" dirty="0" smtClean="0">
                <a:ea typeface="宋体" panose="02010600030101010101" pitchFamily="2" charset="-122"/>
                <a:cs typeface="Times New Roman" panose="02020603050405020304" pitchFamily="18" charset="0"/>
              </a:rPr>
              <a:t>代表本类对象的引用，</a:t>
            </a:r>
            <a:r>
              <a:rPr lang="en-US" altLang="zh-CN" dirty="0" smtClean="0">
                <a:ea typeface="宋体" panose="02010600030101010101" pitchFamily="2" charset="-122"/>
                <a:cs typeface="Times New Roman" panose="02020603050405020304" pitchFamily="18" charset="0"/>
              </a:rPr>
              <a:t>super</a:t>
            </a:r>
            <a:r>
              <a:rPr lang="zh-CN" altLang="en-US" dirty="0" smtClean="0">
                <a:ea typeface="宋体" panose="02010600030101010101" pitchFamily="2" charset="-122"/>
                <a:cs typeface="Times New Roman" panose="02020603050405020304" pitchFamily="18" charset="0"/>
              </a:rPr>
              <a:t>代表父类的内存空间的标识</a:t>
            </a:r>
            <a:endParaRPr lang="en-US" altLang="zh-CN" dirty="0">
              <a:ea typeface="宋体" panose="02010600030101010101" pitchFamily="2" charset="-122"/>
              <a:cs typeface="Times New Roman" panose="02020603050405020304" pitchFamily="18" charset="0"/>
            </a:endParaRPr>
          </a:p>
          <a:p>
            <a:pPr algn="just" eaLnBrk="1" hangingPunct="1">
              <a:buFont typeface="Wingdings" panose="05000000000000000000" pitchFamily="2" charset="2"/>
              <a:buChar char="l"/>
            </a:pPr>
            <a:endParaRPr lang="zh-CN" altLang="en-US"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private String name = "</a:t>
            </a:r>
            <a:r>
              <a:rPr lang="zh-CN" altLang="en-US" sz="1700" dirty="0" smtClean="0">
                <a:ea typeface="宋体" panose="02010600030101010101" pitchFamily="2" charset="-122"/>
              </a:rPr>
              <a:t>张三</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private String address;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private float salary;</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6      public String </a:t>
            </a:r>
            <a:r>
              <a:rPr lang="en-US" altLang="zh-CN" sz="1700" dirty="0" err="1" smtClean="0">
                <a:solidFill>
                  <a:srgbClr val="0000FF"/>
                </a:solidFill>
                <a:ea typeface="宋体" panose="02010600030101010101" pitchFamily="2" charset="-122"/>
              </a:rPr>
              <a:t>receivesPay</a:t>
            </a:r>
            <a:r>
              <a:rPr lang="en-US" altLang="zh-CN" sz="1700" dirty="0" smtClean="0">
                <a:solidFill>
                  <a:srgbClr val="0000FF"/>
                </a:solidFill>
                <a:ea typeface="宋体" panose="02010600030101010101" pitchFamily="2" charset="-122"/>
              </a:rPr>
              <a:t>()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7          return "</a:t>
            </a:r>
            <a:r>
              <a:rPr lang="en-US" altLang="zh-CN" sz="1700" dirty="0" err="1" smtClean="0">
                <a:solidFill>
                  <a:srgbClr val="0000FF"/>
                </a:solidFill>
                <a:ea typeface="宋体" panose="02010600030101010101" pitchFamily="2" charset="-122"/>
              </a:rPr>
              <a:t>receivesPay</a:t>
            </a:r>
            <a:r>
              <a:rPr lang="en-US" altLang="zh-CN" sz="1700" dirty="0" smtClean="0">
                <a:solidFill>
                  <a:srgbClr val="0000FF"/>
                </a:solidFill>
                <a:ea typeface="宋体" panose="02010600030101010101" pitchFamily="2" charset="-122"/>
              </a:rPr>
              <a:t>:" + name + " salary = " + salary;</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8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9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10     public String </a:t>
            </a:r>
            <a:r>
              <a:rPr lang="en-US" altLang="zh-CN" sz="1700" dirty="0" err="1" smtClean="0">
                <a:ea typeface="宋体" panose="02010600030101010101" pitchFamily="2" charset="-122"/>
              </a:rPr>
              <a:t>getName</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11         return name;</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public void </a:t>
            </a:r>
            <a:r>
              <a:rPr lang="en-US" altLang="zh-CN" sz="1700" dirty="0" err="1" smtClean="0">
                <a:ea typeface="宋体" panose="02010600030101010101" pitchFamily="2" charset="-122"/>
              </a:rPr>
              <a:t>setName</a:t>
            </a:r>
            <a:r>
              <a:rPr lang="en-US" altLang="zh-CN" sz="1700" dirty="0" smtClean="0">
                <a:ea typeface="宋体" panose="02010600030101010101" pitchFamily="2" charset="-122"/>
              </a:rPr>
              <a:t>(String name)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15         this.name = name;</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public String </a:t>
            </a:r>
            <a:r>
              <a:rPr lang="en-US" altLang="zh-CN" sz="1700" dirty="0" err="1" smtClean="0">
                <a:ea typeface="宋体" panose="02010600030101010101" pitchFamily="2" charset="-122"/>
              </a:rPr>
              <a:t>getAddress</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return address;</a:t>
            </a:r>
            <a:endParaRPr lang="en-US" altLang="zh-CN" sz="1700" dirty="0" smtClean="0">
              <a:ea typeface="宋体" panose="02010600030101010101" pitchFamily="2" charset="-122"/>
            </a:endParaRPr>
          </a:p>
          <a:p>
            <a:pPr marL="361950" indent="-361950">
              <a:buAutoNum type="arabicPlain" startAt="20"/>
              <a:defRPr/>
            </a:pP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21	}</a:t>
            </a:r>
            <a:endParaRPr lang="zh-CN" altLang="en-US" sz="1700" dirty="0" smtClean="0">
              <a:ea typeface="宋体" panose="02010600030101010101" pitchFamily="2" charset="-122"/>
            </a:endParaRPr>
          </a:p>
          <a:p>
            <a:pPr marL="361950" indent="-361950">
              <a:buAutoNum type="arabicPlain" startAt="19"/>
              <a:defRPr/>
            </a:pP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Manager extends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//[private String name = "</a:t>
            </a:r>
            <a:r>
              <a:rPr lang="zh-CN" altLang="en-US" sz="1700" dirty="0" smtClean="0">
                <a:ea typeface="宋体" panose="02010600030101010101" pitchFamily="2" charset="-122"/>
              </a:rPr>
              <a:t>张三</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250;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 123;</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float bonus = 1000.0f;</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6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7      /*[public String </a:t>
            </a:r>
            <a:r>
              <a:rPr lang="en-US" altLang="zh-CN" sz="1700" dirty="0" err="1" smtClean="0">
                <a:solidFill>
                  <a:srgbClr val="0000FF"/>
                </a:solidFill>
                <a:ea typeface="宋体" panose="02010600030101010101" pitchFamily="2" charset="-122"/>
              </a:rPr>
              <a:t>receivesPay</a:t>
            </a:r>
            <a:r>
              <a:rPr lang="en-US" altLang="zh-CN" sz="1700" dirty="0" smtClean="0">
                <a:solidFill>
                  <a:srgbClr val="0000FF"/>
                </a:solidFill>
                <a:ea typeface="宋体" panose="02010600030101010101" pitchFamily="2" charset="-122"/>
              </a:rPr>
              <a:t>()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8          return "</a:t>
            </a:r>
            <a:r>
              <a:rPr lang="en-US" altLang="zh-CN" sz="1700" dirty="0" err="1" smtClean="0">
                <a:solidFill>
                  <a:srgbClr val="0000FF"/>
                </a:solidFill>
                <a:ea typeface="宋体" panose="02010600030101010101" pitchFamily="2" charset="-122"/>
              </a:rPr>
              <a:t>retrievePay</a:t>
            </a:r>
            <a:r>
              <a:rPr lang="en-US" altLang="zh-CN" sz="1700" dirty="0" smtClean="0">
                <a:solidFill>
                  <a:srgbClr val="0000FF"/>
                </a:solidFill>
                <a:ea typeface="宋体" panose="02010600030101010101" pitchFamily="2" charset="-122"/>
              </a:rPr>
              <a:t>:" + name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9                 " salary = " + salary;</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10     }]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11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public String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return </a:t>
            </a:r>
            <a:r>
              <a:rPr lang="en-US" altLang="zh-CN" sz="1700" dirty="0" err="1" smtClean="0">
                <a:solidFill>
                  <a:srgbClr val="0000FF"/>
                </a:solidFill>
                <a:ea typeface="宋体" panose="02010600030101010101" pitchFamily="2" charset="-122"/>
              </a:rPr>
              <a:t>super.receivesPay</a:t>
            </a:r>
            <a:r>
              <a:rPr lang="en-US" altLang="zh-CN" sz="1700" dirty="0" smtClean="0">
                <a:solidFill>
                  <a:srgbClr val="0000FF"/>
                </a:solidFill>
                <a:ea typeface="宋体" panose="02010600030101010101" pitchFamily="2" charset="-122"/>
              </a:rPr>
              <a:t>() </a:t>
            </a:r>
            <a:r>
              <a:rPr lang="en-US" altLang="zh-CN" sz="1700" dirty="0" smtClean="0">
                <a:ea typeface="宋体" panose="02010600030101010101" pitchFamily="2" charset="-122"/>
              </a:rPr>
              <a:t>+ " bonus =" + bonus;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15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public void hires()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300;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a:t>
            </a:r>
            <a:r>
              <a:rPr lang="en-US" altLang="zh-CN" sz="1700" dirty="0" err="1" smtClean="0">
                <a:ea typeface="宋体" panose="02010600030101010101" pitchFamily="2" charset="-122"/>
              </a:rPr>
              <a:t>setName</a:t>
            </a:r>
            <a:r>
              <a:rPr lang="en-US" altLang="zh-CN" sz="1700" dirty="0" smtClean="0">
                <a:ea typeface="宋体" panose="02010600030101010101" pitchFamily="2" charset="-122"/>
              </a:rPr>
              <a:t>("</a:t>
            </a:r>
            <a:r>
              <a:rPr lang="zh-CN" altLang="en-US" sz="1700" dirty="0" smtClean="0">
                <a:ea typeface="宋体" panose="02010600030101010101" pitchFamily="2" charset="-122"/>
              </a:rPr>
              <a:t>李四</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19     }</a:t>
            </a:r>
            <a:endParaRPr lang="zh-CN" altLang="en-US" sz="1700" dirty="0" smtClean="0">
              <a:ea typeface="宋体" panose="02010600030101010101" pitchFamily="2" charset="-122"/>
            </a:endParaRPr>
          </a:p>
          <a:p>
            <a:pPr marL="361950" indent="-361950">
              <a:buAutoNum type="arabicPlain" startAt="19"/>
              <a:defRPr/>
            </a:pP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anose="02010600030101010101" pitchFamily="2" charset="-122"/>
              </a:rPr>
              <a:t>1  public class Test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2      public static void main(String[] </a:t>
            </a:r>
            <a:r>
              <a:rPr lang="en-US" altLang="zh-CN" sz="1800" dirty="0" err="1" smtClean="0">
                <a:ea typeface="宋体" panose="02010600030101010101" pitchFamily="2" charset="-122"/>
              </a:rPr>
              <a:t>args</a:t>
            </a:r>
            <a:r>
              <a:rPr lang="en-US" altLang="zh-CN" sz="1800" dirty="0" smtClean="0">
                <a:ea typeface="宋体" panose="02010600030101010101" pitchFamily="2" charset="-122"/>
              </a:rPr>
              <a: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3          Manager m = new Manager();</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4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5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m.numsOfReports</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6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m.getName</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7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8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solidFill>
                  <a:srgbClr val="0000FF"/>
                </a:solidFill>
                <a:ea typeface="宋体" panose="02010600030101010101" pitchFamily="2" charset="-122"/>
              </a:rPr>
              <a:t>m.receivesPay</a:t>
            </a:r>
            <a:r>
              <a:rPr lang="en-US" altLang="zh-CN" sz="1800" dirty="0" smtClean="0">
                <a:solidFill>
                  <a:srgbClr val="0000FF"/>
                </a:solidFill>
                <a:ea typeface="宋体" panose="02010600030101010101" pitchFamily="2" charset="-122"/>
              </a:rPr>
              <a:t>());</a:t>
            </a:r>
            <a:endParaRPr lang="en-US" altLang="zh-CN" sz="1800" dirty="0" smtClean="0">
              <a:solidFill>
                <a:srgbClr val="0000FF"/>
              </a:solidFill>
              <a:ea typeface="宋体" panose="02010600030101010101" pitchFamily="2" charset="-122"/>
            </a:endParaRPr>
          </a:p>
          <a:p>
            <a:pPr marL="361950" indent="-361950">
              <a:buNone/>
              <a:defRPr/>
            </a:pPr>
            <a:r>
              <a:rPr lang="en-US" altLang="zh-CN" sz="1800" dirty="0" smtClean="0">
                <a:ea typeface="宋体" panose="02010600030101010101" pitchFamily="2" charset="-122"/>
              </a:rPr>
              <a:t>9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10 }</a:t>
            </a: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39552" y="1556792"/>
            <a:ext cx="8286808" cy="4521217"/>
          </a:xfrm>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PC</a:t>
            </a:r>
            <a:r>
              <a:rPr lang="zh-CN" altLang="en-US" sz="2400" dirty="0" smtClean="0">
                <a:ea typeface="宋体" panose="02010600030101010101" pitchFamily="2" charset="-122"/>
              </a:rPr>
              <a:t>类中，改写的覆盖</a:t>
            </a:r>
            <a:r>
              <a:rPr lang="en-US" altLang="zh-CN" sz="2400" dirty="0" err="1" smtClean="0">
                <a:ea typeface="宋体" panose="02010600030101010101" pitchFamily="2" charset="-122"/>
              </a:rPr>
              <a:t>getDetails</a:t>
            </a:r>
            <a:r>
              <a:rPr lang="zh-CN" altLang="en-US" sz="2400" dirty="0" smtClean="0">
                <a:ea typeface="宋体" panose="02010600030101010101" pitchFamily="2" charset="-122"/>
              </a:rPr>
              <a:t>方法，使用</a:t>
            </a:r>
            <a:r>
              <a:rPr lang="en-US" altLang="zh-CN" sz="2400" dirty="0" err="1" smtClean="0">
                <a:ea typeface="宋体" panose="02010600030101010101" pitchFamily="2" charset="-122"/>
              </a:rPr>
              <a:t>super调用</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Test</a:t>
            </a:r>
            <a:r>
              <a:rPr lang="zh-CN" altLang="en-US" sz="2400" dirty="0" smtClean="0">
                <a:ea typeface="宋体" panose="02010600030101010101" pitchFamily="2" charset="-122"/>
              </a:rPr>
              <a:t>类中调用</a:t>
            </a:r>
            <a:r>
              <a:rPr lang="en-US" altLang="zh-CN" sz="2400" dirty="0" err="1" smtClean="0">
                <a:ea typeface="宋体" panose="02010600030101010101" pitchFamily="2" charset="-122"/>
              </a:rPr>
              <a:t>getDetails</a:t>
            </a:r>
            <a:r>
              <a:rPr lang="zh-CN" altLang="en-US" sz="2400" dirty="0" smtClean="0">
                <a:ea typeface="宋体" panose="02010600030101010101" pitchFamily="2" charset="-122"/>
              </a:rPr>
              <a:t>方法，确认输出结果。</a:t>
            </a:r>
            <a:endParaRPr lang="zh-CN" altLang="en-US" sz="2400" dirty="0" smtClean="0">
              <a:ea typeface="宋体" panose="02010600030101010101" pitchFamily="2" charset="-122"/>
            </a:endParaRPr>
          </a:p>
        </p:txBody>
      </p:sp>
      <p:sp>
        <p:nvSpPr>
          <p:cNvPr id="219139" name="Rectangle 3"/>
          <p:cNvSpPr>
            <a:spLocks noGrp="1" noChangeArrowheads="1"/>
          </p:cNvSpPr>
          <p:nvPr>
            <p:ph type="title"/>
          </p:nvPr>
        </p:nvSpPr>
        <p:spPr>
          <a:xfrm>
            <a:off x="2699792" y="620688"/>
            <a:ext cx="4248472" cy="861490"/>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2071670" y="2445245"/>
            <a:ext cx="5500726" cy="769441"/>
          </a:xfrm>
          <a:prstGeom prst="rect">
            <a:avLst/>
          </a:prstGeom>
          <a:noFill/>
        </p:spPr>
        <p:txBody>
          <a:bodyPr wrap="square" rtlCol="0">
            <a:spAutoFit/>
          </a:bodyPr>
          <a:lstStyle/>
          <a:p>
            <a:r>
              <a:rPr lang="zh-CN" altLang="en-US" sz="4400" dirty="0" smtClean="0">
                <a:solidFill>
                  <a:schemeClr val="bg1"/>
                </a:solidFill>
              </a:rPr>
              <a:t>第一节 类的继承</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195736" y="692696"/>
            <a:ext cx="5217824" cy="864096"/>
          </a:xfrm>
        </p:spPr>
        <p:txBody>
          <a:bodyPr>
            <a:normAutofit/>
          </a:bodyPr>
          <a:lstStyle/>
          <a:p>
            <a:pPr eaLnBrk="1" hangingPunct="1">
              <a:defRPr/>
            </a:pP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调用父类的构造</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器</a:t>
            </a:r>
            <a:endParaRPr lang="zh-CN"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03" name="Rectangle 3"/>
          <p:cNvSpPr>
            <a:spLocks noGrp="1" noChangeArrowheads="1"/>
          </p:cNvSpPr>
          <p:nvPr>
            <p:ph type="body" idx="1"/>
          </p:nvPr>
        </p:nvSpPr>
        <p:spPr>
          <a:xfrm>
            <a:off x="395536" y="1700808"/>
            <a:ext cx="8496944" cy="4536504"/>
          </a:xfrm>
        </p:spPr>
        <p:txBody>
          <a:bodyPr>
            <a:normAutofit/>
          </a:bodyPr>
          <a:lstStyle/>
          <a:p>
            <a:pPr algn="just">
              <a:lnSpc>
                <a:spcPct val="90000"/>
              </a:lnSpc>
              <a:spcBef>
                <a:spcPct val="50000"/>
              </a:spcBef>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子类中所有的</a:t>
            </a:r>
            <a:r>
              <a:rPr lang="zh-CN" altLang="en-US" dirty="0" smtClean="0">
                <a:latin typeface="宋体" panose="02010600030101010101" pitchFamily="2" charset="-122"/>
                <a:ea typeface="宋体" panose="02010600030101010101" pitchFamily="2" charset="-122"/>
              </a:rPr>
              <a:t>构造</a:t>
            </a:r>
            <a:r>
              <a:rPr lang="zh-CN" altLang="en-US" dirty="0">
                <a:latin typeface="宋体" panose="02010600030101010101" pitchFamily="2" charset="-122"/>
                <a:ea typeface="宋体" panose="02010600030101010101" pitchFamily="2" charset="-122"/>
              </a:rPr>
              <a:t>器</a:t>
            </a:r>
            <a:r>
              <a:rPr lang="zh-CN" altLang="en-US" b="1" dirty="0" smtClean="0">
                <a:solidFill>
                  <a:srgbClr val="C00000"/>
                </a:solidFill>
                <a:latin typeface="宋体" panose="02010600030101010101" pitchFamily="2" charset="-122"/>
                <a:ea typeface="宋体" panose="02010600030101010101" pitchFamily="2" charset="-122"/>
              </a:rPr>
              <a:t>默认</a:t>
            </a:r>
            <a:r>
              <a:rPr lang="zh-CN" altLang="en-US" dirty="0">
                <a:latin typeface="宋体" panose="02010600030101010101" pitchFamily="2" charset="-122"/>
                <a:ea typeface="宋体" panose="02010600030101010101" pitchFamily="2" charset="-122"/>
              </a:rPr>
              <a:t>都会访问父类中</a:t>
            </a:r>
            <a:r>
              <a:rPr lang="zh-CN" altLang="en-US" b="1" dirty="0">
                <a:solidFill>
                  <a:srgbClr val="C00000"/>
                </a:solidFill>
                <a:latin typeface="宋体" panose="02010600030101010101" pitchFamily="2" charset="-122"/>
                <a:ea typeface="宋体" panose="02010600030101010101" pitchFamily="2" charset="-122"/>
              </a:rPr>
              <a:t>空参数</a:t>
            </a:r>
            <a:r>
              <a:rPr lang="zh-CN" altLang="en-US" dirty="0">
                <a:latin typeface="宋体" panose="02010600030101010101" pitchFamily="2" charset="-122"/>
                <a:ea typeface="宋体" panose="02010600030101010101" pitchFamily="2" charset="-122"/>
              </a:rPr>
              <a:t>的</a:t>
            </a:r>
            <a:r>
              <a:rPr lang="zh-CN" altLang="en-US" dirty="0" smtClean="0">
                <a:latin typeface="宋体" panose="02010600030101010101" pitchFamily="2" charset="-122"/>
                <a:ea typeface="宋体" panose="02010600030101010101" pitchFamily="2" charset="-122"/>
              </a:rPr>
              <a:t>构造</a:t>
            </a:r>
            <a:r>
              <a:rPr lang="zh-CN" altLang="en-US" dirty="0">
                <a:latin typeface="宋体" panose="02010600030101010101" pitchFamily="2" charset="-122"/>
                <a:ea typeface="宋体" panose="02010600030101010101" pitchFamily="2" charset="-122"/>
              </a:rPr>
              <a:t>器</a:t>
            </a:r>
            <a:endParaRPr lang="en-US" altLang="zh-CN" dirty="0" smtClean="0">
              <a:latin typeface="宋体" panose="02010600030101010101" pitchFamily="2" charset="-122"/>
              <a:ea typeface="宋体" panose="02010600030101010101" pitchFamily="2" charset="-122"/>
            </a:endParaRPr>
          </a:p>
          <a:p>
            <a:pPr marL="342900" lvl="1" indent="-342900" algn="just">
              <a:lnSpc>
                <a:spcPct val="90000"/>
              </a:lnSpc>
              <a:spcBef>
                <a:spcPct val="50000"/>
              </a:spcBef>
              <a:buFont typeface="Wingdings" panose="05000000000000000000" pitchFamily="2" charset="2"/>
              <a:buChar char="l"/>
            </a:pPr>
            <a:r>
              <a:rPr lang="zh-CN" altLang="en-US" sz="2800" dirty="0" smtClean="0">
                <a:latin typeface="宋体" panose="02010600030101010101" pitchFamily="2" charset="-122"/>
                <a:ea typeface="宋体" panose="02010600030101010101" pitchFamily="2" charset="-122"/>
              </a:rPr>
              <a:t>当</a:t>
            </a:r>
            <a:r>
              <a:rPr lang="zh-CN" altLang="en-US" sz="2800" dirty="0">
                <a:latin typeface="宋体" panose="02010600030101010101" pitchFamily="2" charset="-122"/>
                <a:ea typeface="宋体" panose="02010600030101010101" pitchFamily="2" charset="-122"/>
              </a:rPr>
              <a:t>父类中没有空参数的</a:t>
            </a:r>
            <a:r>
              <a:rPr lang="zh-CN" altLang="en-US" sz="2800" dirty="0" smtClean="0">
                <a:latin typeface="宋体" panose="02010600030101010101" pitchFamily="2" charset="-122"/>
                <a:ea typeface="宋体" panose="02010600030101010101" pitchFamily="2" charset="-122"/>
              </a:rPr>
              <a:t>构造</a:t>
            </a:r>
            <a:r>
              <a:rPr lang="zh-CN" altLang="en-US" sz="2800" dirty="0">
                <a:latin typeface="宋体" panose="02010600030101010101" pitchFamily="2" charset="-122"/>
                <a:ea typeface="宋体" panose="02010600030101010101" pitchFamily="2" charset="-122"/>
              </a:rPr>
              <a:t>器</a:t>
            </a:r>
            <a:r>
              <a:rPr lang="zh-CN" altLang="en-US" sz="2800" dirty="0" smtClean="0">
                <a:latin typeface="宋体" panose="02010600030101010101" pitchFamily="2" charset="-122"/>
                <a:ea typeface="宋体" panose="02010600030101010101" pitchFamily="2" charset="-122"/>
              </a:rPr>
              <a:t>时</a:t>
            </a:r>
            <a:r>
              <a:rPr lang="zh-CN" altLang="en-US" sz="2800" dirty="0">
                <a:latin typeface="宋体" panose="02010600030101010101" pitchFamily="2" charset="-122"/>
                <a:ea typeface="宋体" panose="02010600030101010101" pitchFamily="2" charset="-122"/>
              </a:rPr>
              <a:t>，子类的</a:t>
            </a:r>
            <a:r>
              <a:rPr lang="zh-CN" altLang="en-US" sz="2800" dirty="0" smtClean="0">
                <a:latin typeface="宋体" panose="02010600030101010101" pitchFamily="2" charset="-122"/>
                <a:ea typeface="宋体" panose="02010600030101010101" pitchFamily="2" charset="-122"/>
              </a:rPr>
              <a:t>构造</a:t>
            </a:r>
            <a:r>
              <a:rPr lang="zh-CN" altLang="en-US" sz="2800" dirty="0">
                <a:latin typeface="宋体" panose="02010600030101010101" pitchFamily="2" charset="-122"/>
                <a:ea typeface="宋体" panose="02010600030101010101" pitchFamily="2" charset="-122"/>
              </a:rPr>
              <a:t>器</a:t>
            </a:r>
            <a:r>
              <a:rPr lang="zh-CN" altLang="en-US" sz="2800" dirty="0" smtClean="0">
                <a:latin typeface="宋体" panose="02010600030101010101" pitchFamily="2" charset="-122"/>
                <a:ea typeface="宋体" panose="02010600030101010101" pitchFamily="2" charset="-122"/>
              </a:rPr>
              <a:t>必须</a:t>
            </a:r>
            <a:r>
              <a:rPr lang="zh-CN" altLang="en-US" sz="2800" dirty="0">
                <a:latin typeface="宋体" panose="02010600030101010101" pitchFamily="2" charset="-122"/>
                <a:ea typeface="宋体" panose="02010600030101010101" pitchFamily="2" charset="-122"/>
              </a:rPr>
              <a:t>通过</a:t>
            </a:r>
            <a:r>
              <a:rPr lang="en-US" altLang="zh-CN" sz="2800" b="1" dirty="0" smtClean="0">
                <a:solidFill>
                  <a:srgbClr val="7030A0"/>
                </a:solidFill>
                <a:latin typeface="宋体" panose="02010600030101010101" pitchFamily="2" charset="-122"/>
                <a:ea typeface="宋体" panose="02010600030101010101" pitchFamily="2" charset="-122"/>
              </a:rPr>
              <a:t>this(</a:t>
            </a:r>
            <a:r>
              <a:rPr lang="zh-CN" altLang="en-US" sz="2800" b="1" dirty="0" smtClean="0">
                <a:solidFill>
                  <a:srgbClr val="7030A0"/>
                </a:solidFill>
                <a:latin typeface="宋体" panose="02010600030101010101" pitchFamily="2" charset="-122"/>
                <a:ea typeface="宋体" panose="02010600030101010101" pitchFamily="2" charset="-122"/>
              </a:rPr>
              <a:t>参数列表</a:t>
            </a:r>
            <a:r>
              <a:rPr lang="en-US" altLang="zh-CN" sz="2800" b="1" dirty="0" smtClean="0">
                <a:solidFill>
                  <a:srgbClr val="7030A0"/>
                </a:solidFill>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或者</a:t>
            </a:r>
            <a:r>
              <a:rPr lang="en-US" altLang="zh-CN" sz="2800" b="1" dirty="0" smtClean="0">
                <a:solidFill>
                  <a:srgbClr val="7030A0"/>
                </a:solidFill>
                <a:latin typeface="宋体" panose="02010600030101010101" pitchFamily="2" charset="-122"/>
                <a:ea typeface="宋体" panose="02010600030101010101" pitchFamily="2" charset="-122"/>
              </a:rPr>
              <a:t>super(</a:t>
            </a:r>
            <a:r>
              <a:rPr lang="zh-CN" altLang="en-US" sz="2800" b="1" dirty="0" smtClean="0">
                <a:solidFill>
                  <a:srgbClr val="7030A0"/>
                </a:solidFill>
                <a:latin typeface="宋体" panose="02010600030101010101" pitchFamily="2" charset="-122"/>
                <a:ea typeface="宋体" panose="02010600030101010101" pitchFamily="2" charset="-122"/>
              </a:rPr>
              <a:t>参数列表</a:t>
            </a:r>
            <a:r>
              <a:rPr lang="en-US" altLang="zh-CN" sz="2800" b="1" dirty="0" smtClean="0">
                <a:solidFill>
                  <a:srgbClr val="7030A0"/>
                </a:solidFill>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语句指定调用本类或者父类中相应的构造</a:t>
            </a:r>
            <a:r>
              <a:rPr lang="zh-CN" altLang="en-US" sz="2800" dirty="0">
                <a:latin typeface="宋体" panose="02010600030101010101" pitchFamily="2" charset="-122"/>
                <a:ea typeface="宋体" panose="02010600030101010101" pitchFamily="2" charset="-122"/>
              </a:rPr>
              <a:t>器</a:t>
            </a:r>
            <a:r>
              <a:rPr lang="zh-CN" altLang="en-US" sz="2800" dirty="0" smtClean="0">
                <a:latin typeface="宋体" panose="02010600030101010101" pitchFamily="2" charset="-122"/>
                <a:ea typeface="宋体" panose="02010600030101010101" pitchFamily="2" charset="-122"/>
              </a:rPr>
              <a:t>，且</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必须放在构造器的第</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一行</a:t>
            </a:r>
            <a:endParaRPr lang="en-US" altLang="zh-CN" dirty="0" smtClean="0">
              <a:latin typeface="宋体" panose="02010600030101010101" pitchFamily="2" charset="-122"/>
              <a:ea typeface="宋体" panose="02010600030101010101" pitchFamily="2" charset="-122"/>
            </a:endParaRPr>
          </a:p>
          <a:p>
            <a:pPr algn="just">
              <a:lnSpc>
                <a:spcPct val="90000"/>
              </a:lnSpc>
              <a:spcBef>
                <a:spcPct val="50000"/>
              </a:spcBef>
              <a:buFont typeface="Wingdings" panose="05000000000000000000" pitchFamily="2" charset="2"/>
              <a:buChar char="l"/>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如果子类构造</a:t>
            </a:r>
            <a:r>
              <a:rPr lang="zh-CN" altLang="en-US" dirty="0">
                <a:latin typeface="Times New Roman" panose="02020603050405020304" pitchFamily="18" charset="0"/>
                <a:ea typeface="宋体" panose="02010600030101010101" pitchFamily="2" charset="-122"/>
                <a:cs typeface="Times New Roman" panose="02020603050405020304" pitchFamily="18" charset="0"/>
              </a:rPr>
              <a:t>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中既未显式调用父类或本类的构造</a:t>
            </a:r>
            <a:r>
              <a:rPr lang="zh-CN" altLang="en-US" dirty="0">
                <a:latin typeface="Times New Roman" panose="02020603050405020304" pitchFamily="18" charset="0"/>
                <a:ea typeface="宋体" panose="02010600030101010101" pitchFamily="2" charset="-122"/>
                <a:cs typeface="Times New Roman" panose="02020603050405020304" pitchFamily="18" charset="0"/>
              </a:rPr>
              <a:t>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，且父类中又没有无参的构造</a:t>
            </a:r>
            <a:r>
              <a:rPr lang="zh-CN" altLang="en-US" dirty="0">
                <a:latin typeface="Times New Roman" panose="02020603050405020304" pitchFamily="18" charset="0"/>
                <a:ea typeface="宋体" panose="02010600030101010101" pitchFamily="2" charset="-122"/>
                <a:cs typeface="Times New Roman" panose="02020603050405020304" pitchFamily="18" charset="0"/>
              </a:rPr>
              <a:t>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，则</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编译出错</a:t>
            </a:r>
            <a:endPar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private String name;</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private String address;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private float salary;</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6      public Employee()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7          this.name = "</a:t>
            </a:r>
            <a:r>
              <a:rPr lang="zh-CN" altLang="en-US" sz="1700" dirty="0" smtClean="0">
                <a:solidFill>
                  <a:srgbClr val="0000FF"/>
                </a:solidFill>
                <a:ea typeface="宋体" panose="02010600030101010101" pitchFamily="2" charset="-122"/>
              </a:rPr>
              <a:t>李四</a:t>
            </a:r>
            <a:r>
              <a:rPr lang="en-US" altLang="zh-CN" sz="1700" dirty="0" smtClean="0">
                <a:solidFill>
                  <a:srgbClr val="0000FF"/>
                </a:solidFill>
                <a:ea typeface="宋体" panose="02010600030101010101" pitchFamily="2" charset="-122"/>
              </a:rPr>
              <a:t>";</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8          </a:t>
            </a:r>
            <a:r>
              <a:rPr lang="en-US" altLang="zh-CN" sz="1700" dirty="0" err="1" smtClean="0">
                <a:solidFill>
                  <a:srgbClr val="0000FF"/>
                </a:solidFill>
                <a:ea typeface="宋体" panose="02010600030101010101" pitchFamily="2" charset="-122"/>
              </a:rPr>
              <a:t>this.address</a:t>
            </a:r>
            <a:r>
              <a:rPr lang="en-US" altLang="zh-CN" sz="1700" dirty="0" smtClean="0">
                <a:solidFill>
                  <a:srgbClr val="0000FF"/>
                </a:solidFill>
                <a:ea typeface="宋体" panose="02010600030101010101" pitchFamily="2" charset="-122"/>
              </a:rPr>
              <a:t> = "</a:t>
            </a:r>
            <a:r>
              <a:rPr lang="zh-CN" altLang="en-US" sz="1700" dirty="0" smtClean="0">
                <a:solidFill>
                  <a:srgbClr val="0000FF"/>
                </a:solidFill>
                <a:ea typeface="宋体" panose="02010600030101010101" pitchFamily="2" charset="-122"/>
              </a:rPr>
              <a:t>北京</a:t>
            </a:r>
            <a:r>
              <a:rPr lang="en-US" altLang="zh-CN" sz="1700" dirty="0" smtClean="0">
                <a:solidFill>
                  <a:srgbClr val="0000FF"/>
                </a:solidFill>
                <a:ea typeface="宋体" panose="02010600030101010101" pitchFamily="2" charset="-122"/>
              </a:rPr>
              <a:t>";</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9          </a:t>
            </a:r>
            <a:r>
              <a:rPr lang="en-US" altLang="zh-CN" sz="1700" dirty="0" err="1" smtClean="0">
                <a:solidFill>
                  <a:srgbClr val="0000FF"/>
                </a:solidFill>
                <a:ea typeface="宋体" panose="02010600030101010101" pitchFamily="2" charset="-122"/>
              </a:rPr>
              <a:t>this.salary</a:t>
            </a:r>
            <a:r>
              <a:rPr lang="en-US" altLang="zh-CN" sz="1700" dirty="0" smtClean="0">
                <a:solidFill>
                  <a:srgbClr val="0000FF"/>
                </a:solidFill>
                <a:ea typeface="宋体" panose="02010600030101010101" pitchFamily="2" charset="-122"/>
              </a:rPr>
              <a:t> = 12000.0f;</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10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11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public String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return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 name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 salary = " + salary;</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15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public String </a:t>
            </a:r>
            <a:r>
              <a:rPr lang="en-US" altLang="zh-CN" sz="1700" dirty="0" err="1" smtClean="0">
                <a:ea typeface="宋体" panose="02010600030101010101" pitchFamily="2" charset="-122"/>
              </a:rPr>
              <a:t>getName</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return name;</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a:t>
            </a: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58614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Manager extends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250;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 123;</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float bonus = 1000.0f;</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6      public Manager(</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float bonus)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7           </a:t>
            </a:r>
            <a:r>
              <a:rPr lang="en-US" altLang="zh-CN" sz="1700" dirty="0" smtClean="0">
                <a:solidFill>
                  <a:srgbClr val="0000FF"/>
                </a:solidFill>
                <a:ea typeface="宋体" panose="02010600030101010101" pitchFamily="2" charset="-122"/>
              </a:rPr>
              <a:t>//super();</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8           </a:t>
            </a:r>
            <a:r>
              <a:rPr lang="en-US" altLang="zh-CN" sz="1700" dirty="0" err="1" smtClean="0">
                <a:ea typeface="宋体" panose="02010600030101010101" pitchFamily="2" charset="-122"/>
              </a:rPr>
              <a:t>this.numsOfReports</a:t>
            </a:r>
            <a:r>
              <a:rPr lang="en-US" altLang="zh-CN" sz="1700" dirty="0" smtClean="0">
                <a:ea typeface="宋体" panose="02010600030101010101" pitchFamily="2" charset="-122"/>
              </a:rPr>
              <a:t> =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9           </a:t>
            </a:r>
            <a:r>
              <a:rPr lang="en-US" altLang="zh-CN" sz="1700" dirty="0" err="1" smtClean="0">
                <a:ea typeface="宋体" panose="02010600030101010101" pitchFamily="2" charset="-122"/>
              </a:rPr>
              <a:t>this.officeID</a:t>
            </a:r>
            <a:r>
              <a:rPr lang="en-US" altLang="zh-CN" sz="1700" dirty="0" smtClean="0">
                <a:ea typeface="宋体" panose="02010600030101010101" pitchFamily="2" charset="-122"/>
              </a:rPr>
              <a:t> =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10         </a:t>
            </a:r>
            <a:r>
              <a:rPr lang="en-US" altLang="zh-CN" sz="1700" dirty="0" err="1" smtClean="0">
                <a:ea typeface="宋体" panose="02010600030101010101" pitchFamily="2" charset="-122"/>
              </a:rPr>
              <a:t>this.bonus</a:t>
            </a:r>
            <a:r>
              <a:rPr lang="en-US" altLang="zh-CN" sz="1700" dirty="0" smtClean="0">
                <a:ea typeface="宋体" panose="02010600030101010101" pitchFamily="2" charset="-122"/>
              </a:rPr>
              <a:t> = bonus;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11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public String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return </a:t>
            </a:r>
            <a:r>
              <a:rPr lang="en-US" altLang="zh-CN" sz="1700" dirty="0" err="1" smtClean="0">
                <a:ea typeface="宋体" panose="02010600030101010101" pitchFamily="2" charset="-122"/>
              </a:rPr>
              <a:t>super.receivesPay</a:t>
            </a:r>
            <a:r>
              <a:rPr lang="en-US" altLang="zh-CN" sz="1700" dirty="0" smtClean="0">
                <a:ea typeface="宋体" panose="02010600030101010101" pitchFamily="2" charset="-122"/>
              </a:rPr>
              <a:t>() + " bonus =" + bonus;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15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public void hires()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300;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a:t>
            </a:r>
            <a:r>
              <a:rPr lang="en-US" altLang="zh-CN" sz="1700" dirty="0" err="1" smtClean="0">
                <a:ea typeface="宋体" panose="02010600030101010101" pitchFamily="2" charset="-122"/>
              </a:rPr>
              <a:t>setName</a:t>
            </a:r>
            <a:r>
              <a:rPr lang="en-US" altLang="zh-CN" sz="1700" dirty="0" smtClean="0">
                <a:ea typeface="宋体" panose="02010600030101010101" pitchFamily="2" charset="-122"/>
              </a:rPr>
              <a:t>("</a:t>
            </a:r>
            <a:r>
              <a:rPr lang="zh-CN" altLang="en-US" sz="1700" dirty="0" smtClean="0">
                <a:ea typeface="宋体" panose="02010600030101010101" pitchFamily="2" charset="-122"/>
              </a:rPr>
              <a:t>李四</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a:t>
            </a:r>
            <a:endParaRPr lang="zh-CN" altLang="en-US" sz="1700" dirty="0" smtClean="0">
              <a:ea typeface="宋体" panose="02010600030101010101" pitchFamily="2" charset="-122"/>
            </a:endParaRPr>
          </a:p>
          <a:p>
            <a:pPr marL="361950" indent="-361950">
              <a:buAutoNum type="arabicPlain" startAt="19"/>
              <a:defRPr/>
            </a:pP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anose="02010600030101010101" pitchFamily="2" charset="-122"/>
              </a:rPr>
              <a:t>1 public class Test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2     public static void main(String[] </a:t>
            </a:r>
            <a:r>
              <a:rPr lang="en-US" altLang="zh-CN" sz="1800" dirty="0" err="1" smtClean="0">
                <a:ea typeface="宋体" panose="02010600030101010101" pitchFamily="2" charset="-122"/>
              </a:rPr>
              <a:t>args</a:t>
            </a:r>
            <a:r>
              <a:rPr lang="en-US" altLang="zh-CN" sz="1800" dirty="0" smtClean="0">
                <a:ea typeface="宋体" panose="02010600030101010101" pitchFamily="2" charset="-122"/>
              </a:rPr>
              <a: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3         Manager m = new </a:t>
            </a:r>
            <a:r>
              <a:rPr lang="en-US" altLang="zh-CN" sz="1800" dirty="0" smtClean="0">
                <a:solidFill>
                  <a:srgbClr val="0000FF"/>
                </a:solidFill>
                <a:ea typeface="宋体" panose="02010600030101010101" pitchFamily="2" charset="-122"/>
              </a:rPr>
              <a:t>Manager(100, 20, 10001.0f);</a:t>
            </a:r>
            <a:endParaRPr lang="en-US" altLang="zh-CN" sz="1800" dirty="0" smtClean="0">
              <a:solidFill>
                <a:srgbClr val="0000FF"/>
              </a:solidFill>
              <a:ea typeface="宋体" panose="02010600030101010101" pitchFamily="2" charset="-122"/>
            </a:endParaRPr>
          </a:p>
          <a:p>
            <a:pPr marL="361950" indent="-361950">
              <a:buNone/>
              <a:defRPr/>
            </a:pPr>
            <a:r>
              <a:rPr lang="en-US" altLang="zh-CN" sz="1800" dirty="0" smtClean="0">
                <a:ea typeface="宋体" panose="02010600030101010101" pitchFamily="2" charset="-122"/>
              </a:rPr>
              <a:t>4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5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m.receivesPay</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6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7 }</a:t>
            </a: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private String name;</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private String address;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private float salary;</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6      public Employee(String name, String address, float salary)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7          this.name = name;</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8          </a:t>
            </a:r>
            <a:r>
              <a:rPr lang="en-US" altLang="zh-CN" sz="1700" dirty="0" err="1" smtClean="0">
                <a:solidFill>
                  <a:srgbClr val="0000FF"/>
                </a:solidFill>
                <a:ea typeface="宋体" panose="02010600030101010101" pitchFamily="2" charset="-122"/>
              </a:rPr>
              <a:t>this.address</a:t>
            </a:r>
            <a:r>
              <a:rPr lang="en-US" altLang="zh-CN" sz="1700" dirty="0" smtClean="0">
                <a:solidFill>
                  <a:srgbClr val="0000FF"/>
                </a:solidFill>
                <a:ea typeface="宋体" panose="02010600030101010101" pitchFamily="2" charset="-122"/>
              </a:rPr>
              <a:t> = address;</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9          </a:t>
            </a:r>
            <a:r>
              <a:rPr lang="en-US" altLang="zh-CN" sz="1700" dirty="0" err="1" smtClean="0">
                <a:solidFill>
                  <a:srgbClr val="0000FF"/>
                </a:solidFill>
                <a:ea typeface="宋体" panose="02010600030101010101" pitchFamily="2" charset="-122"/>
              </a:rPr>
              <a:t>this.salary</a:t>
            </a:r>
            <a:r>
              <a:rPr lang="en-US" altLang="zh-CN" sz="1700" dirty="0" smtClean="0">
                <a:solidFill>
                  <a:srgbClr val="0000FF"/>
                </a:solidFill>
                <a:ea typeface="宋体" panose="02010600030101010101" pitchFamily="2" charset="-122"/>
              </a:rPr>
              <a:t> = salary;</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10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11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public String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return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 name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 salary = " + salary;</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15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public String </a:t>
            </a:r>
            <a:r>
              <a:rPr lang="en-US" altLang="zh-CN" sz="1700" dirty="0" err="1" smtClean="0">
                <a:ea typeface="宋体" panose="02010600030101010101" pitchFamily="2" charset="-122"/>
              </a:rPr>
              <a:t>getName</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return name;</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a:t>
            </a: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Manager extends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250;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 123;</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float bonus = 1000.0f;</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6      public Manager(String name, String address, float salary,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7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float bonus)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8          super(name, address, salary);</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9          </a:t>
            </a:r>
            <a:r>
              <a:rPr lang="en-US" altLang="zh-CN" sz="1700" dirty="0" err="1" smtClean="0">
                <a:ea typeface="宋体" panose="02010600030101010101" pitchFamily="2" charset="-122"/>
              </a:rPr>
              <a:t>this.numsOfReports</a:t>
            </a:r>
            <a:r>
              <a:rPr lang="en-US" altLang="zh-CN" sz="1700" dirty="0" smtClean="0">
                <a:ea typeface="宋体" panose="02010600030101010101" pitchFamily="2" charset="-122"/>
              </a:rPr>
              <a:t> =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10         </a:t>
            </a:r>
            <a:r>
              <a:rPr lang="en-US" altLang="zh-CN" sz="1700" dirty="0" err="1" smtClean="0">
                <a:ea typeface="宋体" panose="02010600030101010101" pitchFamily="2" charset="-122"/>
              </a:rPr>
              <a:t>this.officeID</a:t>
            </a:r>
            <a:r>
              <a:rPr lang="en-US" altLang="zh-CN" sz="1700" dirty="0" smtClean="0">
                <a:ea typeface="宋体" panose="02010600030101010101" pitchFamily="2" charset="-122"/>
              </a:rPr>
              <a:t> =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11         </a:t>
            </a:r>
            <a:r>
              <a:rPr lang="en-US" altLang="zh-CN" sz="1700" dirty="0" err="1" smtClean="0">
                <a:ea typeface="宋体" panose="02010600030101010101" pitchFamily="2" charset="-122"/>
              </a:rPr>
              <a:t>this.bonus</a:t>
            </a:r>
            <a:r>
              <a:rPr lang="en-US" altLang="zh-CN" sz="1700" dirty="0" smtClean="0">
                <a:ea typeface="宋体" panose="02010600030101010101" pitchFamily="2" charset="-122"/>
              </a:rPr>
              <a:t> = bonus;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public String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15         return </a:t>
            </a:r>
            <a:r>
              <a:rPr lang="en-US" altLang="zh-CN" sz="1700" dirty="0" err="1" smtClean="0">
                <a:ea typeface="宋体" panose="02010600030101010101" pitchFamily="2" charset="-122"/>
              </a:rPr>
              <a:t>super.receivesPay</a:t>
            </a:r>
            <a:r>
              <a:rPr lang="en-US" altLang="zh-CN" sz="1700" dirty="0" smtClean="0">
                <a:ea typeface="宋体" panose="02010600030101010101" pitchFamily="2" charset="-122"/>
              </a:rPr>
              <a:t>() + " bonus =" + bonus;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public void hires()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19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300;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20         </a:t>
            </a:r>
            <a:r>
              <a:rPr lang="en-US" altLang="zh-CN" sz="1700" dirty="0" err="1" smtClean="0">
                <a:ea typeface="宋体" panose="02010600030101010101" pitchFamily="2" charset="-122"/>
              </a:rPr>
              <a:t>setName</a:t>
            </a:r>
            <a:r>
              <a:rPr lang="en-US" altLang="zh-CN" sz="1700" dirty="0" smtClean="0">
                <a:ea typeface="宋体" panose="02010600030101010101" pitchFamily="2" charset="-122"/>
              </a:rPr>
              <a:t>("</a:t>
            </a:r>
            <a:r>
              <a:rPr lang="zh-CN" altLang="en-US" sz="1700" dirty="0" smtClean="0">
                <a:ea typeface="宋体" panose="02010600030101010101" pitchFamily="2" charset="-122"/>
              </a:rPr>
              <a:t>李四</a:t>
            </a:r>
            <a:r>
              <a:rPr lang="en-US" altLang="zh-CN" sz="1700" dirty="0" smtClean="0">
                <a:ea typeface="宋体" panose="02010600030101010101" pitchFamily="2" charset="-122"/>
              </a:rPr>
              <a:t>");</a:t>
            </a:r>
            <a:endParaRPr lang="zh-CN" altLang="en-US"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a:t>
            </a: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anose="02010600030101010101" pitchFamily="2" charset="-122"/>
              </a:rPr>
              <a:t>1 public class Test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2     public static void main(String[] </a:t>
            </a:r>
            <a:r>
              <a:rPr lang="en-US" altLang="zh-CN" sz="1800" dirty="0" err="1" smtClean="0">
                <a:ea typeface="宋体" panose="02010600030101010101" pitchFamily="2" charset="-122"/>
              </a:rPr>
              <a:t>args</a:t>
            </a:r>
            <a:r>
              <a:rPr lang="en-US" altLang="zh-CN" sz="1800" dirty="0" smtClean="0">
                <a:ea typeface="宋体" panose="02010600030101010101" pitchFamily="2" charset="-122"/>
              </a:rPr>
              <a:t>) {</a:t>
            </a:r>
            <a:endParaRPr lang="en-US" altLang="zh-CN" sz="1800" dirty="0" smtClean="0">
              <a:ea typeface="宋体" panose="02010600030101010101" pitchFamily="2" charset="-122"/>
            </a:endParaRPr>
          </a:p>
          <a:p>
            <a:pPr marL="361950" indent="-361950">
              <a:buNone/>
              <a:defRPr/>
            </a:pPr>
            <a:r>
              <a:rPr lang="en-US" altLang="zh-CN" sz="1800" dirty="0" smtClean="0">
                <a:solidFill>
                  <a:srgbClr val="0000FF"/>
                </a:solidFill>
                <a:ea typeface="宋体" panose="02010600030101010101" pitchFamily="2" charset="-122"/>
              </a:rPr>
              <a:t>3         Manager m = new Manager("</a:t>
            </a:r>
            <a:r>
              <a:rPr lang="zh-CN" altLang="en-US" sz="1800" dirty="0" smtClean="0">
                <a:solidFill>
                  <a:srgbClr val="0000FF"/>
                </a:solidFill>
                <a:ea typeface="宋体" panose="02010600030101010101" pitchFamily="2" charset="-122"/>
              </a:rPr>
              <a:t>王五</a:t>
            </a:r>
            <a:r>
              <a:rPr lang="en-US" altLang="zh-CN" sz="1800" dirty="0" smtClean="0">
                <a:solidFill>
                  <a:srgbClr val="0000FF"/>
                </a:solidFill>
                <a:ea typeface="宋体" panose="02010600030101010101" pitchFamily="2" charset="-122"/>
              </a:rPr>
              <a:t>", "</a:t>
            </a:r>
            <a:r>
              <a:rPr lang="zh-CN" altLang="en-US" sz="1800" dirty="0" smtClean="0">
                <a:solidFill>
                  <a:srgbClr val="0000FF"/>
                </a:solidFill>
                <a:ea typeface="宋体" panose="02010600030101010101" pitchFamily="2" charset="-122"/>
              </a:rPr>
              <a:t>上海</a:t>
            </a:r>
            <a:r>
              <a:rPr lang="en-US" altLang="zh-CN" sz="1800" dirty="0" smtClean="0">
                <a:solidFill>
                  <a:srgbClr val="0000FF"/>
                </a:solidFill>
                <a:ea typeface="宋体" panose="02010600030101010101" pitchFamily="2" charset="-122"/>
              </a:rPr>
              <a:t>", 2000.0f,</a:t>
            </a:r>
            <a:endParaRPr lang="en-US" altLang="zh-CN" sz="1800" dirty="0" smtClean="0">
              <a:solidFill>
                <a:srgbClr val="0000FF"/>
              </a:solidFill>
              <a:ea typeface="宋体" panose="02010600030101010101" pitchFamily="2" charset="-122"/>
            </a:endParaRPr>
          </a:p>
          <a:p>
            <a:pPr marL="361950" indent="-361950">
              <a:buNone/>
              <a:defRPr/>
            </a:pPr>
            <a:r>
              <a:rPr lang="en-US" altLang="zh-CN" sz="1800" dirty="0" smtClean="0">
                <a:solidFill>
                  <a:srgbClr val="0000FF"/>
                </a:solidFill>
                <a:ea typeface="宋体" panose="02010600030101010101" pitchFamily="2" charset="-122"/>
              </a:rPr>
              <a:t>4                                                        100, 20, 10001.0f);</a:t>
            </a:r>
            <a:endParaRPr lang="en-US" altLang="zh-CN" sz="1800" dirty="0" smtClean="0">
              <a:solidFill>
                <a:srgbClr val="0000FF"/>
              </a:solidFill>
              <a:ea typeface="宋体" panose="02010600030101010101" pitchFamily="2" charset="-122"/>
            </a:endParaRPr>
          </a:p>
          <a:p>
            <a:pPr marL="361950" indent="-361950">
              <a:buNone/>
              <a:defRPr/>
            </a:pPr>
            <a:r>
              <a:rPr lang="en-US" altLang="zh-CN" sz="1800" dirty="0" smtClean="0">
                <a:ea typeface="宋体" panose="02010600030101010101" pitchFamily="2" charset="-122"/>
              </a:rPr>
              <a:t>5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6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m.receivesPay</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7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8 }</a:t>
            </a: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6868" y="809936"/>
            <a:ext cx="4661475" cy="646331"/>
          </a:xfrm>
          <a:prstGeom prst="rect">
            <a:avLst/>
          </a:prstGeom>
          <a:noFill/>
        </p:spPr>
        <p:txBody>
          <a:bodyPr wrap="square" rtlCol="0">
            <a:spAutoFit/>
          </a:bodyPr>
          <a:lstStyle/>
          <a:p>
            <a:r>
              <a:rPr lang="en-US" altLang="zh-CN" sz="3600" b="1" dirty="0" smtClean="0">
                <a:ea typeface="宋体" panose="02010600030101010101" pitchFamily="2" charset="-122"/>
                <a:cs typeface="Times New Roman" panose="02020603050405020304" pitchFamily="18" charset="0"/>
              </a:rPr>
              <a:t>This</a:t>
            </a:r>
            <a:r>
              <a:rPr lang="zh-CN" altLang="en-US" sz="3600" b="1" dirty="0" smtClean="0">
                <a:ea typeface="宋体" panose="02010600030101010101" pitchFamily="2" charset="-122"/>
                <a:cs typeface="Times New Roman" panose="02020603050405020304" pitchFamily="18" charset="0"/>
              </a:rPr>
              <a:t>和</a:t>
            </a:r>
            <a:r>
              <a:rPr lang="en-US" altLang="zh-CN" sz="3600" b="1" dirty="0" smtClean="0">
                <a:ea typeface="宋体" panose="02010600030101010101" pitchFamily="2" charset="-122"/>
                <a:cs typeface="Times New Roman" panose="02020603050405020304" pitchFamily="18" charset="0"/>
              </a:rPr>
              <a:t>super</a:t>
            </a:r>
            <a:r>
              <a:rPr lang="zh-CN" altLang="en-US" sz="3600" b="1" dirty="0" smtClean="0">
                <a:ea typeface="宋体" panose="02010600030101010101" pitchFamily="2" charset="-122"/>
                <a:cs typeface="Times New Roman" panose="02020603050405020304" pitchFamily="18" charset="0"/>
              </a:rPr>
              <a:t>的区别</a:t>
            </a:r>
            <a:endParaRPr lang="zh-CN" altLang="en-US" sz="3600" b="1" dirty="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nvGraphicFramePr>
        <p:xfrm>
          <a:off x="-499745" y="1772920"/>
          <a:ext cx="10889615" cy="3777615"/>
        </p:xfrm>
        <a:graphic>
          <a:graphicData uri="http://schemas.openxmlformats.org/drawingml/2006/table">
            <a:tbl>
              <a:tblPr firstRow="1" bandRow="1">
                <a:tableStyleId>{5C22544A-7EE6-4342-B048-85BDC9FD1C3A}</a:tableStyleId>
              </a:tblPr>
              <a:tblGrid>
                <a:gridCol w="732790"/>
                <a:gridCol w="1732280"/>
                <a:gridCol w="4474210"/>
                <a:gridCol w="3950335"/>
              </a:tblGrid>
              <a:tr h="341265">
                <a:tc>
                  <a:txBody>
                    <a:bodyPr/>
                    <a:lstStyle/>
                    <a:p>
                      <a:pPr algn="l"/>
                      <a:r>
                        <a:rPr lang="en-US" altLang="zh-CN" sz="2400" dirty="0" smtClean="0">
                          <a:latin typeface="+mn-lt"/>
                          <a:ea typeface="宋体" panose="02010600030101010101" pitchFamily="2" charset="-122"/>
                          <a:cs typeface="Times New Roman" panose="02020603050405020304" pitchFamily="18" charset="0"/>
                        </a:rPr>
                        <a:t>No.</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r>
                        <a:rPr lang="zh-CN" altLang="en-US" sz="2400" dirty="0" smtClean="0">
                          <a:latin typeface="+mn-lt"/>
                          <a:ea typeface="宋体" panose="02010600030101010101" pitchFamily="2" charset="-122"/>
                          <a:cs typeface="Times New Roman" panose="02020603050405020304" pitchFamily="18" charset="0"/>
                        </a:rPr>
                        <a:t>区别点</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ctr"/>
                      <a:r>
                        <a:rPr lang="en-US" altLang="zh-CN" sz="2400" dirty="0" smtClean="0">
                          <a:latin typeface="+mn-lt"/>
                          <a:ea typeface="宋体" panose="02010600030101010101" pitchFamily="2" charset="-122"/>
                          <a:cs typeface="Times New Roman" panose="02020603050405020304" pitchFamily="18" charset="0"/>
                        </a:rPr>
                        <a:t>this</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ctr"/>
                      <a:r>
                        <a:rPr lang="en-US" altLang="zh-CN" sz="2400" dirty="0" smtClean="0">
                          <a:latin typeface="+mn-lt"/>
                          <a:ea typeface="宋体" panose="02010600030101010101" pitchFamily="2" charset="-122"/>
                          <a:cs typeface="Times New Roman" panose="02020603050405020304" pitchFamily="18" charset="0"/>
                        </a:rPr>
                        <a:t>super</a:t>
                      </a:r>
                      <a:endParaRPr lang="zh-CN" altLang="en-US" sz="2400" dirty="0">
                        <a:latin typeface="+mn-lt"/>
                        <a:ea typeface="宋体" panose="02010600030101010101" pitchFamily="2" charset="-122"/>
                        <a:cs typeface="Times New Roman" panose="02020603050405020304" pitchFamily="18" charset="0"/>
                      </a:endParaRPr>
                    </a:p>
                  </a:txBody>
                  <a:tcPr/>
                </a:tc>
              </a:tr>
              <a:tr h="951230">
                <a:tc>
                  <a:txBody>
                    <a:bodyPr/>
                    <a:lstStyle/>
                    <a:p>
                      <a:pPr algn="l"/>
                      <a:r>
                        <a:rPr lang="en-US" altLang="zh-CN" sz="2400" dirty="0" smtClean="0">
                          <a:latin typeface="+mn-lt"/>
                          <a:ea typeface="宋体" panose="02010600030101010101" pitchFamily="2" charset="-122"/>
                          <a:cs typeface="Times New Roman" panose="02020603050405020304" pitchFamily="18" charset="0"/>
                        </a:rPr>
                        <a:t>1</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ctr"/>
                      <a:r>
                        <a:rPr lang="zh-CN" altLang="en-US" sz="2400" dirty="0" smtClean="0">
                          <a:latin typeface="+mn-lt"/>
                          <a:ea typeface="宋体" panose="02010600030101010101" pitchFamily="2" charset="-122"/>
                          <a:cs typeface="Times New Roman" panose="02020603050405020304" pitchFamily="18" charset="0"/>
                        </a:rPr>
                        <a:t>访问属性</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r>
                        <a:rPr lang="zh-CN" altLang="en-US" sz="2400" dirty="0" smtClean="0">
                          <a:latin typeface="+mn-lt"/>
                          <a:ea typeface="宋体" panose="02010600030101010101" pitchFamily="2" charset="-122"/>
                          <a:cs typeface="Times New Roman" panose="02020603050405020304" pitchFamily="18" charset="0"/>
                        </a:rPr>
                        <a:t>访问本类中的属性，如果本类没有此属性则从父类中继续查找</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r>
                        <a:rPr lang="zh-CN" altLang="en-US" sz="2400" dirty="0" smtClean="0">
                          <a:latin typeface="+mn-lt"/>
                          <a:ea typeface="宋体" panose="02010600030101010101" pitchFamily="2" charset="-122"/>
                          <a:cs typeface="Times New Roman" panose="02020603050405020304" pitchFamily="18" charset="0"/>
                        </a:rPr>
                        <a:t>访问父类中的属性</a:t>
                      </a:r>
                      <a:endParaRPr lang="zh-CN" altLang="en-US" sz="2400" dirty="0">
                        <a:latin typeface="+mn-lt"/>
                        <a:ea typeface="宋体" panose="02010600030101010101" pitchFamily="2" charset="-122"/>
                        <a:cs typeface="Times New Roman" panose="02020603050405020304" pitchFamily="18" charset="0"/>
                      </a:endParaRPr>
                    </a:p>
                  </a:txBody>
                  <a:tcPr/>
                </a:tc>
              </a:tr>
              <a:tr h="841476">
                <a:tc>
                  <a:txBody>
                    <a:bodyPr/>
                    <a:lstStyle/>
                    <a:p>
                      <a:pPr algn="l"/>
                      <a:r>
                        <a:rPr lang="en-US" altLang="zh-CN" sz="2400" dirty="0" smtClean="0">
                          <a:latin typeface="+mn-lt"/>
                          <a:ea typeface="宋体" panose="02010600030101010101" pitchFamily="2" charset="-122"/>
                          <a:cs typeface="Times New Roman" panose="02020603050405020304" pitchFamily="18" charset="0"/>
                        </a:rPr>
                        <a:t>2</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ctr"/>
                      <a:r>
                        <a:rPr lang="zh-CN" altLang="en-US" sz="2400" dirty="0" smtClean="0">
                          <a:latin typeface="+mn-lt"/>
                          <a:ea typeface="宋体" panose="02010600030101010101" pitchFamily="2" charset="-122"/>
                          <a:cs typeface="Times New Roman" panose="02020603050405020304" pitchFamily="18" charset="0"/>
                        </a:rPr>
                        <a:t>调用方法</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smtClean="0">
                          <a:latin typeface="+mn-lt"/>
                          <a:ea typeface="宋体" panose="02010600030101010101" pitchFamily="2" charset="-122"/>
                          <a:cs typeface="Times New Roman" panose="02020603050405020304" pitchFamily="18" charset="0"/>
                        </a:rPr>
                        <a:t>访问本类中的方法，如果本类中没有此方法，则从父类中找</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r>
                        <a:rPr lang="zh-CN" altLang="en-US" sz="2400" dirty="0" smtClean="0">
                          <a:latin typeface="+mn-lt"/>
                          <a:ea typeface="宋体" panose="02010600030101010101" pitchFamily="2" charset="-122"/>
                          <a:cs typeface="Times New Roman" panose="02020603050405020304" pitchFamily="18" charset="0"/>
                        </a:rPr>
                        <a:t>直接访问父类中的方法</a:t>
                      </a:r>
                      <a:endParaRPr lang="zh-CN" altLang="en-US" sz="2400" dirty="0">
                        <a:latin typeface="+mn-lt"/>
                        <a:ea typeface="宋体" panose="02010600030101010101" pitchFamily="2" charset="-122"/>
                        <a:cs typeface="Times New Roman" panose="02020603050405020304" pitchFamily="18" charset="0"/>
                      </a:endParaRPr>
                    </a:p>
                  </a:txBody>
                  <a:tcPr/>
                </a:tc>
              </a:tr>
              <a:tr h="935355">
                <a:tc>
                  <a:txBody>
                    <a:bodyPr/>
                    <a:lstStyle/>
                    <a:p>
                      <a:pPr algn="l"/>
                      <a:r>
                        <a:rPr lang="en-US" altLang="zh-CN" sz="2400" dirty="0" smtClean="0">
                          <a:latin typeface="+mn-lt"/>
                          <a:ea typeface="宋体" panose="02010600030101010101" pitchFamily="2" charset="-122"/>
                          <a:cs typeface="Times New Roman" panose="02020603050405020304" pitchFamily="18" charset="0"/>
                        </a:rPr>
                        <a:t>3</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spcBef>
                          <a:spcPts val="1200"/>
                        </a:spcBef>
                      </a:pPr>
                      <a:r>
                        <a:rPr lang="zh-CN" altLang="en-US" sz="2400" dirty="0" smtClean="0">
                          <a:latin typeface="+mn-lt"/>
                          <a:ea typeface="宋体" panose="02010600030101010101" pitchFamily="2" charset="-122"/>
                          <a:cs typeface="Times New Roman" panose="02020603050405020304" pitchFamily="18" charset="0"/>
                        </a:rPr>
                        <a:t>调用构造器</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r>
                        <a:rPr lang="zh-CN" altLang="en-US" sz="2400" dirty="0" smtClean="0">
                          <a:latin typeface="+mn-lt"/>
                          <a:ea typeface="宋体" panose="02010600030101010101" pitchFamily="2" charset="-122"/>
                          <a:cs typeface="Times New Roman" panose="02020603050405020304" pitchFamily="18" charset="0"/>
                        </a:rPr>
                        <a:t>调用本类构造器，必须放在构造器的首行</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r>
                        <a:rPr lang="zh-CN" altLang="en-US" sz="2400" dirty="0" smtClean="0">
                          <a:latin typeface="+mn-lt"/>
                          <a:ea typeface="宋体" panose="02010600030101010101" pitchFamily="2" charset="-122"/>
                          <a:cs typeface="Times New Roman" panose="02020603050405020304" pitchFamily="18" charset="0"/>
                        </a:rPr>
                        <a:t>调用父类构造器，必须放在子类构造器的首行</a:t>
                      </a:r>
                      <a:endParaRPr lang="zh-CN" altLang="en-US" sz="2400" dirty="0">
                        <a:latin typeface="+mn-lt"/>
                        <a:ea typeface="宋体" panose="02010600030101010101" pitchFamily="2" charset="-122"/>
                        <a:cs typeface="Times New Roman" panose="02020603050405020304" pitchFamily="18" charset="0"/>
                      </a:endParaRPr>
                    </a:p>
                  </a:txBody>
                  <a:tcPr/>
                </a:tc>
              </a:tr>
              <a:tr h="589033">
                <a:tc>
                  <a:txBody>
                    <a:bodyPr/>
                    <a:lstStyle/>
                    <a:p>
                      <a:pPr algn="l"/>
                      <a:r>
                        <a:rPr lang="en-US" altLang="zh-CN" sz="2400" dirty="0" smtClean="0">
                          <a:latin typeface="+mn-lt"/>
                          <a:ea typeface="宋体" panose="02010600030101010101" pitchFamily="2" charset="-122"/>
                          <a:cs typeface="Times New Roman" panose="02020603050405020304" pitchFamily="18" charset="0"/>
                        </a:rPr>
                        <a:t>4</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ctr"/>
                      <a:r>
                        <a:rPr lang="zh-CN" altLang="en-US" sz="2400" dirty="0" smtClean="0">
                          <a:latin typeface="+mn-lt"/>
                          <a:ea typeface="宋体" panose="02010600030101010101" pitchFamily="2" charset="-122"/>
                          <a:cs typeface="Times New Roman" panose="02020603050405020304" pitchFamily="18" charset="0"/>
                        </a:rPr>
                        <a:t>特殊</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r>
                        <a:rPr lang="zh-CN" altLang="en-US" sz="2400" dirty="0" smtClean="0">
                          <a:latin typeface="+mn-lt"/>
                          <a:ea typeface="宋体" panose="02010600030101010101" pitchFamily="2" charset="-122"/>
                          <a:cs typeface="Times New Roman" panose="02020603050405020304" pitchFamily="18" charset="0"/>
                        </a:rPr>
                        <a:t>表示当前对象</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pPr algn="l"/>
                      <a:r>
                        <a:rPr lang="zh-CN" altLang="en-US" sz="2400" dirty="0" smtClean="0">
                          <a:latin typeface="+mn-lt"/>
                          <a:ea typeface="宋体" panose="02010600030101010101" pitchFamily="2" charset="-122"/>
                          <a:cs typeface="Times New Roman" panose="02020603050405020304" pitchFamily="18" charset="0"/>
                        </a:rPr>
                        <a:t>无此概念</a:t>
                      </a:r>
                      <a:endParaRPr lang="zh-CN" altLang="en-US" sz="2400" dirty="0">
                        <a:latin typeface="+mn-lt"/>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递归图"/>
          <p:cNvPicPr>
            <a:picLocks noChangeAspect="1" noChangeArrowheads="1"/>
          </p:cNvPicPr>
          <p:nvPr/>
        </p:nvPicPr>
        <p:blipFill>
          <a:blip r:embed="rId1"/>
          <a:srcRect/>
          <a:stretch>
            <a:fillRect/>
          </a:stretch>
        </p:blipFill>
        <p:spPr bwMode="auto">
          <a:xfrm>
            <a:off x="228600" y="908050"/>
            <a:ext cx="8686800" cy="4538663"/>
          </a:xfrm>
          <a:prstGeom prst="rect">
            <a:avLst/>
          </a:prstGeom>
          <a:noFill/>
          <a:ln w="9525">
            <a:noFill/>
            <a:miter lim="800000"/>
            <a:headEnd/>
            <a:tailEnd/>
          </a:ln>
        </p:spPr>
      </p:pic>
      <p:sp>
        <p:nvSpPr>
          <p:cNvPr id="28675" name="Text Box 5"/>
          <p:cNvSpPr txBox="1">
            <a:spLocks noChangeArrowheads="1"/>
          </p:cNvSpPr>
          <p:nvPr/>
        </p:nvSpPr>
        <p:spPr bwMode="auto">
          <a:xfrm>
            <a:off x="214282" y="5446713"/>
            <a:ext cx="8712200" cy="1047083"/>
          </a:xfrm>
          <a:prstGeom prst="rect">
            <a:avLst/>
          </a:prstGeom>
          <a:noFill/>
          <a:ln w="9525" algn="ctr">
            <a:noFill/>
            <a:miter lim="800000"/>
          </a:ln>
        </p:spPr>
        <p:txBody>
          <a:bodyPr lIns="182562" tIns="46038" rIns="182562" bIns="46038">
            <a:spAutoFit/>
          </a:bodyPr>
          <a:lstStyle/>
          <a:p>
            <a:pPr marL="342900" indent="-342900">
              <a:lnSpc>
                <a:spcPct val="90000"/>
              </a:lnSpc>
              <a:spcBef>
                <a:spcPct val="20000"/>
              </a:spcBef>
              <a:buClr>
                <a:schemeClr val="tx2"/>
              </a:buClr>
              <a:buSzPct val="75000"/>
              <a:buFont typeface="Wingdings" panose="05000000000000000000" pitchFamily="2" charset="2"/>
              <a:buNone/>
            </a:pPr>
            <a:r>
              <a:rPr kumimoji="0"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思考</a:t>
            </a:r>
            <a:r>
              <a:rPr kumimoji="0"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90000"/>
              </a:lnSpc>
              <a:spcBef>
                <a:spcPct val="20000"/>
              </a:spcBef>
              <a:buClr>
                <a:schemeClr val="tx2"/>
              </a:buClr>
              <a:buSzPct val="75000"/>
              <a:buFont typeface="Wingdings" panose="05000000000000000000" pitchFamily="2" charset="2"/>
              <a:buNone/>
            </a:pPr>
            <a:r>
              <a:rPr kumimoji="0"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dirty="0">
                <a:latin typeface="Times New Roman" panose="02020603050405020304" pitchFamily="18" charset="0"/>
                <a:ea typeface="宋体" panose="02010600030101010101" pitchFamily="2" charset="-122"/>
                <a:cs typeface="Times New Roman" panose="02020603050405020304" pitchFamily="18" charset="0"/>
              </a:rPr>
              <a:t>为什么</a:t>
            </a:r>
            <a:r>
              <a:rPr kumimoji="0" lang="en-US" altLang="zh-CN" sz="2000" dirty="0">
                <a:ea typeface="宋体" panose="02010600030101010101" pitchFamily="2" charset="-122"/>
                <a:cs typeface="Times New Roman" panose="02020603050405020304" pitchFamily="18" charset="0"/>
              </a:rPr>
              <a:t>super(…)</a:t>
            </a:r>
            <a:r>
              <a:rPr kumimoji="0" lang="zh-CN" altLang="en-US" sz="2000" dirty="0">
                <a:ea typeface="宋体" panose="02010600030101010101" pitchFamily="2" charset="-122"/>
                <a:cs typeface="Times New Roman" panose="02020603050405020304" pitchFamily="18" charset="0"/>
              </a:rPr>
              <a:t>和</a:t>
            </a:r>
            <a:r>
              <a:rPr kumimoji="0" lang="en-US" altLang="zh-CN" sz="2000" dirty="0">
                <a:ea typeface="宋体" panose="02010600030101010101" pitchFamily="2" charset="-122"/>
                <a:cs typeface="Times New Roman" panose="02020603050405020304" pitchFamily="18" charset="0"/>
              </a:rPr>
              <a:t>this(…)</a:t>
            </a:r>
            <a:r>
              <a:rPr kumimoji="0" lang="zh-CN" altLang="en-US" sz="2000" dirty="0">
                <a:ea typeface="宋体" panose="02010600030101010101" pitchFamily="2" charset="-122"/>
                <a:cs typeface="Times New Roman" panose="02020603050405020304" pitchFamily="18" charset="0"/>
              </a:rPr>
              <a:t>调用语句不能同时在一个</a:t>
            </a:r>
            <a:r>
              <a:rPr kumimoji="0" lang="zh-CN" altLang="en-US" sz="2000" dirty="0" smtClean="0">
                <a:ea typeface="宋体" panose="02010600030101010101" pitchFamily="2" charset="-122"/>
                <a:cs typeface="Times New Roman" panose="02020603050405020304" pitchFamily="18" charset="0"/>
              </a:rPr>
              <a:t>构造</a:t>
            </a:r>
            <a:r>
              <a:rPr lang="zh-CN" altLang="en-US" sz="2000" dirty="0">
                <a:ea typeface="宋体" panose="02010600030101010101" pitchFamily="2" charset="-122"/>
                <a:cs typeface="Times New Roman" panose="02020603050405020304" pitchFamily="18" charset="0"/>
              </a:rPr>
              <a:t>器</a:t>
            </a:r>
            <a:r>
              <a:rPr kumimoji="0" lang="zh-CN" altLang="en-US" sz="2000" dirty="0" smtClean="0">
                <a:ea typeface="宋体" panose="02010600030101010101" pitchFamily="2" charset="-122"/>
                <a:cs typeface="Times New Roman" panose="02020603050405020304" pitchFamily="18" charset="0"/>
              </a:rPr>
              <a:t>中</a:t>
            </a:r>
            <a:r>
              <a:rPr kumimoji="0" lang="zh-CN" altLang="en-US" sz="2000" dirty="0">
                <a:ea typeface="宋体" panose="02010600030101010101" pitchFamily="2" charset="-122"/>
                <a:cs typeface="Times New Roman" panose="02020603050405020304" pitchFamily="18" charset="0"/>
              </a:rPr>
              <a:t>出现</a:t>
            </a:r>
            <a:r>
              <a:rPr kumimoji="0" lang="zh-CN" altLang="en-US" sz="2000" dirty="0" smtClean="0">
                <a:ea typeface="宋体" panose="02010600030101010101" pitchFamily="2" charset="-122"/>
                <a:cs typeface="Times New Roman" panose="02020603050405020304" pitchFamily="18" charset="0"/>
              </a:rPr>
              <a:t>？</a:t>
            </a:r>
            <a:endParaRPr kumimoji="0" lang="en-US" altLang="zh-CN" sz="2000" dirty="0" smtClean="0">
              <a:ea typeface="宋体" panose="02010600030101010101" pitchFamily="2" charset="-122"/>
              <a:cs typeface="Times New Roman" panose="02020603050405020304" pitchFamily="18" charset="0"/>
            </a:endParaRPr>
          </a:p>
          <a:p>
            <a:pPr marL="342900" indent="-342900">
              <a:lnSpc>
                <a:spcPct val="90000"/>
              </a:lnSpc>
              <a:spcBef>
                <a:spcPct val="20000"/>
              </a:spcBef>
              <a:buClr>
                <a:schemeClr val="tx2"/>
              </a:buClr>
              <a:buSzPct val="75000"/>
              <a:buFont typeface="Wingdings" panose="05000000000000000000" pitchFamily="2" charset="2"/>
              <a:buNone/>
            </a:pPr>
            <a:r>
              <a:rPr kumimoji="0" lang="zh-CN" altLang="en-US" sz="2000" dirty="0" smtClean="0">
                <a:ea typeface="宋体" panose="02010600030101010101" pitchFamily="2" charset="-122"/>
                <a:cs typeface="Times New Roman" panose="02020603050405020304" pitchFamily="18" charset="0"/>
              </a:rPr>
              <a:t> </a:t>
            </a:r>
            <a:r>
              <a:rPr kumimoji="0" lang="en-US" altLang="zh-CN" sz="2000" dirty="0" smtClean="0">
                <a:ea typeface="宋体" panose="02010600030101010101" pitchFamily="2" charset="-122"/>
                <a:cs typeface="Times New Roman" panose="02020603050405020304" pitchFamily="18" charset="0"/>
              </a:rPr>
              <a:t>2</a:t>
            </a:r>
            <a:r>
              <a:rPr kumimoji="0" lang="en-US" altLang="zh-CN" sz="2000" dirty="0">
                <a:ea typeface="宋体" panose="02010600030101010101" pitchFamily="2" charset="-122"/>
                <a:cs typeface="Times New Roman" panose="02020603050405020304" pitchFamily="18" charset="0"/>
              </a:rPr>
              <a:t>).</a:t>
            </a:r>
            <a:r>
              <a:rPr kumimoji="0" lang="zh-CN" altLang="en-US" sz="2000" dirty="0">
                <a:ea typeface="宋体" panose="02010600030101010101" pitchFamily="2" charset="-122"/>
                <a:cs typeface="Times New Roman" panose="02020603050405020304" pitchFamily="18" charset="0"/>
              </a:rPr>
              <a:t>为什么</a:t>
            </a:r>
            <a:r>
              <a:rPr kumimoji="0" lang="en-US" altLang="zh-CN" sz="2000" dirty="0">
                <a:ea typeface="宋体" panose="02010600030101010101" pitchFamily="2" charset="-122"/>
                <a:cs typeface="Times New Roman" panose="02020603050405020304" pitchFamily="18" charset="0"/>
              </a:rPr>
              <a:t>super(…)</a:t>
            </a:r>
            <a:r>
              <a:rPr kumimoji="0" lang="zh-CN" altLang="en-US" sz="2000" dirty="0">
                <a:ea typeface="宋体" panose="02010600030101010101" pitchFamily="2" charset="-122"/>
                <a:cs typeface="Times New Roman" panose="02020603050405020304" pitchFamily="18" charset="0"/>
              </a:rPr>
              <a:t>或</a:t>
            </a:r>
            <a:r>
              <a:rPr kumimoji="0" lang="en-US" altLang="zh-CN" sz="2000" dirty="0">
                <a:ea typeface="宋体" panose="02010600030101010101" pitchFamily="2" charset="-122"/>
                <a:cs typeface="Times New Roman" panose="02020603050405020304" pitchFamily="18" charset="0"/>
              </a:rPr>
              <a:t>this(…)</a:t>
            </a:r>
            <a:r>
              <a:rPr kumimoji="0" lang="zh-CN" altLang="en-US" sz="2000" dirty="0">
                <a:latin typeface="Times New Roman" panose="02020603050405020304" pitchFamily="18" charset="0"/>
                <a:ea typeface="宋体" panose="02010600030101010101" pitchFamily="2" charset="-122"/>
                <a:cs typeface="Times New Roman" panose="02020603050405020304" pitchFamily="18" charset="0"/>
              </a:rPr>
              <a:t>调用语句只能作为</a:t>
            </a:r>
            <a:r>
              <a:rPr kumimoji="0"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构造</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器</a:t>
            </a:r>
            <a:r>
              <a:rPr kumimoji="0"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中</a:t>
            </a:r>
            <a:r>
              <a:rPr kumimoji="0" lang="zh-CN" altLang="en-US" sz="2000" dirty="0">
                <a:latin typeface="Times New Roman" panose="02020603050405020304" pitchFamily="18" charset="0"/>
                <a:ea typeface="宋体" panose="02010600030101010101" pitchFamily="2" charset="-122"/>
                <a:cs typeface="Times New Roman" panose="02020603050405020304" pitchFamily="18" charset="0"/>
              </a:rPr>
              <a:t>的第一句出现？</a:t>
            </a:r>
            <a:endParaRPr kumimoji="0"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676" name="Rectangle 6"/>
          <p:cNvSpPr>
            <a:spLocks noGrp="1" noChangeArrowheads="1"/>
          </p:cNvSpPr>
          <p:nvPr>
            <p:ph type="title"/>
          </p:nvPr>
        </p:nvSpPr>
        <p:spPr>
          <a:xfrm>
            <a:off x="2555776" y="0"/>
            <a:ext cx="5904656" cy="764704"/>
          </a:xfrm>
          <a:noFill/>
        </p:spPr>
        <p:txBody>
          <a:bodyPr lIns="92075" tIns="46038" rIns="92075" bIns="46038"/>
          <a:lstStyle/>
          <a:p>
            <a:pPr eaLnBrk="1" hangingPunct="1"/>
            <a:r>
              <a:rPr lang="en-US" altLang="zh-CN" sz="36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6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子类对象的实例化过程</a:t>
            </a:r>
            <a:endParaRPr lang="zh-CN" altLang="en-US" sz="36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private String name;</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private String address;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private float salary;</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6      public Employee(String name, String address, float salary)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7          this.name = name;</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8          </a:t>
            </a:r>
            <a:r>
              <a:rPr lang="en-US" altLang="zh-CN" sz="1700" dirty="0" err="1" smtClean="0">
                <a:solidFill>
                  <a:srgbClr val="0000FF"/>
                </a:solidFill>
                <a:ea typeface="宋体" panose="02010600030101010101" pitchFamily="2" charset="-122"/>
              </a:rPr>
              <a:t>this.address</a:t>
            </a:r>
            <a:r>
              <a:rPr lang="en-US" altLang="zh-CN" sz="1700" dirty="0" smtClean="0">
                <a:solidFill>
                  <a:srgbClr val="0000FF"/>
                </a:solidFill>
                <a:ea typeface="宋体" panose="02010600030101010101" pitchFamily="2" charset="-122"/>
              </a:rPr>
              <a:t> = address;</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9          </a:t>
            </a:r>
            <a:r>
              <a:rPr lang="en-US" altLang="zh-CN" sz="1700" dirty="0" err="1" smtClean="0">
                <a:solidFill>
                  <a:srgbClr val="0000FF"/>
                </a:solidFill>
                <a:ea typeface="宋体" panose="02010600030101010101" pitchFamily="2" charset="-122"/>
              </a:rPr>
              <a:t>this.salary</a:t>
            </a:r>
            <a:r>
              <a:rPr lang="en-US" altLang="zh-CN" sz="1700" dirty="0" smtClean="0">
                <a:solidFill>
                  <a:srgbClr val="0000FF"/>
                </a:solidFill>
                <a:ea typeface="宋体" panose="02010600030101010101" pitchFamily="2" charset="-122"/>
              </a:rPr>
              <a:t> = salary;</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10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11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12     public Employee(String name)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13         this(name, "</a:t>
            </a:r>
            <a:r>
              <a:rPr lang="zh-CN" altLang="en-US" sz="1700" dirty="0" smtClean="0">
                <a:solidFill>
                  <a:srgbClr val="0000FF"/>
                </a:solidFill>
                <a:ea typeface="宋体" panose="02010600030101010101" pitchFamily="2" charset="-122"/>
              </a:rPr>
              <a:t>北京</a:t>
            </a:r>
            <a:r>
              <a:rPr lang="en-US" altLang="zh-CN" sz="1700" dirty="0" smtClean="0">
                <a:solidFill>
                  <a:srgbClr val="0000FF"/>
                </a:solidFill>
                <a:ea typeface="宋体" panose="02010600030101010101" pitchFamily="2" charset="-122"/>
              </a:rPr>
              <a:t>", 1000.0f);</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14     }</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15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16     public String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return "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 name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 salary = " + salary;</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500166" y="764704"/>
            <a:ext cx="6264696" cy="720080"/>
          </a:xfrm>
        </p:spPr>
        <p:txBody>
          <a:bodyPr>
            <a:normAutofit/>
          </a:bodyPr>
          <a:lstStyle/>
          <a:p>
            <a:pPr>
              <a:spcBef>
                <a:spcPct val="20000"/>
              </a:spcBef>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面向对象</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特征之二：继承</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2"/>
          <p:cNvPicPr>
            <a:picLocks noChangeAspect="1" noChangeArrowheads="1"/>
          </p:cNvPicPr>
          <p:nvPr/>
        </p:nvPicPr>
        <p:blipFill>
          <a:blip r:embed="rId1" cstate="print"/>
          <a:srcRect/>
          <a:stretch>
            <a:fillRect/>
          </a:stretch>
        </p:blipFill>
        <p:spPr bwMode="auto">
          <a:xfrm>
            <a:off x="1209698" y="1928802"/>
            <a:ext cx="6648450" cy="406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586145"/>
          </a:xfrm>
          <a:prstGeom prst="rect">
            <a:avLst/>
          </a:prstGeom>
          <a:noFill/>
          <a:ln w="9525">
            <a:noFill/>
            <a:miter lim="800000"/>
          </a:ln>
        </p:spPr>
        <p:txBody>
          <a:bodyPr>
            <a:spAutoFit/>
          </a:bodyPr>
          <a:lstStyle/>
          <a:p>
            <a:pPr marL="361950" indent="-361950">
              <a:defRPr/>
            </a:pPr>
            <a:r>
              <a:rPr lang="en-US" altLang="zh-CN" sz="1700" dirty="0" smtClean="0">
                <a:ea typeface="宋体" panose="02010600030101010101" pitchFamily="2" charset="-122"/>
              </a:rPr>
              <a:t>1  public class Manager extends Employee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2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 250;</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3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 123;</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4      float bonus = 1000.0f;</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5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6      public Manager(String name, String address, float salary,</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7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float bonus)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8           </a:t>
            </a:r>
            <a:r>
              <a:rPr lang="en-US" altLang="zh-CN" sz="1700" dirty="0" smtClean="0">
                <a:solidFill>
                  <a:srgbClr val="0000FF"/>
                </a:solidFill>
                <a:ea typeface="宋体" panose="02010600030101010101" pitchFamily="2" charset="-122"/>
              </a:rPr>
              <a:t>super(name, address, salary);</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9           </a:t>
            </a:r>
            <a:r>
              <a:rPr lang="en-US" altLang="zh-CN" sz="1700" dirty="0" err="1" smtClean="0">
                <a:ea typeface="宋体" panose="02010600030101010101" pitchFamily="2" charset="-122"/>
              </a:rPr>
              <a:t>this.numsOfReports</a:t>
            </a:r>
            <a:r>
              <a:rPr lang="en-US" altLang="zh-CN" sz="1700" dirty="0" smtClean="0">
                <a:ea typeface="宋体" panose="02010600030101010101" pitchFamily="2" charset="-122"/>
              </a:rPr>
              <a:t> =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10         </a:t>
            </a:r>
            <a:r>
              <a:rPr lang="en-US" altLang="zh-CN" sz="1700" dirty="0" err="1" smtClean="0">
                <a:ea typeface="宋体" panose="02010600030101010101" pitchFamily="2" charset="-122"/>
              </a:rPr>
              <a:t>this.officeID</a:t>
            </a:r>
            <a:r>
              <a:rPr lang="en-US" altLang="zh-CN" sz="1700" dirty="0" smtClean="0">
                <a:ea typeface="宋体" panose="02010600030101010101" pitchFamily="2" charset="-122"/>
              </a:rPr>
              <a:t> =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11         </a:t>
            </a:r>
            <a:r>
              <a:rPr lang="en-US" altLang="zh-CN" sz="1700" dirty="0" err="1" smtClean="0">
                <a:ea typeface="宋体" panose="02010600030101010101" pitchFamily="2" charset="-122"/>
              </a:rPr>
              <a:t>this.bonus</a:t>
            </a:r>
            <a:r>
              <a:rPr lang="en-US" altLang="zh-CN" sz="1700" dirty="0" smtClean="0">
                <a:ea typeface="宋体" panose="02010600030101010101" pitchFamily="2" charset="-122"/>
              </a:rPr>
              <a:t> = bonus;</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12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13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14     public Manager(</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numsOfReports</a:t>
            </a:r>
            <a:r>
              <a:rPr lang="en-US" altLang="zh-CN" sz="1700" dirty="0" smtClean="0">
                <a:ea typeface="宋体" panose="02010600030101010101" pitchFamily="2" charset="-122"/>
              </a:rPr>
              <a:t>, </a:t>
            </a:r>
            <a:r>
              <a:rPr lang="en-US" altLang="zh-CN" sz="1700" dirty="0" err="1" smtClean="0">
                <a:ea typeface="宋体" panose="02010600030101010101" pitchFamily="2" charset="-122"/>
              </a:rPr>
              <a:t>int</a:t>
            </a:r>
            <a:r>
              <a:rPr lang="en-US" altLang="zh-CN" sz="1700" dirty="0" smtClean="0">
                <a:ea typeface="宋体" panose="02010600030101010101" pitchFamily="2" charset="-122"/>
              </a:rPr>
              <a:t> </a:t>
            </a:r>
            <a:r>
              <a:rPr lang="en-US" altLang="zh-CN" sz="1700" dirty="0" err="1" smtClean="0">
                <a:ea typeface="宋体" panose="02010600030101010101" pitchFamily="2" charset="-122"/>
              </a:rPr>
              <a:t>officeID</a:t>
            </a:r>
            <a:r>
              <a:rPr lang="en-US" altLang="zh-CN" sz="1700" dirty="0" smtClean="0">
                <a:ea typeface="宋体" panose="02010600030101010101" pitchFamily="2" charset="-122"/>
              </a:rPr>
              <a:t>, float bonus) {</a:t>
            </a:r>
            <a:endParaRPr lang="en-US" altLang="zh-CN" sz="1700" dirty="0" smtClean="0">
              <a:ea typeface="宋体" panose="02010600030101010101" pitchFamily="2" charset="-122"/>
            </a:endParaRPr>
          </a:p>
          <a:p>
            <a:pPr marL="361950" indent="-361950">
              <a:defRPr/>
            </a:pPr>
            <a:r>
              <a:rPr lang="en-US" altLang="zh-CN" sz="1700" dirty="0" smtClean="0">
                <a:solidFill>
                  <a:srgbClr val="0000FF"/>
                </a:solidFill>
                <a:ea typeface="宋体" panose="02010600030101010101" pitchFamily="2" charset="-122"/>
              </a:rPr>
              <a:t>15         this("</a:t>
            </a:r>
            <a:r>
              <a:rPr lang="zh-CN" altLang="en-US" sz="1700" dirty="0" smtClean="0">
                <a:solidFill>
                  <a:srgbClr val="0000FF"/>
                </a:solidFill>
                <a:ea typeface="宋体" panose="02010600030101010101" pitchFamily="2" charset="-122"/>
              </a:rPr>
              <a:t>张三</a:t>
            </a:r>
            <a:r>
              <a:rPr lang="en-US" altLang="zh-CN" sz="1700" dirty="0" smtClean="0">
                <a:solidFill>
                  <a:srgbClr val="0000FF"/>
                </a:solidFill>
                <a:ea typeface="宋体" panose="02010600030101010101" pitchFamily="2" charset="-122"/>
              </a:rPr>
              <a:t>", "</a:t>
            </a:r>
            <a:r>
              <a:rPr lang="zh-CN" altLang="en-US" sz="1700" dirty="0" smtClean="0">
                <a:solidFill>
                  <a:srgbClr val="0000FF"/>
                </a:solidFill>
                <a:ea typeface="宋体" panose="02010600030101010101" pitchFamily="2" charset="-122"/>
              </a:rPr>
              <a:t>广州</a:t>
            </a:r>
            <a:r>
              <a:rPr lang="en-US" altLang="zh-CN" sz="1700" dirty="0" smtClean="0">
                <a:solidFill>
                  <a:srgbClr val="0000FF"/>
                </a:solidFill>
                <a:ea typeface="宋体" panose="02010600030101010101" pitchFamily="2" charset="-122"/>
              </a:rPr>
              <a:t>", 800.0f,  </a:t>
            </a:r>
            <a:r>
              <a:rPr lang="en-US" altLang="zh-CN" sz="1700" dirty="0" err="1" smtClean="0">
                <a:solidFill>
                  <a:srgbClr val="0000FF"/>
                </a:solidFill>
                <a:ea typeface="宋体" panose="02010600030101010101" pitchFamily="2" charset="-122"/>
              </a:rPr>
              <a:t>numsOfReports</a:t>
            </a:r>
            <a:r>
              <a:rPr lang="en-US" altLang="zh-CN" sz="1700" dirty="0" smtClean="0">
                <a:solidFill>
                  <a:srgbClr val="0000FF"/>
                </a:solidFill>
                <a:ea typeface="宋体" panose="02010600030101010101" pitchFamily="2" charset="-122"/>
              </a:rPr>
              <a:t>, </a:t>
            </a:r>
            <a:r>
              <a:rPr lang="en-US" altLang="zh-CN" sz="1700" dirty="0" err="1" smtClean="0">
                <a:solidFill>
                  <a:srgbClr val="0000FF"/>
                </a:solidFill>
                <a:ea typeface="宋体" panose="02010600030101010101" pitchFamily="2" charset="-122"/>
              </a:rPr>
              <a:t>officeID</a:t>
            </a:r>
            <a:r>
              <a:rPr lang="en-US" altLang="zh-CN" sz="1700" dirty="0" smtClean="0">
                <a:solidFill>
                  <a:srgbClr val="0000FF"/>
                </a:solidFill>
                <a:ea typeface="宋体" panose="02010600030101010101" pitchFamily="2" charset="-122"/>
              </a:rPr>
              <a:t>, bonus);</a:t>
            </a:r>
            <a:endParaRPr lang="en-US" altLang="zh-CN" sz="1700" dirty="0" smtClean="0">
              <a:solidFill>
                <a:srgbClr val="0000FF"/>
              </a:solidFill>
              <a:ea typeface="宋体" panose="02010600030101010101" pitchFamily="2" charset="-122"/>
            </a:endParaRPr>
          </a:p>
          <a:p>
            <a:pPr marL="361950" indent="-361950">
              <a:defRPr/>
            </a:pPr>
            <a:r>
              <a:rPr lang="en-US" altLang="zh-CN" sz="1700" dirty="0" smtClean="0">
                <a:ea typeface="宋体" panose="02010600030101010101" pitchFamily="2" charset="-122"/>
              </a:rPr>
              <a:t>16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17 </a:t>
            </a:r>
            <a:endParaRPr lang="en-US" altLang="zh-CN" sz="1700" dirty="0" smtClean="0">
              <a:ea typeface="宋体" panose="02010600030101010101" pitchFamily="2" charset="-122"/>
            </a:endParaRPr>
          </a:p>
          <a:p>
            <a:pPr marL="361950" indent="-361950">
              <a:defRPr/>
            </a:pPr>
            <a:r>
              <a:rPr lang="en-US" altLang="zh-CN" sz="1700" dirty="0" smtClean="0">
                <a:ea typeface="宋体" panose="02010600030101010101" pitchFamily="2" charset="-122"/>
              </a:rPr>
              <a:t>18     public String </a:t>
            </a:r>
            <a:r>
              <a:rPr lang="en-US" altLang="zh-CN" sz="1700" dirty="0" err="1" smtClean="0">
                <a:ea typeface="宋体" panose="02010600030101010101" pitchFamily="2" charset="-122"/>
              </a:rPr>
              <a:t>receivesPay</a:t>
            </a: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return </a:t>
            </a:r>
            <a:r>
              <a:rPr lang="en-US" altLang="zh-CN" sz="1700" dirty="0" err="1" smtClean="0">
                <a:ea typeface="宋体" panose="02010600030101010101" pitchFamily="2" charset="-122"/>
              </a:rPr>
              <a:t>super.receivesPay</a:t>
            </a:r>
            <a:r>
              <a:rPr lang="en-US" altLang="zh-CN" sz="1700" dirty="0" smtClean="0">
                <a:ea typeface="宋体" panose="02010600030101010101" pitchFamily="2" charset="-122"/>
              </a:rPr>
              <a:t>() + " bonus =" + bonus;</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  }</a:t>
            </a:r>
            <a:endParaRPr lang="en-US" altLang="zh-CN" sz="1700" dirty="0" smtClean="0">
              <a:ea typeface="宋体" panose="02010600030101010101" pitchFamily="2" charset="-122"/>
            </a:endParaRPr>
          </a:p>
          <a:p>
            <a:pPr marL="361950" indent="-361950">
              <a:buAutoNum type="arabicPlain" startAt="19"/>
              <a:defRPr/>
            </a:pPr>
            <a:r>
              <a:rPr lang="en-US" altLang="zh-CN" sz="1700" dirty="0" smtClean="0">
                <a:ea typeface="宋体" panose="02010600030101010101" pitchFamily="2" charset="-122"/>
              </a:rPr>
              <a:t>}</a:t>
            </a:r>
            <a:endParaRPr lang="zh-CN" altLang="en-US" sz="17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anose="02010600030101010101" pitchFamily="2" charset="-122"/>
              </a:rPr>
              <a:t>1 public class Test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2     public static void main(String[] </a:t>
            </a:r>
            <a:r>
              <a:rPr lang="en-US" altLang="zh-CN" sz="1800" dirty="0" err="1" smtClean="0">
                <a:ea typeface="宋体" panose="02010600030101010101" pitchFamily="2" charset="-122"/>
              </a:rPr>
              <a:t>args</a:t>
            </a:r>
            <a:r>
              <a:rPr lang="en-US" altLang="zh-CN" sz="1800" dirty="0" smtClean="0">
                <a:ea typeface="宋体" panose="02010600030101010101" pitchFamily="2" charset="-122"/>
              </a:rPr>
              <a:t>)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3         Manager m = new </a:t>
            </a:r>
            <a:r>
              <a:rPr lang="en-US" altLang="zh-CN" sz="1800" dirty="0" smtClean="0">
                <a:solidFill>
                  <a:srgbClr val="0000FF"/>
                </a:solidFill>
                <a:ea typeface="宋体" panose="02010600030101010101" pitchFamily="2" charset="-122"/>
              </a:rPr>
              <a:t>Manager(100, 20, 10001.0f);</a:t>
            </a:r>
            <a:endParaRPr lang="en-US" altLang="zh-CN" sz="1800" dirty="0" smtClean="0">
              <a:solidFill>
                <a:srgbClr val="0000FF"/>
              </a:solidFill>
              <a:ea typeface="宋体" panose="02010600030101010101" pitchFamily="2" charset="-122"/>
            </a:endParaRPr>
          </a:p>
          <a:p>
            <a:pPr marL="361950" indent="-361950">
              <a:buNone/>
              <a:defRPr/>
            </a:pPr>
            <a:r>
              <a:rPr lang="en-US" altLang="zh-CN" sz="1800" dirty="0" smtClean="0">
                <a:ea typeface="宋体" panose="02010600030101010101" pitchFamily="2" charset="-122"/>
              </a:rPr>
              <a:t>4         </a:t>
            </a:r>
            <a:r>
              <a:rPr lang="en-US" altLang="zh-CN" sz="1800" dirty="0" err="1" smtClean="0">
                <a:ea typeface="宋体" panose="02010600030101010101" pitchFamily="2" charset="-122"/>
              </a:rPr>
              <a:t>System.out.println</a:t>
            </a:r>
            <a:r>
              <a:rPr lang="en-US" altLang="zh-CN" sz="1800" dirty="0" smtClean="0">
                <a:ea typeface="宋体" panose="02010600030101010101" pitchFamily="2" charset="-122"/>
              </a:rPr>
              <a:t>(</a:t>
            </a:r>
            <a:r>
              <a:rPr lang="en-US" altLang="zh-CN" sz="1800" dirty="0" err="1" smtClean="0">
                <a:ea typeface="宋体" panose="02010600030101010101" pitchFamily="2" charset="-122"/>
              </a:rPr>
              <a:t>m.receivesPay</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5     }</a:t>
            </a:r>
            <a:endParaRPr lang="en-US" altLang="zh-CN" sz="1800" dirty="0" smtClean="0">
              <a:ea typeface="宋体" panose="02010600030101010101" pitchFamily="2" charset="-122"/>
            </a:endParaRPr>
          </a:p>
          <a:p>
            <a:pPr marL="361950" indent="-361950">
              <a:buNone/>
              <a:defRPr/>
            </a:pPr>
            <a:r>
              <a:rPr lang="en-US" altLang="zh-CN" sz="1800" dirty="0" smtClean="0">
                <a:ea typeface="宋体" panose="02010600030101010101" pitchFamily="2" charset="-122"/>
              </a:rPr>
              <a:t>6 }</a:t>
            </a: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类中添加新的重载构造器，并调用原构造器</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PC</a:t>
            </a:r>
            <a:r>
              <a:rPr lang="zh-CN" altLang="en-US" sz="2400" dirty="0" smtClean="0">
                <a:ea typeface="宋体" panose="02010600030101010101" pitchFamily="2" charset="-122"/>
              </a:rPr>
              <a:t>类中添加新的重载构造器，并调用原构造器</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使用</a:t>
            </a:r>
            <a:r>
              <a:rPr lang="en-US" altLang="zh-CN" sz="2400" dirty="0" smtClean="0">
                <a:ea typeface="宋体" panose="02010600030101010101" pitchFamily="2" charset="-122"/>
              </a:rPr>
              <a:t>PC</a:t>
            </a:r>
            <a:r>
              <a:rPr lang="zh-CN" altLang="en-US" sz="2400" dirty="0" smtClean="0">
                <a:ea typeface="宋体" panose="02010600030101010101" pitchFamily="2" charset="-122"/>
              </a:rPr>
              <a:t>类中新的重载构造器创建</a:t>
            </a:r>
            <a:r>
              <a:rPr lang="en-US" altLang="zh-CN" sz="2400" dirty="0" smtClean="0">
                <a:ea typeface="宋体" panose="02010600030101010101" pitchFamily="2" charset="-122"/>
              </a:rPr>
              <a:t>PC</a:t>
            </a:r>
            <a:r>
              <a:rPr lang="zh-CN" altLang="en-US" sz="2400" dirty="0" smtClean="0">
                <a:ea typeface="宋体" panose="02010600030101010101" pitchFamily="2" charset="-122"/>
              </a:rPr>
              <a:t>实例，调用</a:t>
            </a:r>
            <a:r>
              <a:rPr lang="en-US" altLang="zh-CN" sz="2400" dirty="0" err="1" smtClean="0">
                <a:ea typeface="宋体" panose="02010600030101010101" pitchFamily="2" charset="-122"/>
              </a:rPr>
              <a:t>getDetails</a:t>
            </a:r>
            <a:r>
              <a:rPr lang="zh-CN" altLang="en-US" sz="2400" dirty="0" smtClean="0">
                <a:ea typeface="宋体" panose="02010600030101010101" pitchFamily="2" charset="-122"/>
              </a:rPr>
              <a:t>方法获取输出结果，确认属性值</a:t>
            </a:r>
            <a:endParaRPr lang="zh-CN" altLang="en-US"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综合练习</a:t>
            </a:r>
            <a:endParaRPr lang="zh-CN" altLang="en-US" b="1" dirty="0" smtClean="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pPr marL="457200" indent="-457200">
              <a:lnSpc>
                <a:spcPct val="150000"/>
              </a:lnSpc>
              <a:buFont typeface="+mj-lt"/>
              <a:buAutoNum type="arabicPeriod"/>
              <a:defRPr/>
            </a:pPr>
            <a:r>
              <a:rPr lang="zh-CN" altLang="en-US" sz="2400" dirty="0" smtClean="0">
                <a:ea typeface="宋体" panose="02010600030101010101" pitchFamily="2" charset="-122"/>
              </a:rPr>
              <a:t>编写一个</a:t>
            </a:r>
            <a:r>
              <a:rPr lang="en-US" altLang="zh-CN" sz="2400" dirty="0" smtClean="0">
                <a:ea typeface="宋体" panose="02010600030101010101" pitchFamily="2" charset="-122"/>
              </a:rPr>
              <a:t>Person</a:t>
            </a:r>
            <a:r>
              <a:rPr lang="zh-CN" altLang="en-US" sz="2400" dirty="0" smtClean="0">
                <a:ea typeface="宋体" panose="02010600030101010101" pitchFamily="2" charset="-122"/>
              </a:rPr>
              <a:t>类，包括属性（</a:t>
            </a:r>
            <a:r>
              <a:rPr lang="en-US" altLang="zh-CN" sz="2400" dirty="0" smtClean="0">
                <a:ea typeface="宋体" panose="02010600030101010101" pitchFamily="2" charset="-122"/>
              </a:rPr>
              <a:t>name</a:t>
            </a:r>
            <a:r>
              <a:rPr lang="zh-CN" altLang="en-US" sz="2400" dirty="0" smtClean="0">
                <a:ea typeface="宋体" panose="02010600030101010101" pitchFamily="2" charset="-122"/>
              </a:rPr>
              <a:t>、</a:t>
            </a:r>
            <a:r>
              <a:rPr lang="en-US" altLang="zh-CN" sz="2400" dirty="0" smtClean="0">
                <a:ea typeface="宋体" panose="02010600030101010101" pitchFamily="2" charset="-122"/>
              </a:rPr>
              <a:t>age</a:t>
            </a:r>
            <a:r>
              <a:rPr lang="zh-CN" altLang="en-US" sz="2400" dirty="0" smtClean="0">
                <a:ea typeface="宋体" panose="02010600030101010101" pitchFamily="2" charset="-122"/>
              </a:rPr>
              <a:t>），构造器、方法</a:t>
            </a:r>
            <a:r>
              <a:rPr lang="en-US" altLang="zh-CN" sz="2400" dirty="0" smtClean="0">
                <a:ea typeface="宋体" panose="02010600030101010101" pitchFamily="2" charset="-122"/>
              </a:rPr>
              <a:t>say(</a:t>
            </a:r>
            <a:r>
              <a:rPr lang="zh-CN" altLang="en-US" sz="2400" dirty="0" smtClean="0">
                <a:ea typeface="宋体" panose="02010600030101010101" pitchFamily="2" charset="-122"/>
              </a:rPr>
              <a:t>返回自我介绍的字符串）。</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编写一个</a:t>
            </a:r>
            <a:r>
              <a:rPr lang="en-US" altLang="zh-CN" sz="2400" dirty="0" smtClean="0">
                <a:ea typeface="宋体" panose="02010600030101010101" pitchFamily="2" charset="-122"/>
              </a:rPr>
              <a:t>Student</a:t>
            </a:r>
            <a:r>
              <a:rPr lang="zh-CN" altLang="en-US" sz="2400" dirty="0" smtClean="0">
                <a:ea typeface="宋体" panose="02010600030101010101" pitchFamily="2" charset="-122"/>
              </a:rPr>
              <a:t>类，继承</a:t>
            </a:r>
            <a:r>
              <a:rPr lang="en-US" altLang="zh-CN" sz="2400" dirty="0" smtClean="0">
                <a:ea typeface="宋体" panose="02010600030101010101" pitchFamily="2" charset="-122"/>
              </a:rPr>
              <a:t>Person</a:t>
            </a:r>
            <a:r>
              <a:rPr lang="zh-CN" altLang="en-US" sz="2400" dirty="0" smtClean="0">
                <a:ea typeface="宋体" panose="02010600030101010101" pitchFamily="2" charset="-122"/>
              </a:rPr>
              <a:t>类，增加</a:t>
            </a:r>
            <a:r>
              <a:rPr lang="en-US" altLang="zh-CN" sz="2400" dirty="0" smtClean="0">
                <a:ea typeface="宋体" panose="02010600030101010101" pitchFamily="2" charset="-122"/>
              </a:rPr>
              <a:t>ID</a:t>
            </a:r>
            <a:r>
              <a:rPr lang="zh-CN" altLang="en-US" sz="2400" dirty="0" smtClean="0">
                <a:ea typeface="宋体" panose="02010600030101010101" pitchFamily="2" charset="-122"/>
              </a:rPr>
              <a:t>、</a:t>
            </a:r>
            <a:r>
              <a:rPr lang="en-US" altLang="zh-CN" sz="2400" dirty="0" smtClean="0">
                <a:ea typeface="宋体" panose="02010600030101010101" pitchFamily="2" charset="-122"/>
              </a:rPr>
              <a:t>Score</a:t>
            </a:r>
            <a:r>
              <a:rPr lang="zh-CN" altLang="en-US" sz="2400" dirty="0" smtClean="0">
                <a:ea typeface="宋体" panose="02010600030101010101" pitchFamily="2" charset="-122"/>
              </a:rPr>
              <a:t>属性，以及构造器，并覆盖</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编写</a:t>
            </a:r>
            <a:r>
              <a:rPr lang="en-US" altLang="zh-CN" sz="2400" dirty="0" smtClean="0">
                <a:ea typeface="宋体" panose="02010600030101010101" pitchFamily="2" charset="-122"/>
              </a:rPr>
              <a:t>Test</a:t>
            </a:r>
            <a:r>
              <a:rPr lang="zh-CN" altLang="en-US" sz="2400" dirty="0" smtClean="0">
                <a:ea typeface="宋体" panose="02010600030101010101" pitchFamily="2" charset="-122"/>
              </a:rPr>
              <a:t>类，创建分别</a:t>
            </a:r>
            <a:r>
              <a:rPr lang="en-US" altLang="zh-CN" sz="2400" dirty="0" smtClean="0">
                <a:ea typeface="宋体" panose="02010600030101010101" pitchFamily="2" charset="-122"/>
              </a:rPr>
              <a:t>Person</a:t>
            </a:r>
            <a:r>
              <a:rPr lang="zh-CN" altLang="en-US" sz="2400" dirty="0" smtClean="0">
                <a:ea typeface="宋体" panose="02010600030101010101" pitchFamily="2" charset="-122"/>
              </a:rPr>
              <a:t>和</a:t>
            </a:r>
            <a:r>
              <a:rPr lang="en-US" altLang="zh-CN" sz="2400" dirty="0" smtClean="0">
                <a:ea typeface="宋体" panose="02010600030101010101" pitchFamily="2" charset="-122"/>
              </a:rPr>
              <a:t>Student</a:t>
            </a:r>
            <a:r>
              <a:rPr lang="zh-CN" altLang="en-US" sz="2400" dirty="0" smtClean="0">
                <a:ea typeface="宋体" panose="02010600030101010101" pitchFamily="2" charset="-122"/>
              </a:rPr>
              <a:t>对象，调用</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方法输出自我介绍。</a:t>
            </a:r>
            <a:endParaRPr lang="zh-CN" altLang="en-US" sz="2400"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2786050" y="2445245"/>
            <a:ext cx="5500726" cy="769441"/>
          </a:xfrm>
          <a:prstGeom prst="rect">
            <a:avLst/>
          </a:prstGeom>
          <a:noFill/>
        </p:spPr>
        <p:txBody>
          <a:bodyPr wrap="square" rtlCol="0">
            <a:spAutoFit/>
          </a:bodyPr>
          <a:lstStyle/>
          <a:p>
            <a:r>
              <a:rPr lang="zh-CN" altLang="en-US" sz="4400" dirty="0" smtClean="0">
                <a:solidFill>
                  <a:schemeClr val="bg1"/>
                </a:solidFill>
              </a:rPr>
              <a:t>第二节 多  态</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500166" y="571480"/>
            <a:ext cx="6237337" cy="938968"/>
          </a:xfrm>
        </p:spPr>
        <p:txBody>
          <a:bodyPr>
            <a:normAutofit/>
          </a:bodyPr>
          <a:lstStyle/>
          <a:p>
            <a:pPr>
              <a:spcBef>
                <a:spcPct val="20000"/>
              </a:spcBef>
            </a:pPr>
            <a:r>
              <a:rPr lang="en-US" altLang="zh-CN" b="1" dirty="0" smtClean="0">
                <a:latin typeface="+mn-lt"/>
                <a:ea typeface="宋体" panose="02010600030101010101" pitchFamily="2" charset="-122"/>
                <a:cs typeface="Times New Roman" panose="02020603050405020304" pitchFamily="18" charset="0"/>
              </a:rPr>
              <a:t>  </a:t>
            </a:r>
            <a:r>
              <a:rPr lang="zh-CN" altLang="en-US" b="1" dirty="0">
                <a:latin typeface="+mn-lt"/>
                <a:ea typeface="宋体" panose="02010600030101010101" pitchFamily="2" charset="-122"/>
                <a:cs typeface="Times New Roman" panose="02020603050405020304" pitchFamily="18" charset="0"/>
              </a:rPr>
              <a:t>面向对象特征之三：多态性</a:t>
            </a:r>
            <a:endParaRPr lang="zh-CN" altLang="en-US" b="1" dirty="0">
              <a:latin typeface="+mn-lt"/>
              <a:ea typeface="宋体" panose="02010600030101010101" pitchFamily="2" charset="-122"/>
              <a:cs typeface="Times New Roman" panose="02020603050405020304" pitchFamily="18" charset="0"/>
            </a:endParaRPr>
          </a:p>
        </p:txBody>
      </p:sp>
      <p:sp>
        <p:nvSpPr>
          <p:cNvPr id="30723" name="Rectangle 3"/>
          <p:cNvSpPr>
            <a:spLocks noGrp="1" noChangeArrowheads="1"/>
          </p:cNvSpPr>
          <p:nvPr>
            <p:ph type="body" idx="1"/>
          </p:nvPr>
        </p:nvSpPr>
        <p:spPr>
          <a:xfrm>
            <a:off x="251520" y="1628800"/>
            <a:ext cx="8640762" cy="4419362"/>
          </a:xfrm>
        </p:spPr>
        <p:txBody>
          <a:bodyPr>
            <a:normAutofit/>
          </a:bodyPr>
          <a:lstStyle/>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多态性，是面向对象中最重要的概念，在</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中有两种体现</a:t>
            </a:r>
            <a:r>
              <a:rPr lang="zh-CN" altLang="en-US" dirty="0" smtClean="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marL="914400" lvl="1" indent="-514350">
              <a:buFont typeface="+mj-lt"/>
              <a:buAutoNum type="arabicPeriod"/>
            </a:pPr>
            <a:r>
              <a:rPr lang="zh-CN" altLang="en-US" sz="2600" dirty="0" smtClean="0">
                <a:ea typeface="宋体" panose="02010600030101010101" pitchFamily="2" charset="-122"/>
                <a:cs typeface="Times New Roman" panose="02020603050405020304" pitchFamily="18" charset="0"/>
              </a:rPr>
              <a:t>方法的重载</a:t>
            </a:r>
            <a:r>
              <a:rPr lang="en-US" altLang="zh-CN" sz="2600" dirty="0" smtClean="0">
                <a:ea typeface="宋体" panose="02010600030101010101" pitchFamily="2" charset="-122"/>
                <a:cs typeface="Times New Roman" panose="02020603050405020304" pitchFamily="18" charset="0"/>
              </a:rPr>
              <a:t>(overload)</a:t>
            </a:r>
            <a:r>
              <a:rPr lang="zh-CN" altLang="en-US" sz="2600" dirty="0" smtClean="0">
                <a:ea typeface="宋体" panose="02010600030101010101" pitchFamily="2" charset="-122"/>
                <a:cs typeface="Times New Roman" panose="02020603050405020304" pitchFamily="18" charset="0"/>
              </a:rPr>
              <a:t>和重写</a:t>
            </a:r>
            <a:r>
              <a:rPr lang="en-US" altLang="zh-CN" sz="2600" dirty="0" smtClean="0">
                <a:ea typeface="宋体" panose="02010600030101010101" pitchFamily="2" charset="-122"/>
                <a:cs typeface="Times New Roman" panose="02020603050405020304" pitchFamily="18" charset="0"/>
              </a:rPr>
              <a:t>(override)</a:t>
            </a:r>
            <a:r>
              <a:rPr lang="zh-CN" altLang="en-US" sz="2600" dirty="0" smtClean="0">
                <a:ea typeface="宋体" panose="02010600030101010101" pitchFamily="2" charset="-122"/>
                <a:cs typeface="Times New Roman" panose="02020603050405020304" pitchFamily="18" charset="0"/>
              </a:rPr>
              <a:t>。</a:t>
            </a:r>
            <a:endParaRPr lang="en-US" altLang="zh-CN" sz="2600" dirty="0">
              <a:ea typeface="宋体" panose="02010600030101010101" pitchFamily="2" charset="-122"/>
              <a:cs typeface="Times New Roman" panose="02020603050405020304" pitchFamily="18" charset="0"/>
            </a:endParaRPr>
          </a:p>
          <a:p>
            <a:pPr marL="914400" lvl="1" indent="-514350">
              <a:buFont typeface="+mj-lt"/>
              <a:buAutoNum type="arabicPeriod"/>
            </a:pPr>
            <a:r>
              <a:rPr lang="zh-CN" altLang="en-US" sz="2600" b="1" dirty="0" smtClean="0">
                <a:ea typeface="宋体" panose="02010600030101010101" pitchFamily="2" charset="-122"/>
                <a:cs typeface="Times New Roman" panose="02020603050405020304" pitchFamily="18" charset="0"/>
              </a:rPr>
              <a:t>对象</a:t>
            </a:r>
            <a:r>
              <a:rPr lang="zh-CN" altLang="en-US" sz="2600" b="1" dirty="0">
                <a:ea typeface="宋体" panose="02010600030101010101" pitchFamily="2" charset="-122"/>
                <a:cs typeface="Times New Roman" panose="02020603050405020304" pitchFamily="18" charset="0"/>
              </a:rPr>
              <a:t>的多态性   </a:t>
            </a:r>
            <a:r>
              <a:rPr lang="en-US" altLang="zh-CN" sz="2600" dirty="0">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可以直接应用在抽象类和接口上。</a:t>
            </a:r>
            <a:endParaRPr lang="zh-CN" altLang="en-US" sz="2600" dirty="0">
              <a:ea typeface="宋体" panose="02010600030101010101" pitchFamily="2" charset="-122"/>
              <a:cs typeface="Times New Roman" panose="02020603050405020304" pitchFamily="18" charset="0"/>
            </a:endParaRPr>
          </a:p>
          <a:p>
            <a:pPr algn="just" eaLnBrk="1" hangingPunct="1">
              <a:lnSpc>
                <a:spcPct val="90000"/>
              </a:lnSpc>
              <a:spcBef>
                <a:spcPct val="50000"/>
              </a:spcBef>
              <a:buFont typeface="Wingdings" panose="05000000000000000000" pitchFamily="2" charset="2"/>
              <a:buChar char="l"/>
            </a:pPr>
            <a:endParaRPr lang="en-US" altLang="zh-CN" sz="1200" dirty="0" smtClean="0">
              <a:ea typeface="宋体" panose="02010600030101010101" pitchFamily="2" charset="-122"/>
              <a:cs typeface="Times New Roman" panose="02020603050405020304" pitchFamily="18" charset="0"/>
            </a:endParaRPr>
          </a:p>
          <a:p>
            <a:pPr algn="just" eaLnBrk="1" hangingPunct="1">
              <a:spcBef>
                <a:spcPts val="0"/>
              </a:spcBef>
              <a:buFont typeface="Wingdings" panose="05000000000000000000" pitchFamily="2" charset="2"/>
              <a:buChar char="l"/>
            </a:pPr>
            <a:r>
              <a:rPr lang="en-US" altLang="zh-CN" sz="2600" dirty="0" smtClean="0">
                <a:ea typeface="宋体" panose="02010600030101010101" pitchFamily="2" charset="-122"/>
                <a:cs typeface="Times New Roman" panose="02020603050405020304" pitchFamily="18" charset="0"/>
              </a:rPr>
              <a:t>Java</a:t>
            </a:r>
            <a:r>
              <a:rPr lang="zh-CN" altLang="en-US" sz="2600" dirty="0" smtClean="0">
                <a:ea typeface="宋体" panose="02010600030101010101" pitchFamily="2" charset="-122"/>
                <a:cs typeface="Times New Roman" panose="02020603050405020304" pitchFamily="18" charset="0"/>
              </a:rPr>
              <a:t>引用变量有两个类型：</a:t>
            </a:r>
            <a:r>
              <a:rPr lang="zh-CN" altLang="en-US" sz="2600" b="1" dirty="0" smtClean="0">
                <a:solidFill>
                  <a:srgbClr val="C00000"/>
                </a:solidFill>
                <a:ea typeface="宋体" panose="02010600030101010101" pitchFamily="2" charset="-122"/>
                <a:cs typeface="Times New Roman" panose="02020603050405020304" pitchFamily="18" charset="0"/>
              </a:rPr>
              <a:t>编译时类型</a:t>
            </a:r>
            <a:r>
              <a:rPr lang="zh-CN" altLang="en-US" sz="2600" dirty="0" smtClean="0">
                <a:ea typeface="宋体" panose="02010600030101010101" pitchFamily="2" charset="-122"/>
                <a:cs typeface="Times New Roman" panose="02020603050405020304" pitchFamily="18" charset="0"/>
              </a:rPr>
              <a:t>和</a:t>
            </a:r>
            <a:r>
              <a:rPr lang="zh-CN" altLang="en-US" sz="2600" b="1" dirty="0" smtClean="0">
                <a:solidFill>
                  <a:srgbClr val="C00000"/>
                </a:solidFill>
                <a:ea typeface="宋体" panose="02010600030101010101" pitchFamily="2" charset="-122"/>
                <a:cs typeface="Times New Roman" panose="02020603050405020304" pitchFamily="18" charset="0"/>
              </a:rPr>
              <a:t>运行时类型</a:t>
            </a:r>
            <a:r>
              <a:rPr lang="zh-CN" altLang="en-US" sz="2600" dirty="0" smtClean="0">
                <a:ea typeface="宋体" panose="02010600030101010101" pitchFamily="2" charset="-122"/>
                <a:cs typeface="Times New Roman" panose="02020603050405020304" pitchFamily="18" charset="0"/>
              </a:rPr>
              <a:t>。编译时类型由声明该变量时使用的类型决定，运行时类型由实际赋给该变量的对象决定。</a:t>
            </a:r>
            <a:endParaRPr lang="en-US" altLang="zh-CN" sz="2600" dirty="0" smtClean="0">
              <a:ea typeface="宋体" panose="02010600030101010101" pitchFamily="2" charset="-122"/>
              <a:cs typeface="Times New Roman" panose="02020603050405020304" pitchFamily="18" charset="0"/>
            </a:endParaRPr>
          </a:p>
          <a:p>
            <a:pPr lvl="1" algn="just">
              <a:lnSpc>
                <a:spcPct val="90000"/>
              </a:lnSpc>
              <a:spcBef>
                <a:spcPct val="50000"/>
              </a:spcBef>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若编译时类型和运行时类型不一致，就出现多态（</a:t>
            </a:r>
            <a:r>
              <a:rPr lang="en-US" altLang="zh-CN" b="1" dirty="0" smtClean="0">
                <a:solidFill>
                  <a:srgbClr val="0000FF"/>
                </a:solidFill>
                <a:ea typeface="宋体" panose="02010600030101010101" pitchFamily="2" charset="-122"/>
                <a:cs typeface="Times New Roman" panose="02020603050405020304" pitchFamily="18" charset="0"/>
              </a:rPr>
              <a:t>Polymorphism</a:t>
            </a:r>
            <a:r>
              <a:rPr lang="zh-CN" altLang="en-US" b="1" dirty="0" smtClean="0">
                <a:solidFill>
                  <a:srgbClr val="0000FF"/>
                </a:solidFill>
                <a:ea typeface="宋体" panose="02010600030101010101" pitchFamily="2" charset="-122"/>
                <a:cs typeface="Times New Roman" panose="02020603050405020304" pitchFamily="18" charset="0"/>
              </a:rPr>
              <a:t>）</a:t>
            </a:r>
            <a:endParaRPr lang="zh-CN" altLang="en-US" b="1" dirty="0" smtClean="0">
              <a:solidFill>
                <a:srgbClr val="0000FF"/>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Person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private String name;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private </a:t>
            </a:r>
            <a:r>
              <a:rPr lang="en-US" altLang="zh-CN" dirty="0" err="1" smtClean="0">
                <a:ea typeface="宋体" panose="02010600030101010101" pitchFamily="2" charset="-122"/>
              </a:rPr>
              <a:t>int</a:t>
            </a:r>
            <a:r>
              <a:rPr lang="en-US" altLang="zh-CN" dirty="0" smtClean="0">
                <a:ea typeface="宋体" panose="02010600030101010101" pitchFamily="2" charset="-122"/>
              </a:rPr>
              <a:t>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public Person()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public Person(String name, </a:t>
            </a:r>
            <a:r>
              <a:rPr lang="en-US" altLang="zh-CN" dirty="0" err="1" smtClean="0">
                <a:ea typeface="宋体" panose="02010600030101010101" pitchFamily="2" charset="-122"/>
              </a:rPr>
              <a:t>int</a:t>
            </a:r>
            <a:r>
              <a:rPr lang="en-US" altLang="zh-CN" dirty="0" smtClean="0">
                <a:ea typeface="宋体" panose="02010600030101010101" pitchFamily="2" charset="-122"/>
              </a:rPr>
              <a:t> age)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this.name = name;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a:t>
            </a:r>
            <a:r>
              <a:rPr lang="en-US" altLang="zh-CN" dirty="0" err="1" smtClean="0">
                <a:ea typeface="宋体" panose="02010600030101010101" pitchFamily="2" charset="-122"/>
              </a:rPr>
              <a:t>this.age</a:t>
            </a:r>
            <a:r>
              <a:rPr lang="en-US" altLang="zh-CN" dirty="0" smtClean="0">
                <a:ea typeface="宋体" panose="02010600030101010101" pitchFamily="2" charset="-122"/>
              </a:rPr>
              <a:t> =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public String </a:t>
            </a:r>
            <a:r>
              <a:rPr lang="en-US" altLang="zh-CN" dirty="0" err="1" smtClean="0">
                <a:ea typeface="宋体" panose="02010600030101010101" pitchFamily="2" charset="-122"/>
              </a:rPr>
              <a:t>getName</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return name;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16     public String say()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17         return "</a:t>
            </a:r>
            <a:r>
              <a:rPr lang="zh-CN" altLang="en-US" dirty="0" smtClean="0">
                <a:ea typeface="宋体" panose="02010600030101010101" pitchFamily="2" charset="-122"/>
              </a:rPr>
              <a:t>姓名：</a:t>
            </a:r>
            <a:r>
              <a:rPr lang="en-US" altLang="zh-CN" dirty="0" smtClean="0">
                <a:ea typeface="宋体" panose="02010600030101010101" pitchFamily="2" charset="-122"/>
              </a:rPr>
              <a:t>" + name + "  </a:t>
            </a:r>
            <a:r>
              <a:rPr lang="zh-CN" altLang="en-US" dirty="0" smtClean="0">
                <a:ea typeface="宋体" panose="02010600030101010101" pitchFamily="2" charset="-122"/>
              </a:rPr>
              <a:t>年龄：</a:t>
            </a:r>
            <a:r>
              <a:rPr lang="en-US" altLang="zh-CN" dirty="0" smtClean="0">
                <a:ea typeface="宋体" panose="02010600030101010101" pitchFamily="2" charset="-122"/>
              </a:rPr>
              <a:t>" +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18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19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Student extends Person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private </a:t>
            </a:r>
            <a:r>
              <a:rPr lang="en-US" altLang="zh-CN" dirty="0" err="1" smtClean="0">
                <a:ea typeface="宋体" panose="02010600030101010101" pitchFamily="2" charset="-122"/>
              </a:rPr>
              <a:t>int</a:t>
            </a:r>
            <a:r>
              <a:rPr lang="en-US" altLang="zh-CN" dirty="0" smtClean="0">
                <a:ea typeface="宋体" panose="02010600030101010101" pitchFamily="2" charset="-122"/>
              </a:rPr>
              <a:t>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private double score;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public Student(String name, </a:t>
            </a:r>
            <a:r>
              <a:rPr lang="en-US" altLang="zh-CN" dirty="0" err="1" smtClean="0">
                <a:ea typeface="宋体" panose="02010600030101010101" pitchFamily="2" charset="-122"/>
              </a:rPr>
              <a:t>int</a:t>
            </a:r>
            <a:r>
              <a:rPr lang="en-US" altLang="zh-CN" dirty="0" smtClean="0">
                <a:ea typeface="宋体" panose="02010600030101010101" pitchFamily="2" charset="-122"/>
              </a:rPr>
              <a:t> id)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this(name, 20, id, 100.0);</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public Student(String name, </a:t>
            </a:r>
            <a:r>
              <a:rPr lang="en-US" altLang="zh-CN" dirty="0" err="1" smtClean="0">
                <a:ea typeface="宋体" panose="02010600030101010101" pitchFamily="2" charset="-122"/>
              </a:rPr>
              <a:t>int</a:t>
            </a:r>
            <a:r>
              <a:rPr lang="en-US" altLang="zh-CN" dirty="0" smtClean="0">
                <a:ea typeface="宋体" panose="02010600030101010101" pitchFamily="2" charset="-122"/>
              </a:rPr>
              <a:t> age, </a:t>
            </a:r>
            <a:r>
              <a:rPr lang="en-US" altLang="zh-CN" dirty="0" err="1" smtClean="0">
                <a:ea typeface="宋体" panose="02010600030101010101" pitchFamily="2" charset="-122"/>
              </a:rPr>
              <a:t>int</a:t>
            </a:r>
            <a:r>
              <a:rPr lang="en-US" altLang="zh-CN" dirty="0" smtClean="0">
                <a:ea typeface="宋体" panose="02010600030101010101" pitchFamily="2" charset="-122"/>
              </a:rPr>
              <a:t> id, double score)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super(name,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this.id =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a:t>
            </a:r>
            <a:r>
              <a:rPr lang="en-US" altLang="zh-CN" dirty="0" err="1" smtClean="0">
                <a:ea typeface="宋体" panose="02010600030101010101" pitchFamily="2" charset="-122"/>
              </a:rPr>
              <a:t>this.score</a:t>
            </a:r>
            <a:r>
              <a:rPr lang="en-US" altLang="zh-CN" dirty="0" smtClean="0">
                <a:ea typeface="宋体" panose="02010600030101010101" pitchFamily="2" charset="-122"/>
              </a:rPr>
              <a:t> = score;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public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getId</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return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16     public String say()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17         return </a:t>
            </a:r>
            <a:r>
              <a:rPr lang="en-US" altLang="zh-CN" dirty="0" err="1" smtClean="0">
                <a:ea typeface="宋体" panose="02010600030101010101" pitchFamily="2" charset="-122"/>
              </a:rPr>
              <a:t>super.say</a:t>
            </a:r>
            <a:r>
              <a:rPr lang="en-US" altLang="zh-CN" dirty="0" smtClean="0">
                <a:ea typeface="宋体" panose="02010600030101010101" pitchFamily="2" charset="-122"/>
              </a:rPr>
              <a:t>() + " </a:t>
            </a:r>
            <a:r>
              <a:rPr lang="zh-CN" altLang="en-US" dirty="0" smtClean="0">
                <a:ea typeface="宋体" panose="02010600030101010101" pitchFamily="2" charset="-122"/>
              </a:rPr>
              <a:t>学号：</a:t>
            </a:r>
            <a:r>
              <a:rPr lang="en-US" altLang="zh-CN" dirty="0" smtClean="0">
                <a:ea typeface="宋体" panose="02010600030101010101" pitchFamily="2" charset="-122"/>
              </a:rPr>
              <a:t>" + id + " </a:t>
            </a:r>
            <a:r>
              <a:rPr lang="zh-CN" altLang="en-US" dirty="0" smtClean="0">
                <a:ea typeface="宋体" panose="02010600030101010101" pitchFamily="2" charset="-122"/>
              </a:rPr>
              <a:t>分数：</a:t>
            </a:r>
            <a:r>
              <a:rPr lang="en-US" altLang="zh-CN" dirty="0" smtClean="0">
                <a:ea typeface="宋体" panose="02010600030101010101" pitchFamily="2" charset="-122"/>
              </a:rPr>
              <a:t>" + score;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18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19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4093428"/>
          </a:xfrm>
          <a:prstGeom prst="rect">
            <a:avLst/>
          </a:prstGeom>
          <a:noFill/>
          <a:ln w="9525">
            <a:noFill/>
            <a:miter lim="800000"/>
          </a:ln>
        </p:spPr>
        <p:txBody>
          <a:bodyPr>
            <a:spAutoFit/>
          </a:bodyPr>
          <a:lstStyle/>
          <a:p>
            <a:pPr marL="361950" indent="-361950">
              <a:defRPr/>
            </a:pPr>
            <a:r>
              <a:rPr lang="en-US" altLang="zh-CN" sz="2000" dirty="0" smtClean="0">
                <a:ea typeface="宋体" panose="02010600030101010101" pitchFamily="2" charset="-122"/>
              </a:rPr>
              <a:t>1  public class Test {</a:t>
            </a:r>
            <a:endParaRPr lang="en-US" altLang="zh-CN"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2      public static void main(String[] </a:t>
            </a:r>
            <a:r>
              <a:rPr lang="en-US" altLang="zh-CN" sz="2000" dirty="0" err="1" smtClean="0">
                <a:ea typeface="宋体" panose="02010600030101010101" pitchFamily="2" charset="-122"/>
              </a:rPr>
              <a:t>args</a:t>
            </a:r>
            <a:r>
              <a:rPr lang="en-US" altLang="zh-CN" sz="2000" dirty="0" smtClean="0">
                <a:ea typeface="宋体" panose="02010600030101010101" pitchFamily="2" charset="-122"/>
              </a:rPr>
              <a:t>) {</a:t>
            </a:r>
            <a:endParaRPr lang="en-US" altLang="zh-CN"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3          Student </a:t>
            </a:r>
            <a:r>
              <a:rPr lang="en-US" altLang="zh-CN" sz="2000" dirty="0" err="1" smtClean="0">
                <a:ea typeface="宋体" panose="02010600030101010101" pitchFamily="2" charset="-122"/>
              </a:rPr>
              <a:t>student</a:t>
            </a:r>
            <a:r>
              <a:rPr lang="en-US" altLang="zh-CN" sz="2000" dirty="0" smtClean="0">
                <a:ea typeface="宋体" panose="02010600030101010101" pitchFamily="2" charset="-122"/>
              </a:rPr>
              <a:t> = new Student("</a:t>
            </a:r>
            <a:r>
              <a:rPr lang="zh-CN" altLang="en-US" sz="2000" dirty="0" smtClean="0">
                <a:ea typeface="宋体" panose="02010600030101010101" pitchFamily="2" charset="-122"/>
              </a:rPr>
              <a:t>张三</a:t>
            </a:r>
            <a:r>
              <a:rPr lang="en-US" altLang="zh-CN" sz="2000" dirty="0" smtClean="0">
                <a:ea typeface="宋体" panose="02010600030101010101" pitchFamily="2" charset="-122"/>
              </a:rPr>
              <a:t>", 119);     //</a:t>
            </a:r>
            <a:r>
              <a:rPr lang="zh-CN" altLang="en-US" sz="2000" dirty="0" smtClean="0">
                <a:ea typeface="宋体" panose="02010600030101010101" pitchFamily="2" charset="-122"/>
              </a:rPr>
              <a:t>本态引用</a:t>
            </a:r>
            <a:endParaRPr lang="zh-CN" altLang="en-US"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4          </a:t>
            </a:r>
            <a:r>
              <a:rPr lang="en-US" altLang="zh-CN" sz="2000" dirty="0" err="1" smtClean="0">
                <a:ea typeface="宋体" panose="02010600030101010101" pitchFamily="2" charset="-122"/>
              </a:rPr>
              <a:t>System.out.println</a:t>
            </a:r>
            <a:r>
              <a:rPr lang="en-US" altLang="zh-CN" sz="2000" dirty="0" smtClean="0">
                <a:ea typeface="宋体" panose="02010600030101010101" pitchFamily="2" charset="-122"/>
              </a:rPr>
              <a:t>(</a:t>
            </a:r>
            <a:r>
              <a:rPr lang="en-US" altLang="zh-CN" sz="2000" dirty="0" err="1" smtClean="0">
                <a:ea typeface="宋体" panose="02010600030101010101" pitchFamily="2" charset="-122"/>
              </a:rPr>
              <a:t>student.getId</a:t>
            </a:r>
            <a:r>
              <a:rPr lang="en-US" altLang="zh-CN" sz="2000" dirty="0" smtClean="0">
                <a:ea typeface="宋体" panose="02010600030101010101" pitchFamily="2" charset="-122"/>
              </a:rPr>
              <a:t>());            //</a:t>
            </a:r>
            <a:r>
              <a:rPr lang="zh-CN" altLang="en-US" sz="2000" dirty="0" smtClean="0">
                <a:ea typeface="宋体" panose="02010600030101010101" pitchFamily="2" charset="-122"/>
              </a:rPr>
              <a:t>正确</a:t>
            </a:r>
            <a:endParaRPr lang="zh-CN" altLang="en-US"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5          </a:t>
            </a:r>
            <a:r>
              <a:rPr lang="en-US" altLang="zh-CN" sz="2000" dirty="0" err="1" smtClean="0">
                <a:ea typeface="宋体" panose="02010600030101010101" pitchFamily="2" charset="-122"/>
              </a:rPr>
              <a:t>System.out.println</a:t>
            </a:r>
            <a:r>
              <a:rPr lang="en-US" altLang="zh-CN" sz="2000" dirty="0" smtClean="0">
                <a:ea typeface="宋体" panose="02010600030101010101" pitchFamily="2" charset="-122"/>
              </a:rPr>
              <a:t>(</a:t>
            </a:r>
            <a:r>
              <a:rPr lang="en-US" altLang="zh-CN" sz="2000" dirty="0" err="1" smtClean="0">
                <a:ea typeface="宋体" panose="02010600030101010101" pitchFamily="2" charset="-122"/>
              </a:rPr>
              <a:t>student.getName</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6          </a:t>
            </a:r>
            <a:r>
              <a:rPr lang="en-US" altLang="zh-CN" sz="2000" dirty="0" err="1" smtClean="0">
                <a:ea typeface="宋体" panose="02010600030101010101" pitchFamily="2" charset="-122"/>
              </a:rPr>
              <a:t>System.out.println</a:t>
            </a:r>
            <a:r>
              <a:rPr lang="en-US" altLang="zh-CN" sz="2000" dirty="0" smtClean="0">
                <a:ea typeface="宋体" panose="02010600030101010101" pitchFamily="2" charset="-122"/>
              </a:rPr>
              <a:t>(</a:t>
            </a:r>
            <a:r>
              <a:rPr lang="en-US" altLang="zh-CN" sz="2000" dirty="0" err="1" smtClean="0">
                <a:ea typeface="宋体" panose="02010600030101010101" pitchFamily="2" charset="-122"/>
              </a:rPr>
              <a:t>student.say</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7  </a:t>
            </a:r>
            <a:endParaRPr lang="en-US" altLang="zh-CN"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8          Person </a:t>
            </a:r>
            <a:r>
              <a:rPr lang="en-US" altLang="zh-CN" sz="2000" dirty="0" err="1" smtClean="0">
                <a:ea typeface="宋体" panose="02010600030101010101" pitchFamily="2" charset="-122"/>
              </a:rPr>
              <a:t>person</a:t>
            </a:r>
            <a:r>
              <a:rPr lang="en-US" altLang="zh-CN" sz="2000" dirty="0" smtClean="0">
                <a:ea typeface="宋体" panose="02010600030101010101" pitchFamily="2" charset="-122"/>
              </a:rPr>
              <a:t> = new Student("</a:t>
            </a:r>
            <a:r>
              <a:rPr lang="zh-CN" altLang="en-US" sz="2000" dirty="0" smtClean="0">
                <a:ea typeface="宋体" panose="02010600030101010101" pitchFamily="2" charset="-122"/>
              </a:rPr>
              <a:t>李四</a:t>
            </a:r>
            <a:r>
              <a:rPr lang="en-US" altLang="zh-CN" sz="2000" dirty="0" smtClean="0">
                <a:ea typeface="宋体" panose="02010600030101010101" pitchFamily="2" charset="-122"/>
              </a:rPr>
              <a:t>", 120);       //</a:t>
            </a:r>
            <a:r>
              <a:rPr lang="zh-CN" altLang="en-US" sz="2000" dirty="0" smtClean="0">
                <a:ea typeface="宋体" panose="02010600030101010101" pitchFamily="2" charset="-122"/>
              </a:rPr>
              <a:t>多态引用</a:t>
            </a:r>
            <a:endParaRPr lang="zh-CN" altLang="en-US"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9          //</a:t>
            </a:r>
            <a:r>
              <a:rPr lang="en-US" altLang="zh-CN" sz="2000" dirty="0" err="1" smtClean="0">
                <a:ea typeface="宋体" panose="02010600030101010101" pitchFamily="2" charset="-122"/>
              </a:rPr>
              <a:t>System.out.println</a:t>
            </a:r>
            <a:r>
              <a:rPr lang="en-US" altLang="zh-CN" sz="2000" dirty="0" smtClean="0">
                <a:ea typeface="宋体" panose="02010600030101010101" pitchFamily="2" charset="-122"/>
              </a:rPr>
              <a:t>(</a:t>
            </a:r>
            <a:r>
              <a:rPr lang="en-US" altLang="zh-CN" sz="2000" dirty="0" err="1" smtClean="0">
                <a:ea typeface="宋体" panose="02010600030101010101" pitchFamily="2" charset="-122"/>
              </a:rPr>
              <a:t>person.getId</a:t>
            </a:r>
            <a:r>
              <a:rPr lang="en-US" altLang="zh-CN" sz="2000" dirty="0" smtClean="0">
                <a:ea typeface="宋体" panose="02010600030101010101" pitchFamily="2" charset="-122"/>
              </a:rPr>
              <a:t>());           //</a:t>
            </a:r>
            <a:r>
              <a:rPr lang="zh-CN" altLang="en-US" sz="2000" dirty="0" smtClean="0">
                <a:ea typeface="宋体" panose="02010600030101010101" pitchFamily="2" charset="-122"/>
              </a:rPr>
              <a:t>错误</a:t>
            </a:r>
            <a:endParaRPr lang="zh-CN" altLang="en-US"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10         </a:t>
            </a:r>
            <a:r>
              <a:rPr lang="en-US" altLang="zh-CN" sz="2000" dirty="0" err="1" smtClean="0">
                <a:ea typeface="宋体" panose="02010600030101010101" pitchFamily="2" charset="-122"/>
              </a:rPr>
              <a:t>System.out.println</a:t>
            </a:r>
            <a:r>
              <a:rPr lang="en-US" altLang="zh-CN" sz="2000" dirty="0" smtClean="0">
                <a:ea typeface="宋体" panose="02010600030101010101" pitchFamily="2" charset="-122"/>
              </a:rPr>
              <a:t>(</a:t>
            </a:r>
            <a:r>
              <a:rPr lang="en-US" altLang="zh-CN" sz="2000" dirty="0" err="1" smtClean="0">
                <a:ea typeface="宋体" panose="02010600030101010101" pitchFamily="2" charset="-122"/>
              </a:rPr>
              <a:t>person.getName</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11         </a:t>
            </a:r>
            <a:r>
              <a:rPr lang="en-US" altLang="zh-CN" sz="2000" dirty="0" err="1" smtClean="0">
                <a:ea typeface="宋体" panose="02010600030101010101" pitchFamily="2" charset="-122"/>
              </a:rPr>
              <a:t>System.out.println</a:t>
            </a:r>
            <a:r>
              <a:rPr lang="en-US" altLang="zh-CN" sz="2000" dirty="0" smtClean="0">
                <a:ea typeface="宋体" panose="02010600030101010101" pitchFamily="2" charset="-122"/>
              </a:rPr>
              <a:t>(</a:t>
            </a:r>
            <a:r>
              <a:rPr lang="en-US" altLang="zh-CN" sz="2000" dirty="0" err="1" smtClean="0">
                <a:ea typeface="宋体" panose="02010600030101010101" pitchFamily="2" charset="-122"/>
              </a:rPr>
              <a:t>person.say</a:t>
            </a:r>
            <a:r>
              <a:rPr lang="en-US" altLang="zh-CN" sz="2000" dirty="0" smtClean="0">
                <a:ea typeface="宋体" panose="02010600030101010101" pitchFamily="2" charset="-122"/>
              </a:rPr>
              <a:t>());               //</a:t>
            </a:r>
            <a:r>
              <a:rPr lang="zh-CN" altLang="en-US" sz="2000" dirty="0" smtClean="0">
                <a:ea typeface="宋体" panose="02010600030101010101" pitchFamily="2" charset="-122"/>
              </a:rPr>
              <a:t>虚方法调用</a:t>
            </a:r>
            <a:endParaRPr lang="zh-CN" altLang="en-US"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12     }</a:t>
            </a:r>
            <a:endParaRPr lang="en-US" altLang="zh-CN" sz="2000" dirty="0" smtClean="0">
              <a:ea typeface="宋体" panose="02010600030101010101" pitchFamily="2" charset="-122"/>
            </a:endParaRPr>
          </a:p>
          <a:p>
            <a:pPr marL="361950" indent="-361950">
              <a:defRPr/>
            </a:pPr>
            <a:r>
              <a:rPr lang="en-US" altLang="zh-CN" sz="2000" dirty="0" smtClean="0">
                <a:ea typeface="宋体" panose="02010600030101010101" pitchFamily="2" charset="-122"/>
              </a:rPr>
              <a:t>13 }</a:t>
            </a: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779912" y="548680"/>
            <a:ext cx="2327921" cy="852104"/>
          </a:xfrm>
        </p:spPr>
        <p:txBody>
          <a:bodyPr/>
          <a:lstStyle/>
          <a:p>
            <a:pPr algn="l"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多态性</a:t>
            </a:r>
            <a:r>
              <a:rPr lang="en-US" altLang="zh-CN" b="1" dirty="0" smtClean="0">
                <a:solidFill>
                  <a:schemeClr val="tx1"/>
                </a:solidFill>
                <a:latin typeface="+mn-lt"/>
                <a:ea typeface="宋体" panose="02010600030101010101" pitchFamily="2" charset="-122"/>
                <a:cs typeface="Times New Roman" panose="02020603050405020304" pitchFamily="18" charset="0"/>
              </a:rPr>
              <a:t>(2)</a:t>
            </a:r>
            <a:endParaRPr lang="en-US" altLang="zh-CN" b="1" dirty="0" smtClean="0">
              <a:solidFill>
                <a:schemeClr val="tx1"/>
              </a:solidFill>
              <a:latin typeface="+mn-lt"/>
              <a:ea typeface="宋体" panose="02010600030101010101" pitchFamily="2" charset="-122"/>
              <a:cs typeface="Times New Roman" panose="02020603050405020304" pitchFamily="18" charset="0"/>
            </a:endParaRPr>
          </a:p>
        </p:txBody>
      </p:sp>
      <p:sp>
        <p:nvSpPr>
          <p:cNvPr id="30723" name="Rectangle 3"/>
          <p:cNvSpPr>
            <a:spLocks noGrp="1" noChangeArrowheads="1"/>
          </p:cNvSpPr>
          <p:nvPr>
            <p:ph type="body" idx="1"/>
          </p:nvPr>
        </p:nvSpPr>
        <p:spPr>
          <a:xfrm>
            <a:off x="217518" y="1385902"/>
            <a:ext cx="8640762" cy="5043494"/>
          </a:xfrm>
        </p:spPr>
        <p:txBody>
          <a:bodyPr>
            <a:normAutofit/>
          </a:bodyPr>
          <a:lstStyle/>
          <a:p>
            <a:pPr algn="just" eaLnBrk="1" hangingPunct="1">
              <a:lnSpc>
                <a:spcPct val="90000"/>
              </a:lnSpc>
              <a:spcBef>
                <a:spcPct val="500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对象的多态 </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在</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中</a:t>
            </a:r>
            <a:r>
              <a:rPr lang="en-US" altLang="zh-CN" dirty="0" smtClean="0">
                <a:ea typeface="宋体" panose="02010600030101010101" pitchFamily="2" charset="-122"/>
                <a:cs typeface="Times New Roman" panose="02020603050405020304" pitchFamily="18" charset="0"/>
              </a:rPr>
              <a:t>,</a:t>
            </a:r>
            <a:r>
              <a:rPr lang="zh-CN" altLang="en-US" dirty="0" smtClean="0">
                <a:solidFill>
                  <a:srgbClr val="BD6FBF"/>
                </a:solidFill>
                <a:ea typeface="宋体" panose="02010600030101010101" pitchFamily="2" charset="-122"/>
                <a:cs typeface="Times New Roman" panose="02020603050405020304" pitchFamily="18" charset="0"/>
              </a:rPr>
              <a:t>子类</a:t>
            </a:r>
            <a:r>
              <a:rPr lang="zh-CN" altLang="en-US" dirty="0" smtClean="0">
                <a:ea typeface="宋体" panose="02010600030101010101" pitchFamily="2" charset="-122"/>
                <a:cs typeface="Times New Roman" panose="02020603050405020304" pitchFamily="18" charset="0"/>
              </a:rPr>
              <a:t>的对象可以替代</a:t>
            </a:r>
            <a:r>
              <a:rPr lang="zh-CN" altLang="en-US" dirty="0" smtClean="0">
                <a:solidFill>
                  <a:srgbClr val="BD6FBF"/>
                </a:solidFill>
                <a:ea typeface="宋体" panose="02010600030101010101" pitchFamily="2" charset="-122"/>
                <a:cs typeface="Times New Roman" panose="02020603050405020304" pitchFamily="18" charset="0"/>
              </a:rPr>
              <a:t>父类</a:t>
            </a:r>
            <a:r>
              <a:rPr lang="zh-CN" altLang="en-US" dirty="0" smtClean="0">
                <a:ea typeface="宋体" panose="02010600030101010101" pitchFamily="2" charset="-122"/>
                <a:cs typeface="Times New Roman" panose="02020603050405020304" pitchFamily="18" charset="0"/>
              </a:rPr>
              <a:t>的对象使用</a:t>
            </a:r>
            <a:endParaRPr lang="zh-CN" altLang="en-US" dirty="0" smtClean="0">
              <a:ea typeface="宋体" panose="02010600030101010101" pitchFamily="2" charset="-122"/>
              <a:cs typeface="Times New Roman" panose="02020603050405020304" pitchFamily="18" charset="0"/>
            </a:endParaRPr>
          </a:p>
          <a:p>
            <a:pPr lvl="1" algn="just">
              <a:lnSpc>
                <a:spcPct val="90000"/>
              </a:lnSpc>
              <a:spcBef>
                <a:spcPct val="5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一个变量只能有一种确定的数据类型</a:t>
            </a:r>
            <a:endParaRPr lang="zh-CN" altLang="en-US" dirty="0" smtClean="0">
              <a:ea typeface="宋体" panose="02010600030101010101" pitchFamily="2" charset="-122"/>
              <a:cs typeface="Times New Roman" panose="02020603050405020304" pitchFamily="18" charset="0"/>
            </a:endParaRPr>
          </a:p>
          <a:p>
            <a:pPr lvl="1" algn="just">
              <a:lnSpc>
                <a:spcPct val="90000"/>
              </a:lnSpc>
              <a:spcBef>
                <a:spcPct val="5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一个引用类型变量可能指向</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引用</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多种不同类型的对象</a:t>
            </a:r>
            <a:endParaRPr lang="zh-CN" altLang="en-US" dirty="0" smtClean="0">
              <a:ea typeface="宋体" panose="02010600030101010101" pitchFamily="2" charset="-122"/>
              <a:cs typeface="Times New Roman" panose="02020603050405020304" pitchFamily="18" charset="0"/>
            </a:endParaRPr>
          </a:p>
          <a:p>
            <a:pPr algn="just" eaLnBrk="1" hangingPunct="1">
              <a:lnSpc>
                <a:spcPct val="90000"/>
              </a:lnSpc>
              <a:spcBef>
                <a:spcPct val="40000"/>
              </a:spcBef>
              <a:buFontTx/>
              <a:buNone/>
            </a:pPr>
            <a:r>
              <a:rPr lang="zh-CN" altLang="en-US" sz="2400" dirty="0" smtClean="0">
                <a:solidFill>
                  <a:schemeClr val="accent2"/>
                </a:solidFill>
                <a:ea typeface="宋体" panose="02010600030101010101" pitchFamily="2" charset="-122"/>
                <a:cs typeface="Times New Roman" panose="02020603050405020304" pitchFamily="18" charset="0"/>
              </a:rPr>
              <a:t>	</a:t>
            </a:r>
            <a:r>
              <a:rPr lang="en-US" altLang="zh-CN" sz="2400" dirty="0" smtClean="0">
                <a:solidFill>
                  <a:schemeClr val="accent2"/>
                </a:solidFill>
                <a:ea typeface="宋体" panose="02010600030101010101" pitchFamily="2" charset="-122"/>
                <a:cs typeface="Times New Roman" panose="02020603050405020304" pitchFamily="18" charset="0"/>
              </a:rPr>
              <a:t>Person p = new Student();</a:t>
            </a:r>
            <a:endParaRPr lang="en-US" altLang="zh-CN" sz="2400" dirty="0" smtClean="0">
              <a:solidFill>
                <a:schemeClr val="accent2"/>
              </a:solidFill>
              <a:ea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400" dirty="0" smtClean="0">
                <a:solidFill>
                  <a:schemeClr val="accent2"/>
                </a:solidFill>
                <a:ea typeface="宋体" panose="02010600030101010101" pitchFamily="2" charset="-122"/>
                <a:cs typeface="Times New Roman" panose="02020603050405020304" pitchFamily="18" charset="0"/>
              </a:rPr>
              <a:t>	Object o = new Person();</a:t>
            </a:r>
            <a:r>
              <a:rPr lang="en-US" altLang="zh-CN" sz="2400" dirty="0" smtClean="0">
                <a:solidFill>
                  <a:srgbClr val="0070C0"/>
                </a:solidFill>
                <a:ea typeface="宋体" panose="02010600030101010101" pitchFamily="2" charset="-122"/>
                <a:cs typeface="Times New Roman" panose="02020603050405020304" pitchFamily="18" charset="0"/>
              </a:rPr>
              <a:t>//Object</a:t>
            </a:r>
            <a:r>
              <a:rPr lang="zh-CN" altLang="en-US" sz="2400" dirty="0" smtClean="0">
                <a:solidFill>
                  <a:srgbClr val="0070C0"/>
                </a:solidFill>
                <a:ea typeface="宋体" panose="02010600030101010101" pitchFamily="2" charset="-122"/>
                <a:cs typeface="Times New Roman" panose="02020603050405020304" pitchFamily="18" charset="0"/>
              </a:rPr>
              <a:t>类型的变量</a:t>
            </a:r>
            <a:r>
              <a:rPr lang="en-US" altLang="zh-CN" sz="2400" dirty="0" smtClean="0">
                <a:solidFill>
                  <a:srgbClr val="0070C0"/>
                </a:solidFill>
                <a:ea typeface="宋体" panose="02010600030101010101" pitchFamily="2" charset="-122"/>
                <a:cs typeface="Times New Roman" panose="02020603050405020304" pitchFamily="18" charset="0"/>
              </a:rPr>
              <a:t>o</a:t>
            </a:r>
            <a:r>
              <a:rPr lang="zh-CN" altLang="en-US" sz="2400" dirty="0" smtClean="0">
                <a:solidFill>
                  <a:srgbClr val="0070C0"/>
                </a:solidFill>
                <a:ea typeface="宋体" panose="02010600030101010101" pitchFamily="2" charset="-122"/>
                <a:cs typeface="Times New Roman" panose="02020603050405020304" pitchFamily="18" charset="0"/>
              </a:rPr>
              <a:t>，指向</a:t>
            </a:r>
            <a:r>
              <a:rPr lang="en-US" altLang="zh-CN" sz="2400" dirty="0" smtClean="0">
                <a:solidFill>
                  <a:srgbClr val="0070C0"/>
                </a:solidFill>
                <a:ea typeface="宋体" panose="02010600030101010101" pitchFamily="2" charset="-122"/>
                <a:cs typeface="Times New Roman" panose="02020603050405020304" pitchFamily="18" charset="0"/>
              </a:rPr>
              <a:t>Person</a:t>
            </a:r>
            <a:r>
              <a:rPr lang="zh-CN" altLang="en-US" sz="2400" dirty="0" smtClean="0">
                <a:solidFill>
                  <a:srgbClr val="0070C0"/>
                </a:solidFill>
                <a:ea typeface="宋体" panose="02010600030101010101" pitchFamily="2" charset="-122"/>
                <a:cs typeface="Times New Roman" panose="02020603050405020304" pitchFamily="18" charset="0"/>
              </a:rPr>
              <a:t>类型的对象</a:t>
            </a:r>
            <a:endParaRPr lang="zh-CN" altLang="en-US" sz="2400" dirty="0" smtClean="0">
              <a:solidFill>
                <a:srgbClr val="0070C0"/>
              </a:solidFill>
              <a:ea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400" dirty="0" smtClean="0">
                <a:solidFill>
                  <a:schemeClr val="accent2"/>
                </a:solidFill>
                <a:ea typeface="宋体" panose="02010600030101010101" pitchFamily="2" charset="-122"/>
                <a:cs typeface="Times New Roman" panose="02020603050405020304" pitchFamily="18" charset="0"/>
              </a:rPr>
              <a:t>	</a:t>
            </a:r>
            <a:r>
              <a:rPr lang="en-US" altLang="zh-CN" sz="2400" dirty="0" smtClean="0">
                <a:solidFill>
                  <a:schemeClr val="accent2"/>
                </a:solidFill>
                <a:ea typeface="宋体" panose="02010600030101010101" pitchFamily="2" charset="-122"/>
                <a:cs typeface="Times New Roman" panose="02020603050405020304" pitchFamily="18" charset="0"/>
              </a:rPr>
              <a:t>o = new Student(); </a:t>
            </a:r>
            <a:r>
              <a:rPr lang="en-US" altLang="zh-CN" sz="2400" dirty="0" smtClean="0">
                <a:solidFill>
                  <a:srgbClr val="0070C0"/>
                </a:solidFill>
                <a:ea typeface="宋体" panose="02010600030101010101" pitchFamily="2" charset="-122"/>
                <a:cs typeface="Times New Roman" panose="02020603050405020304" pitchFamily="18" charset="0"/>
              </a:rPr>
              <a:t>//Object</a:t>
            </a:r>
            <a:r>
              <a:rPr lang="zh-CN" altLang="en-US" sz="2400" dirty="0" smtClean="0">
                <a:solidFill>
                  <a:srgbClr val="0070C0"/>
                </a:solidFill>
                <a:ea typeface="宋体" panose="02010600030101010101" pitchFamily="2" charset="-122"/>
                <a:cs typeface="Times New Roman" panose="02020603050405020304" pitchFamily="18" charset="0"/>
              </a:rPr>
              <a:t>类型的变量</a:t>
            </a:r>
            <a:r>
              <a:rPr lang="en-US" altLang="zh-CN" sz="2400" dirty="0" smtClean="0">
                <a:solidFill>
                  <a:srgbClr val="0070C0"/>
                </a:solidFill>
                <a:ea typeface="宋体" panose="02010600030101010101" pitchFamily="2" charset="-122"/>
                <a:cs typeface="Times New Roman" panose="02020603050405020304" pitchFamily="18" charset="0"/>
              </a:rPr>
              <a:t>o</a:t>
            </a:r>
            <a:r>
              <a:rPr lang="zh-CN" altLang="en-US" sz="2400" dirty="0" smtClean="0">
                <a:solidFill>
                  <a:srgbClr val="0070C0"/>
                </a:solidFill>
                <a:ea typeface="宋体" panose="02010600030101010101" pitchFamily="2" charset="-122"/>
                <a:cs typeface="Times New Roman" panose="02020603050405020304" pitchFamily="18" charset="0"/>
              </a:rPr>
              <a:t>，指向</a:t>
            </a:r>
            <a:r>
              <a:rPr lang="en-US" altLang="zh-CN" sz="2400" dirty="0" smtClean="0">
                <a:solidFill>
                  <a:srgbClr val="0070C0"/>
                </a:solidFill>
                <a:ea typeface="宋体" panose="02010600030101010101" pitchFamily="2" charset="-122"/>
                <a:cs typeface="Times New Roman" panose="02020603050405020304" pitchFamily="18" charset="0"/>
              </a:rPr>
              <a:t>Student</a:t>
            </a:r>
            <a:r>
              <a:rPr lang="zh-CN" altLang="en-US" sz="2400" dirty="0" smtClean="0">
                <a:solidFill>
                  <a:srgbClr val="0070C0"/>
                </a:solidFill>
                <a:ea typeface="宋体" panose="02010600030101010101" pitchFamily="2" charset="-122"/>
                <a:cs typeface="Times New Roman" panose="02020603050405020304" pitchFamily="18" charset="0"/>
              </a:rPr>
              <a:t>类型的对象</a:t>
            </a:r>
            <a:endParaRPr lang="en-US" altLang="zh-CN" sz="2400" dirty="0" smtClean="0">
              <a:solidFill>
                <a:srgbClr val="0070C0"/>
              </a:solidFill>
              <a:ea typeface="宋体" panose="02010600030101010101" pitchFamily="2" charset="-122"/>
              <a:cs typeface="Times New Roman" panose="02020603050405020304" pitchFamily="18" charset="0"/>
            </a:endParaRPr>
          </a:p>
          <a:p>
            <a:pPr algn="just">
              <a:lnSpc>
                <a:spcPct val="90000"/>
              </a:lnSpc>
              <a:buNone/>
            </a:pPr>
            <a:endParaRPr lang="en-US" altLang="zh-CN" sz="1400" b="1" dirty="0">
              <a:solidFill>
                <a:srgbClr val="0000FF"/>
              </a:solidFill>
              <a:ea typeface="宋体" panose="02010600030101010101" pitchFamily="2" charset="-122"/>
              <a:cs typeface="Times New Roman" panose="02020603050405020304" pitchFamily="18" charset="0"/>
            </a:endParaRPr>
          </a:p>
          <a:p>
            <a:pPr algn="just">
              <a:lnSpc>
                <a:spcPct val="90000"/>
              </a:lnSpc>
              <a:buFont typeface="Wingdings" panose="05000000000000000000" pitchFamily="2" charset="2"/>
              <a:buChar char="u"/>
            </a:pPr>
            <a:r>
              <a:rPr lang="zh-CN" altLang="en-US" sz="2400" b="1" dirty="0" smtClean="0">
                <a:solidFill>
                  <a:srgbClr val="0000FF"/>
                </a:solidFill>
                <a:ea typeface="宋体" panose="02010600030101010101" pitchFamily="2" charset="-122"/>
                <a:cs typeface="Times New Roman" panose="02020603050405020304" pitchFamily="18" charset="0"/>
              </a:rPr>
              <a:t>子</a:t>
            </a:r>
            <a:r>
              <a:rPr lang="zh-CN" altLang="en-US" sz="2400" b="1" dirty="0">
                <a:solidFill>
                  <a:srgbClr val="0000FF"/>
                </a:solidFill>
                <a:ea typeface="宋体" panose="02010600030101010101" pitchFamily="2" charset="-122"/>
                <a:cs typeface="Times New Roman" panose="02020603050405020304" pitchFamily="18" charset="0"/>
              </a:rPr>
              <a:t>类可看做是特殊的父</a:t>
            </a:r>
            <a:r>
              <a:rPr lang="zh-CN" altLang="en-US" sz="2400" b="1" dirty="0" smtClean="0">
                <a:solidFill>
                  <a:srgbClr val="0000FF"/>
                </a:solidFill>
                <a:ea typeface="宋体" panose="02010600030101010101" pitchFamily="2" charset="-122"/>
                <a:cs typeface="Times New Roman" panose="02020603050405020304" pitchFamily="18" charset="0"/>
              </a:rPr>
              <a:t>类，所以父类类型的引用可以指向子类的对象：向上转型</a:t>
            </a:r>
            <a:r>
              <a:rPr lang="en-US" altLang="zh-CN" sz="2400" b="1" dirty="0" smtClean="0">
                <a:solidFill>
                  <a:srgbClr val="0000FF"/>
                </a:solidFill>
                <a:ea typeface="宋体" panose="02010600030101010101" pitchFamily="2" charset="-122"/>
                <a:cs typeface="Times New Roman" panose="02020603050405020304" pitchFamily="18" charset="0"/>
              </a:rPr>
              <a:t>(</a:t>
            </a:r>
            <a:r>
              <a:rPr lang="en-US" altLang="zh-CN" sz="2400" b="1" dirty="0" err="1" smtClean="0">
                <a:solidFill>
                  <a:srgbClr val="0000FF"/>
                </a:solidFill>
                <a:ea typeface="宋体" panose="02010600030101010101" pitchFamily="2" charset="-122"/>
                <a:cs typeface="Times New Roman" panose="02020603050405020304" pitchFamily="18" charset="0"/>
              </a:rPr>
              <a:t>upcasting</a:t>
            </a:r>
            <a:r>
              <a:rPr lang="en-US" altLang="zh-CN" sz="2400" b="1" dirty="0" smtClean="0">
                <a:solidFill>
                  <a:srgbClr val="0000FF"/>
                </a:solidFill>
                <a:ea typeface="宋体" panose="02010600030101010101" pitchFamily="2" charset="-122"/>
                <a:cs typeface="Times New Roman" panose="02020603050405020304" pitchFamily="18" charset="0"/>
              </a:rPr>
              <a:t>)</a:t>
            </a:r>
            <a:r>
              <a:rPr lang="zh-CN" altLang="en-US" sz="2400" b="1" dirty="0" smtClean="0">
                <a:solidFill>
                  <a:srgbClr val="0000FF"/>
                </a:solidFill>
                <a:ea typeface="宋体" panose="02010600030101010101" pitchFamily="2" charset="-122"/>
                <a:cs typeface="Times New Roman" panose="02020603050405020304" pitchFamily="18" charset="0"/>
              </a:rPr>
              <a:t>。</a:t>
            </a:r>
            <a:endParaRPr lang="zh-CN" altLang="en-US" sz="2400" b="1" dirty="0" smtClean="0">
              <a:solidFill>
                <a:srgbClr val="0000FF"/>
              </a:solidFill>
              <a:ea typeface="宋体" panose="02010600030101010101" pitchFamily="2" charset="-122"/>
              <a:cs typeface="Times New Roman" panose="02020603050405020304" pitchFamily="18" charset="0"/>
            </a:endParaRPr>
          </a:p>
          <a:p>
            <a:pPr algn="just" eaLnBrk="1" hangingPunct="1">
              <a:lnSpc>
                <a:spcPct val="90000"/>
              </a:lnSpc>
              <a:buFontTx/>
              <a:buNone/>
            </a:pPr>
            <a:endParaRPr lang="zh-CN" altLang="en-US" sz="2400" b="1" dirty="0" smtClean="0">
              <a:solidFill>
                <a:schemeClr val="accent2"/>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t>示  例</a:t>
            </a:r>
            <a:r>
              <a:rPr lang="en-US" altLang="zh-CN" dirty="0" smtClean="0"/>
              <a:t>—Employee</a:t>
            </a:r>
            <a:r>
              <a:rPr lang="zh-CN" altLang="en-US" dirty="0" smtClean="0"/>
              <a:t>类</a:t>
            </a:r>
            <a:endParaRPr lang="zh-CN" altLang="en-US" dirty="0"/>
          </a:p>
        </p:txBody>
      </p:sp>
      <p:sp>
        <p:nvSpPr>
          <p:cNvPr id="3" name="内容占位符 2"/>
          <p:cNvSpPr>
            <a:spLocks noGrp="1"/>
          </p:cNvSpPr>
          <p:nvPr>
            <p:ph idx="1"/>
          </p:nvPr>
        </p:nvSpPr>
        <p:spPr>
          <a:xfrm>
            <a:off x="457200" y="1600200"/>
            <a:ext cx="8229600" cy="4972072"/>
          </a:xfrm>
        </p:spPr>
        <p:txBody>
          <a:bodyPr>
            <a:normAutofit fontScale="62500" lnSpcReduction="20000"/>
          </a:bodyPr>
          <a:lstStyle/>
          <a:p>
            <a:pPr marL="361950" indent="-361950">
              <a:buNone/>
              <a:defRPr/>
            </a:pPr>
            <a:r>
              <a:rPr lang="en-US" altLang="zh-CN" sz="3100" dirty="0" smtClean="0">
                <a:ea typeface="宋体" panose="02010600030101010101" pitchFamily="2" charset="-122"/>
              </a:rPr>
              <a:t>1  public class Employee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2      String name = "</a:t>
            </a:r>
            <a:r>
              <a:rPr lang="zh-CN" altLang="en-US" sz="3100" dirty="0" smtClean="0">
                <a:ea typeface="宋体" panose="02010600030101010101" pitchFamily="2" charset="-122"/>
              </a:rPr>
              <a:t>张三</a:t>
            </a:r>
            <a:r>
              <a:rPr lang="en-US" altLang="zh-CN" sz="3100" dirty="0" smtClean="0">
                <a:ea typeface="宋体" panose="02010600030101010101" pitchFamily="2" charset="-122"/>
              </a:rPr>
              <a:t>";</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3      String address;</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4      float salary;</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5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6      public void </a:t>
            </a:r>
            <a:r>
              <a:rPr lang="en-US" altLang="zh-CN" sz="3100" dirty="0" err="1" smtClean="0">
                <a:ea typeface="宋体" panose="02010600030101010101" pitchFamily="2" charset="-122"/>
              </a:rPr>
              <a:t>receivesPay</a:t>
            </a:r>
            <a:r>
              <a:rPr lang="en-US" altLang="zh-CN" sz="3100" dirty="0" smtClean="0">
                <a:ea typeface="宋体" panose="02010600030101010101" pitchFamily="2" charset="-122"/>
              </a:rPr>
              <a:t>()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7          </a:t>
            </a:r>
            <a:r>
              <a:rPr lang="en-US" altLang="zh-CN" sz="3100" dirty="0" err="1" smtClean="0">
                <a:ea typeface="宋体" panose="02010600030101010101" pitchFamily="2" charset="-122"/>
              </a:rPr>
              <a:t>System.out.println</a:t>
            </a:r>
            <a:r>
              <a:rPr lang="en-US" altLang="zh-CN" sz="3100" dirty="0" smtClean="0">
                <a:ea typeface="宋体" panose="02010600030101010101" pitchFamily="2" charset="-122"/>
              </a:rPr>
              <a:t>(" </a:t>
            </a:r>
            <a:r>
              <a:rPr lang="en-US" altLang="zh-CN" sz="3100" dirty="0" err="1" smtClean="0">
                <a:ea typeface="宋体" panose="02010600030101010101" pitchFamily="2" charset="-122"/>
              </a:rPr>
              <a:t>receivesPay</a:t>
            </a:r>
            <a:r>
              <a:rPr lang="en-US" altLang="zh-CN" sz="3100" dirty="0" smtClean="0">
                <a:ea typeface="宋体" panose="02010600030101010101" pitchFamily="2" charset="-122"/>
              </a:rPr>
              <a:t>");</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8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9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10     public String </a:t>
            </a:r>
            <a:r>
              <a:rPr lang="en-US" altLang="zh-CN" sz="3100" dirty="0" err="1" smtClean="0">
                <a:ea typeface="宋体" panose="02010600030101010101" pitchFamily="2" charset="-122"/>
              </a:rPr>
              <a:t>getName</a:t>
            </a:r>
            <a:r>
              <a:rPr lang="en-US" altLang="zh-CN" sz="3100" dirty="0" smtClean="0">
                <a:ea typeface="宋体" panose="02010600030101010101" pitchFamily="2" charset="-122"/>
              </a:rPr>
              <a:t>()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11         return name;</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12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13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14     public String </a:t>
            </a:r>
            <a:r>
              <a:rPr lang="en-US" altLang="zh-CN" sz="3100" dirty="0" err="1" smtClean="0">
                <a:ea typeface="宋体" panose="02010600030101010101" pitchFamily="2" charset="-122"/>
              </a:rPr>
              <a:t>getAddress</a:t>
            </a:r>
            <a:r>
              <a:rPr lang="en-US" altLang="zh-CN" sz="3100" dirty="0" smtClean="0">
                <a:ea typeface="宋体" panose="02010600030101010101" pitchFamily="2" charset="-122"/>
              </a:rPr>
              <a:t>()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15         return address;</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16     }</a:t>
            </a:r>
            <a:endParaRPr lang="en-US" altLang="zh-CN" sz="3100" dirty="0" smtClean="0">
              <a:ea typeface="宋体" panose="02010600030101010101" pitchFamily="2" charset="-122"/>
            </a:endParaRPr>
          </a:p>
          <a:p>
            <a:pPr marL="361950" indent="-361950">
              <a:buNone/>
              <a:defRPr/>
            </a:pPr>
            <a:r>
              <a:rPr lang="en-US" altLang="zh-CN" sz="3100" dirty="0" smtClean="0">
                <a:ea typeface="宋体" panose="02010600030101010101" pitchFamily="2" charset="-122"/>
              </a:rPr>
              <a:t>17 }</a:t>
            </a:r>
            <a:endParaRPr lang="en-US" altLang="zh-CN" sz="3100"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000496" y="571480"/>
            <a:ext cx="2881312" cy="1143000"/>
          </a:xfrm>
        </p:spPr>
        <p:txBody>
          <a:bodyPr/>
          <a:lstStyle/>
          <a:p>
            <a:pPr algn="l"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多态性</a:t>
            </a:r>
            <a:r>
              <a:rPr lang="en-US" altLang="zh-CN" b="1" dirty="0" smtClean="0">
                <a:solidFill>
                  <a:schemeClr val="tx1"/>
                </a:solidFill>
                <a:latin typeface="+mn-lt"/>
                <a:ea typeface="宋体" panose="02010600030101010101" pitchFamily="2" charset="-122"/>
                <a:cs typeface="Times New Roman" panose="02020603050405020304" pitchFamily="18" charset="0"/>
              </a:rPr>
              <a:t>(3)</a:t>
            </a:r>
            <a:endParaRPr lang="en-US" altLang="zh-CN" b="1" dirty="0" smtClean="0">
              <a:solidFill>
                <a:schemeClr val="tx1"/>
              </a:solidFill>
              <a:latin typeface="+mn-lt"/>
              <a:ea typeface="宋体" panose="02010600030101010101" pitchFamily="2" charset="-122"/>
              <a:cs typeface="Times New Roman" panose="02020603050405020304" pitchFamily="18" charset="0"/>
            </a:endParaRPr>
          </a:p>
        </p:txBody>
      </p:sp>
      <p:sp>
        <p:nvSpPr>
          <p:cNvPr id="31747" name="Rectangle 3"/>
          <p:cNvSpPr>
            <a:spLocks noChangeArrowheads="1"/>
          </p:cNvSpPr>
          <p:nvPr/>
        </p:nvSpPr>
        <p:spPr bwMode="auto">
          <a:xfrm>
            <a:off x="0" y="1620838"/>
            <a:ext cx="9144000" cy="3991862"/>
          </a:xfrm>
          <a:prstGeom prst="rect">
            <a:avLst/>
          </a:prstGeom>
          <a:noFill/>
          <a:ln w="9525">
            <a:noFill/>
            <a:miter lim="800000"/>
          </a:ln>
        </p:spPr>
        <p:txBody>
          <a:bodyPr>
            <a:spAutoFit/>
          </a:bodyPr>
          <a:lstStyle/>
          <a:p>
            <a:pPr marL="457200" indent="-457200">
              <a:spcBef>
                <a:spcPct val="5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一个引用类型变量如果声明为父类的类型，但实际引用的是子类对象，那么该变量就</a:t>
            </a:r>
            <a:r>
              <a:rPr lang="zh-CN" altLang="en-US" sz="2800" b="1" dirty="0">
                <a:solidFill>
                  <a:srgbClr val="FF0000"/>
                </a:solidFill>
                <a:ea typeface="宋体" panose="02010600030101010101" pitchFamily="2" charset="-122"/>
                <a:cs typeface="Times New Roman" panose="02020603050405020304" pitchFamily="18" charset="0"/>
              </a:rPr>
              <a:t>不能</a:t>
            </a:r>
            <a:r>
              <a:rPr lang="zh-CN" altLang="en-US" sz="2800" b="1" dirty="0">
                <a:ea typeface="宋体" panose="02010600030101010101" pitchFamily="2" charset="-122"/>
                <a:cs typeface="Times New Roman" panose="02020603050405020304" pitchFamily="18" charset="0"/>
              </a:rPr>
              <a:t>再访问子类中添加的属性和方法</a:t>
            </a:r>
            <a:endParaRPr lang="zh-CN" altLang="en-US" sz="2800" b="1" dirty="0">
              <a:ea typeface="宋体" panose="02010600030101010101" pitchFamily="2" charset="-122"/>
              <a:cs typeface="Times New Roman" panose="02020603050405020304" pitchFamily="18" charset="0"/>
            </a:endParaRPr>
          </a:p>
          <a:p>
            <a:pPr marL="457200" indent="-457200">
              <a:spcBef>
                <a:spcPct val="50000"/>
              </a:spcBef>
            </a:pPr>
            <a:r>
              <a:rPr lang="zh-CN" altLang="en-US" b="1" dirty="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2"/>
                </a:solidFill>
                <a:ea typeface="宋体" panose="02010600030101010101" pitchFamily="2" charset="-122"/>
                <a:cs typeface="Times New Roman" panose="02020603050405020304" pitchFamily="18" charset="0"/>
              </a:rPr>
              <a:t>Student m = new Student();</a:t>
            </a:r>
            <a:endParaRPr lang="en-US" altLang="zh-CN" sz="2200" b="1" dirty="0">
              <a:solidFill>
                <a:schemeClr val="accent2"/>
              </a:solidFill>
              <a:ea typeface="宋体" panose="02010600030101010101" pitchFamily="2" charset="-122"/>
              <a:cs typeface="Times New Roman" panose="02020603050405020304" pitchFamily="18" charset="0"/>
            </a:endParaRPr>
          </a:p>
          <a:p>
            <a:pPr marL="457200" indent="-457200">
              <a:spcBef>
                <a:spcPct val="30000"/>
              </a:spcBef>
            </a:pP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err="1" smtClean="0">
                <a:solidFill>
                  <a:schemeClr val="accent2"/>
                </a:solidFill>
                <a:ea typeface="宋体" panose="02010600030101010101" pitchFamily="2" charset="-122"/>
                <a:cs typeface="Times New Roman" panose="02020603050405020304" pitchFamily="18" charset="0"/>
              </a:rPr>
              <a:t>m.score</a:t>
            </a:r>
            <a:r>
              <a:rPr lang="en-US" altLang="zh-CN" sz="2200" b="1" dirty="0" smtClean="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smtClean="0">
                <a:solidFill>
                  <a:schemeClr val="accent2"/>
                </a:solidFill>
                <a:ea typeface="宋体" panose="02010600030101010101" pitchFamily="2" charset="-122"/>
                <a:cs typeface="Times New Roman" panose="02020603050405020304" pitchFamily="18" charset="0"/>
              </a:rPr>
              <a:t>98;</a:t>
            </a: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1"/>
                </a:solidFill>
                <a:ea typeface="宋体" panose="02010600030101010101" pitchFamily="2" charset="-122"/>
                <a:cs typeface="Times New Roman" panose="02020603050405020304" pitchFamily="18" charset="0"/>
              </a:rPr>
              <a:t>//</a:t>
            </a:r>
            <a:r>
              <a:rPr lang="zh-CN" altLang="en-US" sz="2200" b="1" dirty="0">
                <a:solidFill>
                  <a:schemeClr val="accent1"/>
                </a:solidFill>
                <a:ea typeface="宋体" panose="02010600030101010101" pitchFamily="2" charset="-122"/>
                <a:cs typeface="Times New Roman" panose="02020603050405020304" pitchFamily="18" charset="0"/>
              </a:rPr>
              <a:t>合法</a:t>
            </a:r>
            <a:r>
              <a:rPr lang="en-US" altLang="zh-CN" sz="2200" b="1" dirty="0">
                <a:solidFill>
                  <a:schemeClr val="accent1"/>
                </a:solidFill>
                <a:ea typeface="宋体" panose="02010600030101010101" pitchFamily="2" charset="-122"/>
                <a:cs typeface="Times New Roman" panose="02020603050405020304" pitchFamily="18" charset="0"/>
              </a:rPr>
              <a:t>,Student</a:t>
            </a:r>
            <a:r>
              <a:rPr lang="zh-CN" altLang="en-US" sz="2200" b="1" dirty="0">
                <a:solidFill>
                  <a:schemeClr val="accent1"/>
                </a:solidFill>
                <a:ea typeface="宋体" panose="02010600030101010101" pitchFamily="2" charset="-122"/>
                <a:cs typeface="Times New Roman" panose="02020603050405020304" pitchFamily="18" charset="0"/>
              </a:rPr>
              <a:t>类有</a:t>
            </a:r>
            <a:r>
              <a:rPr lang="en-US" altLang="zh-CN" sz="2200" b="1" dirty="0">
                <a:solidFill>
                  <a:schemeClr val="accent1"/>
                </a:solidFill>
                <a:ea typeface="宋体" panose="02010600030101010101" pitchFamily="2" charset="-122"/>
                <a:cs typeface="Times New Roman" panose="02020603050405020304" pitchFamily="18" charset="0"/>
              </a:rPr>
              <a:t>school</a:t>
            </a:r>
            <a:r>
              <a:rPr lang="zh-CN" altLang="en-US" sz="2200" b="1" dirty="0">
                <a:solidFill>
                  <a:schemeClr val="accent1"/>
                </a:solidFill>
                <a:ea typeface="宋体" panose="02010600030101010101" pitchFamily="2" charset="-122"/>
                <a:cs typeface="Times New Roman" panose="02020603050405020304" pitchFamily="18" charset="0"/>
              </a:rPr>
              <a:t>成员变量</a:t>
            </a:r>
            <a:endParaRPr lang="zh-CN" altLang="en-US" sz="2200" b="1" dirty="0">
              <a:solidFill>
                <a:schemeClr val="accent2"/>
              </a:solidFill>
              <a:ea typeface="宋体" panose="02010600030101010101" pitchFamily="2" charset="-122"/>
              <a:cs typeface="Times New Roman" panose="02020603050405020304" pitchFamily="18" charset="0"/>
            </a:endParaRPr>
          </a:p>
          <a:p>
            <a:pPr marL="457200" indent="-457200">
              <a:spcBef>
                <a:spcPct val="30000"/>
              </a:spcBef>
            </a:pPr>
            <a:r>
              <a:rPr lang="zh-CN" altLang="en-US"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2"/>
                </a:solidFill>
                <a:ea typeface="宋体" panose="02010600030101010101" pitchFamily="2" charset="-122"/>
                <a:cs typeface="Times New Roman" panose="02020603050405020304" pitchFamily="18" charset="0"/>
              </a:rPr>
              <a:t>Person e = new Student(); </a:t>
            </a:r>
            <a:endParaRPr lang="en-US" altLang="zh-CN" sz="2200" b="1" dirty="0">
              <a:solidFill>
                <a:schemeClr val="accent1"/>
              </a:solidFill>
              <a:ea typeface="宋体" panose="02010600030101010101" pitchFamily="2" charset="-122"/>
              <a:cs typeface="Times New Roman" panose="02020603050405020304" pitchFamily="18" charset="0"/>
            </a:endParaRPr>
          </a:p>
          <a:p>
            <a:pPr marL="457200" indent="-457200">
              <a:spcBef>
                <a:spcPct val="30000"/>
              </a:spcBef>
            </a:pP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err="1" smtClean="0">
                <a:solidFill>
                  <a:schemeClr val="accent2"/>
                </a:solidFill>
                <a:ea typeface="宋体" panose="02010600030101010101" pitchFamily="2" charset="-122"/>
                <a:cs typeface="Times New Roman" panose="02020603050405020304" pitchFamily="18" charset="0"/>
              </a:rPr>
              <a:t>e.score</a:t>
            </a:r>
            <a:r>
              <a:rPr lang="en-US" altLang="zh-CN" sz="2200" b="1" dirty="0" smtClean="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smtClean="0">
                <a:solidFill>
                  <a:schemeClr val="accent2"/>
                </a:solidFill>
                <a:ea typeface="宋体" panose="02010600030101010101" pitchFamily="2" charset="-122"/>
                <a:cs typeface="Times New Roman" panose="02020603050405020304" pitchFamily="18" charset="0"/>
              </a:rPr>
              <a:t>98;</a:t>
            </a: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chemeClr val="accent1"/>
                </a:solidFill>
                <a:ea typeface="宋体" panose="02010600030101010101" pitchFamily="2" charset="-122"/>
                <a:cs typeface="Times New Roman" panose="02020603050405020304" pitchFamily="18" charset="0"/>
              </a:rPr>
              <a:t>//</a:t>
            </a:r>
            <a:r>
              <a:rPr lang="zh-CN" altLang="en-US" sz="2200" b="1" dirty="0">
                <a:solidFill>
                  <a:schemeClr val="accent1"/>
                </a:solidFill>
                <a:ea typeface="宋体" panose="02010600030101010101" pitchFamily="2" charset="-122"/>
                <a:cs typeface="Times New Roman" panose="02020603050405020304" pitchFamily="18" charset="0"/>
              </a:rPr>
              <a:t>非法</a:t>
            </a:r>
            <a:r>
              <a:rPr lang="en-US" altLang="zh-CN" sz="2200" b="1" dirty="0">
                <a:solidFill>
                  <a:schemeClr val="accent1"/>
                </a:solidFill>
                <a:ea typeface="宋体" panose="02010600030101010101" pitchFamily="2" charset="-122"/>
                <a:cs typeface="Times New Roman" panose="02020603050405020304" pitchFamily="18" charset="0"/>
              </a:rPr>
              <a:t>,Person</a:t>
            </a:r>
            <a:r>
              <a:rPr lang="zh-CN" altLang="en-US" sz="2200" b="1" dirty="0">
                <a:solidFill>
                  <a:schemeClr val="accent1"/>
                </a:solidFill>
                <a:ea typeface="宋体" panose="02010600030101010101" pitchFamily="2" charset="-122"/>
                <a:cs typeface="Times New Roman" panose="02020603050405020304" pitchFamily="18" charset="0"/>
              </a:rPr>
              <a:t>类没有</a:t>
            </a:r>
            <a:r>
              <a:rPr lang="en-US" altLang="zh-CN" sz="2200" b="1" dirty="0">
                <a:solidFill>
                  <a:schemeClr val="accent1"/>
                </a:solidFill>
                <a:ea typeface="宋体" panose="02010600030101010101" pitchFamily="2" charset="-122"/>
                <a:cs typeface="Times New Roman" panose="02020603050405020304" pitchFamily="18" charset="0"/>
              </a:rPr>
              <a:t>school</a:t>
            </a:r>
            <a:r>
              <a:rPr lang="zh-CN" altLang="en-US" sz="2200" b="1" dirty="0">
                <a:solidFill>
                  <a:schemeClr val="accent1"/>
                </a:solidFill>
                <a:ea typeface="宋体" panose="02010600030101010101" pitchFamily="2" charset="-122"/>
                <a:cs typeface="Times New Roman" panose="02020603050405020304" pitchFamily="18" charset="0"/>
              </a:rPr>
              <a:t>成员变量</a:t>
            </a:r>
            <a:endParaRPr lang="zh-CN" altLang="en-US" sz="2200" b="1" dirty="0">
              <a:solidFill>
                <a:schemeClr val="accent1"/>
              </a:solidFill>
              <a:ea typeface="宋体" panose="02010600030101010101" pitchFamily="2" charset="-122"/>
              <a:cs typeface="Times New Roman" panose="02020603050405020304" pitchFamily="18" charset="0"/>
            </a:endParaRPr>
          </a:p>
          <a:p>
            <a:pPr marL="457200" indent="-457200">
              <a:spcBef>
                <a:spcPct val="30000"/>
              </a:spcBef>
            </a:pPr>
            <a:r>
              <a:rPr lang="zh-CN" altLang="en-US" sz="2200" b="1" dirty="0">
                <a:solidFill>
                  <a:srgbClr val="FF0000"/>
                </a:solidFill>
                <a:ea typeface="宋体" panose="02010600030101010101" pitchFamily="2" charset="-122"/>
                <a:cs typeface="Times New Roman" panose="02020603050405020304" pitchFamily="18" charset="0"/>
              </a:rPr>
              <a:t>      属性是在编译时确定的，编译时</a:t>
            </a:r>
            <a:r>
              <a:rPr lang="en-US" altLang="zh-CN" sz="2200" b="1" dirty="0">
                <a:solidFill>
                  <a:srgbClr val="FF0000"/>
                </a:solidFill>
                <a:ea typeface="宋体" panose="02010600030101010101" pitchFamily="2" charset="-122"/>
                <a:cs typeface="Times New Roman" panose="02020603050405020304" pitchFamily="18" charset="0"/>
              </a:rPr>
              <a:t>e</a:t>
            </a:r>
            <a:r>
              <a:rPr lang="zh-CN" altLang="en-US" sz="2200" b="1" dirty="0">
                <a:solidFill>
                  <a:srgbClr val="FF0000"/>
                </a:solidFill>
                <a:ea typeface="宋体" panose="02010600030101010101" pitchFamily="2" charset="-122"/>
                <a:cs typeface="Times New Roman" panose="02020603050405020304" pitchFamily="18" charset="0"/>
              </a:rPr>
              <a:t>为</a:t>
            </a:r>
            <a:r>
              <a:rPr lang="en-US" altLang="zh-CN" sz="2200" b="1" dirty="0">
                <a:solidFill>
                  <a:srgbClr val="FF0000"/>
                </a:solidFill>
                <a:ea typeface="宋体" panose="02010600030101010101" pitchFamily="2" charset="-122"/>
                <a:cs typeface="Times New Roman" panose="02020603050405020304" pitchFamily="18" charset="0"/>
              </a:rPr>
              <a:t>Person</a:t>
            </a:r>
            <a:r>
              <a:rPr lang="zh-CN" altLang="en-US" sz="2200" b="1" dirty="0">
                <a:solidFill>
                  <a:srgbClr val="FF0000"/>
                </a:solidFill>
                <a:ea typeface="宋体" panose="02010600030101010101" pitchFamily="2" charset="-122"/>
                <a:cs typeface="Times New Roman" panose="02020603050405020304" pitchFamily="18" charset="0"/>
              </a:rPr>
              <a:t>类型，没有</a:t>
            </a:r>
            <a:r>
              <a:rPr lang="en-US" altLang="zh-CN" sz="2200" b="1" dirty="0">
                <a:solidFill>
                  <a:srgbClr val="FF0000"/>
                </a:solidFill>
                <a:ea typeface="宋体" panose="02010600030101010101" pitchFamily="2" charset="-122"/>
                <a:cs typeface="Times New Roman" panose="02020603050405020304" pitchFamily="18" charset="0"/>
              </a:rPr>
              <a:t>school</a:t>
            </a:r>
            <a:r>
              <a:rPr lang="zh-CN" altLang="en-US" sz="2200" b="1" dirty="0">
                <a:solidFill>
                  <a:srgbClr val="FF0000"/>
                </a:solidFill>
                <a:ea typeface="宋体" panose="02010600030101010101" pitchFamily="2" charset="-122"/>
                <a:cs typeface="Times New Roman" panose="02020603050405020304" pitchFamily="18" charset="0"/>
              </a:rPr>
              <a:t>成员变量，因而编译错误。</a:t>
            </a:r>
            <a:endParaRPr lang="zh-CN" altLang="en-US" sz="22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62741" y="692696"/>
            <a:ext cx="8072494" cy="913866"/>
          </a:xfrm>
        </p:spPr>
        <p:txBody>
          <a:bodyPr>
            <a:normAutofit/>
          </a:bodyPr>
          <a:lstStyle/>
          <a:p>
            <a:pPr algn="l"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虚拟方法调用</a:t>
            </a:r>
            <a:r>
              <a:rPr lang="en-US" altLang="zh-CN" sz="3200" b="1" dirty="0" smtClean="0">
                <a:solidFill>
                  <a:srgbClr val="BD6FBF"/>
                </a:solidFill>
                <a:latin typeface="+mn-lt"/>
                <a:ea typeface="宋体" panose="02010600030101010101" pitchFamily="2" charset="-122"/>
                <a:cs typeface="Times New Roman" panose="02020603050405020304" pitchFamily="18" charset="0"/>
              </a:rPr>
              <a:t>(Virtual Method Invocation)</a:t>
            </a:r>
            <a:endParaRPr lang="en-US" altLang="zh-CN" sz="3200" b="1" dirty="0" smtClean="0">
              <a:solidFill>
                <a:srgbClr val="BD6FBF"/>
              </a:solidFill>
              <a:latin typeface="+mn-lt"/>
              <a:ea typeface="宋体" panose="02010600030101010101" pitchFamily="2" charset="-122"/>
              <a:cs typeface="Times New Roman" panose="02020603050405020304" pitchFamily="18" charset="0"/>
            </a:endParaRPr>
          </a:p>
        </p:txBody>
      </p:sp>
      <p:sp>
        <p:nvSpPr>
          <p:cNvPr id="32771" name="Rectangle 3"/>
          <p:cNvSpPr>
            <a:spLocks noChangeArrowheads="1"/>
          </p:cNvSpPr>
          <p:nvPr/>
        </p:nvSpPr>
        <p:spPr bwMode="auto">
          <a:xfrm>
            <a:off x="395536" y="1773238"/>
            <a:ext cx="8352928" cy="4585871"/>
          </a:xfrm>
          <a:prstGeom prst="rect">
            <a:avLst/>
          </a:prstGeom>
          <a:noFill/>
          <a:ln w="9525">
            <a:noFill/>
            <a:miter lim="800000"/>
          </a:ln>
        </p:spPr>
        <p:txBody>
          <a:bodyPr wrap="square">
            <a:spAutoFit/>
          </a:bodyPr>
          <a:lstStyle/>
          <a:p>
            <a:pPr marL="285750" indent="-285750">
              <a:spcBef>
                <a:spcPct val="50000"/>
              </a:spcBef>
              <a:buFont typeface="Wingdings" panose="05000000000000000000" pitchFamily="2" charset="2"/>
              <a:buChar char="l"/>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正常的方法调用</a:t>
            </a:r>
            <a:endParaRPr lang="zh-CN" altLang="en-US" sz="2000" b="1" dirty="0">
              <a:ea typeface="宋体" panose="02010600030101010101" pitchFamily="2" charset="-122"/>
              <a:cs typeface="Times New Roman" panose="02020603050405020304" pitchFamily="18" charset="0"/>
            </a:endParaRPr>
          </a:p>
          <a:p>
            <a:r>
              <a:rPr lang="zh-CN" altLang="en-US" sz="2000" b="1" dirty="0">
                <a:ea typeface="宋体" panose="02010600030101010101" pitchFamily="2" charset="-122"/>
                <a:cs typeface="Times New Roman" panose="02020603050405020304" pitchFamily="18" charset="0"/>
              </a:rPr>
              <a:t>   	</a:t>
            </a:r>
            <a:r>
              <a:rPr lang="en-US" altLang="zh-CN" sz="2400" b="1" dirty="0">
                <a:solidFill>
                  <a:schemeClr val="accent2"/>
                </a:solidFill>
                <a:ea typeface="宋体" panose="02010600030101010101" pitchFamily="2" charset="-122"/>
                <a:cs typeface="Times New Roman" panose="02020603050405020304" pitchFamily="18" charset="0"/>
              </a:rPr>
              <a:t>Person e = new Person();</a:t>
            </a:r>
            <a:endParaRPr lang="en-US" altLang="zh-CN" sz="2400" b="1" dirty="0">
              <a:solidFill>
                <a:schemeClr val="accent2"/>
              </a:solidFill>
              <a:ea typeface="宋体" panose="02010600030101010101" pitchFamily="2" charset="-122"/>
              <a:cs typeface="Times New Roman" panose="02020603050405020304" pitchFamily="18" charset="0"/>
            </a:endParaRPr>
          </a:p>
          <a:p>
            <a:r>
              <a:rPr lang="en-US" altLang="zh-CN" sz="2400" b="1" dirty="0">
                <a:solidFill>
                  <a:schemeClr val="accent2"/>
                </a:solidFill>
                <a:ea typeface="宋体" panose="02010600030101010101" pitchFamily="2" charset="-122"/>
                <a:cs typeface="Times New Roman" panose="02020603050405020304" pitchFamily="18" charset="0"/>
              </a:rPr>
              <a:t>  	</a:t>
            </a:r>
            <a:r>
              <a:rPr lang="en-US" altLang="zh-CN" sz="2400" b="1" dirty="0" err="1" smtClean="0">
                <a:solidFill>
                  <a:schemeClr val="accent2"/>
                </a:solidFill>
                <a:ea typeface="宋体" panose="02010600030101010101" pitchFamily="2" charset="-122"/>
                <a:cs typeface="Times New Roman" panose="02020603050405020304" pitchFamily="18" charset="0"/>
              </a:rPr>
              <a:t>e.say</a:t>
            </a:r>
            <a:r>
              <a:rPr lang="en-US" altLang="zh-CN" sz="2400" b="1" dirty="0" smtClean="0">
                <a:solidFill>
                  <a:schemeClr val="accent2"/>
                </a:solidFill>
                <a:ea typeface="宋体" panose="02010600030101010101" pitchFamily="2" charset="-122"/>
                <a:cs typeface="Times New Roman" panose="02020603050405020304" pitchFamily="18" charset="0"/>
              </a:rPr>
              <a:t>();</a:t>
            </a:r>
            <a:endParaRPr lang="en-US" altLang="zh-CN" sz="2400" b="1" dirty="0">
              <a:solidFill>
                <a:schemeClr val="accent2"/>
              </a:solidFill>
              <a:ea typeface="宋体" panose="02010600030101010101" pitchFamily="2" charset="-122"/>
              <a:cs typeface="Times New Roman" panose="02020603050405020304" pitchFamily="18" charset="0"/>
            </a:endParaRPr>
          </a:p>
          <a:p>
            <a:r>
              <a:rPr lang="en-US" altLang="zh-CN" sz="2400" b="1" dirty="0">
                <a:solidFill>
                  <a:schemeClr val="accent2"/>
                </a:solidFill>
                <a:ea typeface="宋体" panose="02010600030101010101" pitchFamily="2" charset="-122"/>
                <a:cs typeface="Times New Roman" panose="02020603050405020304" pitchFamily="18" charset="0"/>
              </a:rPr>
              <a:t>  	Student e = new Student();</a:t>
            </a:r>
            <a:endParaRPr lang="en-US" altLang="zh-CN" sz="2400" b="1" dirty="0">
              <a:solidFill>
                <a:schemeClr val="accent2"/>
              </a:solidFill>
              <a:ea typeface="宋体" panose="02010600030101010101" pitchFamily="2" charset="-122"/>
              <a:cs typeface="Times New Roman" panose="02020603050405020304" pitchFamily="18" charset="0"/>
            </a:endParaRPr>
          </a:p>
          <a:p>
            <a:r>
              <a:rPr lang="en-US" altLang="zh-CN" sz="2400" b="1" dirty="0">
                <a:solidFill>
                  <a:schemeClr val="accent2"/>
                </a:solidFill>
                <a:ea typeface="宋体" panose="02010600030101010101" pitchFamily="2" charset="-122"/>
                <a:cs typeface="Times New Roman" panose="02020603050405020304" pitchFamily="18" charset="0"/>
              </a:rPr>
              <a:t>   	</a:t>
            </a:r>
            <a:r>
              <a:rPr lang="en-US" altLang="zh-CN" sz="2400" b="1" dirty="0" err="1" smtClean="0">
                <a:solidFill>
                  <a:schemeClr val="accent2"/>
                </a:solidFill>
                <a:ea typeface="宋体" panose="02010600030101010101" pitchFamily="2" charset="-122"/>
                <a:cs typeface="Times New Roman" panose="02020603050405020304" pitchFamily="18" charset="0"/>
              </a:rPr>
              <a:t>e.say</a:t>
            </a:r>
            <a:r>
              <a:rPr lang="en-US" altLang="zh-CN" sz="2400" b="1" dirty="0" smtClean="0">
                <a:solidFill>
                  <a:schemeClr val="accent2"/>
                </a:solidFill>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marL="285750" indent="-285750">
              <a:spcBef>
                <a:spcPct val="50000"/>
              </a:spcBef>
              <a:buFont typeface="Wingdings" panose="05000000000000000000" pitchFamily="2" charset="2"/>
              <a:buChar char="l"/>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虚拟方法调用</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多态情况下</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r>
              <a:rPr lang="en-US" altLang="zh-CN" sz="32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	</a:t>
            </a:r>
            <a:r>
              <a:rPr lang="en-US" altLang="zh-CN" sz="2400" b="1" dirty="0">
                <a:solidFill>
                  <a:schemeClr val="accent2"/>
                </a:solidFill>
                <a:ea typeface="宋体" panose="02010600030101010101" pitchFamily="2" charset="-122"/>
                <a:cs typeface="Times New Roman" panose="02020603050405020304" pitchFamily="18" charset="0"/>
              </a:rPr>
              <a:t>Person e = new Student();</a:t>
            </a:r>
            <a:endParaRPr lang="en-US" altLang="zh-CN" sz="2400" b="1" dirty="0">
              <a:solidFill>
                <a:schemeClr val="accent2"/>
              </a:solidFill>
              <a:ea typeface="宋体" panose="02010600030101010101" pitchFamily="2" charset="-122"/>
              <a:cs typeface="Times New Roman" panose="02020603050405020304" pitchFamily="18" charset="0"/>
            </a:endParaRPr>
          </a:p>
          <a:p>
            <a:r>
              <a:rPr lang="en-US" altLang="zh-CN" sz="2400" b="1" dirty="0">
                <a:solidFill>
                  <a:schemeClr val="accent2"/>
                </a:solidFill>
                <a:ea typeface="宋体" panose="02010600030101010101" pitchFamily="2" charset="-122"/>
                <a:cs typeface="Times New Roman" panose="02020603050405020304" pitchFamily="18" charset="0"/>
              </a:rPr>
              <a:t>    	</a:t>
            </a:r>
            <a:r>
              <a:rPr lang="en-US" altLang="zh-CN" sz="2400" b="1" dirty="0" err="1" smtClean="0">
                <a:solidFill>
                  <a:schemeClr val="accent2"/>
                </a:solidFill>
                <a:ea typeface="宋体" panose="02010600030101010101" pitchFamily="2" charset="-122"/>
                <a:cs typeface="Times New Roman" panose="02020603050405020304" pitchFamily="18" charset="0"/>
              </a:rPr>
              <a:t>e.say</a:t>
            </a:r>
            <a:r>
              <a:rPr lang="en-US" altLang="zh-CN" sz="2400" b="1" dirty="0" smtClean="0">
                <a:solidFill>
                  <a:schemeClr val="accent2"/>
                </a:solidFill>
                <a:ea typeface="宋体" panose="02010600030101010101" pitchFamily="2" charset="-122"/>
                <a:cs typeface="Times New Roman" panose="02020603050405020304" pitchFamily="18" charset="0"/>
              </a:rPr>
              <a:t>();</a:t>
            </a:r>
            <a:r>
              <a:rPr lang="en-US" altLang="zh-CN" sz="2400" b="1" dirty="0">
                <a:solidFill>
                  <a:schemeClr val="accent2"/>
                </a:solidFill>
                <a:ea typeface="宋体" panose="02010600030101010101" pitchFamily="2" charset="-122"/>
                <a:cs typeface="Times New Roman" panose="02020603050405020304" pitchFamily="18" charset="0"/>
              </a:rPr>
              <a:t>	//</a:t>
            </a:r>
            <a:r>
              <a:rPr lang="zh-CN" altLang="en-US" sz="2400" b="1" dirty="0">
                <a:solidFill>
                  <a:schemeClr val="accent2"/>
                </a:solidFill>
                <a:ea typeface="宋体" panose="02010600030101010101" pitchFamily="2" charset="-122"/>
                <a:cs typeface="Times New Roman" panose="02020603050405020304" pitchFamily="18" charset="0"/>
              </a:rPr>
              <a:t>调用</a:t>
            </a:r>
            <a:r>
              <a:rPr lang="en-US" altLang="zh-CN" sz="2400" b="1" dirty="0">
                <a:solidFill>
                  <a:schemeClr val="accent2"/>
                </a:solidFill>
                <a:ea typeface="宋体" panose="02010600030101010101" pitchFamily="2" charset="-122"/>
                <a:cs typeface="Times New Roman" panose="02020603050405020304" pitchFamily="18" charset="0"/>
              </a:rPr>
              <a:t>Student</a:t>
            </a:r>
            <a:r>
              <a:rPr lang="zh-CN" altLang="en-US" sz="2400" b="1" dirty="0">
                <a:solidFill>
                  <a:schemeClr val="accent2"/>
                </a:solidFill>
                <a:ea typeface="宋体" panose="02010600030101010101" pitchFamily="2" charset="-122"/>
                <a:cs typeface="Times New Roman" panose="02020603050405020304" pitchFamily="18" charset="0"/>
              </a:rPr>
              <a:t>类</a:t>
            </a:r>
            <a:r>
              <a:rPr lang="zh-CN" altLang="en-US" sz="2400" b="1" dirty="0" smtClean="0">
                <a:solidFill>
                  <a:schemeClr val="accent2"/>
                </a:solidFill>
                <a:ea typeface="宋体" panose="02010600030101010101" pitchFamily="2" charset="-122"/>
                <a:cs typeface="Times New Roman" panose="02020603050405020304" pitchFamily="18" charset="0"/>
              </a:rPr>
              <a:t>的</a:t>
            </a:r>
            <a:r>
              <a:rPr lang="en-US" altLang="zh-CN" sz="2400" b="1" dirty="0" smtClean="0">
                <a:solidFill>
                  <a:schemeClr val="accent2"/>
                </a:solidFill>
                <a:ea typeface="宋体" panose="02010600030101010101" pitchFamily="2" charset="-122"/>
                <a:cs typeface="Times New Roman" panose="02020603050405020304" pitchFamily="18" charset="0"/>
              </a:rPr>
              <a:t>say()</a:t>
            </a:r>
            <a:r>
              <a:rPr lang="zh-CN" altLang="en-US" sz="2400" b="1" dirty="0">
                <a:solidFill>
                  <a:schemeClr val="accent2"/>
                </a:solidFill>
                <a:ea typeface="宋体" panose="02010600030101010101" pitchFamily="2" charset="-122"/>
                <a:cs typeface="Times New Roman" panose="02020603050405020304" pitchFamily="18" charset="0"/>
              </a:rPr>
              <a:t>方法</a:t>
            </a:r>
            <a:endParaRPr lang="zh-CN" altLang="en-US" sz="1000" b="1" dirty="0">
              <a:solidFill>
                <a:schemeClr val="accent2"/>
              </a:solidFill>
              <a:ea typeface="宋体" panose="02010600030101010101" pitchFamily="2" charset="-122"/>
              <a:cs typeface="Times New Roman" panose="02020603050405020304" pitchFamily="18" charset="0"/>
            </a:endParaRPr>
          </a:p>
          <a:p>
            <a:pPr marL="285750" indent="-285750">
              <a:spcBef>
                <a:spcPct val="50000"/>
              </a:spcBef>
              <a:buFont typeface="Wingdings" panose="05000000000000000000" pitchFamily="2" charset="2"/>
              <a:buChar char="l"/>
            </a:pPr>
            <a:r>
              <a:rPr lang="zh-CN" altLang="en-US" sz="2000" b="1" dirty="0">
                <a:ea typeface="宋体" panose="02010600030101010101" pitchFamily="2" charset="-122"/>
                <a:cs typeface="Times New Roman" panose="02020603050405020304" pitchFamily="18" charset="0"/>
              </a:rPr>
              <a:t>  编译时类型和运行时类型</a:t>
            </a:r>
            <a:endParaRPr lang="zh-CN" altLang="en-US" sz="2000" b="1" dirty="0">
              <a:ea typeface="宋体" panose="02010600030101010101" pitchFamily="2" charset="-122"/>
              <a:cs typeface="Times New Roman" panose="02020603050405020304" pitchFamily="18" charset="0"/>
            </a:endParaRPr>
          </a:p>
          <a:p>
            <a:pPr>
              <a:spcBef>
                <a:spcPct val="50000"/>
              </a:spcBef>
              <a:buFont typeface="Wingdings" panose="05000000000000000000" pitchFamily="2" charset="2"/>
              <a:buNone/>
            </a:pPr>
            <a:r>
              <a:rPr lang="zh-CN" altLang="en-US" sz="2400" b="1" dirty="0">
                <a:ea typeface="宋体" panose="02010600030101010101" pitchFamily="2" charset="-122"/>
                <a:cs typeface="Times New Roman" panose="02020603050405020304" pitchFamily="18" charset="0"/>
              </a:rPr>
              <a:t>编译时</a:t>
            </a:r>
            <a:r>
              <a:rPr lang="en-US" altLang="zh-CN" sz="2400" b="1" dirty="0">
                <a:ea typeface="宋体" panose="02010600030101010101" pitchFamily="2" charset="-122"/>
                <a:cs typeface="Times New Roman" panose="02020603050405020304" pitchFamily="18" charset="0"/>
              </a:rPr>
              <a:t>e</a:t>
            </a:r>
            <a:r>
              <a:rPr lang="zh-CN" altLang="en-US" sz="2400" b="1" dirty="0">
                <a:ea typeface="宋体" panose="02010600030101010101" pitchFamily="2" charset="-122"/>
                <a:cs typeface="Times New Roman" panose="02020603050405020304" pitchFamily="18" charset="0"/>
              </a:rPr>
              <a:t>为</a:t>
            </a:r>
            <a:r>
              <a:rPr lang="en-US" altLang="zh-CN" sz="2400" b="1" dirty="0">
                <a:ea typeface="宋体" panose="02010600030101010101" pitchFamily="2" charset="-122"/>
                <a:cs typeface="Times New Roman" panose="02020603050405020304" pitchFamily="18" charset="0"/>
              </a:rPr>
              <a:t>Person</a:t>
            </a:r>
            <a:r>
              <a:rPr lang="zh-CN" altLang="en-US" sz="2400" b="1" dirty="0">
                <a:ea typeface="宋体" panose="02010600030101010101" pitchFamily="2" charset="-122"/>
                <a:cs typeface="Times New Roman" panose="02020603050405020304" pitchFamily="18" charset="0"/>
              </a:rPr>
              <a:t>类型，而方法的调用是在运行时确定的，所以调用的是</a:t>
            </a:r>
            <a:r>
              <a:rPr lang="en-US" altLang="zh-CN" sz="2400" b="1" dirty="0">
                <a:ea typeface="宋体" panose="02010600030101010101" pitchFamily="2" charset="-122"/>
                <a:cs typeface="Times New Roman" panose="02020603050405020304" pitchFamily="18" charset="0"/>
              </a:rPr>
              <a:t>Student</a:t>
            </a:r>
            <a:r>
              <a:rPr lang="zh-CN" altLang="en-US" sz="2400" b="1" dirty="0">
                <a:ea typeface="宋体" panose="02010600030101010101" pitchFamily="2" charset="-122"/>
                <a:cs typeface="Times New Roman" panose="02020603050405020304" pitchFamily="18" charset="0"/>
              </a:rPr>
              <a:t>类</a:t>
            </a:r>
            <a:r>
              <a:rPr lang="zh-CN" altLang="en-US" sz="2400" b="1" dirty="0" smtClean="0">
                <a:ea typeface="宋体" panose="02010600030101010101" pitchFamily="2" charset="-122"/>
                <a:cs typeface="Times New Roman" panose="02020603050405020304" pitchFamily="18" charset="0"/>
              </a:rPr>
              <a:t>的</a:t>
            </a:r>
            <a:r>
              <a:rPr lang="en-US" altLang="zh-CN" sz="2400" b="1" dirty="0" smtClean="0">
                <a:ea typeface="宋体" panose="02010600030101010101" pitchFamily="2" charset="-122"/>
                <a:cs typeface="Times New Roman" panose="02020603050405020304" pitchFamily="18" charset="0"/>
              </a:rPr>
              <a:t>say()</a:t>
            </a:r>
            <a:r>
              <a:rPr lang="zh-CN" altLang="en-US" sz="2400" b="1" dirty="0">
                <a:ea typeface="宋体" panose="02010600030101010101" pitchFamily="2" charset="-122"/>
                <a:cs typeface="Times New Roman" panose="02020603050405020304" pitchFamily="18" charset="0"/>
              </a:rPr>
              <a:t>方法。</a:t>
            </a:r>
            <a:r>
              <a:rPr lang="en-US" altLang="zh-CN" sz="2400" b="1" dirty="0">
                <a:solidFill>
                  <a:srgbClr val="BD6FBF"/>
                </a:solidFill>
                <a:ea typeface="宋体" panose="02010600030101010101" pitchFamily="2" charset="-122"/>
                <a:cs typeface="Times New Roman" panose="02020603050405020304" pitchFamily="18" charset="0"/>
              </a:rPr>
              <a:t>——</a:t>
            </a:r>
            <a:r>
              <a:rPr lang="zh-CN" altLang="en-US" sz="2000" b="1" dirty="0">
                <a:solidFill>
                  <a:srgbClr val="FF0000"/>
                </a:solidFill>
                <a:ea typeface="宋体" panose="02010600030101010101" pitchFamily="2" charset="-122"/>
                <a:cs typeface="Times New Roman" panose="02020603050405020304" pitchFamily="18" charset="0"/>
              </a:rPr>
              <a:t>动态绑定</a:t>
            </a:r>
            <a:endParaRPr lang="zh-CN" altLang="en-US" sz="20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Box 4"/>
          <p:cNvSpPr txBox="1">
            <a:spLocks noChangeArrowheads="1"/>
          </p:cNvSpPr>
          <p:nvPr/>
        </p:nvSpPr>
        <p:spPr bwMode="auto">
          <a:xfrm>
            <a:off x="3851920" y="728853"/>
            <a:ext cx="29523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smtClean="0"/>
              <a:t>多态小结</a:t>
            </a:r>
            <a:endParaRPr lang="zh-CN" altLang="en-US" sz="3600" b="1" dirty="0"/>
          </a:p>
        </p:txBody>
      </p:sp>
      <p:sp>
        <p:nvSpPr>
          <p:cNvPr id="21509" name="TextBox 5"/>
          <p:cNvSpPr txBox="1">
            <a:spLocks noChangeArrowheads="1"/>
          </p:cNvSpPr>
          <p:nvPr/>
        </p:nvSpPr>
        <p:spPr bwMode="auto">
          <a:xfrm>
            <a:off x="429964" y="1412776"/>
            <a:ext cx="846251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smtClean="0">
                <a:solidFill>
                  <a:srgbClr val="0000FF"/>
                </a:solidFill>
              </a:rPr>
              <a:t>前提</a:t>
            </a:r>
            <a:r>
              <a:rPr lang="zh-CN" altLang="en-US" sz="2800" b="1" dirty="0">
                <a:solidFill>
                  <a:srgbClr val="0000FF"/>
                </a:solidFill>
              </a:rPr>
              <a:t>：</a:t>
            </a:r>
            <a:endParaRPr lang="zh-CN" altLang="en-US" sz="2800" b="1" dirty="0">
              <a:solidFill>
                <a:srgbClr val="0000FF"/>
              </a:solidFill>
            </a:endParaRPr>
          </a:p>
          <a:p>
            <a:pPr marL="1085850" lvl="1" indent="-342900" eaLnBrk="1" hangingPunct="1">
              <a:buFont typeface="Wingdings" panose="05000000000000000000" pitchFamily="2" charset="2"/>
              <a:buChar char="Ø"/>
            </a:pPr>
            <a:r>
              <a:rPr lang="zh-CN" altLang="en-US" sz="2800" dirty="0" smtClean="0"/>
              <a:t>需要</a:t>
            </a:r>
            <a:r>
              <a:rPr lang="zh-CN" altLang="en-US" sz="2800" dirty="0"/>
              <a:t>存在继承或者实现关系</a:t>
            </a:r>
            <a:endParaRPr lang="zh-CN" altLang="en-US" sz="2800" dirty="0"/>
          </a:p>
          <a:p>
            <a:pPr marL="1085850" lvl="1" indent="-342900" eaLnBrk="1" hangingPunct="1">
              <a:buFont typeface="Wingdings" panose="05000000000000000000" pitchFamily="2" charset="2"/>
              <a:buChar char="Ø"/>
            </a:pPr>
            <a:r>
              <a:rPr lang="zh-CN" altLang="en-US" sz="2800" dirty="0" smtClean="0"/>
              <a:t>要有覆盖操作</a:t>
            </a:r>
            <a:endParaRPr lang="en-US" altLang="zh-CN" sz="2800" dirty="0" smtClean="0"/>
          </a:p>
          <a:p>
            <a:pPr marL="342900" indent="-342900" eaLnBrk="1" hangingPunct="1">
              <a:buFont typeface="Wingdings" panose="05000000000000000000" pitchFamily="2" charset="2"/>
              <a:buChar char="Ø"/>
            </a:pPr>
            <a:endParaRPr lang="en-US" altLang="zh-CN" sz="2800" dirty="0" smtClean="0"/>
          </a:p>
          <a:p>
            <a:pPr marL="457200" indent="-457200" eaLnBrk="1" hangingPunct="1">
              <a:buFont typeface="Wingdings" panose="05000000000000000000" pitchFamily="2" charset="2"/>
              <a:buChar char="l"/>
            </a:pPr>
            <a:r>
              <a:rPr lang="zh-CN" altLang="en-US" sz="2800" b="1" dirty="0" smtClean="0">
                <a:solidFill>
                  <a:srgbClr val="0000FF"/>
                </a:solidFill>
              </a:rPr>
              <a:t>成员方法：</a:t>
            </a:r>
            <a:endParaRPr lang="zh-CN" altLang="en-US" sz="2800" dirty="0">
              <a:solidFill>
                <a:srgbClr val="0000FF"/>
              </a:solidFill>
            </a:endParaRPr>
          </a:p>
          <a:p>
            <a:pPr marL="1085850" lvl="1" indent="-342900" eaLnBrk="1" hangingPunct="1">
              <a:buFont typeface="Wingdings" panose="05000000000000000000" pitchFamily="2" charset="2"/>
              <a:buChar char="Ø"/>
            </a:pPr>
            <a:r>
              <a:rPr lang="zh-CN" altLang="en-US" sz="2800" dirty="0" smtClean="0">
                <a:solidFill>
                  <a:srgbClr val="C00000"/>
                </a:solidFill>
              </a:rPr>
              <a:t>编译</a:t>
            </a:r>
            <a:r>
              <a:rPr lang="zh-CN" altLang="en-US" sz="2800" dirty="0">
                <a:solidFill>
                  <a:srgbClr val="C00000"/>
                </a:solidFill>
              </a:rPr>
              <a:t>时</a:t>
            </a:r>
            <a:r>
              <a:rPr lang="zh-CN" altLang="en-US" sz="2800" dirty="0"/>
              <a:t>：要查看</a:t>
            </a:r>
            <a:r>
              <a:rPr lang="zh-CN" altLang="en-US" sz="2800" dirty="0">
                <a:solidFill>
                  <a:srgbClr val="C00000"/>
                </a:solidFill>
              </a:rPr>
              <a:t>引用变量所属的类</a:t>
            </a:r>
            <a:r>
              <a:rPr lang="zh-CN" altLang="en-US" sz="2800" dirty="0"/>
              <a:t>中是否有所调用</a:t>
            </a:r>
            <a:r>
              <a:rPr lang="zh-CN" altLang="en-US" sz="2800" dirty="0" smtClean="0"/>
              <a:t>的</a:t>
            </a:r>
            <a:r>
              <a:rPr lang="zh-CN" altLang="en-US" sz="2800" dirty="0"/>
              <a:t>方法</a:t>
            </a:r>
            <a:r>
              <a:rPr lang="zh-CN" altLang="en-US" sz="2800" dirty="0" smtClean="0"/>
              <a:t>。</a:t>
            </a:r>
            <a:endParaRPr lang="zh-CN" altLang="en-US" sz="2800" dirty="0"/>
          </a:p>
          <a:p>
            <a:pPr marL="1085850" lvl="1" indent="-342900" eaLnBrk="1" hangingPunct="1">
              <a:buFont typeface="Wingdings" panose="05000000000000000000" pitchFamily="2" charset="2"/>
              <a:buChar char="Ø"/>
            </a:pPr>
            <a:r>
              <a:rPr lang="zh-CN" altLang="en-US" sz="2800" dirty="0" smtClean="0">
                <a:solidFill>
                  <a:srgbClr val="C00000"/>
                </a:solidFill>
              </a:rPr>
              <a:t>运行</a:t>
            </a:r>
            <a:r>
              <a:rPr lang="zh-CN" altLang="en-US" sz="2800" dirty="0">
                <a:solidFill>
                  <a:srgbClr val="C00000"/>
                </a:solidFill>
              </a:rPr>
              <a:t>时</a:t>
            </a:r>
            <a:r>
              <a:rPr lang="zh-CN" altLang="en-US" sz="2800" dirty="0" smtClean="0"/>
              <a:t>：调用实际</a:t>
            </a:r>
            <a:r>
              <a:rPr lang="zh-CN" altLang="en-US" sz="2800" dirty="0" smtClean="0">
                <a:solidFill>
                  <a:srgbClr val="C00000"/>
                </a:solidFill>
              </a:rPr>
              <a:t>对象</a:t>
            </a:r>
            <a:r>
              <a:rPr lang="zh-CN" altLang="en-US" sz="2800" dirty="0">
                <a:solidFill>
                  <a:srgbClr val="C00000"/>
                </a:solidFill>
              </a:rPr>
              <a:t>所属的类</a:t>
            </a:r>
            <a:r>
              <a:rPr lang="zh-CN" altLang="en-US" sz="2800" dirty="0" smtClean="0"/>
              <a:t>中的重写方法。</a:t>
            </a:r>
            <a:endParaRPr lang="zh-CN" altLang="en-US" sz="2800" dirty="0"/>
          </a:p>
          <a:p>
            <a:pPr marL="457200" indent="-457200" eaLnBrk="1" hangingPunct="1">
              <a:buFont typeface="Wingdings" panose="05000000000000000000" pitchFamily="2" charset="2"/>
              <a:buChar char="l"/>
            </a:pPr>
            <a:r>
              <a:rPr lang="zh-CN" altLang="en-US" sz="2800" b="1" dirty="0" smtClean="0">
                <a:solidFill>
                  <a:srgbClr val="0000FF"/>
                </a:solidFill>
              </a:rPr>
              <a:t>成员</a:t>
            </a:r>
            <a:r>
              <a:rPr lang="zh-CN" altLang="en-US" sz="2800" b="1" dirty="0">
                <a:solidFill>
                  <a:srgbClr val="0000FF"/>
                </a:solidFill>
              </a:rPr>
              <a:t>变量：</a:t>
            </a:r>
            <a:endParaRPr lang="zh-CN" altLang="en-US" sz="2800" dirty="0">
              <a:solidFill>
                <a:srgbClr val="0000FF"/>
              </a:solidFill>
            </a:endParaRPr>
          </a:p>
          <a:p>
            <a:pPr marL="1085850" lvl="1" indent="-342900" eaLnBrk="1" hangingPunct="1">
              <a:buFont typeface="Wingdings" panose="05000000000000000000" pitchFamily="2" charset="2"/>
              <a:buChar char="Ø"/>
            </a:pPr>
            <a:r>
              <a:rPr lang="zh-CN" altLang="en-US" sz="2800" dirty="0" smtClean="0"/>
              <a:t>不具备多态性，只</a:t>
            </a:r>
            <a:r>
              <a:rPr lang="zh-CN" altLang="en-US" sz="2800" dirty="0"/>
              <a:t>看引用变量所属的类</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764704"/>
            <a:ext cx="7344816" cy="584775"/>
          </a:xfrm>
          <a:prstGeom prst="rect">
            <a:avLst/>
          </a:prstGeom>
          <a:noFill/>
        </p:spPr>
        <p:txBody>
          <a:bodyPr wrap="square" rtlCol="0">
            <a:spAutoFit/>
          </a:bodyPr>
          <a:lstStyle/>
          <a:p>
            <a:r>
              <a:rPr lang="zh-CN" altLang="en-US" sz="3200" b="1" dirty="0" smtClean="0">
                <a:latin typeface="宋体" panose="02010600030101010101" pitchFamily="2" charset="-122"/>
                <a:ea typeface="宋体" panose="02010600030101010101" pitchFamily="2" charset="-122"/>
              </a:rPr>
              <a:t>练习：继承成员变量和继承方法的区别</a:t>
            </a:r>
            <a:endParaRPr lang="zh-CN" altLang="en-US" sz="3200" b="1" dirty="0">
              <a:latin typeface="宋体" panose="02010600030101010101" pitchFamily="2" charset="-122"/>
              <a:ea typeface="宋体" panose="02010600030101010101" pitchFamily="2" charset="-122"/>
            </a:endParaRPr>
          </a:p>
        </p:txBody>
      </p:sp>
      <p:sp>
        <p:nvSpPr>
          <p:cNvPr id="3" name="TextBox 2"/>
          <p:cNvSpPr txBox="1"/>
          <p:nvPr/>
        </p:nvSpPr>
        <p:spPr>
          <a:xfrm>
            <a:off x="251520" y="1556792"/>
            <a:ext cx="4392488" cy="4524315"/>
          </a:xfrm>
          <a:prstGeom prst="rect">
            <a:avLst/>
          </a:prstGeom>
          <a:noFill/>
        </p:spPr>
        <p:txBody>
          <a:bodyPr wrap="square" rtlCol="0">
            <a:spAutoFit/>
          </a:bodyPr>
          <a:lstStyle/>
          <a:p>
            <a:r>
              <a:rPr lang="en-US" altLang="zh-CN" sz="2400" dirty="0"/>
              <a:t>class Base{</a:t>
            </a:r>
            <a:endParaRPr lang="en-US" altLang="zh-CN" sz="2400" dirty="0"/>
          </a:p>
          <a:p>
            <a:r>
              <a:rPr lang="en-US" altLang="zh-CN" sz="2400" dirty="0" err="1"/>
              <a:t>int</a:t>
            </a:r>
            <a:r>
              <a:rPr lang="en-US" altLang="zh-CN" sz="2400" dirty="0"/>
              <a:t> count = 10;</a:t>
            </a:r>
            <a:endParaRPr lang="en-US" altLang="zh-CN" sz="2400" dirty="0"/>
          </a:p>
          <a:p>
            <a:r>
              <a:rPr lang="en-US" altLang="zh-CN" sz="2400" dirty="0"/>
              <a:t>public void display(){</a:t>
            </a:r>
            <a:endParaRPr lang="en-US" altLang="zh-CN" sz="2400" dirty="0"/>
          </a:p>
          <a:p>
            <a:r>
              <a:rPr lang="en-US" altLang="zh-CN" sz="2400" dirty="0" err="1"/>
              <a:t>System.out.println</a:t>
            </a:r>
            <a:r>
              <a:rPr lang="en-US" altLang="zh-CN" sz="2400" dirty="0"/>
              <a:t>(</a:t>
            </a:r>
            <a:r>
              <a:rPr lang="en-US" altLang="zh-CN" sz="2400" dirty="0" err="1"/>
              <a:t>this.count</a:t>
            </a:r>
            <a:r>
              <a:rPr lang="en-US" altLang="zh-CN" sz="2400" dirty="0"/>
              <a:t>);</a:t>
            </a:r>
            <a:endParaRPr lang="en-US" altLang="zh-CN" sz="2400" dirty="0"/>
          </a:p>
          <a:p>
            <a:r>
              <a:rPr lang="en-US" altLang="zh-CN" sz="2400" dirty="0"/>
              <a:t>}</a:t>
            </a:r>
            <a:endParaRPr lang="en-US" altLang="zh-CN" sz="2400" dirty="0"/>
          </a:p>
          <a:p>
            <a:r>
              <a:rPr lang="en-US" altLang="zh-CN" sz="2400" dirty="0"/>
              <a:t>}</a:t>
            </a:r>
            <a:endParaRPr lang="en-US" altLang="zh-CN" sz="2400" dirty="0"/>
          </a:p>
          <a:p>
            <a:r>
              <a:rPr lang="en-US" altLang="zh-CN" sz="2400" dirty="0"/>
              <a:t>class Sub extends Base{</a:t>
            </a:r>
            <a:endParaRPr lang="en-US" altLang="zh-CN" sz="2400" dirty="0"/>
          </a:p>
          <a:p>
            <a:r>
              <a:rPr lang="en-US" altLang="zh-CN" sz="2400" dirty="0" err="1"/>
              <a:t>int</a:t>
            </a:r>
            <a:r>
              <a:rPr lang="en-US" altLang="zh-CN" sz="2400" dirty="0"/>
              <a:t> count = 20;</a:t>
            </a:r>
            <a:endParaRPr lang="en-US" altLang="zh-CN" sz="2400" dirty="0"/>
          </a:p>
          <a:p>
            <a:r>
              <a:rPr lang="en-US" altLang="zh-CN" sz="2400" dirty="0"/>
              <a:t>public void display(){</a:t>
            </a:r>
            <a:endParaRPr lang="en-US" altLang="zh-CN" sz="2400" dirty="0"/>
          </a:p>
          <a:p>
            <a:r>
              <a:rPr lang="en-US" altLang="zh-CN" sz="2400" dirty="0" err="1"/>
              <a:t>System.out.println</a:t>
            </a:r>
            <a:r>
              <a:rPr lang="en-US" altLang="zh-CN" sz="2400" dirty="0"/>
              <a:t>(</a:t>
            </a:r>
            <a:r>
              <a:rPr lang="en-US" altLang="zh-CN" sz="2400" dirty="0" err="1"/>
              <a:t>this.count</a:t>
            </a:r>
            <a:r>
              <a:rPr lang="en-US" altLang="zh-CN" sz="2400" dirty="0"/>
              <a:t>);</a:t>
            </a:r>
            <a:endParaRPr lang="en-US" altLang="zh-CN" sz="2400" dirty="0"/>
          </a:p>
          <a:p>
            <a:r>
              <a:rPr lang="en-US" altLang="zh-CN" sz="2400" dirty="0"/>
              <a:t>}</a:t>
            </a:r>
            <a:endParaRPr lang="en-US" altLang="zh-CN" sz="2400" dirty="0"/>
          </a:p>
          <a:p>
            <a:r>
              <a:rPr lang="en-US" altLang="zh-CN" sz="2400" dirty="0"/>
              <a:t>}</a:t>
            </a:r>
            <a:endParaRPr lang="zh-CN" altLang="en-US" sz="2400" dirty="0"/>
          </a:p>
        </p:txBody>
      </p:sp>
      <p:sp>
        <p:nvSpPr>
          <p:cNvPr id="4" name="TextBox 3"/>
          <p:cNvSpPr txBox="1"/>
          <p:nvPr/>
        </p:nvSpPr>
        <p:spPr>
          <a:xfrm>
            <a:off x="4067944" y="1556792"/>
            <a:ext cx="4896544" cy="4154984"/>
          </a:xfrm>
          <a:prstGeom prst="rect">
            <a:avLst/>
          </a:prstGeom>
          <a:noFill/>
        </p:spPr>
        <p:txBody>
          <a:bodyPr wrap="square" rtlCol="0">
            <a:spAutoFit/>
          </a:bodyPr>
          <a:lstStyle/>
          <a:p>
            <a:r>
              <a:rPr lang="en-US" altLang="zh-CN" sz="2400" dirty="0"/>
              <a:t>public class </a:t>
            </a:r>
            <a:r>
              <a:rPr lang="en-US" altLang="zh-CN" sz="2400" dirty="0" err="1"/>
              <a:t>TestFieldMethod</a:t>
            </a:r>
            <a:r>
              <a:rPr lang="en-US" altLang="zh-CN" sz="2400" dirty="0"/>
              <a:t> {</a:t>
            </a:r>
            <a:endParaRPr lang="en-US" altLang="zh-CN" sz="2400" dirty="0"/>
          </a:p>
          <a:p>
            <a:r>
              <a:rPr lang="en-US" altLang="zh-CN" sz="2400" dirty="0"/>
              <a:t>public static void main(String[] </a:t>
            </a:r>
            <a:r>
              <a:rPr lang="en-US" altLang="zh-CN" sz="2400" dirty="0" err="1"/>
              <a:t>args</a:t>
            </a:r>
            <a:r>
              <a:rPr lang="en-US" altLang="zh-CN" sz="2400" dirty="0"/>
              <a:t>) {</a:t>
            </a:r>
            <a:endParaRPr lang="en-US" altLang="zh-CN" sz="2400" dirty="0"/>
          </a:p>
          <a:p>
            <a:r>
              <a:rPr lang="en-US" altLang="zh-CN" sz="2400" dirty="0"/>
              <a:t>Sub s = new Sub();</a:t>
            </a:r>
            <a:endParaRPr lang="en-US" altLang="zh-CN" sz="2400" dirty="0"/>
          </a:p>
          <a:p>
            <a:r>
              <a:rPr lang="en-US" altLang="zh-CN" sz="2400" dirty="0" err="1"/>
              <a:t>System.out.println</a:t>
            </a:r>
            <a:r>
              <a:rPr lang="en-US" altLang="zh-CN" sz="2400" dirty="0"/>
              <a:t>(</a:t>
            </a:r>
            <a:r>
              <a:rPr lang="en-US" altLang="zh-CN" sz="2400" dirty="0" err="1"/>
              <a:t>s.count</a:t>
            </a:r>
            <a:r>
              <a:rPr lang="en-US" altLang="zh-CN" sz="2400" dirty="0" smtClean="0"/>
              <a:t>);//20</a:t>
            </a:r>
            <a:endParaRPr lang="en-US" altLang="zh-CN" sz="2400" dirty="0"/>
          </a:p>
          <a:p>
            <a:r>
              <a:rPr lang="en-US" altLang="zh-CN" sz="2400" dirty="0" err="1"/>
              <a:t>s.display</a:t>
            </a:r>
            <a:r>
              <a:rPr lang="en-US" altLang="zh-CN" sz="2400" dirty="0" smtClean="0"/>
              <a:t>();//20</a:t>
            </a:r>
            <a:endParaRPr lang="en-US" altLang="zh-CN" sz="2400" dirty="0"/>
          </a:p>
          <a:p>
            <a:r>
              <a:rPr lang="en-US" altLang="zh-CN" sz="2400" dirty="0"/>
              <a:t>Base b = s;</a:t>
            </a:r>
            <a:endParaRPr lang="en-US" altLang="zh-CN" sz="2400" dirty="0"/>
          </a:p>
          <a:p>
            <a:r>
              <a:rPr lang="en-US" altLang="zh-CN" sz="2400" dirty="0" err="1"/>
              <a:t>System.out.println</a:t>
            </a:r>
            <a:r>
              <a:rPr lang="en-US" altLang="zh-CN" sz="2400" dirty="0"/>
              <a:t>(b == s</a:t>
            </a:r>
            <a:r>
              <a:rPr lang="en-US" altLang="zh-CN" sz="2400" dirty="0" smtClean="0"/>
              <a:t>);//true</a:t>
            </a:r>
            <a:endParaRPr lang="en-US" altLang="zh-CN" sz="2400" dirty="0"/>
          </a:p>
          <a:p>
            <a:r>
              <a:rPr lang="en-US" altLang="zh-CN" sz="2400" dirty="0" err="1"/>
              <a:t>System.out.println</a:t>
            </a:r>
            <a:r>
              <a:rPr lang="en-US" altLang="zh-CN" sz="2400" dirty="0"/>
              <a:t>(</a:t>
            </a:r>
            <a:r>
              <a:rPr lang="en-US" altLang="zh-CN" sz="2400" dirty="0" err="1"/>
              <a:t>b.count</a:t>
            </a:r>
            <a:r>
              <a:rPr lang="en-US" altLang="zh-CN" sz="2400" dirty="0" smtClean="0"/>
              <a:t>);//10</a:t>
            </a:r>
            <a:endParaRPr lang="en-US" altLang="zh-CN" sz="2400" dirty="0"/>
          </a:p>
          <a:p>
            <a:r>
              <a:rPr lang="en-US" altLang="zh-CN" sz="2400" dirty="0" err="1"/>
              <a:t>b.display</a:t>
            </a:r>
            <a:r>
              <a:rPr lang="en-US" altLang="zh-CN" sz="2400" dirty="0" smtClean="0"/>
              <a:t>();//20</a:t>
            </a:r>
            <a:endParaRPr lang="en-US" altLang="zh-CN" sz="2400" dirty="0"/>
          </a:p>
          <a:p>
            <a:r>
              <a:rPr lang="en-US" altLang="zh-CN" sz="2400" dirty="0"/>
              <a:t>}</a:t>
            </a:r>
            <a:endParaRPr lang="en-US" altLang="zh-CN" sz="2400" dirty="0"/>
          </a:p>
          <a:p>
            <a:r>
              <a:rPr lang="en-US" altLang="zh-CN" sz="2400" dirty="0"/>
              <a:t>}</a:t>
            </a:r>
            <a:endParaRPr lang="zh-CN" alt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484784"/>
            <a:ext cx="8136904" cy="3185487"/>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smtClean="0">
                <a:latin typeface="宋体" panose="02010600030101010101" pitchFamily="2" charset="-122"/>
                <a:ea typeface="宋体" panose="02010600030101010101" pitchFamily="2" charset="-122"/>
              </a:rPr>
              <a:t>子类继承父类</a:t>
            </a:r>
            <a:endParaRPr lang="en-US" altLang="zh-CN" sz="3200" b="1" dirty="0" smtClean="0">
              <a:latin typeface="宋体" panose="02010600030101010101" pitchFamily="2" charset="-122"/>
              <a:ea typeface="宋体" panose="02010600030101010101" pitchFamily="2" charset="-122"/>
            </a:endParaRPr>
          </a:p>
          <a:p>
            <a:pPr marL="285750" indent="-285750">
              <a:spcBef>
                <a:spcPts val="1800"/>
              </a:spcBef>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若子类重写了父类方法，就意味着子类里定义的方法彻底覆盖了父类里的同名方法，系统将不可能把父类里的方法转移到子类中</a:t>
            </a:r>
            <a:endParaRPr lang="en-US" altLang="zh-CN" sz="2400" dirty="0" smtClean="0">
              <a:latin typeface="宋体" panose="02010600030101010101" pitchFamily="2" charset="-122"/>
              <a:ea typeface="宋体" panose="02010600030101010101" pitchFamily="2" charset="-122"/>
            </a:endParaRPr>
          </a:p>
          <a:p>
            <a:pPr marL="285750" indent="-285750">
              <a:spcBef>
                <a:spcPts val="1200"/>
              </a:spcBef>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对于实例变量则不存在这样的现象，即使子类里定义了与父类完全相同的实例变量，这个实例变量依然不可能覆盖父类中定义的实例变量</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214546" y="571480"/>
            <a:ext cx="5144616" cy="981061"/>
          </a:xfrm>
        </p:spPr>
        <p:txBody>
          <a:bodyPr>
            <a:normAutofit fontScale="90000"/>
          </a:bodyPr>
          <a:lstStyle/>
          <a:p>
            <a:pPr algn="l"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对象引用类型转换 </a:t>
            </a:r>
            <a:r>
              <a:rPr lang="en-US" altLang="zh-CN" b="1" dirty="0" smtClean="0">
                <a:solidFill>
                  <a:srgbClr val="BD6FBF"/>
                </a:solidFill>
                <a:latin typeface="+mn-lt"/>
                <a:ea typeface="宋体" panose="02010600030101010101" pitchFamily="2" charset="-122"/>
                <a:cs typeface="Times New Roman" panose="02020603050405020304" pitchFamily="18" charset="0"/>
              </a:rPr>
              <a:t>(Casting )</a:t>
            </a:r>
            <a:endParaRPr lang="en-US" altLang="zh-CN" b="1" dirty="0" smtClean="0">
              <a:solidFill>
                <a:srgbClr val="BD6FBF"/>
              </a:solidFill>
              <a:latin typeface="+mn-lt"/>
              <a:ea typeface="宋体" panose="02010600030101010101" pitchFamily="2" charset="-122"/>
              <a:cs typeface="Times New Roman" panose="02020603050405020304" pitchFamily="18" charset="0"/>
            </a:endParaRPr>
          </a:p>
        </p:txBody>
      </p:sp>
      <p:sp>
        <p:nvSpPr>
          <p:cNvPr id="36867" name="Rectangle 3"/>
          <p:cNvSpPr>
            <a:spLocks noGrp="1" noChangeArrowheads="1"/>
          </p:cNvSpPr>
          <p:nvPr>
            <p:ph type="body" idx="1"/>
          </p:nvPr>
        </p:nvSpPr>
        <p:spPr>
          <a:xfrm>
            <a:off x="179512" y="1556792"/>
            <a:ext cx="8964488" cy="4876800"/>
          </a:xfrm>
        </p:spPr>
        <p:txBody>
          <a:bodyPr>
            <a:normAutofit/>
          </a:bodyPr>
          <a:lstStyle/>
          <a:p>
            <a:pPr algn="just" eaLnBrk="1" hangingPunct="1">
              <a:spcBef>
                <a:spcPct val="4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基本数据类型的</a:t>
            </a:r>
            <a:r>
              <a:rPr lang="en-US" altLang="zh-CN" sz="2400" b="1" dirty="0" smtClean="0">
                <a:ea typeface="宋体" panose="02010600030101010101" pitchFamily="2" charset="-122"/>
                <a:cs typeface="Times New Roman" panose="02020603050405020304" pitchFamily="18" charset="0"/>
              </a:rPr>
              <a:t>Casting</a:t>
            </a:r>
            <a:r>
              <a:rPr lang="zh-CN" altLang="en-US" sz="2400" b="1" dirty="0" smtClean="0">
                <a:ea typeface="宋体" panose="02010600030101010101" pitchFamily="2" charset="-122"/>
                <a:cs typeface="Times New Roman" panose="02020603050405020304" pitchFamily="18" charset="0"/>
              </a:rPr>
              <a:t>：</a:t>
            </a:r>
            <a:endParaRPr lang="zh-CN" altLang="en-US" sz="2400" b="1" dirty="0" smtClean="0">
              <a:ea typeface="宋体" panose="02010600030101010101" pitchFamily="2" charset="-122"/>
              <a:cs typeface="Times New Roman" panose="02020603050405020304" pitchFamily="18" charset="0"/>
            </a:endParaRPr>
          </a:p>
          <a:p>
            <a:pPr lvl="1" algn="just">
              <a:spcBef>
                <a:spcPct val="40000"/>
              </a:spcBef>
              <a:buFont typeface="Wingdings" panose="05000000000000000000" pitchFamily="2" charset="2"/>
              <a:buChar char="Ø"/>
            </a:pPr>
            <a:r>
              <a:rPr lang="zh-CN" altLang="en-US" sz="2000" b="1" dirty="0" smtClean="0">
                <a:ea typeface="宋体" panose="02010600030101010101" pitchFamily="2" charset="-122"/>
                <a:cs typeface="Times New Roman" panose="02020603050405020304" pitchFamily="18" charset="0"/>
              </a:rPr>
              <a:t>自动类型转换</a:t>
            </a:r>
            <a:r>
              <a:rPr lang="zh-CN" altLang="en-US" sz="2000" dirty="0" smtClean="0">
                <a:ea typeface="宋体" panose="02010600030101010101" pitchFamily="2" charset="-122"/>
                <a:cs typeface="Times New Roman" panose="02020603050405020304" pitchFamily="18" charset="0"/>
              </a:rPr>
              <a:t>：小的数据类型可以自动转换成大的数据类型</a:t>
            </a:r>
            <a:endParaRPr lang="zh-CN" altLang="en-US" sz="2000"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None/>
            </a:pP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如</a:t>
            </a:r>
            <a:r>
              <a:rPr lang="en-US" altLang="zh-CN" sz="2000" dirty="0" smtClean="0">
                <a:ea typeface="宋体" panose="02010600030101010101" pitchFamily="2" charset="-122"/>
                <a:cs typeface="Times New Roman" panose="02020603050405020304" pitchFamily="18" charset="0"/>
              </a:rPr>
              <a:t>long g=20;           double d=12.0f</a:t>
            </a:r>
            <a:endParaRPr lang="en-US" altLang="zh-CN" sz="2000" dirty="0" smtClean="0">
              <a:ea typeface="宋体" panose="02010600030101010101" pitchFamily="2" charset="-122"/>
              <a:cs typeface="Times New Roman" panose="02020603050405020304" pitchFamily="18" charset="0"/>
            </a:endParaRPr>
          </a:p>
          <a:p>
            <a:pPr lvl="1" algn="just">
              <a:spcBef>
                <a:spcPct val="40000"/>
              </a:spcBef>
              <a:buFont typeface="Wingdings" panose="05000000000000000000" pitchFamily="2" charset="2"/>
              <a:buChar char="Ø"/>
            </a:pPr>
            <a:r>
              <a:rPr lang="zh-CN" altLang="en-US" sz="2000" b="1" dirty="0" smtClean="0">
                <a:ea typeface="宋体" panose="02010600030101010101" pitchFamily="2" charset="-122"/>
                <a:cs typeface="Times New Roman" panose="02020603050405020304" pitchFamily="18" charset="0"/>
              </a:rPr>
              <a:t>强制类型转换：</a:t>
            </a:r>
            <a:r>
              <a:rPr lang="zh-CN" altLang="en-US" sz="2000" dirty="0" smtClean="0">
                <a:ea typeface="宋体" panose="02010600030101010101" pitchFamily="2" charset="-122"/>
                <a:cs typeface="Times New Roman" panose="02020603050405020304" pitchFamily="18" charset="0"/>
              </a:rPr>
              <a:t>可以把大的数据类型强制转换</a:t>
            </a:r>
            <a:r>
              <a:rPr lang="en-US" altLang="zh-CN" sz="2000" dirty="0" smtClean="0">
                <a:ea typeface="宋体" panose="02010600030101010101" pitchFamily="2" charset="-122"/>
                <a:cs typeface="Times New Roman" panose="02020603050405020304" pitchFamily="18" charset="0"/>
              </a:rPr>
              <a:t>(casting)</a:t>
            </a:r>
            <a:r>
              <a:rPr lang="zh-CN" altLang="en-US" sz="2000" dirty="0" smtClean="0">
                <a:ea typeface="宋体" panose="02010600030101010101" pitchFamily="2" charset="-122"/>
                <a:cs typeface="Times New Roman" panose="02020603050405020304" pitchFamily="18" charset="0"/>
              </a:rPr>
              <a:t>成小的数据类型</a:t>
            </a:r>
            <a:endParaRPr lang="zh-CN" altLang="en-US" sz="2000"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None/>
            </a:pPr>
            <a:r>
              <a:rPr lang="zh-CN" altLang="en-US" sz="2000" dirty="0" smtClean="0">
                <a:ea typeface="宋体" panose="02010600030101010101" pitchFamily="2" charset="-122"/>
                <a:cs typeface="Times New Roman" panose="02020603050405020304" pitchFamily="18" charset="0"/>
              </a:rPr>
              <a:t>            如 </a:t>
            </a:r>
            <a:r>
              <a:rPr lang="en-US" altLang="zh-CN" sz="2000" dirty="0" smtClean="0">
                <a:ea typeface="宋体" panose="02010600030101010101" pitchFamily="2" charset="-122"/>
                <a:cs typeface="Times New Roman" panose="02020603050405020304" pitchFamily="18" charset="0"/>
              </a:rPr>
              <a:t>float f=(float)12.0;   </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 a=(</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)1200L</a:t>
            </a:r>
            <a:endParaRPr lang="en-US" altLang="zh-CN" sz="2000"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对</a:t>
            </a:r>
            <a:r>
              <a:rPr lang="en-US" altLang="zh-CN" sz="2400" b="1" dirty="0" smtClean="0">
                <a:ea typeface="宋体" panose="02010600030101010101" pitchFamily="2" charset="-122"/>
                <a:cs typeface="Times New Roman" panose="02020603050405020304" pitchFamily="18" charset="0"/>
              </a:rPr>
              <a:t>Java</a:t>
            </a:r>
            <a:r>
              <a:rPr lang="zh-CN" altLang="en-US" sz="2400" b="1" dirty="0" smtClean="0">
                <a:ea typeface="宋体" panose="02010600030101010101" pitchFamily="2" charset="-122"/>
                <a:cs typeface="Times New Roman" panose="02020603050405020304" pitchFamily="18" charset="0"/>
              </a:rPr>
              <a:t>对象的强制类型转换称为造型</a:t>
            </a:r>
            <a:endParaRPr lang="zh-CN" altLang="en-US" sz="2400" b="1" dirty="0" smtClean="0">
              <a:ea typeface="宋体" panose="02010600030101010101" pitchFamily="2" charset="-122"/>
              <a:cs typeface="Times New Roman" panose="02020603050405020304" pitchFamily="18" charset="0"/>
            </a:endParaRPr>
          </a:p>
          <a:p>
            <a:pPr lvl="1" algn="just" eaLnBrk="1" hangingPunct="1">
              <a:spcBef>
                <a:spcPct val="40000"/>
              </a:spcBef>
              <a:buFont typeface="Wingdings" panose="05000000000000000000" pitchFamily="2" charset="2"/>
              <a:buChar char="Ø"/>
            </a:pPr>
            <a:r>
              <a:rPr lang="zh-CN" altLang="en-US" sz="2000" b="1" dirty="0" smtClean="0">
                <a:solidFill>
                  <a:schemeClr val="accent2"/>
                </a:solidFill>
                <a:ea typeface="宋体" panose="02010600030101010101" pitchFamily="2" charset="-122"/>
                <a:cs typeface="Times New Roman" panose="02020603050405020304" pitchFamily="18" charset="0"/>
              </a:rPr>
              <a:t>从子类到父类的类型转换可以自动进行</a:t>
            </a:r>
            <a:endParaRPr lang="zh-CN" altLang="en-US" sz="2000" b="1" dirty="0" smtClean="0">
              <a:solidFill>
                <a:schemeClr val="accent2"/>
              </a:solidFill>
              <a:ea typeface="宋体" panose="02010600030101010101" pitchFamily="2" charset="-122"/>
              <a:cs typeface="Times New Roman" panose="02020603050405020304" pitchFamily="18" charset="0"/>
            </a:endParaRPr>
          </a:p>
          <a:p>
            <a:pPr lvl="1" algn="just" eaLnBrk="1" hangingPunct="1">
              <a:spcBef>
                <a:spcPct val="40000"/>
              </a:spcBef>
              <a:buFont typeface="Wingdings" panose="05000000000000000000" pitchFamily="2" charset="2"/>
              <a:buChar char="Ø"/>
            </a:pPr>
            <a:r>
              <a:rPr lang="zh-CN" altLang="en-US" sz="2000" b="1" dirty="0" smtClean="0">
                <a:solidFill>
                  <a:schemeClr val="accent2"/>
                </a:solidFill>
                <a:ea typeface="宋体" panose="02010600030101010101" pitchFamily="2" charset="-122"/>
                <a:cs typeface="Times New Roman" panose="02020603050405020304" pitchFamily="18" charset="0"/>
              </a:rPr>
              <a:t>从父类到子类的类型转换必须通过造型</a:t>
            </a:r>
            <a:r>
              <a:rPr lang="en-US" altLang="zh-CN" sz="2000" b="1" dirty="0" smtClean="0">
                <a:solidFill>
                  <a:schemeClr val="accent2"/>
                </a:solidFill>
                <a:ea typeface="宋体" panose="02010600030101010101" pitchFamily="2" charset="-122"/>
                <a:cs typeface="Times New Roman" panose="02020603050405020304" pitchFamily="18" charset="0"/>
              </a:rPr>
              <a:t>(</a:t>
            </a:r>
            <a:r>
              <a:rPr lang="zh-CN" altLang="en-US" sz="2000" b="1" dirty="0" smtClean="0">
                <a:solidFill>
                  <a:schemeClr val="accent2"/>
                </a:solidFill>
                <a:ea typeface="宋体" panose="02010600030101010101" pitchFamily="2" charset="-122"/>
                <a:cs typeface="Times New Roman" panose="02020603050405020304" pitchFamily="18" charset="0"/>
              </a:rPr>
              <a:t>强制类型转换</a:t>
            </a:r>
            <a:r>
              <a:rPr lang="en-US" altLang="zh-CN" sz="2000" b="1" dirty="0" smtClean="0">
                <a:solidFill>
                  <a:schemeClr val="accent2"/>
                </a:solidFill>
                <a:ea typeface="宋体" panose="02010600030101010101" pitchFamily="2" charset="-122"/>
                <a:cs typeface="Times New Roman" panose="02020603050405020304" pitchFamily="18" charset="0"/>
              </a:rPr>
              <a:t>)</a:t>
            </a:r>
            <a:r>
              <a:rPr lang="zh-CN" altLang="en-US" sz="2000" b="1" dirty="0" smtClean="0">
                <a:solidFill>
                  <a:schemeClr val="accent2"/>
                </a:solidFill>
                <a:ea typeface="宋体" panose="02010600030101010101" pitchFamily="2" charset="-122"/>
                <a:cs typeface="Times New Roman" panose="02020603050405020304" pitchFamily="18" charset="0"/>
              </a:rPr>
              <a:t>实现</a:t>
            </a:r>
            <a:endParaRPr lang="zh-CN" altLang="en-US" sz="2000" b="1" dirty="0" smtClean="0">
              <a:solidFill>
                <a:schemeClr val="accent2"/>
              </a:solidFill>
              <a:ea typeface="宋体" panose="02010600030101010101" pitchFamily="2" charset="-122"/>
              <a:cs typeface="Times New Roman" panose="02020603050405020304" pitchFamily="18" charset="0"/>
            </a:endParaRPr>
          </a:p>
          <a:p>
            <a:pPr lvl="1" algn="just" eaLnBrk="1" hangingPunct="1">
              <a:spcBef>
                <a:spcPct val="40000"/>
              </a:spcBef>
              <a:buFont typeface="Wingdings" panose="05000000000000000000" pitchFamily="2" charset="2"/>
              <a:buChar char="Ø"/>
            </a:pPr>
            <a:r>
              <a:rPr lang="zh-CN" altLang="en-US" sz="2000" b="1" dirty="0" smtClean="0">
                <a:solidFill>
                  <a:srgbClr val="FF0000"/>
                </a:solidFill>
                <a:ea typeface="宋体" panose="02010600030101010101" pitchFamily="2" charset="-122"/>
                <a:cs typeface="Times New Roman" panose="02020603050405020304" pitchFamily="18" charset="0"/>
              </a:rPr>
              <a:t>无继承关系的引用类型间的转换是非法的</a:t>
            </a:r>
            <a:endParaRPr lang="zh-CN" altLang="en-US" sz="2000" b="1"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214678" y="500042"/>
            <a:ext cx="4373575" cy="912734"/>
          </a:xfrm>
        </p:spPr>
        <p:txBody>
          <a:bodyPr/>
          <a:lstStyle/>
          <a:p>
            <a:pPr algn="l"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对象类型转换举例</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37891" name="Rectangle 3"/>
          <p:cNvSpPr>
            <a:spLocks noGrp="1" noChangeArrowheads="1"/>
          </p:cNvSpPr>
          <p:nvPr>
            <p:ph type="body" idx="1"/>
          </p:nvPr>
        </p:nvSpPr>
        <p:spPr>
          <a:xfrm>
            <a:off x="144016" y="1268760"/>
            <a:ext cx="8820472" cy="5184576"/>
          </a:xfrm>
        </p:spPr>
        <p:txBody>
          <a:bodyPr>
            <a:noAutofit/>
          </a:bodyPr>
          <a:lstStyle/>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public class </a:t>
            </a:r>
            <a:r>
              <a:rPr lang="en-US" altLang="zh-CN" sz="2400" dirty="0" err="1" smtClean="0">
                <a:solidFill>
                  <a:srgbClr val="C00000"/>
                </a:solidFill>
                <a:ea typeface="宋体" panose="02010600030101010101" pitchFamily="2" charset="-122"/>
                <a:cs typeface="Times New Roman" panose="02020603050405020304" pitchFamily="18" charset="0"/>
              </a:rPr>
              <a:t>ConversionTest</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double d = 13.4;</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long l = (long)d;</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(l);</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in = 5;</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r>
              <a:rPr lang="en-US" altLang="zh-CN" sz="2400" dirty="0" err="1">
                <a:solidFill>
                  <a:srgbClr val="C00000"/>
                </a:solidFill>
                <a:ea typeface="宋体" panose="02010600030101010101" pitchFamily="2" charset="-122"/>
                <a:cs typeface="Times New Roman" panose="02020603050405020304" pitchFamily="18" charset="0"/>
              </a:rPr>
              <a:t>boolean</a:t>
            </a:r>
            <a:r>
              <a:rPr lang="en-US" altLang="zh-CN" sz="2400" dirty="0">
                <a:solidFill>
                  <a:srgbClr val="C00000"/>
                </a:solidFill>
                <a:ea typeface="宋体" panose="02010600030101010101" pitchFamily="2" charset="-122"/>
                <a:cs typeface="Times New Roman" panose="02020603050405020304" pitchFamily="18" charset="0"/>
              </a:rPr>
              <a:t> b = (</a:t>
            </a:r>
            <a:r>
              <a:rPr lang="en-US" altLang="zh-CN" sz="2400" dirty="0" err="1">
                <a:solidFill>
                  <a:srgbClr val="C00000"/>
                </a:solidFill>
                <a:ea typeface="宋体" panose="02010600030101010101" pitchFamily="2" charset="-122"/>
                <a:cs typeface="Times New Roman" panose="02020603050405020304" pitchFamily="18" charset="0"/>
              </a:rPr>
              <a:t>boolean</a:t>
            </a:r>
            <a:r>
              <a:rPr lang="en-US" altLang="zh-CN" sz="2400" dirty="0">
                <a:solidFill>
                  <a:srgbClr val="C00000"/>
                </a:solidFill>
                <a:ea typeface="宋体" panose="02010600030101010101" pitchFamily="2" charset="-122"/>
                <a:cs typeface="Times New Roman" panose="02020603050405020304" pitchFamily="18" charset="0"/>
              </a:rPr>
              <a:t>)in;</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Object </a:t>
            </a:r>
            <a:r>
              <a:rPr lang="en-US" altLang="zh-CN" sz="2400" dirty="0" err="1">
                <a:solidFill>
                  <a:srgbClr val="C00000"/>
                </a:solidFill>
                <a:ea typeface="宋体" panose="02010600030101010101" pitchFamily="2" charset="-122"/>
                <a:cs typeface="Times New Roman" panose="02020603050405020304" pitchFamily="18" charset="0"/>
              </a:rPr>
              <a:t>obj</a:t>
            </a:r>
            <a:r>
              <a:rPr lang="en-US" altLang="zh-CN" sz="2400" dirty="0">
                <a:solidFill>
                  <a:srgbClr val="C00000"/>
                </a:solidFill>
                <a:ea typeface="宋体" panose="02010600030101010101" pitchFamily="2" charset="-122"/>
                <a:cs typeface="Times New Roman" panose="02020603050405020304" pitchFamily="18" charset="0"/>
              </a:rPr>
              <a:t> = "Hello";</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String </a:t>
            </a:r>
            <a:r>
              <a:rPr lang="en-US" altLang="zh-CN" sz="2400" dirty="0" err="1">
                <a:solidFill>
                  <a:srgbClr val="C00000"/>
                </a:solidFill>
                <a:ea typeface="宋体" panose="02010600030101010101" pitchFamily="2" charset="-122"/>
                <a:cs typeface="Times New Roman" panose="02020603050405020304" pitchFamily="18" charset="0"/>
              </a:rPr>
              <a:t>objStr</a:t>
            </a:r>
            <a:r>
              <a:rPr lang="en-US" altLang="zh-CN" sz="2400" dirty="0">
                <a:solidFill>
                  <a:srgbClr val="C00000"/>
                </a:solidFill>
                <a:ea typeface="宋体" panose="02010600030101010101" pitchFamily="2" charset="-122"/>
                <a:cs typeface="Times New Roman" panose="02020603050405020304" pitchFamily="18" charset="0"/>
              </a:rPr>
              <a:t> = (String)</a:t>
            </a:r>
            <a:r>
              <a:rPr lang="en-US" altLang="zh-CN" sz="2400" dirty="0" err="1">
                <a:solidFill>
                  <a:srgbClr val="C00000"/>
                </a:solidFill>
                <a:ea typeface="宋体" panose="02010600030101010101" pitchFamily="2" charset="-122"/>
                <a:cs typeface="Times New Roman" panose="02020603050405020304" pitchFamily="18" charset="0"/>
              </a:rPr>
              <a:t>obj</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err="1">
                <a:solidFill>
                  <a:srgbClr val="C00000"/>
                </a:solidFill>
                <a:ea typeface="宋体" panose="02010600030101010101" pitchFamily="2" charset="-122"/>
                <a:cs typeface="Times New Roman" panose="02020603050405020304" pitchFamily="18" charset="0"/>
              </a:rPr>
              <a:t>objStr</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Object </a:t>
            </a:r>
            <a:r>
              <a:rPr lang="en-US" altLang="zh-CN" sz="2400" dirty="0" err="1">
                <a:solidFill>
                  <a:srgbClr val="C00000"/>
                </a:solidFill>
                <a:ea typeface="宋体" panose="02010600030101010101" pitchFamily="2" charset="-122"/>
                <a:cs typeface="Times New Roman" panose="02020603050405020304" pitchFamily="18" charset="0"/>
              </a:rPr>
              <a:t>objPri</a:t>
            </a:r>
            <a:r>
              <a:rPr lang="en-US" altLang="zh-CN" sz="2400" dirty="0">
                <a:solidFill>
                  <a:srgbClr val="C00000"/>
                </a:solidFill>
                <a:ea typeface="宋体" panose="02010600030101010101" pitchFamily="2" charset="-122"/>
                <a:cs typeface="Times New Roman" panose="02020603050405020304" pitchFamily="18" charset="0"/>
              </a:rPr>
              <a:t> = new Integer(5</a:t>
            </a:r>
            <a:r>
              <a:rPr lang="en-US" altLang="zh-CN" sz="2400" dirty="0" smtClean="0">
                <a:solidFill>
                  <a:srgbClr val="C00000"/>
                </a:solidFill>
                <a:ea typeface="宋体" panose="02010600030101010101" pitchFamily="2" charset="-122"/>
                <a:cs typeface="Times New Roman" panose="02020603050405020304" pitchFamily="18" charset="0"/>
              </a:rPr>
              <a:t>);</a:t>
            </a:r>
            <a:endParaRPr lang="zh-CN" altLang="en-US"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t>
            </a:r>
            <a:r>
              <a:rPr lang="zh-CN" altLang="en-US" sz="2400" dirty="0">
                <a:solidFill>
                  <a:srgbClr val="C00000"/>
                </a:solidFill>
                <a:ea typeface="宋体" panose="02010600030101010101" pitchFamily="2" charset="-122"/>
                <a:cs typeface="Times New Roman" panose="02020603050405020304" pitchFamily="18" charset="0"/>
              </a:rPr>
              <a:t>所以下面代码运行时引发</a:t>
            </a:r>
            <a:r>
              <a:rPr lang="en-US" altLang="zh-CN" sz="2400" dirty="0" err="1">
                <a:solidFill>
                  <a:srgbClr val="C00000"/>
                </a:solidFill>
                <a:ea typeface="宋体" panose="02010600030101010101" pitchFamily="2" charset="-122"/>
                <a:cs typeface="Times New Roman" panose="02020603050405020304" pitchFamily="18" charset="0"/>
              </a:rPr>
              <a:t>ClassCastException</a:t>
            </a:r>
            <a:r>
              <a:rPr lang="zh-CN" altLang="en-US" sz="2400" dirty="0">
                <a:solidFill>
                  <a:srgbClr val="C00000"/>
                </a:solidFill>
                <a:ea typeface="宋体" panose="02010600030101010101" pitchFamily="2" charset="-122"/>
                <a:cs typeface="Times New Roman" panose="02020603050405020304" pitchFamily="18" charset="0"/>
              </a:rPr>
              <a:t>异常</a:t>
            </a:r>
            <a:endParaRPr lang="zh-CN" altLang="en-US"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String </a:t>
            </a:r>
            <a:r>
              <a:rPr lang="en-US" altLang="zh-CN" sz="2400" dirty="0" err="1">
                <a:solidFill>
                  <a:srgbClr val="C00000"/>
                </a:solidFill>
                <a:ea typeface="宋体" panose="02010600030101010101" pitchFamily="2" charset="-122"/>
                <a:cs typeface="Times New Roman" panose="02020603050405020304" pitchFamily="18" charset="0"/>
              </a:rPr>
              <a:t>str</a:t>
            </a:r>
            <a:r>
              <a:rPr lang="en-US" altLang="zh-CN" sz="2400" dirty="0">
                <a:solidFill>
                  <a:srgbClr val="C00000"/>
                </a:solidFill>
                <a:ea typeface="宋体" panose="02010600030101010101" pitchFamily="2" charset="-122"/>
                <a:cs typeface="Times New Roman" panose="02020603050405020304" pitchFamily="18" charset="0"/>
              </a:rPr>
              <a:t> = (String)</a:t>
            </a:r>
            <a:r>
              <a:rPr lang="en-US" altLang="zh-CN" sz="2400" dirty="0" err="1">
                <a:solidFill>
                  <a:srgbClr val="C00000"/>
                </a:solidFill>
                <a:ea typeface="宋体" panose="02010600030101010101" pitchFamily="2" charset="-122"/>
                <a:cs typeface="Times New Roman" panose="02020603050405020304" pitchFamily="18" charset="0"/>
              </a:rPr>
              <a:t>objPri</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0143" y="1844824"/>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anose="02010600030101010101" pitchFamily="2" charset="-122"/>
              </a:rPr>
              <a:t>较高级的基本数据类型</a:t>
            </a:r>
            <a:endParaRPr lang="zh-CN" altLang="en-US" dirty="0">
              <a:solidFill>
                <a:schemeClr val="tx1"/>
              </a:solidFill>
              <a:ea typeface="宋体" panose="02010600030101010101" pitchFamily="2" charset="-122"/>
            </a:endParaRPr>
          </a:p>
        </p:txBody>
      </p:sp>
      <p:sp>
        <p:nvSpPr>
          <p:cNvPr id="5" name="矩形 4"/>
          <p:cNvSpPr/>
          <p:nvPr/>
        </p:nvSpPr>
        <p:spPr>
          <a:xfrm>
            <a:off x="630143" y="4797152"/>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anose="02010600030101010101" pitchFamily="2" charset="-122"/>
              </a:rPr>
              <a:t>较低级的基本数据类型</a:t>
            </a:r>
            <a:endParaRPr lang="zh-CN" altLang="en-US" dirty="0">
              <a:solidFill>
                <a:schemeClr val="tx1"/>
              </a:solidFill>
              <a:ea typeface="宋体" panose="02010600030101010101" pitchFamily="2" charset="-122"/>
            </a:endParaRPr>
          </a:p>
        </p:txBody>
      </p:sp>
      <p:cxnSp>
        <p:nvCxnSpPr>
          <p:cNvPr id="7" name="直接箭头连接符 6"/>
          <p:cNvCxnSpPr/>
          <p:nvPr/>
        </p:nvCxnSpPr>
        <p:spPr>
          <a:xfrm flipV="1">
            <a:off x="2555776" y="285293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51720" y="3501008"/>
            <a:ext cx="1584176" cy="369332"/>
          </a:xfrm>
          <a:prstGeom prst="rect">
            <a:avLst/>
          </a:prstGeom>
          <a:noFill/>
        </p:spPr>
        <p:txBody>
          <a:bodyPr wrap="square" rtlCol="0">
            <a:spAutoFit/>
          </a:bodyPr>
          <a:lstStyle/>
          <a:p>
            <a:r>
              <a:rPr lang="zh-CN" altLang="en-US" dirty="0" smtClean="0">
                <a:ea typeface="宋体" panose="02010600030101010101" pitchFamily="2" charset="-122"/>
              </a:rPr>
              <a:t>自动类型转化</a:t>
            </a:r>
            <a:endParaRPr lang="zh-CN" altLang="en-US" dirty="0">
              <a:ea typeface="宋体" panose="02010600030101010101" pitchFamily="2" charset="-122"/>
            </a:endParaRPr>
          </a:p>
        </p:txBody>
      </p:sp>
      <p:cxnSp>
        <p:nvCxnSpPr>
          <p:cNvPr id="12" name="直接箭头连接符 11"/>
          <p:cNvCxnSpPr/>
          <p:nvPr/>
        </p:nvCxnSpPr>
        <p:spPr>
          <a:xfrm>
            <a:off x="1115616" y="285293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8849" y="3370012"/>
            <a:ext cx="1818275" cy="640080"/>
          </a:xfrm>
          <a:prstGeom prst="rect">
            <a:avLst/>
          </a:prstGeom>
          <a:noFill/>
        </p:spPr>
        <p:txBody>
          <a:bodyPr wrap="square" rtlCol="0">
            <a:spAutoFit/>
          </a:bodyPr>
          <a:lstStyle/>
          <a:p>
            <a:r>
              <a:rPr lang="zh-CN" altLang="en-US" dirty="0" smtClean="0">
                <a:ea typeface="宋体" panose="02010600030101010101" pitchFamily="2" charset="-122"/>
              </a:rPr>
              <a:t>强制类型转化</a:t>
            </a:r>
            <a:endParaRPr lang="zh-CN" altLang="en-US" dirty="0" smtClean="0">
              <a:ea typeface="宋体" panose="02010600030101010101" pitchFamily="2" charset="-122"/>
            </a:endParaRPr>
          </a:p>
          <a:p>
            <a:r>
              <a:rPr lang="zh-CN" altLang="en-US" dirty="0">
                <a:ea typeface="宋体" panose="02010600030101010101" pitchFamily="2" charset="-122"/>
              </a:rPr>
              <a:t>可能损失精度</a:t>
            </a:r>
            <a:endParaRPr lang="zh-CN" altLang="en-US" dirty="0">
              <a:ea typeface="宋体" panose="02010600030101010101" pitchFamily="2" charset="-122"/>
            </a:endParaRPr>
          </a:p>
        </p:txBody>
      </p:sp>
      <p:cxnSp>
        <p:nvCxnSpPr>
          <p:cNvPr id="15" name="直接连接符 14"/>
          <p:cNvCxnSpPr/>
          <p:nvPr/>
        </p:nvCxnSpPr>
        <p:spPr>
          <a:xfrm>
            <a:off x="4139952" y="620688"/>
            <a:ext cx="0" cy="62373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20072" y="1700808"/>
            <a:ext cx="3096344"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anose="02010600030101010101" pitchFamily="2" charset="-122"/>
              </a:rPr>
              <a:t>父类（如：</a:t>
            </a:r>
            <a:r>
              <a:rPr lang="en-US" altLang="zh-CN" dirty="0" smtClean="0">
                <a:solidFill>
                  <a:schemeClr val="tx1"/>
                </a:solidFill>
                <a:ea typeface="宋体" panose="02010600030101010101" pitchFamily="2" charset="-122"/>
              </a:rPr>
              <a:t>Person</a:t>
            </a:r>
            <a:r>
              <a:rPr lang="zh-CN" altLang="en-US" dirty="0" smtClean="0">
                <a:solidFill>
                  <a:schemeClr val="tx1"/>
                </a:solidFill>
                <a:ea typeface="宋体" panose="02010600030101010101" pitchFamily="2" charset="-122"/>
              </a:rPr>
              <a:t>）</a:t>
            </a:r>
            <a:endParaRPr lang="zh-CN" altLang="en-US" dirty="0">
              <a:solidFill>
                <a:schemeClr val="tx1"/>
              </a:solidFill>
              <a:ea typeface="宋体" panose="02010600030101010101" pitchFamily="2" charset="-122"/>
            </a:endParaRPr>
          </a:p>
        </p:txBody>
      </p:sp>
      <p:sp>
        <p:nvSpPr>
          <p:cNvPr id="17" name="矩形 16"/>
          <p:cNvSpPr/>
          <p:nvPr/>
        </p:nvSpPr>
        <p:spPr>
          <a:xfrm>
            <a:off x="5220072" y="4941168"/>
            <a:ext cx="3168352"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anose="02010600030101010101" pitchFamily="2" charset="-122"/>
              </a:rPr>
              <a:t>子类（如：</a:t>
            </a:r>
            <a:r>
              <a:rPr lang="en-US" altLang="zh-CN" dirty="0" smtClean="0">
                <a:solidFill>
                  <a:schemeClr val="tx1"/>
                </a:solidFill>
                <a:ea typeface="宋体" panose="02010600030101010101" pitchFamily="2" charset="-122"/>
              </a:rPr>
              <a:t>Student</a:t>
            </a:r>
            <a:r>
              <a:rPr lang="zh-CN" altLang="en-US" dirty="0" smtClean="0">
                <a:solidFill>
                  <a:schemeClr val="tx1"/>
                </a:solidFill>
                <a:ea typeface="宋体" panose="02010600030101010101" pitchFamily="2" charset="-122"/>
              </a:rPr>
              <a:t>）</a:t>
            </a:r>
            <a:endParaRPr lang="zh-CN" altLang="en-US" dirty="0">
              <a:solidFill>
                <a:schemeClr val="tx1"/>
              </a:solidFill>
              <a:ea typeface="宋体" panose="02010600030101010101" pitchFamily="2" charset="-122"/>
            </a:endParaRPr>
          </a:p>
        </p:txBody>
      </p:sp>
      <p:cxnSp>
        <p:nvCxnSpPr>
          <p:cNvPr id="20" name="直接箭头连接符 19"/>
          <p:cNvCxnSpPr/>
          <p:nvPr/>
        </p:nvCxnSpPr>
        <p:spPr>
          <a:xfrm flipV="1">
            <a:off x="7596336" y="285293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92280" y="3541658"/>
            <a:ext cx="1584176" cy="369332"/>
          </a:xfrm>
          <a:prstGeom prst="rect">
            <a:avLst/>
          </a:prstGeom>
          <a:noFill/>
        </p:spPr>
        <p:txBody>
          <a:bodyPr wrap="square" rtlCol="0">
            <a:spAutoFit/>
          </a:bodyPr>
          <a:lstStyle/>
          <a:p>
            <a:r>
              <a:rPr lang="zh-CN" altLang="en-US" dirty="0" smtClean="0">
                <a:ea typeface="宋体" panose="02010600030101010101" pitchFamily="2" charset="-122"/>
              </a:rPr>
              <a:t>向上转型</a:t>
            </a:r>
            <a:endParaRPr lang="zh-CN" altLang="en-US" dirty="0">
              <a:ea typeface="宋体" panose="02010600030101010101" pitchFamily="2" charset="-122"/>
            </a:endParaRPr>
          </a:p>
        </p:txBody>
      </p:sp>
      <p:cxnSp>
        <p:nvCxnSpPr>
          <p:cNvPr id="23" name="直接箭头连接符 22"/>
          <p:cNvCxnSpPr/>
          <p:nvPr/>
        </p:nvCxnSpPr>
        <p:spPr>
          <a:xfrm>
            <a:off x="5940152" y="285293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65993" y="3370184"/>
            <a:ext cx="1584176" cy="369332"/>
          </a:xfrm>
          <a:prstGeom prst="rect">
            <a:avLst/>
          </a:prstGeom>
          <a:noFill/>
        </p:spPr>
        <p:txBody>
          <a:bodyPr wrap="square" rtlCol="0">
            <a:spAutoFit/>
          </a:bodyPr>
          <a:lstStyle/>
          <a:p>
            <a:r>
              <a:rPr lang="zh-CN" altLang="en-US" dirty="0" smtClean="0">
                <a:ea typeface="宋体" panose="02010600030101010101" pitchFamily="2" charset="-122"/>
              </a:rPr>
              <a:t>向下转型</a:t>
            </a:r>
            <a:endParaRPr lang="zh-CN" altLang="en-US" dirty="0">
              <a:ea typeface="宋体" panose="02010600030101010101" pitchFamily="2" charset="-122"/>
            </a:endParaRPr>
          </a:p>
        </p:txBody>
      </p:sp>
      <p:sp>
        <p:nvSpPr>
          <p:cNvPr id="26" name="TextBox 25"/>
          <p:cNvSpPr txBox="1"/>
          <p:nvPr/>
        </p:nvSpPr>
        <p:spPr>
          <a:xfrm>
            <a:off x="4719320" y="3910965"/>
            <a:ext cx="2877185" cy="642620"/>
          </a:xfrm>
          <a:prstGeom prst="rect">
            <a:avLst/>
          </a:prstGeom>
          <a:noFill/>
        </p:spPr>
        <p:txBody>
          <a:bodyPr wrap="square" rtlCol="0">
            <a:spAutoFit/>
          </a:bodyPr>
          <a:lstStyle/>
          <a:p>
            <a:r>
              <a:rPr lang="zh-CN" altLang="en-US" dirty="0" smtClean="0">
                <a:ea typeface="宋体" panose="02010600030101010101" pitchFamily="2" charset="-122"/>
              </a:rPr>
              <a:t>使用</a:t>
            </a:r>
            <a:r>
              <a:rPr lang="en-US" altLang="zh-CN" dirty="0" err="1" smtClean="0">
                <a:ea typeface="宋体" panose="02010600030101010101" pitchFamily="2" charset="-122"/>
              </a:rPr>
              <a:t>instanceof</a:t>
            </a:r>
            <a:r>
              <a:rPr lang="zh-CN" altLang="en-US" dirty="0" smtClean="0">
                <a:ea typeface="宋体" panose="02010600030101010101" pitchFamily="2" charset="-122"/>
              </a:rPr>
              <a:t>进行判断，不然会报</a:t>
            </a:r>
            <a:r>
              <a:rPr lang="en-US" altLang="zh-CN" dirty="0" smtClean="0">
                <a:ea typeface="宋体" panose="02010600030101010101" pitchFamily="2" charset="-122"/>
              </a:rPr>
              <a:t>ClassCastException</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lstStyle/>
          <a:p>
            <a:r>
              <a:rPr lang="zh-CN" altLang="en-US" dirty="0" smtClean="0"/>
              <a:t>多态数组</a:t>
            </a:r>
            <a:endParaRPr lang="zh-CN" altLang="en-US" dirty="0"/>
          </a:p>
        </p:txBody>
      </p:sp>
      <p:sp>
        <p:nvSpPr>
          <p:cNvPr id="3" name="内容占位符 2"/>
          <p:cNvSpPr>
            <a:spLocks noGrp="1"/>
          </p:cNvSpPr>
          <p:nvPr>
            <p:ph idx="1"/>
          </p:nvPr>
        </p:nvSpPr>
        <p:spPr/>
        <p:txBody>
          <a:bodyPr/>
          <a:lstStyle/>
          <a:p>
            <a:pPr marL="285750" indent="-285750">
              <a:lnSpc>
                <a:spcPct val="150000"/>
              </a:lnSpc>
              <a:spcBef>
                <a:spcPts val="1200"/>
              </a:spcBef>
              <a:buFont typeface="Wingdings" panose="05000000000000000000" pitchFamily="2" charset="2"/>
              <a:buChar char="Ø"/>
              <a:defRPr/>
            </a:pPr>
            <a:r>
              <a:rPr lang="zh-CN" altLang="en-US" sz="2400" dirty="0" smtClean="0">
                <a:latin typeface="宋体" panose="02010600030101010101" pitchFamily="2" charset="-122"/>
                <a:ea typeface="宋体" panose="02010600030101010101" pitchFamily="2" charset="-122"/>
              </a:rPr>
              <a:t>多态在</a:t>
            </a:r>
            <a:r>
              <a:rPr lang="en-US" altLang="zh-CN" sz="2400" dirty="0" smtClean="0">
                <a:latin typeface="宋体" panose="02010600030101010101" pitchFamily="2" charset="-122"/>
                <a:ea typeface="宋体" panose="02010600030101010101" pitchFamily="2" charset="-122"/>
              </a:rPr>
              <a:t>Java</a:t>
            </a:r>
            <a:r>
              <a:rPr lang="zh-CN" altLang="en-US" sz="2400" dirty="0" smtClean="0">
                <a:latin typeface="宋体" panose="02010600030101010101" pitchFamily="2" charset="-122"/>
                <a:ea typeface="宋体" panose="02010600030101010101" pitchFamily="2" charset="-122"/>
              </a:rPr>
              <a:t>应用程序中被广泛使用。多态数组是多态的用途之一。</a:t>
            </a:r>
            <a:endParaRPr lang="en-US" altLang="zh-CN" sz="2400" dirty="0" smtClean="0">
              <a:latin typeface="宋体" panose="02010600030101010101" pitchFamily="2" charset="-122"/>
              <a:ea typeface="宋体" panose="02010600030101010101" pitchFamily="2" charset="-122"/>
            </a:endParaRPr>
          </a:p>
          <a:p>
            <a:pPr marL="285750" indent="-285750">
              <a:lnSpc>
                <a:spcPct val="150000"/>
              </a:lnSpc>
              <a:spcBef>
                <a:spcPts val="1200"/>
              </a:spcBef>
              <a:buFont typeface="Wingdings" panose="05000000000000000000" pitchFamily="2" charset="2"/>
              <a:buChar char="Ø"/>
              <a:defRPr/>
            </a:pPr>
            <a:r>
              <a:rPr lang="zh-CN" altLang="en-US" sz="2400" dirty="0" smtClean="0">
                <a:latin typeface="宋体" panose="02010600030101010101" pitchFamily="2" charset="-122"/>
                <a:ea typeface="宋体" panose="02010600030101010101" pitchFamily="2" charset="-122"/>
              </a:rPr>
              <a:t>多态数组 </a:t>
            </a:r>
            <a:r>
              <a:rPr lang="en-US" altLang="zh-CN" sz="2400" dirty="0" smtClean="0">
                <a:latin typeface="宋体" panose="02010600030101010101" pitchFamily="2" charset="-122"/>
                <a:ea typeface="宋体" panose="02010600030101010101" pitchFamily="2" charset="-122"/>
              </a:rPr>
              <a:t>— </a:t>
            </a:r>
            <a:r>
              <a:rPr lang="en-US" altLang="zh-CN" sz="2400" dirty="0" err="1" smtClean="0">
                <a:latin typeface="宋体" panose="02010600030101010101" pitchFamily="2" charset="-122"/>
                <a:ea typeface="宋体" panose="02010600030101010101" pitchFamily="2" charset="-122"/>
              </a:rPr>
              <a:t>在引用类型的数组中，使用多态形式存放对象</a:t>
            </a:r>
            <a:endParaRPr lang="en-US" altLang="zh-CN" sz="2400" dirty="0" smtClean="0">
              <a:latin typeface="宋体" panose="02010600030101010101" pitchFamily="2" charset="-122"/>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56"/>
            <a:ext cx="8229600" cy="857256"/>
          </a:xfrm>
        </p:spPr>
        <p:txBody>
          <a:bodyPr/>
          <a:lstStyle/>
          <a:p>
            <a:r>
              <a:rPr lang="zh-CN" altLang="en-US" dirty="0" smtClean="0"/>
              <a:t>多态数组示例</a:t>
            </a:r>
            <a:endParaRPr lang="zh-CN" altLang="en-US" dirty="0"/>
          </a:p>
        </p:txBody>
      </p:sp>
      <p:pic>
        <p:nvPicPr>
          <p:cNvPr id="4" name="Picture 2"/>
          <p:cNvPicPr>
            <a:picLocks noChangeAspect="1" noChangeArrowheads="1"/>
          </p:cNvPicPr>
          <p:nvPr/>
        </p:nvPicPr>
        <p:blipFill>
          <a:blip r:embed="rId1" cstate="print"/>
          <a:srcRect/>
          <a:stretch>
            <a:fillRect/>
          </a:stretch>
        </p:blipFill>
        <p:spPr bwMode="auto">
          <a:xfrm>
            <a:off x="2571736" y="1928802"/>
            <a:ext cx="3528392" cy="3493196"/>
          </a:xfrm>
          <a:prstGeom prst="rect">
            <a:avLst/>
          </a:prstGeom>
          <a:noFill/>
          <a:ln w="9525">
            <a:noFill/>
            <a:miter lim="800000"/>
            <a:headEnd/>
            <a:tailEnd/>
          </a:ln>
        </p:spPr>
      </p:pic>
      <p:sp>
        <p:nvSpPr>
          <p:cNvPr id="5" name="TextBox 4"/>
          <p:cNvSpPr txBox="1"/>
          <p:nvPr/>
        </p:nvSpPr>
        <p:spPr>
          <a:xfrm>
            <a:off x="714348" y="1357298"/>
            <a:ext cx="5072098" cy="677108"/>
          </a:xfrm>
          <a:prstGeom prst="rect">
            <a:avLst/>
          </a:prstGeom>
          <a:noFill/>
        </p:spPr>
        <p:txBody>
          <a:bodyPr wrap="square" rtlCol="0">
            <a:spAutoFit/>
          </a:bodyPr>
          <a:lstStyle/>
          <a:p>
            <a:r>
              <a:rPr lang="zh-CN" altLang="en-US" sz="2000" dirty="0" smtClean="0">
                <a:ea typeface="宋体" panose="02010600030101010101" pitchFamily="2" charset="-122"/>
              </a:rPr>
              <a:t>现有一个继承结构如下：</a:t>
            </a:r>
            <a:endParaRPr lang="en-US" altLang="zh-CN" sz="2000" dirty="0" smtClean="0">
              <a:ea typeface="宋体" panose="02010600030101010101" pitchFamily="2" charset="-122"/>
            </a:endParaRPr>
          </a:p>
          <a:p>
            <a:endParaRPr lang="zh-CN" altLang="en-US" dirty="0"/>
          </a:p>
        </p:txBody>
      </p:sp>
      <p:sp>
        <p:nvSpPr>
          <p:cNvPr id="6" name="TextBox 5"/>
          <p:cNvSpPr txBox="1"/>
          <p:nvPr/>
        </p:nvSpPr>
        <p:spPr>
          <a:xfrm>
            <a:off x="642910" y="5572140"/>
            <a:ext cx="7500990" cy="646331"/>
          </a:xfrm>
          <a:prstGeom prst="rect">
            <a:avLst/>
          </a:prstGeom>
          <a:noFill/>
        </p:spPr>
        <p:txBody>
          <a:bodyPr wrap="square" rtlCol="0">
            <a:spAutoFit/>
          </a:bodyPr>
          <a:lstStyle/>
          <a:p>
            <a:pPr>
              <a:buFont typeface="Wingdings" panose="05000000000000000000" pitchFamily="2" charset="2"/>
              <a:buChar char="l"/>
            </a:pPr>
            <a:r>
              <a:rPr lang="zh-CN" altLang="en-US" dirty="0" smtClean="0">
                <a:ea typeface="宋体" panose="02010600030101010101" pitchFamily="2" charset="-122"/>
              </a:rPr>
              <a:t>要求创建五个年龄不等的</a:t>
            </a:r>
            <a:r>
              <a:rPr lang="en-US" altLang="zh-CN" dirty="0" smtClean="0">
                <a:ea typeface="宋体" panose="02010600030101010101" pitchFamily="2" charset="-122"/>
              </a:rPr>
              <a:t>Person</a:t>
            </a:r>
            <a:r>
              <a:rPr lang="zh-CN" altLang="en-US" dirty="0" smtClean="0">
                <a:ea typeface="宋体" panose="02010600030101010101" pitchFamily="2" charset="-122"/>
              </a:rPr>
              <a:t>、</a:t>
            </a:r>
            <a:r>
              <a:rPr lang="en-US" altLang="zh-CN" dirty="0" smtClean="0">
                <a:ea typeface="宋体" panose="02010600030101010101" pitchFamily="2" charset="-122"/>
              </a:rPr>
              <a:t>Student</a:t>
            </a:r>
            <a:r>
              <a:rPr lang="zh-CN" altLang="en-US" dirty="0" smtClean="0">
                <a:ea typeface="宋体" panose="02010600030101010101" pitchFamily="2" charset="-122"/>
              </a:rPr>
              <a:t>和</a:t>
            </a:r>
            <a:r>
              <a:rPr lang="en-US" altLang="zh-CN" dirty="0" smtClean="0">
                <a:ea typeface="宋体" panose="02010600030101010101" pitchFamily="2" charset="-122"/>
              </a:rPr>
              <a:t>Teacher</a:t>
            </a:r>
            <a:r>
              <a:rPr lang="zh-CN" altLang="en-US" dirty="0" smtClean="0">
                <a:ea typeface="宋体" panose="02010600030101010101" pitchFamily="2" charset="-122"/>
              </a:rPr>
              <a:t>对象，并将他们按年龄排序输出，应如何实现？</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3643306" y="738171"/>
            <a:ext cx="1728192" cy="792634"/>
          </a:xfrm>
        </p:spPr>
        <p:txBody>
          <a:bodyPr>
            <a:normAutofit/>
          </a:bodyPr>
          <a:lstStyle/>
          <a:p>
            <a:pPr algn="l" eaLnBrk="1" hangingPunct="1">
              <a:defRPr/>
            </a:pPr>
            <a:r>
              <a:rPr lang="zh-CN" altLang="en-US" b="1" dirty="0" smtClean="0">
                <a:latin typeface="+mn-lt"/>
                <a:ea typeface="宋体" panose="02010600030101010101" pitchFamily="2" charset="-122"/>
                <a:cs typeface="Times New Roman" panose="02020603050405020304" pitchFamily="18" charset="0"/>
              </a:rPr>
              <a:t>继  承</a:t>
            </a:r>
            <a:r>
              <a:rPr lang="en-US" altLang="zh-CN" b="1" dirty="0" smtClean="0">
                <a:latin typeface="+mn-lt"/>
                <a:ea typeface="宋体" panose="02010600030101010101" pitchFamily="2" charset="-122"/>
                <a:cs typeface="Times New Roman" panose="02020603050405020304" pitchFamily="18" charset="0"/>
              </a:rPr>
              <a:t>(2)</a:t>
            </a:r>
            <a:r>
              <a:rPr lang="zh-CN" altLang="en-US" b="1" dirty="0" smtClean="0">
                <a:latin typeface="+mn-lt"/>
                <a:ea typeface="宋体" panose="02010600030101010101" pitchFamily="2" charset="-122"/>
                <a:cs typeface="Times New Roman" panose="02020603050405020304" pitchFamily="18" charset="0"/>
              </a:rPr>
              <a:t> </a:t>
            </a:r>
            <a:endParaRPr lang="en-US" altLang="zh-CN" b="1" dirty="0" smtClean="0">
              <a:latin typeface="+mn-lt"/>
              <a:ea typeface="宋体" panose="02010600030101010101" pitchFamily="2" charset="-122"/>
              <a:cs typeface="Times New Roman" panose="02020603050405020304" pitchFamily="18" charset="0"/>
            </a:endParaRPr>
          </a:p>
        </p:txBody>
      </p:sp>
      <p:pic>
        <p:nvPicPr>
          <p:cNvPr id="8" name="Picture 2"/>
          <p:cNvPicPr>
            <a:picLocks noChangeAspect="1" noChangeArrowheads="1"/>
          </p:cNvPicPr>
          <p:nvPr/>
        </p:nvPicPr>
        <p:blipFill>
          <a:blip r:embed="rId1" cstate="print"/>
          <a:srcRect/>
          <a:stretch>
            <a:fillRect/>
          </a:stretch>
        </p:blipFill>
        <p:spPr bwMode="auto">
          <a:xfrm>
            <a:off x="3286116" y="1500174"/>
            <a:ext cx="2543892" cy="51355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646360"/>
            <a:ext cx="4090995" cy="853814"/>
          </a:xfrm>
        </p:spPr>
        <p:txBody>
          <a:bodyPr/>
          <a:lstStyle/>
          <a:p>
            <a:pPr algn="l">
              <a:defRPr/>
            </a:pPr>
            <a:r>
              <a:rPr lang="zh-CN" altLang="en-US" dirty="0" smtClean="0"/>
              <a:t>多态数组示例</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357158" y="1428736"/>
            <a:ext cx="8072494" cy="3016210"/>
          </a:xfrm>
          <a:prstGeom prst="rect">
            <a:avLst/>
          </a:prstGeom>
          <a:noFill/>
          <a:ln w="9525">
            <a:noFill/>
            <a:miter lim="800000"/>
          </a:ln>
        </p:spPr>
        <p:txBody>
          <a:bodyPr wrap="square">
            <a:spAutoFit/>
          </a:bodyPr>
          <a:lstStyle/>
          <a:p>
            <a:pPr marL="285750" indent="-285750">
              <a:lnSpc>
                <a:spcPct val="150000"/>
              </a:lnSpc>
              <a:spcBef>
                <a:spcPts val="1200"/>
              </a:spcBef>
              <a:buFont typeface="Wingdings" panose="05000000000000000000" pitchFamily="2" charset="2"/>
              <a:buChar char="Ø"/>
              <a:defRPr/>
            </a:pPr>
            <a:r>
              <a:rPr lang="zh-CN" altLang="en-US" sz="2400" dirty="0" smtClean="0">
                <a:latin typeface="宋体" panose="02010600030101010101" pitchFamily="2" charset="-122"/>
                <a:ea typeface="宋体" panose="02010600030101010101" pitchFamily="2" charset="-122"/>
              </a:rPr>
              <a:t>对于这种处于同一个继承层次中的对象，使用多态数组来存放是最为简便的方法之一。</a:t>
            </a:r>
            <a:endParaRPr lang="zh-CN" altLang="en-US" sz="2400" dirty="0" smtClean="0">
              <a:latin typeface="宋体" panose="02010600030101010101" pitchFamily="2" charset="-122"/>
              <a:ea typeface="宋体" panose="02010600030101010101" pitchFamily="2" charset="-122"/>
            </a:endParaRPr>
          </a:p>
          <a:p>
            <a:pPr marL="1276350" lvl="2" indent="-361950">
              <a:defRPr/>
            </a:pPr>
            <a:r>
              <a:rPr lang="en-US" altLang="zh-CN" dirty="0" smtClean="0">
                <a:ea typeface="宋体" panose="02010600030101010101" pitchFamily="2" charset="-122"/>
              </a:rPr>
              <a:t>   </a:t>
            </a:r>
            <a:endParaRPr lang="en-US" altLang="zh-CN" dirty="0" smtClean="0">
              <a:ea typeface="宋体" panose="02010600030101010101" pitchFamily="2" charset="-122"/>
            </a:endParaRPr>
          </a:p>
          <a:p>
            <a:pPr marL="1276350" lvl="2" indent="-361950">
              <a:defRPr/>
            </a:pPr>
            <a:r>
              <a:rPr lang="en-US" altLang="zh-CN" sz="2000" dirty="0" smtClean="0">
                <a:ea typeface="宋体" panose="02010600030101010101" pitchFamily="2" charset="-122"/>
              </a:rPr>
              <a:t>Person[] person = {new Person("</a:t>
            </a:r>
            <a:r>
              <a:rPr lang="zh-CN" altLang="en-US" sz="2000" dirty="0" smtClean="0">
                <a:ea typeface="宋体" panose="02010600030101010101" pitchFamily="2" charset="-122"/>
              </a:rPr>
              <a:t>张三</a:t>
            </a:r>
            <a:r>
              <a:rPr lang="en-US" altLang="zh-CN" sz="2000" dirty="0" smtClean="0">
                <a:ea typeface="宋体" panose="02010600030101010101" pitchFamily="2" charset="-122"/>
              </a:rPr>
              <a:t>", 32),</a:t>
            </a:r>
            <a:endParaRPr lang="en-US" altLang="zh-CN" sz="2000" dirty="0" smtClean="0">
              <a:ea typeface="宋体" panose="02010600030101010101" pitchFamily="2" charset="-122"/>
            </a:endParaRPr>
          </a:p>
          <a:p>
            <a:pPr marL="1276350" lvl="2" indent="-361950">
              <a:defRPr/>
            </a:pPr>
            <a:r>
              <a:rPr lang="en-US" altLang="zh-CN" sz="2000" dirty="0" smtClean="0">
                <a:ea typeface="宋体" panose="02010600030101010101" pitchFamily="2" charset="-122"/>
              </a:rPr>
              <a:t>                                  new Student("</a:t>
            </a:r>
            <a:r>
              <a:rPr lang="zh-CN" altLang="en-US" sz="2000" dirty="0" smtClean="0">
                <a:ea typeface="宋体" panose="02010600030101010101" pitchFamily="2" charset="-122"/>
              </a:rPr>
              <a:t>李四</a:t>
            </a:r>
            <a:r>
              <a:rPr lang="en-US" altLang="zh-CN" sz="2000" dirty="0" smtClean="0">
                <a:ea typeface="宋体" panose="02010600030101010101" pitchFamily="2" charset="-122"/>
              </a:rPr>
              <a:t>", 21, 120, 90.0),</a:t>
            </a:r>
            <a:endParaRPr lang="en-US" altLang="zh-CN" sz="2000" dirty="0" smtClean="0">
              <a:ea typeface="宋体" panose="02010600030101010101" pitchFamily="2" charset="-122"/>
            </a:endParaRPr>
          </a:p>
          <a:p>
            <a:pPr marL="1276350" lvl="2" indent="-361950">
              <a:defRPr/>
            </a:pPr>
            <a:r>
              <a:rPr lang="en-US" altLang="zh-CN" sz="2000" dirty="0" smtClean="0">
                <a:ea typeface="宋体" panose="02010600030101010101" pitchFamily="2" charset="-122"/>
              </a:rPr>
              <a:t>                                  new Student("</a:t>
            </a:r>
            <a:r>
              <a:rPr lang="zh-CN" altLang="en-US" sz="2000" dirty="0" smtClean="0">
                <a:ea typeface="宋体" panose="02010600030101010101" pitchFamily="2" charset="-122"/>
              </a:rPr>
              <a:t>王五</a:t>
            </a:r>
            <a:r>
              <a:rPr lang="en-US" altLang="zh-CN" sz="2000" dirty="0" smtClean="0">
                <a:ea typeface="宋体" panose="02010600030101010101" pitchFamily="2" charset="-122"/>
              </a:rPr>
              <a:t>", 22, 119, 91.5),</a:t>
            </a:r>
            <a:endParaRPr lang="en-US" altLang="zh-CN" sz="2000" dirty="0" smtClean="0">
              <a:ea typeface="宋体" panose="02010600030101010101" pitchFamily="2" charset="-122"/>
            </a:endParaRPr>
          </a:p>
          <a:p>
            <a:pPr marL="1276350" lvl="2" indent="-361950">
              <a:defRPr/>
            </a:pPr>
            <a:r>
              <a:rPr lang="en-US" altLang="zh-CN" sz="2000" dirty="0" smtClean="0">
                <a:ea typeface="宋体" panose="02010600030101010101" pitchFamily="2" charset="-122"/>
              </a:rPr>
              <a:t>                                  new Teacher("</a:t>
            </a:r>
            <a:r>
              <a:rPr lang="zh-CN" altLang="en-US" sz="2000" dirty="0" smtClean="0">
                <a:ea typeface="宋体" panose="02010600030101010101" pitchFamily="2" charset="-122"/>
              </a:rPr>
              <a:t>刘老师</a:t>
            </a:r>
            <a:r>
              <a:rPr lang="en-US" altLang="zh-CN" sz="2000" dirty="0" smtClean="0">
                <a:ea typeface="宋体" panose="02010600030101010101" pitchFamily="2" charset="-122"/>
              </a:rPr>
              <a:t>", 35, 10, "Java EE"),</a:t>
            </a:r>
            <a:endParaRPr lang="en-US" altLang="zh-CN" sz="2000" dirty="0" smtClean="0">
              <a:ea typeface="宋体" panose="02010600030101010101" pitchFamily="2" charset="-122"/>
            </a:endParaRPr>
          </a:p>
          <a:p>
            <a:pPr marL="1276350" lvl="2" indent="-361950">
              <a:defRPr/>
            </a:pPr>
            <a:r>
              <a:rPr lang="en-US" altLang="zh-CN" sz="2000" dirty="0" smtClean="0">
                <a:ea typeface="宋体" panose="02010600030101010101" pitchFamily="2" charset="-122"/>
              </a:rPr>
              <a:t>                                  new Teacher("</a:t>
            </a:r>
            <a:r>
              <a:rPr lang="zh-CN" altLang="en-US" sz="2000" dirty="0" smtClean="0">
                <a:ea typeface="宋体" panose="02010600030101010101" pitchFamily="2" charset="-122"/>
              </a:rPr>
              <a:t>张老师</a:t>
            </a:r>
            <a:r>
              <a:rPr lang="en-US" altLang="zh-CN" sz="2000" dirty="0" smtClean="0">
                <a:ea typeface="宋体" panose="02010600030101010101" pitchFamily="2" charset="-122"/>
              </a:rPr>
              <a:t>", 11)};</a:t>
            </a: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632311"/>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Person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private String name;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private </a:t>
            </a:r>
            <a:r>
              <a:rPr lang="en-US" altLang="zh-CN" dirty="0" err="1" smtClean="0">
                <a:ea typeface="宋体" panose="02010600030101010101" pitchFamily="2" charset="-122"/>
              </a:rPr>
              <a:t>int</a:t>
            </a:r>
            <a:r>
              <a:rPr lang="en-US" altLang="zh-CN" dirty="0" smtClean="0">
                <a:ea typeface="宋体" panose="02010600030101010101" pitchFamily="2" charset="-122"/>
              </a:rPr>
              <a:t>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public Person()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public Person(String name, </a:t>
            </a:r>
            <a:r>
              <a:rPr lang="en-US" altLang="zh-CN" dirty="0" err="1" smtClean="0">
                <a:ea typeface="宋体" panose="02010600030101010101" pitchFamily="2" charset="-122"/>
              </a:rPr>
              <a:t>int</a:t>
            </a:r>
            <a:r>
              <a:rPr lang="en-US" altLang="zh-CN" dirty="0" smtClean="0">
                <a:ea typeface="宋体" panose="02010600030101010101" pitchFamily="2" charset="-122"/>
              </a:rPr>
              <a:t> age)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this.name = name;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a:t>
            </a:r>
            <a:r>
              <a:rPr lang="en-US" altLang="zh-CN" dirty="0" err="1" smtClean="0">
                <a:ea typeface="宋体" panose="02010600030101010101" pitchFamily="2" charset="-122"/>
              </a:rPr>
              <a:t>this.age</a:t>
            </a:r>
            <a:r>
              <a:rPr lang="en-US" altLang="zh-CN" dirty="0" smtClean="0">
                <a:ea typeface="宋体" panose="02010600030101010101" pitchFamily="2" charset="-122"/>
              </a:rPr>
              <a:t> =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public String </a:t>
            </a:r>
            <a:r>
              <a:rPr lang="en-US" altLang="zh-CN" dirty="0" err="1" smtClean="0">
                <a:ea typeface="宋体" panose="02010600030101010101" pitchFamily="2" charset="-122"/>
              </a:rPr>
              <a:t>getName</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return name;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a:t>
            </a:r>
            <a:endParaRPr lang="en-US" altLang="zh-CN" dirty="0" smtClean="0">
              <a:ea typeface="宋体" panose="02010600030101010101" pitchFamily="2" charset="-122"/>
            </a:endParaRPr>
          </a:p>
          <a:p>
            <a:pPr marL="361950" indent="-361950">
              <a:buAutoNum type="arabicPlain" startAt="16"/>
              <a:defRPr/>
            </a:pP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17     public String say()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18         return "</a:t>
            </a:r>
            <a:r>
              <a:rPr lang="zh-CN" altLang="en-US" dirty="0" smtClean="0">
                <a:ea typeface="宋体" panose="02010600030101010101" pitchFamily="2" charset="-122"/>
              </a:rPr>
              <a:t>姓名：</a:t>
            </a:r>
            <a:r>
              <a:rPr lang="en-US" altLang="zh-CN" dirty="0" smtClean="0">
                <a:ea typeface="宋体" panose="02010600030101010101" pitchFamily="2" charset="-122"/>
              </a:rPr>
              <a:t>" + name + "  </a:t>
            </a:r>
            <a:r>
              <a:rPr lang="zh-CN" altLang="en-US" dirty="0" smtClean="0">
                <a:ea typeface="宋体" panose="02010600030101010101" pitchFamily="2" charset="-122"/>
              </a:rPr>
              <a:t>年龄：</a:t>
            </a:r>
            <a:r>
              <a:rPr lang="en-US" altLang="zh-CN" dirty="0" smtClean="0">
                <a:ea typeface="宋体" panose="02010600030101010101" pitchFamily="2" charset="-122"/>
              </a:rPr>
              <a:t>" +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19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20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Student extends Person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private </a:t>
            </a:r>
            <a:r>
              <a:rPr lang="en-US" altLang="zh-CN" dirty="0" err="1" smtClean="0">
                <a:ea typeface="宋体" panose="02010600030101010101" pitchFamily="2" charset="-122"/>
              </a:rPr>
              <a:t>int</a:t>
            </a:r>
            <a:r>
              <a:rPr lang="en-US" altLang="zh-CN" dirty="0" smtClean="0">
                <a:ea typeface="宋体" panose="02010600030101010101" pitchFamily="2" charset="-122"/>
              </a:rPr>
              <a:t>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private double score;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public Student(String name, </a:t>
            </a:r>
            <a:r>
              <a:rPr lang="en-US" altLang="zh-CN" dirty="0" err="1" smtClean="0">
                <a:ea typeface="宋体" panose="02010600030101010101" pitchFamily="2" charset="-122"/>
              </a:rPr>
              <a:t>int</a:t>
            </a:r>
            <a:r>
              <a:rPr lang="en-US" altLang="zh-CN" dirty="0" smtClean="0">
                <a:ea typeface="宋体" panose="02010600030101010101" pitchFamily="2" charset="-122"/>
              </a:rPr>
              <a:t> id)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this(name, 20, id, 100.0);</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public Student(String name, </a:t>
            </a:r>
            <a:r>
              <a:rPr lang="en-US" altLang="zh-CN" dirty="0" err="1" smtClean="0">
                <a:ea typeface="宋体" panose="02010600030101010101" pitchFamily="2" charset="-122"/>
              </a:rPr>
              <a:t>int</a:t>
            </a:r>
            <a:r>
              <a:rPr lang="en-US" altLang="zh-CN" dirty="0" smtClean="0">
                <a:ea typeface="宋体" panose="02010600030101010101" pitchFamily="2" charset="-122"/>
              </a:rPr>
              <a:t> age, </a:t>
            </a:r>
            <a:r>
              <a:rPr lang="en-US" altLang="zh-CN" dirty="0" err="1" smtClean="0">
                <a:ea typeface="宋体" panose="02010600030101010101" pitchFamily="2" charset="-122"/>
              </a:rPr>
              <a:t>int</a:t>
            </a:r>
            <a:r>
              <a:rPr lang="en-US" altLang="zh-CN" dirty="0" smtClean="0">
                <a:ea typeface="宋体" panose="02010600030101010101" pitchFamily="2" charset="-122"/>
              </a:rPr>
              <a:t> id, double score)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super(name,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this.id =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a:t>
            </a:r>
            <a:r>
              <a:rPr lang="en-US" altLang="zh-CN" dirty="0" err="1" smtClean="0">
                <a:ea typeface="宋体" panose="02010600030101010101" pitchFamily="2" charset="-122"/>
              </a:rPr>
              <a:t>this.score</a:t>
            </a:r>
            <a:r>
              <a:rPr lang="en-US" altLang="zh-CN" dirty="0" smtClean="0">
                <a:ea typeface="宋体" panose="02010600030101010101" pitchFamily="2" charset="-122"/>
              </a:rPr>
              <a:t> = score;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public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getId</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return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16     public String say()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17         return </a:t>
            </a:r>
            <a:r>
              <a:rPr lang="en-US" altLang="zh-CN" dirty="0" err="1" smtClean="0">
                <a:ea typeface="宋体" panose="02010600030101010101" pitchFamily="2" charset="-122"/>
              </a:rPr>
              <a:t>super.say</a:t>
            </a:r>
            <a:r>
              <a:rPr lang="en-US" altLang="zh-CN" dirty="0" smtClean="0">
                <a:ea typeface="宋体" panose="02010600030101010101" pitchFamily="2" charset="-122"/>
              </a:rPr>
              <a:t>() + " </a:t>
            </a:r>
            <a:r>
              <a:rPr lang="zh-CN" altLang="en-US" dirty="0" smtClean="0">
                <a:ea typeface="宋体" panose="02010600030101010101" pitchFamily="2" charset="-122"/>
              </a:rPr>
              <a:t>学号：</a:t>
            </a:r>
            <a:r>
              <a:rPr lang="en-US" altLang="zh-CN" dirty="0" smtClean="0">
                <a:ea typeface="宋体" panose="02010600030101010101" pitchFamily="2" charset="-122"/>
              </a:rPr>
              <a:t>" + id + " </a:t>
            </a:r>
            <a:r>
              <a:rPr lang="zh-CN" altLang="en-US" dirty="0" smtClean="0">
                <a:ea typeface="宋体" panose="02010600030101010101" pitchFamily="2" charset="-122"/>
              </a:rPr>
              <a:t>分数：</a:t>
            </a:r>
            <a:r>
              <a:rPr lang="en-US" altLang="zh-CN" dirty="0" smtClean="0">
                <a:ea typeface="宋体" panose="02010600030101010101" pitchFamily="2" charset="-122"/>
              </a:rPr>
              <a:t>" + score;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18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19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—Teacher</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Teacher extends Person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private String major;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private </a:t>
            </a:r>
            <a:r>
              <a:rPr lang="en-US" altLang="zh-CN" dirty="0" err="1" smtClean="0">
                <a:ea typeface="宋体" panose="02010600030101010101" pitchFamily="2" charset="-122"/>
              </a:rPr>
              <a:t>int</a:t>
            </a:r>
            <a:r>
              <a:rPr lang="en-US" altLang="zh-CN" dirty="0" smtClean="0">
                <a:ea typeface="宋体" panose="02010600030101010101" pitchFamily="2" charset="-122"/>
              </a:rPr>
              <a:t>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public Teacher(String name, </a:t>
            </a:r>
            <a:r>
              <a:rPr lang="en-US" altLang="zh-CN" dirty="0" err="1" smtClean="0">
                <a:ea typeface="宋体" panose="02010600030101010101" pitchFamily="2" charset="-122"/>
              </a:rPr>
              <a:t>int</a:t>
            </a:r>
            <a:r>
              <a:rPr lang="en-US" altLang="zh-CN" dirty="0" smtClean="0">
                <a:ea typeface="宋体" panose="02010600030101010101" pitchFamily="2" charset="-122"/>
              </a:rPr>
              <a:t> id)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this(name, 30, id, "Java");</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public Teacher(String name, </a:t>
            </a:r>
            <a:r>
              <a:rPr lang="en-US" altLang="zh-CN" dirty="0" err="1" smtClean="0">
                <a:ea typeface="宋体" panose="02010600030101010101" pitchFamily="2" charset="-122"/>
              </a:rPr>
              <a:t>int</a:t>
            </a:r>
            <a:r>
              <a:rPr lang="en-US" altLang="zh-CN" dirty="0" smtClean="0">
                <a:ea typeface="宋体" panose="02010600030101010101" pitchFamily="2" charset="-122"/>
              </a:rPr>
              <a:t> age, </a:t>
            </a:r>
            <a:r>
              <a:rPr lang="en-US" altLang="zh-CN" dirty="0" err="1" smtClean="0">
                <a:ea typeface="宋体" panose="02010600030101010101" pitchFamily="2" charset="-122"/>
              </a:rPr>
              <a:t>int</a:t>
            </a:r>
            <a:r>
              <a:rPr lang="en-US" altLang="zh-CN" dirty="0" smtClean="0">
                <a:ea typeface="宋体" panose="02010600030101010101" pitchFamily="2" charset="-122"/>
              </a:rPr>
              <a:t> id, String major)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super(name, age);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this.id =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a:t>
            </a:r>
            <a:r>
              <a:rPr lang="en-US" altLang="zh-CN" dirty="0" err="1" smtClean="0">
                <a:ea typeface="宋体" panose="02010600030101010101" pitchFamily="2" charset="-122"/>
              </a:rPr>
              <a:t>this.major</a:t>
            </a:r>
            <a:r>
              <a:rPr lang="en-US" altLang="zh-CN" dirty="0" smtClean="0">
                <a:ea typeface="宋体" panose="02010600030101010101" pitchFamily="2" charset="-122"/>
              </a:rPr>
              <a:t> = major;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public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getId</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return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16     public String say()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17         return </a:t>
            </a:r>
            <a:r>
              <a:rPr lang="en-US" altLang="zh-CN" dirty="0" err="1" smtClean="0">
                <a:ea typeface="宋体" panose="02010600030101010101" pitchFamily="2" charset="-122"/>
              </a:rPr>
              <a:t>super.say</a:t>
            </a:r>
            <a:r>
              <a:rPr lang="en-US" altLang="zh-CN" dirty="0" smtClean="0">
                <a:ea typeface="宋体" panose="02010600030101010101" pitchFamily="2" charset="-122"/>
              </a:rPr>
              <a:t>() + " </a:t>
            </a:r>
            <a:r>
              <a:rPr lang="zh-CN" altLang="en-US" dirty="0" smtClean="0">
                <a:ea typeface="宋体" panose="02010600030101010101" pitchFamily="2" charset="-122"/>
              </a:rPr>
              <a:t>工号：</a:t>
            </a:r>
            <a:r>
              <a:rPr lang="en-US" altLang="zh-CN" dirty="0" smtClean="0">
                <a:ea typeface="宋体" panose="02010600030101010101" pitchFamily="2" charset="-122"/>
              </a:rPr>
              <a:t>" + id + " </a:t>
            </a:r>
            <a:r>
              <a:rPr lang="zh-CN" altLang="en-US" dirty="0" smtClean="0">
                <a:ea typeface="宋体" panose="02010600030101010101" pitchFamily="2" charset="-122"/>
              </a:rPr>
              <a:t>专业：</a:t>
            </a:r>
            <a:r>
              <a:rPr lang="en-US" altLang="zh-CN" dirty="0" smtClean="0">
                <a:ea typeface="宋体" panose="02010600030101010101" pitchFamily="2" charset="-122"/>
              </a:rPr>
              <a:t>" + major;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18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19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428596" y="1142984"/>
            <a:ext cx="8534400" cy="5632311"/>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Test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public static void main(String[] </a:t>
            </a:r>
            <a:r>
              <a:rPr lang="en-US" altLang="zh-CN" dirty="0" err="1" smtClean="0">
                <a:ea typeface="宋体" panose="02010600030101010101" pitchFamily="2" charset="-122"/>
              </a:rPr>
              <a:t>args</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Person[] person = {new Person("</a:t>
            </a:r>
            <a:r>
              <a:rPr lang="zh-CN" altLang="en-US" dirty="0" smtClean="0">
                <a:ea typeface="宋体" panose="02010600030101010101" pitchFamily="2" charset="-122"/>
              </a:rPr>
              <a:t>张三</a:t>
            </a:r>
            <a:r>
              <a:rPr lang="en-US" altLang="zh-CN" dirty="0" smtClean="0">
                <a:ea typeface="宋体" panose="02010600030101010101" pitchFamily="2" charset="-122"/>
              </a:rPr>
              <a:t>", 32),</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new Student("</a:t>
            </a:r>
            <a:r>
              <a:rPr lang="zh-CN" altLang="en-US" dirty="0" smtClean="0">
                <a:ea typeface="宋体" panose="02010600030101010101" pitchFamily="2" charset="-122"/>
              </a:rPr>
              <a:t>李四</a:t>
            </a:r>
            <a:r>
              <a:rPr lang="en-US" altLang="zh-CN" dirty="0" smtClean="0">
                <a:ea typeface="宋体" panose="02010600030101010101" pitchFamily="2" charset="-122"/>
              </a:rPr>
              <a:t>", 21, 120, 90.0),</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new Student("</a:t>
            </a:r>
            <a:r>
              <a:rPr lang="zh-CN" altLang="en-US" dirty="0" smtClean="0">
                <a:ea typeface="宋体" panose="02010600030101010101" pitchFamily="2" charset="-122"/>
              </a:rPr>
              <a:t>王五</a:t>
            </a:r>
            <a:r>
              <a:rPr lang="en-US" altLang="zh-CN" dirty="0" smtClean="0">
                <a:ea typeface="宋体" panose="02010600030101010101" pitchFamily="2" charset="-122"/>
              </a:rPr>
              <a:t>", 22, 119, 91.5),</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new Teacher("</a:t>
            </a:r>
            <a:r>
              <a:rPr lang="zh-CN" altLang="en-US" dirty="0" smtClean="0">
                <a:ea typeface="宋体" panose="02010600030101010101" pitchFamily="2" charset="-122"/>
              </a:rPr>
              <a:t>刘老师</a:t>
            </a:r>
            <a:r>
              <a:rPr lang="en-US" altLang="zh-CN" dirty="0" smtClean="0">
                <a:ea typeface="宋体" panose="02010600030101010101" pitchFamily="2" charset="-122"/>
              </a:rPr>
              <a:t>", 35, 10, "Java EE"),</a:t>
            </a:r>
            <a:endParaRPr lang="en-US" altLang="zh-CN" dirty="0" smtClean="0">
              <a:ea typeface="宋体" panose="02010600030101010101" pitchFamily="2" charset="-122"/>
            </a:endParaRPr>
          </a:p>
          <a:p>
            <a:pPr marL="361950" indent="-361950">
              <a:buAutoNum type="arabicPlain" startAt="7"/>
              <a:defRPr/>
            </a:pPr>
            <a:r>
              <a:rPr lang="en-US" altLang="zh-CN" dirty="0" smtClean="0">
                <a:ea typeface="宋体" panose="02010600030101010101" pitchFamily="2" charset="-122"/>
              </a:rPr>
              <a:t>                            new Teacher("</a:t>
            </a:r>
            <a:r>
              <a:rPr lang="zh-CN" altLang="en-US" dirty="0" smtClean="0">
                <a:ea typeface="宋体" panose="02010600030101010101" pitchFamily="2" charset="-122"/>
              </a:rPr>
              <a:t>张老师</a:t>
            </a:r>
            <a:r>
              <a:rPr lang="en-US" altLang="zh-CN" dirty="0" smtClean="0">
                <a:ea typeface="宋体" panose="02010600030101010101" pitchFamily="2" charset="-122"/>
              </a:rPr>
              <a:t>", 11)};</a:t>
            </a:r>
            <a:endParaRPr lang="en-US" altLang="zh-CN" dirty="0" smtClean="0">
              <a:ea typeface="宋体" panose="02010600030101010101" pitchFamily="2" charset="-122"/>
            </a:endParaRPr>
          </a:p>
          <a:p>
            <a:pPr marL="361950" indent="-361950">
              <a:buAutoNum type="arabicPlain" startAt="7"/>
              <a:defRPr/>
            </a:pP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for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i</a:t>
            </a:r>
            <a:r>
              <a:rPr lang="en-US" altLang="zh-CN" dirty="0" smtClean="0">
                <a:ea typeface="宋体" panose="02010600030101010101" pitchFamily="2" charset="-122"/>
              </a:rPr>
              <a:t> = 0; </a:t>
            </a:r>
            <a:r>
              <a:rPr lang="en-US" altLang="zh-CN" dirty="0" err="1" smtClean="0">
                <a:ea typeface="宋体" panose="02010600030101010101" pitchFamily="2" charset="-122"/>
              </a:rPr>
              <a:t>i</a:t>
            </a:r>
            <a:r>
              <a:rPr lang="en-US" altLang="zh-CN" dirty="0" smtClean="0">
                <a:ea typeface="宋体" panose="02010600030101010101" pitchFamily="2" charset="-122"/>
              </a:rPr>
              <a:t>&lt; </a:t>
            </a:r>
            <a:r>
              <a:rPr lang="en-US" altLang="zh-CN" dirty="0" err="1" smtClean="0">
                <a:ea typeface="宋体" panose="02010600030101010101" pitchFamily="2" charset="-122"/>
              </a:rPr>
              <a:t>person.length</a:t>
            </a:r>
            <a:r>
              <a:rPr lang="en-US" altLang="zh-CN" dirty="0" smtClean="0">
                <a:ea typeface="宋体" panose="02010600030101010101" pitchFamily="2" charset="-122"/>
              </a:rPr>
              <a:t> - 1; </a:t>
            </a:r>
            <a:r>
              <a:rPr lang="en-US" altLang="zh-CN" dirty="0" err="1" smtClean="0">
                <a:ea typeface="宋体" panose="02010600030101010101" pitchFamily="2" charset="-122"/>
              </a:rPr>
              <a:t>i</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for (</a:t>
            </a:r>
            <a:r>
              <a:rPr lang="en-US" altLang="zh-CN" dirty="0" err="1" smtClean="0">
                <a:ea typeface="宋体" panose="02010600030101010101" pitchFamily="2" charset="-122"/>
              </a:rPr>
              <a:t>int</a:t>
            </a:r>
            <a:r>
              <a:rPr lang="en-US" altLang="zh-CN" dirty="0" smtClean="0">
                <a:ea typeface="宋体" panose="02010600030101010101" pitchFamily="2" charset="-122"/>
              </a:rPr>
              <a:t> j = </a:t>
            </a:r>
            <a:r>
              <a:rPr lang="en-US" altLang="zh-CN" dirty="0" err="1" smtClean="0">
                <a:ea typeface="宋体" panose="02010600030101010101" pitchFamily="2" charset="-122"/>
              </a:rPr>
              <a:t>i</a:t>
            </a:r>
            <a:r>
              <a:rPr lang="en-US" altLang="zh-CN" dirty="0" smtClean="0">
                <a:ea typeface="宋体" panose="02010600030101010101" pitchFamily="2" charset="-122"/>
              </a:rPr>
              <a:t> + 1; j &lt; </a:t>
            </a:r>
            <a:r>
              <a:rPr lang="en-US" altLang="zh-CN" dirty="0" err="1" smtClean="0">
                <a:ea typeface="宋体" panose="02010600030101010101" pitchFamily="2" charset="-122"/>
              </a:rPr>
              <a:t>person.length</a:t>
            </a:r>
            <a:r>
              <a:rPr lang="en-US" altLang="zh-CN" dirty="0" smtClean="0">
                <a:ea typeface="宋体" panose="02010600030101010101" pitchFamily="2" charset="-122"/>
              </a:rPr>
              <a:t>; j++)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if (person[</a:t>
            </a:r>
            <a:r>
              <a:rPr lang="en-US" altLang="zh-CN" dirty="0" err="1" smtClean="0">
                <a:ea typeface="宋体" panose="02010600030101010101" pitchFamily="2" charset="-122"/>
              </a:rPr>
              <a:t>i</a:t>
            </a:r>
            <a:r>
              <a:rPr lang="en-US" altLang="zh-CN" dirty="0" smtClean="0">
                <a:ea typeface="宋体" panose="02010600030101010101" pitchFamily="2" charset="-122"/>
              </a:rPr>
              <a:t>].</a:t>
            </a:r>
            <a:r>
              <a:rPr lang="en-US" altLang="zh-CN" dirty="0" err="1" smtClean="0">
                <a:ea typeface="宋体" panose="02010600030101010101" pitchFamily="2" charset="-122"/>
              </a:rPr>
              <a:t>getAge</a:t>
            </a:r>
            <a:r>
              <a:rPr lang="en-US" altLang="zh-CN" dirty="0" smtClean="0">
                <a:ea typeface="宋体" panose="02010600030101010101" pitchFamily="2" charset="-122"/>
              </a:rPr>
              <a:t>() &lt; person[j].</a:t>
            </a:r>
            <a:r>
              <a:rPr lang="en-US" altLang="zh-CN" dirty="0" err="1" smtClean="0">
                <a:ea typeface="宋体" panose="02010600030101010101" pitchFamily="2" charset="-122"/>
              </a:rPr>
              <a:t>getAge</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Person p = person[</a:t>
            </a:r>
            <a:r>
              <a:rPr lang="en-US" altLang="zh-CN" dirty="0" err="1" smtClean="0">
                <a:ea typeface="宋体" panose="02010600030101010101" pitchFamily="2" charset="-122"/>
              </a:rPr>
              <a:t>i</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person[</a:t>
            </a:r>
            <a:r>
              <a:rPr lang="en-US" altLang="zh-CN" dirty="0" err="1" smtClean="0">
                <a:ea typeface="宋体" panose="02010600030101010101" pitchFamily="2" charset="-122"/>
              </a:rPr>
              <a:t>i</a:t>
            </a:r>
            <a:r>
              <a:rPr lang="en-US" altLang="zh-CN" dirty="0" smtClean="0">
                <a:ea typeface="宋体" panose="02010600030101010101" pitchFamily="2" charset="-122"/>
              </a:rPr>
              <a:t>] = person[j];</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person[j] = p;</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16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17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18</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19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20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使用多态引用分别创建</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a:t>
            </a:r>
            <a:r>
              <a:rPr lang="en-US" altLang="zh-CN" sz="2400" dirty="0" smtClean="0">
                <a:ea typeface="宋体" panose="02010600030101010101" pitchFamily="2" charset="-122"/>
              </a:rPr>
              <a:t>PC</a:t>
            </a:r>
            <a:r>
              <a:rPr lang="zh-CN" altLang="en-US" sz="2400" dirty="0" smtClean="0">
                <a:ea typeface="宋体" panose="02010600030101010101" pitchFamily="2" charset="-122"/>
              </a:rPr>
              <a:t>和</a:t>
            </a:r>
            <a:r>
              <a:rPr lang="en-US" altLang="zh-CN" sz="2400" dirty="0" err="1" smtClean="0">
                <a:ea typeface="宋体" panose="02010600030101010101" pitchFamily="2" charset="-122"/>
              </a:rPr>
              <a:t>NotePad</a:t>
            </a:r>
            <a:r>
              <a:rPr lang="zh-CN" altLang="en-US" sz="2400" dirty="0" smtClean="0">
                <a:ea typeface="宋体" panose="02010600030101010101" pitchFamily="2" charset="-122"/>
              </a:rPr>
              <a:t>实例，并将实例放在一个</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类型的数组中。</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遍历数组元素，分别调用</a:t>
            </a:r>
            <a:r>
              <a:rPr lang="en-US" altLang="zh-CN" sz="2400" dirty="0" err="1" smtClean="0">
                <a:ea typeface="宋体" panose="02010600030101010101" pitchFamily="2" charset="-122"/>
              </a:rPr>
              <a:t>getDetails</a:t>
            </a:r>
            <a:r>
              <a:rPr lang="zh-CN" altLang="en-US" sz="2400" dirty="0" smtClean="0">
                <a:ea typeface="宋体" panose="02010600030101010101" pitchFamily="2" charset="-122"/>
              </a:rPr>
              <a:t>方法获取输出结果。</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类中增加</a:t>
            </a:r>
            <a:r>
              <a:rPr lang="en-US" altLang="zh-CN" sz="2400" dirty="0" smtClean="0">
                <a:ea typeface="宋体" panose="02010600030101010101" pitchFamily="2" charset="-122"/>
              </a:rPr>
              <a:t>price</a:t>
            </a:r>
            <a:r>
              <a:rPr lang="zh-CN" altLang="en-US" sz="2400" dirty="0" smtClean="0">
                <a:ea typeface="宋体" panose="02010600030101010101" pitchFamily="2" charset="-122"/>
              </a:rPr>
              <a:t>属性表示价格。</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将数组元素按价格进行排序，并遍历打印输出。</a:t>
            </a:r>
            <a:endParaRPr lang="zh-CN" altLang="en-US"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lstStyle/>
          <a:p>
            <a:r>
              <a:rPr lang="zh-CN" altLang="en-US" smtClean="0"/>
              <a:t>多态应用</a:t>
            </a:r>
            <a:r>
              <a:rPr lang="en-US" altLang="zh-CN" smtClean="0"/>
              <a:t>(2)——</a:t>
            </a:r>
            <a:r>
              <a:rPr lang="zh-CN" altLang="en-US" dirty="0" smtClean="0"/>
              <a:t>多态参数</a:t>
            </a:r>
            <a:endParaRPr lang="zh-CN" altLang="en-US" dirty="0"/>
          </a:p>
        </p:txBody>
      </p:sp>
      <p:sp>
        <p:nvSpPr>
          <p:cNvPr id="3" name="内容占位符 2"/>
          <p:cNvSpPr>
            <a:spLocks noGrp="1"/>
          </p:cNvSpPr>
          <p:nvPr>
            <p:ph idx="1"/>
          </p:nvPr>
        </p:nvSpPr>
        <p:spPr/>
        <p:txBody>
          <a:bodyPr/>
          <a:lstStyle/>
          <a:p>
            <a:pPr marL="361950" indent="-361950">
              <a:defRPr/>
            </a:pPr>
            <a:r>
              <a:rPr lang="zh-CN" altLang="en-US" dirty="0" smtClean="0">
                <a:ea typeface="宋体" panose="02010600030101010101" pitchFamily="2" charset="-122"/>
              </a:rPr>
              <a:t>多态参数 </a:t>
            </a:r>
            <a:r>
              <a:rPr lang="en-US" altLang="zh-CN" dirty="0" smtClean="0">
                <a:ea typeface="宋体" panose="02010600030101010101" pitchFamily="2" charset="-122"/>
              </a:rPr>
              <a:t>— </a:t>
            </a:r>
            <a:r>
              <a:rPr lang="en-US" altLang="zh-CN" dirty="0" err="1" smtClean="0">
                <a:ea typeface="宋体" panose="02010600030101010101" pitchFamily="2" charset="-122"/>
              </a:rPr>
              <a:t>方法参数列表中的引用类型参数</a:t>
            </a:r>
            <a:endParaRPr lang="en-US" altLang="zh-CN" dirty="0" smtClean="0">
              <a:ea typeface="宋体" panose="02010600030101010101" pitchFamily="2" charset="-122"/>
            </a:endParaRPr>
          </a:p>
          <a:p>
            <a:pPr marL="361950" indent="-361950">
              <a:defRPr/>
            </a:pPr>
            <a:r>
              <a:rPr lang="zh-CN" altLang="en-US" dirty="0" smtClean="0">
                <a:ea typeface="宋体" panose="02010600030101010101" pitchFamily="2" charset="-122"/>
              </a:rPr>
              <a:t>例如：</a:t>
            </a:r>
            <a:endParaRPr lang="en-US" altLang="zh-CN" dirty="0" smtClean="0">
              <a:ea typeface="宋体" panose="02010600030101010101" pitchFamily="2" charset="-122"/>
            </a:endParaRPr>
          </a:p>
          <a:p>
            <a:pPr marL="704850" lvl="1" indent="-361950">
              <a:buNone/>
              <a:defRPr/>
            </a:pPr>
            <a:r>
              <a:rPr lang="en-US" altLang="zh-CN" dirty="0" smtClean="0">
                <a:ea typeface="宋体" panose="02010600030101010101" pitchFamily="2" charset="-122"/>
              </a:rPr>
              <a:t>public static void method(</a:t>
            </a:r>
            <a:r>
              <a:rPr lang="en-US" altLang="zh-CN" b="1" dirty="0" smtClean="0">
                <a:solidFill>
                  <a:srgbClr val="FF0000"/>
                </a:solidFill>
                <a:ea typeface="宋体" panose="02010600030101010101" pitchFamily="2" charset="-122"/>
              </a:rPr>
              <a:t>Person p</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704850" lvl="1" indent="-361950">
              <a:buNone/>
              <a:defRPr/>
            </a:pPr>
            <a:r>
              <a:rPr lang="en-US" altLang="zh-CN" dirty="0" smtClean="0">
                <a:ea typeface="宋体" panose="02010600030101010101" pitchFamily="2" charset="-122"/>
              </a:rPr>
              <a:t>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en-US" altLang="zh-CN" dirty="0" err="1" smtClean="0">
                <a:ea typeface="宋体" panose="02010600030101010101" pitchFamily="2" charset="-122"/>
              </a:rPr>
              <a:t>p.say</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704850" lvl="1" indent="-361950">
              <a:buNone/>
              <a:defRPr/>
            </a:pPr>
            <a:r>
              <a:rPr lang="en-US" altLang="zh-CN" dirty="0" smtClean="0">
                <a:ea typeface="宋体" panose="02010600030101010101" pitchFamily="2" charset="-122"/>
              </a:rPr>
              <a:t>}</a:t>
            </a:r>
            <a:endParaRPr lang="en-US" altLang="zh-CN" dirty="0" smtClean="0">
              <a:ea typeface="宋体" panose="02010600030101010101" pitchFamily="2" charset="-122"/>
            </a:endParaRPr>
          </a:p>
          <a:p>
            <a:pPr marL="704850" lvl="1" indent="-361950">
              <a:buNone/>
              <a:defRPr/>
            </a:pPr>
            <a:r>
              <a:rPr lang="zh-CN" altLang="en-US" dirty="0" smtClean="0">
                <a:ea typeface="宋体" panose="02010600030101010101" pitchFamily="2" charset="-122"/>
              </a:rPr>
              <a:t>调用此方法：</a:t>
            </a:r>
            <a:endParaRPr lang="en-US" altLang="zh-CN" dirty="0" smtClean="0">
              <a:ea typeface="宋体" panose="02010600030101010101" pitchFamily="2" charset="-122"/>
            </a:endParaRPr>
          </a:p>
          <a:p>
            <a:pPr lvl="1">
              <a:buNone/>
            </a:pPr>
            <a:r>
              <a:rPr lang="en-US" altLang="zh-CN" dirty="0" smtClean="0"/>
              <a:t>Student s = new Student();</a:t>
            </a:r>
            <a:endParaRPr lang="zh-CN" altLang="zh-CN" dirty="0" smtClean="0"/>
          </a:p>
          <a:p>
            <a:pPr lvl="1">
              <a:buNone/>
            </a:pPr>
            <a:r>
              <a:rPr lang="en-US" altLang="zh-CN" dirty="0" err="1" smtClean="0"/>
              <a:t>xxx.method</a:t>
            </a:r>
            <a:r>
              <a:rPr lang="en-US" altLang="zh-CN" dirty="0" smtClean="0"/>
              <a:t>(s);</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428596" y="1142984"/>
            <a:ext cx="8534400" cy="4524315"/>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Test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public static void main(String[] </a:t>
            </a:r>
            <a:r>
              <a:rPr lang="en-US" altLang="zh-CN" dirty="0" err="1" smtClean="0">
                <a:ea typeface="宋体" panose="02010600030101010101" pitchFamily="2" charset="-122"/>
              </a:rPr>
              <a:t>args</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Person </a:t>
            </a:r>
            <a:r>
              <a:rPr lang="en-US" altLang="zh-CN" dirty="0" err="1" smtClean="0">
                <a:ea typeface="宋体" panose="02010600030101010101" pitchFamily="2" charset="-122"/>
              </a:rPr>
              <a:t>person</a:t>
            </a:r>
            <a:r>
              <a:rPr lang="en-US" altLang="zh-CN" dirty="0" smtClean="0">
                <a:ea typeface="宋体" panose="02010600030101010101" pitchFamily="2" charset="-122"/>
              </a:rPr>
              <a:t> = new Person("</a:t>
            </a:r>
            <a:r>
              <a:rPr lang="zh-CN" altLang="en-US" dirty="0" smtClean="0">
                <a:ea typeface="宋体" panose="02010600030101010101" pitchFamily="2" charset="-122"/>
              </a:rPr>
              <a:t>张三</a:t>
            </a:r>
            <a:r>
              <a:rPr lang="en-US" altLang="zh-CN" dirty="0" smtClean="0">
                <a:ea typeface="宋体" panose="02010600030101010101" pitchFamily="2" charset="-122"/>
              </a:rPr>
              <a:t>", 40);</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method(person);</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Student </a:t>
            </a:r>
            <a:r>
              <a:rPr lang="en-US" altLang="zh-CN" dirty="0" err="1" smtClean="0">
                <a:ea typeface="宋体" panose="02010600030101010101" pitchFamily="2" charset="-122"/>
              </a:rPr>
              <a:t>student</a:t>
            </a:r>
            <a:r>
              <a:rPr lang="en-US" altLang="zh-CN" dirty="0" smtClean="0">
                <a:ea typeface="宋体" panose="02010600030101010101" pitchFamily="2" charset="-122"/>
              </a:rPr>
              <a:t> = new Student("</a:t>
            </a:r>
            <a:r>
              <a:rPr lang="zh-CN" altLang="en-US" dirty="0" smtClean="0">
                <a:ea typeface="宋体" panose="02010600030101010101" pitchFamily="2" charset="-122"/>
              </a:rPr>
              <a:t>李四</a:t>
            </a:r>
            <a:r>
              <a:rPr lang="en-US" altLang="zh-CN" dirty="0" smtClean="0">
                <a:ea typeface="宋体" panose="02010600030101010101" pitchFamily="2" charset="-122"/>
              </a:rPr>
              <a:t>", 21, 120, 90.0);</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method(student);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Teacher </a:t>
            </a:r>
            <a:r>
              <a:rPr lang="en-US" altLang="zh-CN" dirty="0" err="1" smtClean="0">
                <a:ea typeface="宋体" panose="02010600030101010101" pitchFamily="2" charset="-122"/>
              </a:rPr>
              <a:t>teacher</a:t>
            </a:r>
            <a:r>
              <a:rPr lang="en-US" altLang="zh-CN" dirty="0" smtClean="0">
                <a:ea typeface="宋体" panose="02010600030101010101" pitchFamily="2" charset="-122"/>
              </a:rPr>
              <a:t> = new Teacher(“</a:t>
            </a:r>
            <a:r>
              <a:rPr lang="zh-CN" altLang="en-US" dirty="0" smtClean="0">
                <a:ea typeface="宋体" panose="02010600030101010101" pitchFamily="2" charset="-122"/>
              </a:rPr>
              <a:t>王五</a:t>
            </a:r>
            <a:r>
              <a:rPr lang="en-US" altLang="zh-CN" dirty="0" smtClean="0">
                <a:ea typeface="宋体" panose="02010600030101010101" pitchFamily="2" charset="-122"/>
              </a:rPr>
              <a:t>", 40, 10, "Java EE");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method(teacher);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public static void method(Person p)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en-US" altLang="zh-CN" dirty="0" err="1" smtClean="0">
                <a:ea typeface="宋体" panose="02010600030101010101" pitchFamily="2" charset="-122"/>
              </a:rPr>
              <a:t>p.say</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16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Test</a:t>
            </a:r>
            <a:r>
              <a:rPr lang="zh-CN" altLang="en-US" sz="2400" dirty="0" smtClean="0">
                <a:ea typeface="宋体" panose="02010600030101010101" pitchFamily="2" charset="-122"/>
              </a:rPr>
              <a:t>类中提供一个静态方法</a:t>
            </a:r>
            <a:r>
              <a:rPr lang="en-US" altLang="zh-CN" sz="2400" dirty="0" err="1" smtClean="0">
                <a:ea typeface="宋体" panose="02010600030101010101" pitchFamily="2" charset="-122"/>
              </a:rPr>
              <a:t>listPrice</a:t>
            </a:r>
            <a:r>
              <a:rPr lang="en-US" altLang="zh-CN" sz="2400" dirty="0" smtClean="0">
                <a:ea typeface="宋体" panose="02010600030101010101" pitchFamily="2" charset="-122"/>
              </a:rPr>
              <a:t>,</a:t>
            </a:r>
            <a:r>
              <a:rPr lang="zh-CN" altLang="en-US" sz="2400" dirty="0" smtClean="0">
                <a:ea typeface="宋体" panose="02010600030101010101" pitchFamily="2" charset="-122"/>
              </a:rPr>
              <a:t>以</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引用变量为参数，打印输出电脑价格。</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在</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方法中，分别以</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a:t>
            </a:r>
            <a:r>
              <a:rPr lang="en-US" altLang="zh-CN" sz="2400" dirty="0" smtClean="0">
                <a:ea typeface="宋体" panose="02010600030101010101" pitchFamily="2" charset="-122"/>
              </a:rPr>
              <a:t>PC</a:t>
            </a:r>
            <a:r>
              <a:rPr lang="zh-CN" altLang="en-US" sz="2400" dirty="0" smtClean="0">
                <a:ea typeface="宋体" panose="02010600030101010101" pitchFamily="2" charset="-122"/>
              </a:rPr>
              <a:t>、</a:t>
            </a:r>
            <a:r>
              <a:rPr lang="en-US" altLang="zh-CN" sz="2400" dirty="0" err="1" smtClean="0">
                <a:ea typeface="宋体" panose="02010600030101010101" pitchFamily="2" charset="-122"/>
              </a:rPr>
              <a:t>NotePad</a:t>
            </a:r>
            <a:r>
              <a:rPr lang="zh-CN" altLang="en-US" sz="2400" dirty="0" smtClean="0">
                <a:ea typeface="宋体" panose="02010600030101010101" pitchFamily="2" charset="-122"/>
              </a:rPr>
              <a:t>对象为参数，调用</a:t>
            </a:r>
            <a:r>
              <a:rPr lang="en-US" altLang="zh-CN" sz="2400" dirty="0" err="1" smtClean="0">
                <a:ea typeface="宋体" panose="02010600030101010101" pitchFamily="2" charset="-122"/>
              </a:rPr>
              <a:t>listPrice</a:t>
            </a:r>
            <a:r>
              <a:rPr lang="zh-CN" altLang="en-US" sz="2400" dirty="0" smtClean="0">
                <a:ea typeface="宋体" panose="02010600030101010101" pitchFamily="2" charset="-122"/>
              </a:rPr>
              <a:t>方法。</a:t>
            </a:r>
            <a:endParaRPr lang="zh-CN" altLang="en-US"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059832" y="620687"/>
            <a:ext cx="3960440" cy="792187"/>
          </a:xfrm>
        </p:spPr>
        <p:txBody>
          <a:bodyPr/>
          <a:lstStyle/>
          <a:p>
            <a:pPr algn="l" eaLnBrk="1" hangingPunct="1">
              <a:defRPr/>
            </a:pPr>
            <a:r>
              <a:rPr lang="en-US" altLang="zh-CN" b="1" dirty="0" err="1" smtClean="0">
                <a:solidFill>
                  <a:srgbClr val="BD6FBF"/>
                </a:solidFill>
                <a:latin typeface="+mn-lt"/>
                <a:ea typeface="宋体" panose="02010600030101010101" pitchFamily="2" charset="-122"/>
                <a:cs typeface="Times New Roman" panose="02020603050405020304" pitchFamily="18" charset="0"/>
              </a:rPr>
              <a:t>instanceof</a:t>
            </a:r>
            <a:r>
              <a:rPr lang="en-US" altLang="zh-CN" b="1" dirty="0" smtClean="0">
                <a:solidFill>
                  <a:srgbClr val="BD6FBF"/>
                </a:solidFill>
                <a:latin typeface="+mn-lt"/>
                <a:ea typeface="宋体" panose="02010600030101010101" pitchFamily="2" charset="-122"/>
                <a:cs typeface="Times New Roman" panose="02020603050405020304" pitchFamily="18" charset="0"/>
              </a:rPr>
              <a:t> </a:t>
            </a:r>
            <a:r>
              <a:rPr lang="zh-CN" altLang="en-US" b="1" dirty="0" smtClean="0">
                <a:solidFill>
                  <a:schemeClr val="tx1"/>
                </a:solidFill>
                <a:latin typeface="+mn-lt"/>
                <a:ea typeface="宋体" panose="02010600030101010101" pitchFamily="2" charset="-122"/>
                <a:cs typeface="Times New Roman" panose="02020603050405020304" pitchFamily="18" charset="0"/>
              </a:rPr>
              <a:t>操作符</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34819" name="Rectangle 3"/>
          <p:cNvSpPr>
            <a:spLocks noChangeArrowheads="1"/>
          </p:cNvSpPr>
          <p:nvPr/>
        </p:nvSpPr>
        <p:spPr bwMode="auto">
          <a:xfrm>
            <a:off x="458974" y="1381759"/>
            <a:ext cx="8784531" cy="5239385"/>
          </a:xfrm>
          <a:prstGeom prst="rect">
            <a:avLst/>
          </a:prstGeom>
          <a:noFill/>
          <a:ln w="9525">
            <a:noFill/>
            <a:miter lim="800000"/>
          </a:ln>
        </p:spPr>
        <p:txBody>
          <a:bodyPr wrap="square">
            <a:spAutoFit/>
          </a:bodyPr>
          <a:lstStyle/>
          <a:p>
            <a:pPr>
              <a:spcBef>
                <a:spcPct val="20000"/>
              </a:spcBef>
            </a:pPr>
            <a:r>
              <a:rPr lang="en-US" altLang="zh-CN" sz="2400" b="1" dirty="0">
                <a:ea typeface="宋体" panose="02010600030101010101" pitchFamily="2" charset="-122"/>
                <a:cs typeface="Times New Roman" panose="02020603050405020304" pitchFamily="18" charset="0"/>
              </a:rPr>
              <a:t>x </a:t>
            </a:r>
            <a:r>
              <a:rPr lang="en-US" altLang="zh-CN" sz="2400" b="1" dirty="0" err="1">
                <a:ea typeface="宋体" panose="02010600030101010101" pitchFamily="2" charset="-122"/>
                <a:cs typeface="Times New Roman" panose="02020603050405020304" pitchFamily="18" charset="0"/>
              </a:rPr>
              <a:t>instanceof</a:t>
            </a:r>
            <a:r>
              <a:rPr lang="en-US" altLang="zh-CN" sz="2400" b="1" dirty="0">
                <a:ea typeface="宋体" panose="02010600030101010101" pitchFamily="2" charset="-122"/>
                <a:cs typeface="Times New Roman" panose="02020603050405020304" pitchFamily="18" charset="0"/>
              </a:rPr>
              <a:t> A</a:t>
            </a:r>
            <a:r>
              <a:rPr lang="zh-CN" altLang="en-US" sz="2400" b="1" dirty="0">
                <a:ea typeface="宋体" panose="02010600030101010101" pitchFamily="2" charset="-122"/>
                <a:cs typeface="Times New Roman" panose="02020603050405020304" pitchFamily="18" charset="0"/>
              </a:rPr>
              <a:t>：检验</a:t>
            </a:r>
            <a:r>
              <a:rPr lang="en-US" altLang="zh-CN" sz="2400" b="1" dirty="0">
                <a:ea typeface="宋体" panose="02010600030101010101" pitchFamily="2" charset="-122"/>
                <a:cs typeface="Times New Roman" panose="02020603050405020304" pitchFamily="18" charset="0"/>
              </a:rPr>
              <a:t>x</a:t>
            </a:r>
            <a:r>
              <a:rPr lang="zh-CN" altLang="en-US" sz="2400" b="1" dirty="0">
                <a:ea typeface="宋体" panose="02010600030101010101" pitchFamily="2" charset="-122"/>
                <a:cs typeface="Times New Roman" panose="02020603050405020304" pitchFamily="18" charset="0"/>
              </a:rPr>
              <a:t>是否为类</a:t>
            </a:r>
            <a:r>
              <a:rPr lang="en-US" altLang="zh-CN" sz="2400" b="1" dirty="0">
                <a:ea typeface="宋体" panose="02010600030101010101" pitchFamily="2" charset="-122"/>
                <a:cs typeface="Times New Roman" panose="02020603050405020304" pitchFamily="18" charset="0"/>
              </a:rPr>
              <a:t>A</a:t>
            </a:r>
            <a:r>
              <a:rPr lang="zh-CN" altLang="en-US" sz="2400" b="1" dirty="0">
                <a:ea typeface="宋体" panose="02010600030101010101" pitchFamily="2" charset="-122"/>
                <a:cs typeface="Times New Roman" panose="02020603050405020304" pitchFamily="18" charset="0"/>
              </a:rPr>
              <a:t>的对象，返回值为</a:t>
            </a:r>
            <a:r>
              <a:rPr lang="en-US" altLang="zh-CN" sz="2400" b="1" dirty="0" err="1">
                <a:ea typeface="宋体" panose="02010600030101010101" pitchFamily="2" charset="-122"/>
                <a:cs typeface="Times New Roman" panose="02020603050405020304" pitchFamily="18" charset="0"/>
              </a:rPr>
              <a:t>boolean</a:t>
            </a:r>
            <a:r>
              <a:rPr lang="zh-CN" altLang="en-US" sz="2400" b="1" dirty="0">
                <a:ea typeface="宋体" panose="02010600030101010101" pitchFamily="2" charset="-122"/>
                <a:cs typeface="Times New Roman" panose="02020603050405020304" pitchFamily="18" charset="0"/>
              </a:rPr>
              <a:t>型。</a:t>
            </a:r>
            <a:endParaRPr lang="zh-CN" altLang="en-US" sz="2400" b="1" dirty="0">
              <a:ea typeface="宋体" panose="02010600030101010101" pitchFamily="2" charset="-122"/>
              <a:cs typeface="Times New Roman" panose="02020603050405020304" pitchFamily="18" charset="0"/>
            </a:endParaRPr>
          </a:p>
          <a:p>
            <a:pPr marL="342900" indent="-3429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要求</a:t>
            </a:r>
            <a:r>
              <a:rPr lang="en-US" altLang="zh-CN" sz="2400" dirty="0">
                <a:ea typeface="宋体" panose="02010600030101010101" pitchFamily="2" charset="-122"/>
                <a:cs typeface="Times New Roman" panose="02020603050405020304" pitchFamily="18" charset="0"/>
              </a:rPr>
              <a:t>x</a:t>
            </a:r>
            <a:r>
              <a:rPr lang="zh-CN" altLang="en-US" sz="2400" dirty="0">
                <a:ea typeface="宋体" panose="02010600030101010101" pitchFamily="2" charset="-122"/>
                <a:cs typeface="Times New Roman" panose="02020603050405020304" pitchFamily="18" charset="0"/>
              </a:rPr>
              <a:t>所属的类与类</a:t>
            </a:r>
            <a:r>
              <a:rPr lang="en-US" altLang="zh-CN" sz="2400" dirty="0">
                <a:ea typeface="宋体" panose="02010600030101010101" pitchFamily="2" charset="-122"/>
                <a:cs typeface="Times New Roman" panose="02020603050405020304" pitchFamily="18" charset="0"/>
              </a:rPr>
              <a:t>A</a:t>
            </a:r>
            <a:r>
              <a:rPr lang="zh-CN" altLang="en-US" sz="2400" dirty="0">
                <a:ea typeface="宋体" panose="02010600030101010101" pitchFamily="2" charset="-122"/>
                <a:cs typeface="Times New Roman" panose="02020603050405020304" pitchFamily="18" charset="0"/>
              </a:rPr>
              <a:t>必须是子类和父类的关系，否则编译错误。</a:t>
            </a:r>
            <a:endParaRPr lang="zh-CN" altLang="en-US" sz="2400" dirty="0">
              <a:ea typeface="宋体" panose="02010600030101010101" pitchFamily="2" charset="-122"/>
              <a:cs typeface="Times New Roman" panose="02020603050405020304" pitchFamily="18" charset="0"/>
            </a:endParaRPr>
          </a:p>
          <a:p>
            <a:pPr marL="342900" indent="-3429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如果</a:t>
            </a:r>
            <a:r>
              <a:rPr lang="en-US" altLang="zh-CN" sz="2400" dirty="0">
                <a:ea typeface="宋体" panose="02010600030101010101" pitchFamily="2" charset="-122"/>
                <a:cs typeface="Times New Roman" panose="02020603050405020304" pitchFamily="18" charset="0"/>
              </a:rPr>
              <a:t>x</a:t>
            </a:r>
            <a:r>
              <a:rPr lang="zh-CN" altLang="en-US" sz="2400" dirty="0">
                <a:ea typeface="宋体" panose="02010600030101010101" pitchFamily="2" charset="-122"/>
                <a:cs typeface="Times New Roman" panose="02020603050405020304" pitchFamily="18" charset="0"/>
              </a:rPr>
              <a:t>属于类</a:t>
            </a:r>
            <a:r>
              <a:rPr lang="en-US" altLang="zh-CN" sz="2400" dirty="0">
                <a:ea typeface="宋体" panose="02010600030101010101" pitchFamily="2" charset="-122"/>
                <a:cs typeface="Times New Roman" panose="02020603050405020304" pitchFamily="18" charset="0"/>
              </a:rPr>
              <a:t>A</a:t>
            </a:r>
            <a:r>
              <a:rPr lang="zh-CN" altLang="en-US" sz="2400" dirty="0">
                <a:ea typeface="宋体" panose="02010600030101010101" pitchFamily="2" charset="-122"/>
                <a:cs typeface="Times New Roman" panose="02020603050405020304" pitchFamily="18" charset="0"/>
              </a:rPr>
              <a:t>的子类</a:t>
            </a:r>
            <a:r>
              <a:rPr lang="en-US" altLang="zh-CN" sz="2400" dirty="0">
                <a:ea typeface="宋体" panose="02010600030101010101" pitchFamily="2" charset="-122"/>
                <a:cs typeface="Times New Roman" panose="02020603050405020304" pitchFamily="18" charset="0"/>
              </a:rPr>
              <a:t>B</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x </a:t>
            </a:r>
            <a:r>
              <a:rPr lang="en-US" altLang="zh-CN" sz="2400" dirty="0" err="1" smtClean="0">
                <a:ea typeface="宋体" panose="02010600030101010101" pitchFamily="2" charset="-122"/>
                <a:cs typeface="Times New Roman" panose="02020603050405020304" pitchFamily="18" charset="0"/>
              </a:rPr>
              <a:t>instanceof</a:t>
            </a:r>
            <a:r>
              <a:rPr lang="en-US" altLang="zh-CN" sz="2400" dirty="0" smtClean="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A</a:t>
            </a:r>
            <a:r>
              <a:rPr lang="zh-CN" altLang="en-US" sz="2400" dirty="0">
                <a:ea typeface="宋体" panose="02010600030101010101" pitchFamily="2" charset="-122"/>
                <a:cs typeface="Times New Roman" panose="02020603050405020304" pitchFamily="18" charset="0"/>
              </a:rPr>
              <a:t>值也为</a:t>
            </a:r>
            <a:r>
              <a:rPr lang="en-US" altLang="zh-CN" sz="2400" dirty="0">
                <a:ea typeface="宋体" panose="02010600030101010101" pitchFamily="2" charset="-122"/>
                <a:cs typeface="Times New Roman" panose="02020603050405020304" pitchFamily="18" charset="0"/>
              </a:rPr>
              <a:t>true</a:t>
            </a:r>
            <a:r>
              <a:rPr lang="zh-CN" altLang="en-US"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a:spcBef>
                <a:spcPct val="20000"/>
              </a:spcBef>
            </a:pPr>
            <a:r>
              <a:rPr lang="en-US" altLang="zh-CN" sz="2000" b="1" dirty="0">
                <a:solidFill>
                  <a:srgbClr val="C00000"/>
                </a:solidFill>
                <a:ea typeface="宋体" panose="02010600030101010101" pitchFamily="2" charset="-122"/>
                <a:cs typeface="Times New Roman" panose="02020603050405020304" pitchFamily="18" charset="0"/>
              </a:rPr>
              <a:t>public class Person extends Object {…}</a:t>
            </a:r>
            <a:endParaRPr lang="en-US" altLang="zh-CN" sz="2000" b="1" dirty="0">
              <a:solidFill>
                <a:srgbClr val="C00000"/>
              </a:solidFill>
              <a:ea typeface="宋体" panose="02010600030101010101" pitchFamily="2" charset="-122"/>
              <a:cs typeface="Times New Roman" panose="02020603050405020304" pitchFamily="18" charset="0"/>
            </a:endParaRPr>
          </a:p>
          <a:p>
            <a:pPr>
              <a:spcBef>
                <a:spcPct val="20000"/>
              </a:spcBef>
            </a:pPr>
            <a:r>
              <a:rPr lang="en-US" altLang="zh-CN" sz="2000" b="1" dirty="0">
                <a:solidFill>
                  <a:srgbClr val="C00000"/>
                </a:solidFill>
                <a:ea typeface="宋体" panose="02010600030101010101" pitchFamily="2" charset="-122"/>
                <a:cs typeface="Times New Roman" panose="02020603050405020304" pitchFamily="18" charset="0"/>
              </a:rPr>
              <a:t>public class Student extends Person {…}</a:t>
            </a:r>
            <a:endParaRPr lang="en-US" altLang="zh-CN" sz="2000" b="1" dirty="0">
              <a:solidFill>
                <a:srgbClr val="C00000"/>
              </a:solidFill>
              <a:ea typeface="宋体" panose="02010600030101010101" pitchFamily="2" charset="-122"/>
              <a:cs typeface="Times New Roman" panose="02020603050405020304" pitchFamily="18" charset="0"/>
            </a:endParaRPr>
          </a:p>
          <a:p>
            <a:pPr>
              <a:spcBef>
                <a:spcPct val="20000"/>
              </a:spcBef>
            </a:pPr>
            <a:r>
              <a:rPr lang="en-US" altLang="zh-CN" sz="2000" b="1" dirty="0">
                <a:solidFill>
                  <a:srgbClr val="C00000"/>
                </a:solidFill>
                <a:ea typeface="宋体" panose="02010600030101010101" pitchFamily="2" charset="-122"/>
                <a:cs typeface="Times New Roman" panose="02020603050405020304" pitchFamily="18" charset="0"/>
              </a:rPr>
              <a:t>public class Graduate extends Person {…}</a:t>
            </a:r>
            <a:endParaRPr lang="en-US" altLang="zh-CN" sz="2000" b="1" dirty="0">
              <a:solidFill>
                <a:srgbClr val="C00000"/>
              </a:solidFill>
              <a:ea typeface="宋体" panose="02010600030101010101" pitchFamily="2" charset="-122"/>
              <a:cs typeface="Times New Roman" panose="02020603050405020304" pitchFamily="18" charset="0"/>
            </a:endParaRPr>
          </a:p>
          <a:p>
            <a:pPr>
              <a:spcBef>
                <a:spcPct val="20000"/>
              </a:spcBef>
            </a:pP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r>
              <a:rPr lang="en-US" altLang="zh-CN" sz="2000" b="1" dirty="0">
                <a:solidFill>
                  <a:srgbClr val="C00000"/>
                </a:solidFill>
                <a:ea typeface="宋体" panose="02010600030101010101" pitchFamily="2" charset="-122"/>
                <a:cs typeface="Times New Roman" panose="02020603050405020304" pitchFamily="18" charset="0"/>
              </a:rPr>
              <a:t>public void method1(Person e) {</a:t>
            </a:r>
            <a:endParaRPr lang="en-US" altLang="zh-CN" sz="2000" b="1" dirty="0">
              <a:solidFill>
                <a:srgbClr val="C00000"/>
              </a:solidFill>
              <a:ea typeface="宋体" panose="02010600030101010101" pitchFamily="2" charset="-122"/>
              <a:cs typeface="Times New Roman" panose="02020603050405020304" pitchFamily="18" charset="0"/>
            </a:endParaRPr>
          </a:p>
          <a:p>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sym typeface="+mn-ea"/>
              </a:rPr>
              <a:t>if (e </a:t>
            </a:r>
            <a:r>
              <a:rPr lang="en-US" altLang="zh-CN" sz="2000" b="1" dirty="0" err="1">
                <a:solidFill>
                  <a:srgbClr val="C00000"/>
                </a:solidFill>
                <a:ea typeface="宋体" panose="02010600030101010101" pitchFamily="2" charset="-122"/>
                <a:cs typeface="Times New Roman" panose="02020603050405020304" pitchFamily="18" charset="0"/>
                <a:sym typeface="+mn-ea"/>
              </a:rPr>
              <a:t>instanceof</a:t>
            </a:r>
            <a:r>
              <a:rPr lang="en-US" altLang="zh-CN" sz="2000" b="1" dirty="0">
                <a:solidFill>
                  <a:srgbClr val="C00000"/>
                </a:solidFill>
                <a:ea typeface="宋体" panose="02010600030101010101" pitchFamily="2" charset="-122"/>
                <a:cs typeface="Times New Roman" panose="02020603050405020304" pitchFamily="18" charset="0"/>
                <a:sym typeface="+mn-ea"/>
              </a:rPr>
              <a:t> Graduate)</a:t>
            </a:r>
            <a:endParaRPr lang="en-US" altLang="zh-CN" sz="2000" b="1" dirty="0">
              <a:solidFill>
                <a:srgbClr val="C00000"/>
              </a:solidFill>
              <a:ea typeface="宋体" panose="02010600030101010101" pitchFamily="2" charset="-122"/>
              <a:cs typeface="Times New Roman" panose="02020603050405020304" pitchFamily="18" charset="0"/>
            </a:endParaRPr>
          </a:p>
          <a:p>
            <a:r>
              <a:rPr lang="en-US" altLang="zh-CN" sz="2000" b="1" dirty="0">
                <a:solidFill>
                  <a:schemeClr val="accent2"/>
                </a:solidFill>
                <a:ea typeface="宋体" panose="02010600030101010101" pitchFamily="2" charset="-122"/>
                <a:cs typeface="Times New Roman" panose="02020603050405020304" pitchFamily="18" charset="0"/>
                <a:sym typeface="+mn-ea"/>
              </a:rPr>
              <a:t>		</a:t>
            </a:r>
            <a:r>
              <a:rPr lang="en-US" altLang="zh-CN" sz="2000" b="1" dirty="0">
                <a:solidFill>
                  <a:schemeClr val="accent1"/>
                </a:solidFill>
                <a:ea typeface="宋体" panose="02010600030101010101" pitchFamily="2" charset="-122"/>
                <a:cs typeface="Times New Roman" panose="02020603050405020304" pitchFamily="18" charset="0"/>
                <a:sym typeface="+mn-ea"/>
              </a:rPr>
              <a:t>//</a:t>
            </a:r>
            <a:r>
              <a:rPr lang="zh-CN" altLang="en-US" sz="2000" b="1" dirty="0">
                <a:solidFill>
                  <a:schemeClr val="accent1"/>
                </a:solidFill>
                <a:ea typeface="宋体" panose="02010600030101010101" pitchFamily="2" charset="-122"/>
                <a:cs typeface="Times New Roman" panose="02020603050405020304" pitchFamily="18" charset="0"/>
                <a:sym typeface="+mn-ea"/>
              </a:rPr>
              <a:t>处理</a:t>
            </a:r>
            <a:r>
              <a:rPr lang="en-US" altLang="zh-CN" sz="2000" b="1" dirty="0">
                <a:solidFill>
                  <a:schemeClr val="accent1"/>
                </a:solidFill>
                <a:ea typeface="宋体" panose="02010600030101010101" pitchFamily="2" charset="-122"/>
                <a:cs typeface="Times New Roman" panose="02020603050405020304" pitchFamily="18" charset="0"/>
                <a:sym typeface="+mn-ea"/>
              </a:rPr>
              <a:t>Graduate</a:t>
            </a:r>
            <a:r>
              <a:rPr lang="zh-CN" altLang="en-US" sz="2000" b="1" dirty="0">
                <a:solidFill>
                  <a:schemeClr val="accent1"/>
                </a:solidFill>
                <a:ea typeface="宋体" panose="02010600030101010101" pitchFamily="2" charset="-122"/>
                <a:cs typeface="Times New Roman" panose="02020603050405020304" pitchFamily="18" charset="0"/>
                <a:sym typeface="+mn-ea"/>
              </a:rPr>
              <a:t>类及其子类对象</a:t>
            </a:r>
            <a:endParaRPr lang="en-US" altLang="zh-CN" sz="2000" b="1" dirty="0">
              <a:solidFill>
                <a:srgbClr val="C00000"/>
              </a:solidFill>
              <a:ea typeface="宋体" panose="02010600030101010101" pitchFamily="2" charset="-122"/>
              <a:cs typeface="Times New Roman" panose="02020603050405020304" pitchFamily="18" charset="0"/>
            </a:endParaRPr>
          </a:p>
          <a:p>
            <a:r>
              <a:rPr lang="en-US" altLang="zh-CN" sz="2000" b="1" dirty="0">
                <a:solidFill>
                  <a:srgbClr val="C00000"/>
                </a:solidFill>
                <a:ea typeface="宋体" panose="02010600030101010101" pitchFamily="2" charset="-122"/>
                <a:cs typeface="Times New Roman" panose="02020603050405020304" pitchFamily="18" charset="0"/>
              </a:rPr>
              <a:t>	else </a:t>
            </a:r>
            <a:r>
              <a:rPr lang="en-US" altLang="zh-CN" sz="2000" b="1" dirty="0">
                <a:solidFill>
                  <a:srgbClr val="C00000"/>
                </a:solidFill>
                <a:ea typeface="宋体" panose="02010600030101010101" pitchFamily="2" charset="-122"/>
                <a:cs typeface="Times New Roman" panose="02020603050405020304" pitchFamily="18" charset="0"/>
                <a:sym typeface="+mn-ea"/>
              </a:rPr>
              <a:t>if (e </a:t>
            </a:r>
            <a:r>
              <a:rPr lang="en-US" altLang="zh-CN" sz="2000" b="1" dirty="0" err="1">
                <a:solidFill>
                  <a:srgbClr val="C00000"/>
                </a:solidFill>
                <a:ea typeface="宋体" panose="02010600030101010101" pitchFamily="2" charset="-122"/>
                <a:cs typeface="Times New Roman" panose="02020603050405020304" pitchFamily="18" charset="0"/>
                <a:sym typeface="+mn-ea"/>
              </a:rPr>
              <a:t>instanceof</a:t>
            </a:r>
            <a:r>
              <a:rPr lang="en-US" altLang="zh-CN" sz="2000" b="1" dirty="0">
                <a:solidFill>
                  <a:srgbClr val="C00000"/>
                </a:solidFill>
                <a:ea typeface="宋体" panose="02010600030101010101" pitchFamily="2" charset="-122"/>
                <a:cs typeface="Times New Roman" panose="02020603050405020304" pitchFamily="18" charset="0"/>
                <a:sym typeface="+mn-ea"/>
              </a:rPr>
              <a:t> Student) </a:t>
            </a:r>
            <a:endParaRPr lang="en-US" altLang="zh-CN" sz="2000" b="1" dirty="0">
              <a:solidFill>
                <a:srgbClr val="C00000"/>
              </a:solidFill>
              <a:ea typeface="宋体" panose="02010600030101010101" pitchFamily="2" charset="-122"/>
              <a:cs typeface="Times New Roman" panose="02020603050405020304" pitchFamily="18" charset="0"/>
            </a:endParaRPr>
          </a:p>
          <a:p>
            <a:r>
              <a:rPr lang="en-US" altLang="zh-CN" sz="2000" b="1" dirty="0">
                <a:solidFill>
                  <a:schemeClr val="accent2"/>
                </a:solidFill>
                <a:ea typeface="宋体" panose="02010600030101010101" pitchFamily="2" charset="-122"/>
                <a:cs typeface="Times New Roman" panose="02020603050405020304" pitchFamily="18" charset="0"/>
                <a:sym typeface="+mn-ea"/>
              </a:rPr>
              <a:t>		</a:t>
            </a:r>
            <a:r>
              <a:rPr lang="en-US" altLang="zh-CN" sz="2000" b="1" dirty="0">
                <a:solidFill>
                  <a:schemeClr val="accent1"/>
                </a:solidFill>
                <a:ea typeface="宋体" panose="02010600030101010101" pitchFamily="2" charset="-122"/>
                <a:cs typeface="Times New Roman" panose="02020603050405020304" pitchFamily="18" charset="0"/>
                <a:sym typeface="+mn-ea"/>
              </a:rPr>
              <a:t>//</a:t>
            </a:r>
            <a:r>
              <a:rPr lang="zh-CN" altLang="en-US" sz="2000" b="1" dirty="0">
                <a:solidFill>
                  <a:schemeClr val="accent1"/>
                </a:solidFill>
                <a:ea typeface="宋体" panose="02010600030101010101" pitchFamily="2" charset="-122"/>
                <a:cs typeface="Times New Roman" panose="02020603050405020304" pitchFamily="18" charset="0"/>
                <a:sym typeface="+mn-ea"/>
              </a:rPr>
              <a:t>处理</a:t>
            </a:r>
            <a:r>
              <a:rPr lang="en-US" altLang="zh-CN" sz="2000" b="1" dirty="0">
                <a:solidFill>
                  <a:schemeClr val="accent1"/>
                </a:solidFill>
                <a:ea typeface="宋体" panose="02010600030101010101" pitchFamily="2" charset="-122"/>
                <a:cs typeface="Times New Roman" panose="02020603050405020304" pitchFamily="18" charset="0"/>
                <a:sym typeface="+mn-ea"/>
              </a:rPr>
              <a:t>Student</a:t>
            </a:r>
            <a:r>
              <a:rPr lang="zh-CN" altLang="en-US" sz="2000" b="1" dirty="0">
                <a:solidFill>
                  <a:schemeClr val="accent1"/>
                </a:solidFill>
                <a:ea typeface="宋体" panose="02010600030101010101" pitchFamily="2" charset="-122"/>
                <a:cs typeface="Times New Roman" panose="02020603050405020304" pitchFamily="18" charset="0"/>
                <a:sym typeface="+mn-ea"/>
              </a:rPr>
              <a:t>类及其子类对象</a:t>
            </a:r>
            <a:endParaRPr lang="zh-CN" altLang="en-US" sz="2000" b="1" dirty="0">
              <a:solidFill>
                <a:schemeClr val="accent1"/>
              </a:solidFill>
              <a:ea typeface="宋体" panose="02010600030101010101" pitchFamily="2" charset="-122"/>
              <a:cs typeface="Times New Roman" panose="02020603050405020304" pitchFamily="18" charset="0"/>
              <a:sym typeface="+mn-ea"/>
            </a:endParaRPr>
          </a:p>
          <a:p>
            <a:r>
              <a:rPr lang="en-US" altLang="zh-CN" sz="2000" b="1" dirty="0">
                <a:solidFill>
                  <a:schemeClr val="accent1"/>
                </a:solidFill>
                <a:ea typeface="宋体" panose="02010600030101010101" pitchFamily="2" charset="-122"/>
                <a:cs typeface="Times New Roman" panose="02020603050405020304" pitchFamily="18" charset="0"/>
                <a:sym typeface="+mn-ea"/>
              </a:rPr>
              <a:t>	</a:t>
            </a:r>
            <a:r>
              <a:rPr lang="en-US" altLang="zh-CN" sz="2000" b="1" dirty="0">
                <a:solidFill>
                  <a:srgbClr val="C00000"/>
                </a:solidFill>
                <a:ea typeface="宋体" panose="02010600030101010101" pitchFamily="2" charset="-122"/>
                <a:cs typeface="Times New Roman" panose="02020603050405020304" pitchFamily="18" charset="0"/>
                <a:sym typeface="+mn-ea"/>
              </a:rPr>
              <a:t>else </a:t>
            </a:r>
            <a:r>
              <a:rPr lang="en-US" altLang="zh-CN" sz="2000" b="1" dirty="0">
                <a:solidFill>
                  <a:srgbClr val="C00000"/>
                </a:solidFill>
                <a:ea typeface="宋体" panose="02010600030101010101" pitchFamily="2" charset="-122"/>
                <a:cs typeface="Times New Roman" panose="02020603050405020304" pitchFamily="18" charset="0"/>
              </a:rPr>
              <a:t>if (e </a:t>
            </a:r>
            <a:r>
              <a:rPr lang="en-US" altLang="zh-CN" sz="2000" b="1" dirty="0" err="1">
                <a:solidFill>
                  <a:srgbClr val="C00000"/>
                </a:solidFill>
                <a:ea typeface="宋体" panose="02010600030101010101" pitchFamily="2" charset="-122"/>
                <a:cs typeface="Times New Roman" panose="02020603050405020304" pitchFamily="18" charset="0"/>
              </a:rPr>
              <a:t>instanceof</a:t>
            </a:r>
            <a:r>
              <a:rPr lang="en-US" altLang="zh-CN" sz="2000" b="1" dirty="0">
                <a:solidFill>
                  <a:srgbClr val="C00000"/>
                </a:solidFill>
                <a:ea typeface="宋体" panose="02010600030101010101" pitchFamily="2" charset="-122"/>
                <a:cs typeface="Times New Roman" panose="02020603050405020304" pitchFamily="18" charset="0"/>
              </a:rPr>
              <a:t> Person) </a:t>
            </a:r>
            <a:endParaRPr lang="en-US" altLang="zh-CN" sz="2000" b="1" dirty="0">
              <a:solidFill>
                <a:srgbClr val="C00000"/>
              </a:solidFill>
              <a:ea typeface="宋体" panose="02010600030101010101" pitchFamily="2" charset="-122"/>
              <a:cs typeface="Times New Roman" panose="02020603050405020304" pitchFamily="18" charset="0"/>
            </a:endParaRPr>
          </a:p>
          <a:p>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chemeClr val="accent1"/>
                </a:solidFill>
                <a:ea typeface="宋体" panose="02010600030101010101" pitchFamily="2" charset="-122"/>
                <a:cs typeface="Times New Roman" panose="02020603050405020304" pitchFamily="18" charset="0"/>
              </a:rPr>
              <a:t>// </a:t>
            </a:r>
            <a:r>
              <a:rPr lang="zh-CN" altLang="en-US" sz="2000" b="1" dirty="0">
                <a:solidFill>
                  <a:schemeClr val="accent1"/>
                </a:solidFill>
                <a:ea typeface="宋体" panose="02010600030101010101" pitchFamily="2" charset="-122"/>
                <a:cs typeface="Times New Roman" panose="02020603050405020304" pitchFamily="18" charset="0"/>
              </a:rPr>
              <a:t>处理</a:t>
            </a:r>
            <a:r>
              <a:rPr lang="en-US" altLang="zh-CN" sz="2000" b="1" dirty="0">
                <a:solidFill>
                  <a:schemeClr val="accent1"/>
                </a:solidFill>
                <a:ea typeface="宋体" panose="02010600030101010101" pitchFamily="2" charset="-122"/>
                <a:cs typeface="Times New Roman" panose="02020603050405020304" pitchFamily="18" charset="0"/>
              </a:rPr>
              <a:t>Person</a:t>
            </a:r>
            <a:r>
              <a:rPr lang="zh-CN" altLang="en-US" sz="2000" b="1" dirty="0">
                <a:solidFill>
                  <a:schemeClr val="accent1"/>
                </a:solidFill>
                <a:ea typeface="宋体" panose="02010600030101010101" pitchFamily="2" charset="-122"/>
                <a:cs typeface="Times New Roman" panose="02020603050405020304" pitchFamily="18" charset="0"/>
              </a:rPr>
              <a:t>类及其子类对象</a:t>
            </a:r>
            <a:r>
              <a:rPr lang="zh-CN" altLang="en-US" sz="2000" b="1" dirty="0">
                <a:solidFill>
                  <a:schemeClr val="accent2"/>
                </a:solidFill>
                <a:ea typeface="宋体" panose="02010600030101010101" pitchFamily="2" charset="-122"/>
                <a:cs typeface="Times New Roman" panose="02020603050405020304" pitchFamily="18" charset="0"/>
              </a:rPr>
              <a:t>	</a:t>
            </a:r>
            <a:endParaRPr lang="zh-CN" altLang="en-US" sz="2000" b="1" dirty="0">
              <a:solidFill>
                <a:schemeClr val="accent1"/>
              </a:solidFill>
              <a:ea typeface="宋体" panose="02010600030101010101" pitchFamily="2" charset="-122"/>
              <a:cs typeface="Times New Roman" panose="02020603050405020304" pitchFamily="18" charset="0"/>
            </a:endParaRPr>
          </a:p>
          <a:p>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t>示  例</a:t>
            </a:r>
            <a:r>
              <a:rPr lang="en-US" altLang="zh-CN" dirty="0" smtClean="0"/>
              <a:t>—Manager</a:t>
            </a:r>
            <a:r>
              <a:rPr lang="zh-CN" altLang="en-US" dirty="0" smtClean="0"/>
              <a:t>类</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buNone/>
              <a:defRPr/>
            </a:pPr>
            <a:r>
              <a:rPr lang="en-US" altLang="zh-CN" dirty="0" smtClean="0">
                <a:ea typeface="宋体" panose="02010600030101010101" pitchFamily="2" charset="-122"/>
              </a:rPr>
              <a:t>1  public class Manager </a:t>
            </a:r>
            <a:r>
              <a:rPr lang="en-US" altLang="zh-CN" dirty="0" smtClean="0">
                <a:solidFill>
                  <a:srgbClr val="FF0000"/>
                </a:solidFill>
                <a:ea typeface="宋体" panose="02010600030101010101" pitchFamily="2" charset="-122"/>
              </a:rPr>
              <a:t>extends</a:t>
            </a:r>
            <a:r>
              <a:rPr lang="en-US" altLang="zh-CN" dirty="0" smtClean="0">
                <a:ea typeface="宋体" panose="02010600030101010101" pitchFamily="2" charset="-122"/>
              </a:rPr>
              <a:t> Employee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2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numsOfReports</a:t>
            </a:r>
            <a:r>
              <a:rPr lang="en-US" altLang="zh-CN" dirty="0" smtClean="0">
                <a:ea typeface="宋体" panose="02010600030101010101" pitchFamily="2" charset="-122"/>
              </a:rPr>
              <a:t> = 250;</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3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officeID</a:t>
            </a:r>
            <a:r>
              <a:rPr lang="en-US" altLang="zh-CN" dirty="0" smtClean="0">
                <a:ea typeface="宋体" panose="02010600030101010101" pitchFamily="2" charset="-122"/>
              </a:rPr>
              <a:t> = 123;</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4      float bonus = 1000.0f;</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5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6      public void hires()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7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8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9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10     public void plans()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11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12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13 }</a:t>
            </a:r>
            <a:endParaRPr lang="en-US" altLang="zh-CN"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428596" y="1324823"/>
            <a:ext cx="8534400" cy="4247317"/>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static void method(Person p)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if (p </a:t>
            </a:r>
            <a:r>
              <a:rPr lang="en-US" altLang="zh-CN" dirty="0" err="1" smtClean="0">
                <a:ea typeface="宋体" panose="02010600030101010101" pitchFamily="2" charset="-122"/>
              </a:rPr>
              <a:t>instanceof</a:t>
            </a:r>
            <a:r>
              <a:rPr lang="en-US" altLang="zh-CN" dirty="0" smtClean="0">
                <a:ea typeface="宋体" panose="02010600030101010101" pitchFamily="2" charset="-122"/>
              </a:rPr>
              <a:t> Teacher)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zh-CN" altLang="en-US" dirty="0" smtClean="0">
                <a:ea typeface="宋体" panose="02010600030101010101" pitchFamily="2" charset="-122"/>
              </a:rPr>
              <a:t>教师</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Teacher t = (Teacher)p;</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zh-CN" altLang="en-US" dirty="0" smtClean="0">
                <a:ea typeface="宋体" panose="02010600030101010101" pitchFamily="2" charset="-122"/>
              </a:rPr>
              <a:t>本态方法调用：</a:t>
            </a:r>
            <a:r>
              <a:rPr lang="en-US" altLang="zh-CN" dirty="0" smtClean="0">
                <a:ea typeface="宋体" panose="02010600030101010101" pitchFamily="2" charset="-122"/>
              </a:rPr>
              <a:t>" + </a:t>
            </a:r>
            <a:r>
              <a:rPr lang="en-US" altLang="zh-CN" dirty="0" err="1" smtClean="0">
                <a:ea typeface="宋体" panose="02010600030101010101" pitchFamily="2" charset="-122"/>
              </a:rPr>
              <a:t>t.getMajor</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 else if (p </a:t>
            </a:r>
            <a:r>
              <a:rPr lang="en-US" altLang="zh-CN" dirty="0" err="1" smtClean="0">
                <a:ea typeface="宋体" panose="02010600030101010101" pitchFamily="2" charset="-122"/>
              </a:rPr>
              <a:t>instanceof</a:t>
            </a:r>
            <a:r>
              <a:rPr lang="en-US" altLang="zh-CN" dirty="0" smtClean="0">
                <a:ea typeface="宋体" panose="02010600030101010101" pitchFamily="2" charset="-122"/>
              </a:rPr>
              <a:t> Student)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zh-CN" altLang="en-US" dirty="0" smtClean="0">
                <a:ea typeface="宋体" panose="02010600030101010101" pitchFamily="2" charset="-122"/>
              </a:rPr>
              <a:t>学生</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Student s = (Student)p;</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zh-CN" altLang="en-US" dirty="0" smtClean="0">
                <a:ea typeface="宋体" panose="02010600030101010101" pitchFamily="2" charset="-122"/>
              </a:rPr>
              <a:t>本态方法调用：</a:t>
            </a:r>
            <a:r>
              <a:rPr lang="en-US" altLang="zh-CN" dirty="0" smtClean="0">
                <a:ea typeface="宋体" panose="02010600030101010101" pitchFamily="2" charset="-122"/>
              </a:rPr>
              <a:t>" + </a:t>
            </a:r>
            <a:r>
              <a:rPr lang="en-US" altLang="zh-CN" dirty="0" err="1" smtClean="0">
                <a:ea typeface="宋体" panose="02010600030101010101" pitchFamily="2" charset="-122"/>
              </a:rPr>
              <a:t>s.getId</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 else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zh-CN" altLang="en-US" dirty="0" smtClean="0">
                <a:ea typeface="宋体" panose="02010600030101010101" pitchFamily="2" charset="-122"/>
              </a:rPr>
              <a:t>人</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en-US" altLang="zh-CN" dirty="0" err="1" smtClean="0">
                <a:ea typeface="宋体" panose="02010600030101010101" pitchFamily="2" charset="-122"/>
              </a:rPr>
              <a:t>p.say</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a:t>
            </a:r>
            <a:endParaRPr lang="en-US" altLang="zh-CN" dirty="0" smtClean="0">
              <a:ea typeface="宋体" panose="02010600030101010101" pitchFamily="2" charset="-122"/>
            </a:endParaRPr>
          </a:p>
          <a:p>
            <a:pPr marL="361950" indent="-361950">
              <a:buAutoNum type="arabicPlain" startAt="19"/>
              <a:defRPr/>
            </a:pP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在方法</a:t>
            </a:r>
            <a:r>
              <a:rPr lang="en-US" altLang="zh-CN" sz="2400" dirty="0" err="1" smtClean="0">
                <a:ea typeface="宋体" panose="02010600030101010101" pitchFamily="2" charset="-122"/>
              </a:rPr>
              <a:t>listPrice</a:t>
            </a:r>
            <a:r>
              <a:rPr lang="zh-CN" altLang="en-US" sz="2400" dirty="0" smtClean="0">
                <a:ea typeface="宋体" panose="02010600030101010101" pitchFamily="2" charset="-122"/>
              </a:rPr>
              <a:t>中，判断</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参数的真实对象，并调用不同对象上的特有方法</a:t>
            </a:r>
            <a:endParaRPr lang="zh-CN" altLang="en-US"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1142976" y="2445245"/>
            <a:ext cx="7786742" cy="769441"/>
          </a:xfrm>
          <a:prstGeom prst="rect">
            <a:avLst/>
          </a:prstGeom>
          <a:noFill/>
        </p:spPr>
        <p:txBody>
          <a:bodyPr wrap="square" rtlCol="0">
            <a:spAutoFit/>
          </a:bodyPr>
          <a:lstStyle/>
          <a:p>
            <a:r>
              <a:rPr lang="zh-CN" altLang="en-US" sz="4400" dirty="0" smtClean="0">
                <a:solidFill>
                  <a:schemeClr val="bg1"/>
                </a:solidFill>
              </a:rPr>
              <a:t>第三节 对象关联与</a:t>
            </a:r>
            <a:r>
              <a:rPr lang="en-US" altLang="zh-CN" sz="4400" dirty="0" smtClean="0">
                <a:solidFill>
                  <a:schemeClr val="bg1"/>
                </a:solidFill>
              </a:rPr>
              <a:t>Object</a:t>
            </a:r>
            <a:r>
              <a:rPr lang="zh-CN" altLang="en-US" sz="4400" dirty="0" smtClean="0">
                <a:solidFill>
                  <a:schemeClr val="bg1"/>
                </a:solidFill>
              </a:rPr>
              <a:t>类</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714356"/>
            <a:ext cx="8229600" cy="857256"/>
          </a:xfrm>
        </p:spPr>
        <p:txBody>
          <a:bodyPr/>
          <a:lstStyle/>
          <a:p>
            <a:r>
              <a:rPr lang="zh-CN" altLang="en-US" b="1" dirty="0" smtClean="0">
                <a:latin typeface="宋体" panose="02010600030101010101" pitchFamily="2" charset="-122"/>
                <a:ea typeface="宋体" panose="02010600030101010101" pitchFamily="2" charset="-122"/>
              </a:rPr>
              <a:t>对象的关联</a:t>
            </a:r>
            <a:endParaRPr lang="zh-CN" altLang="en-US"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ea typeface="宋体" panose="02010600030101010101" pitchFamily="2" charset="-122"/>
                <a:cs typeface="Times New Roman" panose="02020603050405020304" pitchFamily="18" charset="0"/>
              </a:rPr>
              <a:t>对象的关联 </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简单地说，是指一个对象中使用了另一个对象。</a:t>
            </a:r>
            <a:endParaRPr lang="zh-CN" altLang="en-US" dirty="0" smtClean="0">
              <a:ea typeface="宋体" panose="02010600030101010101" pitchFamily="2" charset="-122"/>
              <a:cs typeface="Times New Roman" panose="02020603050405020304" pitchFamily="18" charset="0"/>
            </a:endParaRPr>
          </a:p>
          <a:p>
            <a:r>
              <a:rPr lang="zh-CN" altLang="en-US" dirty="0" smtClean="0">
                <a:ea typeface="宋体" panose="02010600030101010101" pitchFamily="2" charset="-122"/>
                <a:cs typeface="Times New Roman" panose="02020603050405020304" pitchFamily="18" charset="0"/>
              </a:rPr>
              <a:t>例如，教师对象中使用了电脑对象。</a:t>
            </a:r>
            <a:endParaRPr lang="zh-CN" altLang="en-US" dirty="0" smtClean="0">
              <a:ea typeface="宋体" panose="02010600030101010101" pitchFamily="2" charset="-122"/>
              <a:cs typeface="Times New Roman" panose="02020603050405020304" pitchFamily="18" charset="0"/>
            </a:endParaRPr>
          </a:p>
          <a:p>
            <a:endParaRPr lang="zh-CN" altLang="en-US" dirty="0"/>
          </a:p>
        </p:txBody>
      </p:sp>
      <p:sp>
        <p:nvSpPr>
          <p:cNvPr id="4" name="TextBox 6"/>
          <p:cNvSpPr txBox="1">
            <a:spLocks noChangeArrowheads="1"/>
          </p:cNvSpPr>
          <p:nvPr/>
        </p:nvSpPr>
        <p:spPr bwMode="auto">
          <a:xfrm>
            <a:off x="1831979" y="3857628"/>
            <a:ext cx="1511300" cy="935038"/>
          </a:xfrm>
          <a:prstGeom prst="rect">
            <a:avLst/>
          </a:prstGeom>
          <a:noFill/>
          <a:ln w="19050">
            <a:solidFill>
              <a:schemeClr val="tx1"/>
            </a:solidFill>
            <a:miter lim="800000"/>
          </a:ln>
        </p:spPr>
        <p:txBody>
          <a:bodyPr>
            <a:spAutoFit/>
          </a:bodyPr>
          <a:lstStyle/>
          <a:p>
            <a:pPr algn="ctr" latinLnBrk="1"/>
            <a:endParaRPr lang="en-US" altLang="zh-CN" b="1" dirty="0"/>
          </a:p>
          <a:p>
            <a:pPr algn="ctr" latinLnBrk="1"/>
            <a:r>
              <a:rPr lang="en-US" altLang="zh-CN" b="1" dirty="0" smtClean="0"/>
              <a:t>Teacher</a:t>
            </a:r>
            <a:endParaRPr lang="en-US" altLang="zh-CN" b="1" dirty="0"/>
          </a:p>
          <a:p>
            <a:pPr algn="ctr" latinLnBrk="1"/>
            <a:endParaRPr lang="zh-CN" altLang="en-US" b="1" dirty="0"/>
          </a:p>
        </p:txBody>
      </p:sp>
      <p:sp>
        <p:nvSpPr>
          <p:cNvPr id="5" name="TextBox 7"/>
          <p:cNvSpPr txBox="1">
            <a:spLocks noChangeArrowheads="1"/>
          </p:cNvSpPr>
          <p:nvPr/>
        </p:nvSpPr>
        <p:spPr bwMode="auto">
          <a:xfrm>
            <a:off x="5143504" y="3857628"/>
            <a:ext cx="1512887" cy="935038"/>
          </a:xfrm>
          <a:prstGeom prst="rect">
            <a:avLst/>
          </a:prstGeom>
          <a:noFill/>
          <a:ln w="19050">
            <a:solidFill>
              <a:schemeClr val="tx1"/>
            </a:solidFill>
            <a:miter lim="800000"/>
          </a:ln>
        </p:spPr>
        <p:txBody>
          <a:bodyPr>
            <a:spAutoFit/>
          </a:bodyPr>
          <a:lstStyle/>
          <a:p>
            <a:pPr algn="ctr" latinLnBrk="1"/>
            <a:endParaRPr lang="en-US" altLang="zh-CN" b="1" dirty="0"/>
          </a:p>
          <a:p>
            <a:pPr algn="ctr" latinLnBrk="1"/>
            <a:r>
              <a:rPr lang="en-US" altLang="zh-CN" b="1" dirty="0"/>
              <a:t>Computer</a:t>
            </a:r>
            <a:endParaRPr lang="en-US" altLang="zh-CN" b="1" dirty="0"/>
          </a:p>
          <a:p>
            <a:pPr algn="ctr" latinLnBrk="1"/>
            <a:endParaRPr lang="zh-CN" altLang="en-US" b="1" dirty="0"/>
          </a:p>
        </p:txBody>
      </p:sp>
      <p:cxnSp>
        <p:nvCxnSpPr>
          <p:cNvPr id="6" name="直接连接符 5"/>
          <p:cNvCxnSpPr>
            <a:stCxn id="4" idx="3"/>
            <a:endCxn id="5" idx="1"/>
          </p:cNvCxnSpPr>
          <p:nvPr/>
        </p:nvCxnSpPr>
        <p:spPr bwMode="auto">
          <a:xfrm>
            <a:off x="3343279" y="4325941"/>
            <a:ext cx="1800225" cy="0"/>
          </a:xfrm>
          <a:prstGeom prst="line">
            <a:avLst/>
          </a:pr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—Teacher</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Teacher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private String name;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private </a:t>
            </a:r>
            <a:r>
              <a:rPr lang="en-US" altLang="zh-CN" dirty="0" err="1" smtClean="0">
                <a:ea typeface="宋体" panose="02010600030101010101" pitchFamily="2" charset="-122"/>
              </a:rPr>
              <a:t>int</a:t>
            </a:r>
            <a:r>
              <a:rPr lang="en-US" altLang="zh-CN" dirty="0" smtClean="0">
                <a:ea typeface="宋体" panose="02010600030101010101" pitchFamily="2" charset="-122"/>
              </a:rPr>
              <a:t>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private String major;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private Computer </a:t>
            </a:r>
            <a:r>
              <a:rPr lang="en-US" altLang="zh-CN" dirty="0" err="1" smtClean="0">
                <a:ea typeface="宋体" panose="02010600030101010101" pitchFamily="2" charset="-122"/>
              </a:rPr>
              <a:t>computer</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private Computer </a:t>
            </a:r>
            <a:r>
              <a:rPr lang="en-US" altLang="zh-CN" dirty="0" err="1" smtClean="0">
                <a:ea typeface="宋体" panose="02010600030101010101" pitchFamily="2" charset="-122"/>
              </a:rPr>
              <a:t>notePad</a:t>
            </a:r>
            <a:r>
              <a:rPr lang="en-US" altLang="zh-CN" dirty="0" smtClean="0">
                <a:ea typeface="宋体" panose="02010600030101010101" pitchFamily="2" charset="-122"/>
              </a:rPr>
              <a:t> = new Computer(3.0, 2, 400);</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public Teacher(String name, </a:t>
            </a:r>
            <a:r>
              <a:rPr lang="en-US" altLang="zh-CN" dirty="0" err="1" smtClean="0">
                <a:ea typeface="宋体" panose="02010600030101010101" pitchFamily="2" charset="-122"/>
              </a:rPr>
              <a:t>int</a:t>
            </a:r>
            <a:r>
              <a:rPr lang="en-US" altLang="zh-CN" dirty="0" smtClean="0">
                <a:ea typeface="宋体" panose="02010600030101010101" pitchFamily="2" charset="-122"/>
              </a:rPr>
              <a:t> id, String major)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this.name = name;</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this.id =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a:t>
            </a:r>
            <a:r>
              <a:rPr lang="en-US" altLang="zh-CN" dirty="0" err="1" smtClean="0">
                <a:ea typeface="宋体" panose="02010600030101010101" pitchFamily="2" charset="-122"/>
              </a:rPr>
              <a:t>this.major</a:t>
            </a:r>
            <a:r>
              <a:rPr lang="en-US" altLang="zh-CN" dirty="0" smtClean="0">
                <a:ea typeface="宋体" panose="02010600030101010101" pitchFamily="2" charset="-122"/>
              </a:rPr>
              <a:t> = major;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public Teacher(String name, </a:t>
            </a:r>
            <a:r>
              <a:rPr lang="en-US" altLang="zh-CN" dirty="0" err="1" smtClean="0">
                <a:ea typeface="宋体" panose="02010600030101010101" pitchFamily="2" charset="-122"/>
              </a:rPr>
              <a:t>int</a:t>
            </a:r>
            <a:r>
              <a:rPr lang="en-US" altLang="zh-CN" dirty="0" smtClean="0">
                <a:ea typeface="宋体" panose="02010600030101010101" pitchFamily="2" charset="-122"/>
              </a:rPr>
              <a:t> id, String major,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Computer </a:t>
            </a:r>
            <a:r>
              <a:rPr lang="en-US" altLang="zh-CN" dirty="0" err="1" smtClean="0">
                <a:ea typeface="宋体" panose="02010600030101010101" pitchFamily="2" charset="-122"/>
              </a:rPr>
              <a:t>computer</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16         this(name, id, major);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17         </a:t>
            </a:r>
            <a:r>
              <a:rPr lang="en-US" altLang="zh-CN" dirty="0" err="1" smtClean="0">
                <a:ea typeface="宋体" panose="02010600030101010101" pitchFamily="2" charset="-122"/>
              </a:rPr>
              <a:t>this.computer</a:t>
            </a:r>
            <a:r>
              <a:rPr lang="en-US" altLang="zh-CN" dirty="0" smtClean="0">
                <a:ea typeface="宋体" panose="02010600030101010101" pitchFamily="2" charset="-122"/>
              </a:rPr>
              <a:t> = computer;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18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19 </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3693319"/>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20     public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getId</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21         return id;</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22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23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24     public String </a:t>
            </a:r>
            <a:r>
              <a:rPr lang="en-US" altLang="zh-CN" dirty="0" err="1" smtClean="0">
                <a:ea typeface="宋体" panose="02010600030101010101" pitchFamily="2" charset="-122"/>
              </a:rPr>
              <a:t>getMajor</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25         return major;</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26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27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28     public String say()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29         return "</a:t>
            </a:r>
            <a:r>
              <a:rPr lang="zh-CN" altLang="en-US" dirty="0" smtClean="0">
                <a:ea typeface="宋体" panose="02010600030101010101" pitchFamily="2" charset="-122"/>
              </a:rPr>
              <a:t>姓名：</a:t>
            </a:r>
            <a:r>
              <a:rPr lang="en-US" altLang="zh-CN" dirty="0" smtClean="0">
                <a:ea typeface="宋体" panose="02010600030101010101" pitchFamily="2" charset="-122"/>
              </a:rPr>
              <a:t>" + name + " </a:t>
            </a:r>
            <a:r>
              <a:rPr lang="zh-CN" altLang="en-US" dirty="0" smtClean="0">
                <a:ea typeface="宋体" panose="02010600030101010101" pitchFamily="2" charset="-122"/>
              </a:rPr>
              <a:t>工号：</a:t>
            </a:r>
            <a:r>
              <a:rPr lang="en-US" altLang="zh-CN" dirty="0" smtClean="0">
                <a:ea typeface="宋体" panose="02010600030101010101" pitchFamily="2" charset="-122"/>
              </a:rPr>
              <a:t>" + id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30                " </a:t>
            </a:r>
            <a:r>
              <a:rPr lang="zh-CN" altLang="en-US" dirty="0" smtClean="0">
                <a:ea typeface="宋体" panose="02010600030101010101" pitchFamily="2" charset="-122"/>
              </a:rPr>
              <a:t>专业：</a:t>
            </a:r>
            <a:r>
              <a:rPr lang="en-US" altLang="zh-CN" dirty="0" smtClean="0">
                <a:ea typeface="宋体" panose="02010600030101010101" pitchFamily="2" charset="-122"/>
              </a:rPr>
              <a:t>" + major + "\n</a:t>
            </a:r>
            <a:r>
              <a:rPr lang="zh-CN" altLang="en-US" dirty="0" smtClean="0">
                <a:ea typeface="宋体" panose="02010600030101010101" pitchFamily="2" charset="-122"/>
              </a:rPr>
              <a:t>我用的电脑是：</a:t>
            </a:r>
            <a:r>
              <a:rPr lang="en-US" altLang="zh-CN" dirty="0" smtClean="0">
                <a:ea typeface="宋体" panose="02010600030101010101" pitchFamily="2" charset="-122"/>
              </a:rPr>
              <a:t>" + </a:t>
            </a:r>
            <a:r>
              <a:rPr lang="en-US" altLang="zh-CN" dirty="0" err="1" smtClean="0">
                <a:ea typeface="宋体" panose="02010600030101010101" pitchFamily="2" charset="-122"/>
              </a:rPr>
              <a:t>computer.say</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31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32 }</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—Computer</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142056" y="1166417"/>
            <a:ext cx="8534400" cy="5078313"/>
          </a:xfrm>
          <a:prstGeom prst="rect">
            <a:avLst/>
          </a:prstGeom>
          <a:noFill/>
          <a:ln w="9525">
            <a:noFill/>
            <a:miter lim="800000"/>
          </a:ln>
        </p:spPr>
        <p:txBody>
          <a:bodyPr>
            <a:spAutoFit/>
          </a:bodyPr>
          <a:lstStyle/>
          <a:p>
            <a:pPr marL="361950" indent="-361950">
              <a:defRPr/>
            </a:pPr>
            <a:r>
              <a:rPr lang="en-US" altLang="zh-CN" dirty="0" smtClean="0">
                <a:ea typeface="宋体" panose="02010600030101010101" pitchFamily="2" charset="-122"/>
              </a:rPr>
              <a:t>1  public class Computer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2      private double </a:t>
            </a:r>
            <a:r>
              <a:rPr lang="en-US" altLang="zh-CN" dirty="0" err="1" smtClean="0">
                <a:ea typeface="宋体" panose="02010600030101010101" pitchFamily="2" charset="-122"/>
              </a:rPr>
              <a:t>cpu</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3      private </a:t>
            </a:r>
            <a:r>
              <a:rPr lang="en-US" altLang="zh-CN" dirty="0" err="1" smtClean="0">
                <a:ea typeface="宋体" panose="02010600030101010101" pitchFamily="2" charset="-122"/>
              </a:rPr>
              <a:t>int</a:t>
            </a:r>
            <a:r>
              <a:rPr lang="en-US" altLang="zh-CN" dirty="0" smtClean="0">
                <a:ea typeface="宋体" panose="02010600030101010101" pitchFamily="2" charset="-122"/>
              </a:rPr>
              <a:t> memory;</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4      private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hardDisk</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5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6      public Computer(double </a:t>
            </a:r>
            <a:r>
              <a:rPr lang="en-US" altLang="zh-CN" dirty="0" err="1" smtClean="0">
                <a:ea typeface="宋体" panose="02010600030101010101" pitchFamily="2" charset="-122"/>
              </a:rPr>
              <a:t>cpu</a:t>
            </a:r>
            <a:r>
              <a:rPr lang="en-US" altLang="zh-CN" dirty="0" smtClean="0">
                <a:ea typeface="宋体" panose="02010600030101010101" pitchFamily="2" charset="-122"/>
              </a:rPr>
              <a:t>, </a:t>
            </a:r>
            <a:r>
              <a:rPr lang="en-US" altLang="zh-CN" dirty="0" err="1" smtClean="0">
                <a:ea typeface="宋体" panose="02010600030101010101" pitchFamily="2" charset="-122"/>
              </a:rPr>
              <a:t>int</a:t>
            </a:r>
            <a:r>
              <a:rPr lang="en-US" altLang="zh-CN" dirty="0" smtClean="0">
                <a:ea typeface="宋体" panose="02010600030101010101" pitchFamily="2" charset="-122"/>
              </a:rPr>
              <a:t> memory,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hardDisk</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7          this.cpu = </a:t>
            </a:r>
            <a:r>
              <a:rPr lang="en-US" altLang="zh-CN" dirty="0" err="1" smtClean="0">
                <a:ea typeface="宋体" panose="02010600030101010101" pitchFamily="2" charset="-122"/>
              </a:rPr>
              <a:t>cpu</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8          </a:t>
            </a:r>
            <a:r>
              <a:rPr lang="en-US" altLang="zh-CN" dirty="0" err="1" smtClean="0">
                <a:ea typeface="宋体" panose="02010600030101010101" pitchFamily="2" charset="-122"/>
              </a:rPr>
              <a:t>this.memory</a:t>
            </a:r>
            <a:r>
              <a:rPr lang="en-US" altLang="zh-CN" dirty="0" smtClean="0">
                <a:ea typeface="宋体" panose="02010600030101010101" pitchFamily="2" charset="-122"/>
              </a:rPr>
              <a:t> = memory;</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9          </a:t>
            </a:r>
            <a:r>
              <a:rPr lang="en-US" altLang="zh-CN" dirty="0" err="1" smtClean="0">
                <a:ea typeface="宋体" panose="02010600030101010101" pitchFamily="2" charset="-122"/>
              </a:rPr>
              <a:t>this.hardDisk</a:t>
            </a:r>
            <a:r>
              <a:rPr lang="en-US" altLang="zh-CN" dirty="0" smtClean="0">
                <a:ea typeface="宋体" panose="02010600030101010101" pitchFamily="2" charset="-122"/>
              </a:rPr>
              <a:t> = </a:t>
            </a:r>
            <a:r>
              <a:rPr lang="en-US" altLang="zh-CN" dirty="0" err="1" smtClean="0">
                <a:ea typeface="宋体" panose="02010600030101010101" pitchFamily="2" charset="-122"/>
              </a:rPr>
              <a:t>hardDisk</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10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11     public double </a:t>
            </a:r>
            <a:r>
              <a:rPr lang="en-US" altLang="zh-CN" dirty="0" err="1" smtClean="0">
                <a:ea typeface="宋体" panose="02010600030101010101" pitchFamily="2" charset="-122"/>
              </a:rPr>
              <a:t>getCpu</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12         return </a:t>
            </a:r>
            <a:r>
              <a:rPr lang="en-US" altLang="zh-CN" dirty="0" err="1" smtClean="0">
                <a:ea typeface="宋体" panose="02010600030101010101" pitchFamily="2" charset="-122"/>
              </a:rPr>
              <a:t>cpu</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13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14     public String say()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15         return " CPU:" + </a:t>
            </a:r>
            <a:r>
              <a:rPr lang="en-US" altLang="zh-CN" dirty="0" err="1" smtClean="0">
                <a:ea typeface="宋体" panose="02010600030101010101" pitchFamily="2" charset="-122"/>
              </a:rPr>
              <a:t>cpu</a:t>
            </a:r>
            <a:r>
              <a:rPr lang="en-US" altLang="zh-CN" dirty="0" smtClean="0">
                <a:ea typeface="宋体" panose="02010600030101010101" pitchFamily="2" charset="-122"/>
              </a:rPr>
              <a:t> + "MHz </a:t>
            </a:r>
            <a:r>
              <a:rPr lang="zh-CN" altLang="en-US" dirty="0" smtClean="0">
                <a:ea typeface="宋体" panose="02010600030101010101" pitchFamily="2" charset="-122"/>
              </a:rPr>
              <a:t>内存：</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16                     memory + "</a:t>
            </a:r>
            <a:r>
              <a:rPr lang="en-US" altLang="zh-CN" dirty="0" err="1" smtClean="0">
                <a:ea typeface="宋体" panose="02010600030101010101" pitchFamily="2" charset="-122"/>
              </a:rPr>
              <a:t>GBytes</a:t>
            </a:r>
            <a:r>
              <a:rPr lang="en-US" altLang="zh-CN" dirty="0" smtClean="0">
                <a:ea typeface="宋体" panose="02010600030101010101" pitchFamily="2" charset="-122"/>
              </a:rPr>
              <a:t> " + " </a:t>
            </a:r>
            <a:r>
              <a:rPr lang="zh-CN" altLang="en-US" dirty="0" smtClean="0">
                <a:ea typeface="宋体" panose="02010600030101010101" pitchFamily="2" charset="-122"/>
              </a:rPr>
              <a:t>硬盘</a:t>
            </a:r>
            <a:r>
              <a:rPr lang="en-US" altLang="zh-CN" dirty="0" smtClean="0">
                <a:ea typeface="宋体" panose="02010600030101010101" pitchFamily="2" charset="-122"/>
              </a:rPr>
              <a:t>:" + </a:t>
            </a:r>
            <a:r>
              <a:rPr lang="en-US" altLang="zh-CN" dirty="0" err="1" smtClean="0">
                <a:ea typeface="宋体" panose="02010600030101010101" pitchFamily="2" charset="-122"/>
              </a:rPr>
              <a:t>hardDisk</a:t>
            </a:r>
            <a:r>
              <a:rPr lang="en-US" altLang="zh-CN" dirty="0" smtClean="0">
                <a:ea typeface="宋体" panose="02010600030101010101" pitchFamily="2" charset="-122"/>
              </a:rPr>
              <a:t> + "G";</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17     }</a:t>
            </a:r>
            <a:endParaRPr lang="en-US" altLang="zh-CN" dirty="0" smtClean="0">
              <a:ea typeface="宋体" panose="02010600030101010101" pitchFamily="2" charset="-122"/>
            </a:endParaRPr>
          </a:p>
          <a:p>
            <a:pPr marL="361950" indent="-361950">
              <a:defRPr/>
            </a:pPr>
            <a:r>
              <a:rPr lang="en-US" altLang="zh-CN" dirty="0" smtClean="0">
                <a:ea typeface="宋体" panose="02010600030101010101" pitchFamily="2" charset="-122"/>
              </a:rPr>
              <a:t>18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anose="02010600030101010101" pitchFamily="2" charset="-122"/>
              <a:cs typeface="Times New Roman" panose="02020603050405020304" pitchFamily="18" charset="0"/>
            </a:endParaRPr>
          </a:p>
        </p:txBody>
      </p:sp>
      <p:sp>
        <p:nvSpPr>
          <p:cNvPr id="14339" name="Rectangle 3"/>
          <p:cNvSpPr>
            <a:spLocks noChangeArrowheads="1"/>
          </p:cNvSpPr>
          <p:nvPr/>
        </p:nvSpPr>
        <p:spPr bwMode="auto">
          <a:xfrm>
            <a:off x="285720" y="1500174"/>
            <a:ext cx="8534400" cy="2957861"/>
          </a:xfrm>
          <a:prstGeom prst="rect">
            <a:avLst/>
          </a:prstGeom>
          <a:noFill/>
          <a:ln w="9525">
            <a:noFill/>
            <a:miter lim="800000"/>
          </a:ln>
        </p:spPr>
        <p:txBody>
          <a:bodyPr>
            <a:spAutoFit/>
          </a:bodyPr>
          <a:lstStyle/>
          <a:p>
            <a:pPr marL="361950" indent="-361950">
              <a:lnSpc>
                <a:spcPct val="150000"/>
              </a:lnSpc>
              <a:defRPr/>
            </a:pPr>
            <a:r>
              <a:rPr lang="en-US" altLang="zh-CN" dirty="0" smtClean="0">
                <a:ea typeface="宋体" panose="02010600030101010101" pitchFamily="2" charset="-122"/>
              </a:rPr>
              <a:t>1 public class Test {</a:t>
            </a:r>
            <a:endParaRPr lang="en-US" altLang="zh-CN" dirty="0" smtClean="0">
              <a:ea typeface="宋体" panose="02010600030101010101" pitchFamily="2" charset="-122"/>
            </a:endParaRPr>
          </a:p>
          <a:p>
            <a:pPr marL="361950" indent="-361950">
              <a:lnSpc>
                <a:spcPct val="150000"/>
              </a:lnSpc>
              <a:defRPr/>
            </a:pPr>
            <a:r>
              <a:rPr lang="en-US" altLang="zh-CN" dirty="0" smtClean="0">
                <a:ea typeface="宋体" panose="02010600030101010101" pitchFamily="2" charset="-122"/>
              </a:rPr>
              <a:t>2     public static void main(String[] </a:t>
            </a:r>
            <a:r>
              <a:rPr lang="en-US" altLang="zh-CN" dirty="0" err="1" smtClean="0">
                <a:ea typeface="宋体" panose="02010600030101010101" pitchFamily="2" charset="-122"/>
              </a:rPr>
              <a:t>args</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361950" indent="-361950">
              <a:lnSpc>
                <a:spcPct val="150000"/>
              </a:lnSpc>
              <a:defRPr/>
            </a:pPr>
            <a:r>
              <a:rPr lang="en-US" altLang="zh-CN" dirty="0" smtClean="0">
                <a:ea typeface="宋体" panose="02010600030101010101" pitchFamily="2" charset="-122"/>
              </a:rPr>
              <a:t>3         Computer </a:t>
            </a:r>
            <a:r>
              <a:rPr lang="en-US" altLang="zh-CN" dirty="0" err="1" smtClean="0">
                <a:ea typeface="宋体" panose="02010600030101010101" pitchFamily="2" charset="-122"/>
              </a:rPr>
              <a:t>computer</a:t>
            </a:r>
            <a:r>
              <a:rPr lang="en-US" altLang="zh-CN" dirty="0" smtClean="0">
                <a:ea typeface="宋体" panose="02010600030101010101" pitchFamily="2" charset="-122"/>
              </a:rPr>
              <a:t> = new Computer(3.3, 4, 500);</a:t>
            </a:r>
            <a:endParaRPr lang="en-US" altLang="zh-CN" dirty="0" smtClean="0">
              <a:ea typeface="宋体" panose="02010600030101010101" pitchFamily="2" charset="-122"/>
            </a:endParaRPr>
          </a:p>
          <a:p>
            <a:pPr marL="361950" indent="-361950">
              <a:lnSpc>
                <a:spcPct val="150000"/>
              </a:lnSpc>
              <a:defRPr/>
            </a:pPr>
            <a:r>
              <a:rPr lang="en-US" altLang="zh-CN" dirty="0" smtClean="0">
                <a:ea typeface="宋体" panose="02010600030101010101" pitchFamily="2" charset="-122"/>
              </a:rPr>
              <a:t>4         Teacher </a:t>
            </a:r>
            <a:r>
              <a:rPr lang="en-US" altLang="zh-CN" dirty="0" err="1" smtClean="0">
                <a:ea typeface="宋体" panose="02010600030101010101" pitchFamily="2" charset="-122"/>
              </a:rPr>
              <a:t>teacher</a:t>
            </a:r>
            <a:r>
              <a:rPr lang="en-US" altLang="zh-CN" dirty="0" smtClean="0">
                <a:ea typeface="宋体" panose="02010600030101010101" pitchFamily="2" charset="-122"/>
              </a:rPr>
              <a:t> = new Teacher(“</a:t>
            </a:r>
            <a:r>
              <a:rPr lang="zh-CN" altLang="en-US" dirty="0" smtClean="0">
                <a:ea typeface="宋体" panose="02010600030101010101" pitchFamily="2" charset="-122"/>
              </a:rPr>
              <a:t>张老师</a:t>
            </a:r>
            <a:r>
              <a:rPr lang="en-US" altLang="zh-CN" dirty="0" smtClean="0">
                <a:ea typeface="宋体" panose="02010600030101010101" pitchFamily="2" charset="-122"/>
              </a:rPr>
              <a:t>", 10, "Java", computer);</a:t>
            </a:r>
            <a:endParaRPr lang="en-US" altLang="zh-CN" dirty="0" smtClean="0">
              <a:ea typeface="宋体" panose="02010600030101010101" pitchFamily="2" charset="-122"/>
            </a:endParaRPr>
          </a:p>
          <a:p>
            <a:pPr marL="361950" indent="-361950">
              <a:lnSpc>
                <a:spcPct val="150000"/>
              </a:lnSpc>
              <a:defRPr/>
            </a:pPr>
            <a:r>
              <a:rPr lang="en-US" altLang="zh-CN" dirty="0" smtClean="0">
                <a:ea typeface="宋体" panose="02010600030101010101" pitchFamily="2" charset="-122"/>
              </a:rPr>
              <a:t>5         </a:t>
            </a:r>
            <a:r>
              <a:rPr lang="en-US" altLang="zh-CN" dirty="0" err="1" smtClean="0">
                <a:ea typeface="宋体" panose="02010600030101010101" pitchFamily="2" charset="-122"/>
              </a:rPr>
              <a:t>System.out.println</a:t>
            </a:r>
            <a:r>
              <a:rPr lang="en-US" altLang="zh-CN" dirty="0" smtClean="0">
                <a:ea typeface="宋体" panose="02010600030101010101" pitchFamily="2" charset="-122"/>
              </a:rPr>
              <a:t>(</a:t>
            </a:r>
            <a:r>
              <a:rPr lang="en-US" altLang="zh-CN" dirty="0" err="1" smtClean="0">
                <a:ea typeface="宋体" panose="02010600030101010101" pitchFamily="2" charset="-122"/>
              </a:rPr>
              <a:t>teacher.say</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361950" indent="-361950">
              <a:lnSpc>
                <a:spcPct val="150000"/>
              </a:lnSpc>
              <a:defRPr/>
            </a:pPr>
            <a:r>
              <a:rPr lang="en-US" altLang="zh-CN" dirty="0" smtClean="0">
                <a:ea typeface="宋体" panose="02010600030101010101" pitchFamily="2" charset="-122"/>
              </a:rPr>
              <a:t>6     }</a:t>
            </a:r>
            <a:endParaRPr lang="en-US" altLang="zh-CN" dirty="0" smtClean="0">
              <a:ea typeface="宋体" panose="02010600030101010101" pitchFamily="2" charset="-122"/>
            </a:endParaRPr>
          </a:p>
          <a:p>
            <a:pPr marL="361950" indent="-361950">
              <a:lnSpc>
                <a:spcPct val="150000"/>
              </a:lnSpc>
              <a:defRPr/>
            </a:pPr>
            <a:r>
              <a:rPr lang="en-US" altLang="zh-CN" dirty="0" smtClean="0">
                <a:ea typeface="宋体" panose="02010600030101010101" pitchFamily="2" charset="-122"/>
              </a:rPr>
              <a:t>7 }</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anose="02010600030101010101" pitchFamily="2" charset="-122"/>
              </a:rPr>
              <a:t>编写</a:t>
            </a:r>
            <a:r>
              <a:rPr lang="en-US" altLang="zh-CN" sz="2400" dirty="0" smtClean="0">
                <a:ea typeface="宋体" panose="02010600030101010101" pitchFamily="2" charset="-122"/>
              </a:rPr>
              <a:t>Student</a:t>
            </a:r>
            <a:r>
              <a:rPr lang="zh-CN" altLang="en-US" sz="2400" dirty="0" smtClean="0">
                <a:ea typeface="宋体" panose="02010600030101010101" pitchFamily="2" charset="-122"/>
              </a:rPr>
              <a:t>类，其中包含</a:t>
            </a:r>
            <a:r>
              <a:rPr lang="en-US" altLang="zh-CN" sz="2400" dirty="0" smtClean="0">
                <a:ea typeface="宋体" panose="02010600030101010101" pitchFamily="2" charset="-122"/>
              </a:rPr>
              <a:t>Computer</a:t>
            </a:r>
            <a:r>
              <a:rPr lang="zh-CN" altLang="en-US" sz="2400" dirty="0" smtClean="0">
                <a:ea typeface="宋体" panose="02010600030101010101" pitchFamily="2" charset="-122"/>
              </a:rPr>
              <a:t>类型的属性，提供构造器及相关方法，以及</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方法用于自我描述。</a:t>
            </a:r>
            <a:endParaRPr lang="zh-CN" altLang="en-US" sz="2400" dirty="0" smtClean="0">
              <a:ea typeface="宋体" panose="02010600030101010101" pitchFamily="2" charset="-122"/>
            </a:endParaRPr>
          </a:p>
          <a:p>
            <a:pPr marL="457200" indent="-457200">
              <a:lnSpc>
                <a:spcPct val="150000"/>
              </a:lnSpc>
              <a:buFont typeface="+mj-lt"/>
              <a:buAutoNum type="arabicPeriod"/>
              <a:defRPr/>
            </a:pPr>
            <a:r>
              <a:rPr lang="zh-CN" altLang="en-US" sz="2400" dirty="0" smtClean="0">
                <a:ea typeface="宋体" panose="02010600030101010101" pitchFamily="2" charset="-122"/>
              </a:rPr>
              <a:t>编写</a:t>
            </a:r>
            <a:r>
              <a:rPr lang="en-US" altLang="zh-CN" sz="2400" dirty="0" smtClean="0">
                <a:ea typeface="宋体" panose="02010600030101010101" pitchFamily="2" charset="-122"/>
              </a:rPr>
              <a:t>Test</a:t>
            </a:r>
            <a:r>
              <a:rPr lang="zh-CN" altLang="en-US" sz="2400" dirty="0" smtClean="0">
                <a:ea typeface="宋体" panose="02010600030101010101" pitchFamily="2" charset="-122"/>
              </a:rPr>
              <a:t>类，在</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方法中创建</a:t>
            </a:r>
            <a:r>
              <a:rPr lang="en-US" altLang="zh-CN" sz="2400" dirty="0" smtClean="0">
                <a:ea typeface="宋体" panose="02010600030101010101" pitchFamily="2" charset="-122"/>
              </a:rPr>
              <a:t>Student</a:t>
            </a:r>
            <a:r>
              <a:rPr lang="zh-CN" altLang="en-US" sz="2400" dirty="0" smtClean="0">
                <a:ea typeface="宋体" panose="02010600030101010101" pitchFamily="2" charset="-122"/>
              </a:rPr>
              <a:t>对象，调用</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方法打印输出结果。</a:t>
            </a:r>
            <a:endParaRPr lang="zh-CN" altLang="en-US"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63688" y="724346"/>
            <a:ext cx="6156208" cy="785818"/>
          </a:xfrm>
        </p:spPr>
        <p:txBody>
          <a:bodyPr>
            <a:normAutofit/>
          </a:bodyPr>
          <a:lstStyle/>
          <a:p>
            <a:pPr eaLnBrk="1" hangingPunct="1"/>
            <a:r>
              <a:rPr lang="en-US" altLang="zh-CN" b="1" dirty="0" smtClean="0">
                <a:latin typeface="+mn-lt"/>
                <a:ea typeface="宋体" panose="02010600030101010101" pitchFamily="2" charset="-122"/>
                <a:cs typeface="Times New Roman" panose="02020603050405020304" pitchFamily="18" charset="0"/>
              </a:rPr>
              <a:t>  Object </a:t>
            </a:r>
            <a:r>
              <a:rPr lang="zh-CN" altLang="en-US" b="1" dirty="0" smtClean="0">
                <a:solidFill>
                  <a:schemeClr val="tx1"/>
                </a:solidFill>
                <a:latin typeface="+mn-lt"/>
                <a:ea typeface="宋体" panose="02010600030101010101" pitchFamily="2" charset="-122"/>
                <a:cs typeface="Times New Roman" panose="02020603050405020304" pitchFamily="18" charset="0"/>
              </a:rPr>
              <a:t>类</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38915" name="Rectangle 3"/>
          <p:cNvSpPr>
            <a:spLocks noChangeArrowheads="1"/>
          </p:cNvSpPr>
          <p:nvPr/>
        </p:nvSpPr>
        <p:spPr bwMode="auto">
          <a:xfrm>
            <a:off x="142844" y="1510164"/>
            <a:ext cx="8839200" cy="5084469"/>
          </a:xfrm>
          <a:prstGeom prst="rect">
            <a:avLst/>
          </a:prstGeom>
          <a:noFill/>
          <a:ln w="9525">
            <a:noFill/>
            <a:miter lim="800000"/>
          </a:ln>
        </p:spPr>
        <p:txBody>
          <a:bodyPr>
            <a:spAutoFit/>
          </a:bodyPr>
          <a:lstStyle/>
          <a:p>
            <a:pPr marL="457200" indent="-457200" algn="just">
              <a:spcBef>
                <a:spcPct val="50000"/>
              </a:spcBef>
              <a:buFont typeface="Wingdings" panose="05000000000000000000" pitchFamily="2" charset="2"/>
              <a:buChar char="l"/>
            </a:pPr>
            <a:r>
              <a:rPr lang="en-US" altLang="zh-CN" sz="2800" dirty="0">
                <a:ea typeface="宋体" panose="02010600030101010101" pitchFamily="2" charset="-122"/>
                <a:cs typeface="Times New Roman" panose="02020603050405020304" pitchFamily="18" charset="0"/>
              </a:rPr>
              <a:t>Object</a:t>
            </a:r>
            <a:r>
              <a:rPr lang="zh-CN" altLang="en-US" sz="2800" dirty="0">
                <a:ea typeface="宋体" panose="02010600030101010101" pitchFamily="2" charset="-122"/>
                <a:cs typeface="Times New Roman" panose="02020603050405020304" pitchFamily="18" charset="0"/>
              </a:rPr>
              <a:t>类是所有</a:t>
            </a:r>
            <a:r>
              <a:rPr lang="en-US" altLang="zh-CN" sz="2800" dirty="0">
                <a:ea typeface="宋体" panose="02010600030101010101" pitchFamily="2" charset="-122"/>
                <a:cs typeface="Times New Roman" panose="02020603050405020304" pitchFamily="18" charset="0"/>
              </a:rPr>
              <a:t>Java</a:t>
            </a:r>
            <a:r>
              <a:rPr lang="zh-CN" altLang="en-US" sz="2800" dirty="0">
                <a:ea typeface="宋体" panose="02010600030101010101" pitchFamily="2" charset="-122"/>
                <a:cs typeface="Times New Roman" panose="02020603050405020304" pitchFamily="18" charset="0"/>
              </a:rPr>
              <a:t>类的根父类</a:t>
            </a:r>
            <a:endParaRPr lang="zh-CN" altLang="en-US" sz="2800" dirty="0">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如果在类的声明中未使用</a:t>
            </a:r>
            <a:r>
              <a:rPr lang="en-US" altLang="zh-CN" sz="2800" dirty="0">
                <a:ea typeface="宋体" panose="02010600030101010101" pitchFamily="2" charset="-122"/>
                <a:cs typeface="Times New Roman" panose="02020603050405020304" pitchFamily="18" charset="0"/>
              </a:rPr>
              <a:t>extends</a:t>
            </a:r>
            <a:r>
              <a:rPr lang="zh-CN" altLang="en-US" sz="2800" dirty="0">
                <a:ea typeface="宋体" panose="02010600030101010101" pitchFamily="2" charset="-122"/>
                <a:cs typeface="Times New Roman" panose="02020603050405020304" pitchFamily="18" charset="0"/>
              </a:rPr>
              <a:t>关键字指明其父类，则默认父类为</a:t>
            </a:r>
            <a:r>
              <a:rPr lang="en-US" altLang="zh-CN" sz="2800" dirty="0">
                <a:ea typeface="宋体" panose="02010600030101010101" pitchFamily="2" charset="-122"/>
                <a:cs typeface="Times New Roman" panose="02020603050405020304" pitchFamily="18" charset="0"/>
              </a:rPr>
              <a:t>Object</a:t>
            </a:r>
            <a:r>
              <a:rPr lang="zh-CN" altLang="en-US" sz="2800" dirty="0">
                <a:ea typeface="宋体" panose="02010600030101010101" pitchFamily="2" charset="-122"/>
                <a:cs typeface="Times New Roman" panose="02020603050405020304" pitchFamily="18" charset="0"/>
              </a:rPr>
              <a:t>类 </a:t>
            </a:r>
            <a:endParaRPr lang="zh-CN" altLang="en-US" sz="2800" dirty="0">
              <a:ea typeface="宋体" panose="02010600030101010101" pitchFamily="2" charset="-122"/>
              <a:cs typeface="Times New Roman" panose="02020603050405020304" pitchFamily="18" charset="0"/>
            </a:endParaRPr>
          </a:p>
          <a:p>
            <a:pPr marL="914400" lvl="1" indent="-457200" algn="just">
              <a:lnSpc>
                <a:spcPct val="80000"/>
              </a:lnSpc>
              <a:spcBef>
                <a:spcPct val="40000"/>
              </a:spcBef>
            </a:pPr>
            <a:r>
              <a:rPr lang="zh-CN" altLang="en-US"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class Person {</a:t>
            </a:r>
            <a:endParaRPr lang="en-US" altLang="zh-CN" sz="2400" dirty="0">
              <a:solidFill>
                <a:srgbClr val="C00000"/>
              </a:solidFill>
              <a:ea typeface="宋体" panose="02010600030101010101" pitchFamily="2" charset="-122"/>
              <a:cs typeface="Times New Roman" panose="02020603050405020304" pitchFamily="18" charset="0"/>
            </a:endParaRPr>
          </a:p>
          <a:p>
            <a:pPr marL="914400" lvl="1" indent="-457200" algn="just">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914400" lvl="1" indent="-457200" algn="just">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457200" indent="-457200" algn="just">
              <a:spcBef>
                <a:spcPct val="20000"/>
              </a:spcBef>
            </a:pPr>
            <a:r>
              <a:rPr lang="en-US" altLang="zh-CN"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等价于：</a:t>
            </a:r>
            <a:endParaRPr lang="zh-CN" altLang="en-US" sz="2000" dirty="0">
              <a:ea typeface="宋体" panose="02010600030101010101" pitchFamily="2" charset="-122"/>
              <a:cs typeface="Times New Roman" panose="02020603050405020304" pitchFamily="18" charset="0"/>
            </a:endParaRPr>
          </a:p>
          <a:p>
            <a:pPr marL="1371600" lvl="2" indent="-457200" algn="just">
              <a:lnSpc>
                <a:spcPct val="80000"/>
              </a:lnSpc>
              <a:spcBef>
                <a:spcPct val="40000"/>
              </a:spcBef>
            </a:pPr>
            <a:r>
              <a:rPr lang="en-US" altLang="zh-CN" sz="2400" dirty="0">
                <a:solidFill>
                  <a:srgbClr val="C00000"/>
                </a:solidFill>
                <a:ea typeface="宋体" panose="02010600030101010101" pitchFamily="2" charset="-122"/>
                <a:cs typeface="Times New Roman" panose="02020603050405020304" pitchFamily="18" charset="0"/>
              </a:rPr>
              <a:t>public class Person extends Object {</a:t>
            </a:r>
            <a:endParaRPr lang="en-US" altLang="zh-CN" sz="2400" dirty="0">
              <a:solidFill>
                <a:srgbClr val="C00000"/>
              </a:solidFill>
              <a:ea typeface="宋体" panose="02010600030101010101" pitchFamily="2" charset="-122"/>
              <a:cs typeface="Times New Roman" panose="02020603050405020304" pitchFamily="18" charset="0"/>
            </a:endParaRPr>
          </a:p>
          <a:p>
            <a:pPr marL="1371600" lvl="2" indent="-457200" algn="just">
              <a:lnSpc>
                <a:spcPct val="80000"/>
              </a:lnSpc>
            </a:pP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1371600" lvl="2" indent="-457200" algn="just">
              <a:lnSpc>
                <a:spcPct val="80000"/>
              </a:lnSpc>
            </a:pP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457200" indent="-457200" algn="just">
              <a:spcBef>
                <a:spcPct val="50000"/>
              </a:spcBef>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例：</a:t>
            </a:r>
            <a:r>
              <a:rPr lang="en-US" altLang="zh-CN" sz="2000" dirty="0">
                <a:solidFill>
                  <a:srgbClr val="C00000"/>
                </a:solidFill>
                <a:ea typeface="宋体" panose="02010600030101010101" pitchFamily="2" charset="-122"/>
                <a:cs typeface="Times New Roman" panose="02020603050405020304" pitchFamily="18" charset="0"/>
              </a:rPr>
              <a:t>method(Object </a:t>
            </a:r>
            <a:r>
              <a:rPr lang="en-US" altLang="zh-CN" sz="2000" dirty="0" err="1">
                <a:solidFill>
                  <a:srgbClr val="C00000"/>
                </a:solidFill>
                <a:ea typeface="宋体" panose="02010600030101010101" pitchFamily="2" charset="-122"/>
                <a:cs typeface="Times New Roman" panose="02020603050405020304" pitchFamily="18" charset="0"/>
              </a:rPr>
              <a:t>obj</a:t>
            </a:r>
            <a:r>
              <a:rPr lang="en-US" altLang="zh-CN" sz="2000" dirty="0">
                <a:solidFill>
                  <a:srgbClr val="C00000"/>
                </a:solidFill>
                <a:ea typeface="宋体" panose="02010600030101010101" pitchFamily="2" charset="-122"/>
                <a:cs typeface="Times New Roman" panose="02020603050405020304" pitchFamily="18" charset="0"/>
              </a:rPr>
              <a:t>){…}//</a:t>
            </a:r>
            <a:r>
              <a:rPr lang="zh-CN" altLang="en-US" sz="2000" dirty="0">
                <a:solidFill>
                  <a:srgbClr val="C00000"/>
                </a:solidFill>
                <a:ea typeface="宋体" panose="02010600030101010101" pitchFamily="2" charset="-122"/>
                <a:cs typeface="Times New Roman" panose="02020603050405020304" pitchFamily="18" charset="0"/>
              </a:rPr>
              <a:t>可以接收任何类作为其参数</a:t>
            </a:r>
            <a:endParaRPr lang="zh-CN" altLang="en-US" sz="2000" dirty="0">
              <a:solidFill>
                <a:srgbClr val="C00000"/>
              </a:solidFill>
              <a:ea typeface="宋体" panose="02010600030101010101" pitchFamily="2" charset="-122"/>
              <a:cs typeface="Times New Roman" panose="02020603050405020304" pitchFamily="18" charset="0"/>
            </a:endParaRPr>
          </a:p>
          <a:p>
            <a:pPr marL="1371600" lvl="2" indent="-457200" algn="just"/>
            <a:r>
              <a:rPr lang="en-US" altLang="zh-CN" sz="2000" dirty="0" smtClean="0">
                <a:solidFill>
                  <a:srgbClr val="C00000"/>
                </a:solidFill>
                <a:ea typeface="宋体" panose="02010600030101010101" pitchFamily="2" charset="-122"/>
                <a:cs typeface="Times New Roman" panose="02020603050405020304" pitchFamily="18" charset="0"/>
              </a:rPr>
              <a:t>    Person </a:t>
            </a:r>
            <a:r>
              <a:rPr lang="en-US" altLang="zh-CN" sz="2000" dirty="0">
                <a:solidFill>
                  <a:srgbClr val="C00000"/>
                </a:solidFill>
                <a:ea typeface="宋体" panose="02010600030101010101" pitchFamily="2" charset="-122"/>
                <a:cs typeface="Times New Roman" panose="02020603050405020304" pitchFamily="18" charset="0"/>
              </a:rPr>
              <a:t>o=new </a:t>
            </a:r>
            <a:r>
              <a:rPr lang="en-US" altLang="zh-CN" sz="2000" dirty="0" smtClean="0">
                <a:solidFill>
                  <a:srgbClr val="C00000"/>
                </a:solidFill>
                <a:ea typeface="宋体" panose="02010600030101010101" pitchFamily="2" charset="-122"/>
                <a:cs typeface="Times New Roman" panose="02020603050405020304" pitchFamily="18" charset="0"/>
              </a:rPr>
              <a:t>Person();  </a:t>
            </a:r>
            <a:endParaRPr lang="en-US" altLang="zh-CN" sz="2000" dirty="0">
              <a:solidFill>
                <a:srgbClr val="C00000"/>
              </a:solidFill>
              <a:ea typeface="宋体" panose="02010600030101010101" pitchFamily="2" charset="-122"/>
              <a:cs typeface="Times New Roman" panose="02020603050405020304" pitchFamily="18" charset="0"/>
            </a:endParaRPr>
          </a:p>
          <a:p>
            <a:pPr marL="1371600" lvl="2" indent="-457200" algn="just"/>
            <a:r>
              <a:rPr lang="en-US" altLang="zh-CN" sz="2000" dirty="0" smtClean="0">
                <a:solidFill>
                  <a:srgbClr val="C00000"/>
                </a:solidFill>
                <a:ea typeface="宋体" panose="02010600030101010101" pitchFamily="2" charset="-122"/>
                <a:cs typeface="Times New Roman" panose="02020603050405020304" pitchFamily="18" charset="0"/>
              </a:rPr>
              <a:t>    method(o);</a:t>
            </a:r>
            <a:endParaRPr lang="en-US" altLang="zh-CN" sz="20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Box 5"/>
          <p:cNvSpPr txBox="1">
            <a:spLocks noChangeArrowheads="1"/>
          </p:cNvSpPr>
          <p:nvPr/>
        </p:nvSpPr>
        <p:spPr bwMode="auto">
          <a:xfrm>
            <a:off x="323528" y="1628800"/>
            <a:ext cx="849694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smtClean="0">
                <a:latin typeface="+mn-lt"/>
              </a:rPr>
              <a:t>为什么要有继承？</a:t>
            </a:r>
            <a:endParaRPr lang="en-US" altLang="zh-CN" sz="2800" b="1" dirty="0" smtClean="0">
              <a:latin typeface="+mn-lt"/>
            </a:endParaRPr>
          </a:p>
          <a:p>
            <a:pPr marL="1200150" lvl="1" indent="-457200" eaLnBrk="1" hangingPunct="1">
              <a:buFont typeface="Wingdings" panose="05000000000000000000" pitchFamily="2" charset="2"/>
              <a:buChar char="Ø"/>
            </a:pPr>
            <a:r>
              <a:rPr lang="zh-CN" altLang="en-US" sz="2400" dirty="0" smtClean="0">
                <a:solidFill>
                  <a:srgbClr val="0000FF"/>
                </a:solidFill>
                <a:latin typeface="+mn-lt"/>
              </a:rPr>
              <a:t>多</a:t>
            </a:r>
            <a:r>
              <a:rPr lang="zh-CN" altLang="en-US" sz="2400" dirty="0">
                <a:solidFill>
                  <a:srgbClr val="0000FF"/>
                </a:solidFill>
                <a:latin typeface="+mn-lt"/>
              </a:rPr>
              <a:t>个类中</a:t>
            </a:r>
            <a:r>
              <a:rPr lang="zh-CN" altLang="en-US" sz="2400" dirty="0">
                <a:latin typeface="+mn-lt"/>
              </a:rPr>
              <a:t>存在相同属性和行为时，将这些内容抽取到</a:t>
            </a:r>
            <a:r>
              <a:rPr lang="zh-CN" altLang="en-US" sz="2400" dirty="0">
                <a:solidFill>
                  <a:srgbClr val="0000FF"/>
                </a:solidFill>
                <a:latin typeface="+mn-lt"/>
              </a:rPr>
              <a:t>单独一个</a:t>
            </a:r>
            <a:r>
              <a:rPr lang="zh-CN" altLang="en-US" sz="2400" dirty="0">
                <a:latin typeface="+mn-lt"/>
              </a:rPr>
              <a:t>类中，那么多个类无需再定义这些属性和行为，只要</a:t>
            </a:r>
            <a:r>
              <a:rPr lang="zh-CN" altLang="en-US" sz="2400" dirty="0" smtClean="0">
                <a:latin typeface="+mn-lt"/>
              </a:rPr>
              <a:t>继承那个</a:t>
            </a:r>
            <a:r>
              <a:rPr lang="zh-CN" altLang="en-US" sz="2400" dirty="0">
                <a:latin typeface="+mn-lt"/>
              </a:rPr>
              <a:t>类即可</a:t>
            </a:r>
            <a:r>
              <a:rPr lang="zh-CN" altLang="en-US" sz="2400" dirty="0" smtClean="0">
                <a:latin typeface="+mn-lt"/>
              </a:rPr>
              <a:t>。</a:t>
            </a:r>
            <a:r>
              <a:rPr lang="zh-CN" altLang="en-US" sz="2400" dirty="0" smtClean="0">
                <a:ea typeface="宋体" panose="02010600030101010101" pitchFamily="2" charset="-122"/>
                <a:cs typeface="Times New Roman" panose="02020603050405020304" pitchFamily="18" charset="0"/>
              </a:rPr>
              <a:t>提高了代码的复用性。</a:t>
            </a:r>
            <a:endParaRPr lang="en-US" altLang="zh-CN" sz="2400" dirty="0" smtClean="0">
              <a:latin typeface="+mn-lt"/>
            </a:endParaRPr>
          </a:p>
          <a:p>
            <a:pPr marL="1200150" lvl="1" indent="-457200" eaLnBrk="1" hangingPunct="1">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继承的出现让类与类之间产生了关系，可以创建更为特殊的类型。</a:t>
            </a:r>
            <a:endParaRPr lang="en-US" altLang="zh-CN" sz="2400" dirty="0" smtClean="0">
              <a:ea typeface="宋体" panose="02010600030101010101" pitchFamily="2" charset="-122"/>
              <a:cs typeface="Times New Roman" panose="02020603050405020304" pitchFamily="18" charset="0"/>
            </a:endParaRPr>
          </a:p>
          <a:p>
            <a:pPr marL="1200150" lvl="1" indent="-457200" eaLnBrk="1" hangingPunct="1">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利于可维护性。</a:t>
            </a:r>
            <a:endParaRPr lang="en-US" altLang="zh-CN" sz="2800" dirty="0" smtClean="0">
              <a:latin typeface="+mn-lt"/>
            </a:endParaRPr>
          </a:p>
          <a:p>
            <a:pPr marL="457200" indent="-457200" eaLnBrk="1" hangingPunct="1">
              <a:buFont typeface="Wingdings" panose="05000000000000000000" pitchFamily="2" charset="2"/>
              <a:buChar char="l"/>
            </a:pPr>
            <a:r>
              <a:rPr lang="zh-CN" altLang="en-US" sz="2600" dirty="0" smtClean="0">
                <a:latin typeface="+mn-lt"/>
              </a:rPr>
              <a:t>此处的多</a:t>
            </a:r>
            <a:r>
              <a:rPr lang="zh-CN" altLang="en-US" sz="2600" dirty="0">
                <a:latin typeface="+mn-lt"/>
              </a:rPr>
              <a:t>个</a:t>
            </a:r>
            <a:r>
              <a:rPr lang="zh-CN" altLang="en-US" sz="2600" dirty="0" smtClean="0">
                <a:latin typeface="+mn-lt"/>
              </a:rPr>
              <a:t>类称为</a:t>
            </a:r>
            <a:r>
              <a:rPr lang="zh-CN" altLang="en-US" sz="2600" b="1" dirty="0">
                <a:solidFill>
                  <a:srgbClr val="0000FF"/>
                </a:solidFill>
                <a:latin typeface="+mn-lt"/>
              </a:rPr>
              <a:t>子类</a:t>
            </a:r>
            <a:r>
              <a:rPr lang="zh-CN" altLang="en-US" sz="2600" dirty="0">
                <a:latin typeface="+mn-lt"/>
              </a:rPr>
              <a:t>，</a:t>
            </a:r>
            <a:r>
              <a:rPr lang="zh-CN" altLang="en-US" sz="2600" dirty="0" smtClean="0">
                <a:latin typeface="+mn-lt"/>
              </a:rPr>
              <a:t>单独的这个</a:t>
            </a:r>
            <a:r>
              <a:rPr lang="zh-CN" altLang="en-US" sz="2600" dirty="0">
                <a:latin typeface="+mn-lt"/>
              </a:rPr>
              <a:t>类称为</a:t>
            </a:r>
            <a:r>
              <a:rPr lang="zh-CN" altLang="en-US" sz="2600" dirty="0">
                <a:solidFill>
                  <a:srgbClr val="0000FF"/>
                </a:solidFill>
                <a:latin typeface="+mn-lt"/>
              </a:rPr>
              <a:t>父</a:t>
            </a:r>
            <a:r>
              <a:rPr lang="zh-CN" altLang="en-US" sz="2600" dirty="0" smtClean="0">
                <a:solidFill>
                  <a:srgbClr val="0000FF"/>
                </a:solidFill>
                <a:latin typeface="+mn-lt"/>
              </a:rPr>
              <a:t>类（基类或超类）</a:t>
            </a:r>
            <a:r>
              <a:rPr lang="zh-CN" altLang="en-US" sz="2600" dirty="0" smtClean="0">
                <a:latin typeface="+mn-lt"/>
              </a:rPr>
              <a:t>。可以理解为</a:t>
            </a:r>
            <a:r>
              <a:rPr lang="en-US" altLang="zh-CN" sz="2600" dirty="0" smtClean="0">
                <a:latin typeface="+mn-lt"/>
              </a:rPr>
              <a:t>:</a:t>
            </a:r>
            <a:r>
              <a:rPr lang="zh-CN" altLang="en-US" sz="2600" dirty="0" smtClean="0">
                <a:latin typeface="+mn-lt"/>
              </a:rPr>
              <a:t>“子类 </a:t>
            </a:r>
            <a:r>
              <a:rPr lang="en-US" altLang="zh-CN" sz="2600" dirty="0" smtClean="0">
                <a:latin typeface="+mn-lt"/>
              </a:rPr>
              <a:t>is a </a:t>
            </a:r>
            <a:r>
              <a:rPr lang="zh-CN" altLang="en-US" sz="2600" dirty="0" smtClean="0">
                <a:latin typeface="+mn-lt"/>
              </a:rPr>
              <a:t>父类”</a:t>
            </a:r>
            <a:endParaRPr lang="en-US" altLang="zh-CN" sz="2600" dirty="0" smtClean="0">
              <a:latin typeface="+mn-lt"/>
              <a:ea typeface="宋体" panose="02010600030101010101" pitchFamily="2" charset="-122"/>
              <a:cs typeface="Times New Roman" panose="02020603050405020304" pitchFamily="18" charset="0"/>
            </a:endParaRPr>
          </a:p>
          <a:p>
            <a:pPr marL="457200" indent="-457200" eaLnBrk="1" hangingPunct="1">
              <a:buFont typeface="Wingdings" panose="05000000000000000000" pitchFamily="2" charset="2"/>
              <a:buChar char="l"/>
            </a:pPr>
            <a:r>
              <a:rPr lang="zh-CN" altLang="en-US" sz="2600" dirty="0" smtClean="0">
                <a:latin typeface="+mn-lt"/>
                <a:ea typeface="宋体" panose="02010600030101010101" pitchFamily="2" charset="-122"/>
                <a:cs typeface="Times New Roman" panose="02020603050405020304" pitchFamily="18" charset="0"/>
              </a:rPr>
              <a:t>类</a:t>
            </a:r>
            <a:r>
              <a:rPr lang="zh-CN" altLang="en-US" sz="2600" dirty="0">
                <a:latin typeface="+mn-lt"/>
                <a:ea typeface="宋体" panose="02010600030101010101" pitchFamily="2" charset="-122"/>
                <a:cs typeface="Times New Roman" panose="02020603050405020304" pitchFamily="18" charset="0"/>
              </a:rPr>
              <a:t>继承语法规则</a:t>
            </a:r>
            <a:r>
              <a:rPr lang="en-US" altLang="zh-CN" sz="2600" dirty="0">
                <a:latin typeface="+mn-lt"/>
                <a:ea typeface="宋体" panose="02010600030101010101" pitchFamily="2" charset="-122"/>
                <a:cs typeface="Times New Roman" panose="02020603050405020304" pitchFamily="18" charset="0"/>
              </a:rPr>
              <a:t>:</a:t>
            </a:r>
            <a:endParaRPr lang="en-US" altLang="zh-CN" sz="2600" dirty="0">
              <a:latin typeface="+mn-lt"/>
              <a:ea typeface="宋体" panose="02010600030101010101" pitchFamily="2" charset="-122"/>
              <a:cs typeface="Times New Roman" panose="02020603050405020304" pitchFamily="18" charset="0"/>
            </a:endParaRPr>
          </a:p>
          <a:p>
            <a:pPr eaLnBrk="1" hangingPunct="1"/>
            <a:r>
              <a:rPr lang="en-US" altLang="zh-CN" sz="2400" dirty="0" smtClean="0">
                <a:latin typeface="+mn-lt"/>
              </a:rPr>
              <a:t>      class Subclass </a:t>
            </a:r>
            <a:r>
              <a:rPr lang="en-US" altLang="zh-CN" sz="2400" dirty="0">
                <a:solidFill>
                  <a:srgbClr val="FF0000"/>
                </a:solidFill>
                <a:latin typeface="+mn-lt"/>
              </a:rPr>
              <a:t>extends</a:t>
            </a:r>
            <a:r>
              <a:rPr lang="en-US" altLang="zh-CN" sz="2400" dirty="0">
                <a:latin typeface="+mn-lt"/>
              </a:rPr>
              <a:t> </a:t>
            </a:r>
            <a:r>
              <a:rPr lang="en-US" altLang="zh-CN" sz="2400" dirty="0" smtClean="0">
                <a:latin typeface="+mn-lt"/>
              </a:rPr>
              <a:t>Superclass{</a:t>
            </a:r>
            <a:r>
              <a:rPr lang="zh-CN" altLang="en-US" sz="2400" dirty="0" smtClean="0">
                <a:latin typeface="+mn-lt"/>
              </a:rPr>
              <a:t> </a:t>
            </a:r>
            <a:r>
              <a:rPr lang="en-US" altLang="zh-CN" sz="2400" dirty="0" smtClean="0">
                <a:latin typeface="+mn-lt"/>
              </a:rPr>
              <a:t>}</a:t>
            </a:r>
            <a:endParaRPr lang="en-US" altLang="zh-CN" sz="2400" dirty="0" smtClean="0">
              <a:latin typeface="+mn-lt"/>
            </a:endParaRPr>
          </a:p>
        </p:txBody>
      </p:sp>
      <p:sp>
        <p:nvSpPr>
          <p:cNvPr id="7" name="Rectangle 2"/>
          <p:cNvSpPr txBox="1">
            <a:spLocks noChangeArrowheads="1"/>
          </p:cNvSpPr>
          <p:nvPr/>
        </p:nvSpPr>
        <p:spPr>
          <a:xfrm>
            <a:off x="4067944" y="831043"/>
            <a:ext cx="2232248" cy="571500"/>
          </a:xfrm>
          <a:prstGeom prst="rect">
            <a:avLst/>
          </a:prstGeom>
        </p:spPr>
        <p:txBody>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defRPr/>
            </a:pPr>
            <a:r>
              <a:rPr lang="zh-CN" altLang="en-US" b="1" dirty="0" smtClean="0">
                <a:latin typeface="+mn-lt"/>
                <a:ea typeface="宋体" panose="02010600030101010101" pitchFamily="2" charset="-122"/>
                <a:cs typeface="Times New Roman" panose="02020603050405020304" pitchFamily="18" charset="0"/>
              </a:rPr>
              <a:t>继  承</a:t>
            </a:r>
            <a:r>
              <a:rPr lang="en-US" altLang="zh-CN" b="1" dirty="0" smtClean="0">
                <a:latin typeface="+mn-lt"/>
                <a:ea typeface="宋体" panose="02010600030101010101" pitchFamily="2" charset="-122"/>
                <a:cs typeface="Times New Roman" panose="02020603050405020304" pitchFamily="18" charset="0"/>
              </a:rPr>
              <a:t>(3)</a:t>
            </a:r>
            <a:r>
              <a:rPr lang="zh-CN" altLang="en-US" b="1" dirty="0" smtClean="0">
                <a:latin typeface="+mn-lt"/>
                <a:ea typeface="宋体" panose="02010600030101010101" pitchFamily="2" charset="-122"/>
                <a:cs typeface="Times New Roman" panose="02020603050405020304" pitchFamily="18" charset="0"/>
              </a:rPr>
              <a:t> </a:t>
            </a:r>
            <a:endParaRPr lang="en-US" altLang="zh-CN"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738497"/>
            <a:ext cx="5184576" cy="646331"/>
          </a:xfrm>
          <a:prstGeom prst="rect">
            <a:avLst/>
          </a:prstGeom>
          <a:noFill/>
        </p:spPr>
        <p:txBody>
          <a:bodyPr wrap="square" rtlCol="0">
            <a:spAutoFit/>
          </a:bodyPr>
          <a:lstStyle/>
          <a:p>
            <a:r>
              <a:rPr lang="en-US" altLang="zh-CN" sz="3600" b="1" dirty="0" smtClean="0">
                <a:ea typeface="宋体" panose="02010600030101010101" pitchFamily="2" charset="-122"/>
                <a:cs typeface="Times New Roman" panose="02020603050405020304" pitchFamily="18" charset="0"/>
              </a:rPr>
              <a:t>Object</a:t>
            </a:r>
            <a:r>
              <a:rPr lang="zh-CN" altLang="en-US" sz="3600" b="1" dirty="0" smtClean="0">
                <a:ea typeface="宋体" panose="02010600030101010101" pitchFamily="2" charset="-122"/>
                <a:cs typeface="Times New Roman" panose="02020603050405020304" pitchFamily="18" charset="0"/>
              </a:rPr>
              <a:t>类中的主要方法</a:t>
            </a:r>
            <a:endParaRPr lang="zh-CN" altLang="en-US" sz="3600" b="1" dirty="0">
              <a:ea typeface="宋体"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nvGraphicFramePr>
        <p:xfrm>
          <a:off x="400685" y="1580515"/>
          <a:ext cx="8420100" cy="4678045"/>
        </p:xfrm>
        <a:graphic>
          <a:graphicData uri="http://schemas.openxmlformats.org/drawingml/2006/table">
            <a:tbl>
              <a:tblPr firstRow="1" bandRow="1">
                <a:tableStyleId>{5C22544A-7EE6-4342-B048-85BDC9FD1C3A}</a:tableStyleId>
              </a:tblPr>
              <a:tblGrid>
                <a:gridCol w="737235"/>
                <a:gridCol w="4450715"/>
                <a:gridCol w="962025"/>
                <a:gridCol w="2270125"/>
              </a:tblGrid>
              <a:tr h="779780">
                <a:tc>
                  <a:txBody>
                    <a:bodyPr/>
                    <a:lstStyle/>
                    <a:p>
                      <a:r>
                        <a:rPr lang="en-US" altLang="zh-CN" sz="2800" dirty="0" smtClean="0">
                          <a:latin typeface="+mn-lt"/>
                          <a:ea typeface="宋体" panose="02010600030101010101" pitchFamily="2" charset="-122"/>
                          <a:cs typeface="Times New Roman" panose="02020603050405020304" pitchFamily="18" charset="0"/>
                        </a:rPr>
                        <a:t>NO.</a:t>
                      </a:r>
                      <a:endParaRPr lang="zh-CN" altLang="en-US" sz="2800" dirty="0">
                        <a:latin typeface="+mn-lt"/>
                        <a:ea typeface="宋体" panose="02010600030101010101" pitchFamily="2" charset="-122"/>
                        <a:cs typeface="Times New Roman" panose="02020603050405020304" pitchFamily="18" charset="0"/>
                      </a:endParaRPr>
                    </a:p>
                  </a:txBody>
                  <a:tcPr/>
                </a:tc>
                <a:tc>
                  <a:txBody>
                    <a:bodyPr/>
                    <a:lstStyle/>
                    <a:p>
                      <a:r>
                        <a:rPr lang="zh-CN" altLang="en-US" sz="2800" dirty="0" smtClean="0">
                          <a:latin typeface="+mn-lt"/>
                          <a:ea typeface="宋体" panose="02010600030101010101" pitchFamily="2" charset="-122"/>
                          <a:cs typeface="Times New Roman" panose="02020603050405020304" pitchFamily="18" charset="0"/>
                        </a:rPr>
                        <a:t>方法名称</a:t>
                      </a:r>
                      <a:endParaRPr lang="zh-CN" altLang="en-US" sz="2800" dirty="0">
                        <a:latin typeface="+mn-lt"/>
                        <a:ea typeface="宋体" panose="02010600030101010101" pitchFamily="2" charset="-122"/>
                        <a:cs typeface="Times New Roman" panose="02020603050405020304" pitchFamily="18" charset="0"/>
                      </a:endParaRPr>
                    </a:p>
                  </a:txBody>
                  <a:tcPr/>
                </a:tc>
                <a:tc>
                  <a:txBody>
                    <a:bodyPr/>
                    <a:lstStyle/>
                    <a:p>
                      <a:r>
                        <a:rPr lang="zh-CN" altLang="en-US" sz="2800" dirty="0" smtClean="0">
                          <a:latin typeface="+mn-lt"/>
                          <a:ea typeface="宋体" panose="02010600030101010101" pitchFamily="2" charset="-122"/>
                          <a:cs typeface="Times New Roman" panose="02020603050405020304" pitchFamily="18" charset="0"/>
                        </a:rPr>
                        <a:t>类型</a:t>
                      </a:r>
                      <a:endParaRPr lang="zh-CN" altLang="en-US" sz="2800" dirty="0">
                        <a:latin typeface="+mn-lt"/>
                        <a:ea typeface="宋体" panose="02010600030101010101" pitchFamily="2" charset="-122"/>
                        <a:cs typeface="Times New Roman" panose="02020603050405020304" pitchFamily="18" charset="0"/>
                      </a:endParaRPr>
                    </a:p>
                  </a:txBody>
                  <a:tcPr/>
                </a:tc>
                <a:tc>
                  <a:txBody>
                    <a:bodyPr/>
                    <a:lstStyle/>
                    <a:p>
                      <a:r>
                        <a:rPr lang="zh-CN" altLang="en-US" sz="2800" dirty="0" smtClean="0">
                          <a:latin typeface="+mn-lt"/>
                          <a:ea typeface="宋体" panose="02010600030101010101" pitchFamily="2" charset="-122"/>
                          <a:cs typeface="Times New Roman" panose="02020603050405020304" pitchFamily="18" charset="0"/>
                        </a:rPr>
                        <a:t>描述</a:t>
                      </a:r>
                      <a:endParaRPr lang="zh-CN" altLang="en-US" sz="2800" dirty="0">
                        <a:latin typeface="+mn-lt"/>
                        <a:ea typeface="宋体" panose="02010600030101010101" pitchFamily="2" charset="-122"/>
                        <a:cs typeface="Times New Roman" panose="02020603050405020304" pitchFamily="18" charset="0"/>
                      </a:endParaRPr>
                    </a:p>
                  </a:txBody>
                  <a:tcPr/>
                </a:tc>
              </a:tr>
              <a:tr h="779145">
                <a:tc>
                  <a:txBody>
                    <a:bodyPr/>
                    <a:lstStyle/>
                    <a:p>
                      <a:r>
                        <a:rPr lang="en-US" altLang="zh-CN" sz="2200" dirty="0" smtClean="0">
                          <a:latin typeface="+mn-lt"/>
                          <a:ea typeface="宋体" panose="02010600030101010101" pitchFamily="2" charset="-122"/>
                          <a:cs typeface="Times New Roman" panose="02020603050405020304" pitchFamily="18" charset="0"/>
                        </a:rPr>
                        <a:t>1</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en-US" altLang="zh-CN" sz="2400" dirty="0" smtClean="0">
                          <a:latin typeface="+mn-lt"/>
                          <a:ea typeface="宋体" panose="02010600030101010101" pitchFamily="2" charset="-122"/>
                          <a:cs typeface="Times New Roman" panose="02020603050405020304" pitchFamily="18" charset="0"/>
                        </a:rPr>
                        <a:t>public</a:t>
                      </a:r>
                      <a:r>
                        <a:rPr lang="en-US" altLang="zh-CN" sz="2400" baseline="0" dirty="0" smtClean="0">
                          <a:latin typeface="+mn-lt"/>
                          <a:ea typeface="宋体" panose="02010600030101010101" pitchFamily="2" charset="-122"/>
                          <a:cs typeface="Times New Roman" panose="02020603050405020304" pitchFamily="18" charset="0"/>
                        </a:rPr>
                        <a:t> Object()</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构造</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构造方法</a:t>
                      </a:r>
                      <a:endParaRPr lang="zh-CN" altLang="en-US" sz="2200" dirty="0">
                        <a:latin typeface="+mn-lt"/>
                        <a:ea typeface="宋体" panose="02010600030101010101" pitchFamily="2" charset="-122"/>
                        <a:cs typeface="Times New Roman" panose="02020603050405020304" pitchFamily="18" charset="0"/>
                      </a:endParaRPr>
                    </a:p>
                  </a:txBody>
                  <a:tcPr/>
                </a:tc>
              </a:tr>
              <a:tr h="780415">
                <a:tc>
                  <a:txBody>
                    <a:bodyPr/>
                    <a:lstStyle/>
                    <a:p>
                      <a:r>
                        <a:rPr lang="en-US" altLang="zh-CN" sz="2200" dirty="0" smtClean="0">
                          <a:latin typeface="+mn-lt"/>
                          <a:ea typeface="宋体" panose="02010600030101010101" pitchFamily="2" charset="-122"/>
                          <a:cs typeface="Times New Roman" panose="02020603050405020304" pitchFamily="18" charset="0"/>
                        </a:rPr>
                        <a:t>2</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en-US" altLang="zh-CN" sz="2400" dirty="0" smtClean="0">
                          <a:latin typeface="+mn-lt"/>
                          <a:ea typeface="宋体" panose="02010600030101010101" pitchFamily="2" charset="-122"/>
                          <a:cs typeface="Times New Roman" panose="02020603050405020304" pitchFamily="18" charset="0"/>
                        </a:rPr>
                        <a:t>public </a:t>
                      </a:r>
                      <a:r>
                        <a:rPr lang="en-US" altLang="zh-CN" sz="2400" dirty="0" err="1" smtClean="0">
                          <a:latin typeface="+mn-lt"/>
                          <a:ea typeface="宋体" panose="02010600030101010101" pitchFamily="2" charset="-122"/>
                          <a:cs typeface="Times New Roman" panose="02020603050405020304" pitchFamily="18" charset="0"/>
                        </a:rPr>
                        <a:t>boolean</a:t>
                      </a:r>
                      <a:r>
                        <a:rPr lang="en-US" altLang="zh-CN" sz="2400" dirty="0" smtClean="0">
                          <a:latin typeface="+mn-lt"/>
                          <a:ea typeface="宋体" panose="02010600030101010101" pitchFamily="2" charset="-122"/>
                          <a:cs typeface="Times New Roman" panose="02020603050405020304" pitchFamily="18" charset="0"/>
                        </a:rPr>
                        <a:t> equals(Object </a:t>
                      </a:r>
                      <a:r>
                        <a:rPr lang="en-US" altLang="zh-CN" sz="2400" dirty="0" err="1" smtClean="0">
                          <a:latin typeface="+mn-lt"/>
                          <a:ea typeface="宋体" panose="02010600030101010101" pitchFamily="2" charset="-122"/>
                          <a:cs typeface="Times New Roman" panose="02020603050405020304" pitchFamily="18" charset="0"/>
                        </a:rPr>
                        <a:t>obj</a:t>
                      </a:r>
                      <a:r>
                        <a:rPr lang="en-US" altLang="zh-CN" sz="2400" dirty="0" smtClean="0">
                          <a:latin typeface="+mn-lt"/>
                          <a:ea typeface="宋体" panose="02010600030101010101" pitchFamily="2" charset="-122"/>
                          <a:cs typeface="Times New Roman" panose="02020603050405020304" pitchFamily="18" charset="0"/>
                        </a:rPr>
                        <a:t>)</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普通</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对象比较</a:t>
                      </a:r>
                      <a:endParaRPr lang="zh-CN" altLang="en-US" sz="2200" dirty="0">
                        <a:latin typeface="+mn-lt"/>
                        <a:ea typeface="宋体" panose="02010600030101010101" pitchFamily="2" charset="-122"/>
                        <a:cs typeface="Times New Roman" panose="02020603050405020304" pitchFamily="18" charset="0"/>
                      </a:endParaRPr>
                    </a:p>
                  </a:txBody>
                  <a:tcPr/>
                </a:tc>
              </a:tr>
              <a:tr h="779145">
                <a:tc>
                  <a:txBody>
                    <a:bodyPr/>
                    <a:lstStyle/>
                    <a:p>
                      <a:r>
                        <a:rPr lang="en-US" altLang="zh-CN" sz="2200" dirty="0" smtClean="0">
                          <a:latin typeface="+mn-lt"/>
                          <a:ea typeface="宋体" panose="02010600030101010101" pitchFamily="2" charset="-122"/>
                          <a:cs typeface="Times New Roman" panose="02020603050405020304" pitchFamily="18" charset="0"/>
                        </a:rPr>
                        <a:t>3</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en-US" altLang="zh-CN" sz="2400" dirty="0" smtClean="0">
                          <a:latin typeface="+mn-lt"/>
                          <a:ea typeface="宋体" panose="02010600030101010101" pitchFamily="2" charset="-122"/>
                          <a:cs typeface="Times New Roman" panose="02020603050405020304" pitchFamily="18" charset="0"/>
                        </a:rPr>
                        <a:t>public </a:t>
                      </a:r>
                      <a:r>
                        <a:rPr lang="en-US" altLang="zh-CN" sz="2400" dirty="0" err="1" smtClean="0">
                          <a:latin typeface="+mn-lt"/>
                          <a:ea typeface="宋体" panose="02010600030101010101" pitchFamily="2" charset="-122"/>
                          <a:cs typeface="Times New Roman" panose="02020603050405020304" pitchFamily="18" charset="0"/>
                        </a:rPr>
                        <a:t>int</a:t>
                      </a:r>
                      <a:r>
                        <a:rPr lang="en-US" altLang="zh-CN" sz="2400" dirty="0" smtClean="0">
                          <a:latin typeface="+mn-lt"/>
                          <a:ea typeface="宋体" panose="02010600030101010101" pitchFamily="2" charset="-122"/>
                          <a:cs typeface="Times New Roman" panose="02020603050405020304" pitchFamily="18" charset="0"/>
                        </a:rPr>
                        <a:t> </a:t>
                      </a:r>
                      <a:r>
                        <a:rPr lang="en-US" altLang="zh-CN" sz="2400" dirty="0" err="1" smtClean="0">
                          <a:latin typeface="+mn-lt"/>
                          <a:ea typeface="宋体" panose="02010600030101010101" pitchFamily="2" charset="-122"/>
                          <a:cs typeface="Times New Roman" panose="02020603050405020304" pitchFamily="18" charset="0"/>
                        </a:rPr>
                        <a:t>hashCode</a:t>
                      </a:r>
                      <a:r>
                        <a:rPr lang="en-US" altLang="zh-CN" sz="2400" dirty="0" smtClean="0">
                          <a:latin typeface="+mn-lt"/>
                          <a:ea typeface="宋体" panose="02010600030101010101" pitchFamily="2" charset="-122"/>
                          <a:cs typeface="Times New Roman" panose="02020603050405020304" pitchFamily="18" charset="0"/>
                        </a:rPr>
                        <a:t>()</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普通</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取得</a:t>
                      </a:r>
                      <a:r>
                        <a:rPr lang="en-US" altLang="zh-CN" sz="2200" dirty="0" smtClean="0">
                          <a:latin typeface="+mn-lt"/>
                          <a:ea typeface="宋体" panose="02010600030101010101" pitchFamily="2" charset="-122"/>
                          <a:cs typeface="Times New Roman" panose="02020603050405020304" pitchFamily="18" charset="0"/>
                        </a:rPr>
                        <a:t>Hash</a:t>
                      </a:r>
                      <a:r>
                        <a:rPr lang="zh-CN" altLang="en-US" sz="2200" dirty="0" smtClean="0">
                          <a:latin typeface="+mn-lt"/>
                          <a:ea typeface="宋体" panose="02010600030101010101" pitchFamily="2" charset="-122"/>
                          <a:cs typeface="Times New Roman" panose="02020603050405020304" pitchFamily="18" charset="0"/>
                        </a:rPr>
                        <a:t>码</a:t>
                      </a:r>
                      <a:endParaRPr lang="zh-CN" altLang="en-US" sz="2200" dirty="0">
                        <a:latin typeface="+mn-lt"/>
                        <a:ea typeface="宋体" panose="02010600030101010101" pitchFamily="2" charset="-122"/>
                        <a:cs typeface="Times New Roman" panose="02020603050405020304" pitchFamily="18" charset="0"/>
                      </a:endParaRPr>
                    </a:p>
                  </a:txBody>
                  <a:tcPr/>
                </a:tc>
              </a:tr>
              <a:tr h="779780">
                <a:tc>
                  <a:txBody>
                    <a:bodyPr/>
                    <a:lstStyle/>
                    <a:p>
                      <a:r>
                        <a:rPr lang="en-US" altLang="zh-CN" sz="2200" dirty="0" smtClean="0">
                          <a:latin typeface="+mn-lt"/>
                          <a:ea typeface="宋体" panose="02010600030101010101" pitchFamily="2" charset="-122"/>
                          <a:cs typeface="Times New Roman" panose="02020603050405020304" pitchFamily="18" charset="0"/>
                        </a:rPr>
                        <a:t>4</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en-US" altLang="zh-CN" sz="2400" dirty="0" smtClean="0">
                          <a:latin typeface="+mn-lt"/>
                          <a:ea typeface="宋体" panose="02010600030101010101" pitchFamily="2" charset="-122"/>
                          <a:cs typeface="Times New Roman" panose="02020603050405020304" pitchFamily="18" charset="0"/>
                        </a:rPr>
                        <a:t>public String </a:t>
                      </a:r>
                      <a:r>
                        <a:rPr lang="en-US" altLang="zh-CN" sz="2400" dirty="0" err="1" smtClean="0">
                          <a:latin typeface="+mn-lt"/>
                          <a:ea typeface="宋体" panose="02010600030101010101" pitchFamily="2" charset="-122"/>
                          <a:cs typeface="Times New Roman" panose="02020603050405020304" pitchFamily="18" charset="0"/>
                        </a:rPr>
                        <a:t>toString</a:t>
                      </a:r>
                      <a:r>
                        <a:rPr lang="en-US" altLang="zh-CN" sz="2400" dirty="0" smtClean="0">
                          <a:latin typeface="+mn-lt"/>
                          <a:ea typeface="宋体" panose="02010600030101010101" pitchFamily="2" charset="-122"/>
                          <a:cs typeface="Times New Roman" panose="02020603050405020304" pitchFamily="18" charset="0"/>
                        </a:rPr>
                        <a:t>()</a:t>
                      </a:r>
                      <a:endParaRPr lang="zh-CN" altLang="en-US" sz="24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普通</a:t>
                      </a:r>
                      <a:endParaRPr lang="zh-CN" altLang="en-US" sz="2200" dirty="0">
                        <a:latin typeface="+mn-lt"/>
                        <a:ea typeface="宋体" panose="02010600030101010101" pitchFamily="2" charset="-122"/>
                        <a:cs typeface="Times New Roman" panose="02020603050405020304" pitchFamily="18" charset="0"/>
                      </a:endParaRPr>
                    </a:p>
                  </a:txBody>
                  <a:tcPr/>
                </a:tc>
                <a:tc>
                  <a:txBody>
                    <a:bodyPr/>
                    <a:lstStyle/>
                    <a:p>
                      <a:r>
                        <a:rPr lang="zh-CN" altLang="en-US" sz="2200" dirty="0" smtClean="0">
                          <a:latin typeface="+mn-lt"/>
                          <a:ea typeface="宋体" panose="02010600030101010101" pitchFamily="2" charset="-122"/>
                          <a:cs typeface="Times New Roman" panose="02020603050405020304" pitchFamily="18" charset="0"/>
                        </a:rPr>
                        <a:t>对象打印时调用</a:t>
                      </a:r>
                      <a:endParaRPr lang="zh-CN" altLang="en-US" sz="2200" dirty="0">
                        <a:latin typeface="+mn-lt"/>
                        <a:ea typeface="宋体" panose="02010600030101010101" pitchFamily="2" charset="-122"/>
                        <a:cs typeface="Times New Roman" panose="02020603050405020304" pitchFamily="18" charset="0"/>
                      </a:endParaRPr>
                    </a:p>
                  </a:txBody>
                  <a:tcPr/>
                </a:tc>
              </a:tr>
              <a:tr h="779780">
                <a:tc>
                  <a:txBody>
                    <a:bodyPr/>
                    <a:p>
                      <a:pPr>
                        <a:buNone/>
                      </a:pPr>
                      <a:r>
                        <a:rPr lang="en-US" altLang="zh-CN" sz="2200" dirty="0">
                          <a:latin typeface="+mn-lt"/>
                          <a:ea typeface="宋体" panose="02010600030101010101" pitchFamily="2" charset="-122"/>
                          <a:cs typeface="Times New Roman" panose="02020603050405020304" pitchFamily="18" charset="0"/>
                        </a:rPr>
                        <a:t>5</a:t>
                      </a:r>
                      <a:endParaRPr lang="en-US" altLang="zh-CN" sz="2200" dirty="0">
                        <a:latin typeface="+mn-lt"/>
                        <a:ea typeface="宋体" panose="02010600030101010101" pitchFamily="2" charset="-122"/>
                        <a:cs typeface="Times New Roman" panose="02020603050405020304" pitchFamily="18" charset="0"/>
                      </a:endParaRPr>
                    </a:p>
                  </a:txBody>
                  <a:tcPr/>
                </a:tc>
                <a:tc>
                  <a:txBody>
                    <a:bodyPr/>
                    <a:p>
                      <a:pPr>
                        <a:buNone/>
                      </a:pPr>
                      <a:r>
                        <a:rPr lang="en-US" altLang="zh-CN" sz="2400" dirty="0">
                          <a:latin typeface="+mn-lt"/>
                          <a:ea typeface="宋体" panose="02010600030101010101" pitchFamily="2" charset="-122"/>
                          <a:cs typeface="Times New Roman" panose="02020603050405020304" pitchFamily="18" charset="0"/>
                        </a:rPr>
                        <a:t>public Class&lt;?&gt; getClass()</a:t>
                      </a:r>
                      <a:endParaRPr lang="en-US" altLang="zh-CN" sz="2400" dirty="0">
                        <a:latin typeface="+mn-lt"/>
                        <a:ea typeface="宋体" panose="02010600030101010101" pitchFamily="2" charset="-122"/>
                        <a:cs typeface="Times New Roman" panose="02020603050405020304" pitchFamily="18" charset="0"/>
                      </a:endParaRPr>
                    </a:p>
                  </a:txBody>
                  <a:tcPr/>
                </a:tc>
                <a:tc>
                  <a:txBody>
                    <a:bodyPr/>
                    <a:p>
                      <a:pPr>
                        <a:buNone/>
                      </a:pPr>
                      <a:r>
                        <a:rPr lang="zh-CN" altLang="zh-CN" sz="2200" dirty="0">
                          <a:latin typeface="+mn-lt"/>
                          <a:ea typeface="宋体" panose="02010600030101010101" pitchFamily="2" charset="-122"/>
                          <a:cs typeface="Times New Roman" panose="02020603050405020304" pitchFamily="18" charset="0"/>
                        </a:rPr>
                        <a:t>普通</a:t>
                      </a:r>
                      <a:endParaRPr lang="zh-CN" altLang="zh-CN" sz="2200" dirty="0">
                        <a:latin typeface="+mn-lt"/>
                        <a:ea typeface="宋体" panose="02010600030101010101" pitchFamily="2" charset="-122"/>
                        <a:cs typeface="Times New Roman" panose="02020603050405020304" pitchFamily="18" charset="0"/>
                      </a:endParaRPr>
                    </a:p>
                  </a:txBody>
                  <a:tcPr/>
                </a:tc>
                <a:tc>
                  <a:txBody>
                    <a:bodyPr/>
                    <a:p>
                      <a:pPr>
                        <a:buNone/>
                      </a:pPr>
                      <a:r>
                        <a:rPr lang="zh-CN" altLang="en-US" sz="2200" dirty="0">
                          <a:latin typeface="+mn-lt"/>
                          <a:ea typeface="宋体" panose="02010600030101010101" pitchFamily="2" charset="-122"/>
                          <a:cs typeface="Times New Roman" panose="02020603050405020304" pitchFamily="18" charset="0"/>
                        </a:rPr>
                        <a:t>取得对象的类型</a:t>
                      </a:r>
                      <a:endParaRPr lang="zh-CN" altLang="en-US" sz="2200" dirty="0">
                        <a:latin typeface="+mn-lt"/>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339752" y="-6841"/>
            <a:ext cx="6363424" cy="704676"/>
          </a:xfrm>
          <a:noFill/>
          <a:ln>
            <a:noFill/>
          </a:ln>
        </p:spPr>
        <p:txBody>
          <a:bodyPr/>
          <a:lstStyle/>
          <a:p>
            <a:pPr eaLnBrk="1" hangingPunct="1">
              <a:defRPr/>
            </a:pPr>
            <a:r>
              <a:rPr lang="en-US" altLang="zh-CN" b="1" dirty="0" smtClean="0">
                <a:solidFill>
                  <a:srgbClr val="FFFF00"/>
                </a:solidFill>
                <a:latin typeface="+mn-lt"/>
                <a:ea typeface="宋体" panose="02010600030101010101" pitchFamily="2" charset="-122"/>
                <a:cs typeface="Times New Roman" panose="02020603050405020304" pitchFamily="18" charset="0"/>
              </a:rPr>
              <a:t>==</a:t>
            </a:r>
            <a:r>
              <a:rPr lang="zh-CN" altLang="en-US" b="1" dirty="0" smtClean="0">
                <a:solidFill>
                  <a:srgbClr val="FFFF00"/>
                </a:solidFill>
                <a:latin typeface="+mn-lt"/>
                <a:ea typeface="宋体" panose="02010600030101010101" pitchFamily="2" charset="-122"/>
                <a:cs typeface="Times New Roman" panose="02020603050405020304" pitchFamily="18" charset="0"/>
              </a:rPr>
              <a:t>操作符与</a:t>
            </a:r>
            <a:r>
              <a:rPr lang="en-US" altLang="zh-CN" b="1" dirty="0" smtClean="0">
                <a:solidFill>
                  <a:srgbClr val="FFFF00"/>
                </a:solidFill>
                <a:latin typeface="+mn-lt"/>
                <a:ea typeface="宋体" panose="02010600030101010101" pitchFamily="2" charset="-122"/>
                <a:cs typeface="Times New Roman" panose="02020603050405020304" pitchFamily="18" charset="0"/>
              </a:rPr>
              <a:t>equals</a:t>
            </a:r>
            <a:r>
              <a:rPr lang="zh-CN" altLang="en-US" b="1" dirty="0" smtClean="0">
                <a:solidFill>
                  <a:srgbClr val="FFFF00"/>
                </a:solidFill>
                <a:latin typeface="+mn-lt"/>
                <a:ea typeface="宋体" panose="02010600030101010101" pitchFamily="2" charset="-122"/>
                <a:cs typeface="Times New Roman" panose="02020603050405020304" pitchFamily="18" charset="0"/>
              </a:rPr>
              <a:t>方法</a:t>
            </a:r>
            <a:endParaRPr lang="zh-CN" altLang="en-US" b="1" dirty="0" smtClean="0">
              <a:solidFill>
                <a:srgbClr val="FFFF00"/>
              </a:solidFill>
              <a:latin typeface="+mn-lt"/>
              <a:ea typeface="宋体" panose="02010600030101010101" pitchFamily="2" charset="-122"/>
              <a:cs typeface="Times New Roman" panose="02020603050405020304" pitchFamily="18" charset="0"/>
            </a:endParaRPr>
          </a:p>
        </p:txBody>
      </p:sp>
      <p:sp>
        <p:nvSpPr>
          <p:cNvPr id="39939" name="Rectangle 3"/>
          <p:cNvSpPr>
            <a:spLocks noGrp="1" noChangeArrowheads="1"/>
          </p:cNvSpPr>
          <p:nvPr>
            <p:ph type="body" idx="1"/>
          </p:nvPr>
        </p:nvSpPr>
        <p:spPr>
          <a:xfrm>
            <a:off x="304800" y="1052736"/>
            <a:ext cx="8371656" cy="5483245"/>
          </a:xfrm>
        </p:spPr>
        <p:txBody>
          <a:bodyPr>
            <a:normAutofit/>
          </a:bodyPr>
          <a:lstStyle/>
          <a:p>
            <a:pPr algn="just">
              <a:lnSpc>
                <a:spcPct val="80000"/>
              </a:lnSpc>
              <a:spcBef>
                <a:spcPct val="40000"/>
              </a:spcBef>
              <a:buFont typeface="Wingdings" panose="05000000000000000000" pitchFamily="2" charset="2"/>
              <a:buChar char="l"/>
            </a:pPr>
            <a:r>
              <a:rPr lang="en-US" altLang="zh-CN" b="1" dirty="0" smtClean="0">
                <a:solidFill>
                  <a:srgbClr val="C00000"/>
                </a:solidFill>
                <a:ea typeface="宋体" panose="02010600030101010101" pitchFamily="2" charset="-122"/>
                <a:cs typeface="Times New Roman" panose="02020603050405020304" pitchFamily="18" charset="0"/>
              </a:rPr>
              <a:t>= =</a:t>
            </a:r>
            <a:r>
              <a:rPr lang="zh-CN" altLang="en-US" b="1" dirty="0" smtClean="0">
                <a:solidFill>
                  <a:srgbClr val="C00000"/>
                </a:solidFill>
                <a:ea typeface="宋体" panose="02010600030101010101" pitchFamily="2" charset="-122"/>
                <a:cs typeface="Times New Roman" panose="02020603050405020304" pitchFamily="18" charset="0"/>
              </a:rPr>
              <a:t>：</a:t>
            </a:r>
            <a:r>
              <a:rPr lang="en-US" altLang="zh-CN" b="1" dirty="0">
                <a:solidFill>
                  <a:srgbClr val="C00000"/>
                </a:solidFill>
                <a:ea typeface="宋体" panose="02010600030101010101" pitchFamily="2" charset="-122"/>
                <a:cs typeface="Times New Roman" panose="02020603050405020304" pitchFamily="18" charset="0"/>
              </a:rPr>
              <a:t> </a:t>
            </a:r>
            <a:endParaRPr lang="en-US" altLang="zh-CN" b="1" dirty="0" smtClean="0">
              <a:solidFill>
                <a:srgbClr val="C00000"/>
              </a:solidFill>
              <a:ea typeface="宋体" panose="02010600030101010101" pitchFamily="2" charset="-122"/>
              <a:cs typeface="Times New Roman" panose="02020603050405020304" pitchFamily="18" charset="0"/>
            </a:endParaRPr>
          </a:p>
          <a:p>
            <a:pPr algn="just">
              <a:lnSpc>
                <a:spcPct val="80000"/>
              </a:lnSpc>
              <a:spcBef>
                <a:spcPct val="4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基本</a:t>
            </a:r>
            <a:r>
              <a:rPr lang="zh-CN" altLang="en-US" dirty="0">
                <a:ea typeface="宋体" panose="02010600030101010101" pitchFamily="2" charset="-122"/>
                <a:cs typeface="Times New Roman" panose="02020603050405020304" pitchFamily="18" charset="0"/>
              </a:rPr>
              <a:t>类型</a:t>
            </a:r>
            <a:r>
              <a:rPr lang="zh-CN" altLang="en-US" dirty="0" smtClean="0">
                <a:ea typeface="宋体" panose="02010600030101010101" pitchFamily="2" charset="-122"/>
                <a:cs typeface="Times New Roman" panose="02020603050405020304" pitchFamily="18" charset="0"/>
              </a:rPr>
              <a:t>比较值</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只要两个变量的值相等，即为</a:t>
            </a:r>
            <a:r>
              <a:rPr lang="en-US" altLang="zh-CN" dirty="0" smtClean="0">
                <a:ea typeface="宋体" panose="02010600030101010101" pitchFamily="2" charset="-122"/>
                <a:cs typeface="Times New Roman" panose="02020603050405020304" pitchFamily="18" charset="0"/>
              </a:rPr>
              <a:t>true.</a:t>
            </a:r>
            <a:endParaRPr lang="en-US" altLang="zh-CN" dirty="0" smtClean="0">
              <a:ea typeface="宋体" panose="02010600030101010101" pitchFamily="2" charset="-122"/>
              <a:cs typeface="Times New Roman" panose="02020603050405020304" pitchFamily="18" charset="0"/>
            </a:endParaRPr>
          </a:p>
          <a:p>
            <a:pPr marL="0" indent="0" algn="just">
              <a:lnSpc>
                <a:spcPct val="80000"/>
              </a:lnSpc>
              <a:spcBef>
                <a:spcPct val="40000"/>
              </a:spcBef>
              <a:buNone/>
            </a:pPr>
            <a:r>
              <a:rPr lang="en-US" altLang="zh-CN" b="1" dirty="0" smtClean="0">
                <a:solidFill>
                  <a:srgbClr val="0000FF"/>
                </a:solidFill>
                <a:ea typeface="宋体" panose="02010600030101010101" pitchFamily="2" charset="-122"/>
                <a:cs typeface="Times New Roman" panose="02020603050405020304" pitchFamily="18" charset="0"/>
              </a:rPr>
              <a:t>	</a:t>
            </a:r>
            <a:r>
              <a:rPr lang="en-US" altLang="zh-CN" b="1" dirty="0" err="1" smtClean="0">
                <a:solidFill>
                  <a:srgbClr val="0000FF"/>
                </a:solidFill>
                <a:ea typeface="宋体" panose="02010600030101010101" pitchFamily="2" charset="-122"/>
                <a:cs typeface="Times New Roman" panose="02020603050405020304" pitchFamily="18" charset="0"/>
              </a:rPr>
              <a:t>int</a:t>
            </a:r>
            <a:r>
              <a:rPr lang="en-US" altLang="zh-CN" b="1" dirty="0" smtClean="0">
                <a:solidFill>
                  <a:srgbClr val="0000FF"/>
                </a:solidFill>
                <a:ea typeface="宋体" panose="02010600030101010101" pitchFamily="2" charset="-122"/>
                <a:cs typeface="Times New Roman" panose="02020603050405020304" pitchFamily="18" charset="0"/>
              </a:rPr>
              <a:t> </a:t>
            </a:r>
            <a:r>
              <a:rPr lang="en-US" altLang="zh-CN" b="1" dirty="0">
                <a:solidFill>
                  <a:srgbClr val="0000FF"/>
                </a:solidFill>
                <a:ea typeface="宋体" panose="02010600030101010101" pitchFamily="2" charset="-122"/>
                <a:cs typeface="Times New Roman" panose="02020603050405020304" pitchFamily="18" charset="0"/>
              </a:rPr>
              <a:t>a=5; if(a==6</a:t>
            </a:r>
            <a:r>
              <a:rPr lang="en-US" altLang="zh-CN" b="1" dirty="0" smtClean="0">
                <a:solidFill>
                  <a:srgbClr val="0000FF"/>
                </a:solidFill>
                <a:ea typeface="宋体" panose="02010600030101010101" pitchFamily="2" charset="-122"/>
                <a:cs typeface="Times New Roman" panose="02020603050405020304" pitchFamily="18" charset="0"/>
              </a:rPr>
              <a:t>){…}</a:t>
            </a:r>
            <a:endParaRPr lang="en-US" altLang="zh-CN" b="1" dirty="0" smtClean="0">
              <a:solidFill>
                <a:srgbClr val="0000FF"/>
              </a:solidFill>
              <a:ea typeface="宋体" panose="02010600030101010101" pitchFamily="2" charset="-122"/>
              <a:cs typeface="Times New Roman" panose="02020603050405020304" pitchFamily="18" charset="0"/>
            </a:endParaRPr>
          </a:p>
          <a:p>
            <a:pPr algn="just">
              <a:lnSpc>
                <a:spcPct val="80000"/>
              </a:lnSpc>
              <a:spcBef>
                <a:spcPct val="400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引用类型比较引用</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是否指向同一个对象</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只有指向同一个对象时，</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才返回</a:t>
            </a:r>
            <a:r>
              <a:rPr lang="en-US" altLang="zh-CN" dirty="0" smtClean="0">
                <a:ea typeface="宋体" panose="02010600030101010101" pitchFamily="2" charset="-122"/>
                <a:cs typeface="Times New Roman" panose="02020603050405020304" pitchFamily="18" charset="0"/>
              </a:rPr>
              <a:t>true.</a:t>
            </a:r>
            <a:endParaRPr lang="zh-CN" altLang="en-US" dirty="0" smtClean="0">
              <a:ea typeface="宋体" panose="02010600030101010101" pitchFamily="2" charset="-122"/>
              <a:cs typeface="Times New Roman" panose="02020603050405020304" pitchFamily="18" charset="0"/>
            </a:endParaRPr>
          </a:p>
          <a:p>
            <a:pPr marL="609600" indent="-609600" algn="just" eaLnBrk="1" hangingPunct="1">
              <a:lnSpc>
                <a:spcPct val="80000"/>
              </a:lnSpc>
              <a:spcBef>
                <a:spcPct val="40000"/>
              </a:spcBef>
              <a:buFont typeface="Wingdings" panose="05000000000000000000" pitchFamily="2" charset="2"/>
              <a:buNone/>
            </a:pPr>
            <a:r>
              <a:rPr lang="zh-CN" altLang="en-US" b="1" dirty="0" smtClean="0">
                <a:ea typeface="宋体" panose="02010600030101010101" pitchFamily="2" charset="-122"/>
                <a:cs typeface="Times New Roman" panose="02020603050405020304" pitchFamily="18" charset="0"/>
              </a:rPr>
              <a:t>	</a:t>
            </a:r>
            <a:r>
              <a:rPr lang="en-US" altLang="zh-CN" b="1" dirty="0" smtClean="0">
                <a:ea typeface="宋体" panose="02010600030101010101" pitchFamily="2" charset="-122"/>
                <a:cs typeface="Times New Roman" panose="02020603050405020304" pitchFamily="18" charset="0"/>
              </a:rPr>
              <a:t>	</a:t>
            </a:r>
            <a:r>
              <a:rPr lang="en-US" altLang="zh-CN" b="1" dirty="0" smtClean="0">
                <a:solidFill>
                  <a:srgbClr val="0000FF"/>
                </a:solidFill>
                <a:ea typeface="宋体" panose="02010600030101010101" pitchFamily="2" charset="-122"/>
                <a:cs typeface="Times New Roman" panose="02020603050405020304" pitchFamily="18" charset="0"/>
              </a:rPr>
              <a:t>Person p1=new Person();   </a:t>
            </a:r>
            <a:endParaRPr lang="en-US" altLang="zh-CN" b="1" dirty="0" smtClean="0">
              <a:solidFill>
                <a:srgbClr val="0000FF"/>
              </a:solidFill>
              <a:ea typeface="宋体" panose="02010600030101010101" pitchFamily="2" charset="-122"/>
              <a:cs typeface="Times New Roman" panose="02020603050405020304" pitchFamily="18" charset="0"/>
            </a:endParaRPr>
          </a:p>
          <a:p>
            <a:pPr marL="609600" indent="-609600" algn="just" eaLnBrk="1" hangingPunct="1">
              <a:lnSpc>
                <a:spcPct val="80000"/>
              </a:lnSpc>
              <a:spcBef>
                <a:spcPct val="40000"/>
              </a:spcBef>
              <a:buFont typeface="Wingdings" panose="05000000000000000000" pitchFamily="2" charset="2"/>
              <a:buNone/>
            </a:pPr>
            <a:r>
              <a:rPr lang="en-US" altLang="zh-CN" b="1" dirty="0" smtClean="0">
                <a:solidFill>
                  <a:srgbClr val="0000FF"/>
                </a:solidFill>
                <a:ea typeface="宋体" panose="02010600030101010101" pitchFamily="2" charset="-122"/>
                <a:cs typeface="Times New Roman" panose="02020603050405020304" pitchFamily="18" charset="0"/>
              </a:rPr>
              <a:t>	   Person p2=new Person();</a:t>
            </a:r>
            <a:endParaRPr lang="en-US" altLang="zh-CN" b="1" dirty="0" smtClean="0">
              <a:solidFill>
                <a:srgbClr val="0000FF"/>
              </a:solidFill>
              <a:ea typeface="宋体" panose="02010600030101010101" pitchFamily="2" charset="-122"/>
              <a:cs typeface="Times New Roman" panose="02020603050405020304" pitchFamily="18" charset="0"/>
            </a:endParaRPr>
          </a:p>
          <a:p>
            <a:pPr marL="609600" indent="-609600" algn="just" eaLnBrk="1" hangingPunct="1">
              <a:lnSpc>
                <a:spcPct val="80000"/>
              </a:lnSpc>
              <a:spcBef>
                <a:spcPct val="40000"/>
              </a:spcBef>
              <a:buFont typeface="Wingdings" panose="05000000000000000000" pitchFamily="2" charset="2"/>
              <a:buNone/>
            </a:pPr>
            <a:r>
              <a:rPr lang="en-US" altLang="zh-CN" b="1" dirty="0" smtClean="0">
                <a:solidFill>
                  <a:srgbClr val="0000FF"/>
                </a:solidFill>
                <a:ea typeface="宋体" panose="02010600030101010101" pitchFamily="2" charset="-122"/>
                <a:cs typeface="Times New Roman" panose="02020603050405020304" pitchFamily="18" charset="0"/>
              </a:rPr>
              <a:t>	       if (p1==p2){…}</a:t>
            </a:r>
            <a:endParaRPr lang="en-US" altLang="zh-CN" b="1" dirty="0" smtClean="0">
              <a:solidFill>
                <a:srgbClr val="0000FF"/>
              </a:solidFill>
              <a:ea typeface="宋体" panose="02010600030101010101" pitchFamily="2" charset="-122"/>
              <a:cs typeface="Times New Roman" panose="02020603050405020304" pitchFamily="18" charset="0"/>
            </a:endParaRPr>
          </a:p>
          <a:p>
            <a:pPr lvl="1" algn="just">
              <a:lnSpc>
                <a:spcPct val="80000"/>
              </a:lnSpc>
              <a:spcBef>
                <a:spcPct val="40000"/>
              </a:spcBef>
              <a:buFont typeface="Wingdings" panose="05000000000000000000" pitchFamily="2" charset="2"/>
              <a:buChar char="ü"/>
            </a:pPr>
            <a:r>
              <a:rPr lang="zh-CN" altLang="en-US" sz="2800" dirty="0" smtClean="0">
                <a:ea typeface="宋体" panose="02010600030101010101" pitchFamily="2" charset="-122"/>
                <a:cs typeface="Times New Roman" panose="02020603050405020304" pitchFamily="18" charset="0"/>
              </a:rPr>
              <a:t>用</a:t>
            </a:r>
            <a:r>
              <a:rPr lang="en-US" altLang="zh-CN" sz="2800" dirty="0" smtClean="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进行比较时，符号两边的</a:t>
            </a:r>
            <a:r>
              <a:rPr lang="zh-CN" altLang="en-US" sz="2800" b="1" dirty="0" smtClean="0">
                <a:solidFill>
                  <a:srgbClr val="C00000"/>
                </a:solidFill>
                <a:ea typeface="宋体" panose="02010600030101010101" pitchFamily="2" charset="-122"/>
                <a:cs typeface="Times New Roman" panose="02020603050405020304" pitchFamily="18" charset="0"/>
              </a:rPr>
              <a:t>数据类型必须</a:t>
            </a:r>
            <a:r>
              <a:rPr lang="zh-CN" altLang="en-US" sz="2800" b="1" dirty="0">
                <a:solidFill>
                  <a:srgbClr val="C00000"/>
                </a:solidFill>
                <a:ea typeface="宋体" panose="02010600030101010101" pitchFamily="2" charset="-122"/>
                <a:cs typeface="Times New Roman" panose="02020603050405020304" pitchFamily="18" charset="0"/>
              </a:rPr>
              <a:t>兼容</a:t>
            </a:r>
            <a:r>
              <a:rPr lang="en-US" altLang="zh-CN" sz="2800" dirty="0" smtClean="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可自动转换的基本数据类型除外</a:t>
            </a:r>
            <a:r>
              <a:rPr lang="en-US" altLang="zh-CN" sz="2800" dirty="0" smtClean="0">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，否则编译出错；</a:t>
            </a:r>
            <a:endParaRPr lang="zh-CN" altLang="en-US" sz="2800" dirty="0" smtClean="0">
              <a:solidFill>
                <a:schemeClr val="accent2"/>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555776" y="0"/>
            <a:ext cx="6003384" cy="698957"/>
          </a:xfrm>
          <a:noFill/>
          <a:ln>
            <a:noFill/>
          </a:ln>
        </p:spPr>
        <p:txBody>
          <a:bodyPr/>
          <a:lstStyle/>
          <a:p>
            <a:pPr eaLnBrk="1" hangingPunct="1">
              <a:defRPr/>
            </a:pPr>
            <a:r>
              <a:rPr lang="en-US" altLang="zh-CN" b="1" dirty="0" smtClean="0">
                <a:solidFill>
                  <a:srgbClr val="FFFF00"/>
                </a:solidFill>
                <a:latin typeface="+mn-lt"/>
                <a:ea typeface="宋体" panose="02010600030101010101" pitchFamily="2" charset="-122"/>
                <a:cs typeface="Times New Roman" panose="02020603050405020304" pitchFamily="18" charset="0"/>
              </a:rPr>
              <a:t>==</a:t>
            </a:r>
            <a:r>
              <a:rPr lang="zh-CN" altLang="en-US" b="1" dirty="0" smtClean="0">
                <a:solidFill>
                  <a:srgbClr val="FFFF00"/>
                </a:solidFill>
                <a:latin typeface="+mn-lt"/>
                <a:ea typeface="宋体" panose="02010600030101010101" pitchFamily="2" charset="-122"/>
                <a:cs typeface="Times New Roman" panose="02020603050405020304" pitchFamily="18" charset="0"/>
              </a:rPr>
              <a:t>操作符与</a:t>
            </a:r>
            <a:r>
              <a:rPr lang="en-US" altLang="zh-CN" b="1" dirty="0" smtClean="0">
                <a:solidFill>
                  <a:srgbClr val="FFFF00"/>
                </a:solidFill>
                <a:latin typeface="+mn-lt"/>
                <a:ea typeface="宋体" panose="02010600030101010101" pitchFamily="2" charset="-122"/>
                <a:cs typeface="Times New Roman" panose="02020603050405020304" pitchFamily="18" charset="0"/>
              </a:rPr>
              <a:t>equals</a:t>
            </a:r>
            <a:r>
              <a:rPr lang="zh-CN" altLang="en-US" b="1" dirty="0" smtClean="0">
                <a:solidFill>
                  <a:srgbClr val="FFFF00"/>
                </a:solidFill>
                <a:latin typeface="+mn-lt"/>
                <a:ea typeface="宋体" panose="02010600030101010101" pitchFamily="2" charset="-122"/>
                <a:cs typeface="Times New Roman" panose="02020603050405020304" pitchFamily="18" charset="0"/>
              </a:rPr>
              <a:t>方法</a:t>
            </a:r>
            <a:endParaRPr lang="zh-CN" altLang="en-US" b="1" dirty="0" smtClean="0">
              <a:solidFill>
                <a:srgbClr val="FFFF00"/>
              </a:solidFill>
              <a:latin typeface="+mn-lt"/>
              <a:ea typeface="宋体" panose="02010600030101010101" pitchFamily="2" charset="-122"/>
              <a:cs typeface="Times New Roman" panose="02020603050405020304" pitchFamily="18" charset="0"/>
            </a:endParaRPr>
          </a:p>
        </p:txBody>
      </p:sp>
      <p:sp>
        <p:nvSpPr>
          <p:cNvPr id="39939" name="Rectangle 3"/>
          <p:cNvSpPr>
            <a:spLocks noGrp="1" noChangeArrowheads="1"/>
          </p:cNvSpPr>
          <p:nvPr>
            <p:ph type="body" idx="1"/>
          </p:nvPr>
        </p:nvSpPr>
        <p:spPr>
          <a:xfrm>
            <a:off x="323528" y="1268760"/>
            <a:ext cx="8514500" cy="4536504"/>
          </a:xfrm>
        </p:spPr>
        <p:txBody>
          <a:bodyPr>
            <a:normAutofit/>
          </a:bodyPr>
          <a:lstStyle/>
          <a:p>
            <a:pPr algn="just" eaLnBrk="1" hangingPunct="1">
              <a:spcBef>
                <a:spcPct val="40000"/>
              </a:spcBef>
              <a:buFont typeface="Wingdings" panose="05000000000000000000" pitchFamily="2" charset="2"/>
              <a:buChar char="l"/>
            </a:pPr>
            <a:r>
              <a:rPr lang="en-US" altLang="zh-CN" b="1" dirty="0" smtClean="0">
                <a:ea typeface="宋体" panose="02010600030101010101" pitchFamily="2" charset="-122"/>
                <a:cs typeface="Times New Roman" panose="02020603050405020304" pitchFamily="18" charset="0"/>
              </a:rPr>
              <a:t>equals()</a:t>
            </a:r>
            <a:r>
              <a:rPr lang="zh-CN" altLang="en-US" b="1" dirty="0" smtClean="0">
                <a:ea typeface="宋体" panose="02010600030101010101" pitchFamily="2" charset="-122"/>
                <a:cs typeface="Times New Roman" panose="02020603050405020304" pitchFamily="18" charset="0"/>
              </a:rPr>
              <a:t>：所有类都继承了</a:t>
            </a:r>
            <a:r>
              <a:rPr lang="en-US" altLang="zh-CN" b="1" dirty="0" smtClean="0">
                <a:ea typeface="宋体" panose="02010600030101010101" pitchFamily="2" charset="-122"/>
                <a:cs typeface="Times New Roman" panose="02020603050405020304" pitchFamily="18" charset="0"/>
              </a:rPr>
              <a:t>Object</a:t>
            </a:r>
            <a:r>
              <a:rPr lang="zh-CN" altLang="en-US" b="1" dirty="0" smtClean="0">
                <a:ea typeface="宋体" panose="02010600030101010101" pitchFamily="2" charset="-122"/>
                <a:cs typeface="Times New Roman" panose="02020603050405020304" pitchFamily="18" charset="0"/>
              </a:rPr>
              <a:t>，也就获得了</a:t>
            </a:r>
            <a:r>
              <a:rPr lang="en-US" altLang="zh-CN" b="1" dirty="0" smtClean="0">
                <a:ea typeface="宋体" panose="02010600030101010101" pitchFamily="2" charset="-122"/>
                <a:cs typeface="Times New Roman" panose="02020603050405020304" pitchFamily="18" charset="0"/>
              </a:rPr>
              <a:t>equals()</a:t>
            </a:r>
            <a:r>
              <a:rPr lang="zh-CN" altLang="en-US" b="1" dirty="0" smtClean="0">
                <a:ea typeface="宋体" panose="02010600030101010101" pitchFamily="2" charset="-122"/>
                <a:cs typeface="Times New Roman" panose="02020603050405020304" pitchFamily="18" charset="0"/>
              </a:rPr>
              <a:t>方法。还可以重写。</a:t>
            </a:r>
            <a:endParaRPr lang="en-US" altLang="zh-CN"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Ø"/>
            </a:pPr>
            <a:r>
              <a:rPr lang="zh-CN" altLang="en-US" b="1" u="sng" dirty="0" smtClean="0">
                <a:solidFill>
                  <a:srgbClr val="0000FF"/>
                </a:solidFill>
                <a:ea typeface="宋体" panose="02010600030101010101" pitchFamily="2" charset="-122"/>
                <a:cs typeface="Times New Roman" panose="02020603050405020304" pitchFamily="18" charset="0"/>
              </a:rPr>
              <a:t>只能比较引用类型，其作用与“</a:t>
            </a:r>
            <a:r>
              <a:rPr lang="en-US" altLang="zh-CN" b="1" u="sng" dirty="0" smtClean="0">
                <a:solidFill>
                  <a:srgbClr val="0000FF"/>
                </a:solidFill>
                <a:ea typeface="宋体" panose="02010600030101010101" pitchFamily="2" charset="-122"/>
                <a:cs typeface="Times New Roman" panose="02020603050405020304" pitchFamily="18" charset="0"/>
              </a:rPr>
              <a:t>==”</a:t>
            </a:r>
            <a:r>
              <a:rPr lang="zh-CN" altLang="en-US" b="1" u="sng" dirty="0" smtClean="0">
                <a:solidFill>
                  <a:srgbClr val="0000FF"/>
                </a:solidFill>
                <a:ea typeface="宋体" panose="02010600030101010101" pitchFamily="2" charset="-122"/>
                <a:cs typeface="Times New Roman" panose="02020603050405020304" pitchFamily="18" charset="0"/>
              </a:rPr>
              <a:t>相同</a:t>
            </a:r>
            <a:r>
              <a:rPr lang="en-US" altLang="zh-CN" b="1" u="sng" dirty="0" smtClean="0">
                <a:solidFill>
                  <a:srgbClr val="0000FF"/>
                </a:solidFill>
                <a:ea typeface="宋体" panose="02010600030101010101" pitchFamily="2" charset="-122"/>
                <a:cs typeface="Times New Roman" panose="02020603050405020304" pitchFamily="18" charset="0"/>
              </a:rPr>
              <a:t>,</a:t>
            </a:r>
            <a:r>
              <a:rPr lang="zh-CN" altLang="en-US" b="1" u="sng" dirty="0" smtClean="0">
                <a:solidFill>
                  <a:srgbClr val="0000FF"/>
                </a:solidFill>
                <a:ea typeface="宋体" panose="02010600030101010101" pitchFamily="2" charset="-122"/>
                <a:cs typeface="Times New Roman" panose="02020603050405020304" pitchFamily="18" charset="0"/>
              </a:rPr>
              <a:t>比较是否指向同一个对象</a:t>
            </a:r>
            <a:r>
              <a:rPr lang="zh-CN" altLang="en-US" b="1" dirty="0" smtClean="0">
                <a:solidFill>
                  <a:srgbClr val="0000FF"/>
                </a:solidFill>
                <a:ea typeface="宋体" panose="02010600030101010101" pitchFamily="2" charset="-122"/>
                <a:cs typeface="Times New Roman" panose="02020603050405020304" pitchFamily="18" charset="0"/>
              </a:rPr>
              <a:t>。</a:t>
            </a:r>
            <a:r>
              <a:rPr lang="en-US" altLang="zh-CN" b="1" dirty="0" smtClean="0">
                <a:solidFill>
                  <a:srgbClr val="0000FF"/>
                </a:solidFill>
                <a:ea typeface="宋体" panose="02010600030101010101" pitchFamily="2" charset="-122"/>
                <a:cs typeface="Times New Roman" panose="02020603050405020304" pitchFamily="18" charset="0"/>
              </a:rPr>
              <a:t>	 </a:t>
            </a:r>
            <a:endParaRPr lang="en-US" altLang="zh-CN" b="1" dirty="0" smtClean="0">
              <a:solidFill>
                <a:srgbClr val="0000FF"/>
              </a:solidFill>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Ø"/>
            </a:pPr>
            <a:r>
              <a:rPr lang="zh-CN" altLang="en-US" b="1" dirty="0" smtClean="0">
                <a:solidFill>
                  <a:srgbClr val="0000FF"/>
                </a:solidFill>
                <a:ea typeface="宋体" panose="02010600030101010101" pitchFamily="2" charset="-122"/>
                <a:cs typeface="Times New Roman" panose="02020603050405020304" pitchFamily="18" charset="0"/>
              </a:rPr>
              <a:t>格式</a:t>
            </a:r>
            <a:r>
              <a:rPr lang="en-US" altLang="zh-CN" b="1" dirty="0" smtClean="0">
                <a:solidFill>
                  <a:srgbClr val="0000FF"/>
                </a:solidFill>
                <a:ea typeface="宋体" panose="02010600030101010101" pitchFamily="2" charset="-122"/>
                <a:cs typeface="Times New Roman" panose="02020603050405020304" pitchFamily="18" charset="0"/>
              </a:rPr>
              <a:t>:obj1.equals(obj2)</a:t>
            </a:r>
            <a:endParaRPr lang="en-US" altLang="zh-CN" b="1" dirty="0" smtClean="0">
              <a:solidFill>
                <a:srgbClr val="0000FF"/>
              </a:solidFill>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l"/>
            </a:pPr>
            <a:r>
              <a:rPr lang="zh-CN" altLang="en-US" sz="2400" b="1" dirty="0" smtClean="0">
                <a:solidFill>
                  <a:srgbClr val="FF0000"/>
                </a:solidFill>
                <a:ea typeface="宋体" panose="02010600030101010101" pitchFamily="2" charset="-122"/>
                <a:cs typeface="Times New Roman" panose="02020603050405020304" pitchFamily="18" charset="0"/>
              </a:rPr>
              <a:t>特例：当用</a:t>
            </a:r>
            <a:r>
              <a:rPr lang="en-US" altLang="zh-CN" sz="2400" b="1" dirty="0" smtClean="0">
                <a:solidFill>
                  <a:srgbClr val="FF0000"/>
                </a:solidFill>
                <a:ea typeface="宋体" panose="02010600030101010101" pitchFamily="2" charset="-122"/>
                <a:cs typeface="Times New Roman" panose="02020603050405020304" pitchFamily="18" charset="0"/>
              </a:rPr>
              <a:t>equals()</a:t>
            </a:r>
            <a:r>
              <a:rPr lang="zh-CN" altLang="en-US" sz="2400" b="1" dirty="0" smtClean="0">
                <a:solidFill>
                  <a:srgbClr val="FF0000"/>
                </a:solidFill>
                <a:ea typeface="宋体" panose="02010600030101010101" pitchFamily="2" charset="-122"/>
                <a:cs typeface="Times New Roman" panose="02020603050405020304" pitchFamily="18" charset="0"/>
              </a:rPr>
              <a:t>方法进行比较时，对类</a:t>
            </a:r>
            <a:r>
              <a:rPr lang="en-US" altLang="zh-CN" sz="2400" b="1" dirty="0" smtClean="0">
                <a:solidFill>
                  <a:srgbClr val="FF0000"/>
                </a:solidFill>
                <a:ea typeface="宋体" panose="02010600030101010101" pitchFamily="2" charset="-122"/>
                <a:cs typeface="Times New Roman" panose="02020603050405020304" pitchFamily="18" charset="0"/>
              </a:rPr>
              <a:t>File</a:t>
            </a:r>
            <a:r>
              <a:rPr lang="zh-CN" altLang="en-US" sz="2400" b="1" dirty="0" smtClean="0">
                <a:solidFill>
                  <a:srgbClr val="FF0000"/>
                </a:solidFill>
                <a:ea typeface="宋体" panose="02010600030101010101" pitchFamily="2" charset="-122"/>
                <a:cs typeface="Times New Roman" panose="02020603050405020304" pitchFamily="18" charset="0"/>
              </a:rPr>
              <a:t>、</a:t>
            </a:r>
            <a:r>
              <a:rPr lang="en-US" altLang="zh-CN" sz="2400" b="1" dirty="0" smtClean="0">
                <a:solidFill>
                  <a:srgbClr val="FF0000"/>
                </a:solidFill>
                <a:ea typeface="宋体" panose="02010600030101010101" pitchFamily="2" charset="-122"/>
                <a:cs typeface="Times New Roman" panose="02020603050405020304" pitchFamily="18" charset="0"/>
              </a:rPr>
              <a:t>String</a:t>
            </a:r>
            <a:r>
              <a:rPr lang="zh-CN" altLang="en-US" sz="2400" b="1" dirty="0" smtClean="0">
                <a:solidFill>
                  <a:srgbClr val="FF0000"/>
                </a:solidFill>
                <a:ea typeface="宋体" panose="02010600030101010101" pitchFamily="2" charset="-122"/>
                <a:cs typeface="Times New Roman" panose="02020603050405020304" pitchFamily="18" charset="0"/>
              </a:rPr>
              <a:t>、</a:t>
            </a:r>
            <a:r>
              <a:rPr lang="en-US" altLang="zh-CN" sz="2400" b="1" dirty="0" smtClean="0">
                <a:solidFill>
                  <a:srgbClr val="FF0000"/>
                </a:solidFill>
                <a:ea typeface="宋体" panose="02010600030101010101" pitchFamily="2" charset="-122"/>
                <a:cs typeface="Times New Roman" panose="02020603050405020304" pitchFamily="18" charset="0"/>
              </a:rPr>
              <a:t>Date</a:t>
            </a:r>
            <a:r>
              <a:rPr lang="zh-CN" altLang="en-US" sz="2400" b="1" dirty="0" smtClean="0">
                <a:solidFill>
                  <a:srgbClr val="FF0000"/>
                </a:solidFill>
                <a:ea typeface="宋体" panose="02010600030101010101" pitchFamily="2" charset="-122"/>
                <a:cs typeface="Times New Roman" panose="02020603050405020304" pitchFamily="18" charset="0"/>
              </a:rPr>
              <a:t>及包装类（</a:t>
            </a:r>
            <a:r>
              <a:rPr lang="en-US" altLang="zh-CN" sz="2400" b="1" dirty="0" smtClean="0">
                <a:solidFill>
                  <a:srgbClr val="FF0000"/>
                </a:solidFill>
                <a:ea typeface="宋体" panose="02010600030101010101" pitchFamily="2" charset="-122"/>
                <a:cs typeface="Times New Roman" panose="02020603050405020304" pitchFamily="18" charset="0"/>
              </a:rPr>
              <a:t>Wrapper Class</a:t>
            </a:r>
            <a:r>
              <a:rPr lang="zh-CN" altLang="en-US" sz="2400" b="1" dirty="0" smtClean="0">
                <a:solidFill>
                  <a:srgbClr val="FF0000"/>
                </a:solidFill>
                <a:ea typeface="宋体" panose="02010600030101010101" pitchFamily="2" charset="-122"/>
                <a:cs typeface="Times New Roman" panose="02020603050405020304" pitchFamily="18" charset="0"/>
              </a:rPr>
              <a:t>）来说，是比较类型及内容而不考虑引用的是否是同一个对象</a:t>
            </a:r>
            <a:r>
              <a:rPr lang="zh-CN" altLang="en-US" b="1" dirty="0" smtClean="0">
                <a:solidFill>
                  <a:srgbClr val="FF0000"/>
                </a:solidFill>
                <a:ea typeface="宋体" panose="02010600030101010101" pitchFamily="2" charset="-122"/>
                <a:cs typeface="Times New Roman" panose="02020603050405020304" pitchFamily="18" charset="0"/>
              </a:rPr>
              <a:t>；</a:t>
            </a:r>
            <a:endParaRPr lang="zh-CN" altLang="en-US" b="1" dirty="0" smtClean="0">
              <a:solidFill>
                <a:srgbClr val="FF0000"/>
              </a:solidFill>
              <a:ea typeface="宋体" panose="02010600030101010101" pitchFamily="2" charset="-122"/>
              <a:cs typeface="Times New Roman" panose="02020603050405020304" pitchFamily="18" charset="0"/>
            </a:endParaRPr>
          </a:p>
          <a:p>
            <a:pPr lvl="1" algn="just">
              <a:spcBef>
                <a:spcPct val="40000"/>
              </a:spcBef>
              <a:buFont typeface="Wingdings" panose="05000000000000000000" pitchFamily="2" charset="2"/>
              <a:buChar char="Ø"/>
            </a:pPr>
            <a:r>
              <a:rPr lang="zh-CN" altLang="en-US" b="1" dirty="0" smtClean="0">
                <a:solidFill>
                  <a:srgbClr val="FF0000"/>
                </a:solidFill>
                <a:ea typeface="宋体" panose="02010600030101010101" pitchFamily="2" charset="-122"/>
                <a:cs typeface="Times New Roman" panose="02020603050405020304" pitchFamily="18" charset="0"/>
              </a:rPr>
              <a:t>原因：在这些类中重写了</a:t>
            </a:r>
            <a:r>
              <a:rPr lang="en-US" altLang="zh-CN" b="1" dirty="0" smtClean="0">
                <a:solidFill>
                  <a:srgbClr val="FF0000"/>
                </a:solidFill>
                <a:ea typeface="宋体" panose="02010600030101010101" pitchFamily="2" charset="-122"/>
                <a:cs typeface="Times New Roman" panose="02020603050405020304" pitchFamily="18" charset="0"/>
              </a:rPr>
              <a:t>Object</a:t>
            </a:r>
            <a:r>
              <a:rPr lang="zh-CN" altLang="en-US" b="1" dirty="0" smtClean="0">
                <a:solidFill>
                  <a:srgbClr val="FF0000"/>
                </a:solidFill>
                <a:ea typeface="宋体" panose="02010600030101010101" pitchFamily="2" charset="-122"/>
                <a:cs typeface="Times New Roman" panose="02020603050405020304" pitchFamily="18" charset="0"/>
              </a:rPr>
              <a:t>类的</a:t>
            </a:r>
            <a:r>
              <a:rPr lang="en-US" altLang="zh-CN" b="1" dirty="0" smtClean="0">
                <a:solidFill>
                  <a:srgbClr val="FF0000"/>
                </a:solidFill>
                <a:ea typeface="宋体" panose="02010600030101010101" pitchFamily="2" charset="-122"/>
                <a:cs typeface="Times New Roman" panose="02020603050405020304" pitchFamily="18" charset="0"/>
              </a:rPr>
              <a:t>equals()</a:t>
            </a:r>
            <a:r>
              <a:rPr lang="zh-CN" altLang="en-US" b="1" dirty="0" smtClean="0">
                <a:solidFill>
                  <a:srgbClr val="FF0000"/>
                </a:solidFill>
                <a:ea typeface="宋体" panose="02010600030101010101" pitchFamily="2" charset="-122"/>
                <a:cs typeface="Times New Roman" panose="02020603050405020304" pitchFamily="18" charset="0"/>
              </a:rPr>
              <a:t>方法。</a:t>
            </a:r>
            <a:endParaRPr lang="zh-CN" altLang="en-US" b="1" dirty="0" smtClean="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36712"/>
            <a:ext cx="8892480" cy="5978560"/>
          </a:xfrm>
          <a:prstGeom prst="rect">
            <a:avLst/>
          </a:prstGeom>
          <a:noFill/>
        </p:spPr>
        <p:txBody>
          <a:bodyPr wrap="square" rtlCol="0">
            <a:spAutoFit/>
          </a:bodyPr>
          <a:lstStyle/>
          <a:p>
            <a:r>
              <a:rPr lang="en-US" altLang="zh-CN" sz="2600" dirty="0" err="1">
                <a:solidFill>
                  <a:srgbClr val="C00000"/>
                </a:solidFill>
              </a:rPr>
              <a:t>int</a:t>
            </a:r>
            <a:r>
              <a:rPr lang="en-US" altLang="zh-CN" sz="2600" dirty="0">
                <a:solidFill>
                  <a:srgbClr val="C00000"/>
                </a:solidFill>
              </a:rPr>
              <a:t> it = 65;</a:t>
            </a:r>
            <a:endParaRPr lang="en-US" altLang="zh-CN" sz="2600" dirty="0">
              <a:solidFill>
                <a:srgbClr val="C00000"/>
              </a:solidFill>
            </a:endParaRPr>
          </a:p>
          <a:p>
            <a:r>
              <a:rPr lang="en-US" altLang="zh-CN" sz="2600" dirty="0" smtClean="0">
                <a:solidFill>
                  <a:srgbClr val="C00000"/>
                </a:solidFill>
              </a:rPr>
              <a:t>float </a:t>
            </a:r>
            <a:r>
              <a:rPr lang="en-US" altLang="zh-CN" sz="2600" dirty="0" err="1">
                <a:solidFill>
                  <a:srgbClr val="C00000"/>
                </a:solidFill>
              </a:rPr>
              <a:t>fl</a:t>
            </a:r>
            <a:r>
              <a:rPr lang="en-US" altLang="zh-CN" sz="2600" dirty="0">
                <a:solidFill>
                  <a:srgbClr val="C00000"/>
                </a:solidFill>
              </a:rPr>
              <a:t> = 65.0f;</a:t>
            </a:r>
            <a:endParaRPr lang="en-US" altLang="zh-CN" sz="2600" dirty="0">
              <a:solidFill>
                <a:srgbClr val="C00000"/>
              </a:solidFill>
            </a:endParaRPr>
          </a:p>
          <a:p>
            <a:r>
              <a:rPr lang="en-US" altLang="zh-CN" sz="2600" dirty="0" err="1" smtClean="0">
                <a:solidFill>
                  <a:srgbClr val="C00000"/>
                </a:solidFill>
              </a:rPr>
              <a:t>System.out.println</a:t>
            </a:r>
            <a:r>
              <a:rPr lang="en-US" altLang="zh-CN" sz="2600" dirty="0" smtClean="0">
                <a:solidFill>
                  <a:srgbClr val="C00000"/>
                </a:solidFill>
              </a:rPr>
              <a:t>(“65</a:t>
            </a:r>
            <a:r>
              <a:rPr lang="zh-CN" altLang="en-US" sz="2600" dirty="0">
                <a:solidFill>
                  <a:srgbClr val="C00000"/>
                </a:solidFill>
              </a:rPr>
              <a:t>和</a:t>
            </a:r>
            <a:r>
              <a:rPr lang="en-US" altLang="zh-CN" sz="2600" dirty="0">
                <a:solidFill>
                  <a:srgbClr val="C00000"/>
                </a:solidFill>
              </a:rPr>
              <a:t>65.0f</a:t>
            </a:r>
            <a:r>
              <a:rPr lang="zh-CN" altLang="en-US" sz="2600" dirty="0">
                <a:solidFill>
                  <a:srgbClr val="C00000"/>
                </a:solidFill>
              </a:rPr>
              <a:t>是否相等</a:t>
            </a:r>
            <a:r>
              <a:rPr lang="zh-CN" altLang="en-US" sz="2600" dirty="0" smtClean="0">
                <a:solidFill>
                  <a:srgbClr val="C00000"/>
                </a:solidFill>
              </a:rPr>
              <a:t>？</a:t>
            </a:r>
            <a:r>
              <a:rPr lang="en-US" altLang="zh-CN" sz="2600" dirty="0" smtClean="0">
                <a:solidFill>
                  <a:srgbClr val="C00000"/>
                </a:solidFill>
              </a:rPr>
              <a:t>” </a:t>
            </a:r>
            <a:r>
              <a:rPr lang="en-US" altLang="zh-CN" sz="2600" dirty="0">
                <a:solidFill>
                  <a:srgbClr val="C00000"/>
                </a:solidFill>
              </a:rPr>
              <a:t>+ (it == fl</a:t>
            </a:r>
            <a:r>
              <a:rPr lang="en-US" altLang="zh-CN" sz="2600" dirty="0" smtClean="0">
                <a:solidFill>
                  <a:srgbClr val="C00000"/>
                </a:solidFill>
              </a:rPr>
              <a:t>)); //true</a:t>
            </a:r>
            <a:endParaRPr lang="en-US" altLang="zh-CN" sz="2600" dirty="0" smtClean="0"/>
          </a:p>
          <a:p>
            <a:endParaRPr lang="en-US" altLang="zh-CN" sz="1600" dirty="0">
              <a:solidFill>
                <a:srgbClr val="C00000"/>
              </a:solidFill>
            </a:endParaRPr>
          </a:p>
          <a:p>
            <a:r>
              <a:rPr lang="en-US" altLang="zh-CN" sz="2600" dirty="0" smtClean="0">
                <a:solidFill>
                  <a:srgbClr val="C00000"/>
                </a:solidFill>
              </a:rPr>
              <a:t>char ch1 </a:t>
            </a:r>
            <a:r>
              <a:rPr lang="en-US" altLang="zh-CN" sz="2600" dirty="0">
                <a:solidFill>
                  <a:srgbClr val="C00000"/>
                </a:solidFill>
              </a:rPr>
              <a:t>= 'A</a:t>
            </a:r>
            <a:r>
              <a:rPr lang="en-US" altLang="zh-CN" sz="2600" dirty="0" smtClean="0">
                <a:solidFill>
                  <a:srgbClr val="C00000"/>
                </a:solidFill>
              </a:rPr>
              <a:t>'; char ch2 = 12;</a:t>
            </a:r>
            <a:endParaRPr lang="en-US" altLang="zh-CN" sz="2600" dirty="0">
              <a:solidFill>
                <a:srgbClr val="C00000"/>
              </a:solidFill>
            </a:endParaRPr>
          </a:p>
          <a:p>
            <a:r>
              <a:rPr lang="en-US" altLang="zh-CN" sz="2600" dirty="0" err="1" smtClean="0">
                <a:solidFill>
                  <a:srgbClr val="C00000"/>
                </a:solidFill>
              </a:rPr>
              <a:t>System.out.println</a:t>
            </a:r>
            <a:r>
              <a:rPr lang="en-US" altLang="zh-CN" sz="2600" dirty="0">
                <a:solidFill>
                  <a:srgbClr val="C00000"/>
                </a:solidFill>
              </a:rPr>
              <a:t>("65</a:t>
            </a:r>
            <a:r>
              <a:rPr lang="zh-CN" altLang="en-US" sz="2600" dirty="0">
                <a:solidFill>
                  <a:srgbClr val="C00000"/>
                </a:solidFill>
              </a:rPr>
              <a:t>和</a:t>
            </a:r>
            <a:r>
              <a:rPr lang="en-US" altLang="zh-CN" sz="2600" dirty="0">
                <a:solidFill>
                  <a:srgbClr val="C00000"/>
                </a:solidFill>
              </a:rPr>
              <a:t>'A'</a:t>
            </a:r>
            <a:r>
              <a:rPr lang="zh-CN" altLang="en-US" sz="2600" dirty="0">
                <a:solidFill>
                  <a:srgbClr val="C00000"/>
                </a:solidFill>
              </a:rPr>
              <a:t>是否相等？</a:t>
            </a:r>
            <a:r>
              <a:rPr lang="en-US" altLang="zh-CN" sz="2600" dirty="0">
                <a:solidFill>
                  <a:srgbClr val="C00000"/>
                </a:solidFill>
              </a:rPr>
              <a:t>" + (it == </a:t>
            </a:r>
            <a:r>
              <a:rPr lang="en-US" altLang="zh-CN" sz="2600" dirty="0" smtClean="0">
                <a:solidFill>
                  <a:srgbClr val="C00000"/>
                </a:solidFill>
              </a:rPr>
              <a:t>ch1));//true</a:t>
            </a:r>
            <a:endParaRPr lang="en-US" altLang="zh-CN" sz="2600" dirty="0" smtClean="0"/>
          </a:p>
          <a:p>
            <a:r>
              <a:rPr lang="en-US" altLang="zh-CN" sz="2600" dirty="0" err="1">
                <a:solidFill>
                  <a:srgbClr val="C00000"/>
                </a:solidFill>
              </a:rPr>
              <a:t>System.out.println</a:t>
            </a:r>
            <a:r>
              <a:rPr lang="en-US" altLang="zh-CN" sz="2600" dirty="0" smtClean="0">
                <a:solidFill>
                  <a:srgbClr val="C00000"/>
                </a:solidFill>
              </a:rPr>
              <a:t>(“12</a:t>
            </a:r>
            <a:r>
              <a:rPr lang="zh-CN" altLang="en-US" sz="2600" dirty="0" smtClean="0">
                <a:solidFill>
                  <a:srgbClr val="C00000"/>
                </a:solidFill>
              </a:rPr>
              <a:t>和</a:t>
            </a:r>
            <a:r>
              <a:rPr lang="en-US" altLang="zh-CN" sz="2600" dirty="0" smtClean="0">
                <a:solidFill>
                  <a:srgbClr val="C00000"/>
                </a:solidFill>
              </a:rPr>
              <a:t>ch2</a:t>
            </a:r>
            <a:r>
              <a:rPr lang="zh-CN" altLang="en-US" sz="2600" dirty="0" smtClean="0">
                <a:solidFill>
                  <a:srgbClr val="C00000"/>
                </a:solidFill>
              </a:rPr>
              <a:t>是否</a:t>
            </a:r>
            <a:r>
              <a:rPr lang="zh-CN" altLang="en-US" sz="2600" dirty="0">
                <a:solidFill>
                  <a:srgbClr val="C00000"/>
                </a:solidFill>
              </a:rPr>
              <a:t>相等？</a:t>
            </a:r>
            <a:r>
              <a:rPr lang="en-US" altLang="zh-CN" sz="2600" dirty="0">
                <a:solidFill>
                  <a:srgbClr val="C00000"/>
                </a:solidFill>
              </a:rPr>
              <a:t>" + </a:t>
            </a:r>
            <a:r>
              <a:rPr lang="en-US" altLang="zh-CN" sz="2600" dirty="0" smtClean="0">
                <a:solidFill>
                  <a:srgbClr val="C00000"/>
                </a:solidFill>
              </a:rPr>
              <a:t>(12 </a:t>
            </a:r>
            <a:r>
              <a:rPr lang="en-US" altLang="zh-CN" sz="2600" dirty="0">
                <a:solidFill>
                  <a:srgbClr val="C00000"/>
                </a:solidFill>
              </a:rPr>
              <a:t>== </a:t>
            </a:r>
            <a:r>
              <a:rPr lang="en-US" altLang="zh-CN" sz="2600" dirty="0" smtClean="0">
                <a:solidFill>
                  <a:srgbClr val="C00000"/>
                </a:solidFill>
              </a:rPr>
              <a:t>ch2));//true</a:t>
            </a:r>
            <a:endParaRPr lang="en-US" altLang="zh-CN" sz="2600" dirty="0"/>
          </a:p>
          <a:p>
            <a:endParaRPr lang="en-US" altLang="zh-CN" sz="1050" dirty="0">
              <a:solidFill>
                <a:srgbClr val="C00000"/>
              </a:solidFill>
            </a:endParaRPr>
          </a:p>
          <a:p>
            <a:r>
              <a:rPr lang="en-US" altLang="zh-CN" sz="2400" dirty="0" smtClean="0">
                <a:solidFill>
                  <a:srgbClr val="C00000"/>
                </a:solidFill>
              </a:rPr>
              <a:t>String </a:t>
            </a:r>
            <a:r>
              <a:rPr lang="en-US" altLang="zh-CN" sz="2400" dirty="0">
                <a:solidFill>
                  <a:srgbClr val="C00000"/>
                </a:solidFill>
              </a:rPr>
              <a:t>str1 = new String("hello");</a:t>
            </a:r>
            <a:endParaRPr lang="en-US" altLang="zh-CN" sz="2400" dirty="0">
              <a:solidFill>
                <a:srgbClr val="C00000"/>
              </a:solidFill>
            </a:endParaRPr>
          </a:p>
          <a:p>
            <a:r>
              <a:rPr lang="en-US" altLang="zh-CN" sz="2400" dirty="0" smtClean="0">
                <a:solidFill>
                  <a:srgbClr val="C00000"/>
                </a:solidFill>
              </a:rPr>
              <a:t>String </a:t>
            </a:r>
            <a:r>
              <a:rPr lang="en-US" altLang="zh-CN" sz="2400" dirty="0">
                <a:solidFill>
                  <a:srgbClr val="C00000"/>
                </a:solidFill>
              </a:rPr>
              <a:t>str2 = new String("hello");</a:t>
            </a:r>
            <a:endParaRPr lang="en-US" altLang="zh-CN" sz="2400" dirty="0">
              <a:solidFill>
                <a:srgbClr val="C00000"/>
              </a:solidFill>
            </a:endParaRPr>
          </a:p>
          <a:p>
            <a:r>
              <a:rPr lang="en-US" altLang="zh-CN" sz="2400" dirty="0" err="1" smtClean="0">
                <a:solidFill>
                  <a:srgbClr val="C00000"/>
                </a:solidFill>
              </a:rPr>
              <a:t>System.out.println</a:t>
            </a:r>
            <a:r>
              <a:rPr lang="en-US" altLang="zh-CN" sz="2400" dirty="0">
                <a:solidFill>
                  <a:srgbClr val="C00000"/>
                </a:solidFill>
              </a:rPr>
              <a:t>("str1</a:t>
            </a:r>
            <a:r>
              <a:rPr lang="zh-CN" altLang="en-US" sz="2400" dirty="0">
                <a:solidFill>
                  <a:srgbClr val="C00000"/>
                </a:solidFill>
              </a:rPr>
              <a:t>和</a:t>
            </a:r>
            <a:r>
              <a:rPr lang="en-US" altLang="zh-CN" sz="2400" dirty="0">
                <a:solidFill>
                  <a:srgbClr val="C00000"/>
                </a:solidFill>
              </a:rPr>
              <a:t>str2</a:t>
            </a:r>
            <a:r>
              <a:rPr lang="zh-CN" altLang="en-US" sz="2400" dirty="0">
                <a:solidFill>
                  <a:srgbClr val="C00000"/>
                </a:solidFill>
              </a:rPr>
              <a:t>是否相等？</a:t>
            </a:r>
            <a:r>
              <a:rPr lang="en-US" altLang="zh-CN" sz="2400" dirty="0" smtClean="0">
                <a:solidFill>
                  <a:srgbClr val="C00000"/>
                </a:solidFill>
              </a:rPr>
              <a:t>"+ </a:t>
            </a:r>
            <a:r>
              <a:rPr lang="en-US" altLang="zh-CN" sz="2400" dirty="0">
                <a:solidFill>
                  <a:srgbClr val="C00000"/>
                </a:solidFill>
              </a:rPr>
              <a:t>(str1 == str2</a:t>
            </a:r>
            <a:r>
              <a:rPr lang="en-US" altLang="zh-CN" sz="2400" dirty="0" smtClean="0">
                <a:solidFill>
                  <a:srgbClr val="C00000"/>
                </a:solidFill>
              </a:rPr>
              <a:t>));//false</a:t>
            </a:r>
            <a:endParaRPr lang="en-US" altLang="zh-CN" sz="2400" dirty="0" smtClean="0"/>
          </a:p>
          <a:p>
            <a:endParaRPr lang="en-US" altLang="zh-CN" sz="2600" dirty="0">
              <a:solidFill>
                <a:srgbClr val="C00000"/>
              </a:solidFill>
            </a:endParaRPr>
          </a:p>
          <a:p>
            <a:r>
              <a:rPr lang="en-US" altLang="zh-CN" sz="2400" dirty="0" err="1" smtClean="0">
                <a:solidFill>
                  <a:srgbClr val="C00000"/>
                </a:solidFill>
              </a:rPr>
              <a:t>System.out.println</a:t>
            </a:r>
            <a:r>
              <a:rPr lang="en-US" altLang="zh-CN" sz="2400" dirty="0">
                <a:solidFill>
                  <a:srgbClr val="C00000"/>
                </a:solidFill>
              </a:rPr>
              <a:t>("str1</a:t>
            </a:r>
            <a:r>
              <a:rPr lang="zh-CN" altLang="en-US" sz="2400" dirty="0">
                <a:solidFill>
                  <a:srgbClr val="C00000"/>
                </a:solidFill>
              </a:rPr>
              <a:t>是否</a:t>
            </a:r>
            <a:r>
              <a:rPr lang="en-US" altLang="zh-CN" sz="2400" dirty="0">
                <a:solidFill>
                  <a:srgbClr val="C00000"/>
                </a:solidFill>
              </a:rPr>
              <a:t>equals str2</a:t>
            </a:r>
            <a:r>
              <a:rPr lang="zh-CN" altLang="en-US" sz="2400" dirty="0">
                <a:solidFill>
                  <a:srgbClr val="C00000"/>
                </a:solidFill>
              </a:rPr>
              <a:t>？</a:t>
            </a:r>
            <a:r>
              <a:rPr lang="en-US" altLang="zh-CN" sz="2400" dirty="0" smtClean="0">
                <a:solidFill>
                  <a:srgbClr val="C00000"/>
                </a:solidFill>
              </a:rPr>
              <a:t>"+(</a:t>
            </a:r>
            <a:r>
              <a:rPr lang="en-US" altLang="zh-CN" sz="2400" dirty="0">
                <a:solidFill>
                  <a:srgbClr val="C00000"/>
                </a:solidFill>
              </a:rPr>
              <a:t>str1.equals(str2</a:t>
            </a:r>
            <a:r>
              <a:rPr lang="en-US" altLang="zh-CN" sz="2400" dirty="0" smtClean="0">
                <a:solidFill>
                  <a:srgbClr val="C00000"/>
                </a:solidFill>
              </a:rPr>
              <a:t>)));//true</a:t>
            </a:r>
            <a:endParaRPr lang="en-US" altLang="zh-CN" sz="2400" dirty="0" smtClean="0">
              <a:solidFill>
                <a:srgbClr val="C00000"/>
              </a:solidFill>
            </a:endParaRPr>
          </a:p>
          <a:p>
            <a:endParaRPr lang="en-US" altLang="zh-CN" sz="2600" dirty="0">
              <a:solidFill>
                <a:srgbClr val="C00000"/>
              </a:solidFill>
            </a:endParaRPr>
          </a:p>
          <a:p>
            <a:r>
              <a:rPr lang="en-US" altLang="zh-CN" sz="2600" dirty="0" err="1" smtClean="0">
                <a:solidFill>
                  <a:srgbClr val="C00000"/>
                </a:solidFill>
              </a:rPr>
              <a:t>System.out.println</a:t>
            </a:r>
            <a:r>
              <a:rPr lang="en-US" altLang="zh-CN" sz="2600" dirty="0" smtClean="0">
                <a:solidFill>
                  <a:srgbClr val="C00000"/>
                </a:solidFill>
              </a:rPr>
              <a:t>(“hello” </a:t>
            </a:r>
            <a:r>
              <a:rPr lang="en-US" altLang="zh-CN" sz="2600" dirty="0">
                <a:solidFill>
                  <a:srgbClr val="C00000"/>
                </a:solidFill>
              </a:rPr>
              <a:t>== new </a:t>
            </a:r>
            <a:r>
              <a:rPr lang="en-US" altLang="zh-CN" sz="2600" dirty="0" err="1" smtClean="0">
                <a:solidFill>
                  <a:srgbClr val="C00000"/>
                </a:solidFill>
              </a:rPr>
              <a:t>java.sql.Date</a:t>
            </a:r>
            <a:r>
              <a:rPr lang="en-US" altLang="zh-CN" sz="2600" dirty="0" smtClean="0">
                <a:solidFill>
                  <a:srgbClr val="C00000"/>
                </a:solidFill>
              </a:rPr>
              <a:t>()); //</a:t>
            </a:r>
            <a:r>
              <a:rPr lang="zh-CN" altLang="en-US" sz="2600" dirty="0" smtClean="0">
                <a:solidFill>
                  <a:srgbClr val="C00000"/>
                </a:solidFill>
                <a:latin typeface="新宋体" panose="02010609030101010101" pitchFamily="49" charset="-122"/>
                <a:ea typeface="新宋体" panose="02010609030101010101" pitchFamily="49" charset="-122"/>
              </a:rPr>
              <a:t>编译不通过</a:t>
            </a:r>
            <a:endParaRPr lang="zh-CN" altLang="en-US" sz="2600" dirty="0">
              <a:solidFill>
                <a:srgbClr val="C00000"/>
              </a:solidFill>
              <a:latin typeface="新宋体" panose="02010609030101010101" pitchFamily="49" charset="-122"/>
              <a:ea typeface="新宋体" panose="02010609030101010101" pitchFamily="49" charset="-122"/>
            </a:endParaRPr>
          </a:p>
        </p:txBody>
      </p:sp>
      <p:sp>
        <p:nvSpPr>
          <p:cNvPr id="5" name="TextBox 4"/>
          <p:cNvSpPr txBox="1"/>
          <p:nvPr/>
        </p:nvSpPr>
        <p:spPr>
          <a:xfrm>
            <a:off x="4535996" y="620687"/>
            <a:ext cx="1620180" cy="646331"/>
          </a:xfrm>
          <a:prstGeom prst="rect">
            <a:avLst/>
          </a:prstGeom>
          <a:noFill/>
        </p:spPr>
        <p:txBody>
          <a:bodyPr wrap="square" rtlCol="0">
            <a:spAutoFit/>
          </a:bodyPr>
          <a:lstStyle/>
          <a:p>
            <a:r>
              <a:rPr lang="zh-CN" altLang="en-US" sz="3600" b="1" dirty="0" smtClean="0">
                <a:latin typeface="Times New Roman" panose="02020603050405020304" pitchFamily="18" charset="0"/>
                <a:ea typeface="宋体" panose="02010600030101010101" pitchFamily="2" charset="-122"/>
                <a:cs typeface="Times New Roman" panose="02020603050405020304" pitchFamily="18" charset="0"/>
              </a:rPr>
              <a:t>示  例</a:t>
            </a:r>
            <a:endParaRPr lang="zh-CN" altLang="en-US" sz="3600" b="1"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 name="直接连接符 2"/>
          <p:cNvCxnSpPr/>
          <p:nvPr/>
        </p:nvCxnSpPr>
        <p:spPr>
          <a:xfrm>
            <a:off x="107504" y="22768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7504" y="3501008"/>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7504" y="5013176"/>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7504" y="58772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124744"/>
            <a:ext cx="7776864" cy="5262979"/>
          </a:xfrm>
          <a:prstGeom prst="rect">
            <a:avLst/>
          </a:prstGeom>
        </p:spPr>
        <p:txBody>
          <a:bodyPr wrap="square">
            <a:spAutoFit/>
          </a:bodyPr>
          <a:lstStyle/>
          <a:p>
            <a:r>
              <a:rPr lang="en-US" altLang="zh-CN" sz="2400" dirty="0"/>
              <a:t>Person p1 = new Person();</a:t>
            </a:r>
            <a:endParaRPr lang="en-US" altLang="zh-CN" sz="2400" dirty="0"/>
          </a:p>
          <a:p>
            <a:r>
              <a:rPr lang="en-US" altLang="zh-CN" sz="2400" dirty="0"/>
              <a:t>p1.name = "</a:t>
            </a:r>
            <a:r>
              <a:rPr lang="en-US" altLang="zh-CN" sz="2400" dirty="0" err="1"/>
              <a:t>atguigu</a:t>
            </a:r>
            <a:r>
              <a:rPr lang="en-US" altLang="zh-CN" sz="2400" dirty="0"/>
              <a:t>";</a:t>
            </a:r>
            <a:endParaRPr lang="en-US" altLang="zh-CN" sz="2400" dirty="0"/>
          </a:p>
          <a:p>
            <a:endParaRPr lang="zh-CN" altLang="en-US" sz="2400" dirty="0"/>
          </a:p>
          <a:p>
            <a:r>
              <a:rPr lang="en-US" altLang="zh-CN" sz="2400" dirty="0"/>
              <a:t>Person p2 = new Person();</a:t>
            </a:r>
            <a:endParaRPr lang="en-US" altLang="zh-CN" sz="2400" dirty="0"/>
          </a:p>
          <a:p>
            <a:r>
              <a:rPr lang="en-US" altLang="zh-CN" sz="2400" dirty="0"/>
              <a:t>p2.name = "</a:t>
            </a:r>
            <a:r>
              <a:rPr lang="en-US" altLang="zh-CN" sz="2400" dirty="0" err="1"/>
              <a:t>atguigu</a:t>
            </a:r>
            <a:r>
              <a:rPr lang="en-US" altLang="zh-CN" sz="2400" dirty="0" smtClean="0"/>
              <a:t>";</a:t>
            </a:r>
            <a:endParaRPr lang="en-US" altLang="zh-CN" sz="2400" dirty="0" smtClean="0"/>
          </a:p>
          <a:p>
            <a:endParaRPr lang="en-US" altLang="zh-CN" sz="2400" dirty="0"/>
          </a:p>
          <a:p>
            <a:r>
              <a:rPr lang="en-US" altLang="zh-CN" sz="2400" dirty="0" err="1"/>
              <a:t>System.out.println</a:t>
            </a:r>
            <a:r>
              <a:rPr lang="en-US" altLang="zh-CN" sz="2400" dirty="0"/>
              <a:t>(p1.name </a:t>
            </a:r>
            <a:r>
              <a:rPr lang="en-US" altLang="zh-CN" sz="2400" dirty="0" smtClean="0"/>
              <a:t>.equals( </a:t>
            </a:r>
            <a:r>
              <a:rPr lang="en-US" altLang="zh-CN" sz="2400" dirty="0"/>
              <a:t>p2.name</a:t>
            </a:r>
            <a:r>
              <a:rPr lang="en-US" altLang="zh-CN" sz="2400" dirty="0" smtClean="0"/>
              <a:t>));//true</a:t>
            </a:r>
            <a:endParaRPr lang="zh-CN" altLang="en-US" sz="2400" dirty="0"/>
          </a:p>
          <a:p>
            <a:r>
              <a:rPr lang="en-US" altLang="zh-CN" sz="2400" dirty="0" err="1">
                <a:solidFill>
                  <a:srgbClr val="FF0000"/>
                </a:solidFill>
              </a:rPr>
              <a:t>System.out.println</a:t>
            </a:r>
            <a:r>
              <a:rPr lang="en-US" altLang="zh-CN" sz="2400" dirty="0">
                <a:solidFill>
                  <a:srgbClr val="FF0000"/>
                </a:solidFill>
              </a:rPr>
              <a:t>(p1.name == p2.name</a:t>
            </a:r>
            <a:r>
              <a:rPr lang="en-US" altLang="zh-CN" sz="2400" dirty="0" smtClean="0">
                <a:solidFill>
                  <a:srgbClr val="FF0000"/>
                </a:solidFill>
              </a:rPr>
              <a:t>);//true</a:t>
            </a:r>
            <a:endParaRPr lang="en-US" altLang="zh-CN" sz="2400" dirty="0">
              <a:solidFill>
                <a:srgbClr val="FF0000"/>
              </a:solidFill>
            </a:endParaRPr>
          </a:p>
          <a:p>
            <a:r>
              <a:rPr lang="en-US" altLang="zh-CN" sz="2400" dirty="0" err="1"/>
              <a:t>System.out.println</a:t>
            </a:r>
            <a:r>
              <a:rPr lang="en-US" altLang="zh-CN" sz="2400" dirty="0"/>
              <a:t>(p1.name == "</a:t>
            </a:r>
            <a:r>
              <a:rPr lang="en-US" altLang="zh-CN" sz="2400" dirty="0" err="1"/>
              <a:t>atguigu</a:t>
            </a:r>
            <a:r>
              <a:rPr lang="en-US" altLang="zh-CN" sz="2400" dirty="0"/>
              <a:t>");</a:t>
            </a:r>
            <a:endParaRPr lang="en-US" altLang="zh-CN" sz="2400" dirty="0"/>
          </a:p>
          <a:p>
            <a:endParaRPr lang="zh-CN" altLang="en-US" sz="2400" dirty="0"/>
          </a:p>
          <a:p>
            <a:r>
              <a:rPr lang="en-US" altLang="zh-CN" sz="2400" dirty="0"/>
              <a:t>String s1 = new String("</a:t>
            </a:r>
            <a:r>
              <a:rPr lang="en-US" altLang="zh-CN" sz="2400" dirty="0" err="1"/>
              <a:t>bcde</a:t>
            </a:r>
            <a:r>
              <a:rPr lang="en-US" altLang="zh-CN" sz="2400" dirty="0"/>
              <a:t>");</a:t>
            </a:r>
            <a:endParaRPr lang="en-US" altLang="zh-CN" sz="2400" dirty="0"/>
          </a:p>
          <a:p>
            <a:endParaRPr lang="zh-CN" altLang="en-US" sz="2400" dirty="0"/>
          </a:p>
          <a:p>
            <a:r>
              <a:rPr lang="en-US" altLang="zh-CN" sz="2400" dirty="0"/>
              <a:t>String s2 = new String("</a:t>
            </a:r>
            <a:r>
              <a:rPr lang="en-US" altLang="zh-CN" sz="2400" dirty="0" err="1"/>
              <a:t>bcde</a:t>
            </a:r>
            <a:r>
              <a:rPr lang="en-US" altLang="zh-CN" sz="2400" dirty="0"/>
              <a:t>");</a:t>
            </a:r>
            <a:endParaRPr lang="en-US" altLang="zh-CN" sz="2400" dirty="0"/>
          </a:p>
          <a:p>
            <a:r>
              <a:rPr lang="en-US" altLang="zh-CN" sz="2400" dirty="0" err="1"/>
              <a:t>System.out.println</a:t>
            </a:r>
            <a:r>
              <a:rPr lang="en-US" altLang="zh-CN" sz="2400" dirty="0"/>
              <a:t>(s1==s2</a:t>
            </a:r>
            <a:r>
              <a:rPr lang="en-US" altLang="zh-CN" sz="2400" dirty="0" smtClean="0"/>
              <a:t>);//false</a:t>
            </a:r>
            <a:endParaRPr lang="zh-CN" altLang="en-US" sz="2400" dirty="0"/>
          </a:p>
        </p:txBody>
      </p:sp>
      <p:sp>
        <p:nvSpPr>
          <p:cNvPr id="26" name="TextBox 25"/>
          <p:cNvSpPr txBox="1"/>
          <p:nvPr/>
        </p:nvSpPr>
        <p:spPr>
          <a:xfrm>
            <a:off x="4535996" y="620687"/>
            <a:ext cx="1620180" cy="646331"/>
          </a:xfrm>
          <a:prstGeom prst="rect">
            <a:avLst/>
          </a:prstGeom>
          <a:noFill/>
        </p:spPr>
        <p:txBody>
          <a:bodyPr wrap="square" rtlCol="0">
            <a:spAutoFit/>
          </a:bodyPr>
          <a:lstStyle/>
          <a:p>
            <a:r>
              <a:rPr lang="zh-CN" altLang="en-US" sz="3600" b="1" dirty="0" smtClean="0">
                <a:latin typeface="Times New Roman" panose="02020603050405020304" pitchFamily="18" charset="0"/>
                <a:ea typeface="宋体" panose="02010600030101010101" pitchFamily="2" charset="-122"/>
                <a:cs typeface="Times New Roman" panose="02020603050405020304" pitchFamily="18" charset="0"/>
              </a:rPr>
              <a:t>示  例</a:t>
            </a:r>
            <a:endParaRPr lang="zh-CN" altLang="en-US" sz="36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2880320" cy="767000"/>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练 习</a:t>
            </a:r>
            <a:endParaRPr lang="zh-CN" altLang="en-US" b="1" dirty="0">
              <a:latin typeface="+mn-lt"/>
              <a:ea typeface="宋体" panose="02010600030101010101" pitchFamily="2" charset="-122"/>
              <a:cs typeface="Times New Roman" panose="02020603050405020304" pitchFamily="18" charset="0"/>
            </a:endParaRPr>
          </a:p>
        </p:txBody>
      </p:sp>
      <p:sp>
        <p:nvSpPr>
          <p:cNvPr id="4" name="TextBox 3"/>
          <p:cNvSpPr txBox="1"/>
          <p:nvPr/>
        </p:nvSpPr>
        <p:spPr>
          <a:xfrm>
            <a:off x="467544" y="1628800"/>
            <a:ext cx="8208912" cy="2893100"/>
          </a:xfrm>
          <a:prstGeom prst="rect">
            <a:avLst/>
          </a:prstGeom>
          <a:noFill/>
        </p:spPr>
        <p:txBody>
          <a:bodyPr wrap="square" rtlCol="0">
            <a:spAutoFit/>
          </a:bodyPr>
          <a:lstStyle/>
          <a:p>
            <a:r>
              <a:rPr lang="en-US" altLang="zh-CN" sz="2600" dirty="0" smtClean="0">
                <a:ea typeface="宋体" panose="02010600030101010101" pitchFamily="2" charset="-122"/>
                <a:cs typeface="Times New Roman" panose="02020603050405020304" pitchFamily="18" charset="0"/>
              </a:rPr>
              <a:t>1.</a:t>
            </a:r>
            <a:r>
              <a:rPr lang="zh-CN" altLang="en-US" sz="2600" dirty="0" smtClean="0">
                <a:ea typeface="宋体" panose="02010600030101010101" pitchFamily="2" charset="-122"/>
                <a:cs typeface="Times New Roman" panose="02020603050405020304" pitchFamily="18" charset="0"/>
              </a:rPr>
              <a:t>编写</a:t>
            </a:r>
            <a:r>
              <a:rPr lang="en-US" altLang="zh-CN" sz="2600" dirty="0" smtClean="0">
                <a:ea typeface="宋体" panose="02010600030101010101" pitchFamily="2" charset="-122"/>
                <a:cs typeface="Times New Roman" panose="02020603050405020304" pitchFamily="18" charset="0"/>
              </a:rPr>
              <a:t>Order</a:t>
            </a:r>
            <a:r>
              <a:rPr lang="zh-CN" altLang="en-US" sz="2600" dirty="0" smtClean="0">
                <a:ea typeface="宋体" panose="02010600030101010101" pitchFamily="2" charset="-122"/>
                <a:cs typeface="Times New Roman" panose="02020603050405020304" pitchFamily="18" charset="0"/>
              </a:rPr>
              <a:t>类，有</a:t>
            </a:r>
            <a:r>
              <a:rPr lang="en-US" altLang="zh-CN" sz="2600" dirty="0" err="1" smtClean="0">
                <a:ea typeface="宋体" panose="02010600030101010101" pitchFamily="2" charset="-122"/>
                <a:cs typeface="Times New Roman" panose="02020603050405020304" pitchFamily="18" charset="0"/>
              </a:rPr>
              <a:t>int</a:t>
            </a:r>
            <a:r>
              <a:rPr lang="zh-CN" altLang="en-US" sz="2600" dirty="0" smtClean="0">
                <a:ea typeface="宋体" panose="02010600030101010101" pitchFamily="2" charset="-122"/>
                <a:cs typeface="Times New Roman" panose="02020603050405020304" pitchFamily="18" charset="0"/>
              </a:rPr>
              <a:t>型的</a:t>
            </a:r>
            <a:r>
              <a:rPr lang="en-US" altLang="zh-CN" sz="2600" dirty="0" err="1" smtClean="0">
                <a:ea typeface="宋体" panose="02010600030101010101" pitchFamily="2" charset="-122"/>
                <a:cs typeface="Times New Roman" panose="02020603050405020304" pitchFamily="18" charset="0"/>
              </a:rPr>
              <a:t>orderId</a:t>
            </a:r>
            <a:r>
              <a:rPr lang="zh-CN" altLang="en-US" sz="2600" dirty="0" smtClean="0">
                <a:ea typeface="宋体" panose="02010600030101010101" pitchFamily="2" charset="-122"/>
                <a:cs typeface="Times New Roman" panose="02020603050405020304" pitchFamily="18" charset="0"/>
              </a:rPr>
              <a:t>，</a:t>
            </a:r>
            <a:r>
              <a:rPr lang="en-US" altLang="zh-CN" sz="2600" dirty="0" smtClean="0">
                <a:ea typeface="宋体" panose="02010600030101010101" pitchFamily="2" charset="-122"/>
                <a:cs typeface="Times New Roman" panose="02020603050405020304" pitchFamily="18" charset="0"/>
              </a:rPr>
              <a:t>String</a:t>
            </a:r>
            <a:r>
              <a:rPr lang="zh-CN" altLang="en-US" sz="2600" dirty="0" smtClean="0">
                <a:ea typeface="宋体" panose="02010600030101010101" pitchFamily="2" charset="-122"/>
                <a:cs typeface="Times New Roman" panose="02020603050405020304" pitchFamily="18" charset="0"/>
              </a:rPr>
              <a:t>型的</a:t>
            </a:r>
            <a:r>
              <a:rPr lang="en-US" altLang="zh-CN" sz="2600" dirty="0" err="1" smtClean="0">
                <a:ea typeface="宋体" panose="02010600030101010101" pitchFamily="2" charset="-122"/>
                <a:cs typeface="Times New Roman" panose="02020603050405020304" pitchFamily="18" charset="0"/>
              </a:rPr>
              <a:t>OrderName</a:t>
            </a:r>
            <a:r>
              <a:rPr lang="zh-CN" altLang="en-US" sz="2600" dirty="0" smtClean="0">
                <a:ea typeface="宋体" panose="02010600030101010101" pitchFamily="2" charset="-122"/>
                <a:cs typeface="Times New Roman" panose="02020603050405020304" pitchFamily="18" charset="0"/>
              </a:rPr>
              <a:t>，相应的</a:t>
            </a:r>
            <a:r>
              <a:rPr lang="en-US" altLang="zh-CN" sz="2600" dirty="0" smtClean="0">
                <a:ea typeface="宋体" panose="02010600030101010101" pitchFamily="2" charset="-122"/>
                <a:cs typeface="Times New Roman" panose="02020603050405020304" pitchFamily="18" charset="0"/>
              </a:rPr>
              <a:t>getter()</a:t>
            </a:r>
            <a:r>
              <a:rPr lang="zh-CN" altLang="en-US" sz="2600" dirty="0" smtClean="0">
                <a:ea typeface="宋体" panose="02010600030101010101" pitchFamily="2" charset="-122"/>
                <a:cs typeface="Times New Roman" panose="02020603050405020304" pitchFamily="18" charset="0"/>
              </a:rPr>
              <a:t>和</a:t>
            </a:r>
            <a:r>
              <a:rPr lang="en-US" altLang="zh-CN" sz="2600" dirty="0" smtClean="0">
                <a:ea typeface="宋体" panose="02010600030101010101" pitchFamily="2" charset="-122"/>
                <a:cs typeface="Times New Roman" panose="02020603050405020304" pitchFamily="18" charset="0"/>
              </a:rPr>
              <a:t>setter()</a:t>
            </a:r>
            <a:r>
              <a:rPr lang="zh-CN" altLang="en-US" sz="2600" dirty="0" smtClean="0">
                <a:ea typeface="宋体" panose="02010600030101010101" pitchFamily="2" charset="-122"/>
                <a:cs typeface="Times New Roman" panose="02020603050405020304" pitchFamily="18" charset="0"/>
              </a:rPr>
              <a:t>方法，两个参数的构造器，重写父类的</a:t>
            </a:r>
            <a:r>
              <a:rPr lang="en-US" altLang="zh-CN" sz="2600" dirty="0" smtClean="0">
                <a:ea typeface="宋体" panose="02010600030101010101" pitchFamily="2" charset="-122"/>
                <a:cs typeface="Times New Roman" panose="02020603050405020304" pitchFamily="18" charset="0"/>
              </a:rPr>
              <a:t>equals()</a:t>
            </a:r>
            <a:r>
              <a:rPr lang="zh-CN" altLang="en-US" sz="2600" dirty="0" smtClean="0">
                <a:ea typeface="宋体" panose="02010600030101010101" pitchFamily="2" charset="-122"/>
                <a:cs typeface="Times New Roman" panose="02020603050405020304" pitchFamily="18" charset="0"/>
              </a:rPr>
              <a:t>方法：</a:t>
            </a:r>
            <a:r>
              <a:rPr lang="en-US" altLang="zh-CN" sz="2600" dirty="0">
                <a:solidFill>
                  <a:srgbClr val="C00000"/>
                </a:solidFill>
                <a:ea typeface="宋体" panose="02010600030101010101" pitchFamily="2" charset="-122"/>
                <a:cs typeface="Times New Roman" panose="02020603050405020304" pitchFamily="18" charset="0"/>
              </a:rPr>
              <a:t>public </a:t>
            </a:r>
            <a:r>
              <a:rPr lang="en-US" altLang="zh-CN" sz="2600" dirty="0" err="1">
                <a:solidFill>
                  <a:srgbClr val="C00000"/>
                </a:solidFill>
                <a:ea typeface="宋体" panose="02010600030101010101" pitchFamily="2" charset="-122"/>
                <a:cs typeface="Times New Roman" panose="02020603050405020304" pitchFamily="18" charset="0"/>
              </a:rPr>
              <a:t>boolean</a:t>
            </a:r>
            <a:r>
              <a:rPr lang="en-US" altLang="zh-CN" sz="2600" dirty="0">
                <a:solidFill>
                  <a:srgbClr val="C00000"/>
                </a:solidFill>
                <a:ea typeface="宋体" panose="02010600030101010101" pitchFamily="2" charset="-122"/>
                <a:cs typeface="Times New Roman" panose="02020603050405020304" pitchFamily="18" charset="0"/>
              </a:rPr>
              <a:t> equals(Object </a:t>
            </a:r>
            <a:r>
              <a:rPr lang="en-US" altLang="zh-CN" sz="2600" dirty="0" err="1">
                <a:solidFill>
                  <a:srgbClr val="C00000"/>
                </a:solidFill>
                <a:ea typeface="宋体" panose="02010600030101010101" pitchFamily="2" charset="-122"/>
                <a:cs typeface="Times New Roman" panose="02020603050405020304" pitchFamily="18" charset="0"/>
              </a:rPr>
              <a:t>obj</a:t>
            </a:r>
            <a:r>
              <a:rPr lang="en-US" altLang="zh-CN" sz="2600" dirty="0" smtClean="0">
                <a:solidFill>
                  <a:srgbClr val="C00000"/>
                </a:solidFill>
                <a:ea typeface="宋体" panose="02010600030101010101" pitchFamily="2" charset="-122"/>
                <a:cs typeface="Times New Roman" panose="02020603050405020304" pitchFamily="18" charset="0"/>
              </a:rPr>
              <a:t>)</a:t>
            </a:r>
            <a:r>
              <a:rPr lang="zh-CN" altLang="en-US" sz="2600" dirty="0" smtClean="0">
                <a:solidFill>
                  <a:srgbClr val="C00000"/>
                </a:solidFill>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并判断测试类中创建的两个对象是否相等。</a:t>
            </a:r>
            <a:endParaRPr lang="en-US" altLang="zh-CN" sz="2600" dirty="0" smtClean="0">
              <a:ea typeface="宋体" panose="02010600030101010101" pitchFamily="2" charset="-122"/>
              <a:cs typeface="Times New Roman" panose="02020603050405020304" pitchFamily="18" charset="0"/>
            </a:endParaRPr>
          </a:p>
          <a:p>
            <a:endParaRPr lang="en-US" altLang="zh-CN" sz="2600" dirty="0" smtClean="0">
              <a:ea typeface="宋体" panose="02010600030101010101" pitchFamily="2" charset="-122"/>
              <a:cs typeface="Times New Roman" panose="02020603050405020304" pitchFamily="18" charset="0"/>
            </a:endParaRPr>
          </a:p>
          <a:p>
            <a:endParaRPr lang="en-US" altLang="zh-CN" sz="2600" b="1"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699792" y="548680"/>
            <a:ext cx="4680520" cy="762000"/>
          </a:xfrm>
        </p:spPr>
        <p:txBody>
          <a:bodyPr/>
          <a:lstStyle/>
          <a:p>
            <a:pPr eaLnBrk="1" hangingPunct="1">
              <a:defRPr/>
            </a:pPr>
            <a:r>
              <a:rPr lang="en-US" altLang="zh-CN" sz="3600" b="1" dirty="0" err="1" smtClean="0">
                <a:solidFill>
                  <a:srgbClr val="BD6FBF"/>
                </a:solidFill>
                <a:latin typeface="+mn-lt"/>
                <a:ea typeface="宋体" panose="02010600030101010101" pitchFamily="2" charset="-122"/>
                <a:cs typeface="Times New Roman" panose="02020603050405020304" pitchFamily="18" charset="0"/>
              </a:rPr>
              <a:t>toString</a:t>
            </a:r>
            <a:r>
              <a:rPr lang="en-US" altLang="zh-CN" sz="3600" b="1" smtClean="0">
                <a:solidFill>
                  <a:srgbClr val="BD6FBF"/>
                </a:solidFill>
                <a:latin typeface="+mn-lt"/>
                <a:ea typeface="宋体" panose="02010600030101010101" pitchFamily="2" charset="-122"/>
                <a:cs typeface="Times New Roman" panose="02020603050405020304" pitchFamily="18" charset="0"/>
              </a:rPr>
              <a:t>() </a:t>
            </a:r>
            <a:r>
              <a:rPr lang="zh-CN" altLang="en-US" sz="3600" b="1" dirty="0" smtClean="0">
                <a:solidFill>
                  <a:schemeClr val="tx1"/>
                </a:solidFill>
                <a:latin typeface="+mn-lt"/>
                <a:ea typeface="宋体" panose="02010600030101010101" pitchFamily="2" charset="-122"/>
                <a:cs typeface="Times New Roman" panose="02020603050405020304" pitchFamily="18" charset="0"/>
              </a:rPr>
              <a:t>方法</a:t>
            </a:r>
            <a:endParaRPr lang="zh-CN" altLang="en-US" sz="3600" b="1" dirty="0" smtClean="0">
              <a:solidFill>
                <a:schemeClr val="tx1"/>
              </a:solidFill>
              <a:latin typeface="+mn-lt"/>
              <a:ea typeface="宋体" panose="02010600030101010101" pitchFamily="2" charset="-122"/>
              <a:cs typeface="Times New Roman" panose="02020603050405020304" pitchFamily="18" charset="0"/>
            </a:endParaRPr>
          </a:p>
        </p:txBody>
      </p:sp>
      <p:sp>
        <p:nvSpPr>
          <p:cNvPr id="41987" name="Rectangle 3"/>
          <p:cNvSpPr>
            <a:spLocks noGrp="1" noChangeArrowheads="1"/>
          </p:cNvSpPr>
          <p:nvPr>
            <p:ph type="body" idx="1"/>
          </p:nvPr>
        </p:nvSpPr>
        <p:spPr>
          <a:xfrm>
            <a:off x="179388" y="1384302"/>
            <a:ext cx="8763000" cy="5116532"/>
          </a:xfrm>
        </p:spPr>
        <p:txBody>
          <a:bodyPr>
            <a:normAutofit/>
          </a:bodyPr>
          <a:lstStyle/>
          <a:p>
            <a:pPr algn="just" eaLnBrk="1" hangingPunct="1">
              <a:spcBef>
                <a:spcPct val="40000"/>
              </a:spcBef>
              <a:buFont typeface="Wingdings" panose="05000000000000000000" pitchFamily="2" charset="2"/>
              <a:buChar char="l"/>
            </a:pPr>
            <a:r>
              <a:rPr lang="en-US" altLang="zh-CN" sz="2000" b="1" dirty="0" err="1" smtClean="0">
                <a:solidFill>
                  <a:srgbClr val="BD6FBF"/>
                </a:solidFill>
                <a:ea typeface="宋体" panose="02010600030101010101" pitchFamily="2" charset="-122"/>
                <a:cs typeface="Times New Roman" panose="02020603050405020304" pitchFamily="18" charset="0"/>
              </a:rPr>
              <a:t>toString</a:t>
            </a:r>
            <a:r>
              <a:rPr lang="en-US" altLang="zh-CN" sz="2000" b="1" dirty="0" smtClean="0">
                <a:solidFill>
                  <a:srgbClr val="BD6FBF"/>
                </a:solidFill>
                <a:ea typeface="宋体" panose="02010600030101010101" pitchFamily="2" charset="-122"/>
                <a:cs typeface="Times New Roman" panose="02020603050405020304" pitchFamily="18" charset="0"/>
              </a:rPr>
              <a:t>()</a:t>
            </a:r>
            <a:r>
              <a:rPr lang="zh-CN" altLang="en-US" sz="2000" b="1" dirty="0" smtClean="0">
                <a:ea typeface="宋体" panose="02010600030101010101" pitchFamily="2" charset="-122"/>
                <a:cs typeface="Times New Roman" panose="02020603050405020304" pitchFamily="18" charset="0"/>
              </a:rPr>
              <a:t>方法在</a:t>
            </a:r>
            <a:r>
              <a:rPr lang="en-US" altLang="zh-CN" sz="2000" b="1" dirty="0" smtClean="0">
                <a:solidFill>
                  <a:srgbClr val="BD6FBF"/>
                </a:solidFill>
                <a:ea typeface="宋体" panose="02010600030101010101" pitchFamily="2" charset="-122"/>
                <a:cs typeface="Times New Roman" panose="02020603050405020304" pitchFamily="18" charset="0"/>
              </a:rPr>
              <a:t>Object</a:t>
            </a:r>
            <a:r>
              <a:rPr lang="zh-CN" altLang="en-US" sz="2000" b="1" dirty="0" smtClean="0">
                <a:ea typeface="宋体" panose="02010600030101010101" pitchFamily="2" charset="-122"/>
                <a:cs typeface="Times New Roman" panose="02020603050405020304" pitchFamily="18" charset="0"/>
              </a:rPr>
              <a:t>类中定义，其返回值是</a:t>
            </a:r>
            <a:r>
              <a:rPr lang="en-US" altLang="zh-CN" sz="2000" b="1" dirty="0" smtClean="0">
                <a:solidFill>
                  <a:srgbClr val="BD6FBF"/>
                </a:solidFill>
                <a:ea typeface="宋体" panose="02010600030101010101" pitchFamily="2" charset="-122"/>
                <a:cs typeface="Times New Roman" panose="02020603050405020304" pitchFamily="18" charset="0"/>
              </a:rPr>
              <a:t>String</a:t>
            </a:r>
            <a:r>
              <a:rPr lang="zh-CN" altLang="en-US" sz="2000" b="1" dirty="0" smtClean="0">
                <a:ea typeface="宋体" panose="02010600030101010101" pitchFamily="2" charset="-122"/>
                <a:cs typeface="Times New Roman" panose="02020603050405020304" pitchFamily="18" charset="0"/>
              </a:rPr>
              <a:t>类型，返回类名和它的引用地址。</a:t>
            </a:r>
            <a:endParaRPr lang="zh-CN" altLang="en-US" sz="2000"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l"/>
            </a:pPr>
            <a:r>
              <a:rPr lang="zh-CN" altLang="en-US" sz="2000" b="1" dirty="0" smtClean="0">
                <a:ea typeface="宋体" panose="02010600030101010101" pitchFamily="2" charset="-122"/>
                <a:cs typeface="Times New Roman" panose="02020603050405020304" pitchFamily="18" charset="0"/>
              </a:rPr>
              <a:t>在进行</a:t>
            </a:r>
            <a:r>
              <a:rPr lang="en-US" altLang="zh-CN" sz="2000" b="1" dirty="0" smtClean="0">
                <a:solidFill>
                  <a:srgbClr val="BD6FBF"/>
                </a:solidFill>
                <a:ea typeface="宋体" panose="02010600030101010101" pitchFamily="2" charset="-122"/>
                <a:cs typeface="Times New Roman" panose="02020603050405020304" pitchFamily="18" charset="0"/>
              </a:rPr>
              <a:t>String</a:t>
            </a:r>
            <a:r>
              <a:rPr lang="zh-CN" altLang="en-US" sz="2000" b="1" dirty="0" smtClean="0">
                <a:ea typeface="宋体" panose="02010600030101010101" pitchFamily="2" charset="-122"/>
                <a:cs typeface="Times New Roman" panose="02020603050405020304" pitchFamily="18" charset="0"/>
              </a:rPr>
              <a:t>与其它类型数据的连接操作时，自动调用</a:t>
            </a:r>
            <a:r>
              <a:rPr lang="en-US" altLang="zh-CN" sz="2000" b="1" dirty="0" err="1" smtClean="0">
                <a:solidFill>
                  <a:srgbClr val="BD6FBF"/>
                </a:solidFill>
                <a:ea typeface="宋体" panose="02010600030101010101" pitchFamily="2" charset="-122"/>
                <a:cs typeface="Times New Roman" panose="02020603050405020304" pitchFamily="18" charset="0"/>
              </a:rPr>
              <a:t>toString</a:t>
            </a:r>
            <a:r>
              <a:rPr lang="en-US" altLang="zh-CN" sz="2000" b="1" dirty="0" smtClean="0">
                <a:solidFill>
                  <a:srgbClr val="BD6FBF"/>
                </a:solidFill>
                <a:ea typeface="宋体" panose="02010600030101010101" pitchFamily="2" charset="-122"/>
                <a:cs typeface="Times New Roman" panose="02020603050405020304" pitchFamily="18" charset="0"/>
              </a:rPr>
              <a:t>()</a:t>
            </a:r>
            <a:r>
              <a:rPr lang="zh-CN" altLang="en-US" sz="2000" b="1" dirty="0" smtClean="0">
                <a:ea typeface="宋体" panose="02010600030101010101" pitchFamily="2" charset="-122"/>
                <a:cs typeface="Times New Roman" panose="02020603050405020304" pitchFamily="18" charset="0"/>
              </a:rPr>
              <a:t>方法</a:t>
            </a:r>
            <a:endParaRPr lang="zh-CN" altLang="en-US" sz="2000"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None/>
            </a:pPr>
            <a:r>
              <a:rPr lang="zh-CN" altLang="en-US" sz="2000" b="1" dirty="0" smtClean="0">
                <a:solidFill>
                  <a:schemeClr val="accent2"/>
                </a:solidFill>
                <a:ea typeface="宋体" panose="02010600030101010101" pitchFamily="2" charset="-122"/>
                <a:cs typeface="Times New Roman" panose="02020603050405020304" pitchFamily="18" charset="0"/>
              </a:rPr>
              <a:t>	</a:t>
            </a:r>
            <a:r>
              <a:rPr lang="en-US" altLang="zh-CN" sz="2000" b="1" dirty="0" smtClean="0">
                <a:solidFill>
                  <a:schemeClr val="accent2"/>
                </a:solidFill>
                <a:ea typeface="宋体" panose="02010600030101010101" pitchFamily="2" charset="-122"/>
                <a:cs typeface="Times New Roman" panose="02020603050405020304" pitchFamily="18" charset="0"/>
              </a:rPr>
              <a:t>Date now=new Date();</a:t>
            </a:r>
            <a:endParaRPr lang="en-US" altLang="zh-CN" sz="2000" b="1" dirty="0" smtClean="0">
              <a:solidFill>
                <a:schemeClr val="accent2"/>
              </a:solidFill>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None/>
            </a:pPr>
            <a:r>
              <a:rPr lang="en-US" altLang="zh-CN" sz="2000" b="1" dirty="0" smtClean="0">
                <a:solidFill>
                  <a:schemeClr val="accent2"/>
                </a:solidFill>
                <a:ea typeface="宋体" panose="02010600030101010101" pitchFamily="2" charset="-122"/>
                <a:cs typeface="Times New Roman" panose="02020603050405020304" pitchFamily="18" charset="0"/>
              </a:rPr>
              <a:t>	</a:t>
            </a:r>
            <a:r>
              <a:rPr lang="en-US" altLang="zh-CN" sz="2000" b="1" dirty="0" err="1" smtClean="0">
                <a:solidFill>
                  <a:schemeClr val="accent2"/>
                </a:solidFill>
                <a:ea typeface="宋体" panose="02010600030101010101" pitchFamily="2" charset="-122"/>
                <a:cs typeface="Times New Roman" panose="02020603050405020304" pitchFamily="18" charset="0"/>
              </a:rPr>
              <a:t>System.out.println</a:t>
            </a:r>
            <a:r>
              <a:rPr lang="en-US" altLang="zh-CN" sz="2000" b="1" dirty="0" smtClean="0">
                <a:solidFill>
                  <a:schemeClr val="accent2"/>
                </a:solidFill>
                <a:ea typeface="宋体" panose="02010600030101010101" pitchFamily="2" charset="-122"/>
                <a:cs typeface="Times New Roman" panose="02020603050405020304" pitchFamily="18" charset="0"/>
              </a:rPr>
              <a:t>(“now=”+now);  </a:t>
            </a:r>
            <a:r>
              <a:rPr lang="zh-CN" altLang="en-US" sz="2000" b="1" dirty="0" smtClean="0">
                <a:solidFill>
                  <a:schemeClr val="accent2"/>
                </a:solidFill>
                <a:ea typeface="宋体" panose="02010600030101010101" pitchFamily="2" charset="-122"/>
                <a:cs typeface="Times New Roman" panose="02020603050405020304" pitchFamily="18" charset="0"/>
              </a:rPr>
              <a:t>相当于</a:t>
            </a:r>
            <a:endParaRPr lang="en-US" altLang="zh-CN" sz="2000" b="1" dirty="0" smtClean="0">
              <a:solidFill>
                <a:schemeClr val="accent2"/>
              </a:solidFill>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None/>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smtClean="0">
                <a:solidFill>
                  <a:schemeClr val="accent2"/>
                </a:solidFill>
                <a:ea typeface="宋体" panose="02010600030101010101" pitchFamily="2" charset="-122"/>
                <a:cs typeface="Times New Roman" panose="02020603050405020304" pitchFamily="18" charset="0"/>
              </a:rPr>
              <a:t>    </a:t>
            </a:r>
            <a:r>
              <a:rPr lang="zh-CN" altLang="en-US" sz="2000" b="1" dirty="0" smtClean="0">
                <a:solidFill>
                  <a:schemeClr val="accent2"/>
                </a:solidFill>
                <a:ea typeface="宋体" panose="02010600030101010101" pitchFamily="2" charset="-122"/>
                <a:cs typeface="Times New Roman" panose="02020603050405020304" pitchFamily="18" charset="0"/>
              </a:rPr>
              <a:t> </a:t>
            </a:r>
            <a:r>
              <a:rPr lang="en-US" altLang="zh-CN" sz="2000" b="1" dirty="0" err="1" smtClean="0">
                <a:solidFill>
                  <a:schemeClr val="accent2"/>
                </a:solidFill>
                <a:ea typeface="宋体" panose="02010600030101010101" pitchFamily="2" charset="-122"/>
                <a:cs typeface="Times New Roman" panose="02020603050405020304" pitchFamily="18" charset="0"/>
              </a:rPr>
              <a:t>System.out.println</a:t>
            </a:r>
            <a:r>
              <a:rPr lang="en-US" altLang="zh-CN" sz="2000" b="1" dirty="0" smtClean="0">
                <a:solidFill>
                  <a:schemeClr val="accent2"/>
                </a:solidFill>
                <a:ea typeface="宋体" panose="02010600030101010101" pitchFamily="2" charset="-122"/>
                <a:cs typeface="Times New Roman" panose="02020603050405020304" pitchFamily="18" charset="0"/>
              </a:rPr>
              <a:t>(“now=”+</a:t>
            </a:r>
            <a:r>
              <a:rPr lang="en-US" altLang="zh-CN" sz="2000" b="1" dirty="0" err="1" smtClean="0">
                <a:solidFill>
                  <a:schemeClr val="accent2"/>
                </a:solidFill>
                <a:ea typeface="宋体" panose="02010600030101010101" pitchFamily="2" charset="-122"/>
                <a:cs typeface="Times New Roman" panose="02020603050405020304" pitchFamily="18" charset="0"/>
              </a:rPr>
              <a:t>now.toString</a:t>
            </a:r>
            <a:r>
              <a:rPr lang="en-US" altLang="zh-CN" sz="2000" b="1" dirty="0" smtClean="0">
                <a:solidFill>
                  <a:schemeClr val="accent2"/>
                </a:solidFill>
                <a:ea typeface="宋体" panose="02010600030101010101" pitchFamily="2" charset="-122"/>
                <a:cs typeface="Times New Roman" panose="02020603050405020304" pitchFamily="18" charset="0"/>
              </a:rPr>
              <a:t>());   </a:t>
            </a:r>
            <a:endParaRPr lang="en-US" altLang="zh-CN" sz="2000" b="1" dirty="0" smtClean="0">
              <a:solidFill>
                <a:schemeClr val="accent2"/>
              </a:solidFill>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l"/>
            </a:pPr>
            <a:r>
              <a:rPr lang="zh-CN" altLang="en-US" sz="2000" b="1" dirty="0" smtClean="0">
                <a:ea typeface="宋体" panose="02010600030101010101" pitchFamily="2" charset="-122"/>
                <a:cs typeface="Times New Roman" panose="02020603050405020304" pitchFamily="18" charset="0"/>
              </a:rPr>
              <a:t>可以根据需要在用户自定义类型中重写</a:t>
            </a:r>
            <a:r>
              <a:rPr lang="en-US" altLang="zh-CN" sz="2000" b="1" dirty="0" err="1" smtClean="0">
                <a:solidFill>
                  <a:srgbClr val="BD6FBF"/>
                </a:solidFill>
                <a:ea typeface="宋体" panose="02010600030101010101" pitchFamily="2" charset="-122"/>
                <a:cs typeface="Times New Roman" panose="02020603050405020304" pitchFamily="18" charset="0"/>
              </a:rPr>
              <a:t>toString</a:t>
            </a:r>
            <a:r>
              <a:rPr lang="en-US" altLang="zh-CN" sz="2000" b="1" dirty="0" smtClean="0">
                <a:solidFill>
                  <a:srgbClr val="BD6FBF"/>
                </a:solidFill>
                <a:ea typeface="宋体" panose="02010600030101010101" pitchFamily="2" charset="-122"/>
                <a:cs typeface="Times New Roman" panose="02020603050405020304" pitchFamily="18" charset="0"/>
              </a:rPr>
              <a:t>()</a:t>
            </a:r>
            <a:r>
              <a:rPr lang="zh-CN" altLang="en-US" sz="2000" b="1" dirty="0" smtClean="0">
                <a:ea typeface="宋体" panose="02010600030101010101" pitchFamily="2" charset="-122"/>
                <a:cs typeface="Times New Roman" panose="02020603050405020304" pitchFamily="18" charset="0"/>
              </a:rPr>
              <a:t>方法</a:t>
            </a:r>
            <a:endParaRPr lang="zh-CN" altLang="en-US" sz="2000"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None/>
            </a:pPr>
            <a:r>
              <a:rPr lang="zh-CN" altLang="en-US" sz="2000" b="1" dirty="0" smtClean="0">
                <a:ea typeface="宋体" panose="02010600030101010101" pitchFamily="2" charset="-122"/>
                <a:cs typeface="Times New Roman" panose="02020603050405020304" pitchFamily="18" charset="0"/>
              </a:rPr>
              <a:t>	如</a:t>
            </a:r>
            <a:r>
              <a:rPr lang="en-US" altLang="zh-CN" sz="2000" b="1" dirty="0" smtClean="0">
                <a:ea typeface="宋体" panose="02010600030101010101" pitchFamily="2" charset="-122"/>
                <a:cs typeface="Times New Roman" panose="02020603050405020304" pitchFamily="18" charset="0"/>
              </a:rPr>
              <a:t>String </a:t>
            </a:r>
            <a:r>
              <a:rPr lang="zh-CN" altLang="en-US" sz="2000" b="1" dirty="0" smtClean="0">
                <a:ea typeface="宋体" panose="02010600030101010101" pitchFamily="2" charset="-122"/>
                <a:cs typeface="Times New Roman" panose="02020603050405020304" pitchFamily="18" charset="0"/>
              </a:rPr>
              <a:t>类重写了</a:t>
            </a:r>
            <a:r>
              <a:rPr lang="en-US" altLang="zh-CN" sz="2000" b="1" dirty="0" err="1" smtClean="0">
                <a:ea typeface="宋体" panose="02010600030101010101" pitchFamily="2" charset="-122"/>
                <a:cs typeface="Times New Roman" panose="02020603050405020304" pitchFamily="18" charset="0"/>
              </a:rPr>
              <a:t>toString</a:t>
            </a:r>
            <a:r>
              <a:rPr lang="en-US" altLang="zh-CN" sz="2000" b="1" dirty="0" smtClean="0">
                <a:ea typeface="宋体" panose="02010600030101010101" pitchFamily="2" charset="-122"/>
                <a:cs typeface="Times New Roman" panose="02020603050405020304" pitchFamily="18" charset="0"/>
              </a:rPr>
              <a:t>()</a:t>
            </a:r>
            <a:r>
              <a:rPr lang="zh-CN" altLang="en-US" sz="2000" b="1" dirty="0" smtClean="0">
                <a:ea typeface="宋体" panose="02010600030101010101" pitchFamily="2" charset="-122"/>
                <a:cs typeface="Times New Roman" panose="02020603050405020304" pitchFamily="18" charset="0"/>
              </a:rPr>
              <a:t>方法，返回字符串的值。</a:t>
            </a:r>
            <a:endParaRPr lang="zh-CN" altLang="en-US" sz="2000"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None/>
            </a:pPr>
            <a:r>
              <a:rPr lang="zh-CN" altLang="en-US" sz="2000" b="1" dirty="0" smtClean="0">
                <a:ea typeface="宋体" panose="02010600030101010101" pitchFamily="2" charset="-122"/>
                <a:cs typeface="Times New Roman" panose="02020603050405020304" pitchFamily="18" charset="0"/>
              </a:rPr>
              <a:t>	</a:t>
            </a:r>
            <a:r>
              <a:rPr lang="en-US" altLang="zh-CN" sz="2000" b="1" dirty="0" smtClean="0">
                <a:ea typeface="宋体" panose="02010600030101010101" pitchFamily="2" charset="-122"/>
                <a:cs typeface="Times New Roman" panose="02020603050405020304" pitchFamily="18" charset="0"/>
              </a:rPr>
              <a:t>s1=“hello”;</a:t>
            </a:r>
            <a:endParaRPr lang="en-US" altLang="zh-CN" sz="2000"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None/>
            </a:pPr>
            <a:r>
              <a:rPr lang="en-US" altLang="zh-CN" sz="2000" b="1" dirty="0" smtClean="0">
                <a:ea typeface="宋体" panose="02010600030101010101" pitchFamily="2" charset="-122"/>
                <a:cs typeface="Times New Roman" panose="02020603050405020304" pitchFamily="18" charset="0"/>
              </a:rPr>
              <a:t>	</a:t>
            </a:r>
            <a:r>
              <a:rPr lang="en-US" altLang="zh-CN" sz="2000" b="1" dirty="0" err="1" smtClean="0">
                <a:ea typeface="宋体" panose="02010600030101010101" pitchFamily="2" charset="-122"/>
                <a:cs typeface="Times New Roman" panose="02020603050405020304" pitchFamily="18" charset="0"/>
              </a:rPr>
              <a:t>System.out.println</a:t>
            </a:r>
            <a:r>
              <a:rPr lang="en-US" altLang="zh-CN" sz="2000" b="1" dirty="0" smtClean="0">
                <a:ea typeface="宋体" panose="02010600030101010101" pitchFamily="2" charset="-122"/>
                <a:cs typeface="Times New Roman" panose="02020603050405020304" pitchFamily="18" charset="0"/>
              </a:rPr>
              <a:t>(s1);//</a:t>
            </a:r>
            <a:r>
              <a:rPr lang="zh-CN" altLang="en-US" sz="2000" b="1" dirty="0" smtClean="0">
                <a:ea typeface="宋体" panose="02010600030101010101" pitchFamily="2" charset="-122"/>
                <a:cs typeface="Times New Roman" panose="02020603050405020304" pitchFamily="18" charset="0"/>
              </a:rPr>
              <a:t>相当于</a:t>
            </a:r>
            <a:r>
              <a:rPr lang="en-US" altLang="zh-CN" sz="2000" b="1" dirty="0" err="1" smtClean="0">
                <a:ea typeface="宋体" panose="02010600030101010101" pitchFamily="2" charset="-122"/>
                <a:cs typeface="Times New Roman" panose="02020603050405020304" pitchFamily="18" charset="0"/>
              </a:rPr>
              <a:t>System.out.println</a:t>
            </a:r>
            <a:r>
              <a:rPr lang="en-US" altLang="zh-CN" sz="2000" b="1" dirty="0" smtClean="0">
                <a:ea typeface="宋体" panose="02010600030101010101" pitchFamily="2" charset="-122"/>
                <a:cs typeface="Times New Roman" panose="02020603050405020304" pitchFamily="18" charset="0"/>
              </a:rPr>
              <a:t>(s1.toString());</a:t>
            </a:r>
            <a:endParaRPr lang="en-US" altLang="zh-CN" sz="2000" b="1" dirty="0" smtClean="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l"/>
            </a:pPr>
            <a:r>
              <a:rPr lang="zh-CN" altLang="en-US" sz="2000" b="1" dirty="0" smtClean="0">
                <a:ea typeface="宋体" panose="02010600030101010101" pitchFamily="2" charset="-122"/>
                <a:cs typeface="Times New Roman" panose="02020603050405020304" pitchFamily="18" charset="0"/>
              </a:rPr>
              <a:t>基本类型数据转换为</a:t>
            </a:r>
            <a:r>
              <a:rPr lang="en-US" altLang="zh-CN" sz="2000" b="1" dirty="0" smtClean="0">
                <a:solidFill>
                  <a:srgbClr val="BD6FBF"/>
                </a:solidFill>
                <a:ea typeface="宋体" panose="02010600030101010101" pitchFamily="2" charset="-122"/>
                <a:cs typeface="Times New Roman" panose="02020603050405020304" pitchFamily="18" charset="0"/>
              </a:rPr>
              <a:t>String</a:t>
            </a:r>
            <a:r>
              <a:rPr lang="zh-CN" altLang="en-US" sz="2000" b="1" dirty="0" smtClean="0">
                <a:ea typeface="宋体" panose="02010600030101010101" pitchFamily="2" charset="-122"/>
                <a:cs typeface="Times New Roman" panose="02020603050405020304" pitchFamily="18" charset="0"/>
              </a:rPr>
              <a:t>类型时，调用了对应包装类的</a:t>
            </a:r>
            <a:r>
              <a:rPr lang="en-US" altLang="zh-CN" sz="2000" b="1" dirty="0" err="1" smtClean="0">
                <a:solidFill>
                  <a:srgbClr val="BD6FBF"/>
                </a:solidFill>
                <a:ea typeface="宋体" panose="02010600030101010101" pitchFamily="2" charset="-122"/>
                <a:cs typeface="Times New Roman" panose="02020603050405020304" pitchFamily="18" charset="0"/>
              </a:rPr>
              <a:t>toString</a:t>
            </a:r>
            <a:r>
              <a:rPr lang="en-US" altLang="zh-CN" sz="2000" b="1" dirty="0" smtClean="0">
                <a:solidFill>
                  <a:srgbClr val="BD6FBF"/>
                </a:solidFill>
                <a:ea typeface="宋体" panose="02010600030101010101" pitchFamily="2" charset="-122"/>
                <a:cs typeface="Times New Roman" panose="02020603050405020304" pitchFamily="18" charset="0"/>
              </a:rPr>
              <a:t>()</a:t>
            </a:r>
            <a:r>
              <a:rPr lang="zh-CN" altLang="en-US" sz="2000" b="1" dirty="0" smtClean="0">
                <a:ea typeface="宋体" panose="02010600030101010101" pitchFamily="2" charset="-122"/>
                <a:cs typeface="Times New Roman" panose="02020603050405020304" pitchFamily="18" charset="0"/>
              </a:rPr>
              <a:t>方法</a:t>
            </a:r>
            <a:endParaRPr lang="en-US" altLang="zh-CN" sz="2000" b="1" dirty="0" smtClean="0">
              <a:ea typeface="宋体" panose="02010600030101010101" pitchFamily="2" charset="-122"/>
              <a:cs typeface="Times New Roman" panose="02020603050405020304" pitchFamily="18" charset="0"/>
            </a:endParaRPr>
          </a:p>
          <a:p>
            <a:pPr lvl="1" algn="just">
              <a:spcBef>
                <a:spcPct val="40000"/>
              </a:spcBef>
              <a:buFont typeface="Wingdings" panose="05000000000000000000" pitchFamily="2" charset="2"/>
              <a:buChar char="Ø"/>
            </a:pPr>
            <a:r>
              <a:rPr lang="en-US" altLang="zh-CN" sz="2000" b="1" dirty="0" err="1" smtClean="0">
                <a:ea typeface="宋体" panose="02010600030101010101" pitchFamily="2" charset="-122"/>
                <a:cs typeface="Times New Roman" panose="02020603050405020304" pitchFamily="18" charset="0"/>
              </a:rPr>
              <a:t>int</a:t>
            </a:r>
            <a:r>
              <a:rPr lang="en-US" altLang="zh-CN" sz="2000" b="1" dirty="0" smtClean="0">
                <a:ea typeface="宋体" panose="02010600030101010101" pitchFamily="2" charset="-122"/>
                <a:cs typeface="Times New Roman" panose="02020603050405020304" pitchFamily="18" charset="0"/>
              </a:rPr>
              <a:t> a=10;   </a:t>
            </a:r>
            <a:r>
              <a:rPr lang="en-US" altLang="zh-CN" sz="2000" b="1" dirty="0" err="1" smtClean="0">
                <a:ea typeface="宋体" panose="02010600030101010101" pitchFamily="2" charset="-122"/>
                <a:cs typeface="Times New Roman" panose="02020603050405020304" pitchFamily="18" charset="0"/>
              </a:rPr>
              <a:t>System.out.println</a:t>
            </a:r>
            <a:r>
              <a:rPr lang="en-US" altLang="zh-CN" sz="2000" b="1" dirty="0" smtClean="0">
                <a:ea typeface="宋体" panose="02010600030101010101" pitchFamily="2" charset="-122"/>
                <a:cs typeface="Times New Roman" panose="02020603050405020304" pitchFamily="18" charset="0"/>
              </a:rPr>
              <a:t>(“a=”+a);</a:t>
            </a:r>
            <a:endParaRPr lang="en-US" altLang="zh-CN" sz="2000" b="1"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378421" y="620688"/>
            <a:ext cx="3479579" cy="774477"/>
          </a:xfrm>
        </p:spPr>
        <p:txBody>
          <a:bodyPr>
            <a:normAutofit/>
          </a:bodyPr>
          <a:lstStyle/>
          <a:p>
            <a:pPr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7</a:t>
            </a:r>
            <a:endParaRPr lang="en-US" altLang="zh-CN" b="1" dirty="0" smtClean="0">
              <a:solidFill>
                <a:schemeClr val="tx1"/>
              </a:solidFill>
              <a:latin typeface="+mn-lt"/>
              <a:ea typeface="宋体" panose="02010600030101010101" pitchFamily="2" charset="-122"/>
              <a:cs typeface="Times New Roman" panose="02020603050405020304" pitchFamily="18" charset="0"/>
            </a:endParaRPr>
          </a:p>
        </p:txBody>
      </p:sp>
      <p:sp>
        <p:nvSpPr>
          <p:cNvPr id="43011" name="Rectangle 3"/>
          <p:cNvSpPr>
            <a:spLocks noGrp="1" noChangeArrowheads="1"/>
          </p:cNvSpPr>
          <p:nvPr>
            <p:ph type="body" idx="1"/>
          </p:nvPr>
        </p:nvSpPr>
        <p:spPr>
          <a:xfrm>
            <a:off x="533400" y="1411288"/>
            <a:ext cx="7772400" cy="990600"/>
          </a:xfrm>
        </p:spPr>
        <p:txBody>
          <a:bodyPr/>
          <a:lstStyle/>
          <a:p>
            <a:pPr eaLnBrk="1" hangingPunct="1">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定义两个类，父类</a:t>
            </a:r>
            <a:r>
              <a:rPr lang="en-US" altLang="zh-CN" sz="2400" dirty="0" err="1" smtClean="0">
                <a:ea typeface="宋体" panose="02010600030101010101" pitchFamily="2" charset="-122"/>
                <a:cs typeface="Times New Roman" panose="02020603050405020304" pitchFamily="18" charset="0"/>
              </a:rPr>
              <a:t>GeometricObject</a:t>
            </a:r>
            <a:r>
              <a:rPr lang="zh-CN" altLang="en-US" sz="2400" dirty="0" smtClean="0">
                <a:ea typeface="宋体" panose="02010600030101010101" pitchFamily="2" charset="-122"/>
                <a:cs typeface="Times New Roman" panose="02020603050405020304" pitchFamily="18" charset="0"/>
              </a:rPr>
              <a:t>代表几何形状，子类</a:t>
            </a:r>
            <a:r>
              <a:rPr lang="en-US" altLang="zh-CN" sz="2400" dirty="0" smtClean="0">
                <a:ea typeface="宋体" panose="02010600030101010101" pitchFamily="2" charset="-122"/>
                <a:cs typeface="Times New Roman" panose="02020603050405020304" pitchFamily="18" charset="0"/>
              </a:rPr>
              <a:t>Circle</a:t>
            </a:r>
            <a:r>
              <a:rPr lang="zh-CN" altLang="en-US" sz="2400" dirty="0" smtClean="0">
                <a:ea typeface="宋体" panose="02010600030101010101" pitchFamily="2" charset="-122"/>
                <a:cs typeface="Times New Roman" panose="02020603050405020304" pitchFamily="18" charset="0"/>
              </a:rPr>
              <a:t>代表圆形。</a:t>
            </a:r>
            <a:endParaRPr lang="zh-CN" altLang="en-US" sz="2400" dirty="0" smtClean="0">
              <a:ea typeface="宋体" panose="02010600030101010101" pitchFamily="2" charset="-122"/>
              <a:cs typeface="Times New Roman" panose="02020603050405020304" pitchFamily="18" charset="0"/>
            </a:endParaRPr>
          </a:p>
        </p:txBody>
      </p:sp>
      <p:graphicFrame>
        <p:nvGraphicFramePr>
          <p:cNvPr id="233476" name="Group 4"/>
          <p:cNvGraphicFramePr>
            <a:graphicFrameLocks noGrp="1"/>
          </p:cNvGraphicFramePr>
          <p:nvPr/>
        </p:nvGraphicFramePr>
        <p:xfrm>
          <a:off x="381000" y="2458103"/>
          <a:ext cx="6096000" cy="2468880"/>
        </p:xfrm>
        <a:graphic>
          <a:graphicData uri="http://schemas.openxmlformats.org/drawingml/2006/table">
            <a:tbl>
              <a:tblPr/>
              <a:tblGrid>
                <a:gridCol w="60960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smtClean="0">
                          <a:ln>
                            <a:noFill/>
                          </a:ln>
                          <a:solidFill>
                            <a:schemeClr val="tx1"/>
                          </a:solidFill>
                          <a:effectLst/>
                          <a:latin typeface="Arial Unicode MS" charset="-122"/>
                          <a:ea typeface="Arial Unicode MS" charset="-122"/>
                          <a:cs typeface="Arial Unicode MS" charset="-122"/>
                        </a:rPr>
                        <a:t>GeometricObject</a:t>
                      </a:r>
                      <a:endParaRPr kumimoji="1" lang="en-US" altLang="zh-CN" sz="2000" b="1"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protected  String  color </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protected  double  weight</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protected   </a:t>
                      </a:r>
                      <a:r>
                        <a:rPr kumimoji="1" lang="en-US" altLang="zh-CN" sz="2000" b="0" i="0" u="none" strike="noStrike" cap="none" normalizeH="0" baseline="0" dirty="0" err="1" smtClean="0">
                          <a:ln>
                            <a:noFill/>
                          </a:ln>
                          <a:solidFill>
                            <a:schemeClr val="tx1"/>
                          </a:solidFill>
                          <a:effectLst/>
                          <a:latin typeface="Arial Unicode MS" charset="-122"/>
                          <a:ea typeface="Arial Unicode MS" charset="-122"/>
                          <a:cs typeface="Arial Unicode MS" charset="-122"/>
                        </a:rPr>
                        <a:t>GeometricObject</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protected   </a:t>
                      </a:r>
                      <a:r>
                        <a:rPr kumimoji="1" lang="en-US" altLang="zh-CN" sz="2000" b="0" i="0" u="none" strike="noStrike" cap="none" normalizeH="0" baseline="0" dirty="0" err="1" smtClean="0">
                          <a:ln>
                            <a:noFill/>
                          </a:ln>
                          <a:solidFill>
                            <a:schemeClr val="tx1"/>
                          </a:solidFill>
                          <a:effectLst/>
                          <a:latin typeface="Arial Unicode MS" charset="-122"/>
                          <a:ea typeface="Arial Unicode MS" charset="-122"/>
                          <a:cs typeface="Arial Unicode MS" charset="-122"/>
                        </a:rPr>
                        <a:t>GeometricObject</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(String color, double weight)</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8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smtClean="0">
                          <a:ln>
                            <a:noFill/>
                          </a:ln>
                          <a:solidFill>
                            <a:schemeClr val="tx1"/>
                          </a:solidFill>
                          <a:effectLst/>
                          <a:latin typeface="Arial Unicode MS" charset="-122"/>
                          <a:ea typeface="Arial Unicode MS" charset="-122"/>
                          <a:cs typeface="Arial Unicode MS" charset="-122"/>
                        </a:rPr>
                        <a:t>属性的</a:t>
                      </a:r>
                      <a:r>
                        <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rPr>
                        <a:t>getter</a:t>
                      </a:r>
                      <a:r>
                        <a:rPr kumimoji="1" lang="zh-CN" altLang="en-US" sz="1800" b="0" i="0" u="none" strike="noStrike" cap="none" normalizeH="0" baseline="0" dirty="0" smtClean="0">
                          <a:ln>
                            <a:noFill/>
                          </a:ln>
                          <a:solidFill>
                            <a:schemeClr val="tx1"/>
                          </a:solidFill>
                          <a:effectLst/>
                          <a:latin typeface="Arial Unicode MS" charset="-122"/>
                          <a:ea typeface="Arial Unicode MS" charset="-122"/>
                          <a:cs typeface="Arial Unicode MS" charset="-122"/>
                        </a:rPr>
                        <a:t>和</a:t>
                      </a:r>
                      <a:r>
                        <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rPr>
                        <a:t>setter</a:t>
                      </a:r>
                      <a:r>
                        <a:rPr kumimoji="1" lang="zh-CN" altLang="en-US" sz="1800" b="0" i="0" u="none" strike="noStrike" cap="none" normalizeH="0" baseline="0" dirty="0" smtClean="0">
                          <a:ln>
                            <a:noFill/>
                          </a:ln>
                          <a:solidFill>
                            <a:schemeClr val="tx1"/>
                          </a:solidFill>
                          <a:effectLst/>
                          <a:latin typeface="Arial Unicode MS" charset="-122"/>
                          <a:ea typeface="Arial Unicode MS" charset="-122"/>
                          <a:cs typeface="Arial Unicode MS" charset="-122"/>
                        </a:rPr>
                        <a:t>方法</a:t>
                      </a:r>
                      <a:endParaRPr kumimoji="1" lang="zh-CN" altLang="en-US" sz="18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3488" name="Group 16"/>
          <p:cNvGraphicFramePr>
            <a:graphicFrameLocks noGrp="1"/>
          </p:cNvGraphicFramePr>
          <p:nvPr/>
        </p:nvGraphicFramePr>
        <p:xfrm>
          <a:off x="1357290" y="5407680"/>
          <a:ext cx="3429000" cy="950278"/>
        </p:xfrm>
        <a:graphic>
          <a:graphicData uri="http://schemas.openxmlformats.org/drawingml/2006/table">
            <a:tbl>
              <a:tblPr/>
              <a:tblGrid>
                <a:gridCol w="3429000"/>
              </a:tblGrid>
              <a:tr h="177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Arial Unicode MS" charset="-122"/>
                          <a:ea typeface="Arial Unicode MS" charset="-122"/>
                          <a:cs typeface="Arial Unicode MS" charset="-122"/>
                        </a:rPr>
                        <a:t>Circle</a:t>
                      </a:r>
                      <a:endParaRPr kumimoji="1" lang="en-US" altLang="zh-CN" sz="2000" b="1"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032" name="Line 24"/>
          <p:cNvSpPr>
            <a:spLocks noChangeShapeType="1"/>
          </p:cNvSpPr>
          <p:nvPr/>
        </p:nvSpPr>
        <p:spPr bwMode="auto">
          <a:xfrm flipV="1">
            <a:off x="3048000" y="4948893"/>
            <a:ext cx="0" cy="457200"/>
          </a:xfrm>
          <a:prstGeom prst="line">
            <a:avLst/>
          </a:prstGeom>
          <a:noFill/>
          <a:ln w="9525">
            <a:solidFill>
              <a:srgbClr val="BD6FBF"/>
            </a:solidFill>
            <a:round/>
            <a:tailEnd type="triangle" w="lg" len="lg"/>
          </a:ln>
        </p:spPr>
        <p:txBody>
          <a:bodyPr/>
          <a:lstStyle/>
          <a:p>
            <a:endParaRPr lang="zh-CN" altLang="en-US">
              <a:ea typeface="宋体" panose="02010600030101010101" pitchFamily="2" charset="-122"/>
              <a:cs typeface="Times New Roman" panose="02020603050405020304" pitchFamily="18" charset="0"/>
            </a:endParaRPr>
          </a:p>
        </p:txBody>
      </p:sp>
      <p:sp>
        <p:nvSpPr>
          <p:cNvPr id="43033" name="Text Box 25"/>
          <p:cNvSpPr txBox="1">
            <a:spLocks noChangeArrowheads="1"/>
          </p:cNvSpPr>
          <p:nvPr/>
        </p:nvSpPr>
        <p:spPr bwMode="auto">
          <a:xfrm>
            <a:off x="6934200" y="2458103"/>
            <a:ext cx="2057400" cy="923330"/>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初始化对象的</a:t>
            </a:r>
            <a:r>
              <a:rPr lang="en-US" altLang="zh-CN" sz="1800" dirty="0">
                <a:ea typeface="宋体" panose="02010600030101010101" pitchFamily="2" charset="-122"/>
                <a:cs typeface="Times New Roman" panose="02020603050405020304" pitchFamily="18" charset="0"/>
              </a:rPr>
              <a:t>color</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white”</a:t>
            </a:r>
            <a:r>
              <a:rPr lang="zh-CN" altLang="en-US" sz="1800" dirty="0">
                <a:ea typeface="宋体" panose="02010600030101010101" pitchFamily="2" charset="-122"/>
                <a:cs typeface="Times New Roman" panose="02020603050405020304" pitchFamily="18" charset="0"/>
              </a:rPr>
              <a:t>，</a:t>
            </a:r>
            <a:r>
              <a:rPr lang="en-US" altLang="zh-CN" sz="1800" dirty="0">
                <a:ea typeface="宋体" panose="02010600030101010101" pitchFamily="2" charset="-122"/>
                <a:cs typeface="Times New Roman" panose="02020603050405020304" pitchFamily="18" charset="0"/>
              </a:rPr>
              <a:t>weight</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1.0</a:t>
            </a:r>
            <a:endParaRPr lang="en-US" altLang="zh-CN" sz="1800" dirty="0">
              <a:ea typeface="宋体" panose="02010600030101010101" pitchFamily="2" charset="-122"/>
              <a:cs typeface="Times New Roman" panose="02020603050405020304" pitchFamily="18" charset="0"/>
            </a:endParaRPr>
          </a:p>
        </p:txBody>
      </p:sp>
      <p:sp>
        <p:nvSpPr>
          <p:cNvPr id="43034" name="Line 26"/>
          <p:cNvSpPr>
            <a:spLocks noChangeShapeType="1"/>
          </p:cNvSpPr>
          <p:nvPr/>
        </p:nvSpPr>
        <p:spPr bwMode="auto">
          <a:xfrm flipV="1">
            <a:off x="3851920" y="2915302"/>
            <a:ext cx="3006080" cy="873738"/>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043608" y="-1"/>
            <a:ext cx="7414592" cy="777701"/>
          </a:xfrm>
        </p:spPr>
        <p:txBody>
          <a:bodyPr/>
          <a:lstStyle/>
          <a:p>
            <a:pPr eaLnBrk="1" hangingPunct="1">
              <a:defRPr/>
            </a:pPr>
            <a:r>
              <a:rPr lang="zh-CN" altLang="en-US" sz="4000" b="1" dirty="0" smtClean="0">
                <a:solidFill>
                  <a:srgbClr val="FFFF00"/>
                </a:solidFill>
                <a:latin typeface="+mn-lt"/>
                <a:ea typeface="宋体" panose="02010600030101010101" pitchFamily="2" charset="-122"/>
                <a:cs typeface="Times New Roman" panose="02020603050405020304" pitchFamily="18" charset="0"/>
              </a:rPr>
              <a:t>练习</a:t>
            </a:r>
            <a:r>
              <a:rPr lang="en-US" altLang="zh-CN" sz="4000" b="1" dirty="0" smtClean="0">
                <a:solidFill>
                  <a:srgbClr val="FFFF00"/>
                </a:solidFill>
                <a:latin typeface="+mn-lt"/>
                <a:ea typeface="宋体" panose="02010600030101010101" pitchFamily="2" charset="-122"/>
                <a:cs typeface="Times New Roman" panose="02020603050405020304" pitchFamily="18" charset="0"/>
              </a:rPr>
              <a:t>7</a:t>
            </a:r>
            <a:endParaRPr lang="en-US" altLang="zh-CN" sz="4000" b="1" dirty="0" smtClean="0">
              <a:solidFill>
                <a:srgbClr val="FFFF00"/>
              </a:solidFill>
              <a:latin typeface="+mn-lt"/>
              <a:ea typeface="宋体" panose="02010600030101010101" pitchFamily="2" charset="-122"/>
              <a:cs typeface="Times New Roman" panose="02020603050405020304" pitchFamily="18" charset="0"/>
            </a:endParaRPr>
          </a:p>
        </p:txBody>
      </p:sp>
      <p:graphicFrame>
        <p:nvGraphicFramePr>
          <p:cNvPr id="234499" name="Group 3"/>
          <p:cNvGraphicFramePr>
            <a:graphicFrameLocks noGrp="1"/>
          </p:cNvGraphicFramePr>
          <p:nvPr/>
        </p:nvGraphicFramePr>
        <p:xfrm>
          <a:off x="533400" y="609600"/>
          <a:ext cx="6096000" cy="1613218"/>
        </p:xfrm>
        <a:graphic>
          <a:graphicData uri="http://schemas.openxmlformats.org/drawingml/2006/table">
            <a:tbl>
              <a:tblPr/>
              <a:tblGrid>
                <a:gridCol w="60960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smtClean="0">
                          <a:ln>
                            <a:noFill/>
                          </a:ln>
                          <a:solidFill>
                            <a:schemeClr val="tx1"/>
                          </a:solidFill>
                          <a:effectLst/>
                          <a:latin typeface="Arial Unicode MS" charset="-122"/>
                          <a:ea typeface="Arial Unicode MS" charset="-122"/>
                          <a:cs typeface="Arial Unicode MS" charset="-122"/>
                        </a:rPr>
                        <a:t>GeometricObject</a:t>
                      </a:r>
                      <a:endParaRPr kumimoji="1" lang="en-US" altLang="zh-CN" sz="2000" b="1"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46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protected  String  color </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protected  double  weight</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4531" name="Group 35"/>
          <p:cNvGraphicFramePr>
            <a:graphicFrameLocks noGrp="1"/>
          </p:cNvGraphicFramePr>
          <p:nvPr/>
        </p:nvGraphicFramePr>
        <p:xfrm>
          <a:off x="609600" y="2668588"/>
          <a:ext cx="6096000" cy="3417570"/>
        </p:xfrm>
        <a:graphic>
          <a:graphicData uri="http://schemas.openxmlformats.org/drawingml/2006/table">
            <a:tbl>
              <a:tblPr/>
              <a:tblGrid>
                <a:gridCol w="6096000"/>
              </a:tblGrid>
              <a:tr h="4000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Arial Unicode MS" charset="-122"/>
                          <a:ea typeface="Arial Unicode MS" charset="-122"/>
                          <a:cs typeface="Arial Unicode MS" charset="-122"/>
                        </a:rPr>
                        <a:t>Circle</a:t>
                      </a:r>
                      <a:endParaRPr kumimoji="1" lang="en-US" altLang="zh-CN" sz="2000" b="1"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private double radius</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036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public Circle()</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public Circle(double radius)</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public Circle(double </a:t>
                      </a:r>
                      <a:r>
                        <a:rPr kumimoji="1" lang="en-US" altLang="zh-CN" sz="2000" b="0" i="0" u="none" strike="noStrike" cap="none" normalizeH="0" baseline="0" dirty="0" err="1" smtClean="0">
                          <a:ln>
                            <a:noFill/>
                          </a:ln>
                          <a:solidFill>
                            <a:schemeClr val="tx1"/>
                          </a:solidFill>
                          <a:effectLst/>
                          <a:latin typeface="Arial Unicode MS" charset="-122"/>
                          <a:ea typeface="Arial Unicode MS" charset="-122"/>
                          <a:cs typeface="Arial Unicode MS" charset="-122"/>
                        </a:rPr>
                        <a:t>radius,String</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 </a:t>
                      </a:r>
                      <a:r>
                        <a:rPr kumimoji="1" lang="en-US" altLang="zh-CN" sz="2000" b="0" i="0" u="none" strike="noStrike" cap="none" normalizeH="0" baseline="0" dirty="0" err="1" smtClean="0">
                          <a:ln>
                            <a:noFill/>
                          </a:ln>
                          <a:solidFill>
                            <a:schemeClr val="tx1"/>
                          </a:solidFill>
                          <a:effectLst/>
                          <a:latin typeface="Arial Unicode MS" charset="-122"/>
                          <a:ea typeface="Arial Unicode MS" charset="-122"/>
                          <a:cs typeface="Arial Unicode MS" charset="-122"/>
                        </a:rPr>
                        <a:t>color,double</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 weight)</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78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radius</a:t>
                      </a:r>
                      <a:r>
                        <a:rPr kumimoji="1" lang="zh-CN" altLang="en-US" sz="2000" b="0" i="0" u="none" strike="noStrike" cap="none" normalizeH="0" baseline="0" dirty="0" smtClean="0">
                          <a:ln>
                            <a:noFill/>
                          </a:ln>
                          <a:solidFill>
                            <a:schemeClr val="tx1"/>
                          </a:solidFill>
                          <a:effectLst/>
                          <a:latin typeface="Arial Unicode MS" charset="-122"/>
                          <a:ea typeface="Arial Unicode MS" charset="-122"/>
                          <a:cs typeface="Arial Unicode MS" charset="-122"/>
                        </a:rPr>
                        <a:t>属性的</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setter</a:t>
                      </a:r>
                      <a:r>
                        <a:rPr kumimoji="1" lang="zh-CN" altLang="en-US" sz="2000" b="0" i="0" u="none" strike="noStrike" cap="none" normalizeH="0" baseline="0" dirty="0" smtClean="0">
                          <a:ln>
                            <a:noFill/>
                          </a:ln>
                          <a:solidFill>
                            <a:schemeClr val="tx1"/>
                          </a:solidFill>
                          <a:effectLst/>
                          <a:latin typeface="Arial Unicode MS" charset="-122"/>
                          <a:ea typeface="Arial Unicode MS" charset="-122"/>
                          <a:cs typeface="Arial Unicode MS" charset="-122"/>
                        </a:rPr>
                        <a:t>和</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getter</a:t>
                      </a:r>
                      <a:r>
                        <a:rPr kumimoji="1" lang="zh-CN" altLang="en-US" sz="2000" b="0" i="0" u="none" strike="noStrike" cap="none" normalizeH="0" baseline="0" dirty="0" smtClean="0">
                          <a:ln>
                            <a:noFill/>
                          </a:ln>
                          <a:solidFill>
                            <a:schemeClr val="tx1"/>
                          </a:solidFill>
                          <a:effectLst/>
                          <a:latin typeface="Arial Unicode MS" charset="-122"/>
                          <a:ea typeface="Arial Unicode MS" charset="-122"/>
                          <a:cs typeface="Arial Unicode MS" charset="-122"/>
                        </a:rPr>
                        <a:t>方法</a:t>
                      </a:r>
                      <a:endParaRPr kumimoji="1" lang="zh-CN" altLang="en-US"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public double </a:t>
                      </a:r>
                      <a:r>
                        <a:rPr kumimoji="1" lang="en-US" altLang="zh-CN" sz="2000" b="0" i="0" u="none" strike="noStrike" cap="none" normalizeH="0" baseline="0" dirty="0" err="1" smtClean="0">
                          <a:ln>
                            <a:noFill/>
                          </a:ln>
                          <a:solidFill>
                            <a:schemeClr val="tx1"/>
                          </a:solidFill>
                          <a:effectLst/>
                          <a:latin typeface="Arial Unicode MS" charset="-122"/>
                          <a:ea typeface="Arial Unicode MS" charset="-122"/>
                          <a:cs typeface="Arial Unicode MS" charset="-122"/>
                        </a:rPr>
                        <a:t>findArea</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a:t>
                      </a:r>
                      <a:r>
                        <a:rPr kumimoji="1" lang="zh-CN" altLang="en-US" sz="2000" b="0" i="0" u="none" strike="noStrike" cap="none" normalizeH="0" baseline="0" dirty="0" smtClean="0">
                          <a:ln>
                            <a:noFill/>
                          </a:ln>
                          <a:solidFill>
                            <a:schemeClr val="tx1"/>
                          </a:solidFill>
                          <a:effectLst/>
                          <a:latin typeface="Arial Unicode MS" charset="-122"/>
                          <a:ea typeface="Arial Unicode MS" charset="-122"/>
                          <a:cs typeface="Arial Unicode MS" charset="-122"/>
                        </a:rPr>
                        <a:t>：计算圆的面积</a:t>
                      </a:r>
                      <a:endParaRPr kumimoji="1" lang="zh-CN" altLang="en-US"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public </a:t>
                      </a:r>
                      <a:r>
                        <a:rPr kumimoji="1" lang="en-US" altLang="zh-CN" sz="2000" b="0" i="0" u="none" strike="noStrike" cap="none" normalizeH="0" baseline="0" dirty="0" err="1" smtClean="0">
                          <a:ln>
                            <a:noFill/>
                          </a:ln>
                          <a:solidFill>
                            <a:schemeClr val="tx1"/>
                          </a:solidFill>
                          <a:effectLst/>
                          <a:latin typeface="Arial Unicode MS" charset="-122"/>
                          <a:ea typeface="Arial Unicode MS" charset="-122"/>
                          <a:cs typeface="Arial Unicode MS" charset="-122"/>
                        </a:rPr>
                        <a:t>boolean</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 equals(Circle c)</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public String </a:t>
                      </a:r>
                      <a:r>
                        <a:rPr kumimoji="1" lang="en-US" altLang="zh-CN" sz="2000" b="0" i="0" u="none" strike="noStrike" cap="none" normalizeH="0" baseline="0" dirty="0" err="1" smtClean="0">
                          <a:ln>
                            <a:noFill/>
                          </a:ln>
                          <a:solidFill>
                            <a:schemeClr val="tx1"/>
                          </a:solidFill>
                          <a:effectLst/>
                          <a:latin typeface="Arial Unicode MS" charset="-122"/>
                          <a:ea typeface="Arial Unicode MS" charset="-122"/>
                          <a:cs typeface="Arial Unicode MS" charset="-122"/>
                        </a:rPr>
                        <a:t>toString</a:t>
                      </a:r>
                      <a:r>
                        <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rPr>
                        <a:t>()</a:t>
                      </a:r>
                      <a:endParaRPr kumimoji="1" lang="en-US" altLang="zh-CN" sz="20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057" name="Line 25"/>
          <p:cNvSpPr>
            <a:spLocks noChangeShapeType="1"/>
          </p:cNvSpPr>
          <p:nvPr/>
        </p:nvSpPr>
        <p:spPr bwMode="auto">
          <a:xfrm flipV="1">
            <a:off x="3200400" y="2209800"/>
            <a:ext cx="0" cy="457200"/>
          </a:xfrm>
          <a:prstGeom prst="line">
            <a:avLst/>
          </a:prstGeom>
          <a:noFill/>
          <a:ln w="9525">
            <a:solidFill>
              <a:srgbClr val="BD6FBF"/>
            </a:solidFill>
            <a:round/>
            <a:tailEnd type="triangle" w="lg" len="lg"/>
          </a:ln>
        </p:spPr>
        <p:txBody>
          <a:bodyPr/>
          <a:lstStyle/>
          <a:p>
            <a:endParaRPr lang="zh-CN" altLang="en-US">
              <a:ea typeface="宋体" panose="02010600030101010101" pitchFamily="2" charset="-122"/>
              <a:cs typeface="Times New Roman" panose="02020603050405020304" pitchFamily="18" charset="0"/>
            </a:endParaRPr>
          </a:p>
        </p:txBody>
      </p:sp>
      <p:sp>
        <p:nvSpPr>
          <p:cNvPr id="44058" name="Text Box 26"/>
          <p:cNvSpPr txBox="1">
            <a:spLocks noChangeArrowheads="1"/>
          </p:cNvSpPr>
          <p:nvPr/>
        </p:nvSpPr>
        <p:spPr bwMode="auto">
          <a:xfrm>
            <a:off x="6959252" y="526685"/>
            <a:ext cx="2057400" cy="1200329"/>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初始化对象的</a:t>
            </a:r>
            <a:r>
              <a:rPr lang="en-US" altLang="zh-CN" sz="1800" dirty="0">
                <a:ea typeface="宋体" panose="02010600030101010101" pitchFamily="2" charset="-122"/>
                <a:cs typeface="Times New Roman" panose="02020603050405020304" pitchFamily="18" charset="0"/>
              </a:rPr>
              <a:t>color</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white”</a:t>
            </a:r>
            <a:r>
              <a:rPr lang="zh-CN" altLang="en-US" sz="1800" dirty="0">
                <a:ea typeface="宋体" panose="02010600030101010101" pitchFamily="2" charset="-122"/>
                <a:cs typeface="Times New Roman" panose="02020603050405020304" pitchFamily="18" charset="0"/>
              </a:rPr>
              <a:t>，</a:t>
            </a:r>
            <a:r>
              <a:rPr lang="en-US" altLang="zh-CN" sz="1800" dirty="0">
                <a:ea typeface="宋体" panose="02010600030101010101" pitchFamily="2" charset="-122"/>
                <a:cs typeface="Times New Roman" panose="02020603050405020304" pitchFamily="18" charset="0"/>
              </a:rPr>
              <a:t>weight</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1.0</a:t>
            </a:r>
            <a:r>
              <a:rPr lang="zh-CN" altLang="en-US" sz="1800" dirty="0">
                <a:ea typeface="宋体" panose="02010600030101010101" pitchFamily="2" charset="-122"/>
                <a:cs typeface="Times New Roman" panose="02020603050405020304" pitchFamily="18" charset="0"/>
              </a:rPr>
              <a:t>，</a:t>
            </a:r>
            <a:r>
              <a:rPr lang="en-US" altLang="zh-CN" sz="1800" dirty="0">
                <a:ea typeface="宋体" panose="02010600030101010101" pitchFamily="2" charset="-122"/>
                <a:cs typeface="Times New Roman" panose="02020603050405020304" pitchFamily="18" charset="0"/>
              </a:rPr>
              <a:t>radius</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1.0</a:t>
            </a:r>
            <a:r>
              <a:rPr lang="zh-CN" altLang="en-US" sz="1800" dirty="0">
                <a:ea typeface="宋体" panose="02010600030101010101" pitchFamily="2" charset="-122"/>
                <a:cs typeface="Times New Roman" panose="02020603050405020304" pitchFamily="18" charset="0"/>
              </a:rPr>
              <a:t>。</a:t>
            </a:r>
            <a:endParaRPr lang="zh-CN" altLang="en-US" sz="1800" dirty="0">
              <a:ea typeface="宋体" panose="02010600030101010101" pitchFamily="2" charset="-122"/>
              <a:cs typeface="Times New Roman" panose="02020603050405020304" pitchFamily="18" charset="0"/>
            </a:endParaRPr>
          </a:p>
        </p:txBody>
      </p:sp>
      <p:sp>
        <p:nvSpPr>
          <p:cNvPr id="44059" name="Line 27"/>
          <p:cNvSpPr>
            <a:spLocks noChangeShapeType="1"/>
          </p:cNvSpPr>
          <p:nvPr/>
        </p:nvSpPr>
        <p:spPr bwMode="auto">
          <a:xfrm flipV="1">
            <a:off x="2267744" y="1066800"/>
            <a:ext cx="4666456" cy="2506216"/>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
        <p:nvSpPr>
          <p:cNvPr id="44060" name="Text Box 28"/>
          <p:cNvSpPr txBox="1">
            <a:spLocks noChangeArrowheads="1"/>
          </p:cNvSpPr>
          <p:nvPr/>
        </p:nvSpPr>
        <p:spPr bwMode="auto">
          <a:xfrm>
            <a:off x="6978650" y="1905000"/>
            <a:ext cx="2057400" cy="1477328"/>
          </a:xfrm>
          <a:prstGeom prst="rect">
            <a:avLst/>
          </a:prstGeom>
          <a:noFill/>
          <a:ln w="9525">
            <a:solidFill>
              <a:srgbClr val="BD6FBF"/>
            </a:solidFill>
            <a:miter lim="800000"/>
          </a:ln>
        </p:spPr>
        <p:txBody>
          <a:bodyPr>
            <a:spAutoFit/>
          </a:bodyPr>
          <a:lstStyle/>
          <a:p>
            <a:pPr>
              <a:spcBef>
                <a:spcPct val="50000"/>
              </a:spcBef>
            </a:pPr>
            <a:r>
              <a:rPr lang="zh-CN" altLang="en-US" sz="1800">
                <a:ea typeface="宋体" panose="02010600030101010101" pitchFamily="2" charset="-122"/>
                <a:cs typeface="Times New Roman" panose="02020603050405020304" pitchFamily="18" charset="0"/>
              </a:rPr>
              <a:t>初始化对象的</a:t>
            </a:r>
            <a:r>
              <a:rPr lang="en-US" altLang="zh-CN" sz="1800">
                <a:ea typeface="宋体" panose="02010600030101010101" pitchFamily="2" charset="-122"/>
                <a:cs typeface="Times New Roman" panose="02020603050405020304" pitchFamily="18" charset="0"/>
              </a:rPr>
              <a:t>color</a:t>
            </a:r>
            <a:r>
              <a:rPr lang="zh-CN" altLang="en-US" sz="1800">
                <a:ea typeface="宋体" panose="02010600030101010101" pitchFamily="2" charset="-122"/>
                <a:cs typeface="Times New Roman" panose="02020603050405020304" pitchFamily="18" charset="0"/>
              </a:rPr>
              <a:t>属性为“</a:t>
            </a:r>
            <a:r>
              <a:rPr lang="en-US" altLang="zh-CN" sz="1800">
                <a:ea typeface="宋体" panose="02010600030101010101" pitchFamily="2" charset="-122"/>
                <a:cs typeface="Times New Roman" panose="02020603050405020304" pitchFamily="18" charset="0"/>
              </a:rPr>
              <a:t>white”</a:t>
            </a:r>
            <a:r>
              <a:rPr lang="zh-CN" altLang="en-US" sz="1800">
                <a:ea typeface="宋体" panose="02010600030101010101" pitchFamily="2" charset="-122"/>
                <a:cs typeface="Times New Roman" panose="02020603050405020304" pitchFamily="18" charset="0"/>
              </a:rPr>
              <a:t>，</a:t>
            </a:r>
            <a:r>
              <a:rPr lang="en-US" altLang="zh-CN" sz="1800">
                <a:ea typeface="宋体" panose="02010600030101010101" pitchFamily="2" charset="-122"/>
                <a:cs typeface="Times New Roman" panose="02020603050405020304" pitchFamily="18" charset="0"/>
              </a:rPr>
              <a:t>weight</a:t>
            </a:r>
            <a:r>
              <a:rPr lang="zh-CN" altLang="en-US" sz="1800">
                <a:ea typeface="宋体" panose="02010600030101010101" pitchFamily="2" charset="-122"/>
                <a:cs typeface="Times New Roman" panose="02020603050405020304" pitchFamily="18" charset="0"/>
              </a:rPr>
              <a:t>属性为</a:t>
            </a:r>
            <a:r>
              <a:rPr lang="en-US" altLang="zh-CN" sz="1800">
                <a:ea typeface="宋体" panose="02010600030101010101" pitchFamily="2" charset="-122"/>
                <a:cs typeface="Times New Roman" panose="02020603050405020304" pitchFamily="18" charset="0"/>
              </a:rPr>
              <a:t>1.0</a:t>
            </a:r>
            <a:r>
              <a:rPr lang="zh-CN" altLang="en-US" sz="1800">
                <a:ea typeface="宋体" panose="02010600030101010101" pitchFamily="2" charset="-122"/>
                <a:cs typeface="Times New Roman" panose="02020603050405020304" pitchFamily="18" charset="0"/>
              </a:rPr>
              <a:t>，</a:t>
            </a:r>
            <a:r>
              <a:rPr lang="en-US" altLang="zh-CN" sz="1800">
                <a:ea typeface="宋体" panose="02010600030101010101" pitchFamily="2" charset="-122"/>
                <a:cs typeface="Times New Roman" panose="02020603050405020304" pitchFamily="18" charset="0"/>
              </a:rPr>
              <a:t>radius</a:t>
            </a:r>
            <a:r>
              <a:rPr lang="zh-CN" altLang="en-US" sz="1800">
                <a:ea typeface="宋体" panose="02010600030101010101" pitchFamily="2" charset="-122"/>
                <a:cs typeface="Times New Roman" panose="02020603050405020304" pitchFamily="18" charset="0"/>
              </a:rPr>
              <a:t>根据参数构造器确定。</a:t>
            </a:r>
            <a:endParaRPr lang="zh-CN" altLang="en-US" sz="1800">
              <a:ea typeface="宋体" panose="02010600030101010101" pitchFamily="2" charset="-122"/>
              <a:cs typeface="Times New Roman" panose="02020603050405020304" pitchFamily="18" charset="0"/>
            </a:endParaRPr>
          </a:p>
        </p:txBody>
      </p:sp>
      <p:sp>
        <p:nvSpPr>
          <p:cNvPr id="44061" name="Line 29"/>
          <p:cNvSpPr>
            <a:spLocks noChangeShapeType="1"/>
          </p:cNvSpPr>
          <p:nvPr/>
        </p:nvSpPr>
        <p:spPr bwMode="auto">
          <a:xfrm flipV="1">
            <a:off x="3657600" y="2514600"/>
            <a:ext cx="3200400" cy="1447800"/>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
        <p:nvSpPr>
          <p:cNvPr id="44062" name="Text Box 30"/>
          <p:cNvSpPr txBox="1">
            <a:spLocks noChangeArrowheads="1"/>
          </p:cNvSpPr>
          <p:nvPr/>
        </p:nvSpPr>
        <p:spPr bwMode="auto">
          <a:xfrm>
            <a:off x="6877050" y="3741738"/>
            <a:ext cx="2195513" cy="1200150"/>
          </a:xfrm>
          <a:prstGeom prst="rect">
            <a:avLst/>
          </a:prstGeom>
          <a:noFill/>
          <a:ln w="9525">
            <a:solidFill>
              <a:srgbClr val="BD6FBF"/>
            </a:solidFill>
            <a:miter lim="800000"/>
          </a:ln>
        </p:spPr>
        <p:txBody>
          <a:bodyPr>
            <a:spAutoFit/>
          </a:bodyPr>
          <a:lstStyle/>
          <a:p>
            <a:pPr>
              <a:spcBef>
                <a:spcPct val="50000"/>
              </a:spcBef>
            </a:pPr>
            <a:r>
              <a:rPr lang="zh-CN" altLang="en-US" sz="1800">
                <a:ea typeface="宋体" panose="02010600030101010101" pitchFamily="2" charset="-122"/>
                <a:cs typeface="Times New Roman" panose="02020603050405020304" pitchFamily="18" charset="0"/>
              </a:rPr>
              <a:t>重写</a:t>
            </a:r>
            <a:r>
              <a:rPr lang="en-US" altLang="zh-CN" sz="1800">
                <a:ea typeface="宋体" panose="02010600030101010101" pitchFamily="2" charset="-122"/>
                <a:cs typeface="Times New Roman" panose="02020603050405020304" pitchFamily="18" charset="0"/>
              </a:rPr>
              <a:t>equals</a:t>
            </a:r>
            <a:r>
              <a:rPr lang="zh-CN" altLang="en-US" sz="1800">
                <a:ea typeface="宋体" panose="02010600030101010101" pitchFamily="2" charset="-122"/>
                <a:cs typeface="Times New Roman" panose="02020603050405020304" pitchFamily="18" charset="0"/>
              </a:rPr>
              <a:t>方法</a:t>
            </a:r>
            <a:r>
              <a:rPr lang="en-US" altLang="zh-CN" sz="1800">
                <a:ea typeface="宋体" panose="02010600030101010101" pitchFamily="2" charset="-122"/>
                <a:cs typeface="Times New Roman" panose="02020603050405020304" pitchFamily="18" charset="0"/>
              </a:rPr>
              <a:t>,</a:t>
            </a:r>
            <a:r>
              <a:rPr lang="zh-CN" altLang="en-US" sz="1800">
                <a:ea typeface="宋体" panose="02010600030101010101" pitchFamily="2" charset="-122"/>
                <a:cs typeface="Times New Roman" panose="02020603050405020304" pitchFamily="18" charset="0"/>
              </a:rPr>
              <a:t>比较两个圆的半径是否相等，如相等，返回</a:t>
            </a:r>
            <a:r>
              <a:rPr lang="en-US" altLang="zh-CN" sz="1800">
                <a:ea typeface="宋体" panose="02010600030101010101" pitchFamily="2" charset="-122"/>
                <a:cs typeface="Times New Roman" panose="02020603050405020304" pitchFamily="18" charset="0"/>
              </a:rPr>
              <a:t>true</a:t>
            </a:r>
            <a:r>
              <a:rPr lang="zh-CN" altLang="en-US" sz="1800">
                <a:ea typeface="宋体" panose="02010600030101010101" pitchFamily="2" charset="-122"/>
                <a:cs typeface="Times New Roman" panose="02020603050405020304" pitchFamily="18" charset="0"/>
              </a:rPr>
              <a:t>。</a:t>
            </a:r>
            <a:endParaRPr lang="zh-CN" altLang="en-US" sz="1800">
              <a:ea typeface="宋体" panose="02010600030101010101" pitchFamily="2" charset="-122"/>
              <a:cs typeface="Times New Roman" panose="02020603050405020304" pitchFamily="18" charset="0"/>
            </a:endParaRPr>
          </a:p>
        </p:txBody>
      </p:sp>
      <p:sp>
        <p:nvSpPr>
          <p:cNvPr id="44063" name="Text Box 31"/>
          <p:cNvSpPr txBox="1">
            <a:spLocks noChangeArrowheads="1"/>
          </p:cNvSpPr>
          <p:nvPr/>
        </p:nvSpPr>
        <p:spPr bwMode="auto">
          <a:xfrm>
            <a:off x="6835775" y="5083175"/>
            <a:ext cx="2057400" cy="650875"/>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重写</a:t>
            </a:r>
            <a:r>
              <a:rPr lang="en-US" altLang="zh-CN" sz="1800" dirty="0" err="1">
                <a:ea typeface="宋体" panose="02010600030101010101" pitchFamily="2" charset="-122"/>
                <a:cs typeface="Times New Roman" panose="02020603050405020304" pitchFamily="18" charset="0"/>
              </a:rPr>
              <a:t>toString</a:t>
            </a:r>
            <a:r>
              <a:rPr lang="zh-CN" altLang="en-US" sz="1800" dirty="0">
                <a:ea typeface="宋体" panose="02010600030101010101" pitchFamily="2" charset="-122"/>
                <a:cs typeface="Times New Roman" panose="02020603050405020304" pitchFamily="18" charset="0"/>
              </a:rPr>
              <a:t>方法</a:t>
            </a:r>
            <a:r>
              <a:rPr lang="en-US" altLang="zh-CN" sz="1800" dirty="0">
                <a:ea typeface="宋体" panose="02010600030101010101" pitchFamily="2" charset="-122"/>
                <a:cs typeface="Times New Roman" panose="02020603050405020304" pitchFamily="18" charset="0"/>
              </a:rPr>
              <a:t>,</a:t>
            </a:r>
            <a:r>
              <a:rPr lang="zh-CN" altLang="en-US" sz="1800" dirty="0">
                <a:ea typeface="宋体" panose="02010600030101010101" pitchFamily="2" charset="-122"/>
                <a:cs typeface="Times New Roman" panose="02020603050405020304" pitchFamily="18" charset="0"/>
              </a:rPr>
              <a:t>输出圆的半径。</a:t>
            </a:r>
            <a:endParaRPr lang="zh-CN" altLang="en-US" sz="1800" dirty="0">
              <a:ea typeface="宋体" panose="02010600030101010101" pitchFamily="2" charset="-122"/>
              <a:cs typeface="Times New Roman" panose="02020603050405020304" pitchFamily="18" charset="0"/>
            </a:endParaRPr>
          </a:p>
        </p:txBody>
      </p:sp>
      <p:sp>
        <p:nvSpPr>
          <p:cNvPr id="44064" name="Line 32"/>
          <p:cNvSpPr>
            <a:spLocks noChangeShapeType="1"/>
          </p:cNvSpPr>
          <p:nvPr/>
        </p:nvSpPr>
        <p:spPr bwMode="auto">
          <a:xfrm flipV="1">
            <a:off x="4214810" y="4191000"/>
            <a:ext cx="2643190" cy="1381140"/>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
        <p:nvSpPr>
          <p:cNvPr id="44065" name="Line 33"/>
          <p:cNvSpPr>
            <a:spLocks noChangeShapeType="1"/>
          </p:cNvSpPr>
          <p:nvPr/>
        </p:nvSpPr>
        <p:spPr bwMode="auto">
          <a:xfrm flipV="1">
            <a:off x="3286116" y="5334000"/>
            <a:ext cx="3571884" cy="595330"/>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
        <p:nvSpPr>
          <p:cNvPr id="44066" name="Text Box 34"/>
          <p:cNvSpPr txBox="1">
            <a:spLocks noChangeArrowheads="1"/>
          </p:cNvSpPr>
          <p:nvPr/>
        </p:nvSpPr>
        <p:spPr bwMode="auto">
          <a:xfrm>
            <a:off x="164178" y="6160763"/>
            <a:ext cx="8713788" cy="650875"/>
          </a:xfrm>
          <a:prstGeom prst="rect">
            <a:avLst/>
          </a:prstGeom>
          <a:solidFill>
            <a:schemeClr val="accent1">
              <a:lumMod val="40000"/>
              <a:lumOff val="60000"/>
            </a:schemeClr>
          </a:solid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写一个测试类，创建两个</a:t>
            </a:r>
            <a:r>
              <a:rPr lang="en-US" altLang="zh-CN" sz="1800" dirty="0">
                <a:ea typeface="宋体" panose="02010600030101010101" pitchFamily="2" charset="-122"/>
                <a:cs typeface="Times New Roman" panose="02020603050405020304" pitchFamily="18" charset="0"/>
              </a:rPr>
              <a:t>Circle</a:t>
            </a:r>
            <a:r>
              <a:rPr lang="zh-CN" altLang="en-US" sz="1800" dirty="0">
                <a:ea typeface="宋体" panose="02010600030101010101" pitchFamily="2" charset="-122"/>
                <a:cs typeface="Times New Roman" panose="02020603050405020304" pitchFamily="18" charset="0"/>
              </a:rPr>
              <a:t>对象，判断其颜色是否相等；利用</a:t>
            </a:r>
            <a:r>
              <a:rPr lang="en-US" altLang="zh-CN" sz="1800" dirty="0">
                <a:ea typeface="宋体" panose="02010600030101010101" pitchFamily="2" charset="-122"/>
                <a:cs typeface="Times New Roman" panose="02020603050405020304" pitchFamily="18" charset="0"/>
              </a:rPr>
              <a:t>equals</a:t>
            </a:r>
            <a:r>
              <a:rPr lang="zh-CN" altLang="en-US" sz="1800" dirty="0">
                <a:ea typeface="宋体" panose="02010600030101010101" pitchFamily="2" charset="-122"/>
                <a:cs typeface="Times New Roman" panose="02020603050405020304" pitchFamily="18" charset="0"/>
              </a:rPr>
              <a:t>方法判断其半径是否相等；利用</a:t>
            </a:r>
            <a:r>
              <a:rPr lang="en-US" altLang="zh-CN" sz="1800" dirty="0" err="1">
                <a:ea typeface="宋体" panose="02010600030101010101" pitchFamily="2" charset="-122"/>
                <a:cs typeface="Times New Roman" panose="02020603050405020304" pitchFamily="18" charset="0"/>
              </a:rPr>
              <a:t>toString</a:t>
            </a:r>
            <a:r>
              <a:rPr lang="en-US" altLang="zh-CN" sz="1800" dirty="0">
                <a:ea typeface="宋体" panose="02010600030101010101" pitchFamily="2" charset="-122"/>
                <a:cs typeface="Times New Roman" panose="02020603050405020304" pitchFamily="18" charset="0"/>
              </a:rPr>
              <a:t>()</a:t>
            </a:r>
            <a:r>
              <a:rPr lang="zh-CN" altLang="en-US" sz="1800" dirty="0">
                <a:ea typeface="宋体" panose="02010600030101010101" pitchFamily="2" charset="-122"/>
                <a:cs typeface="Times New Roman" panose="02020603050405020304" pitchFamily="18" charset="0"/>
              </a:rPr>
              <a:t>方法输出其半径。</a:t>
            </a:r>
            <a:endParaRPr lang="zh-CN" altLang="en-US" sz="18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b="1" dirty="0" smtClean="0"/>
              <a:t>练  习</a:t>
            </a:r>
            <a:endParaRPr lang="zh-CN" altLang="en-US" b="1" dirty="0"/>
          </a:p>
        </p:txBody>
      </p:sp>
      <p:sp>
        <p:nvSpPr>
          <p:cNvPr id="3" name="内容占位符 2"/>
          <p:cNvSpPr>
            <a:spLocks noGrp="1"/>
          </p:cNvSpPr>
          <p:nvPr>
            <p:ph idx="1"/>
          </p:nvPr>
        </p:nvSpPr>
        <p:spPr/>
        <p:txBody>
          <a:bodyPr/>
          <a:lstStyle/>
          <a:p>
            <a:pPr marL="457200" indent="-457200">
              <a:buFont typeface="+mj-lt"/>
              <a:buAutoNum type="arabicPeriod"/>
              <a:defRPr/>
            </a:pPr>
            <a:r>
              <a:rPr lang="zh-CN" altLang="en-US" dirty="0" smtClean="0">
                <a:ea typeface="宋体" panose="02010600030101010101" pitchFamily="2" charset="-122"/>
              </a:rPr>
              <a:t>编写</a:t>
            </a:r>
            <a:r>
              <a:rPr lang="en-US" altLang="zh-CN" dirty="0" err="1" smtClean="0">
                <a:ea typeface="宋体" panose="02010600030101010101" pitchFamily="2" charset="-122"/>
              </a:rPr>
              <a:t>MyDate</a:t>
            </a:r>
            <a:r>
              <a:rPr lang="zh-CN" altLang="en-US" dirty="0" smtClean="0">
                <a:ea typeface="宋体" panose="02010600030101010101" pitchFamily="2" charset="-122"/>
              </a:rPr>
              <a:t>类表示日期，类中包含属性</a:t>
            </a:r>
            <a:r>
              <a:rPr lang="en-US" altLang="zh-CN" dirty="0" smtClean="0">
                <a:ea typeface="宋体" panose="02010600030101010101" pitchFamily="2" charset="-122"/>
              </a:rPr>
              <a:t>day</a:t>
            </a:r>
            <a:r>
              <a:rPr lang="zh-CN" altLang="en-US" dirty="0" smtClean="0">
                <a:ea typeface="宋体" panose="02010600030101010101" pitchFamily="2" charset="-122"/>
              </a:rPr>
              <a:t>、</a:t>
            </a:r>
            <a:r>
              <a:rPr lang="en-US" altLang="zh-CN" dirty="0" smtClean="0">
                <a:ea typeface="宋体" panose="02010600030101010101" pitchFamily="2" charset="-122"/>
              </a:rPr>
              <a:t>month</a:t>
            </a:r>
            <a:r>
              <a:rPr lang="zh-CN" altLang="en-US" dirty="0" smtClean="0">
                <a:ea typeface="宋体" panose="02010600030101010101" pitchFamily="2" charset="-122"/>
              </a:rPr>
              <a:t>和</a:t>
            </a:r>
            <a:r>
              <a:rPr lang="en-US" altLang="zh-CN" dirty="0" smtClean="0">
                <a:ea typeface="宋体" panose="02010600030101010101" pitchFamily="2" charset="-122"/>
              </a:rPr>
              <a:t>year</a:t>
            </a:r>
            <a:r>
              <a:rPr lang="zh-CN" altLang="en-US" dirty="0" smtClean="0">
                <a:ea typeface="宋体" panose="02010600030101010101" pitchFamily="2" charset="-122"/>
              </a:rPr>
              <a:t>，提供必要的方法，并覆盖</a:t>
            </a:r>
            <a:r>
              <a:rPr lang="en-US" altLang="zh-CN" dirty="0" smtClean="0">
                <a:ea typeface="宋体" panose="02010600030101010101" pitchFamily="2" charset="-122"/>
              </a:rPr>
              <a:t>equals</a:t>
            </a:r>
            <a:r>
              <a:rPr lang="zh-CN" altLang="en-US" dirty="0" smtClean="0">
                <a:ea typeface="宋体" panose="02010600030101010101" pitchFamily="2" charset="-122"/>
              </a:rPr>
              <a:t>方法以比较年、月、日是否相同。</a:t>
            </a:r>
            <a:endParaRPr lang="zh-CN" altLang="en-US" dirty="0" smtClean="0">
              <a:ea typeface="宋体" panose="02010600030101010101" pitchFamily="2" charset="-122"/>
            </a:endParaRPr>
          </a:p>
          <a:p>
            <a:pPr marL="457200" indent="-457200">
              <a:buFont typeface="+mj-lt"/>
              <a:buAutoNum type="arabicPeriod"/>
              <a:defRPr/>
            </a:pPr>
            <a:r>
              <a:rPr lang="zh-CN" altLang="en-US" dirty="0" smtClean="0">
                <a:ea typeface="宋体" panose="02010600030101010101" pitchFamily="2" charset="-122"/>
              </a:rPr>
              <a:t>在</a:t>
            </a:r>
            <a:r>
              <a:rPr lang="en-US" altLang="zh-CN" dirty="0" err="1" smtClean="0">
                <a:ea typeface="宋体" panose="02010600030101010101" pitchFamily="2" charset="-122"/>
              </a:rPr>
              <a:t>TestDate</a:t>
            </a:r>
            <a:r>
              <a:rPr lang="zh-CN" altLang="en-US" dirty="0" smtClean="0">
                <a:ea typeface="宋体" panose="02010600030101010101" pitchFamily="2" charset="-122"/>
              </a:rPr>
              <a:t>类的</a:t>
            </a:r>
            <a:r>
              <a:rPr lang="en-US" altLang="zh-CN" dirty="0" smtClean="0">
                <a:ea typeface="宋体" panose="02010600030101010101" pitchFamily="2" charset="-122"/>
              </a:rPr>
              <a:t>main</a:t>
            </a:r>
            <a:r>
              <a:rPr lang="zh-CN" altLang="en-US" dirty="0" smtClean="0">
                <a:ea typeface="宋体" panose="02010600030101010101" pitchFamily="2" charset="-122"/>
              </a:rPr>
              <a:t>方法中，创建两个日期均为</a:t>
            </a:r>
            <a:r>
              <a:rPr lang="en-US" altLang="zh-CN" dirty="0" smtClean="0">
                <a:ea typeface="宋体" panose="02010600030101010101" pitchFamily="2" charset="-122"/>
              </a:rPr>
              <a:t>2014</a:t>
            </a:r>
            <a:r>
              <a:rPr lang="zh-CN" altLang="en-US" dirty="0" smtClean="0">
                <a:ea typeface="宋体" panose="02010600030101010101" pitchFamily="2" charset="-122"/>
              </a:rPr>
              <a:t>年</a:t>
            </a:r>
            <a:r>
              <a:rPr lang="en-US" altLang="zh-CN" dirty="0" smtClean="0">
                <a:ea typeface="宋体" panose="02010600030101010101" pitchFamily="2" charset="-122"/>
              </a:rPr>
              <a:t>10</a:t>
            </a:r>
            <a:r>
              <a:rPr lang="zh-CN" altLang="en-US" dirty="0" smtClean="0">
                <a:ea typeface="宋体" panose="02010600030101010101" pitchFamily="2" charset="-122"/>
              </a:rPr>
              <a:t>月</a:t>
            </a:r>
            <a:r>
              <a:rPr lang="en-US" altLang="zh-CN" dirty="0" smtClean="0">
                <a:ea typeface="宋体" panose="02010600030101010101" pitchFamily="2" charset="-122"/>
              </a:rPr>
              <a:t>1</a:t>
            </a:r>
            <a:r>
              <a:rPr lang="zh-CN" altLang="en-US" dirty="0" smtClean="0">
                <a:ea typeface="宋体" panose="02010600030101010101" pitchFamily="2" charset="-122"/>
              </a:rPr>
              <a:t>日的</a:t>
            </a:r>
            <a:r>
              <a:rPr lang="en-US" altLang="zh-CN" dirty="0" err="1" smtClean="0">
                <a:ea typeface="宋体" panose="02010600030101010101" pitchFamily="2" charset="-122"/>
              </a:rPr>
              <a:t>MyDate</a:t>
            </a:r>
            <a:r>
              <a:rPr lang="zh-CN" altLang="en-US" dirty="0" smtClean="0">
                <a:ea typeface="宋体" panose="02010600030101010101" pitchFamily="2" charset="-122"/>
              </a:rPr>
              <a:t>对象，比较它们是否相同。通过</a:t>
            </a:r>
            <a:r>
              <a:rPr lang="en-US" altLang="zh-CN" dirty="0" err="1" smtClean="0">
                <a:ea typeface="宋体" panose="02010600030101010101" pitchFamily="2" charset="-122"/>
              </a:rPr>
              <a:t>toString</a:t>
            </a:r>
            <a:r>
              <a:rPr lang="zh-CN" altLang="en-US" dirty="0" smtClean="0">
                <a:ea typeface="宋体" panose="02010600030101010101" pitchFamily="2" charset="-122"/>
              </a:rPr>
              <a:t>方法打印两个对象日期</a:t>
            </a:r>
            <a:endParaRPr lang="zh-CN" altLang="en-US"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457852" y="761754"/>
            <a:ext cx="3068781" cy="723030"/>
          </a:xfrm>
        </p:spPr>
        <p:txBody>
          <a:bodyPr/>
          <a:lstStyle/>
          <a:p>
            <a:pPr algn="l" eaLnBrk="1" hangingPunct="1">
              <a:defRPr/>
            </a:pPr>
            <a:r>
              <a:rPr lang="zh-CN" altLang="en-US" b="1" dirty="0" smtClean="0">
                <a:latin typeface="+mn-lt"/>
                <a:ea typeface="宋体" panose="02010600030101010101" pitchFamily="2" charset="-122"/>
                <a:cs typeface="Times New Roman" panose="02020603050405020304" pitchFamily="18" charset="0"/>
              </a:rPr>
              <a:t>类的继承 </a:t>
            </a:r>
            <a:r>
              <a:rPr lang="en-US" altLang="zh-CN" b="1" dirty="0" smtClean="0">
                <a:latin typeface="+mn-lt"/>
                <a:ea typeface="宋体" panose="02010600030101010101" pitchFamily="2" charset="-122"/>
                <a:cs typeface="Times New Roman" panose="02020603050405020304" pitchFamily="18" charset="0"/>
              </a:rPr>
              <a:t>(4)</a:t>
            </a:r>
            <a:endParaRPr lang="en-US" altLang="zh-CN" b="1" dirty="0" smtClean="0">
              <a:latin typeface="+mn-lt"/>
              <a:ea typeface="宋体" panose="02010600030101010101" pitchFamily="2" charset="-122"/>
              <a:cs typeface="Times New Roman" panose="02020603050405020304" pitchFamily="18" charset="0"/>
            </a:endParaRPr>
          </a:p>
        </p:txBody>
      </p:sp>
      <p:sp>
        <p:nvSpPr>
          <p:cNvPr id="10243" name="Rectangle 3"/>
          <p:cNvSpPr>
            <a:spLocks noChangeArrowheads="1"/>
          </p:cNvSpPr>
          <p:nvPr/>
        </p:nvSpPr>
        <p:spPr bwMode="auto">
          <a:xfrm>
            <a:off x="250825" y="1812862"/>
            <a:ext cx="8210550" cy="2259080"/>
          </a:xfrm>
          <a:prstGeom prst="rect">
            <a:avLst/>
          </a:prstGeom>
          <a:noFill/>
          <a:ln w="9525">
            <a:noFill/>
            <a:miter lim="800000"/>
          </a:ln>
        </p:spPr>
        <p:txBody>
          <a:bodyPr>
            <a:spAutoFit/>
          </a:bodyPr>
          <a:lstStyle/>
          <a:p>
            <a:pPr marL="457200" indent="-457200">
              <a:lnSpc>
                <a:spcPct val="110000"/>
              </a:lnSpc>
              <a:buFont typeface="Wingdings" panose="05000000000000000000" pitchFamily="2" charset="2"/>
              <a:buChar char="l"/>
            </a:pPr>
            <a:r>
              <a:rPr lang="zh-CN" altLang="en-US" sz="2500" dirty="0">
                <a:ea typeface="宋体" panose="02010600030101010101" pitchFamily="2" charset="-122"/>
                <a:cs typeface="Times New Roman" panose="02020603050405020304" pitchFamily="18" charset="0"/>
              </a:rPr>
              <a:t>子类继承了父类，就继承了父类的方法和属性。</a:t>
            </a:r>
            <a:endParaRPr lang="zh-CN" altLang="en-US" sz="2500" dirty="0">
              <a:ea typeface="宋体" panose="02010600030101010101" pitchFamily="2" charset="-122"/>
              <a:cs typeface="Times New Roman" panose="02020603050405020304" pitchFamily="18" charset="0"/>
            </a:endParaRPr>
          </a:p>
          <a:p>
            <a:pPr marL="457200" indent="-457200">
              <a:lnSpc>
                <a:spcPct val="110000"/>
              </a:lnSpc>
              <a:buFont typeface="Wingdings" panose="05000000000000000000" pitchFamily="2" charset="2"/>
              <a:buChar char="l"/>
            </a:pPr>
            <a:r>
              <a:rPr lang="zh-CN" altLang="en-US" sz="2500" dirty="0">
                <a:ea typeface="宋体" panose="02010600030101010101" pitchFamily="2" charset="-122"/>
                <a:cs typeface="Times New Roman" panose="02020603050405020304" pitchFamily="18" charset="0"/>
              </a:rPr>
              <a:t>在子类中，可以使用父类中定义的方法和属性，也可以创建新的数据和方法。</a:t>
            </a:r>
            <a:endParaRPr lang="zh-CN" altLang="en-US" sz="2500" dirty="0">
              <a:ea typeface="宋体" panose="02010600030101010101" pitchFamily="2" charset="-122"/>
              <a:cs typeface="Times New Roman" panose="02020603050405020304" pitchFamily="18" charset="0"/>
            </a:endParaRPr>
          </a:p>
          <a:p>
            <a:pPr marL="457200" indent="-457200">
              <a:lnSpc>
                <a:spcPct val="110000"/>
              </a:lnSpc>
              <a:buFont typeface="Wingdings" panose="05000000000000000000" pitchFamily="2" charset="2"/>
              <a:buChar char="l"/>
            </a:pPr>
            <a:r>
              <a:rPr lang="zh-CN" altLang="en-US" sz="2500" dirty="0" smtClean="0">
                <a:ea typeface="宋体" panose="02010600030101010101" pitchFamily="2" charset="-122"/>
                <a:cs typeface="Times New Roman" panose="02020603050405020304" pitchFamily="18" charset="0"/>
              </a:rPr>
              <a:t>在</a:t>
            </a:r>
            <a:r>
              <a:rPr lang="en-US" altLang="zh-CN" sz="2500" dirty="0">
                <a:ea typeface="宋体" panose="02010600030101010101" pitchFamily="2" charset="-122"/>
                <a:cs typeface="Times New Roman" panose="02020603050405020304" pitchFamily="18" charset="0"/>
              </a:rPr>
              <a:t>Java </a:t>
            </a:r>
            <a:r>
              <a:rPr lang="zh-CN" altLang="en-US" sz="2500" dirty="0">
                <a:ea typeface="宋体" panose="02010600030101010101" pitchFamily="2" charset="-122"/>
                <a:cs typeface="Times New Roman" panose="02020603050405020304" pitchFamily="18" charset="0"/>
              </a:rPr>
              <a:t>中，继承的关键字用的是“</a:t>
            </a:r>
            <a:r>
              <a:rPr lang="en-US" altLang="zh-CN" sz="2500" dirty="0">
                <a:solidFill>
                  <a:srgbClr val="0000FF"/>
                </a:solidFill>
                <a:ea typeface="宋体" panose="02010600030101010101" pitchFamily="2" charset="-122"/>
                <a:cs typeface="Times New Roman" panose="02020603050405020304" pitchFamily="18" charset="0"/>
              </a:rPr>
              <a:t>extends</a:t>
            </a:r>
            <a:r>
              <a:rPr lang="en-US" altLang="zh-CN" sz="2500" dirty="0">
                <a:ea typeface="宋体" panose="02010600030101010101" pitchFamily="2" charset="-122"/>
                <a:cs typeface="Times New Roman" panose="02020603050405020304" pitchFamily="18" charset="0"/>
              </a:rPr>
              <a:t>”</a:t>
            </a:r>
            <a:r>
              <a:rPr lang="zh-CN" altLang="en-US" sz="2500" dirty="0">
                <a:ea typeface="宋体" panose="02010600030101010101" pitchFamily="2" charset="-122"/>
                <a:cs typeface="Times New Roman" panose="02020603050405020304" pitchFamily="18" charset="0"/>
              </a:rPr>
              <a:t>，即子类不是父类的子集，而是对父类的“扩展”</a:t>
            </a:r>
            <a:r>
              <a:rPr lang="zh-CN" altLang="en-US" sz="2800" dirty="0" smtClean="0">
                <a:ea typeface="宋体" panose="02010600030101010101" pitchFamily="2" charset="-122"/>
                <a:cs typeface="Times New Roman" panose="02020603050405020304" pitchFamily="18" charset="0"/>
              </a:rPr>
              <a:t>。</a:t>
            </a:r>
            <a:endParaRPr lang="zh-CN" altLang="en-US" sz="28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928662" y="2445245"/>
            <a:ext cx="7786742" cy="769441"/>
          </a:xfrm>
          <a:prstGeom prst="rect">
            <a:avLst/>
          </a:prstGeom>
          <a:noFill/>
        </p:spPr>
        <p:txBody>
          <a:bodyPr wrap="square" rtlCol="0">
            <a:spAutoFit/>
          </a:bodyPr>
          <a:lstStyle/>
          <a:p>
            <a:r>
              <a:rPr lang="zh-CN" altLang="en-US" sz="4400" dirty="0" smtClean="0">
                <a:solidFill>
                  <a:schemeClr val="bg1"/>
                </a:solidFill>
              </a:rPr>
              <a:t>第四节 </a:t>
            </a:r>
            <a:r>
              <a:rPr lang="en-US" altLang="zh-CN" sz="4400" dirty="0" smtClean="0">
                <a:solidFill>
                  <a:schemeClr val="bg1"/>
                </a:solidFill>
              </a:rPr>
              <a:t>static </a:t>
            </a:r>
            <a:r>
              <a:rPr lang="zh-CN" altLang="en-US" sz="4400" dirty="0" smtClean="0">
                <a:solidFill>
                  <a:schemeClr val="bg1"/>
                </a:solidFill>
              </a:rPr>
              <a:t>与 </a:t>
            </a:r>
            <a:r>
              <a:rPr lang="en-US" altLang="zh-CN" sz="4400" dirty="0" smtClean="0">
                <a:solidFill>
                  <a:schemeClr val="bg1"/>
                </a:solidFill>
              </a:rPr>
              <a:t>final </a:t>
            </a:r>
            <a:r>
              <a:rPr lang="zh-CN" altLang="en-US" sz="4400" dirty="0" smtClean="0">
                <a:solidFill>
                  <a:schemeClr val="bg1"/>
                </a:solidFill>
              </a:rPr>
              <a:t>修饰符</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509722"/>
            <a:ext cx="8686800" cy="3276600"/>
          </a:xfrm>
          <a:noFill/>
        </p:spPr>
        <p:txBody>
          <a:bodyPr lIns="92075" tIns="46038" rIns="92075" bIns="46038"/>
          <a:lstStyle/>
          <a:p>
            <a:pPr eaLnBrk="1" hangingPunct="1">
              <a:buFontTx/>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当我们编写一个类时，其实就是在描述其对象的属性和行为，而并没有产生实质上的对象，只有通过</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new</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endParaRPr lang="zh-CN" altLang="en-US" sz="2400" dirty="0" smtClean="0">
              <a:solidFill>
                <a:schemeClr val="hlink"/>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solidFill>
                <a:schemeClr val="hlink"/>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solidFill>
                <a:schemeClr val="hlink"/>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099" name="Picture 3" descr="静态变量1"/>
          <p:cNvPicPr>
            <a:picLocks noChangeAspect="1" noChangeArrowheads="1"/>
          </p:cNvPicPr>
          <p:nvPr/>
        </p:nvPicPr>
        <p:blipFill>
          <a:blip r:embed="rId1"/>
          <a:srcRect/>
          <a:stretch>
            <a:fillRect/>
          </a:stretch>
        </p:blipFill>
        <p:spPr bwMode="auto">
          <a:xfrm>
            <a:off x="2124075" y="4802208"/>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en-US" altLang="zh-CN" sz="36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600" b="1" dirty="0" smtClean="0">
                <a:latin typeface="Times New Roman" panose="02020603050405020304" pitchFamily="18" charset="0"/>
                <a:ea typeface="宋体" panose="02010600030101010101" pitchFamily="2" charset="-122"/>
                <a:cs typeface="Times New Roman" panose="02020603050405020304" pitchFamily="18" charset="0"/>
              </a:rPr>
              <a:t>关键字</a:t>
            </a:r>
            <a:r>
              <a:rPr lang="en-US" altLang="zh-CN" sz="3600" b="1" dirty="0" smtClean="0">
                <a:solidFill>
                  <a:srgbClr val="C00000"/>
                </a:solidFill>
                <a:latin typeface="+mn-lt"/>
                <a:ea typeface="宋体" panose="02010600030101010101" pitchFamily="2" charset="-122"/>
                <a:cs typeface="Times New Roman" panose="02020603050405020304" pitchFamily="18" charset="0"/>
              </a:rPr>
              <a:t>static</a:t>
            </a:r>
            <a:endParaRPr lang="en-US" altLang="zh-CN" sz="3600" b="1" dirty="0" smtClean="0">
              <a:solidFill>
                <a:srgbClr val="C00000"/>
              </a:solidFill>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smtClean="0">
                <a:latin typeface="+mn-lt"/>
                <a:ea typeface="宋体" panose="02010600030101010101" pitchFamily="2" charset="-122"/>
                <a:cs typeface="Times New Roman" panose="02020603050405020304" pitchFamily="18" charset="0"/>
              </a:rPr>
              <a:t>关键字</a:t>
            </a:r>
            <a:r>
              <a:rPr lang="en-US" altLang="zh-CN" sz="3600" b="1" dirty="0" smtClean="0">
                <a:solidFill>
                  <a:srgbClr val="C00000"/>
                </a:solidFill>
                <a:latin typeface="+mn-lt"/>
                <a:ea typeface="宋体" panose="02010600030101010101" pitchFamily="2" charset="-122"/>
                <a:cs typeface="Times New Roman" panose="02020603050405020304" pitchFamily="18" charset="0"/>
              </a:rPr>
              <a:t>static</a:t>
            </a:r>
            <a:endParaRPr lang="en-US" altLang="zh-CN" sz="3600" b="1" dirty="0" smtClean="0">
              <a:solidFill>
                <a:srgbClr val="C00000"/>
              </a:solidFill>
              <a:latin typeface="+mn-lt"/>
              <a:ea typeface="宋体" panose="02010600030101010101" pitchFamily="2" charset="-122"/>
              <a:cs typeface="Times New Roman" panose="02020603050405020304" pitchFamily="18" charset="0"/>
            </a:endParaRPr>
          </a:p>
        </p:txBody>
      </p:sp>
      <p:sp>
        <p:nvSpPr>
          <p:cNvPr id="5123" name="Rectangle 3"/>
          <p:cNvSpPr>
            <a:spLocks noGrp="1" noChangeArrowheads="1"/>
          </p:cNvSpPr>
          <p:nvPr>
            <p:ph type="body" idx="1"/>
          </p:nvPr>
        </p:nvSpPr>
        <p:spPr>
          <a:xfrm>
            <a:off x="500034" y="1275928"/>
            <a:ext cx="7978775" cy="5105400"/>
          </a:xfrm>
        </p:spPr>
        <p:txBody>
          <a:bodyPr/>
          <a:lstStyle/>
          <a:p>
            <a:pPr algn="just" eaLnBrk="1" hangingPunct="1">
              <a:lnSpc>
                <a:spcPct val="80000"/>
              </a:lnSpc>
              <a:spcBef>
                <a:spcPct val="40000"/>
              </a:spcBef>
              <a:buFont typeface="Wingdings" panose="05000000000000000000" pitchFamily="2" charset="2"/>
              <a:buChar char="l"/>
            </a:pPr>
            <a:r>
              <a:rPr lang="en-US" altLang="zh-CN" sz="2000" dirty="0" smtClean="0">
                <a:solidFill>
                  <a:srgbClr val="C00000"/>
                </a:solidFill>
                <a:ea typeface="宋体" panose="02010600030101010101" pitchFamily="2" charset="-122"/>
                <a:cs typeface="Times New Roman" panose="02020603050405020304" pitchFamily="18" charset="0"/>
              </a:rPr>
              <a:t>class Circle{</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65000"/>
              </a:lnSpc>
              <a:spcBef>
                <a:spcPct val="40000"/>
              </a:spcBef>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private double radius;</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80000"/>
              </a:lnSpc>
              <a:spcBef>
                <a:spcPct val="40000"/>
              </a:spcBef>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Circle(double radius){</a:t>
            </a:r>
            <a:r>
              <a:rPr lang="en-US" altLang="zh-CN" sz="2000" dirty="0" err="1" smtClean="0">
                <a:solidFill>
                  <a:srgbClr val="C00000"/>
                </a:solidFill>
                <a:ea typeface="宋体" panose="02010600030101010101" pitchFamily="2" charset="-122"/>
                <a:cs typeface="Times New Roman" panose="02020603050405020304" pitchFamily="18" charset="0"/>
              </a:rPr>
              <a:t>this.radius</a:t>
            </a:r>
            <a:r>
              <a:rPr lang="en-US" altLang="zh-CN" sz="2000" dirty="0" smtClean="0">
                <a:solidFill>
                  <a:srgbClr val="C00000"/>
                </a:solidFill>
                <a:ea typeface="宋体" panose="02010600030101010101" pitchFamily="2" charset="-122"/>
                <a:cs typeface="Times New Roman" panose="02020603050405020304" pitchFamily="18" charset="0"/>
              </a:rPr>
              <a:t>=radius;}</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80000"/>
              </a:lnSpc>
              <a:spcBef>
                <a:spcPct val="40000"/>
              </a:spcBef>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double </a:t>
            </a:r>
            <a:r>
              <a:rPr lang="en-US" altLang="zh-CN" sz="2000" dirty="0" err="1" smtClean="0">
                <a:solidFill>
                  <a:srgbClr val="C00000"/>
                </a:solidFill>
                <a:ea typeface="宋体" panose="02010600030101010101" pitchFamily="2" charset="-122"/>
                <a:cs typeface="Times New Roman" panose="02020603050405020304" pitchFamily="18" charset="0"/>
              </a:rPr>
              <a:t>findArea</a:t>
            </a:r>
            <a:r>
              <a:rPr lang="en-US" altLang="zh-CN" sz="2000" dirty="0" smtClean="0">
                <a:solidFill>
                  <a:srgbClr val="C00000"/>
                </a:solidFill>
                <a:ea typeface="宋体" panose="02010600030101010101" pitchFamily="2" charset="-122"/>
                <a:cs typeface="Times New Roman" panose="02020603050405020304" pitchFamily="18" charset="0"/>
              </a:rPr>
              <a:t>(){return </a:t>
            </a:r>
            <a:r>
              <a:rPr lang="en-US" altLang="zh-CN" sz="2000" dirty="0" err="1" smtClean="0">
                <a:solidFill>
                  <a:srgbClr val="C00000"/>
                </a:solidFill>
                <a:ea typeface="宋体" panose="02010600030101010101" pitchFamily="2" charset="-122"/>
                <a:cs typeface="Times New Roman" panose="02020603050405020304" pitchFamily="18" charset="0"/>
              </a:rPr>
              <a:t>Math.PI</a:t>
            </a:r>
            <a:r>
              <a:rPr lang="en-US" altLang="zh-CN" sz="2000" dirty="0" smtClean="0">
                <a:solidFill>
                  <a:srgbClr val="C00000"/>
                </a:solidFill>
                <a:ea typeface="宋体" panose="02010600030101010101" pitchFamily="2" charset="-122"/>
                <a:cs typeface="Times New Roman" panose="02020603050405020304" pitchFamily="18" charset="0"/>
              </a:rPr>
              <a:t>*radius*radius;}}</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创建两个</a:t>
            </a:r>
            <a:r>
              <a:rPr lang="en-US" altLang="zh-CN" sz="2000" dirty="0" smtClean="0">
                <a:ea typeface="宋体" panose="02010600030101010101" pitchFamily="2" charset="-122"/>
                <a:cs typeface="Times New Roman" panose="02020603050405020304" pitchFamily="18" charset="0"/>
              </a:rPr>
              <a:t>Circle</a:t>
            </a:r>
            <a:r>
              <a:rPr lang="zh-CN" altLang="en-US" sz="2000" dirty="0" smtClean="0">
                <a:ea typeface="宋体" panose="02010600030101010101" pitchFamily="2" charset="-122"/>
                <a:cs typeface="Times New Roman" panose="02020603050405020304" pitchFamily="18" charset="0"/>
              </a:rPr>
              <a:t>对象</a:t>
            </a:r>
            <a:endParaRPr lang="zh-CN" altLang="en-US" sz="2000" dirty="0" smtClean="0">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Circle c1=new Circle(2.0);	//c1.radius=2.0</a:t>
            </a:r>
            <a:endParaRPr lang="en-US" altLang="zh-CN" sz="2000" dirty="0" smtClean="0">
              <a:solidFill>
                <a:srgbClr val="C00000"/>
              </a:solidFill>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Circle c2=new Circle(3.0);	//c2.radius=3.0</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Circle</a:t>
            </a:r>
            <a:r>
              <a:rPr lang="zh-CN" altLang="en-US" sz="2400" dirty="0" smtClean="0">
                <a:ea typeface="宋体" panose="02010600030101010101" pitchFamily="2" charset="-122"/>
                <a:cs typeface="Times New Roman" panose="02020603050405020304" pitchFamily="18" charset="0"/>
              </a:rPr>
              <a:t>类中的变量</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是一个</a:t>
            </a:r>
            <a:r>
              <a:rPr lang="zh-CN" altLang="en-US" sz="2400" dirty="0" smtClean="0">
                <a:solidFill>
                  <a:schemeClr val="accent2"/>
                </a:solidFill>
                <a:ea typeface="宋体" panose="02010600030101010101" pitchFamily="2" charset="-122"/>
                <a:cs typeface="Times New Roman" panose="02020603050405020304" pitchFamily="18" charset="0"/>
              </a:rPr>
              <a:t>实例变量</a:t>
            </a:r>
            <a:r>
              <a:rPr lang="en-US" altLang="zh-CN" sz="2400" dirty="0" smtClean="0">
                <a:ea typeface="宋体" panose="02010600030101010101" pitchFamily="2" charset="-122"/>
                <a:cs typeface="Times New Roman" panose="02020603050405020304" pitchFamily="18" charset="0"/>
              </a:rPr>
              <a:t>(instance variable)</a:t>
            </a:r>
            <a:r>
              <a:rPr lang="zh-CN" altLang="en-US" sz="2400" dirty="0" smtClean="0">
                <a:ea typeface="宋体" panose="02010600030101010101" pitchFamily="2" charset="-122"/>
                <a:cs typeface="Times New Roman" panose="02020603050405020304" pitchFamily="18" charset="0"/>
              </a:rPr>
              <a:t>，它属于类的每一个对象，不能被同一个类的不同对象所共享。</a:t>
            </a:r>
            <a:endParaRPr lang="zh-CN" altLang="en-US" sz="2400" dirty="0" smtClean="0">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上例中</a:t>
            </a:r>
            <a:r>
              <a:rPr lang="en-US" altLang="zh-CN" sz="2400" dirty="0" smtClean="0">
                <a:ea typeface="宋体" panose="02010600030101010101" pitchFamily="2" charset="-122"/>
                <a:cs typeface="Times New Roman" panose="02020603050405020304" pitchFamily="18" charset="0"/>
              </a:rPr>
              <a:t>c1</a:t>
            </a:r>
            <a:r>
              <a:rPr lang="zh-CN" altLang="en-US" sz="2400" dirty="0" smtClean="0">
                <a:ea typeface="宋体" panose="02010600030101010101" pitchFamily="2" charset="-122"/>
                <a:cs typeface="Times New Roman" panose="02020603050405020304" pitchFamily="18" charset="0"/>
              </a:rPr>
              <a:t>的</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独立于</a:t>
            </a:r>
            <a:r>
              <a:rPr lang="en-US" altLang="zh-CN" sz="2400" dirty="0" smtClean="0">
                <a:ea typeface="宋体" panose="02010600030101010101" pitchFamily="2" charset="-122"/>
                <a:cs typeface="Times New Roman" panose="02020603050405020304" pitchFamily="18" charset="0"/>
              </a:rPr>
              <a:t>c2</a:t>
            </a:r>
            <a:r>
              <a:rPr lang="zh-CN" altLang="en-US" sz="2400" dirty="0" smtClean="0">
                <a:ea typeface="宋体" panose="02010600030101010101" pitchFamily="2" charset="-122"/>
                <a:cs typeface="Times New Roman" panose="02020603050405020304" pitchFamily="18" charset="0"/>
              </a:rPr>
              <a:t>的</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，存储在不同的空间。</a:t>
            </a:r>
            <a:r>
              <a:rPr lang="en-US" altLang="zh-CN" sz="2400" dirty="0" smtClean="0">
                <a:ea typeface="宋体" panose="02010600030101010101" pitchFamily="2" charset="-122"/>
                <a:cs typeface="Times New Roman" panose="02020603050405020304" pitchFamily="18" charset="0"/>
              </a:rPr>
              <a:t>c1</a:t>
            </a:r>
            <a:r>
              <a:rPr lang="zh-CN" altLang="en-US" sz="2400" dirty="0" smtClean="0">
                <a:ea typeface="宋体" panose="02010600030101010101" pitchFamily="2" charset="-122"/>
                <a:cs typeface="Times New Roman" panose="02020603050405020304" pitchFamily="18" charset="0"/>
              </a:rPr>
              <a:t>中的</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变化不会影响</a:t>
            </a:r>
            <a:r>
              <a:rPr lang="en-US" altLang="zh-CN" sz="2400" dirty="0" smtClean="0">
                <a:ea typeface="宋体" panose="02010600030101010101" pitchFamily="2" charset="-122"/>
                <a:cs typeface="Times New Roman" panose="02020603050405020304" pitchFamily="18" charset="0"/>
              </a:rPr>
              <a:t>c2</a:t>
            </a:r>
            <a:r>
              <a:rPr lang="zh-CN" altLang="en-US" sz="2400" dirty="0" smtClean="0">
                <a:ea typeface="宋体" panose="02010600030101010101" pitchFamily="2" charset="-122"/>
                <a:cs typeface="Times New Roman" panose="02020603050405020304" pitchFamily="18" charset="0"/>
              </a:rPr>
              <a:t>的</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，反之亦然。</a:t>
            </a:r>
            <a:endParaRPr lang="zh-CN" altLang="en-US" sz="2400" dirty="0" smtClean="0">
              <a:ea typeface="宋体" panose="02010600030101010101" pitchFamily="2" charset="-122"/>
              <a:cs typeface="Times New Roman" panose="02020603050405020304" pitchFamily="18" charset="0"/>
            </a:endParaRP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ln>
        </p:spPr>
        <p:txBody>
          <a:bodyPr>
            <a:spAutoFit/>
          </a:bodyPr>
          <a:lstStyle/>
          <a:p>
            <a:pPr>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如果想让一个类的所有实例共享数据</a:t>
            </a:r>
            <a:r>
              <a:rPr lang="zh-CN" altLang="en-US" sz="2000" b="1" dirty="0" smtClean="0">
                <a:solidFill>
                  <a:srgbClr val="FF0000"/>
                </a:solidFill>
                <a:ea typeface="宋体" panose="02010600030101010101" pitchFamily="2" charset="-122"/>
                <a:cs typeface="Times New Roman" panose="02020603050405020304" pitchFamily="18" charset="0"/>
              </a:rPr>
              <a:t>，就用</a:t>
            </a:r>
            <a:r>
              <a:rPr lang="zh-CN" altLang="en-US" sz="2000" b="1" dirty="0">
                <a:solidFill>
                  <a:srgbClr val="FF0000"/>
                </a:solidFill>
                <a:ea typeface="宋体" panose="02010600030101010101" pitchFamily="2" charset="-122"/>
                <a:cs typeface="Times New Roman" panose="02020603050405020304" pitchFamily="18" charset="0"/>
              </a:rPr>
              <a:t>类</a:t>
            </a:r>
            <a:r>
              <a:rPr lang="zh-CN" altLang="en-US" sz="2000" b="1" dirty="0" smtClean="0">
                <a:solidFill>
                  <a:srgbClr val="FF0000"/>
                </a:solidFill>
                <a:ea typeface="宋体" panose="02010600030101010101" pitchFamily="2" charset="-122"/>
                <a:cs typeface="Times New Roman" panose="02020603050405020304" pitchFamily="18" charset="0"/>
              </a:rPr>
              <a:t>变量！</a:t>
            </a:r>
            <a:endParaRPr lang="zh-CN" altLang="en-US" sz="20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50876" y="764704"/>
            <a:ext cx="6114256" cy="832698"/>
          </a:xfrm>
        </p:spPr>
        <p:txBody>
          <a:bodyPr/>
          <a:lstStyle/>
          <a:p>
            <a:pPr eaLnBrk="1" hangingPunct="1">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类属性、类方法的设计思想</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15" name="Rectangle 3"/>
          <p:cNvSpPr>
            <a:spLocks noChangeArrowheads="1"/>
          </p:cNvSpPr>
          <p:nvPr/>
        </p:nvSpPr>
        <p:spPr bwMode="auto">
          <a:xfrm>
            <a:off x="611560" y="1916832"/>
            <a:ext cx="7992888" cy="3539430"/>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类</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属性作为该类各个对象之间共享的变量。</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在设计类时</a:t>
            </a: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分析哪些类属性</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不因对象的不同而改变</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，将这些属性设置为类属性。相应的方法设置为类方法</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方法与调用者无关，则这样的方法通常被声明为类方法，由于不需要创建对象就可以调用类方法，从而简化了方法的</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调用</a:t>
            </a:r>
            <a:endParaRPr lang="zh-CN" altLang="en-US"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627784" y="764704"/>
            <a:ext cx="4152510" cy="648072"/>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C00000"/>
                </a:solidFill>
                <a:latin typeface="+mn-lt"/>
                <a:ea typeface="宋体" panose="02010600030101010101" pitchFamily="2" charset="-122"/>
                <a:cs typeface="Times New Roman" panose="02020603050405020304" pitchFamily="18" charset="0"/>
              </a:rPr>
              <a:t>static</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6147" name="Rectangle 3"/>
          <p:cNvSpPr>
            <a:spLocks noGrp="1" noChangeArrowheads="1"/>
          </p:cNvSpPr>
          <p:nvPr>
            <p:ph type="body" idx="1"/>
          </p:nvPr>
        </p:nvSpPr>
        <p:spPr>
          <a:xfrm>
            <a:off x="467544" y="1556792"/>
            <a:ext cx="8424936" cy="4536504"/>
          </a:xfrm>
        </p:spPr>
        <p:txBody>
          <a:bodyPr>
            <a:normAutofit/>
          </a:bodyPr>
          <a:lstStyle/>
          <a:p>
            <a:pPr algn="just">
              <a:spcBef>
                <a:spcPct val="40000"/>
              </a:spcBef>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使用范围：</a:t>
            </a:r>
            <a:endParaRPr lang="en-US" altLang="zh-CN" dirty="0">
              <a:ea typeface="宋体" panose="02010600030101010101" pitchFamily="2" charset="-122"/>
              <a:cs typeface="Times New Roman" panose="02020603050405020304" pitchFamily="18" charset="0"/>
            </a:endParaRPr>
          </a:p>
          <a:p>
            <a:pPr marL="539750" lvl="1" algn="just">
              <a:spcBef>
                <a:spcPct val="40000"/>
              </a:spcBef>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在</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类中，可用</a:t>
            </a:r>
            <a:r>
              <a:rPr lang="en-US" altLang="zh-CN" dirty="0">
                <a:ea typeface="宋体" panose="02010600030101010101" pitchFamily="2" charset="-122"/>
                <a:cs typeface="Times New Roman" panose="02020603050405020304" pitchFamily="18" charset="0"/>
              </a:rPr>
              <a:t>static</a:t>
            </a:r>
            <a:r>
              <a:rPr lang="zh-CN" altLang="en-US" dirty="0">
                <a:ea typeface="宋体" panose="02010600030101010101" pitchFamily="2" charset="-122"/>
                <a:cs typeface="Times New Roman" panose="02020603050405020304" pitchFamily="18" charset="0"/>
              </a:rPr>
              <a:t>修饰</a:t>
            </a:r>
            <a:r>
              <a:rPr lang="zh-CN" altLang="en-US" dirty="0">
                <a:solidFill>
                  <a:srgbClr val="C00000"/>
                </a:solidFill>
                <a:ea typeface="宋体" panose="02010600030101010101" pitchFamily="2" charset="-122"/>
                <a:cs typeface="Times New Roman" panose="02020603050405020304" pitchFamily="18" charset="0"/>
              </a:rPr>
              <a:t>属性、</a:t>
            </a:r>
            <a:r>
              <a:rPr lang="zh-CN" altLang="en-US" dirty="0" smtClean="0">
                <a:solidFill>
                  <a:srgbClr val="C00000"/>
                </a:solidFill>
                <a:ea typeface="宋体" panose="02010600030101010101" pitchFamily="2" charset="-122"/>
                <a:cs typeface="Times New Roman" panose="02020603050405020304" pitchFamily="18" charset="0"/>
              </a:rPr>
              <a:t>方法</a:t>
            </a:r>
            <a:r>
              <a:rPr lang="zh-CN" altLang="en-US" dirty="0" smtClean="0">
                <a:ea typeface="宋体" panose="02010600030101010101" pitchFamily="2" charset="-122"/>
                <a:cs typeface="Times New Roman" panose="02020603050405020304" pitchFamily="18" charset="0"/>
              </a:rPr>
              <a:t>、</a:t>
            </a:r>
            <a:r>
              <a:rPr lang="zh-CN" altLang="en-US" dirty="0" smtClean="0">
                <a:solidFill>
                  <a:srgbClr val="C00000"/>
                </a:solidFill>
                <a:ea typeface="宋体" panose="02010600030101010101" pitchFamily="2" charset="-122"/>
                <a:cs typeface="Times New Roman" panose="02020603050405020304" pitchFamily="18" charset="0"/>
              </a:rPr>
              <a:t>代码块、内部类</a:t>
            </a:r>
            <a:endParaRPr lang="en-US" altLang="zh-CN" dirty="0" smtClean="0">
              <a:solidFill>
                <a:srgbClr val="C00000"/>
              </a:solidFill>
              <a:ea typeface="宋体" panose="02010600030101010101" pitchFamily="2" charset="-122"/>
              <a:cs typeface="Times New Roman" panose="02020603050405020304" pitchFamily="18" charset="0"/>
            </a:endParaRPr>
          </a:p>
          <a:p>
            <a:pPr marL="457200" lvl="1" indent="0" algn="just">
              <a:spcBef>
                <a:spcPct val="40000"/>
              </a:spcBef>
              <a:buNone/>
            </a:pPr>
            <a:endParaRPr lang="en-US" altLang="zh-CN" dirty="0" smtClean="0">
              <a:ea typeface="宋体" panose="02010600030101010101" pitchFamily="2" charset="-122"/>
            </a:endParaRPr>
          </a:p>
          <a:p>
            <a:pPr>
              <a:buFont typeface="Wingdings" panose="05000000000000000000" pitchFamily="2" charset="2"/>
              <a:buChar char="l"/>
            </a:pPr>
            <a:r>
              <a:rPr lang="zh-CN" altLang="en-US" dirty="0" smtClean="0">
                <a:ea typeface="宋体" panose="02010600030101010101" pitchFamily="2" charset="-122"/>
              </a:rPr>
              <a:t>被</a:t>
            </a:r>
            <a:r>
              <a:rPr lang="zh-CN" altLang="en-US" dirty="0">
                <a:ea typeface="宋体" panose="02010600030101010101" pitchFamily="2" charset="-122"/>
              </a:rPr>
              <a:t>修饰后的成员具备以下特点：</a:t>
            </a:r>
            <a:endParaRPr lang="zh-CN" altLang="en-US" dirty="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随着</a:t>
            </a:r>
            <a:r>
              <a:rPr lang="zh-CN" altLang="en-US" sz="2500" dirty="0">
                <a:ea typeface="宋体" panose="02010600030101010101" pitchFamily="2" charset="-122"/>
              </a:rPr>
              <a:t>类的加载而</a:t>
            </a:r>
            <a:r>
              <a:rPr lang="zh-CN" altLang="en-US" sz="2500" dirty="0" smtClean="0">
                <a:ea typeface="宋体" panose="02010600030101010101" pitchFamily="2" charset="-122"/>
              </a:rPr>
              <a:t>加载</a:t>
            </a:r>
            <a:endParaRPr lang="en-US" altLang="zh-CN" sz="2500" dirty="0" smtClean="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优先</a:t>
            </a:r>
            <a:r>
              <a:rPr lang="zh-CN" altLang="en-US" sz="2500" dirty="0">
                <a:ea typeface="宋体" panose="02010600030101010101" pitchFamily="2" charset="-122"/>
              </a:rPr>
              <a:t>于对象存在</a:t>
            </a:r>
            <a:endParaRPr lang="zh-CN" altLang="en-US" sz="2500" dirty="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修饰的成员，被</a:t>
            </a:r>
            <a:r>
              <a:rPr lang="zh-CN" altLang="en-US" sz="2500" dirty="0">
                <a:ea typeface="宋体" panose="02010600030101010101" pitchFamily="2" charset="-122"/>
              </a:rPr>
              <a:t>所有对象所共享</a:t>
            </a:r>
            <a:endParaRPr lang="zh-CN" altLang="en-US" sz="2500" dirty="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访问权限允许时，可不创建对象，直接</a:t>
            </a:r>
            <a:r>
              <a:rPr lang="zh-CN" altLang="en-US" sz="2500" dirty="0">
                <a:ea typeface="宋体" panose="02010600030101010101" pitchFamily="2" charset="-122"/>
              </a:rPr>
              <a:t>被</a:t>
            </a:r>
            <a:r>
              <a:rPr lang="zh-CN" altLang="en-US" sz="2500" dirty="0" smtClean="0">
                <a:ea typeface="宋体" panose="02010600030101010101" pitchFamily="2" charset="-122"/>
              </a:rPr>
              <a:t>类调用</a:t>
            </a:r>
            <a:endParaRPr lang="zh-CN" altLang="en-US" sz="25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endParaRPr lang="en-US" altLang="zh-CN" sz="2400" dirty="0"/>
          </a:p>
          <a:p>
            <a:r>
              <a:rPr lang="en-US" altLang="zh-CN" sz="2400" dirty="0"/>
              <a:t>private double radius;</a:t>
            </a:r>
            <a:endParaRPr lang="en-US" altLang="zh-CN" sz="2400" dirty="0"/>
          </a:p>
          <a:p>
            <a:r>
              <a:rPr lang="en-US" altLang="zh-CN" sz="2400" dirty="0"/>
              <a:t>public static String </a:t>
            </a:r>
            <a:r>
              <a:rPr lang="en-US" altLang="zh-CN" sz="2400" i="1" dirty="0"/>
              <a:t>name = "</a:t>
            </a:r>
            <a:r>
              <a:rPr lang="zh-CN" altLang="en-US" sz="2400" i="1" dirty="0"/>
              <a:t>这是一个圆</a:t>
            </a:r>
            <a:r>
              <a:rPr lang="en-US" altLang="zh-CN" sz="2400" i="1" dirty="0"/>
              <a:t>";</a:t>
            </a:r>
            <a:endParaRPr lang="en-US" altLang="zh-CN" sz="2400" i="1" dirty="0"/>
          </a:p>
          <a:p>
            <a:r>
              <a:rPr lang="en-US" altLang="zh-CN" sz="2400" dirty="0"/>
              <a:t>public static String </a:t>
            </a:r>
            <a:r>
              <a:rPr lang="en-US" altLang="zh-CN" sz="2400" dirty="0" err="1"/>
              <a:t>getName</a:t>
            </a:r>
            <a:r>
              <a:rPr lang="en-US" altLang="zh-CN" sz="2400" dirty="0"/>
              <a:t>(){</a:t>
            </a:r>
            <a:endParaRPr lang="en-US" altLang="zh-CN" sz="2400" dirty="0"/>
          </a:p>
          <a:p>
            <a:r>
              <a:rPr lang="en-US" altLang="zh-CN" sz="2400" dirty="0"/>
              <a:t>return </a:t>
            </a:r>
            <a:r>
              <a:rPr lang="en-US" altLang="zh-CN" sz="2400" i="1" dirty="0"/>
              <a:t>name</a:t>
            </a:r>
            <a:r>
              <a:rPr lang="en-US" altLang="zh-CN" sz="2400" i="1" dirty="0" smtClean="0"/>
              <a:t>;</a:t>
            </a:r>
            <a:r>
              <a:rPr lang="en-US" altLang="zh-CN" sz="2400" dirty="0" smtClean="0"/>
              <a:t>}</a:t>
            </a:r>
            <a:endParaRPr lang="en-US" altLang="zh-CN" sz="2400" dirty="0"/>
          </a:p>
          <a:p>
            <a:r>
              <a:rPr lang="en-US" altLang="zh-CN" sz="2400" dirty="0"/>
              <a:t>public Circle(double radius) {</a:t>
            </a:r>
            <a:endParaRPr lang="en-US" altLang="zh-CN" sz="2400" dirty="0"/>
          </a:p>
          <a:p>
            <a:r>
              <a:rPr lang="en-US" altLang="zh-CN" sz="2400" i="1" dirty="0" err="1"/>
              <a:t>getName</a:t>
            </a:r>
            <a:r>
              <a:rPr lang="en-US" altLang="zh-CN" sz="2400" i="1" dirty="0"/>
              <a:t>();</a:t>
            </a:r>
            <a:endParaRPr lang="en-US" altLang="zh-CN" sz="2400" i="1" dirty="0"/>
          </a:p>
          <a:p>
            <a:r>
              <a:rPr lang="en-US" altLang="zh-CN" sz="2400" dirty="0" err="1"/>
              <a:t>this.radius</a:t>
            </a:r>
            <a:r>
              <a:rPr lang="en-US" altLang="zh-CN" sz="2400" dirty="0"/>
              <a:t> = radius</a:t>
            </a:r>
            <a:r>
              <a:rPr lang="en-US" altLang="zh-CN" sz="2400" dirty="0" smtClean="0"/>
              <a:t>;}</a:t>
            </a:r>
            <a:endParaRPr lang="zh-CN" altLang="en-US" sz="2400" dirty="0"/>
          </a:p>
          <a:p>
            <a:r>
              <a:rPr lang="en-US" altLang="zh-CN" sz="2400" dirty="0"/>
              <a:t>public double </a:t>
            </a:r>
            <a:r>
              <a:rPr lang="en-US" altLang="zh-CN" sz="2400" dirty="0" err="1"/>
              <a:t>findArea</a:t>
            </a:r>
            <a:r>
              <a:rPr lang="en-US" altLang="zh-CN" sz="2400" dirty="0"/>
              <a:t>() {</a:t>
            </a:r>
            <a:endParaRPr lang="en-US" altLang="zh-CN" sz="2400" dirty="0"/>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i="1" dirty="0" smtClean="0"/>
              <a:t>;</a:t>
            </a:r>
            <a:r>
              <a:rPr lang="en-US" altLang="zh-CN" sz="2400" dirty="0" smtClean="0"/>
              <a:t>}</a:t>
            </a:r>
            <a:endParaRPr lang="en-US" altLang="zh-CN" sz="2400" dirty="0"/>
          </a:p>
          <a:p>
            <a:r>
              <a:rPr lang="en-US" altLang="zh-CN" sz="2400" dirty="0"/>
              <a:t>public void display(){</a:t>
            </a:r>
            <a:endParaRPr lang="en-US" altLang="zh-CN" sz="2400" dirty="0"/>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endParaRPr lang="en-US" altLang="zh-CN" sz="2400" i="1" dirty="0"/>
          </a:p>
          <a:p>
            <a:r>
              <a:rPr lang="en-US" altLang="zh-CN" sz="2400" dirty="0" smtClean="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endParaRPr lang="en-US" altLang="zh-CN" sz="2400" dirty="0"/>
          </a:p>
          <a:p>
            <a:r>
              <a:rPr lang="en-US" altLang="zh-CN" sz="2400" dirty="0"/>
              <a:t>public static void main(String[] </a:t>
            </a:r>
            <a:r>
              <a:rPr lang="en-US" altLang="zh-CN" sz="2400" dirty="0" err="1"/>
              <a:t>args</a:t>
            </a:r>
            <a:r>
              <a:rPr lang="en-US" altLang="zh-CN" sz="2400" dirty="0"/>
              <a:t>) {</a:t>
            </a:r>
            <a:endParaRPr lang="en-US" altLang="zh-CN" sz="2400" dirty="0"/>
          </a:p>
          <a:p>
            <a:r>
              <a:rPr lang="en-US" altLang="zh-CN" sz="2400" dirty="0"/>
              <a:t>Circle c1 = new Circle(2.0);</a:t>
            </a:r>
            <a:endParaRPr lang="en-US" altLang="zh-CN" sz="2400" dirty="0"/>
          </a:p>
          <a:p>
            <a:r>
              <a:rPr lang="en-US" altLang="zh-CN" sz="2400" dirty="0"/>
              <a:t>Circle c2 = new Circle(3.0);</a:t>
            </a:r>
            <a:endParaRPr lang="en-US" altLang="zh-CN" sz="2400" dirty="0"/>
          </a:p>
          <a:p>
            <a:r>
              <a:rPr lang="en-US" altLang="zh-CN" sz="2400" dirty="0"/>
              <a:t>c1.display();</a:t>
            </a:r>
            <a:endParaRPr lang="en-US" altLang="zh-CN" sz="2400" dirty="0"/>
          </a:p>
          <a:p>
            <a:r>
              <a:rPr lang="en-US" altLang="zh-CN" sz="2400" dirty="0"/>
              <a:t>c2.display();</a:t>
            </a:r>
            <a:endParaRPr lang="en-US" altLang="zh-CN" sz="2400" dirty="0"/>
          </a:p>
          <a:p>
            <a:r>
              <a:rPr lang="en-US" altLang="zh-CN" sz="2400" dirty="0"/>
              <a:t>}</a:t>
            </a:r>
            <a:endParaRPr lang="en-US" altLang="zh-CN" sz="2400" dirty="0"/>
          </a:p>
          <a:p>
            <a:r>
              <a:rPr lang="en-US" altLang="zh-CN" sz="2400" dirty="0"/>
              <a:t>}</a:t>
            </a:r>
            <a:endParaRPr lang="zh-CN" altLang="en-US" sz="2400" dirty="0"/>
          </a:p>
          <a:p>
            <a:endParaRPr lang="zh-CN" altLang="en-US" sz="24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48868" y="724886"/>
            <a:ext cx="5465432" cy="80200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类变量</a:t>
            </a:r>
            <a:r>
              <a:rPr lang="en-US" altLang="zh-CN" b="1" dirty="0" smtClean="0">
                <a:solidFill>
                  <a:srgbClr val="C00000"/>
                </a:solidFill>
                <a:latin typeface="+mn-lt"/>
                <a:ea typeface="宋体" panose="02010600030101010101" pitchFamily="2" charset="-122"/>
                <a:cs typeface="Times New Roman" panose="02020603050405020304" pitchFamily="18" charset="0"/>
              </a:rPr>
              <a:t>(class Variable)</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7171" name="Rectangle 3"/>
          <p:cNvSpPr>
            <a:spLocks noChangeArrowheads="1"/>
          </p:cNvSpPr>
          <p:nvPr/>
        </p:nvSpPr>
        <p:spPr bwMode="auto">
          <a:xfrm>
            <a:off x="539552" y="1555093"/>
            <a:ext cx="7200800" cy="523220"/>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类</a:t>
            </a:r>
            <a:r>
              <a:rPr lang="zh-CN" altLang="en-US" sz="2800" dirty="0">
                <a:ea typeface="宋体" panose="02010600030101010101" pitchFamily="2" charset="-122"/>
                <a:cs typeface="Times New Roman" panose="02020603050405020304" pitchFamily="18" charset="0"/>
              </a:rPr>
              <a:t>变量（类属性）由该类的所有实例共享</a:t>
            </a:r>
            <a:endParaRPr lang="zh-CN" altLang="en-US" sz="2800" dirty="0">
              <a:ea typeface="宋体" panose="02010600030101010101" pitchFamily="2" charset="-122"/>
              <a:cs typeface="Times New Roman" panose="02020603050405020304" pitchFamily="18" charset="0"/>
            </a:endParaRPr>
          </a:p>
        </p:txBody>
      </p:sp>
      <p:sp>
        <p:nvSpPr>
          <p:cNvPr id="7172" name="Rectangle 4"/>
          <p:cNvSpPr>
            <a:spLocks noChangeArrowheads="1"/>
          </p:cNvSpPr>
          <p:nvPr/>
        </p:nvSpPr>
        <p:spPr bwMode="auto">
          <a:xfrm>
            <a:off x="4781584" y="2821200"/>
            <a:ext cx="4110896" cy="3046988"/>
          </a:xfrm>
          <a:prstGeom prst="rect">
            <a:avLst/>
          </a:prstGeom>
          <a:noFill/>
          <a:ln w="9525">
            <a:noFill/>
            <a:miter lim="800000"/>
          </a:ln>
        </p:spPr>
        <p:txBody>
          <a:bodyPr wrap="square">
            <a:spAutoFit/>
          </a:bodyPr>
          <a:lstStyle/>
          <a:p>
            <a:r>
              <a:rPr lang="en-US" altLang="zh-CN" sz="2400" dirty="0">
                <a:solidFill>
                  <a:srgbClr val="C00000"/>
                </a:solidFill>
                <a:ea typeface="宋体" panose="02010600030101010101" pitchFamily="2" charset="-122"/>
                <a:cs typeface="Times New Roman" panose="02020603050405020304" pitchFamily="18" charset="0"/>
              </a:rPr>
              <a:t>public class Person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id;</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a:t>
            </a:r>
            <a:r>
              <a:rPr lang="en-US" altLang="zh-CN" sz="2400" b="1" dirty="0">
                <a:solidFill>
                  <a:srgbClr val="C00000"/>
                </a:solidFill>
                <a:ea typeface="宋体" panose="02010600030101010101" pitchFamily="2" charset="-122"/>
                <a:cs typeface="Times New Roman" panose="02020603050405020304" pitchFamily="18" charset="0"/>
              </a:rPr>
              <a:t>static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total </a:t>
            </a:r>
            <a:r>
              <a:rPr lang="en-US" altLang="zh-CN" sz="2400" dirty="0">
                <a:solidFill>
                  <a:srgbClr val="C00000"/>
                </a:solidFill>
                <a:ea typeface="宋体" panose="02010600030101010101" pitchFamily="2" charset="-122"/>
                <a:cs typeface="Times New Roman" panose="02020603050405020304" pitchFamily="18" charset="0"/>
              </a:rPr>
              <a:t>= 0;</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Person()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total</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id = </a:t>
            </a:r>
            <a:r>
              <a:rPr lang="en-US" altLang="zh-CN" sz="2400" b="1" dirty="0">
                <a:solidFill>
                  <a:srgbClr val="C00000"/>
                </a:solidFill>
                <a:ea typeface="宋体" panose="02010600030101010101" pitchFamily="2" charset="-122"/>
                <a:cs typeface="Times New Roman" panose="02020603050405020304" pitchFamily="18" charset="0"/>
              </a:rPr>
              <a:t>total</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p:txBody>
      </p:sp>
      <p:graphicFrame>
        <p:nvGraphicFramePr>
          <p:cNvPr id="264197" name="Group 5"/>
          <p:cNvGraphicFramePr>
            <a:graphicFrameLocks noGrp="1"/>
          </p:cNvGraphicFramePr>
          <p:nvPr/>
        </p:nvGraphicFramePr>
        <p:xfrm>
          <a:off x="1638300" y="2780928"/>
          <a:ext cx="2095500" cy="1287906"/>
        </p:xfrm>
        <a:graphic>
          <a:graphicData uri="http://schemas.openxmlformats.org/drawingml/2006/table">
            <a:tbl>
              <a:tblPr/>
              <a:tblGrid>
                <a:gridCol w="2095500"/>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charset="-122"/>
                          <a:ea typeface="Arial Unicode MS" charset="-122"/>
                          <a:cs typeface="Arial Unicode MS" charset="-122"/>
                        </a:rPr>
                        <a:t>Person</a:t>
                      </a:r>
                      <a:endParaRPr kumimoji="1" lang="en-US" altLang="zh-CN" sz="1600" b="1"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rPr>
                        <a:t>+total : </a:t>
                      </a:r>
                      <a:r>
                        <a:rPr kumimoji="1" lang="en-US" altLang="zh-CN" sz="1800" b="0" i="0" u="none" strike="noStrike" cap="none" normalizeH="0" baseline="0" dirty="0" err="1" smtClean="0">
                          <a:ln>
                            <a:noFill/>
                          </a:ln>
                          <a:solidFill>
                            <a:schemeClr val="tx1"/>
                          </a:solidFill>
                          <a:effectLst/>
                          <a:latin typeface="Arial Unicode MS" charset="-122"/>
                          <a:ea typeface="Arial Unicode MS" charset="-122"/>
                          <a:cs typeface="Arial Unicode MS" charset="-122"/>
                        </a:rPr>
                        <a:t>int</a:t>
                      </a:r>
                      <a:r>
                        <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rPr>
                        <a:t> = 0 </a:t>
                      </a:r>
                      <a:endPar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rPr>
                        <a:t>-id : </a:t>
                      </a:r>
                      <a:r>
                        <a:rPr kumimoji="1" lang="en-US" altLang="zh-CN" sz="1800" b="0" i="0" u="none" strike="noStrike" cap="none" normalizeH="0" baseline="0" dirty="0" err="1" smtClean="0">
                          <a:ln>
                            <a:noFill/>
                          </a:ln>
                          <a:solidFill>
                            <a:schemeClr val="tx1"/>
                          </a:solidFill>
                          <a:effectLst/>
                          <a:latin typeface="Arial Unicode MS" charset="-122"/>
                          <a:ea typeface="Arial Unicode MS" charset="-122"/>
                          <a:cs typeface="Arial Unicode MS" charset="-122"/>
                        </a:rPr>
                        <a:t>int</a:t>
                      </a:r>
                      <a:endPar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1610783" y="4009704"/>
            <a:ext cx="607982" cy="1036977"/>
          </a:xfrm>
          <a:prstGeom prst="line">
            <a:avLst/>
          </a:prstGeom>
          <a:noFill/>
          <a:ln w="9525">
            <a:solidFill>
              <a:srgbClr val="BD6FBF"/>
            </a:solidFill>
            <a:round/>
            <a:tailEnd type="triangle" w="lg" len="lg"/>
          </a:ln>
        </p:spPr>
        <p:txBody>
          <a:bodyPr/>
          <a:lstStyle/>
          <a:p>
            <a:endParaRPr lang="zh-CN" altLang="en-US" sz="2000">
              <a:ea typeface="宋体" panose="02010600030101010101" pitchFamily="2" charset="-122"/>
              <a:cs typeface="Times New Roman" panose="02020603050405020304" pitchFamily="18" charset="0"/>
            </a:endParaRPr>
          </a:p>
        </p:txBody>
      </p:sp>
      <p:graphicFrame>
        <p:nvGraphicFramePr>
          <p:cNvPr id="264206" name="Group 14"/>
          <p:cNvGraphicFramePr>
            <a:graphicFrameLocks noGrp="1"/>
          </p:cNvGraphicFramePr>
          <p:nvPr/>
        </p:nvGraphicFramePr>
        <p:xfrm>
          <a:off x="733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charset="-122"/>
                          <a:ea typeface="Arial Unicode MS" charset="-122"/>
                          <a:cs typeface="Arial Unicode MS" charset="-122"/>
                        </a:rPr>
                        <a:t>p1 : Person</a:t>
                      </a:r>
                      <a:endParaRPr kumimoji="1" lang="en-US" altLang="zh-CN" sz="1600" b="1"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rPr>
                        <a:t>id=1</a:t>
                      </a:r>
                      <a:endPar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nvGraphicFramePr>
        <p:xfrm>
          <a:off x="2638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charset="-122"/>
                          <a:ea typeface="Arial Unicode MS" charset="-122"/>
                          <a:cs typeface="Arial Unicode MS" charset="-122"/>
                        </a:rPr>
                        <a:t>p2 : Person</a:t>
                      </a:r>
                      <a:endParaRPr kumimoji="1" lang="en-US" altLang="zh-CN" sz="1600" b="1"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rPr>
                        <a:t>id=2</a:t>
                      </a:r>
                      <a:endParaRPr kumimoji="1" lang="en-US" altLang="zh-CN" sz="1800" b="0" i="0" u="none" strike="noStrike" cap="none" normalizeH="0" baseline="0" dirty="0" smtClean="0">
                        <a:ln>
                          <a:noFill/>
                        </a:ln>
                        <a:solidFill>
                          <a:schemeClr val="tx1"/>
                        </a:solidFill>
                        <a:effectLst/>
                        <a:latin typeface="Arial Unicode MS" charset="-122"/>
                        <a:ea typeface="Arial Unicode MS" charset="-122"/>
                        <a:cs typeface="Arial Unicode MS"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3124200" y="4009703"/>
            <a:ext cx="511696" cy="787448"/>
          </a:xfrm>
          <a:prstGeom prst="line">
            <a:avLst/>
          </a:prstGeom>
          <a:noFill/>
          <a:ln w="9525">
            <a:solidFill>
              <a:srgbClr val="BD6FBF"/>
            </a:solidFill>
            <a:round/>
            <a:tailEnd type="triangle" w="lg" len="lg"/>
          </a:ln>
        </p:spPr>
        <p:txBody>
          <a:bodyPr/>
          <a:lstStyle/>
          <a:p>
            <a:endParaRPr lang="zh-CN" altLang="en-US" sz="2000">
              <a:ea typeface="宋体" panose="02010600030101010101" pitchFamily="2" charset="-122"/>
              <a:cs typeface="Times New Roman" panose="02020603050405020304" pitchFamily="18" charset="0"/>
            </a:endParaRPr>
          </a:p>
        </p:txBody>
      </p:sp>
      <p:sp>
        <p:nvSpPr>
          <p:cNvPr id="7199" name="Text Box 31"/>
          <p:cNvSpPr txBox="1">
            <a:spLocks noChangeArrowheads="1"/>
          </p:cNvSpPr>
          <p:nvPr/>
        </p:nvSpPr>
        <p:spPr bwMode="auto">
          <a:xfrm>
            <a:off x="3208618" y="4264732"/>
            <a:ext cx="1862667"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&lt;&lt;instanceOf&gt;&gt;</a:t>
            </a:r>
            <a:endParaRPr lang="en-US" altLang="zh-CN">
              <a:ea typeface="宋体" panose="02010600030101010101" pitchFamily="2" charset="-122"/>
              <a:cs typeface="Times New Roman" panose="02020603050405020304" pitchFamily="18" charset="0"/>
            </a:endParaRPr>
          </a:p>
        </p:txBody>
      </p:sp>
      <p:sp>
        <p:nvSpPr>
          <p:cNvPr id="7200" name="Text Box 32"/>
          <p:cNvSpPr txBox="1">
            <a:spLocks noChangeArrowheads="1"/>
          </p:cNvSpPr>
          <p:nvPr/>
        </p:nvSpPr>
        <p:spPr bwMode="auto">
          <a:xfrm>
            <a:off x="193322" y="4305044"/>
            <a:ext cx="1940278"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&lt;&lt;instanceOf&gt;&gt;</a:t>
            </a:r>
            <a:endParaRPr lang="en-US" altLang="zh-CN">
              <a:ea typeface="宋体" panose="02010600030101010101" pitchFamily="2" charset="-122"/>
              <a:cs typeface="Times New Roman" panose="02020603050405020304" pitchFamily="18" charset="0"/>
            </a:endParaRPr>
          </a:p>
        </p:txBody>
      </p:sp>
      <p:sp>
        <p:nvSpPr>
          <p:cNvPr id="7201" name="Text Box 33"/>
          <p:cNvSpPr txBox="1">
            <a:spLocks noChangeArrowheads="1"/>
          </p:cNvSpPr>
          <p:nvPr/>
        </p:nvSpPr>
        <p:spPr bwMode="auto">
          <a:xfrm>
            <a:off x="97367" y="5844919"/>
            <a:ext cx="3026833"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Person p1=new Person();</a:t>
            </a:r>
            <a:endParaRPr lang="en-US" altLang="zh-CN">
              <a:ea typeface="宋体" panose="02010600030101010101" pitchFamily="2" charset="-122"/>
              <a:cs typeface="Times New Roman" panose="02020603050405020304" pitchFamily="18" charset="0"/>
            </a:endParaRPr>
          </a:p>
        </p:txBody>
      </p:sp>
      <p:sp>
        <p:nvSpPr>
          <p:cNvPr id="7202" name="Text Box 34"/>
          <p:cNvSpPr txBox="1">
            <a:spLocks noChangeArrowheads="1"/>
          </p:cNvSpPr>
          <p:nvPr/>
        </p:nvSpPr>
        <p:spPr bwMode="auto">
          <a:xfrm>
            <a:off x="2827867" y="5844919"/>
            <a:ext cx="3725333"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Person p2=new Person();</a:t>
            </a:r>
            <a:endParaRPr lang="en-US" altLang="zh-CN">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419872" y="689926"/>
            <a:ext cx="4716016" cy="578834"/>
          </a:xfrm>
        </p:spPr>
        <p:txBody>
          <a:bodyPr>
            <a:normAutofit fontScale="90000"/>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类</a:t>
            </a:r>
            <a:r>
              <a:rPr lang="zh-CN" altLang="en-US" b="1" dirty="0">
                <a:latin typeface="+mn-lt"/>
                <a:ea typeface="宋体" panose="02010600030101010101" pitchFamily="2" charset="-122"/>
                <a:cs typeface="Times New Roman" panose="02020603050405020304" pitchFamily="18" charset="0"/>
              </a:rPr>
              <a:t>变量</a:t>
            </a:r>
            <a:r>
              <a:rPr lang="zh-CN" altLang="en-US" b="1" dirty="0" smtClean="0">
                <a:latin typeface="+mn-lt"/>
                <a:ea typeface="宋体" panose="02010600030101010101" pitchFamily="2" charset="-122"/>
                <a:cs typeface="Times New Roman" panose="02020603050405020304" pitchFamily="18" charset="0"/>
              </a:rPr>
              <a:t>应用举例</a:t>
            </a:r>
            <a:endParaRPr lang="zh-CN" altLang="en-US" sz="2000" b="1" dirty="0" smtClean="0">
              <a:latin typeface="+mn-lt"/>
              <a:ea typeface="宋体" panose="02010600030101010101" pitchFamily="2" charset="-122"/>
              <a:cs typeface="Times New Roman" panose="02020603050405020304" pitchFamily="18" charset="0"/>
            </a:endParaRPr>
          </a:p>
        </p:txBody>
      </p:sp>
      <p:sp>
        <p:nvSpPr>
          <p:cNvPr id="8195" name="Rectangle 3"/>
          <p:cNvSpPr>
            <a:spLocks noChangeArrowheads="1"/>
          </p:cNvSpPr>
          <p:nvPr/>
        </p:nvSpPr>
        <p:spPr bwMode="auto">
          <a:xfrm>
            <a:off x="214282" y="853247"/>
            <a:ext cx="8763000" cy="6006260"/>
          </a:xfrm>
          <a:prstGeom prst="rect">
            <a:avLst/>
          </a:prstGeom>
          <a:noFill/>
          <a:ln w="9525">
            <a:noFill/>
            <a:miter lim="800000"/>
          </a:ln>
        </p:spPr>
        <p:txBody>
          <a:bodyPr>
            <a:spAutoFit/>
          </a:bodyPr>
          <a:lstStyle/>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class Person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id;</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a:t>
            </a:r>
            <a:r>
              <a:rPr lang="en-US" altLang="zh-CN" sz="2000" b="1" dirty="0">
                <a:solidFill>
                  <a:srgbClr val="C00000"/>
                </a:solidFill>
                <a:ea typeface="宋体" panose="02010600030101010101" pitchFamily="2" charset="-122"/>
                <a:cs typeface="Times New Roman" panose="02020603050405020304" pitchFamily="18" charset="0"/>
              </a:rPr>
              <a:t>static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total </a:t>
            </a:r>
            <a:r>
              <a:rPr lang="en-US" altLang="zh-CN" sz="2000" dirty="0">
                <a:solidFill>
                  <a:srgbClr val="C00000"/>
                </a:solidFill>
                <a:ea typeface="宋体" panose="02010600030101010101" pitchFamily="2" charset="-122"/>
                <a:cs typeface="Times New Roman" panose="02020603050405020304" pitchFamily="18" charset="0"/>
              </a:rPr>
              <a:t>= 0;</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Person()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total</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id = </a:t>
            </a:r>
            <a:r>
              <a:rPr lang="en-US" altLang="zh-CN" sz="2000" b="1" dirty="0">
                <a:solidFill>
                  <a:srgbClr val="C00000"/>
                </a:solidFill>
                <a:ea typeface="宋体" panose="02010600030101010101" pitchFamily="2" charset="-122"/>
                <a:cs typeface="Times New Roman" panose="02020603050405020304" pitchFamily="18" charset="0"/>
              </a:rPr>
              <a:t>total</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static void main(String </a:t>
            </a:r>
            <a:r>
              <a:rPr lang="en-US" altLang="zh-CN" sz="2000" dirty="0" err="1">
                <a:solidFill>
                  <a:srgbClr val="C00000"/>
                </a:solidFill>
                <a:ea typeface="宋体" panose="02010600030101010101" pitchFamily="2" charset="-122"/>
                <a:cs typeface="Times New Roman" panose="02020603050405020304" pitchFamily="18" charset="0"/>
              </a:rPr>
              <a:t>args</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Person Tom=new Person</a:t>
            </a:r>
            <a:r>
              <a:rPr lang="en-US" altLang="zh-CN" sz="2000" dirty="0" smtClean="0">
                <a:solidFill>
                  <a:srgbClr val="C00000"/>
                </a:solidFill>
                <a:ea typeface="宋体" panose="02010600030101010101" pitchFamily="2" charset="-122"/>
                <a:cs typeface="Times New Roman" panose="02020603050405020304" pitchFamily="18" charset="0"/>
              </a:rPr>
              <a:t>()</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Tom.id=0;</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total=100; </a:t>
            </a:r>
            <a:r>
              <a:rPr lang="en-US" altLang="zh-CN" sz="2000" b="1" dirty="0">
                <a:solidFill>
                  <a:schemeClr val="accent1"/>
                </a:solidFill>
                <a:ea typeface="宋体" panose="02010600030101010101" pitchFamily="2" charset="-122"/>
                <a:cs typeface="Times New Roman" panose="02020603050405020304" pitchFamily="18" charset="0"/>
              </a:rPr>
              <a:t>// </a:t>
            </a:r>
            <a:r>
              <a:rPr lang="zh-CN" altLang="en-US" sz="2000" b="1" dirty="0">
                <a:solidFill>
                  <a:schemeClr val="accent1"/>
                </a:solidFill>
                <a:ea typeface="宋体" panose="02010600030101010101" pitchFamily="2" charset="-122"/>
                <a:cs typeface="Times New Roman" panose="02020603050405020304" pitchFamily="18" charset="0"/>
              </a:rPr>
              <a:t>不用创建对象就可以访问静态成员</a:t>
            </a:r>
            <a:endParaRPr lang="zh-CN" altLang="en-US" sz="2000" b="1" dirty="0">
              <a:solidFill>
                <a:schemeClr val="accent2"/>
              </a:solidFill>
              <a:ea typeface="宋体" panose="02010600030101010101" pitchFamily="2" charset="-122"/>
              <a:cs typeface="Times New Roman" panose="02020603050405020304" pitchFamily="18" charset="0"/>
            </a:endParaRPr>
          </a:p>
          <a:p>
            <a:pPr algn="just">
              <a:lnSpc>
                <a:spcPct val="90000"/>
              </a:lnSpc>
            </a:pP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endParaRPr lang="en-US" altLang="zh-CN" sz="700" dirty="0">
              <a:solidFill>
                <a:schemeClr val="accent2"/>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public class </a:t>
            </a:r>
            <a:r>
              <a:rPr lang="en-US" altLang="zh-CN" sz="2000" dirty="0" err="1">
                <a:solidFill>
                  <a:srgbClr val="C00000"/>
                </a:solidFill>
                <a:ea typeface="宋体" panose="02010600030101010101" pitchFamily="2" charset="-122"/>
                <a:cs typeface="Times New Roman" panose="02020603050405020304" pitchFamily="18" charset="0"/>
              </a:rPr>
              <a:t>OtherClass</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static void main(String </a:t>
            </a:r>
            <a:r>
              <a:rPr lang="en-US" altLang="zh-CN" sz="2000" dirty="0" err="1">
                <a:solidFill>
                  <a:srgbClr val="C00000"/>
                </a:solidFill>
                <a:ea typeface="宋体" panose="02010600030101010101" pitchFamily="2" charset="-122"/>
                <a:cs typeface="Times New Roman" panose="02020603050405020304" pitchFamily="18" charset="0"/>
              </a:rPr>
              <a:t>args</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Person.total</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 100;  </a:t>
            </a:r>
            <a:r>
              <a:rPr lang="en-US" altLang="zh-CN" sz="2000" b="1" dirty="0">
                <a:solidFill>
                  <a:schemeClr val="accent1"/>
                </a:solidFill>
                <a:ea typeface="宋体" panose="02010600030101010101" pitchFamily="2" charset="-122"/>
                <a:cs typeface="Times New Roman" panose="02020603050405020304" pitchFamily="18" charset="0"/>
              </a:rPr>
              <a:t>// </a:t>
            </a:r>
            <a:r>
              <a:rPr lang="zh-CN" altLang="en-US" sz="2000" b="1" dirty="0">
                <a:solidFill>
                  <a:schemeClr val="accent1"/>
                </a:solidFill>
                <a:ea typeface="宋体" panose="02010600030101010101" pitchFamily="2" charset="-122"/>
                <a:cs typeface="Times New Roman" panose="02020603050405020304" pitchFamily="18" charset="0"/>
              </a:rPr>
              <a:t>不用创建对象就可以访问静态成员</a:t>
            </a:r>
            <a:endParaRPr lang="zh-CN" altLang="en-US" sz="2000" b="1" dirty="0">
              <a:solidFill>
                <a:schemeClr val="accent1"/>
              </a:solidFill>
              <a:ea typeface="宋体" panose="02010600030101010101" pitchFamily="2" charset="-122"/>
              <a:cs typeface="Times New Roman" panose="02020603050405020304" pitchFamily="18" charset="0"/>
            </a:endParaRPr>
          </a:p>
          <a:p>
            <a:pPr algn="just">
              <a:lnSpc>
                <a:spcPct val="90000"/>
              </a:lnSpc>
            </a:pPr>
            <a:r>
              <a:rPr lang="zh-CN" altLang="en-US" sz="2000" b="1" dirty="0">
                <a:solidFill>
                  <a:schemeClr val="accent1"/>
                </a:solidFill>
                <a:ea typeface="宋体" panose="02010600030101010101" pitchFamily="2" charset="-122"/>
                <a:cs typeface="Times New Roman" panose="02020603050405020304" pitchFamily="18" charset="0"/>
              </a:rPr>
              <a:t>                           </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访问方式：类名</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类</a:t>
            </a:r>
            <a:r>
              <a:rPr lang="zh-CN" altLang="en-US" sz="2000" b="1" dirty="0" smtClean="0">
                <a:solidFill>
                  <a:schemeClr val="accent1"/>
                </a:solidFill>
                <a:ea typeface="宋体" panose="02010600030101010101" pitchFamily="2" charset="-122"/>
                <a:cs typeface="Times New Roman" panose="02020603050405020304" pitchFamily="18" charset="0"/>
              </a:rPr>
              <a:t>属性</a:t>
            </a:r>
            <a:r>
              <a:rPr lang="zh-CN" altLang="en-US" sz="2000" b="1" dirty="0">
                <a:solidFill>
                  <a:schemeClr val="accent1"/>
                </a:solidFill>
                <a:ea typeface="宋体" panose="02010600030101010101" pitchFamily="2" charset="-122"/>
                <a:cs typeface="Times New Roman" panose="02020603050405020304" pitchFamily="18" charset="0"/>
              </a:rPr>
              <a:t>，</a:t>
            </a:r>
            <a:r>
              <a:rPr lang="zh-CN" altLang="en-US" sz="2000" b="1" dirty="0" smtClean="0">
                <a:solidFill>
                  <a:schemeClr val="accent1"/>
                </a:solidFill>
                <a:ea typeface="宋体" panose="02010600030101010101" pitchFamily="2" charset="-122"/>
                <a:cs typeface="Times New Roman" panose="02020603050405020304" pitchFamily="18" charset="0"/>
              </a:rPr>
              <a:t>类</a:t>
            </a:r>
            <a:r>
              <a:rPr lang="zh-CN" altLang="en-US" sz="2000" b="1" dirty="0">
                <a:solidFill>
                  <a:schemeClr val="accent1"/>
                </a:solidFill>
                <a:ea typeface="宋体" panose="02010600030101010101" pitchFamily="2" charset="-122"/>
                <a:cs typeface="Times New Roman" panose="02020603050405020304" pitchFamily="18" charset="0"/>
              </a:rPr>
              <a:t>名</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类方法</a:t>
            </a:r>
            <a:endParaRPr lang="zh-CN" altLang="en-US" sz="2000" b="1" dirty="0">
              <a:solidFill>
                <a:schemeClr val="accent1"/>
              </a:solidFill>
              <a:ea typeface="宋体" panose="02010600030101010101" pitchFamily="2" charset="-122"/>
              <a:cs typeface="Times New Roman" panose="02020603050405020304" pitchFamily="18" charset="0"/>
            </a:endParaRPr>
          </a:p>
          <a:p>
            <a:pPr algn="just">
              <a:lnSpc>
                <a:spcPct val="90000"/>
              </a:lnSpc>
            </a:pPr>
            <a:r>
              <a:rPr lang="zh-CN" altLang="en-US" sz="2000" dirty="0">
                <a:solidFill>
                  <a:schemeClr val="accent2"/>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dirty="0" err="1">
                <a:solidFill>
                  <a:srgbClr val="C00000"/>
                </a:solidFill>
                <a:ea typeface="宋体" panose="02010600030101010101" pitchFamily="2" charset="-122"/>
                <a:cs typeface="Times New Roman" panose="02020603050405020304" pitchFamily="18" charset="0"/>
              </a:rPr>
              <a:t>Person.total</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Person c = new Person();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dirty="0" err="1">
                <a:solidFill>
                  <a:srgbClr val="C00000"/>
                </a:solidFill>
                <a:ea typeface="宋体" panose="02010600030101010101" pitchFamily="2" charset="-122"/>
                <a:cs typeface="Times New Roman" panose="02020603050405020304" pitchFamily="18" charset="0"/>
              </a:rPr>
              <a:t>c.total</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输出</a:t>
            </a:r>
            <a:r>
              <a:rPr lang="en-US" altLang="zh-CN" sz="2000" b="1" dirty="0">
                <a:solidFill>
                  <a:schemeClr val="accent1"/>
                </a:solidFill>
                <a:ea typeface="宋体" panose="02010600030101010101" pitchFamily="2" charset="-122"/>
                <a:cs typeface="Times New Roman" panose="02020603050405020304" pitchFamily="18" charset="0"/>
              </a:rPr>
              <a:t>101</a:t>
            </a:r>
            <a:endParaRPr lang="en-US" altLang="zh-CN" sz="2000" b="1" dirty="0">
              <a:solidFill>
                <a:schemeClr val="accent1"/>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p:txBody>
      </p:sp>
      <p:cxnSp>
        <p:nvCxnSpPr>
          <p:cNvPr id="3" name="直接连接符 2"/>
          <p:cNvCxnSpPr/>
          <p:nvPr/>
        </p:nvCxnSpPr>
        <p:spPr>
          <a:xfrm>
            <a:off x="214282" y="4509120"/>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293096"/>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2001029"/>
            <a:ext cx="8763000" cy="4647426"/>
          </a:xfrm>
          <a:prstGeom prst="rect">
            <a:avLst/>
          </a:prstGeom>
          <a:noFill/>
          <a:ln w="9525">
            <a:noFill/>
            <a:miter lim="800000"/>
          </a:ln>
        </p:spPr>
        <p:txBody>
          <a:bodyPr>
            <a:spAutoFit/>
          </a:bodyPr>
          <a:lstStyle/>
          <a:p>
            <a:pPr>
              <a:lnSpc>
                <a:spcPct val="80000"/>
              </a:lnSpc>
            </a:pP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class Person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id;</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b="1" dirty="0">
                <a:solidFill>
                  <a:srgbClr val="FF0000"/>
                </a:solidFill>
                <a:ea typeface="宋体" panose="02010600030101010101" pitchFamily="2" charset="-122"/>
                <a:cs typeface="Times New Roman" panose="02020603050405020304" pitchFamily="18" charset="0"/>
              </a:rPr>
              <a:t>static</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total = 0;</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public </a:t>
            </a:r>
            <a:r>
              <a:rPr lang="en-US" altLang="zh-CN" sz="2000" b="1" dirty="0">
                <a:solidFill>
                  <a:srgbClr val="FF0000"/>
                </a:solidFill>
                <a:ea typeface="宋体" panose="02010600030101010101" pitchFamily="2" charset="-122"/>
                <a:cs typeface="Times New Roman" panose="02020603050405020304" pitchFamily="18" charset="0"/>
              </a:rPr>
              <a:t>static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getTotalPerson</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	id++;</a:t>
            </a: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zh-CN" altLang="en-US" sz="2000" dirty="0" smtClean="0">
                <a:solidFill>
                  <a:srgbClr val="0000FF"/>
                </a:solidFill>
                <a:ea typeface="宋体" panose="02010600030101010101" pitchFamily="2" charset="-122"/>
                <a:cs typeface="Times New Roman" panose="02020603050405020304" pitchFamily="18" charset="0"/>
              </a:rPr>
              <a:t>非法</a:t>
            </a:r>
            <a:endParaRPr lang="en-US" altLang="zh-CN" sz="2000" dirty="0" smtClean="0">
              <a:solidFill>
                <a:srgbClr val="0000FF"/>
              </a:solidFill>
              <a:ea typeface="宋体" panose="02010600030101010101" pitchFamily="2" charset="-122"/>
              <a:cs typeface="Times New Roman" panose="02020603050405020304" pitchFamily="18" charset="0"/>
            </a:endParaRP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	return </a:t>
            </a:r>
            <a:r>
              <a:rPr lang="en-US" altLang="zh-CN" sz="2000" dirty="0">
                <a:solidFill>
                  <a:srgbClr val="C00000"/>
                </a:solidFill>
                <a:ea typeface="宋体" panose="02010600030101010101" pitchFamily="2" charset="-122"/>
                <a:cs typeface="Times New Roman" panose="02020603050405020304" pitchFamily="18" charset="0"/>
              </a:rPr>
              <a:t>total;</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public Person()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total++;</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id = total;</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public class </a:t>
            </a:r>
            <a:r>
              <a:rPr lang="en-US" altLang="zh-CN" sz="2000" dirty="0" err="1">
                <a:solidFill>
                  <a:srgbClr val="C00000"/>
                </a:solidFill>
                <a:ea typeface="宋体" panose="02010600030101010101" pitchFamily="2" charset="-122"/>
                <a:cs typeface="Times New Roman" panose="02020603050405020304" pitchFamily="18" charset="0"/>
              </a:rPr>
              <a:t>TestPerson</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public static void main(String[] </a:t>
            </a:r>
            <a:r>
              <a:rPr lang="en-US" altLang="zh-CN" sz="2000" dirty="0" err="1">
                <a:solidFill>
                  <a:srgbClr val="C00000"/>
                </a:solidFill>
                <a:ea typeface="宋体" panose="02010600030101010101" pitchFamily="2" charset="-122"/>
                <a:cs typeface="Times New Roman" panose="02020603050405020304" pitchFamily="18" charset="0"/>
              </a:rPr>
              <a:t>args</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("Number of total is " +</a:t>
            </a:r>
            <a:r>
              <a:rPr lang="en-US" altLang="zh-CN" sz="2000" b="1" dirty="0" err="1">
                <a:solidFill>
                  <a:srgbClr val="C00000"/>
                </a:solidFill>
                <a:ea typeface="宋体" panose="02010600030101010101" pitchFamily="2" charset="-122"/>
                <a:cs typeface="Times New Roman" panose="02020603050405020304" pitchFamily="18" charset="0"/>
              </a:rPr>
              <a:t>Person.getTotalPerson</a:t>
            </a:r>
            <a:r>
              <a:rPr lang="en-US" altLang="zh-CN" sz="2000" b="1" dirty="0" smtClean="0">
                <a:solidFill>
                  <a:srgbClr val="C00000"/>
                </a:solidFill>
                <a:ea typeface="宋体" panose="02010600030101010101" pitchFamily="2" charset="-122"/>
                <a:cs typeface="Times New Roman" panose="02020603050405020304" pitchFamily="18" charset="0"/>
              </a:rPr>
              <a:t>()</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a:solidFill>
                <a:schemeClr val="accent2"/>
              </a:solidFill>
              <a:ea typeface="宋体" panose="02010600030101010101" pitchFamily="2" charset="-122"/>
              <a:cs typeface="Times New Roman" panose="02020603050405020304" pitchFamily="18" charset="0"/>
            </a:endParaRPr>
          </a:p>
          <a:p>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smtClean="0">
                <a:solidFill>
                  <a:schemeClr val="accent1"/>
                </a:solidFill>
                <a:ea typeface="宋体" panose="02010600030101010101" pitchFamily="2" charset="-122"/>
                <a:cs typeface="Times New Roman" panose="02020603050405020304" pitchFamily="18" charset="0"/>
              </a:rPr>
              <a:t>//</a:t>
            </a:r>
            <a:r>
              <a:rPr lang="zh-CN" altLang="en-US" sz="2000" dirty="0">
                <a:solidFill>
                  <a:schemeClr val="accent1"/>
                </a:solidFill>
                <a:ea typeface="宋体" panose="02010600030101010101" pitchFamily="2" charset="-122"/>
                <a:cs typeface="Times New Roman" panose="02020603050405020304" pitchFamily="18" charset="0"/>
              </a:rPr>
              <a:t>没有创建对象也可以访问静态方法</a:t>
            </a:r>
            <a:endParaRPr lang="zh-CN" altLang="en-US" sz="2000" dirty="0">
              <a:solidFill>
                <a:schemeClr val="accent1"/>
              </a:solidFill>
              <a:ea typeface="宋体" panose="02010600030101010101" pitchFamily="2" charset="-122"/>
              <a:cs typeface="Times New Roman" panose="02020603050405020304" pitchFamily="18" charset="0"/>
            </a:endParaRPr>
          </a:p>
          <a:p>
            <a:pPr>
              <a:lnSpc>
                <a:spcPct val="80000"/>
              </a:lnSpc>
            </a:pPr>
            <a:r>
              <a:rPr lang="zh-CN" altLang="en-US" sz="2000" dirty="0">
                <a:solidFill>
                  <a:schemeClr val="accent2"/>
                </a:solidFill>
                <a:ea typeface="宋体" panose="02010600030101010101" pitchFamily="2" charset="-122"/>
                <a:cs typeface="Times New Roman" panose="02020603050405020304" pitchFamily="18" charset="0"/>
              </a:rPr>
              <a:t> </a:t>
            </a: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Person p1 = new Person();</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 "Number of total is "+ </a:t>
            </a:r>
            <a:r>
              <a:rPr lang="en-US" altLang="zh-CN" sz="2000" b="1" dirty="0" err="1">
                <a:solidFill>
                  <a:srgbClr val="C00000"/>
                </a:solidFill>
                <a:ea typeface="宋体" panose="02010600030101010101" pitchFamily="2" charset="-122"/>
                <a:cs typeface="Times New Roman" panose="02020603050405020304" pitchFamily="18" charset="0"/>
              </a:rPr>
              <a:t>Person.getTotalPerson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p:txBody>
      </p:sp>
      <p:sp>
        <p:nvSpPr>
          <p:cNvPr id="266243" name="Rectangle 3"/>
          <p:cNvSpPr>
            <a:spLocks noGrp="1" noChangeArrowheads="1"/>
          </p:cNvSpPr>
          <p:nvPr>
            <p:ph type="title"/>
          </p:nvPr>
        </p:nvSpPr>
        <p:spPr>
          <a:xfrm>
            <a:off x="2915816" y="548680"/>
            <a:ext cx="5292080" cy="685800"/>
          </a:xfrm>
        </p:spPr>
        <p:txBody>
          <a:bodyPr>
            <a:normAutofit fontScale="90000"/>
          </a:bodyPr>
          <a:lstStyle/>
          <a:p>
            <a:pPr eaLnBrk="1" hangingPunct="1">
              <a:defRPr/>
            </a:pPr>
            <a:r>
              <a:rPr lang="zh-CN" altLang="en-US" sz="4000" b="1" dirty="0" smtClean="0">
                <a:latin typeface="+mn-lt"/>
                <a:ea typeface="宋体" panose="02010600030101010101" pitchFamily="2" charset="-122"/>
                <a:cs typeface="Times New Roman" panose="02020603050405020304" pitchFamily="18" charset="0"/>
              </a:rPr>
              <a:t>类方法</a:t>
            </a:r>
            <a:r>
              <a:rPr lang="en-US" altLang="zh-CN" sz="4000" b="1" dirty="0" smtClean="0">
                <a:solidFill>
                  <a:srgbClr val="C00000"/>
                </a:solidFill>
                <a:latin typeface="+mn-lt"/>
                <a:ea typeface="宋体" panose="02010600030101010101" pitchFamily="2" charset="-122"/>
                <a:cs typeface="Times New Roman" panose="02020603050405020304" pitchFamily="18" charset="0"/>
              </a:rPr>
              <a:t>(class Method) </a:t>
            </a:r>
            <a:endParaRPr lang="en-US" altLang="zh-CN" sz="4000" b="1" dirty="0" smtClean="0">
              <a:solidFill>
                <a:srgbClr val="C00000"/>
              </a:solidFill>
              <a:latin typeface="+mn-lt"/>
              <a:ea typeface="宋体" panose="02010600030101010101" pitchFamily="2" charset="-122"/>
              <a:cs typeface="Times New Roman" panose="02020603050405020304" pitchFamily="18" charset="0"/>
            </a:endParaRPr>
          </a:p>
        </p:txBody>
      </p:sp>
      <p:sp>
        <p:nvSpPr>
          <p:cNvPr id="9220" name="Rectangle 4"/>
          <p:cNvSpPr>
            <a:spLocks noChangeArrowheads="1"/>
          </p:cNvSpPr>
          <p:nvPr/>
        </p:nvSpPr>
        <p:spPr bwMode="auto">
          <a:xfrm>
            <a:off x="117982" y="1184588"/>
            <a:ext cx="9048720" cy="707886"/>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没有</a:t>
            </a:r>
            <a:r>
              <a:rPr lang="zh-CN" altLang="en-US" sz="2000" dirty="0">
                <a:ea typeface="宋体" panose="02010600030101010101" pitchFamily="2" charset="-122"/>
                <a:cs typeface="Times New Roman" panose="02020603050405020304" pitchFamily="18" charset="0"/>
              </a:rPr>
              <a:t>对象的实例时，可以用</a:t>
            </a:r>
            <a:r>
              <a:rPr lang="zh-CN" altLang="en-US" sz="2000" b="1" dirty="0">
                <a:solidFill>
                  <a:srgbClr val="C00000"/>
                </a:solidFill>
                <a:ea typeface="宋体" panose="02010600030101010101" pitchFamily="2" charset="-122"/>
                <a:cs typeface="Times New Roman" panose="02020603050405020304" pitchFamily="18" charset="0"/>
              </a:rPr>
              <a:t>类名</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方法名</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的形式访问由</a:t>
            </a:r>
            <a:r>
              <a:rPr lang="en-US" altLang="zh-CN" sz="2000" dirty="0">
                <a:ea typeface="宋体" panose="02010600030101010101" pitchFamily="2" charset="-122"/>
                <a:cs typeface="Times New Roman" panose="02020603050405020304" pitchFamily="18" charset="0"/>
              </a:rPr>
              <a:t>static</a:t>
            </a:r>
            <a:r>
              <a:rPr lang="zh-CN" altLang="en-US" sz="2000" dirty="0">
                <a:ea typeface="宋体" panose="02010600030101010101" pitchFamily="2" charset="-122"/>
                <a:cs typeface="Times New Roman" panose="02020603050405020304" pitchFamily="18" charset="0"/>
              </a:rPr>
              <a:t>标记的类方法</a:t>
            </a:r>
            <a:r>
              <a:rPr lang="zh-CN" altLang="en-US" sz="2000" dirty="0" smtClean="0">
                <a:ea typeface="宋体" panose="02010600030101010101" pitchFamily="2" charset="-122"/>
                <a:cs typeface="Times New Roman" panose="02020603050405020304" pitchFamily="18" charset="0"/>
              </a:rPr>
              <a:t>。</a:t>
            </a:r>
            <a:endParaRPr lang="en-US" altLang="zh-CN" sz="2000" dirty="0" smtClean="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000" b="1" dirty="0">
                <a:ea typeface="宋体" panose="02010600030101010101" pitchFamily="2" charset="-122"/>
                <a:cs typeface="Times New Roman" panose="02020603050405020304" pitchFamily="18" charset="0"/>
              </a:rPr>
              <a:t>在</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方法内部只能访问类的</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属性，不能访问类的非</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属性</a:t>
            </a:r>
            <a:r>
              <a:rPr lang="zh-CN" altLang="en-US" sz="2000" b="1" dirty="0" smtClean="0">
                <a:ea typeface="宋体" panose="02010600030101010101" pitchFamily="2" charset="-122"/>
                <a:cs typeface="Times New Roman" panose="02020603050405020304" pitchFamily="18" charset="0"/>
              </a:rPr>
              <a:t>。</a:t>
            </a:r>
            <a:endParaRPr lang="zh-CN" altLang="en-US" sz="2000" b="1" dirty="0">
              <a:ea typeface="宋体" panose="02010600030101010101" pitchFamily="2" charset="-122"/>
              <a:cs typeface="Times New Roman" panose="02020603050405020304" pitchFamily="18" charset="0"/>
            </a:endParaRPr>
          </a:p>
        </p:txBody>
      </p:sp>
      <p:sp>
        <p:nvSpPr>
          <p:cNvPr id="266245" name="Rectangle 5"/>
          <p:cNvSpPr>
            <a:spLocks noChangeArrowheads="1"/>
          </p:cNvSpPr>
          <p:nvPr/>
        </p:nvSpPr>
        <p:spPr bwMode="auto">
          <a:xfrm>
            <a:off x="6096000" y="2360613"/>
            <a:ext cx="2438400" cy="923330"/>
          </a:xfrm>
          <a:prstGeom prst="rect">
            <a:avLst/>
          </a:prstGeom>
          <a:noFill/>
          <a:ln w="9525">
            <a:noFill/>
            <a:miter lim="800000"/>
          </a:ln>
        </p:spPr>
        <p:txBody>
          <a:bodyPr>
            <a:spAutoFit/>
          </a:bodyPr>
          <a:lstStyle/>
          <a:p>
            <a:r>
              <a:rPr lang="en-US" altLang="zh-CN" sz="1800" b="1" dirty="0">
                <a:solidFill>
                  <a:schemeClr val="accent1"/>
                </a:solidFill>
                <a:ea typeface="宋体" panose="02010600030101010101" pitchFamily="2" charset="-122"/>
                <a:cs typeface="Times New Roman" panose="02020603050405020304" pitchFamily="18" charset="0"/>
              </a:rPr>
              <a:t>The output is:</a:t>
            </a:r>
            <a:endParaRPr lang="en-US" altLang="zh-CN" sz="1800" b="1" dirty="0">
              <a:solidFill>
                <a:schemeClr val="accent1"/>
              </a:solidFill>
              <a:ea typeface="宋体" panose="02010600030101010101" pitchFamily="2" charset="-122"/>
              <a:cs typeface="Times New Roman" panose="02020603050405020304" pitchFamily="18" charset="0"/>
            </a:endParaRPr>
          </a:p>
          <a:p>
            <a:r>
              <a:rPr lang="en-US" altLang="zh-CN" sz="1800" b="1" dirty="0">
                <a:solidFill>
                  <a:schemeClr val="accent1"/>
                </a:solidFill>
                <a:ea typeface="宋体" panose="02010600030101010101" pitchFamily="2" charset="-122"/>
                <a:cs typeface="Times New Roman" panose="02020603050405020304" pitchFamily="18" charset="0"/>
              </a:rPr>
              <a:t>Number of total is 0</a:t>
            </a:r>
            <a:endParaRPr lang="en-US" altLang="zh-CN" sz="1800" b="1" dirty="0">
              <a:solidFill>
                <a:schemeClr val="accent1"/>
              </a:solidFill>
              <a:ea typeface="宋体" panose="02010600030101010101" pitchFamily="2" charset="-122"/>
              <a:cs typeface="Times New Roman" panose="02020603050405020304" pitchFamily="18" charset="0"/>
            </a:endParaRPr>
          </a:p>
          <a:p>
            <a:r>
              <a:rPr lang="en-US" altLang="zh-CN" sz="1800" b="1" dirty="0">
                <a:solidFill>
                  <a:schemeClr val="accent1"/>
                </a:solidFill>
                <a:ea typeface="宋体" panose="02010600030101010101" pitchFamily="2" charset="-122"/>
                <a:cs typeface="Times New Roman" panose="02020603050405020304" pitchFamily="18" charset="0"/>
              </a:rPr>
              <a:t>Number of total is 1</a:t>
            </a:r>
            <a:endParaRPr lang="en-US" altLang="zh-CN" sz="1800" b="1" dirty="0">
              <a:solidFill>
                <a:schemeClr val="accent1"/>
              </a:solidFill>
              <a:ea typeface="宋体" panose="02010600030101010101" pitchFamily="2" charset="-122"/>
              <a:cs typeface="Times New Roman" panose="02020603050405020304" pitchFamily="18" charset="0"/>
            </a:endParaRPr>
          </a:p>
        </p:txBody>
      </p:sp>
      <p:sp>
        <p:nvSpPr>
          <p:cNvPr id="2" name="矩形 1"/>
          <p:cNvSpPr/>
          <p:nvPr/>
        </p:nvSpPr>
        <p:spPr>
          <a:xfrm>
            <a:off x="5940152" y="236061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211960" y="116632"/>
            <a:ext cx="1847008" cy="620688"/>
          </a:xfrm>
        </p:spPr>
        <p:txBody>
          <a:bodyPr>
            <a:normAutofit fontScale="90000"/>
          </a:bodyPr>
          <a:lstStyle/>
          <a:p>
            <a:pPr eaLnBrk="1" hangingPunct="1">
              <a:defRPr/>
            </a:pPr>
            <a:r>
              <a:rPr lang="zh-CN" altLang="en-US" sz="4000" b="1" dirty="0" smtClean="0">
                <a:solidFill>
                  <a:srgbClr val="FFFF00"/>
                </a:solidFill>
                <a:latin typeface="+mn-lt"/>
                <a:ea typeface="宋体" panose="02010600030101010101" pitchFamily="2" charset="-122"/>
                <a:cs typeface="Times New Roman" panose="02020603050405020304" pitchFamily="18" charset="0"/>
              </a:rPr>
              <a:t>类方法</a:t>
            </a:r>
            <a:endParaRPr lang="zh-CN" altLang="en-US" sz="4000" b="1" dirty="0" smtClean="0">
              <a:solidFill>
                <a:srgbClr val="FFFF00"/>
              </a:solidFill>
              <a:latin typeface="+mn-lt"/>
              <a:ea typeface="宋体" panose="02010600030101010101" pitchFamily="2" charset="-122"/>
              <a:cs typeface="Times New Roman" panose="02020603050405020304" pitchFamily="18" charset="0"/>
            </a:endParaRPr>
          </a:p>
        </p:txBody>
      </p:sp>
      <p:sp>
        <p:nvSpPr>
          <p:cNvPr id="11267" name="Rectangle 3"/>
          <p:cNvSpPr>
            <a:spLocks noChangeArrowheads="1"/>
          </p:cNvSpPr>
          <p:nvPr/>
        </p:nvSpPr>
        <p:spPr bwMode="auto">
          <a:xfrm>
            <a:off x="142844" y="925281"/>
            <a:ext cx="8929718" cy="1200329"/>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因为不需要实例就可以访问</a:t>
            </a:r>
            <a:r>
              <a:rPr lang="en-US" altLang="zh-CN" sz="2400" b="1" dirty="0">
                <a:ea typeface="宋体" panose="02010600030101010101" pitchFamily="2" charset="-122"/>
                <a:cs typeface="Times New Roman" panose="02020603050405020304" pitchFamily="18" charset="0"/>
              </a:rPr>
              <a:t>static</a:t>
            </a:r>
            <a:r>
              <a:rPr lang="zh-CN" altLang="en-US" sz="2400" b="1" dirty="0">
                <a:ea typeface="宋体" panose="02010600030101010101" pitchFamily="2" charset="-122"/>
                <a:cs typeface="Times New Roman" panose="02020603050405020304" pitchFamily="18" charset="0"/>
              </a:rPr>
              <a:t>方法，因此</a:t>
            </a:r>
            <a:r>
              <a:rPr lang="en-US" altLang="zh-CN" sz="2400" b="1" dirty="0">
                <a:ea typeface="宋体" panose="02010600030101010101" pitchFamily="2" charset="-122"/>
                <a:cs typeface="Times New Roman" panose="02020603050405020304" pitchFamily="18" charset="0"/>
              </a:rPr>
              <a:t>static</a:t>
            </a:r>
            <a:r>
              <a:rPr lang="zh-CN" altLang="en-US" sz="2400" b="1" dirty="0">
                <a:ea typeface="宋体" panose="02010600030101010101" pitchFamily="2" charset="-122"/>
                <a:cs typeface="Times New Roman" panose="02020603050405020304" pitchFamily="18" charset="0"/>
              </a:rPr>
              <a:t>方法内部不能有</a:t>
            </a:r>
            <a:r>
              <a:rPr lang="en-US" altLang="zh-CN" sz="2400" b="1" dirty="0" smtClean="0">
                <a:ea typeface="宋体" panose="02010600030101010101" pitchFamily="2" charset="-122"/>
                <a:cs typeface="Times New Roman" panose="02020603050405020304" pitchFamily="18" charset="0"/>
              </a:rPr>
              <a:t>this</a:t>
            </a:r>
            <a:r>
              <a:rPr lang="zh-CN" altLang="en-US" sz="2400" b="1" dirty="0" smtClean="0">
                <a:ea typeface="宋体" panose="02010600030101010101" pitchFamily="2" charset="-122"/>
                <a:cs typeface="Times New Roman" panose="02020603050405020304" pitchFamily="18" charset="0"/>
              </a:rPr>
              <a:t>。</a:t>
            </a:r>
            <a:r>
              <a:rPr lang="en-US" altLang="zh-CN" sz="2400" b="1" dirty="0" smtClean="0">
                <a:solidFill>
                  <a:srgbClr val="C00000"/>
                </a:solidFill>
                <a:ea typeface="宋体" panose="02010600030101010101" pitchFamily="2" charset="-122"/>
                <a:cs typeface="Times New Roman" panose="02020603050405020304" pitchFamily="18" charset="0"/>
              </a:rPr>
              <a:t>(</a:t>
            </a:r>
            <a:r>
              <a:rPr lang="zh-CN" altLang="en-US" sz="2400" b="1" dirty="0">
                <a:solidFill>
                  <a:srgbClr val="C00000"/>
                </a:solidFill>
                <a:ea typeface="宋体" panose="02010600030101010101" pitchFamily="2" charset="-122"/>
                <a:cs typeface="Times New Roman" panose="02020603050405020304" pitchFamily="18" charset="0"/>
              </a:rPr>
              <a:t>也不能有</a:t>
            </a:r>
            <a:r>
              <a:rPr lang="en-US" altLang="zh-CN" sz="2400" b="1" dirty="0">
                <a:solidFill>
                  <a:srgbClr val="C00000"/>
                </a:solidFill>
                <a:ea typeface="宋体" panose="02010600030101010101" pitchFamily="2" charset="-122"/>
                <a:cs typeface="Times New Roman" panose="02020603050405020304" pitchFamily="18" charset="0"/>
              </a:rPr>
              <a:t>super ? </a:t>
            </a:r>
            <a:r>
              <a:rPr lang="en-US" altLang="zh-CN" sz="2400" b="1" dirty="0" smtClean="0">
                <a:solidFill>
                  <a:srgbClr val="C00000"/>
                </a:solidFill>
                <a:ea typeface="宋体" panose="02010600030101010101" pitchFamily="2" charset="-122"/>
                <a:cs typeface="Times New Roman" panose="02020603050405020304" pitchFamily="18" charset="0"/>
              </a:rPr>
              <a:t>YES!)</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重载的方法需要同时为</a:t>
            </a:r>
            <a:r>
              <a:rPr lang="en-US" altLang="zh-CN" sz="2400" b="1" dirty="0" smtClean="0">
                <a:ea typeface="宋体" panose="02010600030101010101" pitchFamily="2" charset="-122"/>
                <a:cs typeface="Times New Roman" panose="02020603050405020304" pitchFamily="18" charset="0"/>
              </a:rPr>
              <a:t>static</a:t>
            </a:r>
            <a:r>
              <a:rPr lang="zh-CN" altLang="en-US" sz="2400" b="1" dirty="0" smtClean="0">
                <a:ea typeface="宋体" panose="02010600030101010101" pitchFamily="2" charset="-122"/>
                <a:cs typeface="Times New Roman" panose="02020603050405020304" pitchFamily="18" charset="0"/>
              </a:rPr>
              <a:t>的或者非</a:t>
            </a:r>
            <a:r>
              <a:rPr lang="en-US" altLang="zh-CN" sz="2400" b="1" dirty="0" smtClean="0">
                <a:ea typeface="宋体" panose="02010600030101010101" pitchFamily="2" charset="-122"/>
                <a:cs typeface="Times New Roman" panose="02020603050405020304" pitchFamily="18" charset="0"/>
              </a:rPr>
              <a:t>static</a:t>
            </a:r>
            <a:r>
              <a:rPr lang="zh-CN" altLang="en-US" sz="2400" b="1" dirty="0" smtClean="0">
                <a:ea typeface="宋体" panose="02010600030101010101" pitchFamily="2" charset="-122"/>
                <a:cs typeface="Times New Roman" panose="02020603050405020304" pitchFamily="18" charset="0"/>
              </a:rPr>
              <a:t>的。</a:t>
            </a:r>
            <a:r>
              <a:rPr lang="en-US" altLang="zh-CN" sz="2400" b="1" dirty="0">
                <a:solidFill>
                  <a:srgbClr val="FF0000"/>
                </a:solidFill>
                <a:ea typeface="宋体" panose="02010600030101010101" pitchFamily="2" charset="-122"/>
                <a:cs typeface="Times New Roman" panose="02020603050405020304" pitchFamily="18" charset="0"/>
              </a:rPr>
              <a:t>	</a:t>
            </a:r>
            <a:endParaRPr lang="en-US" altLang="zh-CN" sz="2400" b="1" dirty="0">
              <a:solidFill>
                <a:srgbClr val="FF0000"/>
              </a:solidFill>
              <a:ea typeface="宋体" panose="02010600030101010101" pitchFamily="2" charset="-122"/>
              <a:cs typeface="Times New Roman" panose="02020603050405020304" pitchFamily="18" charset="0"/>
            </a:endParaRPr>
          </a:p>
        </p:txBody>
      </p:sp>
      <p:sp>
        <p:nvSpPr>
          <p:cNvPr id="11268" name="Rectangle 4"/>
          <p:cNvSpPr>
            <a:spLocks noChangeArrowheads="1"/>
          </p:cNvSpPr>
          <p:nvPr/>
        </p:nvSpPr>
        <p:spPr bwMode="auto">
          <a:xfrm>
            <a:off x="189888" y="2154900"/>
            <a:ext cx="8882674" cy="4455066"/>
          </a:xfrm>
          <a:prstGeom prst="rect">
            <a:avLst/>
          </a:prstGeom>
          <a:noFill/>
          <a:ln w="9525">
            <a:noFill/>
            <a:miter lim="800000"/>
          </a:ln>
        </p:spPr>
        <p:txBody>
          <a:bodyPr wrap="square">
            <a:spAutoFit/>
          </a:bodyPr>
          <a:lstStyle/>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class Person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private </a:t>
            </a:r>
            <a:r>
              <a:rPr lang="en-US" altLang="zh-CN" sz="2100" dirty="0" err="1">
                <a:solidFill>
                  <a:srgbClr val="C00000"/>
                </a:solidFill>
                <a:ea typeface="宋体" panose="02010600030101010101" pitchFamily="2" charset="-122"/>
                <a:cs typeface="Times New Roman" panose="02020603050405020304" pitchFamily="18" charset="0"/>
              </a:rPr>
              <a:t>int</a:t>
            </a:r>
            <a:r>
              <a:rPr lang="en-US" altLang="zh-CN" sz="2100" dirty="0">
                <a:solidFill>
                  <a:srgbClr val="C00000"/>
                </a:solidFill>
                <a:ea typeface="宋体" panose="02010600030101010101" pitchFamily="2" charset="-122"/>
                <a:cs typeface="Times New Roman" panose="02020603050405020304" pitchFamily="18" charset="0"/>
              </a:rPr>
              <a:t> id;</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private static </a:t>
            </a:r>
            <a:r>
              <a:rPr lang="en-US" altLang="zh-CN" sz="2100" dirty="0" err="1">
                <a:solidFill>
                  <a:srgbClr val="C00000"/>
                </a:solidFill>
                <a:ea typeface="宋体" panose="02010600030101010101" pitchFamily="2" charset="-122"/>
                <a:cs typeface="Times New Roman" panose="02020603050405020304" pitchFamily="18" charset="0"/>
              </a:rPr>
              <a:t>int</a:t>
            </a:r>
            <a:r>
              <a:rPr lang="en-US" altLang="zh-CN" sz="2100" dirty="0">
                <a:solidFill>
                  <a:srgbClr val="C00000"/>
                </a:solidFill>
                <a:ea typeface="宋体" panose="02010600030101010101" pitchFamily="2" charset="-122"/>
                <a:cs typeface="Times New Roman" panose="02020603050405020304" pitchFamily="18" charset="0"/>
              </a:rPr>
              <a:t> total = 0;</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public static void </a:t>
            </a:r>
            <a:r>
              <a:rPr lang="en-US" altLang="zh-CN" sz="2100" dirty="0" err="1">
                <a:solidFill>
                  <a:srgbClr val="C00000"/>
                </a:solidFill>
                <a:ea typeface="宋体" panose="02010600030101010101" pitchFamily="2" charset="-122"/>
                <a:cs typeface="Times New Roman" panose="02020603050405020304" pitchFamily="18" charset="0"/>
              </a:rPr>
              <a:t>setTotalPerson</a:t>
            </a:r>
            <a:r>
              <a:rPr lang="en-US" altLang="zh-CN" sz="2100" dirty="0">
                <a:solidFill>
                  <a:srgbClr val="C00000"/>
                </a:solidFill>
                <a:ea typeface="宋体" panose="02010600030101010101" pitchFamily="2" charset="-122"/>
                <a:cs typeface="Times New Roman" panose="02020603050405020304" pitchFamily="18" charset="0"/>
              </a:rPr>
              <a:t>(</a:t>
            </a:r>
            <a:r>
              <a:rPr lang="en-US" altLang="zh-CN" sz="2100" dirty="0" err="1">
                <a:solidFill>
                  <a:srgbClr val="C00000"/>
                </a:solidFill>
                <a:ea typeface="宋体" panose="02010600030101010101" pitchFamily="2" charset="-122"/>
                <a:cs typeface="Times New Roman" panose="02020603050405020304" pitchFamily="18" charset="0"/>
              </a:rPr>
              <a:t>int</a:t>
            </a:r>
            <a:r>
              <a:rPr lang="en-US" altLang="zh-CN" sz="2100" dirty="0">
                <a:solidFill>
                  <a:srgbClr val="C00000"/>
                </a:solidFill>
                <a:ea typeface="宋体" panose="02010600030101010101" pitchFamily="2" charset="-122"/>
                <a:cs typeface="Times New Roman" panose="02020603050405020304" pitchFamily="18" charset="0"/>
              </a:rPr>
              <a:t> total){</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r>
              <a:rPr lang="en-US" altLang="zh-CN" sz="2100" dirty="0" err="1">
                <a:solidFill>
                  <a:srgbClr val="C00000"/>
                </a:solidFill>
                <a:ea typeface="宋体" panose="02010600030101010101" pitchFamily="2" charset="-122"/>
                <a:cs typeface="Times New Roman" panose="02020603050405020304" pitchFamily="18" charset="0"/>
              </a:rPr>
              <a:t>this.total</a:t>
            </a:r>
            <a:r>
              <a:rPr lang="en-US" altLang="zh-CN" sz="2100" dirty="0">
                <a:solidFill>
                  <a:srgbClr val="C00000"/>
                </a:solidFill>
                <a:ea typeface="宋体" panose="02010600030101010101" pitchFamily="2" charset="-122"/>
                <a:cs typeface="Times New Roman" panose="02020603050405020304" pitchFamily="18" charset="0"/>
              </a:rPr>
              <a:t>=total;    </a:t>
            </a:r>
            <a:r>
              <a:rPr lang="en-US" altLang="zh-CN" sz="2000" dirty="0">
                <a:solidFill>
                  <a:srgbClr val="0000FF"/>
                </a:solidFill>
                <a:ea typeface="宋体" panose="02010600030101010101" pitchFamily="2" charset="-122"/>
                <a:cs typeface="Times New Roman" panose="02020603050405020304" pitchFamily="18" charset="0"/>
              </a:rPr>
              <a:t>//</a:t>
            </a:r>
            <a:r>
              <a:rPr lang="zh-CN" altLang="en-US" sz="2000" dirty="0">
                <a:solidFill>
                  <a:srgbClr val="0000FF"/>
                </a:solidFill>
                <a:ea typeface="宋体" panose="02010600030101010101" pitchFamily="2" charset="-122"/>
                <a:cs typeface="Times New Roman" panose="02020603050405020304" pitchFamily="18" charset="0"/>
              </a:rPr>
              <a:t>非法，在</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方法中不能有</a:t>
            </a:r>
            <a:r>
              <a:rPr lang="en-US" altLang="zh-CN" sz="2000" dirty="0">
                <a:solidFill>
                  <a:srgbClr val="0000FF"/>
                </a:solidFill>
                <a:ea typeface="宋体" panose="02010600030101010101" pitchFamily="2" charset="-122"/>
                <a:cs typeface="Times New Roman" panose="02020603050405020304" pitchFamily="18" charset="0"/>
              </a:rPr>
              <a:t>this</a:t>
            </a:r>
            <a:r>
              <a:rPr lang="zh-CN" altLang="en-US" sz="2000" dirty="0">
                <a:solidFill>
                  <a:srgbClr val="0000FF"/>
                </a:solidFill>
                <a:ea typeface="宋体" panose="02010600030101010101" pitchFamily="2" charset="-122"/>
                <a:cs typeface="Times New Roman" panose="02020603050405020304" pitchFamily="18" charset="0"/>
              </a:rPr>
              <a:t>，也不能有</a:t>
            </a:r>
            <a:r>
              <a:rPr lang="en-US" altLang="zh-CN" sz="2000" dirty="0">
                <a:solidFill>
                  <a:srgbClr val="0000FF"/>
                </a:solidFill>
                <a:ea typeface="宋体" panose="02010600030101010101" pitchFamily="2" charset="-122"/>
                <a:cs typeface="Times New Roman" panose="02020603050405020304" pitchFamily="18" charset="0"/>
              </a:rPr>
              <a:t>super</a:t>
            </a:r>
            <a:endParaRPr lang="en-US" altLang="zh-CN" sz="2000" dirty="0">
              <a:solidFill>
                <a:srgbClr val="0000FF"/>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public Person()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total++;</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id = total;</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r>
              <a:rPr lang="en-US" altLang="zh-CN" sz="2100" dirty="0" smtClean="0">
                <a:solidFill>
                  <a:srgbClr val="C00000"/>
                </a:solidFill>
                <a:ea typeface="宋体" panose="02010600030101010101" pitchFamily="2" charset="-122"/>
                <a:cs typeface="Times New Roman" panose="02020603050405020304" pitchFamily="18" charset="0"/>
              </a:rPr>
              <a:t>}}</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public class </a:t>
            </a:r>
            <a:r>
              <a:rPr lang="en-US" altLang="zh-CN" sz="2100" dirty="0" err="1">
                <a:solidFill>
                  <a:srgbClr val="C00000"/>
                </a:solidFill>
                <a:ea typeface="宋体" panose="02010600030101010101" pitchFamily="2" charset="-122"/>
                <a:cs typeface="Times New Roman" panose="02020603050405020304" pitchFamily="18" charset="0"/>
              </a:rPr>
              <a:t>TestPerson</a:t>
            </a:r>
            <a:r>
              <a:rPr lang="en-US" altLang="zh-CN" sz="2100" dirty="0">
                <a:solidFill>
                  <a:srgbClr val="C00000"/>
                </a:solidFill>
                <a:ea typeface="宋体" panose="02010600030101010101" pitchFamily="2" charset="-122"/>
                <a:cs typeface="Times New Roman" panose="02020603050405020304" pitchFamily="18" charset="0"/>
              </a:rPr>
              <a:t>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public static void main(String[] </a:t>
            </a:r>
            <a:r>
              <a:rPr lang="en-US" altLang="zh-CN" sz="2100" dirty="0" err="1">
                <a:solidFill>
                  <a:srgbClr val="C00000"/>
                </a:solidFill>
                <a:ea typeface="宋体" panose="02010600030101010101" pitchFamily="2" charset="-122"/>
                <a:cs typeface="Times New Roman" panose="02020603050405020304" pitchFamily="18" charset="0"/>
              </a:rPr>
              <a:t>args</a:t>
            </a:r>
            <a:r>
              <a:rPr lang="en-US" altLang="zh-CN" sz="2100" dirty="0">
                <a:solidFill>
                  <a:srgbClr val="C00000"/>
                </a:solidFill>
                <a:ea typeface="宋体" panose="02010600030101010101" pitchFamily="2" charset="-122"/>
                <a:cs typeface="Times New Roman" panose="02020603050405020304" pitchFamily="18" charset="0"/>
              </a:rPr>
              <a:t>)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r>
              <a:rPr lang="en-US" altLang="zh-CN" sz="2100" dirty="0" err="1" smtClean="0">
                <a:solidFill>
                  <a:srgbClr val="C00000"/>
                </a:solidFill>
                <a:ea typeface="宋体" panose="02010600030101010101" pitchFamily="2" charset="-122"/>
                <a:cs typeface="Times New Roman" panose="02020603050405020304" pitchFamily="18" charset="0"/>
              </a:rPr>
              <a:t>Person.setTotalPerson</a:t>
            </a:r>
            <a:r>
              <a:rPr lang="en-US" altLang="zh-CN" sz="2100" dirty="0" smtClean="0">
                <a:solidFill>
                  <a:srgbClr val="C00000"/>
                </a:solidFill>
                <a:ea typeface="宋体" panose="02010600030101010101" pitchFamily="2" charset="-122"/>
                <a:cs typeface="Times New Roman" panose="02020603050405020304" pitchFamily="18" charset="0"/>
              </a:rPr>
              <a:t>(3);</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r>
              <a:rPr lang="en-US" altLang="zh-CN" sz="2100" dirty="0" smtClean="0">
                <a:solidFill>
                  <a:srgbClr val="C00000"/>
                </a:solidFill>
                <a:ea typeface="宋体" panose="02010600030101010101" pitchFamily="2" charset="-122"/>
                <a:cs typeface="Times New Roman" panose="02020603050405020304" pitchFamily="18" charset="0"/>
              </a:rPr>
              <a:t>}  }</a:t>
            </a:r>
            <a:endParaRPr lang="en-US" altLang="zh-CN" sz="21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31903</Words>
  <Application>WPS 演示</Application>
  <PresentationFormat>全屏显示(4:3)</PresentationFormat>
  <Paragraphs>1729</Paragraphs>
  <Slides>117</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117</vt:i4>
      </vt:variant>
    </vt:vector>
  </HeadingPairs>
  <TitlesOfParts>
    <vt:vector size="127" baseType="lpstr">
      <vt:lpstr>Arial</vt:lpstr>
      <vt:lpstr>宋体</vt:lpstr>
      <vt:lpstr>Wingdings</vt:lpstr>
      <vt:lpstr>楷体</vt:lpstr>
      <vt:lpstr>Times New Roman</vt:lpstr>
      <vt:lpstr>微软雅黑</vt:lpstr>
      <vt:lpstr>Arial Unicode MS</vt:lpstr>
      <vt:lpstr>Calibri</vt:lpstr>
      <vt:lpstr>新宋体</vt:lpstr>
      <vt:lpstr>PPT模板</vt:lpstr>
      <vt:lpstr>第6章 面向对象编程（下）</vt:lpstr>
      <vt:lpstr>本章内容</vt:lpstr>
      <vt:lpstr>PowerPoint 演示文稿</vt:lpstr>
      <vt:lpstr>面向对象特征之二：继承</vt:lpstr>
      <vt:lpstr>示  例—Employee类</vt:lpstr>
      <vt:lpstr>继  承(2) </vt:lpstr>
      <vt:lpstr>示  例—Manager类</vt:lpstr>
      <vt:lpstr>PowerPoint 演示文稿</vt:lpstr>
      <vt:lpstr>类的继承 (4)</vt:lpstr>
      <vt:lpstr>类的继承 (5)</vt:lpstr>
      <vt:lpstr>练  习</vt:lpstr>
      <vt:lpstr>继承中的私有成员</vt:lpstr>
      <vt:lpstr>示  例—Employee类</vt:lpstr>
      <vt:lpstr>示  例—Manager类</vt:lpstr>
      <vt:lpstr>示  例—Test类</vt:lpstr>
      <vt:lpstr>练  习</vt:lpstr>
      <vt:lpstr>练  习</vt:lpstr>
      <vt:lpstr>  方法的重写(override)</vt:lpstr>
      <vt:lpstr>示  例—Employee类</vt:lpstr>
      <vt:lpstr>示  例—Manager类</vt:lpstr>
      <vt:lpstr>示  例—Test类</vt:lpstr>
      <vt:lpstr>练  习</vt:lpstr>
      <vt:lpstr>PowerPoint 演示文稿</vt:lpstr>
      <vt:lpstr>访问控制分析</vt:lpstr>
      <vt:lpstr> 关键字super</vt:lpstr>
      <vt:lpstr>示  例—Employee类</vt:lpstr>
      <vt:lpstr>示  例—Manager类</vt:lpstr>
      <vt:lpstr>示  例—Test类</vt:lpstr>
      <vt:lpstr>练  习</vt:lpstr>
      <vt:lpstr>调用父类的构造器</vt:lpstr>
      <vt:lpstr>示  例—Employee类</vt:lpstr>
      <vt:lpstr>示  例—Manager类</vt:lpstr>
      <vt:lpstr>示  例—Test类</vt:lpstr>
      <vt:lpstr>示  例—Employee类</vt:lpstr>
      <vt:lpstr>示  例—Manager类</vt:lpstr>
      <vt:lpstr>示  例—Test类</vt:lpstr>
      <vt:lpstr>PowerPoint 演示文稿</vt:lpstr>
      <vt:lpstr>  子类对象的实例化过程</vt:lpstr>
      <vt:lpstr>示  例—Employee类</vt:lpstr>
      <vt:lpstr>示  例—Manager类</vt:lpstr>
      <vt:lpstr>示  例—Test类</vt:lpstr>
      <vt:lpstr>练  习</vt:lpstr>
      <vt:lpstr>综合练习</vt:lpstr>
      <vt:lpstr>PowerPoint 演示文稿</vt:lpstr>
      <vt:lpstr>  面向对象特征之三：多态性</vt:lpstr>
      <vt:lpstr>示  例—Person类</vt:lpstr>
      <vt:lpstr>示  例—Student类</vt:lpstr>
      <vt:lpstr>示  例—Student类</vt:lpstr>
      <vt:lpstr>多态性(2)</vt:lpstr>
      <vt:lpstr>多态性(3)</vt:lpstr>
      <vt:lpstr>虚拟方法调用(Virtual Method Invocation)</vt:lpstr>
      <vt:lpstr>PowerPoint 演示文稿</vt:lpstr>
      <vt:lpstr>PowerPoint 演示文稿</vt:lpstr>
      <vt:lpstr>PowerPoint 演示文稿</vt:lpstr>
      <vt:lpstr>对象引用类型转换 (Casting )</vt:lpstr>
      <vt:lpstr>对象类型转换举例</vt:lpstr>
      <vt:lpstr>PowerPoint 演示文稿</vt:lpstr>
      <vt:lpstr>多态数组</vt:lpstr>
      <vt:lpstr>多态数组示例</vt:lpstr>
      <vt:lpstr>多态数组示例</vt:lpstr>
      <vt:lpstr>示  例—Person类</vt:lpstr>
      <vt:lpstr>示  例—Student类</vt:lpstr>
      <vt:lpstr>示  例—Teacher类</vt:lpstr>
      <vt:lpstr>示  例—Test类</vt:lpstr>
      <vt:lpstr>练  习</vt:lpstr>
      <vt:lpstr>多态应用(2)——多态参数</vt:lpstr>
      <vt:lpstr>示  例—Test类</vt:lpstr>
      <vt:lpstr>练  习</vt:lpstr>
      <vt:lpstr>instanceof 操作符</vt:lpstr>
      <vt:lpstr>示  例—Test类</vt:lpstr>
      <vt:lpstr>练  习</vt:lpstr>
      <vt:lpstr>PowerPoint 演示文稿</vt:lpstr>
      <vt:lpstr>对象的关联</vt:lpstr>
      <vt:lpstr>示  例—Teacher类</vt:lpstr>
      <vt:lpstr>示  例—Person类</vt:lpstr>
      <vt:lpstr>示  例—Computer类</vt:lpstr>
      <vt:lpstr>示  例—Test类</vt:lpstr>
      <vt:lpstr>练  习</vt:lpstr>
      <vt:lpstr>  Object 类</vt:lpstr>
      <vt:lpstr>PowerPoint 演示文稿</vt:lpstr>
      <vt:lpstr>==操作符与equals方法</vt:lpstr>
      <vt:lpstr>==操作符与equals方法</vt:lpstr>
      <vt:lpstr>PowerPoint 演示文稿</vt:lpstr>
      <vt:lpstr>PowerPoint 演示文稿</vt:lpstr>
      <vt:lpstr>练 习</vt:lpstr>
      <vt:lpstr>toString() 方法</vt:lpstr>
      <vt:lpstr>练习7</vt:lpstr>
      <vt:lpstr>练习7</vt:lpstr>
      <vt:lpstr>练  习</vt:lpstr>
      <vt:lpstr>PowerPoint 演示文稿</vt:lpstr>
      <vt:lpstr>  关键字static</vt:lpstr>
      <vt:lpstr>关键字static</vt:lpstr>
      <vt:lpstr>类属性、类方法的设计思想</vt:lpstr>
      <vt:lpstr>关键字static</vt:lpstr>
      <vt:lpstr>PowerPoint 演示文稿</vt:lpstr>
      <vt:lpstr>类变量(class Variable)</vt:lpstr>
      <vt:lpstr>类变量应用举例</vt:lpstr>
      <vt:lpstr>类方法(class Method) </vt:lpstr>
      <vt:lpstr>类方法</vt:lpstr>
      <vt:lpstr>练习1</vt:lpstr>
      <vt:lpstr>练习2</vt:lpstr>
      <vt:lpstr>单例 (Singleton)设计模式</vt:lpstr>
      <vt:lpstr>单例(Singleton)设计模式-饿汉式</vt:lpstr>
      <vt:lpstr>单例(Singleton)设计模式-懒汉式</vt:lpstr>
      <vt:lpstr>PowerPoint 演示文稿</vt:lpstr>
      <vt:lpstr> 类的成员之四：初始化块</vt:lpstr>
      <vt:lpstr>  类的成员之四：初始化块</vt:lpstr>
      <vt:lpstr> 类的成员之四：初始化块</vt:lpstr>
      <vt:lpstr>静态初始化块举例</vt:lpstr>
      <vt:lpstr>练 习</vt:lpstr>
      <vt:lpstr>  关键字：final</vt:lpstr>
      <vt:lpstr>PowerPoint 演示文稿</vt:lpstr>
      <vt:lpstr>PowerPoint 演示文稿</vt:lpstr>
      <vt:lpstr>PowerPoint 演示文稿</vt:lpstr>
      <vt:lpstr>关键字final应用举例</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Irene</cp:lastModifiedBy>
  <cp:revision>952</cp:revision>
  <dcterms:created xsi:type="dcterms:W3CDTF">2012-08-05T14:09:00Z</dcterms:created>
  <dcterms:modified xsi:type="dcterms:W3CDTF">2017-08-08T06:28:51Z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