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8" r:id="rId3"/>
    <p:sldId id="629" r:id="rId4"/>
    <p:sldId id="606" r:id="rId5"/>
    <p:sldId id="546" r:id="rId6"/>
    <p:sldId id="574" r:id="rId7"/>
    <p:sldId id="547" r:id="rId8"/>
    <p:sldId id="548" r:id="rId9"/>
    <p:sldId id="549" r:id="rId10"/>
    <p:sldId id="575" r:id="rId11"/>
    <p:sldId id="630" r:id="rId12"/>
    <p:sldId id="599" r:id="rId13"/>
    <p:sldId id="577" r:id="rId14"/>
    <p:sldId id="594" r:id="rId15"/>
    <p:sldId id="607" r:id="rId16"/>
    <p:sldId id="550" r:id="rId17"/>
    <p:sldId id="602" r:id="rId18"/>
    <p:sldId id="691" r:id="rId19"/>
    <p:sldId id="551" r:id="rId20"/>
    <p:sldId id="552" r:id="rId21"/>
    <p:sldId id="554" r:id="rId22"/>
    <p:sldId id="553" r:id="rId23"/>
    <p:sldId id="555" r:id="rId24"/>
    <p:sldId id="556" r:id="rId25"/>
    <p:sldId id="578" r:id="rId26"/>
    <p:sldId id="579" r:id="rId27"/>
    <p:sldId id="603" r:id="rId28"/>
    <p:sldId id="580" r:id="rId29"/>
    <p:sldId id="581" r:id="rId30"/>
    <p:sldId id="557" r:id="rId31"/>
    <p:sldId id="576" r:id="rId32"/>
    <p:sldId id="631" r:id="rId33"/>
    <p:sldId id="558" r:id="rId34"/>
    <p:sldId id="566" r:id="rId35"/>
    <p:sldId id="738" r:id="rId36"/>
    <p:sldId id="739" r:id="rId37"/>
    <p:sldId id="740" r:id="rId38"/>
    <p:sldId id="741" r:id="rId39"/>
    <p:sldId id="608" r:id="rId40"/>
    <p:sldId id="559" r:id="rId41"/>
    <p:sldId id="560" r:id="rId42"/>
    <p:sldId id="561" r:id="rId43"/>
    <p:sldId id="562" r:id="rId45"/>
    <p:sldId id="567" r:id="rId46"/>
    <p:sldId id="489" r:id="rId47"/>
    <p:sldId id="582" r:id="rId48"/>
    <p:sldId id="609" r:id="rId49"/>
    <p:sldId id="611" r:id="rId50"/>
    <p:sldId id="612" r:id="rId51"/>
    <p:sldId id="613" r:id="rId52"/>
    <p:sldId id="614" r:id="rId53"/>
    <p:sldId id="615" r:id="rId54"/>
    <p:sldId id="616" r:id="rId55"/>
    <p:sldId id="617" r:id="rId56"/>
    <p:sldId id="618" r:id="rId57"/>
    <p:sldId id="632" r:id="rId58"/>
    <p:sldId id="610" r:id="rId59"/>
    <p:sldId id="619" r:id="rId60"/>
    <p:sldId id="620" r:id="rId61"/>
    <p:sldId id="621" r:id="rId62"/>
    <p:sldId id="622" r:id="rId63"/>
    <p:sldId id="623" r:id="rId64"/>
    <p:sldId id="624" r:id="rId65"/>
    <p:sldId id="625" r:id="rId66"/>
    <p:sldId id="626" r:id="rId67"/>
    <p:sldId id="627" r:id="rId68"/>
    <p:sldId id="628" r:id="rId69"/>
    <p:sldId id="257" r:id="rId7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691" autoAdjust="0"/>
    <p:restoredTop sz="93186" autoAdjust="0"/>
  </p:normalViewPr>
  <p:slideViewPr>
    <p:cSldViewPr>
      <p:cViewPr varScale="1">
        <p:scale>
          <a:sx n="50" d="100"/>
          <a:sy n="50" d="100"/>
        </p:scale>
        <p:origin x="-1382" y="-77"/>
      </p:cViewPr>
      <p:guideLst>
        <p:guide orient="horz" pos="2160"/>
        <p:guide pos="29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99021" y="1340768"/>
            <a:ext cx="8016317" cy="2880320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</a:t>
            </a:r>
            <a:br>
              <a:rPr lang="en-US" altLang="zh-CN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高级</a:t>
            </a:r>
            <a:r>
              <a:rPr lang="zh-CN" altLang="en-US" sz="80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特性</a:t>
            </a:r>
            <a:endParaRPr lang="zh-CN" altLang="zh-CN" sz="8000" b="1" dirty="0" smtClean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讲师：柴林燕</a:t>
            </a:r>
            <a:endParaRPr lang="zh-CN" altLang="en-US" sz="3600" b="1" dirty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600" dirty="0" smtClean="0">
                <a:ea typeface="宋体" panose="02010600030101010101" pitchFamily="2" charset="-122"/>
              </a:rPr>
              <a:t>将</a:t>
            </a:r>
            <a:r>
              <a:rPr lang="en-US" altLang="zh-CN" sz="2600" dirty="0" err="1" smtClean="0">
                <a:ea typeface="宋体" panose="02010600030101010101" pitchFamily="2" charset="-122"/>
              </a:rPr>
              <a:t>Frock类声明为抽象类，在类中声明抽象方法calcArea方法，用来计算衣服的布料面积</a:t>
            </a:r>
            <a:r>
              <a:rPr lang="en-US" altLang="zh-CN" sz="2600" dirty="0" smtClean="0">
                <a:ea typeface="宋体" panose="02010600030101010101" pitchFamily="2" charset="-122"/>
              </a:rPr>
              <a:t>。</a:t>
            </a:r>
            <a:endParaRPr lang="en-US" altLang="zh-CN" sz="2600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600" dirty="0" smtClean="0">
                <a:ea typeface="宋体" panose="02010600030101010101" pitchFamily="2" charset="-122"/>
              </a:rPr>
              <a:t>通过编写代码来验证抽象类中是否可包含属性、具体方法和构造器。</a:t>
            </a:r>
            <a:endParaRPr lang="en-US" altLang="zh-CN" sz="2600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600" dirty="0" smtClean="0">
                <a:ea typeface="宋体" panose="02010600030101010101" pitchFamily="2" charset="-122"/>
              </a:rPr>
              <a:t>编写</a:t>
            </a:r>
            <a:r>
              <a:rPr lang="en-US" altLang="zh-CN" sz="2600" dirty="0" err="1" smtClean="0">
                <a:ea typeface="宋体" panose="02010600030101010101" pitchFamily="2" charset="-122"/>
              </a:rPr>
              <a:t>Shirt类继承Frock类，实现</a:t>
            </a:r>
            <a:r>
              <a:rPr lang="en-US" altLang="zh-CN" sz="2600" dirty="0" smtClean="0">
                <a:ea typeface="宋体" panose="02010600030101010101" pitchFamily="2" charset="-122"/>
              </a:rPr>
              <a:t> </a:t>
            </a:r>
            <a:r>
              <a:rPr lang="en-US" altLang="zh-CN" sz="2600" dirty="0" err="1" smtClean="0">
                <a:ea typeface="宋体" panose="02010600030101010101" pitchFamily="2" charset="-122"/>
              </a:rPr>
              <a:t>calcArea方法，用来计算衬衣所需的布料面积（尺寸</a:t>
            </a:r>
            <a:r>
              <a:rPr lang="en-US" altLang="zh-CN" sz="2600" dirty="0" smtClean="0">
                <a:ea typeface="宋体" panose="02010600030101010101" pitchFamily="2" charset="-122"/>
              </a:rPr>
              <a:t>*1.3）。</a:t>
            </a:r>
            <a:endParaRPr lang="en-US" altLang="zh-CN" sz="2600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600" dirty="0" smtClean="0">
                <a:ea typeface="宋体" panose="02010600030101010101" pitchFamily="2" charset="-122"/>
              </a:rPr>
              <a:t>在</a:t>
            </a:r>
            <a:r>
              <a:rPr lang="en-US" altLang="zh-CN" sz="2600" dirty="0" err="1" smtClean="0">
                <a:ea typeface="宋体" panose="02010600030101010101" pitchFamily="2" charset="-122"/>
              </a:rPr>
              <a:t>TestShirt类的main方法中</a:t>
            </a:r>
            <a:r>
              <a:rPr lang="en-US" altLang="zh-CN" sz="2600" dirty="0" smtClean="0">
                <a:ea typeface="宋体" panose="02010600030101010101" pitchFamily="2" charset="-122"/>
              </a:rPr>
              <a:t>：</a:t>
            </a:r>
            <a:endParaRPr lang="en-US" altLang="zh-CN" sz="2600" dirty="0" smtClean="0">
              <a:ea typeface="宋体" panose="02010600030101010101" pitchFamily="2" charset="-122"/>
            </a:endParaRPr>
          </a:p>
          <a:p>
            <a:pPr marL="811530" lvl="1" indent="-365125">
              <a:buFont typeface="+mj-lt"/>
              <a:buAutoNum type="arabicPeriod"/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试着创建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Frock</a:t>
            </a:r>
            <a:r>
              <a:rPr lang="en-US" altLang="zh-CN" dirty="0" err="1" smtClean="0">
                <a:ea typeface="宋体" panose="02010600030101010101" pitchFamily="2" charset="-122"/>
              </a:rPr>
              <a:t>对象，确认是否允许</a:t>
            </a:r>
            <a:r>
              <a:rPr lang="en-US" altLang="zh-CN" dirty="0" smtClean="0">
                <a:ea typeface="宋体" panose="02010600030101010101" pitchFamily="2" charset="-122"/>
              </a:rPr>
              <a:t>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11530" lvl="1" indent="-365125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使用本态引用创建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Shirt对象，并调用</a:t>
            </a:r>
            <a:r>
              <a:rPr lang="en-US" altLang="zh-CN" dirty="0" err="1" smtClean="0">
                <a:ea typeface="宋体" panose="02010600030101010101" pitchFamily="2" charset="-122"/>
              </a:rPr>
              <a:t>calcArea方法，打印计算结果</a:t>
            </a:r>
            <a:r>
              <a:rPr lang="en-US" altLang="zh-CN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11530" lvl="1" indent="-365125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使用</a:t>
            </a:r>
            <a:r>
              <a:rPr lang="en-US" altLang="zh-CN" sz="1600" dirty="0" smtClean="0">
                <a:ea typeface="宋体" panose="02010600030101010101" pitchFamily="2" charset="-122"/>
              </a:rPr>
              <a:t>Frock </a:t>
            </a:r>
            <a:r>
              <a:rPr lang="en-US" altLang="zh-CN" sz="1800" dirty="0" smtClean="0">
                <a:ea typeface="宋体" panose="02010600030101010101" pitchFamily="2" charset="-122"/>
              </a:rPr>
              <a:t>多</a:t>
            </a:r>
            <a:r>
              <a:rPr lang="zh-CN" altLang="en-US" dirty="0" smtClean="0">
                <a:ea typeface="宋体" panose="02010600030101010101" pitchFamily="2" charset="-122"/>
              </a:rPr>
              <a:t>态引用创建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Shirt对象，并调用</a:t>
            </a:r>
            <a:r>
              <a:rPr lang="en-US" altLang="zh-CN" dirty="0" err="1" smtClean="0">
                <a:ea typeface="宋体" panose="02010600030101010101" pitchFamily="2" charset="-122"/>
              </a:rPr>
              <a:t>calcArea方法，打印计算结果</a:t>
            </a:r>
            <a:r>
              <a:rPr lang="en-US" altLang="zh-CN" dirty="0" smtClean="0">
                <a:ea typeface="宋体" panose="02010600030101010101" pitchFamily="2" charset="-122"/>
              </a:rPr>
              <a:t>。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843808" y="692696"/>
            <a:ext cx="3888432" cy="857256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练 习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3808" y="692696"/>
            <a:ext cx="3888432" cy="857256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作  业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30529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编写一个</a:t>
            </a:r>
            <a:r>
              <a:rPr lang="en-US" altLang="zh-CN" dirty="0" smtClean="0">
                <a:ea typeface="宋体" panose="02010600030101010101" pitchFamily="2" charset="-122"/>
              </a:rPr>
              <a:t>Employee</a:t>
            </a:r>
            <a:r>
              <a:rPr lang="zh-CN" altLang="en-US" dirty="0" smtClean="0">
                <a:ea typeface="宋体" panose="02010600030101010101" pitchFamily="2" charset="-122"/>
              </a:rPr>
              <a:t>类，声明为抽象类，包含如下三个属性：</a:t>
            </a:r>
            <a:r>
              <a:rPr lang="en-US" altLang="zh-CN" dirty="0" smtClean="0">
                <a:ea typeface="宋体" panose="02010600030101010101" pitchFamily="2" charset="-122"/>
              </a:rPr>
              <a:t>name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id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salary</a:t>
            </a:r>
            <a:r>
              <a:rPr lang="zh-CN" altLang="en-US" dirty="0" smtClean="0">
                <a:ea typeface="宋体" panose="02010600030101010101" pitchFamily="2" charset="-122"/>
              </a:rPr>
              <a:t>。提供必要的构造器和抽象方法：</a:t>
            </a:r>
            <a:r>
              <a:rPr lang="en-US" altLang="zh-CN" dirty="0" smtClean="0">
                <a:ea typeface="宋体" panose="02010600030101010101" pitchFamily="2" charset="-122"/>
              </a:rPr>
              <a:t>work()</a:t>
            </a:r>
            <a:r>
              <a:rPr lang="zh-CN" altLang="en-US" dirty="0" smtClean="0">
                <a:ea typeface="宋体" panose="02010600030101010101" pitchFamily="2" charset="-122"/>
              </a:rPr>
              <a:t>。对于</a:t>
            </a:r>
            <a:r>
              <a:rPr lang="en-US" altLang="zh-CN" dirty="0" smtClean="0">
                <a:ea typeface="宋体" panose="02010600030101010101" pitchFamily="2" charset="-122"/>
              </a:rPr>
              <a:t>Manager</a:t>
            </a:r>
            <a:r>
              <a:rPr lang="zh-CN" altLang="en-US" dirty="0" smtClean="0">
                <a:ea typeface="宋体" panose="02010600030101010101" pitchFamily="2" charset="-122"/>
              </a:rPr>
              <a:t>类来说，他既是员工，还具有奖金</a:t>
            </a:r>
            <a:r>
              <a:rPr lang="en-US" altLang="zh-CN" dirty="0" smtClean="0">
                <a:ea typeface="宋体" panose="02010600030101010101" pitchFamily="2" charset="-122"/>
              </a:rPr>
              <a:t>(bonus)</a:t>
            </a:r>
            <a:r>
              <a:rPr lang="zh-CN" altLang="en-US" dirty="0" smtClean="0">
                <a:ea typeface="宋体" panose="02010600030101010101" pitchFamily="2" charset="-122"/>
              </a:rPr>
              <a:t>的属性。请使用继承的思想，设计</a:t>
            </a:r>
            <a:r>
              <a:rPr lang="en-US" altLang="zh-CN" dirty="0" err="1" smtClean="0">
                <a:ea typeface="宋体" panose="02010600030101010101" pitchFamily="2" charset="-122"/>
              </a:rPr>
              <a:t>CommonEmployee</a:t>
            </a:r>
            <a:r>
              <a:rPr lang="zh-CN" altLang="en-US" dirty="0" smtClean="0">
                <a:ea typeface="宋体" panose="02010600030101010101" pitchFamily="2" charset="-122"/>
              </a:rPr>
              <a:t>类和</a:t>
            </a:r>
            <a:r>
              <a:rPr lang="en-US" altLang="zh-CN" dirty="0" smtClean="0">
                <a:ea typeface="宋体" panose="02010600030101010101" pitchFamily="2" charset="-122"/>
              </a:rPr>
              <a:t>Manager</a:t>
            </a:r>
            <a:r>
              <a:rPr lang="zh-CN" altLang="en-US" dirty="0" smtClean="0">
                <a:ea typeface="宋体" panose="02010600030101010101" pitchFamily="2" charset="-122"/>
              </a:rPr>
              <a:t>类，要求类中提供必要的方法进行属性访问。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822689"/>
            <a:ext cx="6733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模板方法设计模式</a:t>
            </a:r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TemplateMethod</a:t>
            </a:r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32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844824"/>
            <a:ext cx="8568952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抽象类体现的就是一种模板模式的设计，</a:t>
            </a:r>
            <a:r>
              <a:rPr lang="zh-CN" altLang="en-US" sz="2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抽象类作为多个子类的通用模板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，子类在抽象类的基础上进行扩展、改造，但子类总体上会保留抽象类的行为方式。</a:t>
            </a:r>
            <a:endParaRPr lang="en-US" altLang="zh-CN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zh-CN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解决</a:t>
            </a:r>
            <a:r>
              <a:rPr lang="zh-CN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的问题</a:t>
            </a:r>
            <a:r>
              <a:rPr lang="zh-CN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zh-CN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功能内部一部分</a:t>
            </a:r>
            <a:r>
              <a:rPr lang="zh-CN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确定</a:t>
            </a:r>
            <a:r>
              <a:rPr lang="zh-CN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，一部分实现是不确定的。这时可以把不确定的部分暴露出去，让子类去实现</a:t>
            </a:r>
            <a:r>
              <a:rPr lang="zh-CN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编写一个抽象父类，父类提供了多个子类的通用方法，并把一个或多个方法留给其子类实现，就是一种模板模式。</a:t>
            </a:r>
            <a:endParaRPr lang="zh-CN" altLang="zh-CN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819997"/>
            <a:ext cx="6733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模板方法设计模式</a:t>
            </a:r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TemplateMethod</a:t>
            </a:r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32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595021"/>
            <a:ext cx="87849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abstract class Template{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	public </a:t>
            </a:r>
            <a:r>
              <a:rPr lang="en-US" altLang="zh-CN" sz="2400" b="1" dirty="0">
                <a:solidFill>
                  <a:srgbClr val="C00000"/>
                </a:solidFill>
              </a:rPr>
              <a:t>final void </a:t>
            </a:r>
            <a:r>
              <a:rPr lang="en-US" altLang="zh-CN" sz="2400" b="1" dirty="0" err="1">
                <a:solidFill>
                  <a:srgbClr val="C00000"/>
                </a:solidFill>
              </a:rPr>
              <a:t>getTime</a:t>
            </a:r>
            <a:r>
              <a:rPr lang="en-US" altLang="zh-CN" sz="2400" b="1" dirty="0">
                <a:solidFill>
                  <a:srgbClr val="C00000"/>
                </a:solidFill>
              </a:rPr>
              <a:t>(){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		long </a:t>
            </a:r>
            <a:r>
              <a:rPr lang="en-US" altLang="zh-CN" sz="2400" b="1" dirty="0">
                <a:solidFill>
                  <a:srgbClr val="C00000"/>
                </a:solidFill>
              </a:rPr>
              <a:t>start = </a:t>
            </a:r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currentTimeMillis</a:t>
            </a:r>
            <a:r>
              <a:rPr lang="en-US" altLang="zh-CN" sz="2400" b="1" i="1" dirty="0">
                <a:solidFill>
                  <a:srgbClr val="C00000"/>
                </a:solidFill>
              </a:rPr>
              <a:t>();</a:t>
            </a:r>
            <a:endParaRPr lang="en-US" altLang="zh-CN" sz="2400" b="1" i="1" dirty="0">
              <a:solidFill>
                <a:srgbClr val="C00000"/>
              </a:solidFill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		code</a:t>
            </a:r>
            <a:r>
              <a:rPr lang="en-US" altLang="zh-CN" sz="2400" dirty="0">
                <a:solidFill>
                  <a:srgbClr val="C00000"/>
                </a:solidFill>
              </a:rPr>
              <a:t>();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		long </a:t>
            </a:r>
            <a:r>
              <a:rPr lang="en-US" altLang="zh-CN" sz="2400" b="1" dirty="0">
                <a:solidFill>
                  <a:srgbClr val="C00000"/>
                </a:solidFill>
              </a:rPr>
              <a:t>end = </a:t>
            </a:r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currentTimeMillis</a:t>
            </a:r>
            <a:r>
              <a:rPr lang="en-US" altLang="zh-CN" sz="2400" b="1" i="1" dirty="0">
                <a:solidFill>
                  <a:srgbClr val="C00000"/>
                </a:solidFill>
              </a:rPr>
              <a:t>();</a:t>
            </a:r>
            <a:endParaRPr lang="en-US" altLang="zh-CN" sz="2400" b="1" i="1" dirty="0">
              <a:solidFill>
                <a:srgbClr val="C00000"/>
              </a:solidFill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		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System.</a:t>
            </a:r>
            <a:r>
              <a:rPr lang="en-US" altLang="zh-CN" sz="2400" i="1" dirty="0" err="1" smtClean="0">
                <a:solidFill>
                  <a:srgbClr val="C00000"/>
                </a:solidFill>
              </a:rPr>
              <a:t>out.println</a:t>
            </a:r>
            <a:r>
              <a:rPr lang="en-US" altLang="zh-CN" sz="2400" i="1" dirty="0">
                <a:solidFill>
                  <a:srgbClr val="C00000"/>
                </a:solidFill>
              </a:rPr>
              <a:t>("</a:t>
            </a:r>
            <a:r>
              <a:rPr lang="zh-CN" altLang="en-US" sz="2400" i="1" dirty="0">
                <a:solidFill>
                  <a:srgbClr val="C00000"/>
                </a:solidFill>
              </a:rPr>
              <a:t>执行时间是：</a:t>
            </a:r>
            <a:r>
              <a:rPr lang="en-US" altLang="zh-CN" sz="2400" i="1" dirty="0">
                <a:solidFill>
                  <a:srgbClr val="C00000"/>
                </a:solidFill>
              </a:rPr>
              <a:t>"+(end - start));</a:t>
            </a:r>
            <a:endParaRPr lang="en-US" altLang="zh-CN" sz="2400" i="1" dirty="0">
              <a:solidFill>
                <a:srgbClr val="C00000"/>
              </a:solidFill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	}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	public </a:t>
            </a:r>
            <a:r>
              <a:rPr lang="en-US" altLang="zh-CN" sz="2400" b="1" dirty="0">
                <a:solidFill>
                  <a:srgbClr val="C00000"/>
                </a:solidFill>
              </a:rPr>
              <a:t>abstract void code();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dirty="0">
                <a:solidFill>
                  <a:srgbClr val="C00000"/>
                </a:solidFill>
              </a:rPr>
              <a:t>}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class </a:t>
            </a:r>
            <a:r>
              <a:rPr lang="en-US" altLang="zh-CN" sz="2400" b="1" dirty="0" err="1">
                <a:solidFill>
                  <a:srgbClr val="C00000"/>
                </a:solidFill>
              </a:rPr>
              <a:t>SubTemplate</a:t>
            </a:r>
            <a:r>
              <a:rPr lang="en-US" altLang="zh-CN" sz="2400" b="1" dirty="0">
                <a:solidFill>
                  <a:srgbClr val="C00000"/>
                </a:solidFill>
              </a:rPr>
              <a:t> extends Template{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	public </a:t>
            </a:r>
            <a:r>
              <a:rPr lang="en-US" altLang="zh-CN" sz="2400" b="1" dirty="0">
                <a:solidFill>
                  <a:srgbClr val="C00000"/>
                </a:solidFill>
              </a:rPr>
              <a:t>void code(){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		for(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</a:rPr>
              <a:t> = 0;i&lt;10000;i++){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		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System.</a:t>
            </a:r>
            <a:r>
              <a:rPr lang="en-US" altLang="zh-CN" sz="2400" i="1" dirty="0" err="1" smtClean="0">
                <a:solidFill>
                  <a:srgbClr val="C00000"/>
                </a:solidFill>
              </a:rPr>
              <a:t>out.println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(</a:t>
            </a:r>
            <a:r>
              <a:rPr lang="en-US" altLang="zh-CN" sz="2400" i="1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400" i="1" dirty="0">
                <a:solidFill>
                  <a:srgbClr val="C00000"/>
                </a:solidFill>
              </a:rPr>
              <a:t>);</a:t>
            </a:r>
            <a:endParaRPr lang="en-US" altLang="zh-CN" sz="2400" i="1" dirty="0">
              <a:solidFill>
                <a:srgbClr val="C00000"/>
              </a:solidFill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}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}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}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642910" y="2445245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第二节 接  口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92696"/>
            <a:ext cx="3131872" cy="79262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 口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endParaRPr lang="en-US" altLang="zh-CN" b="1" dirty="0" smtClean="0">
              <a:solidFill>
                <a:srgbClr val="BD6FBF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712968" cy="4092696"/>
          </a:xfrm>
          <a:noFill/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有时必须从几个类中派生出一个子类，继承它们所有的属性和方法。但是，</a:t>
            </a:r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不支持多重继承。有了接口，就可以得到多重继承的效果。</a:t>
            </a:r>
            <a:endParaRPr lang="zh-CN" altLang="en-US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600" dirty="0" smtClean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interface</a:t>
            </a:r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6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抽象方法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6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常量值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的定义的集合。</a:t>
            </a:r>
            <a:endParaRPr lang="zh-CN" altLang="en-US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从本质上讲，接口是一种</a:t>
            </a:r>
            <a:r>
              <a:rPr lang="zh-CN" altLang="en-US" sz="26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特殊的抽象类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，这种抽象类中只包含常量和方法的定义，而没有变量和方法的实现。</a:t>
            </a:r>
            <a:endParaRPr lang="zh-CN" altLang="en-US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实现接口类：</a:t>
            </a:r>
            <a:endParaRPr lang="en-US" altLang="zh-CN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sz="26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SubClass</a:t>
            </a:r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implements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InterfaceA</a:t>
            </a:r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{ }</a:t>
            </a:r>
            <a:endParaRPr lang="en-US" altLang="zh-CN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个类可以实现多个接口，接口也可以继承其它接口。</a:t>
            </a:r>
            <a:endParaRPr lang="zh-CN" altLang="en-US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4206" y="692696"/>
            <a:ext cx="4496512" cy="79061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 口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123614" y="1773113"/>
            <a:ext cx="2088232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可以飞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50185" y="4437112"/>
            <a:ext cx="1474878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飞机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172435" y="4437112"/>
            <a:ext cx="1739825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风筝</a:t>
            </a:r>
            <a:endParaRPr lang="zh-CN" altLang="en-US" sz="20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27784" y="4461782"/>
            <a:ext cx="1584176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子弹</a:t>
            </a:r>
            <a:endParaRPr lang="zh-CN" altLang="en-US" sz="20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110718" y="4437112"/>
            <a:ext cx="1691316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热气球</a:t>
            </a:r>
            <a:endParaRPr lang="zh-CN" altLang="en-US" sz="20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>
            <a:endCxn id="2" idx="4"/>
          </p:cNvCxnSpPr>
          <p:nvPr/>
        </p:nvCxnSpPr>
        <p:spPr>
          <a:xfrm flipV="1">
            <a:off x="1403350" y="2781300"/>
            <a:ext cx="1764665" cy="165608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15" idx="0"/>
            <a:endCxn id="2" idx="4"/>
          </p:cNvCxnSpPr>
          <p:nvPr/>
        </p:nvCxnSpPr>
        <p:spPr>
          <a:xfrm flipH="1" flipV="1">
            <a:off x="3168015" y="2781300"/>
            <a:ext cx="252095" cy="168021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3168015" y="2845435"/>
            <a:ext cx="4788535" cy="159194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3080385" y="2781300"/>
            <a:ext cx="2983865" cy="165608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1" idx="4"/>
          </p:cNvCxnSpPr>
          <p:nvPr/>
        </p:nvCxnSpPr>
        <p:spPr>
          <a:xfrm flipV="1">
            <a:off x="3780155" y="2849245"/>
            <a:ext cx="2662555" cy="158813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5505336" y="1772815"/>
            <a:ext cx="1874428" cy="10765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攻击性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4206" y="692696"/>
            <a:ext cx="4496512" cy="79061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 口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187624" y="2605598"/>
            <a:ext cx="2088232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运动员</a:t>
            </a:r>
            <a:endParaRPr lang="en-US" altLang="zh-CN" sz="20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（抽象类）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868144" y="2570261"/>
            <a:ext cx="2088232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学生</a:t>
            </a:r>
            <a:endParaRPr lang="en-US" altLang="zh-CN" sz="20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（抽象类）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50185" y="4437112"/>
            <a:ext cx="1474878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篮球运动员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172435" y="4437112"/>
            <a:ext cx="1739825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大学生</a:t>
            </a:r>
            <a:endParaRPr lang="en-US" altLang="zh-CN" sz="20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27784" y="4461782"/>
            <a:ext cx="1584176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跨栏运动员</a:t>
            </a:r>
            <a:endParaRPr lang="en-US" altLang="zh-CN" sz="20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110718" y="4437112"/>
            <a:ext cx="1691316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中学生</a:t>
            </a:r>
            <a:endParaRPr lang="en-US" altLang="zh-CN" sz="20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1403648" y="3613710"/>
            <a:ext cx="521415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2627784" y="3613710"/>
            <a:ext cx="648072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943542" y="3556486"/>
            <a:ext cx="521415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308304" y="3549543"/>
            <a:ext cx="648072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5172435" y="2894987"/>
            <a:ext cx="551693" cy="1484901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3705684" y="2849395"/>
            <a:ext cx="432048" cy="159896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696856" y="1772815"/>
            <a:ext cx="1874428" cy="10765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学习英语的技能</a:t>
            </a:r>
            <a:endParaRPr lang="en-US" altLang="zh-CN" sz="20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（接口）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327252" y="620688"/>
            <a:ext cx="3419872" cy="85381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 口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endParaRPr lang="en-US" altLang="zh-CN" b="1" dirty="0" smtClean="0">
              <a:solidFill>
                <a:srgbClr val="BD6FBF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0768"/>
            <a:ext cx="8964488" cy="5112568"/>
          </a:xfrm>
          <a:noFill/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接口的特点：</a:t>
            </a:r>
            <a:endParaRPr lang="zh-CN" altLang="en-US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interface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来定义。</a:t>
            </a:r>
            <a:endParaRPr lang="zh-CN" altLang="en-US" sz="2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接口中的所有成员变量都</a:t>
            </a:r>
            <a:r>
              <a:rPr lang="zh-CN" altLang="en-US" sz="2200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默认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是由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public static final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修饰的。</a:t>
            </a:r>
            <a:endParaRPr lang="zh-CN" altLang="en-US" sz="2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接口中的所有方法都</a:t>
            </a:r>
            <a:r>
              <a:rPr lang="zh-CN" altLang="en-US" sz="2200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默认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是由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public abstract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修饰的。</a:t>
            </a:r>
            <a:endParaRPr lang="en-US" altLang="zh-CN" sz="2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接口没有构造</a:t>
            </a:r>
            <a:r>
              <a:rPr lang="zh-CN" altLang="en-US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器</a:t>
            </a:r>
            <a:r>
              <a:rPr lang="zh-CN" altLang="en-US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2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接口采用多继承机制。</a:t>
            </a:r>
            <a:endParaRPr lang="zh-CN" altLang="en-US" sz="2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接口定义举例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public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interface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Runner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ID = 1;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start();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void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run();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stop();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l"/>
            </a:pPr>
            <a:endParaRPr lang="zh-CN" altLang="en-US" sz="2400" dirty="0" smtClean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左右箭头 3"/>
          <p:cNvSpPr/>
          <p:nvPr/>
        </p:nvSpPr>
        <p:spPr>
          <a:xfrm>
            <a:off x="3589120" y="4809412"/>
            <a:ext cx="857256" cy="428628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44008" y="4221088"/>
            <a:ext cx="4160679" cy="22322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60032" y="4365104"/>
            <a:ext cx="3744416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ct val="40000"/>
              </a:spcBef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public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interface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Runner {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public static final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ID = 1;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public abstract void start();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public abstract void run();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public abstract void stop();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72835" y="764704"/>
            <a:ext cx="3635928" cy="709799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 口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(4)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61643" y="1844824"/>
            <a:ext cx="8858312" cy="41549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接口的类中必须提供接口中所有方法的具体实现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内容，方可实例化。否则，仍为抽象类。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接口的主要用途就是被实现类实现。（面向接口编程）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继承关系类似，接口与实现类之间存在多态性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类的语法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格式：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先写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extends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，后写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implements</a:t>
            </a:r>
            <a:endParaRPr lang="en-US" altLang="zh-CN" sz="24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&lt; modifier&gt; class &lt; name&gt; [extends &lt; </a:t>
            </a:r>
            <a:r>
              <a:rPr lang="en-US" altLang="zh-CN" sz="2400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superclass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&gt;]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[</a:t>
            </a:r>
            <a:r>
              <a:rPr lang="en-US" altLang="zh-CN" sz="2400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implements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&lt; interface&gt; [,&lt; interface&gt;]* ] {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&lt; declarations&gt;*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本章内容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第一节 抽象类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第二节 接    口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第三节 内部类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第四节 枚    举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第五节 注    解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71718" y="764704"/>
            <a:ext cx="4496512" cy="79061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接口应用举例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87747" name="Group 3"/>
          <p:cNvGraphicFramePr>
            <a:graphicFrameLocks noGrp="1"/>
          </p:cNvGraphicFramePr>
          <p:nvPr/>
        </p:nvGraphicFramePr>
        <p:xfrm>
          <a:off x="3919518" y="1931943"/>
          <a:ext cx="1524000" cy="1570419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&lt;&lt;interface&gt;&gt;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Runner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start()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run()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stop()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757" name="Group 13"/>
          <p:cNvGraphicFramePr>
            <a:graphicFrameLocks noGrp="1"/>
          </p:cNvGraphicFramePr>
          <p:nvPr/>
        </p:nvGraphicFramePr>
        <p:xfrm>
          <a:off x="1785918" y="4370343"/>
          <a:ext cx="1524000" cy="1597851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Person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start()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run()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stop()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dance()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767" name="Group 23"/>
          <p:cNvGraphicFramePr>
            <a:graphicFrameLocks noGrp="1"/>
          </p:cNvGraphicFramePr>
          <p:nvPr/>
        </p:nvGraphicFramePr>
        <p:xfrm>
          <a:off x="3919518" y="4370343"/>
          <a:ext cx="1524000" cy="1844739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Car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start()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run()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stop()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fillFuel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crack()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777" name="Group 33"/>
          <p:cNvGraphicFramePr>
            <a:graphicFrameLocks noGrp="1"/>
          </p:cNvGraphicFramePr>
          <p:nvPr/>
        </p:nvGraphicFramePr>
        <p:xfrm>
          <a:off x="5976918" y="4390981"/>
          <a:ext cx="1752600" cy="1597851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Bird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start()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run()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stop()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fly()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0763" name="Line 43"/>
          <p:cNvSpPr>
            <a:spLocks noChangeShapeType="1"/>
          </p:cNvSpPr>
          <p:nvPr/>
        </p:nvSpPr>
        <p:spPr bwMode="auto">
          <a:xfrm>
            <a:off x="2471718" y="3989343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30764" name="Line 44"/>
          <p:cNvSpPr>
            <a:spLocks noChangeShapeType="1"/>
          </p:cNvSpPr>
          <p:nvPr/>
        </p:nvSpPr>
        <p:spPr bwMode="auto">
          <a:xfrm>
            <a:off x="2471718" y="398934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30765" name="Line 45"/>
          <p:cNvSpPr>
            <a:spLocks noChangeShapeType="1"/>
          </p:cNvSpPr>
          <p:nvPr/>
        </p:nvSpPr>
        <p:spPr bwMode="auto">
          <a:xfrm>
            <a:off x="6738918" y="398934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30766" name="Line 46"/>
          <p:cNvSpPr>
            <a:spLocks noChangeShapeType="1"/>
          </p:cNvSpPr>
          <p:nvPr/>
        </p:nvSpPr>
        <p:spPr bwMode="auto">
          <a:xfrm flipV="1">
            <a:off x="4605318" y="345594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tailEnd type="triangle" w="lg" len="lg"/>
          </a:ln>
        </p:spPr>
        <p:txBody>
          <a:bodyPr/>
          <a:lstStyle/>
          <a:p>
            <a:endParaRPr lang="zh-CN" altLang="en-US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488646"/>
            <a:ext cx="5218964" cy="84014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接口应用举例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23528" y="908720"/>
            <a:ext cx="8568952" cy="57431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interface Runner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void start();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void run();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void stop();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Person implements Runner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void start()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准备工作：弯腰、蹬腿、咬牙、瞪眼		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//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开跑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void run()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摆动手臂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维持直线方向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void stop()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减速直至停止、喝水。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 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838200" cy="5029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接口应用举例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648" y="892014"/>
            <a:ext cx="7086600" cy="541730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一个类可以实现多个无关的接口</a:t>
            </a:r>
            <a:endParaRPr lang="zh-CN" altLang="en-US" sz="1800" dirty="0" smtClean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interface Runner { public void run();}</a:t>
            </a:r>
            <a:endParaRPr lang="en-US" altLang="zh-CN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interface Swimmer {public double swim();}</a:t>
            </a:r>
            <a:endParaRPr lang="en-US" altLang="zh-CN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 Creator{public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eat(){…}} </a:t>
            </a:r>
            <a:endParaRPr lang="en-US" altLang="zh-CN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lass Man </a:t>
            </a:r>
            <a:r>
              <a:rPr lang="en-US" altLang="zh-CN" sz="1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extends Creator implements</a:t>
            </a: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Runner 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Swimmer{</a:t>
            </a:r>
            <a:endParaRPr lang="en-US" altLang="zh-CN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public void run() {……}</a:t>
            </a:r>
            <a:endParaRPr lang="en-US" altLang="zh-CN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public double swim()  {……}</a:t>
            </a:r>
            <a:endParaRPr lang="en-US" altLang="zh-CN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public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eat() {……}</a:t>
            </a:r>
            <a:endParaRPr lang="en-US" altLang="zh-CN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与继承关系类似，接口与实现类之间存在多态性</a:t>
            </a:r>
            <a:endParaRPr lang="zh-CN" altLang="en-US" sz="20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Test{</a:t>
            </a:r>
            <a:endParaRPr lang="en-US" altLang="zh-CN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static void main(String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Test t = new Test();</a:t>
            </a:r>
            <a:endParaRPr lang="en-US" altLang="zh-CN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Man m = new Man();</a:t>
            </a:r>
            <a:endParaRPr lang="en-US" altLang="zh-CN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t.m1(m);</a:t>
            </a:r>
            <a:endParaRPr lang="en-US" altLang="zh-CN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t.m2(m);</a:t>
            </a:r>
            <a:endParaRPr lang="en-US" altLang="zh-CN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t.m3(m);</a:t>
            </a:r>
            <a:endParaRPr lang="en-US" altLang="zh-CN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String m1(Runner f) {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f.run</a:t>
            </a: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 }</a:t>
            </a:r>
            <a:endParaRPr lang="en-US" altLang="zh-CN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void  m2(Swimmer s) {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s.swim</a:t>
            </a: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();}</a:t>
            </a:r>
            <a:endParaRPr lang="en-US" altLang="zh-CN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void  m3(Creator a) {a.eat();}</a:t>
            </a:r>
            <a:endParaRPr lang="en-US" altLang="zh-CN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0"/>
            <a:ext cx="5616624" cy="76470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接口的其他问题</a:t>
            </a:r>
            <a:endParaRPr lang="zh-CN" altLang="en-US" b="1" dirty="0" smtClean="0">
              <a:solidFill>
                <a:srgbClr val="FFFF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244" y="1124744"/>
            <a:ext cx="9036496" cy="5256584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如果实现接口的类中没有实现接口中的全部方法，必须将此类定义为抽象类 </a:t>
            </a:r>
            <a:endParaRPr lang="zh-CN" altLang="en-US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接口也可以继承另一个接口，使用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extends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关键字。</a:t>
            </a:r>
            <a:endParaRPr lang="zh-CN" altLang="en-US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interface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MyInterface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0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String s=“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MyInterface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”;</a:t>
            </a:r>
            <a:endParaRPr lang="en-US" altLang="zh-CN" sz="20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public void absM1();</a:t>
            </a:r>
            <a:endParaRPr lang="en-US" altLang="zh-CN" sz="20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0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interface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SubInterface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extends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MyInterface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0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public void absM2();</a:t>
            </a:r>
            <a:endParaRPr lang="en-US" altLang="zh-CN" sz="20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0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class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SubAdapter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implements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SubInterface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0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public void absM1(){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(“absM1”);}</a:t>
            </a:r>
            <a:endParaRPr lang="en-US" altLang="zh-CN" sz="20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public void absM2(){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(“absM2”);}</a:t>
            </a:r>
            <a:endParaRPr lang="en-US" altLang="zh-CN" sz="20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1800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eaLnBrk="1" hangingPunct="1"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实现类</a:t>
            </a:r>
            <a:r>
              <a:rPr lang="en-US" altLang="zh-CN" sz="20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SubAdapter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必须给出接口</a:t>
            </a:r>
            <a:r>
              <a:rPr lang="en-US" altLang="zh-CN" sz="20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SubInterface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以及父接口</a:t>
            </a:r>
            <a:r>
              <a:rPr lang="en-US" altLang="zh-CN" sz="20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MyInterface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中所有方法的实现。</a:t>
            </a:r>
            <a:endParaRPr lang="zh-CN" altLang="en-US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711917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工厂方法</a:t>
            </a:r>
            <a:r>
              <a:rPr lang="en-US" altLang="zh-CN" sz="3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6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FactoryMethod</a:t>
            </a:r>
            <a:r>
              <a:rPr lang="en-US" altLang="zh-CN" sz="3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36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628800"/>
            <a:ext cx="871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概述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定义一个用于创建对象的接口，让子类决定实例化哪一个类。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FactoryMethod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使一个类的实例化延迟到其子类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适用性：</a:t>
            </a:r>
            <a:endParaRPr lang="en-US" altLang="zh-CN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一个类不知道它所必须创建的对象的类的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时候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一个类希望由它的子类来指定它所创建的对象的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时候 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类将创建对象的职责委托给多个帮助子类中的某一个，并且你希望将哪一个帮助子类是代理者这一信息局部化的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时候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620688"/>
            <a:ext cx="3240360" cy="864096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工厂方法举例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53"/>
          <a:stretch>
            <a:fillRect/>
          </a:stretch>
        </p:blipFill>
        <p:spPr bwMode="auto">
          <a:xfrm>
            <a:off x="704709" y="1916243"/>
            <a:ext cx="7560840" cy="31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4957" y="83671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工厂方法</a:t>
            </a:r>
            <a:r>
              <a:rPr lang="en-US" altLang="zh-CN" sz="3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6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FactoryMethod</a:t>
            </a:r>
            <a:r>
              <a:rPr lang="en-US" altLang="zh-CN" sz="3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36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916832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总结：</a:t>
            </a:r>
            <a:endParaRPr lang="en-US" altLang="zh-CN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FactoryMethod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模式是设计模式中应用最为广泛的模式，在面向对象的编程中，对象的创建工作非常简单，对象的创建时机却很重要。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FactoryMethod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解决的就是这个问题，它通过面向对象的手法，将所要创建的具体对象的创建工作延迟到了子类，从而提供了一种扩展的策略，较好的解决了这种紧耦合的关系。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44628"/>
            <a:ext cx="5068678" cy="91216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代理模式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Proxy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概述：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为其他对象提供一种代理以控制对这个对象的访问。 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80928"/>
            <a:ext cx="6152542" cy="3112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08" y="620688"/>
            <a:ext cx="449999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anose="02010600030101010101" pitchFamily="2" charset="-122"/>
              </a:rPr>
              <a:t>interface Object{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void action();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class </a:t>
            </a:r>
            <a:r>
              <a:rPr lang="en-US" altLang="zh-CN" sz="2400" b="1" dirty="0" err="1">
                <a:ea typeface="宋体" panose="02010600030101010101" pitchFamily="2" charset="-122"/>
              </a:rPr>
              <a:t>ProxyObject</a:t>
            </a:r>
            <a:r>
              <a:rPr lang="en-US" altLang="zh-CN" sz="2400" b="1" dirty="0">
                <a:ea typeface="宋体" panose="02010600030101010101" pitchFamily="2" charset="-122"/>
              </a:rPr>
              <a:t> implements Object{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Object </a:t>
            </a:r>
            <a:r>
              <a:rPr lang="en-US" altLang="zh-CN" sz="2400" dirty="0" err="1">
                <a:ea typeface="宋体" panose="02010600030101010101" pitchFamily="2" charset="-122"/>
              </a:rPr>
              <a:t>obj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public void action(){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ea typeface="宋体" panose="02010600030101010101" pitchFamily="2" charset="-122"/>
              </a:rPr>
              <a:t>System.</a:t>
            </a:r>
            <a:r>
              <a:rPr lang="en-US" altLang="zh-CN" sz="2400" i="1" dirty="0" err="1">
                <a:ea typeface="宋体" panose="02010600030101010101" pitchFamily="2" charset="-122"/>
              </a:rPr>
              <a:t>out.println</a:t>
            </a:r>
            <a:r>
              <a:rPr lang="en-US" altLang="zh-CN" sz="2400" i="1" dirty="0">
                <a:ea typeface="宋体" panose="02010600030101010101" pitchFamily="2" charset="-122"/>
              </a:rPr>
              <a:t>("</a:t>
            </a:r>
            <a:r>
              <a:rPr lang="zh-CN" altLang="en-US" sz="2400" i="1" dirty="0">
                <a:ea typeface="宋体" panose="02010600030101010101" pitchFamily="2" charset="-122"/>
              </a:rPr>
              <a:t>代理开始</a:t>
            </a:r>
            <a:r>
              <a:rPr lang="en-US" altLang="zh-CN" sz="2400" i="1" dirty="0">
                <a:ea typeface="宋体" panose="02010600030101010101" pitchFamily="2" charset="-122"/>
              </a:rPr>
              <a:t>");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ea typeface="宋体" panose="02010600030101010101" pitchFamily="2" charset="-122"/>
              </a:rPr>
              <a:t>obj.action</a:t>
            </a:r>
            <a:r>
              <a:rPr lang="en-US" altLang="zh-CN" sz="2400" dirty="0">
                <a:ea typeface="宋体" panose="02010600030101010101" pitchFamily="2" charset="-122"/>
              </a:rPr>
              <a:t>();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ea typeface="宋体" panose="02010600030101010101" pitchFamily="2" charset="-122"/>
              </a:rPr>
              <a:t>System.</a:t>
            </a:r>
            <a:r>
              <a:rPr lang="en-US" altLang="zh-CN" sz="2400" i="1" dirty="0" err="1">
                <a:ea typeface="宋体" panose="02010600030101010101" pitchFamily="2" charset="-122"/>
              </a:rPr>
              <a:t>out.println</a:t>
            </a:r>
            <a:r>
              <a:rPr lang="en-US" altLang="zh-CN" sz="2400" i="1" dirty="0">
                <a:ea typeface="宋体" panose="02010600030101010101" pitchFamily="2" charset="-122"/>
              </a:rPr>
              <a:t>("</a:t>
            </a:r>
            <a:r>
              <a:rPr lang="zh-CN" altLang="en-US" sz="2400" i="1" dirty="0">
                <a:ea typeface="宋体" panose="02010600030101010101" pitchFamily="2" charset="-122"/>
              </a:rPr>
              <a:t>代理结束</a:t>
            </a:r>
            <a:r>
              <a:rPr lang="en-US" altLang="zh-CN" sz="2400" i="1" dirty="0">
                <a:ea typeface="宋体" panose="02010600030101010101" pitchFamily="2" charset="-122"/>
              </a:rPr>
              <a:t>");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public </a:t>
            </a:r>
            <a:r>
              <a:rPr lang="en-US" altLang="zh-CN" sz="2400" b="1" dirty="0" err="1">
                <a:ea typeface="宋体" panose="02010600030101010101" pitchFamily="2" charset="-122"/>
              </a:rPr>
              <a:t>ProxyObject</a:t>
            </a:r>
            <a:r>
              <a:rPr lang="en-US" altLang="zh-CN" sz="2400" b="1" dirty="0">
                <a:ea typeface="宋体" panose="02010600030101010101" pitchFamily="2" charset="-122"/>
              </a:rPr>
              <a:t>(){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ea typeface="宋体" panose="02010600030101010101" pitchFamily="2" charset="-122"/>
              </a:rPr>
              <a:t>System.</a:t>
            </a:r>
            <a:r>
              <a:rPr lang="en-US" altLang="zh-CN" sz="2400" i="1" dirty="0" err="1">
                <a:ea typeface="宋体" panose="02010600030101010101" pitchFamily="2" charset="-122"/>
              </a:rPr>
              <a:t>out.println</a:t>
            </a:r>
            <a:r>
              <a:rPr lang="en-US" altLang="zh-CN" sz="2400" i="1" dirty="0">
                <a:ea typeface="宋体" panose="02010600030101010101" pitchFamily="2" charset="-122"/>
              </a:rPr>
              <a:t>("</a:t>
            </a:r>
            <a:r>
              <a:rPr lang="zh-CN" altLang="en-US" sz="2400" i="1" dirty="0">
                <a:ea typeface="宋体" panose="02010600030101010101" pitchFamily="2" charset="-122"/>
              </a:rPr>
              <a:t>这是代理类</a:t>
            </a:r>
            <a:r>
              <a:rPr lang="en-US" altLang="zh-CN" sz="2400" i="1" dirty="0">
                <a:ea typeface="宋体" panose="02010600030101010101" pitchFamily="2" charset="-122"/>
              </a:rPr>
              <a:t>");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ea typeface="宋体" panose="02010600030101010101" pitchFamily="2" charset="-122"/>
              </a:rPr>
              <a:t>obj</a:t>
            </a:r>
            <a:r>
              <a:rPr lang="en-US" altLang="zh-CN" sz="2400" dirty="0">
                <a:ea typeface="宋体" panose="02010600030101010101" pitchFamily="2" charset="-122"/>
              </a:rPr>
              <a:t> = </a:t>
            </a:r>
            <a:r>
              <a:rPr lang="en-US" altLang="zh-CN" sz="2400" b="1" dirty="0">
                <a:ea typeface="宋体" panose="02010600030101010101" pitchFamily="2" charset="-122"/>
              </a:rPr>
              <a:t>new </a:t>
            </a:r>
            <a:r>
              <a:rPr lang="en-US" altLang="zh-CN" sz="2400" b="1" dirty="0" err="1">
                <a:ea typeface="宋体" panose="02010600030101010101" pitchFamily="2" charset="-122"/>
              </a:rPr>
              <a:t>ObjectImpl</a:t>
            </a:r>
            <a:r>
              <a:rPr lang="en-US" altLang="zh-CN" sz="2400" b="1" dirty="0">
                <a:ea typeface="宋体" panose="02010600030101010101" pitchFamily="2" charset="-122"/>
              </a:rPr>
              <a:t>();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5976" y="653108"/>
            <a:ext cx="475252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anose="02010600030101010101" pitchFamily="2" charset="-122"/>
              </a:rPr>
              <a:t>class </a:t>
            </a:r>
            <a:r>
              <a:rPr lang="en-US" altLang="zh-CN" sz="2400" b="1" dirty="0" err="1">
                <a:ea typeface="宋体" panose="02010600030101010101" pitchFamily="2" charset="-122"/>
              </a:rPr>
              <a:t>ObjectImpl</a:t>
            </a:r>
            <a:r>
              <a:rPr lang="en-US" altLang="zh-CN" sz="2400" b="1" dirty="0">
                <a:ea typeface="宋体" panose="02010600030101010101" pitchFamily="2" charset="-122"/>
              </a:rPr>
              <a:t> implements Object{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public void action(){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ea typeface="宋体" panose="02010600030101010101" pitchFamily="2" charset="-122"/>
              </a:rPr>
              <a:t>System.</a:t>
            </a:r>
            <a:r>
              <a:rPr lang="en-US" altLang="zh-CN" sz="2400" i="1" dirty="0" err="1">
                <a:ea typeface="宋体" panose="02010600030101010101" pitchFamily="2" charset="-122"/>
              </a:rPr>
              <a:t>out.println</a:t>
            </a:r>
            <a:r>
              <a:rPr lang="en-US" altLang="zh-CN" sz="2400" i="1" dirty="0">
                <a:ea typeface="宋体" panose="02010600030101010101" pitchFamily="2" charset="-122"/>
              </a:rPr>
              <a:t>("======");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ea typeface="宋体" panose="02010600030101010101" pitchFamily="2" charset="-122"/>
              </a:rPr>
              <a:t>System.</a:t>
            </a:r>
            <a:r>
              <a:rPr lang="en-US" altLang="zh-CN" sz="2400" i="1" dirty="0" err="1">
                <a:ea typeface="宋体" panose="02010600030101010101" pitchFamily="2" charset="-122"/>
              </a:rPr>
              <a:t>out.println</a:t>
            </a:r>
            <a:r>
              <a:rPr lang="en-US" altLang="zh-CN" sz="2400" i="1" dirty="0">
                <a:ea typeface="宋体" panose="02010600030101010101" pitchFamily="2" charset="-122"/>
              </a:rPr>
              <a:t>("======");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ea typeface="宋体" panose="02010600030101010101" pitchFamily="2" charset="-122"/>
              </a:rPr>
              <a:t>System.</a:t>
            </a:r>
            <a:r>
              <a:rPr lang="en-US" altLang="zh-CN" sz="2400" i="1" dirty="0" err="1">
                <a:ea typeface="宋体" panose="02010600030101010101" pitchFamily="2" charset="-122"/>
              </a:rPr>
              <a:t>out.println</a:t>
            </a:r>
            <a:r>
              <a:rPr lang="en-US" altLang="zh-CN" sz="2400" i="1" dirty="0">
                <a:ea typeface="宋体" panose="02010600030101010101" pitchFamily="2" charset="-122"/>
              </a:rPr>
              <a:t>("</a:t>
            </a:r>
            <a:r>
              <a:rPr lang="zh-CN" altLang="en-US" sz="2400" i="1" dirty="0">
                <a:ea typeface="宋体" panose="02010600030101010101" pitchFamily="2" charset="-122"/>
              </a:rPr>
              <a:t>被代理的类</a:t>
            </a:r>
            <a:r>
              <a:rPr lang="en-US" altLang="zh-CN" sz="2400" i="1" dirty="0">
                <a:ea typeface="宋体" panose="02010600030101010101" pitchFamily="2" charset="-122"/>
              </a:rPr>
              <a:t>");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ea typeface="宋体" panose="02010600030101010101" pitchFamily="2" charset="-122"/>
              </a:rPr>
              <a:t>System.</a:t>
            </a:r>
            <a:r>
              <a:rPr lang="en-US" altLang="zh-CN" sz="2400" i="1" dirty="0" err="1">
                <a:ea typeface="宋体" panose="02010600030101010101" pitchFamily="2" charset="-122"/>
              </a:rPr>
              <a:t>out.println</a:t>
            </a:r>
            <a:r>
              <a:rPr lang="en-US" altLang="zh-CN" sz="2400" i="1" dirty="0">
                <a:ea typeface="宋体" panose="02010600030101010101" pitchFamily="2" charset="-122"/>
              </a:rPr>
              <a:t>("======");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ea typeface="宋体" panose="02010600030101010101" pitchFamily="2" charset="-122"/>
              </a:rPr>
              <a:t>System.</a:t>
            </a:r>
            <a:r>
              <a:rPr lang="en-US" altLang="zh-CN" sz="2400" i="1" dirty="0" err="1">
                <a:ea typeface="宋体" panose="02010600030101010101" pitchFamily="2" charset="-122"/>
              </a:rPr>
              <a:t>out.println</a:t>
            </a:r>
            <a:r>
              <a:rPr lang="en-US" altLang="zh-CN" sz="2400" i="1" dirty="0">
                <a:ea typeface="宋体" panose="02010600030101010101" pitchFamily="2" charset="-122"/>
              </a:rPr>
              <a:t>("======");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public class Test2 {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public static void main(String[] </a:t>
            </a:r>
            <a:r>
              <a:rPr lang="en-US" altLang="zh-CN" sz="2400" b="1" dirty="0" err="1">
                <a:ea typeface="宋体" panose="02010600030101010101" pitchFamily="2" charset="-122"/>
              </a:rPr>
              <a:t>args</a:t>
            </a:r>
            <a:r>
              <a:rPr lang="en-US" altLang="zh-CN" sz="2400" b="1" dirty="0">
                <a:ea typeface="宋体" panose="02010600030101010101" pitchFamily="2" charset="-122"/>
              </a:rPr>
              <a:t>) {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Object </a:t>
            </a:r>
            <a:r>
              <a:rPr lang="en-US" altLang="zh-CN" sz="2400" dirty="0" err="1">
                <a:ea typeface="宋体" panose="02010600030101010101" pitchFamily="2" charset="-122"/>
              </a:rPr>
              <a:t>ob</a:t>
            </a:r>
            <a:r>
              <a:rPr lang="en-US" altLang="zh-CN" sz="2400" dirty="0">
                <a:ea typeface="宋体" panose="02010600030101010101" pitchFamily="2" charset="-122"/>
              </a:rPr>
              <a:t> = </a:t>
            </a:r>
            <a:r>
              <a:rPr lang="en-US" altLang="zh-CN" sz="2400" b="1" dirty="0">
                <a:ea typeface="宋体" panose="02010600030101010101" pitchFamily="2" charset="-122"/>
              </a:rPr>
              <a:t>new </a:t>
            </a:r>
            <a:r>
              <a:rPr lang="en-US" altLang="zh-CN" sz="2400" b="1" dirty="0" err="1">
                <a:ea typeface="宋体" panose="02010600030101010101" pitchFamily="2" charset="-122"/>
              </a:rPr>
              <a:t>ProxyObject</a:t>
            </a:r>
            <a:r>
              <a:rPr lang="en-US" altLang="zh-CN" sz="2400" b="1" dirty="0">
                <a:ea typeface="宋体" panose="02010600030101010101" pitchFamily="2" charset="-122"/>
              </a:rPr>
              <a:t>();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ea typeface="宋体" panose="02010600030101010101" pitchFamily="2" charset="-122"/>
              </a:rPr>
              <a:t>ob.action</a:t>
            </a:r>
            <a:r>
              <a:rPr lang="en-US" altLang="zh-CN" sz="2400" dirty="0">
                <a:ea typeface="宋体" panose="02010600030101010101" pitchFamily="2" charset="-122"/>
              </a:rPr>
              <a:t>();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}}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764704"/>
            <a:ext cx="4355976" cy="86263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接口用法总结</a:t>
            </a:r>
            <a:endParaRPr lang="zh-CN" altLang="en-US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988840"/>
            <a:ext cx="8534752" cy="2940928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通过接口可以实现不相关类的相同行为，而不需要考虑这些类之间的层次关系。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通过接口可以指明多个类需要实现的方法，一般用于定义对象的扩张功能。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接口主要用来定义规范。解除耦合关系。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642910" y="2445245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第一节 抽象类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87258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接口和抽象类之间的关系</a:t>
            </a:r>
            <a:endParaRPr lang="zh-CN" altLang="en-US" sz="3600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774" y="5885422"/>
            <a:ext cx="8358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在开发中，一个类不要去继承一个已经实现好的类，要么继承抽象类，要么实现接口。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42832" y="1045981"/>
          <a:ext cx="8495113" cy="483944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04056"/>
                <a:gridCol w="1368152"/>
                <a:gridCol w="2664296"/>
                <a:gridCol w="3958609"/>
              </a:tblGrid>
              <a:tr h="412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No.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区别点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抽象类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接口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定义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包含一个抽象方法的类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抽象方法和全局常量的集合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组成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构造方法、抽象方法、普通方法、常量、变量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常量、抽象方法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使用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子类继承抽象类</a:t>
                      </a:r>
                      <a:r>
                        <a:rPr lang="en-US" altLang="zh-CN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(extends)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子类实现接口</a:t>
                      </a:r>
                      <a:r>
                        <a:rPr lang="en-US" altLang="zh-CN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(implements)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关系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抽象类可以实现多个接口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接口不能继承抽象类，但允许继承多个接口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常见设计模式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模板设计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工厂设计、代理设计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都通过对象的多态性产生实例化对象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局限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抽象类有单继承的局限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接口没有此局限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实际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作为一个模板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是作为一个标准或是表示一种能力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选择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如果抽象类和接口都可以使用的话，优先使用接口，因为避免单继承的局限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特殊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一个抽象类中可以包含多个接口，一个接口中可以包含多个抽象类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练  习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Times New Roman" panose="02020603050405020304" pitchFamily="18" charset="0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声明</a:t>
            </a:r>
            <a:r>
              <a:rPr lang="en-US" altLang="zh-CN" dirty="0" err="1" smtClean="0">
                <a:ea typeface="宋体" panose="02010600030101010101" pitchFamily="2" charset="-122"/>
              </a:rPr>
              <a:t>Clothing接口</a:t>
            </a:r>
            <a:r>
              <a:rPr lang="en-US" altLang="zh-CN" dirty="0" smtClean="0">
                <a:ea typeface="宋体" panose="02010600030101010101" pitchFamily="2" charset="-122"/>
              </a:rPr>
              <a:t> ，</a:t>
            </a:r>
            <a:r>
              <a:rPr lang="en-US" altLang="zh-CN" dirty="0" err="1" smtClean="0">
                <a:ea typeface="宋体" panose="02010600030101010101" pitchFamily="2" charset="-122"/>
              </a:rPr>
              <a:t>在接口中声明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</a:rPr>
              <a:t>calcArea方法、getColor方法和getDetails方法</a:t>
            </a:r>
            <a:r>
              <a:rPr lang="en-US" altLang="zh-CN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Font typeface="Times New Roman" panose="02020603050405020304" pitchFamily="18" charset="0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改写</a:t>
            </a:r>
            <a:r>
              <a:rPr lang="en-US" altLang="zh-CN" dirty="0" err="1" smtClean="0">
                <a:ea typeface="宋体" panose="02010600030101010101" pitchFamily="2" charset="-122"/>
              </a:rPr>
              <a:t>Shirt类实现Clothing接口，然后实现接口中的所有方法</a:t>
            </a:r>
            <a:r>
              <a:rPr lang="en-US" altLang="zh-CN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Font typeface="Times New Roman" panose="02020603050405020304" pitchFamily="18" charset="0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在</a:t>
            </a:r>
            <a:r>
              <a:rPr lang="en-US" altLang="zh-CN" dirty="0" err="1" smtClean="0">
                <a:ea typeface="宋体" panose="02010600030101010101" pitchFamily="2" charset="-122"/>
              </a:rPr>
              <a:t>TestShirt类的main方法中</a:t>
            </a:r>
            <a:r>
              <a:rPr lang="en-US" altLang="zh-CN" dirty="0" smtClean="0">
                <a:ea typeface="宋体" panose="02010600030101010101" pitchFamily="2" charset="-122"/>
              </a:rPr>
              <a:t>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457200"/>
            <a:r>
              <a:rPr lang="en-US" altLang="zh-CN" sz="2000" dirty="0" err="1" smtClean="0">
                <a:ea typeface="宋体" panose="02010600030101010101" pitchFamily="2" charset="-122"/>
              </a:rPr>
              <a:t>试着创建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Clothing对象，确认是否允许</a:t>
            </a:r>
            <a:r>
              <a:rPr lang="en-US" altLang="zh-CN" sz="2000" dirty="0" smtClean="0">
                <a:ea typeface="宋体" panose="02010600030101010101" pitchFamily="2" charset="-122"/>
              </a:rPr>
              <a:t>？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/>
            <a:r>
              <a:rPr lang="zh-CN" altLang="en-US" sz="2000" dirty="0" smtClean="0">
                <a:ea typeface="宋体" panose="02010600030101010101" pitchFamily="2" charset="-122"/>
              </a:rPr>
              <a:t>使用本态引用创建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Shirt对象，并调用calcArea方法，打印计算结果</a:t>
            </a:r>
            <a:r>
              <a:rPr lang="en-US" altLang="zh-CN" sz="2000" dirty="0" smtClean="0"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/>
            <a:r>
              <a:rPr lang="zh-CN" altLang="en-US" sz="2000" dirty="0" smtClean="0">
                <a:ea typeface="宋体" panose="02010600030101010101" pitchFamily="2" charset="-122"/>
              </a:rPr>
              <a:t>使用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Clothing多</a:t>
            </a:r>
            <a:r>
              <a:rPr lang="zh-CN" altLang="en-US" sz="2000" dirty="0" smtClean="0">
                <a:ea typeface="宋体" panose="02010600030101010101" pitchFamily="2" charset="-122"/>
              </a:rPr>
              <a:t>态引用创建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Shirt对象，并调用calcArea方法，打印计算结果</a:t>
            </a:r>
            <a:r>
              <a:rPr lang="en-US" altLang="zh-CN" sz="2800" dirty="0" smtClean="0">
                <a:ea typeface="宋体" panose="02010600030101010101" pitchFamily="2" charset="-122"/>
              </a:rPr>
              <a:t>。</a:t>
            </a:r>
            <a:endParaRPr lang="zh-CN" altLang="en-US" sz="2800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8" y="10525"/>
            <a:ext cx="2706816" cy="65913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作  业</a:t>
            </a:r>
            <a:endParaRPr lang="en-US" altLang="zh-CN" b="1" dirty="0" smtClean="0">
              <a:solidFill>
                <a:srgbClr val="FFFF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677058" cy="5256584"/>
          </a:xfrm>
        </p:spPr>
        <p:txBody>
          <a:bodyPr>
            <a:noAutofit/>
          </a:bodyPr>
          <a:lstStyle/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定义一个接口用来实现两个对象的比较。</a:t>
            </a:r>
            <a:endParaRPr lang="zh-CN" altLang="en-US" sz="20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65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interface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CompareObject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0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compareTo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(Object o);   //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若返回值是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0 , 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代表相等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若为正数，代表当前对象大；负数代表当前对象小</a:t>
            </a:r>
            <a:endParaRPr lang="en-US" altLang="zh-CN" sz="20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6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lang="en-US" altLang="zh-CN" sz="20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定义一个</a:t>
            </a:r>
            <a:r>
              <a:rPr lang="en-US" altLang="zh-CN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Circle</a:t>
            </a: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类。</a:t>
            </a:r>
            <a:endParaRPr lang="zh-CN" altLang="en-US" sz="20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定义一个</a:t>
            </a:r>
            <a:r>
              <a:rPr lang="en-US" altLang="zh-CN" sz="20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ComparableCircle</a:t>
            </a: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类，继承</a:t>
            </a:r>
            <a:r>
              <a:rPr lang="en-US" altLang="zh-CN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Circle</a:t>
            </a: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类并且实现</a:t>
            </a:r>
            <a:r>
              <a:rPr lang="en-US" altLang="zh-CN" sz="20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CompareObject</a:t>
            </a: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接口。在</a:t>
            </a:r>
            <a:r>
              <a:rPr lang="en-US" altLang="zh-CN" sz="20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ComparableCircle</a:t>
            </a: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类中给出接口中方法</a:t>
            </a:r>
            <a:r>
              <a:rPr lang="en-US" altLang="zh-CN" sz="20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compareTo</a:t>
            </a: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的实现体，用来比较两个圆的半径大小。</a:t>
            </a:r>
            <a:endParaRPr lang="zh-CN" altLang="en-US" sz="20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定义一个测试类</a:t>
            </a:r>
            <a:r>
              <a:rPr lang="en-US" altLang="zh-CN" sz="20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TestInterface</a:t>
            </a: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，创建两个</a:t>
            </a:r>
            <a:r>
              <a:rPr lang="en-US" altLang="zh-CN" sz="20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ComparableCircle</a:t>
            </a: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对象，调用</a:t>
            </a:r>
            <a:r>
              <a:rPr lang="en-US" altLang="zh-CN" sz="20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compareTo</a:t>
            </a: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方法比较两个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的半径大小。</a:t>
            </a:r>
            <a:endParaRPr lang="zh-CN" altLang="en-US" sz="20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80008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思考：参照上述做法定义矩形类</a:t>
            </a:r>
            <a:r>
              <a:rPr lang="en-US" altLang="zh-CN" sz="2000" b="1" dirty="0" smtClean="0">
                <a:solidFill>
                  <a:srgbClr val="80008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Rectangle</a:t>
            </a:r>
            <a:r>
              <a:rPr lang="zh-CN" altLang="en-US" sz="2000" b="1" dirty="0" smtClean="0">
                <a:solidFill>
                  <a:srgbClr val="80008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 err="1" smtClean="0">
                <a:solidFill>
                  <a:srgbClr val="80008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ComparableRectangle</a:t>
            </a:r>
            <a:r>
              <a:rPr lang="zh-CN" altLang="en-US" sz="2000" b="1" dirty="0" smtClean="0">
                <a:solidFill>
                  <a:srgbClr val="80008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类，在</a:t>
            </a:r>
            <a:r>
              <a:rPr lang="en-US" altLang="zh-CN" sz="2000" b="1" dirty="0" err="1" smtClean="0">
                <a:solidFill>
                  <a:srgbClr val="80008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ComparableRectangle</a:t>
            </a:r>
            <a:r>
              <a:rPr lang="zh-CN" altLang="en-US" sz="2000" b="1" dirty="0" smtClean="0">
                <a:solidFill>
                  <a:srgbClr val="80008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类中给出</a:t>
            </a:r>
            <a:r>
              <a:rPr lang="en-US" altLang="zh-CN" sz="2000" b="1" dirty="0" err="1" smtClean="0">
                <a:solidFill>
                  <a:srgbClr val="80008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compareTo</a:t>
            </a:r>
            <a:r>
              <a:rPr lang="zh-CN" altLang="en-US" sz="2000" b="1" dirty="0" smtClean="0">
                <a:solidFill>
                  <a:srgbClr val="80008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方法的实现，比较两个矩形的面积大小。</a:t>
            </a:r>
            <a:endParaRPr lang="zh-CN" altLang="en-US" sz="2000" b="1" dirty="0" smtClean="0">
              <a:solidFill>
                <a:srgbClr val="80008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7273" y="3284984"/>
            <a:ext cx="5577852" cy="3189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 descr="捕获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44" y="1071545"/>
            <a:ext cx="3990475" cy="24188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81162" y="620688"/>
            <a:ext cx="3090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接口的应用体会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11560" y="1556792"/>
            <a:ext cx="5414639" cy="3672408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86490" y="83671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ea typeface="宋体" panose="02010600030101010101" pitchFamily="2" charset="-122"/>
              </a:rPr>
              <a:t>Java 8</a:t>
            </a:r>
            <a:r>
              <a:rPr lang="zh-CN" altLang="en-US" sz="3200" b="1" smtClean="0">
                <a:ea typeface="宋体" panose="02010600030101010101" pitchFamily="2" charset="-122"/>
              </a:rPr>
              <a:t>中关于接口的改进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3529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ea typeface="宋体" panose="02010600030101010101" pitchFamily="2" charset="-122"/>
              </a:rPr>
              <a:t>Java 8</a:t>
            </a:r>
            <a:r>
              <a:rPr lang="zh-CN" altLang="en-US" sz="2400" smtClean="0">
                <a:ea typeface="宋体" panose="02010600030101010101" pitchFamily="2" charset="-122"/>
              </a:rPr>
              <a:t>中，你可以为接口添加</a:t>
            </a:r>
            <a:r>
              <a:rPr lang="zh-CN" altLang="en-US" sz="2400" smtClean="0">
                <a:solidFill>
                  <a:srgbClr val="0000FF"/>
                </a:solidFill>
                <a:ea typeface="宋体" panose="02010600030101010101" pitchFamily="2" charset="-122"/>
              </a:rPr>
              <a:t>默认方法</a:t>
            </a:r>
            <a:r>
              <a:rPr lang="zh-CN" altLang="en-US" sz="2400" smtClean="0">
                <a:ea typeface="宋体" panose="02010600030101010101" pitchFamily="2" charset="-122"/>
              </a:rPr>
              <a:t>和</a:t>
            </a:r>
            <a:r>
              <a:rPr lang="zh-CN" altLang="en-US" sz="2400" smtClean="0">
                <a:solidFill>
                  <a:srgbClr val="0000FF"/>
                </a:solidFill>
                <a:ea typeface="宋体" panose="02010600030101010101" pitchFamily="2" charset="-122"/>
              </a:rPr>
              <a:t>静态方法</a:t>
            </a:r>
            <a:r>
              <a:rPr lang="zh-CN" altLang="en-US" sz="2400" smtClean="0">
                <a:ea typeface="宋体" panose="02010600030101010101" pitchFamily="2" charset="-122"/>
              </a:rPr>
              <a:t>。从技术角度来说，这是完全合法的，只是它看起来违反了接口作为一个抽象定义的理念。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r>
              <a:rPr lang="zh-CN" altLang="en-US" sz="2400" b="1" smtClean="0">
                <a:ea typeface="宋体" panose="02010600030101010101" pitchFamily="2" charset="-122"/>
              </a:rPr>
              <a:t>默认方法：</a:t>
            </a:r>
            <a:r>
              <a:rPr lang="zh-CN" altLang="en-US" sz="2400">
                <a:ea typeface="宋体" panose="02010600030101010101" pitchFamily="2" charset="-122"/>
              </a:rPr>
              <a:t>默认方法使用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default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关键字</a:t>
            </a:r>
            <a:r>
              <a:rPr lang="zh-CN" altLang="en-US" sz="2400" smtClean="0">
                <a:ea typeface="宋体" panose="02010600030101010101" pitchFamily="2" charset="-122"/>
              </a:rPr>
              <a:t>修饰。可以通过实现类对象来调用。我们在已有的接口中提供新方法的同时，还保持了与旧版本代码的兼容性。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r>
              <a:rPr lang="zh-CN" altLang="en-US" sz="2400" smtClean="0">
                <a:ea typeface="宋体" panose="02010600030101010101" pitchFamily="2" charset="-122"/>
              </a:rPr>
              <a:t>比如：</a:t>
            </a:r>
            <a:r>
              <a:rPr lang="en-US" altLang="zh-CN" sz="2400" smtClean="0">
                <a:ea typeface="宋体" panose="02010600030101010101" pitchFamily="2" charset="-122"/>
              </a:rPr>
              <a:t>java 8 API</a:t>
            </a:r>
            <a:r>
              <a:rPr lang="zh-CN" altLang="en-US" sz="2400" smtClean="0">
                <a:ea typeface="宋体" panose="02010600030101010101" pitchFamily="2" charset="-122"/>
              </a:rPr>
              <a:t>中对</a:t>
            </a:r>
            <a:r>
              <a:rPr lang="en-US" altLang="zh-CN" sz="2400" smtClean="0">
                <a:ea typeface="宋体" panose="02010600030101010101" pitchFamily="2" charset="-122"/>
              </a:rPr>
              <a:t>Collection</a:t>
            </a:r>
            <a:r>
              <a:rPr lang="zh-CN" altLang="en-US" sz="2400" smtClean="0">
                <a:ea typeface="宋体" panose="02010600030101010101" pitchFamily="2" charset="-122"/>
              </a:rPr>
              <a:t>、</a:t>
            </a:r>
            <a:r>
              <a:rPr lang="en-US" altLang="zh-CN" sz="2400" smtClean="0">
                <a:ea typeface="宋体" panose="02010600030101010101" pitchFamily="2" charset="-122"/>
              </a:rPr>
              <a:t>List</a:t>
            </a:r>
            <a:r>
              <a:rPr lang="zh-CN" altLang="en-US" sz="2400" smtClean="0">
                <a:ea typeface="宋体" panose="02010600030101010101" pitchFamily="2" charset="-122"/>
              </a:rPr>
              <a:t>、</a:t>
            </a:r>
            <a:r>
              <a:rPr lang="en-US" altLang="zh-CN" sz="2400" smtClean="0">
                <a:ea typeface="宋体" panose="02010600030101010101" pitchFamily="2" charset="-122"/>
              </a:rPr>
              <a:t>Comparator</a:t>
            </a:r>
            <a:r>
              <a:rPr lang="zh-CN" altLang="en-US" sz="2400" smtClean="0">
                <a:ea typeface="宋体" panose="02010600030101010101" pitchFamily="2" charset="-122"/>
              </a:rPr>
              <a:t>等接口提供了丰富的默认方法。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r>
              <a:rPr lang="zh-CN" altLang="en-US" sz="2400" b="1" smtClean="0">
                <a:ea typeface="宋体" panose="02010600030101010101" pitchFamily="2" charset="-122"/>
              </a:rPr>
              <a:t>静态方法：</a:t>
            </a:r>
            <a:r>
              <a:rPr lang="zh-CN" altLang="en-US" sz="2400" smtClean="0">
                <a:ea typeface="宋体" panose="02010600030101010101" pitchFamily="2" charset="-122"/>
              </a:rPr>
              <a:t>使用 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static</a:t>
            </a:r>
            <a:r>
              <a:rPr lang="en-US" altLang="zh-CN" sz="2400" smtClean="0">
                <a:ea typeface="宋体" panose="02010600030101010101" pitchFamily="2" charset="-122"/>
              </a:rPr>
              <a:t> </a:t>
            </a:r>
            <a:r>
              <a:rPr lang="zh-CN" altLang="en-US" sz="2400" smtClean="0">
                <a:ea typeface="宋体" panose="02010600030101010101" pitchFamily="2" charset="-122"/>
              </a:rPr>
              <a:t>关键字修饰。可以通过接口直接调用静态方法，并执行其方法体。我们经常在相互一起使用的类中使用静态方法。你可以在标准库中找到像</a:t>
            </a:r>
            <a:r>
              <a:rPr lang="en-US" altLang="zh-CN" sz="2400" smtClean="0">
                <a:ea typeface="宋体" panose="02010600030101010101" pitchFamily="2" charset="-122"/>
              </a:rPr>
              <a:t>Collection/Collections</a:t>
            </a:r>
            <a:r>
              <a:rPr lang="zh-CN" altLang="en-US" sz="2400" smtClean="0">
                <a:ea typeface="宋体" panose="02010600030101010101" pitchFamily="2" charset="-122"/>
              </a:rPr>
              <a:t>或者</a:t>
            </a:r>
            <a:r>
              <a:rPr lang="en-US" altLang="zh-CN" sz="2400" smtClean="0">
                <a:ea typeface="宋体" panose="02010600030101010101" pitchFamily="2" charset="-122"/>
              </a:rPr>
              <a:t>Path/Paths</a:t>
            </a:r>
            <a:r>
              <a:rPr lang="zh-CN" altLang="en-US" sz="2400" smtClean="0">
                <a:ea typeface="宋体" panose="02010600030101010101" pitchFamily="2" charset="-122"/>
              </a:rPr>
              <a:t>这样成对的接口和类。</a:t>
            </a:r>
            <a:endParaRPr lang="en-US" altLang="zh-CN" sz="24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980728"/>
            <a:ext cx="8136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public interface AA {</a:t>
            </a: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zh-CN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       double 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PI = 3.14;</a:t>
            </a: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endParaRPr lang="zh-CN" altLang="en-US" sz="24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public default void method() {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	System.</a:t>
            </a:r>
            <a:r>
              <a:rPr lang="en-US" altLang="zh-CN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out.println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("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北京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");</a:t>
            </a: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en-US" altLang="zh-CN" sz="24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endParaRPr lang="zh-CN" altLang="en-US" sz="24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default String method1() {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	return 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"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上海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";</a:t>
            </a: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en-US" altLang="zh-CN" sz="24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endParaRPr lang="zh-CN" altLang="en-US" sz="24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public static void method2() {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	System.</a:t>
            </a:r>
            <a:r>
              <a:rPr lang="en-US" altLang="zh-CN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out.println(“hello lambda!");</a:t>
            </a: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en-US" altLang="zh-CN" sz="24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sz="24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5445418" cy="792088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接口中的默认方法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接口默认方法</a:t>
            </a:r>
            <a:r>
              <a:rPr lang="zh-CN" altLang="zh-CN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类优先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原则</a:t>
            </a:r>
            <a:endParaRPr lang="en-US" altLang="zh-CN" sz="28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一个接口中定义了一个默认方法，而另外一个父类或接口中又定义了一个同名的方法时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父类中的方法。如果一个父类提供了具体的实现，那么接口中具有相同名称和参数的默认方法会被忽略。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接口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冲突。如果一个父接口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提供一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个默认方法，而另一个接口也提供了一个具有相同名称和参数列表的方法（不管方法是否是默认方法），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那么必须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覆盖该方法来解决冲突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6120680" cy="792088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latin typeface="+mn-lt"/>
                <a:ea typeface="宋体" panose="02010600030101010101" pitchFamily="2" charset="-122"/>
              </a:rPr>
              <a:t>接口冲突的解决方式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80" y="1532055"/>
            <a:ext cx="5328592" cy="513626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19872" y="5733256"/>
            <a:ext cx="295232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642910" y="2445245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第三节 内部类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620688"/>
            <a:ext cx="5760640" cy="853814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类的成员之五：内部类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9" y="1556792"/>
            <a:ext cx="8972520" cy="504056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中，允许一个类的定义位于另一个类的内部，前者称为内部类，后者称为外部类。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Inner class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一般用在定义它的类或语句块之内，在外部引用它时必须给出完整的名称。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Inner class</a:t>
            </a:r>
            <a:r>
              <a:rPr lang="zh-CN" altLang="en-US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的名字不能与包含它的类名相同；</a:t>
            </a:r>
            <a:endParaRPr lang="zh-CN" altLang="en-US" sz="20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Inner class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可以使用外部类的私有数据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，因为它是外部类的成员，同一个类的成员之间可相互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访问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而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外部类要访问内部类中的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成员需要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内部类.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成员或者内部类对象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.成员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分类：成员内部类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static成员内部类和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非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static成员内部类）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     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局部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内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部类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（不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谈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修饰符）、匿名内部类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20688"/>
            <a:ext cx="5925842" cy="81396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抽象类</a:t>
            </a:r>
            <a:r>
              <a:rPr lang="en-US" altLang="zh-CN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(abstract class)</a:t>
            </a:r>
            <a:endParaRPr lang="en-US" altLang="zh-CN" b="1" dirty="0" smtClean="0">
              <a:solidFill>
                <a:srgbClr val="C000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08912" cy="2303116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随着继承层次中一个个新子类的定义，类变得越来越具体，而父类则更一般，更通用。类的设计应该保证父类和子类能够共享特征。有时将一个父类设计得非常抽象，以至于它没有具体的实例，这样的类叫做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抽象类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捕获.JPG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4040" y="3571876"/>
            <a:ext cx="4324118" cy="2521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548680"/>
            <a:ext cx="5508104" cy="84015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内部类举例 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23528" y="1124744"/>
            <a:ext cx="8280920" cy="51226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class A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private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s;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class B{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public void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mb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s = 100;     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在内部类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s=" + s);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 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void ma()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B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new B();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i.mb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 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public class Test {	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static void main(String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A o = new A();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o.ma();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  } 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595163"/>
            <a:ext cx="4716048" cy="84015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内部类举例 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51520" y="1124744"/>
            <a:ext cx="8640960" cy="5632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A{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private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s = 111;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public class B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private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s = 222;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void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mb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s)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  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局部变量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this.s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内部类对象的属性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A.this.s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外层类对象属性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static void main(String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400" b="1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new A();</a:t>
            </a:r>
            <a:endParaRPr lang="en-US" altLang="zh-CN" sz="2400" b="1" dirty="0">
              <a:solidFill>
                <a:srgbClr val="00B0F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A.B b = </a:t>
            </a:r>
            <a:r>
              <a:rPr lang="en-US" altLang="zh-CN" sz="2400" b="1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a.new</a:t>
            </a:r>
            <a:r>
              <a:rPr lang="en-US" altLang="zh-CN" sz="2400" b="1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B();</a:t>
            </a:r>
            <a:endParaRPr lang="en-US" altLang="zh-CN" sz="2400" b="1" dirty="0">
              <a:solidFill>
                <a:srgbClr val="00B0F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b.mb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(333); 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548680"/>
            <a:ext cx="4932072" cy="99783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内部类特性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35824" y="1785926"/>
            <a:ext cx="8429684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Inner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作为类的成员：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声明为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final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和外部类不同，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Inner class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可声明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protected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Inner class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可以声明为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的，但此时就不能再使用外层类的非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的成员变量；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-457200" algn="just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Inner class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作为类：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3" indent="-457200" algn="just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可以声明为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abstract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 ，因此可以被其它的内部类继承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注意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非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的内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部类中的成员不能声明为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的，只有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外部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的内部类中才可声明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成员。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600200" y="1654175"/>
            <a:ext cx="60690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546225" y="1844675"/>
            <a:ext cx="50466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15441" y="2019300"/>
            <a:ext cx="863853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匿名内部类不能定义任何静态成员、方法和类，只能创建匿名内部类的一个实例。一个匿名内部类一定是在</a:t>
            </a:r>
            <a:r>
              <a:rPr lang="en-US" altLang="zh-CN" sz="28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28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的后面，用其隐含实现一个接口或实现一个类。</a:t>
            </a:r>
            <a:endParaRPr lang="zh-CN" altLang="en-US" sz="28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400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new 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父类构造器（实参列表）|实现接口(){</a:t>
            </a:r>
            <a:endParaRPr lang="zh-CN" altLang="en-US" sz="2400" b="1" dirty="0">
              <a:solidFill>
                <a:srgbClr val="C000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1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1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匿名内部类的类体部分</a:t>
            </a:r>
            <a:endParaRPr lang="zh-CN" altLang="en-US" sz="2100" b="1" dirty="0">
              <a:solidFill>
                <a:srgbClr val="C000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400" b="1" dirty="0">
              <a:solidFill>
                <a:srgbClr val="C000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8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8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8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5292080" y="5772524"/>
            <a:ext cx="3706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lt"/>
                <a:ea typeface="宋体" panose="02010600030101010101" pitchFamily="2" charset="-122"/>
              </a:rPr>
              <a:t>AnonymousTest.java</a:t>
            </a:r>
            <a:endParaRPr lang="zh-CN" altLang="en-US" sz="2400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5896" y="83671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匿名内</a:t>
            </a:r>
            <a:r>
              <a:rPr lang="zh-CN" altLang="en-US" sz="3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部类</a:t>
            </a:r>
            <a:endParaRPr lang="en-US" altLang="zh-CN" sz="36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92080" y="5772524"/>
            <a:ext cx="3312368" cy="4572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764704"/>
            <a:ext cx="90364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interface  A{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	public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 abstract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void fun1();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public class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Outer{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	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)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		new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Outer().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callInner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(new A(){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       //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接口是不能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new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但此处比较特殊是子类对象实现接口，只不过没有为对象取名</a:t>
            </a:r>
            <a:endParaRPr lang="zh-CN" altLang="en-US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			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public void fun1()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			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(“implement for fun1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");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			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		});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// </a:t>
            </a:r>
            <a:r>
              <a:rPr lang="zh-CN" altLang="en-US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两步写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成一步了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	public void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callInner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(A a)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		a.fun1();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	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}  </a:t>
            </a:r>
            <a:endParaRPr lang="zh-CN" altLang="en-US" sz="2400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40" y="2518156"/>
            <a:ext cx="46805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public class Test {</a:t>
            </a:r>
            <a:endParaRPr lang="en-US" altLang="zh-CN" sz="2200" b="1" dirty="0"/>
          </a:p>
          <a:p>
            <a:r>
              <a:rPr lang="en-US" altLang="zh-CN" sz="2200" b="1" dirty="0" smtClean="0"/>
              <a:t>     public </a:t>
            </a:r>
            <a:r>
              <a:rPr lang="en-US" altLang="zh-CN" sz="2200" b="1" dirty="0"/>
              <a:t>Test() {</a:t>
            </a:r>
            <a:endParaRPr lang="en-US" altLang="zh-CN" sz="2200" b="1" dirty="0"/>
          </a:p>
          <a:p>
            <a:r>
              <a:rPr lang="en-US" altLang="zh-CN" sz="2200" dirty="0" smtClean="0"/>
              <a:t>          Inner </a:t>
            </a:r>
            <a:r>
              <a:rPr lang="en-US" altLang="zh-CN" sz="2200" dirty="0"/>
              <a:t>s1 = </a:t>
            </a:r>
            <a:r>
              <a:rPr lang="en-US" altLang="zh-CN" sz="2200" b="1" dirty="0"/>
              <a:t>new Inner();</a:t>
            </a:r>
            <a:endParaRPr lang="en-US" altLang="zh-CN" sz="2200" b="1" dirty="0"/>
          </a:p>
          <a:p>
            <a:r>
              <a:rPr lang="en-US" altLang="zh-CN" sz="2200" dirty="0" smtClean="0"/>
              <a:t>          s1.a </a:t>
            </a:r>
            <a:r>
              <a:rPr lang="en-US" altLang="zh-CN" sz="2200" dirty="0"/>
              <a:t>= 10;</a:t>
            </a:r>
            <a:endParaRPr lang="en-US" altLang="zh-CN" sz="2200" dirty="0"/>
          </a:p>
          <a:p>
            <a:r>
              <a:rPr lang="en-US" altLang="zh-CN" sz="2200" dirty="0" smtClean="0"/>
              <a:t>          Inner </a:t>
            </a:r>
            <a:r>
              <a:rPr lang="en-US" altLang="zh-CN" sz="2200" dirty="0"/>
              <a:t>s2 = </a:t>
            </a:r>
            <a:r>
              <a:rPr lang="en-US" altLang="zh-CN" sz="2200" b="1" dirty="0"/>
              <a:t>new Inner();</a:t>
            </a:r>
            <a:endParaRPr lang="en-US" altLang="zh-CN" sz="2200" b="1" dirty="0"/>
          </a:p>
          <a:p>
            <a:r>
              <a:rPr lang="en-US" altLang="zh-CN" sz="2200" dirty="0" smtClean="0"/>
              <a:t>          s2.a </a:t>
            </a:r>
            <a:r>
              <a:rPr lang="en-US" altLang="zh-CN" sz="2200" dirty="0"/>
              <a:t>= 20;</a:t>
            </a:r>
            <a:endParaRPr lang="en-US" altLang="zh-CN" sz="2200" dirty="0"/>
          </a:p>
          <a:p>
            <a:r>
              <a:rPr lang="en-US" altLang="zh-CN" sz="2200" dirty="0" smtClean="0"/>
              <a:t>          </a:t>
            </a:r>
            <a:r>
              <a:rPr lang="en-US" altLang="zh-CN" sz="2200" dirty="0" err="1" smtClean="0"/>
              <a:t>Test.Inner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s3 = </a:t>
            </a:r>
            <a:r>
              <a:rPr lang="en-US" altLang="zh-CN" sz="2200" b="1" dirty="0"/>
              <a:t>new </a:t>
            </a:r>
            <a:r>
              <a:rPr lang="en-US" altLang="zh-CN" sz="2200" b="1" dirty="0" err="1"/>
              <a:t>Test.Inner</a:t>
            </a:r>
            <a:r>
              <a:rPr lang="en-US" altLang="zh-CN" sz="2200" b="1" dirty="0"/>
              <a:t>();</a:t>
            </a:r>
            <a:endParaRPr lang="en-US" altLang="zh-CN" sz="2200" b="1" dirty="0"/>
          </a:p>
          <a:p>
            <a:r>
              <a:rPr lang="en-US" altLang="zh-CN" sz="2200" dirty="0" smtClean="0"/>
              <a:t>          </a:t>
            </a:r>
            <a:r>
              <a:rPr lang="en-US" altLang="zh-CN" sz="2200" dirty="0" err="1" smtClean="0"/>
              <a:t>System.</a:t>
            </a:r>
            <a:r>
              <a:rPr lang="en-US" altLang="zh-CN" sz="2200" i="1" dirty="0" err="1" smtClean="0"/>
              <a:t>out.println</a:t>
            </a:r>
            <a:r>
              <a:rPr lang="en-US" altLang="zh-CN" sz="2200" i="1" dirty="0" smtClean="0"/>
              <a:t>(s3.a</a:t>
            </a:r>
            <a:r>
              <a:rPr lang="en-US" altLang="zh-CN" sz="2200" i="1" dirty="0"/>
              <a:t>);</a:t>
            </a:r>
            <a:endParaRPr lang="en-US" altLang="zh-CN" sz="2200" i="1" dirty="0"/>
          </a:p>
          <a:p>
            <a:r>
              <a:rPr lang="en-US" altLang="zh-CN" sz="2200" dirty="0" smtClean="0"/>
              <a:t>     }</a:t>
            </a:r>
            <a:endParaRPr lang="en-US" altLang="zh-CN" sz="2200" dirty="0"/>
          </a:p>
          <a:p>
            <a:endParaRPr lang="zh-CN" alt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65179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练  习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36631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判断输出结果为何？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67944" y="2348880"/>
            <a:ext cx="49320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/>
              <a:t> class Inner {</a:t>
            </a:r>
            <a:endParaRPr lang="en-US" altLang="zh-CN" sz="2200" b="1" dirty="0"/>
          </a:p>
          <a:p>
            <a:r>
              <a:rPr lang="en-US" altLang="zh-CN" sz="2200" b="1" dirty="0"/>
              <a:t>          public 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a = 5;</a:t>
            </a:r>
            <a:endParaRPr lang="en-US" altLang="zh-CN" sz="2200" b="1" dirty="0"/>
          </a:p>
          <a:p>
            <a:r>
              <a:rPr lang="en-US" altLang="zh-CN" sz="2200" dirty="0"/>
              <a:t>     }</a:t>
            </a:r>
            <a:endParaRPr lang="en-US" altLang="zh-CN" sz="2200" dirty="0"/>
          </a:p>
          <a:p>
            <a:endParaRPr lang="zh-CN" altLang="en-US" sz="2200" dirty="0"/>
          </a:p>
          <a:p>
            <a:r>
              <a:rPr lang="en-US" altLang="zh-CN" sz="2200" b="1" dirty="0"/>
              <a:t>     public static void main(String[] </a:t>
            </a:r>
            <a:r>
              <a:rPr lang="en-US" altLang="zh-CN" sz="2200" b="1" dirty="0" err="1"/>
              <a:t>args</a:t>
            </a:r>
            <a:r>
              <a:rPr lang="en-US" altLang="zh-CN" sz="2200" b="1" dirty="0"/>
              <a:t>) {</a:t>
            </a:r>
            <a:endParaRPr lang="en-US" altLang="zh-CN" sz="2200" b="1" dirty="0"/>
          </a:p>
          <a:p>
            <a:r>
              <a:rPr lang="en-US" altLang="zh-CN" sz="2200" dirty="0"/>
              <a:t>          Test t = </a:t>
            </a:r>
            <a:r>
              <a:rPr lang="en-US" altLang="zh-CN" sz="2200" b="1" dirty="0"/>
              <a:t>new Test();</a:t>
            </a:r>
            <a:endParaRPr lang="en-US" altLang="zh-CN" sz="2200" b="1" dirty="0"/>
          </a:p>
          <a:p>
            <a:r>
              <a:rPr lang="en-US" altLang="zh-CN" sz="2200" dirty="0"/>
              <a:t>          Inner r = </a:t>
            </a:r>
            <a:r>
              <a:rPr lang="en-US" altLang="zh-CN" sz="2200" dirty="0" err="1"/>
              <a:t>t.</a:t>
            </a:r>
            <a:r>
              <a:rPr lang="en-US" altLang="zh-CN" sz="2200" b="1" dirty="0" err="1"/>
              <a:t>new</a:t>
            </a:r>
            <a:r>
              <a:rPr lang="en-US" altLang="zh-CN" sz="2200" b="1" dirty="0"/>
              <a:t> Inner();</a:t>
            </a:r>
            <a:endParaRPr lang="en-US" altLang="zh-CN" sz="2200" b="1" dirty="0"/>
          </a:p>
          <a:p>
            <a:r>
              <a:rPr lang="en-US" altLang="zh-CN" sz="2200" dirty="0"/>
              <a:t>          </a:t>
            </a:r>
            <a:r>
              <a:rPr lang="en-US" altLang="zh-CN" sz="2200" dirty="0" err="1"/>
              <a:t>System.</a:t>
            </a:r>
            <a:r>
              <a:rPr lang="en-US" altLang="zh-CN" sz="2200" i="1" dirty="0" err="1"/>
              <a:t>out.println</a:t>
            </a:r>
            <a:r>
              <a:rPr lang="en-US" altLang="zh-CN" sz="2200" i="1" dirty="0"/>
              <a:t>(</a:t>
            </a:r>
            <a:r>
              <a:rPr lang="en-US" altLang="zh-CN" sz="2200" i="1" dirty="0" err="1"/>
              <a:t>r.a</a:t>
            </a:r>
            <a:r>
              <a:rPr lang="en-US" altLang="zh-CN" sz="2200" i="1" dirty="0"/>
              <a:t>);</a:t>
            </a:r>
            <a:endParaRPr lang="en-US" altLang="zh-CN" sz="2200" i="1" dirty="0"/>
          </a:p>
          <a:p>
            <a:r>
              <a:rPr lang="en-US" altLang="zh-CN" sz="2200" dirty="0"/>
              <a:t>     </a:t>
            </a:r>
            <a:r>
              <a:rPr lang="en-US" altLang="zh-CN" sz="2200" dirty="0" smtClean="0"/>
              <a:t>    }</a:t>
            </a:r>
            <a:endParaRPr lang="en-US" altLang="zh-CN" sz="2200" dirty="0"/>
          </a:p>
          <a:p>
            <a:r>
              <a:rPr lang="en-US" altLang="zh-CN" sz="2200" dirty="0" smtClean="0"/>
              <a:t>      }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642910" y="2445245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第四节 枚  举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836712"/>
            <a:ext cx="3340486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枚举类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主要内容</a:t>
            </a:r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32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05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如何自定义枚举类</a:t>
            </a: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如何使用</a:t>
            </a:r>
            <a:r>
              <a:rPr lang="en-US" altLang="zh-CN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定义枚举类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枚举类的主要方法</a:t>
            </a:r>
            <a:endParaRPr lang="en-US" altLang="zh-CN" sz="2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实现接口的枚举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692696"/>
            <a:ext cx="4868024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枚举类入门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916832"/>
            <a:ext cx="8535322" cy="29375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JDK1.5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之前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需要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自定义枚举类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JDK 1.5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新增的 </a:t>
            </a:r>
            <a:r>
              <a:rPr lang="en-US" altLang="zh-CN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用于定义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枚举类</a:t>
            </a:r>
            <a:endParaRPr lang="zh-CN" altLang="en-US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若枚举只有一个成员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则可以作为一种单例模式的实现方式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92696"/>
            <a:ext cx="3816424" cy="792088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枚举类的属性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28800"/>
            <a:ext cx="8392446" cy="3063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枚举类对象的属性不应允许被改动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所以应该使用 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private final 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修饰</a:t>
            </a:r>
            <a:endParaRPr lang="zh-CN" altLang="en-US" sz="28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枚举类的使用 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private final 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修饰的属性应该在构造器中为其赋值</a:t>
            </a:r>
            <a:endParaRPr lang="zh-CN" altLang="en-US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若枚举类显式的定义了带参数的构造器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则在列出枚举值时也必须对应的传入参数</a:t>
            </a:r>
            <a:endParaRPr lang="zh-CN" altLang="en-US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620688"/>
            <a:ext cx="2304256" cy="79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抽象类</a:t>
            </a:r>
            <a:endParaRPr lang="en-US" altLang="zh-CN" b="1" dirty="0" smtClean="0">
              <a:solidFill>
                <a:srgbClr val="C000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8534400" cy="5096568"/>
          </a:xfrm>
          <a:noFill/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7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7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abstract</a:t>
            </a:r>
            <a:r>
              <a:rPr lang="zh-CN" altLang="en-US" sz="27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关键字来修饰一个类时，这个类叫做</a:t>
            </a:r>
            <a:r>
              <a:rPr lang="zh-CN" altLang="en-US" sz="27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抽象类</a:t>
            </a:r>
            <a:r>
              <a:rPr lang="zh-CN" altLang="en-US" sz="27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7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27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7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7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abstract</a:t>
            </a:r>
            <a:r>
              <a:rPr lang="zh-CN" altLang="en-US" sz="27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来修饰一个方法时，该方法叫做</a:t>
            </a:r>
            <a:r>
              <a:rPr lang="zh-CN" altLang="en-US" sz="27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抽象方法</a:t>
            </a:r>
            <a:r>
              <a:rPr lang="zh-CN" altLang="en-US" sz="27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7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抽象方法：只有方法的声明，没有方法的实现。以分号结束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700" dirty="0" smtClean="0">
                <a:solidFill>
                  <a:srgbClr val="80008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abstract</a:t>
            </a:r>
            <a:r>
              <a:rPr lang="en-US" altLang="zh-CN" sz="2700" dirty="0" smtClean="0">
                <a:solidFill>
                  <a:srgbClr val="66669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700" dirty="0" err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700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700" dirty="0" err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abstractMethod</a:t>
            </a:r>
            <a:r>
              <a:rPr lang="en-US" altLang="zh-CN" sz="2700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700" dirty="0" err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700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 )</a:t>
            </a:r>
            <a:r>
              <a:rPr lang="en-US" altLang="zh-CN" sz="2700" b="1" dirty="0" smtClean="0">
                <a:solidFill>
                  <a:srgbClr val="FF0066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7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7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含有抽象方法的类必须被声明为抽象类。</a:t>
            </a:r>
            <a:endParaRPr lang="zh-CN" altLang="en-US" sz="27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7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抽象类不能被实例化。抽象类是用来被继承的，抽象类的子类必须重写父类的抽象方法，并提供方法体。若没有重写全部的抽象方法，仍为抽象类。</a:t>
            </a:r>
            <a:endParaRPr lang="zh-CN" altLang="en-US" sz="27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7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不能用</a:t>
            </a:r>
            <a:r>
              <a:rPr lang="en-US" altLang="zh-CN" sz="27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abstract</a:t>
            </a:r>
            <a:r>
              <a:rPr lang="zh-CN" altLang="en-US" sz="27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修饰属性</a:t>
            </a:r>
            <a:r>
              <a:rPr lang="zh-CN" altLang="en-US" sz="2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7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私有方法、构造器、静态方法、</a:t>
            </a:r>
            <a:r>
              <a:rPr lang="en-US" altLang="zh-CN" sz="27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final</a:t>
            </a:r>
            <a:r>
              <a:rPr lang="zh-CN" altLang="en-US" sz="27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的方法。</a:t>
            </a:r>
            <a:endParaRPr lang="zh-CN" altLang="en-US" sz="27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692696"/>
            <a:ext cx="4868024" cy="781814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枚举类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71612"/>
            <a:ext cx="8784976" cy="46657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必须在枚举类的第一行声明枚举类对象。</a:t>
            </a:r>
            <a:endParaRPr lang="en-US" altLang="zh-CN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枚举类和普通类的区别：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使用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定义的枚举类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默认继承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了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java.lang.Enum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枚举类的构造器只能使用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private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访问控制符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枚举类的所有实例必须在枚举类中显式列出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(,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分隔   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结尾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).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列出的实例系统会自动添加 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public static final 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修饰</a:t>
            </a:r>
            <a:endParaRPr lang="en-US" altLang="zh-CN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JDK 1.5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中可以在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switch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表达式中使用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定义的枚举类的对象作为表达式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 case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子句可以直接使用枚举值的名字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无需添加枚举类作为限定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en-US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620688"/>
            <a:ext cx="5644742" cy="794340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使用 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定义的 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Season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1384" y="1310288"/>
            <a:ext cx="6521948" cy="5187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764704"/>
            <a:ext cx="4868024" cy="781814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枚举类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060848"/>
            <a:ext cx="8496944" cy="295232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枚举类的主要方法：</a:t>
            </a: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values()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：返回枚举类型的对象数组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该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方法可以很方便地遍历所有的枚举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值。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valueOf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(String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：可以把一个字符串转为对应的枚举类对象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。要求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字符串必须是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枚举类对象的“名字”。如不是，会有运行时异常。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zh-CN" altLang="en-US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750110"/>
            <a:ext cx="4580562" cy="790622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枚举的方法</a:t>
            </a:r>
            <a:endParaRPr lang="zh-CN" altLang="en-US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7584" y="1412775"/>
            <a:ext cx="7704856" cy="5093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572734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实现接口的枚举类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916832"/>
            <a:ext cx="8352928" cy="276401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和普通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类一样，枚举类可以实现一个或多个接口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若需要每个枚举值在调用实现的接口方法呈现出不同的行为方式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则可以让每个枚举值分别来实现该方法</a:t>
            </a:r>
            <a:endParaRPr lang="zh-CN" altLang="en-US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练 习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Times New Roman" panose="02020603050405020304" pitchFamily="18" charset="0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声明</a:t>
            </a:r>
            <a:r>
              <a:rPr lang="en-US" altLang="zh-CN" dirty="0" smtClean="0">
                <a:ea typeface="宋体" panose="02010600030101010101" pitchFamily="2" charset="-122"/>
              </a:rPr>
              <a:t>Week</a:t>
            </a:r>
            <a:r>
              <a:rPr lang="zh-CN" altLang="en-US" dirty="0" smtClean="0">
                <a:ea typeface="宋体" panose="02010600030101010101" pitchFamily="2" charset="-122"/>
              </a:rPr>
              <a:t>枚举类，其中包含星期一至星期日的定义；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Font typeface="Times New Roman" panose="02020603050405020304" pitchFamily="18" charset="0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在</a:t>
            </a:r>
            <a:r>
              <a:rPr lang="en-US" altLang="zh-CN" dirty="0" err="1" smtClean="0">
                <a:ea typeface="宋体" panose="02010600030101010101" pitchFamily="2" charset="-122"/>
              </a:rPr>
              <a:t>TestWeek</a:t>
            </a:r>
            <a:r>
              <a:rPr lang="zh-CN" altLang="en-US" dirty="0" smtClean="0">
                <a:ea typeface="宋体" panose="02010600030101010101" pitchFamily="2" charset="-122"/>
              </a:rPr>
              <a:t>类中声明方法中</a:t>
            </a:r>
            <a:r>
              <a:rPr lang="en-US" altLang="zh-CN" dirty="0" err="1" smtClean="0">
                <a:ea typeface="宋体" panose="02010600030101010101" pitchFamily="2" charset="-122"/>
              </a:rPr>
              <a:t>printWeek</a:t>
            </a:r>
            <a:r>
              <a:rPr lang="en-US" altLang="zh-CN" dirty="0" smtClean="0">
                <a:ea typeface="宋体" panose="02010600030101010101" pitchFamily="2" charset="-122"/>
              </a:rPr>
              <a:t>(Week </a:t>
            </a:r>
            <a:r>
              <a:rPr lang="en-US" altLang="zh-CN" dirty="0" err="1" smtClean="0">
                <a:ea typeface="宋体" panose="02010600030101010101" pitchFamily="2" charset="-122"/>
              </a:rPr>
              <a:t>week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，根据参数值打印相应的中文星期字符串。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5433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提示，使用</a:t>
            </a:r>
            <a:r>
              <a:rPr lang="en-US" altLang="zh-CN" dirty="0" smtClean="0">
                <a:ea typeface="宋体" panose="02010600030101010101" pitchFamily="2" charset="-122"/>
              </a:rPr>
              <a:t>switch</a:t>
            </a:r>
            <a:r>
              <a:rPr lang="zh-CN" altLang="en-US" dirty="0" smtClean="0">
                <a:ea typeface="宋体" panose="02010600030101010101" pitchFamily="2" charset="-122"/>
              </a:rPr>
              <a:t>语句实现。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Font typeface="Times New Roman" panose="02020603050405020304" pitchFamily="18" charset="0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ea typeface="宋体" panose="02010600030101010101" pitchFamily="2" charset="-122"/>
              </a:rPr>
              <a:t>main</a:t>
            </a:r>
            <a:r>
              <a:rPr lang="zh-CN" altLang="en-US" dirty="0" smtClean="0">
                <a:ea typeface="宋体" panose="02010600030101010101" pitchFamily="2" charset="-122"/>
              </a:rPr>
              <a:t>方法中从命令行接收一个</a:t>
            </a:r>
            <a:r>
              <a:rPr lang="en-US" altLang="zh-CN" dirty="0" smtClean="0">
                <a:ea typeface="宋体" panose="02010600030101010101" pitchFamily="2" charset="-122"/>
              </a:rPr>
              <a:t>1-7</a:t>
            </a:r>
            <a:r>
              <a:rPr lang="zh-CN" altLang="en-US" dirty="0" smtClean="0">
                <a:ea typeface="宋体" panose="02010600030101010101" pitchFamily="2" charset="-122"/>
              </a:rPr>
              <a:t>的整数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使用</a:t>
            </a:r>
            <a:r>
              <a:rPr lang="en-US" altLang="zh-CN" dirty="0" err="1" smtClean="0">
                <a:ea typeface="宋体" panose="02010600030101010101" pitchFamily="2" charset="-122"/>
              </a:rPr>
              <a:t>Integer.parseInt</a:t>
            </a:r>
            <a:r>
              <a:rPr lang="zh-CN" altLang="en-US" dirty="0" smtClean="0">
                <a:ea typeface="宋体" panose="02010600030101010101" pitchFamily="2" charset="-122"/>
              </a:rPr>
              <a:t>方法转换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，分别代表星期一至星期日，打印该值对应的枚举值，然后以此枚举值调用</a:t>
            </a:r>
            <a:r>
              <a:rPr lang="en-US" altLang="zh-CN" dirty="0" err="1" smtClean="0">
                <a:ea typeface="宋体" panose="02010600030101010101" pitchFamily="2" charset="-122"/>
              </a:rPr>
              <a:t>printWeek</a:t>
            </a:r>
            <a:r>
              <a:rPr lang="zh-CN" altLang="en-US" dirty="0" smtClean="0">
                <a:ea typeface="宋体" panose="02010600030101010101" pitchFamily="2" charset="-122"/>
              </a:rPr>
              <a:t>方法，输出中文星期。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642910" y="2445245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第五节 注  解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92696"/>
            <a:ext cx="4636630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注解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Annotation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主要内容</a:t>
            </a:r>
            <a:endParaRPr lang="en-US" altLang="zh-CN" sz="36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1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JDK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内置的基本注解类型（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个）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自定义注解类型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对注解进行注解（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个）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548680"/>
            <a:ext cx="6237316" cy="925830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注解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Annotation)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概述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09729"/>
            <a:ext cx="8319868" cy="4348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从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JDK 5.0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开始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 Java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增加了对元数据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MetaData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的支持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也就是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Annotation(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注解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其实就是代码里的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特殊标记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这些标记可以在编译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类加载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运行时被读取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并执行相应的处理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通过使用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Annotation,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程序员可以在不改变原有逻辑的情况下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在源文件中嵌入一些补充信息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可以像修饰符一样被使用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可用于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修饰包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构造器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成员变量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局部变量的声明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这些信息被保存在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“name=value”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对中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能被用来为程序元素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成员变量等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设置元数据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084048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基本的 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Annotation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714489"/>
            <a:ext cx="8429684" cy="3571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使用 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时要在其前面增加 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@ 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符号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并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把该 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当成一个修饰符使用。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用于修饰它支持的程序元素</a:t>
            </a:r>
            <a:endParaRPr lang="zh-CN" altLang="en-US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三个基本的 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Annotation: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@Override: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限定重写父类方法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该注释只能用于方法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@Deprecated: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用于表示某个程序元素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方法等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已过时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SuppressWarnings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抑制编译器警告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620688"/>
            <a:ext cx="4053634" cy="84015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抽象类举例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424936" cy="5257800"/>
          </a:xfrm>
          <a:noFill/>
        </p:spPr>
        <p:txBody>
          <a:bodyPr>
            <a:noAutofit/>
          </a:bodyPr>
          <a:lstStyle/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abstract class A{   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abstract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m1( 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public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m2( ){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("A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类中定义的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m2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 B extends A{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void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m1( ){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("B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类中定义的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m1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Test{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public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static void main( String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 ] ){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A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 new B( 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a.m1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 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a.m2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92696"/>
            <a:ext cx="5371510" cy="853822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自定义 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Annotation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43050"/>
            <a:ext cx="8352928" cy="46662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定义新的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类型使用 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@interface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成员变量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在 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定义中以无参数方法的形式来声明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其方法名和返回值定义了该成员的名字和类型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endParaRPr lang="en-US" altLang="zh-CN" sz="24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可以在定义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的成员变量时为其指定初始值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指定成员变量的初始值可使用 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default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endParaRPr lang="en-US" altLang="zh-CN" sz="24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public @interface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MyAnnotation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{</a:t>
            </a:r>
            <a:endParaRPr lang="en-US" altLang="zh-CN" sz="2000" b="1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	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</a:rPr>
              <a:t>String name()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default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“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atguigu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";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</a:rPr>
              <a:t>       }</a:t>
            </a:r>
            <a:endParaRPr lang="zh-CN" altLang="en-US" sz="20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没有成员定义的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称为标记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包含成员变量的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称为元数据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Annotation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92696"/>
            <a:ext cx="5572734" cy="929548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提取 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信息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96664"/>
            <a:ext cx="8640960" cy="32067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JDK 5.0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在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java.lang.reflect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包下新增了 </a:t>
            </a:r>
            <a:r>
              <a:rPr lang="en-US" altLang="zh-CN" sz="2400" b="1" dirty="0" err="1" smtClean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AnnotatedElement</a:t>
            </a:r>
            <a:r>
              <a:rPr lang="en-US" altLang="zh-CN" sz="2400" b="1" dirty="0" smtClean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该接口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代表程序中可以接受注解的程序元素</a:t>
            </a:r>
            <a:endParaRPr lang="zh-CN" altLang="en-US" sz="24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当一个 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类型被定义为运行时 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后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该注释才是运行时可见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当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文件被载入时保存在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文件中的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才会被虚拟机读取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程序可以调用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AnnotationElement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对象的如下方法来访问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信息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5536" y="4375360"/>
            <a:ext cx="8364390" cy="18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692696"/>
            <a:ext cx="5720740" cy="794340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JDK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的元 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Annotation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71613"/>
            <a:ext cx="8640960" cy="351357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JDK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的元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用于修饰其他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JDK5.0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提供了专门在注解上的注解类型，分别是：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Retention</a:t>
            </a:r>
            <a:endParaRPr lang="en-US" altLang="zh-CN" sz="28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Target</a:t>
            </a:r>
            <a:endParaRPr lang="en-US" altLang="zh-CN" sz="28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Documented</a:t>
            </a:r>
            <a:endParaRPr lang="en-US" altLang="zh-CN" sz="28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Inherited</a:t>
            </a:r>
            <a:endParaRPr lang="zh-CN" altLang="en-US" sz="28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7944" y="5373216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元数据</a:t>
            </a:r>
            <a:endParaRPr lang="en-US" altLang="zh-CN" dirty="0" smtClean="0"/>
          </a:p>
          <a:p>
            <a:r>
              <a:rPr lang="en-US" altLang="zh-CN" dirty="0" smtClean="0"/>
              <a:t>String name = “</a:t>
            </a:r>
            <a:r>
              <a:rPr lang="en-US" altLang="zh-CN" dirty="0" err="1" smtClean="0"/>
              <a:t>atguigu</a:t>
            </a:r>
            <a:r>
              <a:rPr lang="en-US" altLang="zh-CN" dirty="0" smtClean="0"/>
              <a:t>”;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720740" cy="794340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JDK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的元 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Annotation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71612"/>
            <a:ext cx="8856984" cy="466569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@Retention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只能用于修饰一个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用于指定该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可以保留多长时间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 @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Rentention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包含一个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RetentionPolicy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类型的成员变量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使用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Rentention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时必须为该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value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成员变量指定值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RetentionPolicy.SOURCE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编译器直接丢弃这种策略的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注释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RetentionPolicy.CLASS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编译器将把注释记录在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文件中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当运行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程序时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 JVM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不会保留注解。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这是默认值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RetentionPolicy.RUNTIME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编译器将把注释记录在 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文件中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当运行 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程序时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 JVM 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会保留注释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程序可以通过反射获取该注释</a:t>
            </a:r>
            <a:endParaRPr lang="zh-CN" altLang="en-US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992192"/>
            <a:ext cx="698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cs typeface="Times New Roman" panose="02020603050405020304" pitchFamily="18" charset="0"/>
              </a:rPr>
              <a:t>public </a:t>
            </a:r>
            <a:r>
              <a:rPr lang="en-US" altLang="zh-CN" sz="2400" b="1" dirty="0" err="1" smtClean="0">
                <a:cs typeface="Times New Roman" panose="02020603050405020304" pitchFamily="18" charset="0"/>
              </a:rPr>
              <a:t>enum</a:t>
            </a:r>
            <a:r>
              <a:rPr lang="en-US" altLang="zh-CN" sz="2400" b="1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cs typeface="Times New Roman" panose="02020603050405020304" pitchFamily="18" charset="0"/>
              </a:rPr>
              <a:t>RetentionPolicy</a:t>
            </a:r>
            <a:r>
              <a:rPr lang="en-US" altLang="zh-CN" sz="2400" b="1" dirty="0" smtClean="0">
                <a:cs typeface="Times New Roman" panose="02020603050405020304" pitchFamily="18" charset="0"/>
              </a:rPr>
              <a:t>{</a:t>
            </a:r>
            <a:endParaRPr lang="en-US" altLang="zh-CN" sz="2400" b="1" dirty="0" smtClean="0"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cs typeface="Times New Roman" panose="02020603050405020304" pitchFamily="18" charset="0"/>
              </a:rPr>
              <a:t>	SOURCE,</a:t>
            </a:r>
            <a:endParaRPr lang="en-US" altLang="zh-CN" sz="2400" b="1" dirty="0" smtClean="0"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cs typeface="Times New Roman" panose="02020603050405020304" pitchFamily="18" charset="0"/>
              </a:rPr>
              <a:t>CLASS,</a:t>
            </a:r>
            <a:endParaRPr lang="en-US" altLang="zh-CN" sz="2400" b="1" dirty="0" smtClean="0"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cs typeface="Times New Roman" panose="02020603050405020304" pitchFamily="18" charset="0"/>
              </a:rPr>
              <a:t>RUNTIME</a:t>
            </a:r>
            <a:endParaRPr lang="en-US" altLang="zh-CN" sz="2400" b="1" dirty="0" smtClean="0"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cs typeface="Times New Roman" panose="02020603050405020304" pitchFamily="18" charset="0"/>
              </a:rPr>
              <a:t>}</a:t>
            </a:r>
            <a:endParaRPr lang="zh-CN" altLang="en-US" sz="2400" b="1" dirty="0"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544" y="3140968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@Retention(</a:t>
            </a:r>
            <a:r>
              <a:rPr lang="en-US" altLang="zh-CN" sz="2800" b="1" dirty="0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RetentionPolicy.SOURCE</a:t>
            </a:r>
            <a:r>
              <a:rPr lang="en-US" altLang="zh-CN" sz="2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)</a:t>
            </a:r>
            <a:endParaRPr lang="en-US" altLang="zh-CN" sz="2800" b="1" dirty="0" smtClean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r>
              <a:rPr lang="en-US" altLang="zh-CN" sz="2800" b="1" dirty="0" smtClean="0">
                <a:cs typeface="Times New Roman" panose="02020603050405020304" pitchFamily="18" charset="0"/>
              </a:rPr>
              <a:t>@interface MyAnnotation1{  }</a:t>
            </a:r>
            <a:endParaRPr lang="en-US" altLang="zh-CN" sz="2800" b="1" dirty="0" smtClean="0">
              <a:cs typeface="Times New Roman" panose="02020603050405020304" pitchFamily="18" charset="0"/>
            </a:endParaRPr>
          </a:p>
          <a:p>
            <a:r>
              <a:rPr lang="en-US" altLang="zh-CN" sz="2800" b="1" dirty="0" smtClean="0">
                <a:cs typeface="Times New Roman" panose="02020603050405020304" pitchFamily="18" charset="0"/>
              </a:rPr>
              <a:t>@interface MyAnnotation2{  }</a:t>
            </a:r>
            <a:endParaRPr lang="en-US" altLang="zh-CN" sz="2800" b="1" dirty="0" smtClean="0">
              <a:cs typeface="Times New Roman" panose="02020603050405020304" pitchFamily="18" charset="0"/>
            </a:endParaRPr>
          </a:p>
          <a:p>
            <a:endParaRPr lang="en-US" altLang="zh-CN" sz="2800" b="1" dirty="0" smtClean="0">
              <a:cs typeface="Times New Roman" panose="02020603050405020304" pitchFamily="18" charset="0"/>
            </a:endParaRPr>
          </a:p>
          <a:p>
            <a:r>
              <a:rPr lang="en-US" altLang="zh-CN" sz="2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@Retention(</a:t>
            </a:r>
            <a:r>
              <a:rPr lang="en-US" altLang="zh-CN" sz="2800" b="1" dirty="0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RetentionPolicy.RUNTIME</a:t>
            </a:r>
            <a:r>
              <a:rPr lang="en-US" altLang="zh-CN" sz="2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)</a:t>
            </a:r>
            <a:endParaRPr lang="en-US" altLang="zh-CN" sz="2800" b="1" dirty="0" smtClean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r>
              <a:rPr lang="en-US" altLang="zh-CN" sz="2800" b="1" dirty="0" smtClean="0">
                <a:cs typeface="Times New Roman" panose="02020603050405020304" pitchFamily="18" charset="0"/>
              </a:rPr>
              <a:t>@interface MyAnnotation3{  }</a:t>
            </a:r>
            <a:endParaRPr lang="zh-CN" altLang="en-US" sz="2800" b="1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92696"/>
            <a:ext cx="5733260" cy="792088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JDK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的元 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Annotation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464454" cy="495430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@Target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用于修饰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用于指定被修饰的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能用于修饰哪些程序元素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. @Target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也包含一个名为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value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的成员变量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@Documented: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用于指定被该元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修饰的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类将被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javadoc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工具提取成文档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Documented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的注解必须设置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Retention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值为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RUNTIME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@Inherited: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被它修饰的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将具有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继承性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如果某个类使用了被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@Inherited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修饰的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Annotation,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则其子类将自动具有该注解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实际应用中，使用较少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692696"/>
            <a:ext cx="4276590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练 习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30529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编写一个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类，使用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Override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注解它的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自定义一个名为“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MyTiger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”的注解类型，它只可以使用在方法上，带一个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类型的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属性，然后在第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题中的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类上正确使用。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595" y="2239233"/>
            <a:ext cx="6559460" cy="331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690599"/>
            <a:ext cx="3920448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抽象类应用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702055" y="2651518"/>
            <a:ext cx="2326493" cy="25299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在航运公司系统中，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Vehicle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类需要定义两个方法分别计算运输工具的燃料效率和行驶距离。</a:t>
            </a:r>
            <a:endParaRPr lang="zh-CN" altLang="en-US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32063" y="1317928"/>
            <a:ext cx="8991599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抽象类是用来模型化那些父类无法确定全部实现，而是由其子类提供具体实现的对象的类。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42595" y="5589240"/>
            <a:ext cx="8991600" cy="76944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问题：卡车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(Truck)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和驳船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RiverBarge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的燃料效率和行驶距离的计算方法完全不同。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Vehicle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类不能提供计算方法，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但子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类可以。</a:t>
            </a:r>
            <a:endParaRPr lang="zh-CN" altLang="en-US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897496"/>
            <a:ext cx="8382000" cy="5486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解决方案</a:t>
            </a:r>
            <a:endParaRPr lang="zh-CN" altLang="en-US" sz="20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允许类设计者指定：超类声明一个方法但不提供实现，该方法的实现由子类提供。这样的方法称为</a:t>
            </a:r>
            <a:r>
              <a:rPr lang="zh-CN" altLang="en-US" sz="18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抽象方法</a:t>
            </a:r>
            <a:r>
              <a:rPr lang="zh-CN" altLang="en-US" sz="1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。有一个或更多抽象方法的类称为</a:t>
            </a:r>
            <a:r>
              <a:rPr lang="zh-CN" altLang="en-US" sz="18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抽象类</a:t>
            </a:r>
            <a:r>
              <a:rPr lang="zh-CN" altLang="en-US" sz="1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1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Vehicle</a:t>
            </a:r>
            <a:r>
              <a:rPr lang="zh-CN" altLang="en-US" sz="1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是一个抽象类，有两个抽象方法。</a:t>
            </a:r>
            <a:endParaRPr lang="zh-CN" altLang="en-US" sz="1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1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abstract</a:t>
            </a: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class Vehicle{</a:t>
            </a:r>
            <a:endParaRPr lang="en-US" altLang="zh-CN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</a:t>
            </a:r>
            <a:r>
              <a:rPr lang="en-US" altLang="zh-CN" sz="1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abstract</a:t>
            </a: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double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calcFuelEfficiency</a:t>
            </a: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	//</a:t>
            </a:r>
            <a:r>
              <a:rPr lang="zh-CN" altLang="en-US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计算燃料效率的抽象方法</a:t>
            </a:r>
            <a:endParaRPr lang="zh-CN" altLang="en-US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1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abstract</a:t>
            </a: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double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calcTripDistance</a:t>
            </a: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	//</a:t>
            </a:r>
            <a:r>
              <a:rPr lang="zh-CN" altLang="en-US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计算行驶距离的抽象方法</a:t>
            </a:r>
            <a:endParaRPr lang="zh-CN" altLang="en-US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Truck </a:t>
            </a:r>
            <a:r>
              <a:rPr lang="en-US" altLang="zh-CN" sz="1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extends Vehicle</a:t>
            </a: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double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calcFuelEfficiency</a:t>
            </a: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 )   { //</a:t>
            </a:r>
            <a:r>
              <a:rPr lang="zh-CN" altLang="en-US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写出计算卡车的燃料效率的具体方法   </a:t>
            </a: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double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calcTripDistance</a:t>
            </a: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 )    {  //</a:t>
            </a:r>
            <a:r>
              <a:rPr lang="zh-CN" altLang="en-US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写出计算卡车行驶距离的具体方法   </a:t>
            </a: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RiverBarge</a:t>
            </a: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extends Vehicle</a:t>
            </a: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public double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calcFuelEfficiency</a:t>
            </a: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 ) { //</a:t>
            </a:r>
            <a:r>
              <a:rPr lang="zh-CN" altLang="en-US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写出计算驳船的燃料效率的具体方法  </a:t>
            </a: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public double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calcTripDistance</a:t>
            </a: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 )  {  //</a:t>
            </a:r>
            <a:r>
              <a:rPr lang="zh-CN" altLang="en-US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写出计算驳船行驶距离的具体方法</a:t>
            </a: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title"/>
          </p:nvPr>
        </p:nvSpPr>
        <p:spPr>
          <a:xfrm>
            <a:off x="3491880" y="0"/>
            <a:ext cx="2839758" cy="71435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抽象类应用</a:t>
            </a:r>
            <a:endParaRPr lang="zh-CN" altLang="en-US" b="1" dirty="0" smtClean="0">
              <a:solidFill>
                <a:srgbClr val="FFFF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85720" y="6060064"/>
            <a:ext cx="7391400" cy="369332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注意：抽象类不能实例化  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new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Vihicle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是非法的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9912" y="83671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anose="02010600030101010101" pitchFamily="2" charset="-122"/>
              </a:rPr>
              <a:t>思  考</a:t>
            </a:r>
            <a:endParaRPr lang="zh-CN" altLang="en-US" sz="3600" b="1" dirty="0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622" y="2492896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为什么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抽象类不可以使用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final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关键字声明？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：一个抽象类中可以定义构造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器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吗？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12949</Words>
  <Application>WPS 演示</Application>
  <PresentationFormat>全屏显示(4:3)</PresentationFormat>
  <Paragraphs>767</Paragraphs>
  <Slides>67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6" baseType="lpstr">
      <vt:lpstr>Arial</vt:lpstr>
      <vt:lpstr>宋体</vt:lpstr>
      <vt:lpstr>Wingdings</vt:lpstr>
      <vt:lpstr>楷体</vt:lpstr>
      <vt:lpstr>Times New Roman</vt:lpstr>
      <vt:lpstr>微软雅黑</vt:lpstr>
      <vt:lpstr>Arial Unicode MS</vt:lpstr>
      <vt:lpstr>Calibri</vt:lpstr>
      <vt:lpstr>PPT模板</vt:lpstr>
      <vt:lpstr>第8章 高级类特性</vt:lpstr>
      <vt:lpstr>本章内容</vt:lpstr>
      <vt:lpstr>PowerPoint 演示文稿</vt:lpstr>
      <vt:lpstr>  抽象类(abstract class)</vt:lpstr>
      <vt:lpstr>抽象类</vt:lpstr>
      <vt:lpstr>抽象类举例</vt:lpstr>
      <vt:lpstr>抽象类应用</vt:lpstr>
      <vt:lpstr>抽象类应用</vt:lpstr>
      <vt:lpstr>PowerPoint 演示文稿</vt:lpstr>
      <vt:lpstr>练 习</vt:lpstr>
      <vt:lpstr>作  业</vt:lpstr>
      <vt:lpstr>PowerPoint 演示文稿</vt:lpstr>
      <vt:lpstr>PowerPoint 演示文稿</vt:lpstr>
      <vt:lpstr>PowerPoint 演示文稿</vt:lpstr>
      <vt:lpstr>  接 口(1)</vt:lpstr>
      <vt:lpstr>接 口(1)</vt:lpstr>
      <vt:lpstr>接 口(2)</vt:lpstr>
      <vt:lpstr>接 口(3)</vt:lpstr>
      <vt:lpstr>接 口(4)</vt:lpstr>
      <vt:lpstr>接口应用举例(1)</vt:lpstr>
      <vt:lpstr>接口应用举例(1)</vt:lpstr>
      <vt:lpstr>接口应用举例(2)</vt:lpstr>
      <vt:lpstr>接口的其他问题</vt:lpstr>
      <vt:lpstr>PowerPoint 演示文稿</vt:lpstr>
      <vt:lpstr>工厂方法举例</vt:lpstr>
      <vt:lpstr>PowerPoint 演示文稿</vt:lpstr>
      <vt:lpstr>代理模式(Proxy)</vt:lpstr>
      <vt:lpstr>PowerPoint 演示文稿</vt:lpstr>
      <vt:lpstr>接口用法总结</vt:lpstr>
      <vt:lpstr>PowerPoint 演示文稿</vt:lpstr>
      <vt:lpstr>练  习</vt:lpstr>
      <vt:lpstr>作  业</vt:lpstr>
      <vt:lpstr>PowerPoint 演示文稿</vt:lpstr>
      <vt:lpstr>PowerPoint 演示文稿</vt:lpstr>
      <vt:lpstr>PowerPoint 演示文稿</vt:lpstr>
      <vt:lpstr>接口中的默认方法</vt:lpstr>
      <vt:lpstr>接口冲突的解决方式</vt:lpstr>
      <vt:lpstr>PowerPoint 演示文稿</vt:lpstr>
      <vt:lpstr>  类的成员之五：内部类</vt:lpstr>
      <vt:lpstr>内部类举例 (1)</vt:lpstr>
      <vt:lpstr>内部类举例 (2)</vt:lpstr>
      <vt:lpstr>内部类特性</vt:lpstr>
      <vt:lpstr>PowerPoint 演示文稿</vt:lpstr>
      <vt:lpstr>PowerPoint 演示文稿</vt:lpstr>
      <vt:lpstr>PowerPoint 演示文稿</vt:lpstr>
      <vt:lpstr>PowerPoint 演示文稿</vt:lpstr>
      <vt:lpstr>枚举类</vt:lpstr>
      <vt:lpstr>枚举类入门</vt:lpstr>
      <vt:lpstr>枚举类的属性</vt:lpstr>
      <vt:lpstr>Enum枚举类</vt:lpstr>
      <vt:lpstr>使用 Enum 定义的 Season</vt:lpstr>
      <vt:lpstr>Enum枚举类</vt:lpstr>
      <vt:lpstr>枚举的方法</vt:lpstr>
      <vt:lpstr>实现接口的枚举类</vt:lpstr>
      <vt:lpstr>练 习</vt:lpstr>
      <vt:lpstr>PowerPoint 演示文稿</vt:lpstr>
      <vt:lpstr>注解Annotation</vt:lpstr>
      <vt:lpstr>注解 (Annotation) 概述</vt:lpstr>
      <vt:lpstr>基本的 Annotation</vt:lpstr>
      <vt:lpstr>自定义 Annotation</vt:lpstr>
      <vt:lpstr>提取 Annotation 信息</vt:lpstr>
      <vt:lpstr>JDK 的元 Annotation</vt:lpstr>
      <vt:lpstr>JDK 的元 Annotation</vt:lpstr>
      <vt:lpstr>PowerPoint 演示文稿</vt:lpstr>
      <vt:lpstr>JDK 的元 Annotation</vt:lpstr>
      <vt:lpstr>练 习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Irene</cp:lastModifiedBy>
  <cp:revision>801</cp:revision>
  <dcterms:created xsi:type="dcterms:W3CDTF">2012-08-05T14:09:00Z</dcterms:created>
  <dcterms:modified xsi:type="dcterms:W3CDTF">2017-11-03T07:07:38Z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