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8" r:id="rId3"/>
    <p:sldId id="599" r:id="rId4"/>
    <p:sldId id="528" r:id="rId5"/>
    <p:sldId id="575" r:id="rId6"/>
    <p:sldId id="529" r:id="rId7"/>
    <p:sldId id="540" r:id="rId8"/>
    <p:sldId id="582" r:id="rId9"/>
    <p:sldId id="583" r:id="rId10"/>
    <p:sldId id="584" r:id="rId11"/>
    <p:sldId id="585" r:id="rId12"/>
    <p:sldId id="600" r:id="rId13"/>
    <p:sldId id="551" r:id="rId14"/>
    <p:sldId id="552" r:id="rId15"/>
    <p:sldId id="553" r:id="rId16"/>
    <p:sldId id="532" r:id="rId17"/>
    <p:sldId id="533" r:id="rId18"/>
    <p:sldId id="534" r:id="rId19"/>
    <p:sldId id="541" r:id="rId20"/>
    <p:sldId id="542" r:id="rId21"/>
    <p:sldId id="535" r:id="rId22"/>
    <p:sldId id="536" r:id="rId23"/>
    <p:sldId id="543" r:id="rId24"/>
    <p:sldId id="537" r:id="rId25"/>
    <p:sldId id="574" r:id="rId26"/>
    <p:sldId id="538" r:id="rId27"/>
    <p:sldId id="486" r:id="rId28"/>
    <p:sldId id="579" r:id="rId29"/>
    <p:sldId id="581" r:id="rId30"/>
    <p:sldId id="576" r:id="rId31"/>
    <p:sldId id="489" r:id="rId32"/>
    <p:sldId id="547" r:id="rId33"/>
    <p:sldId id="554" r:id="rId34"/>
    <p:sldId id="490" r:id="rId35"/>
    <p:sldId id="548" r:id="rId36"/>
    <p:sldId id="549" r:id="rId37"/>
    <p:sldId id="555" r:id="rId38"/>
    <p:sldId id="595" r:id="rId39"/>
    <p:sldId id="586" r:id="rId40"/>
    <p:sldId id="587" r:id="rId41"/>
    <p:sldId id="588" r:id="rId43"/>
    <p:sldId id="589" r:id="rId44"/>
    <p:sldId id="590" r:id="rId45"/>
    <p:sldId id="591" r:id="rId46"/>
    <p:sldId id="592" r:id="rId47"/>
    <p:sldId id="593" r:id="rId48"/>
    <p:sldId id="594" r:id="rId49"/>
    <p:sldId id="596" r:id="rId50"/>
    <p:sldId id="597" r:id="rId51"/>
    <p:sldId id="598" r:id="rId52"/>
    <p:sldId id="577" r:id="rId53"/>
    <p:sldId id="544" r:id="rId54"/>
    <p:sldId id="580" r:id="rId55"/>
    <p:sldId id="578" r:id="rId56"/>
    <p:sldId id="545" r:id="rId57"/>
    <p:sldId id="546" r:id="rId58"/>
    <p:sldId id="550" r:id="rId59"/>
    <p:sldId id="257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2" autoAdjust="0"/>
  </p:normalViewPr>
  <p:slideViewPr>
    <p:cSldViewPr>
      <p:cViewPr varScale="1">
        <p:scale>
          <a:sx n="74" d="100"/>
          <a:sy n="74" d="100"/>
        </p:scale>
        <p:origin x="-8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Optional&lt;Employee&gt; op = Optional.of(new Employee(101, "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18, 9999.99));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op2 = op.map(Employee::getName);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System.out.println(op2.get());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op3 = op.flatMap((e) -&gt; Optional.of(e.getName()));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System.out.println(op3.get());</a:t>
            </a:r>
            <a:endParaRPr lang="zh-CN" altLang="en-US" b="0" i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916832"/>
            <a:ext cx="7992888" cy="2448272"/>
          </a:xfrm>
        </p:spPr>
        <p:txBody>
          <a:bodyPr>
            <a:no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常用类</a:t>
            </a:r>
            <a:endParaRPr lang="zh-CN" altLang="zh-CN" sz="8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4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讲师：柴林燕</a:t>
            </a:r>
            <a:endParaRPr lang="zh-CN" altLang="en-US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1960" y="908720"/>
            <a:ext cx="1925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String s1 = "java";</a:t>
            </a:r>
            <a:endParaRPr lang="en-US" altLang="zh-CN"/>
          </a:p>
          <a:p>
            <a:r>
              <a:rPr lang="en-US" altLang="zh-CN"/>
              <a:t>String s2 = "java";</a:t>
            </a:r>
            <a:endParaRPr lang="en-US" altLang="zh-CN"/>
          </a:p>
          <a:p>
            <a:r>
              <a:rPr lang="en-US" altLang="zh-CN"/>
              <a:t>s1 = "bigdata";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484784"/>
            <a:ext cx="864096" cy="4896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7744" y="2780928"/>
            <a:ext cx="6408712" cy="3672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63813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01481" y="59241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方法区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87824" y="3284984"/>
            <a:ext cx="4680520" cy="25202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4288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常量池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58052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s1:0x1122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63888" y="46171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java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1007604" y="4801798"/>
            <a:ext cx="2556284" cy="11881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2" idx="1"/>
          </p:cNvCxnSpPr>
          <p:nvPr/>
        </p:nvCxnSpPr>
        <p:spPr>
          <a:xfrm>
            <a:off x="3563888" y="4617132"/>
            <a:ext cx="0" cy="184666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63888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0x1122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544" y="52292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s2:0x1122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331640" y="4801798"/>
            <a:ext cx="2160240" cy="42740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9972" y="5229200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bigdata</a:t>
            </a: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4416134" y="5087798"/>
            <a:ext cx="144016" cy="166664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05672" y="48017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0x3344</a:t>
            </a: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007604" y="5805264"/>
            <a:ext cx="540060" cy="303530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9592" y="61745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0x3344</a:t>
            </a:r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1835696" y="5413866"/>
            <a:ext cx="360040" cy="319390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endCxn id="21" idx="1"/>
          </p:cNvCxnSpPr>
          <p:nvPr/>
        </p:nvCxnSpPr>
        <p:spPr>
          <a:xfrm flipV="1">
            <a:off x="1835696" y="5413866"/>
            <a:ext cx="2484276" cy="87959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84784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下列程序运行的结果：</a:t>
            </a:r>
            <a:endParaRPr lang="zh-CN" altLang="en-US" dirty="0"/>
          </a:p>
          <a:p>
            <a:r>
              <a:rPr lang="en-US" altLang="zh-CN" b="1" dirty="0"/>
              <a:t>public class Test1 {</a:t>
            </a:r>
            <a:endParaRPr lang="en-US" altLang="zh-CN" b="1" dirty="0"/>
          </a:p>
          <a:p>
            <a:r>
              <a:rPr lang="en-US" altLang="zh-CN" dirty="0" smtClean="0"/>
              <a:t>    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b="1" dirty="0"/>
              <a:t>new String("good");</a:t>
            </a:r>
            <a:endParaRPr lang="en-US" altLang="zh-CN" b="1" dirty="0"/>
          </a:p>
          <a:p>
            <a:r>
              <a:rPr lang="fr-FR" altLang="zh-CN" b="1" dirty="0" smtClean="0"/>
              <a:t>    char</a:t>
            </a:r>
            <a:r>
              <a:rPr lang="fr-FR" altLang="zh-CN" b="1" dirty="0"/>
              <a:t>[] ch = { 't', 'e', 's', 't' };</a:t>
            </a:r>
            <a:endParaRPr lang="fr-FR" altLang="zh-CN" b="1" dirty="0"/>
          </a:p>
          <a:p>
            <a:endParaRPr lang="zh-CN" altLang="en-US" dirty="0"/>
          </a:p>
          <a:p>
            <a:r>
              <a:rPr lang="en-US" altLang="zh-CN" b="1" dirty="0" smtClean="0"/>
              <a:t>    public </a:t>
            </a:r>
            <a:r>
              <a:rPr lang="en-US" altLang="zh-CN" b="1" dirty="0"/>
              <a:t>void change(String </a:t>
            </a:r>
            <a:r>
              <a:rPr lang="en-US" altLang="zh-CN" b="1" dirty="0" err="1"/>
              <a:t>str</a:t>
            </a:r>
            <a:r>
              <a:rPr lang="en-US" altLang="zh-CN" b="1" dirty="0"/>
              <a:t>, char </a:t>
            </a:r>
            <a:r>
              <a:rPr lang="en-US" altLang="zh-CN" b="1" dirty="0" err="1"/>
              <a:t>ch</a:t>
            </a:r>
            <a:r>
              <a:rPr lang="en-US" altLang="zh-CN" b="1" dirty="0"/>
              <a:t>[]) {</a:t>
            </a:r>
            <a:endParaRPr lang="en-US" altLang="zh-CN" b="1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</a:t>
            </a:r>
            <a:r>
              <a:rPr lang="en-US" altLang="zh-CN" dirty="0"/>
              <a:t>= "test ok";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[0</a:t>
            </a:r>
            <a:r>
              <a:rPr lang="en-US" altLang="zh-CN" dirty="0"/>
              <a:t>] = 'g';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 smtClean="0"/>
              <a:t>    public </a:t>
            </a:r>
            <a:r>
              <a:rPr lang="en-US" altLang="zh-CN" b="1" dirty="0"/>
              <a:t>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r>
              <a:rPr lang="en-US" altLang="zh-CN" dirty="0" smtClean="0"/>
              <a:t>        Test1 </a:t>
            </a:r>
            <a:r>
              <a:rPr lang="en-US" altLang="zh-CN" dirty="0"/>
              <a:t>ex = </a:t>
            </a:r>
            <a:r>
              <a:rPr lang="en-US" altLang="zh-CN" b="1" dirty="0"/>
              <a:t>new Test1();</a:t>
            </a:r>
            <a:endParaRPr lang="en-US" altLang="zh-CN" b="1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ex.change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ex.str</a:t>
            </a:r>
            <a:r>
              <a:rPr lang="en-US" altLang="zh-CN" dirty="0"/>
              <a:t>, ex.ch);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ex.str</a:t>
            </a:r>
            <a:r>
              <a:rPr lang="en-US" altLang="zh-CN" b="1" i="1" dirty="0" smtClean="0"/>
              <a:t> </a:t>
            </a:r>
            <a:r>
              <a:rPr lang="en-US" altLang="zh-CN" b="1" i="1" dirty="0"/>
              <a:t>+ " and ");</a:t>
            </a:r>
            <a:endParaRPr lang="en-US" altLang="zh-CN" b="1" i="1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 smtClean="0"/>
              <a:t>(ex.ch</a:t>
            </a:r>
            <a:r>
              <a:rPr lang="en-US" altLang="zh-CN" b="1" i="1" dirty="0"/>
              <a:t>);</a:t>
            </a:r>
            <a:endParaRPr lang="en-US" altLang="zh-CN" b="1" i="1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smtClean="0"/>
              <a:t>}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6138161" y="4941168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A.good and test</a:t>
            </a:r>
            <a:endParaRPr lang="en-US" altLang="zh-CN"/>
          </a:p>
          <a:p>
            <a:r>
              <a:rPr lang="en-US" altLang="zh-CN"/>
              <a:t>B.good and gest</a:t>
            </a:r>
            <a:endParaRPr lang="en-US" altLang="zh-CN"/>
          </a:p>
          <a:p>
            <a:r>
              <a:rPr lang="en-US" altLang="zh-CN"/>
              <a:t>C.test and test</a:t>
            </a:r>
            <a:endParaRPr lang="en-US" altLang="zh-CN"/>
          </a:p>
          <a:p>
            <a:r>
              <a:rPr lang="en-US" altLang="zh-CN"/>
              <a:t>D.test and gest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7920880" cy="48733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字符串对象操作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7811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length()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char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charAt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index)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equals(Object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anObject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anotherString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s)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s)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startsWith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prefix)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endsWith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suffix)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regionMatches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firstStart,String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other,int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otherStart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,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length)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字符串对象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100392" cy="4637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start,int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end)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ubic String replace(char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oldChar,char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newChar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replaceAll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old,String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new)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String trim()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boolean contains(CharSequence s)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String[] split(String regex)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根据给定正则表达式的匹配拆分此字符串。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48464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 { 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String[]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{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justin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\t64/5/26\t0939002302\t5433343",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momor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\t68/7/23\t0939100391\t5432343" }; 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for(String data :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String[] tokens =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data.split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("\t");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//\t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为字符串的分割符号。          </a:t>
            </a:r>
            <a:endParaRPr lang="zh-CN" altLang="en-US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for(String token : tokens) {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(token + "\t|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");}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}} </a:t>
            </a:r>
            <a:endParaRPr lang="zh-CN" altLang="en-US" sz="26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148798" cy="71346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字符串与基本数据的相互转化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6864"/>
            <a:ext cx="8352928" cy="489848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字符串转换为基本数据类型</a:t>
            </a:r>
            <a:endParaRPr kumimoji="1" lang="en-US" altLang="zh-CN" sz="2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Integer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包装类的</a:t>
            </a: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kumimoji="1"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parseInt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s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：可以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将由“数字”字符组成的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字符串转换为整型。</a:t>
            </a:r>
            <a:endParaRPr kumimoji="1"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类似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地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java.lang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包中的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类调相应的类方法可以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将由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“数字</a:t>
            </a:r>
            <a:r>
              <a:rPr kumimoji="1"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组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成的字符串，转化为相应的基本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数据类型。</a:t>
            </a:r>
            <a:endParaRPr kumimoji="1"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基本数据类型转换为字符串</a:t>
            </a:r>
            <a:endParaRPr kumimoji="1" lang="en-US" altLang="zh-CN" sz="2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n)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可将</a:t>
            </a:r>
            <a:r>
              <a:rPr kumimoji="1"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型转换为字符串</a:t>
            </a:r>
            <a:endParaRPr kumimoji="1"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相应的</a:t>
            </a:r>
            <a:r>
              <a:rPr kumimoji="1"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(byte b)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(long l)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(float f)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(double d)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kumimoji="1"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b)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可由参数的相应类到字符串的转换</a:t>
            </a:r>
            <a:endParaRPr kumimoji="1"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02970"/>
            <a:ext cx="5932774" cy="92583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143932" cy="427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字符串与字符数组</a:t>
            </a:r>
            <a:endParaRPr kumimoji="1" lang="zh-CN" altLang="en-US" b="1" dirty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类的构造方法：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String(char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String(char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length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用字符数组中的全部字符和部分字符创建字符串对象 </a:t>
            </a:r>
            <a:endParaRPr kumimoji="1"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类提供了将字符串存放到数组中的方法</a:t>
            </a:r>
            <a:r>
              <a:rPr kumimoji="1"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1"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getChars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srcBegin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srcEnd</a:t>
            </a:r>
            <a:r>
              <a:rPr lang="en-US" altLang="zh-CN" b="1" dirty="0">
                <a:solidFill>
                  <a:srgbClr val="0000FF"/>
                </a:solidFill>
              </a:rPr>
              <a:t>, char[] </a:t>
            </a:r>
            <a:r>
              <a:rPr lang="en-US" altLang="zh-CN" b="1" dirty="0" err="1">
                <a:solidFill>
                  <a:srgbClr val="0000FF"/>
                </a:solidFill>
              </a:rPr>
              <a:t>dst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dstBegin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将字符串中的全部字符存放在一个字符数组中的方法</a:t>
            </a:r>
            <a:r>
              <a:rPr kumimoji="1"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1"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char[] </a:t>
            </a:r>
            <a:r>
              <a:rPr kumimoji="1"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toCharArray</a:t>
            </a:r>
            <a:r>
              <a:rPr kumimoji="1"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                      </a:t>
            </a:r>
            <a:endParaRPr kumimoji="1"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92696"/>
            <a:ext cx="5904656" cy="86409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30374"/>
            <a:ext cx="8072494" cy="456292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字符串与字节</a:t>
            </a:r>
            <a:r>
              <a:rPr kumimoji="1" lang="zh-CN" altLang="en-US" b="1" dirty="0" smtClean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kumimoji="1"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String(byte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用指定的字节数组构造一个字符串对象。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String(byte[]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length)</a:t>
            </a:r>
            <a:r>
              <a:rPr kumimoji="1" lang="en-US" altLang="zh-CN" sz="2400" b="1" dirty="0">
                <a:solidFill>
                  <a:srgbClr val="FF33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用指定的字节数组的一部分，即从数组起始位置</a:t>
            </a:r>
            <a:r>
              <a:rPr kumimoji="1"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offset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开始取</a:t>
            </a:r>
            <a:r>
              <a:rPr kumimoji="1"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个字节构造一个字符串对象</a:t>
            </a:r>
            <a:r>
              <a:rPr kumimoji="1"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方法使用平台默认的字符编码，将当前字符串转化为一个字节数组</a:t>
            </a:r>
            <a:r>
              <a:rPr kumimoji="1"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charsetName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使用参数指定字符编码，将当前字符串转化为一个字节数组。                          </a:t>
            </a:r>
            <a:endParaRPr kumimoji="1"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449261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模拟一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trim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方法，去除字符串两端的空格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将一个字符串进行反转。将字符串中指定部分进行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反转。比如将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cdef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反转为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b="1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b="1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fedc</a:t>
            </a:r>
            <a:r>
              <a:rPr lang="en-US" altLang="zh-CN" b="1" err="1" smtClean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获取一个字符串在另一个字符串中出现的次数。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比如：获取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“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abkkcadkabkebfkabkskab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    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中出现的次数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20688"/>
            <a:ext cx="384454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获取两个字符串中最大相同子串。比如：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str1 = "abcwerthelloyuiodef“;str2 = "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cvhellobnm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提示：将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短的那个串进行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长度依次递减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的子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串与较长  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的串比较。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对字符串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中字符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进行自然顺序排序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提示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）字符串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变成字符数组。</a:t>
            </a: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）对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数组排序，选择，冒泡，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Arrays.sort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）将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排序后的数组变成字符串。</a:t>
            </a: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发展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历程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基础程序设计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类的结构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大特性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应用程序开发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IO/NIO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类库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Oracle/MySQL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枚举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IDEA 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排序算法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元注解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Stream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Date/Time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496944" cy="288032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java.lang.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可变的字符序列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，可以对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内容进行增删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很多方法与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相同，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但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是可变长度的。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是一个容器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464496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4" y="1689119"/>
            <a:ext cx="8229600" cy="281145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kumimoji="1"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类有三</a:t>
            </a:r>
            <a:r>
              <a:rPr kumimoji="1"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kumimoji="1"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kumimoji="1"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1"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初始容量为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StringBuffer(</a:t>
            </a:r>
            <a:r>
              <a:rPr kumimoji="1" lang="en-US" altLang="zh-CN" sz="25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size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构造指定容量的字符串缓冲区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StringBuffer(String </a:t>
            </a:r>
            <a:r>
              <a:rPr kumimoji="1" lang="en-US" altLang="zh-CN" sz="25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将内容初始化为指定字符串内容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1" lang="en-US" altLang="zh-CN" sz="25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441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FF33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 = new String("</a:t>
            </a:r>
            <a:r>
              <a:rPr kumimoji="1" lang="zh-CN" altLang="en-US" b="1" dirty="0">
                <a:solidFill>
                  <a:srgbClr val="FF33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我喜欢学习</a:t>
            </a:r>
            <a:r>
              <a:rPr kumimoji="1" lang="en-US" altLang="zh-CN" b="1" dirty="0">
                <a:solidFill>
                  <a:srgbClr val="FF33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 </a:t>
            </a:r>
            <a:endParaRPr kumimoji="1" lang="en-US" altLang="zh-CN" b="1" dirty="0">
              <a:solidFill>
                <a:srgbClr val="FF33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 </a:t>
            </a:r>
            <a:r>
              <a:rPr kumimoji="1"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 = new StringBuffer(“</a:t>
            </a:r>
            <a:r>
              <a:rPr kumimoji="1"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我喜欢学习”</a:t>
            </a:r>
            <a:r>
              <a:rPr kumimoji="1"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kumimoji="1"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buffer.append</a:t>
            </a:r>
            <a:r>
              <a:rPr kumimoji="1"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kumimoji="1"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数学</a:t>
            </a:r>
            <a:r>
              <a:rPr kumimoji="1"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 </a:t>
            </a:r>
            <a:endParaRPr kumimoji="1"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025" y="3837920"/>
            <a:ext cx="4078288" cy="1747837"/>
          </a:xfrm>
          <a:prstGeom prst="rect">
            <a:avLst/>
          </a:prstGeom>
          <a:noFill/>
        </p:spPr>
      </p:pic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5976" y="3837920"/>
            <a:ext cx="4648200" cy="16764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20688"/>
            <a:ext cx="6176694" cy="72233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类的常用方法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388350" cy="53285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s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),   StringBuffer 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endParaRPr kumimoji="1"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 append(Object o)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 append(char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kumimoji="1"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append(long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),  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n),</a:t>
            </a:r>
            <a:endParaRPr kumimoji="1"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index,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reverse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endParaRPr kumimoji="1"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char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 )</a:t>
            </a:r>
            <a:endParaRPr kumimoji="1"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 ,char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replace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,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indexOf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(String str)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substring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(int start,int end)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int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1"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1960" y="8367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String str1 = </a:t>
            </a:r>
            <a:r>
              <a:rPr lang="en-US" altLang="zh-CN" b="1"/>
              <a:t>new String("AA");</a:t>
            </a:r>
            <a:endParaRPr lang="en-US" altLang="zh-CN" b="1"/>
          </a:p>
          <a:p>
            <a:r>
              <a:rPr lang="en-US" altLang="zh-CN"/>
              <a:t>str1 = str1.concat("BB");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StringBuffer sb1 = </a:t>
            </a:r>
            <a:r>
              <a:rPr lang="en-US" altLang="zh-CN" b="1"/>
              <a:t>new StringBuffer("AA");</a:t>
            </a:r>
            <a:endParaRPr lang="en-US" altLang="zh-CN" b="1"/>
          </a:p>
          <a:p>
            <a:r>
              <a:rPr lang="en-US" altLang="zh-CN"/>
              <a:t>sb1.append("BB");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576" y="1844824"/>
            <a:ext cx="1224136" cy="4067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7824" y="2852936"/>
            <a:ext cx="5328592" cy="31683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str1: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35896" y="5373216"/>
            <a:ext cx="144016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AA</a:t>
            </a:r>
            <a:endParaRPr lang="zh-CN" altLang="en-US"/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1619672" y="5557882"/>
            <a:ext cx="201622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35896" y="4653136"/>
            <a:ext cx="1656184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AABB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8" idx="0"/>
          </p:cNvCxnSpPr>
          <p:nvPr/>
        </p:nvCxnSpPr>
        <p:spPr>
          <a:xfrm flipV="1">
            <a:off x="1475656" y="4653136"/>
            <a:ext cx="2160240" cy="720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乘号 14"/>
          <p:cNvSpPr/>
          <p:nvPr/>
        </p:nvSpPr>
        <p:spPr>
          <a:xfrm>
            <a:off x="2555776" y="5373216"/>
            <a:ext cx="288032" cy="369332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46531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sb1: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51920" y="3878468"/>
            <a:ext cx="144016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AABB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403648" y="3878468"/>
            <a:ext cx="2448272" cy="9593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8531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r>
              <a:rPr 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StringBu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ffer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非常类似，均代表可变的字符序列，而且方法也一样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：不可变字符序列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：可变字符序列、效率低、线程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安全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(JDK1.5)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：可变字符序列、效率高、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线程不安全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使用陷阱：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s="a"; //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创建了一个字符串</a:t>
            </a:r>
            <a:br>
              <a:rPr 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 s=s+"b"; //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实际上原来的</a:t>
            </a:r>
            <a:r>
              <a:rPr 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"a"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字符串对象已经丢弃了，现在又产生了一个字符串</a:t>
            </a:r>
            <a:r>
              <a:rPr 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s+"b"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（也就是</a:t>
            </a:r>
            <a:r>
              <a:rPr 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。如果多次执行这些改变串内容的操作，会导致大量副本字符串对象存留在内存中，降低效率。如果这样的操作放到循环中，会极大影响程序的性能。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20688"/>
            <a:ext cx="5948144" cy="866348"/>
          </a:xfrm>
        </p:spPr>
        <p:txBody>
          <a:bodyPr/>
          <a:lstStyle/>
          <a:p>
            <a:r>
              <a:rPr lang="en-US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88" y="821025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text = "";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0L;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0L;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 buffer = new StringBuffer("");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builder = new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("");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0;i&lt;20000;i++){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buffer.append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("StringBuffer</a:t>
            </a:r>
            <a:r>
              <a:rPr lang="zh-CN" altLang="en-US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zh-CN" i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0;i&lt;20000;i++){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builder.append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r>
              <a:rPr lang="zh-CN" altLang="en-US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zh-CN" i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0;i&lt;20000;i++){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text = text +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i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("String</a:t>
            </a:r>
            <a:r>
              <a:rPr lang="zh-CN" altLang="en-US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072" y="8247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者的效率测试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029485"/>
            <a:ext cx="6192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  <a:endParaRPr lang="en-US" altLang="zh-CN" sz="2400" b="1" dirty="0"/>
          </a:p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sb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StringBuffer</a:t>
            </a:r>
            <a:r>
              <a:rPr lang="en-US" altLang="zh-CN" sz="2400" b="1" dirty="0"/>
              <a:t>();</a:t>
            </a:r>
            <a:endParaRPr lang="en-US" altLang="zh-CN" sz="2400" b="1" dirty="0"/>
          </a:p>
          <a:p>
            <a:r>
              <a:rPr lang="en-US" altLang="zh-CN" sz="2400" dirty="0" err="1"/>
              <a:t>sb.append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 smtClean="0"/>
              <a:t>);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sb.length</a:t>
            </a:r>
            <a:r>
              <a:rPr lang="en-US" altLang="zh-CN" sz="2400" i="1" dirty="0" smtClean="0"/>
              <a:t>());//</a:t>
            </a:r>
            <a:endParaRPr lang="en-US" altLang="zh-CN" sz="2400" i="1" dirty="0" smtClean="0"/>
          </a:p>
          <a:p>
            <a:endParaRPr lang="en-US" altLang="zh-CN" sz="2400" i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sb</a:t>
            </a:r>
            <a:r>
              <a:rPr lang="en-US" altLang="zh-CN" sz="2400" i="1" dirty="0" smtClean="0"/>
              <a:t>);//</a:t>
            </a:r>
            <a:endParaRPr lang="en-US" altLang="zh-CN" sz="2400" i="1" dirty="0" smtClean="0"/>
          </a:p>
          <a:p>
            <a:endParaRPr lang="en-US" altLang="zh-CN" sz="2400" i="1" dirty="0"/>
          </a:p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 sb1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StringBuffer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(sb1</a:t>
            </a:r>
            <a:r>
              <a:rPr lang="en-US" altLang="zh-CN" sz="2400" i="1" dirty="0" smtClean="0"/>
              <a:t>)</a:t>
            </a:r>
            <a:r>
              <a:rPr lang="en-US" altLang="zh-CN" sz="2400" i="1" dirty="0"/>
              <a:t>;</a:t>
            </a:r>
            <a:r>
              <a:rPr lang="en-US" altLang="zh-CN" sz="2400" i="1" dirty="0" smtClean="0"/>
              <a:t>//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0424" y="1124744"/>
            <a:ext cx="325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【</a:t>
            </a:r>
            <a:r>
              <a:rPr lang="zh-CN" altLang="en-US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面试题</a:t>
            </a:r>
            <a:r>
              <a:rPr lang="en-US" altLang="zh-CN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】</a:t>
            </a:r>
            <a:r>
              <a:rPr lang="zh-CN" altLang="en-US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程序</a:t>
            </a:r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输出：</a:t>
            </a:r>
            <a:endParaRPr lang="en-US" altLang="zh-CN" sz="24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823335"/>
            <a:ext cx="7776864" cy="4197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68550"/>
            <a:ext cx="3960440" cy="507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14-2 JDK8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之前时间日期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692696"/>
            <a:ext cx="3861052" cy="85382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主要内容</a:t>
            </a:r>
            <a:endParaRPr lang="zh-CN" altLang="en-US" sz="4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62090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14.1 </a:t>
            </a:r>
            <a:r>
              <a:rPr kumimoji="1" lang="zh-CN" altLang="en-US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字符串相关的类</a:t>
            </a:r>
            <a:endParaRPr kumimoji="1" lang="en-US" altLang="zh-CN" b="1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StringBuffer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StringBuilder</a:t>
            </a:r>
            <a:r>
              <a:rPr kumimoji="1"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14.2 JDK 8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之前时间日期</a:t>
            </a: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endParaRPr lang="en-US" altLang="zh-CN" b="1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</a:t>
            </a: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en-US" altLang="zh-CN" b="1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 </a:t>
            </a:r>
            <a:r>
              <a:rPr kumimoji="1"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SimpleDateFormat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 </a:t>
            </a:r>
            <a:r>
              <a:rPr kumimoji="1"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smtClean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14.3 JDK8</a:t>
            </a:r>
            <a:r>
              <a:rPr kumimoji="1" lang="zh-CN" altLang="en-US" b="1" smtClean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中新时间日期</a:t>
            </a:r>
            <a:r>
              <a:rPr kumimoji="1" lang="en-US" altLang="zh-CN" b="1" smtClean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endParaRPr kumimoji="1" lang="en-US" altLang="zh-CN" b="1" smtClean="0">
              <a:solidFill>
                <a:srgbClr val="7030A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14.4 JDK8</a:t>
            </a:r>
            <a:r>
              <a:rPr kumimoji="1" lang="zh-CN" altLang="en-US" b="1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b="1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Optional</a:t>
            </a:r>
            <a:r>
              <a:rPr kumimoji="1" lang="zh-CN" altLang="en-US" b="1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en-US" altLang="zh-CN" b="1" smtClean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14.5 </a:t>
            </a:r>
            <a:r>
              <a:rPr kumimoji="1" lang="en-US" altLang="zh-CN" b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Math</a:t>
            </a:r>
            <a:r>
              <a:rPr kumimoji="1"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14.6 BigInteger </a:t>
            </a:r>
            <a:r>
              <a:rPr kumimoji="1" lang="zh-CN" altLang="en-US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类与</a:t>
            </a:r>
            <a:r>
              <a:rPr kumimoji="1" lang="en-US" altLang="zh-CN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BigDecimal</a:t>
            </a:r>
            <a:r>
              <a:rPr kumimoji="1" lang="zh-CN" altLang="en-US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kumimoji="1" lang="zh-CN" altLang="en-US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7407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anose="02010600030101010101" pitchFamily="2" charset="-122"/>
              </a:rPr>
              <a:t>14.2 </a:t>
            </a:r>
            <a:r>
              <a:rPr lang="zh-CN" altLang="en-US" sz="3600" b="1" smtClean="0">
                <a:ea typeface="宋体" panose="02010600030101010101" pitchFamily="2" charset="-122"/>
              </a:rPr>
              <a:t>日期相关的类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387059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 java.lang.System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System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类提供的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static long 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用来返回当前时间与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1970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秒之间以毫秒为单位的时间差。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此方法适于计算时间差。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计算世界时间的主要标准有：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UTC(Coordinated Universal Time)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GMT(Greenwich Mean Time)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CST(Central Standard Time)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96752"/>
            <a:ext cx="83529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java.util.Date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表示特定的瞬间，精确到毫秒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构造方法：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Date( )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kumimoji="1"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类的无参数构造方法创建的对象可以获取本地当前时间</a:t>
            </a:r>
            <a:r>
              <a:rPr kumimoji="1"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Date(long date)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常用方法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getTime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返回自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1970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年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月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日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00:00:00 GMT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以来此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Date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对象表示的毫秒数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把此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Date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对象转换为以下形式的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dow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dd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hh:mm:ss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zzz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yyyy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其中：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dow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是一周中的某一天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(Sun, Mon, Tue, Wed, Thu, Fri, Sat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zzz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是时间标准。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7407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anose="02010600030101010101" pitchFamily="2" charset="-122"/>
              </a:rPr>
              <a:t>14.2 </a:t>
            </a:r>
            <a:r>
              <a:rPr lang="zh-CN" altLang="en-US" sz="3600" b="1" smtClean="0">
                <a:ea typeface="宋体" panose="02010600030101010101" pitchFamily="2" charset="-122"/>
              </a:rPr>
              <a:t>日期相关的类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24744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java.util.Date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;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endParaRPr lang="en-US" altLang="zh-CN" sz="2400" dirty="0" smtClean="0"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public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testDate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(){</a:t>
            </a:r>
            <a:endParaRPr lang="en-US" altLang="zh-CN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	Date 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date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 = new Date();</a:t>
            </a:r>
            <a:endParaRPr lang="en-US" altLang="zh-CN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(date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);</a:t>
            </a:r>
            <a:endParaRPr lang="en-US" altLang="zh-CN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System.currentTimeMillis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());</a:t>
            </a:r>
            <a:endParaRPr lang="en-US" altLang="zh-CN" sz="28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	Date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date1 = new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Date(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(date1.getTime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(date1.toString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556792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不易于国际化，大部分被废弃了，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java.text.Simp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leDateFormat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类是一个不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语言环境有关的方式来格式化和解析日期的具体</a:t>
            </a:r>
            <a:r>
              <a:rPr lang="zh-CN" altLang="en-US" sz="2400" smtClean="0"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它允许进行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格式化（日期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文本）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解析（文本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日期）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格式化：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SimpleDateFormat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()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：默认的模式和语言环境创建对象</a:t>
            </a:r>
            <a:endParaRPr kumimoji="1" lang="en-US" altLang="zh-CN" sz="24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SimpleDateFormat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pattern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构造方法可以用</a:t>
            </a:r>
            <a:r>
              <a:rPr kumimoji="1" lang="zh-CN" altLang="en-US" sz="2400" dirty="0">
                <a:solidFill>
                  <a:srgbClr val="FF33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kumimoji="1" lang="en-US" altLang="zh-CN" sz="2400" dirty="0">
                <a:solidFill>
                  <a:srgbClr val="FF33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pattern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指定的格式创建一个对象，该对象调用：</a:t>
            </a:r>
            <a:endParaRPr kumimoji="1"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String format(Date date)</a:t>
            </a:r>
            <a:r>
              <a:rPr kumimoji="1"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方法格式化时间对象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endParaRPr kumimoji="1"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解析：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Date parse(String source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从给定字符串的开始解析文本，以生成一个日期。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61130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3. java.text.SimpleDateFormat</a:t>
            </a:r>
            <a:r>
              <a:rPr lang="zh-CN" altLang="en-US" sz="2800" b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656" y="836712"/>
            <a:ext cx="84238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Date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new Date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();  //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产生一个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产生一个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formater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格式化的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SimpleDateFormat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formater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SimpleDateFormat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System.out.println(formater.format(date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));//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打印输出默认的格式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SimpleDateFormat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formater2 = new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SimpleDateFormat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		"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yyyy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MM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dd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日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EEE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HH:mm:ss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System.out.println(formater2.format(date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实例化一个指定的格式对象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按指定的格式输出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Date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date2 = formater2.parse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(“2008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08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日 星期一 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08:08:08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将指定的日期解析后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格式化按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指定的格式输出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System.out.println(date2.toString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ParseException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272" y="1344825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java.util.Calendar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日历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Calendar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是一个抽象基类，主用用于完成日期字段之间相互操作的功能。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Calendar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实例的方法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Calendar.getInstance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调用它的子类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GregorianCalendar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的构造方法。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Calendar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的实例是系统时间的抽象表示，通过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field)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方法来取得想要的时间信息。比如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YEAR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MONTH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DAY_OF_WEEK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HOUR_OF_DAY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MINUTE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SECOND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void set(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value)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ublic void add(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amount)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final Date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final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(Date date)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7407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anose="02010600030101010101" pitchFamily="2" charset="-122"/>
              </a:rPr>
              <a:t>14.2 </a:t>
            </a:r>
            <a:r>
              <a:rPr lang="zh-CN" altLang="en-US" sz="3600" b="1" smtClean="0">
                <a:ea typeface="宋体" panose="02010600030101010101" pitchFamily="2" charset="-122"/>
              </a:rPr>
              <a:t>日期相关的类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021755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Calendar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Calendar.getInstance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从一个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 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对象中获取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 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使用给定的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 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设置此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 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的时间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calendar.setTime(date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calendar.set(Calendar.DAY_OF_MONTH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8);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当前时间日设置为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:" +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calendar.add(Calendar.HOUR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2);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当前时间加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小时后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:" +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calendar.add(Calendar.MONTH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-2);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当前日期减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个月后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:" + 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28" y="1933220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50928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14-3 JDK8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中新时间日期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>
                <a:ea typeface="宋体" panose="02010600030101010101" pitchFamily="2" charset="-122"/>
              </a:rPr>
              <a:t>新时间日期</a:t>
            </a:r>
            <a:r>
              <a:rPr lang="en-US" altLang="zh-CN" sz="3600" b="1" smtClean="0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772816"/>
            <a:ext cx="835292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>
                <a:ea typeface="宋体" panose="02010600030101010101" pitchFamily="2" charset="-122"/>
              </a:rPr>
              <a:t>Java </a:t>
            </a:r>
            <a:r>
              <a:rPr lang="zh-CN" altLang="en-US" sz="2500">
                <a:ea typeface="宋体" panose="02010600030101010101" pitchFamily="2" charset="-122"/>
              </a:rPr>
              <a:t>的日期与时间 </a:t>
            </a:r>
            <a:r>
              <a:rPr lang="en-US" altLang="zh-CN" sz="2500">
                <a:ea typeface="宋体" panose="02010600030101010101" pitchFamily="2" charset="-122"/>
              </a:rPr>
              <a:t>API </a:t>
            </a:r>
            <a:r>
              <a:rPr lang="zh-CN" altLang="en-US" sz="2500">
                <a:ea typeface="宋体" panose="02010600030101010101" pitchFamily="2" charset="-122"/>
              </a:rPr>
              <a:t>问题由来已久，</a:t>
            </a:r>
            <a:r>
              <a:rPr lang="en-US" altLang="zh-CN" sz="2500">
                <a:ea typeface="宋体" panose="02010600030101010101" pitchFamily="2" charset="-122"/>
              </a:rPr>
              <a:t>Java 8 </a:t>
            </a:r>
            <a:r>
              <a:rPr lang="zh-CN" altLang="en-US" sz="2500">
                <a:ea typeface="宋体" panose="02010600030101010101" pitchFamily="2" charset="-122"/>
              </a:rPr>
              <a:t>之前的版本中关于时间、日期及其他时间日期格式化类由于线程安全、重量级、序列化成本高等问题而饱受批评。</a:t>
            </a:r>
            <a:r>
              <a:rPr lang="en-US" altLang="zh-CN" sz="2500">
                <a:ea typeface="宋体" panose="02010600030101010101" pitchFamily="2" charset="-122"/>
              </a:rPr>
              <a:t>Java 8 </a:t>
            </a:r>
            <a:r>
              <a:rPr lang="zh-CN" altLang="en-US" sz="2500">
                <a:ea typeface="宋体" panose="02010600030101010101" pitchFamily="2" charset="-122"/>
              </a:rPr>
              <a:t>吸收了 </a:t>
            </a:r>
            <a:r>
              <a:rPr lang="en-US" altLang="zh-CN" sz="2500">
                <a:ea typeface="宋体" panose="02010600030101010101" pitchFamily="2" charset="-122"/>
              </a:rPr>
              <a:t>Joda-Time </a:t>
            </a:r>
            <a:r>
              <a:rPr lang="zh-CN" altLang="en-US" sz="2500">
                <a:ea typeface="宋体" panose="02010600030101010101" pitchFamily="2" charset="-122"/>
              </a:rPr>
              <a:t>的精华，以一个新的开始为 </a:t>
            </a:r>
            <a:r>
              <a:rPr lang="en-US" altLang="zh-CN" sz="2500">
                <a:ea typeface="宋体" panose="02010600030101010101" pitchFamily="2" charset="-122"/>
              </a:rPr>
              <a:t>Java </a:t>
            </a:r>
            <a:r>
              <a:rPr lang="zh-CN" altLang="en-US" sz="2500">
                <a:ea typeface="宋体" panose="02010600030101010101" pitchFamily="2" charset="-122"/>
              </a:rPr>
              <a:t>创建优秀的 </a:t>
            </a:r>
            <a:r>
              <a:rPr lang="en-US" altLang="zh-CN" sz="2500">
                <a:ea typeface="宋体" panose="02010600030101010101" pitchFamily="2" charset="-122"/>
              </a:rPr>
              <a:t>API</a:t>
            </a:r>
            <a:r>
              <a:rPr lang="zh-CN" altLang="en-US" sz="2500">
                <a:ea typeface="宋体" panose="02010600030101010101" pitchFamily="2" charset="-122"/>
              </a:rPr>
              <a:t>。新的 </a:t>
            </a:r>
            <a:r>
              <a:rPr lang="en-US" altLang="zh-CN" sz="2500">
                <a:ea typeface="宋体" panose="02010600030101010101" pitchFamily="2" charset="-122"/>
              </a:rPr>
              <a:t>java.time </a:t>
            </a:r>
            <a:r>
              <a:rPr lang="zh-CN" altLang="en-US" sz="2500">
                <a:ea typeface="宋体" panose="02010600030101010101" pitchFamily="2" charset="-122"/>
              </a:rPr>
              <a:t>中包含了所有关于</a:t>
            </a:r>
            <a:r>
              <a:rPr lang="zh-CN" altLang="en-US" sz="2500">
                <a:solidFill>
                  <a:srgbClr val="C00000"/>
                </a:solidFill>
                <a:ea typeface="宋体" panose="02010600030101010101" pitchFamily="2" charset="-122"/>
              </a:rPr>
              <a:t>时钟（</a:t>
            </a:r>
            <a:r>
              <a:rPr lang="en-US" altLang="zh-CN" sz="2500">
                <a:solidFill>
                  <a:srgbClr val="C00000"/>
                </a:solidFill>
                <a:ea typeface="宋体" panose="02010600030101010101" pitchFamily="2" charset="-122"/>
              </a:rPr>
              <a:t>Clock</a:t>
            </a:r>
            <a:r>
              <a:rPr lang="zh-CN" altLang="en-US" sz="2500">
                <a:solidFill>
                  <a:srgbClr val="C00000"/>
                </a:solidFill>
                <a:ea typeface="宋体" panose="02010600030101010101" pitchFamily="2" charset="-122"/>
              </a:rPr>
              <a:t>），本地日期（</a:t>
            </a:r>
            <a:r>
              <a:rPr lang="en-US" altLang="zh-CN" sz="2500">
                <a:solidFill>
                  <a:srgbClr val="C00000"/>
                </a:solidFill>
                <a:ea typeface="宋体" panose="02010600030101010101" pitchFamily="2" charset="-122"/>
              </a:rPr>
              <a:t>LocalDate</a:t>
            </a:r>
            <a:r>
              <a:rPr lang="zh-CN" altLang="en-US" sz="2500">
                <a:solidFill>
                  <a:srgbClr val="C00000"/>
                </a:solidFill>
                <a:ea typeface="宋体" panose="02010600030101010101" pitchFamily="2" charset="-122"/>
              </a:rPr>
              <a:t>）、本地时间（</a:t>
            </a:r>
            <a:r>
              <a:rPr lang="en-US" altLang="zh-CN" sz="2500">
                <a:solidFill>
                  <a:srgbClr val="C00000"/>
                </a:solidFill>
                <a:ea typeface="宋体" panose="02010600030101010101" pitchFamily="2" charset="-122"/>
              </a:rPr>
              <a:t>LocalTime</a:t>
            </a:r>
            <a:r>
              <a:rPr lang="zh-CN" altLang="en-US" sz="2500">
                <a:solidFill>
                  <a:srgbClr val="C00000"/>
                </a:solidFill>
                <a:ea typeface="宋体" panose="02010600030101010101" pitchFamily="2" charset="-122"/>
              </a:rPr>
              <a:t>）、本地日期时间（</a:t>
            </a:r>
            <a:r>
              <a:rPr lang="en-US" altLang="zh-CN" sz="2500">
                <a:solidFill>
                  <a:srgbClr val="C00000"/>
                </a:solidFill>
                <a:ea typeface="宋体" panose="02010600030101010101" pitchFamily="2" charset="-122"/>
              </a:rPr>
              <a:t>LocalDateTime</a:t>
            </a:r>
            <a:r>
              <a:rPr lang="zh-CN" altLang="en-US" sz="2500">
                <a:solidFill>
                  <a:srgbClr val="C00000"/>
                </a:solidFill>
                <a:ea typeface="宋体" panose="02010600030101010101" pitchFamily="2" charset="-122"/>
              </a:rPr>
              <a:t>）、时区（</a:t>
            </a:r>
            <a:r>
              <a:rPr lang="en-US" altLang="zh-CN" sz="2500">
                <a:solidFill>
                  <a:srgbClr val="C00000"/>
                </a:solidFill>
                <a:ea typeface="宋体" panose="02010600030101010101" pitchFamily="2" charset="-122"/>
              </a:rPr>
              <a:t>ZonedDateTime</a:t>
            </a:r>
            <a:r>
              <a:rPr lang="zh-CN" altLang="en-US" sz="2500">
                <a:solidFill>
                  <a:srgbClr val="C00000"/>
                </a:solidFill>
                <a:ea typeface="宋体" panose="02010600030101010101" pitchFamily="2" charset="-122"/>
              </a:rPr>
              <a:t>）和持续时间（</a:t>
            </a:r>
            <a:r>
              <a:rPr lang="en-US" altLang="zh-CN" sz="2500">
                <a:solidFill>
                  <a:srgbClr val="C00000"/>
                </a:solidFill>
                <a:ea typeface="宋体" panose="02010600030101010101" pitchFamily="2" charset="-122"/>
              </a:rPr>
              <a:t>Duration</a:t>
            </a:r>
            <a:r>
              <a:rPr lang="zh-CN" altLang="en-US" sz="2500">
                <a:solidFill>
                  <a:srgbClr val="C00000"/>
                </a:solidFill>
                <a:ea typeface="宋体" panose="02010600030101010101" pitchFamily="2" charset="-122"/>
              </a:rPr>
              <a:t>）的类</a:t>
            </a:r>
            <a:r>
              <a:rPr lang="zh-CN" altLang="en-US" sz="2500">
                <a:ea typeface="宋体" panose="02010600030101010101" pitchFamily="2" charset="-122"/>
              </a:rPr>
              <a:t>。历史悠久的 </a:t>
            </a:r>
            <a:r>
              <a:rPr lang="en-US" altLang="zh-CN" sz="2500">
                <a:ea typeface="宋体" panose="02010600030101010101" pitchFamily="2" charset="-122"/>
              </a:rPr>
              <a:t>Date </a:t>
            </a:r>
            <a:r>
              <a:rPr lang="zh-CN" altLang="en-US" sz="2500">
                <a:ea typeface="宋体" panose="02010600030101010101" pitchFamily="2" charset="-122"/>
              </a:rPr>
              <a:t>类新增了 </a:t>
            </a:r>
            <a:r>
              <a:rPr lang="en-US" altLang="zh-CN" sz="2500">
                <a:ea typeface="宋体" panose="02010600030101010101" pitchFamily="2" charset="-122"/>
              </a:rPr>
              <a:t>toInstant() </a:t>
            </a:r>
            <a:r>
              <a:rPr lang="zh-CN" altLang="en-US" sz="2500">
                <a:ea typeface="宋体" panose="02010600030101010101" pitchFamily="2" charset="-122"/>
              </a:rPr>
              <a:t>方法，用于把 </a:t>
            </a:r>
            <a:r>
              <a:rPr lang="en-US" altLang="zh-CN" sz="2500">
                <a:ea typeface="宋体" panose="02010600030101010101" pitchFamily="2" charset="-122"/>
              </a:rPr>
              <a:t>Date </a:t>
            </a:r>
            <a:r>
              <a:rPr lang="zh-CN" altLang="en-US" sz="2500">
                <a:ea typeface="宋体" panose="02010600030101010101" pitchFamily="2" charset="-122"/>
              </a:rPr>
              <a:t>转换成新的表示形式。这些新增的本地化时间日期 </a:t>
            </a:r>
            <a:r>
              <a:rPr lang="en-US" altLang="zh-CN" sz="2500">
                <a:ea typeface="宋体" panose="02010600030101010101" pitchFamily="2" charset="-122"/>
              </a:rPr>
              <a:t>API </a:t>
            </a:r>
            <a:r>
              <a:rPr lang="zh-CN" altLang="en-US" sz="2500">
                <a:ea typeface="宋体" panose="02010600030101010101" pitchFamily="2" charset="-122"/>
              </a:rPr>
              <a:t>大大简化了了日期时间和本地化的管理。</a:t>
            </a:r>
            <a:endParaRPr lang="zh-CN" altLang="en-US" sz="25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0872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latin typeface="+mn-lt"/>
                <a:ea typeface="宋体" panose="02010600030101010101" pitchFamily="2" charset="-122"/>
              </a:rPr>
              <a:t>使用 </a:t>
            </a:r>
            <a:r>
              <a:rPr lang="en-US" altLang="zh-CN" b="1">
                <a:latin typeface="+mn-lt"/>
                <a:ea typeface="宋体" panose="02010600030101010101" pitchFamily="2" charset="-122"/>
              </a:rPr>
              <a:t>LocalDate</a:t>
            </a:r>
            <a:r>
              <a:rPr lang="zh-CN" altLang="en-US" b="1"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b="1">
                <a:latin typeface="+mn-lt"/>
                <a:ea typeface="宋体" panose="02010600030101010101" pitchFamily="2" charset="-122"/>
              </a:rPr>
              <a:t>LocalTime</a:t>
            </a:r>
            <a:r>
              <a:rPr lang="zh-CN" altLang="en-US" b="1"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b="1">
                <a:latin typeface="+mn-lt"/>
                <a:ea typeface="宋体" panose="02010600030101010101" pitchFamily="2" charset="-122"/>
              </a:rPr>
              <a:t>LocalDateTime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280920" cy="468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ea typeface="宋体" panose="02010600030101010101" pitchFamily="2" charset="-122"/>
              </a:rPr>
              <a:t>LocalDate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LocalTime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LocalDateTime </a:t>
            </a:r>
            <a:r>
              <a:rPr lang="zh-CN" altLang="en-US">
                <a:ea typeface="宋体" panose="02010600030101010101" pitchFamily="2" charset="-122"/>
              </a:rPr>
              <a:t>类的实例是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不可变的对象</a:t>
            </a:r>
            <a:r>
              <a:rPr lang="zh-CN" altLang="en-US">
                <a:ea typeface="宋体" panose="02010600030101010101" pitchFamily="2" charset="-122"/>
              </a:rPr>
              <a:t>，分别表示使用 </a:t>
            </a:r>
            <a:r>
              <a:rPr lang="en-US" altLang="zh-CN">
                <a:ea typeface="宋体" panose="02010600030101010101" pitchFamily="2" charset="-122"/>
              </a:rPr>
              <a:t>ISO-8601</a:t>
            </a:r>
            <a:r>
              <a:rPr lang="zh-CN" altLang="en-US">
                <a:ea typeface="宋体" panose="02010600030101010101" pitchFamily="2" charset="-122"/>
              </a:rPr>
              <a:t>日历系统的日期、时间、日期和时间。它们提供了简单的日期或时间，并不包含当前的时间信息。也不包含与时区相关的信息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 smtClean="0">
                <a:ea typeface="宋体" panose="02010600030101010101" pitchFamily="2" charset="-122"/>
              </a:rPr>
              <a:t>注</a:t>
            </a:r>
            <a:r>
              <a:rPr lang="zh-CN" altLang="en-US" sz="1800">
                <a:ea typeface="宋体" panose="02010600030101010101" pitchFamily="2" charset="-122"/>
              </a:rPr>
              <a:t>：</a:t>
            </a:r>
            <a:r>
              <a:rPr lang="en-US" altLang="zh-CN" sz="1800">
                <a:ea typeface="宋体" panose="02010600030101010101" pitchFamily="2" charset="-122"/>
              </a:rPr>
              <a:t>ISO-8601</a:t>
            </a:r>
            <a:r>
              <a:rPr lang="zh-CN" altLang="en-US" sz="1800">
                <a:ea typeface="宋体" panose="02010600030101010101" pitchFamily="2" charset="-122"/>
              </a:rPr>
              <a:t>日历系统是国际标准化组织制定的现代公民的日期和时间的表示法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14-1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字符串相关的类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504" y="116632"/>
          <a:ext cx="8928994" cy="6563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79"/>
                <a:gridCol w="2489279"/>
                <a:gridCol w="3950436"/>
              </a:tblGrid>
              <a:tr h="2512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示例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8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now()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静态方法，根据当前时间创建对象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 localDate = LocalDate.now();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LocalTime localTime = LocalTime.now();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LocalDateTime localDateTime = LocalDateTime.now();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6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of()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静态方法，根据指定日期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时间创建对象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 localDate = LocalDate.of(2016, 10, 26);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LocalTime localTime = LocalTime.of(02, 22, 56);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LocalDateTime localDateTime = LocalDateTime.of(2016, 10, 26, 12, 10, 55);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plusDays, plusWeeks, 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plusMonths, plusYears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向当前 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对象添加几天、几周、几个月、几年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minusDays, minusWeeks,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minusMonths, minusYears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从当前 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对象减去几天、几周、几个月、几年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plus, minus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添加或减少一个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Duration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Period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75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withDayOfMonth,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withDayOfYear,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withMonth,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withYear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将月份天数、年份天数、月份、年份修改为指定的值并返回新的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LocalDate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对象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getDayOfMonth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获得月份天数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(1-31)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getDayOfYear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获得年份天数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(1-366)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getDayOfWeek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获得星期几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DayOfWeek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Month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getMonthValue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(1-12)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getYear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until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获得两个日期之间的 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Period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对象，或者指定 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ChronoUnits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的数字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isBefore, isAfter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比较两个 </a:t>
                      </a: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isLeapYear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判断是否是闰年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52" y="78579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anose="02010600030101010101" pitchFamily="2" charset="-122"/>
              </a:rPr>
              <a:t>Instant </a:t>
            </a:r>
            <a:r>
              <a:rPr lang="zh-CN" altLang="en-US" b="1">
                <a:latin typeface="+mn-lt"/>
                <a:ea typeface="宋体" panose="02010600030101010101" pitchFamily="2" charset="-122"/>
              </a:rPr>
              <a:t>时间戳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ea typeface="宋体" panose="02010600030101010101" pitchFamily="2" charset="-122"/>
              </a:rPr>
              <a:t>用于“时间戳”的运算。它是以</a:t>
            </a:r>
            <a:r>
              <a:rPr lang="en-US" altLang="zh-CN">
                <a:ea typeface="宋体" panose="02010600030101010101" pitchFamily="2" charset="-122"/>
              </a:rPr>
              <a:t>Unix</a:t>
            </a:r>
            <a:r>
              <a:rPr lang="zh-CN" altLang="en-US">
                <a:ea typeface="宋体" panose="02010600030101010101" pitchFamily="2" charset="-122"/>
              </a:rPr>
              <a:t>元年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传统的设定为</a:t>
            </a:r>
            <a:r>
              <a:rPr lang="en-US" altLang="zh-CN">
                <a:ea typeface="宋体" panose="02010600030101010101" pitchFamily="2" charset="-122"/>
              </a:rPr>
              <a:t>UTC</a:t>
            </a:r>
            <a:r>
              <a:rPr lang="zh-CN" altLang="en-US">
                <a:ea typeface="宋体" panose="02010600030101010101" pitchFamily="2" charset="-122"/>
              </a:rPr>
              <a:t>时区</a:t>
            </a:r>
            <a:r>
              <a:rPr lang="en-US" altLang="zh-CN">
                <a:ea typeface="宋体" panose="02010600030101010101" pitchFamily="2" charset="-122"/>
              </a:rPr>
              <a:t>1970</a:t>
            </a:r>
            <a:r>
              <a:rPr lang="zh-CN" altLang="en-US">
                <a:ea typeface="宋体" panose="02010600030101010101" pitchFamily="2" charset="-122"/>
              </a:rPr>
              <a:t>年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日午夜时分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开始</a:t>
            </a:r>
            <a:r>
              <a:rPr lang="zh-CN" altLang="en-US" smtClean="0">
                <a:ea typeface="宋体" panose="02010600030101010101" pitchFamily="2" charset="-122"/>
              </a:rPr>
              <a:t>所</a:t>
            </a:r>
            <a:r>
              <a:rPr lang="zh-CN" altLang="en-US">
                <a:ea typeface="宋体" panose="02010600030101010101" pitchFamily="2" charset="-122"/>
              </a:rPr>
              <a:t>经历</a:t>
            </a:r>
            <a:r>
              <a:rPr lang="zh-CN" altLang="en-US" smtClean="0">
                <a:ea typeface="宋体" panose="02010600030101010101" pitchFamily="2" charset="-122"/>
              </a:rPr>
              <a:t>的</a:t>
            </a:r>
            <a:r>
              <a:rPr lang="zh-CN" altLang="en-US">
                <a:ea typeface="宋体" panose="02010600030101010101" pitchFamily="2" charset="-122"/>
              </a:rPr>
              <a:t>描述进行运算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52" y="78579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Duration </a:t>
            </a:r>
            <a:r>
              <a:rPr lang="zh-CN" altLang="en-US" b="1">
                <a:latin typeface="+mn-lt"/>
                <a:ea typeface="宋体" panose="02010600030101010101" pitchFamily="2" charset="-122"/>
              </a:rPr>
              <a:t>和 </a:t>
            </a:r>
            <a:r>
              <a:rPr lang="en-US" altLang="zh-CN" b="1">
                <a:latin typeface="+mn-lt"/>
                <a:ea typeface="宋体" panose="02010600030101010101" pitchFamily="2" charset="-122"/>
              </a:rPr>
              <a:t>Period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ea typeface="宋体" panose="02010600030101010101" pitchFamily="2" charset="-122"/>
              </a:rPr>
              <a:t>Duration:</a:t>
            </a:r>
            <a:r>
              <a:rPr lang="zh-CN" altLang="en-US">
                <a:ea typeface="宋体" panose="02010600030101010101" pitchFamily="2" charset="-122"/>
              </a:rPr>
              <a:t>用于计算两个“时间”间隔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ea typeface="宋体" panose="02010600030101010101" pitchFamily="2" charset="-122"/>
              </a:rPr>
              <a:t>Period:</a:t>
            </a:r>
            <a:r>
              <a:rPr lang="zh-CN" altLang="en-US">
                <a:ea typeface="宋体" panose="02010600030101010101" pitchFamily="2" charset="-122"/>
              </a:rPr>
              <a:t>用于计算两个“日期”间隔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52" y="78579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>
                <a:ea typeface="宋体" panose="02010600030101010101" pitchFamily="2" charset="-122"/>
              </a:rPr>
              <a:t>日期的</a:t>
            </a:r>
            <a:r>
              <a:rPr lang="zh-CN" altLang="en-US" b="1" smtClean="0">
                <a:ea typeface="宋体" panose="02010600030101010101" pitchFamily="2" charset="-122"/>
              </a:rPr>
              <a:t>操纵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smtClean="0">
                <a:ea typeface="宋体" panose="02010600030101010101" pitchFamily="2" charset="-122"/>
              </a:rPr>
              <a:t>TemporalAdjuster : </a:t>
            </a:r>
            <a:r>
              <a:rPr lang="zh-CN" altLang="en-US" sz="2400" smtClean="0">
                <a:ea typeface="宋体" panose="02010600030101010101" pitchFamily="2" charset="-122"/>
              </a:rPr>
              <a:t>时间校正器。有时我们可能需要获取例如：将日期调整到“下个周日”等操作。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smtClean="0">
                <a:ea typeface="宋体" panose="02010600030101010101" pitchFamily="2" charset="-122"/>
              </a:rPr>
              <a:t>TemporalAdjuster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400" smtClean="0">
                <a:ea typeface="宋体" panose="02010600030101010101" pitchFamily="2" charset="-122"/>
              </a:rPr>
              <a:t>: </a:t>
            </a:r>
            <a:r>
              <a:rPr lang="zh-CN" altLang="en-US" sz="2400" smtClean="0">
                <a:ea typeface="宋体" panose="02010600030101010101" pitchFamily="2" charset="-122"/>
              </a:rPr>
              <a:t>该类通过静态方法提供了大量的常用 </a:t>
            </a:r>
            <a:r>
              <a:rPr lang="en-US" altLang="zh-CN" sz="2400">
                <a:ea typeface="宋体" panose="02010600030101010101" pitchFamily="2" charset="-122"/>
              </a:rPr>
              <a:t>TemporalAdjuster </a:t>
            </a:r>
            <a:r>
              <a:rPr lang="zh-CN" altLang="en-US" sz="2400" smtClean="0">
                <a:ea typeface="宋体" panose="02010600030101010101" pitchFamily="2" charset="-122"/>
              </a:rPr>
              <a:t>的实现。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smtClean="0">
                <a:ea typeface="宋体" panose="02010600030101010101" pitchFamily="2" charset="-122"/>
              </a:rPr>
              <a:t>         </a:t>
            </a:r>
            <a:r>
              <a:rPr lang="zh-CN" altLang="en-US" sz="1800" smtClean="0">
                <a:ea typeface="宋体" panose="02010600030101010101" pitchFamily="2" charset="-122"/>
              </a:rPr>
              <a:t>例如获取下个周日：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4869160"/>
            <a:ext cx="685418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52" y="78579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anose="02010600030101010101" pitchFamily="2" charset="-122"/>
              </a:rPr>
              <a:t>解析</a:t>
            </a:r>
            <a:r>
              <a:rPr lang="zh-CN" altLang="en-US" b="1">
                <a:latin typeface="+mn-lt"/>
                <a:ea typeface="宋体" panose="02010600030101010101" pitchFamily="2" charset="-122"/>
              </a:rPr>
              <a:t>与格式化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1700808"/>
            <a:ext cx="8064896" cy="439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ea typeface="宋体" panose="02010600030101010101" pitchFamily="2" charset="-122"/>
              </a:rPr>
              <a:t>java.time.format.DateTimeFormatter </a:t>
            </a:r>
            <a:r>
              <a:rPr lang="zh-CN" altLang="en-US" smtClean="0">
                <a:ea typeface="宋体" panose="02010600030101010101" pitchFamily="2" charset="-122"/>
              </a:rPr>
              <a:t>类：该类提供了三种格式化方法：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anose="02010600030101010101" pitchFamily="2" charset="-122"/>
              </a:rPr>
              <a:t>预定</a:t>
            </a:r>
            <a:r>
              <a:rPr lang="zh-CN" altLang="en-US" sz="2400" smtClean="0">
                <a:ea typeface="宋体" panose="02010600030101010101" pitchFamily="2" charset="-122"/>
              </a:rPr>
              <a:t>义的标准格式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语言环境相关的格式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ea typeface="宋体" panose="02010600030101010101" pitchFamily="2" charset="-122"/>
              </a:rPr>
              <a:t>自定义的格式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52" y="78579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anose="02010600030101010101" pitchFamily="2" charset="-122"/>
              </a:rPr>
              <a:t>时区</a:t>
            </a:r>
            <a:r>
              <a:rPr lang="zh-CN" altLang="en-US" b="1">
                <a:latin typeface="+mn-lt"/>
                <a:ea typeface="宋体" panose="02010600030101010101" pitchFamily="2" charset="-122"/>
              </a:rPr>
              <a:t>的处理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352928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smtClean="0">
                <a:ea typeface="宋体" panose="02010600030101010101" pitchFamily="2" charset="-122"/>
              </a:rPr>
              <a:t>Java8 </a:t>
            </a:r>
            <a:r>
              <a:rPr lang="zh-CN" altLang="en-US" sz="2000" smtClean="0">
                <a:ea typeface="宋体" panose="02010600030101010101" pitchFamily="2" charset="-122"/>
              </a:rPr>
              <a:t>中加入了对时区的支持，带时区的时间为分别为：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   ZonedDate</a:t>
            </a:r>
            <a:r>
              <a:rPr lang="zh-CN" altLang="en-US" sz="2000" smtClean="0"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ea typeface="宋体" panose="02010600030101010101" pitchFamily="2" charset="-122"/>
              </a:rPr>
              <a:t>ZonedTime</a:t>
            </a:r>
            <a:r>
              <a:rPr lang="zh-CN" altLang="en-US" sz="2000" smtClean="0"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ea typeface="宋体" panose="02010600030101010101" pitchFamily="2" charset="-122"/>
              </a:rPr>
              <a:t>ZonedDateTime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   </a:t>
            </a:r>
            <a:r>
              <a:rPr lang="zh-CN" altLang="en-US" sz="2000" smtClean="0">
                <a:ea typeface="宋体" panose="02010600030101010101" pitchFamily="2" charset="-122"/>
              </a:rPr>
              <a:t>其中每个时区都对应着 </a:t>
            </a:r>
            <a:r>
              <a:rPr lang="en-US" altLang="zh-CN" sz="2000" smtClean="0">
                <a:ea typeface="宋体" panose="02010600030101010101" pitchFamily="2" charset="-122"/>
              </a:rPr>
              <a:t>ID</a:t>
            </a:r>
            <a:r>
              <a:rPr lang="zh-CN" altLang="en-US" sz="2000" smtClean="0">
                <a:ea typeface="宋体" panose="02010600030101010101" pitchFamily="2" charset="-122"/>
              </a:rPr>
              <a:t>，地区</a:t>
            </a:r>
            <a:r>
              <a:rPr lang="en-US" altLang="zh-CN" sz="2000" smtClean="0">
                <a:ea typeface="宋体" panose="02010600030101010101" pitchFamily="2" charset="-122"/>
              </a:rPr>
              <a:t>ID</a:t>
            </a:r>
            <a:r>
              <a:rPr lang="zh-CN" altLang="en-US" sz="2000" smtClean="0">
                <a:ea typeface="宋体" panose="02010600030101010101" pitchFamily="2" charset="-122"/>
              </a:rPr>
              <a:t>都为 “</a:t>
            </a:r>
            <a:r>
              <a:rPr lang="en-US" altLang="zh-CN" sz="2000" smtClean="0">
                <a:ea typeface="宋体" panose="02010600030101010101" pitchFamily="2" charset="-122"/>
              </a:rPr>
              <a:t>{</a:t>
            </a:r>
            <a:r>
              <a:rPr lang="zh-CN" altLang="en-US" sz="2000">
                <a:ea typeface="宋体" panose="02010600030101010101" pitchFamily="2" charset="-122"/>
              </a:rPr>
              <a:t>区域</a:t>
            </a:r>
            <a:r>
              <a:rPr lang="en-US" altLang="zh-CN" sz="2000">
                <a:ea typeface="宋体" panose="02010600030101010101" pitchFamily="2" charset="-122"/>
              </a:rPr>
              <a:t>}/{</a:t>
            </a:r>
            <a:r>
              <a:rPr lang="zh-CN" altLang="en-US" sz="2000">
                <a:ea typeface="宋体" panose="02010600030101010101" pitchFamily="2" charset="-122"/>
              </a:rPr>
              <a:t>城市</a:t>
            </a:r>
            <a:r>
              <a:rPr lang="en-US" altLang="zh-CN" sz="2000" smtClean="0">
                <a:ea typeface="宋体" panose="02010600030101010101" pitchFamily="2" charset="-122"/>
              </a:rPr>
              <a:t>}</a:t>
            </a:r>
            <a:r>
              <a:rPr lang="zh-CN" altLang="en-US" sz="2000" smtClean="0">
                <a:ea typeface="宋体" panose="02010600030101010101" pitchFamily="2" charset="-122"/>
              </a:rPr>
              <a:t>”的格式 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   </a:t>
            </a:r>
            <a:r>
              <a:rPr lang="zh-CN" altLang="en-US" sz="2000" smtClean="0">
                <a:ea typeface="宋体" panose="02010600030101010101" pitchFamily="2" charset="-122"/>
              </a:rPr>
              <a:t>例如 ：</a:t>
            </a:r>
            <a:r>
              <a:rPr lang="en-US" altLang="zh-CN" sz="2000" smtClean="0">
                <a:ea typeface="宋体" panose="02010600030101010101" pitchFamily="2" charset="-122"/>
              </a:rPr>
              <a:t>Asia/Shanghai </a:t>
            </a:r>
            <a:r>
              <a:rPr lang="zh-CN" altLang="en-US" sz="2000" smtClean="0">
                <a:ea typeface="宋体" panose="02010600030101010101" pitchFamily="2" charset="-122"/>
              </a:rPr>
              <a:t>等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ea typeface="宋体" panose="02010600030101010101" pitchFamily="2" charset="-122"/>
              </a:rPr>
              <a:t>     ZoneId</a:t>
            </a:r>
            <a:r>
              <a:rPr lang="zh-CN" altLang="en-US" sz="2000" smtClean="0">
                <a:ea typeface="宋体" panose="02010600030101010101" pitchFamily="2" charset="-122"/>
              </a:rPr>
              <a:t>：该类中包含了所有的时区信息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   getAvailableZoneIds() : </a:t>
            </a:r>
            <a:r>
              <a:rPr lang="zh-CN" altLang="en-US" sz="2000" smtClean="0">
                <a:ea typeface="宋体" panose="02010600030101010101" pitchFamily="2" charset="-122"/>
              </a:rPr>
              <a:t>可以获取所有时区时区信息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   of(id) : </a:t>
            </a:r>
            <a:r>
              <a:rPr lang="zh-CN" altLang="en-US" sz="2000" smtClean="0">
                <a:ea typeface="宋体" panose="02010600030101010101" pitchFamily="2" charset="-122"/>
              </a:rPr>
              <a:t>用指定的时区信息获取 </a:t>
            </a:r>
            <a:r>
              <a:rPr lang="en-US" altLang="zh-CN" sz="2000" smtClean="0">
                <a:ea typeface="宋体" panose="02010600030101010101" pitchFamily="2" charset="-122"/>
              </a:rPr>
              <a:t>ZoneId </a:t>
            </a:r>
            <a:r>
              <a:rPr lang="zh-CN" altLang="en-US" sz="2000" smtClean="0">
                <a:ea typeface="宋体" panose="02010600030101010101" pitchFamily="2" charset="-122"/>
              </a:rPr>
              <a:t>对象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3400" b="1">
                <a:latin typeface="宋体" panose="02010600030101010101" pitchFamily="2" charset="-122"/>
                <a:ea typeface="宋体" panose="02010600030101010101" pitchFamily="2" charset="-122"/>
              </a:rPr>
              <a:t>与传统日期处理的转换</a:t>
            </a:r>
            <a:endParaRPr lang="zh-CN" altLang="en-US" sz="3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504" y="1556791"/>
          <a:ext cx="8928990" cy="5254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336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遗留类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From </a:t>
                      </a:r>
                      <a:r>
                        <a:rPr lang="zh-CN" sz="1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遗留类</a:t>
                      </a:r>
                      <a:endParaRPr lang="zh-CN" sz="1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java.time.Instant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java.util.Date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Date.from(instant)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date.toInstant()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java.time.Instant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java.sql.Timestamp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Timestamp.from(instant)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timestamp.toInstant()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java.time.ZonedDateTime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java.util.GregorianCalendar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GregorianCalendar.from(zonedDateTime)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cal.toZonedDateTime()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java.time.LocalDate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java.sql.Time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Date.valueOf(localDate)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date.toLocalDate()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java.time.LocalTime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java.sql.Time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Date.valueOf(localDate)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date.toLocalTime()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java.time.LocalDateTime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java.sql.Timestamp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Timestamp.valueOf(localDateTime)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timestamp.toLocalDateTime()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java.time.ZoneId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 smtClean="0">
                          <a:effectLst/>
                        </a:rPr>
                        <a:t>java.util.TimeZone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Timezone.getTimeZone(id)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timeZone.toZoneId()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java.time.format.DateTimeFormatter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 smtClean="0">
                          <a:effectLst/>
                        </a:rPr>
                        <a:t>java.text.DateFormat</a:t>
                      </a:r>
                      <a:endParaRPr lang="zh-CN" sz="16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formatter.toFormat()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无</a:t>
                      </a:r>
                      <a:endParaRPr lang="zh-CN" sz="18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982" y="1655949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04982" y="223201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14-4 JDK8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中的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Optional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14.4 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556792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         到目前为止，</a:t>
            </a:r>
            <a:r>
              <a:rPr lang="zh-CN" altLang="en-US" sz="2400">
                <a:ea typeface="宋体" panose="02010600030101010101" pitchFamily="2" charset="-122"/>
              </a:rPr>
              <a:t>臭名昭著的空指针异常是导致</a:t>
            </a:r>
            <a:r>
              <a:rPr lang="en-US" altLang="zh-CN" sz="2400">
                <a:ea typeface="宋体" panose="02010600030101010101" pitchFamily="2" charset="-122"/>
              </a:rPr>
              <a:t>Java</a:t>
            </a:r>
            <a:r>
              <a:rPr lang="zh-CN" altLang="en-US" sz="2400">
                <a:ea typeface="宋体" panose="02010600030101010101" pitchFamily="2" charset="-122"/>
              </a:rPr>
              <a:t>应用程序失败的最常见原因。以前，为了解决空指针异常，</a:t>
            </a:r>
            <a:r>
              <a:rPr lang="en-US" altLang="zh-CN" sz="2400">
                <a:ea typeface="宋体" panose="02010600030101010101" pitchFamily="2" charset="-122"/>
              </a:rPr>
              <a:t>Google</a:t>
            </a:r>
            <a:r>
              <a:rPr lang="zh-CN" altLang="en-US" sz="2400">
                <a:ea typeface="宋体" panose="02010600030101010101" pitchFamily="2" charset="-122"/>
              </a:rPr>
              <a:t>公司著名的</a:t>
            </a:r>
            <a:r>
              <a:rPr lang="en-US" altLang="zh-CN" sz="2400">
                <a:ea typeface="宋体" panose="02010600030101010101" pitchFamily="2" charset="-122"/>
              </a:rPr>
              <a:t>Guava</a:t>
            </a:r>
            <a:r>
              <a:rPr lang="zh-CN" altLang="en-US" sz="2400">
                <a:ea typeface="宋体" panose="02010600030101010101" pitchFamily="2" charset="-122"/>
              </a:rPr>
              <a:t>项目引入了</a:t>
            </a:r>
            <a:r>
              <a:rPr lang="en-US" altLang="zh-CN" sz="2400">
                <a:ea typeface="宋体" panose="02010600030101010101" pitchFamily="2" charset="-122"/>
              </a:rPr>
              <a:t>Optional</a:t>
            </a:r>
            <a:r>
              <a:rPr lang="zh-CN" altLang="en-US" sz="2400">
                <a:ea typeface="宋体" panose="02010600030101010101" pitchFamily="2" charset="-122"/>
              </a:rPr>
              <a:t>类，</a:t>
            </a:r>
            <a:r>
              <a:rPr lang="en-US" altLang="zh-CN" sz="2400">
                <a:ea typeface="宋体" panose="02010600030101010101" pitchFamily="2" charset="-122"/>
              </a:rPr>
              <a:t>Guava</a:t>
            </a:r>
            <a:r>
              <a:rPr lang="zh-CN" altLang="en-US" sz="2400">
                <a:ea typeface="宋体" panose="02010600030101010101" pitchFamily="2" charset="-122"/>
              </a:rPr>
              <a:t>通过使用检查空值的方式来防止代码污染，它鼓励程序员写更干净的代码。受到</a:t>
            </a:r>
            <a:r>
              <a:rPr lang="en-US" altLang="zh-CN" sz="2400">
                <a:ea typeface="宋体" panose="02010600030101010101" pitchFamily="2" charset="-122"/>
              </a:rPr>
              <a:t>Google Guava</a:t>
            </a:r>
            <a:r>
              <a:rPr lang="zh-CN" altLang="en-US" sz="2400">
                <a:ea typeface="宋体" panose="02010600030101010101" pitchFamily="2" charset="-122"/>
              </a:rPr>
              <a:t>的启发，</a:t>
            </a:r>
            <a:r>
              <a:rPr lang="en-US" altLang="zh-CN" sz="2400">
                <a:ea typeface="宋体" panose="02010600030101010101" pitchFamily="2" charset="-122"/>
              </a:rPr>
              <a:t>Optional</a:t>
            </a:r>
            <a:r>
              <a:rPr lang="zh-CN" altLang="en-US" sz="2400">
                <a:ea typeface="宋体" panose="02010600030101010101" pitchFamily="2" charset="-122"/>
              </a:rPr>
              <a:t>类已经成为</a:t>
            </a:r>
            <a:r>
              <a:rPr lang="en-US" altLang="zh-CN" sz="2400">
                <a:ea typeface="宋体" panose="02010600030101010101" pitchFamily="2" charset="-122"/>
              </a:rPr>
              <a:t>Java 8</a:t>
            </a:r>
            <a:r>
              <a:rPr lang="zh-CN" altLang="en-US" sz="2400">
                <a:ea typeface="宋体" panose="02010600030101010101" pitchFamily="2" charset="-122"/>
              </a:rPr>
              <a:t>类库的一部分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     Optional</a:t>
            </a:r>
            <a:r>
              <a:rPr lang="zh-CN" altLang="en-US" sz="2400">
                <a:ea typeface="宋体" panose="02010600030101010101" pitchFamily="2" charset="-122"/>
              </a:rPr>
              <a:t>实际上是个容器：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它可以保存类型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的值，或者仅仅保存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提供很多有用的方法，这样我们就不用显式进行空值检测。</a:t>
            </a:r>
            <a:endParaRPr lang="zh-CN" altLang="zh-CN" sz="240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48680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14.4 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124744"/>
            <a:ext cx="8640960" cy="554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Optional&lt;T&gt; </a:t>
            </a:r>
            <a:r>
              <a:rPr lang="zh-CN" altLang="zh-CN" sz="2000">
                <a:solidFill>
                  <a:srgbClr val="0000FF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(java.util.Optional) </a:t>
            </a:r>
            <a:r>
              <a:rPr lang="zh-CN" altLang="zh-CN" sz="2000">
                <a:solidFill>
                  <a:srgbClr val="0000FF"/>
                </a:solidFill>
                <a:ea typeface="宋体" panose="02010600030101010101" pitchFamily="2" charset="-122"/>
              </a:rPr>
              <a:t>是一个容器类，代表一个值存在或不</a:t>
            </a:r>
            <a:r>
              <a:rPr lang="zh-CN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存在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原来用 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表示一个值不存在，现在 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可以更好的表达这个概念。并且</a:t>
            </a:r>
            <a:r>
              <a:rPr lang="zh-CN" altLang="zh-CN" sz="2000">
                <a:solidFill>
                  <a:srgbClr val="0000FF"/>
                </a:solidFill>
                <a:ea typeface="宋体" panose="02010600030101010101" pitchFamily="2" charset="-122"/>
              </a:rPr>
              <a:t>可以避免空指针异常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b="1" smtClean="0">
                <a:ea typeface="宋体" panose="02010600030101010101" pitchFamily="2" charset="-122"/>
              </a:rPr>
              <a:t>常用方法：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smtClean="0">
                <a:ea typeface="宋体" panose="02010600030101010101" pitchFamily="2" charset="-122"/>
              </a:rPr>
              <a:t>Optional.of(T t) : </a:t>
            </a:r>
            <a:r>
              <a:rPr lang="zh-CN" altLang="en-US" smtClean="0">
                <a:ea typeface="宋体" panose="02010600030101010101" pitchFamily="2" charset="-122"/>
              </a:rPr>
              <a:t>创建一个 </a:t>
            </a:r>
            <a:r>
              <a:rPr lang="en-US" altLang="zh-CN" smtClean="0">
                <a:ea typeface="宋体" panose="02010600030101010101" pitchFamily="2" charset="-122"/>
              </a:rPr>
              <a:t>Optional </a:t>
            </a:r>
            <a:r>
              <a:rPr lang="zh-CN" altLang="en-US" smtClean="0">
                <a:ea typeface="宋体" panose="02010600030101010101" pitchFamily="2" charset="-122"/>
              </a:rPr>
              <a:t>实例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smtClean="0">
                <a:ea typeface="宋体" panose="02010600030101010101" pitchFamily="2" charset="-122"/>
              </a:rPr>
              <a:t>Optional.empty() : </a:t>
            </a:r>
            <a:r>
              <a:rPr lang="zh-CN" altLang="en-US" smtClean="0">
                <a:ea typeface="宋体" panose="02010600030101010101" pitchFamily="2" charset="-122"/>
              </a:rPr>
              <a:t>创建一个空的 </a:t>
            </a:r>
            <a:r>
              <a:rPr lang="en-US" altLang="zh-CN" smtClean="0">
                <a:ea typeface="宋体" panose="02010600030101010101" pitchFamily="2" charset="-122"/>
              </a:rPr>
              <a:t>Optional </a:t>
            </a:r>
            <a:r>
              <a:rPr lang="zh-CN" altLang="en-US" smtClean="0">
                <a:ea typeface="宋体" panose="02010600030101010101" pitchFamily="2" charset="-122"/>
              </a:rPr>
              <a:t>实例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>
                <a:ea typeface="宋体" panose="02010600030101010101" pitchFamily="2" charset="-122"/>
              </a:rPr>
              <a:t>Optional.ofNullable(T t):</a:t>
            </a:r>
            <a:r>
              <a:rPr lang="zh-CN" altLang="en-US" b="1">
                <a:ea typeface="宋体" panose="02010600030101010101" pitchFamily="2" charset="-122"/>
              </a:rPr>
              <a:t>若 </a:t>
            </a:r>
            <a:r>
              <a:rPr lang="en-US" altLang="zh-CN" b="1">
                <a:ea typeface="宋体" panose="02010600030101010101" pitchFamily="2" charset="-122"/>
              </a:rPr>
              <a:t>t </a:t>
            </a:r>
            <a:r>
              <a:rPr lang="zh-CN" altLang="en-US" b="1">
                <a:ea typeface="宋体" panose="02010600030101010101" pitchFamily="2" charset="-122"/>
              </a:rPr>
              <a:t>不为 </a:t>
            </a:r>
            <a:r>
              <a:rPr lang="en-US" altLang="zh-CN" b="1">
                <a:ea typeface="宋体" panose="02010600030101010101" pitchFamily="2" charset="-122"/>
              </a:rPr>
              <a:t>null</a:t>
            </a:r>
            <a:r>
              <a:rPr lang="en-US" altLang="zh-CN" b="1" smtClean="0">
                <a:ea typeface="宋体" panose="02010600030101010101" pitchFamily="2" charset="-122"/>
              </a:rPr>
              <a:t>,</a:t>
            </a:r>
            <a:r>
              <a:rPr lang="zh-CN" altLang="en-US" b="1" smtClean="0">
                <a:ea typeface="宋体" panose="02010600030101010101" pitchFamily="2" charset="-122"/>
              </a:rPr>
              <a:t>创建 </a:t>
            </a:r>
            <a:r>
              <a:rPr lang="en-US" altLang="zh-CN" b="1">
                <a:ea typeface="宋体" panose="02010600030101010101" pitchFamily="2" charset="-122"/>
              </a:rPr>
              <a:t>Optional </a:t>
            </a:r>
            <a:r>
              <a:rPr lang="zh-CN" altLang="en-US" b="1" smtClean="0">
                <a:ea typeface="宋体" panose="02010600030101010101" pitchFamily="2" charset="-122"/>
              </a:rPr>
              <a:t>实例</a:t>
            </a:r>
            <a:r>
              <a:rPr lang="en-US" altLang="zh-CN" b="1" smtClean="0">
                <a:ea typeface="宋体" panose="02010600030101010101" pitchFamily="2" charset="-122"/>
              </a:rPr>
              <a:t>,</a:t>
            </a:r>
            <a:r>
              <a:rPr lang="zh-CN" altLang="en-US" b="1" smtClean="0">
                <a:ea typeface="宋体" panose="02010600030101010101" pitchFamily="2" charset="-122"/>
              </a:rPr>
              <a:t>否则</a:t>
            </a:r>
            <a:r>
              <a:rPr lang="zh-CN" altLang="en-US" b="1">
                <a:ea typeface="宋体" panose="02010600030101010101" pitchFamily="2" charset="-122"/>
              </a:rPr>
              <a:t>创建</a:t>
            </a:r>
            <a:r>
              <a:rPr lang="zh-CN" altLang="en-US" b="1" smtClean="0">
                <a:ea typeface="宋体" panose="02010600030101010101" pitchFamily="2" charset="-122"/>
              </a:rPr>
              <a:t>空实例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>
                <a:ea typeface="宋体" panose="02010600030101010101" pitchFamily="2" charset="-122"/>
              </a:rPr>
              <a:t>isPresent() : </a:t>
            </a:r>
            <a:r>
              <a:rPr lang="zh-CN" altLang="en-US">
                <a:ea typeface="宋体" panose="02010600030101010101" pitchFamily="2" charset="-122"/>
              </a:rPr>
              <a:t>判断是否包含值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 get(): </a:t>
            </a:r>
            <a:r>
              <a:rPr lang="zh-CN" altLang="en-US" smtClean="0">
                <a:ea typeface="宋体" panose="02010600030101010101" pitchFamily="2" charset="-122"/>
              </a:rPr>
              <a:t>如果调用对象包含值，返回该值，否则抛异常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smtClean="0">
                <a:ea typeface="宋体" panose="02010600030101010101" pitchFamily="2" charset="-122"/>
              </a:rPr>
              <a:t>orElse(T t) :  </a:t>
            </a:r>
            <a:r>
              <a:rPr lang="zh-CN" altLang="en-US" b="1" smtClean="0">
                <a:ea typeface="宋体" panose="02010600030101010101" pitchFamily="2" charset="-122"/>
              </a:rPr>
              <a:t>如果调用对象包含值，返回该值，否则返回</a:t>
            </a:r>
            <a:r>
              <a:rPr lang="en-US" altLang="zh-CN" b="1" smtClean="0">
                <a:ea typeface="宋体" panose="02010600030101010101" pitchFamily="2" charset="-122"/>
              </a:rPr>
              <a:t>t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>
                <a:ea typeface="宋体" panose="02010600030101010101" pitchFamily="2" charset="-122"/>
              </a:rPr>
              <a:t>orElseGet(Supplier s) :</a:t>
            </a:r>
            <a:r>
              <a:rPr lang="zh-CN" altLang="en-US">
                <a:ea typeface="宋体" panose="02010600030101010101" pitchFamily="2" charset="-122"/>
              </a:rPr>
              <a:t>如果调用对象包含值，返回该值，否则返回 </a:t>
            </a:r>
            <a:r>
              <a:rPr lang="en-US" altLang="zh-CN">
                <a:ea typeface="宋体" panose="02010600030101010101" pitchFamily="2" charset="-122"/>
              </a:rPr>
              <a:t>s </a:t>
            </a:r>
            <a:r>
              <a:rPr lang="zh-CN" altLang="en-US">
                <a:ea typeface="宋体" panose="02010600030101010101" pitchFamily="2" charset="-122"/>
              </a:rPr>
              <a:t>获取的值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>
                <a:ea typeface="宋体" panose="02010600030101010101" pitchFamily="2" charset="-122"/>
              </a:rPr>
              <a:t>map(Function f</a:t>
            </a:r>
            <a:r>
              <a:rPr lang="en-US" altLang="zh-CN" smtClean="0">
                <a:ea typeface="宋体" panose="02010600030101010101" pitchFamily="2" charset="-122"/>
              </a:rPr>
              <a:t>): </a:t>
            </a:r>
            <a:r>
              <a:rPr lang="zh-CN" altLang="en-US" smtClean="0">
                <a:ea typeface="宋体" panose="02010600030101010101" pitchFamily="2" charset="-122"/>
              </a:rPr>
              <a:t>如果有值对其处理，并返回处理后的</a:t>
            </a:r>
            <a:r>
              <a:rPr lang="en-US" altLang="zh-CN" smtClean="0">
                <a:ea typeface="宋体" panose="02010600030101010101" pitchFamily="2" charset="-122"/>
              </a:rPr>
              <a:t>Optional</a:t>
            </a:r>
            <a:r>
              <a:rPr lang="zh-CN" altLang="en-US" smtClean="0">
                <a:ea typeface="宋体" panose="02010600030101010101" pitchFamily="2" charset="-122"/>
              </a:rPr>
              <a:t>，否则返回 </a:t>
            </a:r>
            <a:r>
              <a:rPr lang="en-US" altLang="zh-CN" smtClean="0">
                <a:ea typeface="宋体" panose="02010600030101010101" pitchFamily="2" charset="-122"/>
              </a:rPr>
              <a:t>Optional.empty()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>
                <a:ea typeface="宋体" panose="02010600030101010101" pitchFamily="2" charset="-122"/>
              </a:rPr>
              <a:t>flatMap(Function </a:t>
            </a:r>
            <a:r>
              <a:rPr lang="en-US" altLang="zh-CN" smtClean="0">
                <a:ea typeface="宋体" panose="02010600030101010101" pitchFamily="2" charset="-122"/>
              </a:rPr>
              <a:t>mapper):</a:t>
            </a:r>
            <a:r>
              <a:rPr lang="zh-CN" altLang="en-US" smtClean="0">
                <a:ea typeface="宋体" panose="02010600030101010101" pitchFamily="2" charset="-122"/>
              </a:rPr>
              <a:t>与 </a:t>
            </a:r>
            <a:r>
              <a:rPr lang="en-US" altLang="zh-CN" smtClean="0">
                <a:ea typeface="宋体" panose="02010600030101010101" pitchFamily="2" charset="-122"/>
              </a:rPr>
              <a:t>map </a:t>
            </a:r>
            <a:r>
              <a:rPr lang="zh-CN" altLang="en-US" smtClean="0">
                <a:ea typeface="宋体" panose="02010600030101010101" pitchFamily="2" charset="-122"/>
              </a:rPr>
              <a:t>类似，要求返回值必须是</a:t>
            </a:r>
            <a:r>
              <a:rPr lang="en-US" altLang="zh-CN" smtClean="0">
                <a:ea typeface="宋体" panose="02010600030101010101" pitchFamily="2" charset="-122"/>
              </a:rPr>
              <a:t>Optional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20688"/>
            <a:ext cx="4680520" cy="936104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14.1 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字符串相关的类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73941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类：构造字符串对象 </a:t>
            </a:r>
            <a:endParaRPr kumimoji="1" lang="en-US" altLang="zh-CN" sz="33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kumimoji="1"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对象：字符串常量对象是用双引号括起的字符</a:t>
            </a:r>
            <a:r>
              <a:rPr kumimoji="1"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序列。        例如</a:t>
            </a:r>
            <a:r>
              <a:rPr kumimoji="1"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kumimoji="1"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你好</a:t>
            </a:r>
            <a:r>
              <a:rPr kumimoji="1"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kumimoji="1"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"12.97"</a:t>
            </a:r>
            <a:r>
              <a:rPr kumimoji="1"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"boy"</a:t>
            </a:r>
            <a:r>
              <a:rPr kumimoji="1"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kumimoji="1"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字符串的字符使用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字符编码，一个字符占两个字节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kumimoji="1"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kumimoji="1"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类较常用构造方法</a:t>
            </a:r>
            <a:r>
              <a:rPr kumimoji="1"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 s1 = new String();</a:t>
            </a:r>
            <a:endParaRPr kumimoji="1"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 s2 = new String(String original);</a:t>
            </a:r>
            <a:endParaRPr kumimoji="1"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 s3 = new String(char[] a);</a:t>
            </a:r>
            <a:endParaRPr kumimoji="1"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 s4 =  new String(char[] </a:t>
            </a:r>
            <a:r>
              <a:rPr kumimoji="1" lang="en-US" altLang="zh-CN" sz="26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a,int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startIndex,int</a:t>
            </a:r>
            <a:r>
              <a:rPr kumimoji="1"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count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6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= “</a:t>
            </a:r>
            <a:r>
              <a:rPr lang="en-US" altLang="zh-CN" sz="26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”;</a:t>
            </a:r>
            <a:r>
              <a:rPr kumimoji="1" lang="zh-CN" altLang="en-US" sz="26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str1 = new String(“</a:t>
            </a:r>
            <a:r>
              <a:rPr lang="en-US" altLang="zh-CN" sz="26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”);</a:t>
            </a:r>
            <a:r>
              <a:rPr lang="zh-CN" altLang="en-US" sz="26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的区别？</a:t>
            </a:r>
            <a:endParaRPr lang="en-US" altLang="zh-CN" sz="26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14-5 Math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69443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14.5 Math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1736" y="1412776"/>
            <a:ext cx="864096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cs typeface="Times New Roman" panose="02020603050405020304" pitchFamily="18" charset="0"/>
              </a:rPr>
              <a:t>java.lang.Math提供了一系列静态方法用于科学计算；其方法的参数和返回值类型一般为double型。</a:t>
            </a:r>
            <a:endParaRPr lang="zh-CN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abs     绝对值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acos,asin,atan,cos,sin,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tan 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三角函数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sqrt     平方根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pow(double a,doble b)     a的b次幂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log    自然对数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exp    e为底指数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max(double a,double b)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min(double a,double b)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random()      返回0.0到1.0的随机数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long round(double a)     double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型数据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a转换为long型（四舍五入）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toDegrees(double angrad)     弧度—&gt;角度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toRadians(double angdeg)     角度—&gt;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弧度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7" y="1916832"/>
            <a:ext cx="767719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14-6 BigInteger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与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BigDecimal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62068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14.6 BigInteger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类作为</a:t>
                </a:r>
                <a:r>
                  <a:rPr lang="en-US" altLang="zh-CN" sz="2400" dirty="0" err="1" smtClean="0"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的包装类，能存储的最大整型值为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240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zh-CN" altLang="en-US" sz="240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BigInteger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</a:t>
                </a:r>
                <a:r>
                  <a:rPr lang="zh-CN" altLang="en-US" sz="2400" smtClean="0">
                    <a:ea typeface="宋体" pitchFamily="2" charset="-122"/>
                    <a:cs typeface="Times New Roman" pitchFamily="18" charset="0"/>
                  </a:rPr>
                  <a:t>的数值范围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较</a:t>
                </a:r>
                <a:r>
                  <a:rPr lang="en-US" altLang="zh-CN" sz="240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smtClean="0">
                    <a:ea typeface="宋体" pitchFamily="2" charset="-122"/>
                    <a:cs typeface="Times New Roman" pitchFamily="18" charset="0"/>
                  </a:rPr>
                  <a:t>类、</a:t>
                </a:r>
                <a:r>
                  <a:rPr lang="en-US" altLang="zh-CN" sz="2400" smtClean="0">
                    <a:ea typeface="宋体" pitchFamily="2" charset="-122"/>
                    <a:cs typeface="Times New Roman" pitchFamily="18" charset="0"/>
                  </a:rPr>
                  <a:t>Double</a:t>
                </a:r>
                <a:r>
                  <a:rPr lang="zh-CN" altLang="en-US" sz="2400" smtClean="0">
                    <a:ea typeface="宋体" pitchFamily="2" charset="-122"/>
                    <a:cs typeface="Times New Roman" pitchFamily="18" charset="0"/>
                  </a:rPr>
                  <a:t>类的数值范围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要大得多，可以支持任意精度的整数。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构造方法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914400" lvl="1" indent="-457200">
                  <a:buFont typeface="Wingdings" pitchFamily="2" charset="2"/>
                  <a:buChar char="Ø"/>
                </a:pPr>
                <a:r>
                  <a:rPr lang="en-US" altLang="zh-CN" sz="2400" b="1" dirty="0"/>
                  <a:t>BigInteger</a:t>
                </a:r>
                <a:r>
                  <a:rPr lang="en-US" altLang="zh-CN" sz="2400" dirty="0"/>
                  <a:t>(String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常用方法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abs</a:t>
                </a:r>
                <a:r>
                  <a:rPr lang="en-US" altLang="zh-CN" sz="2400" dirty="0" smtClean="0"/>
                  <a:t>()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add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subtract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multiply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divide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remainder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 err="1"/>
                  <a:t>BigInteger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 err="1"/>
                  <a:t>pow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int</a:t>
                </a:r>
                <a:r>
                  <a:rPr lang="en-US" altLang="zh-CN" sz="2400" dirty="0"/>
                  <a:t> exponent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BigInteger[] </a:t>
                </a:r>
                <a:r>
                  <a:rPr lang="en-US" altLang="zh-CN" sz="2400" b="1" dirty="0" err="1"/>
                  <a:t>divideAndRemainder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zh-CN" altLang="en-US" sz="2400" dirty="0"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blipFill rotWithShape="1">
                <a:blip r:embed="rId1"/>
                <a:stretch>
                  <a:fillRect l="-1067" t="-1381" b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470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14.6 </a:t>
            </a:r>
            <a:r>
              <a:rPr lang="en-US" altLang="zh-CN" sz="3600" b="1">
                <a:ea typeface="宋体" panose="02010600030101010101" pitchFamily="2" charset="-122"/>
                <a:cs typeface="Times New Roman" panose="02020603050405020304" pitchFamily="18" charset="0"/>
              </a:rPr>
              <a:t>BigDecimal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12" y="1556792"/>
            <a:ext cx="849694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一般的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loat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类可以用来做科学计算或工程计算，但在商业计算中，要求数字精度比较高，故用到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java.math.BigDecimal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BigDecimal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类支持任何精度的定点数。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/>
              <a:t>BigDecimal</a:t>
            </a:r>
            <a:r>
              <a:rPr lang="en-US" altLang="zh-CN" sz="2400" dirty="0"/>
              <a:t>(double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 err="1"/>
              <a:t>BigDecimal</a:t>
            </a:r>
            <a:r>
              <a:rPr lang="en-US" altLang="zh-CN" sz="2400" dirty="0"/>
              <a:t>(String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常用方法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(BigDecimal augend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subtract</a:t>
            </a:r>
            <a:r>
              <a:rPr lang="en-US" altLang="zh-CN" sz="2400" dirty="0"/>
              <a:t>(BigDecimal subtrahend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multiply</a:t>
            </a:r>
            <a:r>
              <a:rPr lang="en-US" altLang="zh-CN" sz="2400" dirty="0"/>
              <a:t>(BigDecimal multiplicand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divide</a:t>
            </a:r>
            <a:r>
              <a:rPr lang="en-US" altLang="zh-CN" sz="2400" dirty="0"/>
              <a:t>(BigDecimal divisor,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scale,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roundingMode</a:t>
            </a:r>
            <a:r>
              <a:rPr lang="en-US" altLang="zh-CN" sz="2400" dirty="0" smtClean="0"/>
              <a:t>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void testBigInteger(){</a:t>
            </a:r>
            <a:endParaRPr lang="en-US" altLang="zh-CN" sz="2400" dirty="0"/>
          </a:p>
          <a:p>
            <a:r>
              <a:rPr lang="en-US" altLang="zh-CN" sz="2400" dirty="0" smtClean="0"/>
              <a:t>BigInteger </a:t>
            </a:r>
            <a:r>
              <a:rPr lang="en-US" altLang="zh-CN" sz="2400" dirty="0"/>
              <a:t>bi = new BigInteger("12433241123");</a:t>
            </a:r>
            <a:endParaRPr lang="en-US" altLang="zh-CN" sz="2400" dirty="0"/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 = new BigDecimal("12435.351");</a:t>
            </a:r>
            <a:endParaRPr lang="en-US" altLang="zh-CN" sz="2400" dirty="0"/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bd2 = new BigDecimal("11");</a:t>
            </a:r>
            <a:endParaRPr lang="en-US" altLang="zh-CN" sz="2400" dirty="0"/>
          </a:p>
          <a:p>
            <a:r>
              <a:rPr lang="en-US" altLang="zh-CN" sz="2400" dirty="0" smtClean="0"/>
              <a:t>System.out.println(bi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 smtClean="0"/>
              <a:t>//</a:t>
            </a:r>
            <a:r>
              <a:rPr lang="en-US" altLang="zh-CN" sz="2400" dirty="0"/>
              <a:t>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(bd2));</a:t>
            </a:r>
            <a:endParaRPr lang="en-US" altLang="zh-CN" sz="2400" dirty="0"/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(bd2,BigDecimal.ROUND_HALF_UP</a:t>
            </a:r>
            <a:r>
              <a:rPr lang="en-US" altLang="zh-CN" sz="2400" dirty="0"/>
              <a:t>));</a:t>
            </a:r>
            <a:endParaRPr lang="en-US" altLang="zh-CN" sz="2400" dirty="0"/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(bd2,15,BigDecimal.ROUND_HALF_UP</a:t>
            </a:r>
            <a:r>
              <a:rPr lang="en-US" altLang="zh-CN" sz="2400" dirty="0"/>
              <a:t>));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44628"/>
            <a:ext cx="48526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字符串的特性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final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类，代表不可变的字符序列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字符串是不可变的。一个字符串对象一旦被配置，其内容是不可变的。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284984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anose="02010600030101010101" pitchFamily="2" charset="-122"/>
              </a:rPr>
              <a:t>判断：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String s1 = "</a:t>
            </a:r>
            <a:r>
              <a:rPr lang="en-US" altLang="zh-CN" sz="2400" dirty="0" err="1">
                <a:ea typeface="宋体" panose="02010600030101010101" pitchFamily="2" charset="-122"/>
              </a:rPr>
              <a:t>atguigu</a:t>
            </a:r>
            <a:r>
              <a:rPr lang="en-US" altLang="zh-CN" sz="2400" dirty="0" smtClean="0">
                <a:ea typeface="宋体" panose="02010600030101010101" pitchFamily="2" charset="-122"/>
              </a:rPr>
              <a:t>"; </a:t>
            </a:r>
            <a:r>
              <a:rPr lang="zh-CN" altLang="en-US" sz="2400" dirty="0">
                <a:ea typeface="宋体" panose="02010600030101010101" pitchFamily="2" charset="-122"/>
              </a:rPr>
              <a:t>	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String </a:t>
            </a:r>
            <a:r>
              <a:rPr lang="en-US" altLang="zh-CN" sz="2400" dirty="0">
                <a:ea typeface="宋体" panose="02010600030101010101" pitchFamily="2" charset="-122"/>
              </a:rPr>
              <a:t>s2 = "java";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String </a:t>
            </a:r>
            <a:r>
              <a:rPr lang="en-US" altLang="zh-CN" sz="2400" dirty="0">
                <a:ea typeface="宋体" panose="02010600030101010101" pitchFamily="2" charset="-122"/>
              </a:rPr>
              <a:t>s4 = "java";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String </a:t>
            </a:r>
            <a:r>
              <a:rPr lang="en-US" altLang="zh-CN" sz="2400" dirty="0">
                <a:ea typeface="宋体" panose="02010600030101010101" pitchFamily="2" charset="-122"/>
              </a:rPr>
              <a:t>s3 = new String("java");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400" dirty="0" smtClean="0">
                <a:ea typeface="宋体" panose="02010600030101010101" pitchFamily="2" charset="-122"/>
              </a:rPr>
              <a:t>(s2 </a:t>
            </a:r>
            <a:r>
              <a:rPr lang="en-US" altLang="zh-CN" sz="2400" dirty="0">
                <a:ea typeface="宋体" panose="02010600030101010101" pitchFamily="2" charset="-122"/>
              </a:rPr>
              <a:t>== s3</a:t>
            </a:r>
            <a:r>
              <a:rPr lang="en-US" altLang="zh-CN" sz="2400" dirty="0" smtClean="0">
                <a:ea typeface="宋体" panose="02010600030101010101" pitchFamily="2" charset="-122"/>
              </a:rPr>
              <a:t>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400" dirty="0" smtClean="0">
                <a:ea typeface="宋体" panose="02010600030101010101" pitchFamily="2" charset="-122"/>
              </a:rPr>
              <a:t>(s2 </a:t>
            </a:r>
            <a:r>
              <a:rPr lang="en-US" altLang="zh-CN" sz="2400" dirty="0">
                <a:ea typeface="宋体" panose="02010600030101010101" pitchFamily="2" charset="-122"/>
              </a:rPr>
              <a:t>== s4</a:t>
            </a:r>
            <a:r>
              <a:rPr lang="en-US" altLang="zh-CN" sz="2400" dirty="0" smtClean="0">
                <a:ea typeface="宋体" panose="02010600030101010101" pitchFamily="2" charset="-122"/>
              </a:rPr>
              <a:t>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400" dirty="0" smtClean="0">
                <a:ea typeface="宋体" panose="02010600030101010101" pitchFamily="2" charset="-122"/>
              </a:rPr>
              <a:t>(s2.equals(s3));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471306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String s5 = "</a:t>
            </a:r>
            <a:r>
              <a:rPr lang="en-US" altLang="zh-CN" sz="2400" dirty="0" err="1">
                <a:ea typeface="宋体" panose="02010600030101010101" pitchFamily="2" charset="-122"/>
              </a:rPr>
              <a:t>atguigujava</a:t>
            </a:r>
            <a:r>
              <a:rPr lang="en-US" altLang="zh-CN" sz="2400" dirty="0">
                <a:ea typeface="宋体" panose="02010600030101010101" pitchFamily="2" charset="-122"/>
              </a:rPr>
              <a:t>";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String s6 = (s1 + s2).intern();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400" dirty="0" smtClean="0">
                <a:ea typeface="宋体" panose="02010600030101010101" pitchFamily="2" charset="-122"/>
              </a:rPr>
              <a:t>(s5 </a:t>
            </a:r>
            <a:r>
              <a:rPr lang="en-US" altLang="zh-CN" sz="2400" dirty="0">
                <a:ea typeface="宋体" panose="02010600030101010101" pitchFamily="2" charset="-122"/>
              </a:rPr>
              <a:t>== s6</a:t>
            </a:r>
            <a:r>
              <a:rPr lang="en-US" altLang="zh-CN" sz="2400" dirty="0" smtClean="0">
                <a:ea typeface="宋体" panose="02010600030101010101" pitchFamily="2" charset="-122"/>
              </a:rPr>
              <a:t>);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400" dirty="0" smtClean="0">
                <a:ea typeface="宋体" panose="02010600030101010101" pitchFamily="2" charset="-122"/>
              </a:rPr>
              <a:t>(s5.equals(s6));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196752"/>
            <a:ext cx="936104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79712" y="1052736"/>
            <a:ext cx="6696744" cy="3240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4653136"/>
            <a:ext cx="6696744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63093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栈：局部变量</a:t>
            </a:r>
            <a:endParaRPr lang="en-US" altLang="zh-CN" smtClean="0"/>
          </a:p>
        </p:txBody>
      </p:sp>
      <p:sp>
        <p:nvSpPr>
          <p:cNvPr id="8" name="TextBox 7"/>
          <p:cNvSpPr txBox="1"/>
          <p:nvPr/>
        </p:nvSpPr>
        <p:spPr>
          <a:xfrm>
            <a:off x="6156176" y="39237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堆：</a:t>
            </a:r>
            <a:r>
              <a:rPr lang="en-US" altLang="zh-CN" smtClean="0"/>
              <a:t>new</a:t>
            </a:r>
            <a:r>
              <a:rPr lang="zh-CN" altLang="en-US" smtClean="0"/>
              <a:t>的对象、数组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96136" y="5800653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方法区：类的加载信息、常量池、静态域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196752"/>
            <a:ext cx="936104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79712" y="2276872"/>
            <a:ext cx="6696744" cy="2016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4653136"/>
            <a:ext cx="6696744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63093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栈：局部变量</a:t>
            </a:r>
            <a:endParaRPr lang="en-US" altLang="zh-CN" smtClean="0"/>
          </a:p>
        </p:txBody>
      </p:sp>
      <p:sp>
        <p:nvSpPr>
          <p:cNvPr id="8" name="TextBox 7"/>
          <p:cNvSpPr txBox="1"/>
          <p:nvPr/>
        </p:nvSpPr>
        <p:spPr>
          <a:xfrm>
            <a:off x="6156176" y="39237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堆：</a:t>
            </a:r>
            <a:r>
              <a:rPr lang="en-US" altLang="zh-CN" smtClean="0"/>
              <a:t>new</a:t>
            </a:r>
            <a:r>
              <a:rPr lang="zh-CN" altLang="en-US" smtClean="0"/>
              <a:t>的对象、数组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33846" y="602005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方法区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987824" y="4941168"/>
            <a:ext cx="3312368" cy="136815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176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字符串常量池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82915" y="9087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String </a:t>
            </a:r>
            <a:r>
              <a:rPr lang="en-US" altLang="zh-CN" u="sng"/>
              <a:t>s1 = "hello</a:t>
            </a:r>
            <a:r>
              <a:rPr lang="en-US" altLang="zh-CN" u="sng" smtClean="0"/>
              <a:t>"; </a:t>
            </a:r>
            <a:endParaRPr lang="en-US" altLang="zh-CN" u="sng"/>
          </a:p>
          <a:p>
            <a:r>
              <a:rPr lang="en-US" altLang="zh-CN"/>
              <a:t>String </a:t>
            </a:r>
            <a:r>
              <a:rPr lang="en-US" altLang="zh-CN" u="sng"/>
              <a:t>s2 = "hello";</a:t>
            </a:r>
            <a:endParaRPr lang="en-US" altLang="zh-CN" u="sng"/>
          </a:p>
          <a:p>
            <a:r>
              <a:rPr lang="en-US" altLang="zh-CN"/>
              <a:t>String </a:t>
            </a:r>
            <a:r>
              <a:rPr lang="en-US" altLang="zh-CN" u="sng"/>
              <a:t>s3 = </a:t>
            </a:r>
            <a:r>
              <a:rPr lang="en-US" altLang="zh-CN" b="1" u="sng"/>
              <a:t>new String("hello");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s1:ox1122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876" y="5714873"/>
            <a:ext cx="111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hello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419872" y="5625244"/>
            <a:ext cx="72008" cy="108012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5856" y="5341858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0x1122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547664" y="5877272"/>
            <a:ext cx="1944216" cy="2253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55265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s2:ox1122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547664" y="5733256"/>
            <a:ext cx="190821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9411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s3:0x3344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22830" y="2881372"/>
            <a:ext cx="1872208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2699792" y="2708920"/>
            <a:ext cx="123038" cy="172452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9772" y="242088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0x3344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475656" y="2881372"/>
            <a:ext cx="1285655" cy="20597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7824" y="3068960"/>
            <a:ext cx="142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value:0x1122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491880" y="3385428"/>
            <a:ext cx="432048" cy="229382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6016" y="764704"/>
            <a:ext cx="3726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Person p1 = </a:t>
            </a:r>
            <a:r>
              <a:rPr lang="en-US" altLang="zh-CN" b="1"/>
              <a:t>new Person("Tom",12);</a:t>
            </a:r>
            <a:endParaRPr lang="en-US" altLang="zh-CN" b="1"/>
          </a:p>
          <a:p>
            <a:r>
              <a:rPr lang="en-US" altLang="zh-CN"/>
              <a:t>Person p2 = </a:t>
            </a:r>
            <a:r>
              <a:rPr lang="en-US" altLang="zh-CN" b="1"/>
              <a:t>new Person("Tom",14);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1080120" cy="4968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1844824"/>
            <a:ext cx="5688632" cy="27363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9752" y="4869160"/>
            <a:ext cx="5904656" cy="1656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15318" y="427616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76256" y="60539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19872" y="5157192"/>
            <a:ext cx="2664296" cy="108142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08104" y="6053954"/>
            <a:ext cx="1070992" cy="36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常量池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p1: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59832" y="3429000"/>
            <a:ext cx="2196244" cy="1031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863588" y="3429000"/>
            <a:ext cx="2196244" cy="262495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9832" y="357301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name:0x3344</a:t>
            </a:r>
            <a:endParaRPr lang="en-US" altLang="zh-CN" smtClean="0"/>
          </a:p>
          <a:p>
            <a:r>
              <a:rPr lang="en-US" altLang="zh-CN" smtClean="0"/>
              <a:t>age:12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53285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p2: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95836" y="2060848"/>
            <a:ext cx="2196244" cy="1031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63588" y="2060848"/>
            <a:ext cx="2196244" cy="338437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57854" y="225359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name:0x3344</a:t>
            </a:r>
            <a:endParaRPr lang="en-US" altLang="zh-CN" smtClean="0"/>
          </a:p>
          <a:p>
            <a:r>
              <a:rPr lang="en-US" altLang="zh-CN" smtClean="0"/>
              <a:t>age:14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59932" y="55132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Tom</a:t>
            </a: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959932" y="5445224"/>
            <a:ext cx="198022" cy="144016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79912" y="5157192"/>
            <a:ext cx="127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0x3344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959932" y="3825044"/>
            <a:ext cx="99011" cy="16881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157954" y="2576762"/>
            <a:ext cx="36004" cy="301247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14110</Words>
  <Application>WPS 演示</Application>
  <PresentationFormat>全屏显示(4:3)</PresentationFormat>
  <Paragraphs>791</Paragraphs>
  <Slides>57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宋体</vt:lpstr>
      <vt:lpstr>Wingdings</vt:lpstr>
      <vt:lpstr>楷体</vt:lpstr>
      <vt:lpstr>Times New Roman</vt:lpstr>
      <vt:lpstr>Courier New</vt:lpstr>
      <vt:lpstr>隶书</vt:lpstr>
      <vt:lpstr>微软雅黑</vt:lpstr>
      <vt:lpstr>Arial Unicode MS</vt:lpstr>
      <vt:lpstr>Calibri</vt:lpstr>
      <vt:lpstr>新宋体</vt:lpstr>
      <vt:lpstr>PPT模板</vt:lpstr>
      <vt:lpstr>第14章  Java常用类</vt:lpstr>
      <vt:lpstr>PowerPoint 演示文稿</vt:lpstr>
      <vt:lpstr>主要内容</vt:lpstr>
      <vt:lpstr>PowerPoint 演示文稿</vt:lpstr>
      <vt:lpstr>14.1 字符串相关的类</vt:lpstr>
      <vt:lpstr>字符串的特性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字符串对象操作</vt:lpstr>
      <vt:lpstr>字符串对象修改</vt:lpstr>
      <vt:lpstr>PowerPoint 演示文稿</vt:lpstr>
      <vt:lpstr>字符串与基本数据的相互转化</vt:lpstr>
      <vt:lpstr>字符串与字符、字节数组(1)</vt:lpstr>
      <vt:lpstr>字符串与字符、字节数组(2)</vt:lpstr>
      <vt:lpstr>练 习</vt:lpstr>
      <vt:lpstr>练 习</vt:lpstr>
      <vt:lpstr>StringBuffer类</vt:lpstr>
      <vt:lpstr>StringBuffer类</vt:lpstr>
      <vt:lpstr>StringBuffer类</vt:lpstr>
      <vt:lpstr>StringBuffer类的常用方法</vt:lpstr>
      <vt:lpstr>PowerPoint 演示文稿</vt:lpstr>
      <vt:lpstr>StringBuilder类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 LocalDate、LocalTime、LocalDateTime</vt:lpstr>
      <vt:lpstr>PowerPoint 演示文稿</vt:lpstr>
      <vt:lpstr>Instant 时间戳</vt:lpstr>
      <vt:lpstr>Duration 和 Period</vt:lpstr>
      <vt:lpstr>日期的操纵</vt:lpstr>
      <vt:lpstr>解析与格式化</vt:lpstr>
      <vt:lpstr>时区的处理</vt:lpstr>
      <vt:lpstr>与传统日期处理的转换</vt:lpstr>
      <vt:lpstr>PowerPoint 演示文稿</vt:lpstr>
      <vt:lpstr>14.4 Optional 类</vt:lpstr>
      <vt:lpstr>14.4 Optional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578</cp:revision>
  <dcterms:created xsi:type="dcterms:W3CDTF">2012-08-05T14:09:00Z</dcterms:created>
  <dcterms:modified xsi:type="dcterms:W3CDTF">2017-09-04T04:50:05Z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