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8" r:id="rId3"/>
    <p:sldId id="612" r:id="rId4"/>
    <p:sldId id="613" r:id="rId5"/>
    <p:sldId id="539" r:id="rId6"/>
    <p:sldId id="605" r:id="rId7"/>
    <p:sldId id="528" r:id="rId8"/>
    <p:sldId id="604" r:id="rId9"/>
    <p:sldId id="620" r:id="rId10"/>
    <p:sldId id="621" r:id="rId11"/>
    <p:sldId id="622" r:id="rId12"/>
    <p:sldId id="623" r:id="rId13"/>
    <p:sldId id="624" r:id="rId14"/>
    <p:sldId id="625" r:id="rId15"/>
    <p:sldId id="626" r:id="rId16"/>
    <p:sldId id="647" r:id="rId17"/>
    <p:sldId id="646" r:id="rId18"/>
    <p:sldId id="619" r:id="rId19"/>
    <p:sldId id="544" r:id="rId20"/>
    <p:sldId id="571" r:id="rId21"/>
    <p:sldId id="572" r:id="rId22"/>
    <p:sldId id="595" r:id="rId23"/>
    <p:sldId id="627" r:id="rId24"/>
    <p:sldId id="628" r:id="rId25"/>
    <p:sldId id="582" r:id="rId26"/>
    <p:sldId id="537" r:id="rId27"/>
    <p:sldId id="592" r:id="rId28"/>
    <p:sldId id="538" r:id="rId29"/>
    <p:sldId id="598" r:id="rId30"/>
    <p:sldId id="649" r:id="rId31"/>
    <p:sldId id="643" r:id="rId32"/>
    <p:sldId id="64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7" r:id="rId42"/>
    <p:sldId id="653" r:id="rId43"/>
    <p:sldId id="638" r:id="rId44"/>
    <p:sldId id="639" r:id="rId45"/>
    <p:sldId id="640" r:id="rId46"/>
    <p:sldId id="644" r:id="rId47"/>
    <p:sldId id="641" r:id="rId48"/>
    <p:sldId id="642" r:id="rId49"/>
    <p:sldId id="535" r:id="rId50"/>
    <p:sldId id="536" r:id="rId51"/>
    <p:sldId id="586" r:id="rId52"/>
    <p:sldId id="587" r:id="rId53"/>
    <p:sldId id="645" r:id="rId54"/>
    <p:sldId id="614" r:id="rId55"/>
    <p:sldId id="615" r:id="rId56"/>
    <p:sldId id="616" r:id="rId57"/>
    <p:sldId id="617" r:id="rId58"/>
    <p:sldId id="618" r:id="rId59"/>
    <p:sldId id="652" r:id="rId60"/>
    <p:sldId id="257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21" autoAdjust="0"/>
    <p:restoredTop sz="94660"/>
  </p:normalViewPr>
  <p:slideViewPr>
    <p:cSldViewPr>
      <p:cViewPr varScale="1">
        <p:scale>
          <a:sx n="54" d="100"/>
          <a:sy n="54" d="100"/>
        </p:scale>
        <p:origin x="-114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将“你好”两个字符查指定的utf-8的码表，获取对应的数字，并写入到text.txt文件中。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OutputStreamWriter osw = new OutputStreamWriter(new FileOutputStream(“text.txt”),”utf-8);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osw.write(“你好”);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osw.close();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读取硬盘上的文件数据，将获取到的数据查指定utf-8的码表来解析该数据。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InputStreamReader isr = new InputStreamReader(new FileInputStream(“text.txt”),”utf-8);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char[] buf = new char[10];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int num = isr.read(buf);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String s = new String(buf,0,num);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System.out.println(s);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传入编码表的方法都会抛出不支持编码异常(UnsupportedEncodingException);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mk:@MSITStore:D:\API\JDK_API_1.6_zh_&#20013;&#25991;.CHM::/java/io/PrintStream.html" TargetMode="External"/><Relationship Id="rId1" Type="http://schemas.openxmlformats.org/officeDocument/2006/relationships/hyperlink" Target="mk:@MSITStore:D:\API\JDK_API_1.6_zh_&#20013;&#25991;.CHM::/java/io/InputStream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k:@MSITStore:D:\API\JDK_API_1.6_zh_&#20013;&#25991;.CHM::/java/lang/String.html" TargetMode="External"/><Relationship Id="rId1" Type="http://schemas.openxmlformats.org/officeDocument/2006/relationships/hyperlink" Target="mk:@MSITStore:D:\API\JDK_API_1.6_zh_&#20013;&#25991;.CHM::/java/io/File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4766" y="1844824"/>
            <a:ext cx="7079134" cy="1993331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b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流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讲师：柴林燕</a:t>
            </a:r>
            <a:endParaRPr lang="zh-CN" altLang="en-US" sz="36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1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+mn-lt"/>
                <a:cs typeface="Times New Roman" panose="02020603050405020304" pitchFamily="18" charset="0"/>
              </a:rPr>
              <a:t>读取</a:t>
            </a:r>
            <a:r>
              <a:rPr lang="zh-CN" altLang="en-US" b="1" dirty="0">
                <a:latin typeface="+mn-lt"/>
                <a:cs typeface="Times New Roman" panose="02020603050405020304" pitchFamily="18" charset="0"/>
              </a:rPr>
              <a:t>文件</a:t>
            </a:r>
            <a:endParaRPr lang="zh-CN" alt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61402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建立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一个流对象，将已存在的一个文件加载进流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(“Test.txt”);</a:t>
            </a:r>
            <a:endParaRPr lang="en-US" altLang="zh-CN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创建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一个临时存放数据的数组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char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= new char[1024];</a:t>
            </a:r>
            <a:endParaRPr lang="en-US" altLang="zh-CN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3.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调用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流对象的读取方法将流中的数据读入到数组中。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fr.read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);</a:t>
            </a:r>
            <a:endParaRPr lang="en-US" altLang="zh-CN" sz="2400" b="1" dirty="0">
              <a:solidFill>
                <a:schemeClr val="hlink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741143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文件流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752" y="764704"/>
            <a:ext cx="880973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= null;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try{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("c:\\test.txt");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char[] 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= new char[1024];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= 0;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while((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fr.read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))!=-1){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(new String(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buf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,0,len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));}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}catch 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e){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("read-Exception :"+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e.toString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());}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finally{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if(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!=null){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try{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fr.close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();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}catch 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e){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latin typeface="+mn-lt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("close-Exception :"+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());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} } }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70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</a:t>
            </a:r>
            <a:r>
              <a:rPr lang="zh-CN" altLang="en-US" b="1" dirty="0" smtClean="0">
                <a:latin typeface="+mn-lt"/>
              </a:rPr>
              <a:t>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539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</a:rPr>
              <a:t>1.</a:t>
            </a:r>
            <a:r>
              <a:rPr lang="zh-CN" altLang="en-US" sz="2400" dirty="0" smtClean="0">
                <a:latin typeface="+mn-lt"/>
              </a:rPr>
              <a:t>创建</a:t>
            </a:r>
            <a:r>
              <a:rPr lang="zh-CN" altLang="en-US" sz="2400" dirty="0">
                <a:latin typeface="+mn-lt"/>
              </a:rPr>
              <a:t>流对象，建立数据存放文件</a:t>
            </a:r>
            <a:endParaRPr lang="zh-CN" altLang="en-US" sz="2400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2.</a:t>
            </a:r>
            <a:r>
              <a:rPr lang="zh-CN" altLang="en-US" sz="2400" dirty="0" smtClean="0">
                <a:latin typeface="+mn-lt"/>
              </a:rPr>
              <a:t>调用</a:t>
            </a:r>
            <a:r>
              <a:rPr lang="zh-CN" altLang="en-US" sz="2400" dirty="0">
                <a:latin typeface="+mn-lt"/>
              </a:rPr>
              <a:t>流对象的写入方法，将数据写入流</a:t>
            </a:r>
            <a:endParaRPr lang="zh-CN" altLang="en-US" sz="2400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3.</a:t>
            </a:r>
            <a:r>
              <a:rPr lang="zh-CN" altLang="en-US" sz="2400" dirty="0" smtClean="0">
                <a:latin typeface="+mn-lt"/>
              </a:rPr>
              <a:t>关闭</a:t>
            </a:r>
            <a:r>
              <a:rPr lang="zh-CN" altLang="en-US" sz="2400" dirty="0">
                <a:latin typeface="+mn-lt"/>
              </a:rPr>
              <a:t>流资源，并将流中的数据清空到文件中。</a:t>
            </a:r>
            <a:endParaRPr lang="zh-CN" altLang="en-US" sz="2400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();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813799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文件流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  <a:endParaRPr lang="en-US" altLang="zh-CN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 smtClean="0">
                <a:latin typeface="+mn-lt"/>
              </a:rPr>
              <a:t>());}</a:t>
            </a:r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  <a:endParaRPr lang="zh-CN" altLang="en-US" b="1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定义</a:t>
            </a:r>
            <a:r>
              <a:rPr lang="zh-CN" altLang="en-US" sz="2400" dirty="0"/>
              <a:t>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个文件时，如果目录下有同名文件将被覆盖。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文件时，必须保证该文件已存在，否则出异常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214414" y="928670"/>
            <a:ext cx="6889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</a:rPr>
              <a:t>文本文件中的</a:t>
            </a:r>
            <a:r>
              <a:rPr lang="en-US" altLang="zh-CN" b="1" dirty="0" smtClean="0">
                <a:ea typeface="宋体" panose="02010600030101010101" pitchFamily="2" charset="-122"/>
              </a:rPr>
              <a:t>&lt;</a:t>
            </a:r>
            <a:r>
              <a:rPr lang="zh-CN" altLang="en-US" b="1" dirty="0" smtClean="0">
                <a:ea typeface="宋体" panose="02010600030101010101" pitchFamily="2" charset="-122"/>
              </a:rPr>
              <a:t>回车</a:t>
            </a:r>
            <a:r>
              <a:rPr lang="en-US" altLang="zh-CN" b="1" dirty="0" smtClean="0">
                <a:ea typeface="宋体" panose="02010600030101010101" pitchFamily="2" charset="-122"/>
              </a:rPr>
              <a:t>&gt;-&lt;</a:t>
            </a:r>
            <a:r>
              <a:rPr lang="zh-CN" altLang="en-US" b="1" dirty="0" smtClean="0">
                <a:ea typeface="宋体" panose="02010600030101010101" pitchFamily="2" charset="-122"/>
              </a:rPr>
              <a:t>换行</a:t>
            </a:r>
            <a:r>
              <a:rPr lang="en-US" altLang="zh-CN" b="1" dirty="0" smtClean="0">
                <a:ea typeface="宋体" panose="02010600030101010101" pitchFamily="2" charset="-122"/>
              </a:rPr>
              <a:t>&gt;</a:t>
            </a:r>
            <a:r>
              <a:rPr lang="zh-CN" altLang="en-US" b="1" dirty="0" smtClean="0">
                <a:ea typeface="宋体" panose="02010600030101010101" pitchFamily="2" charset="-122"/>
              </a:rPr>
              <a:t>序列</a:t>
            </a:r>
            <a:endParaRPr lang="zh-CN" altLang="en-US" b="1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42910" y="1500174"/>
            <a:ext cx="7708900" cy="510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/>
              <a:t>在</a:t>
            </a:r>
            <a:r>
              <a:rPr lang="en-US" altLang="zh-CN" sz="2200" dirty="0" smtClean="0"/>
              <a:t>Windows</a:t>
            </a:r>
            <a:r>
              <a:rPr lang="zh-CN" altLang="en-US" sz="2200" dirty="0" smtClean="0"/>
              <a:t>系统中，文本文件每行结尾都有两个不可见的特殊字符表示该行结束。</a:t>
            </a:r>
            <a:endParaRPr lang="zh-CN" altLang="en-US" sz="2200" dirty="0" smtClean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/>
              <a:t>这两个字符为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回车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符（</a:t>
            </a:r>
            <a:r>
              <a:rPr lang="en-US" altLang="zh-CN" sz="2200" dirty="0" smtClean="0"/>
              <a:t>ASCII</a:t>
            </a:r>
            <a:r>
              <a:rPr lang="zh-CN" altLang="en-US" sz="2200" dirty="0" smtClean="0"/>
              <a:t>值为</a:t>
            </a:r>
            <a:r>
              <a:rPr lang="en-US" altLang="zh-CN" sz="2200" dirty="0" smtClean="0"/>
              <a:t>13</a:t>
            </a:r>
            <a:r>
              <a:rPr lang="zh-CN" altLang="en-US" sz="2200" dirty="0" smtClean="0"/>
              <a:t>）和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换行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符（</a:t>
            </a:r>
            <a:r>
              <a:rPr lang="en-US" altLang="zh-CN" sz="2200" dirty="0" smtClean="0"/>
              <a:t>ASCII</a:t>
            </a:r>
            <a:r>
              <a:rPr lang="zh-CN" altLang="en-US" sz="2200" dirty="0" smtClean="0"/>
              <a:t>值</a:t>
            </a:r>
            <a:r>
              <a:rPr lang="en-US" altLang="zh-CN" sz="2200" dirty="0" smtClean="0"/>
              <a:t>10 </a:t>
            </a:r>
            <a:r>
              <a:rPr lang="zh-CN" altLang="en-US" sz="2200" dirty="0" smtClean="0"/>
              <a:t>），称为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回车</a:t>
            </a:r>
            <a:r>
              <a:rPr lang="en-US" altLang="zh-CN" sz="2200" dirty="0" smtClean="0"/>
              <a:t>&gt;-&lt;</a:t>
            </a:r>
            <a:r>
              <a:rPr lang="zh-CN" altLang="en-US" sz="2200" dirty="0" smtClean="0"/>
              <a:t>换行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序列。</a:t>
            </a:r>
            <a:endParaRPr lang="zh-CN" altLang="en-US" sz="2200" dirty="0" smtClean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/>
              <a:t>在</a:t>
            </a:r>
            <a:r>
              <a:rPr lang="en-US" altLang="zh-CN" sz="2200" dirty="0" smtClean="0"/>
              <a:t>Unix</a:t>
            </a:r>
            <a:r>
              <a:rPr lang="zh-CN" altLang="en-US" sz="2200" dirty="0" smtClean="0"/>
              <a:t>系统中，文本文件每行结尾只有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换行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符。</a:t>
            </a:r>
            <a:endParaRPr lang="zh-CN" altLang="en-US" sz="2200" dirty="0" smtClean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/>
              <a:t>在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语言中， 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回车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符用’</a:t>
            </a:r>
            <a:r>
              <a:rPr lang="en-US" altLang="zh-CN" sz="2200" dirty="0" smtClean="0"/>
              <a:t>\r’</a:t>
            </a:r>
            <a:r>
              <a:rPr lang="zh-CN" altLang="en-US" sz="2200" dirty="0" smtClean="0"/>
              <a:t>表示，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换行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符用’</a:t>
            </a:r>
            <a:r>
              <a:rPr lang="en-US" altLang="zh-CN" sz="2200" dirty="0" smtClean="0"/>
              <a:t>\n’</a:t>
            </a:r>
            <a:r>
              <a:rPr lang="zh-CN" altLang="en-US" sz="2200" dirty="0" smtClean="0"/>
              <a:t>表示。</a:t>
            </a:r>
            <a:endParaRPr lang="zh-CN" altLang="en-US" sz="2200" dirty="0" smtClean="0"/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200" dirty="0" err="1" smtClean="0"/>
              <a:t>System.out.println</a:t>
            </a:r>
            <a:r>
              <a:rPr lang="zh-CN" altLang="en-US" sz="2200" dirty="0" smtClean="0"/>
              <a:t>语句，就是在输出一行内容后，继续输出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回车</a:t>
            </a:r>
            <a:r>
              <a:rPr lang="en-US" altLang="zh-CN" sz="2200" dirty="0" smtClean="0"/>
              <a:t>&gt;-&lt;</a:t>
            </a:r>
            <a:r>
              <a:rPr lang="zh-CN" altLang="en-US" sz="2200" dirty="0" smtClean="0"/>
              <a:t>换行</a:t>
            </a:r>
            <a:r>
              <a:rPr lang="en-US" altLang="zh-CN" sz="2200" dirty="0" smtClean="0"/>
              <a:t>&gt;</a:t>
            </a:r>
            <a:r>
              <a:rPr lang="zh-CN" altLang="en-US" sz="2200" dirty="0" smtClean="0"/>
              <a:t>序列，从显示效果上使光标移动下一行开始。</a:t>
            </a:r>
            <a:endParaRPr lang="zh-CN" altLang="en-US" sz="22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57620" y="928670"/>
            <a:ext cx="1656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1751476"/>
            <a:ext cx="7708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/>
              <a:t>编写程序</a:t>
            </a:r>
            <a:r>
              <a:rPr lang="en-US" altLang="zh-CN" sz="2400" dirty="0" smtClean="0"/>
              <a:t>TextFile.java</a:t>
            </a:r>
            <a:r>
              <a:rPr lang="zh-CN" altLang="en-US" sz="2400" dirty="0" smtClean="0"/>
              <a:t>，在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方法中，读取</a:t>
            </a:r>
            <a:r>
              <a:rPr lang="en-US" altLang="zh-CN" sz="2400" dirty="0" smtClean="0"/>
              <a:t>TextFile.java</a:t>
            </a:r>
            <a:r>
              <a:rPr lang="zh-CN" altLang="en-US" sz="2400" dirty="0" smtClean="0"/>
              <a:t>文本文件，并将文件内容输出到屏幕上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/>
              <a:t>选做：改进该程序，读取文件内容后，在每行开始加上行号，再连同内容一并输出到屏幕上。</a:t>
            </a:r>
            <a:endParaRPr lang="en-US" altLang="zh-CN" sz="2400" dirty="0" smtClean="0"/>
          </a:p>
          <a:p>
            <a:pPr marL="457200" indent="-457200"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sz="2000" i="1" dirty="0" smtClean="0"/>
              <a:t>提示：可将读出的</a:t>
            </a:r>
            <a:r>
              <a:rPr lang="en-US" altLang="zh-CN" sz="2000" i="1" dirty="0" smtClean="0"/>
              <a:t>char</a:t>
            </a:r>
            <a:r>
              <a:rPr lang="zh-CN" altLang="en-US" sz="2000" i="1" dirty="0" smtClean="0"/>
              <a:t>数组转换为</a:t>
            </a:r>
            <a:r>
              <a:rPr lang="en-US" altLang="zh-CN" sz="2000" i="1" dirty="0" err="1" smtClean="0"/>
              <a:t>StringBuilder</a:t>
            </a:r>
            <a:r>
              <a:rPr lang="zh-CN" altLang="en-US" sz="2000" i="1" dirty="0" smtClean="0"/>
              <a:t>，然后在字符串中搜索“</a:t>
            </a:r>
            <a:r>
              <a:rPr lang="en-US" altLang="zh-CN" sz="2000" i="1" dirty="0" smtClean="0"/>
              <a:t>\n</a:t>
            </a:r>
            <a:r>
              <a:rPr lang="zh-CN" altLang="en-US" sz="2000" i="1" dirty="0" smtClean="0"/>
              <a:t>”，并在其之后插入行号即可。</a:t>
            </a:r>
            <a:endParaRPr lang="zh-CN" altLang="en-US" sz="2000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第二节 </a:t>
            </a:r>
            <a:r>
              <a:rPr lang="en-US" altLang="zh-CN" sz="4400" dirty="0" smtClean="0">
                <a:solidFill>
                  <a:schemeClr val="bg1"/>
                </a:solidFill>
              </a:rPr>
              <a:t>IO</a:t>
            </a:r>
            <a:r>
              <a:rPr lang="zh-CN" altLang="en-US" sz="4400" dirty="0" smtClean="0">
                <a:solidFill>
                  <a:schemeClr val="bg1"/>
                </a:solidFill>
              </a:rPr>
              <a:t>流的包装与链接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756014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  <a:endParaRPr lang="zh-CN" altLang="en-US" sz="3600" b="1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57158" y="1571612"/>
            <a:ext cx="8576506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1950" indent="-36195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 smtClean="0">
                <a:latin typeface="+mn-lt"/>
                <a:cs typeface="Times New Roman" panose="02020603050405020304" pitchFamily="18" charset="0"/>
              </a:rPr>
              <a:t>通常很少使用单个流对象，而是将一系列的流以包装的形式链接起来处理数据。</a:t>
            </a:r>
            <a:endParaRPr lang="zh-CN" altLang="en-US" sz="2600" dirty="0" smtClean="0">
              <a:latin typeface="+mn-lt"/>
              <a:cs typeface="Times New Roman" panose="02020603050405020304" pitchFamily="18" charset="0"/>
            </a:endParaRPr>
          </a:p>
          <a:p>
            <a:pPr marL="361950" indent="-36195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 smtClean="0">
                <a:latin typeface="+mn-lt"/>
                <a:cs typeface="Times New Roman" panose="02020603050405020304" pitchFamily="18" charset="0"/>
              </a:rPr>
              <a:t>包装可以在不改变被包装流的前提下，获得更强的流处理功能。</a:t>
            </a:r>
            <a:endParaRPr lang="zh-CN" altLang="en-US" sz="2600" dirty="0" smtClean="0">
              <a:latin typeface="+mn-lt"/>
              <a:cs typeface="Times New Roman" panose="02020603050405020304" pitchFamily="18" charset="0"/>
            </a:endParaRPr>
          </a:p>
          <a:p>
            <a:pPr marL="361950" indent="-36195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 smtClean="0">
                <a:latin typeface="+mn-lt"/>
                <a:cs typeface="Times New Roman" panose="02020603050405020304" pitchFamily="18" charset="0"/>
              </a:rPr>
              <a:t>典型的字符输入流</a:t>
            </a:r>
            <a:r>
              <a:rPr lang="en-US" altLang="zh-CN" sz="2600" dirty="0" smtClean="0">
                <a:latin typeface="+mn-lt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latin typeface="+mn-lt"/>
                <a:cs typeface="Times New Roman" panose="02020603050405020304" pitchFamily="18" charset="0"/>
              </a:rPr>
              <a:t>输出流的链接如下：</a:t>
            </a:r>
            <a:endParaRPr lang="zh-CN" altLang="en-US" sz="2600" dirty="0" smtClean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14414" y="3929066"/>
            <a:ext cx="69357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5143512"/>
            <a:ext cx="69135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之一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：缓冲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为了提高数据读写的速度，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API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提供了带缓冲功能的流类，在使用这些流类时，会创建一个内部缓冲区数组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根据数据操作单位可以把缓冲流分为：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BufferedInputStream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BufferedOutputStream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缓冲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流要“套接”在相应的节点流之上，对读写的数据提供了缓冲的功能，提高了读写的效率，同时增加了一些新的方法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对于输出的缓冲流，写出的数据会先在内存中缓存，使用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flush()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会使内存中的数据立刻写出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第一节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流与文件操作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第二节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流的包装与链接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第三节 对象的序列化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第四节 其他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流（选学）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第五节 使用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java.io.File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step1: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创建缓冲流对象：它是过滤流，是对节点流的包装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\\source.txt"));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\\destBF.txt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"));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一次读取字符文本文件的一行字符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bw.write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一次写入一行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写入行分隔符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刷新缓冲区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finally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step3: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流对象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!= null)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会自动关闭它所包装的底层节点流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!=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null)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422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1. </a:t>
            </a:r>
            <a:r>
              <a:rPr lang="zh-CN" altLang="en-US" sz="2400" dirty="0" smtClean="0">
                <a:ea typeface="宋体" panose="02010600030101010101" pitchFamily="2" charset="-122"/>
              </a:rPr>
              <a:t>改写程序</a:t>
            </a:r>
            <a:r>
              <a:rPr lang="en-US" altLang="zh-CN" sz="2400" dirty="0" smtClean="0">
                <a:ea typeface="宋体" panose="02010600030101010101" pitchFamily="2" charset="-122"/>
              </a:rPr>
              <a:t>TextFile.java</a:t>
            </a:r>
            <a:r>
              <a:rPr lang="zh-CN" altLang="en-US" sz="2400" dirty="0" smtClean="0">
                <a:ea typeface="宋体" panose="02010600030101010101" pitchFamily="2" charset="-122"/>
              </a:rPr>
              <a:t>，使用</a:t>
            </a:r>
            <a:r>
              <a:rPr lang="en-US" altLang="zh-CN" sz="2400" dirty="0" smtClean="0">
                <a:ea typeface="宋体" panose="02010600030101010101" pitchFamily="2" charset="-122"/>
              </a:rPr>
              <a:t>Buffered</a:t>
            </a:r>
            <a:r>
              <a:rPr lang="zh-CN" altLang="en-US" sz="2400" dirty="0" smtClean="0">
                <a:ea typeface="宋体" panose="02010600030101010101" pitchFamily="2" charset="-122"/>
              </a:rPr>
              <a:t>包装形式读取</a:t>
            </a:r>
            <a:r>
              <a:rPr lang="en-US" altLang="zh-CN" sz="2400" dirty="0" smtClean="0">
                <a:ea typeface="宋体" panose="02010600030101010101" pitchFamily="2" charset="-122"/>
              </a:rPr>
              <a:t>TextFile.java</a:t>
            </a:r>
            <a:r>
              <a:rPr lang="zh-CN" altLang="en-US" sz="2400" dirty="0" smtClean="0">
                <a:ea typeface="宋体" panose="02010600030101010101" pitchFamily="2" charset="-122"/>
              </a:rPr>
              <a:t>文本文件，为每行加上行号，再连同内容一并输出到屏幕上。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5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500" dirty="0" smtClean="0">
                <a:ea typeface="宋体" panose="02010600030101010101" pitchFamily="2" charset="-122"/>
              </a:rPr>
              <a:t>2. </a:t>
            </a:r>
            <a:r>
              <a:rPr lang="zh-CN" altLang="en-US" sz="2500" dirty="0" smtClean="0">
                <a:ea typeface="宋体" panose="02010600030101010101" pitchFamily="2" charset="-122"/>
              </a:rPr>
              <a:t>分别使用节点流：</a:t>
            </a:r>
            <a:r>
              <a:rPr lang="en-US" altLang="zh-CN" sz="2500" dirty="0" err="1" smtClean="0">
                <a:ea typeface="宋体" panose="02010600030101010101" pitchFamily="2" charset="-122"/>
              </a:rPr>
              <a:t>FileInputStream</a:t>
            </a:r>
            <a:r>
              <a:rPr lang="zh-CN" altLang="en-US" sz="2500" dirty="0" smtClean="0">
                <a:ea typeface="宋体" panose="02010600030101010101" pitchFamily="2" charset="-122"/>
              </a:rPr>
              <a:t>、</a:t>
            </a:r>
            <a:r>
              <a:rPr lang="en-US" altLang="zh-CN" sz="2500" dirty="0" err="1" smtClean="0">
                <a:ea typeface="宋体" panose="02010600030101010101" pitchFamily="2" charset="-122"/>
              </a:rPr>
              <a:t>FileOutputStream</a:t>
            </a:r>
            <a:r>
              <a:rPr lang="zh-CN" altLang="en-US" sz="2500" dirty="0" smtClean="0">
                <a:ea typeface="宋体" panose="02010600030101010101" pitchFamily="2" charset="-122"/>
              </a:rPr>
              <a:t>和缓冲流：</a:t>
            </a:r>
            <a:r>
              <a:rPr lang="en-US" altLang="zh-CN" sz="2500" dirty="0" err="1" smtClean="0">
                <a:ea typeface="宋体" panose="02010600030101010101" pitchFamily="2" charset="-122"/>
              </a:rPr>
              <a:t>BufferedInputStream</a:t>
            </a:r>
            <a:r>
              <a:rPr lang="zh-CN" altLang="en-US" sz="2500" dirty="0" smtClean="0">
                <a:ea typeface="宋体" panose="02010600030101010101" pitchFamily="2" charset="-122"/>
              </a:rPr>
              <a:t>、</a:t>
            </a:r>
            <a:r>
              <a:rPr lang="en-US" altLang="zh-CN" sz="2500" dirty="0" err="1" smtClean="0">
                <a:ea typeface="宋体" panose="02010600030101010101" pitchFamily="2" charset="-122"/>
              </a:rPr>
              <a:t>BufferedOutputStream</a:t>
            </a:r>
            <a:r>
              <a:rPr lang="zh-CN" altLang="en-US" sz="2500" dirty="0" smtClean="0">
                <a:ea typeface="宋体" panose="02010600030101010101" pitchFamily="2" charset="-122"/>
              </a:rPr>
              <a:t>实现文本文件</a:t>
            </a:r>
            <a:r>
              <a:rPr lang="en-US" altLang="zh-CN" sz="2500" dirty="0" smtClean="0">
                <a:ea typeface="宋体" panose="02010600030101010101" pitchFamily="2" charset="-122"/>
              </a:rPr>
              <a:t>/</a:t>
            </a:r>
            <a:r>
              <a:rPr lang="zh-CN" altLang="en-US" sz="2500" dirty="0" smtClean="0">
                <a:ea typeface="宋体" panose="02010600030101010101" pitchFamily="2" charset="-122"/>
              </a:rPr>
              <a:t>图片</a:t>
            </a:r>
            <a:r>
              <a:rPr lang="en-US" altLang="zh-CN" sz="2500" dirty="0" smtClean="0">
                <a:ea typeface="宋体" panose="02010600030101010101" pitchFamily="2" charset="-122"/>
              </a:rPr>
              <a:t>/</a:t>
            </a:r>
            <a:r>
              <a:rPr lang="zh-CN" altLang="en-US" sz="2500" dirty="0" smtClean="0">
                <a:ea typeface="宋体" panose="02010600030101010101" pitchFamily="2" charset="-122"/>
              </a:rPr>
              <a:t>视频文件的复制。并比较二者在数据复制方面的效率</a:t>
            </a:r>
            <a:endParaRPr lang="zh-CN" altLang="en-US" sz="25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第三节 对象的序列化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字节流的包装与链接</a:t>
            </a:r>
            <a:endParaRPr lang="zh-CN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976" y="5196589"/>
            <a:ext cx="6912768" cy="123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822376"/>
            <a:ext cx="6934597" cy="124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0034" y="1500174"/>
            <a:ext cx="8358246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字节流也可以实现包装和链接，并且可以因此带来更为强大的功能，例如读写基本类型数据、读写对象等。</a:t>
            </a: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-36195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pitchFamily="18" charset="0"/>
              <a:buChar char="•"/>
              <a:defRPr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典型的字节输入流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输出流的链接如下：</a:t>
            </a: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ea typeface="宋体" panose="02010600030101010101" pitchFamily="2" charset="-122"/>
              </a:rPr>
              <a:t>对象流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用于存储和读取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数据或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流。它的强大之处就是可以把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中的对象写入到数据源中，也能把对象从数据源中还原回来。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序列化：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保存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基本类型数据或对象的机制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反序列化：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读取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类型数据或对象的机制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不能序列化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transient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修饰的成员变量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对象的序列化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对象序列化机制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允许把内存中的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序列化的好处在于可将任何实现了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接口的对象转化为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字节数据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，使其在保存和传输时可被还原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序列化是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RMI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Remote Method Invoke –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远程方法调用）过程的参数和返回值都必须实现的机制，而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RMI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JavaEE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的基础。因此序列化机制是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JavaEE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平台的基础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Externalizable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对象的序列化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凡是实现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接口的类都有一个表示序列化版本标识符的静态变量：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rivate static final 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用来表明类的不同版本间的兼容性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如果类没有显示定义这个静态变量，它的值是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运行时环境根据类的内部细节自动生成的。若类的源代码作了修改，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可能发生变化。故建议，显示声明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显示定义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的用途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希望类的不同版本对序列化兼容，因此需确保类的不同版本具有相同的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希望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类的不同版本对序列化兼容，因此需确保类的不同版本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具有不同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571675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使用对象流序列化对象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若某个类实现了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接口，该类的对象就是可序列化的：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对象的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writeObject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方法输出可序列化</a:t>
            </a: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对象。注意写出一次，操作</a:t>
            </a:r>
            <a:r>
              <a:rPr lang="en-US" altLang="zh-CN" b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flush()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反序列化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readObject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方法读取流中的对象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强调：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如果某个类的字段不是基本数据类型或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Field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的类也不能序列化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序列化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ea typeface="宋体" panose="02010600030101010101" pitchFamily="2" charset="-122"/>
              </a:rPr>
              <a:t>将对象写入到磁盘或者进行网络传输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要求</a:t>
            </a:r>
            <a:r>
              <a:rPr lang="zh-CN" altLang="en-US" sz="2400" dirty="0">
                <a:ea typeface="宋体" panose="02010600030101010101" pitchFamily="2" charset="-122"/>
              </a:rPr>
              <a:t>对象必须实现序列化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ObjectOutputStream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oos</a:t>
            </a:r>
            <a:r>
              <a:rPr lang="en-US" altLang="zh-CN" sz="2400" dirty="0">
                <a:ea typeface="宋体" panose="02010600030101010101" pitchFamily="2" charset="-122"/>
              </a:rPr>
              <a:t> = new </a:t>
            </a:r>
            <a:r>
              <a:rPr lang="en-US" altLang="zh-CN" sz="2400" dirty="0" err="1">
                <a:ea typeface="宋体" panose="02010600030101010101" pitchFamily="2" charset="-122"/>
              </a:rPr>
              <a:t>ObjectOutputStream</a:t>
            </a:r>
            <a:r>
              <a:rPr lang="en-US" altLang="zh-CN" sz="2400" dirty="0">
                <a:ea typeface="宋体" panose="02010600030101010101" pitchFamily="2" charset="-122"/>
              </a:rPr>
              <a:t>(new </a:t>
            </a:r>
            <a:r>
              <a:rPr lang="en-US" altLang="zh-CN" sz="24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2400" dirty="0">
                <a:ea typeface="宋体" panose="02010600030101010101" pitchFamily="2" charset="-122"/>
              </a:rPr>
              <a:t>("test3.txt"));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Person </a:t>
            </a:r>
            <a:r>
              <a:rPr lang="en-US" altLang="zh-CN" sz="2400" dirty="0">
                <a:ea typeface="宋体" panose="02010600030101010101" pitchFamily="2" charset="-122"/>
              </a:rPr>
              <a:t>p = new Person("</a:t>
            </a:r>
            <a:r>
              <a:rPr lang="zh-CN" altLang="en-US" sz="2400" dirty="0">
                <a:ea typeface="宋体" panose="02010600030101010101" pitchFamily="2" charset="-122"/>
              </a:rPr>
              <a:t>韩梅梅</a:t>
            </a:r>
            <a:r>
              <a:rPr lang="en-US" altLang="zh-CN" sz="2400" dirty="0">
                <a:ea typeface="宋体" panose="02010600030101010101" pitchFamily="2" charset="-122"/>
              </a:rPr>
              <a:t>",18,"</a:t>
            </a:r>
            <a:r>
              <a:rPr lang="zh-CN" altLang="en-US" sz="2400" dirty="0">
                <a:ea typeface="宋体" panose="02010600030101010101" pitchFamily="2" charset="-122"/>
              </a:rPr>
              <a:t>中华大街</a:t>
            </a:r>
            <a:r>
              <a:rPr lang="en-US" altLang="zh-CN" sz="2400" dirty="0">
                <a:ea typeface="宋体" panose="02010600030101010101" pitchFamily="2" charset="-122"/>
              </a:rPr>
              <a:t>",new Pet());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oos.writeObject</a:t>
            </a:r>
            <a:r>
              <a:rPr lang="en-US" altLang="zh-CN" sz="2400" dirty="0" smtClean="0">
                <a:ea typeface="宋体" panose="02010600030101010101" pitchFamily="2" charset="-122"/>
              </a:rPr>
              <a:t>(p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oos.flush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oos.close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反序列化：将磁盘中的对象数据源读出。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ObjectInputStream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ois</a:t>
            </a:r>
            <a:r>
              <a:rPr lang="en-US" altLang="zh-CN" sz="2400" dirty="0">
                <a:ea typeface="宋体" panose="02010600030101010101" pitchFamily="2" charset="-122"/>
              </a:rPr>
              <a:t> = new </a:t>
            </a:r>
            <a:r>
              <a:rPr lang="en-US" altLang="zh-CN" sz="2400" dirty="0" err="1">
                <a:ea typeface="宋体" panose="02010600030101010101" pitchFamily="2" charset="-122"/>
              </a:rPr>
              <a:t>ObjectInputStream</a:t>
            </a:r>
            <a:r>
              <a:rPr lang="en-US" altLang="zh-CN" sz="2400" dirty="0">
                <a:ea typeface="宋体" panose="02010600030101010101" pitchFamily="2" charset="-122"/>
              </a:rPr>
              <a:t>(new </a:t>
            </a:r>
            <a:r>
              <a:rPr lang="en-US" altLang="zh-CN" sz="2400" dirty="0" err="1">
                <a:ea typeface="宋体" panose="02010600030101010101" pitchFamily="2" charset="-122"/>
              </a:rPr>
              <a:t>FileInputStream</a:t>
            </a:r>
            <a:r>
              <a:rPr lang="en-US" altLang="zh-CN" sz="2400" dirty="0">
                <a:ea typeface="宋体" panose="02010600030101010101" pitchFamily="2" charset="-122"/>
              </a:rPr>
              <a:t>("test3.txt"));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Person </a:t>
            </a:r>
            <a:r>
              <a:rPr lang="en-US" altLang="zh-CN" sz="2400" dirty="0">
                <a:ea typeface="宋体" panose="02010600030101010101" pitchFamily="2" charset="-122"/>
              </a:rPr>
              <a:t>p1 = (Person)</a:t>
            </a:r>
            <a:r>
              <a:rPr lang="en-US" altLang="zh-CN" sz="2400" dirty="0" err="1">
                <a:ea typeface="宋体" panose="02010600030101010101" pitchFamily="2" charset="-122"/>
              </a:rPr>
              <a:t>ois.readObject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400" dirty="0" smtClean="0">
                <a:ea typeface="宋体" panose="02010600030101010101" pitchFamily="2" charset="-122"/>
              </a:rPr>
              <a:t>(p1.toString</a:t>
            </a:r>
            <a:r>
              <a:rPr lang="en-US" altLang="zh-CN" sz="2400" dirty="0">
                <a:ea typeface="宋体" panose="02010600030101010101" pitchFamily="2" charset="-122"/>
              </a:rPr>
              <a:t>());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ois.close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57620" y="928670"/>
            <a:ext cx="1656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1751476"/>
            <a:ext cx="77089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编写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类，包含姓名、年龄、体重等属性，提供对应的访问方法；</a:t>
            </a:r>
            <a:endParaRPr lang="zh-CN" alt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编写测试类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方法中创建三个不同的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对象，将这三个对象序列化到文件中；</a:t>
            </a:r>
            <a:endParaRPr lang="zh-CN" alt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编写测试类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方法中从文件中反序列化三个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对象，打印输出。验证序列化的正确；</a:t>
            </a:r>
            <a:endParaRPr lang="zh-CN" alt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在测试类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中，将三个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对象放到数组中，序列化该数组到一个独立的文件中。再将三个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对象放到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集合中，序列化该集合到另一个独立的文件中；</a:t>
            </a:r>
            <a:endParaRPr lang="zh-CN" alt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在测试类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中，将三个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对象从数组文件中反序列化，并打印；</a:t>
            </a:r>
            <a:endParaRPr lang="zh-CN" altLang="en-US" sz="2000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将三个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对象从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集合文件中反序列，并打印。验证数组对象和集合对象的序列化。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第一节 </a:t>
            </a:r>
            <a:r>
              <a:rPr lang="en-US" altLang="zh-CN" sz="4400" dirty="0" smtClean="0">
                <a:solidFill>
                  <a:schemeClr val="bg1"/>
                </a:solidFill>
              </a:rPr>
              <a:t>IO</a:t>
            </a:r>
            <a:r>
              <a:rPr lang="zh-CN" altLang="en-US" sz="4400" dirty="0" smtClean="0">
                <a:solidFill>
                  <a:schemeClr val="bg1"/>
                </a:solidFill>
              </a:rPr>
              <a:t>流与文件操作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第四节 控制台</a:t>
            </a:r>
            <a:r>
              <a:rPr lang="en-US" altLang="zh-CN" sz="4400" dirty="0" smtClean="0">
                <a:solidFill>
                  <a:schemeClr val="bg1"/>
                </a:solidFill>
              </a:rPr>
              <a:t>IO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489400" y="838453"/>
            <a:ext cx="6192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latin typeface="+mn-lt"/>
              </a:rPr>
              <a:t>标准</a:t>
            </a:r>
            <a:r>
              <a:rPr lang="zh-CN" altLang="en-US" sz="3600" b="1" dirty="0">
                <a:latin typeface="+mn-lt"/>
              </a:rPr>
              <a:t>输入输出流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System.in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分别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代表了系统标准的输入和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输出设备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输入设备是键盘，输出设备是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显示器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System.in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的类型是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的类型是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，其是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的子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FilterOutputStream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的子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System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setIn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setOut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方法对默认设备进行改变。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1" tooltip="java.io 中的类" action="ppaction://hlinkfile"/>
              </a:rPr>
              <a:t>InputStream</a:t>
            </a:r>
            <a:r>
              <a:rPr lang="en-US" altLang="zh-CN" sz="2400" dirty="0"/>
              <a:t> in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tooltip="java.io 中的类" action="ppaction://hlinkfile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latin typeface="+mn-lt"/>
              </a:rPr>
              <a:t>转换</a:t>
            </a:r>
            <a:r>
              <a:rPr lang="zh-CN" altLang="en-US" sz="3600" b="1" dirty="0">
                <a:latin typeface="+mn-lt"/>
              </a:rPr>
              <a:t>流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转换流提供了在字节流和字符流之间的转换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API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提供了两个转换流：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字节流中的数据都是字符时，转成字符流操作更高效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“套接”。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如：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Reader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isr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(System.in,”ISO5334_1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”)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0583" y="5147901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020272" y="5517231"/>
            <a:ext cx="432048" cy="1318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5549170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指定字符集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latin typeface="+mn-lt"/>
              </a:rPr>
              <a:t>转换</a:t>
            </a:r>
            <a:r>
              <a:rPr lang="zh-CN" altLang="en-US" sz="3600" b="1" dirty="0">
                <a:latin typeface="+mn-lt"/>
              </a:rPr>
              <a:t>流</a:t>
            </a:r>
            <a:endParaRPr lang="zh-CN" altLang="en-US" sz="3600" b="1" dirty="0"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用于将要写入到字节流中的字符按指定字符集编码成字节。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putStream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“套接”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out)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latin typeface="+mn-lt"/>
              </a:rPr>
              <a:t>转换</a:t>
            </a:r>
            <a:r>
              <a:rPr lang="zh-CN" altLang="en-US" sz="3600" b="1" dirty="0">
                <a:latin typeface="+mn-lt"/>
              </a:rPr>
              <a:t>流</a:t>
            </a:r>
            <a:endParaRPr lang="zh-CN" altLang="en-US" sz="3600" b="1" dirty="0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39725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  <a:endParaRPr lang="en-US" altLang="zh-CN" sz="2400" b="1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FileInputStream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  <a:endParaRPr lang="en-US" altLang="zh-CN" sz="2400" b="1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FileOutputStream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  <a:endParaRPr lang="en-US" altLang="zh-CN" sz="2400" b="1" dirty="0"/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InputStreamReader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  <a:endParaRPr lang="en-US" altLang="zh-CN" sz="2400" b="1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OutputStreamWriter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  <a:endParaRPr lang="en-US" altLang="zh-CN" sz="2400" b="1" dirty="0"/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  <a:endParaRPr lang="en-US" altLang="zh-CN" sz="2400" b="1" u="sng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BufferedWriter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  <a:endParaRPr lang="en-US" altLang="zh-CN" sz="2400" b="1" u="sng" dirty="0"/>
          </a:p>
          <a:p>
            <a:endParaRPr lang="zh-CN" altLang="en-US" sz="2400" dirty="0"/>
          </a:p>
          <a:p>
            <a:r>
              <a:rPr lang="en-US" altLang="zh-CN" sz="2400" dirty="0" smtClean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  <a:endParaRPr lang="en-US" altLang="zh-CN" sz="2400" b="1" dirty="0"/>
          </a:p>
          <a:p>
            <a:r>
              <a:rPr lang="en-US" altLang="zh-CN" sz="2400" b="1" dirty="0" smtClean="0"/>
              <a:t>    while</a:t>
            </a:r>
            <a:r>
              <a:rPr lang="en-US" altLang="zh-CN" sz="2400" b="1" dirty="0"/>
              <a:t>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  <a:endParaRPr lang="en-US" altLang="zh-CN" sz="2400" b="1" dirty="0"/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bw.write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bw.newLine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bw.flush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r>
              <a:rPr lang="en-US" altLang="zh-CN" sz="2400" dirty="0" smtClean="0"/>
              <a:t>}    </a:t>
            </a:r>
            <a:r>
              <a:rPr lang="en-US" altLang="zh-CN" sz="2400" dirty="0" err="1" smtClean="0"/>
              <a:t>bw.close</a:t>
            </a:r>
            <a:r>
              <a:rPr lang="en-US" altLang="zh-CN" sz="2400" dirty="0" smtClean="0"/>
              <a:t>();  </a:t>
            </a:r>
            <a:r>
              <a:rPr lang="en-US" altLang="zh-CN" sz="2400" dirty="0" err="1" smtClean="0"/>
              <a:t>br.close</a:t>
            </a:r>
            <a:r>
              <a:rPr lang="en-US" altLang="zh-CN" sz="2400" dirty="0" smtClean="0"/>
              <a:t>();}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编码表的由来</a:t>
            </a:r>
            <a:endParaRPr lang="zh-CN" altLang="en-US" sz="2400" b="1" dirty="0"/>
          </a:p>
          <a:p>
            <a:pPr eaLnBrk="1" hangingPunct="1"/>
            <a:r>
              <a:rPr lang="zh-CN" altLang="en-US" sz="2400" dirty="0" smtClean="0"/>
              <a:t>计算机</a:t>
            </a:r>
            <a:r>
              <a:rPr lang="zh-CN" altLang="en-US" sz="2400" dirty="0"/>
              <a:t>只能识别二进制数据，早期由来是电信号</a:t>
            </a:r>
            <a:r>
              <a:rPr lang="zh-CN" altLang="en-US" sz="2400" dirty="0" smtClean="0"/>
              <a:t>。为了</a:t>
            </a:r>
            <a:r>
              <a:rPr lang="zh-CN" altLang="en-US" sz="2400" dirty="0"/>
              <a:t>方便应用计算机，让它可以识别各个国家</a:t>
            </a:r>
            <a:r>
              <a:rPr lang="zh-CN" altLang="en-US" sz="2400" dirty="0" smtClean="0"/>
              <a:t>的文字。就</a:t>
            </a:r>
            <a:r>
              <a:rPr lang="zh-CN" altLang="en-US" sz="2400" dirty="0"/>
              <a:t>将各个国家的文字用数字来表示，并一一对应，</a:t>
            </a:r>
            <a:r>
              <a:rPr lang="zh-CN" altLang="en-US" sz="2400" dirty="0" smtClean="0"/>
              <a:t>形成</a:t>
            </a:r>
            <a:r>
              <a:rPr lang="zh-CN" altLang="en-US" sz="2400" dirty="0"/>
              <a:t>一张表</a:t>
            </a:r>
            <a:r>
              <a:rPr lang="zh-CN" altLang="en-US" sz="2400" dirty="0" smtClean="0"/>
              <a:t>。这</a:t>
            </a:r>
            <a:r>
              <a:rPr lang="zh-CN" altLang="en-US" sz="2400" dirty="0"/>
              <a:t>就是编码表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常见的编码</a:t>
            </a:r>
            <a:r>
              <a:rPr lang="zh-CN" altLang="en-US" sz="2400" b="1" dirty="0" smtClean="0"/>
              <a:t>表</a:t>
            </a:r>
            <a:endParaRPr lang="en-US" altLang="zh-CN" sz="2400" b="1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  <a:endParaRPr lang="zh-CN" alt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  <a:endParaRPr lang="zh-CN" alt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</a:t>
            </a:r>
            <a:r>
              <a:rPr lang="zh-CN" altLang="en-US" sz="2400" dirty="0" smtClean="0"/>
              <a:t>文字符号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所有</a:t>
            </a:r>
            <a:r>
              <a:rPr lang="zh-CN" altLang="en-US" sz="2100" dirty="0"/>
              <a:t>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anose="02010600030101010101" pitchFamily="2" charset="-122"/>
              </a:rPr>
              <a:t>补充：字符</a:t>
            </a:r>
            <a:r>
              <a:rPr lang="zh-CN" altLang="en-US" sz="3600" b="1" dirty="0">
                <a:latin typeface="宋体" panose="02010600030101010101" pitchFamily="2" charset="-122"/>
              </a:rPr>
              <a:t>编码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字节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  <a:endParaRPr lang="zh-CN" altLang="en-US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/>
              <a:t>转换流的编码</a:t>
            </a:r>
            <a:r>
              <a:rPr lang="zh-CN" altLang="en-US" b="1" dirty="0" smtClean="0"/>
              <a:t>应用</a:t>
            </a:r>
            <a:endParaRPr lang="en-US" altLang="zh-CN" dirty="0" smtClean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zh-CN" altLang="en-US" dirty="0" smtClean="0"/>
              <a:t>字符按指定</a:t>
            </a:r>
            <a:r>
              <a:rPr lang="zh-CN" altLang="en-US" dirty="0"/>
              <a:t>编码格式存储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对文本</a:t>
            </a:r>
            <a:r>
              <a:rPr lang="zh-CN" altLang="en-US" dirty="0" smtClean="0"/>
              <a:t>数据按指定</a:t>
            </a:r>
            <a:r>
              <a:rPr lang="zh-CN" altLang="en-US" dirty="0"/>
              <a:t>编码格式来解读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指定</a:t>
            </a:r>
            <a:r>
              <a:rPr lang="zh-CN" altLang="en-US" dirty="0"/>
              <a:t>编码表的动作由构造函数完成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anose="02010600030101010101" pitchFamily="2" charset="-122"/>
              </a:rPr>
              <a:t>补充：字符</a:t>
            </a:r>
            <a:r>
              <a:rPr lang="zh-CN" altLang="en-US" sz="3600" b="1" dirty="0">
                <a:latin typeface="宋体" panose="02010600030101010101" pitchFamily="2" charset="-122"/>
              </a:rPr>
              <a:t>编码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例   题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从键盘输入字符串，要求将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读取到的整行字符串转成大写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输出。然后继续进行输入操作，直至当输入“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”或者“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exit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”时，退出程序。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19872" y="836712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anose="02020603050405020304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anose="02020603050405020304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anose="02020603050405020304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7504" y="1916832"/>
            <a:ext cx="889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zh-CN" altLang="en-US" dirty="0">
              <a:latin typeface="+mn-lt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85786" y="1612921"/>
            <a:ext cx="7537450" cy="48164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950" marR="0" lvl="0" indent="-361950" defTabSz="91440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18" charset="0"/>
              <a:buChar char="•"/>
              <a:defRPr/>
            </a:pPr>
            <a:r>
              <a:rPr kumimoji="1" lang="en-US" altLang="zh-CN" sz="2400" dirty="0" smtClean="0">
                <a:latin typeface="+mj-lt"/>
                <a:ea typeface="宋体" panose="02010600030101010101" pitchFamily="2" charset="-122"/>
              </a:rPr>
              <a:t>I/O</a:t>
            </a:r>
            <a:r>
              <a:rPr kumimoji="1" lang="zh-CN" altLang="en-US" sz="2400" dirty="0" smtClean="0">
                <a:latin typeface="+mj-lt"/>
                <a:ea typeface="宋体" panose="02010600030101010101" pitchFamily="2" charset="-122"/>
              </a:rPr>
              <a:t>是</a:t>
            </a:r>
            <a:r>
              <a:rPr kumimoji="1" lang="en-US" altLang="zh-CN" sz="2400" dirty="0" err="1" smtClean="0">
                <a:latin typeface="+mj-lt"/>
                <a:ea typeface="宋体" panose="02010600030101010101" pitchFamily="2" charset="-122"/>
              </a:rPr>
              <a:t>Input/Output</a:t>
            </a:r>
            <a:r>
              <a:rPr kumimoji="1" lang="zh-CN" altLang="en-US" sz="2400" dirty="0" smtClean="0">
                <a:latin typeface="+mj-lt"/>
                <a:ea typeface="宋体" panose="02010600030101010101" pitchFamily="2" charset="-122"/>
              </a:rPr>
              <a:t>的缩写， </a:t>
            </a:r>
            <a:r>
              <a:rPr kumimoji="1" lang="en-US" altLang="zh-CN" sz="2400" dirty="0" smtClean="0">
                <a:latin typeface="+mj-lt"/>
                <a:ea typeface="宋体" panose="02010600030101010101" pitchFamily="2" charset="-122"/>
              </a:rPr>
              <a:t>I/O</a:t>
            </a:r>
            <a:r>
              <a:rPr kumimoji="1" lang="zh-CN" altLang="en-US" sz="2400" dirty="0" smtClean="0">
                <a:latin typeface="+mj-lt"/>
                <a:ea typeface="宋体" panose="02010600030101010101" pitchFamily="2" charset="-122"/>
              </a:rPr>
              <a:t>技术是非常实用的技术，如读</a:t>
            </a:r>
            <a:r>
              <a:rPr kumimoji="1" lang="en-US" altLang="zh-CN" sz="2400" dirty="0" smtClean="0">
                <a:latin typeface="+mj-lt"/>
                <a:ea typeface="宋体" panose="02010600030101010101" pitchFamily="2" charset="-122"/>
              </a:rPr>
              <a:t>/</a:t>
            </a:r>
            <a:r>
              <a:rPr kumimoji="1" lang="zh-CN" altLang="en-US" sz="2400" dirty="0" smtClean="0">
                <a:latin typeface="+mj-lt"/>
                <a:ea typeface="宋体" panose="02010600030101010101" pitchFamily="2" charset="-122"/>
              </a:rPr>
              <a:t>写文件，网络通讯等等。</a:t>
            </a:r>
            <a:endParaRPr kumimoji="1" lang="zh-CN" altLang="en-US" sz="2400" dirty="0" smtClean="0">
              <a:latin typeface="+mj-lt"/>
              <a:ea typeface="宋体" panose="02010600030101010101" pitchFamily="2" charset="-122"/>
            </a:endParaRPr>
          </a:p>
          <a:p>
            <a:pPr marL="361950" marR="0" lvl="0" indent="-361950" defTabSz="91440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18" charset="0"/>
              <a:buChar char="•"/>
              <a:defRPr/>
            </a:pPr>
            <a:r>
              <a:rPr kumimoji="1" lang="zh-CN" altLang="en-US" sz="2400" dirty="0" smtClean="0">
                <a:latin typeface="+mj-lt"/>
                <a:ea typeface="宋体" panose="02010600030101010101" pitchFamily="2" charset="-122"/>
              </a:rPr>
              <a:t>流（</a:t>
            </a:r>
            <a:r>
              <a:rPr kumimoji="1" lang="en-US" altLang="zh-CN" sz="2400" dirty="0" smtClean="0">
                <a:latin typeface="+mj-lt"/>
                <a:ea typeface="宋体" panose="02010600030101010101" pitchFamily="2" charset="-122"/>
              </a:rPr>
              <a:t>Stream</a:t>
            </a:r>
            <a:r>
              <a:rPr kumimoji="1" lang="zh-CN" altLang="en-US" sz="2400" dirty="0" smtClean="0">
                <a:latin typeface="+mj-lt"/>
                <a:ea typeface="宋体" panose="02010600030101010101" pitchFamily="2" charset="-122"/>
              </a:rPr>
              <a:t>）是指从源节点到目标节点的数据流动。</a:t>
            </a:r>
            <a:endParaRPr kumimoji="1" lang="zh-CN" altLang="en-US" sz="2400" dirty="0" smtClean="0">
              <a:latin typeface="+mj-lt"/>
              <a:ea typeface="宋体" panose="02010600030101010101" pitchFamily="2" charset="-122"/>
            </a:endParaRPr>
          </a:p>
          <a:p>
            <a:pPr marL="361950" marR="0" lvl="0" indent="-361950" defTabSz="91440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18" charset="0"/>
              <a:buChar char="•"/>
              <a:defRPr/>
            </a:pPr>
            <a:r>
              <a:rPr kumimoji="1" lang="zh-CN" altLang="en-US" sz="2400" dirty="0" smtClean="0">
                <a:latin typeface="+mj-lt"/>
                <a:ea typeface="宋体" panose="02010600030101010101" pitchFamily="2" charset="-122"/>
              </a:rPr>
              <a:t>源节点和目标节点可以是文件、网络、内存、键盘、显示器等等。</a:t>
            </a:r>
            <a:endParaRPr kumimoji="1" lang="zh-CN" altLang="en-US" sz="2400" dirty="0" smtClean="0">
              <a:latin typeface="+mj-lt"/>
              <a:ea typeface="宋体" panose="02010600030101010101" pitchFamily="2" charset="-122"/>
            </a:endParaRPr>
          </a:p>
          <a:p>
            <a:pPr marL="361950" marR="0" lvl="0" indent="-361950" defTabSz="91440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18" charset="0"/>
              <a:buChar char="•"/>
              <a:defRPr/>
            </a:pPr>
            <a:r>
              <a:rPr kumimoji="1" lang="zh-CN" altLang="en-US" sz="2400" dirty="0" smtClean="0">
                <a:latin typeface="+mj-lt"/>
                <a:ea typeface="宋体" panose="02010600030101010101" pitchFamily="2" charset="-122"/>
              </a:rPr>
              <a:t>源节点的数据流称为输入流（用来读取数据）。</a:t>
            </a:r>
            <a:endParaRPr kumimoji="1" lang="zh-CN" altLang="en-US" sz="2400" dirty="0" smtClean="0">
              <a:latin typeface="+mj-lt"/>
              <a:ea typeface="宋体" panose="02010600030101010101" pitchFamily="2" charset="-122"/>
            </a:endParaRPr>
          </a:p>
          <a:p>
            <a:pPr marL="361950" marR="0" lvl="0" indent="-361950" defTabSz="91440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18" charset="0"/>
              <a:buChar char="•"/>
              <a:defRPr/>
            </a:pPr>
            <a:r>
              <a:rPr kumimoji="1" lang="zh-CN" altLang="en-US" sz="2400" dirty="0" smtClean="0">
                <a:latin typeface="+mj-lt"/>
                <a:ea typeface="宋体" panose="02010600030101010101" pitchFamily="2" charset="-122"/>
              </a:rPr>
              <a:t>目标节点的数据流称为输出流（用来写入数据）。</a:t>
            </a:r>
            <a:endParaRPr kumimoji="1" lang="zh-CN" altLang="en-US" sz="2400" dirty="0" smtClean="0">
              <a:latin typeface="+mj-lt"/>
              <a:ea typeface="宋体" panose="0201060003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976" y="4786322"/>
            <a:ext cx="6984776" cy="115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练    习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编写程序，在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方法中读取键盘键入的</a:t>
            </a:r>
            <a:r>
              <a:rPr lang="en-US" altLang="zh-CN" sz="2400" dirty="0" smtClean="0">
                <a:ea typeface="宋体" panose="02010600030101010101" pitchFamily="2" charset="-122"/>
              </a:rPr>
              <a:t>10</a:t>
            </a:r>
            <a:r>
              <a:rPr lang="zh-CN" altLang="en-US" sz="2400" dirty="0" smtClean="0">
                <a:ea typeface="宋体" panose="02010600030101010101" pitchFamily="2" charset="-122"/>
              </a:rPr>
              <a:t>组数字，将这些数字保存在</a:t>
            </a:r>
            <a:r>
              <a:rPr lang="en-US" altLang="zh-CN" sz="2400" dirty="0" smtClean="0">
                <a:ea typeface="宋体" panose="02010600030101010101" pitchFamily="2" charset="-122"/>
              </a:rPr>
              <a:t>num.txt</a:t>
            </a:r>
            <a:r>
              <a:rPr lang="zh-CN" altLang="en-US" sz="2400" dirty="0" smtClean="0">
                <a:ea typeface="宋体" panose="02010600030101010101" pitchFamily="2" charset="-122"/>
              </a:rPr>
              <a:t>文件中；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查看</a:t>
            </a:r>
            <a:r>
              <a:rPr lang="en-US" altLang="zh-CN" sz="2400" dirty="0" smtClean="0">
                <a:ea typeface="宋体" panose="02010600030101010101" pitchFamily="2" charset="-122"/>
              </a:rPr>
              <a:t>num.txt</a:t>
            </a:r>
            <a:r>
              <a:rPr lang="zh-CN" altLang="en-US" sz="2400" dirty="0" smtClean="0">
                <a:ea typeface="宋体" panose="02010600030101010101" pitchFamily="2" charset="-122"/>
              </a:rPr>
              <a:t>文件的内容，验证复制是否正确。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86491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请输入信息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退出输入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exit):");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标准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输入流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键盘输入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这个字节流包装成字符流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再包装成缓冲流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(System.in));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 = null;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((s =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br.readLine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()) != null) {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读取用户输入的一行数据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--&gt;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阻塞程序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s.equalsIgnoreCase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("e")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||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s.equalsIgnoreCase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("exit"))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安全退出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!!");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break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将读取到的整行字符串转成大写输出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("--&gt;:"+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s.toUpperCase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继续输入信息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	}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finally { 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!= null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br.close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关闭过滤流时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会自动关闭它包装的底层节点流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	}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	}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944" y="86289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ea typeface="宋体" panose="02010600030101010101" pitchFamily="2" charset="-122"/>
              </a:rPr>
              <a:t>打印流（了解）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实现将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的数据格式转化为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流：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提供了一系列重载的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方法，用于多种数据类型的输出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的输出不会抛出异常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可设置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flush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返回的是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的实例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(new File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("D:\\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IO\\text.txt"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FileNotFoundException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创建打印输出流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设置为自动刷新模式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写入换行符或字节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'\n' 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时都会刷新输出缓冲区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fos,true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!= null) 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	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把标准输出流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控制台输出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改成文件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System.setOut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&lt;= 255;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 {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((char)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% 50 == 0) {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每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个数据一行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换行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ps.close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第四节 其他</a:t>
            </a:r>
            <a:r>
              <a:rPr lang="en-US" altLang="zh-CN" sz="4400" dirty="0" smtClean="0">
                <a:solidFill>
                  <a:schemeClr val="bg1"/>
                </a:solidFill>
              </a:rPr>
              <a:t>IO</a:t>
            </a:r>
            <a:r>
              <a:rPr lang="zh-CN" altLang="en-US" sz="4400" dirty="0" smtClean="0">
                <a:solidFill>
                  <a:schemeClr val="bg1"/>
                </a:solidFill>
              </a:rPr>
              <a:t>流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76470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ea typeface="宋体" panose="02010600030101010101" pitchFamily="2" charset="-122"/>
              </a:rPr>
              <a:t>数据流（了解）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0858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为了方便地操作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语言的基本数据类型的数据，可以使用数据流。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数据流有两个类：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用于读取和写出基本数据类型的数据）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DataInputStream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分别“套接”在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节点流上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DataInputStream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中的方法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byte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readByte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readChar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	float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readFloat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double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readDouble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short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readShort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long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readLong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readUTF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                              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readFully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(byte[] b)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中的方法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将上述的方法的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改为相应的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2" y="873288"/>
            <a:ext cx="8815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dos = null;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 {	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创建连接到指定文件的数据输出流对象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dos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	"d:\\IOTest\\destData.dat"));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dos.writeUTF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中国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UTF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dos.writeBoolean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(false);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写入布尔值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dos.writeLong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(1234567890L);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写入长整数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写文件成功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!");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} 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} finally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{	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关闭流对象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try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 (dos != null) {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关闭过滤流时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会自动关闭它包装的底层节点流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dos.close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	}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472608" cy="792088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类支持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随机访问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的方式，程序可以直接跳到文件的任意地方来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读、写文件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支持只访问文件的部分内容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可以向已存在的文件后追加内容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对象包含一个记录指针，用以标示当前读写处的位置。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类对象可以自由移动记录指针：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getFilePointer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文件记录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的当前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seek(long pos)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将文件记录指针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定位到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570" y="692696"/>
            <a:ext cx="5860766" cy="792088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构造器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hlinkClick r:id="rId1" tooltip="java.io 中的类" action="ppaction://hlinkfile"/>
              </a:rPr>
              <a:t>File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hlinkClick r:id="rId2" tooltip="java.lang 中的类" action="ppaction://hlinkfile"/>
              </a:rPr>
              <a:t>String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mode)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hlinkClick r:id="rId2" tooltip="java.lang 中的类" action="ppaction://hlinkfile"/>
              </a:rPr>
              <a:t>String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name,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hlinkClick r:id="rId2" tooltip="java.lang 中的类" action="ppaction://hlinkfile"/>
              </a:rPr>
              <a:t>String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mode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类实例需要指定一个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mode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参数，该参数指定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的访问模式：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r: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以只读方式打开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rw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：打开以便读取和写入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rwd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写入；同步文件内容的更新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ws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写入；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同步文件内容和元数据的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588224" y="2420888"/>
            <a:ext cx="1152128" cy="9361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83845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读取文件内容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68981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raf</a:t>
            </a:r>
            <a:r>
              <a:rPr lang="en-US" altLang="zh-CN" sz="2400" dirty="0"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(“test.txt”, “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rw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raf.seek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(5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byte </a:t>
            </a:r>
            <a:r>
              <a:rPr lang="en-US" altLang="zh-CN" sz="2400" dirty="0">
                <a:cs typeface="Times New Roman" panose="02020603050405020304" pitchFamily="18" charset="0"/>
              </a:rPr>
              <a:t>[] b = new byte[1024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];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off = 0;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cs typeface="Times New Roman" panose="02020603050405020304" pitchFamily="18" charset="0"/>
              </a:rPr>
              <a:t> = 5;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raf.read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(b</a:t>
            </a:r>
            <a:r>
              <a:rPr lang="en-US" altLang="zh-CN" sz="2400" dirty="0">
                <a:cs typeface="Times New Roman" panose="02020603050405020304" pitchFamily="18" charset="0"/>
              </a:rPr>
              <a:t>, off, </a:t>
            </a:r>
            <a:r>
              <a:rPr lang="en-US" altLang="zh-CN" sz="2400" dirty="0" err="1"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	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cs typeface="Times New Roman" panose="02020603050405020304" pitchFamily="18" charset="0"/>
              </a:rPr>
              <a:t> = new String(b, 0, </a:t>
            </a:r>
            <a:r>
              <a:rPr lang="en-US" altLang="zh-CN" sz="2400" dirty="0" err="1"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	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raf.close</a:t>
            </a:r>
            <a:r>
              <a:rPr lang="en-US" altLang="zh-CN" sz="2400" dirty="0">
                <a:cs typeface="Times New Roman" panose="02020603050405020304" pitchFamily="18" charset="0"/>
              </a:rPr>
              <a:t>();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835696" y="3068960"/>
            <a:ext cx="4752528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5696" y="3284984"/>
            <a:ext cx="4752528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588224" y="2852936"/>
            <a:ext cx="1944216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流程图: 磁盘 2"/>
          <p:cNvSpPr/>
          <p:nvPr/>
        </p:nvSpPr>
        <p:spPr>
          <a:xfrm>
            <a:off x="827584" y="2852936"/>
            <a:ext cx="1008112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3573016"/>
            <a:ext cx="47525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979712" y="2852936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1840" y="23496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979712" y="4437112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24" y="46531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868144" y="3645024"/>
            <a:ext cx="720080" cy="21602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5805264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字节流：以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为单位传输</a:t>
            </a:r>
            <a:endParaRPr lang="en-US" altLang="zh-CN" dirty="0" smtClean="0"/>
          </a:p>
          <a:p>
            <a:r>
              <a:rPr lang="zh-CN" altLang="en-US" dirty="0" smtClean="0"/>
              <a:t>字符流：以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为单位传输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443711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 = new File(“d:\\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\\hello.txt”)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483768" y="3681028"/>
            <a:ext cx="360040" cy="244740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5696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节点流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491880" y="3933056"/>
            <a:ext cx="815952" cy="219537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1840" y="602128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处理流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887924" y="4221088"/>
            <a:ext cx="684076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76644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文件内容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06264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("test.txt", "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rw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raf.seek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(5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先读出来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temp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raf.readLine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raf.seek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raf.write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("xyz".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getBytes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raf.write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temp.getBytes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raf.close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第五节 使用</a:t>
            </a:r>
            <a:r>
              <a:rPr lang="en-US" altLang="zh-CN" sz="4400" dirty="0" err="1" smtClean="0">
                <a:solidFill>
                  <a:schemeClr val="bg1"/>
                </a:solidFill>
              </a:rPr>
              <a:t>java.io.File</a:t>
            </a:r>
            <a:r>
              <a:rPr lang="zh-CN" altLang="en-US" sz="4400" dirty="0" smtClean="0">
                <a:solidFill>
                  <a:schemeClr val="bg1"/>
                </a:solidFill>
              </a:rPr>
              <a:t>类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java.io.File类：</a:t>
            </a:r>
            <a:r>
              <a:rPr lang="zh-CN" altLang="en-US" sz="2400" b="1" dirty="0">
                <a:ea typeface="宋体" panose="02010600030101010101" pitchFamily="2" charset="-122"/>
              </a:rPr>
              <a:t>文件和目录路径名的抽象表示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形式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，与平台无关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能新建、删除、重命名文件和目录，但 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输出流。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对象可以作为参数传递给流的构造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anose="02020603050405020304" pitchFamily="18" charset="0"/>
              </a:rPr>
              <a:t>File类</a:t>
            </a:r>
            <a:endParaRPr lang="zh-CN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+mn-lt"/>
                <a:cs typeface="Times New Roman" panose="02020603050405020304" pitchFamily="18" charset="0"/>
              </a:rPr>
              <a:t>File类的常见构造方法：</a:t>
            </a:r>
            <a:endParaRPr lang="zh-CN" altLang="en-US" sz="2800" b="1" dirty="0" smtClean="0">
              <a:latin typeface="+mn-lt"/>
              <a:cs typeface="Times New Roman" panose="02020603050405020304" pitchFamily="18" charset="0"/>
            </a:endParaRPr>
          </a:p>
          <a:p>
            <a:pPr marL="7200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public File(String pathname)</a:t>
            </a:r>
            <a:endParaRPr lang="zh-CN" altLang="en-US" sz="2400" b="1" dirty="0" smtClean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  <a:endParaRPr lang="zh-CN" altLang="en-US" sz="2400" dirty="0" smtClean="0">
              <a:latin typeface="+mn-lt"/>
              <a:cs typeface="Times New Roman" panose="02020603050405020304" pitchFamily="18" charset="0"/>
            </a:endParaRPr>
          </a:p>
          <a:p>
            <a:pPr marL="7200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public File(String parent,String child)</a:t>
            </a:r>
            <a:endParaRPr lang="zh-CN" altLang="en-US" sz="2400" b="1" dirty="0" smtClean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          以parent为父路径，child为子路径创建File对象。</a:t>
            </a:r>
            <a:endParaRPr lang="zh-CN" altLang="en-US" sz="2400" dirty="0" smtClean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的静态属性String separator存储了当前系统的路径分隔符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UNIX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中，此字段为‘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’，在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Windows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中，为‘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\\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’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访问文件名：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getAbsoluteFile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getAbsolutePath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getParent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renameTo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(File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文件检测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xists()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canWrite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canRead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isDirectory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文件操作相关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createNewFile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elete()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获取常规文件信息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目录操作相关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mkDirs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list()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/dir1");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(!dir1.exists()) {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不存在，就创建为目录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dir1.mkdir();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dir2 = new File(dir1, "dir2"); 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如果还不存在，就创建为目录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dir2.mkdirs();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dir4 = new File(dir1, "dir3/dir4");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(!dir4.exists())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dir4.mkdirs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如果还不存在，就创建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file.createNewFile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练 习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92" y="206084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构造器，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一个目录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）在其中创建多个文件和目录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）编写方法，实现删除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中文件的操作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练 习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92" y="2060848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dirty="0" smtClean="0">
                <a:ea typeface="宋体" panose="02010600030101010101" pitchFamily="2" charset="-122"/>
              </a:rPr>
              <a:t>编写程序，在</a:t>
            </a:r>
            <a:r>
              <a:rPr lang="en-US" altLang="zh-CN" sz="2800" dirty="0" smtClean="0">
                <a:ea typeface="宋体" panose="02010600030101010101" pitchFamily="2" charset="-122"/>
              </a:rPr>
              <a:t>main</a:t>
            </a:r>
            <a:r>
              <a:rPr lang="zh-CN" altLang="en-US" sz="2800" dirty="0" smtClean="0">
                <a:ea typeface="宋体" panose="02010600030101010101" pitchFamily="2" charset="-122"/>
              </a:rPr>
              <a:t>方法中，在当前目录下创建一个新目录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newDir</a:t>
            </a:r>
            <a:r>
              <a:rPr lang="zh-CN" altLang="en-US" sz="2800" dirty="0" smtClean="0">
                <a:ea typeface="宋体" panose="02010600030101010101" pitchFamily="2" charset="-122"/>
              </a:rPr>
              <a:t>；</a:t>
            </a:r>
            <a:endParaRPr lang="zh-CN" altLang="en-US" sz="28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dirty="0" smtClean="0">
                <a:ea typeface="宋体" panose="02010600030101010101" pitchFamily="2" charset="-122"/>
              </a:rPr>
              <a:t>获取当前目录中所有文件列表信息，把这些信息写到目录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newDir</a:t>
            </a:r>
            <a:r>
              <a:rPr lang="zh-CN" altLang="en-US" sz="2800" dirty="0" smtClean="0">
                <a:ea typeface="宋体" panose="02010600030101010101" pitchFamily="2" charset="-122"/>
              </a:rPr>
              <a:t>中的</a:t>
            </a:r>
            <a:r>
              <a:rPr lang="en-US" altLang="zh-CN" sz="2800" dirty="0" smtClean="0">
                <a:ea typeface="宋体" panose="02010600030101010101" pitchFamily="2" charset="-122"/>
              </a:rPr>
              <a:t>info.txt</a:t>
            </a:r>
            <a:r>
              <a:rPr lang="zh-CN" altLang="en-US" sz="2800" dirty="0" smtClean="0">
                <a:ea typeface="宋体" panose="02010600030101010101" pitchFamily="2" charset="-122"/>
              </a:rPr>
              <a:t>文件中。</a:t>
            </a:r>
            <a:endParaRPr lang="zh-CN" altLang="en-US" sz="2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流的分类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数据单位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r>
              <a:rPr lang="en-US" altLang="zh-CN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(8 bit)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，字符流</a:t>
            </a:r>
            <a:r>
              <a:rPr lang="en-US" altLang="zh-CN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(16 bit)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数据流的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流向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输入流，输出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endParaRPr lang="zh-CN" altLang="en-US" sz="2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流的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角色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的不同分为：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节点流，处理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endParaRPr lang="en-US" altLang="zh-CN" sz="2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/>
        </p:nvGraphicFramePr>
        <p:xfrm>
          <a:off x="899592" y="3140968"/>
          <a:ext cx="6984776" cy="1584176"/>
        </p:xfrm>
        <a:graphic>
          <a:graphicData uri="http://schemas.openxmlformats.org/drawingml/2006/table">
            <a:tbl>
              <a:tblPr/>
              <a:tblGrid>
                <a:gridCol w="2327131"/>
                <a:gridCol w="2328823"/>
                <a:gridCol w="2328822"/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字节流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字符流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输入流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InputStream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Reader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输出流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OutputStream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Writer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由这四个类派生出来的子类名称都是以其父类名作为子类名后缀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IO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流体系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&amp; Reader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Reader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是所有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输入流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的基类。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read()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read(byte[] b)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read(byte[] b,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off,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FileReader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read()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read(char [] c)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read(char [] c,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off,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程序中打开的文件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显式关闭文件 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&amp; Writer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Writer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也非常相似：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</a:t>
            </a:r>
            <a:r>
              <a:rPr lang="en-US" altLang="zh-CN" b="1" dirty="0" err="1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char[]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cbuf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char[] buff,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off,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flush();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close();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需要先刷新，再关闭此流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因为字符流直接以字符作为操作单位，所以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Writer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可以用字符串来替换字符数组，即以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对象作为参数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off,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12062</Words>
  <Application>WPS 演示</Application>
  <PresentationFormat>全屏显示(4:3)</PresentationFormat>
  <Paragraphs>629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</vt:lpstr>
      <vt:lpstr>宋体</vt:lpstr>
      <vt:lpstr>Wingdings</vt:lpstr>
      <vt:lpstr>楷体</vt:lpstr>
      <vt:lpstr>Times New Roman</vt:lpstr>
      <vt:lpstr>Times</vt:lpstr>
      <vt:lpstr>Calibri</vt:lpstr>
      <vt:lpstr>Arial Unicode MS</vt:lpstr>
      <vt:lpstr>微软雅黑</vt:lpstr>
      <vt:lpstr>PPT模板</vt:lpstr>
      <vt:lpstr>第12章   IO流</vt:lpstr>
      <vt:lpstr>本章内容</vt:lpstr>
      <vt:lpstr>PowerPoint 演示文稿</vt:lpstr>
      <vt:lpstr>PowerPoint 演示文稿</vt:lpstr>
      <vt:lpstr>PowerPoint 演示文稿</vt:lpstr>
      <vt:lpstr>流的分类</vt:lpstr>
      <vt:lpstr>IO 流体系</vt:lpstr>
      <vt:lpstr>InputStream &amp; Reader</vt:lpstr>
      <vt:lpstr>OutputStream &amp; 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处理流之一：缓冲流</vt:lpstr>
      <vt:lpstr>PowerPoint 演示文稿</vt:lpstr>
      <vt:lpstr>练 习</vt:lpstr>
      <vt:lpstr>PowerPoint 演示文稿</vt:lpstr>
      <vt:lpstr>字节流的包装与链接</vt:lpstr>
      <vt:lpstr>PowerPoint 演示文稿</vt:lpstr>
      <vt:lpstr>对象的序列化</vt:lpstr>
      <vt:lpstr>对象的序列化</vt:lpstr>
      <vt:lpstr>使用对象流序列化对象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RandomAccessFile 类</vt:lpstr>
      <vt:lpstr>RandomAccessFile 类</vt:lpstr>
      <vt:lpstr>PowerPoint 演示文稿</vt:lpstr>
      <vt:lpstr>PowerPoint 演示文稿</vt:lpstr>
      <vt:lpstr>PowerPoint 演示文稿</vt:lpstr>
      <vt:lpstr>File 类</vt:lpstr>
      <vt:lpstr>PowerPoint 演示文稿</vt:lpstr>
      <vt:lpstr>File 类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706</cp:revision>
  <dcterms:created xsi:type="dcterms:W3CDTF">2012-08-05T14:09:00Z</dcterms:created>
  <dcterms:modified xsi:type="dcterms:W3CDTF">2016-12-13T06:26:26Z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