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8" r:id="rId3"/>
    <p:sldId id="579" r:id="rId5"/>
    <p:sldId id="339" r:id="rId6"/>
    <p:sldId id="545" r:id="rId7"/>
    <p:sldId id="438" r:id="rId8"/>
    <p:sldId id="548" r:id="rId9"/>
    <p:sldId id="578" r:id="rId10"/>
    <p:sldId id="555" r:id="rId11"/>
    <p:sldId id="556" r:id="rId12"/>
    <p:sldId id="557" r:id="rId13"/>
    <p:sldId id="567" r:id="rId14"/>
    <p:sldId id="558" r:id="rId15"/>
    <p:sldId id="559" r:id="rId16"/>
    <p:sldId id="560" r:id="rId17"/>
    <p:sldId id="561" r:id="rId18"/>
    <p:sldId id="562" r:id="rId19"/>
    <p:sldId id="563" r:id="rId20"/>
    <p:sldId id="342" r:id="rId21"/>
    <p:sldId id="499" r:id="rId22"/>
    <p:sldId id="498" r:id="rId23"/>
    <p:sldId id="564" r:id="rId24"/>
    <p:sldId id="565" r:id="rId25"/>
    <p:sldId id="500" r:id="rId26"/>
    <p:sldId id="501" r:id="rId27"/>
    <p:sldId id="512" r:id="rId28"/>
    <p:sldId id="502" r:id="rId29"/>
    <p:sldId id="543" r:id="rId30"/>
    <p:sldId id="504" r:id="rId31"/>
    <p:sldId id="505" r:id="rId32"/>
    <p:sldId id="506" r:id="rId33"/>
    <p:sldId id="546" r:id="rId34"/>
    <p:sldId id="352" r:id="rId35"/>
    <p:sldId id="507" r:id="rId36"/>
    <p:sldId id="508" r:id="rId37"/>
    <p:sldId id="509" r:id="rId38"/>
    <p:sldId id="439" r:id="rId39"/>
    <p:sldId id="497" r:id="rId40"/>
    <p:sldId id="544" r:id="rId41"/>
    <p:sldId id="510" r:id="rId42"/>
    <p:sldId id="577" r:id="rId43"/>
    <p:sldId id="551" r:id="rId44"/>
    <p:sldId id="550" r:id="rId45"/>
    <p:sldId id="514" r:id="rId46"/>
    <p:sldId id="513" r:id="rId47"/>
    <p:sldId id="580" r:id="rId48"/>
    <p:sldId id="581" r:id="rId49"/>
    <p:sldId id="584" r:id="rId50"/>
    <p:sldId id="585" r:id="rId51"/>
    <p:sldId id="582" r:id="rId52"/>
    <p:sldId id="583" r:id="rId53"/>
    <p:sldId id="547" r:id="rId54"/>
    <p:sldId id="568" r:id="rId55"/>
    <p:sldId id="257"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8563" autoAdjust="0"/>
  </p:normalViewPr>
  <p:slideViewPr>
    <p:cSldViewPr>
      <p:cViewPr varScale="1">
        <p:scale>
          <a:sx n="75" d="100"/>
          <a:sy n="75" d="100"/>
        </p:scale>
        <p:origin x="-1236" y="-96"/>
      </p:cViewPr>
      <p:guideLst>
        <p:guide orient="horz" pos="2142"/>
        <p:guide pos="288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kern="1200" smtClean="0">
                <a:solidFill>
                  <a:schemeClr val="tx1"/>
                </a:solidFill>
                <a:effectLst/>
                <a:latin typeface="+mn-lt"/>
                <a:ea typeface="+mn-ea"/>
                <a:cs typeface="+mn-cs"/>
              </a:rPr>
              <a:t>PIO(parts</a:t>
            </a:r>
            <a:r>
              <a:rPr lang="en-US" altLang="zh-CN" sz="1200" b="0" i="0" u="none" strike="noStrike" kern="1200" baseline="0" smtClean="0">
                <a:solidFill>
                  <a:schemeClr val="tx1"/>
                </a:solidFill>
                <a:effectLst/>
                <a:latin typeface="+mn-lt"/>
                <a:ea typeface="+mn-ea"/>
                <a:cs typeface="+mn-cs"/>
              </a:rPr>
              <a:t> in one</a:t>
            </a:r>
            <a:r>
              <a:rPr lang="en-US" altLang="zh-CN" sz="1200" b="0" i="0" u="none" strike="noStrike"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模式下硬盘和内存之间的数据传输是由</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来控制的。</a:t>
            </a:r>
            <a:endParaRPr lang="zh-CN" altLang="en-US"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在</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模式下，</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只须向</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控制器下达指令，让</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控制器来处理数据的传送，数据传送完毕再把信息反馈给</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，这样就很大程度上减轻了</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资源占有率，可以大大节省系统资源。</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模式又可以分为</a:t>
            </a:r>
            <a:r>
              <a:rPr lang="en-US" altLang="zh-CN" sz="1200" b="0" i="0" kern="1200" smtClean="0">
                <a:solidFill>
                  <a:schemeClr val="tx1"/>
                </a:solidFill>
                <a:effectLst/>
                <a:latin typeface="+mn-lt"/>
                <a:ea typeface="+mn-ea"/>
                <a:cs typeface="+mn-cs"/>
              </a:rPr>
              <a:t>Single-Word DMA</a:t>
            </a:r>
            <a:r>
              <a:rPr lang="zh-CN" altLang="en-US" sz="1200" b="0" i="0" kern="1200" smtClean="0">
                <a:solidFill>
                  <a:schemeClr val="tx1"/>
                </a:solidFill>
                <a:effectLst/>
                <a:latin typeface="+mn-lt"/>
                <a:ea typeface="+mn-ea"/>
                <a:cs typeface="+mn-cs"/>
              </a:rPr>
              <a:t>（单字节</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Multi-Word DMA</a:t>
            </a:r>
            <a:r>
              <a:rPr lang="zh-CN" altLang="en-US" sz="1200" b="0" i="0" kern="1200" smtClean="0">
                <a:solidFill>
                  <a:schemeClr val="tx1"/>
                </a:solidFill>
                <a:effectLst/>
                <a:latin typeface="+mn-lt"/>
                <a:ea typeface="+mn-ea"/>
                <a:cs typeface="+mn-cs"/>
              </a:rPr>
              <a:t>（多字节</a:t>
            </a:r>
            <a:r>
              <a:rPr lang="en-US" altLang="zh-CN" sz="1200" b="0" i="0" kern="1200" smtClean="0">
                <a:solidFill>
                  <a:schemeClr val="tx1"/>
                </a:solidFill>
                <a:effectLst/>
                <a:latin typeface="+mn-lt"/>
                <a:ea typeface="+mn-ea"/>
                <a:cs typeface="+mn-cs"/>
              </a:rPr>
              <a:t>DMA</a:t>
            </a:r>
            <a:r>
              <a:rPr lang="zh-CN" altLang="en-US" sz="1200" b="0" i="0" kern="1200" smtClean="0">
                <a:solidFill>
                  <a:schemeClr val="tx1"/>
                </a:solidFill>
                <a:effectLst/>
                <a:latin typeface="+mn-lt"/>
                <a:ea typeface="+mn-ea"/>
                <a:cs typeface="+mn-cs"/>
              </a:rPr>
              <a:t>）两种，其中所能达到的最大传输速率也只有</a:t>
            </a:r>
            <a:r>
              <a:rPr lang="en-US" altLang="zh-CN" sz="1200" b="0" i="0" kern="1200" smtClean="0">
                <a:solidFill>
                  <a:schemeClr val="tx1"/>
                </a:solidFill>
                <a:effectLst/>
                <a:latin typeface="+mn-lt"/>
                <a:ea typeface="+mn-ea"/>
                <a:cs typeface="+mn-cs"/>
              </a:rPr>
              <a:t>16.6MB/s</a:t>
            </a:r>
            <a:r>
              <a:rPr lang="zh-CN" altLang="en-US"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虽然</a:t>
            </a:r>
            <a:r>
              <a:rPr lang="en-US" altLang="zh-CN" smtClean="0"/>
              <a:t>FileChannel</a:t>
            </a:r>
            <a:r>
              <a:rPr lang="zh-CN" altLang="en-US" smtClean="0"/>
              <a:t>既可以读取、也可以写入，但</a:t>
            </a:r>
            <a:r>
              <a:rPr lang="en-US" altLang="zh-CN" smtClean="0"/>
              <a:t>FileInputStream</a:t>
            </a:r>
            <a:r>
              <a:rPr lang="zh-CN" altLang="en-US" smtClean="0"/>
              <a:t>获取的</a:t>
            </a:r>
            <a:r>
              <a:rPr lang="en-US" altLang="zh-CN" smtClean="0"/>
              <a:t>FileChannel</a:t>
            </a:r>
            <a:r>
              <a:rPr lang="zh-CN" altLang="en-US" smtClean="0"/>
              <a:t>只能读，</a:t>
            </a:r>
            <a:r>
              <a:rPr lang="en-US" altLang="zh-CN" smtClean="0"/>
              <a:t>FileOutputStream</a:t>
            </a:r>
            <a:r>
              <a:rPr lang="zh-CN" altLang="en-US" smtClean="0"/>
              <a:t>获取的</a:t>
            </a:r>
            <a:r>
              <a:rPr lang="en-US" altLang="zh-CN" smtClean="0"/>
              <a:t>FileChannel</a:t>
            </a:r>
            <a:r>
              <a:rPr lang="zh-CN" altLang="en-US" smtClean="0"/>
              <a:t>只能写。</a:t>
            </a:r>
            <a:r>
              <a:rPr lang="en-US" altLang="zh-CN" smtClean="0"/>
              <a:t>RandomAccessFile</a:t>
            </a:r>
            <a:r>
              <a:rPr lang="zh-CN" altLang="en-US" smtClean="0"/>
              <a:t>获取的</a:t>
            </a:r>
            <a:r>
              <a:rPr lang="en-US" altLang="zh-CN" smtClean="0"/>
              <a:t>FileChannel</a:t>
            </a:r>
            <a:r>
              <a:rPr lang="zh-CN" altLang="en-US" smtClean="0"/>
              <a:t>是只读的还是读写的</a:t>
            </a:r>
            <a:r>
              <a:rPr lang="en-US" altLang="zh-CN" smtClean="0"/>
              <a:t>Channel</a:t>
            </a:r>
            <a:r>
              <a:rPr lang="zh-CN" altLang="en-US" smtClean="0"/>
              <a:t>，取决于</a:t>
            </a:r>
            <a:r>
              <a:rPr lang="en-US" altLang="zh-CN" smtClean="0"/>
              <a:t>RandomAccessFile</a:t>
            </a:r>
            <a:r>
              <a:rPr lang="zh-CN" altLang="en-US" smtClean="0"/>
              <a:t>打开文件的模式。</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通道可以是单向的也可以是双向的。一个</a:t>
            </a:r>
            <a:r>
              <a:rPr lang="en-US" altLang="zh-CN" sz="1200" b="0" i="0" kern="1200" smtClean="0">
                <a:solidFill>
                  <a:schemeClr val="tx1"/>
                </a:solidFill>
                <a:effectLst/>
                <a:latin typeface="+mn-lt"/>
                <a:ea typeface="+mn-ea"/>
                <a:cs typeface="+mn-cs"/>
              </a:rPr>
              <a:t>Channel</a:t>
            </a:r>
            <a:r>
              <a:rPr lang="zh-CN" altLang="en-US" sz="1200" b="0" i="0" kern="1200" smtClean="0">
                <a:solidFill>
                  <a:schemeClr val="tx1"/>
                </a:solidFill>
                <a:effectLst/>
                <a:latin typeface="+mn-lt"/>
                <a:ea typeface="+mn-ea"/>
                <a:cs typeface="+mn-cs"/>
              </a:rPr>
              <a:t>类可能实现定义</a:t>
            </a:r>
            <a:r>
              <a:rPr lang="en-US" altLang="zh-CN" sz="1200" b="0" i="0" kern="1200" smtClean="0">
                <a:solidFill>
                  <a:schemeClr val="tx1"/>
                </a:solidFill>
                <a:effectLst/>
                <a:latin typeface="+mn-lt"/>
                <a:ea typeface="+mn-ea"/>
                <a:cs typeface="+mn-cs"/>
              </a:rPr>
              <a:t>read()</a:t>
            </a:r>
            <a:r>
              <a:rPr lang="zh-CN" altLang="en-US" sz="1200" b="0" i="0" kern="1200" smtClean="0">
                <a:solidFill>
                  <a:schemeClr val="tx1"/>
                </a:solidFill>
                <a:effectLst/>
                <a:latin typeface="+mn-lt"/>
                <a:ea typeface="+mn-ea"/>
                <a:cs typeface="+mn-cs"/>
              </a:rPr>
              <a:t>方法的</a:t>
            </a:r>
            <a:r>
              <a:rPr lang="en-US" altLang="zh-CN" sz="1200" b="0" i="0" kern="1200" smtClean="0">
                <a:solidFill>
                  <a:schemeClr val="tx1"/>
                </a:solidFill>
                <a:effectLst/>
                <a:latin typeface="+mn-lt"/>
                <a:ea typeface="+mn-ea"/>
                <a:cs typeface="+mn-cs"/>
              </a:rPr>
              <a:t>ReadableByteChannel</a:t>
            </a:r>
            <a:r>
              <a:rPr lang="zh-CN" altLang="en-US" sz="1200" b="0" i="0" kern="1200" smtClean="0">
                <a:solidFill>
                  <a:schemeClr val="tx1"/>
                </a:solidFill>
                <a:effectLst/>
                <a:latin typeface="+mn-lt"/>
                <a:ea typeface="+mn-ea"/>
                <a:cs typeface="+mn-cs"/>
              </a:rPr>
              <a:t>接口，而另一个</a:t>
            </a:r>
            <a:r>
              <a:rPr lang="en-US" altLang="zh-CN" sz="1200" b="0" i="0" kern="1200" smtClean="0">
                <a:solidFill>
                  <a:schemeClr val="tx1"/>
                </a:solidFill>
                <a:effectLst/>
                <a:latin typeface="+mn-lt"/>
                <a:ea typeface="+mn-ea"/>
                <a:cs typeface="+mn-cs"/>
              </a:rPr>
              <a:t>Channel</a:t>
            </a:r>
            <a:r>
              <a:rPr lang="zh-CN" altLang="en-US" sz="1200" b="0" i="0" kern="1200" smtClean="0">
                <a:solidFill>
                  <a:schemeClr val="tx1"/>
                </a:solidFill>
                <a:effectLst/>
                <a:latin typeface="+mn-lt"/>
                <a:ea typeface="+mn-ea"/>
                <a:cs typeface="+mn-cs"/>
              </a:rPr>
              <a:t>类也许实现</a:t>
            </a:r>
            <a:r>
              <a:rPr lang="en-US" altLang="zh-CN" sz="1200" b="0" i="0" kern="1200" smtClean="0">
                <a:solidFill>
                  <a:schemeClr val="tx1"/>
                </a:solidFill>
                <a:effectLst/>
                <a:latin typeface="+mn-lt"/>
                <a:ea typeface="+mn-ea"/>
                <a:cs typeface="+mn-cs"/>
              </a:rPr>
              <a:t>WritableByteChannel</a:t>
            </a:r>
            <a:r>
              <a:rPr lang="zh-CN" altLang="en-US" sz="1200" b="0" i="0" kern="1200" smtClean="0">
                <a:solidFill>
                  <a:schemeClr val="tx1"/>
                </a:solidFill>
                <a:effectLst/>
                <a:latin typeface="+mn-lt"/>
                <a:ea typeface="+mn-ea"/>
                <a:cs typeface="+mn-cs"/>
              </a:rPr>
              <a:t>接口以提供</a:t>
            </a:r>
            <a:r>
              <a:rPr lang="en-US" altLang="zh-CN" sz="1200" b="0" i="0" kern="1200" smtClean="0">
                <a:solidFill>
                  <a:schemeClr val="tx1"/>
                </a:solidFill>
                <a:effectLst/>
                <a:latin typeface="+mn-lt"/>
                <a:ea typeface="+mn-ea"/>
                <a:cs typeface="+mn-cs"/>
              </a:rPr>
              <a:t>write()</a:t>
            </a:r>
            <a:r>
              <a:rPr lang="zh-CN" altLang="en-US" sz="1200" b="0" i="0" kern="1200" smtClean="0">
                <a:solidFill>
                  <a:schemeClr val="tx1"/>
                </a:solidFill>
                <a:effectLst/>
                <a:latin typeface="+mn-lt"/>
                <a:ea typeface="+mn-ea"/>
                <a:cs typeface="+mn-cs"/>
              </a:rPr>
              <a:t>方法。实现这两种接口其中之一的类都是单向的，只能在一个方向上传输数据。如果一个类同时实现这两个接口，那么它是双向的，可以双向传输数据，比如：</a:t>
            </a:r>
            <a:r>
              <a:rPr lang="en-US" altLang="zh-CN" sz="1200" b="0" i="0" kern="1200" smtClean="0">
                <a:solidFill>
                  <a:schemeClr val="tx1"/>
                </a:solidFill>
                <a:effectLst/>
                <a:latin typeface="+mn-lt"/>
                <a:ea typeface="+mn-ea"/>
                <a:cs typeface="+mn-cs"/>
              </a:rPr>
              <a:t>ByteChannel</a:t>
            </a:r>
            <a:r>
              <a:rPr lang="zh-CN" altLang="en-US"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jpe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0.png"/><Relationship Id="rId1" Type="http://schemas.openxmlformats.org/officeDocument/2006/relationships/image" Target="../media/image2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ctrTitle" idx="4294967295"/>
          </p:nvPr>
        </p:nvSpPr>
        <p:spPr>
          <a:xfrm>
            <a:off x="474834" y="1363661"/>
            <a:ext cx="8129614" cy="2713411"/>
          </a:xfrm>
        </p:spPr>
        <p:txBody>
          <a:bodyPr>
            <a:normAutofit/>
          </a:bodyPr>
          <a:lstStyle/>
          <a:p>
            <a:r>
              <a:rPr lang="zh-CN" altLang="en-US"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12</a:t>
            </a:r>
            <a:r>
              <a:rPr lang="zh-CN" altLang="en-US"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章 </a:t>
            </a:r>
            <a:r>
              <a:rPr lang="en-US" altLang="zh-CN"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NIO</a:t>
            </a:r>
            <a:endParaRPr lang="zh-CN" altLang="zh-CN" sz="8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7" name="TextBox 6"/>
          <p:cNvSpPr txBox="1"/>
          <p:nvPr/>
        </p:nvSpPr>
        <p:spPr>
          <a:xfrm>
            <a:off x="0" y="5613047"/>
            <a:ext cx="9144000" cy="701040"/>
          </a:xfrm>
          <a:prstGeom prst="rect">
            <a:avLst/>
          </a:prstGeom>
          <a:noFill/>
        </p:spPr>
        <p:txBody>
          <a:bodyPr wrap="square" rtlCol="0">
            <a:spAutoFit/>
          </a:bodyPr>
          <a:lstStyle/>
          <a:p>
            <a:r>
              <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讲师：柴林燕</a:t>
            </a:r>
            <a:endParaRPr lang="zh-CN" altLang="en-US" sz="36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r>
              <a:rPr lang="en-US" altLang="zh-CN" sz="3600" b="1" smtClean="0">
                <a:ea typeface="宋体" panose="02010600030101010101" pitchFamily="2" charset="-122"/>
              </a:rPr>
              <a:t>Path</a:t>
            </a:r>
            <a:r>
              <a:rPr lang="zh-CN" altLang="en-US" sz="3600" b="1" smtClean="0">
                <a:ea typeface="宋体" panose="02010600030101010101" pitchFamily="2" charset="-122"/>
              </a:rPr>
              <a:t>、</a:t>
            </a:r>
            <a:r>
              <a:rPr lang="en-US" altLang="zh-CN" sz="3600" b="1" smtClean="0">
                <a:ea typeface="宋体" panose="02010600030101010101" pitchFamily="2" charset="-122"/>
              </a:rPr>
              <a:t>Paths</a:t>
            </a:r>
            <a:r>
              <a:rPr lang="zh-CN" altLang="en-US" sz="3600" b="1" smtClean="0">
                <a:ea typeface="宋体" panose="02010600030101010101" pitchFamily="2" charset="-122"/>
              </a:rPr>
              <a:t>和</a:t>
            </a:r>
            <a:r>
              <a:rPr lang="en-US" altLang="zh-CN" sz="3600" b="1" smtClean="0">
                <a:ea typeface="宋体" panose="02010600030101010101" pitchFamily="2" charset="-122"/>
              </a:rPr>
              <a:t>Files</a:t>
            </a:r>
            <a:r>
              <a:rPr lang="zh-CN" altLang="en-US" sz="3600" b="1" smtClean="0">
                <a:ea typeface="宋体" panose="02010600030101010101" pitchFamily="2" charset="-122"/>
              </a:rPr>
              <a:t>核心</a:t>
            </a:r>
            <a:r>
              <a:rPr lang="en-US" altLang="zh-CN" sz="3600" b="1" smtClean="0">
                <a:ea typeface="宋体" panose="02010600030101010101" pitchFamily="2" charset="-122"/>
              </a:rPr>
              <a:t>API</a:t>
            </a:r>
            <a:endParaRPr lang="zh-CN" altLang="en-US" sz="3600" b="1">
              <a:ea typeface="宋体" panose="02010600030101010101" pitchFamily="2" charset="-122"/>
            </a:endParaRPr>
          </a:p>
        </p:txBody>
      </p:sp>
      <p:sp>
        <p:nvSpPr>
          <p:cNvPr id="5" name="TextBox 4"/>
          <p:cNvSpPr txBox="1"/>
          <p:nvPr/>
        </p:nvSpPr>
        <p:spPr>
          <a:xfrm>
            <a:off x="372960" y="1772816"/>
            <a:ext cx="8087472" cy="1311128"/>
          </a:xfrm>
          <a:prstGeom prst="rect">
            <a:avLst/>
          </a:prstGeom>
          <a:noFill/>
        </p:spPr>
        <p:txBody>
          <a:bodyPr wrap="square" rtlCol="0">
            <a:spAutoFit/>
          </a:bodyPr>
          <a:lstStyle/>
          <a:p>
            <a:pPr marL="342900" indent="-342900">
              <a:lnSpc>
                <a:spcPct val="110000"/>
              </a:lnSpc>
              <a:buFont typeface="Wingdings" panose="05000000000000000000" pitchFamily="2" charset="2"/>
              <a:buChar char="l"/>
            </a:pPr>
            <a:r>
              <a:rPr lang="zh-CN" altLang="en-US" sz="2400" smtClean="0">
                <a:ea typeface="宋体" panose="02010600030101010101" pitchFamily="2" charset="-122"/>
              </a:rPr>
              <a:t>同时，</a:t>
            </a:r>
            <a:r>
              <a:rPr lang="en-US" altLang="zh-CN" sz="2400" smtClean="0">
                <a:ea typeface="宋体" panose="02010600030101010101" pitchFamily="2" charset="-122"/>
              </a:rPr>
              <a:t>NIO.2</a:t>
            </a:r>
            <a:r>
              <a:rPr lang="zh-CN" altLang="en-US" sz="2400" smtClean="0">
                <a:ea typeface="宋体" panose="02010600030101010101" pitchFamily="2" charset="-122"/>
              </a:rPr>
              <a:t>还提供了</a:t>
            </a:r>
            <a:r>
              <a:rPr lang="en-US" altLang="zh-CN" sz="2400" smtClean="0">
                <a:ea typeface="宋体" panose="02010600030101010101" pitchFamily="2" charset="-122"/>
              </a:rPr>
              <a:t>Files</a:t>
            </a:r>
            <a:r>
              <a:rPr lang="zh-CN" altLang="en-US" sz="2400" smtClean="0">
                <a:ea typeface="宋体" panose="02010600030101010101" pitchFamily="2" charset="-122"/>
              </a:rPr>
              <a:t>、</a:t>
            </a:r>
            <a:r>
              <a:rPr lang="en-US" altLang="zh-CN" sz="2400" smtClean="0">
                <a:ea typeface="宋体" panose="02010600030101010101" pitchFamily="2" charset="-122"/>
              </a:rPr>
              <a:t>Paths</a:t>
            </a:r>
            <a:r>
              <a:rPr lang="zh-CN" altLang="en-US" sz="2400" smtClean="0">
                <a:ea typeface="宋体" panose="02010600030101010101" pitchFamily="2" charset="-122"/>
              </a:rPr>
              <a:t>工具类，</a:t>
            </a:r>
            <a:r>
              <a:rPr lang="en-US" altLang="zh-CN" sz="2400" smtClean="0">
                <a:ea typeface="宋体" panose="02010600030101010101" pitchFamily="2" charset="-122"/>
              </a:rPr>
              <a:t>Files</a:t>
            </a:r>
            <a:r>
              <a:rPr lang="zh-CN" altLang="en-US" sz="2400" smtClean="0">
                <a:ea typeface="宋体" panose="02010600030101010101" pitchFamily="2" charset="-122"/>
              </a:rPr>
              <a:t>包含了大量静态的工具方法来操作文件；</a:t>
            </a:r>
            <a:r>
              <a:rPr lang="en-US" altLang="zh-CN" sz="2400" smtClean="0">
                <a:ea typeface="宋体" panose="02010600030101010101" pitchFamily="2" charset="-122"/>
              </a:rPr>
              <a:t>Paths</a:t>
            </a:r>
            <a:r>
              <a:rPr lang="zh-CN" altLang="en-US" sz="2400" smtClean="0">
                <a:ea typeface="宋体" panose="02010600030101010101" pitchFamily="2" charset="-122"/>
              </a:rPr>
              <a:t>则包含了两个返回</a:t>
            </a:r>
            <a:r>
              <a:rPr lang="en-US" altLang="zh-CN" sz="2400" smtClean="0">
                <a:ea typeface="宋体" panose="02010600030101010101" pitchFamily="2" charset="-122"/>
              </a:rPr>
              <a:t>Path</a:t>
            </a:r>
            <a:r>
              <a:rPr lang="zh-CN" altLang="en-US" sz="2400" smtClean="0">
                <a:ea typeface="宋体" panose="02010600030101010101" pitchFamily="2" charset="-122"/>
              </a:rPr>
              <a:t>的静态工厂方法。</a:t>
            </a:r>
            <a:endParaRPr lang="zh-CN" altLang="en-US" sz="2400">
              <a:ea typeface="宋体" panose="02010600030101010101" pitchFamily="2" charset="-122"/>
            </a:endParaRPr>
          </a:p>
        </p:txBody>
      </p:sp>
      <p:sp>
        <p:nvSpPr>
          <p:cNvPr id="6" name="矩形 5"/>
          <p:cNvSpPr/>
          <p:nvPr/>
        </p:nvSpPr>
        <p:spPr>
          <a:xfrm>
            <a:off x="372960" y="3356992"/>
            <a:ext cx="8640960" cy="1458861"/>
          </a:xfrm>
          <a:prstGeom prst="rect">
            <a:avLst/>
          </a:prstGeom>
        </p:spPr>
        <p:txBody>
          <a:bodyPr wrap="square">
            <a:spAutoFit/>
          </a:bodyPr>
          <a:lstStyle/>
          <a:p>
            <a:pPr>
              <a:lnSpc>
                <a:spcPct val="120000"/>
              </a:lnSpc>
              <a:buFont typeface="Wingdings" panose="05000000000000000000" pitchFamily="2" charset="2"/>
              <a:buChar char="l"/>
            </a:pPr>
            <a:r>
              <a:rPr lang="en-US" altLang="zh-CN" sz="2400" smtClean="0">
                <a:ea typeface="宋体" panose="02010600030101010101" pitchFamily="2" charset="-122"/>
              </a:rPr>
              <a:t> Paths </a:t>
            </a:r>
            <a:r>
              <a:rPr lang="zh-CN" altLang="en-US" sz="2400" smtClean="0">
                <a:ea typeface="宋体" panose="02010600030101010101" pitchFamily="2" charset="-122"/>
              </a:rPr>
              <a:t>类提供</a:t>
            </a:r>
            <a:r>
              <a:rPr lang="zh-CN" altLang="en-US" sz="2400">
                <a:ea typeface="宋体" panose="02010600030101010101" pitchFamily="2" charset="-122"/>
              </a:rPr>
              <a:t>的静态 </a:t>
            </a:r>
            <a:r>
              <a:rPr lang="en-US" altLang="zh-CN" sz="2400">
                <a:ea typeface="宋体" panose="02010600030101010101" pitchFamily="2" charset="-122"/>
              </a:rPr>
              <a:t>get() </a:t>
            </a:r>
            <a:r>
              <a:rPr lang="zh-CN" altLang="en-US" sz="2400">
                <a:ea typeface="宋体" panose="02010600030101010101" pitchFamily="2" charset="-122"/>
              </a:rPr>
              <a:t>方法用来获取 </a:t>
            </a:r>
            <a:r>
              <a:rPr lang="en-US" altLang="zh-CN" sz="2400">
                <a:ea typeface="宋体" panose="02010600030101010101" pitchFamily="2" charset="-122"/>
              </a:rPr>
              <a:t>Path </a:t>
            </a:r>
            <a:r>
              <a:rPr lang="zh-CN" altLang="en-US" sz="2400">
                <a:ea typeface="宋体" panose="02010600030101010101" pitchFamily="2" charset="-122"/>
              </a:rPr>
              <a:t>对象：</a:t>
            </a:r>
            <a:endParaRPr lang="en-US" altLang="zh-CN" sz="2400">
              <a:ea typeface="宋体" panose="02010600030101010101" pitchFamily="2" charset="-122"/>
            </a:endParaRPr>
          </a:p>
          <a:p>
            <a:pPr lvl="1">
              <a:lnSpc>
                <a:spcPct val="150000"/>
              </a:lnSpc>
              <a:buFont typeface="Wingdings" panose="05000000000000000000" pitchFamily="2" charset="2"/>
              <a:buChar char="Ø"/>
            </a:pPr>
            <a:r>
              <a:rPr lang="en-US" altLang="zh-CN" sz="2000">
                <a:solidFill>
                  <a:srgbClr val="FF0000"/>
                </a:solidFill>
                <a:ea typeface="宋体" panose="02010600030101010101" pitchFamily="2" charset="-122"/>
              </a:rPr>
              <a:t>static Path</a:t>
            </a:r>
            <a:r>
              <a:rPr lang="zh-CN" altLang="en-US" sz="2000">
                <a:solidFill>
                  <a:srgbClr val="FF0000"/>
                </a:solidFill>
                <a:ea typeface="宋体" panose="02010600030101010101" pitchFamily="2" charset="-122"/>
              </a:rPr>
              <a:t> </a:t>
            </a:r>
            <a:r>
              <a:rPr lang="en-US" altLang="zh-CN" sz="2000">
                <a:solidFill>
                  <a:srgbClr val="FF0000"/>
                </a:solidFill>
                <a:ea typeface="宋体" panose="02010600030101010101" pitchFamily="2" charset="-122"/>
              </a:rPr>
              <a:t>get(String first, String … more) : </a:t>
            </a:r>
            <a:r>
              <a:rPr lang="zh-CN" altLang="en-US" sz="2000">
                <a:ea typeface="宋体" panose="02010600030101010101" pitchFamily="2" charset="-122"/>
              </a:rPr>
              <a:t>用于将多个字符串串连成</a:t>
            </a:r>
            <a:r>
              <a:rPr lang="zh-CN" altLang="en-US" sz="2000" smtClean="0">
                <a:ea typeface="宋体" panose="02010600030101010101" pitchFamily="2" charset="-122"/>
              </a:rPr>
              <a:t>路径</a:t>
            </a:r>
            <a:endParaRPr lang="en-US" altLang="zh-CN" sz="2000">
              <a:ea typeface="宋体" panose="02010600030101010101" pitchFamily="2" charset="-122"/>
            </a:endParaRPr>
          </a:p>
          <a:p>
            <a:pPr lvl="1">
              <a:lnSpc>
                <a:spcPct val="150000"/>
              </a:lnSpc>
              <a:buFont typeface="Wingdings" panose="05000000000000000000" pitchFamily="2" charset="2"/>
              <a:buChar char="Ø"/>
            </a:pPr>
            <a:r>
              <a:rPr lang="en-US" altLang="zh-CN" sz="2000">
                <a:solidFill>
                  <a:srgbClr val="FF0000"/>
                </a:solidFill>
                <a:ea typeface="宋体" panose="02010600030101010101" pitchFamily="2" charset="-122"/>
              </a:rPr>
              <a:t>static Path get(URI uri): </a:t>
            </a:r>
            <a:r>
              <a:rPr lang="zh-CN" altLang="en-US" sz="2000">
                <a:ea typeface="宋体" panose="02010600030101010101" pitchFamily="2" charset="-122"/>
              </a:rPr>
              <a:t>返回指定</a:t>
            </a:r>
            <a:r>
              <a:rPr lang="en-US" altLang="zh-CN" sz="2000">
                <a:ea typeface="宋体" panose="02010600030101010101" pitchFamily="2" charset="-122"/>
              </a:rPr>
              <a:t>uri</a:t>
            </a:r>
            <a:r>
              <a:rPr lang="zh-CN" altLang="en-US" sz="2000">
                <a:ea typeface="宋体" panose="02010600030101010101" pitchFamily="2" charset="-122"/>
              </a:rPr>
              <a:t>对应的</a:t>
            </a:r>
            <a:r>
              <a:rPr lang="en-US" altLang="zh-CN" sz="2000">
                <a:ea typeface="宋体" panose="02010600030101010101" pitchFamily="2" charset="-122"/>
              </a:rPr>
              <a:t>Path</a:t>
            </a:r>
            <a:r>
              <a:rPr lang="zh-CN" altLang="en-US" sz="2000">
                <a:ea typeface="宋体" panose="02010600030101010101" pitchFamily="2" charset="-122"/>
              </a:rPr>
              <a:t>路径</a:t>
            </a:r>
            <a:endParaRPr lang="en-US" altLang="zh-CN" sz="200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pPr algn="ctr"/>
            <a:r>
              <a:rPr lang="en-US" altLang="zh-CN" sz="3600" b="1" smtClean="0">
                <a:ea typeface="宋体" panose="02010600030101010101" pitchFamily="2" charset="-122"/>
              </a:rPr>
              <a:t>URI</a:t>
            </a:r>
            <a:r>
              <a:rPr lang="zh-CN" altLang="en-US" sz="3600" b="1" smtClean="0">
                <a:ea typeface="宋体" panose="02010600030101010101" pitchFamily="2" charset="-122"/>
              </a:rPr>
              <a:t>、</a:t>
            </a:r>
            <a:r>
              <a:rPr lang="en-US" altLang="zh-CN" sz="3600" b="1" smtClean="0">
                <a:ea typeface="宋体" panose="02010600030101010101" pitchFamily="2" charset="-122"/>
              </a:rPr>
              <a:t>URL</a:t>
            </a:r>
            <a:r>
              <a:rPr lang="zh-CN" altLang="en-US" sz="3600" b="1" smtClean="0">
                <a:ea typeface="宋体" panose="02010600030101010101" pitchFamily="2" charset="-122"/>
              </a:rPr>
              <a:t>和</a:t>
            </a:r>
            <a:r>
              <a:rPr lang="en-US" altLang="zh-CN" sz="3600" b="1" smtClean="0">
                <a:ea typeface="宋体" panose="02010600030101010101" pitchFamily="2" charset="-122"/>
              </a:rPr>
              <a:t>URN</a:t>
            </a:r>
            <a:r>
              <a:rPr lang="zh-CN" altLang="en-US" sz="3600" b="1" smtClean="0">
                <a:ea typeface="宋体" panose="02010600030101010101" pitchFamily="2" charset="-122"/>
              </a:rPr>
              <a:t>的区别</a:t>
            </a:r>
            <a:endParaRPr lang="zh-CN" altLang="en-US" sz="3600" b="1">
              <a:ea typeface="宋体" panose="02010600030101010101" pitchFamily="2" charset="-122"/>
            </a:endParaRPr>
          </a:p>
        </p:txBody>
      </p:sp>
      <p:sp>
        <p:nvSpPr>
          <p:cNvPr id="5" name="矩形 4"/>
          <p:cNvSpPr/>
          <p:nvPr/>
        </p:nvSpPr>
        <p:spPr>
          <a:xfrm>
            <a:off x="395536" y="1510926"/>
            <a:ext cx="8424936" cy="4893647"/>
          </a:xfrm>
          <a:prstGeom prst="rect">
            <a:avLst/>
          </a:prstGeom>
        </p:spPr>
        <p:txBody>
          <a:bodyPr wrap="square">
            <a:spAutoFit/>
          </a:bodyPr>
          <a:lstStyle/>
          <a:p>
            <a:r>
              <a:rPr lang="en-US" altLang="zh-CN" sz="2400">
                <a:solidFill>
                  <a:srgbClr val="FF0000"/>
                </a:solidFill>
                <a:ea typeface="宋体" panose="02010600030101010101" pitchFamily="2" charset="-122"/>
              </a:rPr>
              <a:t>URI</a:t>
            </a:r>
            <a:r>
              <a:rPr lang="zh-CN" altLang="en-US" sz="2400">
                <a:solidFill>
                  <a:srgbClr val="FF0000"/>
                </a:solidFill>
                <a:ea typeface="宋体" panose="02010600030101010101" pitchFamily="2" charset="-122"/>
              </a:rPr>
              <a:t>，是</a:t>
            </a:r>
            <a:r>
              <a:rPr lang="en-US" altLang="zh-CN" sz="2400">
                <a:solidFill>
                  <a:srgbClr val="FF0000"/>
                </a:solidFill>
                <a:ea typeface="宋体" panose="02010600030101010101" pitchFamily="2" charset="-122"/>
              </a:rPr>
              <a:t>uniform resource identifier</a:t>
            </a:r>
            <a:r>
              <a:rPr lang="zh-CN" altLang="en-US" sz="2400">
                <a:solidFill>
                  <a:srgbClr val="FF0000"/>
                </a:solidFill>
                <a:ea typeface="宋体" panose="02010600030101010101" pitchFamily="2" charset="-122"/>
              </a:rPr>
              <a:t>，统一资源标识符，</a:t>
            </a:r>
            <a:r>
              <a:rPr lang="zh-CN" altLang="en-US" sz="2400">
                <a:ea typeface="宋体" panose="02010600030101010101" pitchFamily="2" charset="-122"/>
              </a:rPr>
              <a:t>用来唯一的标识一个资源。而</a:t>
            </a:r>
            <a:r>
              <a:rPr lang="en-US" altLang="zh-CN" sz="2400">
                <a:solidFill>
                  <a:srgbClr val="FF0000"/>
                </a:solidFill>
                <a:ea typeface="宋体" panose="02010600030101010101" pitchFamily="2" charset="-122"/>
              </a:rPr>
              <a:t>URL</a:t>
            </a:r>
            <a:r>
              <a:rPr lang="zh-CN" altLang="en-US" sz="2400">
                <a:solidFill>
                  <a:srgbClr val="FF0000"/>
                </a:solidFill>
                <a:ea typeface="宋体" panose="02010600030101010101" pitchFamily="2" charset="-122"/>
              </a:rPr>
              <a:t>是</a:t>
            </a:r>
            <a:r>
              <a:rPr lang="en-US" altLang="zh-CN" sz="2400">
                <a:solidFill>
                  <a:srgbClr val="FF0000"/>
                </a:solidFill>
                <a:ea typeface="宋体" panose="02010600030101010101" pitchFamily="2" charset="-122"/>
              </a:rPr>
              <a:t>uniform resource locator</a:t>
            </a:r>
            <a:r>
              <a:rPr lang="zh-CN" altLang="en-US" sz="2400">
                <a:solidFill>
                  <a:srgbClr val="FF0000"/>
                </a:solidFill>
                <a:ea typeface="宋体" panose="02010600030101010101" pitchFamily="2" charset="-122"/>
              </a:rPr>
              <a:t>，统一资源</a:t>
            </a:r>
            <a:r>
              <a:rPr lang="zh-CN" altLang="en-US" sz="2400" smtClean="0">
                <a:solidFill>
                  <a:srgbClr val="FF0000"/>
                </a:solidFill>
                <a:ea typeface="宋体" panose="02010600030101010101" pitchFamily="2" charset="-122"/>
              </a:rPr>
              <a:t>定位</a:t>
            </a:r>
            <a:r>
              <a:rPr lang="zh-CN" altLang="en-US" sz="2400">
                <a:solidFill>
                  <a:srgbClr val="FF0000"/>
                </a:solidFill>
                <a:ea typeface="宋体" panose="02010600030101010101" pitchFamily="2" charset="-122"/>
              </a:rPr>
              <a:t>符</a:t>
            </a:r>
            <a:r>
              <a:rPr lang="zh-CN" altLang="en-US" sz="2400" smtClean="0">
                <a:ea typeface="宋体" panose="02010600030101010101" pitchFamily="2" charset="-122"/>
              </a:rPr>
              <a:t>，</a:t>
            </a:r>
            <a:r>
              <a:rPr lang="zh-CN" altLang="en-US" sz="2400">
                <a:ea typeface="宋体" panose="02010600030101010101" pitchFamily="2" charset="-122"/>
              </a:rPr>
              <a:t>它是一种具体的</a:t>
            </a:r>
            <a:r>
              <a:rPr lang="en-US" altLang="zh-CN" sz="2400">
                <a:ea typeface="宋体" panose="02010600030101010101" pitchFamily="2" charset="-122"/>
              </a:rPr>
              <a:t>URI</a:t>
            </a:r>
            <a:r>
              <a:rPr lang="zh-CN" altLang="en-US" sz="2400">
                <a:ea typeface="宋体" panose="02010600030101010101" pitchFamily="2" charset="-122"/>
              </a:rPr>
              <a:t>，即</a:t>
            </a:r>
            <a:r>
              <a:rPr lang="en-US" altLang="zh-CN" sz="2400">
                <a:ea typeface="宋体" panose="02010600030101010101" pitchFamily="2" charset="-122"/>
              </a:rPr>
              <a:t>URL</a:t>
            </a:r>
            <a:r>
              <a:rPr lang="zh-CN" altLang="en-US" sz="2400">
                <a:ea typeface="宋体" panose="02010600030101010101" pitchFamily="2" charset="-122"/>
              </a:rPr>
              <a:t>可以用来标识一个资源，而且还指明了如何</a:t>
            </a:r>
            <a:r>
              <a:rPr lang="en-US" altLang="zh-CN" sz="2400">
                <a:ea typeface="宋体" panose="02010600030101010101" pitchFamily="2" charset="-122"/>
              </a:rPr>
              <a:t>locate</a:t>
            </a:r>
            <a:r>
              <a:rPr lang="zh-CN" altLang="en-US" sz="2400">
                <a:ea typeface="宋体" panose="02010600030101010101" pitchFamily="2" charset="-122"/>
              </a:rPr>
              <a:t>这个资源。而</a:t>
            </a:r>
            <a:r>
              <a:rPr lang="en-US" altLang="zh-CN" sz="2400">
                <a:ea typeface="宋体" panose="02010600030101010101" pitchFamily="2" charset="-122"/>
              </a:rPr>
              <a:t>URN</a:t>
            </a:r>
            <a:r>
              <a:rPr lang="zh-CN" altLang="en-US" sz="2400">
                <a:ea typeface="宋体" panose="02010600030101010101" pitchFamily="2" charset="-122"/>
              </a:rPr>
              <a:t>，</a:t>
            </a:r>
            <a:r>
              <a:rPr lang="en-US" altLang="zh-CN" sz="2400">
                <a:ea typeface="宋体" panose="02010600030101010101" pitchFamily="2" charset="-122"/>
              </a:rPr>
              <a:t>uniform resource name</a:t>
            </a:r>
            <a:r>
              <a:rPr lang="zh-CN" altLang="en-US" sz="2400">
                <a:ea typeface="宋体" panose="02010600030101010101" pitchFamily="2" charset="-122"/>
              </a:rPr>
              <a:t>，统一资源命名，是通过名字来标识资源，比如</a:t>
            </a:r>
            <a:r>
              <a:rPr lang="en-US" altLang="zh-CN" sz="2400">
                <a:ea typeface="宋体" panose="02010600030101010101" pitchFamily="2" charset="-122"/>
              </a:rPr>
              <a:t>mailto:java-net@java.sun.com</a:t>
            </a:r>
            <a:r>
              <a:rPr lang="zh-CN" altLang="en-US" sz="2400">
                <a:ea typeface="宋体" panose="02010600030101010101" pitchFamily="2" charset="-122"/>
              </a:rPr>
              <a:t>。也就是说，</a:t>
            </a:r>
            <a:r>
              <a:rPr lang="en-US" altLang="zh-CN" sz="2400">
                <a:ea typeface="宋体" panose="02010600030101010101" pitchFamily="2" charset="-122"/>
              </a:rPr>
              <a:t>URI</a:t>
            </a:r>
            <a:r>
              <a:rPr lang="zh-CN" altLang="en-US" sz="2400">
                <a:ea typeface="宋体" panose="02010600030101010101" pitchFamily="2" charset="-122"/>
              </a:rPr>
              <a:t>是以一种抽象的，高层次概念定义统一资源标识，而</a:t>
            </a:r>
            <a:r>
              <a:rPr lang="en-US" altLang="zh-CN" sz="2400">
                <a:ea typeface="宋体" panose="02010600030101010101" pitchFamily="2" charset="-122"/>
              </a:rPr>
              <a:t>URL</a:t>
            </a:r>
            <a:r>
              <a:rPr lang="zh-CN" altLang="en-US" sz="2400">
                <a:ea typeface="宋体" panose="02010600030101010101" pitchFamily="2" charset="-122"/>
              </a:rPr>
              <a:t>和</a:t>
            </a:r>
            <a:r>
              <a:rPr lang="en-US" altLang="zh-CN" sz="2400">
                <a:ea typeface="宋体" panose="02010600030101010101" pitchFamily="2" charset="-122"/>
              </a:rPr>
              <a:t>URN</a:t>
            </a:r>
            <a:r>
              <a:rPr lang="zh-CN" altLang="en-US" sz="2400">
                <a:ea typeface="宋体" panose="02010600030101010101" pitchFamily="2" charset="-122"/>
              </a:rPr>
              <a:t>则是具体的资源标识的方式。</a:t>
            </a:r>
            <a:r>
              <a:rPr lang="en-US" altLang="zh-CN" sz="2400">
                <a:ea typeface="宋体" panose="02010600030101010101" pitchFamily="2" charset="-122"/>
              </a:rPr>
              <a:t>URL</a:t>
            </a:r>
            <a:r>
              <a:rPr lang="zh-CN" altLang="en-US" sz="2400">
                <a:ea typeface="宋体" panose="02010600030101010101" pitchFamily="2" charset="-122"/>
              </a:rPr>
              <a:t>和</a:t>
            </a:r>
            <a:r>
              <a:rPr lang="en-US" altLang="zh-CN" sz="2400">
                <a:ea typeface="宋体" panose="02010600030101010101" pitchFamily="2" charset="-122"/>
              </a:rPr>
              <a:t>URN</a:t>
            </a:r>
            <a:r>
              <a:rPr lang="zh-CN" altLang="en-US" sz="2400">
                <a:ea typeface="宋体" panose="02010600030101010101" pitchFamily="2" charset="-122"/>
              </a:rPr>
              <a:t>都是一种</a:t>
            </a:r>
            <a:r>
              <a:rPr lang="en-US" altLang="zh-CN" sz="2400">
                <a:ea typeface="宋体" panose="02010600030101010101" pitchFamily="2" charset="-122"/>
              </a:rPr>
              <a:t>URI</a:t>
            </a:r>
            <a:r>
              <a:rPr lang="zh-CN" altLang="en-US" sz="2400" smtClean="0">
                <a:ea typeface="宋体" panose="02010600030101010101" pitchFamily="2" charset="-122"/>
              </a:rPr>
              <a:t>。</a:t>
            </a:r>
            <a:endParaRPr lang="en-US" altLang="zh-CN" sz="2400" smtClean="0">
              <a:ea typeface="宋体" panose="02010600030101010101" pitchFamily="2" charset="-122"/>
            </a:endParaRPr>
          </a:p>
          <a:p>
            <a:endParaRPr lang="en-US" altLang="zh-CN" sz="2400">
              <a:ea typeface="宋体" panose="02010600030101010101" pitchFamily="2" charset="-122"/>
            </a:endParaRPr>
          </a:p>
          <a:p>
            <a:r>
              <a:rPr lang="zh-CN" altLang="en-US" sz="2400">
                <a:ea typeface="宋体" panose="02010600030101010101" pitchFamily="2" charset="-122"/>
              </a:rPr>
              <a:t>在</a:t>
            </a:r>
            <a:r>
              <a:rPr lang="en-US" altLang="zh-CN" sz="2400">
                <a:ea typeface="宋体" panose="02010600030101010101" pitchFamily="2" charset="-122"/>
              </a:rPr>
              <a:t>Java</a:t>
            </a:r>
            <a:r>
              <a:rPr lang="zh-CN" altLang="en-US" sz="2400">
                <a:ea typeface="宋体" panose="02010600030101010101" pitchFamily="2" charset="-122"/>
              </a:rPr>
              <a:t>的</a:t>
            </a:r>
            <a:r>
              <a:rPr lang="en-US" altLang="zh-CN" sz="2400">
                <a:ea typeface="宋体" panose="02010600030101010101" pitchFamily="2" charset="-122"/>
              </a:rPr>
              <a:t>URI</a:t>
            </a:r>
            <a:r>
              <a:rPr lang="zh-CN" altLang="en-US" sz="2400">
                <a:ea typeface="宋体" panose="02010600030101010101" pitchFamily="2" charset="-122"/>
              </a:rPr>
              <a:t>中，一个</a:t>
            </a:r>
            <a:r>
              <a:rPr lang="en-US" altLang="zh-CN" sz="2400">
                <a:ea typeface="宋体" panose="02010600030101010101" pitchFamily="2" charset="-122"/>
              </a:rPr>
              <a:t>URI</a:t>
            </a:r>
            <a:r>
              <a:rPr lang="zh-CN" altLang="en-US" sz="2400">
                <a:ea typeface="宋体" panose="02010600030101010101" pitchFamily="2" charset="-122"/>
              </a:rPr>
              <a:t>实例可以代表绝对的，也可以是相对的，只要它符合</a:t>
            </a:r>
            <a:r>
              <a:rPr lang="en-US" altLang="zh-CN" sz="2400">
                <a:ea typeface="宋体" panose="02010600030101010101" pitchFamily="2" charset="-122"/>
              </a:rPr>
              <a:t>URI</a:t>
            </a:r>
            <a:r>
              <a:rPr lang="zh-CN" altLang="en-US" sz="2400">
                <a:ea typeface="宋体" panose="02010600030101010101" pitchFamily="2" charset="-122"/>
              </a:rPr>
              <a:t>的语法规则。而</a:t>
            </a:r>
            <a:r>
              <a:rPr lang="en-US" altLang="zh-CN" sz="2400">
                <a:ea typeface="宋体" panose="02010600030101010101" pitchFamily="2" charset="-122"/>
              </a:rPr>
              <a:t>URL</a:t>
            </a:r>
            <a:r>
              <a:rPr lang="zh-CN" altLang="en-US" sz="2400">
                <a:ea typeface="宋体" panose="02010600030101010101" pitchFamily="2" charset="-122"/>
              </a:rPr>
              <a:t>类</a:t>
            </a:r>
            <a:r>
              <a:rPr lang="zh-CN" altLang="en-US" sz="2400" smtClean="0">
                <a:ea typeface="宋体" panose="02010600030101010101" pitchFamily="2" charset="-122"/>
              </a:rPr>
              <a:t>则</a:t>
            </a:r>
            <a:endParaRPr lang="en-US" altLang="zh-CN" sz="2400" smtClean="0">
              <a:ea typeface="宋体" panose="02010600030101010101" pitchFamily="2" charset="-122"/>
            </a:endParaRPr>
          </a:p>
          <a:p>
            <a:r>
              <a:rPr lang="zh-CN" altLang="en-US" sz="2400" smtClean="0">
                <a:ea typeface="宋体" panose="02010600030101010101" pitchFamily="2" charset="-122"/>
              </a:rPr>
              <a:t>不仅</a:t>
            </a:r>
            <a:r>
              <a:rPr lang="zh-CN" altLang="en-US" sz="2400">
                <a:ea typeface="宋体" panose="02010600030101010101" pitchFamily="2" charset="-122"/>
              </a:rPr>
              <a:t>符合语义，还包含了定位该资源的信息</a:t>
            </a:r>
            <a:r>
              <a:rPr lang="zh-CN" altLang="en-US" sz="2400" smtClean="0">
                <a:ea typeface="宋体" panose="02010600030101010101" pitchFamily="2" charset="-122"/>
              </a:rPr>
              <a:t>，</a:t>
            </a:r>
            <a:endParaRPr lang="en-US" altLang="zh-CN" sz="2400" smtClean="0">
              <a:ea typeface="宋体" panose="02010600030101010101" pitchFamily="2" charset="-122"/>
            </a:endParaRPr>
          </a:p>
          <a:p>
            <a:r>
              <a:rPr lang="zh-CN" altLang="en-US" sz="2400" smtClean="0">
                <a:ea typeface="宋体" panose="02010600030101010101" pitchFamily="2" charset="-122"/>
              </a:rPr>
              <a:t>因此</a:t>
            </a:r>
            <a:r>
              <a:rPr lang="zh-CN" altLang="en-US" sz="2400">
                <a:ea typeface="宋体" panose="02010600030101010101" pitchFamily="2" charset="-122"/>
              </a:rPr>
              <a:t>它不能是相对</a:t>
            </a:r>
            <a:r>
              <a:rPr lang="zh-CN" altLang="en-US" sz="2400" smtClean="0">
                <a:ea typeface="宋体" panose="02010600030101010101" pitchFamily="2" charset="-122"/>
              </a:rPr>
              <a:t>的。</a:t>
            </a:r>
            <a:endParaRPr lang="zh-CN" altLang="en-US" sz="2400">
              <a:ea typeface="宋体" panose="02010600030101010101" pitchFamily="2" charset="-122"/>
            </a:endParaRPr>
          </a:p>
        </p:txBody>
      </p:sp>
      <p:pic>
        <p:nvPicPr>
          <p:cNvPr id="1026" name="Picture 2" descr="C:\Users\Administrator\Desktop\591228-20160116223301225-186683831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14591" y="5085184"/>
            <a:ext cx="2734362" cy="1647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Path</a:t>
            </a:r>
            <a:r>
              <a:rPr kumimoji="1" lang="zh-CN" altLang="en-US" b="1" smtClean="0">
                <a:solidFill>
                  <a:schemeClr val="tx1"/>
                </a:solidFill>
                <a:latin typeface="+mn-lt"/>
                <a:ea typeface="宋体" panose="02010600030101010101" pitchFamily="2" charset="-122"/>
              </a:rPr>
              <a:t>接口</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107504" y="1268760"/>
            <a:ext cx="8856984" cy="5373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en-US" altLang="zh-CN" smtClean="0">
                <a:ea typeface="宋体" panose="02010600030101010101" pitchFamily="2" charset="-122"/>
              </a:rPr>
              <a:t>Path</a:t>
            </a:r>
            <a:r>
              <a:rPr lang="zh-CN" altLang="en-US" sz="2000" smtClean="0">
                <a:ea typeface="宋体" panose="02010600030101010101" pitchFamily="2" charset="-122"/>
              </a:rPr>
              <a:t> </a:t>
            </a:r>
            <a:r>
              <a:rPr lang="zh-CN" altLang="en-US" sz="2400" smtClean="0">
                <a:ea typeface="宋体" panose="02010600030101010101" pitchFamily="2" charset="-122"/>
              </a:rPr>
              <a:t>常用方法：</a:t>
            </a:r>
            <a:endParaRPr lang="en-US" altLang="zh-CN" sz="2400" smtClean="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String toString() </a:t>
            </a:r>
            <a:r>
              <a:rPr lang="zh-CN" altLang="en-US" sz="2000">
                <a:ea typeface="宋体" panose="02010600030101010101" pitchFamily="2" charset="-122"/>
              </a:rPr>
              <a:t>： 返回调用 </a:t>
            </a:r>
            <a:r>
              <a:rPr lang="en-US" altLang="zh-CN" sz="2000">
                <a:ea typeface="宋体" panose="02010600030101010101" pitchFamily="2" charset="-122"/>
              </a:rPr>
              <a:t>Path </a:t>
            </a:r>
            <a:r>
              <a:rPr lang="zh-CN" altLang="en-US" sz="2000">
                <a:ea typeface="宋体" panose="02010600030101010101" pitchFamily="2" charset="-122"/>
              </a:rPr>
              <a:t>对象的字符串表示形式</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startsWith(String path) : </a:t>
            </a:r>
            <a:r>
              <a:rPr lang="zh-CN" altLang="en-US" sz="2000">
                <a:ea typeface="宋体" panose="02010600030101010101" pitchFamily="2" charset="-122"/>
              </a:rPr>
              <a:t>判断是否以 </a:t>
            </a:r>
            <a:r>
              <a:rPr lang="en-US" altLang="zh-CN" sz="2000">
                <a:ea typeface="宋体" panose="02010600030101010101" pitchFamily="2" charset="-122"/>
              </a:rPr>
              <a:t>path </a:t>
            </a:r>
            <a:r>
              <a:rPr lang="zh-CN" altLang="en-US" sz="2000">
                <a:ea typeface="宋体" panose="02010600030101010101" pitchFamily="2" charset="-122"/>
              </a:rPr>
              <a:t>路径开始</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endsWith(String path) : </a:t>
            </a:r>
            <a:r>
              <a:rPr lang="zh-CN" altLang="en-US" sz="2000">
                <a:ea typeface="宋体" panose="02010600030101010101" pitchFamily="2" charset="-122"/>
              </a:rPr>
              <a:t>判断是否以 </a:t>
            </a:r>
            <a:r>
              <a:rPr lang="en-US" altLang="zh-CN" sz="2000">
                <a:ea typeface="宋体" panose="02010600030101010101" pitchFamily="2" charset="-122"/>
              </a:rPr>
              <a:t>path </a:t>
            </a:r>
            <a:r>
              <a:rPr lang="zh-CN" altLang="en-US" sz="2000">
                <a:ea typeface="宋体" panose="02010600030101010101" pitchFamily="2" charset="-122"/>
              </a:rPr>
              <a:t>路径结束</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isAbsolute() : </a:t>
            </a:r>
            <a:r>
              <a:rPr lang="zh-CN" altLang="en-US" sz="2000">
                <a:ea typeface="宋体" panose="02010600030101010101" pitchFamily="2" charset="-122"/>
              </a:rPr>
              <a:t>判断是否是绝对路径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getParent() </a:t>
            </a:r>
            <a:r>
              <a:rPr lang="zh-CN" altLang="en-US" sz="2000">
                <a:ea typeface="宋体" panose="02010600030101010101" pitchFamily="2" charset="-122"/>
              </a:rPr>
              <a:t>：返回</a:t>
            </a:r>
            <a:r>
              <a:rPr lang="en-US" altLang="zh-CN" sz="2000">
                <a:ea typeface="宋体" panose="02010600030101010101" pitchFamily="2" charset="-122"/>
              </a:rPr>
              <a:t>Path</a:t>
            </a:r>
            <a:r>
              <a:rPr lang="zh-CN" altLang="en-US" sz="2000">
                <a:ea typeface="宋体" panose="02010600030101010101" pitchFamily="2" charset="-122"/>
              </a:rPr>
              <a:t>对象包含整个路径，不包含 </a:t>
            </a:r>
            <a:r>
              <a:rPr lang="en-US" altLang="zh-CN" sz="2000">
                <a:ea typeface="宋体" panose="02010600030101010101" pitchFamily="2" charset="-122"/>
              </a:rPr>
              <a:t>Path </a:t>
            </a:r>
            <a:r>
              <a:rPr lang="zh-CN" altLang="en-US" sz="2000">
                <a:ea typeface="宋体" panose="02010600030101010101" pitchFamily="2" charset="-122"/>
              </a:rPr>
              <a:t>对象指定的文件路径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getRoot() </a:t>
            </a:r>
            <a:r>
              <a:rPr lang="zh-CN" altLang="en-US" sz="2000">
                <a:ea typeface="宋体" panose="02010600030101010101" pitchFamily="2" charset="-122"/>
              </a:rPr>
              <a:t>：返回调用 </a:t>
            </a:r>
            <a:r>
              <a:rPr lang="en-US" altLang="zh-CN" sz="2000">
                <a:ea typeface="宋体" panose="02010600030101010101" pitchFamily="2" charset="-122"/>
              </a:rPr>
              <a:t>Path </a:t>
            </a:r>
            <a:r>
              <a:rPr lang="zh-CN" altLang="en-US" sz="2000">
                <a:ea typeface="宋体" panose="02010600030101010101" pitchFamily="2" charset="-122"/>
              </a:rPr>
              <a:t>对象的根路径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Path </a:t>
            </a:r>
            <a:r>
              <a:rPr lang="en-US" altLang="zh-CN" sz="2000">
                <a:ea typeface="宋体" panose="02010600030101010101" pitchFamily="2" charset="-122"/>
              </a:rPr>
              <a:t>getFileName() : </a:t>
            </a:r>
            <a:r>
              <a:rPr lang="zh-CN" altLang="en-US" sz="2000">
                <a:ea typeface="宋体" panose="02010600030101010101" pitchFamily="2" charset="-122"/>
              </a:rPr>
              <a:t>返回与调用 </a:t>
            </a:r>
            <a:r>
              <a:rPr lang="en-US" altLang="zh-CN" sz="2000">
                <a:ea typeface="宋体" panose="02010600030101010101" pitchFamily="2" charset="-122"/>
              </a:rPr>
              <a:t>Path </a:t>
            </a:r>
            <a:r>
              <a:rPr lang="zh-CN" altLang="en-US" sz="2000">
                <a:ea typeface="宋体" panose="02010600030101010101" pitchFamily="2" charset="-122"/>
              </a:rPr>
              <a:t>对象关联的文件名</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int getNameCount() : </a:t>
            </a:r>
            <a:r>
              <a:rPr lang="zh-CN" altLang="en-US" sz="2000">
                <a:ea typeface="宋体" panose="02010600030101010101" pitchFamily="2" charset="-122"/>
              </a:rPr>
              <a:t>返回</a:t>
            </a:r>
            <a:r>
              <a:rPr lang="en-US" altLang="zh-CN" sz="2000">
                <a:ea typeface="宋体" panose="02010600030101010101" pitchFamily="2" charset="-122"/>
              </a:rPr>
              <a:t>Path </a:t>
            </a:r>
            <a:r>
              <a:rPr lang="zh-CN" altLang="en-US" sz="2000">
                <a:ea typeface="宋体" panose="02010600030101010101" pitchFamily="2" charset="-122"/>
              </a:rPr>
              <a:t>根目录后面元素的数量</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Path </a:t>
            </a:r>
            <a:r>
              <a:rPr lang="en-US" altLang="zh-CN" sz="2000">
                <a:ea typeface="宋体" panose="02010600030101010101" pitchFamily="2" charset="-122"/>
              </a:rPr>
              <a:t>getName(int idx) : </a:t>
            </a:r>
            <a:r>
              <a:rPr lang="zh-CN" altLang="en-US" sz="2000" smtClean="0">
                <a:ea typeface="宋体" panose="02010600030101010101" pitchFamily="2" charset="-122"/>
              </a:rPr>
              <a:t>返回指定</a:t>
            </a:r>
            <a:r>
              <a:rPr lang="zh-CN" altLang="en-US" sz="2000">
                <a:ea typeface="宋体" panose="02010600030101010101" pitchFamily="2" charset="-122"/>
              </a:rPr>
              <a:t>索引位置 </a:t>
            </a:r>
            <a:r>
              <a:rPr lang="en-US" altLang="zh-CN" sz="2000">
                <a:ea typeface="宋体" panose="02010600030101010101" pitchFamily="2" charset="-122"/>
              </a:rPr>
              <a:t>idx </a:t>
            </a:r>
            <a:r>
              <a:rPr lang="zh-CN" altLang="en-US" sz="2000">
                <a:ea typeface="宋体" panose="02010600030101010101" pitchFamily="2" charset="-122"/>
              </a:rPr>
              <a:t>的路径名称</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solidFill>
                  <a:srgbClr val="0000FF"/>
                </a:solidFill>
                <a:ea typeface="宋体" panose="02010600030101010101" pitchFamily="2" charset="-122"/>
              </a:rPr>
              <a:t>Path </a:t>
            </a:r>
            <a:r>
              <a:rPr lang="en-US" altLang="zh-CN" sz="2000">
                <a:solidFill>
                  <a:srgbClr val="0000FF"/>
                </a:solidFill>
                <a:ea typeface="宋体" panose="02010600030101010101" pitchFamily="2" charset="-122"/>
              </a:rPr>
              <a:t>toAbsolutePath() : </a:t>
            </a:r>
            <a:r>
              <a:rPr lang="zh-CN" altLang="en-US" sz="2000">
                <a:solidFill>
                  <a:srgbClr val="0000FF"/>
                </a:solidFill>
                <a:ea typeface="宋体" panose="02010600030101010101" pitchFamily="2" charset="-122"/>
              </a:rPr>
              <a:t>作为绝对路径返回调用 </a:t>
            </a:r>
            <a:r>
              <a:rPr lang="en-US" altLang="zh-CN" sz="2000">
                <a:solidFill>
                  <a:srgbClr val="0000FF"/>
                </a:solidFill>
                <a:ea typeface="宋体" panose="02010600030101010101" pitchFamily="2" charset="-122"/>
              </a:rPr>
              <a:t>Path </a:t>
            </a:r>
            <a:r>
              <a:rPr lang="zh-CN" altLang="en-US" sz="2000">
                <a:solidFill>
                  <a:srgbClr val="0000FF"/>
                </a:solidFill>
                <a:ea typeface="宋体" panose="02010600030101010101" pitchFamily="2" charset="-122"/>
              </a:rPr>
              <a:t>对象</a:t>
            </a:r>
            <a:endParaRPr lang="en-US" altLang="zh-CN" sz="2000">
              <a:solidFill>
                <a:srgbClr val="0000FF"/>
              </a:solidFill>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resolve(Path p) </a:t>
            </a:r>
            <a:r>
              <a:rPr lang="en-US" altLang="zh-CN" sz="2000" smtClean="0">
                <a:ea typeface="宋体" panose="02010600030101010101" pitchFamily="2" charset="-122"/>
              </a:rPr>
              <a:t>:</a:t>
            </a:r>
            <a:r>
              <a:rPr lang="zh-CN" altLang="en-US" sz="2000" smtClean="0">
                <a:ea typeface="宋体" panose="02010600030101010101" pitchFamily="2" charset="-122"/>
              </a:rPr>
              <a:t>合并两个路径，返回合并后的路径对应的</a:t>
            </a:r>
            <a:r>
              <a:rPr lang="en-US" altLang="zh-CN" sz="2000" smtClean="0">
                <a:ea typeface="宋体" panose="02010600030101010101" pitchFamily="2" charset="-122"/>
              </a:rPr>
              <a:t>Path</a:t>
            </a:r>
            <a:r>
              <a:rPr lang="zh-CN" altLang="en-US" sz="2000" smtClean="0">
                <a:ea typeface="宋体" panose="02010600030101010101" pitchFamily="2" charset="-122"/>
              </a:rPr>
              <a:t>对象</a:t>
            </a:r>
            <a:endParaRPr lang="en-US" altLang="zh-CN" sz="2000" smtClean="0">
              <a:ea typeface="宋体" panose="02010600030101010101" pitchFamily="2" charset="-122"/>
            </a:endParaRPr>
          </a:p>
          <a:p>
            <a:pPr lvl="1">
              <a:buFont typeface="Wingdings" panose="05000000000000000000" pitchFamily="2" charset="2"/>
              <a:buChar char="Ø"/>
            </a:pPr>
            <a:r>
              <a:rPr lang="en-US" altLang="zh-CN" sz="2000" smtClean="0">
                <a:solidFill>
                  <a:srgbClr val="0000FF"/>
                </a:solidFill>
                <a:ea typeface="宋体" panose="02010600030101010101" pitchFamily="2" charset="-122"/>
              </a:rPr>
              <a:t>File toFile(): </a:t>
            </a:r>
            <a:r>
              <a:rPr lang="zh-CN" altLang="en-US" sz="2000" smtClean="0">
                <a:solidFill>
                  <a:srgbClr val="0000FF"/>
                </a:solidFill>
                <a:ea typeface="宋体" panose="02010600030101010101" pitchFamily="2" charset="-122"/>
              </a:rPr>
              <a:t>将</a:t>
            </a:r>
            <a:r>
              <a:rPr lang="en-US" altLang="zh-CN" sz="2000" smtClean="0">
                <a:solidFill>
                  <a:srgbClr val="0000FF"/>
                </a:solidFill>
                <a:ea typeface="宋体" panose="02010600030101010101" pitchFamily="2" charset="-122"/>
              </a:rPr>
              <a:t>Path</a:t>
            </a:r>
            <a:r>
              <a:rPr lang="zh-CN" altLang="en-US" sz="2000" smtClean="0">
                <a:solidFill>
                  <a:srgbClr val="0000FF"/>
                </a:solidFill>
                <a:ea typeface="宋体" panose="02010600030101010101" pitchFamily="2" charset="-122"/>
              </a:rPr>
              <a:t>转化为</a:t>
            </a:r>
            <a:r>
              <a:rPr lang="en-US" altLang="zh-CN" sz="2000" smtClean="0">
                <a:solidFill>
                  <a:srgbClr val="0000FF"/>
                </a:solidFill>
                <a:ea typeface="宋体" panose="02010600030101010101" pitchFamily="2" charset="-122"/>
              </a:rPr>
              <a:t>File</a:t>
            </a:r>
            <a:r>
              <a:rPr lang="zh-CN" altLang="en-US" sz="2000" smtClean="0">
                <a:solidFill>
                  <a:srgbClr val="0000FF"/>
                </a:solidFill>
                <a:ea typeface="宋体" panose="02010600030101010101" pitchFamily="2" charset="-122"/>
              </a:rPr>
              <a:t>类的对象</a:t>
            </a:r>
            <a:endParaRPr lang="en-US" altLang="zh-CN" sz="20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07607" y="762519"/>
            <a:ext cx="4437306" cy="792088"/>
          </a:xfrm>
        </p:spPr>
        <p:txBody>
          <a:bodyPr>
            <a:normAutofit/>
          </a:bodyPr>
          <a:lstStyle/>
          <a:p>
            <a:r>
              <a:rPr kumimoji="1" lang="en-US" altLang="zh-CN" b="1" smtClean="0">
                <a:solidFill>
                  <a:schemeClr val="tx1"/>
                </a:solidFill>
                <a:latin typeface="+mn-lt"/>
                <a:ea typeface="宋体" panose="02010600030101010101" pitchFamily="2" charset="-122"/>
              </a:rPr>
              <a:t>Files </a:t>
            </a:r>
            <a:r>
              <a:rPr kumimoji="1" lang="zh-CN" altLang="en-US" b="1" smtClean="0">
                <a:solidFill>
                  <a:schemeClr val="tx1"/>
                </a:solidFill>
                <a:latin typeface="+mn-lt"/>
                <a:ea typeface="宋体" panose="02010600030101010101" pitchFamily="2" charset="-122"/>
              </a:rPr>
              <a:t>类</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216024" y="1556792"/>
            <a:ext cx="8820472"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2400" b="1" smtClean="0">
                <a:ea typeface="宋体" panose="02010600030101010101" pitchFamily="2" charset="-122"/>
              </a:rPr>
              <a:t>java.nio.file.Files </a:t>
            </a:r>
            <a:r>
              <a:rPr lang="zh-CN" altLang="en-US" sz="2400" b="1" smtClean="0">
                <a:ea typeface="宋体" panose="02010600030101010101" pitchFamily="2" charset="-122"/>
              </a:rPr>
              <a:t>用于操作文件或目录的工具类。</a:t>
            </a:r>
            <a:endParaRPr lang="en-US" altLang="zh-CN" sz="2400" b="1" smtClean="0">
              <a:ea typeface="宋体" panose="02010600030101010101" pitchFamily="2" charset="-122"/>
            </a:endParaRPr>
          </a:p>
          <a:p>
            <a:pPr>
              <a:lnSpc>
                <a:spcPct val="150000"/>
              </a:lnSpc>
              <a:buFont typeface="Wingdings" panose="05000000000000000000" pitchFamily="2" charset="2"/>
              <a:buChar char="l"/>
            </a:pPr>
            <a:r>
              <a:rPr lang="en-US" altLang="zh-CN" sz="2400" b="1" smtClean="0">
                <a:ea typeface="宋体" panose="02010600030101010101" pitchFamily="2" charset="-122"/>
              </a:rPr>
              <a:t>Files</a:t>
            </a:r>
            <a:r>
              <a:rPr lang="zh-CN" altLang="en-US" sz="2400" b="1" smtClean="0">
                <a:ea typeface="宋体" panose="02010600030101010101" pitchFamily="2" charset="-122"/>
              </a:rPr>
              <a:t>常用方法：</a:t>
            </a:r>
            <a:endParaRPr lang="en-US" altLang="zh-CN" sz="2400" b="1"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 copy(Path src, Path dest, CopyOption … how) : </a:t>
            </a:r>
            <a:r>
              <a:rPr lang="zh-CN" altLang="en-US" sz="2000" smtClean="0">
                <a:ea typeface="宋体" panose="02010600030101010101" pitchFamily="2" charset="-122"/>
              </a:rPr>
              <a:t>文件的复制</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solidFill>
                  <a:srgbClr val="0000FF"/>
                </a:solidFill>
                <a:ea typeface="宋体" panose="02010600030101010101" pitchFamily="2" charset="-122"/>
              </a:rPr>
              <a:t>Path</a:t>
            </a:r>
            <a:r>
              <a:rPr lang="zh-CN" altLang="en-US" sz="2000">
                <a:solidFill>
                  <a:srgbClr val="0000FF"/>
                </a:solidFill>
                <a:ea typeface="宋体" panose="02010600030101010101" pitchFamily="2" charset="-122"/>
              </a:rPr>
              <a:t> </a:t>
            </a:r>
            <a:r>
              <a:rPr lang="en-US" altLang="zh-CN" sz="2000" smtClean="0">
                <a:solidFill>
                  <a:srgbClr val="0000FF"/>
                </a:solidFill>
                <a:ea typeface="宋体" panose="02010600030101010101" pitchFamily="2" charset="-122"/>
              </a:rPr>
              <a:t>createDirectory(Path path, FileAttribute&lt;?&gt; … attr) : </a:t>
            </a:r>
            <a:r>
              <a:rPr lang="zh-CN" altLang="en-US" sz="2000" smtClean="0">
                <a:solidFill>
                  <a:srgbClr val="0000FF"/>
                </a:solidFill>
                <a:ea typeface="宋体" panose="02010600030101010101" pitchFamily="2" charset="-122"/>
              </a:rPr>
              <a:t>创建一个目录</a:t>
            </a:r>
            <a:endParaRPr lang="en-US" altLang="zh-CN" sz="20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en-US" altLang="zh-CN" sz="2000" smtClean="0">
                <a:solidFill>
                  <a:srgbClr val="0000FF"/>
                </a:solidFill>
                <a:ea typeface="宋体" panose="02010600030101010101" pitchFamily="2" charset="-122"/>
              </a:rPr>
              <a:t>Path createFile(Path path, FileAttribute&lt;?&gt; … arr) : </a:t>
            </a:r>
            <a:r>
              <a:rPr lang="zh-CN" altLang="en-US" sz="2000" smtClean="0">
                <a:solidFill>
                  <a:srgbClr val="0000FF"/>
                </a:solidFill>
                <a:ea typeface="宋体" panose="02010600030101010101" pitchFamily="2" charset="-122"/>
              </a:rPr>
              <a:t>创建一个文件</a:t>
            </a:r>
            <a:endParaRPr lang="en-US" altLang="zh-CN" sz="20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void delete(Path path) : </a:t>
            </a:r>
            <a:r>
              <a:rPr lang="zh-CN" altLang="en-US" sz="2000" smtClean="0">
                <a:ea typeface="宋体" panose="02010600030101010101" pitchFamily="2" charset="-122"/>
              </a:rPr>
              <a:t>删除一个文件</a:t>
            </a:r>
            <a:r>
              <a:rPr lang="en-US" altLang="zh-CN" sz="2000" smtClean="0">
                <a:ea typeface="宋体" panose="02010600030101010101" pitchFamily="2" charset="-122"/>
              </a:rPr>
              <a:t>/</a:t>
            </a:r>
            <a:r>
              <a:rPr lang="zh-CN" altLang="en-US" sz="2000" smtClean="0">
                <a:ea typeface="宋体" panose="02010600030101010101" pitchFamily="2" charset="-122"/>
              </a:rPr>
              <a:t>目录，如果不存在，执行报错</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a:solidFill>
                  <a:srgbClr val="0000FF"/>
                </a:solidFill>
                <a:ea typeface="宋体" panose="02010600030101010101" pitchFamily="2" charset="-122"/>
              </a:rPr>
              <a:t>void </a:t>
            </a:r>
            <a:r>
              <a:rPr lang="en-US" altLang="zh-CN" sz="2000" smtClean="0">
                <a:solidFill>
                  <a:srgbClr val="0000FF"/>
                </a:solidFill>
                <a:ea typeface="宋体" panose="02010600030101010101" pitchFamily="2" charset="-122"/>
              </a:rPr>
              <a:t>deleteIfExists(Path </a:t>
            </a:r>
            <a:r>
              <a:rPr lang="en-US" altLang="zh-CN" sz="2000">
                <a:solidFill>
                  <a:srgbClr val="0000FF"/>
                </a:solidFill>
                <a:ea typeface="宋体" panose="02010600030101010101" pitchFamily="2" charset="-122"/>
              </a:rPr>
              <a:t>path) : </a:t>
            </a:r>
            <a:r>
              <a:rPr lang="en-US" altLang="zh-CN" sz="2000" smtClean="0">
                <a:solidFill>
                  <a:srgbClr val="0000FF"/>
                </a:solidFill>
                <a:ea typeface="宋体" panose="02010600030101010101" pitchFamily="2" charset="-122"/>
              </a:rPr>
              <a:t>Path</a:t>
            </a:r>
            <a:r>
              <a:rPr lang="zh-CN" altLang="en-US" sz="2000" smtClean="0">
                <a:solidFill>
                  <a:srgbClr val="0000FF"/>
                </a:solidFill>
                <a:ea typeface="宋体" panose="02010600030101010101" pitchFamily="2" charset="-122"/>
              </a:rPr>
              <a:t>对应的文件</a:t>
            </a:r>
            <a:r>
              <a:rPr lang="en-US" altLang="zh-CN" sz="2000" smtClean="0">
                <a:solidFill>
                  <a:srgbClr val="0000FF"/>
                </a:solidFill>
                <a:ea typeface="宋体" panose="02010600030101010101" pitchFamily="2" charset="-122"/>
              </a:rPr>
              <a:t>/</a:t>
            </a:r>
            <a:r>
              <a:rPr lang="zh-CN" altLang="en-US" sz="2000" smtClean="0">
                <a:solidFill>
                  <a:srgbClr val="0000FF"/>
                </a:solidFill>
                <a:ea typeface="宋体" panose="02010600030101010101" pitchFamily="2" charset="-122"/>
              </a:rPr>
              <a:t>目录如果存在，执行删除</a:t>
            </a:r>
            <a:endParaRPr lang="en-US" altLang="zh-CN" sz="20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 move(Path src, Path dest, CopyOption…how) : </a:t>
            </a:r>
            <a:r>
              <a:rPr lang="zh-CN" altLang="en-US" sz="2000" smtClean="0">
                <a:ea typeface="宋体" panose="02010600030101010101" pitchFamily="2" charset="-122"/>
              </a:rPr>
              <a:t>将 </a:t>
            </a:r>
            <a:r>
              <a:rPr lang="en-US" altLang="zh-CN" sz="2000" smtClean="0">
                <a:ea typeface="宋体" panose="02010600030101010101" pitchFamily="2" charset="-122"/>
              </a:rPr>
              <a:t>src </a:t>
            </a:r>
            <a:r>
              <a:rPr lang="zh-CN" altLang="en-US" sz="2000" smtClean="0">
                <a:ea typeface="宋体" panose="02010600030101010101" pitchFamily="2" charset="-122"/>
              </a:rPr>
              <a:t>移动到 </a:t>
            </a:r>
            <a:r>
              <a:rPr lang="en-US" altLang="zh-CN" sz="2000" smtClean="0">
                <a:ea typeface="宋体" panose="02010600030101010101" pitchFamily="2" charset="-122"/>
              </a:rPr>
              <a:t>dest </a:t>
            </a:r>
            <a:r>
              <a:rPr lang="zh-CN" altLang="en-US" sz="2000" smtClean="0">
                <a:ea typeface="宋体" panose="02010600030101010101" pitchFamily="2" charset="-122"/>
              </a:rPr>
              <a:t>位置</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solidFill>
                  <a:srgbClr val="0000FF"/>
                </a:solidFill>
                <a:ea typeface="宋体" panose="02010600030101010101" pitchFamily="2" charset="-122"/>
              </a:rPr>
              <a:t>long size(Path path) : </a:t>
            </a:r>
            <a:r>
              <a:rPr lang="zh-CN" altLang="en-US" sz="2000" smtClean="0">
                <a:solidFill>
                  <a:srgbClr val="0000FF"/>
                </a:solidFill>
                <a:ea typeface="宋体" panose="02010600030101010101" pitchFamily="2" charset="-122"/>
              </a:rPr>
              <a:t>返回 </a:t>
            </a:r>
            <a:r>
              <a:rPr lang="en-US" altLang="zh-CN" sz="2000" smtClean="0">
                <a:solidFill>
                  <a:srgbClr val="0000FF"/>
                </a:solidFill>
                <a:ea typeface="宋体" panose="02010600030101010101" pitchFamily="2" charset="-122"/>
              </a:rPr>
              <a:t>path </a:t>
            </a:r>
            <a:r>
              <a:rPr lang="zh-CN" altLang="en-US" sz="2000" smtClean="0">
                <a:solidFill>
                  <a:srgbClr val="0000FF"/>
                </a:solidFill>
                <a:ea typeface="宋体" panose="02010600030101010101" pitchFamily="2" charset="-122"/>
              </a:rPr>
              <a:t>指定文件的大小</a:t>
            </a:r>
            <a:endParaRPr lang="en-US" altLang="zh-CN" sz="2000" smtClean="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Files </a:t>
            </a:r>
            <a:r>
              <a:rPr kumimoji="1" lang="zh-CN" altLang="en-US" b="1" smtClean="0">
                <a:solidFill>
                  <a:schemeClr val="tx1"/>
                </a:solidFill>
                <a:latin typeface="+mn-lt"/>
                <a:ea typeface="宋体" panose="02010600030101010101" pitchFamily="2" charset="-122"/>
              </a:rPr>
              <a:t>类</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251520" y="1268760"/>
            <a:ext cx="8640960"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en-US" altLang="zh-CN" sz="2000" b="1" smtClean="0">
                <a:ea typeface="宋体" panose="02010600030101010101" pitchFamily="2" charset="-122"/>
              </a:rPr>
              <a:t>Files</a:t>
            </a:r>
            <a:r>
              <a:rPr lang="zh-CN" altLang="en-US" sz="2000" b="1" smtClean="0">
                <a:ea typeface="宋体" panose="02010600030101010101" pitchFamily="2" charset="-122"/>
              </a:rPr>
              <a:t>常用方法：用于判断</a:t>
            </a:r>
            <a:endParaRPr lang="en-US" altLang="zh-CN" sz="2000" b="1"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exists(Path path, LinkOption … opts) : </a:t>
            </a:r>
            <a:r>
              <a:rPr lang="zh-CN" altLang="en-US" sz="1600" smtClean="0">
                <a:ea typeface="宋体" panose="02010600030101010101" pitchFamily="2" charset="-122"/>
              </a:rPr>
              <a:t>判断文件是否存在</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isDirectory(Path path, LinkOption … opts) : </a:t>
            </a:r>
            <a:r>
              <a:rPr lang="zh-CN" altLang="en-US" sz="1600" smtClean="0">
                <a:ea typeface="宋体" panose="02010600030101010101" pitchFamily="2" charset="-122"/>
              </a:rPr>
              <a:t>判断是否是目录</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a:ea typeface="宋体" panose="02010600030101010101" pitchFamily="2" charset="-122"/>
              </a:rPr>
              <a:t>boolean </a:t>
            </a:r>
            <a:r>
              <a:rPr lang="en-US" altLang="zh-CN" sz="1600" smtClean="0">
                <a:ea typeface="宋体" panose="02010600030101010101" pitchFamily="2" charset="-122"/>
              </a:rPr>
              <a:t>isRegularFile(Path </a:t>
            </a:r>
            <a:r>
              <a:rPr lang="en-US" altLang="zh-CN" sz="1600">
                <a:ea typeface="宋体" panose="02010600030101010101" pitchFamily="2" charset="-122"/>
              </a:rPr>
              <a:t>path, LinkOption … opts) : </a:t>
            </a:r>
            <a:r>
              <a:rPr lang="zh-CN" altLang="en-US" sz="1600">
                <a:ea typeface="宋体" panose="02010600030101010101" pitchFamily="2" charset="-122"/>
              </a:rPr>
              <a:t>判断是否</a:t>
            </a:r>
            <a:r>
              <a:rPr lang="zh-CN" altLang="en-US" sz="1600" smtClean="0">
                <a:ea typeface="宋体" panose="02010600030101010101" pitchFamily="2" charset="-122"/>
              </a:rPr>
              <a:t>是</a:t>
            </a:r>
            <a:r>
              <a:rPr lang="zh-CN" altLang="en-US" sz="1600">
                <a:ea typeface="宋体" panose="02010600030101010101" pitchFamily="2" charset="-122"/>
              </a:rPr>
              <a:t>文件</a:t>
            </a:r>
            <a:endParaRPr lang="en-US" altLang="zh-CN" sz="160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isHidden(Path path) : </a:t>
            </a:r>
            <a:r>
              <a:rPr lang="zh-CN" altLang="en-US" sz="1600" smtClean="0">
                <a:ea typeface="宋体" panose="02010600030101010101" pitchFamily="2" charset="-122"/>
              </a:rPr>
              <a:t>判断是否是隐藏文件</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isReadable(Path path) : </a:t>
            </a:r>
            <a:r>
              <a:rPr lang="zh-CN" altLang="en-US" sz="1600" smtClean="0">
                <a:ea typeface="宋体" panose="02010600030101010101" pitchFamily="2" charset="-122"/>
              </a:rPr>
              <a:t>判断文件是否可读</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isWritable(Path path) : </a:t>
            </a:r>
            <a:r>
              <a:rPr lang="zh-CN" altLang="en-US" sz="1600" smtClean="0">
                <a:ea typeface="宋体" panose="02010600030101010101" pitchFamily="2" charset="-122"/>
              </a:rPr>
              <a:t>判断文件是否可写</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notExists(Path path, LinkOption … opts) : </a:t>
            </a:r>
            <a:r>
              <a:rPr lang="zh-CN" altLang="en-US" sz="1600" smtClean="0">
                <a:ea typeface="宋体" panose="02010600030101010101" pitchFamily="2" charset="-122"/>
              </a:rPr>
              <a:t>判断文件是否不存在</a:t>
            </a:r>
            <a:endParaRPr lang="en-US" altLang="zh-CN" sz="1600">
              <a:ea typeface="宋体" panose="02010600030101010101" pitchFamily="2" charset="-122"/>
            </a:endParaRPr>
          </a:p>
          <a:p>
            <a:pPr>
              <a:lnSpc>
                <a:spcPct val="120000"/>
              </a:lnSpc>
              <a:buFont typeface="Wingdings" panose="05000000000000000000" pitchFamily="2" charset="2"/>
              <a:buChar char="l"/>
            </a:pPr>
            <a:endParaRPr lang="en-US" altLang="zh-CN" sz="1100" smtClean="0">
              <a:ea typeface="宋体" panose="02010600030101010101" pitchFamily="2" charset="-122"/>
            </a:endParaRPr>
          </a:p>
          <a:p>
            <a:pPr>
              <a:lnSpc>
                <a:spcPct val="120000"/>
              </a:lnSpc>
              <a:buFont typeface="Wingdings" panose="05000000000000000000" pitchFamily="2" charset="2"/>
              <a:buChar char="l"/>
            </a:pPr>
            <a:r>
              <a:rPr lang="en-US" altLang="zh-CN" sz="2000" b="1" smtClean="0">
                <a:ea typeface="宋体" panose="02010600030101010101" pitchFamily="2" charset="-122"/>
              </a:rPr>
              <a:t>Files</a:t>
            </a:r>
            <a:r>
              <a:rPr lang="zh-CN" altLang="en-US" sz="2000" b="1">
                <a:ea typeface="宋体" panose="02010600030101010101" pitchFamily="2" charset="-122"/>
              </a:rPr>
              <a:t>常用方法：</a:t>
            </a:r>
            <a:r>
              <a:rPr lang="zh-CN" altLang="en-US" sz="2000" b="1" smtClean="0">
                <a:ea typeface="宋体" panose="02010600030101010101" pitchFamily="2" charset="-122"/>
              </a:rPr>
              <a:t>用于操作内容</a:t>
            </a:r>
            <a:endParaRPr lang="en-US" altLang="zh-CN" sz="2000" b="1"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solidFill>
                  <a:srgbClr val="0000FF"/>
                </a:solidFill>
                <a:ea typeface="宋体" panose="02010600030101010101" pitchFamily="2" charset="-122"/>
              </a:rPr>
              <a:t>SeekableByteChannel newByteChannel(Path path, OpenOption…how) : </a:t>
            </a:r>
            <a:r>
              <a:rPr lang="zh-CN" altLang="en-US" sz="1600" smtClean="0">
                <a:solidFill>
                  <a:srgbClr val="0000FF"/>
                </a:solidFill>
                <a:ea typeface="宋体" panose="02010600030101010101" pitchFamily="2" charset="-122"/>
              </a:rPr>
              <a:t>获取与指定文件的连接，</a:t>
            </a:r>
            <a:r>
              <a:rPr lang="en-US" altLang="zh-CN" sz="1600" smtClean="0">
                <a:solidFill>
                  <a:srgbClr val="0000FF"/>
                </a:solidFill>
                <a:ea typeface="宋体" panose="02010600030101010101" pitchFamily="2" charset="-122"/>
              </a:rPr>
              <a:t>how </a:t>
            </a:r>
            <a:r>
              <a:rPr lang="zh-CN" altLang="en-US" sz="1600" smtClean="0">
                <a:solidFill>
                  <a:srgbClr val="0000FF"/>
                </a:solidFill>
                <a:ea typeface="宋体" panose="02010600030101010101" pitchFamily="2" charset="-122"/>
              </a:rPr>
              <a:t>指定打开方式。</a:t>
            </a:r>
            <a:endParaRPr lang="en-US" altLang="zh-CN" sz="1600">
              <a:solidFill>
                <a:srgbClr val="0000FF"/>
              </a:solidFill>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DirectoryStream&lt;Path&gt;  newDirectoryStream(Path path) : </a:t>
            </a:r>
            <a:r>
              <a:rPr lang="zh-CN" altLang="en-US" sz="1600" smtClean="0">
                <a:ea typeface="宋体" panose="02010600030101010101" pitchFamily="2" charset="-122"/>
              </a:rPr>
              <a:t>打开 </a:t>
            </a:r>
            <a:r>
              <a:rPr lang="en-US" altLang="zh-CN" sz="1600" smtClean="0">
                <a:ea typeface="宋体" panose="02010600030101010101" pitchFamily="2" charset="-122"/>
              </a:rPr>
              <a:t>path </a:t>
            </a:r>
            <a:r>
              <a:rPr lang="zh-CN" altLang="en-US" sz="1600" smtClean="0">
                <a:ea typeface="宋体" panose="02010600030101010101" pitchFamily="2" charset="-122"/>
              </a:rPr>
              <a:t>指定的目录</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solidFill>
                  <a:srgbClr val="0000FF"/>
                </a:solidFill>
                <a:ea typeface="宋体" panose="02010600030101010101" pitchFamily="2" charset="-122"/>
              </a:rPr>
              <a:t>InputStream newInputStream(Path path, OpenOption…how):</a:t>
            </a:r>
            <a:r>
              <a:rPr lang="zh-CN" altLang="en-US" sz="1600" smtClean="0">
                <a:solidFill>
                  <a:srgbClr val="0000FF"/>
                </a:solidFill>
                <a:ea typeface="宋体" panose="02010600030101010101" pitchFamily="2" charset="-122"/>
              </a:rPr>
              <a:t>获取 </a:t>
            </a:r>
            <a:r>
              <a:rPr lang="en-US" altLang="zh-CN" sz="1600" smtClean="0">
                <a:solidFill>
                  <a:srgbClr val="0000FF"/>
                </a:solidFill>
                <a:ea typeface="宋体" panose="02010600030101010101" pitchFamily="2" charset="-122"/>
              </a:rPr>
              <a:t>InputStream </a:t>
            </a:r>
            <a:r>
              <a:rPr lang="zh-CN" altLang="en-US" sz="1600" smtClean="0">
                <a:solidFill>
                  <a:srgbClr val="0000FF"/>
                </a:solidFill>
                <a:ea typeface="宋体" panose="02010600030101010101" pitchFamily="2" charset="-122"/>
              </a:rPr>
              <a:t>对象</a:t>
            </a:r>
            <a:endParaRPr lang="en-US" altLang="zh-CN" sz="1600" smtClean="0">
              <a:solidFill>
                <a:srgbClr val="0000FF"/>
              </a:solidFill>
              <a:ea typeface="宋体" panose="02010600030101010101" pitchFamily="2" charset="-122"/>
            </a:endParaRPr>
          </a:p>
          <a:p>
            <a:pPr lvl="1">
              <a:lnSpc>
                <a:spcPct val="120000"/>
              </a:lnSpc>
              <a:buFont typeface="Wingdings" panose="05000000000000000000" pitchFamily="2" charset="2"/>
              <a:buChar char="Ø"/>
            </a:pPr>
            <a:r>
              <a:rPr lang="en-US" altLang="zh-CN" sz="1600" smtClean="0">
                <a:solidFill>
                  <a:srgbClr val="0000FF"/>
                </a:solidFill>
                <a:ea typeface="宋体" panose="02010600030101010101" pitchFamily="2" charset="-122"/>
              </a:rPr>
              <a:t>OutputStream newOutputStream(Path path, OpenOption…how) : </a:t>
            </a:r>
            <a:r>
              <a:rPr lang="zh-CN" altLang="en-US" sz="1600" smtClean="0">
                <a:solidFill>
                  <a:srgbClr val="0000FF"/>
                </a:solidFill>
                <a:ea typeface="宋体" panose="02010600030101010101" pitchFamily="2" charset="-122"/>
              </a:rPr>
              <a:t>获取 </a:t>
            </a:r>
            <a:r>
              <a:rPr lang="en-US" altLang="zh-CN" sz="1600" smtClean="0">
                <a:solidFill>
                  <a:srgbClr val="0000FF"/>
                </a:solidFill>
                <a:ea typeface="宋体" panose="02010600030101010101" pitchFamily="2" charset="-122"/>
              </a:rPr>
              <a:t>OutputStream </a:t>
            </a:r>
            <a:r>
              <a:rPr lang="zh-CN" altLang="en-US" sz="1600" smtClean="0">
                <a:solidFill>
                  <a:srgbClr val="0000FF"/>
                </a:solidFill>
                <a:ea typeface="宋体" panose="02010600030101010101" pitchFamily="2" charset="-122"/>
              </a:rPr>
              <a:t>对象</a:t>
            </a:r>
            <a:endParaRPr lang="en-US" altLang="zh-CN" sz="16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1340" y="1988840"/>
            <a:ext cx="8429684" cy="1928826"/>
          </a:xfrm>
        </p:spPr>
      </p:pic>
      <p:sp>
        <p:nvSpPr>
          <p:cNvPr id="4" name="TextBox 3"/>
          <p:cNvSpPr txBox="1"/>
          <p:nvPr/>
        </p:nvSpPr>
        <p:spPr>
          <a:xfrm>
            <a:off x="391340" y="2564904"/>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12-3 </a:t>
            </a:r>
            <a:r>
              <a:rPr lang="zh-CN" altLang="en-US" sz="4800" smtClean="0">
                <a:solidFill>
                  <a:schemeClr val="bg1"/>
                </a:solidFill>
                <a:ea typeface="隶书" panose="02010509060101010101" pitchFamily="49" charset="-122"/>
              </a:rPr>
              <a:t>自动资源管理</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自动</a:t>
            </a:r>
            <a:r>
              <a:rPr kumimoji="1" lang="zh-CN" altLang="en-US" b="1">
                <a:latin typeface="+mn-lt"/>
                <a:ea typeface="宋体" panose="02010600030101010101" pitchFamily="2" charset="-122"/>
              </a:rPr>
              <a:t>资源管理</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395536" y="1628800"/>
            <a:ext cx="8280920" cy="43971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7 </a:t>
            </a:r>
            <a:r>
              <a:rPr lang="zh-CN" altLang="en-US">
                <a:ea typeface="宋体" panose="02010600030101010101" pitchFamily="2" charset="-122"/>
              </a:rPr>
              <a:t>增加了一个新特性，该特性提供了另外一种管理资源的方式，这种方式</a:t>
            </a:r>
            <a:r>
              <a:rPr lang="zh-CN" altLang="en-US">
                <a:solidFill>
                  <a:srgbClr val="0000FF"/>
                </a:solidFill>
                <a:ea typeface="宋体" panose="02010600030101010101" pitchFamily="2" charset="-122"/>
              </a:rPr>
              <a:t>能自动关闭文件</a:t>
            </a:r>
            <a:r>
              <a:rPr lang="zh-CN" altLang="en-US">
                <a:ea typeface="宋体" panose="02010600030101010101" pitchFamily="2" charset="-122"/>
              </a:rPr>
              <a:t>。这个特性有时被称为自动资源管理</a:t>
            </a:r>
            <a:r>
              <a:rPr lang="en-US" altLang="zh-CN">
                <a:ea typeface="宋体" panose="02010600030101010101" pitchFamily="2" charset="-122"/>
              </a:rPr>
              <a:t>(Automatic Resource Management, ARM)</a:t>
            </a:r>
            <a:r>
              <a:rPr lang="zh-CN" altLang="en-US">
                <a:ea typeface="宋体" panose="02010600030101010101" pitchFamily="2" charset="-122"/>
              </a:rPr>
              <a:t>，</a:t>
            </a:r>
            <a:r>
              <a:rPr lang="zh-CN" altLang="en-US">
                <a:solidFill>
                  <a:srgbClr val="FF0000"/>
                </a:solidFill>
                <a:ea typeface="宋体" panose="02010600030101010101" pitchFamily="2" charset="-122"/>
              </a:rPr>
              <a:t> </a:t>
            </a:r>
            <a:r>
              <a:rPr lang="zh-CN" altLang="en-US">
                <a:solidFill>
                  <a:srgbClr val="0000FF"/>
                </a:solidFill>
                <a:ea typeface="宋体" panose="02010600030101010101" pitchFamily="2" charset="-122"/>
              </a:rPr>
              <a:t>该特性以 </a:t>
            </a:r>
            <a:r>
              <a:rPr lang="en-US" altLang="zh-CN">
                <a:solidFill>
                  <a:srgbClr val="0000FF"/>
                </a:solidFill>
                <a:ea typeface="宋体" panose="02010600030101010101" pitchFamily="2" charset="-122"/>
              </a:rPr>
              <a:t>try </a:t>
            </a:r>
            <a:r>
              <a:rPr lang="zh-CN" altLang="en-US">
                <a:solidFill>
                  <a:srgbClr val="0000FF"/>
                </a:solidFill>
                <a:ea typeface="宋体" panose="02010600030101010101" pitchFamily="2" charset="-122"/>
              </a:rPr>
              <a:t>语句的扩展版为基础。</a:t>
            </a:r>
            <a:r>
              <a:rPr lang="zh-CN" altLang="en-US">
                <a:ea typeface="宋体" panose="02010600030101010101" pitchFamily="2" charset="-122"/>
              </a:rPr>
              <a:t>自动资源管理主要</a:t>
            </a:r>
            <a:r>
              <a:rPr lang="zh-CN" altLang="en-US" smtClean="0">
                <a:ea typeface="宋体" panose="02010600030101010101" pitchFamily="2" charset="-122"/>
              </a:rPr>
              <a:t>用于当</a:t>
            </a:r>
            <a:r>
              <a:rPr lang="zh-CN" altLang="en-US">
                <a:ea typeface="宋体" panose="02010600030101010101" pitchFamily="2" charset="-122"/>
              </a:rPr>
              <a:t>不再需要文件（或其他资源）时，可以防止无意中忘记释放它们。</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自动</a:t>
            </a:r>
            <a:r>
              <a:rPr kumimoji="1" lang="zh-CN" altLang="en-US" b="1">
                <a:latin typeface="+mn-lt"/>
                <a:ea typeface="宋体" panose="02010600030101010101" pitchFamily="2" charset="-122"/>
              </a:rPr>
              <a:t>资源管理</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179512" y="1340768"/>
            <a:ext cx="8726563"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zh-CN" sz="2400">
                <a:ea typeface="宋体" panose="02010600030101010101" pitchFamily="2" charset="-122"/>
              </a:rPr>
              <a:t>自动资源管理基于</a:t>
            </a:r>
            <a:r>
              <a:rPr lang="en-US" altLang="zh-CN" sz="2400">
                <a:ea typeface="宋体" panose="02010600030101010101" pitchFamily="2" charset="-122"/>
              </a:rPr>
              <a:t> try </a:t>
            </a:r>
            <a:r>
              <a:rPr lang="zh-CN" altLang="zh-CN" sz="2400">
                <a:ea typeface="宋体" panose="02010600030101010101" pitchFamily="2" charset="-122"/>
              </a:rPr>
              <a:t>语句的扩展形式</a:t>
            </a:r>
            <a:r>
              <a:rPr lang="zh-CN" altLang="zh-CN" sz="2400" smtClean="0">
                <a:ea typeface="宋体" panose="02010600030101010101" pitchFamily="2" charset="-122"/>
              </a:rPr>
              <a:t>：</a:t>
            </a:r>
            <a:endParaRPr lang="zh-CN" altLang="zh-CN" sz="1000">
              <a:ea typeface="宋体" panose="02010600030101010101" pitchFamily="2" charset="-122"/>
            </a:endParaRPr>
          </a:p>
          <a:p>
            <a:pPr marL="400050" lvl="1" indent="0">
              <a:lnSpc>
                <a:spcPts val="1900"/>
              </a:lnSpc>
              <a:buNone/>
            </a:pPr>
            <a:r>
              <a:rPr lang="en-US" altLang="zh-CN" sz="1800">
                <a:ea typeface="宋体" panose="02010600030101010101" pitchFamily="2" charset="-122"/>
              </a:rPr>
              <a:t>try(</a:t>
            </a:r>
            <a:r>
              <a:rPr lang="zh-CN" altLang="zh-CN" sz="1800">
                <a:ea typeface="宋体" panose="02010600030101010101" pitchFamily="2" charset="-122"/>
              </a:rPr>
              <a:t>需要关闭的资源</a:t>
            </a:r>
            <a:r>
              <a:rPr lang="zh-CN" altLang="zh-CN" sz="1800" smtClean="0">
                <a:ea typeface="宋体" panose="02010600030101010101" pitchFamily="2" charset="-122"/>
              </a:rPr>
              <a:t>声明</a:t>
            </a:r>
            <a:r>
              <a:rPr lang="en-US" altLang="zh-CN" sz="1800" smtClean="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可能发生异常的语句</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}catch(</a:t>
            </a:r>
            <a:r>
              <a:rPr lang="zh-CN" altLang="zh-CN" sz="1800">
                <a:ea typeface="宋体" panose="02010600030101010101" pitchFamily="2" charset="-122"/>
              </a:rPr>
              <a:t>异常类型 变量名</a:t>
            </a: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异常的处理语句</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finally{</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一定执行的语句</a:t>
            </a:r>
            <a:endParaRPr lang="zh-CN" altLang="zh-CN" sz="1800">
              <a:ea typeface="宋体" panose="02010600030101010101" pitchFamily="2" charset="-122"/>
            </a:endParaRPr>
          </a:p>
          <a:p>
            <a:pPr marL="400050" lvl="1" indent="0">
              <a:lnSpc>
                <a:spcPts val="1900"/>
              </a:lnSpc>
              <a:buNone/>
            </a:pPr>
            <a:r>
              <a:rPr lang="en-US" altLang="zh-CN" sz="1800" smtClean="0">
                <a:ea typeface="宋体" panose="02010600030101010101" pitchFamily="2" charset="-122"/>
              </a:rPr>
              <a:t>}</a:t>
            </a:r>
            <a:endParaRPr lang="zh-CN" altLang="zh-CN" sz="1000">
              <a:ea typeface="宋体" panose="02010600030101010101" pitchFamily="2" charset="-122"/>
            </a:endParaRPr>
          </a:p>
          <a:p>
            <a:pPr marL="400050" lvl="1" indent="0">
              <a:buNone/>
            </a:pPr>
            <a:r>
              <a:rPr lang="zh-CN" altLang="zh-CN" sz="1800">
                <a:ea typeface="宋体" panose="02010600030101010101" pitchFamily="2" charset="-122"/>
              </a:rPr>
              <a:t>当</a:t>
            </a:r>
            <a:r>
              <a:rPr lang="en-US" altLang="zh-CN" sz="1800">
                <a:ea typeface="宋体" panose="02010600030101010101" pitchFamily="2" charset="-122"/>
              </a:rPr>
              <a:t> try </a:t>
            </a:r>
            <a:r>
              <a:rPr lang="zh-CN" altLang="zh-CN" sz="1800">
                <a:ea typeface="宋体" panose="02010600030101010101" pitchFamily="2" charset="-122"/>
              </a:rPr>
              <a:t>代码块结束时，自动释放资源。因此不需要显示的调用</a:t>
            </a:r>
            <a:r>
              <a:rPr lang="en-US" altLang="zh-CN" sz="1800">
                <a:ea typeface="宋体" panose="02010600030101010101" pitchFamily="2" charset="-122"/>
              </a:rPr>
              <a:t> close() </a:t>
            </a:r>
            <a:r>
              <a:rPr lang="zh-CN" altLang="zh-CN" sz="1800">
                <a:ea typeface="宋体" panose="02010600030101010101" pitchFamily="2" charset="-122"/>
              </a:rPr>
              <a:t>方法。该形式也称为</a:t>
            </a:r>
            <a:r>
              <a:rPr lang="en-US" altLang="zh-CN" sz="1800">
                <a:solidFill>
                  <a:srgbClr val="C00000"/>
                </a:solidFill>
                <a:ea typeface="宋体" panose="02010600030101010101" pitchFamily="2" charset="-122"/>
              </a:rPr>
              <a:t>“</a:t>
            </a:r>
            <a:r>
              <a:rPr lang="zh-CN" altLang="zh-CN" sz="1800">
                <a:solidFill>
                  <a:srgbClr val="C00000"/>
                </a:solidFill>
                <a:ea typeface="宋体" panose="02010600030101010101" pitchFamily="2" charset="-122"/>
              </a:rPr>
              <a:t>带资源的</a:t>
            </a:r>
            <a:r>
              <a:rPr lang="en-US" altLang="zh-CN" sz="1800">
                <a:solidFill>
                  <a:srgbClr val="C00000"/>
                </a:solidFill>
                <a:ea typeface="宋体" panose="02010600030101010101" pitchFamily="2" charset="-122"/>
              </a:rPr>
              <a:t> try </a:t>
            </a:r>
            <a:r>
              <a:rPr lang="zh-CN" altLang="zh-CN" sz="1800">
                <a:solidFill>
                  <a:srgbClr val="C00000"/>
                </a:solidFill>
                <a:ea typeface="宋体" panose="02010600030101010101" pitchFamily="2" charset="-122"/>
              </a:rPr>
              <a:t>语句</a:t>
            </a:r>
            <a:r>
              <a:rPr lang="en-US" altLang="zh-CN" sz="1800">
                <a:solidFill>
                  <a:srgbClr val="C00000"/>
                </a:solidFill>
                <a:ea typeface="宋体" panose="02010600030101010101" pitchFamily="2" charset="-122"/>
              </a:rPr>
              <a:t>”</a:t>
            </a:r>
            <a:r>
              <a:rPr lang="zh-CN" altLang="zh-CN" sz="1800" smtClean="0">
                <a:ea typeface="宋体" panose="02010600030101010101" pitchFamily="2" charset="-122"/>
              </a:rPr>
              <a:t>。</a:t>
            </a:r>
            <a:endParaRPr lang="zh-CN" altLang="zh-CN" sz="1800">
              <a:ea typeface="宋体" panose="02010600030101010101" pitchFamily="2" charset="-122"/>
            </a:endParaRPr>
          </a:p>
          <a:p>
            <a:pPr marL="400050" lvl="1" indent="0">
              <a:buNone/>
            </a:pPr>
            <a:r>
              <a:rPr lang="zh-CN" altLang="zh-CN" sz="1800">
                <a:ea typeface="宋体" panose="02010600030101010101" pitchFamily="2" charset="-122"/>
              </a:rPr>
              <a:t>注意：</a:t>
            </a:r>
            <a:endParaRPr lang="zh-CN" altLang="zh-CN" sz="1800">
              <a:ea typeface="宋体" panose="02010600030101010101" pitchFamily="2" charset="-122"/>
            </a:endParaRPr>
          </a:p>
          <a:p>
            <a:pPr marL="400050" lvl="1" indent="0">
              <a:buNone/>
            </a:pPr>
            <a:r>
              <a:rPr lang="en-US" altLang="zh-CN" sz="1800">
                <a:ea typeface="宋体" panose="02010600030101010101" pitchFamily="2" charset="-122"/>
              </a:rPr>
              <a:t>①try </a:t>
            </a:r>
            <a:r>
              <a:rPr lang="zh-CN" altLang="zh-CN" sz="1800">
                <a:ea typeface="宋体" panose="02010600030101010101" pitchFamily="2" charset="-122"/>
              </a:rPr>
              <a:t>语句中声明的资源被隐式声明为</a:t>
            </a:r>
            <a:r>
              <a:rPr lang="en-US" altLang="zh-CN" sz="1800">
                <a:ea typeface="宋体" panose="02010600030101010101" pitchFamily="2" charset="-122"/>
              </a:rPr>
              <a:t> final </a:t>
            </a:r>
            <a:r>
              <a:rPr lang="zh-CN" altLang="zh-CN" sz="1800">
                <a:ea typeface="宋体" panose="02010600030101010101" pitchFamily="2" charset="-122"/>
              </a:rPr>
              <a:t>，资源的作用局限于带资源的</a:t>
            </a:r>
            <a:r>
              <a:rPr lang="en-US" altLang="zh-CN" sz="1800">
                <a:ea typeface="宋体" panose="02010600030101010101" pitchFamily="2" charset="-122"/>
              </a:rPr>
              <a:t> try </a:t>
            </a:r>
            <a:r>
              <a:rPr lang="zh-CN" altLang="zh-CN" sz="1800">
                <a:ea typeface="宋体" panose="02010600030101010101" pitchFamily="2" charset="-122"/>
              </a:rPr>
              <a:t>语句</a:t>
            </a:r>
            <a:endParaRPr lang="zh-CN" altLang="zh-CN" sz="1800">
              <a:ea typeface="宋体" panose="02010600030101010101" pitchFamily="2" charset="-122"/>
            </a:endParaRPr>
          </a:p>
          <a:p>
            <a:pPr marL="400050" lvl="1" indent="0">
              <a:buNone/>
            </a:pPr>
            <a:r>
              <a:rPr lang="en-US" altLang="zh-CN" sz="1800">
                <a:ea typeface="宋体" panose="02010600030101010101" pitchFamily="2" charset="-122"/>
              </a:rPr>
              <a:t>②</a:t>
            </a:r>
            <a:r>
              <a:rPr lang="zh-CN" altLang="zh-CN" sz="1800">
                <a:ea typeface="宋体" panose="02010600030101010101" pitchFamily="2" charset="-122"/>
              </a:rPr>
              <a:t>可以在一条 </a:t>
            </a:r>
            <a:r>
              <a:rPr lang="en-US" altLang="zh-CN" sz="1800">
                <a:ea typeface="宋体" panose="02010600030101010101" pitchFamily="2" charset="-122"/>
              </a:rPr>
              <a:t>try </a:t>
            </a:r>
            <a:r>
              <a:rPr lang="zh-CN" altLang="zh-CN" sz="1800">
                <a:ea typeface="宋体" panose="02010600030101010101" pitchFamily="2" charset="-122"/>
              </a:rPr>
              <a:t>语句中管理多个资源，每个资源以</a:t>
            </a:r>
            <a:r>
              <a:rPr lang="en-US" altLang="zh-CN" sz="1800">
                <a:ea typeface="宋体" panose="02010600030101010101" pitchFamily="2" charset="-122"/>
              </a:rPr>
              <a:t>“;” </a:t>
            </a:r>
            <a:r>
              <a:rPr lang="zh-CN" altLang="zh-CN" sz="1800">
                <a:ea typeface="宋体" panose="02010600030101010101" pitchFamily="2" charset="-122"/>
              </a:rPr>
              <a:t>隔开即可</a:t>
            </a:r>
            <a:r>
              <a:rPr lang="zh-CN" altLang="zh-CN" sz="1800" smtClean="0">
                <a:ea typeface="宋体" panose="02010600030101010101" pitchFamily="2" charset="-122"/>
              </a:rPr>
              <a:t>。</a:t>
            </a:r>
            <a:endParaRPr lang="en-US" altLang="zh-CN" sz="1800" smtClean="0">
              <a:ea typeface="宋体" panose="02010600030101010101" pitchFamily="2" charset="-122"/>
            </a:endParaRPr>
          </a:p>
          <a:p>
            <a:pPr marL="400050" lvl="1" indent="0">
              <a:buNone/>
            </a:pPr>
            <a:r>
              <a:rPr lang="zh-CN" altLang="en-US" sz="1800" b="1" smtClean="0">
                <a:solidFill>
                  <a:srgbClr val="C00000"/>
                </a:solidFill>
                <a:ea typeface="宋体" panose="02010600030101010101" pitchFamily="2" charset="-122"/>
              </a:rPr>
              <a:t>③需要关闭的资源，必须</a:t>
            </a:r>
            <a:r>
              <a:rPr lang="zh-CN" altLang="zh-CN" sz="1800" b="1" smtClean="0">
                <a:solidFill>
                  <a:srgbClr val="C00000"/>
                </a:solidFill>
                <a:ea typeface="宋体" panose="02010600030101010101" pitchFamily="2" charset="-122"/>
              </a:rPr>
              <a:t>实现</a:t>
            </a:r>
            <a:r>
              <a:rPr lang="zh-CN" altLang="zh-CN" sz="1800" b="1">
                <a:solidFill>
                  <a:srgbClr val="C00000"/>
                </a:solidFill>
                <a:ea typeface="宋体" panose="02010600030101010101" pitchFamily="2" charset="-122"/>
              </a:rPr>
              <a:t>了</a:t>
            </a:r>
            <a:r>
              <a:rPr lang="en-US" altLang="zh-CN" sz="1800" b="1">
                <a:solidFill>
                  <a:srgbClr val="C00000"/>
                </a:solidFill>
                <a:ea typeface="宋体" panose="02010600030101010101" pitchFamily="2" charset="-122"/>
              </a:rPr>
              <a:t> AutoCloseable </a:t>
            </a:r>
            <a:r>
              <a:rPr lang="zh-CN" altLang="zh-CN" sz="1800" b="1">
                <a:solidFill>
                  <a:srgbClr val="C00000"/>
                </a:solidFill>
                <a:ea typeface="宋体" panose="02010600030101010101" pitchFamily="2" charset="-122"/>
              </a:rPr>
              <a:t>接口或</a:t>
            </a:r>
            <a:r>
              <a:rPr lang="zh-CN" altLang="zh-CN" sz="1800" b="1" smtClean="0">
                <a:solidFill>
                  <a:srgbClr val="C00000"/>
                </a:solidFill>
                <a:ea typeface="宋体" panose="02010600030101010101" pitchFamily="2" charset="-122"/>
              </a:rPr>
              <a:t>其</a:t>
            </a:r>
            <a:r>
              <a:rPr lang="zh-CN" altLang="en-US" sz="1800" b="1" smtClean="0">
                <a:solidFill>
                  <a:srgbClr val="C00000"/>
                </a:solidFill>
                <a:ea typeface="宋体" panose="02010600030101010101" pitchFamily="2" charset="-122"/>
              </a:rPr>
              <a:t>子</a:t>
            </a:r>
            <a:r>
              <a:rPr lang="zh-CN" altLang="zh-CN" sz="1800" b="1" smtClean="0">
                <a:solidFill>
                  <a:srgbClr val="C00000"/>
                </a:solidFill>
                <a:ea typeface="宋体" panose="02010600030101010101" pitchFamily="2" charset="-122"/>
              </a:rPr>
              <a:t>接口</a:t>
            </a:r>
            <a:r>
              <a:rPr lang="en-US" altLang="zh-CN" sz="1800" b="1" smtClean="0">
                <a:solidFill>
                  <a:srgbClr val="C00000"/>
                </a:solidFill>
                <a:ea typeface="宋体" panose="02010600030101010101" pitchFamily="2" charset="-122"/>
              </a:rPr>
              <a:t> </a:t>
            </a:r>
            <a:r>
              <a:rPr lang="en-US" altLang="zh-CN" sz="1800" b="1">
                <a:solidFill>
                  <a:srgbClr val="C00000"/>
                </a:solidFill>
                <a:ea typeface="宋体" panose="02010600030101010101" pitchFamily="2" charset="-122"/>
              </a:rPr>
              <a:t>Closeable</a:t>
            </a:r>
            <a:endParaRPr lang="zh-CN" altLang="en-US" sz="1800" b="1">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475187"/>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12-4 </a:t>
            </a:r>
            <a:r>
              <a:rPr lang="zh-CN" altLang="en-US" sz="4800" smtClean="0">
                <a:solidFill>
                  <a:schemeClr val="bg1"/>
                </a:solidFill>
                <a:ea typeface="隶书" panose="02010509060101010101" pitchFamily="49" charset="-122"/>
              </a:rPr>
              <a:t>缓冲区</a:t>
            </a:r>
            <a:r>
              <a:rPr lang="en-US" altLang="zh-CN" sz="4800" smtClean="0">
                <a:solidFill>
                  <a:schemeClr val="bg1"/>
                </a:solidFill>
                <a:ea typeface="隶书" panose="02010509060101010101" pitchFamily="49" charset="-122"/>
              </a:rPr>
              <a:t>(Buffer)</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95536" y="764704"/>
            <a:ext cx="8229600" cy="857256"/>
          </a:xfrm>
        </p:spPr>
        <p:txBody>
          <a:bodyPr>
            <a:normAutofit/>
          </a:bodyPr>
          <a:lstStyle/>
          <a:p>
            <a:r>
              <a:rPr lang="zh-CN" altLang="en-US" b="1" smtClean="0">
                <a:latin typeface="+mn-lt"/>
                <a:ea typeface="宋体" panose="02010600030101010101" pitchFamily="2" charset="-122"/>
              </a:rPr>
              <a:t>缓冲区和通道</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920880" cy="4248472"/>
          </a:xfrm>
        </p:spPr>
        <p:txBody>
          <a:bodyPr>
            <a:normAutofit fontScale="85000" lnSpcReduction="10000"/>
          </a:bodyPr>
          <a:lstStyle/>
          <a:p>
            <a:pPr>
              <a:lnSpc>
                <a:spcPct val="150000"/>
              </a:lnSpc>
              <a:buFont typeface="Wingdings" panose="05000000000000000000" pitchFamily="2" charset="2"/>
              <a:buChar char="l"/>
            </a:pPr>
            <a:r>
              <a:rPr lang="en-US" altLang="zh-CN" smtClean="0">
                <a:ea typeface="宋体" panose="02010600030101010101" pitchFamily="2" charset="-122"/>
              </a:rPr>
              <a:t>Java NIO</a:t>
            </a:r>
            <a:r>
              <a:rPr lang="zh-CN" altLang="en-US" smtClean="0">
                <a:ea typeface="宋体" panose="02010600030101010101" pitchFamily="2" charset="-122"/>
              </a:rPr>
              <a:t>系统的核心在于：通道</a:t>
            </a:r>
            <a:r>
              <a:rPr lang="en-US" altLang="zh-CN" smtClean="0">
                <a:ea typeface="宋体" panose="02010600030101010101" pitchFamily="2" charset="-122"/>
              </a:rPr>
              <a:t>(Channel)</a:t>
            </a:r>
            <a:r>
              <a:rPr lang="zh-CN" altLang="en-US" smtClean="0">
                <a:ea typeface="宋体" panose="02010600030101010101" pitchFamily="2" charset="-122"/>
              </a:rPr>
              <a:t>和缓冲区</a:t>
            </a:r>
            <a:r>
              <a:rPr lang="en-US" altLang="zh-CN" smtClean="0">
                <a:ea typeface="宋体" panose="02010600030101010101" pitchFamily="2" charset="-122"/>
              </a:rPr>
              <a:t>(Buffer)</a:t>
            </a:r>
            <a:r>
              <a:rPr lang="zh-CN" altLang="en-US" smtClean="0">
                <a:ea typeface="宋体" panose="02010600030101010101" pitchFamily="2" charset="-122"/>
              </a:rPr>
              <a:t>。通道表示</a:t>
            </a:r>
            <a:r>
              <a:rPr lang="en-US" altLang="zh-CN" smtClean="0">
                <a:ea typeface="宋体" panose="02010600030101010101" pitchFamily="2" charset="-122"/>
              </a:rPr>
              <a:t>IO</a:t>
            </a:r>
            <a:r>
              <a:rPr lang="zh-CN" altLang="en-US" smtClean="0">
                <a:ea typeface="宋体" panose="02010600030101010101" pitchFamily="2" charset="-122"/>
              </a:rPr>
              <a:t>源到 </a:t>
            </a:r>
            <a:r>
              <a:rPr lang="en-US" altLang="zh-CN" smtClean="0">
                <a:ea typeface="宋体" panose="02010600030101010101" pitchFamily="2" charset="-122"/>
              </a:rPr>
              <a:t>IO </a:t>
            </a:r>
            <a:r>
              <a:rPr lang="zh-CN" altLang="en-US" smtClean="0">
                <a:ea typeface="宋体" panose="02010600030101010101" pitchFamily="2" charset="-122"/>
              </a:rPr>
              <a:t>设备</a:t>
            </a:r>
            <a:r>
              <a:rPr lang="en-US" altLang="zh-CN" smtClean="0">
                <a:ea typeface="宋体" panose="02010600030101010101" pitchFamily="2" charset="-122"/>
              </a:rPr>
              <a:t>(</a:t>
            </a:r>
            <a:r>
              <a:rPr lang="zh-CN" altLang="en-US" smtClean="0">
                <a:ea typeface="宋体" panose="02010600030101010101" pitchFamily="2" charset="-122"/>
              </a:rPr>
              <a:t>例如：文件、套接字</a:t>
            </a:r>
            <a:r>
              <a:rPr lang="en-US" altLang="zh-CN" smtClean="0">
                <a:ea typeface="宋体" panose="02010600030101010101" pitchFamily="2" charset="-122"/>
              </a:rPr>
              <a:t>)</a:t>
            </a:r>
            <a:r>
              <a:rPr lang="zh-CN" altLang="en-US" smtClean="0">
                <a:ea typeface="宋体" panose="02010600030101010101" pitchFamily="2" charset="-122"/>
              </a:rPr>
              <a:t>的连接。若需要使用 </a:t>
            </a:r>
            <a:r>
              <a:rPr lang="en-US" altLang="zh-CN" smtClean="0">
                <a:ea typeface="宋体" panose="02010600030101010101" pitchFamily="2" charset="-122"/>
              </a:rPr>
              <a:t>NIO </a:t>
            </a:r>
            <a:r>
              <a:rPr lang="zh-CN" altLang="en-US" smtClean="0">
                <a:ea typeface="宋体" panose="02010600030101010101" pitchFamily="2" charset="-122"/>
              </a:rPr>
              <a:t>系统，需要获取用于连接 </a:t>
            </a:r>
            <a:r>
              <a:rPr lang="en-US" altLang="zh-CN" smtClean="0">
                <a:ea typeface="宋体" panose="02010600030101010101" pitchFamily="2" charset="-122"/>
              </a:rPr>
              <a:t>IO </a:t>
            </a:r>
            <a:r>
              <a:rPr lang="zh-CN" altLang="en-US" smtClean="0">
                <a:ea typeface="宋体" panose="02010600030101010101" pitchFamily="2" charset="-122"/>
              </a:rPr>
              <a:t>设备的</a:t>
            </a:r>
            <a:r>
              <a:rPr lang="zh-CN" altLang="en-US" smtClean="0">
                <a:solidFill>
                  <a:srgbClr val="0000FF"/>
                </a:solidFill>
                <a:ea typeface="宋体" panose="02010600030101010101" pitchFamily="2" charset="-122"/>
              </a:rPr>
              <a:t>通道</a:t>
            </a:r>
            <a:r>
              <a:rPr lang="zh-CN" altLang="en-US" smtClean="0">
                <a:ea typeface="宋体" panose="02010600030101010101" pitchFamily="2" charset="-122"/>
              </a:rPr>
              <a:t>以及用于容纳数据的</a:t>
            </a:r>
            <a:r>
              <a:rPr lang="zh-CN" altLang="en-US" smtClean="0">
                <a:solidFill>
                  <a:srgbClr val="0000FF"/>
                </a:solidFill>
                <a:ea typeface="宋体" panose="02010600030101010101" pitchFamily="2" charset="-122"/>
              </a:rPr>
              <a:t>缓冲区</a:t>
            </a:r>
            <a:r>
              <a:rPr lang="zh-CN" altLang="en-US" smtClean="0">
                <a:ea typeface="宋体" panose="02010600030101010101" pitchFamily="2" charset="-122"/>
              </a:rPr>
              <a:t>。然后操作缓冲区，对数据进行处理。</a:t>
            </a:r>
            <a:endParaRPr lang="en-US" altLang="zh-CN" smtClean="0">
              <a:ea typeface="宋体" panose="02010600030101010101" pitchFamily="2" charset="-122"/>
            </a:endParaRPr>
          </a:p>
          <a:p>
            <a:pPr>
              <a:lnSpc>
                <a:spcPct val="150000"/>
              </a:lnSpc>
              <a:buFont typeface="Wingdings" panose="05000000000000000000" pitchFamily="2" charset="2"/>
              <a:buChar char="l"/>
            </a:pPr>
            <a:endParaRPr lang="en-US" altLang="zh-CN" smtClean="0">
              <a:ea typeface="宋体" panose="02010600030101010101" pitchFamily="2" charset="-122"/>
            </a:endParaRPr>
          </a:p>
          <a:p>
            <a:pPr marL="0" indent="0">
              <a:lnSpc>
                <a:spcPct val="150000"/>
              </a:lnSpc>
              <a:buNone/>
            </a:pPr>
            <a:r>
              <a:rPr lang="zh-CN" altLang="en-US" sz="1900" b="1" smtClean="0">
                <a:solidFill>
                  <a:srgbClr val="FF0000"/>
                </a:solidFill>
                <a:ea typeface="宋体" panose="02010600030101010101" pitchFamily="2" charset="-122"/>
              </a:rPr>
              <a:t>  </a:t>
            </a:r>
            <a:r>
              <a:rPr lang="zh-CN" altLang="en-US" sz="3000" b="1" smtClean="0">
                <a:solidFill>
                  <a:srgbClr val="FF0000"/>
                </a:solidFill>
                <a:ea typeface="宋体" panose="02010600030101010101" pitchFamily="2" charset="-122"/>
              </a:rPr>
              <a:t>简而言之，</a:t>
            </a:r>
            <a:r>
              <a:rPr lang="en-US" altLang="zh-CN" sz="3000" b="1" smtClean="0">
                <a:solidFill>
                  <a:srgbClr val="FF0000"/>
                </a:solidFill>
                <a:ea typeface="宋体" panose="02010600030101010101" pitchFamily="2" charset="-122"/>
              </a:rPr>
              <a:t>Channel </a:t>
            </a:r>
            <a:r>
              <a:rPr lang="zh-CN" altLang="en-US" sz="3000" b="1" smtClean="0">
                <a:solidFill>
                  <a:srgbClr val="FF0000"/>
                </a:solidFill>
                <a:ea typeface="宋体" panose="02010600030101010101" pitchFamily="2" charset="-122"/>
              </a:rPr>
              <a:t>负责传输， </a:t>
            </a:r>
            <a:r>
              <a:rPr lang="en-US" altLang="zh-CN" sz="3000" b="1" smtClean="0">
                <a:solidFill>
                  <a:srgbClr val="FF0000"/>
                </a:solidFill>
                <a:ea typeface="宋体" panose="02010600030101010101" pitchFamily="2" charset="-122"/>
              </a:rPr>
              <a:t>Buffer </a:t>
            </a:r>
            <a:r>
              <a:rPr lang="zh-CN" altLang="en-US" sz="3000" b="1" smtClean="0">
                <a:solidFill>
                  <a:srgbClr val="FF0000"/>
                </a:solidFill>
                <a:ea typeface="宋体" panose="02010600030101010101" pitchFamily="2" charset="-122"/>
              </a:rPr>
              <a:t>负责</a:t>
            </a:r>
            <a:r>
              <a:rPr lang="zh-CN" altLang="en-US" sz="3000" b="1">
                <a:solidFill>
                  <a:srgbClr val="FF0000"/>
                </a:solidFill>
                <a:ea typeface="宋体" panose="02010600030101010101" pitchFamily="2" charset="-122"/>
              </a:rPr>
              <a:t>存储</a:t>
            </a:r>
            <a:r>
              <a:rPr lang="zh-CN" altLang="en-US" sz="3000" b="1" smtClean="0">
                <a:solidFill>
                  <a:srgbClr val="FF0000"/>
                </a:solidFill>
                <a:ea typeface="宋体" panose="02010600030101010101" pitchFamily="2" charset="-122"/>
              </a:rPr>
              <a:t>数据</a:t>
            </a:r>
            <a:endParaRPr lang="zh-CN" altLang="en-US" sz="3000" b="1">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anose="02010600030101010101"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anose="02010600030101010101"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Java</a:t>
            </a:r>
            <a:r>
              <a:rPr lang="zh-CN" altLang="en-US" sz="1600" smtClean="0">
                <a:ea typeface="宋体" panose="02010600030101010101" pitchFamily="2" charset="-122"/>
                <a:cs typeface="Times New Roman" panose="02020603050405020304" pitchFamily="18" charset="0"/>
              </a:rPr>
              <a:t>发展</a:t>
            </a:r>
            <a:r>
              <a:rPr lang="zh-CN" altLang="en-US" sz="1600" dirty="0" smtClean="0">
                <a:ea typeface="宋体" panose="02010600030101010101" pitchFamily="2" charset="-122"/>
                <a:cs typeface="Times New Roman" panose="02020603050405020304" pitchFamily="18" charset="0"/>
              </a:rPr>
              <a:t>历程</a:t>
            </a:r>
            <a:endParaRPr lang="zh-CN" altLang="en-US" sz="1600" dirty="0">
              <a:ea typeface="宋体" panose="02010600030101010101" pitchFamily="2" charset="-122"/>
              <a:cs typeface="Times New Roman" panose="02020603050405020304"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环境搭建</a:t>
            </a:r>
            <a:endParaRPr lang="zh-CN" altLang="en-US" sz="1600" dirty="0">
              <a:ea typeface="宋体" panose="02010600030101010101" pitchFamily="2" charset="-122"/>
              <a:cs typeface="Times New Roman" panose="02020603050405020304"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基础程序设计</a:t>
            </a:r>
            <a:endParaRPr lang="zh-CN" altLang="en-US" sz="1600" dirty="0">
              <a:ea typeface="宋体" panose="02010600030101010101" pitchFamily="2" charset="-122"/>
              <a:cs typeface="Times New Roman" panose="02020603050405020304"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数据类型</a:t>
            </a:r>
            <a:endParaRPr lang="zh-CN" altLang="en-US" sz="1600" dirty="0">
              <a:ea typeface="宋体" panose="02010600030101010101" pitchFamily="2" charset="-122"/>
              <a:cs typeface="Times New Roman" panose="02020603050405020304"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流程</a:t>
            </a:r>
            <a:r>
              <a:rPr lang="zh-CN" altLang="en-US" sz="1600" dirty="0" smtClean="0">
                <a:ea typeface="宋体" panose="02010600030101010101" pitchFamily="2" charset="-122"/>
                <a:cs typeface="Times New Roman" panose="02020603050405020304" pitchFamily="18" charset="0"/>
              </a:rPr>
              <a:t>控制</a:t>
            </a:r>
            <a:endParaRPr lang="zh-CN" altLang="en-US" sz="1600" dirty="0">
              <a:ea typeface="宋体" panose="02010600030101010101" pitchFamily="2" charset="-122"/>
              <a:cs typeface="Times New Roman" panose="02020603050405020304"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运算符</a:t>
            </a:r>
            <a:endParaRPr lang="zh-CN" altLang="en-US" sz="1600" dirty="0">
              <a:ea typeface="宋体" panose="02010600030101010101" pitchFamily="2" charset="-122"/>
              <a:cs typeface="Times New Roman" panose="02020603050405020304" pitchFamily="18" charset="0"/>
            </a:endParaRP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数组</a:t>
            </a:r>
            <a:endParaRPr lang="zh-CN" altLang="en-US" sz="1600" dirty="0">
              <a:ea typeface="宋体" panose="02010600030101010101" pitchFamily="2" charset="-122"/>
              <a:cs typeface="Times New Roman" panose="02020603050405020304" pitchFamily="18" charset="0"/>
            </a:endParaRP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anose="02010600030101010101" pitchFamily="2" charset="-122"/>
                <a:cs typeface="Times New Roman" panose="02020603050405020304" pitchFamily="18" charset="0"/>
              </a:rPr>
              <a:t>面向对象</a:t>
            </a:r>
            <a:r>
              <a:rPr lang="zh-CN" altLang="en-US" dirty="0">
                <a:ea typeface="宋体" panose="02010600030101010101" pitchFamily="2" charset="-122"/>
                <a:cs typeface="Times New Roman" panose="02020603050405020304" pitchFamily="18" charset="0"/>
              </a:rPr>
              <a:t>编程</a:t>
            </a:r>
            <a:endParaRPr lang="zh-CN" altLang="en-US" dirty="0">
              <a:ea typeface="宋体" panose="02010600030101010101" pitchFamily="2" charset="-122"/>
              <a:cs typeface="Times New Roman" panose="02020603050405020304" pitchFamily="18" charset="0"/>
            </a:endParaRP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类</a:t>
            </a:r>
            <a:r>
              <a:rPr lang="en-US" altLang="zh-CN" sz="1600">
                <a:ea typeface="宋体" panose="02010600030101010101" pitchFamily="2" charset="-122"/>
                <a:cs typeface="Times New Roman" panose="02020603050405020304" pitchFamily="18" charset="0"/>
              </a:rPr>
              <a:t>/</a:t>
            </a:r>
            <a:r>
              <a:rPr lang="zh-CN" altLang="en-US" sz="1600" smtClean="0">
                <a:ea typeface="宋体" panose="02010600030101010101" pitchFamily="2" charset="-122"/>
                <a:cs typeface="Times New Roman" panose="02020603050405020304" pitchFamily="18" charset="0"/>
              </a:rPr>
              <a:t>对象</a:t>
            </a:r>
            <a:endParaRPr lang="zh-CN" altLang="en-US" sz="1600" dirty="0">
              <a:ea typeface="宋体" panose="02010600030101010101" pitchFamily="2" charset="-122"/>
              <a:cs typeface="Times New Roman" panose="02020603050405020304"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类的结构</a:t>
            </a:r>
            <a:endParaRPr lang="zh-CN" altLang="en-US" sz="1600" dirty="0">
              <a:ea typeface="宋体" panose="02010600030101010101" pitchFamily="2" charset="-122"/>
              <a:cs typeface="Times New Roman" panose="02020603050405020304"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设计模式</a:t>
            </a:r>
            <a:endParaRPr lang="zh-CN" altLang="en-US" sz="1600" dirty="0">
              <a:ea typeface="宋体" panose="02010600030101010101" pitchFamily="2" charset="-122"/>
              <a:cs typeface="Times New Roman" panose="02020603050405020304"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接口</a:t>
            </a:r>
            <a:endParaRPr lang="zh-CN" altLang="en-US" sz="1600" dirty="0">
              <a:ea typeface="宋体" panose="02010600030101010101" pitchFamily="2" charset="-122"/>
              <a:cs typeface="Times New Roman" panose="02020603050405020304" pitchFamily="18" charset="0"/>
            </a:endParaRP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三</a:t>
            </a:r>
            <a:r>
              <a:rPr lang="zh-CN" altLang="en-US" sz="1600" dirty="0" smtClean="0">
                <a:ea typeface="宋体" panose="02010600030101010101" pitchFamily="2" charset="-122"/>
                <a:cs typeface="Times New Roman" panose="02020603050405020304" pitchFamily="18" charset="0"/>
              </a:rPr>
              <a:t>大特性</a:t>
            </a:r>
            <a:endParaRPr lang="zh-CN" altLang="en-US" sz="1600" dirty="0">
              <a:ea typeface="宋体" panose="02010600030101010101" pitchFamily="2" charset="-122"/>
              <a:cs typeface="Times New Roman" panose="02020603050405020304"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应用程序开发</a:t>
            </a:r>
            <a:endParaRPr lang="zh-CN" altLang="en-US" sz="1600" dirty="0">
              <a:ea typeface="宋体" panose="02010600030101010101" pitchFamily="2" charset="-122"/>
              <a:cs typeface="Times New Roman" panose="02020603050405020304"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JDBC</a:t>
            </a:r>
            <a:endParaRPr lang="zh-CN" altLang="en-US" sz="1600" dirty="0">
              <a:ea typeface="宋体" panose="02010600030101010101" pitchFamily="2" charset="-122"/>
              <a:cs typeface="Times New Roman" panose="02020603050405020304"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集合</a:t>
            </a:r>
            <a:endParaRPr lang="zh-CN" altLang="en-US" sz="1600" dirty="0">
              <a:ea typeface="宋体" panose="02010600030101010101" pitchFamily="2" charset="-122"/>
              <a:cs typeface="Times New Roman" panose="02020603050405020304"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IO/NIO</a:t>
            </a:r>
            <a:endParaRPr lang="zh-CN" altLang="en-US" sz="1600" dirty="0">
              <a:ea typeface="宋体" panose="02010600030101010101" pitchFamily="2" charset="-122"/>
              <a:cs typeface="Times New Roman" panose="02020603050405020304"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类库</a:t>
            </a:r>
            <a:endParaRPr lang="zh-CN" altLang="en-US" sz="1600" dirty="0">
              <a:ea typeface="宋体" panose="02010600030101010101" pitchFamily="2" charset="-122"/>
              <a:cs typeface="Times New Roman" panose="02020603050405020304" pitchFamily="18" charset="0"/>
            </a:endParaRP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多线程</a:t>
            </a:r>
            <a:endParaRPr lang="zh-CN" altLang="en-US" sz="1600" dirty="0">
              <a:ea typeface="宋体" panose="02010600030101010101" pitchFamily="2" charset="-122"/>
              <a:cs typeface="Times New Roman" panose="02020603050405020304" pitchFamily="18" charset="0"/>
            </a:endParaRP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异常处理</a:t>
            </a:r>
            <a:endParaRPr lang="zh-CN" altLang="en-US" sz="1600" dirty="0">
              <a:ea typeface="宋体" panose="02010600030101010101" pitchFamily="2" charset="-122"/>
              <a:cs typeface="Times New Roman" panose="02020603050405020304"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反射</a:t>
            </a:r>
            <a:endParaRPr lang="zh-CN" altLang="en-US" sz="1600" dirty="0">
              <a:ea typeface="宋体" panose="02010600030101010101" pitchFamily="2" charset="-122"/>
              <a:cs typeface="Times New Roman" panose="02020603050405020304" pitchFamily="18" charset="0"/>
            </a:endParaRP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网络</a:t>
            </a:r>
            <a:endParaRPr lang="zh-CN" altLang="en-US" sz="1600" dirty="0">
              <a:ea typeface="宋体" panose="02010600030101010101" pitchFamily="2" charset="-122"/>
              <a:cs typeface="Times New Roman" panose="02020603050405020304" pitchFamily="18" charset="0"/>
            </a:endParaRP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Oracle/MySQL</a:t>
            </a:r>
            <a:endParaRPr lang="zh-CN" altLang="en-US" sz="1600" dirty="0">
              <a:ea typeface="宋体" panose="02010600030101010101" pitchFamily="2" charset="-122"/>
              <a:cs typeface="Times New Roman" panose="02020603050405020304"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Java</a:t>
            </a:r>
            <a:r>
              <a:rPr lang="zh-CN" altLang="en-US" sz="1600" smtClean="0">
                <a:ea typeface="宋体" panose="02010600030101010101" pitchFamily="2" charset="-122"/>
                <a:cs typeface="Times New Roman" panose="02020603050405020304" pitchFamily="18" charset="0"/>
              </a:rPr>
              <a:t>新</a:t>
            </a:r>
            <a:r>
              <a:rPr lang="zh-CN" altLang="en-US" sz="1600" dirty="0" smtClean="0">
                <a:ea typeface="宋体" panose="02010600030101010101" pitchFamily="2" charset="-122"/>
                <a:cs typeface="Times New Roman" panose="02020603050405020304" pitchFamily="18" charset="0"/>
              </a:rPr>
              <a:t>特性</a:t>
            </a:r>
            <a:endParaRPr lang="zh-CN" altLang="en-US" sz="1600" dirty="0">
              <a:ea typeface="宋体" panose="02010600030101010101" pitchFamily="2" charset="-122"/>
              <a:cs typeface="Times New Roman" panose="02020603050405020304"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Eclipse</a:t>
            </a:r>
            <a:r>
              <a:rPr lang="zh-CN" altLang="en-US" sz="1600" dirty="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泛型</a:t>
            </a:r>
            <a:endParaRPr lang="zh-CN" altLang="en-US" sz="1600" dirty="0">
              <a:ea typeface="宋体" panose="02010600030101010101" pitchFamily="2" charset="-122"/>
              <a:cs typeface="Times New Roman" panose="02020603050405020304" pitchFamily="18" charset="0"/>
            </a:endParaRP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枚举</a:t>
            </a:r>
            <a:endParaRPr lang="zh-CN" altLang="en-US" sz="1600" dirty="0">
              <a:ea typeface="宋体" panose="02010600030101010101" pitchFamily="2" charset="-122"/>
              <a:cs typeface="Times New Roman" panose="02020603050405020304" pitchFamily="18" charset="0"/>
            </a:endParaRP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装箱</a:t>
            </a:r>
            <a:r>
              <a:rPr lang="en-US" altLang="zh-CN" sz="1600" dirty="0" smtClean="0">
                <a:ea typeface="宋体" panose="02010600030101010101" pitchFamily="2" charset="-122"/>
                <a:cs typeface="Times New Roman" panose="02020603050405020304" pitchFamily="18" charset="0"/>
              </a:rPr>
              <a:t>/</a:t>
            </a:r>
            <a:r>
              <a:rPr lang="zh-CN" altLang="en-US" sz="1600" dirty="0" smtClean="0">
                <a:ea typeface="宋体" panose="02010600030101010101" pitchFamily="2" charset="-122"/>
                <a:cs typeface="Times New Roman" panose="02020603050405020304" pitchFamily="18" charset="0"/>
              </a:rPr>
              <a:t>拆箱</a:t>
            </a:r>
            <a:endParaRPr lang="zh-CN" altLang="en-US" sz="1600" dirty="0">
              <a:ea typeface="宋体" panose="02010600030101010101" pitchFamily="2" charset="-122"/>
              <a:cs typeface="Times New Roman" panose="02020603050405020304"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可变参数</a:t>
            </a:r>
            <a:endParaRPr lang="zh-CN" altLang="en-US" sz="1600" dirty="0">
              <a:ea typeface="宋体" panose="02010600030101010101" pitchFamily="2" charset="-122"/>
              <a:cs typeface="Times New Roman" panose="02020603050405020304"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Lambda</a:t>
            </a:r>
            <a:endParaRPr lang="en-US" altLang="zh-CN" sz="1600" smtClean="0">
              <a:ea typeface="宋体" panose="02010600030101010101" pitchFamily="2" charset="-122"/>
              <a:cs typeface="Times New Roman" panose="02020603050405020304" pitchFamily="18" charset="0"/>
            </a:endParaRPr>
          </a:p>
          <a:p>
            <a:r>
              <a:rPr lang="zh-CN" altLang="en-US" sz="1600" smtClean="0">
                <a:ea typeface="宋体" panose="02010600030101010101" pitchFamily="2" charset="-122"/>
                <a:cs typeface="Times New Roman" panose="02020603050405020304" pitchFamily="18" charset="0"/>
              </a:rPr>
              <a:t>表达式</a:t>
            </a:r>
            <a:endParaRPr lang="zh-CN" altLang="en-US" sz="1600" dirty="0">
              <a:ea typeface="宋体" panose="02010600030101010101" pitchFamily="2" charset="-122"/>
              <a:cs typeface="Times New Roman" panose="02020603050405020304"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IDEA </a:t>
            </a:r>
            <a:r>
              <a:rPr lang="zh-CN" altLang="en-US" sz="160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数据结构</a:t>
            </a:r>
            <a:endParaRPr lang="zh-CN" altLang="en-US" sz="1600" dirty="0">
              <a:ea typeface="宋体" panose="02010600030101010101" pitchFamily="2" charset="-122"/>
              <a:cs typeface="Times New Roman" panose="02020603050405020304"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排序算法</a:t>
            </a:r>
            <a:endParaRPr lang="zh-CN" altLang="en-US" sz="1600" dirty="0">
              <a:ea typeface="宋体" panose="02010600030101010101" pitchFamily="2" charset="-122"/>
              <a:cs typeface="Times New Roman" panose="02020603050405020304"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关键字</a:t>
            </a:r>
            <a:endParaRPr lang="zh-CN" altLang="en-US" sz="1600" dirty="0">
              <a:ea typeface="宋体" panose="02010600030101010101" pitchFamily="2" charset="-122"/>
              <a:cs typeface="Times New Roman" panose="02020603050405020304"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元注解</a:t>
            </a:r>
            <a:endParaRPr lang="zh-CN" altLang="en-US" sz="1600" dirty="0">
              <a:ea typeface="宋体" panose="02010600030101010101" pitchFamily="2" charset="-122"/>
              <a:cs typeface="Times New Roman" panose="02020603050405020304"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Stream API</a:t>
            </a:r>
            <a:endParaRPr lang="zh-CN" altLang="en-US" sz="1600" dirty="0">
              <a:ea typeface="宋体" panose="02010600030101010101" pitchFamily="2" charset="-122"/>
              <a:cs typeface="Times New Roman" panose="02020603050405020304"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Date/Time API</a:t>
            </a:r>
            <a:endParaRPr lang="zh-CN" altLang="en-US" sz="1600" dirty="0">
              <a:ea typeface="宋体" panose="02010600030101010101" pitchFamily="2" charset="-122"/>
              <a:cs typeface="Times New Roman" panose="02020603050405020304"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缓冲区</a:t>
            </a:r>
            <a:r>
              <a:rPr lang="zh-CN" altLang="en-US" b="1">
                <a:latin typeface="+mn-lt"/>
                <a:ea typeface="宋体" panose="02010600030101010101" pitchFamily="2" charset="-122"/>
              </a:rPr>
              <a:t> </a:t>
            </a:r>
            <a:r>
              <a:rPr lang="en-US" altLang="zh-CN" b="1" smtClean="0">
                <a:latin typeface="+mn-lt"/>
                <a:ea typeface="宋体" panose="02010600030101010101" pitchFamily="2" charset="-122"/>
              </a:rPr>
              <a:t>(Buffer</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467544" y="1772816"/>
            <a:ext cx="8208912" cy="4397178"/>
          </a:xfrm>
        </p:spPr>
        <p:txBody>
          <a:bodyPr>
            <a:normAutofit lnSpcReduction="10000"/>
          </a:bodyPr>
          <a:lstStyle/>
          <a:p>
            <a:pPr>
              <a:lnSpc>
                <a:spcPct val="150000"/>
              </a:lnSpc>
              <a:buFont typeface="Wingdings" panose="05000000000000000000" pitchFamily="2" charset="2"/>
              <a:buChar char="l"/>
            </a:pPr>
            <a:r>
              <a:rPr lang="zh-CN" altLang="en-US" b="1" smtClean="0">
                <a:ea typeface="宋体" panose="02010600030101010101" pitchFamily="2" charset="-122"/>
              </a:rPr>
              <a:t>缓冲区</a:t>
            </a:r>
            <a:r>
              <a:rPr lang="en-US" altLang="zh-CN" b="1" smtClean="0">
                <a:ea typeface="宋体" panose="02010600030101010101" pitchFamily="2" charset="-122"/>
              </a:rPr>
              <a:t>(Buffer</a:t>
            </a:r>
            <a:r>
              <a:rPr lang="en-US" altLang="zh-CN" b="1">
                <a:ea typeface="宋体" panose="02010600030101010101" pitchFamily="2" charset="-122"/>
              </a:rPr>
              <a:t>)</a:t>
            </a:r>
            <a:r>
              <a:rPr lang="zh-CN" altLang="en-US" smtClean="0">
                <a:ea typeface="宋体" panose="02010600030101010101" pitchFamily="2" charset="-122"/>
              </a:rPr>
              <a:t>：一个用于特定基本数据类型</a:t>
            </a:r>
            <a:r>
              <a:rPr lang="en-US" altLang="zh-CN" smtClean="0">
                <a:ea typeface="宋体" panose="02010600030101010101" pitchFamily="2" charset="-122"/>
              </a:rPr>
              <a:t>(</a:t>
            </a:r>
            <a:r>
              <a:rPr lang="zh-CN" altLang="en-US" smtClean="0">
                <a:ea typeface="宋体" panose="02010600030101010101" pitchFamily="2" charset="-122"/>
              </a:rPr>
              <a:t>除</a:t>
            </a:r>
            <a:r>
              <a:rPr lang="en-US" altLang="zh-CN" smtClean="0">
                <a:ea typeface="宋体" panose="02010600030101010101" pitchFamily="2" charset="-122"/>
              </a:rPr>
              <a:t>boolean</a:t>
            </a:r>
            <a:r>
              <a:rPr lang="zh-CN" altLang="en-US" smtClean="0">
                <a:ea typeface="宋体" panose="02010600030101010101" pitchFamily="2" charset="-122"/>
              </a:rPr>
              <a:t>型外</a:t>
            </a:r>
            <a:r>
              <a:rPr lang="en-US" altLang="zh-CN" smtClean="0">
                <a:ea typeface="宋体" panose="02010600030101010101" pitchFamily="2" charset="-122"/>
              </a:rPr>
              <a:t>)</a:t>
            </a:r>
            <a:r>
              <a:rPr lang="zh-CN" altLang="en-US" smtClean="0">
                <a:ea typeface="宋体" panose="02010600030101010101" pitchFamily="2" charset="-122"/>
              </a:rPr>
              <a:t>的容器，底层使用数组存储。由 </a:t>
            </a:r>
            <a:r>
              <a:rPr lang="en-US" altLang="zh-CN" smtClean="0">
                <a:ea typeface="宋体" panose="02010600030101010101" pitchFamily="2" charset="-122"/>
              </a:rPr>
              <a:t>java.nio </a:t>
            </a:r>
            <a:r>
              <a:rPr lang="zh-CN" altLang="en-US" smtClean="0">
                <a:ea typeface="宋体" panose="02010600030101010101" pitchFamily="2" charset="-122"/>
              </a:rPr>
              <a:t>包定义的，所有缓冲区都是 </a:t>
            </a:r>
            <a:r>
              <a:rPr lang="en-US" altLang="zh-CN" smtClean="0">
                <a:ea typeface="宋体" panose="02010600030101010101" pitchFamily="2" charset="-122"/>
              </a:rPr>
              <a:t>Buffer </a:t>
            </a:r>
            <a:r>
              <a:rPr lang="zh-CN" altLang="en-US" smtClean="0">
                <a:ea typeface="宋体" panose="02010600030101010101" pitchFamily="2" charset="-122"/>
              </a:rPr>
              <a:t>抽象类的子类。</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en-US" altLang="zh-CN" smtClean="0">
                <a:ea typeface="宋体" panose="02010600030101010101" pitchFamily="2" charset="-122"/>
              </a:rPr>
              <a:t>Java NIO</a:t>
            </a:r>
            <a:r>
              <a:rPr lang="zh-CN" altLang="en-US">
                <a:ea typeface="宋体" panose="02010600030101010101" pitchFamily="2" charset="-122"/>
              </a:rPr>
              <a:t> </a:t>
            </a:r>
            <a:r>
              <a:rPr lang="zh-CN" altLang="en-US" smtClean="0">
                <a:ea typeface="宋体" panose="02010600030101010101" pitchFamily="2" charset="-122"/>
              </a:rPr>
              <a:t>中的 </a:t>
            </a:r>
            <a:r>
              <a:rPr lang="en-US" altLang="zh-CN" smtClean="0">
                <a:ea typeface="宋体" panose="02010600030101010101" pitchFamily="2" charset="-122"/>
              </a:rPr>
              <a:t>Buffer </a:t>
            </a:r>
            <a:r>
              <a:rPr lang="zh-CN" altLang="en-US" smtClean="0">
                <a:ea typeface="宋体" panose="02010600030101010101" pitchFamily="2" charset="-122"/>
              </a:rPr>
              <a:t>主要用于与 </a:t>
            </a:r>
            <a:r>
              <a:rPr lang="en-US" altLang="zh-CN" smtClean="0">
                <a:ea typeface="宋体" panose="02010600030101010101" pitchFamily="2" charset="-122"/>
              </a:rPr>
              <a:t>NIO </a:t>
            </a:r>
            <a:r>
              <a:rPr lang="zh-CN" altLang="en-US" smtClean="0">
                <a:ea typeface="宋体" panose="02010600030101010101" pitchFamily="2" charset="-122"/>
              </a:rPr>
              <a:t>通道</a:t>
            </a:r>
            <a:r>
              <a:rPr lang="en-US" altLang="zh-CN" smtClean="0">
                <a:ea typeface="宋体" panose="02010600030101010101" pitchFamily="2" charset="-122"/>
              </a:rPr>
              <a:t>(Channel)</a:t>
            </a:r>
            <a:r>
              <a:rPr lang="zh-CN" altLang="en-US" smtClean="0">
                <a:ea typeface="宋体" panose="02010600030101010101" pitchFamily="2" charset="-122"/>
              </a:rPr>
              <a:t>进行交互，</a:t>
            </a:r>
            <a:r>
              <a:rPr lang="zh-CN" altLang="en-US" smtClean="0">
                <a:solidFill>
                  <a:srgbClr val="0000FF"/>
                </a:solidFill>
                <a:ea typeface="宋体" panose="02010600030101010101" pitchFamily="2" charset="-122"/>
              </a:rPr>
              <a:t>数据是从通道读入缓冲区，从缓冲区写入通道中的。</a:t>
            </a:r>
            <a:endParaRPr lang="en-US" altLang="zh-CN" smtClean="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708920"/>
            <a:ext cx="1512168" cy="1872208"/>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ea typeface="宋体" panose="02010600030101010101" pitchFamily="2" charset="-122"/>
              </a:rPr>
              <a:t>程序</a:t>
            </a:r>
            <a:endParaRPr lang="en-US" altLang="zh-CN" smtClean="0">
              <a:ea typeface="宋体" panose="02010600030101010101" pitchFamily="2" charset="-122"/>
            </a:endParaRPr>
          </a:p>
          <a:p>
            <a:pPr algn="ctr"/>
            <a:r>
              <a:rPr lang="en-US" altLang="zh-CN" smtClean="0">
                <a:ea typeface="宋体" panose="02010600030101010101" pitchFamily="2" charset="-122"/>
              </a:rPr>
              <a:t>(</a:t>
            </a:r>
            <a:r>
              <a:rPr lang="zh-CN" altLang="en-US" smtClean="0">
                <a:ea typeface="宋体" panose="02010600030101010101" pitchFamily="2" charset="-122"/>
              </a:rPr>
              <a:t>内存</a:t>
            </a:r>
            <a:r>
              <a:rPr lang="en-US" altLang="zh-CN" smtClean="0">
                <a:ea typeface="宋体" panose="02010600030101010101" pitchFamily="2" charset="-122"/>
              </a:rPr>
              <a:t>)</a:t>
            </a:r>
            <a:endParaRPr lang="zh-CN" altLang="en-US">
              <a:ea typeface="宋体" panose="02010600030101010101" pitchFamily="2" charset="-122"/>
            </a:endParaRPr>
          </a:p>
        </p:txBody>
      </p:sp>
      <p:sp>
        <p:nvSpPr>
          <p:cNvPr id="5" name="流程图: 磁盘 4"/>
          <p:cNvSpPr/>
          <p:nvPr/>
        </p:nvSpPr>
        <p:spPr>
          <a:xfrm>
            <a:off x="7020272" y="2528900"/>
            <a:ext cx="1656184" cy="2232248"/>
          </a:xfrm>
          <a:prstGeom prst="flowChartMagneticDisk">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mtClean="0">
                <a:ea typeface="宋体" panose="02010600030101010101" pitchFamily="2" charset="-122"/>
              </a:rPr>
              <a:t>磁盘、网络</a:t>
            </a:r>
            <a:endParaRPr lang="zh-CN" altLang="en-US">
              <a:ea typeface="宋体" panose="02010600030101010101" pitchFamily="2" charset="-122"/>
            </a:endParaRPr>
          </a:p>
        </p:txBody>
      </p:sp>
      <p:sp>
        <p:nvSpPr>
          <p:cNvPr id="6" name="矩形 5"/>
          <p:cNvSpPr/>
          <p:nvPr/>
        </p:nvSpPr>
        <p:spPr>
          <a:xfrm>
            <a:off x="2123728" y="3140968"/>
            <a:ext cx="4896544" cy="504056"/>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7" name="矩形 6"/>
          <p:cNvSpPr/>
          <p:nvPr/>
        </p:nvSpPr>
        <p:spPr>
          <a:xfrm>
            <a:off x="2123728" y="3933056"/>
            <a:ext cx="4896544" cy="432048"/>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cxnSp>
        <p:nvCxnSpPr>
          <p:cNvPr id="9" name="直接箭头连接符 8"/>
          <p:cNvCxnSpPr/>
          <p:nvPr/>
        </p:nvCxnSpPr>
        <p:spPr>
          <a:xfrm>
            <a:off x="2962347" y="4149080"/>
            <a:ext cx="331236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962347" y="3392996"/>
            <a:ext cx="331236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03948" y="2562908"/>
            <a:ext cx="936104" cy="369332"/>
          </a:xfrm>
          <a:prstGeom prst="rect">
            <a:avLst/>
          </a:prstGeom>
          <a:noFill/>
        </p:spPr>
        <p:txBody>
          <a:bodyPr wrap="square" rtlCol="0">
            <a:spAutoFit/>
          </a:bodyPr>
          <a:lstStyle/>
          <a:p>
            <a:r>
              <a:rPr lang="zh-CN" altLang="en-US" smtClean="0">
                <a:ea typeface="宋体" panose="02010600030101010101" pitchFamily="2" charset="-122"/>
              </a:rPr>
              <a:t>输入流</a:t>
            </a:r>
            <a:endParaRPr lang="zh-CN" altLang="en-US">
              <a:ea typeface="宋体" panose="02010600030101010101" pitchFamily="2" charset="-122"/>
            </a:endParaRPr>
          </a:p>
        </p:txBody>
      </p:sp>
      <p:sp>
        <p:nvSpPr>
          <p:cNvPr id="13" name="TextBox 12"/>
          <p:cNvSpPr txBox="1"/>
          <p:nvPr/>
        </p:nvSpPr>
        <p:spPr>
          <a:xfrm>
            <a:off x="4103948" y="4588242"/>
            <a:ext cx="936104" cy="369332"/>
          </a:xfrm>
          <a:prstGeom prst="rect">
            <a:avLst/>
          </a:prstGeom>
          <a:noFill/>
        </p:spPr>
        <p:txBody>
          <a:bodyPr wrap="square" rtlCol="0">
            <a:spAutoFit/>
          </a:bodyPr>
          <a:lstStyle/>
          <a:p>
            <a:r>
              <a:rPr lang="zh-CN" altLang="en-US" smtClean="0">
                <a:ea typeface="宋体" panose="02010600030101010101" pitchFamily="2" charset="-122"/>
              </a:rPr>
              <a:t>输出流</a:t>
            </a:r>
            <a:endParaRPr lang="zh-CN" altLang="en-US">
              <a:ea typeface="宋体" panose="02010600030101010101" pitchFamily="2" charset="-122"/>
            </a:endParaRPr>
          </a:p>
        </p:txBody>
      </p:sp>
      <p:sp>
        <p:nvSpPr>
          <p:cNvPr id="14" name="TextBox 13"/>
          <p:cNvSpPr txBox="1"/>
          <p:nvPr/>
        </p:nvSpPr>
        <p:spPr>
          <a:xfrm>
            <a:off x="3322387" y="1096578"/>
            <a:ext cx="2592288" cy="584775"/>
          </a:xfrm>
          <a:prstGeom prst="rect">
            <a:avLst/>
          </a:prstGeom>
          <a:noFill/>
        </p:spPr>
        <p:txBody>
          <a:bodyPr wrap="square" rtlCol="0">
            <a:spAutoFit/>
          </a:bodyPr>
          <a:lstStyle/>
          <a:p>
            <a:pPr algn="ctr"/>
            <a:r>
              <a:rPr lang="en-US" altLang="zh-CN" sz="3200" smtClean="0"/>
              <a:t>I O</a:t>
            </a:r>
            <a:endParaRPr lang="zh-CN" altLang="en-US" sz="3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708920"/>
            <a:ext cx="1512168" cy="1872208"/>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ea typeface="宋体" panose="02010600030101010101" pitchFamily="2" charset="-122"/>
              </a:rPr>
              <a:t>程序</a:t>
            </a:r>
            <a:endParaRPr lang="en-US" altLang="zh-CN" smtClean="0">
              <a:ea typeface="宋体" panose="02010600030101010101" pitchFamily="2" charset="-122"/>
            </a:endParaRPr>
          </a:p>
          <a:p>
            <a:pPr algn="ctr"/>
            <a:r>
              <a:rPr lang="en-US" altLang="zh-CN" smtClean="0">
                <a:ea typeface="宋体" panose="02010600030101010101" pitchFamily="2" charset="-122"/>
              </a:rPr>
              <a:t>(</a:t>
            </a:r>
            <a:r>
              <a:rPr lang="zh-CN" altLang="en-US" smtClean="0">
                <a:ea typeface="宋体" panose="02010600030101010101" pitchFamily="2" charset="-122"/>
              </a:rPr>
              <a:t>内存</a:t>
            </a:r>
            <a:r>
              <a:rPr lang="en-US" altLang="zh-CN" smtClean="0">
                <a:ea typeface="宋体" panose="02010600030101010101" pitchFamily="2" charset="-122"/>
              </a:rPr>
              <a:t>)</a:t>
            </a:r>
            <a:endParaRPr lang="zh-CN" altLang="en-US">
              <a:ea typeface="宋体" panose="02010600030101010101" pitchFamily="2" charset="-122"/>
            </a:endParaRPr>
          </a:p>
        </p:txBody>
      </p:sp>
      <p:sp>
        <p:nvSpPr>
          <p:cNvPr id="5" name="流程图: 磁盘 4"/>
          <p:cNvSpPr/>
          <p:nvPr/>
        </p:nvSpPr>
        <p:spPr>
          <a:xfrm>
            <a:off x="7020272" y="2528900"/>
            <a:ext cx="1656184" cy="2232248"/>
          </a:xfrm>
          <a:prstGeom prst="flowChartMagneticDisk">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mtClean="0">
                <a:ea typeface="宋体" panose="02010600030101010101" pitchFamily="2" charset="-122"/>
              </a:rPr>
              <a:t>磁盘、网络</a:t>
            </a:r>
            <a:endParaRPr lang="zh-CN" altLang="en-US">
              <a:ea typeface="宋体" panose="02010600030101010101" pitchFamily="2" charset="-122"/>
            </a:endParaRPr>
          </a:p>
        </p:txBody>
      </p:sp>
      <p:sp>
        <p:nvSpPr>
          <p:cNvPr id="6" name="矩形 5"/>
          <p:cNvSpPr/>
          <p:nvPr/>
        </p:nvSpPr>
        <p:spPr>
          <a:xfrm>
            <a:off x="2123728" y="3140968"/>
            <a:ext cx="4896544" cy="959532"/>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2" name="TextBox 1"/>
          <p:cNvSpPr txBox="1"/>
          <p:nvPr/>
        </p:nvSpPr>
        <p:spPr>
          <a:xfrm>
            <a:off x="3347864" y="1052736"/>
            <a:ext cx="2592288" cy="584775"/>
          </a:xfrm>
          <a:prstGeom prst="rect">
            <a:avLst/>
          </a:prstGeom>
          <a:noFill/>
        </p:spPr>
        <p:txBody>
          <a:bodyPr wrap="square" rtlCol="0">
            <a:spAutoFit/>
          </a:bodyPr>
          <a:lstStyle/>
          <a:p>
            <a:pPr algn="ctr"/>
            <a:r>
              <a:rPr lang="en-US" altLang="zh-CN" sz="3200" smtClean="0"/>
              <a:t>NIO</a:t>
            </a:r>
            <a:endParaRPr lang="zh-CN" altLang="en-US" sz="3200"/>
          </a:p>
        </p:txBody>
      </p:sp>
      <p:sp>
        <p:nvSpPr>
          <p:cNvPr id="3" name="左右箭头标注 2"/>
          <p:cNvSpPr/>
          <p:nvPr/>
        </p:nvSpPr>
        <p:spPr>
          <a:xfrm>
            <a:off x="3527884" y="3332702"/>
            <a:ext cx="2232248" cy="576064"/>
          </a:xfrm>
          <a:prstGeom prst="leftRightArrowCallout">
            <a:avLst>
              <a:gd name="adj1" fmla="val 25000"/>
              <a:gd name="adj2" fmla="val 25000"/>
              <a:gd name="adj3" fmla="val 25000"/>
              <a:gd name="adj4" fmla="val 58966"/>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mtClean="0">
                <a:latin typeface="宋体" panose="02010600030101010101" pitchFamily="2" charset="-122"/>
                <a:ea typeface="宋体" panose="02010600030101010101" pitchFamily="2" charset="-122"/>
              </a:rPr>
              <a:t>缓冲区</a:t>
            </a:r>
            <a:endParaRPr lang="zh-CN" altLang="en-US" b="1">
              <a:latin typeface="宋体" panose="02010600030101010101" pitchFamily="2" charset="-122"/>
              <a:ea typeface="宋体" panose="02010600030101010101" pitchFamily="2" charset="-122"/>
            </a:endParaRPr>
          </a:p>
        </p:txBody>
      </p:sp>
      <p:sp>
        <p:nvSpPr>
          <p:cNvPr id="8" name="TextBox 7"/>
          <p:cNvSpPr txBox="1"/>
          <p:nvPr/>
        </p:nvSpPr>
        <p:spPr>
          <a:xfrm>
            <a:off x="5940152" y="3160476"/>
            <a:ext cx="990110" cy="369332"/>
          </a:xfrm>
          <a:prstGeom prst="rect">
            <a:avLst/>
          </a:prstGeom>
          <a:noFill/>
        </p:spPr>
        <p:txBody>
          <a:bodyPr wrap="square" rtlCol="0">
            <a:spAutoFit/>
          </a:bodyPr>
          <a:lstStyle/>
          <a:p>
            <a:pPr algn="ctr"/>
            <a:r>
              <a:rPr lang="zh-CN" altLang="en-US" b="1" smtClean="0">
                <a:solidFill>
                  <a:srgbClr val="C00000"/>
                </a:solidFill>
                <a:latin typeface="宋体" panose="02010600030101010101" pitchFamily="2" charset="-122"/>
                <a:ea typeface="宋体" panose="02010600030101010101" pitchFamily="2" charset="-122"/>
              </a:rPr>
              <a:t>通道</a:t>
            </a:r>
            <a:endParaRPr lang="zh-CN" altLang="en-US" b="1">
              <a:solidFill>
                <a:srgbClr val="C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46856" y="692696"/>
            <a:ext cx="8229600" cy="857256"/>
          </a:xfrm>
        </p:spPr>
        <p:txBody>
          <a:bodyPr>
            <a:normAutofit/>
          </a:bodyPr>
          <a:lstStyle/>
          <a:p>
            <a:r>
              <a:rPr lang="zh-CN" altLang="en-US" b="1" smtClean="0">
                <a:latin typeface="+mn-lt"/>
                <a:ea typeface="宋体" panose="02010600030101010101" pitchFamily="2" charset="-122"/>
              </a:rPr>
              <a:t>缓冲区</a:t>
            </a:r>
            <a:r>
              <a:rPr lang="en-US" altLang="zh-CN" b="1" smtClean="0">
                <a:latin typeface="+mn-lt"/>
                <a:ea typeface="宋体" panose="02010600030101010101" pitchFamily="2" charset="-122"/>
              </a:rPr>
              <a:t>(Buffer)</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251520" y="1412776"/>
            <a:ext cx="8496944" cy="5040560"/>
          </a:xfrm>
        </p:spPr>
        <p:txBody>
          <a:bodyPr>
            <a:normAutofit fontScale="92500" lnSpcReduction="10000"/>
          </a:bodyPr>
          <a:lstStyle/>
          <a:p>
            <a:pPr>
              <a:buFont typeface="Wingdings" panose="05000000000000000000" pitchFamily="2" charset="2"/>
              <a:buChar char="l"/>
            </a:pPr>
            <a:r>
              <a:rPr lang="en-US" altLang="zh-CN" sz="2400" smtClean="0">
                <a:ea typeface="宋体" panose="02010600030101010101" pitchFamily="2" charset="-122"/>
              </a:rPr>
              <a:t>Buffer </a:t>
            </a:r>
            <a:r>
              <a:rPr lang="zh-CN" altLang="en-US" sz="2400" smtClean="0">
                <a:ea typeface="宋体" panose="02010600030101010101" pitchFamily="2" charset="-122"/>
              </a:rPr>
              <a:t>就像一个数组，可以保存多个相同类型的数据。根据数据类型不同</a:t>
            </a:r>
            <a:r>
              <a:rPr lang="en-US" altLang="zh-CN" sz="2400">
                <a:ea typeface="宋体" panose="02010600030101010101" pitchFamily="2" charset="-122"/>
              </a:rPr>
              <a:t>(boolean </a:t>
            </a:r>
            <a:r>
              <a:rPr lang="zh-CN" altLang="en-US" sz="2400">
                <a:ea typeface="宋体" panose="02010600030101010101" pitchFamily="2" charset="-122"/>
              </a:rPr>
              <a:t>除外</a:t>
            </a:r>
            <a:r>
              <a:rPr lang="en-US" altLang="zh-CN" sz="2400">
                <a:ea typeface="宋体" panose="02010600030101010101" pitchFamily="2" charset="-122"/>
              </a:rPr>
              <a:t>) </a:t>
            </a:r>
            <a:r>
              <a:rPr lang="zh-CN" altLang="en-US" sz="2400" smtClean="0">
                <a:ea typeface="宋体" panose="02010600030101010101" pitchFamily="2" charset="-122"/>
              </a:rPr>
              <a:t>，有以下 </a:t>
            </a:r>
            <a:r>
              <a:rPr lang="en-US" altLang="zh-CN" sz="2400" smtClean="0">
                <a:ea typeface="宋体" panose="02010600030101010101" pitchFamily="2" charset="-122"/>
              </a:rPr>
              <a:t>Buffer </a:t>
            </a:r>
            <a:r>
              <a:rPr lang="zh-CN" altLang="en-US" sz="2400" smtClean="0">
                <a:ea typeface="宋体" panose="02010600030101010101" pitchFamily="2" charset="-122"/>
              </a:rPr>
              <a:t>常用子类：</a:t>
            </a:r>
            <a:endParaRPr lang="en-US" altLang="zh-CN" sz="24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r>
              <a:rPr lang="zh-CN" altLang="en-US" sz="2200" smtClean="0">
                <a:ea typeface="宋体" panose="02010600030101010101" pitchFamily="2" charset="-122"/>
              </a:rPr>
              <a:t>上述 </a:t>
            </a:r>
            <a:r>
              <a:rPr lang="en-US" altLang="zh-CN" sz="2200" smtClean="0">
                <a:ea typeface="宋体" panose="02010600030101010101" pitchFamily="2" charset="-122"/>
              </a:rPr>
              <a:t>Buffer </a:t>
            </a:r>
            <a:r>
              <a:rPr lang="zh-CN" altLang="en-US" sz="2200" smtClean="0">
                <a:ea typeface="宋体" panose="02010600030101010101" pitchFamily="2" charset="-122"/>
              </a:rPr>
              <a:t>类 他们都采用相似的方法进行管理数据，只是各自管理的数据类型不同而已。都是通过各自类的如下方法获取一个 </a:t>
            </a:r>
            <a:r>
              <a:rPr lang="en-US" altLang="zh-CN" sz="2200" smtClean="0">
                <a:ea typeface="宋体" panose="02010600030101010101" pitchFamily="2" charset="-122"/>
              </a:rPr>
              <a:t>Buffer </a:t>
            </a:r>
            <a:r>
              <a:rPr lang="zh-CN" altLang="en-US" sz="2200" smtClean="0">
                <a:ea typeface="宋体" panose="02010600030101010101" pitchFamily="2" charset="-122"/>
              </a:rPr>
              <a:t>对象：</a:t>
            </a:r>
            <a:endParaRPr lang="en-US" altLang="zh-CN" sz="2200" smtClean="0">
              <a:ea typeface="宋体" panose="02010600030101010101" pitchFamily="2" charset="-122"/>
            </a:endParaRPr>
          </a:p>
          <a:p>
            <a:pPr marL="457200" lvl="1" indent="0">
              <a:buNone/>
            </a:pPr>
            <a:r>
              <a:rPr lang="en-US" altLang="zh-CN" sz="1900" smtClean="0">
                <a:solidFill>
                  <a:srgbClr val="FF0000"/>
                </a:solidFill>
                <a:ea typeface="宋体" panose="02010600030101010101" pitchFamily="2" charset="-122"/>
              </a:rPr>
              <a:t>static XxxBuffer allocate(int capacity) </a:t>
            </a:r>
            <a:r>
              <a:rPr lang="en-US" altLang="zh-CN" sz="1900" smtClean="0">
                <a:ea typeface="宋体" panose="02010600030101010101" pitchFamily="2" charset="-122"/>
              </a:rPr>
              <a:t>: </a:t>
            </a:r>
            <a:r>
              <a:rPr lang="zh-CN" altLang="en-US" sz="1900">
                <a:ea typeface="宋体" panose="02010600030101010101" pitchFamily="2" charset="-122"/>
              </a:rPr>
              <a:t>创建</a:t>
            </a:r>
            <a:r>
              <a:rPr lang="zh-CN" altLang="en-US" sz="1900" smtClean="0">
                <a:ea typeface="宋体" panose="02010600030101010101" pitchFamily="2" charset="-122"/>
              </a:rPr>
              <a:t>一个容量为 </a:t>
            </a:r>
            <a:r>
              <a:rPr lang="en-US" altLang="zh-CN" sz="1900" smtClean="0">
                <a:ea typeface="宋体" panose="02010600030101010101" pitchFamily="2" charset="-122"/>
              </a:rPr>
              <a:t>capacity </a:t>
            </a:r>
            <a:r>
              <a:rPr lang="zh-CN" altLang="en-US" sz="1900" smtClean="0">
                <a:ea typeface="宋体" panose="02010600030101010101" pitchFamily="2" charset="-122"/>
              </a:rPr>
              <a:t>的 </a:t>
            </a:r>
            <a:r>
              <a:rPr lang="en-US" altLang="zh-CN" sz="1900" smtClean="0">
                <a:ea typeface="宋体" panose="02010600030101010101" pitchFamily="2" charset="-122"/>
              </a:rPr>
              <a:t>XxxBuffer </a:t>
            </a:r>
            <a:r>
              <a:rPr lang="zh-CN" altLang="en-US" sz="1900" smtClean="0">
                <a:ea typeface="宋体" panose="02010600030101010101" pitchFamily="2" charset="-122"/>
              </a:rPr>
              <a:t>对象</a:t>
            </a:r>
            <a:endParaRPr lang="en-US" altLang="zh-CN" sz="1900" smtClean="0">
              <a:ea typeface="宋体" panose="02010600030101010101" pitchFamily="2" charset="-122"/>
            </a:endParaRPr>
          </a:p>
          <a:p>
            <a:pPr marL="457200" lvl="1" indent="0">
              <a:lnSpc>
                <a:spcPct val="150000"/>
              </a:lnSpc>
              <a:buNone/>
            </a:pPr>
            <a:endParaRPr lang="en-US" altLang="zh-CN" sz="1500" smtClean="0">
              <a:ea typeface="宋体" panose="02010600030101010101" pitchFamily="2" charset="-122"/>
            </a:endParaRPr>
          </a:p>
        </p:txBody>
      </p:sp>
      <p:pic>
        <p:nvPicPr>
          <p:cNvPr id="1026" name="Picture 2" descr="http://images2015.cnblogs.com/blog/801753/201512/801753-20151227095338171-24018935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2090662"/>
            <a:ext cx="8064896" cy="328255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24328" y="3501008"/>
            <a:ext cx="1152128"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83568" y="692696"/>
            <a:ext cx="8229600" cy="857256"/>
          </a:xfrm>
        </p:spPr>
        <p:txBody>
          <a:bodyPr>
            <a:normAutofit/>
          </a:bodyPr>
          <a:lstStyle/>
          <a:p>
            <a:r>
              <a:rPr lang="zh-CN" altLang="en-US" b="1" smtClean="0">
                <a:latin typeface="+mn-lt"/>
                <a:ea typeface="宋体" panose="02010600030101010101" pitchFamily="2" charset="-122"/>
              </a:rPr>
              <a:t>缓冲区的基本属性</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395536" y="1484784"/>
            <a:ext cx="8496944" cy="5184576"/>
          </a:xfrm>
        </p:spPr>
        <p:txBody>
          <a:bodyPr>
            <a:normAutofit/>
          </a:bodyPr>
          <a:lstStyle/>
          <a:p>
            <a:pPr>
              <a:buFont typeface="Wingdings" panose="05000000000000000000" pitchFamily="2" charset="2"/>
              <a:buChar char="Ø"/>
            </a:pPr>
            <a:r>
              <a:rPr lang="zh-CN" altLang="en-US" sz="2200" b="1" smtClean="0">
                <a:solidFill>
                  <a:srgbClr val="FF0000"/>
                </a:solidFill>
                <a:ea typeface="宋体" panose="02010600030101010101" pitchFamily="2" charset="-122"/>
              </a:rPr>
              <a:t>容量 </a:t>
            </a:r>
            <a:r>
              <a:rPr lang="en-US" altLang="zh-CN" sz="2200" b="1" smtClean="0">
                <a:solidFill>
                  <a:srgbClr val="FF0000"/>
                </a:solidFill>
                <a:ea typeface="宋体" panose="02010600030101010101" pitchFamily="2" charset="-122"/>
              </a:rPr>
              <a:t>(capacity) </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表示 </a:t>
            </a:r>
            <a:r>
              <a:rPr lang="en-US" altLang="zh-CN" sz="2200" smtClean="0">
                <a:ea typeface="宋体" panose="02010600030101010101" pitchFamily="2" charset="-122"/>
              </a:rPr>
              <a:t>Buffer </a:t>
            </a:r>
            <a:r>
              <a:rPr lang="zh-CN" altLang="en-US" sz="2200" smtClean="0">
                <a:ea typeface="宋体" panose="02010600030101010101" pitchFamily="2" charset="-122"/>
              </a:rPr>
              <a:t>最大数据容量，一旦声明后，不能更改。通过</a:t>
            </a:r>
            <a:r>
              <a:rPr lang="en-US" altLang="zh-CN" sz="2200" smtClean="0">
                <a:ea typeface="宋体" panose="02010600030101010101" pitchFamily="2" charset="-122"/>
              </a:rPr>
              <a:t>Buffer</a:t>
            </a:r>
            <a:r>
              <a:rPr lang="zh-CN" altLang="en-US" sz="2200" smtClean="0">
                <a:ea typeface="宋体" panose="02010600030101010101" pitchFamily="2" charset="-122"/>
              </a:rPr>
              <a:t>中的</a:t>
            </a:r>
            <a:r>
              <a:rPr lang="en-US" altLang="zh-CN" sz="2200" smtClean="0">
                <a:ea typeface="宋体" panose="02010600030101010101" pitchFamily="2" charset="-122"/>
              </a:rPr>
              <a:t>capacity()</a:t>
            </a:r>
            <a:r>
              <a:rPr lang="zh-CN" altLang="en-US" sz="2200" smtClean="0">
                <a:ea typeface="宋体" panose="02010600030101010101" pitchFamily="2" charset="-122"/>
              </a:rPr>
              <a:t>获取。缓冲区</a:t>
            </a:r>
            <a:r>
              <a:rPr lang="en-US" altLang="zh-CN" sz="2200" smtClean="0">
                <a:ea typeface="宋体" panose="02010600030101010101" pitchFamily="2" charset="-122"/>
              </a:rPr>
              <a:t>capacity</a:t>
            </a:r>
            <a:r>
              <a:rPr lang="zh-CN" altLang="en-US" sz="2200" smtClean="0">
                <a:ea typeface="宋体" panose="02010600030101010101" pitchFamily="2" charset="-122"/>
              </a:rPr>
              <a:t>不能为负。</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限制 </a:t>
            </a:r>
            <a:r>
              <a:rPr lang="en-US" altLang="zh-CN" sz="2200" b="1" smtClean="0">
                <a:solidFill>
                  <a:srgbClr val="FF0000"/>
                </a:solidFill>
                <a:ea typeface="宋体" panose="02010600030101010101" pitchFamily="2" charset="-122"/>
              </a:rPr>
              <a:t>(limit)</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第一个不应该读取或写入的数据的索引，即位于 </a:t>
            </a:r>
            <a:r>
              <a:rPr lang="en-US" altLang="zh-CN" sz="2200" smtClean="0">
                <a:ea typeface="宋体" panose="02010600030101010101" pitchFamily="2" charset="-122"/>
              </a:rPr>
              <a:t>limit </a:t>
            </a:r>
            <a:r>
              <a:rPr lang="zh-CN" altLang="en-US" sz="2200" smtClean="0">
                <a:ea typeface="宋体" panose="02010600030101010101" pitchFamily="2" charset="-122"/>
              </a:rPr>
              <a:t>后的数据不可读写。通过</a:t>
            </a:r>
            <a:r>
              <a:rPr lang="en-US" altLang="zh-CN" sz="2200" smtClean="0">
                <a:ea typeface="宋体" panose="02010600030101010101" pitchFamily="2" charset="-122"/>
              </a:rPr>
              <a:t>Buffer</a:t>
            </a:r>
            <a:r>
              <a:rPr lang="zh-CN" altLang="en-US" sz="2200" smtClean="0">
                <a:ea typeface="宋体" panose="02010600030101010101" pitchFamily="2" charset="-122"/>
              </a:rPr>
              <a:t>中的</a:t>
            </a:r>
            <a:r>
              <a:rPr lang="en-US" altLang="zh-CN" sz="2200" smtClean="0">
                <a:ea typeface="宋体" panose="02010600030101010101" pitchFamily="2" charset="-122"/>
              </a:rPr>
              <a:t>limit()</a:t>
            </a:r>
            <a:r>
              <a:rPr lang="zh-CN" altLang="en-US" sz="2200" smtClean="0">
                <a:ea typeface="宋体" panose="02010600030101010101" pitchFamily="2" charset="-122"/>
              </a:rPr>
              <a:t>获取。缓冲区的</a:t>
            </a:r>
            <a:r>
              <a:rPr lang="en-US" altLang="zh-CN" sz="2200" smtClean="0">
                <a:ea typeface="宋体" panose="02010600030101010101" pitchFamily="2" charset="-122"/>
              </a:rPr>
              <a:t>limit</a:t>
            </a:r>
            <a:r>
              <a:rPr lang="zh-CN" altLang="en-US" sz="2200" smtClean="0">
                <a:ea typeface="宋体" panose="02010600030101010101" pitchFamily="2" charset="-122"/>
              </a:rPr>
              <a:t>不能为负，并且不能大于其</a:t>
            </a:r>
            <a:r>
              <a:rPr lang="en-US" altLang="zh-CN" sz="2200" smtClean="0">
                <a:ea typeface="宋体" panose="02010600030101010101" pitchFamily="2" charset="-122"/>
              </a:rPr>
              <a:t>capacity</a:t>
            </a:r>
            <a:r>
              <a:rPr lang="zh-CN" altLang="en-US" sz="2200" smtClean="0">
                <a:ea typeface="宋体" panose="02010600030101010101" pitchFamily="2" charset="-122"/>
              </a:rPr>
              <a:t>。</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位置 </a:t>
            </a:r>
            <a:r>
              <a:rPr lang="en-US" altLang="zh-CN" sz="2200" b="1" smtClean="0">
                <a:solidFill>
                  <a:srgbClr val="FF0000"/>
                </a:solidFill>
                <a:ea typeface="宋体" panose="02010600030101010101" pitchFamily="2" charset="-122"/>
              </a:rPr>
              <a:t>(position)</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当前要读取或写入数据的索引</a:t>
            </a:r>
            <a:r>
              <a:rPr lang="zh-CN" altLang="en-US" sz="2200">
                <a:ea typeface="宋体" panose="02010600030101010101" pitchFamily="2" charset="-122"/>
              </a:rPr>
              <a:t>。通过</a:t>
            </a:r>
            <a:r>
              <a:rPr lang="en-US" altLang="zh-CN" sz="2200">
                <a:ea typeface="宋体" panose="02010600030101010101" pitchFamily="2" charset="-122"/>
              </a:rPr>
              <a:t>Buffer</a:t>
            </a:r>
            <a:r>
              <a:rPr lang="zh-CN" altLang="en-US" sz="2200">
                <a:ea typeface="宋体" panose="02010600030101010101" pitchFamily="2" charset="-122"/>
              </a:rPr>
              <a:t>中</a:t>
            </a:r>
            <a:r>
              <a:rPr lang="zh-CN" altLang="en-US" sz="2200" smtClean="0">
                <a:ea typeface="宋体" panose="02010600030101010101" pitchFamily="2" charset="-122"/>
              </a:rPr>
              <a:t>的</a:t>
            </a:r>
            <a:r>
              <a:rPr lang="en-US" altLang="zh-CN" sz="2200" smtClean="0">
                <a:ea typeface="宋体" panose="02010600030101010101" pitchFamily="2" charset="-122"/>
              </a:rPr>
              <a:t>position()</a:t>
            </a:r>
            <a:r>
              <a:rPr lang="zh-CN" altLang="en-US" sz="2200">
                <a:ea typeface="宋体" panose="02010600030101010101" pitchFamily="2" charset="-122"/>
              </a:rPr>
              <a:t>获取。缓冲区的</a:t>
            </a:r>
            <a:r>
              <a:rPr lang="en-US" altLang="zh-CN" sz="2200" smtClean="0">
                <a:ea typeface="宋体" panose="02010600030101010101" pitchFamily="2" charset="-122"/>
              </a:rPr>
              <a:t>position</a:t>
            </a:r>
            <a:r>
              <a:rPr lang="zh-CN" altLang="en-US" sz="2200" smtClean="0">
                <a:ea typeface="宋体" panose="02010600030101010101" pitchFamily="2" charset="-122"/>
              </a:rPr>
              <a:t>不能为负，并且不能大于其</a:t>
            </a:r>
            <a:r>
              <a:rPr lang="en-US" altLang="zh-CN" sz="2200" smtClean="0">
                <a:ea typeface="宋体" panose="02010600030101010101" pitchFamily="2" charset="-122"/>
              </a:rPr>
              <a:t>limit</a:t>
            </a:r>
            <a:r>
              <a:rPr lang="zh-CN" altLang="en-US" sz="2200" smtClean="0">
                <a:ea typeface="宋体" panose="02010600030101010101" pitchFamily="2" charset="-122"/>
              </a:rPr>
              <a:t>。</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标记 </a:t>
            </a:r>
            <a:r>
              <a:rPr lang="en-US" altLang="zh-CN" sz="2200" b="1" smtClean="0">
                <a:solidFill>
                  <a:srgbClr val="FF0000"/>
                </a:solidFill>
                <a:ea typeface="宋体" panose="02010600030101010101" pitchFamily="2" charset="-122"/>
              </a:rPr>
              <a:t>(mark)</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标记是一个索引，</a:t>
            </a:r>
            <a:r>
              <a:rPr lang="zh-CN" altLang="en-US" sz="2200">
                <a:ea typeface="宋体" panose="02010600030101010101" pitchFamily="2" charset="-122"/>
              </a:rPr>
              <a:t>通过 </a:t>
            </a:r>
            <a:r>
              <a:rPr lang="en-US" altLang="zh-CN" sz="2200" smtClean="0">
                <a:ea typeface="宋体" panose="02010600030101010101" pitchFamily="2" charset="-122"/>
              </a:rPr>
              <a:t>Buffer </a:t>
            </a:r>
            <a:r>
              <a:rPr lang="zh-CN" altLang="en-US" sz="2200" smtClean="0">
                <a:ea typeface="宋体" panose="02010600030101010101" pitchFamily="2" charset="-122"/>
              </a:rPr>
              <a:t>中的 </a:t>
            </a:r>
            <a:r>
              <a:rPr lang="en-US" altLang="zh-CN" sz="2200" smtClean="0">
                <a:ea typeface="宋体" panose="02010600030101010101" pitchFamily="2" charset="-122"/>
              </a:rPr>
              <a:t>mark() </a:t>
            </a:r>
            <a:r>
              <a:rPr lang="zh-CN" altLang="en-US" sz="2200" smtClean="0">
                <a:ea typeface="宋体" panose="02010600030101010101" pitchFamily="2" charset="-122"/>
              </a:rPr>
              <a:t>方法将</a:t>
            </a:r>
            <a:r>
              <a:rPr lang="en-US" altLang="zh-CN" sz="2200" smtClean="0">
                <a:ea typeface="宋体" panose="02010600030101010101" pitchFamily="2" charset="-122"/>
              </a:rPr>
              <a:t>mark</a:t>
            </a:r>
            <a:r>
              <a:rPr lang="zh-CN" altLang="en-US" sz="2200" smtClean="0">
                <a:ea typeface="宋体" panose="02010600030101010101" pitchFamily="2" charset="-122"/>
              </a:rPr>
              <a:t>标记为当前</a:t>
            </a:r>
            <a:r>
              <a:rPr lang="en-US" altLang="zh-CN" sz="2200" smtClean="0">
                <a:ea typeface="宋体" panose="02010600030101010101" pitchFamily="2" charset="-122"/>
              </a:rPr>
              <a:t>position</a:t>
            </a:r>
            <a:r>
              <a:rPr lang="zh-CN" altLang="en-US" sz="2200" smtClean="0">
                <a:ea typeface="宋体" panose="02010600030101010101" pitchFamily="2" charset="-122"/>
              </a:rPr>
              <a:t>位置。 之后可以通过调用 </a:t>
            </a:r>
            <a:r>
              <a:rPr lang="en-US" altLang="zh-CN" sz="2200" smtClean="0">
                <a:ea typeface="宋体" panose="02010600030101010101" pitchFamily="2" charset="-122"/>
              </a:rPr>
              <a:t>reset() </a:t>
            </a:r>
            <a:r>
              <a:rPr lang="zh-CN" altLang="en-US" sz="2200" smtClean="0">
                <a:ea typeface="宋体" panose="02010600030101010101" pitchFamily="2" charset="-122"/>
              </a:rPr>
              <a:t>方法</a:t>
            </a:r>
            <a:r>
              <a:rPr lang="zh-CN" altLang="en-US" sz="2200">
                <a:ea typeface="宋体" panose="02010600030101010101" pitchFamily="2" charset="-122"/>
              </a:rPr>
              <a:t>将</a:t>
            </a:r>
            <a:r>
              <a:rPr lang="zh-CN" altLang="en-US" sz="2200" smtClean="0">
                <a:ea typeface="宋体" panose="02010600030101010101" pitchFamily="2" charset="-122"/>
              </a:rPr>
              <a:t> </a:t>
            </a:r>
            <a:r>
              <a:rPr lang="en-US" altLang="zh-CN" sz="2200" smtClean="0">
                <a:ea typeface="宋体" panose="02010600030101010101" pitchFamily="2" charset="-122"/>
              </a:rPr>
              <a:t>position</a:t>
            </a:r>
            <a:r>
              <a:rPr lang="zh-CN" altLang="en-US" sz="2200" smtClean="0">
                <a:ea typeface="宋体" panose="02010600030101010101" pitchFamily="2" charset="-122"/>
              </a:rPr>
              <a:t>恢复到标记的</a:t>
            </a:r>
            <a:r>
              <a:rPr lang="en-US" altLang="zh-CN" sz="2200" smtClean="0">
                <a:ea typeface="宋体" panose="02010600030101010101" pitchFamily="2" charset="-122"/>
              </a:rPr>
              <a:t>mark</a:t>
            </a:r>
            <a:r>
              <a:rPr lang="zh-CN" altLang="en-US" sz="2200" smtClean="0">
                <a:ea typeface="宋体" panose="02010600030101010101" pitchFamily="2" charset="-122"/>
              </a:rPr>
              <a:t>处。</a:t>
            </a:r>
            <a:endParaRPr lang="en-US" altLang="zh-CN" sz="2200" smtClean="0">
              <a:ea typeface="宋体" panose="02010600030101010101" pitchFamily="2" charset="-122"/>
            </a:endParaRPr>
          </a:p>
          <a:p>
            <a:pPr algn="just">
              <a:spcBef>
                <a:spcPts val="1800"/>
              </a:spcBef>
              <a:buFont typeface="Wingdings" panose="05000000000000000000" pitchFamily="2" charset="2"/>
              <a:buChar char="l"/>
            </a:pPr>
            <a:r>
              <a:rPr lang="zh-CN" altLang="en-US" sz="2200" b="1" smtClean="0">
                <a:solidFill>
                  <a:srgbClr val="C00000"/>
                </a:solidFill>
                <a:ea typeface="宋体" panose="02010600030101010101" pitchFamily="2" charset="-122"/>
              </a:rPr>
              <a:t>标记、位置、限制、容量遵守以下不变式： </a:t>
            </a:r>
            <a:r>
              <a:rPr lang="en-US" altLang="zh-CN" sz="2200" b="1" smtClean="0">
                <a:solidFill>
                  <a:srgbClr val="C00000"/>
                </a:solidFill>
                <a:ea typeface="宋体" panose="02010600030101010101" pitchFamily="2" charset="-122"/>
              </a:rPr>
              <a:t> </a:t>
            </a:r>
            <a:endParaRPr lang="en-US" altLang="zh-CN" sz="2200" b="1" smtClean="0">
              <a:solidFill>
                <a:srgbClr val="C00000"/>
              </a:solidFill>
              <a:ea typeface="宋体" panose="02010600030101010101" pitchFamily="2" charset="-122"/>
            </a:endParaRPr>
          </a:p>
          <a:p>
            <a:pPr marL="0" indent="0" algn="just">
              <a:buNone/>
            </a:pPr>
            <a:r>
              <a:rPr lang="en-US" altLang="zh-CN" sz="2200" b="1">
                <a:solidFill>
                  <a:srgbClr val="C00000"/>
                </a:solidFill>
                <a:ea typeface="宋体" panose="02010600030101010101" pitchFamily="2" charset="-122"/>
              </a:rPr>
              <a:t> </a:t>
            </a:r>
            <a:r>
              <a:rPr lang="en-US" altLang="zh-CN" sz="2200" b="1" smtClean="0">
                <a:solidFill>
                  <a:srgbClr val="C00000"/>
                </a:solidFill>
                <a:ea typeface="宋体" panose="02010600030101010101" pitchFamily="2" charset="-122"/>
              </a:rPr>
              <a:t>       0 &lt;= mark &lt;= position &lt;= limit &lt;= capacity </a:t>
            </a:r>
            <a:endParaRPr lang="en-US" altLang="zh-CN" sz="2200" b="1">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11560" y="764704"/>
            <a:ext cx="8229600" cy="857256"/>
          </a:xfrm>
        </p:spPr>
        <p:txBody>
          <a:bodyPr>
            <a:normAutofit/>
          </a:bodyPr>
          <a:lstStyle/>
          <a:p>
            <a:r>
              <a:rPr lang="zh-CN" altLang="en-US" b="1" smtClean="0">
                <a:latin typeface="+mn-lt"/>
                <a:ea typeface="宋体" panose="02010600030101010101" pitchFamily="2" charset="-122"/>
              </a:rPr>
              <a:t>缓冲区的数据基本操作</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643050"/>
            <a:ext cx="8136904" cy="4738278"/>
          </a:xfrm>
        </p:spPr>
        <p:txBody>
          <a:bodyPr>
            <a:normAutofit fontScale="40000" lnSpcReduction="20000"/>
          </a:bodyPr>
          <a:lstStyle/>
          <a:p>
            <a:pPr>
              <a:lnSpc>
                <a:spcPct val="120000"/>
              </a:lnSpc>
              <a:buFont typeface="Wingdings" panose="05000000000000000000" pitchFamily="2" charset="2"/>
              <a:buChar char="l"/>
            </a:pPr>
            <a:r>
              <a:rPr lang="en-US" altLang="zh-CN" sz="6000" smtClean="0">
                <a:ea typeface="宋体" panose="02010600030101010101" pitchFamily="2" charset="-122"/>
              </a:rPr>
              <a:t>Buffer </a:t>
            </a:r>
            <a:r>
              <a:rPr lang="zh-CN" altLang="en-US" sz="6000" smtClean="0">
                <a:ea typeface="宋体" panose="02010600030101010101" pitchFamily="2" charset="-122"/>
              </a:rPr>
              <a:t>所有子类提供了两个用于数据操作的方法：</a:t>
            </a:r>
            <a:endParaRPr lang="en-US" altLang="zh-CN" sz="6000" smtClean="0">
              <a:ea typeface="宋体" panose="02010600030101010101" pitchFamily="2" charset="-122"/>
            </a:endParaRPr>
          </a:p>
          <a:p>
            <a:pPr marL="0" indent="0">
              <a:lnSpc>
                <a:spcPct val="120000"/>
              </a:lnSpc>
              <a:buNone/>
            </a:pPr>
            <a:r>
              <a:rPr lang="en-US" altLang="zh-CN" sz="6000">
                <a:ea typeface="宋体" panose="02010600030101010101" pitchFamily="2" charset="-122"/>
              </a:rPr>
              <a:t> </a:t>
            </a:r>
            <a:r>
              <a:rPr lang="en-US" altLang="zh-CN" sz="6000" smtClean="0">
                <a:ea typeface="宋体" panose="02010600030101010101" pitchFamily="2" charset="-122"/>
              </a:rPr>
              <a:t>     put(Xxx xxx) </a:t>
            </a:r>
            <a:r>
              <a:rPr lang="zh-CN" altLang="en-US" sz="6000" smtClean="0">
                <a:ea typeface="宋体" panose="02010600030101010101" pitchFamily="2" charset="-122"/>
              </a:rPr>
              <a:t>与 </a:t>
            </a:r>
            <a:r>
              <a:rPr lang="en-US" altLang="zh-CN" sz="6000" smtClean="0">
                <a:ea typeface="宋体" panose="02010600030101010101" pitchFamily="2" charset="-122"/>
              </a:rPr>
              <a:t>get() </a:t>
            </a:r>
            <a:r>
              <a:rPr lang="zh-CN" altLang="en-US" sz="6000" smtClean="0">
                <a:ea typeface="宋体" panose="02010600030101010101" pitchFamily="2" charset="-122"/>
              </a:rPr>
              <a:t>方法</a:t>
            </a:r>
            <a:endParaRPr lang="en-US" altLang="zh-CN" sz="4000" smtClean="0">
              <a:ea typeface="宋体" panose="02010600030101010101" pitchFamily="2" charset="-122"/>
            </a:endParaRPr>
          </a:p>
          <a:p>
            <a:pPr marL="0" indent="0">
              <a:lnSpc>
                <a:spcPct val="120000"/>
              </a:lnSpc>
              <a:buNone/>
            </a:pPr>
            <a:endParaRPr lang="en-US" altLang="zh-CN" sz="3800" smtClean="0">
              <a:ea typeface="宋体" panose="02010600030101010101" pitchFamily="2" charset="-122"/>
            </a:endParaRPr>
          </a:p>
          <a:p>
            <a:pPr marL="0" indent="0">
              <a:lnSpc>
                <a:spcPct val="120000"/>
              </a:lnSpc>
              <a:buNone/>
            </a:pPr>
            <a:r>
              <a:rPr lang="zh-CN" altLang="en-US" sz="6000" smtClean="0">
                <a:ea typeface="宋体" panose="02010600030101010101" pitchFamily="2" charset="-122"/>
              </a:rPr>
              <a:t>以</a:t>
            </a:r>
            <a:r>
              <a:rPr lang="en-US" altLang="zh-CN" sz="6000" smtClean="0">
                <a:ea typeface="宋体" panose="02010600030101010101" pitchFamily="2" charset="-122"/>
              </a:rPr>
              <a:t>ByteBuffer</a:t>
            </a:r>
            <a:r>
              <a:rPr lang="zh-CN" altLang="en-US" sz="6000" smtClean="0">
                <a:ea typeface="宋体" panose="02010600030101010101" pitchFamily="2" charset="-122"/>
              </a:rPr>
              <a:t>类为例：</a:t>
            </a:r>
            <a:endParaRPr lang="en-US" altLang="zh-CN" sz="6000" smtClean="0">
              <a:ea typeface="宋体" panose="02010600030101010101" pitchFamily="2" charset="-122"/>
            </a:endParaRPr>
          </a:p>
          <a:p>
            <a:pPr>
              <a:lnSpc>
                <a:spcPct val="120000"/>
              </a:lnSpc>
              <a:buFont typeface="Wingdings" panose="05000000000000000000" pitchFamily="2" charset="2"/>
              <a:buChar char="Ø"/>
            </a:pPr>
            <a:r>
              <a:rPr lang="zh-CN" altLang="en-US" sz="4500" b="1">
                <a:solidFill>
                  <a:srgbClr val="FF0000"/>
                </a:solidFill>
                <a:ea typeface="宋体" panose="02010600030101010101" pitchFamily="2" charset="-122"/>
              </a:rPr>
              <a:t>放</a:t>
            </a:r>
            <a:r>
              <a:rPr lang="zh-CN" altLang="en-US" sz="4500" b="1" smtClean="0">
                <a:solidFill>
                  <a:srgbClr val="FF0000"/>
                </a:solidFill>
                <a:ea typeface="宋体" panose="02010600030101010101" pitchFamily="2" charset="-122"/>
              </a:rPr>
              <a:t>入数据到 </a:t>
            </a:r>
            <a:r>
              <a:rPr lang="en-US" altLang="zh-CN" sz="4500" b="1" smtClean="0">
                <a:solidFill>
                  <a:srgbClr val="FF0000"/>
                </a:solidFill>
                <a:ea typeface="宋体" panose="02010600030101010101" pitchFamily="2" charset="-122"/>
              </a:rPr>
              <a:t>Buffer </a:t>
            </a:r>
            <a:r>
              <a:rPr lang="zh-CN" altLang="en-US" sz="4500" b="1" smtClean="0">
                <a:solidFill>
                  <a:srgbClr val="FF0000"/>
                </a:solidFill>
                <a:ea typeface="宋体" panose="02010600030101010101" pitchFamily="2" charset="-122"/>
              </a:rPr>
              <a:t>中</a:t>
            </a:r>
            <a:endParaRPr lang="en-US" altLang="zh-CN" sz="4500" b="1" smtClean="0">
              <a:solidFill>
                <a:srgbClr val="FF0000"/>
              </a:solidFill>
              <a:ea typeface="宋体" panose="02010600030101010101" pitchFamily="2" charset="-122"/>
            </a:endParaRPr>
          </a:p>
          <a:p>
            <a:pPr marL="0" indent="0">
              <a:lnSpc>
                <a:spcPct val="120000"/>
              </a:lnSpc>
              <a:buNone/>
            </a:pPr>
            <a:r>
              <a:rPr lang="en-US" altLang="zh-CN" sz="4500" smtClean="0">
                <a:ea typeface="宋体" panose="02010600030101010101" pitchFamily="2" charset="-122"/>
              </a:rPr>
              <a:t>          put(byte b)</a:t>
            </a:r>
            <a:r>
              <a:rPr lang="zh-CN" altLang="en-US" sz="4500" smtClean="0">
                <a:ea typeface="宋体" panose="02010600030101010101" pitchFamily="2" charset="-122"/>
              </a:rPr>
              <a:t>：将给定单个字节写入缓冲区的当前位置</a:t>
            </a:r>
            <a:endParaRPr lang="en-US" altLang="zh-CN" sz="4500" smtClean="0">
              <a:ea typeface="宋体" panose="02010600030101010101" pitchFamily="2" charset="-122"/>
            </a:endParaRPr>
          </a:p>
          <a:p>
            <a:pPr marL="0" indent="0">
              <a:lnSpc>
                <a:spcPct val="120000"/>
              </a:lnSpc>
              <a:buNone/>
            </a:pPr>
            <a:r>
              <a:rPr lang="en-US" altLang="zh-CN" sz="4500">
                <a:ea typeface="宋体" panose="02010600030101010101" pitchFamily="2" charset="-122"/>
              </a:rPr>
              <a:t> </a:t>
            </a:r>
            <a:r>
              <a:rPr lang="en-US" altLang="zh-CN" sz="4500" smtClean="0">
                <a:ea typeface="宋体" panose="02010600030101010101" pitchFamily="2" charset="-122"/>
              </a:rPr>
              <a:t>         put(byte[] src)</a:t>
            </a:r>
            <a:r>
              <a:rPr lang="zh-CN" altLang="en-US" sz="4500" smtClean="0">
                <a:ea typeface="宋体" panose="02010600030101010101" pitchFamily="2" charset="-122"/>
              </a:rPr>
              <a:t>：将 </a:t>
            </a:r>
            <a:r>
              <a:rPr lang="en-US" altLang="zh-CN" sz="4500" smtClean="0">
                <a:ea typeface="宋体" panose="02010600030101010101" pitchFamily="2" charset="-122"/>
              </a:rPr>
              <a:t>src </a:t>
            </a:r>
            <a:r>
              <a:rPr lang="zh-CN" altLang="en-US" sz="4500" smtClean="0">
                <a:ea typeface="宋体" panose="02010600030101010101" pitchFamily="2" charset="-122"/>
              </a:rPr>
              <a:t>中的字节写入缓冲区的当前位置</a:t>
            </a:r>
            <a:endParaRPr lang="en-US" altLang="zh-CN" sz="4500" smtClean="0">
              <a:ea typeface="宋体" panose="02010600030101010101" pitchFamily="2" charset="-122"/>
            </a:endParaRPr>
          </a:p>
          <a:p>
            <a:pPr marL="0" indent="0">
              <a:lnSpc>
                <a:spcPct val="120000"/>
              </a:lnSpc>
              <a:buNone/>
            </a:pPr>
            <a:r>
              <a:rPr lang="en-US" altLang="zh-CN" sz="4500" smtClean="0">
                <a:ea typeface="宋体" panose="02010600030101010101" pitchFamily="2" charset="-122"/>
              </a:rPr>
              <a:t>          put(int index, byte b)</a:t>
            </a:r>
            <a:r>
              <a:rPr lang="zh-CN" altLang="en-US" sz="4500" smtClean="0">
                <a:ea typeface="宋体" panose="02010600030101010101" pitchFamily="2" charset="-122"/>
              </a:rPr>
              <a:t>：将指定字节写入缓冲区的索引位置</a:t>
            </a:r>
            <a:r>
              <a:rPr lang="en-US" altLang="zh-CN" sz="4500">
                <a:ea typeface="宋体" panose="02010600030101010101" pitchFamily="2" charset="-122"/>
              </a:rPr>
              <a:t>(</a:t>
            </a:r>
            <a:r>
              <a:rPr lang="zh-CN" altLang="en-US" sz="4500">
                <a:ea typeface="宋体" panose="02010600030101010101" pitchFamily="2" charset="-122"/>
              </a:rPr>
              <a:t>不会移动 </a:t>
            </a:r>
            <a:r>
              <a:rPr lang="en-US" altLang="zh-CN" sz="4500">
                <a:ea typeface="宋体" panose="02010600030101010101" pitchFamily="2" charset="-122"/>
              </a:rPr>
              <a:t>position</a:t>
            </a:r>
            <a:r>
              <a:rPr lang="en-US" altLang="zh-CN" sz="4500" smtClean="0">
                <a:ea typeface="宋体" panose="02010600030101010101" pitchFamily="2" charset="-122"/>
              </a:rPr>
              <a:t>)</a:t>
            </a:r>
            <a:endParaRPr lang="en-US" altLang="zh-CN" sz="4500" smtClean="0">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4500" b="1">
                <a:solidFill>
                  <a:srgbClr val="FF0000"/>
                </a:solidFill>
                <a:ea typeface="宋体" panose="02010600030101010101" pitchFamily="2" charset="-122"/>
              </a:rPr>
              <a:t>获取 </a:t>
            </a:r>
            <a:r>
              <a:rPr lang="en-US" altLang="zh-CN" sz="4500" b="1">
                <a:solidFill>
                  <a:srgbClr val="FF0000"/>
                </a:solidFill>
                <a:ea typeface="宋体" panose="02010600030101010101" pitchFamily="2" charset="-122"/>
              </a:rPr>
              <a:t>Buffer </a:t>
            </a:r>
            <a:r>
              <a:rPr lang="zh-CN" altLang="en-US" sz="4500" b="1">
                <a:solidFill>
                  <a:srgbClr val="FF0000"/>
                </a:solidFill>
                <a:ea typeface="宋体" panose="02010600030101010101" pitchFamily="2" charset="-122"/>
              </a:rPr>
              <a:t>中的数据</a:t>
            </a:r>
            <a:endParaRPr lang="en-US" altLang="zh-CN" sz="4500" b="1">
              <a:solidFill>
                <a:srgbClr val="FF0000"/>
              </a:solidFill>
              <a:ea typeface="宋体" panose="02010600030101010101" pitchFamily="2" charset="-122"/>
            </a:endParaRPr>
          </a:p>
          <a:p>
            <a:pPr marL="0" indent="0">
              <a:lnSpc>
                <a:spcPct val="120000"/>
              </a:lnSpc>
              <a:buNone/>
            </a:pPr>
            <a:r>
              <a:rPr lang="en-US" altLang="zh-CN" sz="3800">
                <a:ea typeface="宋体" panose="02010600030101010101" pitchFamily="2" charset="-122"/>
              </a:rPr>
              <a:t>             </a:t>
            </a:r>
            <a:r>
              <a:rPr lang="en-US" altLang="zh-CN" sz="4500">
                <a:ea typeface="宋体" panose="02010600030101010101" pitchFamily="2" charset="-122"/>
              </a:rPr>
              <a:t>get() </a:t>
            </a:r>
            <a:r>
              <a:rPr lang="zh-CN" altLang="en-US" sz="4500">
                <a:ea typeface="宋体" panose="02010600030101010101" pitchFamily="2" charset="-122"/>
              </a:rPr>
              <a:t>：读取单个字节</a:t>
            </a:r>
            <a:endParaRPr lang="en-US" altLang="zh-CN" sz="4500">
              <a:ea typeface="宋体" panose="02010600030101010101" pitchFamily="2" charset="-122"/>
            </a:endParaRPr>
          </a:p>
          <a:p>
            <a:pPr marL="0" indent="0">
              <a:lnSpc>
                <a:spcPct val="120000"/>
              </a:lnSpc>
              <a:buNone/>
            </a:pPr>
            <a:r>
              <a:rPr lang="en-US" altLang="zh-CN" sz="4500">
                <a:ea typeface="宋体" panose="02010600030101010101" pitchFamily="2" charset="-122"/>
              </a:rPr>
              <a:t>           get(byte[] dst)</a:t>
            </a:r>
            <a:r>
              <a:rPr lang="zh-CN" altLang="en-US" sz="4500">
                <a:ea typeface="宋体" panose="02010600030101010101" pitchFamily="2" charset="-122"/>
              </a:rPr>
              <a:t>：批量读取多个字节到 </a:t>
            </a:r>
            <a:r>
              <a:rPr lang="en-US" altLang="zh-CN" sz="4500">
                <a:ea typeface="宋体" panose="02010600030101010101" pitchFamily="2" charset="-122"/>
              </a:rPr>
              <a:t>dst </a:t>
            </a:r>
            <a:r>
              <a:rPr lang="zh-CN" altLang="en-US" sz="4500">
                <a:ea typeface="宋体" panose="02010600030101010101" pitchFamily="2" charset="-122"/>
              </a:rPr>
              <a:t>中</a:t>
            </a:r>
            <a:endParaRPr lang="en-US" altLang="zh-CN" sz="4500">
              <a:ea typeface="宋体" panose="02010600030101010101" pitchFamily="2" charset="-122"/>
            </a:endParaRPr>
          </a:p>
          <a:p>
            <a:pPr marL="0" indent="0">
              <a:lnSpc>
                <a:spcPct val="120000"/>
              </a:lnSpc>
              <a:buNone/>
            </a:pPr>
            <a:r>
              <a:rPr lang="en-US" altLang="zh-CN" sz="4500">
                <a:ea typeface="宋体" panose="02010600030101010101" pitchFamily="2" charset="-122"/>
              </a:rPr>
              <a:t>           get(int index)</a:t>
            </a:r>
            <a:r>
              <a:rPr lang="zh-CN" altLang="en-US" sz="4500">
                <a:ea typeface="宋体" panose="02010600030101010101" pitchFamily="2" charset="-122"/>
              </a:rPr>
              <a:t>：读取指定索引位置的字节</a:t>
            </a:r>
            <a:r>
              <a:rPr lang="en-US" altLang="zh-CN" sz="4500">
                <a:ea typeface="宋体" panose="02010600030101010101" pitchFamily="2" charset="-122"/>
              </a:rPr>
              <a:t>(</a:t>
            </a:r>
            <a:r>
              <a:rPr lang="zh-CN" altLang="en-US" sz="4500">
                <a:ea typeface="宋体" panose="02010600030101010101" pitchFamily="2" charset="-122"/>
              </a:rPr>
              <a:t>不会移动 </a:t>
            </a:r>
            <a:r>
              <a:rPr lang="en-US" altLang="zh-CN" sz="4500">
                <a:ea typeface="宋体" panose="02010600030101010101" pitchFamily="2" charset="-122"/>
              </a:rPr>
              <a:t>position)</a:t>
            </a:r>
            <a:endParaRPr lang="en-US" altLang="zh-CN" sz="4500">
              <a:ea typeface="宋体" panose="02010600030101010101" pitchFamily="2" charset="-122"/>
            </a:endParaRPr>
          </a:p>
          <a:p>
            <a:pPr marL="0" indent="0">
              <a:lnSpc>
                <a:spcPct val="120000"/>
              </a:lnSpc>
              <a:buNone/>
            </a:pPr>
            <a:endParaRPr lang="en-US" altLang="zh-CN" sz="4500">
              <a:ea typeface="宋体" panose="02010600030101010101" pitchFamily="2" charset="-122"/>
            </a:endParaRPr>
          </a:p>
          <a:p>
            <a:pPr marL="0" indent="0">
              <a:lnSpc>
                <a:spcPct val="150000"/>
              </a:lnSpc>
              <a:buNone/>
            </a:pPr>
            <a:endParaRPr lang="en-US" altLang="zh-CN" sz="380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直接连接符 68"/>
          <p:cNvCxnSpPr/>
          <p:nvPr/>
        </p:nvCxnSpPr>
        <p:spPr>
          <a:xfrm flipH="1" flipV="1">
            <a:off x="1673223" y="4258066"/>
            <a:ext cx="483803" cy="204744"/>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rot="5400000">
            <a:off x="4816387" y="-1637256"/>
            <a:ext cx="227413" cy="5472608"/>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46" name="左大括号 45"/>
          <p:cNvSpPr/>
          <p:nvPr/>
        </p:nvSpPr>
        <p:spPr>
          <a:xfrm rot="5400000">
            <a:off x="6179013" y="1066012"/>
            <a:ext cx="265553" cy="2736304"/>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53" name="左大括号 52"/>
          <p:cNvSpPr/>
          <p:nvPr/>
        </p:nvSpPr>
        <p:spPr>
          <a:xfrm rot="5400000">
            <a:off x="6151210" y="2589143"/>
            <a:ext cx="276999" cy="2764245"/>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58" name="左大括号 57"/>
          <p:cNvSpPr/>
          <p:nvPr/>
        </p:nvSpPr>
        <p:spPr>
          <a:xfrm rot="5400000">
            <a:off x="3434544" y="1065722"/>
            <a:ext cx="265553" cy="2736304"/>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60" name="左大括号 59"/>
          <p:cNvSpPr/>
          <p:nvPr/>
        </p:nvSpPr>
        <p:spPr>
          <a:xfrm rot="5400000">
            <a:off x="3386965" y="2601370"/>
            <a:ext cx="276999" cy="2736876"/>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graphicFrame>
        <p:nvGraphicFramePr>
          <p:cNvPr id="7" name="表格 6"/>
          <p:cNvGraphicFramePr>
            <a:graphicFrameLocks noGrp="1"/>
          </p:cNvGraphicFramePr>
          <p:nvPr/>
        </p:nvGraphicFramePr>
        <p:xfrm>
          <a:off x="2184016" y="1198654"/>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latin typeface="+mn-lt"/>
                          <a:ea typeface="宋体" panose="02010600030101010101" pitchFamily="2" charset="-122"/>
                        </a:rPr>
                        <a:t>将要读写区域</a:t>
                      </a:r>
                      <a:endParaRPr lang="zh-CN" altLang="en-US" sz="9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r>
                        <a:rPr lang="zh-CN" altLang="en-US" sz="900" smtClean="0">
                          <a:latin typeface="+mn-lt"/>
                          <a:ea typeface="宋体" panose="02010600030101010101" pitchFamily="2" charset="-122"/>
                        </a:rPr>
                        <a:t>无法读写区域</a:t>
                      </a:r>
                      <a:endParaRPr lang="zh-CN" altLang="en-US" sz="900">
                        <a:latin typeface="+mn-lt"/>
                        <a:ea typeface="宋体" panose="02010600030101010101" pitchFamily="2" charset="-122"/>
                      </a:endParaRPr>
                    </a:p>
                  </a:txBody>
                  <a:tcPr>
                    <a:solidFill>
                      <a:schemeClr val="accent2"/>
                    </a:solidFill>
                  </a:tcPr>
                </a:tc>
              </a:tr>
            </a:tbl>
          </a:graphicData>
        </a:graphic>
      </p:graphicFrame>
      <p:sp>
        <p:nvSpPr>
          <p:cNvPr id="5" name="右箭头 4"/>
          <p:cNvSpPr/>
          <p:nvPr/>
        </p:nvSpPr>
        <p:spPr>
          <a:xfrm rot="16200000">
            <a:off x="7860381" y="1691185"/>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6" name="文本框 5"/>
          <p:cNvSpPr txBox="1"/>
          <p:nvPr/>
        </p:nvSpPr>
        <p:spPr>
          <a:xfrm>
            <a:off x="7499442" y="1798298"/>
            <a:ext cx="1177014" cy="523220"/>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a:p>
            <a:r>
              <a:rPr lang="en-US" altLang="zh-CN" sz="1400" smtClean="0">
                <a:ea typeface="宋体" panose="02010600030101010101" pitchFamily="2" charset="-122"/>
              </a:rPr>
              <a:t>limit = 10</a:t>
            </a:r>
            <a:endParaRPr lang="zh-CN" altLang="en-US" sz="1400">
              <a:ea typeface="宋体" panose="02010600030101010101" pitchFamily="2" charset="-122"/>
            </a:endParaRPr>
          </a:p>
        </p:txBody>
      </p:sp>
      <p:sp>
        <p:nvSpPr>
          <p:cNvPr id="9" name="右箭头 8"/>
          <p:cNvSpPr/>
          <p:nvPr/>
        </p:nvSpPr>
        <p:spPr>
          <a:xfrm rot="16200000">
            <a:off x="2326295" y="1751770"/>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10" name="文本框 9"/>
          <p:cNvSpPr txBox="1"/>
          <p:nvPr/>
        </p:nvSpPr>
        <p:spPr>
          <a:xfrm>
            <a:off x="1977766" y="1833823"/>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0</a:t>
            </a:r>
            <a:endParaRPr lang="zh-CN" altLang="en-US" sz="1400">
              <a:ea typeface="宋体" panose="02010600030101010101" pitchFamily="2" charset="-122"/>
            </a:endParaRPr>
          </a:p>
        </p:txBody>
      </p:sp>
      <p:sp>
        <p:nvSpPr>
          <p:cNvPr id="17" name="文本框 16"/>
          <p:cNvSpPr txBox="1"/>
          <p:nvPr/>
        </p:nvSpPr>
        <p:spPr>
          <a:xfrm>
            <a:off x="4451173" y="782692"/>
            <a:ext cx="1156976"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graphicFrame>
        <p:nvGraphicFramePr>
          <p:cNvPr id="41" name="表格 40"/>
          <p:cNvGraphicFramePr>
            <a:graphicFrameLocks noGrp="1"/>
          </p:cNvGraphicFramePr>
          <p:nvPr/>
        </p:nvGraphicFramePr>
        <p:xfrm>
          <a:off x="2197560" y="2552840"/>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endParaRPr lang="zh-CN" altLang="en-US" sz="9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smtClean="0">
                          <a:latin typeface="+mn-lt"/>
                          <a:ea typeface="宋体" panose="02010600030101010101" pitchFamily="2" charset="-122"/>
                        </a:rPr>
                        <a:t>将要读写区域</a:t>
                      </a:r>
                      <a:endParaRPr lang="zh-CN" altLang="en-US" sz="900" smtClean="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r>
                        <a:rPr lang="zh-CN" altLang="en-US" sz="900" smtClean="0">
                          <a:latin typeface="+mn-lt"/>
                          <a:ea typeface="宋体" panose="02010600030101010101" pitchFamily="2" charset="-122"/>
                        </a:rPr>
                        <a:t>无法读写区域</a:t>
                      </a:r>
                      <a:endParaRPr lang="zh-CN" altLang="en-US" sz="900">
                        <a:latin typeface="+mn-lt"/>
                        <a:ea typeface="宋体" panose="02010600030101010101" pitchFamily="2" charset="-122"/>
                      </a:endParaRPr>
                    </a:p>
                  </a:txBody>
                  <a:tcPr>
                    <a:solidFill>
                      <a:schemeClr val="accent2"/>
                    </a:solidFill>
                  </a:tcPr>
                </a:tc>
              </a:tr>
            </a:tbl>
          </a:graphicData>
        </a:graphic>
      </p:graphicFrame>
      <p:sp>
        <p:nvSpPr>
          <p:cNvPr id="42" name="右箭头 41"/>
          <p:cNvSpPr/>
          <p:nvPr/>
        </p:nvSpPr>
        <p:spPr>
          <a:xfrm rot="16200000">
            <a:off x="7873925" y="3045371"/>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3" name="文本框 42"/>
          <p:cNvSpPr txBox="1"/>
          <p:nvPr/>
        </p:nvSpPr>
        <p:spPr>
          <a:xfrm>
            <a:off x="7512986" y="3152484"/>
            <a:ext cx="1163470" cy="523220"/>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a:p>
            <a:r>
              <a:rPr lang="en-US" altLang="zh-CN" sz="1400" smtClean="0">
                <a:ea typeface="宋体" panose="02010600030101010101" pitchFamily="2" charset="-122"/>
              </a:rPr>
              <a:t>limit = 10</a:t>
            </a:r>
            <a:endParaRPr lang="zh-CN" altLang="en-US" sz="1400">
              <a:ea typeface="宋体" panose="02010600030101010101" pitchFamily="2" charset="-122"/>
            </a:endParaRPr>
          </a:p>
        </p:txBody>
      </p:sp>
      <p:sp>
        <p:nvSpPr>
          <p:cNvPr id="44" name="右箭头 43"/>
          <p:cNvSpPr/>
          <p:nvPr/>
        </p:nvSpPr>
        <p:spPr>
          <a:xfrm rot="16200000">
            <a:off x="5076143" y="3094923"/>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5" name="文本框 44"/>
          <p:cNvSpPr txBox="1"/>
          <p:nvPr/>
        </p:nvSpPr>
        <p:spPr>
          <a:xfrm>
            <a:off x="4727614" y="3176976"/>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5</a:t>
            </a:r>
            <a:endParaRPr lang="zh-CN" altLang="en-US" sz="1400">
              <a:ea typeface="宋体" panose="02010600030101010101" pitchFamily="2" charset="-122"/>
            </a:endParaRPr>
          </a:p>
        </p:txBody>
      </p:sp>
      <p:sp>
        <p:nvSpPr>
          <p:cNvPr id="47" name="文本框 46"/>
          <p:cNvSpPr txBox="1"/>
          <p:nvPr/>
        </p:nvSpPr>
        <p:spPr>
          <a:xfrm>
            <a:off x="5846259" y="2071784"/>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graphicFrame>
        <p:nvGraphicFramePr>
          <p:cNvPr id="48" name="表格 47"/>
          <p:cNvGraphicFramePr>
            <a:graphicFrameLocks noGrp="1"/>
          </p:cNvGraphicFramePr>
          <p:nvPr/>
        </p:nvGraphicFramePr>
        <p:xfrm>
          <a:off x="2161510" y="4095665"/>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latin typeface="+mn-lt"/>
                          <a:ea typeface="宋体" panose="02010600030101010101" pitchFamily="2" charset="-122"/>
                        </a:rPr>
                        <a:t>将要读写区域</a:t>
                      </a:r>
                      <a:endParaRPr lang="zh-CN" altLang="en-US" sz="9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900" smtClean="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r>
                        <a:rPr lang="zh-CN" altLang="en-US" sz="900" smtClean="0">
                          <a:latin typeface="+mn-lt"/>
                          <a:ea typeface="宋体" panose="02010600030101010101" pitchFamily="2" charset="-122"/>
                        </a:rPr>
                        <a:t>无法读写区域</a:t>
                      </a:r>
                      <a:endParaRPr lang="zh-CN" altLang="en-US" sz="900">
                        <a:latin typeface="+mn-lt"/>
                        <a:ea typeface="宋体" panose="02010600030101010101" pitchFamily="2" charset="-122"/>
                      </a:endParaRPr>
                    </a:p>
                  </a:txBody>
                  <a:tcPr>
                    <a:solidFill>
                      <a:schemeClr val="accent2"/>
                    </a:solidFill>
                  </a:tcPr>
                </a:tc>
              </a:tr>
            </a:tbl>
          </a:graphicData>
        </a:graphic>
      </p:graphicFrame>
      <p:sp>
        <p:nvSpPr>
          <p:cNvPr id="49" name="右箭头 48"/>
          <p:cNvSpPr/>
          <p:nvPr/>
        </p:nvSpPr>
        <p:spPr>
          <a:xfrm rot="16200000">
            <a:off x="7837875" y="4588196"/>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0" name="文本框 49"/>
          <p:cNvSpPr txBox="1"/>
          <p:nvPr/>
        </p:nvSpPr>
        <p:spPr>
          <a:xfrm>
            <a:off x="7476936" y="4695309"/>
            <a:ext cx="1199520" cy="307777"/>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p:txBody>
      </p:sp>
      <p:sp>
        <p:nvSpPr>
          <p:cNvPr id="51" name="右箭头 50"/>
          <p:cNvSpPr/>
          <p:nvPr/>
        </p:nvSpPr>
        <p:spPr>
          <a:xfrm rot="16200000">
            <a:off x="2331730" y="4660773"/>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2" name="文本框 51"/>
          <p:cNvSpPr txBox="1"/>
          <p:nvPr/>
        </p:nvSpPr>
        <p:spPr>
          <a:xfrm>
            <a:off x="2030719" y="4862538"/>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0</a:t>
            </a:r>
            <a:endParaRPr lang="zh-CN" altLang="en-US" sz="1400">
              <a:ea typeface="宋体" panose="02010600030101010101" pitchFamily="2" charset="-122"/>
            </a:endParaRPr>
          </a:p>
        </p:txBody>
      </p:sp>
      <p:sp>
        <p:nvSpPr>
          <p:cNvPr id="54" name="文本框 53"/>
          <p:cNvSpPr txBox="1"/>
          <p:nvPr/>
        </p:nvSpPr>
        <p:spPr>
          <a:xfrm>
            <a:off x="5810209" y="3618289"/>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sp>
        <p:nvSpPr>
          <p:cNvPr id="56" name="右箭头 55"/>
          <p:cNvSpPr/>
          <p:nvPr/>
        </p:nvSpPr>
        <p:spPr>
          <a:xfrm rot="16200000">
            <a:off x="5032322" y="4625187"/>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7" name="文本框 56"/>
          <p:cNvSpPr txBox="1"/>
          <p:nvPr/>
        </p:nvSpPr>
        <p:spPr>
          <a:xfrm>
            <a:off x="4768587" y="4863588"/>
            <a:ext cx="1679124" cy="307777"/>
          </a:xfrm>
          <a:prstGeom prst="rect">
            <a:avLst/>
          </a:prstGeom>
          <a:noFill/>
        </p:spPr>
        <p:txBody>
          <a:bodyPr wrap="square" rtlCol="0">
            <a:spAutoFit/>
          </a:bodyPr>
          <a:lstStyle/>
          <a:p>
            <a:r>
              <a:rPr lang="en-US" altLang="zh-CN" sz="1400" smtClean="0">
                <a:ea typeface="宋体" panose="02010600030101010101" pitchFamily="2" charset="-122"/>
              </a:rPr>
              <a:t>limit = 5</a:t>
            </a:r>
            <a:endParaRPr lang="zh-CN" altLang="en-US" sz="1400">
              <a:ea typeface="宋体" panose="02010600030101010101" pitchFamily="2" charset="-122"/>
            </a:endParaRPr>
          </a:p>
        </p:txBody>
      </p:sp>
      <p:sp>
        <p:nvSpPr>
          <p:cNvPr id="59" name="文本框 58"/>
          <p:cNvSpPr txBox="1"/>
          <p:nvPr/>
        </p:nvSpPr>
        <p:spPr>
          <a:xfrm>
            <a:off x="3109954" y="2071494"/>
            <a:ext cx="1224963" cy="253916"/>
          </a:xfrm>
          <a:prstGeom prst="rect">
            <a:avLst/>
          </a:prstGeom>
          <a:noFill/>
        </p:spPr>
        <p:txBody>
          <a:bodyPr wrap="square" rtlCol="0">
            <a:spAutoFit/>
          </a:bodyPr>
          <a:lstStyle/>
          <a:p>
            <a:r>
              <a:rPr lang="zh-CN" altLang="en-US" sz="1050">
                <a:ea typeface="宋体" panose="02010600030101010101" pitchFamily="2" charset="-122"/>
              </a:rPr>
              <a:t>已经</a:t>
            </a:r>
            <a:r>
              <a:rPr lang="zh-CN" altLang="en-US" sz="1050" smtClean="0">
                <a:ea typeface="宋体" panose="02010600030101010101" pitchFamily="2" charset="-122"/>
              </a:rPr>
              <a:t>读写区域</a:t>
            </a:r>
            <a:endParaRPr lang="zh-CN" altLang="en-US" sz="1050">
              <a:ea typeface="宋体" panose="02010600030101010101" pitchFamily="2" charset="-122"/>
            </a:endParaRPr>
          </a:p>
        </p:txBody>
      </p:sp>
      <p:sp>
        <p:nvSpPr>
          <p:cNvPr id="61" name="文本框 60"/>
          <p:cNvSpPr txBox="1"/>
          <p:nvPr/>
        </p:nvSpPr>
        <p:spPr>
          <a:xfrm>
            <a:off x="3184313" y="3618289"/>
            <a:ext cx="883631" cy="253916"/>
          </a:xfrm>
          <a:prstGeom prst="rect">
            <a:avLst/>
          </a:prstGeom>
          <a:noFill/>
        </p:spPr>
        <p:txBody>
          <a:bodyPr wrap="square" rtlCol="0">
            <a:spAutoFit/>
          </a:bodyPr>
          <a:lstStyle/>
          <a:p>
            <a:r>
              <a:rPr lang="zh-CN" altLang="en-US" sz="1050">
                <a:ea typeface="宋体" panose="02010600030101010101" pitchFamily="2" charset="-122"/>
              </a:rPr>
              <a:t>可</a:t>
            </a:r>
            <a:r>
              <a:rPr lang="zh-CN" altLang="en-US" sz="1050" smtClean="0">
                <a:ea typeface="宋体" panose="02010600030101010101" pitchFamily="2" charset="-122"/>
              </a:rPr>
              <a:t>读区域</a:t>
            </a:r>
            <a:endParaRPr lang="zh-CN" altLang="en-US" sz="1050">
              <a:ea typeface="宋体" panose="02010600030101010101" pitchFamily="2" charset="-122"/>
            </a:endParaRPr>
          </a:p>
        </p:txBody>
      </p:sp>
      <p:sp>
        <p:nvSpPr>
          <p:cNvPr id="19" name="文本框 18"/>
          <p:cNvSpPr txBox="1"/>
          <p:nvPr/>
        </p:nvSpPr>
        <p:spPr>
          <a:xfrm>
            <a:off x="382122" y="1028913"/>
            <a:ext cx="1307612" cy="954107"/>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allocate(10)</a:t>
            </a:r>
            <a:r>
              <a:rPr lang="zh-CN" altLang="en-US" sz="1400" smtClean="0">
                <a:ea typeface="宋体" panose="02010600030101010101" pitchFamily="2" charset="-122"/>
              </a:rPr>
              <a:t>分配容量为</a:t>
            </a:r>
            <a:r>
              <a:rPr lang="en-US" altLang="zh-CN" sz="1400" smtClean="0">
                <a:ea typeface="宋体" panose="02010600030101010101" pitchFamily="2" charset="-122"/>
              </a:rPr>
              <a:t>10</a:t>
            </a:r>
            <a:r>
              <a:rPr lang="zh-CN" altLang="en-US" sz="1400" smtClean="0">
                <a:ea typeface="宋体" panose="02010600030101010101" pitchFamily="2" charset="-122"/>
              </a:rPr>
              <a:t>的缓冲区</a:t>
            </a:r>
            <a:endParaRPr lang="zh-CN" altLang="en-US" sz="1400">
              <a:ea typeface="宋体" panose="02010600030101010101" pitchFamily="2" charset="-122"/>
            </a:endParaRPr>
          </a:p>
        </p:txBody>
      </p:sp>
      <p:sp>
        <p:nvSpPr>
          <p:cNvPr id="63" name="文本框 62"/>
          <p:cNvSpPr txBox="1"/>
          <p:nvPr/>
        </p:nvSpPr>
        <p:spPr>
          <a:xfrm>
            <a:off x="397145" y="2391754"/>
            <a:ext cx="1294665" cy="954107"/>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put() </a:t>
            </a:r>
            <a:r>
              <a:rPr lang="zh-CN" altLang="en-US" sz="1400" smtClean="0">
                <a:ea typeface="宋体" panose="02010600030101010101" pitchFamily="2" charset="-122"/>
              </a:rPr>
              <a:t>写入</a:t>
            </a:r>
            <a:r>
              <a:rPr lang="en-US" altLang="zh-CN" sz="1400">
                <a:ea typeface="宋体" panose="02010600030101010101" pitchFamily="2" charset="-122"/>
              </a:rPr>
              <a:t> </a:t>
            </a:r>
            <a:r>
              <a:rPr lang="en-US" altLang="zh-CN" sz="1400" smtClean="0">
                <a:ea typeface="宋体" panose="02010600030101010101" pitchFamily="2" charset="-122"/>
              </a:rPr>
              <a:t>5 </a:t>
            </a:r>
            <a:r>
              <a:rPr lang="zh-CN" altLang="en-US" sz="1400" smtClean="0">
                <a:ea typeface="宋体" panose="02010600030101010101" pitchFamily="2" charset="-122"/>
              </a:rPr>
              <a:t>个</a:t>
            </a:r>
            <a:r>
              <a:rPr lang="en-US" altLang="zh-CN" sz="1400" smtClean="0">
                <a:ea typeface="宋体" panose="02010600030101010101" pitchFamily="2" charset="-122"/>
              </a:rPr>
              <a:t>(byte</a:t>
            </a:r>
            <a:r>
              <a:rPr lang="zh-CN" altLang="en-US" sz="1400" smtClean="0">
                <a:ea typeface="宋体" panose="02010600030101010101" pitchFamily="2" charset="-122"/>
              </a:rPr>
              <a:t>、</a:t>
            </a:r>
            <a:r>
              <a:rPr lang="en-US" altLang="zh-CN" sz="1400" smtClean="0">
                <a:ea typeface="宋体" panose="02010600030101010101" pitchFamily="2" charset="-122"/>
              </a:rPr>
              <a:t>char)</a:t>
            </a:r>
            <a:r>
              <a:rPr lang="zh-CN" altLang="en-US" sz="1400" smtClean="0">
                <a:ea typeface="宋体" panose="02010600030101010101" pitchFamily="2" charset="-122"/>
              </a:rPr>
              <a:t>数据到缓冲区</a:t>
            </a:r>
            <a:endParaRPr lang="zh-CN" altLang="en-US" sz="1400">
              <a:ea typeface="宋体" panose="02010600030101010101" pitchFamily="2" charset="-122"/>
            </a:endParaRPr>
          </a:p>
        </p:txBody>
      </p:sp>
      <p:sp>
        <p:nvSpPr>
          <p:cNvPr id="64" name="文本框 63"/>
          <p:cNvSpPr txBox="1"/>
          <p:nvPr/>
        </p:nvSpPr>
        <p:spPr>
          <a:xfrm>
            <a:off x="382563" y="4027232"/>
            <a:ext cx="1294665" cy="738664"/>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flip() </a:t>
            </a:r>
            <a:r>
              <a:rPr lang="zh-CN" altLang="en-US" sz="1400" smtClean="0">
                <a:ea typeface="宋体" panose="02010600030101010101" pitchFamily="2" charset="-122"/>
              </a:rPr>
              <a:t>切换读取数据模式</a:t>
            </a:r>
            <a:endParaRPr lang="zh-CN" altLang="en-US" sz="1400">
              <a:ea typeface="宋体" panose="02010600030101010101" pitchFamily="2" charset="-122"/>
            </a:endParaRPr>
          </a:p>
        </p:txBody>
      </p:sp>
      <p:cxnSp>
        <p:nvCxnSpPr>
          <p:cNvPr id="62" name="直接连接符 61"/>
          <p:cNvCxnSpPr/>
          <p:nvPr/>
        </p:nvCxnSpPr>
        <p:spPr>
          <a:xfrm flipH="1" flipV="1">
            <a:off x="1689734" y="1343768"/>
            <a:ext cx="482814" cy="226396"/>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1691810" y="2714920"/>
            <a:ext cx="494282" cy="22154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rot="5400000">
            <a:off x="6198728" y="4217311"/>
            <a:ext cx="276999" cy="2764245"/>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37" name="左大括号 36"/>
          <p:cNvSpPr/>
          <p:nvPr/>
        </p:nvSpPr>
        <p:spPr>
          <a:xfrm rot="5400000">
            <a:off x="3434483" y="4229538"/>
            <a:ext cx="276999" cy="2736876"/>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graphicFrame>
        <p:nvGraphicFramePr>
          <p:cNvPr id="38" name="表格 37"/>
          <p:cNvGraphicFramePr>
            <a:graphicFrameLocks noGrp="1"/>
          </p:cNvGraphicFramePr>
          <p:nvPr/>
        </p:nvGraphicFramePr>
        <p:xfrm>
          <a:off x="2209028" y="5723833"/>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latin typeface="+mn-lt"/>
                          <a:ea typeface="宋体" panose="02010600030101010101" pitchFamily="2" charset="-122"/>
                        </a:rPr>
                        <a:t>将要读写区域</a:t>
                      </a:r>
                      <a:endParaRPr lang="zh-CN" altLang="en-US" sz="9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endParaRPr lang="zh-CN" altLang="en-US" sz="1100">
                        <a:latin typeface="+mn-lt"/>
                        <a:ea typeface="宋体" panose="02010600030101010101" pitchFamily="2" charset="-122"/>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900" smtClean="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endParaRPr lang="zh-CN" altLang="en-US" sz="1100">
                        <a:latin typeface="+mn-lt"/>
                        <a:ea typeface="宋体" panose="02010600030101010101" pitchFamily="2" charset="-122"/>
                      </a:endParaRPr>
                    </a:p>
                  </a:txBody>
                  <a:tcPr/>
                </a:tc>
                <a:tc>
                  <a:txBody>
                    <a:bodyPr/>
                    <a:lstStyle/>
                    <a:p>
                      <a:r>
                        <a:rPr lang="zh-CN" altLang="en-US" sz="900" smtClean="0">
                          <a:latin typeface="+mn-lt"/>
                          <a:ea typeface="宋体" panose="02010600030101010101" pitchFamily="2" charset="-122"/>
                        </a:rPr>
                        <a:t>无法读写区域</a:t>
                      </a:r>
                      <a:endParaRPr lang="zh-CN" altLang="en-US" sz="900">
                        <a:latin typeface="+mn-lt"/>
                        <a:ea typeface="宋体" panose="02010600030101010101" pitchFamily="2" charset="-122"/>
                      </a:endParaRPr>
                    </a:p>
                  </a:txBody>
                  <a:tcPr>
                    <a:solidFill>
                      <a:schemeClr val="accent2"/>
                    </a:solidFill>
                  </a:tcPr>
                </a:tc>
              </a:tr>
            </a:tbl>
          </a:graphicData>
        </a:graphic>
      </p:graphicFrame>
      <p:sp>
        <p:nvSpPr>
          <p:cNvPr id="39" name="右箭头 38"/>
          <p:cNvSpPr/>
          <p:nvPr/>
        </p:nvSpPr>
        <p:spPr>
          <a:xfrm rot="16200000">
            <a:off x="7885393" y="6216364"/>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0" name="文本框 49"/>
          <p:cNvSpPr txBox="1"/>
          <p:nvPr/>
        </p:nvSpPr>
        <p:spPr>
          <a:xfrm>
            <a:off x="7524454" y="6323477"/>
            <a:ext cx="1152002" cy="307777"/>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p:txBody>
      </p:sp>
      <p:sp>
        <p:nvSpPr>
          <p:cNvPr id="55" name="右箭头 54"/>
          <p:cNvSpPr/>
          <p:nvPr/>
        </p:nvSpPr>
        <p:spPr>
          <a:xfrm rot="16200000">
            <a:off x="2906218" y="6252455"/>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65" name="文本框 51"/>
          <p:cNvSpPr txBox="1"/>
          <p:nvPr/>
        </p:nvSpPr>
        <p:spPr>
          <a:xfrm>
            <a:off x="2536241" y="6370994"/>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1</a:t>
            </a:r>
            <a:endParaRPr lang="zh-CN" altLang="en-US" sz="1400">
              <a:ea typeface="宋体" panose="02010600030101010101" pitchFamily="2" charset="-122"/>
            </a:endParaRPr>
          </a:p>
        </p:txBody>
      </p:sp>
      <p:sp>
        <p:nvSpPr>
          <p:cNvPr id="66" name="文本框 53"/>
          <p:cNvSpPr txBox="1"/>
          <p:nvPr/>
        </p:nvSpPr>
        <p:spPr>
          <a:xfrm>
            <a:off x="5846259" y="5139536"/>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sp>
        <p:nvSpPr>
          <p:cNvPr id="67" name="右箭头 66"/>
          <p:cNvSpPr/>
          <p:nvPr/>
        </p:nvSpPr>
        <p:spPr>
          <a:xfrm rot="16200000">
            <a:off x="5079840" y="6253355"/>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70" name="文本框 56"/>
          <p:cNvSpPr txBox="1"/>
          <p:nvPr/>
        </p:nvSpPr>
        <p:spPr>
          <a:xfrm>
            <a:off x="4819025" y="6355282"/>
            <a:ext cx="1679124" cy="307777"/>
          </a:xfrm>
          <a:prstGeom prst="rect">
            <a:avLst/>
          </a:prstGeom>
          <a:noFill/>
        </p:spPr>
        <p:txBody>
          <a:bodyPr wrap="square" rtlCol="0">
            <a:spAutoFit/>
          </a:bodyPr>
          <a:lstStyle/>
          <a:p>
            <a:r>
              <a:rPr lang="en-US" altLang="zh-CN" sz="1400" smtClean="0">
                <a:ea typeface="宋体" panose="02010600030101010101" pitchFamily="2" charset="-122"/>
              </a:rPr>
              <a:t>limit = 5</a:t>
            </a:r>
            <a:endParaRPr lang="zh-CN" altLang="en-US" sz="1400">
              <a:ea typeface="宋体" panose="02010600030101010101" pitchFamily="2" charset="-122"/>
            </a:endParaRPr>
          </a:p>
        </p:txBody>
      </p:sp>
      <p:sp>
        <p:nvSpPr>
          <p:cNvPr id="71" name="文本框 60"/>
          <p:cNvSpPr txBox="1"/>
          <p:nvPr/>
        </p:nvSpPr>
        <p:spPr>
          <a:xfrm>
            <a:off x="3221590" y="5139537"/>
            <a:ext cx="846354" cy="253916"/>
          </a:xfrm>
          <a:prstGeom prst="rect">
            <a:avLst/>
          </a:prstGeom>
          <a:noFill/>
        </p:spPr>
        <p:txBody>
          <a:bodyPr wrap="square" rtlCol="0">
            <a:spAutoFit/>
          </a:bodyPr>
          <a:lstStyle/>
          <a:p>
            <a:r>
              <a:rPr lang="zh-CN" altLang="en-US" sz="1050">
                <a:ea typeface="宋体" panose="02010600030101010101" pitchFamily="2" charset="-122"/>
              </a:rPr>
              <a:t>可</a:t>
            </a:r>
            <a:r>
              <a:rPr lang="zh-CN" altLang="en-US" sz="1050" smtClean="0">
                <a:ea typeface="宋体" panose="02010600030101010101" pitchFamily="2" charset="-122"/>
              </a:rPr>
              <a:t>读区域</a:t>
            </a:r>
            <a:endParaRPr lang="zh-CN" altLang="en-US" sz="1050">
              <a:ea typeface="宋体" panose="02010600030101010101" pitchFamily="2" charset="-122"/>
            </a:endParaRPr>
          </a:p>
        </p:txBody>
      </p:sp>
      <p:cxnSp>
        <p:nvCxnSpPr>
          <p:cNvPr id="72" name="直接连接符 71"/>
          <p:cNvCxnSpPr/>
          <p:nvPr/>
        </p:nvCxnSpPr>
        <p:spPr>
          <a:xfrm flipH="1" flipV="1">
            <a:off x="1716173" y="5865481"/>
            <a:ext cx="483803" cy="204744"/>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73" name="文本框 63"/>
          <p:cNvSpPr txBox="1"/>
          <p:nvPr/>
        </p:nvSpPr>
        <p:spPr>
          <a:xfrm>
            <a:off x="425513" y="5634647"/>
            <a:ext cx="1294665" cy="523220"/>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get()</a:t>
            </a:r>
            <a:r>
              <a:rPr lang="zh-CN" altLang="en-US" sz="1400" smtClean="0">
                <a:ea typeface="宋体" panose="02010600030101010101" pitchFamily="2" charset="-122"/>
              </a:rPr>
              <a:t>读取缓冲区的数据</a:t>
            </a:r>
            <a:endParaRPr lang="zh-CN" altLang="en-US"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ppt_x"/>
                                          </p:val>
                                        </p:tav>
                                        <p:tav tm="100000">
                                          <p:val>
                                            <p:strVal val="#ppt_x"/>
                                          </p:val>
                                        </p:tav>
                                      </p:tavLst>
                                    </p:anim>
                                    <p:anim calcmode="lin" valueType="num">
                                      <p:cBhvr additive="base">
                                        <p:cTn id="58" dur="500" fill="hold"/>
                                        <p:tgtEl>
                                          <p:spTgt spid="4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500" fill="hold"/>
                                        <p:tgtEl>
                                          <p:spTgt spid="45"/>
                                        </p:tgtEl>
                                        <p:attrNameLst>
                                          <p:attrName>ppt_x</p:attrName>
                                        </p:attrNameLst>
                                      </p:cBhvr>
                                      <p:tavLst>
                                        <p:tav tm="0">
                                          <p:val>
                                            <p:strVal val="#ppt_x"/>
                                          </p:val>
                                        </p:tav>
                                        <p:tav tm="100000">
                                          <p:val>
                                            <p:strVal val="#ppt_x"/>
                                          </p:val>
                                        </p:tav>
                                      </p:tavLst>
                                    </p:anim>
                                    <p:anim calcmode="lin" valueType="num">
                                      <p:cBhvr additive="base">
                                        <p:cTn id="70" dur="500" fill="hold"/>
                                        <p:tgtEl>
                                          <p:spTgt spid="4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additive="base">
                                        <p:cTn id="73" dur="500" fill="hold"/>
                                        <p:tgtEl>
                                          <p:spTgt spid="63"/>
                                        </p:tgtEl>
                                        <p:attrNameLst>
                                          <p:attrName>ppt_x</p:attrName>
                                        </p:attrNameLst>
                                      </p:cBhvr>
                                      <p:tavLst>
                                        <p:tav tm="0">
                                          <p:val>
                                            <p:strVal val="#ppt_x"/>
                                          </p:val>
                                        </p:tav>
                                        <p:tav tm="100000">
                                          <p:val>
                                            <p:strVal val="#ppt_x"/>
                                          </p:val>
                                        </p:tav>
                                      </p:tavLst>
                                    </p:anim>
                                    <p:anim calcmode="lin" valueType="num">
                                      <p:cBhvr additive="base">
                                        <p:cTn id="74" dur="500" fill="hold"/>
                                        <p:tgtEl>
                                          <p:spTgt spid="6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additive="base">
                                        <p:cTn id="77" dur="500" fill="hold"/>
                                        <p:tgtEl>
                                          <p:spTgt spid="68"/>
                                        </p:tgtEl>
                                        <p:attrNameLst>
                                          <p:attrName>ppt_x</p:attrName>
                                        </p:attrNameLst>
                                      </p:cBhvr>
                                      <p:tavLst>
                                        <p:tav tm="0">
                                          <p:val>
                                            <p:strVal val="#ppt_x"/>
                                          </p:val>
                                        </p:tav>
                                        <p:tav tm="100000">
                                          <p:val>
                                            <p:strVal val="#ppt_x"/>
                                          </p:val>
                                        </p:tav>
                                      </p:tavLst>
                                    </p:anim>
                                    <p:anim calcmode="lin" valueType="num">
                                      <p:cBhvr additive="base">
                                        <p:cTn id="78" dur="500" fill="hold"/>
                                        <p:tgtEl>
                                          <p:spTgt spid="6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500" fill="hold"/>
                                        <p:tgtEl>
                                          <p:spTgt spid="59"/>
                                        </p:tgtEl>
                                        <p:attrNameLst>
                                          <p:attrName>ppt_x</p:attrName>
                                        </p:attrNameLst>
                                      </p:cBhvr>
                                      <p:tavLst>
                                        <p:tav tm="0">
                                          <p:val>
                                            <p:strVal val="#ppt_x"/>
                                          </p:val>
                                        </p:tav>
                                        <p:tav tm="100000">
                                          <p:val>
                                            <p:strVal val="#ppt_x"/>
                                          </p:val>
                                        </p:tav>
                                      </p:tavLst>
                                    </p:anim>
                                    <p:anim calcmode="lin" valueType="num">
                                      <p:cBhvr additive="base">
                                        <p:cTn id="82" dur="500" fill="hold"/>
                                        <p:tgtEl>
                                          <p:spTgt spid="5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fill="hold"/>
                                        <p:tgtEl>
                                          <p:spTgt spid="47"/>
                                        </p:tgtEl>
                                        <p:attrNameLst>
                                          <p:attrName>ppt_x</p:attrName>
                                        </p:attrNameLst>
                                      </p:cBhvr>
                                      <p:tavLst>
                                        <p:tav tm="0">
                                          <p:val>
                                            <p:strVal val="#ppt_x"/>
                                          </p:val>
                                        </p:tav>
                                        <p:tav tm="100000">
                                          <p:val>
                                            <p:strVal val="#ppt_x"/>
                                          </p:val>
                                        </p:tav>
                                      </p:tavLst>
                                    </p:anim>
                                    <p:anim calcmode="lin" valueType="num">
                                      <p:cBhvr additive="base">
                                        <p:cTn id="8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additive="base">
                                        <p:cTn id="91" dur="500" fill="hold"/>
                                        <p:tgtEl>
                                          <p:spTgt spid="69"/>
                                        </p:tgtEl>
                                        <p:attrNameLst>
                                          <p:attrName>ppt_x</p:attrName>
                                        </p:attrNameLst>
                                      </p:cBhvr>
                                      <p:tavLst>
                                        <p:tav tm="0">
                                          <p:val>
                                            <p:strVal val="#ppt_x"/>
                                          </p:val>
                                        </p:tav>
                                        <p:tav tm="100000">
                                          <p:val>
                                            <p:strVal val="#ppt_x"/>
                                          </p:val>
                                        </p:tav>
                                      </p:tavLst>
                                    </p:anim>
                                    <p:anim calcmode="lin" valueType="num">
                                      <p:cBhvr additive="base">
                                        <p:cTn id="92" dur="500" fill="hold"/>
                                        <p:tgtEl>
                                          <p:spTgt spid="6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500" fill="hold"/>
                                        <p:tgtEl>
                                          <p:spTgt spid="60"/>
                                        </p:tgtEl>
                                        <p:attrNameLst>
                                          <p:attrName>ppt_x</p:attrName>
                                        </p:attrNameLst>
                                      </p:cBhvr>
                                      <p:tavLst>
                                        <p:tav tm="0">
                                          <p:val>
                                            <p:strVal val="#ppt_x"/>
                                          </p:val>
                                        </p:tav>
                                        <p:tav tm="100000">
                                          <p:val>
                                            <p:strVal val="#ppt_x"/>
                                          </p:val>
                                        </p:tav>
                                      </p:tavLst>
                                    </p:anim>
                                    <p:anim calcmode="lin" valueType="num">
                                      <p:cBhvr additive="base">
                                        <p:cTn id="100" dur="500" fill="hold"/>
                                        <p:tgtEl>
                                          <p:spTgt spid="6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fill="hold"/>
                                        <p:tgtEl>
                                          <p:spTgt spid="48"/>
                                        </p:tgtEl>
                                        <p:attrNameLst>
                                          <p:attrName>ppt_x</p:attrName>
                                        </p:attrNameLst>
                                      </p:cBhvr>
                                      <p:tavLst>
                                        <p:tav tm="0">
                                          <p:val>
                                            <p:strVal val="#ppt_x"/>
                                          </p:val>
                                        </p:tav>
                                        <p:tav tm="100000">
                                          <p:val>
                                            <p:strVal val="#ppt_x"/>
                                          </p:val>
                                        </p:tav>
                                      </p:tavLst>
                                    </p:anim>
                                    <p:anim calcmode="lin" valueType="num">
                                      <p:cBhvr additive="base">
                                        <p:cTn id="104" dur="500" fill="hold"/>
                                        <p:tgtEl>
                                          <p:spTgt spid="4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ppt_x"/>
                                          </p:val>
                                        </p:tav>
                                        <p:tav tm="100000">
                                          <p:val>
                                            <p:strVal val="#ppt_x"/>
                                          </p:val>
                                        </p:tav>
                                      </p:tavLst>
                                    </p:anim>
                                    <p:anim calcmode="lin" valueType="num">
                                      <p:cBhvr additive="base">
                                        <p:cTn id="112" dur="500" fill="hold"/>
                                        <p:tgtEl>
                                          <p:spTgt spid="5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500" fill="hold"/>
                                        <p:tgtEl>
                                          <p:spTgt spid="51"/>
                                        </p:tgtEl>
                                        <p:attrNameLst>
                                          <p:attrName>ppt_x</p:attrName>
                                        </p:attrNameLst>
                                      </p:cBhvr>
                                      <p:tavLst>
                                        <p:tav tm="0">
                                          <p:val>
                                            <p:strVal val="#ppt_x"/>
                                          </p:val>
                                        </p:tav>
                                        <p:tav tm="100000">
                                          <p:val>
                                            <p:strVal val="#ppt_x"/>
                                          </p:val>
                                        </p:tav>
                                      </p:tavLst>
                                    </p:anim>
                                    <p:anim calcmode="lin" valueType="num">
                                      <p:cBhvr additive="base">
                                        <p:cTn id="116" dur="500" fill="hold"/>
                                        <p:tgtEl>
                                          <p:spTgt spid="5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anim calcmode="lin" valueType="num">
                                      <p:cBhvr additive="base">
                                        <p:cTn id="123" dur="500" fill="hold"/>
                                        <p:tgtEl>
                                          <p:spTgt spid="56"/>
                                        </p:tgtEl>
                                        <p:attrNameLst>
                                          <p:attrName>ppt_x</p:attrName>
                                        </p:attrNameLst>
                                      </p:cBhvr>
                                      <p:tavLst>
                                        <p:tav tm="0">
                                          <p:val>
                                            <p:strVal val="#ppt_x"/>
                                          </p:val>
                                        </p:tav>
                                        <p:tav tm="100000">
                                          <p:val>
                                            <p:strVal val="#ppt_x"/>
                                          </p:val>
                                        </p:tav>
                                      </p:tavLst>
                                    </p:anim>
                                    <p:anim calcmode="lin" valueType="num">
                                      <p:cBhvr additive="base">
                                        <p:cTn id="124" dur="500" fill="hold"/>
                                        <p:tgtEl>
                                          <p:spTgt spid="5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anim calcmode="lin" valueType="num">
                                      <p:cBhvr additive="base">
                                        <p:cTn id="127" dur="500" fill="hold"/>
                                        <p:tgtEl>
                                          <p:spTgt spid="61"/>
                                        </p:tgtEl>
                                        <p:attrNameLst>
                                          <p:attrName>ppt_x</p:attrName>
                                        </p:attrNameLst>
                                      </p:cBhvr>
                                      <p:tavLst>
                                        <p:tav tm="0">
                                          <p:val>
                                            <p:strVal val="#ppt_x"/>
                                          </p:val>
                                        </p:tav>
                                        <p:tav tm="100000">
                                          <p:val>
                                            <p:strVal val="#ppt_x"/>
                                          </p:val>
                                        </p:tav>
                                      </p:tavLst>
                                    </p:anim>
                                    <p:anim calcmode="lin" valueType="num">
                                      <p:cBhvr additive="base">
                                        <p:cTn id="128" dur="500" fill="hold"/>
                                        <p:tgtEl>
                                          <p:spTgt spid="6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64"/>
                                        </p:tgtEl>
                                        <p:attrNameLst>
                                          <p:attrName>style.visibility</p:attrName>
                                        </p:attrNameLst>
                                      </p:cBhvr>
                                      <p:to>
                                        <p:strVal val="visible"/>
                                      </p:to>
                                    </p:set>
                                    <p:anim calcmode="lin" valueType="num">
                                      <p:cBhvr additive="base">
                                        <p:cTn id="131" dur="500" fill="hold"/>
                                        <p:tgtEl>
                                          <p:spTgt spid="64"/>
                                        </p:tgtEl>
                                        <p:attrNameLst>
                                          <p:attrName>ppt_x</p:attrName>
                                        </p:attrNameLst>
                                      </p:cBhvr>
                                      <p:tavLst>
                                        <p:tav tm="0">
                                          <p:val>
                                            <p:strVal val="#ppt_x"/>
                                          </p:val>
                                        </p:tav>
                                        <p:tav tm="100000">
                                          <p:val>
                                            <p:strVal val="#ppt_x"/>
                                          </p:val>
                                        </p:tav>
                                      </p:tavLst>
                                    </p:anim>
                                    <p:anim calcmode="lin" valueType="num">
                                      <p:cBhvr additive="base">
                                        <p:cTn id="132" dur="500" fill="hold"/>
                                        <p:tgtEl>
                                          <p:spTgt spid="6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2"/>
                                        </p:tgtEl>
                                        <p:attrNameLst>
                                          <p:attrName>style.visibility</p:attrName>
                                        </p:attrNameLst>
                                      </p:cBhvr>
                                      <p:to>
                                        <p:strVal val="visible"/>
                                      </p:to>
                                    </p:set>
                                    <p:anim calcmode="lin" valueType="num">
                                      <p:cBhvr additive="base">
                                        <p:cTn id="135" dur="500" fill="hold"/>
                                        <p:tgtEl>
                                          <p:spTgt spid="52"/>
                                        </p:tgtEl>
                                        <p:attrNameLst>
                                          <p:attrName>ppt_x</p:attrName>
                                        </p:attrNameLst>
                                      </p:cBhvr>
                                      <p:tavLst>
                                        <p:tav tm="0">
                                          <p:val>
                                            <p:strVal val="#ppt_x"/>
                                          </p:val>
                                        </p:tav>
                                        <p:tav tm="100000">
                                          <p:val>
                                            <p:strVal val="#ppt_x"/>
                                          </p:val>
                                        </p:tav>
                                      </p:tavLst>
                                    </p:anim>
                                    <p:anim calcmode="lin" valueType="num">
                                      <p:cBhvr additive="base">
                                        <p:cTn id="136" dur="500" fill="hold"/>
                                        <p:tgtEl>
                                          <p:spTgt spid="5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 calcmode="lin" valueType="num">
                                      <p:cBhvr additive="base">
                                        <p:cTn id="139" dur="500" fill="hold"/>
                                        <p:tgtEl>
                                          <p:spTgt spid="57"/>
                                        </p:tgtEl>
                                        <p:attrNameLst>
                                          <p:attrName>ppt_x</p:attrName>
                                        </p:attrNameLst>
                                      </p:cBhvr>
                                      <p:tavLst>
                                        <p:tav tm="0">
                                          <p:val>
                                            <p:strVal val="#ppt_x"/>
                                          </p:val>
                                        </p:tav>
                                        <p:tav tm="100000">
                                          <p:val>
                                            <p:strVal val="#ppt_x"/>
                                          </p:val>
                                        </p:tav>
                                      </p:tavLst>
                                    </p:anim>
                                    <p:anim calcmode="lin" valueType="num">
                                      <p:cBhvr additive="base">
                                        <p:cTn id="14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7"/>
                                        </p:tgtEl>
                                        <p:attrNameLst>
                                          <p:attrName>style.visibility</p:attrName>
                                        </p:attrNameLst>
                                      </p:cBhvr>
                                      <p:to>
                                        <p:strVal val="visible"/>
                                      </p:to>
                                    </p:set>
                                    <p:anim calcmode="lin" valueType="num">
                                      <p:cBhvr additive="base">
                                        <p:cTn id="149" dur="500" fill="hold"/>
                                        <p:tgtEl>
                                          <p:spTgt spid="37"/>
                                        </p:tgtEl>
                                        <p:attrNameLst>
                                          <p:attrName>ppt_x</p:attrName>
                                        </p:attrNameLst>
                                      </p:cBhvr>
                                      <p:tavLst>
                                        <p:tav tm="0">
                                          <p:val>
                                            <p:strVal val="#ppt_x"/>
                                          </p:val>
                                        </p:tav>
                                        <p:tav tm="100000">
                                          <p:val>
                                            <p:strVal val="#ppt_x"/>
                                          </p:val>
                                        </p:tav>
                                      </p:tavLst>
                                    </p:anim>
                                    <p:anim calcmode="lin" valueType="num">
                                      <p:cBhvr additive="base">
                                        <p:cTn id="150" dur="500" fill="hold"/>
                                        <p:tgtEl>
                                          <p:spTgt spid="3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38"/>
                                        </p:tgtEl>
                                        <p:attrNameLst>
                                          <p:attrName>style.visibility</p:attrName>
                                        </p:attrNameLst>
                                      </p:cBhvr>
                                      <p:to>
                                        <p:strVal val="visible"/>
                                      </p:to>
                                    </p:set>
                                    <p:anim calcmode="lin" valueType="num">
                                      <p:cBhvr additive="base">
                                        <p:cTn id="153" dur="500" fill="hold"/>
                                        <p:tgtEl>
                                          <p:spTgt spid="38"/>
                                        </p:tgtEl>
                                        <p:attrNameLst>
                                          <p:attrName>ppt_x</p:attrName>
                                        </p:attrNameLst>
                                      </p:cBhvr>
                                      <p:tavLst>
                                        <p:tav tm="0">
                                          <p:val>
                                            <p:strVal val="#ppt_x"/>
                                          </p:val>
                                        </p:tav>
                                        <p:tav tm="100000">
                                          <p:val>
                                            <p:strVal val="#ppt_x"/>
                                          </p:val>
                                        </p:tav>
                                      </p:tavLst>
                                    </p:anim>
                                    <p:anim calcmode="lin" valueType="num">
                                      <p:cBhvr additive="base">
                                        <p:cTn id="154" dur="500" fill="hold"/>
                                        <p:tgtEl>
                                          <p:spTgt spid="3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additive="base">
                                        <p:cTn id="157" dur="500" fill="hold"/>
                                        <p:tgtEl>
                                          <p:spTgt spid="39"/>
                                        </p:tgtEl>
                                        <p:attrNameLst>
                                          <p:attrName>ppt_x</p:attrName>
                                        </p:attrNameLst>
                                      </p:cBhvr>
                                      <p:tavLst>
                                        <p:tav tm="0">
                                          <p:val>
                                            <p:strVal val="#ppt_x"/>
                                          </p:val>
                                        </p:tav>
                                        <p:tav tm="100000">
                                          <p:val>
                                            <p:strVal val="#ppt_x"/>
                                          </p:val>
                                        </p:tav>
                                      </p:tavLst>
                                    </p:anim>
                                    <p:anim calcmode="lin" valueType="num">
                                      <p:cBhvr additive="base">
                                        <p:cTn id="158" dur="500" fill="hold"/>
                                        <p:tgtEl>
                                          <p:spTgt spid="39"/>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5"/>
                                        </p:tgtEl>
                                        <p:attrNameLst>
                                          <p:attrName>style.visibility</p:attrName>
                                        </p:attrNameLst>
                                      </p:cBhvr>
                                      <p:to>
                                        <p:strVal val="visible"/>
                                      </p:to>
                                    </p:set>
                                    <p:anim calcmode="lin" valueType="num">
                                      <p:cBhvr additive="base">
                                        <p:cTn id="165" dur="500" fill="hold"/>
                                        <p:tgtEl>
                                          <p:spTgt spid="55"/>
                                        </p:tgtEl>
                                        <p:attrNameLst>
                                          <p:attrName>ppt_x</p:attrName>
                                        </p:attrNameLst>
                                      </p:cBhvr>
                                      <p:tavLst>
                                        <p:tav tm="0">
                                          <p:val>
                                            <p:strVal val="#ppt_x"/>
                                          </p:val>
                                        </p:tav>
                                        <p:tav tm="100000">
                                          <p:val>
                                            <p:strVal val="#ppt_x"/>
                                          </p:val>
                                        </p:tav>
                                      </p:tavLst>
                                    </p:anim>
                                    <p:anim calcmode="lin" valueType="num">
                                      <p:cBhvr additive="base">
                                        <p:cTn id="166" dur="500" fill="hold"/>
                                        <p:tgtEl>
                                          <p:spTgt spid="5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anim calcmode="lin" valueType="num">
                                      <p:cBhvr additive="base">
                                        <p:cTn id="169" dur="500" fill="hold"/>
                                        <p:tgtEl>
                                          <p:spTgt spid="65"/>
                                        </p:tgtEl>
                                        <p:attrNameLst>
                                          <p:attrName>ppt_x</p:attrName>
                                        </p:attrNameLst>
                                      </p:cBhvr>
                                      <p:tavLst>
                                        <p:tav tm="0">
                                          <p:val>
                                            <p:strVal val="#ppt_x"/>
                                          </p:val>
                                        </p:tav>
                                        <p:tav tm="100000">
                                          <p:val>
                                            <p:strVal val="#ppt_x"/>
                                          </p:val>
                                        </p:tav>
                                      </p:tavLst>
                                    </p:anim>
                                    <p:anim calcmode="lin" valueType="num">
                                      <p:cBhvr additive="base">
                                        <p:cTn id="170" dur="500" fill="hold"/>
                                        <p:tgtEl>
                                          <p:spTgt spid="6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67"/>
                                        </p:tgtEl>
                                        <p:attrNameLst>
                                          <p:attrName>style.visibility</p:attrName>
                                        </p:attrNameLst>
                                      </p:cBhvr>
                                      <p:to>
                                        <p:strVal val="visible"/>
                                      </p:to>
                                    </p:set>
                                    <p:anim calcmode="lin" valueType="num">
                                      <p:cBhvr additive="base">
                                        <p:cTn id="173" dur="500" fill="hold"/>
                                        <p:tgtEl>
                                          <p:spTgt spid="67"/>
                                        </p:tgtEl>
                                        <p:attrNameLst>
                                          <p:attrName>ppt_x</p:attrName>
                                        </p:attrNameLst>
                                      </p:cBhvr>
                                      <p:tavLst>
                                        <p:tav tm="0">
                                          <p:val>
                                            <p:strVal val="#ppt_x"/>
                                          </p:val>
                                        </p:tav>
                                        <p:tav tm="100000">
                                          <p:val>
                                            <p:strVal val="#ppt_x"/>
                                          </p:val>
                                        </p:tav>
                                      </p:tavLst>
                                    </p:anim>
                                    <p:anim calcmode="lin" valueType="num">
                                      <p:cBhvr additive="base">
                                        <p:cTn id="174" dur="500" fill="hold"/>
                                        <p:tgtEl>
                                          <p:spTgt spid="6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0"/>
                                        </p:tgtEl>
                                        <p:attrNameLst>
                                          <p:attrName>style.visibility</p:attrName>
                                        </p:attrNameLst>
                                      </p:cBhvr>
                                      <p:to>
                                        <p:strVal val="visible"/>
                                      </p:to>
                                    </p:set>
                                    <p:anim calcmode="lin" valueType="num">
                                      <p:cBhvr additive="base">
                                        <p:cTn id="177" dur="500" fill="hold"/>
                                        <p:tgtEl>
                                          <p:spTgt spid="70"/>
                                        </p:tgtEl>
                                        <p:attrNameLst>
                                          <p:attrName>ppt_x</p:attrName>
                                        </p:attrNameLst>
                                      </p:cBhvr>
                                      <p:tavLst>
                                        <p:tav tm="0">
                                          <p:val>
                                            <p:strVal val="#ppt_x"/>
                                          </p:val>
                                        </p:tav>
                                        <p:tav tm="100000">
                                          <p:val>
                                            <p:strVal val="#ppt_x"/>
                                          </p:val>
                                        </p:tav>
                                      </p:tavLst>
                                    </p:anim>
                                    <p:anim calcmode="lin" valueType="num">
                                      <p:cBhvr additive="base">
                                        <p:cTn id="178" dur="500" fill="hold"/>
                                        <p:tgtEl>
                                          <p:spTgt spid="7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additive="base">
                                        <p:cTn id="181" dur="500" fill="hold"/>
                                        <p:tgtEl>
                                          <p:spTgt spid="72"/>
                                        </p:tgtEl>
                                        <p:attrNameLst>
                                          <p:attrName>ppt_x</p:attrName>
                                        </p:attrNameLst>
                                      </p:cBhvr>
                                      <p:tavLst>
                                        <p:tav tm="0">
                                          <p:val>
                                            <p:strVal val="#ppt_x"/>
                                          </p:val>
                                        </p:tav>
                                        <p:tav tm="100000">
                                          <p:val>
                                            <p:strVal val="#ppt_x"/>
                                          </p:val>
                                        </p:tav>
                                      </p:tavLst>
                                    </p:anim>
                                    <p:anim calcmode="lin" valueType="num">
                                      <p:cBhvr additive="base">
                                        <p:cTn id="182" dur="500" fill="hold"/>
                                        <p:tgtEl>
                                          <p:spTgt spid="7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73"/>
                                        </p:tgtEl>
                                        <p:attrNameLst>
                                          <p:attrName>style.visibility</p:attrName>
                                        </p:attrNameLst>
                                      </p:cBhvr>
                                      <p:to>
                                        <p:strVal val="visible"/>
                                      </p:to>
                                    </p:set>
                                    <p:anim calcmode="lin" valueType="num">
                                      <p:cBhvr additive="base">
                                        <p:cTn id="185" dur="500" fill="hold"/>
                                        <p:tgtEl>
                                          <p:spTgt spid="73"/>
                                        </p:tgtEl>
                                        <p:attrNameLst>
                                          <p:attrName>ppt_x</p:attrName>
                                        </p:attrNameLst>
                                      </p:cBhvr>
                                      <p:tavLst>
                                        <p:tav tm="0">
                                          <p:val>
                                            <p:strVal val="#ppt_x"/>
                                          </p:val>
                                        </p:tav>
                                        <p:tav tm="100000">
                                          <p:val>
                                            <p:strVal val="#ppt_x"/>
                                          </p:val>
                                        </p:tav>
                                      </p:tavLst>
                                    </p:anim>
                                    <p:anim calcmode="lin" valueType="num">
                                      <p:cBhvr additive="base">
                                        <p:cTn id="186" dur="500" fill="hold"/>
                                        <p:tgtEl>
                                          <p:spTgt spid="7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anim calcmode="lin" valueType="num">
                                      <p:cBhvr additive="base">
                                        <p:cTn id="189" dur="500" fill="hold"/>
                                        <p:tgtEl>
                                          <p:spTgt spid="66"/>
                                        </p:tgtEl>
                                        <p:attrNameLst>
                                          <p:attrName>ppt_x</p:attrName>
                                        </p:attrNameLst>
                                      </p:cBhvr>
                                      <p:tavLst>
                                        <p:tav tm="0">
                                          <p:val>
                                            <p:strVal val="#ppt_x"/>
                                          </p:val>
                                        </p:tav>
                                        <p:tav tm="100000">
                                          <p:val>
                                            <p:strVal val="#ppt_x"/>
                                          </p:val>
                                        </p:tav>
                                      </p:tavLst>
                                    </p:anim>
                                    <p:anim calcmode="lin" valueType="num">
                                      <p:cBhvr additive="base">
                                        <p:cTn id="190" dur="500" fill="hold"/>
                                        <p:tgtEl>
                                          <p:spTgt spid="66"/>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71"/>
                                        </p:tgtEl>
                                        <p:attrNameLst>
                                          <p:attrName>style.visibility</p:attrName>
                                        </p:attrNameLst>
                                      </p:cBhvr>
                                      <p:to>
                                        <p:strVal val="visible"/>
                                      </p:to>
                                    </p:set>
                                    <p:anim calcmode="lin" valueType="num">
                                      <p:cBhvr additive="base">
                                        <p:cTn id="193" dur="500" fill="hold"/>
                                        <p:tgtEl>
                                          <p:spTgt spid="71"/>
                                        </p:tgtEl>
                                        <p:attrNameLst>
                                          <p:attrName>ppt_x</p:attrName>
                                        </p:attrNameLst>
                                      </p:cBhvr>
                                      <p:tavLst>
                                        <p:tav tm="0">
                                          <p:val>
                                            <p:strVal val="#ppt_x"/>
                                          </p:val>
                                        </p:tav>
                                        <p:tav tm="100000">
                                          <p:val>
                                            <p:strVal val="#ppt_x"/>
                                          </p:val>
                                        </p:tav>
                                      </p:tavLst>
                                    </p:anim>
                                    <p:anim calcmode="lin" valueType="num">
                                      <p:cBhvr additive="base">
                                        <p:cTn id="19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6" grpId="0" animBg="1"/>
      <p:bldP spid="53" grpId="0" animBg="1"/>
      <p:bldP spid="58" grpId="0" animBg="1"/>
      <p:bldP spid="60" grpId="0" animBg="1"/>
      <p:bldP spid="5" grpId="0" animBg="1"/>
      <p:bldP spid="6" grpId="0"/>
      <p:bldP spid="9" grpId="0" animBg="1"/>
      <p:bldP spid="10" grpId="0"/>
      <p:bldP spid="17" grpId="0"/>
      <p:bldP spid="42" grpId="0" animBg="1"/>
      <p:bldP spid="43" grpId="0"/>
      <p:bldP spid="44" grpId="0" animBg="1"/>
      <p:bldP spid="45" grpId="0"/>
      <p:bldP spid="47" grpId="0"/>
      <p:bldP spid="49" grpId="0" animBg="1"/>
      <p:bldP spid="50" grpId="0"/>
      <p:bldP spid="51" grpId="0" animBg="1"/>
      <p:bldP spid="52" grpId="0"/>
      <p:bldP spid="54" grpId="0"/>
      <p:bldP spid="56" grpId="0" animBg="1"/>
      <p:bldP spid="57" grpId="0"/>
      <p:bldP spid="59" grpId="0"/>
      <p:bldP spid="61" grpId="0"/>
      <p:bldP spid="19" grpId="0" animBg="1"/>
      <p:bldP spid="63" grpId="0" animBg="1"/>
      <p:bldP spid="64" grpId="0" animBg="1"/>
      <p:bldP spid="36" grpId="0" animBg="1"/>
      <p:bldP spid="37" grpId="0" animBg="1"/>
      <p:bldP spid="39" grpId="0" animBg="1"/>
      <p:bldP spid="40" grpId="0"/>
      <p:bldP spid="55" grpId="0" animBg="1"/>
      <p:bldP spid="65" grpId="0"/>
      <p:bldP spid="66" grpId="0"/>
      <p:bldP spid="67" grpId="0" animBg="1"/>
      <p:bldP spid="70" grpId="0"/>
      <p:bldP spid="71" grpId="0"/>
      <p:bldP spid="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95536" y="620688"/>
            <a:ext cx="8229600" cy="857256"/>
          </a:xfrm>
        </p:spPr>
        <p:txBody>
          <a:bodyPr>
            <a:normAutofit/>
          </a:bodyPr>
          <a:lstStyle/>
          <a:p>
            <a:r>
              <a:rPr lang="en-US" altLang="zh-CN" b="1" smtClean="0">
                <a:latin typeface="+mn-lt"/>
                <a:ea typeface="宋体" panose="02010600030101010101" pitchFamily="2" charset="-122"/>
              </a:rPr>
              <a:t>Buffer </a:t>
            </a:r>
            <a:r>
              <a:rPr lang="zh-CN" altLang="en-US" b="1" smtClean="0">
                <a:latin typeface="+mn-lt"/>
                <a:ea typeface="宋体" panose="02010600030101010101" pitchFamily="2" charset="-122"/>
              </a:rPr>
              <a:t>的其它常用方法</a:t>
            </a:r>
            <a:endParaRPr lang="zh-CN" altLang="en-US" b="1">
              <a:latin typeface="+mn-lt"/>
              <a:ea typeface="宋体" panose="02010600030101010101" pitchFamily="2" charset="-122"/>
            </a:endParaRPr>
          </a:p>
        </p:txBody>
      </p:sp>
      <p:graphicFrame>
        <p:nvGraphicFramePr>
          <p:cNvPr id="3" name="表格 2"/>
          <p:cNvGraphicFramePr>
            <a:graphicFrameLocks noGrp="1"/>
          </p:cNvGraphicFramePr>
          <p:nvPr/>
        </p:nvGraphicFramePr>
        <p:xfrm>
          <a:off x="488816" y="1412776"/>
          <a:ext cx="8259648" cy="5150924"/>
        </p:xfrm>
        <a:graphic>
          <a:graphicData uri="http://schemas.openxmlformats.org/drawingml/2006/table">
            <a:tbl>
              <a:tblPr firstRow="1" bandRow="1">
                <a:tableStyleId>{5C22544A-7EE6-4342-B048-85BDC9FD1C3A}</a:tableStyleId>
              </a:tblPr>
              <a:tblGrid>
                <a:gridCol w="2520280"/>
                <a:gridCol w="5739368"/>
              </a:tblGrid>
              <a:tr h="396044">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flip()</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limit</a:t>
                      </a:r>
                      <a:r>
                        <a:rPr lang="zh-CN" altLang="en-US" sz="1400" b="1" smtClean="0">
                          <a:solidFill>
                            <a:srgbClr val="C00000"/>
                          </a:solidFill>
                          <a:latin typeface="+mn-lt"/>
                          <a:ea typeface="宋体" panose="02010600030101010101" pitchFamily="2" charset="-122"/>
                        </a:rPr>
                        <a:t>设置为当前</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设置为 </a:t>
                      </a:r>
                      <a:r>
                        <a:rPr lang="en-US" altLang="zh-CN" sz="1400" b="1" smtClean="0">
                          <a:solidFill>
                            <a:srgbClr val="C00000"/>
                          </a:solidFill>
                          <a:latin typeface="+mn-lt"/>
                          <a:ea typeface="宋体" panose="02010600030101010101" pitchFamily="2" charset="-122"/>
                        </a:rPr>
                        <a:t>0,mark</a:t>
                      </a:r>
                      <a:r>
                        <a:rPr lang="zh-CN" altLang="en-US" sz="1400" b="1" smtClean="0">
                          <a:solidFill>
                            <a:srgbClr val="C00000"/>
                          </a:solidFill>
                          <a:latin typeface="+mn-lt"/>
                          <a:ea typeface="宋体" panose="02010600030101010101" pitchFamily="2" charset="-122"/>
                        </a:rPr>
                        <a:t>设置为</a:t>
                      </a:r>
                      <a:r>
                        <a:rPr lang="en-US" altLang="zh-CN" sz="1400" b="1" smtClean="0">
                          <a:solidFill>
                            <a:srgbClr val="C00000"/>
                          </a:solidFill>
                          <a:latin typeface="+mn-lt"/>
                          <a:ea typeface="宋体" panose="02010600030101010101" pitchFamily="2" charset="-122"/>
                        </a:rPr>
                        <a:t>-1</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rewind()</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设为为 </a:t>
                      </a:r>
                      <a:r>
                        <a:rPr lang="en-US" altLang="zh-CN" sz="1400" b="1" smtClean="0">
                          <a:solidFill>
                            <a:srgbClr val="C00000"/>
                          </a:solidFill>
                          <a:latin typeface="+mn-lt"/>
                          <a:ea typeface="宋体" panose="02010600030101010101" pitchFamily="2" charset="-122"/>
                        </a:rPr>
                        <a:t>0</a:t>
                      </a:r>
                      <a:r>
                        <a:rPr lang="zh-CN" altLang="en-US" sz="1400" b="1" smtClean="0">
                          <a:solidFill>
                            <a:srgbClr val="C00000"/>
                          </a:solidFill>
                          <a:latin typeface="+mn-lt"/>
                          <a:ea typeface="宋体" panose="02010600030101010101" pitchFamily="2" charset="-122"/>
                        </a:rPr>
                        <a:t>，</a:t>
                      </a:r>
                      <a:r>
                        <a:rPr lang="zh-CN" altLang="en-US" sz="1400" b="1" baseline="0" smtClean="0">
                          <a:solidFill>
                            <a:srgbClr val="C00000"/>
                          </a:solidFill>
                          <a:latin typeface="+mn-lt"/>
                          <a:ea typeface="宋体" panose="02010600030101010101" pitchFamily="2" charset="-122"/>
                        </a:rPr>
                        <a:t> </a:t>
                      </a:r>
                      <a:r>
                        <a:rPr lang="en-US" altLang="zh-CN" sz="1400" b="1" baseline="0" smtClean="0">
                          <a:solidFill>
                            <a:srgbClr val="C00000"/>
                          </a:solidFill>
                          <a:latin typeface="+mn-lt"/>
                          <a:ea typeface="宋体" panose="02010600030101010101" pitchFamily="2" charset="-122"/>
                        </a:rPr>
                        <a:t>mark</a:t>
                      </a:r>
                      <a:r>
                        <a:rPr lang="zh-CN" altLang="en-US" sz="1400" b="1" baseline="0" smtClean="0">
                          <a:solidFill>
                            <a:srgbClr val="C00000"/>
                          </a:solidFill>
                          <a:latin typeface="+mn-lt"/>
                          <a:ea typeface="宋体" panose="02010600030101010101" pitchFamily="2" charset="-122"/>
                        </a:rPr>
                        <a:t>设为</a:t>
                      </a:r>
                      <a:r>
                        <a:rPr lang="en-US" altLang="zh-CN" sz="1400" b="1" baseline="0" smtClean="0">
                          <a:solidFill>
                            <a:srgbClr val="C00000"/>
                          </a:solidFill>
                          <a:latin typeface="+mn-lt"/>
                          <a:ea typeface="宋体" panose="02010600030101010101" pitchFamily="2" charset="-122"/>
                        </a:rPr>
                        <a:t>-1</a:t>
                      </a:r>
                      <a:r>
                        <a:rPr lang="zh-CN" altLang="en-US" sz="1400" b="1" baseline="0" smtClean="0">
                          <a:solidFill>
                            <a:srgbClr val="C00000"/>
                          </a:solidFill>
                          <a:latin typeface="+mn-lt"/>
                          <a:ea typeface="宋体" panose="02010600030101010101" pitchFamily="2" charset="-122"/>
                        </a:rPr>
                        <a:t>。可重复读</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a:t>
                      </a:r>
                      <a:r>
                        <a:rPr lang="en-US" altLang="zh-CN" sz="1800" b="1" baseline="0" smtClean="0">
                          <a:solidFill>
                            <a:srgbClr val="C00000"/>
                          </a:solidFill>
                          <a:latin typeface="+mn-lt"/>
                          <a:ea typeface="宋体" panose="02010600030101010101" pitchFamily="2" charset="-122"/>
                        </a:rPr>
                        <a:t> clear()</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limit</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capacity,</a:t>
                      </a:r>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0</a:t>
                      </a:r>
                      <a:r>
                        <a:rPr lang="zh-CN" altLang="en-US" sz="1400" b="1" smtClean="0">
                          <a:solidFill>
                            <a:srgbClr val="C00000"/>
                          </a:solidFill>
                          <a:latin typeface="+mn-lt"/>
                          <a:ea typeface="宋体" panose="02010600030101010101" pitchFamily="2" charset="-122"/>
                        </a:rPr>
                        <a:t>，并将</a:t>
                      </a:r>
                      <a:r>
                        <a:rPr lang="en-US" altLang="zh-CN" sz="1400" b="1" smtClean="0">
                          <a:solidFill>
                            <a:srgbClr val="C00000"/>
                          </a:solidFill>
                          <a:latin typeface="+mn-lt"/>
                          <a:ea typeface="宋体" panose="02010600030101010101" pitchFamily="2" charset="-122"/>
                        </a:rPr>
                        <a:t>mark</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-1</a:t>
                      </a:r>
                      <a:r>
                        <a:rPr lang="zh-CN" altLang="en-US" sz="1400" b="1" smtClean="0">
                          <a:solidFill>
                            <a:srgbClr val="C00000"/>
                          </a:solidFill>
                          <a:latin typeface="+mn-lt"/>
                          <a:ea typeface="宋体" panose="02010600030101010101" pitchFamily="2" charset="-122"/>
                        </a:rPr>
                        <a:t>。数据没有清空</a:t>
                      </a:r>
                      <a:endParaRPr lang="en-US" altLang="zh-CN" sz="1400" b="1" smtClean="0">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mark()</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对缓冲区设置</a:t>
                      </a:r>
                      <a:r>
                        <a:rPr lang="en-US" altLang="zh-CN" sz="1400" b="1" smtClean="0">
                          <a:solidFill>
                            <a:srgbClr val="C00000"/>
                          </a:solidFill>
                          <a:latin typeface="+mn-lt"/>
                          <a:ea typeface="宋体" panose="02010600030101010101" pitchFamily="2" charset="-122"/>
                        </a:rPr>
                        <a:t>mark</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reset()</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将位置 </a:t>
                      </a:r>
                      <a:r>
                        <a:rPr lang="en-US" altLang="zh-CN" sz="1400" b="1" smtClean="0">
                          <a:solidFill>
                            <a:srgbClr val="C00000"/>
                          </a:solidFill>
                          <a:latin typeface="+mn-lt"/>
                          <a:ea typeface="宋体" panose="02010600030101010101" pitchFamily="2" charset="-122"/>
                        </a:rPr>
                        <a:t>position </a:t>
                      </a:r>
                      <a:r>
                        <a:rPr lang="zh-CN" altLang="en-US" sz="1400" b="1" smtClean="0">
                          <a:solidFill>
                            <a:srgbClr val="C00000"/>
                          </a:solidFill>
                          <a:latin typeface="+mn-lt"/>
                          <a:ea typeface="宋体" panose="02010600030101010101" pitchFamily="2" charset="-122"/>
                        </a:rPr>
                        <a:t>转到以前设置的  </a:t>
                      </a:r>
                      <a:r>
                        <a:rPr lang="en-US" altLang="zh-CN" sz="1400" b="1" smtClean="0">
                          <a:solidFill>
                            <a:srgbClr val="C00000"/>
                          </a:solidFill>
                          <a:latin typeface="+mn-lt"/>
                          <a:ea typeface="宋体" panose="02010600030101010101" pitchFamily="2" charset="-122"/>
                        </a:rPr>
                        <a:t>mark </a:t>
                      </a:r>
                      <a:r>
                        <a:rPr lang="zh-CN" altLang="en-US" sz="1400" b="1" smtClean="0">
                          <a:solidFill>
                            <a:srgbClr val="C00000"/>
                          </a:solidFill>
                          <a:latin typeface="+mn-lt"/>
                          <a:ea typeface="宋体" panose="02010600030101010101" pitchFamily="2" charset="-122"/>
                        </a:rPr>
                        <a:t>所在的位置</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boolean hasRemaining()</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判断缓冲区中是否还有元素</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int remaining()</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返回</a:t>
                      </a:r>
                      <a:r>
                        <a:rPr lang="zh-CN" altLang="en-US" sz="1400" b="1" baseline="0" smtClean="0">
                          <a:solidFill>
                            <a:srgbClr val="C00000"/>
                          </a:solidFill>
                          <a:latin typeface="+mn-lt"/>
                          <a:ea typeface="宋体" panose="02010600030101010101" pitchFamily="2" charset="-122"/>
                        </a:rPr>
                        <a:t> </a:t>
                      </a:r>
                      <a:r>
                        <a:rPr lang="en-US" altLang="zh-CN" sz="1400" b="1" baseline="0" smtClean="0">
                          <a:solidFill>
                            <a:srgbClr val="C00000"/>
                          </a:solidFill>
                          <a:latin typeface="+mn-lt"/>
                          <a:ea typeface="宋体" panose="02010600030101010101" pitchFamily="2" charset="-122"/>
                        </a:rPr>
                        <a:t>position </a:t>
                      </a:r>
                      <a:r>
                        <a:rPr lang="zh-CN" altLang="en-US" sz="1400" b="1" baseline="0" smtClean="0">
                          <a:solidFill>
                            <a:srgbClr val="C00000"/>
                          </a:solidFill>
                          <a:latin typeface="+mn-lt"/>
                          <a:ea typeface="宋体" panose="02010600030101010101" pitchFamily="2" charset="-122"/>
                        </a:rPr>
                        <a:t>和 </a:t>
                      </a:r>
                      <a:r>
                        <a:rPr lang="en-US" altLang="zh-CN" sz="1400" b="1" baseline="0" smtClean="0">
                          <a:solidFill>
                            <a:srgbClr val="C00000"/>
                          </a:solidFill>
                          <a:latin typeface="+mn-lt"/>
                          <a:ea typeface="宋体" panose="02010600030101010101" pitchFamily="2" charset="-122"/>
                        </a:rPr>
                        <a:t>limit </a:t>
                      </a:r>
                      <a:r>
                        <a:rPr lang="zh-CN" altLang="en-US" sz="1400" b="1" baseline="0" smtClean="0">
                          <a:solidFill>
                            <a:srgbClr val="C00000"/>
                          </a:solidFill>
                          <a:latin typeface="+mn-lt"/>
                          <a:ea typeface="宋体" panose="02010600030101010101" pitchFamily="2" charset="-122"/>
                        </a:rPr>
                        <a:t>之间的元素个数</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Xxx[] array()</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返回</a:t>
                      </a:r>
                      <a:r>
                        <a:rPr lang="en-US" altLang="zh-CN" sz="1400" b="1" smtClean="0">
                          <a:solidFill>
                            <a:srgbClr val="C00000"/>
                          </a:solidFill>
                          <a:latin typeface="+mn-lt"/>
                          <a:ea typeface="宋体" panose="02010600030101010101" pitchFamily="2" charset="-122"/>
                        </a:rPr>
                        <a:t>XxxBuffer</a:t>
                      </a:r>
                      <a:r>
                        <a:rPr lang="zh-CN" altLang="en-US" sz="1400" b="1" smtClean="0">
                          <a:solidFill>
                            <a:srgbClr val="C00000"/>
                          </a:solidFill>
                          <a:latin typeface="+mn-lt"/>
                          <a:ea typeface="宋体" panose="02010600030101010101" pitchFamily="2" charset="-122"/>
                        </a:rPr>
                        <a:t>底层的</a:t>
                      </a:r>
                      <a:r>
                        <a:rPr lang="en-US" altLang="zh-CN" sz="1400" b="1" smtClean="0">
                          <a:solidFill>
                            <a:srgbClr val="C00000"/>
                          </a:solidFill>
                          <a:latin typeface="+mn-lt"/>
                          <a:ea typeface="宋体" panose="02010600030101010101" pitchFamily="2" charset="-122"/>
                        </a:rPr>
                        <a:t>Xxx</a:t>
                      </a:r>
                      <a:r>
                        <a:rPr lang="zh-CN" altLang="en-US" sz="1400" b="1" smtClean="0">
                          <a:solidFill>
                            <a:srgbClr val="C00000"/>
                          </a:solidFill>
                          <a:latin typeface="+mn-lt"/>
                          <a:ea typeface="宋体" panose="02010600030101010101" pitchFamily="2" charset="-122"/>
                        </a:rPr>
                        <a:t>数组</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capacity()</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 </a:t>
                      </a:r>
                      <a:r>
                        <a:rPr lang="en-US" altLang="zh-CN" sz="1400" smtClean="0">
                          <a:latin typeface="+mn-lt"/>
                          <a:ea typeface="宋体" panose="02010600030101010101" pitchFamily="2" charset="-122"/>
                        </a:rPr>
                        <a:t>Buffer </a:t>
                      </a:r>
                      <a:r>
                        <a:rPr lang="zh-CN" altLang="en-US" sz="1400" smtClean="0">
                          <a:latin typeface="+mn-lt"/>
                          <a:ea typeface="宋体" panose="02010600030101010101" pitchFamily="2" charset="-122"/>
                        </a:rPr>
                        <a:t>的 </a:t>
                      </a:r>
                      <a:r>
                        <a:rPr lang="en-US" altLang="zh-CN" sz="1400" smtClean="0">
                          <a:latin typeface="+mn-lt"/>
                          <a:ea typeface="宋体" panose="02010600030101010101" pitchFamily="2" charset="-122"/>
                        </a:rPr>
                        <a:t>capacity</a:t>
                      </a:r>
                      <a:r>
                        <a:rPr lang="zh-CN" altLang="en-US" sz="1400" baseline="0" smtClean="0">
                          <a:latin typeface="+mn-lt"/>
                          <a:ea typeface="宋体" panose="02010600030101010101" pitchFamily="2" charset="-122"/>
                        </a:rPr>
                        <a:t> 大小</a:t>
                      </a:r>
                      <a:endParaRPr lang="en-US" altLang="zh-CN" sz="1400" smtClean="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limit()</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 </a:t>
                      </a:r>
                      <a:r>
                        <a:rPr lang="en-US" altLang="zh-CN" sz="1400" smtClean="0">
                          <a:latin typeface="+mn-lt"/>
                          <a:ea typeface="宋体" panose="02010600030101010101" pitchFamily="2" charset="-122"/>
                        </a:rPr>
                        <a:t>Buffer </a:t>
                      </a:r>
                      <a:r>
                        <a:rPr lang="zh-CN" altLang="en-US" sz="1400" smtClean="0">
                          <a:latin typeface="+mn-lt"/>
                          <a:ea typeface="宋体" panose="02010600030101010101" pitchFamily="2" charset="-122"/>
                        </a:rPr>
                        <a:t>的界限</a:t>
                      </a:r>
                      <a:r>
                        <a:rPr lang="en-US" altLang="zh-CN" sz="1400" smtClean="0">
                          <a:latin typeface="+mn-lt"/>
                          <a:ea typeface="宋体" panose="02010600030101010101" pitchFamily="2" charset="-122"/>
                        </a:rPr>
                        <a:t>(limit) </a:t>
                      </a:r>
                      <a:r>
                        <a:rPr lang="zh-CN" altLang="en-US" sz="1400" smtClean="0">
                          <a:latin typeface="+mn-lt"/>
                          <a:ea typeface="宋体" panose="02010600030101010101" pitchFamily="2" charset="-122"/>
                        </a:rPr>
                        <a:t>的位置</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Buffer</a:t>
                      </a:r>
                      <a:r>
                        <a:rPr lang="en-US" altLang="zh-CN" sz="1800" baseline="0" smtClean="0">
                          <a:latin typeface="+mn-lt"/>
                          <a:ea typeface="宋体" panose="02010600030101010101" pitchFamily="2" charset="-122"/>
                        </a:rPr>
                        <a:t> limit(int 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将设置缓冲区界限为 </a:t>
                      </a:r>
                      <a:r>
                        <a:rPr lang="en-US" altLang="zh-CN" sz="1400" smtClean="0">
                          <a:latin typeface="+mn-lt"/>
                          <a:ea typeface="宋体" panose="02010600030101010101" pitchFamily="2" charset="-122"/>
                        </a:rPr>
                        <a:t>n, </a:t>
                      </a:r>
                      <a:r>
                        <a:rPr lang="zh-CN" altLang="en-US" sz="1400" smtClean="0">
                          <a:latin typeface="+mn-lt"/>
                          <a:ea typeface="宋体" panose="02010600030101010101" pitchFamily="2" charset="-122"/>
                        </a:rPr>
                        <a:t>并返回一个具有新 </a:t>
                      </a:r>
                      <a:r>
                        <a:rPr lang="en-US" altLang="zh-CN" sz="1400" smtClean="0">
                          <a:latin typeface="+mn-lt"/>
                          <a:ea typeface="宋体" panose="02010600030101010101" pitchFamily="2" charset="-122"/>
                        </a:rPr>
                        <a:t>limit </a:t>
                      </a:r>
                      <a:r>
                        <a:rPr lang="zh-CN" altLang="en-US" sz="1400" smtClean="0">
                          <a:latin typeface="+mn-lt"/>
                          <a:ea typeface="宋体" panose="02010600030101010101" pitchFamily="2" charset="-122"/>
                        </a:rPr>
                        <a:t>的缓冲区对象</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position()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返回缓冲区的当前位置</a:t>
                      </a:r>
                      <a:r>
                        <a:rPr lang="en-US" altLang="zh-CN" sz="1400" baseline="0" smtClean="0">
                          <a:latin typeface="+mn-lt"/>
                          <a:ea typeface="宋体" panose="02010600030101010101" pitchFamily="2" charset="-122"/>
                        </a:rPr>
                        <a:t> position</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Buffer position(int 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将设置缓冲区的当前位置为</a:t>
                      </a:r>
                      <a:r>
                        <a:rPr lang="zh-CN" altLang="en-US" sz="1400" baseline="0" smtClean="0">
                          <a:latin typeface="+mn-lt"/>
                          <a:ea typeface="宋体" panose="02010600030101010101" pitchFamily="2" charset="-122"/>
                        </a:rPr>
                        <a:t> </a:t>
                      </a:r>
                      <a:r>
                        <a:rPr lang="en-US" altLang="zh-CN" sz="1400" baseline="0" smtClean="0">
                          <a:latin typeface="+mn-lt"/>
                          <a:ea typeface="宋体" panose="02010600030101010101" pitchFamily="2" charset="-122"/>
                        </a:rPr>
                        <a:t>n , </a:t>
                      </a:r>
                      <a:r>
                        <a:rPr lang="zh-CN" altLang="en-US" sz="1400" baseline="0" smtClean="0">
                          <a:latin typeface="+mn-lt"/>
                          <a:ea typeface="宋体" panose="02010600030101010101" pitchFamily="2" charset="-122"/>
                        </a:rPr>
                        <a:t>并返回修改后的 </a:t>
                      </a:r>
                      <a:r>
                        <a:rPr lang="en-US" altLang="zh-CN" sz="1400" baseline="0" smtClean="0">
                          <a:latin typeface="+mn-lt"/>
                          <a:ea typeface="宋体" panose="02010600030101010101" pitchFamily="2" charset="-122"/>
                        </a:rPr>
                        <a:t>Buffer </a:t>
                      </a:r>
                      <a:r>
                        <a:rPr lang="zh-CN" altLang="en-US" sz="1400" baseline="0" smtClean="0">
                          <a:latin typeface="+mn-lt"/>
                          <a:ea typeface="宋体" panose="02010600030101010101" pitchFamily="2" charset="-122"/>
                        </a:rPr>
                        <a:t>对象</a:t>
                      </a:r>
                      <a:endParaRPr lang="zh-CN" altLang="en-US" sz="1400">
                        <a:latin typeface="+mn-lt"/>
                        <a:ea typeface="宋体" panose="02010600030101010101"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83568" y="620688"/>
            <a:ext cx="8229600" cy="857256"/>
          </a:xfrm>
        </p:spPr>
        <p:txBody>
          <a:bodyPr>
            <a:normAutofit/>
          </a:bodyPr>
          <a:lstStyle/>
          <a:p>
            <a:r>
              <a:rPr lang="zh-CN" altLang="en-US" b="1" smtClean="0">
                <a:latin typeface="+mn-lt"/>
                <a:ea typeface="宋体" panose="02010600030101010101" pitchFamily="2" charset="-122"/>
              </a:rPr>
              <a:t>直接与非直接缓冲区</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179512" y="1340768"/>
            <a:ext cx="8712968" cy="5256584"/>
          </a:xfrm>
        </p:spPr>
        <p:txBody>
          <a:bodyPr>
            <a:noAutofit/>
          </a:bodyPr>
          <a:lstStyle/>
          <a:p>
            <a:pPr>
              <a:lnSpc>
                <a:spcPct val="120000"/>
              </a:lnSpc>
              <a:buFont typeface="Wingdings" panose="05000000000000000000" pitchFamily="2" charset="2"/>
              <a:buChar char="l"/>
            </a:pPr>
            <a:r>
              <a:rPr lang="zh-CN" altLang="en-US" sz="1600" b="1">
                <a:solidFill>
                  <a:srgbClr val="C00000"/>
                </a:solidFill>
                <a:ea typeface="宋体" panose="02010600030101010101" pitchFamily="2" charset="-122"/>
              </a:rPr>
              <a:t>字节缓冲区要么是直接的，要么是非直接的。</a:t>
            </a:r>
            <a:r>
              <a:rPr lang="zh-CN" altLang="en-US" sz="1600" b="1">
                <a:ea typeface="宋体" panose="02010600030101010101" pitchFamily="2" charset="-122"/>
              </a:rPr>
              <a:t>如果为直接字节缓冲区，则 </a:t>
            </a:r>
            <a:r>
              <a:rPr lang="en-US" altLang="zh-CN" sz="1600" b="1">
                <a:ea typeface="宋体" panose="02010600030101010101" pitchFamily="2" charset="-122"/>
              </a:rPr>
              <a:t>Java </a:t>
            </a:r>
            <a:r>
              <a:rPr lang="zh-CN" altLang="en-US" sz="1600" b="1">
                <a:ea typeface="宋体" panose="02010600030101010101" pitchFamily="2" charset="-122"/>
              </a:rPr>
              <a:t>虚拟机会尽最大努力直接在此缓冲区上执行本机 </a:t>
            </a:r>
            <a:r>
              <a:rPr lang="en-US" altLang="zh-CN" sz="1600" b="1">
                <a:ea typeface="宋体" panose="02010600030101010101" pitchFamily="2" charset="-122"/>
              </a:rPr>
              <a:t>I/O </a:t>
            </a:r>
            <a:r>
              <a:rPr lang="zh-CN" altLang="en-US" sz="1600" b="1">
                <a:ea typeface="宋体" panose="02010600030101010101" pitchFamily="2" charset="-122"/>
              </a:rPr>
              <a:t>操作。也就是说，在每次调用基础操作系统的一个本机 </a:t>
            </a:r>
            <a:r>
              <a:rPr lang="en-US" altLang="zh-CN" sz="1600" b="1">
                <a:ea typeface="宋体" panose="02010600030101010101" pitchFamily="2" charset="-122"/>
              </a:rPr>
              <a:t>I/O </a:t>
            </a:r>
            <a:r>
              <a:rPr lang="zh-CN" altLang="en-US" sz="1600" b="1">
                <a:ea typeface="宋体" panose="02010600030101010101" pitchFamily="2" charset="-122"/>
              </a:rPr>
              <a:t>操作之前（或之后），虚拟机都会尽量避免将缓冲区的内容复制到中间缓冲区中（或从中间缓冲区中复制内容）。 </a:t>
            </a:r>
            <a:endParaRPr lang="zh-CN" altLang="en-US" sz="1600" b="1">
              <a:ea typeface="宋体" panose="02010600030101010101" pitchFamily="2" charset="-122"/>
            </a:endParaRPr>
          </a:p>
          <a:p>
            <a:pPr>
              <a:lnSpc>
                <a:spcPct val="120000"/>
              </a:lnSpc>
              <a:spcBef>
                <a:spcPts val="1800"/>
              </a:spcBef>
              <a:buFont typeface="Wingdings" panose="05000000000000000000" pitchFamily="2" charset="2"/>
              <a:buChar char="l"/>
            </a:pPr>
            <a:r>
              <a:rPr lang="zh-CN" altLang="en-US" sz="1600" b="1">
                <a:ea typeface="宋体" panose="02010600030101010101" pitchFamily="2" charset="-122"/>
              </a:rPr>
              <a:t>直接字节缓冲区可以通过</a:t>
            </a:r>
            <a:r>
              <a:rPr lang="zh-CN" altLang="en-US" sz="1600" b="1" smtClean="0">
                <a:ea typeface="宋体" panose="02010600030101010101" pitchFamily="2" charset="-122"/>
              </a:rPr>
              <a:t>调用</a:t>
            </a:r>
            <a:r>
              <a:rPr lang="en-US" altLang="zh-CN" sz="1600" b="1" smtClean="0">
                <a:ea typeface="宋体" panose="02010600030101010101" pitchFamily="2" charset="-122"/>
              </a:rPr>
              <a:t>ByteBuffer</a:t>
            </a:r>
            <a:r>
              <a:rPr lang="zh-CN" altLang="en-US" sz="1600" b="1" smtClean="0">
                <a:ea typeface="宋体" panose="02010600030101010101" pitchFamily="2" charset="-122"/>
              </a:rPr>
              <a:t>的 </a:t>
            </a:r>
            <a:r>
              <a:rPr lang="en-US" altLang="zh-CN" sz="1600" b="1" smtClean="0">
                <a:solidFill>
                  <a:srgbClr val="C00000"/>
                </a:solidFill>
                <a:ea typeface="宋体" panose="02010600030101010101" pitchFamily="2" charset="-122"/>
              </a:rPr>
              <a:t>allocateDirect() </a:t>
            </a:r>
            <a:r>
              <a:rPr lang="zh-CN" altLang="en-US" sz="1600" b="1">
                <a:solidFill>
                  <a:srgbClr val="C00000"/>
                </a:solidFill>
                <a:ea typeface="宋体" panose="02010600030101010101" pitchFamily="2" charset="-122"/>
              </a:rPr>
              <a:t>工厂方法</a:t>
            </a:r>
            <a:r>
              <a:rPr lang="zh-CN" altLang="en-US" sz="1600" b="1">
                <a:ea typeface="宋体" panose="02010600030101010101" pitchFamily="2" charset="-122"/>
              </a:rPr>
              <a:t>来创建。此方法返回的</a:t>
            </a:r>
            <a:r>
              <a:rPr lang="zh-CN" altLang="en-US" sz="1600" b="1">
                <a:solidFill>
                  <a:srgbClr val="0000FF"/>
                </a:solidFill>
                <a:ea typeface="宋体" panose="02010600030101010101" pitchFamily="2" charset="-122"/>
              </a:rPr>
              <a:t>缓冲区进行分配和取消分配所需成本通常高于非直接缓冲区。</a:t>
            </a:r>
            <a:r>
              <a:rPr lang="zh-CN" altLang="en-US" sz="1600" b="1">
                <a:ea typeface="宋体" panose="02010600030101010101" pitchFamily="2" charset="-122"/>
              </a:rPr>
              <a:t>直接缓冲区的内容可以驻留在常规的垃圾回收堆之外，因此，它们对应用程序的内存需求量造成的影响可能并不明显。所以，</a:t>
            </a:r>
            <a:r>
              <a:rPr lang="zh-CN" altLang="en-US" sz="1600" b="1">
                <a:solidFill>
                  <a:srgbClr val="0000FF"/>
                </a:solidFill>
                <a:ea typeface="宋体" panose="02010600030101010101" pitchFamily="2" charset="-122"/>
              </a:rPr>
              <a:t>建议将直接缓冲区主要分配给那些易受基础系统的本机 </a:t>
            </a:r>
            <a:r>
              <a:rPr lang="en-US" altLang="zh-CN" sz="1600" b="1">
                <a:solidFill>
                  <a:srgbClr val="0000FF"/>
                </a:solidFill>
                <a:ea typeface="宋体" panose="02010600030101010101" pitchFamily="2" charset="-122"/>
              </a:rPr>
              <a:t>I/O </a:t>
            </a:r>
            <a:r>
              <a:rPr lang="zh-CN" altLang="en-US" sz="1600" b="1">
                <a:solidFill>
                  <a:srgbClr val="0000FF"/>
                </a:solidFill>
                <a:ea typeface="宋体" panose="02010600030101010101" pitchFamily="2" charset="-122"/>
              </a:rPr>
              <a:t>操作影响的大型、持久的缓冲区。</a:t>
            </a:r>
            <a:r>
              <a:rPr lang="zh-CN" altLang="en-US" sz="1600" b="1">
                <a:ea typeface="宋体" panose="02010600030101010101" pitchFamily="2" charset="-122"/>
              </a:rPr>
              <a:t>一般情况下，</a:t>
            </a:r>
            <a:r>
              <a:rPr lang="zh-CN" altLang="en-US" sz="1600" b="1">
                <a:solidFill>
                  <a:srgbClr val="0000FF"/>
                </a:solidFill>
                <a:ea typeface="宋体" panose="02010600030101010101" pitchFamily="2" charset="-122"/>
              </a:rPr>
              <a:t>最好仅在直接缓冲区能在程序性能方面带来明显好处时分配它们。 </a:t>
            </a:r>
            <a:endParaRPr lang="zh-CN" altLang="en-US" sz="1600" b="1">
              <a:solidFill>
                <a:srgbClr val="0000FF"/>
              </a:solidFill>
              <a:ea typeface="宋体" panose="02010600030101010101" pitchFamily="2" charset="-122"/>
            </a:endParaRPr>
          </a:p>
          <a:p>
            <a:pPr>
              <a:lnSpc>
                <a:spcPct val="120000"/>
              </a:lnSpc>
              <a:spcBef>
                <a:spcPts val="1800"/>
              </a:spcBef>
              <a:buFont typeface="Wingdings" panose="05000000000000000000" pitchFamily="2" charset="2"/>
              <a:buChar char="l"/>
            </a:pPr>
            <a:r>
              <a:rPr lang="zh-CN" altLang="en-US" sz="1600" b="1">
                <a:ea typeface="宋体" panose="02010600030101010101" pitchFamily="2" charset="-122"/>
              </a:rPr>
              <a:t>直接字节缓冲区还可以</a:t>
            </a:r>
            <a:r>
              <a:rPr lang="zh-CN" altLang="en-US" sz="1600" b="1" smtClean="0">
                <a:ea typeface="宋体" panose="02010600030101010101" pitchFamily="2" charset="-122"/>
              </a:rPr>
              <a:t>通过 </a:t>
            </a:r>
            <a:r>
              <a:rPr lang="en-US" altLang="zh-CN" sz="1600" b="1" smtClean="0">
                <a:solidFill>
                  <a:srgbClr val="C00000"/>
                </a:solidFill>
                <a:ea typeface="宋体" panose="02010600030101010101" pitchFamily="2" charset="-122"/>
              </a:rPr>
              <a:t>FileChannel </a:t>
            </a:r>
            <a:r>
              <a:rPr lang="zh-CN" altLang="en-US" sz="1600" b="1" smtClean="0">
                <a:solidFill>
                  <a:srgbClr val="C00000"/>
                </a:solidFill>
                <a:ea typeface="宋体" panose="02010600030101010101" pitchFamily="2" charset="-122"/>
              </a:rPr>
              <a:t>的 </a:t>
            </a:r>
            <a:r>
              <a:rPr lang="en-US" altLang="zh-CN" sz="1600" b="1" smtClean="0">
                <a:solidFill>
                  <a:srgbClr val="C00000"/>
                </a:solidFill>
                <a:ea typeface="宋体" panose="02010600030101010101" pitchFamily="2" charset="-122"/>
              </a:rPr>
              <a:t>map() </a:t>
            </a:r>
            <a:r>
              <a:rPr lang="zh-CN" altLang="en-US" sz="1600" b="1" smtClean="0">
                <a:solidFill>
                  <a:srgbClr val="C00000"/>
                </a:solidFill>
                <a:ea typeface="宋体" panose="02010600030101010101" pitchFamily="2" charset="-122"/>
              </a:rPr>
              <a:t>方法</a:t>
            </a:r>
            <a:r>
              <a:rPr lang="en-US" altLang="zh-CN" sz="1600" b="1" smtClean="0">
                <a:solidFill>
                  <a:srgbClr val="C00000"/>
                </a:solidFill>
                <a:ea typeface="宋体" panose="02010600030101010101" pitchFamily="2" charset="-122"/>
              </a:rPr>
              <a:t> </a:t>
            </a:r>
            <a:r>
              <a:rPr lang="zh-CN" altLang="en-US" sz="1600" b="1">
                <a:ea typeface="宋体" panose="02010600030101010101" pitchFamily="2" charset="-122"/>
              </a:rPr>
              <a:t>将文件区域直接映射到内存中来创建</a:t>
            </a:r>
            <a:r>
              <a:rPr lang="zh-CN" altLang="en-US" sz="1600" b="1" smtClean="0">
                <a:ea typeface="宋体" panose="02010600030101010101" pitchFamily="2" charset="-122"/>
              </a:rPr>
              <a:t>。该方法返回</a:t>
            </a:r>
            <a:r>
              <a:rPr lang="en-US" altLang="zh-CN" sz="1600" b="1" smtClean="0">
                <a:ea typeface="宋体" panose="02010600030101010101" pitchFamily="2" charset="-122"/>
              </a:rPr>
              <a:t>ByteBuffer</a:t>
            </a:r>
            <a:r>
              <a:rPr lang="zh-CN" altLang="en-US" sz="1600" b="1" smtClean="0">
                <a:ea typeface="宋体" panose="02010600030101010101" pitchFamily="2" charset="-122"/>
              </a:rPr>
              <a:t>的子类：</a:t>
            </a:r>
            <a:r>
              <a:rPr lang="en-US" altLang="zh-CN" sz="1600" b="1" smtClean="0">
                <a:solidFill>
                  <a:srgbClr val="C00000"/>
                </a:solidFill>
                <a:ea typeface="宋体" panose="02010600030101010101" pitchFamily="2" charset="-122"/>
              </a:rPr>
              <a:t>MappedByteBuffer</a:t>
            </a:r>
            <a:r>
              <a:rPr lang="en-US" altLang="zh-CN" sz="1600" b="1" smtClean="0">
                <a:ea typeface="宋体" panose="02010600030101010101" pitchFamily="2" charset="-122"/>
              </a:rPr>
              <a:t> </a:t>
            </a:r>
            <a:r>
              <a:rPr lang="zh-CN" altLang="en-US" sz="1600" b="1" smtClean="0">
                <a:ea typeface="宋体" panose="02010600030101010101" pitchFamily="2" charset="-122"/>
              </a:rPr>
              <a:t>。</a:t>
            </a:r>
            <a:r>
              <a:rPr lang="en-US" altLang="zh-CN" sz="1600" b="1" smtClean="0">
                <a:ea typeface="宋体" panose="02010600030101010101" pitchFamily="2" charset="-122"/>
              </a:rPr>
              <a:t>Java </a:t>
            </a:r>
            <a:r>
              <a:rPr lang="zh-CN" altLang="en-US" sz="1600" b="1">
                <a:ea typeface="宋体" panose="02010600030101010101" pitchFamily="2" charset="-122"/>
              </a:rPr>
              <a:t>平台的实现有助于通过 </a:t>
            </a:r>
            <a:r>
              <a:rPr lang="en-US" altLang="zh-CN" sz="1600" b="1">
                <a:ea typeface="宋体" panose="02010600030101010101" pitchFamily="2" charset="-122"/>
              </a:rPr>
              <a:t>JNI </a:t>
            </a:r>
            <a:r>
              <a:rPr lang="zh-CN" altLang="en-US" sz="1600" b="1">
                <a:ea typeface="宋体" panose="02010600030101010101" pitchFamily="2" charset="-122"/>
              </a:rPr>
              <a:t>从本机代码创建直接字节缓冲区。如果以上这些缓冲区中的某个缓冲区实例指的是不可访问的内存区域，则试图访问该区域不会更改该缓冲区的内容，并且将会在访问期间或稍后的某个时间导致抛出不确定的异常。 </a:t>
            </a:r>
            <a:endParaRPr lang="zh-CN" altLang="en-US" sz="1600" b="1">
              <a:ea typeface="宋体" panose="02010600030101010101" pitchFamily="2" charset="-122"/>
            </a:endParaRPr>
          </a:p>
          <a:p>
            <a:pPr>
              <a:lnSpc>
                <a:spcPct val="120000"/>
              </a:lnSpc>
              <a:spcBef>
                <a:spcPts val="1200"/>
              </a:spcBef>
              <a:buFont typeface="Wingdings" panose="05000000000000000000" pitchFamily="2" charset="2"/>
              <a:buChar char="l"/>
            </a:pPr>
            <a:r>
              <a:rPr lang="zh-CN" altLang="en-US" sz="1600" b="1">
                <a:ea typeface="宋体" panose="02010600030101010101" pitchFamily="2" charset="-122"/>
              </a:rPr>
              <a:t>字节缓冲区是直接缓冲区还是非直接缓冲区可通过调用其 </a:t>
            </a:r>
            <a:r>
              <a:rPr lang="en-US" altLang="zh-CN" sz="1600" b="1" smtClean="0">
                <a:solidFill>
                  <a:srgbClr val="0000FF"/>
                </a:solidFill>
                <a:ea typeface="宋体" panose="02010600030101010101" pitchFamily="2" charset="-122"/>
              </a:rPr>
              <a:t>isDirect() </a:t>
            </a:r>
            <a:r>
              <a:rPr lang="zh-CN" altLang="en-US" sz="1600" b="1">
                <a:ea typeface="宋体" panose="02010600030101010101" pitchFamily="2" charset="-122"/>
              </a:rPr>
              <a:t>方法来确定。提供此方法是为了能够在性能关键型代码中执行显式缓冲区管理</a:t>
            </a:r>
            <a:r>
              <a:rPr lang="zh-CN" altLang="en-US" sz="1600" b="1" smtClean="0">
                <a:ea typeface="宋体" panose="02010600030101010101" pitchFamily="2" charset="-122"/>
              </a:rPr>
              <a:t>。</a:t>
            </a:r>
            <a:endParaRPr lang="zh-CN" altLang="en-US" sz="16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02840" y="785794"/>
            <a:ext cx="8229600" cy="857256"/>
          </a:xfrm>
        </p:spPr>
        <p:txBody>
          <a:bodyPr>
            <a:normAutofit/>
          </a:bodyPr>
          <a:lstStyle/>
          <a:p>
            <a:r>
              <a:rPr lang="zh-CN" altLang="en-US" b="1" smtClean="0">
                <a:latin typeface="+mn-lt"/>
                <a:ea typeface="宋体" panose="02010600030101010101" pitchFamily="2" charset="-122"/>
              </a:rPr>
              <a:t>非直接缓冲区</a:t>
            </a:r>
            <a:endParaRPr lang="zh-CN" altLang="en-US" b="1">
              <a:latin typeface="+mn-lt"/>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484784"/>
            <a:ext cx="7488832" cy="5112568"/>
          </a:xfrm>
          <a:prstGeom prst="rect">
            <a:avLst/>
          </a:prstGeom>
        </p:spPr>
      </p:pic>
      <p:sp>
        <p:nvSpPr>
          <p:cNvPr id="2" name="TextBox 1"/>
          <p:cNvSpPr txBox="1"/>
          <p:nvPr/>
        </p:nvSpPr>
        <p:spPr>
          <a:xfrm>
            <a:off x="7668344" y="1782851"/>
            <a:ext cx="1095500" cy="646331"/>
          </a:xfrm>
          <a:prstGeom prst="rect">
            <a:avLst/>
          </a:prstGeom>
          <a:noFill/>
        </p:spPr>
        <p:txBody>
          <a:bodyPr wrap="square" rtlCol="0">
            <a:spAutoFit/>
          </a:bodyPr>
          <a:lstStyle/>
          <a:p>
            <a:r>
              <a:rPr lang="en-US" altLang="zh-CN" sz="3600" smtClean="0">
                <a:solidFill>
                  <a:srgbClr val="C00000"/>
                </a:solidFill>
              </a:rPr>
              <a:t>JVM</a:t>
            </a:r>
            <a:endParaRPr lang="zh-CN" altLang="en-US" sz="2400">
              <a:solidFill>
                <a:srgbClr val="C00000"/>
              </a:solidFill>
            </a:endParaRPr>
          </a:p>
        </p:txBody>
      </p:sp>
      <p:sp>
        <p:nvSpPr>
          <p:cNvPr id="6" name="TextBox 5"/>
          <p:cNvSpPr txBox="1"/>
          <p:nvPr/>
        </p:nvSpPr>
        <p:spPr>
          <a:xfrm>
            <a:off x="827584" y="1782851"/>
            <a:ext cx="936104" cy="646331"/>
          </a:xfrm>
          <a:prstGeom prst="rect">
            <a:avLst/>
          </a:prstGeom>
          <a:noFill/>
        </p:spPr>
        <p:txBody>
          <a:bodyPr wrap="square" rtlCol="0">
            <a:spAutoFit/>
          </a:bodyPr>
          <a:lstStyle/>
          <a:p>
            <a:r>
              <a:rPr lang="en-US" altLang="zh-CN" sz="3600" smtClean="0">
                <a:solidFill>
                  <a:srgbClr val="C00000"/>
                </a:solidFill>
              </a:rPr>
              <a:t>OS</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smtClean="0">
                <a:latin typeface="宋体" panose="02010600030101010101" pitchFamily="2" charset="-122"/>
                <a:ea typeface="宋体" panose="02010600030101010101" pitchFamily="2" charset="-122"/>
              </a:rPr>
              <a:t>主要内容</a:t>
            </a:r>
            <a:endParaRPr lang="zh-CN" altLang="en-US" b="1">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95536" y="1412776"/>
            <a:ext cx="8517632" cy="5040560"/>
          </a:xfrm>
        </p:spPr>
        <p:txBody>
          <a:bodyPr>
            <a:noAutofit/>
          </a:bodyPr>
          <a:lstStyle/>
          <a:p>
            <a:pPr marL="0" indent="0">
              <a:lnSpc>
                <a:spcPct val="150000"/>
              </a:lnSpc>
              <a:buNone/>
            </a:pPr>
            <a:r>
              <a:rPr lang="en-US" altLang="zh-CN" smtClean="0">
                <a:ea typeface="宋体" panose="02010600030101010101" pitchFamily="2" charset="-122"/>
              </a:rPr>
              <a:t>12.1 Java NIO </a:t>
            </a:r>
            <a:r>
              <a:rPr lang="zh-CN" altLang="en-US" smtClean="0">
                <a:ea typeface="宋体" panose="02010600030101010101" pitchFamily="2" charset="-122"/>
              </a:rPr>
              <a:t>概述</a:t>
            </a:r>
            <a:endParaRPr lang="en-US" altLang="zh-CN" smtClean="0">
              <a:ea typeface="宋体" panose="02010600030101010101" pitchFamily="2" charset="-122"/>
            </a:endParaRPr>
          </a:p>
          <a:p>
            <a:pPr marL="0" indent="0">
              <a:lnSpc>
                <a:spcPct val="150000"/>
              </a:lnSpc>
              <a:buNone/>
            </a:pPr>
            <a:r>
              <a:rPr lang="en-US" altLang="zh-CN" smtClean="0">
                <a:ea typeface="宋体" panose="02010600030101010101" pitchFamily="2" charset="-122"/>
              </a:rPr>
              <a:t>12.2 Java NIO.2 </a:t>
            </a:r>
            <a:r>
              <a:rPr lang="zh-CN" altLang="en-US" smtClean="0">
                <a:ea typeface="宋体" panose="02010600030101010101" pitchFamily="2" charset="-122"/>
              </a:rPr>
              <a:t>之</a:t>
            </a:r>
            <a:r>
              <a:rPr lang="en-US" altLang="zh-CN" smtClean="0">
                <a:ea typeface="宋体" panose="02010600030101010101" pitchFamily="2" charset="-122"/>
              </a:rPr>
              <a:t>Path</a:t>
            </a:r>
            <a:r>
              <a:rPr lang="zh-CN" altLang="en-US">
                <a:ea typeface="宋体" panose="02010600030101010101" pitchFamily="2" charset="-122"/>
              </a:rPr>
              <a:t>、</a:t>
            </a:r>
            <a:r>
              <a:rPr lang="en-US" altLang="zh-CN">
                <a:ea typeface="宋体" panose="02010600030101010101" pitchFamily="2" charset="-122"/>
              </a:rPr>
              <a:t>Paths </a:t>
            </a:r>
            <a:r>
              <a:rPr lang="zh-CN" altLang="en-US">
                <a:ea typeface="宋体" panose="02010600030101010101" pitchFamily="2" charset="-122"/>
              </a:rPr>
              <a:t>与 </a:t>
            </a:r>
            <a:r>
              <a:rPr lang="en-US" altLang="zh-CN">
                <a:ea typeface="宋体" panose="02010600030101010101" pitchFamily="2" charset="-122"/>
              </a:rPr>
              <a:t>Files </a:t>
            </a:r>
            <a:r>
              <a:rPr lang="zh-CN" altLang="en-US" smtClean="0">
                <a:ea typeface="宋体" panose="02010600030101010101" pitchFamily="2" charset="-122"/>
              </a:rPr>
              <a:t>的使用</a:t>
            </a:r>
            <a:endParaRPr lang="en-US" altLang="zh-CN">
              <a:ea typeface="宋体" panose="02010600030101010101" pitchFamily="2" charset="-122"/>
            </a:endParaRPr>
          </a:p>
          <a:p>
            <a:pPr marL="0" indent="0">
              <a:lnSpc>
                <a:spcPct val="150000"/>
              </a:lnSpc>
              <a:buNone/>
            </a:pPr>
            <a:r>
              <a:rPr lang="en-US" altLang="zh-CN" smtClean="0">
                <a:ea typeface="宋体" panose="02010600030101010101" pitchFamily="2" charset="-122"/>
              </a:rPr>
              <a:t>12.3 </a:t>
            </a:r>
            <a:r>
              <a:rPr lang="zh-CN" altLang="en-US" smtClean="0">
                <a:ea typeface="宋体" panose="02010600030101010101" pitchFamily="2" charset="-122"/>
              </a:rPr>
              <a:t>自动资源管理</a:t>
            </a:r>
            <a:endParaRPr lang="en-US" altLang="zh-CN" smtClean="0">
              <a:ea typeface="宋体" panose="02010600030101010101" pitchFamily="2" charset="-122"/>
            </a:endParaRPr>
          </a:p>
          <a:p>
            <a:pPr marL="0" indent="0">
              <a:lnSpc>
                <a:spcPct val="150000"/>
              </a:lnSpc>
              <a:buNone/>
            </a:pPr>
            <a:r>
              <a:rPr lang="en-US" altLang="zh-CN" smtClean="0">
                <a:ea typeface="宋体" panose="02010600030101010101" pitchFamily="2" charset="-122"/>
              </a:rPr>
              <a:t>12.4 </a:t>
            </a:r>
            <a:r>
              <a:rPr lang="zh-CN" altLang="en-US" smtClean="0">
                <a:ea typeface="宋体" panose="02010600030101010101" pitchFamily="2" charset="-122"/>
              </a:rPr>
              <a:t>缓冲区</a:t>
            </a:r>
            <a:r>
              <a:rPr lang="en-US" altLang="zh-CN" smtClean="0">
                <a:ea typeface="宋体" panose="02010600030101010101" pitchFamily="2" charset="-122"/>
              </a:rPr>
              <a:t>(Buffer)</a:t>
            </a:r>
            <a:endParaRPr lang="en-US" altLang="zh-CN" smtClean="0">
              <a:ea typeface="宋体" panose="02010600030101010101" pitchFamily="2" charset="-122"/>
            </a:endParaRPr>
          </a:p>
          <a:p>
            <a:pPr marL="0" indent="0">
              <a:lnSpc>
                <a:spcPct val="150000"/>
              </a:lnSpc>
              <a:buNone/>
            </a:pPr>
            <a:r>
              <a:rPr lang="en-US" altLang="zh-CN" smtClean="0">
                <a:ea typeface="宋体" panose="02010600030101010101" pitchFamily="2" charset="-122"/>
              </a:rPr>
              <a:t>12.5 </a:t>
            </a:r>
            <a:r>
              <a:rPr lang="zh-CN" altLang="en-US" smtClean="0">
                <a:ea typeface="宋体" panose="02010600030101010101" pitchFamily="2" charset="-122"/>
              </a:rPr>
              <a:t>通道</a:t>
            </a:r>
            <a:r>
              <a:rPr lang="en-US" altLang="zh-CN" smtClean="0">
                <a:ea typeface="宋体" panose="02010600030101010101" pitchFamily="2" charset="-122"/>
              </a:rPr>
              <a:t>(Channel)</a:t>
            </a:r>
            <a:r>
              <a:rPr lang="zh-CN" altLang="en-US" smtClean="0">
                <a:ea typeface="宋体" panose="02010600030101010101" pitchFamily="2" charset="-122"/>
              </a:rPr>
              <a:t>与文件通道</a:t>
            </a:r>
            <a:r>
              <a:rPr lang="en-US" altLang="zh-CN" smtClean="0">
                <a:ea typeface="宋体" panose="02010600030101010101" pitchFamily="2" charset="-122"/>
              </a:rPr>
              <a:t>(FileChannel)</a:t>
            </a:r>
            <a:endParaRPr lang="en-US" altLang="zh-CN" smtClean="0">
              <a:ea typeface="宋体" panose="02010600030101010101" pitchFamily="2" charset="-122"/>
            </a:endParaRPr>
          </a:p>
          <a:p>
            <a:pPr marL="0" indent="0">
              <a:lnSpc>
                <a:spcPct val="150000"/>
              </a:lnSpc>
              <a:buNone/>
            </a:pPr>
            <a:r>
              <a:rPr lang="en-US" altLang="zh-CN" smtClean="0">
                <a:ea typeface="宋体" panose="02010600030101010101" pitchFamily="2" charset="-122"/>
              </a:rPr>
              <a:t>12.6</a:t>
            </a:r>
            <a:r>
              <a:rPr lang="zh-CN" altLang="en-US">
                <a:ea typeface="宋体" panose="02010600030101010101" pitchFamily="2" charset="-122"/>
              </a:rPr>
              <a:t>管道</a:t>
            </a:r>
            <a:r>
              <a:rPr lang="en-US" altLang="zh-CN">
                <a:ea typeface="宋体" panose="02010600030101010101" pitchFamily="2" charset="-122"/>
              </a:rPr>
              <a:t>(Pipe)</a:t>
            </a:r>
            <a:r>
              <a:rPr lang="zh-CN" altLang="en-US">
                <a:ea typeface="宋体" panose="02010600030101010101" pitchFamily="2" charset="-122"/>
              </a:rPr>
              <a:t>中的</a:t>
            </a:r>
            <a:r>
              <a:rPr lang="en-US" altLang="zh-CN">
                <a:ea typeface="宋体" panose="02010600030101010101" pitchFamily="2" charset="-122"/>
              </a:rPr>
              <a:t>SinkChannel</a:t>
            </a:r>
            <a:r>
              <a:rPr lang="zh-CN" altLang="en-US">
                <a:ea typeface="宋体" panose="02010600030101010101" pitchFamily="2" charset="-122"/>
              </a:rPr>
              <a:t>和</a:t>
            </a:r>
            <a:r>
              <a:rPr lang="en-US" altLang="zh-CN" smtClean="0">
                <a:ea typeface="宋体" panose="02010600030101010101" pitchFamily="2" charset="-122"/>
              </a:rPr>
              <a:t>SourceChannel</a:t>
            </a:r>
            <a:endParaRPr lang="en-US" altLang="zh-CN" smtClean="0">
              <a:ea typeface="宋体" panose="02010600030101010101" pitchFamily="2" charset="-122"/>
            </a:endParaRPr>
          </a:p>
          <a:p>
            <a:pPr marL="0" indent="0">
              <a:lnSpc>
                <a:spcPct val="150000"/>
              </a:lnSpc>
              <a:buNone/>
            </a:pPr>
            <a:r>
              <a:rPr lang="en-US" altLang="zh-CN" smtClean="0">
                <a:ea typeface="宋体" panose="02010600030101010101" pitchFamily="2" charset="-122"/>
              </a:rPr>
              <a:t>12.7 </a:t>
            </a:r>
            <a:r>
              <a:rPr lang="zh-CN" altLang="en-US" smtClean="0">
                <a:ea typeface="宋体" panose="02010600030101010101" pitchFamily="2" charset="-122"/>
              </a:rPr>
              <a:t>字符集</a:t>
            </a:r>
            <a:r>
              <a:rPr lang="en-US" altLang="zh-CN" smtClean="0">
                <a:ea typeface="宋体" panose="02010600030101010101" pitchFamily="2" charset="-122"/>
              </a:rPr>
              <a:t>(Charset)</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直接缓冲区</a:t>
            </a:r>
            <a:endParaRPr lang="zh-CN" altLang="en-US" b="1">
              <a:latin typeface="+mn-lt"/>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1484784"/>
            <a:ext cx="7344816" cy="5014249"/>
          </a:xfrm>
          <a:prstGeom prst="rect">
            <a:avLst/>
          </a:prstGeom>
        </p:spPr>
      </p:pic>
      <p:sp>
        <p:nvSpPr>
          <p:cNvPr id="5" name="TextBox 4"/>
          <p:cNvSpPr txBox="1"/>
          <p:nvPr/>
        </p:nvSpPr>
        <p:spPr>
          <a:xfrm>
            <a:off x="7740352" y="1782851"/>
            <a:ext cx="1023492" cy="646331"/>
          </a:xfrm>
          <a:prstGeom prst="rect">
            <a:avLst/>
          </a:prstGeom>
          <a:noFill/>
        </p:spPr>
        <p:txBody>
          <a:bodyPr wrap="square" rtlCol="0">
            <a:spAutoFit/>
          </a:bodyPr>
          <a:lstStyle/>
          <a:p>
            <a:r>
              <a:rPr lang="en-US" altLang="zh-CN" sz="3600" smtClean="0">
                <a:solidFill>
                  <a:srgbClr val="C00000"/>
                </a:solidFill>
              </a:rPr>
              <a:t>JVM</a:t>
            </a:r>
            <a:endParaRPr lang="zh-CN" altLang="en-US" sz="2400">
              <a:solidFill>
                <a:srgbClr val="C00000"/>
              </a:solidFill>
            </a:endParaRPr>
          </a:p>
        </p:txBody>
      </p:sp>
      <p:sp>
        <p:nvSpPr>
          <p:cNvPr id="6" name="TextBox 5"/>
          <p:cNvSpPr txBox="1"/>
          <p:nvPr/>
        </p:nvSpPr>
        <p:spPr>
          <a:xfrm>
            <a:off x="827584" y="1782851"/>
            <a:ext cx="792088" cy="646331"/>
          </a:xfrm>
          <a:prstGeom prst="rect">
            <a:avLst/>
          </a:prstGeom>
          <a:noFill/>
        </p:spPr>
        <p:txBody>
          <a:bodyPr wrap="square" rtlCol="0">
            <a:spAutoFit/>
          </a:bodyPr>
          <a:lstStyle/>
          <a:p>
            <a:r>
              <a:rPr lang="en-US" altLang="zh-CN" sz="3600" smtClean="0">
                <a:solidFill>
                  <a:srgbClr val="C00000"/>
                </a:solidFill>
              </a:rPr>
              <a:t>OS</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132856"/>
            <a:ext cx="842493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12-5 </a:t>
            </a:r>
            <a:r>
              <a:rPr lang="zh-CN" altLang="en-US" sz="4800" smtClean="0">
                <a:solidFill>
                  <a:schemeClr val="bg1"/>
                </a:solidFill>
                <a:ea typeface="隶书" panose="02010509060101010101" pitchFamily="49" charset="-122"/>
              </a:rPr>
              <a:t>通道</a:t>
            </a:r>
            <a:r>
              <a:rPr lang="en-US" altLang="zh-CN" sz="4800" smtClean="0">
                <a:solidFill>
                  <a:schemeClr val="bg1"/>
                </a:solidFill>
                <a:ea typeface="隶书" panose="02010509060101010101" pitchFamily="49" charset="-122"/>
              </a:rPr>
              <a:t>(Channel)</a:t>
            </a:r>
            <a:r>
              <a:rPr lang="zh-CN" altLang="en-US" sz="4800" smtClean="0">
                <a:solidFill>
                  <a:schemeClr val="bg1"/>
                </a:solidFill>
                <a:ea typeface="隶书" panose="02010509060101010101" pitchFamily="49" charset="-122"/>
              </a:rPr>
              <a:t>与</a:t>
            </a:r>
            <a:endParaRPr lang="en-US" altLang="zh-CN" sz="4800" smtClean="0">
              <a:solidFill>
                <a:schemeClr val="bg1"/>
              </a:solidFill>
              <a:ea typeface="隶书" panose="02010509060101010101" pitchFamily="49" charset="-122"/>
            </a:endParaRPr>
          </a:p>
          <a:p>
            <a:pPr algn="ctr"/>
            <a:r>
              <a:rPr lang="zh-CN" altLang="en-US" sz="4800" smtClean="0">
                <a:solidFill>
                  <a:schemeClr val="bg1"/>
                </a:solidFill>
                <a:ea typeface="隶书" panose="02010509060101010101" pitchFamily="49" charset="-122"/>
              </a:rPr>
              <a:t>文件通道</a:t>
            </a:r>
            <a:r>
              <a:rPr lang="en-US" altLang="zh-CN" sz="4800" smtClean="0">
                <a:solidFill>
                  <a:schemeClr val="bg1"/>
                </a:solidFill>
                <a:ea typeface="隶书" panose="02010509060101010101" pitchFamily="49" charset="-122"/>
              </a:rPr>
              <a:t>(FileChannel</a:t>
            </a:r>
            <a:r>
              <a:rPr lang="en-US" altLang="zh-CN" sz="4800">
                <a:solidFill>
                  <a:schemeClr val="bg1"/>
                </a:solidFill>
                <a:ea typeface="隶书" panose="02010509060101010101" pitchFamily="49" charset="-122"/>
              </a:rPr>
              <a:t>)</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11560" y="836712"/>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992888" cy="3240360"/>
          </a:xfrm>
        </p:spPr>
        <p:txBody>
          <a:bodyPr>
            <a:normAutofit/>
          </a:bodyPr>
          <a:lstStyle/>
          <a:p>
            <a:pPr>
              <a:lnSpc>
                <a:spcPct val="150000"/>
              </a:lnSpc>
              <a:buFont typeface="Wingdings" panose="05000000000000000000" pitchFamily="2" charset="2"/>
              <a:buChar char="l"/>
            </a:pPr>
            <a:r>
              <a:rPr lang="zh-CN" altLang="en-US" smtClean="0">
                <a:ea typeface="宋体" panose="02010600030101010101" pitchFamily="2" charset="-122"/>
              </a:rPr>
              <a:t>通道 </a:t>
            </a:r>
            <a:r>
              <a:rPr lang="en-US" altLang="zh-CN" smtClean="0">
                <a:ea typeface="宋体" panose="02010600030101010101" pitchFamily="2" charset="-122"/>
              </a:rPr>
              <a:t>(Channel</a:t>
            </a:r>
            <a:r>
              <a:rPr lang="en-US" altLang="zh-CN">
                <a:ea typeface="宋体" panose="02010600030101010101" pitchFamily="2" charset="-122"/>
              </a:rPr>
              <a:t>)</a:t>
            </a:r>
            <a:r>
              <a:rPr lang="zh-CN" altLang="en-US" smtClean="0">
                <a:ea typeface="宋体" panose="02010600030101010101" pitchFamily="2" charset="-122"/>
              </a:rPr>
              <a:t>：由</a:t>
            </a:r>
            <a:r>
              <a:rPr lang="zh-CN" altLang="en-US" smtClean="0">
                <a:solidFill>
                  <a:srgbClr val="0000FF"/>
                </a:solidFill>
                <a:ea typeface="宋体" panose="02010600030101010101" pitchFamily="2" charset="-122"/>
              </a:rPr>
              <a:t> </a:t>
            </a:r>
            <a:r>
              <a:rPr lang="en-US" altLang="zh-CN" smtClean="0">
                <a:solidFill>
                  <a:srgbClr val="0000FF"/>
                </a:solidFill>
                <a:ea typeface="宋体" panose="02010600030101010101" pitchFamily="2" charset="-122"/>
              </a:rPr>
              <a:t>java.nio.channels </a:t>
            </a:r>
            <a:r>
              <a:rPr lang="zh-CN" altLang="en-US" smtClean="0">
                <a:ea typeface="宋体" panose="02010600030101010101" pitchFamily="2" charset="-122"/>
              </a:rPr>
              <a:t>包定义的。</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en-US" altLang="zh-CN" smtClean="0">
                <a:ea typeface="宋体" panose="02010600030101010101" pitchFamily="2" charset="-122"/>
              </a:rPr>
              <a:t>Channel </a:t>
            </a:r>
            <a:r>
              <a:rPr lang="zh-CN" altLang="en-US" smtClean="0">
                <a:ea typeface="宋体" panose="02010600030101010101" pitchFamily="2" charset="-122"/>
              </a:rPr>
              <a:t>表示数据源与目标节点之间打开的连接。</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en-US" altLang="zh-CN" smtClean="0">
                <a:ea typeface="宋体" panose="02010600030101010101" pitchFamily="2" charset="-122"/>
              </a:rPr>
              <a:t>Channel </a:t>
            </a:r>
            <a:r>
              <a:rPr lang="zh-CN" altLang="en-US" smtClean="0">
                <a:ea typeface="宋体" panose="02010600030101010101" pitchFamily="2" charset="-122"/>
              </a:rPr>
              <a:t>类似于传统的“流”。只不过 </a:t>
            </a:r>
            <a:r>
              <a:rPr lang="en-US" altLang="zh-CN" smtClean="0">
                <a:ea typeface="宋体" panose="02010600030101010101" pitchFamily="2" charset="-122"/>
              </a:rPr>
              <a:t>Channel </a:t>
            </a:r>
            <a:r>
              <a:rPr lang="zh-CN" altLang="en-US" smtClean="0">
                <a:ea typeface="宋体" panose="02010600030101010101" pitchFamily="2" charset="-122"/>
              </a:rPr>
              <a:t>本身不能直接</a:t>
            </a:r>
            <a:r>
              <a:rPr lang="zh-CN" altLang="en-US">
                <a:ea typeface="宋体" panose="02010600030101010101" pitchFamily="2" charset="-122"/>
              </a:rPr>
              <a:t>存储</a:t>
            </a:r>
            <a:r>
              <a:rPr lang="zh-CN" altLang="en-US" smtClean="0">
                <a:ea typeface="宋体" panose="02010600030101010101" pitchFamily="2" charset="-122"/>
              </a:rPr>
              <a:t>数据，</a:t>
            </a:r>
            <a:r>
              <a:rPr lang="en-US" altLang="zh-CN" smtClean="0">
                <a:ea typeface="宋体" panose="02010600030101010101" pitchFamily="2" charset="-122"/>
              </a:rPr>
              <a:t>Channel </a:t>
            </a:r>
            <a:r>
              <a:rPr lang="zh-CN" altLang="en-US" smtClean="0">
                <a:ea typeface="宋体" panose="02010600030101010101" pitchFamily="2" charset="-122"/>
              </a:rPr>
              <a:t>只能与 </a:t>
            </a:r>
            <a:r>
              <a:rPr lang="en-US" altLang="zh-CN" smtClean="0">
                <a:ea typeface="宋体" panose="02010600030101010101" pitchFamily="2" charset="-122"/>
              </a:rPr>
              <a:t>Buffer </a:t>
            </a:r>
            <a:r>
              <a:rPr lang="zh-CN" altLang="en-US" smtClean="0">
                <a:ea typeface="宋体" panose="02010600030101010101" pitchFamily="2" charset="-122"/>
              </a:rPr>
              <a:t>进行交互。</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643050"/>
            <a:ext cx="8820472" cy="3945763"/>
          </a:xfrm>
          <a:prstGeom prst="rect">
            <a:avLst/>
          </a:prstGeom>
        </p:spPr>
      </p:pic>
      <p:sp>
        <p:nvSpPr>
          <p:cNvPr id="5" name="Rectangle 2"/>
          <p:cNvSpPr>
            <a:spLocks noGrp="1" noChangeArrowheads="1"/>
          </p:cNvSpPr>
          <p:nvPr>
            <p:ph type="title"/>
          </p:nvPr>
        </p:nvSpPr>
        <p:spPr>
          <a:xfrm>
            <a:off x="518864" y="785794"/>
            <a:ext cx="8229600" cy="857256"/>
          </a:xfrm>
        </p:spPr>
        <p:txBody>
          <a:bodyPr>
            <a:normAutofit/>
          </a:bodyPr>
          <a:lstStyle/>
          <a:p>
            <a:r>
              <a:rPr lang="zh-CN" altLang="en-US" b="1" smtClean="0">
                <a:latin typeface="+mn-lt"/>
                <a:ea typeface="宋体" panose="02010600030101010101" pitchFamily="2" charset="-122"/>
              </a:rPr>
              <a:t>应用程序读写磁盘数据</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462" y="1679893"/>
            <a:ext cx="8875076" cy="3829719"/>
          </a:xfrm>
          <a:prstGeom prst="rect">
            <a:avLst/>
          </a:prstGeom>
        </p:spPr>
      </p:pic>
      <p:sp>
        <p:nvSpPr>
          <p:cNvPr id="5" name="Rectangle 2"/>
          <p:cNvSpPr>
            <a:spLocks noGrp="1" noChangeArrowheads="1"/>
          </p:cNvSpPr>
          <p:nvPr>
            <p:ph type="title"/>
          </p:nvPr>
        </p:nvSpPr>
        <p:spPr>
          <a:xfrm>
            <a:off x="611560" y="819504"/>
            <a:ext cx="8229600" cy="857256"/>
          </a:xfrm>
        </p:spPr>
        <p:txBody>
          <a:bodyPr>
            <a:normAutofit/>
          </a:bodyPr>
          <a:lstStyle/>
          <a:p>
            <a:r>
              <a:rPr lang="zh-CN" altLang="en-US" b="1" smtClean="0">
                <a:latin typeface="+mn-lt"/>
                <a:ea typeface="宋体" panose="02010600030101010101" pitchFamily="2" charset="-122"/>
              </a:rPr>
              <a:t>传统</a:t>
            </a:r>
            <a:r>
              <a:rPr lang="en-US" altLang="zh-CN" b="1" smtClean="0">
                <a:latin typeface="+mn-lt"/>
                <a:ea typeface="宋体" panose="02010600030101010101" pitchFamily="2" charset="-122"/>
              </a:rPr>
              <a:t>IO</a:t>
            </a:r>
            <a:r>
              <a:rPr lang="zh-CN" altLang="en-US" b="1" smtClean="0">
                <a:latin typeface="+mn-lt"/>
                <a:ea typeface="宋体" panose="02010600030101010101" pitchFamily="2" charset="-122"/>
              </a:rPr>
              <a:t>的处理方式</a:t>
            </a:r>
            <a:endParaRPr lang="zh-CN" altLang="en-US" b="1">
              <a:latin typeface="+mn-lt"/>
              <a:ea typeface="宋体" panose="02010600030101010101" pitchFamily="2" charset="-122"/>
            </a:endParaRPr>
          </a:p>
        </p:txBody>
      </p:sp>
      <p:sp>
        <p:nvSpPr>
          <p:cNvPr id="4" name="矩形 3"/>
          <p:cNvSpPr/>
          <p:nvPr/>
        </p:nvSpPr>
        <p:spPr>
          <a:xfrm>
            <a:off x="467544" y="6045188"/>
            <a:ext cx="5325369" cy="400110"/>
          </a:xfrm>
          <a:prstGeom prst="rect">
            <a:avLst/>
          </a:prstGeom>
        </p:spPr>
        <p:txBody>
          <a:bodyPr wrap="none">
            <a:spAutoFit/>
          </a:bodyPr>
          <a:lstStyle/>
          <a:p>
            <a:r>
              <a:rPr lang="en-US" altLang="zh-CN" sz="2000" b="1">
                <a:solidFill>
                  <a:srgbClr val="0000FF"/>
                </a:solidFill>
                <a:ea typeface="宋体" panose="02010600030101010101" pitchFamily="2" charset="-122"/>
              </a:rPr>
              <a:t>DMA(Direct Memory Access</a:t>
            </a:r>
            <a:r>
              <a:rPr lang="zh-CN" altLang="en-US" sz="2000" b="1">
                <a:solidFill>
                  <a:srgbClr val="0000FF"/>
                </a:solidFill>
                <a:ea typeface="宋体" panose="02010600030101010101" pitchFamily="2" charset="-122"/>
              </a:rPr>
              <a:t>，直接内存</a:t>
            </a:r>
            <a:r>
              <a:rPr lang="zh-CN" altLang="en-US" sz="2000" b="1" smtClean="0">
                <a:solidFill>
                  <a:srgbClr val="0000FF"/>
                </a:solidFill>
                <a:ea typeface="宋体" panose="02010600030101010101" pitchFamily="2" charset="-122"/>
              </a:rPr>
              <a:t>存取器</a:t>
            </a:r>
            <a:r>
              <a:rPr lang="en-US" altLang="zh-CN" sz="2000" b="1" smtClean="0">
                <a:solidFill>
                  <a:srgbClr val="0000FF"/>
                </a:solidFill>
                <a:ea typeface="宋体" panose="02010600030101010101" pitchFamily="2" charset="-122"/>
              </a:rPr>
              <a:t>)</a:t>
            </a:r>
            <a:endParaRPr lang="zh-CN" altLang="en-US" sz="2000" b="1">
              <a:solidFill>
                <a:srgbClr val="0000FF"/>
              </a:solidFill>
              <a:ea typeface="宋体" panose="02010600030101010101" pitchFamily="2" charset="-122"/>
            </a:endParaRPr>
          </a:p>
        </p:txBody>
      </p:sp>
      <p:sp>
        <p:nvSpPr>
          <p:cNvPr id="2" name="矩形 1"/>
          <p:cNvSpPr/>
          <p:nvPr/>
        </p:nvSpPr>
        <p:spPr>
          <a:xfrm>
            <a:off x="611560" y="4509120"/>
            <a:ext cx="432048" cy="288032"/>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398" y="1725431"/>
            <a:ext cx="8787204" cy="3791801"/>
          </a:xfrm>
          <a:prstGeom prst="rect">
            <a:avLst/>
          </a:prstGeom>
        </p:spPr>
      </p:pic>
      <p:sp>
        <p:nvSpPr>
          <p:cNvPr id="5" name="Rectangle 2"/>
          <p:cNvSpPr>
            <a:spLocks noGrp="1" noChangeArrowheads="1"/>
          </p:cNvSpPr>
          <p:nvPr>
            <p:ph type="title"/>
          </p:nvPr>
        </p:nvSpPr>
        <p:spPr>
          <a:xfrm>
            <a:off x="457200" y="764704"/>
            <a:ext cx="8229600" cy="857256"/>
          </a:xfrm>
        </p:spPr>
        <p:txBody>
          <a:bodyPr>
            <a:normAutofit/>
          </a:bodyPr>
          <a:lstStyle/>
          <a:p>
            <a:r>
              <a:rPr lang="zh-CN" altLang="en-US" b="1" smtClean="0">
                <a:latin typeface="+mn-lt"/>
                <a:ea typeface="宋体" panose="02010600030101010101" pitchFamily="2" charset="-122"/>
              </a:rPr>
              <a:t>使用</a:t>
            </a:r>
            <a:r>
              <a:rPr lang="en-US" altLang="zh-CN" b="1" smtClean="0">
                <a:latin typeface="+mn-lt"/>
                <a:ea typeface="宋体" panose="02010600030101010101" pitchFamily="2" charset="-122"/>
              </a:rPr>
              <a:t>Channel</a:t>
            </a:r>
            <a:r>
              <a:rPr lang="zh-CN" altLang="en-US" b="1" smtClean="0">
                <a:latin typeface="+mn-lt"/>
                <a:ea typeface="宋体" panose="02010600030101010101" pitchFamily="2" charset="-122"/>
              </a:rPr>
              <a:t>的处理方式</a:t>
            </a:r>
            <a:endParaRPr lang="zh-CN" altLang="en-US" b="1">
              <a:latin typeface="+mn-lt"/>
              <a:ea typeface="宋体" panose="02010600030101010101" pitchFamily="2" charset="-122"/>
            </a:endParaRPr>
          </a:p>
        </p:txBody>
      </p:sp>
      <p:sp>
        <p:nvSpPr>
          <p:cNvPr id="4" name="TextBox 3"/>
          <p:cNvSpPr txBox="1"/>
          <p:nvPr/>
        </p:nvSpPr>
        <p:spPr>
          <a:xfrm>
            <a:off x="827584" y="6021288"/>
            <a:ext cx="2592288" cy="400110"/>
          </a:xfrm>
          <a:prstGeom prst="rect">
            <a:avLst/>
          </a:prstGeom>
          <a:noFill/>
        </p:spPr>
        <p:txBody>
          <a:bodyPr wrap="square" rtlCol="0">
            <a:spAutoFit/>
          </a:bodyPr>
          <a:lstStyle/>
          <a:p>
            <a:r>
              <a:rPr lang="en-US" altLang="zh-CN" sz="2000" b="1" smtClean="0">
                <a:solidFill>
                  <a:srgbClr val="FF0000"/>
                </a:solidFill>
                <a:ea typeface="宋体" panose="02010600030101010101" pitchFamily="2" charset="-122"/>
              </a:rPr>
              <a:t>Channel:</a:t>
            </a:r>
            <a:r>
              <a:rPr lang="zh-CN" altLang="en-US" sz="2000" b="1" smtClean="0">
                <a:solidFill>
                  <a:srgbClr val="FF0000"/>
                </a:solidFill>
                <a:ea typeface="宋体" panose="02010600030101010101" pitchFamily="2" charset="-122"/>
              </a:rPr>
              <a:t>专门用于</a:t>
            </a:r>
            <a:r>
              <a:rPr lang="en-US" altLang="zh-CN" sz="2000" b="1" smtClean="0">
                <a:solidFill>
                  <a:srgbClr val="FF0000"/>
                </a:solidFill>
                <a:ea typeface="宋体" panose="02010600030101010101" pitchFamily="2" charset="-122"/>
              </a:rPr>
              <a:t>IO</a:t>
            </a:r>
            <a:endParaRPr lang="zh-CN" altLang="en-US" sz="2000" b="1">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1840745"/>
            <a:ext cx="8280919" cy="3600986"/>
          </a:xfrm>
          <a:prstGeom prst="rect">
            <a:avLst/>
          </a:prstGeom>
          <a:noFill/>
        </p:spPr>
        <p:txBody>
          <a:bodyPr wrap="square" rtlCol="0">
            <a:spAutoFit/>
          </a:bodyPr>
          <a:lstStyle/>
          <a:p>
            <a:pPr marL="457200" indent="-457200">
              <a:buFont typeface="Wingdings" panose="05000000000000000000" pitchFamily="2" charset="2"/>
              <a:buChar char="l"/>
            </a:pPr>
            <a:r>
              <a:rPr lang="en-US" altLang="zh-CN" sz="2400" b="1" smtClean="0">
                <a:ea typeface="宋体" panose="02010600030101010101" pitchFamily="2" charset="-122"/>
              </a:rPr>
              <a:t>Java </a:t>
            </a:r>
            <a:r>
              <a:rPr lang="zh-CN" altLang="en-US" sz="2400" b="1" smtClean="0">
                <a:ea typeface="宋体" panose="02010600030101010101" pitchFamily="2" charset="-122"/>
              </a:rPr>
              <a:t>为 </a:t>
            </a:r>
            <a:r>
              <a:rPr lang="en-US" altLang="zh-CN" sz="2400" b="1" smtClean="0">
                <a:ea typeface="宋体" panose="02010600030101010101" pitchFamily="2" charset="-122"/>
              </a:rPr>
              <a:t>Channel </a:t>
            </a:r>
            <a:r>
              <a:rPr lang="zh-CN" altLang="en-US" sz="2400" b="1" smtClean="0">
                <a:ea typeface="宋体" panose="02010600030101010101" pitchFamily="2" charset="-122"/>
              </a:rPr>
              <a:t>接口提供的最主要实现类如下：</a:t>
            </a:r>
            <a:endParaRPr lang="en-US" altLang="zh-CN" sz="2400" b="1">
              <a:ea typeface="宋体" panose="02010600030101010101" pitchFamily="2" charset="-122"/>
            </a:endParaRPr>
          </a:p>
          <a:p>
            <a:pPr marL="457200" indent="-457200">
              <a:buFont typeface="Wingdings" panose="05000000000000000000" pitchFamily="2" charset="2"/>
              <a:buChar char="l"/>
            </a:pPr>
            <a:endParaRPr lang="en-US" altLang="zh-CN" sz="2400" b="1" smtClean="0">
              <a:ea typeface="宋体" panose="02010600030101010101" pitchFamily="2" charset="-122"/>
            </a:endParaRPr>
          </a:p>
          <a:p>
            <a:pPr marL="742950" lvl="1" indent="-285750">
              <a:lnSpc>
                <a:spcPct val="150000"/>
              </a:lnSpc>
              <a:buFont typeface="Wingdings" panose="05000000000000000000" pitchFamily="2" charset="2"/>
              <a:buChar char="Ø"/>
            </a:pPr>
            <a:r>
              <a:rPr lang="en-US" altLang="zh-CN" sz="2400" b="1" smtClean="0">
                <a:solidFill>
                  <a:srgbClr val="C00000"/>
                </a:solidFill>
                <a:ea typeface="宋体" panose="02010600030101010101" pitchFamily="2" charset="-122"/>
              </a:rPr>
              <a:t> FileChannel</a:t>
            </a:r>
            <a:r>
              <a:rPr lang="zh-CN" altLang="en-US" sz="2400" smtClean="0">
                <a:ea typeface="宋体" panose="02010600030101010101" pitchFamily="2" charset="-122"/>
              </a:rPr>
              <a:t>：用于读取、写入、映射和操作文件的通道</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00FF"/>
                </a:solidFill>
                <a:ea typeface="宋体" panose="02010600030101010101" pitchFamily="2" charset="-122"/>
              </a:rPr>
              <a:t>SocketChannel</a:t>
            </a:r>
            <a:r>
              <a:rPr lang="zh-CN" altLang="en-US" sz="2400" smtClean="0">
                <a:ea typeface="宋体" panose="02010600030101010101" pitchFamily="2" charset="-122"/>
              </a:rPr>
              <a:t>：通过 </a:t>
            </a:r>
            <a:r>
              <a:rPr lang="en-US" altLang="zh-CN" sz="2400" smtClean="0">
                <a:ea typeface="宋体" panose="02010600030101010101" pitchFamily="2" charset="-122"/>
              </a:rPr>
              <a:t>TCP </a:t>
            </a:r>
            <a:r>
              <a:rPr lang="zh-CN" altLang="en-US" sz="2400" smtClean="0">
                <a:ea typeface="宋体" panose="02010600030101010101" pitchFamily="2" charset="-122"/>
              </a:rPr>
              <a:t>读写</a:t>
            </a:r>
            <a:r>
              <a:rPr lang="zh-CN" altLang="en-US" sz="2400">
                <a:ea typeface="宋体" panose="02010600030101010101" pitchFamily="2" charset="-122"/>
              </a:rPr>
              <a:t>网络中的</a:t>
            </a:r>
            <a:r>
              <a:rPr lang="zh-CN" altLang="en-US" sz="2400" smtClean="0">
                <a:ea typeface="宋体" panose="02010600030101010101" pitchFamily="2" charset="-122"/>
              </a:rPr>
              <a:t>数据 </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00FF"/>
                </a:solidFill>
                <a:ea typeface="宋体" panose="02010600030101010101" pitchFamily="2" charset="-122"/>
              </a:rPr>
              <a:t>ServerSocketChannel</a:t>
            </a:r>
            <a:r>
              <a:rPr lang="zh-CN" altLang="en-US" sz="2400">
                <a:ea typeface="宋体" panose="02010600030101010101" pitchFamily="2" charset="-122"/>
              </a:rPr>
              <a:t>：可以监听新进来</a:t>
            </a:r>
            <a:r>
              <a:rPr lang="zh-CN" altLang="en-US" sz="2400" smtClean="0">
                <a:ea typeface="宋体" panose="02010600030101010101" pitchFamily="2" charset="-122"/>
              </a:rPr>
              <a:t>的 </a:t>
            </a:r>
            <a:r>
              <a:rPr lang="en-US" altLang="zh-CN" sz="2400" smtClean="0">
                <a:ea typeface="宋体" panose="02010600030101010101" pitchFamily="2" charset="-122"/>
              </a:rPr>
              <a:t>TCP </a:t>
            </a:r>
            <a:r>
              <a:rPr lang="zh-CN" altLang="en-US" sz="2400" smtClean="0">
                <a:ea typeface="宋体" panose="02010600030101010101" pitchFamily="2" charset="-122"/>
              </a:rPr>
              <a:t>连接，对</a:t>
            </a:r>
            <a:r>
              <a:rPr lang="zh-CN" altLang="en-US" sz="2400">
                <a:ea typeface="宋体" panose="02010600030101010101" pitchFamily="2" charset="-122"/>
              </a:rPr>
              <a:t>每一个新进来的连接都会创建一</a:t>
            </a:r>
            <a:r>
              <a:rPr lang="zh-CN" altLang="en-US" sz="2400" smtClean="0">
                <a:ea typeface="宋体" panose="02010600030101010101" pitchFamily="2" charset="-122"/>
              </a:rPr>
              <a:t>个</a:t>
            </a:r>
            <a:r>
              <a:rPr lang="en-US" altLang="zh-CN" sz="2400" smtClean="0">
                <a:ea typeface="宋体" panose="02010600030101010101" pitchFamily="2" charset="-122"/>
              </a:rPr>
              <a:t>SocketChannel</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00FF"/>
                </a:solidFill>
                <a:ea typeface="宋体" panose="02010600030101010101" pitchFamily="2" charset="-122"/>
              </a:rPr>
              <a:t>DatagramChannel</a:t>
            </a:r>
            <a:r>
              <a:rPr lang="zh-CN" altLang="en-US" sz="2400">
                <a:ea typeface="宋体" panose="02010600030101010101" pitchFamily="2" charset="-122"/>
              </a:rPr>
              <a:t>：通过 </a:t>
            </a:r>
            <a:r>
              <a:rPr lang="en-US" altLang="zh-CN" sz="2400">
                <a:ea typeface="宋体" panose="02010600030101010101" pitchFamily="2" charset="-122"/>
              </a:rPr>
              <a:t>UDP </a:t>
            </a:r>
            <a:r>
              <a:rPr lang="zh-CN" altLang="en-US" sz="2400">
                <a:ea typeface="宋体" panose="02010600030101010101" pitchFamily="2" charset="-122"/>
              </a:rPr>
              <a:t>读写网络中的</a:t>
            </a:r>
            <a:r>
              <a:rPr lang="zh-CN" altLang="en-US" sz="2400" smtClean="0">
                <a:ea typeface="宋体" panose="02010600030101010101" pitchFamily="2" charset="-122"/>
              </a:rPr>
              <a:t>数据通道 </a:t>
            </a:r>
            <a:endParaRPr lang="zh-CN" altLang="en-US" sz="2400">
              <a:ea typeface="宋体" panose="02010600030101010101" pitchFamily="2" charset="-122"/>
            </a:endParaRPr>
          </a:p>
        </p:txBody>
      </p:sp>
      <p:sp>
        <p:nvSpPr>
          <p:cNvPr id="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423022" cy="792088"/>
          </a:xfrm>
        </p:spPr>
        <p:txBody>
          <a:bodyPr>
            <a:normAutofit/>
          </a:bodyPr>
          <a:lstStyle/>
          <a:p>
            <a:r>
              <a:rPr kumimoji="1" lang="zh-CN" altLang="en-US" b="1" smtClean="0">
                <a:solidFill>
                  <a:schemeClr val="tx1"/>
                </a:solidFill>
                <a:latin typeface="+mn-lt"/>
                <a:ea typeface="宋体" panose="02010600030101010101" pitchFamily="2" charset="-122"/>
              </a:rPr>
              <a:t>获取通道的</a:t>
            </a:r>
            <a:r>
              <a:rPr kumimoji="1" lang="zh-CN" altLang="en-US" b="1">
                <a:latin typeface="+mn-lt"/>
                <a:ea typeface="宋体" panose="02010600030101010101" pitchFamily="2" charset="-122"/>
              </a:rPr>
              <a:t>三种</a:t>
            </a:r>
            <a:r>
              <a:rPr kumimoji="1" lang="zh-CN" altLang="en-US" b="1" smtClean="0">
                <a:solidFill>
                  <a:schemeClr val="tx1"/>
                </a:solidFill>
                <a:latin typeface="+mn-lt"/>
                <a:ea typeface="宋体" panose="02010600030101010101" pitchFamily="2" charset="-122"/>
              </a:rPr>
              <a:t>方式</a:t>
            </a:r>
            <a:endParaRPr kumimoji="1" lang="zh-CN" altLang="en-US" b="1">
              <a:solidFill>
                <a:schemeClr val="tx1"/>
              </a:solidFill>
              <a:latin typeface="+mn-lt"/>
              <a:ea typeface="宋体" panose="02010600030101010101" pitchFamily="2" charset="-122"/>
            </a:endParaRPr>
          </a:p>
        </p:txBody>
      </p:sp>
      <p:sp>
        <p:nvSpPr>
          <p:cNvPr id="5" name="文本框 4"/>
          <p:cNvSpPr txBox="1"/>
          <p:nvPr/>
        </p:nvSpPr>
        <p:spPr>
          <a:xfrm>
            <a:off x="395537" y="1556792"/>
            <a:ext cx="8496944" cy="4970591"/>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smtClean="0">
                <a:ea typeface="宋体" panose="02010600030101010101" pitchFamily="2" charset="-122"/>
              </a:rPr>
              <a:t>获取通道的一种方式：对支持通道的对象调用 </a:t>
            </a:r>
            <a:r>
              <a:rPr lang="en-US" altLang="zh-CN" sz="2400" smtClean="0">
                <a:solidFill>
                  <a:srgbClr val="0000FF"/>
                </a:solidFill>
                <a:ea typeface="宋体" panose="02010600030101010101" pitchFamily="2" charset="-122"/>
              </a:rPr>
              <a:t>getChannel() </a:t>
            </a:r>
            <a:r>
              <a:rPr lang="zh-CN" altLang="en-US" sz="2400" smtClean="0">
                <a:ea typeface="宋体" panose="02010600030101010101" pitchFamily="2" charset="-122"/>
              </a:rPr>
              <a:t>方法。支持通道的类如下：</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FileInputStream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FileOutputStream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RandomAccessFile</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ServerSocket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DatagramSocket</a:t>
            </a:r>
            <a:endParaRPr lang="en-US" altLang="zh-CN" sz="2400" smtClean="0">
              <a:ea typeface="宋体" panose="02010600030101010101" pitchFamily="2" charset="-122"/>
            </a:endParaRPr>
          </a:p>
          <a:p>
            <a:pPr marL="0" lvl="1" indent="-285750">
              <a:spcBef>
                <a:spcPts val="1800"/>
              </a:spcBef>
              <a:buFont typeface="Wingdings" panose="05000000000000000000" pitchFamily="2" charset="2"/>
              <a:buChar char="l"/>
            </a:pPr>
            <a:r>
              <a:rPr lang="zh-CN" altLang="en-US" sz="2400" smtClean="0">
                <a:ea typeface="宋体" panose="02010600030101010101" pitchFamily="2" charset="-122"/>
              </a:rPr>
              <a:t>获取通道的其他方式：</a:t>
            </a:r>
            <a:r>
              <a:rPr lang="en-US" altLang="zh-CN" sz="2400" smtClean="0">
                <a:ea typeface="宋体" panose="02010600030101010101" pitchFamily="2" charset="-122"/>
              </a:rPr>
              <a:t>(JDK 1.7</a:t>
            </a:r>
            <a:r>
              <a:rPr lang="zh-CN" altLang="en-US" sz="2400" smtClean="0">
                <a:ea typeface="宋体" panose="02010600030101010101" pitchFamily="2" charset="-122"/>
              </a:rPr>
              <a:t>的</a:t>
            </a:r>
            <a:r>
              <a:rPr lang="en-US" altLang="zh-CN" sz="2400" smtClean="0">
                <a:ea typeface="宋体" panose="02010600030101010101" pitchFamily="2" charset="-122"/>
              </a:rPr>
              <a:t>NIO.2</a:t>
            </a:r>
            <a:r>
              <a:rPr lang="zh-CN" altLang="en-US" sz="2400" smtClean="0">
                <a:ea typeface="宋体" panose="02010600030101010101" pitchFamily="2" charset="-122"/>
              </a:rPr>
              <a:t>新增</a:t>
            </a:r>
            <a:r>
              <a:rPr lang="en-US" altLang="zh-CN" sz="2400" smtClean="0">
                <a:ea typeface="宋体" panose="02010600030101010101" pitchFamily="2" charset="-122"/>
              </a:rPr>
              <a:t>)</a:t>
            </a:r>
            <a:endParaRPr lang="en-US" altLang="zh-CN" sz="2400" smtClean="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通过</a:t>
            </a:r>
            <a:r>
              <a:rPr lang="en-US" altLang="zh-CN" sz="2000" smtClean="0">
                <a:ea typeface="宋体" panose="02010600030101010101" pitchFamily="2" charset="-122"/>
              </a:rPr>
              <a:t>XxxChannel</a:t>
            </a:r>
            <a:r>
              <a:rPr lang="zh-CN" altLang="en-US" sz="2000" smtClean="0">
                <a:ea typeface="宋体" panose="02010600030101010101" pitchFamily="2" charset="-122"/>
              </a:rPr>
              <a:t>的</a:t>
            </a:r>
            <a:r>
              <a:rPr lang="zh-CN" altLang="en-US" sz="2000">
                <a:ea typeface="宋体" panose="02010600030101010101" pitchFamily="2" charset="-122"/>
              </a:rPr>
              <a:t>静态方法 </a:t>
            </a:r>
            <a:r>
              <a:rPr lang="en-US" altLang="zh-CN" sz="2000">
                <a:solidFill>
                  <a:srgbClr val="0000FF"/>
                </a:solidFill>
                <a:ea typeface="宋体" panose="02010600030101010101" pitchFamily="2" charset="-122"/>
              </a:rPr>
              <a:t>open() </a:t>
            </a:r>
            <a:r>
              <a:rPr lang="zh-CN" altLang="en-US" sz="2000">
                <a:ea typeface="宋体" panose="02010600030101010101" pitchFamily="2" charset="-122"/>
              </a:rPr>
              <a:t>打开并返回</a:t>
            </a:r>
            <a:r>
              <a:rPr lang="zh-CN" altLang="en-US" sz="2000" smtClean="0">
                <a:ea typeface="宋体" panose="02010600030101010101" pitchFamily="2" charset="-122"/>
              </a:rPr>
              <a:t>指定的</a:t>
            </a:r>
            <a:r>
              <a:rPr lang="en-US" altLang="zh-CN" sz="2000" smtClean="0">
                <a:ea typeface="宋体" panose="02010600030101010101" pitchFamily="2" charset="-122"/>
              </a:rPr>
              <a:t>XxxChannel</a:t>
            </a:r>
            <a:r>
              <a:rPr lang="zh-CN" altLang="en-US" sz="2000" smtClean="0">
                <a:ea typeface="宋体" panose="02010600030101010101" pitchFamily="2" charset="-122"/>
              </a:rPr>
              <a:t>。</a:t>
            </a:r>
            <a:endParaRPr lang="en-US" altLang="zh-CN" sz="200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使用 </a:t>
            </a:r>
            <a:r>
              <a:rPr lang="en-US" altLang="zh-CN" sz="2000" smtClean="0">
                <a:ea typeface="宋体" panose="02010600030101010101" pitchFamily="2" charset="-122"/>
              </a:rPr>
              <a:t>Files </a:t>
            </a:r>
            <a:r>
              <a:rPr lang="zh-CN" altLang="en-US" sz="2000" smtClean="0">
                <a:ea typeface="宋体" panose="02010600030101010101" pitchFamily="2" charset="-122"/>
              </a:rPr>
              <a:t>工具类的静态方法 </a:t>
            </a:r>
            <a:r>
              <a:rPr lang="en-US" altLang="zh-CN" sz="2000" smtClean="0">
                <a:solidFill>
                  <a:srgbClr val="0000FF"/>
                </a:solidFill>
                <a:ea typeface="宋体" panose="02010600030101010101" pitchFamily="2" charset="-122"/>
              </a:rPr>
              <a:t>newByteChannel() </a:t>
            </a:r>
            <a:r>
              <a:rPr lang="zh-CN" altLang="en-US" sz="2000" smtClean="0">
                <a:solidFill>
                  <a:srgbClr val="0000FF"/>
                </a:solidFill>
                <a:ea typeface="宋体" panose="02010600030101010101" pitchFamily="2" charset="-122"/>
              </a:rPr>
              <a:t>获取字节通道</a:t>
            </a:r>
            <a:endParaRPr lang="en-US" altLang="zh-CN" sz="2000" smtClean="0">
              <a:solidFill>
                <a:srgbClr val="0000FF"/>
              </a:solidFill>
              <a:ea typeface="宋体" panose="02010600030101010101" pitchFamily="2" charset="-122"/>
            </a:endParaRPr>
          </a:p>
        </p:txBody>
      </p:sp>
      <p:sp>
        <p:nvSpPr>
          <p:cNvPr id="3" name="矩形 2"/>
          <p:cNvSpPr/>
          <p:nvPr/>
        </p:nvSpPr>
        <p:spPr>
          <a:xfrm>
            <a:off x="827584" y="2420888"/>
            <a:ext cx="3024336" cy="129614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3" idx="3"/>
          </p:cNvCxnSpPr>
          <p:nvPr/>
        </p:nvCxnSpPr>
        <p:spPr>
          <a:xfrm>
            <a:off x="3851920" y="3068960"/>
            <a:ext cx="648072"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4009" y="2852936"/>
            <a:ext cx="2088231" cy="369332"/>
          </a:xfrm>
          <a:prstGeom prst="rect">
            <a:avLst/>
          </a:prstGeom>
          <a:noFill/>
        </p:spPr>
        <p:txBody>
          <a:bodyPr wrap="square" rtlCol="0">
            <a:spAutoFit/>
          </a:bodyPr>
          <a:lstStyle/>
          <a:p>
            <a:r>
              <a:rPr lang="en-US" altLang="zh-CN" smtClean="0">
                <a:solidFill>
                  <a:schemeClr val="bg1">
                    <a:lumMod val="85000"/>
                  </a:schemeClr>
                </a:solidFill>
              </a:rPr>
              <a:t>FileChannel</a:t>
            </a:r>
            <a:endParaRPr lang="zh-CN" altLang="en-US">
              <a:solidFill>
                <a:schemeClr val="bg1">
                  <a:lumMod val="85000"/>
                </a:schemeClr>
              </a:solidFill>
            </a:endParaRPr>
          </a:p>
        </p:txBody>
      </p:sp>
      <p:sp>
        <p:nvSpPr>
          <p:cNvPr id="20" name="TextBox 19"/>
          <p:cNvSpPr txBox="1"/>
          <p:nvPr/>
        </p:nvSpPr>
        <p:spPr>
          <a:xfrm>
            <a:off x="4630399" y="3808427"/>
            <a:ext cx="2088231" cy="369332"/>
          </a:xfrm>
          <a:prstGeom prst="rect">
            <a:avLst/>
          </a:prstGeom>
          <a:noFill/>
        </p:spPr>
        <p:txBody>
          <a:bodyPr wrap="square" rtlCol="0">
            <a:spAutoFit/>
          </a:bodyPr>
          <a:lstStyle/>
          <a:p>
            <a:r>
              <a:rPr lang="en-US" altLang="zh-CN" smtClean="0">
                <a:solidFill>
                  <a:schemeClr val="bg1">
                    <a:lumMod val="85000"/>
                  </a:schemeClr>
                </a:solidFill>
              </a:rPr>
              <a:t>SocketChannel</a:t>
            </a:r>
            <a:endParaRPr lang="zh-CN" altLang="en-US">
              <a:solidFill>
                <a:schemeClr val="bg1">
                  <a:lumMod val="85000"/>
                </a:schemeClr>
              </a:solidFill>
            </a:endParaRPr>
          </a:p>
        </p:txBody>
      </p:sp>
      <p:sp>
        <p:nvSpPr>
          <p:cNvPr id="21" name="TextBox 20"/>
          <p:cNvSpPr txBox="1"/>
          <p:nvPr/>
        </p:nvSpPr>
        <p:spPr>
          <a:xfrm>
            <a:off x="4529972" y="4672171"/>
            <a:ext cx="2376264" cy="369332"/>
          </a:xfrm>
          <a:prstGeom prst="rect">
            <a:avLst/>
          </a:prstGeom>
          <a:noFill/>
        </p:spPr>
        <p:txBody>
          <a:bodyPr wrap="square" rtlCol="0">
            <a:spAutoFit/>
          </a:bodyPr>
          <a:lstStyle/>
          <a:p>
            <a:r>
              <a:rPr lang="en-US" altLang="zh-CN" smtClean="0">
                <a:solidFill>
                  <a:schemeClr val="bg1">
                    <a:lumMod val="85000"/>
                  </a:schemeClr>
                </a:solidFill>
              </a:rPr>
              <a:t>DatagramChannel</a:t>
            </a:r>
            <a:endParaRPr lang="zh-CN" altLang="en-US">
              <a:solidFill>
                <a:schemeClr val="bg1">
                  <a:lumMod val="85000"/>
                </a:schemeClr>
              </a:solidFill>
            </a:endParaRPr>
          </a:p>
        </p:txBody>
      </p:sp>
      <p:sp>
        <p:nvSpPr>
          <p:cNvPr id="22" name="TextBox 21"/>
          <p:cNvSpPr txBox="1"/>
          <p:nvPr/>
        </p:nvSpPr>
        <p:spPr>
          <a:xfrm>
            <a:off x="4530524" y="4252446"/>
            <a:ext cx="2376264" cy="369332"/>
          </a:xfrm>
          <a:prstGeom prst="rect">
            <a:avLst/>
          </a:prstGeom>
          <a:noFill/>
        </p:spPr>
        <p:txBody>
          <a:bodyPr wrap="square" rtlCol="0">
            <a:spAutoFit/>
          </a:bodyPr>
          <a:lstStyle/>
          <a:p>
            <a:r>
              <a:rPr lang="en-US" altLang="zh-CN" smtClean="0">
                <a:solidFill>
                  <a:schemeClr val="bg1">
                    <a:lumMod val="85000"/>
                  </a:schemeClr>
                </a:solidFill>
              </a:rPr>
              <a:t>ServerSocketChannel</a:t>
            </a:r>
            <a:endParaRPr lang="zh-CN" altLang="en-US">
              <a:solidFill>
                <a:schemeClr val="bg1">
                  <a:lumMod val="85000"/>
                </a:schemeClr>
              </a:solidFill>
            </a:endParaRPr>
          </a:p>
        </p:txBody>
      </p:sp>
      <p:cxnSp>
        <p:nvCxnSpPr>
          <p:cNvPr id="23" name="直接箭头连接符 22"/>
          <p:cNvCxnSpPr/>
          <p:nvPr/>
        </p:nvCxnSpPr>
        <p:spPr>
          <a:xfrm>
            <a:off x="2663788" y="4437112"/>
            <a:ext cx="1836204"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015716" y="3993093"/>
            <a:ext cx="2614683"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059832" y="4856837"/>
            <a:ext cx="1440160" cy="12323"/>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392490" cy="792088"/>
          </a:xfrm>
        </p:spPr>
        <p:txBody>
          <a:bodyPr>
            <a:normAutofit fontScale="90000"/>
          </a:bodyPr>
          <a:lstStyle/>
          <a:p>
            <a:r>
              <a:rPr kumimoji="1" lang="en-US" altLang="zh-CN" b="1" smtClean="0">
                <a:solidFill>
                  <a:schemeClr val="tx1"/>
                </a:solidFill>
                <a:latin typeface="+mn-lt"/>
                <a:ea typeface="宋体" panose="02010600030101010101" pitchFamily="2" charset="-122"/>
              </a:rPr>
              <a:t>FileChannel </a:t>
            </a:r>
            <a:r>
              <a:rPr kumimoji="1" lang="zh-CN" altLang="en-US" b="1" smtClean="0">
                <a:solidFill>
                  <a:schemeClr val="tx1"/>
                </a:solidFill>
                <a:latin typeface="+mn-lt"/>
                <a:ea typeface="宋体" panose="02010600030101010101" pitchFamily="2" charset="-122"/>
              </a:rPr>
              <a:t>的常用方法</a:t>
            </a:r>
            <a:endParaRPr kumimoji="1" lang="zh-CN" altLang="en-US" b="1">
              <a:solidFill>
                <a:schemeClr val="tx1"/>
              </a:solidFill>
              <a:latin typeface="+mn-lt"/>
              <a:ea typeface="宋体" panose="02010600030101010101" pitchFamily="2" charset="-122"/>
            </a:endParaRPr>
          </a:p>
        </p:txBody>
      </p:sp>
      <p:graphicFrame>
        <p:nvGraphicFramePr>
          <p:cNvPr id="4" name="表格 3"/>
          <p:cNvGraphicFramePr>
            <a:graphicFrameLocks noGrp="1"/>
          </p:cNvGraphicFramePr>
          <p:nvPr/>
        </p:nvGraphicFramePr>
        <p:xfrm>
          <a:off x="144016" y="1484784"/>
          <a:ext cx="8892480" cy="5176580"/>
        </p:xfrm>
        <a:graphic>
          <a:graphicData uri="http://schemas.openxmlformats.org/drawingml/2006/table">
            <a:tbl>
              <a:tblPr firstRow="1" bandRow="1">
                <a:tableStyleId>{5C22544A-7EE6-4342-B048-85BDC9FD1C3A}</a:tableStyleId>
              </a:tblPr>
              <a:tblGrid>
                <a:gridCol w="3563888"/>
                <a:gridCol w="5328592"/>
              </a:tblGrid>
              <a:tr h="453650">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nchor="ct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int read(ByteBuffer dst)</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从</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Channel </a:t>
                      </a:r>
                      <a:r>
                        <a:rPr lang="zh-CN" altLang="en-US" b="1" baseline="0" smtClean="0">
                          <a:solidFill>
                            <a:srgbClr val="C00000"/>
                          </a:solidFill>
                          <a:latin typeface="+mn-lt"/>
                          <a:ea typeface="宋体" panose="02010600030101010101" pitchFamily="2" charset="-122"/>
                        </a:rPr>
                        <a:t>中读入数据到 </a:t>
                      </a:r>
                      <a:r>
                        <a:rPr lang="en-US" altLang="zh-CN" b="1" baseline="0" smtClean="0">
                          <a:solidFill>
                            <a:srgbClr val="C00000"/>
                          </a:solidFill>
                          <a:latin typeface="+mn-lt"/>
                          <a:ea typeface="宋体" panose="02010600030101010101" pitchFamily="2" charset="-122"/>
                        </a:rPr>
                        <a:t>ByteBuffer</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long</a:t>
                      </a:r>
                      <a:r>
                        <a:rPr lang="en-US" altLang="zh-CN" b="1" baseline="0" smtClean="0">
                          <a:solidFill>
                            <a:srgbClr val="C00000"/>
                          </a:solidFill>
                          <a:latin typeface="+mn-lt"/>
                          <a:ea typeface="宋体" panose="02010600030101010101" pitchFamily="2" charset="-122"/>
                        </a:rPr>
                        <a:t> read(ByteBuffer[] dsts)</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Channel </a:t>
                      </a:r>
                      <a:r>
                        <a:rPr lang="zh-CN" altLang="en-US" b="1" baseline="0" smtClean="0">
                          <a:solidFill>
                            <a:srgbClr val="C00000"/>
                          </a:solidFill>
                          <a:latin typeface="+mn-lt"/>
                          <a:ea typeface="宋体" panose="02010600030101010101" pitchFamily="2" charset="-122"/>
                        </a:rPr>
                        <a:t>中的数据“分散”到 </a:t>
                      </a:r>
                      <a:r>
                        <a:rPr lang="en-US" altLang="zh-CN" b="1" baseline="0" smtClean="0">
                          <a:solidFill>
                            <a:srgbClr val="C00000"/>
                          </a:solidFill>
                          <a:latin typeface="+mn-lt"/>
                          <a:ea typeface="宋体" panose="02010600030101010101" pitchFamily="2" charset="-122"/>
                        </a:rPr>
                        <a:t>ByteBuffer[]</a:t>
                      </a:r>
                      <a:endParaRPr lang="zh-CN" altLang="en-US" b="1">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int</a:t>
                      </a:r>
                      <a:r>
                        <a:rPr lang="en-US" altLang="zh-CN" b="1" baseline="0" smtClean="0">
                          <a:solidFill>
                            <a:srgbClr val="C00000"/>
                          </a:solidFill>
                          <a:latin typeface="+mn-lt"/>
                          <a:ea typeface="宋体" panose="02010600030101010101" pitchFamily="2" charset="-122"/>
                        </a:rPr>
                        <a:t> write(ByteBuffer src)</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ByteBuffer </a:t>
                      </a:r>
                      <a:r>
                        <a:rPr lang="zh-CN" altLang="en-US" b="1" baseline="0" smtClean="0">
                          <a:solidFill>
                            <a:srgbClr val="C00000"/>
                          </a:solidFill>
                          <a:latin typeface="+mn-lt"/>
                          <a:ea typeface="宋体" panose="02010600030101010101" pitchFamily="2" charset="-122"/>
                        </a:rPr>
                        <a:t>中的数据写入到 </a:t>
                      </a:r>
                      <a:r>
                        <a:rPr lang="en-US" altLang="zh-CN" b="1" baseline="0" smtClean="0">
                          <a:solidFill>
                            <a:srgbClr val="C00000"/>
                          </a:solidFill>
                          <a:latin typeface="+mn-lt"/>
                          <a:ea typeface="宋体" panose="02010600030101010101" pitchFamily="2" charset="-122"/>
                        </a:rPr>
                        <a:t>Channel</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long write(ByteBuffer[] srcs)</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 </a:t>
                      </a:r>
                      <a:r>
                        <a:rPr lang="en-US" altLang="zh-CN" b="1" smtClean="0">
                          <a:solidFill>
                            <a:srgbClr val="C00000"/>
                          </a:solidFill>
                          <a:latin typeface="+mn-lt"/>
                          <a:ea typeface="宋体" panose="02010600030101010101" pitchFamily="2" charset="-122"/>
                        </a:rPr>
                        <a:t>ByteBuffer[] </a:t>
                      </a:r>
                      <a:r>
                        <a:rPr lang="zh-CN" altLang="en-US" b="1" smtClean="0">
                          <a:solidFill>
                            <a:srgbClr val="C00000"/>
                          </a:solidFill>
                          <a:latin typeface="+mn-lt"/>
                          <a:ea typeface="宋体" panose="02010600030101010101" pitchFamily="2" charset="-122"/>
                        </a:rPr>
                        <a:t>中的数据“聚集”到 </a:t>
                      </a:r>
                      <a:r>
                        <a:rPr lang="en-US" altLang="zh-CN" b="1" smtClean="0">
                          <a:solidFill>
                            <a:srgbClr val="C00000"/>
                          </a:solidFill>
                          <a:latin typeface="+mn-lt"/>
                          <a:ea typeface="宋体" panose="02010600030101010101" pitchFamily="2" charset="-122"/>
                        </a:rPr>
                        <a:t>Channel</a:t>
                      </a:r>
                      <a:endParaRPr lang="zh-CN" altLang="en-US" b="1">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MappedByteBuffer map(MapMode</a:t>
                      </a:r>
                      <a:r>
                        <a:rPr lang="en-US" altLang="zh-CN" b="1" baseline="0" smtClean="0">
                          <a:solidFill>
                            <a:srgbClr val="C00000"/>
                          </a:solidFill>
                          <a:latin typeface="+mn-lt"/>
                          <a:ea typeface="宋体" panose="02010600030101010101" pitchFamily="2" charset="-122"/>
                        </a:rPr>
                        <a:t> mode,long position,long size)</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en-US" altLang="zh-CN" b="1" smtClean="0">
                          <a:solidFill>
                            <a:srgbClr val="C00000"/>
                          </a:solidFill>
                          <a:latin typeface="+mn-lt"/>
                          <a:ea typeface="宋体" panose="02010600030101010101" pitchFamily="2" charset="-122"/>
                        </a:rPr>
                        <a:t>Channel</a:t>
                      </a:r>
                      <a:r>
                        <a:rPr lang="zh-CN" altLang="en-US" b="1" smtClean="0">
                          <a:solidFill>
                            <a:srgbClr val="C00000"/>
                          </a:solidFill>
                          <a:latin typeface="+mn-lt"/>
                          <a:ea typeface="宋体" panose="02010600030101010101" pitchFamily="2" charset="-122"/>
                        </a:rPr>
                        <a:t>对应的部分或全部数据映射到</a:t>
                      </a:r>
                      <a:r>
                        <a:rPr lang="en-US" altLang="zh-CN" b="1" smtClean="0">
                          <a:solidFill>
                            <a:srgbClr val="C00000"/>
                          </a:solidFill>
                          <a:latin typeface="+mn-lt"/>
                          <a:ea typeface="宋体" panose="02010600030101010101" pitchFamily="2" charset="-122"/>
                        </a:rPr>
                        <a:t>ByteBuffer</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long</a:t>
                      </a:r>
                      <a:r>
                        <a:rPr lang="en-US" altLang="zh-CN" baseline="0" smtClean="0">
                          <a:latin typeface="+mn-lt"/>
                          <a:ea typeface="宋体" panose="02010600030101010101" pitchFamily="2" charset="-122"/>
                        </a:rPr>
                        <a:t> position()</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返回此通道的文件位置</a:t>
                      </a:r>
                      <a:endParaRPr lang="en-US" altLang="zh-CN" smtClean="0">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FileChannel</a:t>
                      </a:r>
                      <a:r>
                        <a:rPr lang="en-US" altLang="zh-CN" baseline="0" smtClean="0">
                          <a:latin typeface="+mn-lt"/>
                          <a:ea typeface="宋体" panose="02010600030101010101" pitchFamily="2" charset="-122"/>
                        </a:rPr>
                        <a:t> position(long p)</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设置此通道的文件位置</a:t>
                      </a:r>
                      <a:endParaRPr lang="en-US" altLang="zh-CN" smtClean="0">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long size()</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返回此通道的文件的当前大小</a:t>
                      </a:r>
                      <a:endParaRPr lang="zh-CN" altLang="en-US" b="1">
                        <a:solidFill>
                          <a:srgbClr val="C00000"/>
                        </a:solidFill>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FileChannel</a:t>
                      </a:r>
                      <a:r>
                        <a:rPr lang="en-US" altLang="zh-CN" baseline="0" smtClean="0">
                          <a:latin typeface="+mn-lt"/>
                          <a:ea typeface="宋体" panose="02010600030101010101" pitchFamily="2" charset="-122"/>
                        </a:rPr>
                        <a:t> truncate(long s)</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将此通道的文件截取为给定大小</a:t>
                      </a:r>
                      <a:endParaRPr lang="zh-CN" altLang="en-US">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void</a:t>
                      </a:r>
                      <a:r>
                        <a:rPr lang="en-US" altLang="zh-CN" baseline="0" smtClean="0">
                          <a:latin typeface="+mn-lt"/>
                          <a:ea typeface="宋体" panose="02010600030101010101" pitchFamily="2" charset="-122"/>
                        </a:rPr>
                        <a:t> force(boolean metaData)</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强制将所有对此通道的文件更新写入到存储设备中</a:t>
                      </a:r>
                      <a:endParaRPr lang="zh-CN" altLang="en-US">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176464" cy="792088"/>
          </a:xfrm>
        </p:spPr>
        <p:txBody>
          <a:bodyPr>
            <a:normAutofit/>
          </a:bodyPr>
          <a:lstStyle/>
          <a:p>
            <a:r>
              <a:rPr kumimoji="1" lang="zh-CN" altLang="en-US" b="1" smtClean="0">
                <a:latin typeface="+mn-lt"/>
                <a:ea typeface="宋体" panose="02010600030101010101" pitchFamily="2" charset="-122"/>
              </a:rPr>
              <a:t>通道的数据传输</a:t>
            </a:r>
            <a:endParaRPr kumimoji="1" lang="zh-CN" altLang="en-US" b="1">
              <a:solidFill>
                <a:schemeClr val="tx1"/>
              </a:solidFill>
              <a:latin typeface="+mn-lt"/>
              <a:ea typeface="宋体" panose="02010600030101010101" pitchFamily="2" charset="-122"/>
            </a:endParaRPr>
          </a:p>
        </p:txBody>
      </p:sp>
      <p:sp>
        <p:nvSpPr>
          <p:cNvPr id="5" name="文本框 4"/>
          <p:cNvSpPr txBox="1"/>
          <p:nvPr/>
        </p:nvSpPr>
        <p:spPr>
          <a:xfrm>
            <a:off x="560123" y="1700808"/>
            <a:ext cx="8023749"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400" smtClean="0">
                <a:ea typeface="宋体" panose="02010600030101010101" pitchFamily="2" charset="-122"/>
              </a:rPr>
              <a:t>从 </a:t>
            </a:r>
            <a:r>
              <a:rPr lang="en-US" altLang="zh-CN" sz="2400" smtClean="0">
                <a:ea typeface="宋体" panose="02010600030101010101" pitchFamily="2" charset="-122"/>
              </a:rPr>
              <a:t>Channel </a:t>
            </a:r>
            <a:r>
              <a:rPr lang="zh-CN" altLang="en-US" sz="2400" smtClean="0">
                <a:ea typeface="宋体" panose="02010600030101010101" pitchFamily="2" charset="-122"/>
              </a:rPr>
              <a:t>读取数据到 </a:t>
            </a:r>
            <a:r>
              <a:rPr lang="en-US" altLang="zh-CN" sz="2400" smtClean="0">
                <a:ea typeface="宋体" panose="02010600030101010101" pitchFamily="2" charset="-122"/>
              </a:rPr>
              <a:t>Buffer</a:t>
            </a:r>
            <a:endParaRPr lang="en-US" altLang="zh-CN" sz="2400" smtClean="0">
              <a:ea typeface="宋体" panose="02010600030101010101" pitchFamily="2" charset="-122"/>
            </a:endParaRPr>
          </a:p>
          <a:p>
            <a:pPr>
              <a:lnSpc>
                <a:spcPct val="150000"/>
              </a:lnSpc>
            </a:pPr>
            <a:r>
              <a:rPr lang="en-US" altLang="zh-CN" sz="2400" smtClean="0">
                <a:ea typeface="宋体" panose="02010600030101010101" pitchFamily="2" charset="-122"/>
              </a:rPr>
              <a:t>      </a:t>
            </a:r>
            <a:r>
              <a:rPr lang="zh-CN" altLang="en-US" sz="2400" smtClean="0">
                <a:ea typeface="宋体" panose="02010600030101010101" pitchFamily="2" charset="-122"/>
              </a:rPr>
              <a:t>例如：</a:t>
            </a:r>
            <a:endParaRPr lang="en-US" altLang="zh-CN" sz="2400" smtClean="0">
              <a:ea typeface="宋体" panose="02010600030101010101" pitchFamily="2" charset="-122"/>
            </a:endParaRPr>
          </a:p>
          <a:p>
            <a:pPr>
              <a:lnSpc>
                <a:spcPct val="150000"/>
              </a:lnSpc>
            </a:pPr>
            <a:endParaRPr lang="en-US" altLang="zh-CN" sz="2400" smtClean="0">
              <a:ea typeface="宋体" panose="02010600030101010101" pitchFamily="2" charset="-122"/>
            </a:endParaRPr>
          </a:p>
          <a:p>
            <a:pPr>
              <a:lnSpc>
                <a:spcPct val="150000"/>
              </a:lnSpc>
            </a:pPr>
            <a:endParaRPr lang="en-US" altLang="zh-CN" sz="2400">
              <a:ea typeface="宋体" panose="02010600030101010101" pitchFamily="2" charset="-122"/>
            </a:endParaRPr>
          </a:p>
          <a:p>
            <a:pPr marL="457200" indent="-457200">
              <a:lnSpc>
                <a:spcPct val="150000"/>
              </a:lnSpc>
              <a:buFont typeface="Wingdings" panose="05000000000000000000" pitchFamily="2" charset="2"/>
              <a:buChar char="l"/>
            </a:pPr>
            <a:r>
              <a:rPr lang="zh-CN" altLang="en-US" sz="2400">
                <a:ea typeface="宋体" panose="02010600030101010101" pitchFamily="2" charset="-122"/>
              </a:rPr>
              <a:t>将 </a:t>
            </a:r>
            <a:r>
              <a:rPr lang="en-US" altLang="zh-CN" sz="2400">
                <a:ea typeface="宋体" panose="02010600030101010101" pitchFamily="2" charset="-122"/>
              </a:rPr>
              <a:t>Buffer </a:t>
            </a:r>
            <a:r>
              <a:rPr lang="zh-CN" altLang="en-US" sz="2400">
                <a:ea typeface="宋体" panose="02010600030101010101" pitchFamily="2" charset="-122"/>
              </a:rPr>
              <a:t>中数据写入 </a:t>
            </a:r>
            <a:r>
              <a:rPr lang="en-US" altLang="zh-CN" sz="2400">
                <a:ea typeface="宋体" panose="02010600030101010101" pitchFamily="2" charset="-122"/>
              </a:rPr>
              <a:t>Channel</a:t>
            </a:r>
            <a:endParaRPr lang="en-US" altLang="zh-CN" sz="2400">
              <a:ea typeface="宋体" panose="02010600030101010101" pitchFamily="2" charset="-122"/>
            </a:endParaRPr>
          </a:p>
          <a:p>
            <a:pPr>
              <a:lnSpc>
                <a:spcPct val="150000"/>
              </a:lnSpc>
            </a:pPr>
            <a:r>
              <a:rPr lang="en-US" altLang="zh-CN" sz="2400">
                <a:ea typeface="宋体" panose="02010600030101010101" pitchFamily="2" charset="-122"/>
              </a:rPr>
              <a:t>       </a:t>
            </a:r>
            <a:r>
              <a:rPr lang="zh-CN" altLang="en-US" sz="2400">
                <a:ea typeface="宋体" panose="02010600030101010101" pitchFamily="2" charset="-122"/>
              </a:rPr>
              <a:t>例如：</a:t>
            </a:r>
            <a:endParaRPr lang="en-US" altLang="zh-CN" sz="2400">
              <a:ea typeface="宋体" panose="02010600030101010101" pitchFamily="2" charset="-122"/>
            </a:endParaRPr>
          </a:p>
          <a:p>
            <a:pPr>
              <a:lnSpc>
                <a:spcPct val="150000"/>
              </a:lnSpc>
            </a:pPr>
            <a:r>
              <a:rPr lang="en-US" altLang="zh-CN" sz="2400" smtClean="0">
                <a:ea typeface="宋体" panose="02010600030101010101" pitchFamily="2" charset="-122"/>
              </a:rPr>
              <a:t> </a:t>
            </a:r>
            <a:endParaRPr lang="en-US" altLang="zh-CN" sz="24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528974" y="2971591"/>
            <a:ext cx="5676900" cy="714375"/>
          </a:xfrm>
          <a:prstGeom prst="rect">
            <a:avLst/>
          </a:prstGeom>
        </p:spPr>
      </p:pic>
      <p:pic>
        <p:nvPicPr>
          <p:cNvPr id="3" name="图片 2"/>
          <p:cNvPicPr>
            <a:picLocks noChangeAspect="1"/>
          </p:cNvPicPr>
          <p:nvPr/>
        </p:nvPicPr>
        <p:blipFill>
          <a:blip r:embed="rId2"/>
          <a:stretch>
            <a:fillRect/>
          </a:stretch>
        </p:blipFill>
        <p:spPr>
          <a:xfrm>
            <a:off x="1504947" y="5194460"/>
            <a:ext cx="6134100" cy="742950"/>
          </a:xfrm>
          <a:prstGeom prst="rect">
            <a:avLst/>
          </a:prstGeom>
        </p:spPr>
      </p:pic>
      <p:sp>
        <p:nvSpPr>
          <p:cNvPr id="4" name="矩形 3"/>
          <p:cNvSpPr/>
          <p:nvPr/>
        </p:nvSpPr>
        <p:spPr>
          <a:xfrm>
            <a:off x="5888717" y="5613827"/>
            <a:ext cx="1584176" cy="351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61422" y="3331631"/>
            <a:ext cx="1368152" cy="354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12-1 Java NIO </a:t>
            </a:r>
            <a:r>
              <a:rPr lang="zh-CN" altLang="en-US" sz="4800" smtClean="0">
                <a:solidFill>
                  <a:schemeClr val="bg1"/>
                </a:solidFill>
                <a:ea typeface="隶书" panose="02010509060101010101" pitchFamily="49" charset="-122"/>
              </a:rPr>
              <a:t>概述</a:t>
            </a:r>
            <a:endParaRPr lang="zh-CN" altLang="en-US" sz="4800" dirty="0">
              <a:solidFill>
                <a:schemeClr val="bg1"/>
              </a:solidFill>
              <a:ea typeface="隶书"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888421"/>
            <a:ext cx="6048672" cy="523220"/>
          </a:xfrm>
          <a:prstGeom prst="rect">
            <a:avLst/>
          </a:prstGeom>
          <a:noFill/>
        </p:spPr>
        <p:txBody>
          <a:bodyPr wrap="square" rtlCol="0">
            <a:spAutoFit/>
          </a:bodyPr>
          <a:lstStyle/>
          <a:p>
            <a:pPr algn="ctr"/>
            <a:r>
              <a:rPr lang="zh-CN" altLang="en-US" sz="2800" b="1">
                <a:latin typeface="宋体" panose="02010600030101010101" pitchFamily="2" charset="-122"/>
                <a:ea typeface="宋体" panose="02010600030101010101" pitchFamily="2" charset="-122"/>
              </a:rPr>
              <a:t>使用直接缓冲区：物理内存映射文件</a:t>
            </a:r>
            <a:endParaRPr lang="zh-CN" altLang="en-US" sz="2800" b="1">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317" y="1844824"/>
            <a:ext cx="873936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4121" y="1700808"/>
            <a:ext cx="8023749" cy="46166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b="1">
                <a:ea typeface="宋体" panose="02010600030101010101" pitchFamily="2" charset="-122"/>
              </a:rPr>
              <a:t>将数据从源通道传输</a:t>
            </a:r>
            <a:r>
              <a:rPr lang="zh-CN" altLang="en-US" sz="2400" b="1" smtClean="0">
                <a:ea typeface="宋体" panose="02010600030101010101" pitchFamily="2" charset="-122"/>
              </a:rPr>
              <a:t>到其他 </a:t>
            </a:r>
            <a:r>
              <a:rPr lang="en-US" altLang="zh-CN" sz="2400" b="1" smtClean="0">
                <a:ea typeface="宋体" panose="02010600030101010101" pitchFamily="2" charset="-122"/>
              </a:rPr>
              <a:t>Channel </a:t>
            </a:r>
            <a:r>
              <a:rPr lang="zh-CN" altLang="en-US" sz="2400" b="1" smtClean="0">
                <a:ea typeface="宋体" panose="02010600030101010101" pitchFamily="2" charset="-122"/>
              </a:rPr>
              <a:t>中：</a:t>
            </a:r>
            <a:endParaRPr lang="en-US" altLang="zh-CN" sz="2400" b="1">
              <a:ea typeface="宋体" panose="02010600030101010101" pitchFamily="2" charset="-122"/>
            </a:endParaRPr>
          </a:p>
        </p:txBody>
      </p:sp>
      <p:sp>
        <p:nvSpPr>
          <p:cNvPr id="8" name="Rectangle 2"/>
          <p:cNvSpPr>
            <a:spLocks noGrp="1" noChangeArrowheads="1"/>
          </p:cNvSpPr>
          <p:nvPr>
            <p:ph type="title"/>
          </p:nvPr>
        </p:nvSpPr>
        <p:spPr>
          <a:xfrm>
            <a:off x="590872" y="785794"/>
            <a:ext cx="8229600" cy="857256"/>
          </a:xfrm>
        </p:spPr>
        <p:txBody>
          <a:bodyPr>
            <a:normAutofit/>
          </a:bodyPr>
          <a:lstStyle/>
          <a:p>
            <a:r>
              <a:rPr lang="en-US" altLang="zh-CN" b="1" smtClean="0">
                <a:latin typeface="+mn-lt"/>
                <a:ea typeface="宋体" panose="02010600030101010101" pitchFamily="2" charset="-122"/>
              </a:rPr>
              <a:t>transferTo()</a:t>
            </a:r>
            <a:endParaRPr lang="zh-CN" altLang="en-US" b="1">
              <a:latin typeface="+mn-lt"/>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07" y="2204864"/>
            <a:ext cx="8023749" cy="4221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0123" y="1840745"/>
            <a:ext cx="8023749" cy="46166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b="1">
                <a:ea typeface="宋体" panose="02010600030101010101" pitchFamily="2" charset="-122"/>
              </a:rPr>
              <a:t>将数据从源通道传输</a:t>
            </a:r>
            <a:r>
              <a:rPr lang="zh-CN" altLang="en-US" sz="2400" b="1" smtClean="0">
                <a:ea typeface="宋体" panose="02010600030101010101" pitchFamily="2" charset="-122"/>
              </a:rPr>
              <a:t>到其他 </a:t>
            </a:r>
            <a:r>
              <a:rPr lang="en-US" altLang="zh-CN" sz="2400" b="1" smtClean="0">
                <a:ea typeface="宋体" panose="02010600030101010101" pitchFamily="2" charset="-122"/>
              </a:rPr>
              <a:t>Channel </a:t>
            </a:r>
            <a:r>
              <a:rPr lang="zh-CN" altLang="en-US" sz="2400" b="1" smtClean="0">
                <a:ea typeface="宋体" panose="02010600030101010101" pitchFamily="2" charset="-122"/>
              </a:rPr>
              <a:t>中：</a:t>
            </a:r>
            <a:endParaRPr lang="en-US" altLang="zh-CN" sz="2400" b="1">
              <a:ea typeface="宋体" panose="02010600030101010101" pitchFamily="2" charset="-122"/>
            </a:endParaRPr>
          </a:p>
        </p:txBody>
      </p:sp>
      <p:sp>
        <p:nvSpPr>
          <p:cNvPr id="8" name="Rectangle 2"/>
          <p:cNvSpPr>
            <a:spLocks noGrp="1" noChangeArrowheads="1"/>
          </p:cNvSpPr>
          <p:nvPr>
            <p:ph type="title"/>
          </p:nvPr>
        </p:nvSpPr>
        <p:spPr>
          <a:xfrm>
            <a:off x="590872" y="785794"/>
            <a:ext cx="8229600" cy="857256"/>
          </a:xfrm>
        </p:spPr>
        <p:txBody>
          <a:bodyPr>
            <a:normAutofit/>
          </a:bodyPr>
          <a:lstStyle/>
          <a:p>
            <a:r>
              <a:rPr lang="en-US" altLang="zh-CN" b="1" smtClean="0">
                <a:latin typeface="+mn-lt"/>
                <a:ea typeface="宋体" panose="02010600030101010101" pitchFamily="2" charset="-122"/>
              </a:rPr>
              <a:t>transferFrom()</a:t>
            </a:r>
            <a:endParaRPr lang="zh-CN" altLang="en-US" b="1">
              <a:latin typeface="+mn-lt"/>
              <a:ea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144" y="2356505"/>
            <a:ext cx="8116328" cy="424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46856" y="785794"/>
            <a:ext cx="8229600" cy="857256"/>
          </a:xfrm>
        </p:spPr>
        <p:txBody>
          <a:bodyPr>
            <a:normAutofit/>
          </a:bodyPr>
          <a:lstStyle/>
          <a:p>
            <a:r>
              <a:rPr lang="zh-CN" altLang="zh-CN" b="1">
                <a:latin typeface="+mn-lt"/>
                <a:ea typeface="宋体" panose="02010600030101010101" pitchFamily="2" charset="-122"/>
              </a:rPr>
              <a:t>分散</a:t>
            </a:r>
            <a:r>
              <a:rPr lang="en-US" altLang="zh-CN" b="1">
                <a:latin typeface="+mn-lt"/>
                <a:ea typeface="宋体" panose="02010600030101010101" pitchFamily="2" charset="-122"/>
              </a:rPr>
              <a:t>(</a:t>
            </a:r>
            <a:r>
              <a:rPr lang="en-US" altLang="zh-CN" b="1" smtClean="0">
                <a:latin typeface="+mn-lt"/>
                <a:ea typeface="宋体" panose="02010600030101010101" pitchFamily="2" charset="-122"/>
              </a:rPr>
              <a:t>Scatter)</a:t>
            </a:r>
            <a:r>
              <a:rPr lang="zh-CN" altLang="en-US" b="1" smtClean="0">
                <a:latin typeface="+mn-lt"/>
                <a:ea typeface="宋体" panose="02010600030101010101" pitchFamily="2" charset="-122"/>
              </a:rPr>
              <a:t>读取</a:t>
            </a:r>
            <a:r>
              <a:rPr lang="zh-CN" altLang="zh-CN" b="1" smtClean="0">
                <a:latin typeface="+mn-lt"/>
                <a:ea typeface="宋体" panose="02010600030101010101" pitchFamily="2" charset="-122"/>
              </a:rPr>
              <a:t>和</a:t>
            </a:r>
            <a:r>
              <a:rPr lang="zh-CN" altLang="zh-CN" b="1">
                <a:latin typeface="+mn-lt"/>
                <a:ea typeface="宋体" panose="02010600030101010101" pitchFamily="2" charset="-122"/>
              </a:rPr>
              <a:t>聚集</a:t>
            </a:r>
            <a:r>
              <a:rPr lang="en-US" altLang="zh-CN" b="1">
                <a:latin typeface="+mn-lt"/>
                <a:ea typeface="宋体" panose="02010600030101010101" pitchFamily="2" charset="-122"/>
              </a:rPr>
              <a:t>(Gather</a:t>
            </a:r>
            <a:r>
              <a:rPr lang="en-US" altLang="zh-CN" b="1" smtClean="0">
                <a:latin typeface="+mn-lt"/>
                <a:ea typeface="宋体" panose="02010600030101010101" pitchFamily="2" charset="-122"/>
              </a:rPr>
              <a:t>)</a:t>
            </a:r>
            <a:r>
              <a:rPr lang="zh-CN" altLang="en-US" b="1" smtClean="0">
                <a:latin typeface="+mn-lt"/>
                <a:ea typeface="宋体" panose="02010600030101010101" pitchFamily="2" charset="-122"/>
              </a:rPr>
              <a:t>写入</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696200" cy="4397178"/>
          </a:xfrm>
        </p:spPr>
        <p:txBody>
          <a:bodyPr>
            <a:normAutofit/>
          </a:bodyPr>
          <a:lstStyle/>
          <a:p>
            <a:pPr>
              <a:lnSpc>
                <a:spcPct val="150000"/>
              </a:lnSpc>
              <a:buFont typeface="Wingdings" panose="05000000000000000000" pitchFamily="2" charset="2"/>
              <a:buChar char="l"/>
            </a:pPr>
            <a:r>
              <a:rPr lang="zh-CN" altLang="en-US" sz="2000" smtClean="0">
                <a:ea typeface="宋体" panose="02010600030101010101" pitchFamily="2" charset="-122"/>
              </a:rPr>
              <a:t>分散读取（</a:t>
            </a:r>
            <a:r>
              <a:rPr lang="en-US" altLang="zh-CN" sz="2000" smtClean="0">
                <a:ea typeface="宋体" panose="02010600030101010101" pitchFamily="2" charset="-122"/>
              </a:rPr>
              <a:t>Scattering Reads</a:t>
            </a:r>
            <a:r>
              <a:rPr lang="zh-CN" altLang="en-US" sz="2000" smtClean="0">
                <a:ea typeface="宋体" panose="02010600030101010101" pitchFamily="2" charset="-122"/>
              </a:rPr>
              <a:t>）是指从 </a:t>
            </a:r>
            <a:r>
              <a:rPr lang="en-US" altLang="zh-CN" sz="2000" smtClean="0">
                <a:ea typeface="宋体" panose="02010600030101010101" pitchFamily="2" charset="-122"/>
              </a:rPr>
              <a:t>Channel </a:t>
            </a:r>
            <a:r>
              <a:rPr lang="zh-CN" altLang="en-US" sz="2000" smtClean="0">
                <a:ea typeface="宋体" panose="02010600030101010101" pitchFamily="2" charset="-122"/>
              </a:rPr>
              <a:t>中</a:t>
            </a:r>
            <a:r>
              <a:rPr lang="zh-CN" altLang="en-US" sz="2000">
                <a:ea typeface="宋体" panose="02010600030101010101" pitchFamily="2" charset="-122"/>
              </a:rPr>
              <a:t>读取的数据</a:t>
            </a:r>
            <a:r>
              <a:rPr lang="zh-CN" altLang="en-US" sz="2000" smtClean="0">
                <a:ea typeface="宋体" panose="02010600030101010101" pitchFamily="2" charset="-122"/>
              </a:rPr>
              <a:t>“分散”</a:t>
            </a:r>
            <a:r>
              <a:rPr lang="zh-CN" altLang="en-US" sz="2000">
                <a:ea typeface="宋体" panose="02010600030101010101" pitchFamily="2" charset="-122"/>
              </a:rPr>
              <a:t>到多</a:t>
            </a:r>
            <a:r>
              <a:rPr lang="zh-CN" altLang="en-US" sz="2000" smtClean="0">
                <a:ea typeface="宋体" panose="02010600030101010101" pitchFamily="2" charset="-122"/>
              </a:rPr>
              <a:t>个 </a:t>
            </a:r>
            <a:r>
              <a:rPr lang="en-US" altLang="zh-CN" sz="2000" smtClean="0">
                <a:ea typeface="宋体" panose="02010600030101010101" pitchFamily="2" charset="-122"/>
              </a:rPr>
              <a:t>Buffer </a:t>
            </a:r>
            <a:r>
              <a:rPr lang="zh-CN" altLang="en-US" sz="2000" smtClean="0">
                <a:ea typeface="宋体" panose="02010600030101010101" pitchFamily="2" charset="-122"/>
              </a:rPr>
              <a:t>中。</a:t>
            </a:r>
            <a:endParaRPr lang="en-US" altLang="zh-CN" sz="2000" smtClean="0">
              <a:ea typeface="宋体" panose="02010600030101010101" pitchFamily="2" charset="-122"/>
            </a:endParaRPr>
          </a:p>
          <a:p>
            <a:pPr>
              <a:lnSpc>
                <a:spcPct val="150000"/>
              </a:lnSpc>
              <a:buFont typeface="Wingdings" panose="05000000000000000000" pitchFamily="2" charset="2"/>
              <a:buChar char="l"/>
            </a:pPr>
            <a:endParaRPr lang="en-US" altLang="zh-CN" smtClean="0">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1800" y="2708919"/>
            <a:ext cx="3600400" cy="3242913"/>
          </a:xfrm>
          <a:prstGeom prst="rect">
            <a:avLst/>
          </a:prstGeom>
        </p:spPr>
      </p:pic>
      <p:sp>
        <p:nvSpPr>
          <p:cNvPr id="7" name="文本框 6"/>
          <p:cNvSpPr txBox="1"/>
          <p:nvPr/>
        </p:nvSpPr>
        <p:spPr>
          <a:xfrm>
            <a:off x="755576" y="5985328"/>
            <a:ext cx="7992888" cy="400110"/>
          </a:xfrm>
          <a:prstGeom prst="rect">
            <a:avLst/>
          </a:prstGeom>
          <a:noFill/>
        </p:spPr>
        <p:txBody>
          <a:bodyPr wrap="square" rtlCol="0">
            <a:spAutoFit/>
          </a:bodyPr>
          <a:lstStyle/>
          <a:p>
            <a:r>
              <a:rPr lang="zh-CN" altLang="en-US" sz="2000" smtClean="0">
                <a:solidFill>
                  <a:srgbClr val="0000FF"/>
                </a:solidFill>
                <a:ea typeface="宋体" panose="02010600030101010101" pitchFamily="2" charset="-122"/>
              </a:rPr>
              <a:t>注意：按照缓冲区的顺序，从 </a:t>
            </a:r>
            <a:r>
              <a:rPr lang="en-US" altLang="zh-CN" sz="2000" smtClean="0">
                <a:solidFill>
                  <a:srgbClr val="0000FF"/>
                </a:solidFill>
                <a:ea typeface="宋体" panose="02010600030101010101" pitchFamily="2" charset="-122"/>
              </a:rPr>
              <a:t>Channel </a:t>
            </a:r>
            <a:r>
              <a:rPr lang="zh-CN" altLang="en-US" sz="2000" smtClean="0">
                <a:solidFill>
                  <a:srgbClr val="0000FF"/>
                </a:solidFill>
                <a:ea typeface="宋体" panose="02010600030101010101" pitchFamily="2" charset="-122"/>
              </a:rPr>
              <a:t>中读取的数据依次将 </a:t>
            </a:r>
            <a:r>
              <a:rPr lang="en-US" altLang="zh-CN" sz="2000" smtClean="0">
                <a:solidFill>
                  <a:srgbClr val="0000FF"/>
                </a:solidFill>
                <a:ea typeface="宋体" panose="02010600030101010101" pitchFamily="2" charset="-122"/>
              </a:rPr>
              <a:t>Buffer </a:t>
            </a:r>
            <a:r>
              <a:rPr lang="zh-CN" altLang="en-US" sz="2000" smtClean="0">
                <a:solidFill>
                  <a:srgbClr val="0000FF"/>
                </a:solidFill>
                <a:ea typeface="宋体" panose="02010600030101010101" pitchFamily="2" charset="-122"/>
              </a:rPr>
              <a:t>填满。</a:t>
            </a:r>
            <a:endParaRPr lang="zh-CN" altLang="en-US" sz="20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type="body" idx="1"/>
          </p:nvPr>
        </p:nvSpPr>
        <p:spPr>
          <a:xfrm>
            <a:off x="683568" y="1772816"/>
            <a:ext cx="7696200" cy="4397178"/>
          </a:xfrm>
        </p:spPr>
        <p:txBody>
          <a:bodyPr>
            <a:normAutofit/>
          </a:bodyPr>
          <a:lstStyle/>
          <a:p>
            <a:pPr>
              <a:lnSpc>
                <a:spcPct val="150000"/>
              </a:lnSpc>
              <a:buFont typeface="Wingdings" panose="05000000000000000000" pitchFamily="2" charset="2"/>
              <a:buChar char="l"/>
            </a:pPr>
            <a:r>
              <a:rPr lang="zh-CN" altLang="en-US" sz="2000" smtClean="0">
                <a:ea typeface="宋体" panose="02010600030101010101" pitchFamily="2" charset="-122"/>
              </a:rPr>
              <a:t>聚集写入（</a:t>
            </a:r>
            <a:r>
              <a:rPr lang="en-US" altLang="zh-CN" sz="2000" smtClean="0">
                <a:ea typeface="宋体" panose="02010600030101010101" pitchFamily="2" charset="-122"/>
              </a:rPr>
              <a:t>Gathering Writes</a:t>
            </a:r>
            <a:r>
              <a:rPr lang="zh-CN" altLang="en-US" sz="2000" smtClean="0">
                <a:ea typeface="宋体" panose="02010600030101010101" pitchFamily="2" charset="-122"/>
              </a:rPr>
              <a:t>）是指将</a:t>
            </a:r>
            <a:r>
              <a:rPr lang="zh-CN" altLang="en-US" sz="2000">
                <a:ea typeface="宋体" panose="02010600030101010101" pitchFamily="2" charset="-122"/>
              </a:rPr>
              <a:t>多</a:t>
            </a:r>
            <a:r>
              <a:rPr lang="zh-CN" altLang="en-US" sz="2000" smtClean="0">
                <a:ea typeface="宋体" panose="02010600030101010101" pitchFamily="2" charset="-122"/>
              </a:rPr>
              <a:t>个 </a:t>
            </a:r>
            <a:r>
              <a:rPr lang="en-US" altLang="zh-CN" sz="2000" smtClean="0">
                <a:ea typeface="宋体" panose="02010600030101010101" pitchFamily="2" charset="-122"/>
              </a:rPr>
              <a:t>Buffer </a:t>
            </a:r>
            <a:r>
              <a:rPr lang="zh-CN" altLang="en-US" sz="2000" smtClean="0">
                <a:ea typeface="宋体" panose="02010600030101010101" pitchFamily="2" charset="-122"/>
              </a:rPr>
              <a:t>中</a:t>
            </a:r>
            <a:r>
              <a:rPr lang="zh-CN" altLang="en-US" sz="2000">
                <a:ea typeface="宋体" panose="02010600030101010101" pitchFamily="2" charset="-122"/>
              </a:rPr>
              <a:t>的数据</a:t>
            </a:r>
            <a:r>
              <a:rPr lang="zh-CN" altLang="en-US" sz="2000" smtClean="0">
                <a:ea typeface="宋体" panose="02010600030101010101" pitchFamily="2" charset="-122"/>
              </a:rPr>
              <a:t>“聚集”到 </a:t>
            </a:r>
            <a:r>
              <a:rPr lang="en-US" altLang="zh-CN" sz="2000" smtClean="0">
                <a:ea typeface="宋体" panose="02010600030101010101" pitchFamily="2" charset="-122"/>
              </a:rPr>
              <a:t>Channel</a:t>
            </a:r>
            <a:r>
              <a:rPr lang="zh-CN" altLang="en-US" sz="2000">
                <a:ea typeface="宋体" panose="02010600030101010101" pitchFamily="2" charset="-122"/>
              </a:rPr>
              <a:t>。</a:t>
            </a:r>
            <a:endParaRPr lang="zh-CN" altLang="en-US" sz="2000">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792" y="2636912"/>
            <a:ext cx="3528392" cy="3178055"/>
          </a:xfrm>
          <a:prstGeom prst="rect">
            <a:avLst/>
          </a:prstGeom>
        </p:spPr>
      </p:pic>
      <p:sp>
        <p:nvSpPr>
          <p:cNvPr id="6" name="文本框 5"/>
          <p:cNvSpPr txBox="1"/>
          <p:nvPr/>
        </p:nvSpPr>
        <p:spPr>
          <a:xfrm>
            <a:off x="683568" y="5985328"/>
            <a:ext cx="8064896" cy="400110"/>
          </a:xfrm>
          <a:prstGeom prst="rect">
            <a:avLst/>
          </a:prstGeom>
          <a:noFill/>
        </p:spPr>
        <p:txBody>
          <a:bodyPr wrap="square" rtlCol="0">
            <a:spAutoFit/>
          </a:bodyPr>
          <a:lstStyle/>
          <a:p>
            <a:r>
              <a:rPr lang="zh-CN" altLang="en-US" sz="2000" smtClean="0">
                <a:solidFill>
                  <a:srgbClr val="0000FF"/>
                </a:solidFill>
                <a:ea typeface="宋体" panose="02010600030101010101" pitchFamily="2" charset="-122"/>
              </a:rPr>
              <a:t>注意：按照缓冲区的顺序，写入 </a:t>
            </a:r>
            <a:r>
              <a:rPr lang="en-US" altLang="zh-CN" sz="2000" smtClean="0">
                <a:solidFill>
                  <a:srgbClr val="0000FF"/>
                </a:solidFill>
                <a:ea typeface="宋体" panose="02010600030101010101" pitchFamily="2" charset="-122"/>
              </a:rPr>
              <a:t>position </a:t>
            </a:r>
            <a:r>
              <a:rPr lang="zh-CN" altLang="en-US" sz="2000" smtClean="0">
                <a:solidFill>
                  <a:srgbClr val="0000FF"/>
                </a:solidFill>
                <a:ea typeface="宋体" panose="02010600030101010101" pitchFamily="2" charset="-122"/>
              </a:rPr>
              <a:t>和 </a:t>
            </a:r>
            <a:r>
              <a:rPr lang="en-US" altLang="zh-CN" sz="2000" smtClean="0">
                <a:solidFill>
                  <a:srgbClr val="0000FF"/>
                </a:solidFill>
                <a:ea typeface="宋体" panose="02010600030101010101" pitchFamily="2" charset="-122"/>
              </a:rPr>
              <a:t>limit </a:t>
            </a:r>
            <a:r>
              <a:rPr lang="zh-CN" altLang="en-US" sz="2000" smtClean="0">
                <a:solidFill>
                  <a:srgbClr val="0000FF"/>
                </a:solidFill>
                <a:ea typeface="宋体" panose="02010600030101010101" pitchFamily="2" charset="-122"/>
              </a:rPr>
              <a:t>之间的数据到 </a:t>
            </a:r>
            <a:r>
              <a:rPr lang="en-US" altLang="zh-CN" sz="2000" smtClean="0">
                <a:solidFill>
                  <a:srgbClr val="0000FF"/>
                </a:solidFill>
                <a:ea typeface="宋体" panose="02010600030101010101" pitchFamily="2" charset="-122"/>
              </a:rPr>
              <a:t>Channel </a:t>
            </a:r>
            <a:r>
              <a:rPr lang="zh-CN" altLang="en-US" sz="2000" smtClean="0">
                <a:solidFill>
                  <a:srgbClr val="0000FF"/>
                </a:solidFill>
                <a:ea typeface="宋体" panose="02010600030101010101" pitchFamily="2" charset="-122"/>
              </a:rPr>
              <a:t>。</a:t>
            </a:r>
            <a:endParaRPr lang="zh-CN" altLang="en-US" sz="2000">
              <a:solidFill>
                <a:srgbClr val="0000FF"/>
              </a:solidFill>
              <a:ea typeface="宋体" panose="02010600030101010101" pitchFamily="2" charset="-122"/>
            </a:endParaRPr>
          </a:p>
        </p:txBody>
      </p:sp>
      <p:sp>
        <p:nvSpPr>
          <p:cNvPr id="7" name="Rectangle 2"/>
          <p:cNvSpPr>
            <a:spLocks noGrp="1" noChangeArrowheads="1"/>
          </p:cNvSpPr>
          <p:nvPr>
            <p:ph type="title"/>
          </p:nvPr>
        </p:nvSpPr>
        <p:spPr>
          <a:xfrm>
            <a:off x="446856" y="785794"/>
            <a:ext cx="8229600" cy="857256"/>
          </a:xfrm>
        </p:spPr>
        <p:txBody>
          <a:bodyPr>
            <a:normAutofit/>
          </a:bodyPr>
          <a:lstStyle/>
          <a:p>
            <a:r>
              <a:rPr lang="zh-CN" altLang="zh-CN" b="1">
                <a:latin typeface="+mn-lt"/>
                <a:ea typeface="宋体" panose="02010600030101010101" pitchFamily="2" charset="-122"/>
              </a:rPr>
              <a:t>分散</a:t>
            </a:r>
            <a:r>
              <a:rPr lang="en-US" altLang="zh-CN" b="1">
                <a:latin typeface="+mn-lt"/>
                <a:ea typeface="宋体" panose="02010600030101010101" pitchFamily="2" charset="-122"/>
              </a:rPr>
              <a:t>(</a:t>
            </a:r>
            <a:r>
              <a:rPr lang="en-US" altLang="zh-CN" b="1" smtClean="0">
                <a:latin typeface="+mn-lt"/>
                <a:ea typeface="宋体" panose="02010600030101010101" pitchFamily="2" charset="-122"/>
              </a:rPr>
              <a:t>Scatter)</a:t>
            </a:r>
            <a:r>
              <a:rPr lang="zh-CN" altLang="en-US" b="1" smtClean="0">
                <a:latin typeface="+mn-lt"/>
                <a:ea typeface="宋体" panose="02010600030101010101" pitchFamily="2" charset="-122"/>
              </a:rPr>
              <a:t>读取</a:t>
            </a:r>
            <a:r>
              <a:rPr lang="zh-CN" altLang="zh-CN" b="1" smtClean="0">
                <a:latin typeface="+mn-lt"/>
                <a:ea typeface="宋体" panose="02010600030101010101" pitchFamily="2" charset="-122"/>
              </a:rPr>
              <a:t>和</a:t>
            </a:r>
            <a:r>
              <a:rPr lang="zh-CN" altLang="zh-CN" b="1">
                <a:latin typeface="+mn-lt"/>
                <a:ea typeface="宋体" panose="02010600030101010101" pitchFamily="2" charset="-122"/>
              </a:rPr>
              <a:t>聚集</a:t>
            </a:r>
            <a:r>
              <a:rPr lang="en-US" altLang="zh-CN" b="1">
                <a:latin typeface="+mn-lt"/>
                <a:ea typeface="宋体" panose="02010600030101010101" pitchFamily="2" charset="-122"/>
              </a:rPr>
              <a:t>(Gather</a:t>
            </a:r>
            <a:r>
              <a:rPr lang="en-US" altLang="zh-CN" b="1" smtClean="0">
                <a:latin typeface="+mn-lt"/>
                <a:ea typeface="宋体" panose="02010600030101010101" pitchFamily="2" charset="-122"/>
              </a:rPr>
              <a:t>)</a:t>
            </a:r>
            <a:r>
              <a:rPr lang="zh-CN" altLang="en-US" b="1" smtClean="0">
                <a:latin typeface="+mn-lt"/>
                <a:ea typeface="宋体" panose="02010600030101010101" pitchFamily="2" charset="-122"/>
              </a:rPr>
              <a:t>写入</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060848"/>
            <a:ext cx="842493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12-6 </a:t>
            </a:r>
            <a:r>
              <a:rPr lang="zh-CN" altLang="en-US" sz="4800" smtClean="0">
                <a:solidFill>
                  <a:schemeClr val="bg1"/>
                </a:solidFill>
                <a:ea typeface="隶书" panose="02010509060101010101" pitchFamily="49" charset="-122"/>
              </a:rPr>
              <a:t>管道</a:t>
            </a:r>
            <a:r>
              <a:rPr lang="en-US" altLang="zh-CN" sz="4800" smtClean="0">
                <a:solidFill>
                  <a:schemeClr val="bg1"/>
                </a:solidFill>
                <a:ea typeface="隶书" panose="02010509060101010101" pitchFamily="49" charset="-122"/>
              </a:rPr>
              <a:t>(Pipe)</a:t>
            </a:r>
            <a:r>
              <a:rPr lang="zh-CN" altLang="en-US" sz="4800" smtClean="0">
                <a:solidFill>
                  <a:schemeClr val="bg1"/>
                </a:solidFill>
                <a:ea typeface="隶书" panose="02010509060101010101" pitchFamily="49" charset="-122"/>
              </a:rPr>
              <a:t>中的</a:t>
            </a:r>
            <a:r>
              <a:rPr lang="en-US" altLang="zh-CN" sz="4800" smtClean="0">
                <a:solidFill>
                  <a:schemeClr val="bg1"/>
                </a:solidFill>
                <a:ea typeface="隶书" panose="02010509060101010101" pitchFamily="49" charset="-122"/>
              </a:rPr>
              <a:t>SinkChannel</a:t>
            </a:r>
            <a:r>
              <a:rPr lang="zh-CN" altLang="en-US" sz="4800" smtClean="0">
                <a:solidFill>
                  <a:schemeClr val="bg1"/>
                </a:solidFill>
                <a:ea typeface="隶书" panose="02010509060101010101" pitchFamily="49" charset="-122"/>
              </a:rPr>
              <a:t>和</a:t>
            </a:r>
            <a:r>
              <a:rPr lang="en-US" altLang="zh-CN" sz="4800" smtClean="0">
                <a:solidFill>
                  <a:schemeClr val="bg1"/>
                </a:solidFill>
                <a:ea typeface="隶书" panose="02010509060101010101" pitchFamily="49" charset="-122"/>
              </a:rPr>
              <a:t>SourceChannel</a:t>
            </a:r>
            <a:endParaRPr lang="zh-CN" altLang="en-US" sz="4800" dirty="0">
              <a:solidFill>
                <a:schemeClr val="bg1"/>
              </a:solidFill>
              <a:ea typeface="隶书" panose="020105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管道 </a:t>
            </a:r>
            <a:r>
              <a:rPr kumimoji="1" lang="en-US" altLang="zh-CN" b="1">
                <a:latin typeface="+mn-lt"/>
                <a:ea typeface="宋体" panose="02010600030101010101" pitchFamily="2" charset="-122"/>
              </a:rPr>
              <a:t>(Pipe)</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 </a:t>
            </a:r>
            <a:r>
              <a:rPr lang="zh-CN" altLang="en-US">
                <a:ea typeface="宋体" panose="02010600030101010101" pitchFamily="2" charset="-122"/>
              </a:rPr>
              <a:t>管道是</a:t>
            </a:r>
            <a:r>
              <a:rPr lang="en-US" altLang="zh-CN">
                <a:ea typeface="宋体" panose="02010600030101010101" pitchFamily="2" charset="-122"/>
              </a:rPr>
              <a:t>2</a:t>
            </a:r>
            <a:r>
              <a:rPr lang="zh-CN" altLang="en-US">
                <a:ea typeface="宋体" panose="02010600030101010101" pitchFamily="2" charset="-122"/>
              </a:rPr>
              <a:t>个线程之间的</a:t>
            </a:r>
            <a:r>
              <a:rPr lang="zh-CN" altLang="en-US" b="1">
                <a:solidFill>
                  <a:srgbClr val="0000FF"/>
                </a:solidFill>
                <a:ea typeface="宋体" panose="02010600030101010101" pitchFamily="2" charset="-122"/>
              </a:rPr>
              <a:t>单向</a:t>
            </a:r>
            <a:r>
              <a:rPr lang="zh-CN" altLang="en-US">
                <a:ea typeface="宋体" panose="02010600030101010101" pitchFamily="2" charset="-122"/>
              </a:rPr>
              <a:t>数据连接。</a:t>
            </a:r>
            <a:r>
              <a:rPr lang="en-US" altLang="zh-CN">
                <a:ea typeface="宋体" panose="02010600030101010101" pitchFamily="2" charset="-122"/>
              </a:rPr>
              <a:t>Pipe</a:t>
            </a:r>
            <a:r>
              <a:rPr lang="zh-CN" altLang="en-US">
                <a:ea typeface="宋体" panose="02010600030101010101" pitchFamily="2" charset="-122"/>
              </a:rPr>
              <a:t>有一个</a:t>
            </a:r>
            <a:r>
              <a:rPr lang="en-US" altLang="zh-CN">
                <a:ea typeface="宋体" panose="02010600030101010101" pitchFamily="2" charset="-122"/>
              </a:rPr>
              <a:t>source</a:t>
            </a:r>
            <a:r>
              <a:rPr lang="zh-CN" altLang="en-US">
                <a:ea typeface="宋体" panose="02010600030101010101" pitchFamily="2" charset="-122"/>
              </a:rPr>
              <a:t>通道和一个</a:t>
            </a:r>
            <a:r>
              <a:rPr lang="en-US" altLang="zh-CN">
                <a:ea typeface="宋体" panose="02010600030101010101" pitchFamily="2" charset="-122"/>
              </a:rPr>
              <a:t>sink</a:t>
            </a:r>
            <a:r>
              <a:rPr lang="zh-CN" altLang="en-US">
                <a:ea typeface="宋体" panose="02010600030101010101" pitchFamily="2" charset="-122"/>
              </a:rPr>
              <a:t>通道。数据会被从</a:t>
            </a:r>
            <a:r>
              <a:rPr lang="en-US" altLang="zh-CN">
                <a:ea typeface="宋体" panose="02010600030101010101" pitchFamily="2" charset="-122"/>
              </a:rPr>
              <a:t>source</a:t>
            </a:r>
            <a:r>
              <a:rPr lang="zh-CN" altLang="en-US">
                <a:ea typeface="宋体" panose="02010600030101010101" pitchFamily="2" charset="-122"/>
              </a:rPr>
              <a:t>通道</a:t>
            </a:r>
            <a:r>
              <a:rPr lang="zh-CN" altLang="en-US" smtClean="0">
                <a:ea typeface="宋体" panose="02010600030101010101" pitchFamily="2" charset="-122"/>
              </a:rPr>
              <a:t>读取</a:t>
            </a:r>
            <a:r>
              <a:rPr lang="zh-CN" altLang="en-US">
                <a:ea typeface="宋体" panose="02010600030101010101" pitchFamily="2" charset="-122"/>
              </a:rPr>
              <a:t>，</a:t>
            </a:r>
            <a:r>
              <a:rPr lang="zh-CN" altLang="en-US" smtClean="0">
                <a:ea typeface="宋体" panose="02010600030101010101" pitchFamily="2" charset="-122"/>
              </a:rPr>
              <a:t>写</a:t>
            </a:r>
            <a:r>
              <a:rPr lang="zh-CN" altLang="en-US">
                <a:ea typeface="宋体" panose="02010600030101010101" pitchFamily="2" charset="-122"/>
              </a:rPr>
              <a:t>到</a:t>
            </a:r>
            <a:r>
              <a:rPr lang="en-US" altLang="zh-CN">
                <a:ea typeface="宋体" panose="02010600030101010101" pitchFamily="2" charset="-122"/>
              </a:rPr>
              <a:t>sink</a:t>
            </a:r>
            <a:r>
              <a:rPr lang="zh-CN" altLang="en-US" smtClean="0">
                <a:ea typeface="宋体" panose="02010600030101010101" pitchFamily="2" charset="-122"/>
              </a:rPr>
              <a:t>通道。</a:t>
            </a:r>
            <a:endParaRPr lang="en-US" altLang="zh-CN" smtClean="0">
              <a:ea typeface="宋体" panose="02010600030101010101" pitchFamily="2" charset="-122"/>
            </a:endParaRPr>
          </a:p>
          <a:p>
            <a:pPr>
              <a:lnSpc>
                <a:spcPct val="150000"/>
              </a:lnSpc>
              <a:buFont typeface="Wingdings" panose="05000000000000000000" pitchFamily="2" charset="2"/>
              <a:buChar char="l"/>
            </a:pPr>
            <a:endParaRPr lang="zh-CN" altLang="en-US">
              <a:ea typeface="宋体" panose="02010600030101010101" pitchFamily="2" charset="-122"/>
            </a:endParaRPr>
          </a:p>
        </p:txBody>
      </p:sp>
      <p:pic>
        <p:nvPicPr>
          <p:cNvPr id="3074" name="Picture 2" descr="C:\Users\Administrator\Desktop\图片1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253" y="3850716"/>
            <a:ext cx="8066087"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timgsa.baidu.com/timg?image&amp;quality=80&amp;size=b9999_10000&amp;sec=1498017567233&amp;di=c19a2d7f1b7a4a20b305c2e510995fbf&amp;imgtype=0&amp;src=http%3A%2F%2Fimg005.file.rongbiz.cn%2Fuploadfile%2F201509%2F09%2F08%2F08-59-35-34-845292.jpg.midd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92782" y="2244002"/>
            <a:ext cx="1728764" cy="17287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80826" y="44624"/>
            <a:ext cx="6048672" cy="584775"/>
          </a:xfrm>
          <a:prstGeom prst="rect">
            <a:avLst/>
          </a:prstGeom>
          <a:noFill/>
        </p:spPr>
        <p:txBody>
          <a:bodyPr wrap="square" rtlCol="0">
            <a:spAutoFit/>
          </a:bodyPr>
          <a:lstStyle/>
          <a:p>
            <a:pPr algn="ctr"/>
            <a:r>
              <a:rPr lang="zh-CN" altLang="en-US" sz="3200" b="1" smtClean="0">
                <a:solidFill>
                  <a:srgbClr val="FFFF00"/>
                </a:solidFill>
                <a:ea typeface="宋体" panose="02010600030101010101" pitchFamily="2" charset="-122"/>
              </a:rPr>
              <a:t>应用场景举例</a:t>
            </a:r>
            <a:r>
              <a:rPr lang="en-US" altLang="zh-CN" sz="3200" b="1" smtClean="0">
                <a:solidFill>
                  <a:srgbClr val="FFFF00"/>
                </a:solidFill>
                <a:ea typeface="宋体" panose="02010600030101010101" pitchFamily="2" charset="-122"/>
              </a:rPr>
              <a:t>1</a:t>
            </a:r>
            <a:endParaRPr lang="zh-CN" altLang="en-US" sz="3200" b="1">
              <a:solidFill>
                <a:srgbClr val="FFFF00"/>
              </a:solidFill>
              <a:ea typeface="宋体" panose="02010600030101010101" pitchFamily="2" charset="-122"/>
            </a:endParaRPr>
          </a:p>
        </p:txBody>
      </p:sp>
      <p:sp>
        <p:nvSpPr>
          <p:cNvPr id="5" name="Shape 644"/>
          <p:cNvSpPr>
            <a:spLocks noGrp="1"/>
          </p:cNvSpPr>
          <p:nvPr>
            <p:ph type="title"/>
          </p:nvPr>
        </p:nvSpPr>
        <p:spPr>
          <a:xfrm>
            <a:off x="2051353" y="980728"/>
            <a:ext cx="5725690" cy="720080"/>
          </a:xfrm>
          <a:prstGeom prst="rect">
            <a:avLst/>
          </a:prstGeom>
        </p:spPr>
        <p:txBody>
          <a:bodyPr>
            <a:noAutofit/>
          </a:bodyPr>
          <a:lstStyle/>
          <a:p>
            <a:r>
              <a:rPr lang="en-US" altLang="zh-CN" sz="3200" b="1" smtClean="0">
                <a:latin typeface="微软雅黑" panose="020B0503020204020204" charset="-122"/>
                <a:ea typeface="微软雅黑" panose="020B0503020204020204" charset="-122"/>
              </a:rPr>
              <a:t>Flume</a:t>
            </a:r>
            <a:r>
              <a:rPr lang="zh-CN" altLang="en-US" sz="3200" b="1" smtClean="0">
                <a:latin typeface="微软雅黑" panose="020B0503020204020204" charset="-122"/>
                <a:ea typeface="微软雅黑" panose="020B0503020204020204" charset="-122"/>
              </a:rPr>
              <a:t>：</a:t>
            </a:r>
            <a:r>
              <a:rPr lang="en-US" altLang="zh-CN" sz="3200" b="1" smtClean="0">
                <a:latin typeface="微软雅黑" panose="020B0503020204020204" charset="-122"/>
                <a:ea typeface="微软雅黑" panose="020B0503020204020204" charset="-122"/>
              </a:rPr>
              <a:t> </a:t>
            </a:r>
            <a:r>
              <a:rPr lang="en-US" altLang="zh-CN" sz="3200" b="1" dirty="0" smtClean="0">
                <a:latin typeface="微软雅黑" panose="020B0503020204020204" charset="-122"/>
                <a:ea typeface="微软雅黑" panose="020B0503020204020204" charset="-122"/>
              </a:rPr>
              <a:t>log to </a:t>
            </a:r>
            <a:r>
              <a:rPr lang="en-US" altLang="zh-CN" sz="3200" b="1" dirty="0" err="1" smtClean="0">
                <a:latin typeface="微软雅黑" panose="020B0503020204020204" charset="-122"/>
                <a:ea typeface="微软雅黑" panose="020B0503020204020204" charset="-122"/>
              </a:rPr>
              <a:t>kafka</a:t>
            </a:r>
            <a:endParaRPr sz="3200" b="1" dirty="0">
              <a:latin typeface="微软雅黑" panose="020B0503020204020204" charset="-122"/>
              <a:ea typeface="微软雅黑" panose="020B0503020204020204" charset="-122"/>
            </a:endParaRPr>
          </a:p>
        </p:txBody>
      </p:sp>
      <p:pic>
        <p:nvPicPr>
          <p:cNvPr id="7" name="Picture 4" descr="“apache  flume”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88" y="2708920"/>
            <a:ext cx="6547094" cy="2742315"/>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5724128" y="4511041"/>
            <a:ext cx="1314384" cy="104328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Kafka</a:t>
            </a:r>
            <a:endParaRPr lang="zh-CN" altLang="en-US" sz="2800" b="1" dirty="0">
              <a:solidFill>
                <a:srgbClr val="FF0000"/>
              </a:solidFill>
            </a:endParaRPr>
          </a:p>
        </p:txBody>
      </p:sp>
      <p:sp>
        <p:nvSpPr>
          <p:cNvPr id="9" name="圆角矩形 8"/>
          <p:cNvSpPr/>
          <p:nvPr/>
        </p:nvSpPr>
        <p:spPr>
          <a:xfrm>
            <a:off x="233280" y="3681862"/>
            <a:ext cx="1314384" cy="104328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log</a:t>
            </a:r>
            <a:endParaRPr lang="zh-CN" altLang="en-US" sz="2800" b="1" dirty="0">
              <a:solidFill>
                <a:srgbClr val="FF0000"/>
              </a:solidFill>
            </a:endParaRPr>
          </a:p>
        </p:txBody>
      </p:sp>
      <p:pic>
        <p:nvPicPr>
          <p:cNvPr id="11" name="Picture 2" descr="“空气过滤器”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4880803"/>
            <a:ext cx="1310327" cy="11498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0826" y="44624"/>
            <a:ext cx="6048672" cy="584775"/>
          </a:xfrm>
          <a:prstGeom prst="rect">
            <a:avLst/>
          </a:prstGeom>
          <a:noFill/>
        </p:spPr>
        <p:txBody>
          <a:bodyPr wrap="square" rtlCol="0">
            <a:spAutoFit/>
          </a:bodyPr>
          <a:lstStyle/>
          <a:p>
            <a:pPr algn="ctr"/>
            <a:r>
              <a:rPr lang="zh-CN" altLang="en-US" sz="3200" b="1" smtClean="0">
                <a:solidFill>
                  <a:srgbClr val="FFFF00"/>
                </a:solidFill>
                <a:ea typeface="宋体" panose="02010600030101010101" pitchFamily="2" charset="-122"/>
              </a:rPr>
              <a:t>应用场景举例</a:t>
            </a:r>
            <a:r>
              <a:rPr lang="en-US" altLang="zh-CN" sz="3200" b="1" smtClean="0">
                <a:solidFill>
                  <a:srgbClr val="FFFF00"/>
                </a:solidFill>
                <a:ea typeface="宋体" panose="02010600030101010101" pitchFamily="2" charset="-122"/>
              </a:rPr>
              <a:t>2</a:t>
            </a:r>
            <a:endParaRPr lang="zh-CN" altLang="en-US" sz="3200" b="1">
              <a:solidFill>
                <a:srgbClr val="FFFF00"/>
              </a:solidFill>
              <a:ea typeface="宋体" panose="02010600030101010101" pitchFamily="2" charset="-122"/>
            </a:endParaRPr>
          </a:p>
        </p:txBody>
      </p:sp>
      <p:pic>
        <p:nvPicPr>
          <p:cNvPr id="11" name="Picture 2" descr="“空气过滤器”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9632" y="2132856"/>
            <a:ext cx="1310327" cy="1149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pache  flume”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6" y="2347672"/>
            <a:ext cx="6663821" cy="2791207"/>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511362" y="4181609"/>
            <a:ext cx="1490195" cy="95727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HDFS</a:t>
            </a:r>
            <a:endParaRPr lang="zh-CN" altLang="en-US" sz="2800" b="1" dirty="0">
              <a:solidFill>
                <a:srgbClr val="FF0000"/>
              </a:solidFill>
            </a:endParaRPr>
          </a:p>
        </p:txBody>
      </p:sp>
      <p:sp>
        <p:nvSpPr>
          <p:cNvPr id="14" name="圆角矩形 13"/>
          <p:cNvSpPr/>
          <p:nvPr/>
        </p:nvSpPr>
        <p:spPr>
          <a:xfrm>
            <a:off x="800757" y="3562342"/>
            <a:ext cx="1490195" cy="90729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rgbClr val="FF0000"/>
                </a:solidFill>
              </a:rPr>
              <a:t>kafka</a:t>
            </a:r>
            <a:endParaRPr lang="zh-CN" altLang="en-US" sz="2800" b="1" dirty="0">
              <a:solidFill>
                <a:srgbClr val="FF0000"/>
              </a:solidFill>
            </a:endParaRPr>
          </a:p>
        </p:txBody>
      </p:sp>
      <p:sp>
        <p:nvSpPr>
          <p:cNvPr id="15" name="Shape 644"/>
          <p:cNvSpPr txBox="1"/>
          <p:nvPr/>
        </p:nvSpPr>
        <p:spPr>
          <a:xfrm>
            <a:off x="2555776" y="980728"/>
            <a:ext cx="4762811" cy="5760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3200" b="1" smtClean="0">
                <a:latin typeface="微软雅黑" panose="020B0503020204020204" charset="-122"/>
                <a:ea typeface="微软雅黑" panose="020B0503020204020204" charset="-122"/>
              </a:rPr>
              <a:t>Flume</a:t>
            </a:r>
            <a:r>
              <a:rPr lang="zh-CN" altLang="en-US" sz="3200" b="1" smtClean="0">
                <a:latin typeface="微软雅黑" panose="020B0503020204020204" charset="-122"/>
                <a:ea typeface="微软雅黑" panose="020B0503020204020204" charset="-122"/>
              </a:rPr>
              <a:t>：</a:t>
            </a:r>
            <a:r>
              <a:rPr lang="en-US" altLang="zh-CN" sz="3200" b="1" smtClean="0">
                <a:latin typeface="微软雅黑" panose="020B0503020204020204" charset="-122"/>
                <a:ea typeface="微软雅黑" panose="020B0503020204020204" charset="-122"/>
              </a:rPr>
              <a:t> kafka to hdfs</a:t>
            </a:r>
            <a:endParaRPr lang="en-US" sz="3200" b="1" dirty="0">
              <a:latin typeface="微软雅黑" panose="020B0503020204020204" charset="-122"/>
              <a:ea typeface="微软雅黑" panose="020B0503020204020204" charset="-122"/>
            </a:endParaRPr>
          </a:p>
        </p:txBody>
      </p:sp>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1866" t="29849" r="4824"/>
          <a:stretch>
            <a:fillRect/>
          </a:stretch>
        </p:blipFill>
        <p:spPr>
          <a:xfrm>
            <a:off x="6511934" y="5240920"/>
            <a:ext cx="2308538" cy="106719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a:latin typeface="+mn-lt"/>
                <a:ea typeface="宋体" panose="02010600030101010101" pitchFamily="2" charset="-122"/>
              </a:rPr>
              <a:t>向</a:t>
            </a:r>
            <a:r>
              <a:rPr kumimoji="1" lang="zh-CN" altLang="en-US" b="1" smtClean="0">
                <a:latin typeface="+mn-lt"/>
                <a:ea typeface="宋体" panose="02010600030101010101" pitchFamily="2" charset="-122"/>
              </a:rPr>
              <a:t>管道写数据</a:t>
            </a:r>
            <a:endParaRPr kumimoji="1" lang="zh-CN" altLang="en-US" b="1">
              <a:solidFill>
                <a:schemeClr val="tx1"/>
              </a:solidFill>
              <a:latin typeface="+mn-lt"/>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183121" y="1552475"/>
            <a:ext cx="6777759" cy="504487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611560" y="771544"/>
            <a:ext cx="8229600" cy="857256"/>
          </a:xfrm>
        </p:spPr>
        <p:txBody>
          <a:bodyPr/>
          <a:lstStyle/>
          <a:p>
            <a:r>
              <a:rPr lang="en-US" altLang="zh-CN" b="1" smtClean="0">
                <a:latin typeface="+mn-lt"/>
                <a:ea typeface="宋体" panose="02010600030101010101" pitchFamily="2" charset="-122"/>
              </a:rPr>
              <a:t>Java NIO </a:t>
            </a:r>
            <a:r>
              <a:rPr lang="zh-CN" altLang="en-US" b="1">
                <a:latin typeface="+mn-lt"/>
                <a:ea typeface="宋体" panose="02010600030101010101" pitchFamily="2" charset="-122"/>
              </a:rPr>
              <a:t>概述</a:t>
            </a:r>
            <a:endParaRPr lang="zh-CN" altLang="en-US" b="1">
              <a:latin typeface="+mn-lt"/>
              <a:ea typeface="宋体" panose="02010600030101010101" pitchFamily="2" charset="-122"/>
            </a:endParaRPr>
          </a:p>
        </p:txBody>
      </p:sp>
      <p:sp>
        <p:nvSpPr>
          <p:cNvPr id="533507" name="Rectangle 3"/>
          <p:cNvSpPr>
            <a:spLocks noGrp="1" noChangeArrowheads="1"/>
          </p:cNvSpPr>
          <p:nvPr>
            <p:ph type="body" idx="1"/>
          </p:nvPr>
        </p:nvSpPr>
        <p:spPr>
          <a:xfrm>
            <a:off x="539552" y="1628800"/>
            <a:ext cx="8001056" cy="4018399"/>
          </a:xfrm>
        </p:spPr>
        <p:txBody>
          <a:bodyPr>
            <a:noAutofit/>
          </a:bodyPr>
          <a:lstStyle/>
          <a:p>
            <a:pPr>
              <a:lnSpc>
                <a:spcPct val="150000"/>
              </a:lnSpc>
              <a:buFont typeface="Wingdings" panose="05000000000000000000" pitchFamily="2" charset="2"/>
              <a:buChar char="l"/>
            </a:pPr>
            <a:r>
              <a:rPr lang="en-US" altLang="zh-CN">
                <a:ea typeface="宋体" panose="02010600030101010101" pitchFamily="2" charset="-122"/>
              </a:rPr>
              <a:t>Java </a:t>
            </a:r>
            <a:r>
              <a:rPr lang="en-US" altLang="zh-CN" smtClean="0">
                <a:ea typeface="宋体" panose="02010600030101010101" pitchFamily="2" charset="-122"/>
              </a:rPr>
              <a:t>NIO (New IO</a:t>
            </a:r>
            <a:r>
              <a:rPr lang="zh-CN" altLang="en-US" smtClean="0">
                <a:ea typeface="宋体" panose="02010600030101010101" pitchFamily="2" charset="-122"/>
              </a:rPr>
              <a:t>，</a:t>
            </a:r>
            <a:r>
              <a:rPr lang="en-US" altLang="zh-CN" smtClean="0">
                <a:ea typeface="宋体" panose="02010600030101010101" pitchFamily="2" charset="-122"/>
              </a:rPr>
              <a:t>Non-Blocking IO)</a:t>
            </a:r>
            <a:r>
              <a:rPr lang="zh-CN" altLang="en-US" smtClean="0">
                <a:ea typeface="宋体" panose="02010600030101010101" pitchFamily="2" charset="-122"/>
              </a:rPr>
              <a:t>是</a:t>
            </a:r>
            <a:r>
              <a:rPr lang="zh-CN" altLang="en-US">
                <a:ea typeface="宋体" panose="02010600030101010101" pitchFamily="2" charset="-122"/>
              </a:rPr>
              <a:t>从</a:t>
            </a:r>
            <a:r>
              <a:rPr lang="en-US" altLang="zh-CN">
                <a:ea typeface="宋体" panose="02010600030101010101" pitchFamily="2" charset="-122"/>
              </a:rPr>
              <a:t>Java 1.4</a:t>
            </a:r>
            <a:r>
              <a:rPr lang="zh-CN" altLang="en-US">
                <a:ea typeface="宋体" panose="02010600030101010101" pitchFamily="2" charset="-122"/>
              </a:rPr>
              <a:t>版本开始引入的</a:t>
            </a:r>
            <a:r>
              <a:rPr lang="zh-CN" altLang="en-US" smtClean="0">
                <a:ea typeface="宋体" panose="02010600030101010101" pitchFamily="2" charset="-122"/>
              </a:rPr>
              <a:t>一</a:t>
            </a:r>
            <a:r>
              <a:rPr lang="zh-CN" altLang="en-US">
                <a:ea typeface="宋体" panose="02010600030101010101" pitchFamily="2" charset="-122"/>
              </a:rPr>
              <a:t>套</a:t>
            </a:r>
            <a:r>
              <a:rPr lang="zh-CN" altLang="en-US" smtClean="0">
                <a:ea typeface="宋体" panose="02010600030101010101" pitchFamily="2" charset="-122"/>
              </a:rPr>
              <a:t>新</a:t>
            </a:r>
            <a:r>
              <a:rPr lang="zh-CN" altLang="en-US">
                <a:ea typeface="宋体" panose="02010600030101010101" pitchFamily="2" charset="-122"/>
              </a:rPr>
              <a:t>的</a:t>
            </a:r>
            <a:r>
              <a:rPr lang="en-US" altLang="zh-CN">
                <a:ea typeface="宋体" panose="02010600030101010101" pitchFamily="2" charset="-122"/>
              </a:rPr>
              <a:t>IO API</a:t>
            </a:r>
            <a:r>
              <a:rPr lang="zh-CN" altLang="en-US">
                <a:ea typeface="宋体" panose="02010600030101010101" pitchFamily="2" charset="-122"/>
              </a:rPr>
              <a:t>，可以替代标准的</a:t>
            </a:r>
            <a:r>
              <a:rPr lang="en-US" altLang="zh-CN" smtClean="0">
                <a:ea typeface="宋体" panose="02010600030101010101" pitchFamily="2" charset="-122"/>
              </a:rPr>
              <a:t>Java </a:t>
            </a:r>
            <a:r>
              <a:rPr lang="en-US" altLang="zh-CN">
                <a:ea typeface="宋体" panose="02010600030101010101" pitchFamily="2" charset="-122"/>
              </a:rPr>
              <a:t>IO </a:t>
            </a:r>
            <a:r>
              <a:rPr lang="en-US" altLang="zh-CN" smtClean="0">
                <a:ea typeface="宋体" panose="02010600030101010101" pitchFamily="2" charset="-122"/>
              </a:rPr>
              <a:t>API</a:t>
            </a:r>
            <a:r>
              <a:rPr lang="zh-CN" altLang="en-US" smtClean="0">
                <a:ea typeface="宋体" panose="02010600030101010101" pitchFamily="2" charset="-122"/>
              </a:rPr>
              <a:t>。</a:t>
            </a:r>
            <a:r>
              <a:rPr lang="en-US" altLang="zh-CN" smtClean="0">
                <a:ea typeface="宋体" panose="02010600030101010101" pitchFamily="2" charset="-122"/>
              </a:rPr>
              <a:t>NIO</a:t>
            </a:r>
            <a:r>
              <a:rPr lang="zh-CN" altLang="en-US" smtClean="0">
                <a:ea typeface="宋体" panose="02010600030101010101" pitchFamily="2" charset="-122"/>
              </a:rPr>
              <a:t>与原来的</a:t>
            </a:r>
            <a:r>
              <a:rPr lang="en-US" altLang="zh-CN" smtClean="0">
                <a:ea typeface="宋体" panose="02010600030101010101" pitchFamily="2" charset="-122"/>
              </a:rPr>
              <a:t>IO</a:t>
            </a:r>
            <a:r>
              <a:rPr lang="zh-CN" altLang="en-US" smtClean="0">
                <a:ea typeface="宋体" panose="02010600030101010101" pitchFamily="2" charset="-122"/>
              </a:rPr>
              <a:t>有同样的作用和目的，但是使用的方式完全不同，</a:t>
            </a:r>
            <a:r>
              <a:rPr lang="en-US" altLang="zh-CN" smtClean="0">
                <a:ea typeface="宋体" panose="02010600030101010101" pitchFamily="2" charset="-122"/>
              </a:rPr>
              <a:t>NIO</a:t>
            </a:r>
            <a:r>
              <a:rPr lang="zh-CN" altLang="en-US" smtClean="0">
                <a:ea typeface="宋体" panose="02010600030101010101" pitchFamily="2" charset="-122"/>
              </a:rPr>
              <a:t>支持面向缓冲区的、基于通道的</a:t>
            </a:r>
            <a:r>
              <a:rPr lang="en-US" altLang="zh-CN" smtClean="0">
                <a:ea typeface="宋体" panose="02010600030101010101" pitchFamily="2" charset="-122"/>
              </a:rPr>
              <a:t>IO</a:t>
            </a:r>
            <a:r>
              <a:rPr lang="zh-CN" altLang="en-US" smtClean="0">
                <a:ea typeface="宋体" panose="02010600030101010101" pitchFamily="2" charset="-122"/>
              </a:rPr>
              <a:t>操作。</a:t>
            </a:r>
            <a:r>
              <a:rPr lang="en-US" altLang="zh-CN" smtClean="0">
                <a:solidFill>
                  <a:srgbClr val="C00000"/>
                </a:solidFill>
                <a:ea typeface="宋体" panose="02010600030101010101" pitchFamily="2" charset="-122"/>
              </a:rPr>
              <a:t>NIO</a:t>
            </a:r>
            <a:r>
              <a:rPr lang="zh-CN" altLang="en-US" smtClean="0">
                <a:solidFill>
                  <a:srgbClr val="C00000"/>
                </a:solidFill>
                <a:ea typeface="宋体" panose="02010600030101010101" pitchFamily="2" charset="-122"/>
              </a:rPr>
              <a:t>将以更加高效的方式进行文件的读写操作。</a:t>
            </a:r>
            <a:endParaRPr lang="en-US" altLang="zh-CN" smtClean="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从</a:t>
            </a:r>
            <a:r>
              <a:rPr kumimoji="1" lang="zh-CN" altLang="en-US" b="1">
                <a:latin typeface="+mn-lt"/>
                <a:ea typeface="宋体" panose="02010600030101010101" pitchFamily="2" charset="-122"/>
              </a:rPr>
              <a:t>管道读取数据</a:t>
            </a:r>
            <a:endParaRPr kumimoji="1" lang="zh-CN" altLang="en-US" b="1">
              <a:solidFill>
                <a:schemeClr val="tx1"/>
              </a:solidFill>
              <a:latin typeface="+mn-l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75073" y="2312183"/>
            <a:ext cx="7357950" cy="722133"/>
          </a:xfrm>
          <a:prstGeom prst="rect">
            <a:avLst/>
          </a:prstGeom>
        </p:spPr>
      </p:pic>
      <p:pic>
        <p:nvPicPr>
          <p:cNvPr id="3" name="图片 2"/>
          <p:cNvPicPr>
            <a:picLocks noChangeAspect="1"/>
          </p:cNvPicPr>
          <p:nvPr/>
        </p:nvPicPr>
        <p:blipFill>
          <a:blip r:embed="rId2"/>
          <a:stretch>
            <a:fillRect/>
          </a:stretch>
        </p:blipFill>
        <p:spPr>
          <a:xfrm>
            <a:off x="879952" y="4207359"/>
            <a:ext cx="7364456" cy="949833"/>
          </a:xfrm>
          <a:prstGeom prst="rect">
            <a:avLst/>
          </a:prstGeom>
        </p:spPr>
      </p:pic>
      <p:sp>
        <p:nvSpPr>
          <p:cNvPr id="4" name="文本框 3"/>
          <p:cNvSpPr txBox="1"/>
          <p:nvPr/>
        </p:nvSpPr>
        <p:spPr>
          <a:xfrm>
            <a:off x="893024" y="1916832"/>
            <a:ext cx="706335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smtClean="0">
                <a:ea typeface="宋体" panose="02010600030101010101" pitchFamily="2" charset="-122"/>
              </a:rPr>
              <a:t>读取</a:t>
            </a:r>
            <a:r>
              <a:rPr lang="zh-CN" altLang="en-US">
                <a:ea typeface="宋体" panose="02010600030101010101" pitchFamily="2" charset="-122"/>
              </a:rPr>
              <a:t>管道的数据，需要访问</a:t>
            </a:r>
            <a:r>
              <a:rPr lang="en-US" altLang="zh-CN">
                <a:ea typeface="宋体" panose="02010600030101010101" pitchFamily="2" charset="-122"/>
              </a:rPr>
              <a:t>source</a:t>
            </a:r>
            <a:r>
              <a:rPr lang="zh-CN" altLang="en-US">
                <a:ea typeface="宋体" panose="02010600030101010101" pitchFamily="2" charset="-122"/>
              </a:rPr>
              <a:t>通道。</a:t>
            </a:r>
            <a:endParaRPr lang="zh-CN" altLang="en-US">
              <a:ea typeface="宋体" panose="02010600030101010101" pitchFamily="2" charset="-122"/>
            </a:endParaRPr>
          </a:p>
        </p:txBody>
      </p:sp>
      <p:sp>
        <p:nvSpPr>
          <p:cNvPr id="7" name="文本框 6"/>
          <p:cNvSpPr txBox="1"/>
          <p:nvPr/>
        </p:nvSpPr>
        <p:spPr>
          <a:xfrm>
            <a:off x="904409" y="3703303"/>
            <a:ext cx="706335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a:ea typeface="宋体" panose="02010600030101010101" pitchFamily="2" charset="-122"/>
              </a:rPr>
              <a:t>调用</a:t>
            </a:r>
            <a:r>
              <a:rPr lang="en-US" altLang="zh-CN">
                <a:ea typeface="宋体" panose="02010600030101010101" pitchFamily="2" charset="-122"/>
              </a:rPr>
              <a:t>source</a:t>
            </a:r>
            <a:r>
              <a:rPr lang="zh-CN" altLang="en-US">
                <a:ea typeface="宋体" panose="02010600030101010101" pitchFamily="2" charset="-122"/>
              </a:rPr>
              <a:t>通道的</a:t>
            </a:r>
            <a:r>
              <a:rPr lang="en-US" altLang="zh-CN">
                <a:ea typeface="宋体" panose="02010600030101010101" pitchFamily="2" charset="-122"/>
              </a:rPr>
              <a:t>read()</a:t>
            </a:r>
            <a:r>
              <a:rPr lang="zh-CN" altLang="en-US">
                <a:ea typeface="宋体" panose="02010600030101010101" pitchFamily="2" charset="-122"/>
              </a:rPr>
              <a:t>方法来读取数据</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475187"/>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12-7 </a:t>
            </a:r>
            <a:r>
              <a:rPr lang="zh-CN" altLang="en-US" sz="4800" smtClean="0">
                <a:solidFill>
                  <a:schemeClr val="bg1"/>
                </a:solidFill>
                <a:ea typeface="隶书" panose="02010509060101010101" pitchFamily="49" charset="-122"/>
              </a:rPr>
              <a:t>字符集</a:t>
            </a:r>
            <a:r>
              <a:rPr lang="en-US" altLang="zh-CN" sz="4800" smtClean="0">
                <a:solidFill>
                  <a:schemeClr val="bg1"/>
                </a:solidFill>
                <a:ea typeface="隶书" panose="02010509060101010101" pitchFamily="49" charset="-122"/>
              </a:rPr>
              <a:t>(Charset)</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761" y="1124744"/>
            <a:ext cx="8640960" cy="1569660"/>
          </a:xfrm>
          <a:prstGeom prst="rect">
            <a:avLst/>
          </a:prstGeom>
        </p:spPr>
        <p:txBody>
          <a:bodyPr wrap="square">
            <a:spAutoFit/>
          </a:bodyPr>
          <a:lstStyle/>
          <a:p>
            <a:r>
              <a:rPr lang="zh-CN" altLang="en-US" sz="2400" smtClean="0">
                <a:ea typeface="宋体" panose="02010600030101010101" pitchFamily="2" charset="-122"/>
              </a:rPr>
              <a:t>在</a:t>
            </a:r>
            <a:r>
              <a:rPr lang="en-US" altLang="zh-CN" sz="2400">
                <a:ea typeface="宋体" panose="02010600030101010101" pitchFamily="2" charset="-122"/>
              </a:rPr>
              <a:t>java</a:t>
            </a:r>
            <a:r>
              <a:rPr lang="en-US" altLang="zh-CN" sz="2400" smtClean="0">
                <a:ea typeface="宋体" panose="02010600030101010101" pitchFamily="2" charset="-122"/>
              </a:rPr>
              <a:t>.nio.charset</a:t>
            </a:r>
            <a:r>
              <a:rPr lang="zh-CN" altLang="en-US" sz="2400">
                <a:ea typeface="宋体" panose="02010600030101010101" pitchFamily="2" charset="-122"/>
              </a:rPr>
              <a:t>包</a:t>
            </a:r>
            <a:r>
              <a:rPr lang="zh-CN" altLang="en-US" sz="2400" smtClean="0">
                <a:ea typeface="宋体" panose="02010600030101010101" pitchFamily="2" charset="-122"/>
              </a:rPr>
              <a:t>中提供</a:t>
            </a:r>
            <a:r>
              <a:rPr lang="zh-CN" altLang="en-US" sz="2400">
                <a:ea typeface="宋体" panose="02010600030101010101" pitchFamily="2" charset="-122"/>
              </a:rPr>
              <a:t>了</a:t>
            </a:r>
            <a:r>
              <a:rPr lang="en-US" altLang="zh-CN" sz="2400" smtClean="0">
                <a:ea typeface="宋体" panose="02010600030101010101" pitchFamily="2" charset="-122"/>
              </a:rPr>
              <a:t>Charset</a:t>
            </a:r>
            <a:r>
              <a:rPr lang="zh-CN" altLang="en-US" sz="2400" smtClean="0">
                <a:ea typeface="宋体" panose="02010600030101010101" pitchFamily="2" charset="-122"/>
              </a:rPr>
              <a:t>类。</a:t>
            </a:r>
            <a:r>
              <a:rPr lang="zh-CN" altLang="en-US" sz="2400">
                <a:ea typeface="宋体" panose="02010600030101010101" pitchFamily="2" charset="-122"/>
              </a:rPr>
              <a:t>向</a:t>
            </a:r>
            <a:r>
              <a:rPr lang="en-US" altLang="zh-CN" sz="2400">
                <a:ea typeface="宋体" panose="02010600030101010101" pitchFamily="2" charset="-122"/>
              </a:rPr>
              <a:t>ByteBuffer</a:t>
            </a:r>
            <a:r>
              <a:rPr lang="zh-CN" altLang="en-US" sz="2400">
                <a:ea typeface="宋体" panose="02010600030101010101" pitchFamily="2" charset="-122"/>
              </a:rPr>
              <a:t>中存放数据时需要考虑字符集的编码方式，从中读取时需要考虑字符集的</a:t>
            </a:r>
            <a:r>
              <a:rPr lang="zh-CN" altLang="en-US" sz="2400" smtClean="0">
                <a:ea typeface="宋体" panose="02010600030101010101" pitchFamily="2" charset="-122"/>
              </a:rPr>
              <a:t>解码方式。</a:t>
            </a:r>
            <a:r>
              <a:rPr lang="zh-CN" altLang="en-US" sz="2400">
                <a:ea typeface="宋体" panose="02010600030101010101" pitchFamily="2" charset="-122"/>
              </a:rPr>
              <a:t>要读和写文本需要分别使用</a:t>
            </a:r>
            <a:r>
              <a:rPr lang="en-US" altLang="zh-CN" sz="2400">
                <a:ea typeface="宋体" panose="02010600030101010101" pitchFamily="2" charset="-122"/>
              </a:rPr>
              <a:t>CharsetDecoder</a:t>
            </a:r>
            <a:r>
              <a:rPr lang="zh-CN" altLang="en-US" sz="2400">
                <a:ea typeface="宋体" panose="02010600030101010101" pitchFamily="2" charset="-122"/>
              </a:rPr>
              <a:t>（解码器）和</a:t>
            </a:r>
            <a:r>
              <a:rPr lang="en-US" altLang="zh-CN" sz="2400">
                <a:ea typeface="宋体" panose="02010600030101010101" pitchFamily="2" charset="-122"/>
              </a:rPr>
              <a:t>CharsetEncoder</a:t>
            </a:r>
            <a:r>
              <a:rPr lang="zh-CN" altLang="en-US" sz="2400">
                <a:ea typeface="宋体" panose="02010600030101010101" pitchFamily="2" charset="-122"/>
              </a:rPr>
              <a:t>（编码器）。</a:t>
            </a:r>
            <a:endParaRPr lang="zh-CN" altLang="en-US" sz="2400">
              <a:ea typeface="宋体" panose="02010600030101010101" pitchFamily="2" charset="-122"/>
            </a:endParaRPr>
          </a:p>
        </p:txBody>
      </p:sp>
      <p:sp>
        <p:nvSpPr>
          <p:cNvPr id="6" name="矩形 5"/>
          <p:cNvSpPr/>
          <p:nvPr/>
        </p:nvSpPr>
        <p:spPr>
          <a:xfrm>
            <a:off x="323528" y="2732727"/>
            <a:ext cx="7926411" cy="1015663"/>
          </a:xfrm>
          <a:prstGeom prst="rect">
            <a:avLst/>
          </a:prstGeom>
        </p:spPr>
        <p:txBody>
          <a:bodyPr wrap="square">
            <a:spAutoFit/>
          </a:bodyPr>
          <a:lstStyle/>
          <a:p>
            <a:r>
              <a:rPr lang="zh-CN" altLang="en-US" sz="2000" b="1">
                <a:solidFill>
                  <a:srgbClr val="0000FF"/>
                </a:solidFill>
                <a:ea typeface="宋体" panose="02010600030101010101" pitchFamily="2" charset="-122"/>
              </a:rPr>
              <a:t>如何得到一个</a:t>
            </a:r>
            <a:r>
              <a:rPr lang="en-US" altLang="zh-CN" sz="2000" b="1">
                <a:solidFill>
                  <a:srgbClr val="0000FF"/>
                </a:solidFill>
                <a:ea typeface="宋体" panose="02010600030101010101" pitchFamily="2" charset="-122"/>
              </a:rPr>
              <a:t>CharSet</a:t>
            </a:r>
            <a:r>
              <a:rPr lang="zh-CN" altLang="en-US" sz="2000" b="1">
                <a:solidFill>
                  <a:srgbClr val="0000FF"/>
                </a:solidFill>
                <a:ea typeface="宋体" panose="02010600030101010101" pitchFamily="2" charset="-122"/>
              </a:rPr>
              <a:t>？</a:t>
            </a:r>
            <a:endParaRPr lang="zh-CN" altLang="en-US" sz="2000" b="1">
              <a:solidFill>
                <a:srgbClr val="0000FF"/>
              </a:solidFill>
              <a:ea typeface="宋体" panose="02010600030101010101" pitchFamily="2" charset="-122"/>
            </a:endParaRPr>
          </a:p>
          <a:p>
            <a:r>
              <a:rPr lang="zh-CN" altLang="en-US" sz="2000">
                <a:ea typeface="宋体" panose="02010600030101010101" pitchFamily="2" charset="-122"/>
              </a:rPr>
              <a:t>在</a:t>
            </a:r>
            <a:r>
              <a:rPr lang="en-US" altLang="zh-CN" sz="2000">
                <a:ea typeface="宋体" panose="02010600030101010101" pitchFamily="2" charset="-122"/>
              </a:rPr>
              <a:t>JDK</a:t>
            </a:r>
            <a:r>
              <a:rPr lang="zh-CN" altLang="en-US" sz="2000">
                <a:ea typeface="宋体" panose="02010600030101010101" pitchFamily="2" charset="-122"/>
              </a:rPr>
              <a:t>源码中</a:t>
            </a:r>
            <a:r>
              <a:rPr lang="zh-CN" altLang="en-US" sz="2000" smtClean="0">
                <a:ea typeface="宋体" panose="02010600030101010101" pitchFamily="2" charset="-122"/>
              </a:rPr>
              <a:t>提供如下静态方法得到</a:t>
            </a:r>
            <a:r>
              <a:rPr lang="zh-CN" altLang="en-US" sz="2000">
                <a:ea typeface="宋体" panose="02010600030101010101" pitchFamily="2" charset="-122"/>
              </a:rPr>
              <a:t>一个</a:t>
            </a:r>
            <a:r>
              <a:rPr lang="en-US" altLang="zh-CN" sz="2000">
                <a:ea typeface="宋体" panose="02010600030101010101" pitchFamily="2" charset="-122"/>
              </a:rPr>
              <a:t>CharSet</a:t>
            </a:r>
            <a:r>
              <a:rPr lang="zh-CN" altLang="en-US" sz="2000">
                <a:ea typeface="宋体" panose="02010600030101010101" pitchFamily="2" charset="-122"/>
              </a:rPr>
              <a:t>实例：</a:t>
            </a:r>
            <a:endParaRPr lang="zh-CN" altLang="en-US" sz="2000">
              <a:ea typeface="宋体" panose="02010600030101010101" pitchFamily="2" charset="-122"/>
            </a:endParaRPr>
          </a:p>
          <a:p>
            <a:r>
              <a:rPr lang="zh-CN" altLang="en-US" sz="2000">
                <a:ea typeface="宋体" panose="02010600030101010101" pitchFamily="2" charset="-122"/>
              </a:rPr>
              <a:t> </a:t>
            </a:r>
            <a:r>
              <a:rPr lang="zh-CN" altLang="en-US" sz="2000" smtClean="0">
                <a:ea typeface="宋体" panose="02010600030101010101" pitchFamily="2" charset="-122"/>
              </a:rPr>
              <a:t>      </a:t>
            </a:r>
            <a:r>
              <a:rPr lang="en-US" altLang="zh-CN" sz="2000" smtClean="0">
                <a:solidFill>
                  <a:srgbClr val="0000FF"/>
                </a:solidFill>
                <a:ea typeface="宋体" panose="02010600030101010101" pitchFamily="2" charset="-122"/>
              </a:rPr>
              <a:t>CharSet </a:t>
            </a:r>
            <a:r>
              <a:rPr lang="en-US" altLang="zh-CN" sz="2000">
                <a:solidFill>
                  <a:srgbClr val="0000FF"/>
                </a:solidFill>
                <a:ea typeface="宋体" panose="02010600030101010101" pitchFamily="2" charset="-122"/>
              </a:rPr>
              <a:t>cs = CharSet.forName(“</a:t>
            </a:r>
            <a:r>
              <a:rPr lang="zh-CN" altLang="en-US" sz="2000">
                <a:solidFill>
                  <a:srgbClr val="0000FF"/>
                </a:solidFill>
                <a:ea typeface="宋体" panose="02010600030101010101" pitchFamily="2" charset="-122"/>
              </a:rPr>
              <a:t>编码</a:t>
            </a:r>
            <a:r>
              <a:rPr lang="zh-CN" altLang="en-US" sz="2000" smtClean="0">
                <a:solidFill>
                  <a:srgbClr val="0000FF"/>
                </a:solidFill>
                <a:ea typeface="宋体" panose="02010600030101010101" pitchFamily="2" charset="-122"/>
              </a:rPr>
              <a:t>方式</a:t>
            </a:r>
            <a:r>
              <a:rPr lang="en-US" altLang="zh-CN" sz="2000" smtClean="0">
                <a:solidFill>
                  <a:srgbClr val="0000FF"/>
                </a:solidFill>
                <a:ea typeface="宋体" panose="02010600030101010101" pitchFamily="2" charset="-122"/>
              </a:rPr>
              <a:t>”);</a:t>
            </a:r>
            <a:endParaRPr lang="en-US" altLang="zh-CN" sz="2000">
              <a:solidFill>
                <a:srgbClr val="0000FF"/>
              </a:solidFill>
              <a:ea typeface="宋体" panose="02010600030101010101" pitchFamily="2" charset="-122"/>
            </a:endParaRPr>
          </a:p>
        </p:txBody>
      </p:sp>
      <p:sp>
        <p:nvSpPr>
          <p:cNvPr id="7" name="矩形 6"/>
          <p:cNvSpPr/>
          <p:nvPr/>
        </p:nvSpPr>
        <p:spPr>
          <a:xfrm>
            <a:off x="320761" y="3723221"/>
            <a:ext cx="8640960" cy="2862322"/>
          </a:xfrm>
          <a:prstGeom prst="rect">
            <a:avLst/>
          </a:prstGeom>
        </p:spPr>
        <p:txBody>
          <a:bodyPr wrap="square">
            <a:spAutoFit/>
          </a:bodyPr>
          <a:lstStyle/>
          <a:p>
            <a:r>
              <a:rPr lang="zh-CN" altLang="en-US" sz="2000" b="1">
                <a:solidFill>
                  <a:srgbClr val="0000FF"/>
                </a:solidFill>
                <a:ea typeface="宋体" panose="02010600030101010101" pitchFamily="2" charset="-122"/>
              </a:rPr>
              <a:t>如何使用</a:t>
            </a:r>
            <a:r>
              <a:rPr lang="en-US" altLang="zh-CN" sz="2000" b="1">
                <a:solidFill>
                  <a:srgbClr val="0000FF"/>
                </a:solidFill>
                <a:ea typeface="宋体" panose="02010600030101010101" pitchFamily="2" charset="-122"/>
              </a:rPr>
              <a:t>CharSet</a:t>
            </a:r>
            <a:r>
              <a:rPr lang="zh-CN" altLang="en-US" sz="2000" b="1">
                <a:solidFill>
                  <a:srgbClr val="0000FF"/>
                </a:solidFill>
                <a:ea typeface="宋体" panose="02010600030101010101" pitchFamily="2" charset="-122"/>
              </a:rPr>
              <a:t>？</a:t>
            </a:r>
            <a:endParaRPr lang="zh-CN" altLang="en-US" sz="2000" b="1">
              <a:solidFill>
                <a:srgbClr val="0000FF"/>
              </a:solidFill>
              <a:ea typeface="宋体" panose="02010600030101010101" pitchFamily="2" charset="-122"/>
            </a:endParaRPr>
          </a:p>
          <a:p>
            <a:r>
              <a:rPr lang="zh-CN" altLang="en-US" sz="2000">
                <a:ea typeface="宋体" panose="02010600030101010101" pitchFamily="2" charset="-122"/>
              </a:rPr>
              <a:t>得到一个</a:t>
            </a:r>
            <a:r>
              <a:rPr lang="en-US" altLang="zh-CN" sz="2000">
                <a:ea typeface="宋体" panose="02010600030101010101" pitchFamily="2" charset="-122"/>
              </a:rPr>
              <a:t>CharSet</a:t>
            </a:r>
            <a:r>
              <a:rPr lang="zh-CN" altLang="en-US" sz="2000">
                <a:ea typeface="宋体" panose="02010600030101010101" pitchFamily="2" charset="-122"/>
              </a:rPr>
              <a:t>实例后，我们需要创建一个编码器和一个解码器，使用下面方法进行创建：</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CharSetDecoder decoder = cs.newDecoder();</a:t>
            </a:r>
            <a:endParaRPr lang="en-US" altLang="zh-CN" sz="2000">
              <a:solidFill>
                <a:srgbClr val="0000FF"/>
              </a:solidFill>
              <a:ea typeface="宋体" panose="02010600030101010101" pitchFamily="2" charset="-122"/>
            </a:endParaRPr>
          </a:p>
          <a:p>
            <a:r>
              <a:rPr lang="en-US" altLang="zh-CN" sz="2000">
                <a:solidFill>
                  <a:srgbClr val="0000FF"/>
                </a:solidFill>
                <a:ea typeface="宋体" panose="02010600030101010101" pitchFamily="2" charset="-122"/>
              </a:rPr>
              <a:t>       CharSetEncoder encoder = cs.newEncoder();</a:t>
            </a:r>
            <a:endParaRPr lang="en-US" altLang="zh-CN" sz="2000">
              <a:solidFill>
                <a:srgbClr val="0000FF"/>
              </a:solidFill>
              <a:ea typeface="宋体" panose="02010600030101010101" pitchFamily="2" charset="-122"/>
            </a:endParaRPr>
          </a:p>
          <a:p>
            <a:r>
              <a:rPr lang="zh-CN" altLang="en-US" sz="2000">
                <a:ea typeface="宋体" panose="02010600030101010101" pitchFamily="2" charset="-122"/>
              </a:rPr>
              <a:t>接着我们把</a:t>
            </a:r>
            <a:r>
              <a:rPr lang="en-US" altLang="zh-CN" sz="2000">
                <a:ea typeface="宋体" panose="02010600030101010101" pitchFamily="2" charset="-122"/>
              </a:rPr>
              <a:t>ByteBuffer</a:t>
            </a:r>
            <a:r>
              <a:rPr lang="zh-CN" altLang="en-US" sz="2000">
                <a:ea typeface="宋体" panose="02010600030101010101" pitchFamily="2" charset="-122"/>
              </a:rPr>
              <a:t>传递给</a:t>
            </a:r>
            <a:r>
              <a:rPr lang="en-US" altLang="zh-CN" sz="2000">
                <a:ea typeface="宋体" panose="02010600030101010101" pitchFamily="2" charset="-122"/>
              </a:rPr>
              <a:t>decoder</a:t>
            </a:r>
            <a:r>
              <a:rPr lang="zh-CN" altLang="en-US" sz="2000">
                <a:ea typeface="宋体" panose="02010600030101010101" pitchFamily="2" charset="-122"/>
              </a:rPr>
              <a:t>进行编码，返回一个</a:t>
            </a:r>
            <a:r>
              <a:rPr lang="en-US" altLang="zh-CN" sz="2000">
                <a:ea typeface="宋体" panose="02010600030101010101" pitchFamily="2" charset="-122"/>
              </a:rPr>
              <a:t>CharBuffer</a:t>
            </a:r>
            <a:r>
              <a:rPr lang="zh-CN" altLang="en-US" sz="2000">
                <a:ea typeface="宋体" panose="02010600030101010101" pitchFamily="2" charset="-122"/>
              </a:rPr>
              <a:t>：</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CharBuffer cb = decoder.decode(inputData);</a:t>
            </a:r>
            <a:endParaRPr lang="en-US" altLang="zh-CN" sz="2000">
              <a:solidFill>
                <a:srgbClr val="0000FF"/>
              </a:solidFill>
              <a:ea typeface="宋体" panose="02010600030101010101" pitchFamily="2" charset="-122"/>
            </a:endParaRPr>
          </a:p>
          <a:p>
            <a:r>
              <a:rPr lang="zh-CN" altLang="en-US" sz="2000">
                <a:ea typeface="宋体" panose="02010600030101010101" pitchFamily="2" charset="-122"/>
              </a:rPr>
              <a:t>然后我们可以使用</a:t>
            </a:r>
            <a:r>
              <a:rPr lang="en-US" altLang="zh-CN" sz="2000">
                <a:ea typeface="宋体" panose="02010600030101010101" pitchFamily="2" charset="-122"/>
              </a:rPr>
              <a:t>encoder</a:t>
            </a:r>
            <a:r>
              <a:rPr lang="zh-CN" altLang="en-US" sz="2000">
                <a:ea typeface="宋体" panose="02010600030101010101" pitchFamily="2" charset="-122"/>
              </a:rPr>
              <a:t>进行解码返回一个</a:t>
            </a:r>
            <a:r>
              <a:rPr lang="en-US" altLang="zh-CN" sz="2000">
                <a:ea typeface="宋体" panose="02010600030101010101" pitchFamily="2" charset="-122"/>
              </a:rPr>
              <a:t>ByteBuffer</a:t>
            </a:r>
            <a:r>
              <a:rPr lang="zh-CN" altLang="en-US" sz="2000">
                <a:ea typeface="宋体" panose="02010600030101010101" pitchFamily="2" charset="-122"/>
              </a:rPr>
              <a:t>：</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ByteBuffer outputData = encoder.encode(cb);</a:t>
            </a:r>
            <a:endParaRPr lang="en-US" altLang="zh-CN" sz="20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NIO</a:t>
            </a:r>
            <a:r>
              <a:rPr kumimoji="1" lang="en-US" altLang="zh-CN" b="1" smtClean="0">
                <a:latin typeface="+mn-lt"/>
                <a:ea typeface="宋体" panose="02010600030101010101" pitchFamily="2" charset="-122"/>
              </a:rPr>
              <a:t>. 2</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3312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a:ea typeface="宋体" panose="02010600030101010101" pitchFamily="2" charset="-122"/>
              </a:rPr>
              <a:t>随着 </a:t>
            </a:r>
            <a:r>
              <a:rPr lang="en-US" altLang="zh-CN">
                <a:ea typeface="宋体" panose="02010600030101010101" pitchFamily="2" charset="-122"/>
              </a:rPr>
              <a:t>JDK 7 </a:t>
            </a:r>
            <a:r>
              <a:rPr lang="zh-CN" altLang="en-US">
                <a:ea typeface="宋体" panose="02010600030101010101" pitchFamily="2" charset="-122"/>
              </a:rPr>
              <a:t>的发布，</a:t>
            </a:r>
            <a:r>
              <a:rPr lang="en-US" altLang="zh-CN">
                <a:ea typeface="宋体" panose="02010600030101010101" pitchFamily="2" charset="-122"/>
              </a:rPr>
              <a:t>Java</a:t>
            </a:r>
            <a:r>
              <a:rPr lang="zh-CN" altLang="en-US">
                <a:ea typeface="宋体" panose="02010600030101010101" pitchFamily="2" charset="-122"/>
              </a:rPr>
              <a:t>对</a:t>
            </a:r>
            <a:r>
              <a:rPr lang="en-US" altLang="zh-CN">
                <a:ea typeface="宋体" panose="02010600030101010101" pitchFamily="2" charset="-122"/>
              </a:rPr>
              <a:t>NIO</a:t>
            </a:r>
            <a:r>
              <a:rPr lang="zh-CN" altLang="en-US">
                <a:ea typeface="宋体" panose="02010600030101010101" pitchFamily="2" charset="-122"/>
              </a:rPr>
              <a:t>进行了极大的扩展，增强了对文件处理和文件系统特性的支持，以至于我们称他们为 </a:t>
            </a:r>
            <a:r>
              <a:rPr lang="en-US" altLang="zh-CN">
                <a:ea typeface="宋体" panose="02010600030101010101" pitchFamily="2" charset="-122"/>
              </a:rPr>
              <a:t>NIO.2</a:t>
            </a:r>
            <a:r>
              <a:rPr lang="zh-CN" altLang="en-US">
                <a:ea typeface="宋体" panose="02010600030101010101" pitchFamily="2" charset="-122"/>
              </a:rPr>
              <a:t>。因为 </a:t>
            </a:r>
            <a:r>
              <a:rPr lang="en-US" altLang="zh-CN">
                <a:ea typeface="宋体" panose="02010600030101010101" pitchFamily="2" charset="-122"/>
              </a:rPr>
              <a:t>NIO </a:t>
            </a:r>
            <a:r>
              <a:rPr lang="zh-CN" altLang="en-US">
                <a:ea typeface="宋体" panose="02010600030101010101" pitchFamily="2" charset="-122"/>
              </a:rPr>
              <a:t>提供的一些功能，</a:t>
            </a:r>
            <a:r>
              <a:rPr lang="en-US" altLang="zh-CN">
                <a:ea typeface="宋体" panose="02010600030101010101" pitchFamily="2" charset="-122"/>
              </a:rPr>
              <a:t>NIO</a:t>
            </a:r>
            <a:r>
              <a:rPr lang="zh-CN" altLang="en-US">
                <a:ea typeface="宋体" panose="02010600030101010101" pitchFamily="2" charset="-122"/>
              </a:rPr>
              <a:t>已经成为文件处理中越来越重要的部分。</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836712"/>
            <a:ext cx="8229600" cy="857256"/>
          </a:xfrm>
        </p:spPr>
        <p:txBody>
          <a:bodyPr/>
          <a:lstStyle/>
          <a:p>
            <a:r>
              <a:rPr lang="en-US" altLang="zh-CN" b="1">
                <a:latin typeface="+mn-lt"/>
                <a:ea typeface="宋体" panose="02010600030101010101" pitchFamily="2" charset="-122"/>
              </a:rPr>
              <a:t>Java NIO </a:t>
            </a:r>
            <a:r>
              <a:rPr lang="zh-CN" altLang="en-US" b="1">
                <a:latin typeface="+mn-lt"/>
                <a:ea typeface="宋体" panose="02010600030101010101" pitchFamily="2" charset="-122"/>
              </a:rPr>
              <a:t>与 </a:t>
            </a:r>
            <a:r>
              <a:rPr lang="en-US" altLang="zh-CN" b="1">
                <a:latin typeface="+mn-lt"/>
                <a:ea typeface="宋体" panose="02010600030101010101" pitchFamily="2" charset="-122"/>
              </a:rPr>
              <a:t>IO </a:t>
            </a:r>
            <a:r>
              <a:rPr lang="zh-CN" altLang="en-US" b="1">
                <a:latin typeface="+mn-lt"/>
                <a:ea typeface="宋体" panose="02010600030101010101" pitchFamily="2" charset="-122"/>
              </a:rPr>
              <a:t>的主要区别</a:t>
            </a:r>
            <a:endParaRPr lang="zh-CN" altLang="en-US" b="1">
              <a:latin typeface="+mn-lt"/>
              <a:ea typeface="宋体" panose="02010600030101010101" pitchFamily="2" charset="-122"/>
            </a:endParaRPr>
          </a:p>
        </p:txBody>
      </p:sp>
      <p:graphicFrame>
        <p:nvGraphicFramePr>
          <p:cNvPr id="3" name="内容占位符 2"/>
          <p:cNvGraphicFramePr>
            <a:graphicFrameLocks noGrp="1"/>
          </p:cNvGraphicFramePr>
          <p:nvPr>
            <p:ph idx="1"/>
          </p:nvPr>
        </p:nvGraphicFramePr>
        <p:xfrm>
          <a:off x="467544" y="2132856"/>
          <a:ext cx="8229600" cy="2533040"/>
        </p:xfrm>
        <a:graphic>
          <a:graphicData uri="http://schemas.openxmlformats.org/drawingml/2006/table">
            <a:tbl>
              <a:tblPr firstRow="1" bandRow="1">
                <a:tableStyleId>{5C22544A-7EE6-4342-B048-85BDC9FD1C3A}</a:tableStyleId>
              </a:tblPr>
              <a:tblGrid>
                <a:gridCol w="4114800"/>
                <a:gridCol w="4114800"/>
              </a:tblGrid>
              <a:tr h="604520">
                <a:tc>
                  <a:txBody>
                    <a:bodyPr/>
                    <a:lstStyle/>
                    <a:p>
                      <a:pPr algn="ctr"/>
                      <a:r>
                        <a:rPr lang="en-US" altLang="zh-CN" smtClean="0">
                          <a:latin typeface="+mn-lt"/>
                          <a:ea typeface="宋体" panose="02010600030101010101" pitchFamily="2" charset="-122"/>
                        </a:rPr>
                        <a:t>IO</a:t>
                      </a:r>
                      <a:endParaRPr lang="zh-CN" altLang="en-US">
                        <a:latin typeface="+mn-lt"/>
                        <a:ea typeface="宋体" panose="02010600030101010101" pitchFamily="2" charset="-122"/>
                      </a:endParaRPr>
                    </a:p>
                  </a:txBody>
                  <a:tcPr anchor="ctr"/>
                </a:tc>
                <a:tc>
                  <a:txBody>
                    <a:bodyPr/>
                    <a:lstStyle/>
                    <a:p>
                      <a:pPr algn="ctr"/>
                      <a:r>
                        <a:rPr lang="en-US" altLang="zh-CN" smtClean="0">
                          <a:latin typeface="+mn-lt"/>
                          <a:ea typeface="宋体" panose="02010600030101010101" pitchFamily="2" charset="-122"/>
                        </a:rPr>
                        <a:t>NIO</a:t>
                      </a:r>
                      <a:endParaRPr lang="zh-CN" altLang="en-US">
                        <a:latin typeface="+mn-lt"/>
                        <a:ea typeface="宋体" panose="02010600030101010101" pitchFamily="2" charset="-122"/>
                      </a:endParaRPr>
                    </a:p>
                  </a:txBody>
                  <a:tcPr anchor="ctr"/>
                </a:tc>
              </a:tr>
              <a:tr h="703580">
                <a:tc>
                  <a:txBody>
                    <a:bodyPr/>
                    <a:lstStyle/>
                    <a:p>
                      <a:r>
                        <a:rPr lang="zh-CN" altLang="en-US" sz="2000" smtClean="0">
                          <a:solidFill>
                            <a:srgbClr val="C00000"/>
                          </a:solidFill>
                          <a:latin typeface="+mn-lt"/>
                          <a:ea typeface="宋体" panose="02010600030101010101" pitchFamily="2" charset="-122"/>
                        </a:rPr>
                        <a:t>面向流</a:t>
                      </a:r>
                      <a:r>
                        <a:rPr lang="en-US" altLang="zh-CN" sz="2000" smtClean="0">
                          <a:solidFill>
                            <a:srgbClr val="C00000"/>
                          </a:solidFill>
                          <a:latin typeface="+mn-lt"/>
                          <a:ea typeface="宋体" panose="02010600030101010101" pitchFamily="2" charset="-122"/>
                        </a:rPr>
                        <a:t>(Stream Oriented)</a:t>
                      </a:r>
                      <a:r>
                        <a:rPr lang="zh-CN" altLang="en-US" sz="2000" smtClean="0">
                          <a:solidFill>
                            <a:srgbClr val="C00000"/>
                          </a:solidFill>
                          <a:latin typeface="+mn-lt"/>
                          <a:ea typeface="宋体" panose="02010600030101010101" pitchFamily="2" charset="-122"/>
                        </a:rPr>
                        <a:t>：单向的</a:t>
                      </a:r>
                      <a:endParaRPr lang="zh-CN" altLang="en-US" sz="2000">
                        <a:solidFill>
                          <a:srgbClr val="C00000"/>
                        </a:solidFill>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solidFill>
                            <a:srgbClr val="C00000"/>
                          </a:solidFill>
                          <a:latin typeface="+mn-lt"/>
                          <a:ea typeface="宋体" panose="02010600030101010101" pitchFamily="2" charset="-122"/>
                        </a:rPr>
                        <a:t>面向缓冲区</a:t>
                      </a:r>
                      <a:r>
                        <a:rPr lang="en-US" altLang="zh-CN" sz="2000" smtClean="0">
                          <a:solidFill>
                            <a:srgbClr val="C00000"/>
                          </a:solidFill>
                          <a:latin typeface="+mn-lt"/>
                          <a:ea typeface="宋体" panose="02010600030101010101" pitchFamily="2" charset="-122"/>
                        </a:rPr>
                        <a:t>(Buffer Oriented)</a:t>
                      </a:r>
                      <a:r>
                        <a:rPr lang="zh-CN" altLang="en-US" sz="2000" smtClean="0">
                          <a:solidFill>
                            <a:srgbClr val="C00000"/>
                          </a:solidFill>
                          <a:latin typeface="+mn-lt"/>
                          <a:ea typeface="宋体" panose="02010600030101010101" pitchFamily="2" charset="-122"/>
                        </a:rPr>
                        <a:t>：通道是单向的，也可以是双向的</a:t>
                      </a:r>
                      <a:endParaRPr lang="zh-CN" altLang="en-US" sz="2000" smtClean="0">
                        <a:solidFill>
                          <a:srgbClr val="C00000"/>
                        </a:solidFill>
                        <a:latin typeface="+mn-lt"/>
                        <a:ea typeface="宋体" panose="02010600030101010101" pitchFamily="2" charset="-122"/>
                      </a:endParaRPr>
                    </a:p>
                  </a:txBody>
                  <a:tcPr anchor="ctr"/>
                </a:tc>
              </a:tr>
              <a:tr h="583064">
                <a:tc>
                  <a:txBody>
                    <a:bodyPr/>
                    <a:lstStyle/>
                    <a:p>
                      <a:r>
                        <a:rPr lang="zh-CN" altLang="en-US" sz="2000" smtClean="0">
                          <a:latin typeface="+mn-lt"/>
                          <a:ea typeface="宋体" panose="02010600030101010101" pitchFamily="2" charset="-122"/>
                        </a:rPr>
                        <a:t>阻塞</a:t>
                      </a:r>
                      <a:r>
                        <a:rPr lang="en-US" altLang="zh-CN" sz="2000" smtClean="0">
                          <a:latin typeface="+mn-lt"/>
                          <a:ea typeface="宋体" panose="02010600030101010101" pitchFamily="2" charset="-122"/>
                        </a:rPr>
                        <a:t>IO(</a:t>
                      </a:r>
                      <a:r>
                        <a:rPr lang="en-US" altLang="zh-CN" sz="2000" baseline="0" smtClean="0">
                          <a:latin typeface="+mn-lt"/>
                          <a:ea typeface="宋体" panose="02010600030101010101" pitchFamily="2" charset="-122"/>
                        </a:rPr>
                        <a:t>Blocking IO</a:t>
                      </a:r>
                      <a:r>
                        <a:rPr lang="en-US" altLang="zh-CN" sz="2000" smtClean="0">
                          <a:latin typeface="+mn-lt"/>
                          <a:ea typeface="宋体" panose="02010600030101010101" pitchFamily="2" charset="-122"/>
                        </a:rPr>
                        <a:t>)</a:t>
                      </a:r>
                      <a:endParaRPr lang="zh-CN" altLang="en-US" sz="2000">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latin typeface="+mn-lt"/>
                          <a:ea typeface="宋体" panose="02010600030101010101" pitchFamily="2" charset="-122"/>
                        </a:rPr>
                        <a:t>非阻塞</a:t>
                      </a:r>
                      <a:r>
                        <a:rPr lang="en-US" altLang="zh-CN" sz="2000" smtClean="0">
                          <a:latin typeface="+mn-lt"/>
                          <a:ea typeface="宋体" panose="02010600030101010101" pitchFamily="2" charset="-122"/>
                        </a:rPr>
                        <a:t>IO(Non</a:t>
                      </a:r>
                      <a:r>
                        <a:rPr lang="en-US" altLang="zh-CN" sz="2000" baseline="0" smtClean="0">
                          <a:latin typeface="+mn-lt"/>
                          <a:ea typeface="宋体" panose="02010600030101010101" pitchFamily="2" charset="-122"/>
                        </a:rPr>
                        <a:t> Blocking IO</a:t>
                      </a:r>
                      <a:r>
                        <a:rPr lang="en-US" altLang="zh-CN" sz="2000" smtClean="0">
                          <a:latin typeface="+mn-lt"/>
                          <a:ea typeface="宋体" panose="02010600030101010101" pitchFamily="2" charset="-122"/>
                        </a:rPr>
                        <a:t>)</a:t>
                      </a:r>
                      <a:endParaRPr lang="zh-CN" altLang="en-US" sz="2000" smtClean="0">
                        <a:latin typeface="+mn-lt"/>
                        <a:ea typeface="宋体" panose="02010600030101010101" pitchFamily="2" charset="-122"/>
                      </a:endParaRPr>
                    </a:p>
                  </a:txBody>
                  <a:tcPr anchor="ctr"/>
                </a:tc>
              </a:tr>
              <a:tr h="644272">
                <a:tc>
                  <a:txBody>
                    <a:bodyPr/>
                    <a:lstStyle/>
                    <a:p>
                      <a:r>
                        <a:rPr lang="en-US" altLang="zh-CN" sz="2000" smtClean="0">
                          <a:latin typeface="+mn-lt"/>
                          <a:ea typeface="宋体" panose="02010600030101010101" pitchFamily="2" charset="-122"/>
                        </a:rPr>
                        <a:t>(</a:t>
                      </a:r>
                      <a:r>
                        <a:rPr lang="zh-CN" altLang="en-US" sz="2000" smtClean="0">
                          <a:latin typeface="+mn-lt"/>
                          <a:ea typeface="宋体" panose="02010600030101010101" pitchFamily="2" charset="-122"/>
                        </a:rPr>
                        <a:t>无</a:t>
                      </a:r>
                      <a:r>
                        <a:rPr lang="en-US" altLang="zh-CN" sz="2000" smtClean="0">
                          <a:latin typeface="+mn-lt"/>
                          <a:ea typeface="宋体" panose="02010600030101010101" pitchFamily="2" charset="-122"/>
                        </a:rPr>
                        <a:t>)</a:t>
                      </a:r>
                      <a:endParaRPr lang="zh-CN" altLang="en-US" sz="2000">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latin typeface="+mn-lt"/>
                          <a:ea typeface="宋体" panose="02010600030101010101" pitchFamily="2" charset="-122"/>
                        </a:rPr>
                        <a:t>选择器</a:t>
                      </a:r>
                      <a:r>
                        <a:rPr lang="en-US" altLang="zh-CN" sz="2000" smtClean="0">
                          <a:latin typeface="+mn-lt"/>
                          <a:ea typeface="宋体" panose="02010600030101010101" pitchFamily="2" charset="-122"/>
                        </a:rPr>
                        <a:t>(Selectors)</a:t>
                      </a:r>
                      <a:endParaRPr lang="zh-CN" altLang="en-US" sz="2000" smtClean="0">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1340" y="1988840"/>
            <a:ext cx="8429684" cy="1928826"/>
          </a:xfrm>
        </p:spPr>
      </p:pic>
      <p:sp>
        <p:nvSpPr>
          <p:cNvPr id="4" name="TextBox 3"/>
          <p:cNvSpPr txBox="1"/>
          <p:nvPr/>
        </p:nvSpPr>
        <p:spPr>
          <a:xfrm>
            <a:off x="391340" y="2204864"/>
            <a:ext cx="842493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12-2 NIO.2 </a:t>
            </a:r>
            <a:r>
              <a:rPr lang="zh-CN" altLang="en-US" sz="4800" smtClean="0">
                <a:solidFill>
                  <a:schemeClr val="bg1"/>
                </a:solidFill>
                <a:ea typeface="隶书" panose="02010509060101010101" pitchFamily="49" charset="-122"/>
              </a:rPr>
              <a:t>之 </a:t>
            </a:r>
            <a:r>
              <a:rPr lang="en-US" altLang="zh-CN" sz="4800" smtClean="0">
                <a:solidFill>
                  <a:schemeClr val="bg1"/>
                </a:solidFill>
                <a:ea typeface="隶书" panose="02010509060101010101" pitchFamily="49" charset="-122"/>
              </a:rPr>
              <a:t>Path</a:t>
            </a:r>
            <a:r>
              <a:rPr lang="zh-CN" altLang="en-US" sz="4800" smtClean="0">
                <a:solidFill>
                  <a:schemeClr val="bg1"/>
                </a:solidFill>
                <a:ea typeface="隶书" panose="02010509060101010101" pitchFamily="49" charset="-122"/>
              </a:rPr>
              <a:t>、</a:t>
            </a:r>
            <a:r>
              <a:rPr lang="en-US" altLang="zh-CN" sz="4800" smtClean="0">
                <a:solidFill>
                  <a:schemeClr val="bg1"/>
                </a:solidFill>
                <a:ea typeface="隶书" panose="02010509060101010101" pitchFamily="49" charset="-122"/>
              </a:rPr>
              <a:t>Paths</a:t>
            </a:r>
            <a:r>
              <a:rPr lang="zh-CN" altLang="en-US" sz="4800" smtClean="0">
                <a:solidFill>
                  <a:schemeClr val="bg1"/>
                </a:solidFill>
                <a:ea typeface="隶书" panose="02010509060101010101" pitchFamily="49" charset="-122"/>
              </a:rPr>
              <a:t>、</a:t>
            </a:r>
            <a:r>
              <a:rPr lang="en-US" altLang="zh-CN" sz="4800" smtClean="0">
                <a:solidFill>
                  <a:schemeClr val="bg1"/>
                </a:solidFill>
                <a:ea typeface="隶书" panose="02010509060101010101" pitchFamily="49" charset="-122"/>
              </a:rPr>
              <a:t>Files</a:t>
            </a:r>
            <a:r>
              <a:rPr lang="zh-CN" altLang="en-US" sz="4800" smtClean="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r>
              <a:rPr lang="en-US" altLang="zh-CN" sz="3600" b="1" smtClean="0">
                <a:ea typeface="宋体" panose="02010600030101010101" pitchFamily="2" charset="-122"/>
              </a:rPr>
              <a:t>Path</a:t>
            </a:r>
            <a:r>
              <a:rPr lang="zh-CN" altLang="en-US" sz="3600" b="1" smtClean="0">
                <a:ea typeface="宋体" panose="02010600030101010101" pitchFamily="2" charset="-122"/>
              </a:rPr>
              <a:t>、</a:t>
            </a:r>
            <a:r>
              <a:rPr lang="en-US" altLang="zh-CN" sz="3600" b="1" smtClean="0">
                <a:ea typeface="宋体" panose="02010600030101010101" pitchFamily="2" charset="-122"/>
              </a:rPr>
              <a:t>Paths</a:t>
            </a:r>
            <a:r>
              <a:rPr lang="zh-CN" altLang="en-US" sz="3600" b="1" smtClean="0">
                <a:ea typeface="宋体" panose="02010600030101010101" pitchFamily="2" charset="-122"/>
              </a:rPr>
              <a:t>和</a:t>
            </a:r>
            <a:r>
              <a:rPr lang="en-US" altLang="zh-CN" sz="3600" b="1" smtClean="0">
                <a:ea typeface="宋体" panose="02010600030101010101" pitchFamily="2" charset="-122"/>
              </a:rPr>
              <a:t>Files</a:t>
            </a:r>
            <a:r>
              <a:rPr lang="zh-CN" altLang="en-US" sz="3600" b="1" smtClean="0">
                <a:ea typeface="宋体" panose="02010600030101010101" pitchFamily="2" charset="-122"/>
              </a:rPr>
              <a:t>核心</a:t>
            </a:r>
            <a:r>
              <a:rPr lang="en-US" altLang="zh-CN" sz="3600" b="1" smtClean="0">
                <a:ea typeface="宋体" panose="02010600030101010101" pitchFamily="2" charset="-122"/>
              </a:rPr>
              <a:t>API</a:t>
            </a:r>
            <a:endParaRPr lang="zh-CN" altLang="en-US" sz="3600" b="1">
              <a:ea typeface="宋体" panose="02010600030101010101" pitchFamily="2" charset="-122"/>
            </a:endParaRPr>
          </a:p>
        </p:txBody>
      </p:sp>
      <p:sp>
        <p:nvSpPr>
          <p:cNvPr id="5" name="TextBox 4"/>
          <p:cNvSpPr txBox="1"/>
          <p:nvPr/>
        </p:nvSpPr>
        <p:spPr>
          <a:xfrm>
            <a:off x="323528" y="1412776"/>
            <a:ext cx="8496944" cy="2529923"/>
          </a:xfrm>
          <a:prstGeom prst="rect">
            <a:avLst/>
          </a:prstGeom>
          <a:noFill/>
        </p:spPr>
        <p:txBody>
          <a:bodyPr wrap="square" rtlCol="0">
            <a:spAutoFit/>
          </a:bodyPr>
          <a:lstStyle/>
          <a:p>
            <a:pPr marL="342900" indent="-342900">
              <a:lnSpc>
                <a:spcPct val="110000"/>
              </a:lnSpc>
              <a:buFont typeface="Wingdings" panose="05000000000000000000" pitchFamily="2" charset="2"/>
              <a:buChar char="l"/>
            </a:pPr>
            <a:r>
              <a:rPr lang="zh-CN" altLang="en-US" sz="2400" smtClean="0">
                <a:ea typeface="宋体" panose="02010600030101010101" pitchFamily="2" charset="-122"/>
              </a:rPr>
              <a:t>早期的</a:t>
            </a:r>
            <a:r>
              <a:rPr lang="en-US" altLang="zh-CN" sz="2400" smtClean="0">
                <a:ea typeface="宋体" panose="02010600030101010101" pitchFamily="2" charset="-122"/>
              </a:rPr>
              <a:t>java</a:t>
            </a:r>
            <a:r>
              <a:rPr lang="zh-CN" altLang="en-US" sz="2400" smtClean="0">
                <a:ea typeface="宋体" panose="02010600030101010101" pitchFamily="2" charset="-122"/>
              </a:rPr>
              <a:t>只提供了一个</a:t>
            </a:r>
            <a:r>
              <a:rPr lang="en-US" altLang="zh-CN" sz="2400" smtClean="0">
                <a:ea typeface="宋体" panose="02010600030101010101" pitchFamily="2" charset="-122"/>
              </a:rPr>
              <a:t>File</a:t>
            </a:r>
            <a:r>
              <a:rPr lang="zh-CN" altLang="en-US" sz="2400" smtClean="0">
                <a:ea typeface="宋体" panose="02010600030101010101" pitchFamily="2" charset="-122"/>
              </a:rPr>
              <a:t>类来访问文件系统，但</a:t>
            </a:r>
            <a:r>
              <a:rPr lang="en-US" altLang="zh-CN" sz="2400" smtClean="0">
                <a:ea typeface="宋体" panose="02010600030101010101" pitchFamily="2" charset="-122"/>
              </a:rPr>
              <a:t>File</a:t>
            </a:r>
            <a:r>
              <a:rPr lang="zh-CN" altLang="en-US" sz="2400" smtClean="0">
                <a:ea typeface="宋体" panose="02010600030101010101" pitchFamily="2" charset="-122"/>
              </a:rPr>
              <a:t>类的功能比较有限，所提供的方法性能也不高。而且，</a:t>
            </a:r>
            <a:r>
              <a:rPr lang="zh-CN" altLang="en-US" sz="2400" smtClean="0">
                <a:solidFill>
                  <a:srgbClr val="0000FF"/>
                </a:solidFill>
                <a:ea typeface="宋体" panose="02010600030101010101" pitchFamily="2" charset="-122"/>
              </a:rPr>
              <a:t>大多数方法在出错时仅返回失败，并不会提供异常信息。</a:t>
            </a:r>
            <a:endParaRPr lang="en-US" altLang="zh-CN" sz="2400" smtClean="0">
              <a:solidFill>
                <a:srgbClr val="0000FF"/>
              </a:solidFill>
              <a:ea typeface="宋体" panose="02010600030101010101" pitchFamily="2" charset="-122"/>
            </a:endParaRPr>
          </a:p>
          <a:p>
            <a:pPr marL="342900" indent="-342900">
              <a:lnSpc>
                <a:spcPct val="110000"/>
              </a:lnSpc>
              <a:buFont typeface="Wingdings" panose="05000000000000000000" pitchFamily="2" charset="2"/>
              <a:buChar char="l"/>
            </a:pPr>
            <a:r>
              <a:rPr lang="en-US" altLang="zh-CN" sz="2400" smtClean="0">
                <a:ea typeface="宋体" panose="02010600030101010101" pitchFamily="2" charset="-122"/>
              </a:rPr>
              <a:t>NIO. 2</a:t>
            </a:r>
            <a:r>
              <a:rPr lang="zh-CN" altLang="en-US" sz="2400" smtClean="0">
                <a:ea typeface="宋体" panose="02010600030101010101" pitchFamily="2" charset="-122"/>
              </a:rPr>
              <a:t>为了弥补这种不足，引入了</a:t>
            </a:r>
            <a:r>
              <a:rPr lang="en-US" altLang="zh-CN" sz="2400" smtClean="0">
                <a:ea typeface="宋体" panose="02010600030101010101" pitchFamily="2" charset="-122"/>
              </a:rPr>
              <a:t>Path</a:t>
            </a:r>
            <a:r>
              <a:rPr lang="zh-CN" altLang="en-US" sz="2400" smtClean="0">
                <a:ea typeface="宋体" panose="02010600030101010101" pitchFamily="2" charset="-122"/>
              </a:rPr>
              <a:t>接口，代表一个平台无关的平台路径，</a:t>
            </a:r>
            <a:r>
              <a:rPr lang="zh-CN" altLang="en-US" sz="2400">
                <a:ea typeface="宋体" panose="02010600030101010101" pitchFamily="2" charset="-122"/>
              </a:rPr>
              <a:t>描述了目录结构中文件的</a:t>
            </a:r>
            <a:r>
              <a:rPr lang="zh-CN" altLang="en-US" sz="2400" smtClean="0">
                <a:ea typeface="宋体" panose="02010600030101010101" pitchFamily="2" charset="-122"/>
              </a:rPr>
              <a:t>位置。</a:t>
            </a:r>
            <a:r>
              <a:rPr lang="en-US" altLang="zh-CN" sz="2400" smtClean="0">
                <a:solidFill>
                  <a:srgbClr val="0000FF"/>
                </a:solidFill>
                <a:ea typeface="宋体" panose="02010600030101010101" pitchFamily="2" charset="-122"/>
              </a:rPr>
              <a:t>Path</a:t>
            </a:r>
            <a:r>
              <a:rPr lang="zh-CN" altLang="en-US" sz="2400" smtClean="0">
                <a:solidFill>
                  <a:srgbClr val="0000FF"/>
                </a:solidFill>
                <a:ea typeface="宋体" panose="02010600030101010101" pitchFamily="2" charset="-122"/>
              </a:rPr>
              <a:t>可以看成是</a:t>
            </a:r>
            <a:r>
              <a:rPr lang="en-US" altLang="zh-CN" sz="2400" smtClean="0">
                <a:solidFill>
                  <a:srgbClr val="0000FF"/>
                </a:solidFill>
                <a:ea typeface="宋体" panose="02010600030101010101" pitchFamily="2" charset="-122"/>
              </a:rPr>
              <a:t>File</a:t>
            </a:r>
            <a:r>
              <a:rPr lang="zh-CN" altLang="en-US" sz="2400" smtClean="0">
                <a:solidFill>
                  <a:srgbClr val="0000FF"/>
                </a:solidFill>
                <a:ea typeface="宋体" panose="02010600030101010101" pitchFamily="2" charset="-122"/>
              </a:rPr>
              <a:t>类的升级版本，实际引用的资源也可以不存在。</a:t>
            </a:r>
            <a:endParaRPr lang="zh-CN" altLang="en-US" sz="2400">
              <a:ea typeface="宋体" panose="02010600030101010101" pitchFamily="2" charset="-122"/>
            </a:endParaRPr>
          </a:p>
        </p:txBody>
      </p:sp>
      <p:sp>
        <p:nvSpPr>
          <p:cNvPr id="3" name="矩形 2"/>
          <p:cNvSpPr/>
          <p:nvPr/>
        </p:nvSpPr>
        <p:spPr>
          <a:xfrm>
            <a:off x="323528" y="3942699"/>
            <a:ext cx="8050535" cy="2677656"/>
          </a:xfrm>
          <a:prstGeom prst="rect">
            <a:avLst/>
          </a:prstGeom>
        </p:spPr>
        <p:txBody>
          <a:bodyPr wrap="square">
            <a:spAutoFit/>
          </a:bodyPr>
          <a:lstStyle/>
          <a:p>
            <a:pPr marL="342900" lvl="0" indent="-342900" fontAlgn="base">
              <a:spcBef>
                <a:spcPct val="0"/>
              </a:spcBef>
              <a:spcAft>
                <a:spcPct val="0"/>
              </a:spcAft>
              <a:buFont typeface="Wingdings" panose="05000000000000000000" pitchFamily="2" charset="2"/>
              <a:buChar char="l"/>
            </a:pPr>
            <a:r>
              <a:rPr lang="zh-CN" altLang="zh-CN" sz="2400">
                <a:ea typeface="宋体" panose="02010600030101010101" pitchFamily="2" charset="-122"/>
                <a:cs typeface="Tahoma" panose="020B0604030504040204" pitchFamily="34" charset="0"/>
              </a:rPr>
              <a:t>在以前IO操作都是这样写</a:t>
            </a:r>
            <a:r>
              <a:rPr lang="zh-CN" altLang="zh-CN" sz="2400" smtClean="0">
                <a:ea typeface="宋体" panose="02010600030101010101" pitchFamily="2" charset="-122"/>
                <a:cs typeface="Tahoma" panose="020B0604030504040204" pitchFamily="34" charset="0"/>
              </a:rPr>
              <a:t>的</a:t>
            </a:r>
            <a:r>
              <a:rPr lang="en-US" altLang="zh-CN" sz="2400" smtClean="0">
                <a:ea typeface="宋体" panose="02010600030101010101" pitchFamily="2" charset="-122"/>
                <a:cs typeface="Tahoma" panose="020B0604030504040204" pitchFamily="34" charset="0"/>
              </a:rPr>
              <a:t>:</a:t>
            </a:r>
            <a:endParaRPr lang="zh-CN" altLang="zh-CN" sz="240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sz="2400">
                <a:ea typeface="宋体" panose="02010600030101010101" pitchFamily="2" charset="-122"/>
                <a:cs typeface="Tahoma" panose="020B0604030504040204" pitchFamily="34" charset="0"/>
              </a:rPr>
              <a:t> </a:t>
            </a: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java.io.</a:t>
            </a:r>
            <a:r>
              <a:rPr lang="zh-CN" altLang="zh-CN" sz="2400" smtClean="0">
                <a:ea typeface="宋体" panose="02010600030101010101" pitchFamily="2" charset="-122"/>
                <a:cs typeface="Tahoma" panose="020B0604030504040204" pitchFamily="34" charset="0"/>
              </a:rPr>
              <a:t>File;</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solidFill>
                  <a:srgbClr val="C00000"/>
                </a:solidFill>
                <a:ea typeface="宋体" panose="02010600030101010101" pitchFamily="2" charset="-122"/>
                <a:cs typeface="Tahoma" panose="020B0604030504040204" pitchFamily="34" charset="0"/>
              </a:rPr>
              <a:t>File </a:t>
            </a:r>
            <a:r>
              <a:rPr lang="zh-CN" altLang="zh-CN" sz="2400">
                <a:solidFill>
                  <a:srgbClr val="C00000"/>
                </a:solidFill>
                <a:ea typeface="宋体" panose="02010600030101010101" pitchFamily="2" charset="-122"/>
                <a:cs typeface="Tahoma" panose="020B0604030504040204" pitchFamily="34" charset="0"/>
              </a:rPr>
              <a:t>file = new File("index.html");</a:t>
            </a:r>
            <a:endParaRPr lang="zh-CN" altLang="zh-CN" sz="2400">
              <a:solidFill>
                <a:srgbClr val="C00000"/>
              </a:solidFill>
              <a:ea typeface="宋体" panose="02010600030101010101" pitchFamily="2" charset="-122"/>
              <a:cs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l"/>
            </a:pPr>
            <a:r>
              <a:rPr lang="zh-CN" altLang="zh-CN" sz="2400" smtClean="0">
                <a:ea typeface="宋体" panose="02010600030101010101" pitchFamily="2" charset="-122"/>
                <a:cs typeface="Tahoma" panose="020B0604030504040204" pitchFamily="34" charset="0"/>
              </a:rPr>
              <a:t>但</a:t>
            </a:r>
            <a:r>
              <a:rPr lang="zh-CN" altLang="zh-CN" sz="2400">
                <a:ea typeface="宋体" panose="02010600030101010101" pitchFamily="2" charset="-122"/>
                <a:cs typeface="Tahoma" panose="020B0604030504040204" pitchFamily="34" charset="0"/>
              </a:rPr>
              <a:t>在Java7 中，我们可以这样写：</a:t>
            </a:r>
            <a:endParaRPr lang="zh-CN" altLang="zh-CN" sz="240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java.nio.file.Path; </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java.nio.file.Paths; </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solidFill>
                  <a:srgbClr val="C00000"/>
                </a:solidFill>
                <a:ea typeface="宋体" panose="02010600030101010101" pitchFamily="2" charset="-122"/>
                <a:cs typeface="Tahoma" panose="020B0604030504040204" pitchFamily="34" charset="0"/>
              </a:rPr>
              <a:t>Path </a:t>
            </a:r>
            <a:r>
              <a:rPr lang="zh-CN" altLang="zh-CN" sz="2400">
                <a:solidFill>
                  <a:srgbClr val="C00000"/>
                </a:solidFill>
                <a:ea typeface="宋体" panose="02010600030101010101" pitchFamily="2" charset="-122"/>
                <a:cs typeface="Tahoma" panose="020B0604030504040204" pitchFamily="34" charset="0"/>
              </a:rPr>
              <a:t>path = Paths.get("index.html");</a:t>
            </a:r>
            <a:endParaRPr lang="zh-CN" altLang="zh-CN" sz="2400">
              <a:solidFill>
                <a:srgbClr val="C00000"/>
              </a:solidFill>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rgbClr val="0070C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9456</Words>
  <Application>WPS 演示</Application>
  <PresentationFormat>全屏显示(4:3)</PresentationFormat>
  <Paragraphs>610</Paragraphs>
  <Slides>53</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Arial</vt:lpstr>
      <vt:lpstr>宋体</vt:lpstr>
      <vt:lpstr>Wingdings</vt:lpstr>
      <vt:lpstr>楷体</vt:lpstr>
      <vt:lpstr>Times New Roman</vt:lpstr>
      <vt:lpstr>Courier New</vt:lpstr>
      <vt:lpstr>隶书</vt:lpstr>
      <vt:lpstr>Tahoma</vt:lpstr>
      <vt:lpstr>微软雅黑</vt:lpstr>
      <vt:lpstr>Arial Unicode MS</vt:lpstr>
      <vt:lpstr>Calibri</vt:lpstr>
      <vt:lpstr>PPT模板</vt:lpstr>
      <vt:lpstr>第12章 NIO</vt:lpstr>
      <vt:lpstr>PowerPoint 演示文稿</vt:lpstr>
      <vt:lpstr>主要内容</vt:lpstr>
      <vt:lpstr>PowerPoint 演示文稿</vt:lpstr>
      <vt:lpstr>Java NIO 概述</vt:lpstr>
      <vt:lpstr>NIO. 2</vt:lpstr>
      <vt:lpstr>Java NIO 与 IO 的主要区别</vt:lpstr>
      <vt:lpstr>PowerPoint 演示文稿</vt:lpstr>
      <vt:lpstr>PowerPoint 演示文稿</vt:lpstr>
      <vt:lpstr>PowerPoint 演示文稿</vt:lpstr>
      <vt:lpstr>PowerPoint 演示文稿</vt:lpstr>
      <vt:lpstr>Path接口</vt:lpstr>
      <vt:lpstr>Files 类</vt:lpstr>
      <vt:lpstr>Files 类</vt:lpstr>
      <vt:lpstr>PowerPoint 演示文稿</vt:lpstr>
      <vt:lpstr>自动资源管理</vt:lpstr>
      <vt:lpstr>自动资源管理</vt:lpstr>
      <vt:lpstr>PowerPoint 演示文稿</vt:lpstr>
      <vt:lpstr>缓冲区和通道</vt:lpstr>
      <vt:lpstr>缓冲区 (Buffer)</vt:lpstr>
      <vt:lpstr>PowerPoint 演示文稿</vt:lpstr>
      <vt:lpstr>PowerPoint 演示文稿</vt:lpstr>
      <vt:lpstr>缓冲区(Buffer)</vt:lpstr>
      <vt:lpstr>缓冲区的基本属性</vt:lpstr>
      <vt:lpstr>缓冲区的数据基本操作</vt:lpstr>
      <vt:lpstr>PowerPoint 演示文稿</vt:lpstr>
      <vt:lpstr>Buffer 的其它常用方法</vt:lpstr>
      <vt:lpstr>直接与非直接缓冲区</vt:lpstr>
      <vt:lpstr>非直接缓冲区</vt:lpstr>
      <vt:lpstr>直接缓冲区</vt:lpstr>
      <vt:lpstr>PowerPoint 演示文稿</vt:lpstr>
      <vt:lpstr>通道 (Channel)</vt:lpstr>
      <vt:lpstr>应用程序读写磁盘数据</vt:lpstr>
      <vt:lpstr>传统IO的处理方式</vt:lpstr>
      <vt:lpstr>使用Channel的处理方式</vt:lpstr>
      <vt:lpstr>通道 (Channel)</vt:lpstr>
      <vt:lpstr>获取通道的三种方式</vt:lpstr>
      <vt:lpstr>FileChannel 的常用方法</vt:lpstr>
      <vt:lpstr>通道的数据传输</vt:lpstr>
      <vt:lpstr>PowerPoint 演示文稿</vt:lpstr>
      <vt:lpstr>transferTo()</vt:lpstr>
      <vt:lpstr>transferFrom()</vt:lpstr>
      <vt:lpstr>分散(Scatter)读取和聚集(Gather)写入</vt:lpstr>
      <vt:lpstr>分散(Scatter)读取和聚集(Gather)写入</vt:lpstr>
      <vt:lpstr>PowerPoint 演示文稿</vt:lpstr>
      <vt:lpstr>管道 (Pipe)</vt:lpstr>
      <vt:lpstr>Flume： log to kafka</vt:lpstr>
      <vt:lpstr>PowerPoint 演示文稿</vt:lpstr>
      <vt:lpstr>向管道写数据</vt:lpstr>
      <vt:lpstr>从管道读取数据</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1308</cp:revision>
  <dcterms:created xsi:type="dcterms:W3CDTF">2012-09-14T00:44:00Z</dcterms:created>
  <dcterms:modified xsi:type="dcterms:W3CDTF">2017-10-13T06:54:28Z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