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8" r:id="rId3"/>
    <p:sldId id="601" r:id="rId4"/>
    <p:sldId id="602" r:id="rId5"/>
    <p:sldId id="529" r:id="rId6"/>
    <p:sldId id="530" r:id="rId7"/>
    <p:sldId id="553" r:id="rId8"/>
    <p:sldId id="603" r:id="rId9"/>
    <p:sldId id="554" r:id="rId10"/>
    <p:sldId id="555" r:id="rId11"/>
    <p:sldId id="577" r:id="rId12"/>
    <p:sldId id="532" r:id="rId13"/>
    <p:sldId id="604" r:id="rId14"/>
    <p:sldId id="557" r:id="rId15"/>
    <p:sldId id="558" r:id="rId16"/>
    <p:sldId id="559" r:id="rId17"/>
    <p:sldId id="599" r:id="rId18"/>
    <p:sldId id="610" r:id="rId19"/>
    <p:sldId id="611" r:id="rId20"/>
    <p:sldId id="612" r:id="rId21"/>
    <p:sldId id="613" r:id="rId22"/>
    <p:sldId id="614" r:id="rId23"/>
    <p:sldId id="615" r:id="rId24"/>
    <p:sldId id="605" r:id="rId25"/>
    <p:sldId id="531" r:id="rId26"/>
    <p:sldId id="606" r:id="rId27"/>
    <p:sldId id="556" r:id="rId28"/>
    <p:sldId id="578" r:id="rId29"/>
    <p:sldId id="533" r:id="rId30"/>
    <p:sldId id="563" r:id="rId31"/>
    <p:sldId id="616" r:id="rId32"/>
    <p:sldId id="608" r:id="rId33"/>
    <p:sldId id="545" r:id="rId34"/>
    <p:sldId id="570" r:id="rId35"/>
    <p:sldId id="571" r:id="rId36"/>
    <p:sldId id="564" r:id="rId37"/>
    <p:sldId id="565" r:id="rId38"/>
    <p:sldId id="566" r:id="rId39"/>
    <p:sldId id="569" r:id="rId40"/>
    <p:sldId id="568" r:id="rId41"/>
    <p:sldId id="546" r:id="rId42"/>
    <p:sldId id="582" r:id="rId43"/>
    <p:sldId id="583" r:id="rId44"/>
    <p:sldId id="579" r:id="rId45"/>
    <p:sldId id="580" r:id="rId46"/>
    <p:sldId id="593" r:id="rId47"/>
    <p:sldId id="594" r:id="rId48"/>
    <p:sldId id="609" r:id="rId49"/>
    <p:sldId id="548" r:id="rId50"/>
    <p:sldId id="549" r:id="rId51"/>
    <p:sldId id="550" r:id="rId52"/>
    <p:sldId id="581" r:id="rId53"/>
    <p:sldId id="584" r:id="rId54"/>
    <p:sldId id="572" r:id="rId55"/>
    <p:sldId id="575" r:id="rId56"/>
    <p:sldId id="573" r:id="rId57"/>
    <p:sldId id="574" r:id="rId58"/>
    <p:sldId id="576" r:id="rId59"/>
    <p:sldId id="490" r:id="rId60"/>
    <p:sldId id="587" r:id="rId61"/>
    <p:sldId id="588" r:id="rId62"/>
    <p:sldId id="589" r:id="rId63"/>
    <p:sldId id="257" r:id="rId6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94" autoAdjust="0"/>
    <p:restoredTop sz="94660"/>
  </p:normalViewPr>
  <p:slideViewPr>
    <p:cSldViewPr>
      <p:cViewPr varScale="1">
        <p:scale>
          <a:sx n="54" d="100"/>
          <a:sy n="54" d="100"/>
        </p:scale>
        <p:origin x="-11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63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k:@MSITStore:D:\API\JDK_API_1.6_zh_&#20013;&#25991;.CHM::/java/lang/Runnable.html" TargetMode="External"/><Relationship Id="rId1" Type="http://schemas.openxmlformats.org/officeDocument/2006/relationships/hyperlink" Target="mk:@MSITStore:D:\API\JDK_API_1.6_zh_&#20013;&#25991;.CHM::/java/lang/Object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14348" y="1792289"/>
            <a:ext cx="7632848" cy="2279653"/>
          </a:xfrm>
        </p:spPr>
        <p:txBody>
          <a:bodyPr>
            <a:normAutofit fontScale="90000"/>
          </a:bodyPr>
          <a:lstStyle/>
          <a:p>
            <a:r>
              <a:rPr lang="zh-CN" altLang="en-US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br>
              <a:rPr lang="en-US" altLang="zh-CN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</a:t>
            </a:r>
            <a:r>
              <a:rPr lang="zh-CN" altLang="en-US" sz="8000" b="1" dirty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线程</a:t>
            </a:r>
            <a:endParaRPr lang="zh-CN" altLang="zh-CN" sz="8000" b="1" dirty="0" smtClean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讲师：柴林燕</a:t>
            </a:r>
            <a:endParaRPr lang="zh-CN" altLang="en-US" sz="3600" b="1" dirty="0">
              <a:solidFill>
                <a:srgbClr val="00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426" y="1844824"/>
            <a:ext cx="596989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曲线连接符 6"/>
          <p:cNvCxnSpPr/>
          <p:nvPr/>
        </p:nvCxnSpPr>
        <p:spPr>
          <a:xfrm rot="5400000" flipH="1" flipV="1">
            <a:off x="1374414" y="4329100"/>
            <a:ext cx="2880320" cy="504056"/>
          </a:xfrm>
          <a:prstGeom prst="curvedConnector3">
            <a:avLst>
              <a:gd name="adj1" fmla="val 118628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858690" y="5229200"/>
            <a:ext cx="504056" cy="2160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642666" y="5589240"/>
            <a:ext cx="216024" cy="43204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362746" y="5085184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054416" y="5756412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163036" y="3501008"/>
            <a:ext cx="360040" cy="252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763688" y="764704"/>
            <a:ext cx="6120680" cy="936104"/>
          </a:xfrm>
        </p:spPr>
        <p:txBody>
          <a:bodyPr/>
          <a:lstStyle/>
          <a:p>
            <a:r>
              <a:rPr lang="en-US" altLang="zh-CN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mt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子线程的创建和启动过程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7744" y="692696"/>
            <a:ext cx="5212694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72816"/>
            <a:ext cx="8568952" cy="3384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构造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32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新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Thread(String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threadname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创建线程并指定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线程实例名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Thread(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Runnable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target)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指定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创建线程的目标对象，它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实现了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Runnable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接口中的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run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Thread(Runnable target, String name)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创建新的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ldLvl="2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16096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类的有关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7814672" cy="29523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 start():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启动线程，并执行对象的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run()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run():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线程在被调度时执行的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String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getName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():  </a:t>
            </a:r>
            <a:r>
              <a:rPr lang="zh-CN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zh-CN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线程的</a:t>
            </a:r>
            <a:r>
              <a:rPr lang="zh-CN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oid 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setName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(String name)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设置该线程名称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currentThread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():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返回当前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59" grpId="0" bldLvl="2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764704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341297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1)  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定义子类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子类中重写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类中的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创建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子类对象，即创建了线程对象。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) 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调用线程对象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方法：启动线程，调用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run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  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Runnable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接口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定义子类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，实现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Runnable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接口。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子类中重写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接口中的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run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方法。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）通过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类含参构造器创建线程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对象。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Runnable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接口的子类对象作为实际参数传递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endParaRPr lang="en-US" altLang="zh-CN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Thread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类的构造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zh-CN" altLang="en-US" dirty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）调用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方法：开启线程，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调用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   Runnable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子类接口的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run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979712" y="620688"/>
            <a:ext cx="60767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创建线程的两种方式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4442" y="752137"/>
            <a:ext cx="7631139" cy="840156"/>
          </a:xfrm>
        </p:spPr>
        <p:txBody>
          <a:bodyPr>
            <a:no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</a:rPr>
              <a:t>继承方式和实现方式的联系与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区别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467544" y="1592293"/>
            <a:ext cx="8208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public class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Thread </a:t>
            </a:r>
            <a:r>
              <a:rPr lang="en-US" altLang="zh-CN" sz="2400" dirty="0" smtClean="0">
                <a:solidFill>
                  <a:srgbClr val="C00000"/>
                </a:solidFill>
                <a:latin typeface="+mn-lt"/>
              </a:rPr>
              <a:t>extends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1" tooltip="java.lang 中的类" action="ppaction://hlinkfile"/>
              </a:rPr>
              <a:t>Object</a:t>
            </a:r>
            <a:r>
              <a:rPr lang="en-US" altLang="zh-CN" sz="2400" dirty="0">
                <a:solidFill>
                  <a:srgbClr val="C00000"/>
                </a:solidFill>
                <a:latin typeface="+mn-lt"/>
              </a:rPr>
              <a:t> implements </a:t>
            </a:r>
            <a:r>
              <a:rPr lang="en-US" altLang="zh-CN" sz="2400" dirty="0">
                <a:solidFill>
                  <a:srgbClr val="C00000"/>
                </a:solidFill>
                <a:latin typeface="+mn-lt"/>
                <a:hlinkClick r:id="rId2" tooltip="java.lang 中的接口" action="ppaction://hlinkfile"/>
              </a:rPr>
              <a:t>Runnable</a:t>
            </a:r>
            <a:endParaRPr lang="en-US" altLang="zh-C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468720" y="2221114"/>
            <a:ext cx="1873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区别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8" name="TextBox 18"/>
          <p:cNvSpPr txBox="1">
            <a:spLocks noChangeArrowheads="1"/>
          </p:cNvSpPr>
          <p:nvPr/>
        </p:nvSpPr>
        <p:spPr bwMode="auto">
          <a:xfrm>
            <a:off x="683568" y="2852737"/>
            <a:ext cx="7131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继承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Thread:       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线程代码存放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Thread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子类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方法中。</a:t>
            </a:r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实现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Runnable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：线程代码存在接口的子类的</a:t>
            </a:r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run</a:t>
            </a:r>
            <a:r>
              <a:rPr lang="zh-CN" altLang="en-US" sz="2400" dirty="0">
                <a:latin typeface="+mn-lt"/>
                <a:cs typeface="Times New Roman" panose="02020603050405020304" pitchFamily="18" charset="0"/>
              </a:rPr>
              <a:t>方法。</a:t>
            </a:r>
            <a:endParaRPr lang="zh-CN" altLang="en-US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TextBox 19"/>
          <p:cNvSpPr txBox="1">
            <a:spLocks noChangeArrowheads="1"/>
          </p:cNvSpPr>
          <p:nvPr/>
        </p:nvSpPr>
        <p:spPr bwMode="auto">
          <a:xfrm>
            <a:off x="467544" y="3919865"/>
            <a:ext cx="3423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+mn-lt"/>
              </a:rPr>
              <a:t>【</a:t>
            </a:r>
            <a:r>
              <a:rPr lang="zh-CN" altLang="en-US" sz="2800" b="1" dirty="0">
                <a:latin typeface="+mn-lt"/>
              </a:rPr>
              <a:t>实现方法的好处</a:t>
            </a:r>
            <a:r>
              <a:rPr lang="en-US" altLang="zh-CN" sz="2800" b="1" dirty="0">
                <a:latin typeface="+mn-lt"/>
              </a:rPr>
              <a:t>】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683568" y="4554538"/>
            <a:ext cx="79928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）避免了单继承的局限性</a:t>
            </a:r>
            <a:endParaRPr lang="zh-CN" altLang="en-US" sz="2400" dirty="0">
              <a:latin typeface="+mn-lt"/>
            </a:endParaRPr>
          </a:p>
          <a:p>
            <a:pPr eaLnBrk="1" hangingPunct="1"/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）多个线程可以共享同一个接口子类的对象，非常</a:t>
            </a:r>
            <a:r>
              <a:rPr lang="zh-CN" altLang="en-US" sz="2400" dirty="0" smtClean="0">
                <a:latin typeface="+mn-lt"/>
              </a:rPr>
              <a:t>适合</a:t>
            </a:r>
            <a:r>
              <a:rPr lang="zh-CN" altLang="en-US" sz="2400" dirty="0">
                <a:latin typeface="+mn-lt"/>
              </a:rPr>
              <a:t>多个相同线程来处理同一份资源。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93080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 习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218" y="2193251"/>
            <a:ext cx="7344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创建两个子线程，让其中一个输出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之间的偶数，另一个输出</a:t>
            </a:r>
            <a:r>
              <a:rPr lang="en-US" altLang="zh-CN" sz="2800" dirty="0">
                <a:ea typeface="宋体" panose="02010600030101010101" pitchFamily="2" charset="-122"/>
              </a:rPr>
              <a:t>1-100</a:t>
            </a:r>
            <a:r>
              <a:rPr lang="zh-CN" altLang="en-US" sz="2800" dirty="0">
                <a:ea typeface="宋体" panose="02010600030101010101" pitchFamily="2" charset="-122"/>
              </a:rPr>
              <a:t>之间的奇数。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7904" y="93080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 习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571612"/>
            <a:ext cx="7344816" cy="4542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dirty="0" smtClean="0">
                <a:ea typeface="宋体" panose="02010600030101010101" pitchFamily="2" charset="-122"/>
              </a:rPr>
              <a:t>在</a:t>
            </a:r>
            <a:r>
              <a:rPr lang="en-US" altLang="zh-CN" sz="2800" dirty="0" smtClean="0">
                <a:ea typeface="宋体" panose="02010600030101010101" pitchFamily="2" charset="-122"/>
              </a:rPr>
              <a:t>main</a:t>
            </a:r>
            <a:r>
              <a:rPr lang="zh-CN" altLang="en-US" sz="2800" dirty="0" smtClean="0">
                <a:ea typeface="宋体" panose="02010600030101010101" pitchFamily="2" charset="-122"/>
              </a:rPr>
              <a:t>方法中创建并启动一个线程，该线程随机产生</a:t>
            </a:r>
            <a:r>
              <a:rPr lang="en-US" altLang="zh-CN" sz="2800" dirty="0" smtClean="0">
                <a:ea typeface="宋体" panose="02010600030101010101" pitchFamily="2" charset="-122"/>
              </a:rPr>
              <a:t>100</a:t>
            </a:r>
            <a:r>
              <a:rPr lang="zh-CN" altLang="en-US" sz="2800" dirty="0" smtClean="0">
                <a:ea typeface="宋体" panose="02010600030101010101" pitchFamily="2" charset="-122"/>
              </a:rPr>
              <a:t>个</a:t>
            </a:r>
            <a:r>
              <a:rPr lang="en-US" altLang="zh-CN" sz="2800" dirty="0" smtClean="0">
                <a:ea typeface="宋体" panose="02010600030101010101" pitchFamily="2" charset="-122"/>
              </a:rPr>
              <a:t>0-100</a:t>
            </a:r>
            <a:r>
              <a:rPr lang="zh-CN" altLang="en-US" sz="2800" dirty="0" smtClean="0">
                <a:ea typeface="宋体" panose="02010600030101010101" pitchFamily="2" charset="-122"/>
              </a:rPr>
              <a:t>整数，打印后结束；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2800" dirty="0" smtClean="0">
                <a:ea typeface="宋体" panose="02010600030101010101" pitchFamily="2" charset="-122"/>
              </a:rPr>
              <a:t>在</a:t>
            </a:r>
            <a:r>
              <a:rPr lang="en-US" altLang="zh-CN" sz="2800" dirty="0" smtClean="0">
                <a:ea typeface="宋体" panose="02010600030101010101" pitchFamily="2" charset="-122"/>
              </a:rPr>
              <a:t>main</a:t>
            </a:r>
            <a:r>
              <a:rPr lang="zh-CN" altLang="en-US" sz="2800" dirty="0" smtClean="0">
                <a:ea typeface="宋体" panose="02010600030101010101" pitchFamily="2" charset="-122"/>
              </a:rPr>
              <a:t>方法中创建并启动两个线程。第一个线程统计指定目录下的文件个数及所占总空间数并打印输出，另一个线程打印输出此目录中每个文件信息如文件名称和大小。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结束线程 </a:t>
            </a:r>
            <a:r>
              <a:rPr lang="en-US" altLang="zh-CN" b="1" dirty="0" smtClean="0">
                <a:ea typeface="宋体" panose="02010600030101010101" pitchFamily="2" charset="-122"/>
              </a:rPr>
              <a:t>— </a:t>
            </a:r>
            <a:r>
              <a:rPr lang="zh-CN" altLang="en-US" b="1" dirty="0" smtClean="0">
                <a:ea typeface="宋体" panose="02010600030101010101" pitchFamily="2" charset="-122"/>
              </a:rPr>
              <a:t>使用通知方式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zh-CN" altLang="en-US" sz="3200" dirty="0" smtClean="0">
                <a:ea typeface="宋体" panose="02010600030101010101" pitchFamily="2" charset="-122"/>
              </a:rPr>
              <a:t>当线程完成执行并结束后，就无法再次运行了。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3200" dirty="0" smtClean="0">
                <a:ea typeface="宋体" panose="02010600030101010101" pitchFamily="2" charset="-122"/>
              </a:rPr>
              <a:t>应该通过使用标志来指示</a:t>
            </a:r>
            <a:r>
              <a:rPr lang="en-US" altLang="zh-CN" sz="3200" dirty="0" smtClean="0">
                <a:ea typeface="宋体" panose="02010600030101010101" pitchFamily="2" charset="-122"/>
              </a:rPr>
              <a:t>run</a:t>
            </a:r>
            <a:r>
              <a:rPr lang="zh-CN" altLang="en-US" sz="3200" dirty="0" smtClean="0">
                <a:ea typeface="宋体" panose="02010600030101010101" pitchFamily="2" charset="-122"/>
              </a:rPr>
              <a:t>方法退出的方式来停止线程，即通知方式。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marL="457200" indent="-457200">
              <a:defRPr/>
            </a:pPr>
            <a:r>
              <a:rPr lang="zh-CN" altLang="en-US" sz="3200" dirty="0" smtClean="0">
                <a:ea typeface="宋体" panose="02010600030101010101" pitchFamily="2" charset="-122"/>
              </a:rPr>
              <a:t>该方式可确保线程以安全的方式结束运行。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结束线程示例 </a:t>
            </a:r>
            <a:r>
              <a:rPr lang="en-US" altLang="zh-CN" b="1" dirty="0" smtClean="0">
                <a:ea typeface="宋体" panose="02010600030101010101" pitchFamily="2" charset="-122"/>
              </a:rPr>
              <a:t>— </a:t>
            </a:r>
            <a:r>
              <a:rPr lang="en-US" altLang="zh-CN" b="1" dirty="0" err="1" smtClean="0"/>
              <a:t>HelloRunner</a:t>
            </a:r>
            <a:r>
              <a:rPr lang="zh-CN" altLang="en-US" b="1" dirty="0" smtClean="0"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3200" dirty="0" smtClean="0"/>
              <a:t>1  public class </a:t>
            </a:r>
            <a:r>
              <a:rPr lang="en-US" altLang="zh-CN" sz="3200" dirty="0" err="1" smtClean="0"/>
              <a:t>HelloRunner</a:t>
            </a:r>
            <a:r>
              <a:rPr lang="en-US" altLang="zh-CN" sz="3200" dirty="0" smtClean="0"/>
              <a:t> implements </a:t>
            </a:r>
            <a:r>
              <a:rPr lang="en-US" altLang="zh-CN" sz="3200" dirty="0" err="1" smtClean="0"/>
              <a:t>Runnable</a:t>
            </a:r>
            <a:r>
              <a:rPr lang="en-US" altLang="zh-CN" sz="3200" dirty="0" smtClean="0"/>
              <a:t> {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2      private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;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3      private </a:t>
            </a:r>
            <a:r>
              <a:rPr lang="en-US" altLang="zh-CN" sz="3200" dirty="0" err="1" smtClean="0"/>
              <a:t>boolean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stopFlag</a:t>
            </a:r>
            <a:r>
              <a:rPr lang="en-US" altLang="zh-CN" sz="3200" dirty="0" smtClean="0"/>
              <a:t> = false;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4  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5      public void run() {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6          while (!</a:t>
            </a:r>
            <a:r>
              <a:rPr lang="en-US" altLang="zh-CN" sz="3200" dirty="0" err="1" smtClean="0"/>
              <a:t>stopFlag</a:t>
            </a:r>
            <a:r>
              <a:rPr lang="en-US" altLang="zh-CN" sz="3200" dirty="0" smtClean="0"/>
              <a:t>) {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7              </a:t>
            </a:r>
            <a:r>
              <a:rPr lang="en-US" altLang="zh-CN" sz="3200" dirty="0" err="1" smtClean="0"/>
              <a:t>System.out.print</a:t>
            </a:r>
            <a:r>
              <a:rPr lang="en-US" altLang="zh-CN" sz="3200" dirty="0" smtClean="0"/>
              <a:t>((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++) + "  ");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8              if 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&gt; 500)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= 0;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9          }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10     }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11 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12     public void </a:t>
            </a:r>
            <a:r>
              <a:rPr lang="en-US" altLang="zh-CN" sz="3200" dirty="0" err="1" smtClean="0"/>
              <a:t>setStopFlag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boolean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stopFlag</a:t>
            </a:r>
            <a:r>
              <a:rPr lang="en-US" altLang="zh-CN" sz="3200" dirty="0" smtClean="0"/>
              <a:t>) {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13         </a:t>
            </a:r>
            <a:r>
              <a:rPr lang="en-US" altLang="zh-CN" sz="3200" dirty="0" err="1" smtClean="0"/>
              <a:t>this.stopFlag</a:t>
            </a:r>
            <a:r>
              <a:rPr lang="en-US" altLang="zh-CN" sz="3200" dirty="0" smtClean="0"/>
              <a:t> = </a:t>
            </a:r>
            <a:r>
              <a:rPr lang="en-US" altLang="zh-CN" sz="3200" dirty="0" err="1" smtClean="0"/>
              <a:t>stopFlag</a:t>
            </a:r>
            <a:r>
              <a:rPr lang="en-US" altLang="zh-CN" sz="3200" dirty="0" smtClean="0"/>
              <a:t>;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14     }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15 }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本章内容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第一节 线程的概念与原理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第二节 线程的创建、运行和结束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第三节 线程的控制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第四节 线程同步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第五节 线程通信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结束线程示例 </a:t>
            </a:r>
            <a:r>
              <a:rPr lang="en-US" altLang="zh-CN" b="1" dirty="0" smtClean="0">
                <a:ea typeface="宋体" panose="02010600030101010101" pitchFamily="2" charset="-122"/>
              </a:rPr>
              <a:t>— </a:t>
            </a:r>
            <a:r>
              <a:rPr lang="en-US" altLang="zh-CN" b="1" dirty="0" err="1" smtClean="0"/>
              <a:t>HelloRunner</a:t>
            </a:r>
            <a:r>
              <a:rPr lang="zh-CN" altLang="en-US" b="1" dirty="0" smtClean="0"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altLang="zh-CN" sz="3200" dirty="0" smtClean="0"/>
              <a:t>1  public class </a:t>
            </a:r>
            <a:r>
              <a:rPr lang="en-US" altLang="zh-CN" sz="3200" dirty="0" err="1" smtClean="0"/>
              <a:t>HelloRunner</a:t>
            </a:r>
            <a:r>
              <a:rPr lang="en-US" altLang="zh-CN" sz="3200" dirty="0" smtClean="0"/>
              <a:t> implements </a:t>
            </a:r>
            <a:r>
              <a:rPr lang="en-US" altLang="zh-CN" sz="3200" dirty="0" err="1" smtClean="0"/>
              <a:t>Runnable</a:t>
            </a:r>
            <a:r>
              <a:rPr lang="en-US" altLang="zh-CN" sz="3200" dirty="0" smtClean="0"/>
              <a:t> {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2      private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;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3      private </a:t>
            </a:r>
            <a:r>
              <a:rPr lang="en-US" altLang="zh-CN" sz="3200" dirty="0" err="1" smtClean="0"/>
              <a:t>boolean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stopFlag</a:t>
            </a:r>
            <a:r>
              <a:rPr lang="en-US" altLang="zh-CN" sz="3200" dirty="0" smtClean="0"/>
              <a:t> = false;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4  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5      public void run() {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6          while (!</a:t>
            </a:r>
            <a:r>
              <a:rPr lang="en-US" altLang="zh-CN" sz="3200" dirty="0" err="1" smtClean="0"/>
              <a:t>stopFlag</a:t>
            </a:r>
            <a:r>
              <a:rPr lang="en-US" altLang="zh-CN" sz="3200" dirty="0" smtClean="0"/>
              <a:t>) {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7              </a:t>
            </a:r>
            <a:r>
              <a:rPr lang="en-US" altLang="zh-CN" sz="3200" dirty="0" err="1" smtClean="0"/>
              <a:t>System.out.print</a:t>
            </a:r>
            <a:r>
              <a:rPr lang="en-US" altLang="zh-CN" sz="3200" dirty="0" smtClean="0"/>
              <a:t>((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++) + "  ");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8              if 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&gt; 500)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 = 0;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9          }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10     }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11 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12     public void </a:t>
            </a:r>
            <a:r>
              <a:rPr lang="en-US" altLang="zh-CN" sz="3200" dirty="0" err="1" smtClean="0"/>
              <a:t>setStopFlag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boolean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stopFlag</a:t>
            </a:r>
            <a:r>
              <a:rPr lang="en-US" altLang="zh-CN" sz="3200" dirty="0" smtClean="0"/>
              <a:t>) {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13         </a:t>
            </a:r>
            <a:r>
              <a:rPr lang="en-US" altLang="zh-CN" sz="3200" dirty="0" err="1" smtClean="0"/>
              <a:t>this.stopFlag</a:t>
            </a:r>
            <a:r>
              <a:rPr lang="en-US" altLang="zh-CN" sz="3200" dirty="0" smtClean="0"/>
              <a:t> = </a:t>
            </a:r>
            <a:r>
              <a:rPr lang="en-US" altLang="zh-CN" sz="3200" dirty="0" err="1" smtClean="0"/>
              <a:t>stopFlag</a:t>
            </a:r>
            <a:r>
              <a:rPr lang="en-US" altLang="zh-CN" sz="3200" dirty="0" smtClean="0"/>
              <a:t>;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14     }</a:t>
            </a:r>
            <a:endParaRPr lang="en-US" altLang="zh-CN" sz="3200" dirty="0" smtClean="0"/>
          </a:p>
          <a:p>
            <a:pPr>
              <a:buNone/>
            </a:pPr>
            <a:r>
              <a:rPr lang="en-US" altLang="zh-CN" sz="3200" dirty="0" smtClean="0"/>
              <a:t>15 }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结束线程示例 </a:t>
            </a:r>
            <a:r>
              <a:rPr lang="en-US" altLang="zh-CN" b="1" dirty="0" smtClean="0">
                <a:ea typeface="宋体" panose="02010600030101010101" pitchFamily="2" charset="-122"/>
              </a:rPr>
              <a:t>— </a:t>
            </a:r>
            <a:r>
              <a:rPr lang="en-US" altLang="zh-CN" b="1" dirty="0" err="1" smtClean="0"/>
              <a:t>TestEndThread</a:t>
            </a:r>
            <a:r>
              <a:rPr lang="zh-CN" altLang="en-US" b="1" dirty="0" smtClean="0">
                <a:ea typeface="宋体" panose="02010600030101010101" pitchFamily="2" charset="-122"/>
              </a:rPr>
              <a:t>类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 smtClean="0"/>
              <a:t>1  public class </a:t>
            </a:r>
            <a:r>
              <a:rPr lang="en-US" altLang="zh-CN" sz="1800" dirty="0" err="1" smtClean="0"/>
              <a:t>TestEndThread</a:t>
            </a:r>
            <a:r>
              <a:rPr lang="en-US" altLang="zh-CN" sz="1800" dirty="0" smtClean="0"/>
              <a:t> {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2      public static void main(String[] </a:t>
            </a:r>
            <a:r>
              <a:rPr lang="en-US" altLang="zh-CN" sz="1800" dirty="0" err="1" smtClean="0"/>
              <a:t>args</a:t>
            </a:r>
            <a:r>
              <a:rPr lang="en-US" altLang="zh-CN" sz="1800" dirty="0" smtClean="0"/>
              <a:t>) {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3          </a:t>
            </a:r>
            <a:r>
              <a:rPr lang="en-US" altLang="zh-CN" sz="1800" dirty="0" err="1" smtClean="0"/>
              <a:t>HelloRunner</a:t>
            </a:r>
            <a:r>
              <a:rPr lang="en-US" altLang="zh-CN" sz="1800" dirty="0" smtClean="0"/>
              <a:t> r = new </a:t>
            </a:r>
            <a:r>
              <a:rPr lang="en-US" altLang="zh-CN" sz="1800" dirty="0" err="1" smtClean="0"/>
              <a:t>HelloRunner</a:t>
            </a:r>
            <a:r>
              <a:rPr lang="en-US" altLang="zh-CN" sz="1800" dirty="0" smtClean="0"/>
              <a:t>();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4          Thread t = new Thread(r);  </a:t>
            </a: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/>
              <a:t>5          </a:t>
            </a:r>
            <a:r>
              <a:rPr lang="en-US" altLang="zh-CN" sz="1800" dirty="0" err="1" smtClean="0"/>
              <a:t>t.start</a:t>
            </a:r>
            <a:r>
              <a:rPr lang="en-US" altLang="zh-CN" sz="1800" dirty="0" smtClean="0"/>
              <a:t>();                  </a:t>
            </a:r>
            <a:endParaRPr lang="zh-CN" altLang="en-US" sz="1800" dirty="0" smtClean="0"/>
          </a:p>
          <a:p>
            <a:pPr>
              <a:buNone/>
            </a:pPr>
            <a:r>
              <a:rPr lang="en-US" altLang="zh-CN" sz="1800" dirty="0" smtClean="0"/>
              <a:t>6          for (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= 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 &lt; 100;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++) {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7              </a:t>
            </a:r>
            <a:r>
              <a:rPr lang="en-US" altLang="zh-CN" sz="1800" dirty="0" err="1" smtClean="0"/>
              <a:t>System.out.print</a:t>
            </a:r>
            <a:r>
              <a:rPr lang="en-US" altLang="zh-CN" sz="1800" dirty="0" smtClean="0"/>
              <a:t>("--" + </a:t>
            </a:r>
            <a:r>
              <a:rPr lang="en-US" altLang="zh-CN" sz="1800" dirty="0" err="1" smtClean="0"/>
              <a:t>i</a:t>
            </a:r>
            <a:r>
              <a:rPr lang="en-US" altLang="zh-CN" sz="1800" dirty="0" smtClean="0"/>
              <a:t>);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8          }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9          </a:t>
            </a:r>
            <a:r>
              <a:rPr lang="en-US" altLang="zh-CN" sz="1800" dirty="0" err="1" smtClean="0"/>
              <a:t>r.setStopFlag</a:t>
            </a:r>
            <a:r>
              <a:rPr lang="en-US" altLang="zh-CN" sz="1800" dirty="0" smtClean="0"/>
              <a:t>(true);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10     }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11 }</a:t>
            </a:r>
            <a:endParaRPr lang="en-US" altLang="zh-CN" sz="1800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习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ea typeface="宋体" panose="02010600030101010101" pitchFamily="2" charset="-122"/>
              </a:rPr>
              <a:t>在</a:t>
            </a:r>
            <a:r>
              <a:rPr lang="en-US" altLang="zh-CN" sz="3200" dirty="0" smtClean="0">
                <a:ea typeface="宋体" panose="02010600030101010101" pitchFamily="2" charset="-122"/>
              </a:rPr>
              <a:t>main</a:t>
            </a:r>
            <a:r>
              <a:rPr lang="zh-CN" altLang="en-US" sz="3200" dirty="0" smtClean="0">
                <a:ea typeface="宋体" panose="02010600030101010101" pitchFamily="2" charset="-122"/>
              </a:rPr>
              <a:t>方法中创建并启动两个线程。第一个线程循环随机打印</a:t>
            </a:r>
            <a:r>
              <a:rPr lang="en-US" altLang="zh-CN" sz="3200" dirty="0" smtClean="0">
                <a:ea typeface="宋体" panose="02010600030101010101" pitchFamily="2" charset="-122"/>
              </a:rPr>
              <a:t>100</a:t>
            </a:r>
            <a:r>
              <a:rPr lang="zh-CN" altLang="en-US" sz="3200" dirty="0" smtClean="0">
                <a:ea typeface="宋体" panose="02010600030101010101" pitchFamily="2" charset="-122"/>
              </a:rPr>
              <a:t>以内的整数，直到第二个线程从键盘读取了“</a:t>
            </a:r>
            <a:r>
              <a:rPr lang="en-US" altLang="zh-CN" sz="3200" dirty="0" smtClean="0">
                <a:ea typeface="宋体" panose="02010600030101010101" pitchFamily="2" charset="-122"/>
              </a:rPr>
              <a:t>Q”</a:t>
            </a:r>
            <a:r>
              <a:rPr lang="zh-CN" altLang="en-US" sz="3200" dirty="0" smtClean="0">
                <a:ea typeface="宋体" panose="02010600030101010101" pitchFamily="2" charset="-122"/>
              </a:rPr>
              <a:t>命令。</a:t>
            </a:r>
            <a:endParaRPr lang="zh-CN" altLang="en-US" sz="3200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428596" y="2445245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第三节 线程的控制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69337" y="692696"/>
            <a:ext cx="4891126" cy="781814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线程的调度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48" y="1689119"/>
            <a:ext cx="8229600" cy="38830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调度策略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时间片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抢占式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高优先级的线程抢占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的调度方法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同优先级线程组成先进先出队列（先到先服务），使用时间片策略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对高优先级，使用优先调度的抢占式策略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581400" y="2438400"/>
            <a:ext cx="381000" cy="533400"/>
            <a:chOff x="2256" y="1536"/>
            <a:chExt cx="240" cy="336"/>
          </a:xfrm>
        </p:grpSpPr>
        <p:sp>
          <p:nvSpPr>
            <p:cNvPr id="338949" name="Line 5"/>
            <p:cNvSpPr>
              <a:spLocks noChangeShapeType="1"/>
            </p:cNvSpPr>
            <p:nvPr/>
          </p:nvSpPr>
          <p:spPr bwMode="auto">
            <a:xfrm>
              <a:off x="225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950" name="Line 6"/>
            <p:cNvSpPr>
              <a:spLocks noChangeShapeType="1"/>
            </p:cNvSpPr>
            <p:nvPr/>
          </p:nvSpPr>
          <p:spPr bwMode="auto">
            <a:xfrm>
              <a:off x="249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3962400" y="2438400"/>
            <a:ext cx="381000" cy="533400"/>
            <a:chOff x="2496" y="1536"/>
            <a:chExt cx="240" cy="336"/>
          </a:xfrm>
        </p:grpSpPr>
        <p:sp>
          <p:nvSpPr>
            <p:cNvPr id="338952" name="Line 8"/>
            <p:cNvSpPr>
              <a:spLocks noChangeShapeType="1"/>
            </p:cNvSpPr>
            <p:nvPr/>
          </p:nvSpPr>
          <p:spPr bwMode="auto">
            <a:xfrm>
              <a:off x="249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953" name="Line 9"/>
            <p:cNvSpPr>
              <a:spLocks noChangeShapeType="1"/>
            </p:cNvSpPr>
            <p:nvPr/>
          </p:nvSpPr>
          <p:spPr bwMode="auto">
            <a:xfrm>
              <a:off x="273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4343400" y="2438400"/>
            <a:ext cx="381000" cy="533400"/>
            <a:chOff x="2736" y="1536"/>
            <a:chExt cx="240" cy="336"/>
          </a:xfrm>
        </p:grpSpPr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2736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956" name="Line 12"/>
            <p:cNvSpPr>
              <a:spLocks noChangeShapeType="1"/>
            </p:cNvSpPr>
            <p:nvPr/>
          </p:nvSpPr>
          <p:spPr bwMode="auto">
            <a:xfrm>
              <a:off x="297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8957" name="Line 13"/>
          <p:cNvSpPr>
            <a:spLocks noChangeShapeType="1"/>
          </p:cNvSpPr>
          <p:nvPr/>
        </p:nvSpPr>
        <p:spPr bwMode="auto">
          <a:xfrm>
            <a:off x="6324600" y="2971800"/>
            <a:ext cx="3810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Group 14"/>
          <p:cNvGrpSpPr/>
          <p:nvPr/>
        </p:nvGrpSpPr>
        <p:grpSpPr bwMode="auto">
          <a:xfrm>
            <a:off x="5181600" y="2438400"/>
            <a:ext cx="381000" cy="533400"/>
            <a:chOff x="3264" y="1536"/>
            <a:chExt cx="240" cy="336"/>
          </a:xfrm>
        </p:grpSpPr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>
              <a:off x="326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350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5562600" y="2438400"/>
            <a:ext cx="381000" cy="533400"/>
            <a:chOff x="3504" y="1536"/>
            <a:chExt cx="240" cy="336"/>
          </a:xfrm>
        </p:grpSpPr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>
              <a:off x="3504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>
              <a:off x="374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5943600" y="2438400"/>
            <a:ext cx="381000" cy="533400"/>
            <a:chOff x="3744" y="1536"/>
            <a:chExt cx="240" cy="336"/>
          </a:xfrm>
        </p:grpSpPr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>
              <a:off x="3744" y="1536"/>
              <a:ext cx="240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>
              <a:off x="3984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23"/>
          <p:cNvGrpSpPr/>
          <p:nvPr/>
        </p:nvGrpSpPr>
        <p:grpSpPr bwMode="auto">
          <a:xfrm>
            <a:off x="4724400" y="2438400"/>
            <a:ext cx="381000" cy="533400"/>
            <a:chOff x="2976" y="1536"/>
            <a:chExt cx="240" cy="336"/>
          </a:xfrm>
        </p:grpSpPr>
        <p:sp>
          <p:nvSpPr>
            <p:cNvPr id="338968" name="Line 24"/>
            <p:cNvSpPr>
              <a:spLocks noChangeShapeType="1"/>
            </p:cNvSpPr>
            <p:nvPr/>
          </p:nvSpPr>
          <p:spPr bwMode="auto">
            <a:xfrm>
              <a:off x="2976" y="1872"/>
              <a:ext cx="24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>
              <a:off x="3216" y="1536"/>
              <a:ext cx="0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500"/>
                            </p:stCondLst>
                            <p:childTnLst>
                              <p:par>
                                <p:cTn id="5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3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1000"/>
                            </p:stCondLst>
                            <p:childTnLst>
                              <p:par>
                                <p:cTn id="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utoUpdateAnimBg="0"/>
      <p:bldP spid="33895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6004782" cy="853822"/>
          </a:xfrm>
        </p:spPr>
        <p:txBody>
          <a:bodyPr/>
          <a:lstStyle/>
          <a:p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类的有关方法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endParaRPr lang="en-US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678768" cy="5024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</a:t>
            </a:r>
            <a:r>
              <a:rPr lang="en-US" altLang="zh-CN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void  yield</a:t>
            </a:r>
            <a:r>
              <a:rPr lang="en-US" altLang="zh-CN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线程让步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暂停当前正在执行的线程，把执行机会让给优先级相同或更高的线程</a:t>
            </a:r>
            <a:endParaRPr lang="en-US" altLang="zh-CN" sz="20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队列中没有同优先级的线程，忽略此</a:t>
            </a:r>
            <a:r>
              <a:rPr lang="zh-CN" altLang="en-US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join()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：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当某个程序执行流中调用其他线程的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join()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方法时，调用线程将被阻塞，直到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join()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方法加入的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join 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线程执行完为止   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低优先级的线程也可以获得执行 </a:t>
            </a:r>
            <a:endParaRPr lang="zh-CN" altLang="en-US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6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static  void  sleep(long </a:t>
            </a:r>
            <a:r>
              <a:rPr lang="en-US" altLang="zh-CN" sz="2600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millis</a:t>
            </a:r>
            <a:r>
              <a:rPr lang="en-US" altLang="zh-CN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dirty="0">
                <a:ea typeface="宋体" panose="02010600030101010101" pitchFamily="2" charset="-122"/>
                <a:cs typeface="Times New Roman" panose="02020603050405020304" pitchFamily="18" charset="0"/>
              </a:rPr>
              <a:t>指定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en-US" altLang="zh-CN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6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毫秒</a:t>
            </a:r>
            <a:r>
              <a:rPr lang="en-US" altLang="zh-CN" sz="2600" dirty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6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令当前活动线程在指定时间段内放弃对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控制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使其他线程有机会被执行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时间到后重排队。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抛出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InterruptedException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en-US" altLang="zh-CN" sz="26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en-US" altLang="zh-CN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isAlive</a:t>
            </a:r>
            <a:r>
              <a:rPr lang="en-US" altLang="zh-CN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6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boolean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，判断线程是否还活着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07" grpId="0" bldLvl="2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20688"/>
            <a:ext cx="5212694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线程的优先级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50710" cy="40324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的优先级控制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MAX_PRIORITY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   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MIN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_PRIORITY 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NORM_PRIORITY 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涉及的方法：</a:t>
            </a:r>
            <a:endParaRPr lang="en-US" altLang="zh-CN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getPriority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线程优先值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setPriority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newPriority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改变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线程的优先级</a:t>
            </a:r>
            <a:endParaRPr lang="zh-CN" altLang="en-US" dirty="0">
              <a:solidFill>
                <a:srgbClr val="FF99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线程创建时继承父线程的优先级</a:t>
            </a:r>
            <a:endParaRPr lang="zh-CN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4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 autoUpdateAnimBg="0"/>
      <p:bldP spid="414723" grpId="0" bldLvl="2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7784" y="620688"/>
            <a:ext cx="4657155" cy="9221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补充：线程的分类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628800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中的线程分为两类：一种是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守护线程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，一种是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用户线程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它们在几乎每个方面都是相同的，唯一的区别是判断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何时离开。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守护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线程是用来服务用户线程的，通过在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start()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方法前调用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thread.setDaemon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(true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可以把一个用户线程变成一个守护线程。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垃圾回收就是一个典型的守护线程。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中都是守护线程，当前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将退出。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的生命周期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844824"/>
            <a:ext cx="8750206" cy="454342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要想实现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多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线程，必须在主线程中创建新的线程对象。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语言使用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类及其子类的对象来表示线程，在它的一个完整的生命周期中通常要经历如下的</a:t>
            </a:r>
            <a:r>
              <a:rPr lang="zh-CN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五种状态</a:t>
            </a:r>
            <a:r>
              <a:rPr lang="zh-CN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新建： 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一个Thread类或其子类的对象被声明并创建时，新生的线程对象处于新建状态</a:t>
            </a:r>
            <a:endParaRPr lang="zh-CN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就绪：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处于</a:t>
            </a:r>
            <a:r>
              <a:rPr lang="zh-CN" altLang="en-US" sz="2000" dirty="0">
                <a:ea typeface="宋体" panose="02010600030101010101" pitchFamily="2" charset="-122"/>
                <a:cs typeface="Times New Roman" panose="02020603050405020304" pitchFamily="18" charset="0"/>
              </a:rPr>
              <a:t>新建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状态的线程</a:t>
            </a:r>
            <a:r>
              <a:rPr lang="zh-CN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start()</a:t>
            </a:r>
            <a:r>
              <a:rPr lang="zh-CN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，将进入线程队列等待CPU时间片，此时它已具备了运行的条件</a:t>
            </a:r>
            <a:endParaRPr lang="zh-CN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运行：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当就绪的线程被调度并获得处理器资源时,便进入运行状态， run()方法定义了线程的操作和功能</a:t>
            </a:r>
            <a:endParaRPr lang="zh-CN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阻塞：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在某种特殊情况下，被人为挂起或执行输入输出操作时，</a:t>
            </a:r>
            <a:r>
              <a:rPr lang="zh-CN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让出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en-US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并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临时中止自己的执行，进入阻塞状态</a:t>
            </a:r>
            <a:endParaRPr lang="zh-CN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死亡：</a:t>
            </a:r>
            <a:r>
              <a:rPr lang="zh-CN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线程完成了它的全部工作或线程被提前强制性地中止   </a:t>
            </a:r>
            <a:endParaRPr lang="zh-CN" altLang="zh-CN" sz="20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7544" y="145342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JDK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中用</a:t>
            </a:r>
            <a:r>
              <a:rPr lang="en-US" altLang="zh-CN" sz="2400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Thread.State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枚举表示了线程的几种状态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995738" y="213201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82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2627313" y="4221163"/>
            <a:ext cx="1008062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50862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597775" y="4221163"/>
            <a:ext cx="1008063" cy="5762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7" name="TextBox 18"/>
          <p:cNvSpPr txBox="1">
            <a:spLocks noChangeArrowheads="1"/>
          </p:cNvSpPr>
          <p:nvPr/>
        </p:nvSpPr>
        <p:spPr bwMode="auto">
          <a:xfrm>
            <a:off x="754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新  建</a:t>
            </a:r>
            <a:endParaRPr lang="zh-CN" altLang="en-US" sz="2200"/>
          </a:p>
        </p:txBody>
      </p:sp>
      <p:sp>
        <p:nvSpPr>
          <p:cNvPr id="12298" name="TextBox 19"/>
          <p:cNvSpPr txBox="1">
            <a:spLocks noChangeArrowheads="1"/>
          </p:cNvSpPr>
          <p:nvPr/>
        </p:nvSpPr>
        <p:spPr bwMode="auto">
          <a:xfrm>
            <a:off x="2698750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就  绪</a:t>
            </a:r>
            <a:endParaRPr lang="zh-CN" altLang="en-US" sz="2200"/>
          </a:p>
        </p:txBody>
      </p:sp>
      <p:sp>
        <p:nvSpPr>
          <p:cNvPr id="12299" name="TextBox 20"/>
          <p:cNvSpPr txBox="1">
            <a:spLocks noChangeArrowheads="1"/>
          </p:cNvSpPr>
          <p:nvPr/>
        </p:nvSpPr>
        <p:spPr bwMode="auto">
          <a:xfrm>
            <a:off x="558006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运  行</a:t>
            </a:r>
            <a:endParaRPr lang="zh-CN" altLang="en-US" sz="2200"/>
          </a:p>
        </p:txBody>
      </p:sp>
      <p:sp>
        <p:nvSpPr>
          <p:cNvPr id="12300" name="TextBox 21"/>
          <p:cNvSpPr txBox="1">
            <a:spLocks noChangeArrowheads="1"/>
          </p:cNvSpPr>
          <p:nvPr/>
        </p:nvSpPr>
        <p:spPr bwMode="auto">
          <a:xfrm>
            <a:off x="7669213" y="4294188"/>
            <a:ext cx="9366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死  亡</a:t>
            </a:r>
            <a:endParaRPr lang="zh-CN" altLang="en-US" sz="2200"/>
          </a:p>
        </p:txBody>
      </p:sp>
      <p:sp>
        <p:nvSpPr>
          <p:cNvPr id="12301" name="TextBox 22"/>
          <p:cNvSpPr txBox="1">
            <a:spLocks noChangeArrowheads="1"/>
          </p:cNvSpPr>
          <p:nvPr/>
        </p:nvSpPr>
        <p:spPr bwMode="auto">
          <a:xfrm>
            <a:off x="4067175" y="2205038"/>
            <a:ext cx="936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/>
              <a:t>阻  塞</a:t>
            </a:r>
            <a:endParaRPr lang="zh-CN" altLang="en-US" sz="2200"/>
          </a:p>
        </p:txBody>
      </p:sp>
      <p:cxnSp>
        <p:nvCxnSpPr>
          <p:cNvPr id="25" name="直接箭头连接符 24"/>
          <p:cNvCxnSpPr>
            <a:stCxn id="12297" idx="3"/>
            <a:endCxn id="16" idx="1"/>
          </p:cNvCxnSpPr>
          <p:nvPr/>
        </p:nvCxnSpPr>
        <p:spPr>
          <a:xfrm>
            <a:off x="1690688" y="4508500"/>
            <a:ext cx="936625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635375" y="4364038"/>
            <a:ext cx="1873250" cy="15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299" idx="3"/>
            <a:endCxn id="18" idx="1"/>
          </p:cNvCxnSpPr>
          <p:nvPr/>
        </p:nvCxnSpPr>
        <p:spPr>
          <a:xfrm>
            <a:off x="6516688" y="4508500"/>
            <a:ext cx="1081087" cy="158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635375" y="4581525"/>
            <a:ext cx="18732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形状 36"/>
          <p:cNvCxnSpPr/>
          <p:nvPr/>
        </p:nvCxnSpPr>
        <p:spPr>
          <a:xfrm rot="10800000" flipV="1">
            <a:off x="3130550" y="2420938"/>
            <a:ext cx="865188" cy="1800225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形状 39"/>
          <p:cNvCxnSpPr>
            <a:stCxn id="17" idx="0"/>
            <a:endCxn id="12301" idx="3"/>
          </p:cNvCxnSpPr>
          <p:nvPr/>
        </p:nvCxnSpPr>
        <p:spPr>
          <a:xfrm rot="16200000" flipV="1">
            <a:off x="4608512" y="2816226"/>
            <a:ext cx="1800225" cy="1009650"/>
          </a:xfrm>
          <a:prstGeom prst="curvedConnector2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7" name="TextBox 40"/>
          <p:cNvSpPr txBox="1">
            <a:spLocks noChangeArrowheads="1"/>
          </p:cNvSpPr>
          <p:nvPr/>
        </p:nvSpPr>
        <p:spPr bwMode="auto">
          <a:xfrm>
            <a:off x="1690688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start( )</a:t>
            </a:r>
            <a:endParaRPr lang="zh-CN" altLang="en-US"/>
          </a:p>
        </p:txBody>
      </p:sp>
      <p:sp>
        <p:nvSpPr>
          <p:cNvPr id="9238" name="TextBox 41"/>
          <p:cNvSpPr txBox="1">
            <a:spLocks noChangeArrowheads="1"/>
          </p:cNvSpPr>
          <p:nvPr/>
        </p:nvSpPr>
        <p:spPr bwMode="auto">
          <a:xfrm>
            <a:off x="3779838" y="3995738"/>
            <a:ext cx="165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得到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9239" name="TextBox 42"/>
          <p:cNvSpPr txBox="1">
            <a:spLocks noChangeArrowheads="1"/>
          </p:cNvSpPr>
          <p:nvPr/>
        </p:nvSpPr>
        <p:spPr bwMode="auto">
          <a:xfrm>
            <a:off x="3490913" y="4725988"/>
            <a:ext cx="2449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yield( )</a:t>
            </a:r>
            <a:r>
              <a:rPr lang="zh-CN" altLang="en-US"/>
              <a:t>或失去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sp>
        <p:nvSpPr>
          <p:cNvPr id="9240" name="TextBox 43"/>
          <p:cNvSpPr txBox="1">
            <a:spLocks noChangeArrowheads="1"/>
          </p:cNvSpPr>
          <p:nvPr/>
        </p:nvSpPr>
        <p:spPr bwMode="auto">
          <a:xfrm>
            <a:off x="6516688" y="4581525"/>
            <a:ext cx="24828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stop( )</a:t>
            </a:r>
            <a:endParaRPr lang="en-US" altLang="zh-CN" dirty="0"/>
          </a:p>
          <a:p>
            <a:pPr eaLnBrk="1" hangingPunct="1"/>
            <a:r>
              <a:rPr lang="en-US" altLang="zh-CN" dirty="0"/>
              <a:t>Error</a:t>
            </a:r>
            <a:r>
              <a:rPr lang="zh-CN" altLang="en-US" dirty="0"/>
              <a:t>或</a:t>
            </a:r>
            <a:r>
              <a:rPr lang="en-US" altLang="zh-CN" dirty="0"/>
              <a:t>Exception</a:t>
            </a:r>
            <a:endParaRPr lang="en-US" altLang="zh-CN" dirty="0"/>
          </a:p>
          <a:p>
            <a:pPr eaLnBrk="1" hangingPunct="1"/>
            <a:r>
              <a:rPr lang="en-US" altLang="zh-CN" dirty="0"/>
              <a:t>run( </a:t>
            </a:r>
            <a:r>
              <a:rPr lang="en-US" altLang="zh-CN" dirty="0" smtClean="0"/>
              <a:t>)</a:t>
            </a:r>
            <a:r>
              <a:rPr lang="zh-CN" altLang="en-US" dirty="0" smtClean="0"/>
              <a:t>执行</a:t>
            </a:r>
            <a:r>
              <a:rPr lang="zh-CN" altLang="en-US" dirty="0"/>
              <a:t>完成</a:t>
            </a:r>
            <a:endParaRPr lang="zh-CN" altLang="en-US" dirty="0"/>
          </a:p>
        </p:txBody>
      </p:sp>
      <p:sp>
        <p:nvSpPr>
          <p:cNvPr id="9241" name="TextBox 44"/>
          <p:cNvSpPr txBox="1">
            <a:spLocks noChangeArrowheads="1"/>
          </p:cNvSpPr>
          <p:nvPr/>
        </p:nvSpPr>
        <p:spPr bwMode="auto">
          <a:xfrm>
            <a:off x="5795963" y="2311400"/>
            <a:ext cx="19462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sleep( 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eaLnBrk="1" hangingPunct="1"/>
            <a:r>
              <a:rPr lang="zh-CN" altLang="en-US" dirty="0"/>
              <a:t>等待同步锁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w</a:t>
            </a:r>
            <a:r>
              <a:rPr lang="en-US" altLang="zh-CN" dirty="0" smtClean="0"/>
              <a:t>ait()/join()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suspend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sp>
        <p:nvSpPr>
          <p:cNvPr id="9242" name="TextBox 45"/>
          <p:cNvSpPr txBox="1">
            <a:spLocks noChangeArrowheads="1"/>
          </p:cNvSpPr>
          <p:nvPr/>
        </p:nvSpPr>
        <p:spPr bwMode="auto">
          <a:xfrm>
            <a:off x="1906779" y="2276475"/>
            <a:ext cx="18730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sleep( )</a:t>
            </a:r>
            <a:r>
              <a:rPr lang="zh-CN" altLang="en-US" dirty="0"/>
              <a:t>时间</a:t>
            </a:r>
            <a:r>
              <a:rPr lang="zh-CN" altLang="en-US" dirty="0" smtClean="0"/>
              <a:t>到</a:t>
            </a:r>
            <a:endParaRPr lang="en-US" altLang="zh-CN" dirty="0"/>
          </a:p>
          <a:p>
            <a:pPr eaLnBrk="1" hangingPunct="1"/>
            <a:r>
              <a:rPr lang="zh-CN" altLang="en-US" dirty="0"/>
              <a:t>获得同步锁</a:t>
            </a:r>
            <a:endParaRPr lang="en-US" altLang="zh-CN" dirty="0"/>
          </a:p>
          <a:p>
            <a:pPr eaLnBrk="1" hangingPunct="1"/>
            <a:r>
              <a:rPr lang="en-US" altLang="zh-CN" dirty="0"/>
              <a:t>n</a:t>
            </a:r>
            <a:r>
              <a:rPr lang="en-US" altLang="zh-CN" dirty="0" smtClean="0"/>
              <a:t>otify()/</a:t>
            </a:r>
            <a:r>
              <a:rPr lang="en-US" altLang="zh-CN" dirty="0" err="1" smtClean="0"/>
              <a:t>notifyAll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eaLnBrk="1" hangingPunct="1"/>
            <a:r>
              <a:rPr lang="en-US" altLang="zh-CN" dirty="0"/>
              <a:t>resume( )</a:t>
            </a:r>
            <a:endParaRPr lang="zh-CN" altLang="en-US" dirty="0"/>
          </a:p>
        </p:txBody>
      </p:sp>
      <p:sp>
        <p:nvSpPr>
          <p:cNvPr id="12314" name="TextBox 27"/>
          <p:cNvSpPr txBox="1">
            <a:spLocks noChangeArrowheads="1"/>
          </p:cNvSpPr>
          <p:nvPr/>
        </p:nvSpPr>
        <p:spPr bwMode="auto">
          <a:xfrm>
            <a:off x="3318477" y="5529927"/>
            <a:ext cx="2378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线程状态转换图</a:t>
            </a:r>
            <a:endParaRPr lang="zh-CN" altLang="en-US" sz="2400" b="1" u="sng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00726" cy="648072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的生命周期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/>
      <p:bldP spid="9238" grpId="0"/>
      <p:bldP spid="9239" grpId="0"/>
      <p:bldP spid="9240" grpId="0"/>
      <p:bldP spid="9241" grpId="0"/>
      <p:bldP spid="92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第一节 线程的概念与原理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714356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练 习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编写程序，在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方法中创建一个线程。线程每隔一定时间（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200ms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以内的随机时间）产生一个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0-100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之间的随机整数，打印后将该整数放到集合中；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共产生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个整数，全部产生后，睡眠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秒，然后将集合内容打印输出；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线程中，唤醒上述睡眠的线程，使其尽快打印集合内容。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428596" y="2445245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第四节 线程同步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46" y="764704"/>
            <a:ext cx="5011470" cy="853822"/>
          </a:xfrm>
        </p:spPr>
        <p:txBody>
          <a:bodyPr/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的同步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630525"/>
            <a:ext cx="7858180" cy="20144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问题的提出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多个线程执行的不确定性引起执行结果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的不稳定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个线程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账本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共享，会造成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的不完整性，会破坏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1880" y="3789040"/>
            <a:ext cx="237626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3000</a:t>
            </a:r>
            <a:endParaRPr lang="zh-CN" altLang="en-US" dirty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843808" y="4509120"/>
            <a:ext cx="864096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5724128" y="4509120"/>
            <a:ext cx="936104" cy="14401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59632" y="511654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你：取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75856" y="4653136"/>
            <a:ext cx="792088" cy="12961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95682" y="483963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老婆：取</a:t>
            </a:r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08104" y="4653136"/>
            <a:ext cx="864096" cy="13681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54443" y="3416677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-1000</a:t>
            </a:r>
            <a:endParaRPr lang="zh-CN" altLang="en-US" dirty="0"/>
          </a:p>
        </p:txBody>
      </p:sp>
    </p:spTree>
  </p:cSld>
  <p:clrMapOvr>
    <a:masterClrMapping/>
  </p:clrMapOvr>
  <p:transition spd="slow" advTm="24100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utoUpdateAnimBg="0"/>
      <p:bldP spid="369667" grpId="0" bldLvl="3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555323" y="979488"/>
            <a:ext cx="17295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例  题</a:t>
            </a:r>
            <a:endParaRPr lang="zh-CN" altLang="en-US" sz="3200" b="1" dirty="0"/>
          </a:p>
        </p:txBody>
      </p:sp>
      <p:sp>
        <p:nvSpPr>
          <p:cNvPr id="13317" name="TextBox 6"/>
          <p:cNvSpPr txBox="1">
            <a:spLocks noChangeArrowheads="1"/>
          </p:cNvSpPr>
          <p:nvPr/>
        </p:nvSpPr>
        <p:spPr bwMode="auto">
          <a:xfrm>
            <a:off x="555323" y="1988840"/>
            <a:ext cx="7920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/>
              <a:t>模拟</a:t>
            </a:r>
            <a:r>
              <a:rPr lang="zh-CN" altLang="en-US" sz="3200" b="1" dirty="0"/>
              <a:t>火车站售票程序，开启三个窗口售票。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0" y="917912"/>
            <a:ext cx="9144000" cy="5940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numCol="2">
            <a:spAutoFit/>
          </a:bodyPr>
          <a:lstStyle/>
          <a:p>
            <a:pPr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Ticket implements Runnable{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private 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tick = 100;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public void run(){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while(true){</a:t>
            </a:r>
            <a:endParaRPr lang="en-US" altLang="zh-CN" sz="2000" u="sng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   if(tick&gt;0){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System.</a:t>
            </a:r>
            <a:r>
              <a:rPr lang="en-US" altLang="zh-CN" sz="2000" i="1" dirty="0" err="1">
                <a:solidFill>
                  <a:srgbClr val="C00000"/>
                </a:solidFill>
                <a:ea typeface="宋体" panose="02010600030101010101" pitchFamily="2" charset="-122"/>
              </a:rPr>
              <a:t>out.println</a:t>
            </a:r>
            <a:r>
              <a:rPr lang="en-US" altLang="zh-CN" sz="2000" i="1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 err="1">
                <a:solidFill>
                  <a:srgbClr val="C00000"/>
                </a:solidFill>
                <a:ea typeface="宋体" panose="02010600030101010101" pitchFamily="2" charset="-122"/>
              </a:rPr>
              <a:t>Thread.currentThread</a:t>
            </a:r>
            <a:r>
              <a:rPr lang="en-US" altLang="zh-CN" sz="2000" i="1" dirty="0">
                <a:solidFill>
                  <a:srgbClr val="C00000"/>
                </a:solidFill>
                <a:ea typeface="宋体" panose="02010600030101010101" pitchFamily="2" charset="-122"/>
              </a:rPr>
              <a:t>().</a:t>
            </a:r>
            <a:r>
              <a:rPr lang="en-US" altLang="zh-CN" sz="2000" i="1" dirty="0" err="1">
                <a:solidFill>
                  <a:srgbClr val="C00000"/>
                </a:solidFill>
                <a:ea typeface="宋体" panose="02010600030101010101" pitchFamily="2" charset="-122"/>
              </a:rPr>
              <a:t>getName</a:t>
            </a:r>
            <a:r>
              <a:rPr lang="en-US" altLang="zh-CN" sz="2000" i="1" dirty="0">
                <a:solidFill>
                  <a:srgbClr val="C00000"/>
                </a:solidFill>
                <a:ea typeface="宋体" panose="02010600030101010101" pitchFamily="2" charset="-122"/>
              </a:rPr>
              <a:t>()+“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售出车票，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tick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号为：</a:t>
            </a:r>
            <a:r>
              <a:rPr lang="en-US" altLang="zh-CN" sz="2000" i="1" dirty="0">
                <a:solidFill>
                  <a:srgbClr val="C00000"/>
                </a:solidFill>
                <a:ea typeface="宋体" panose="02010600030101010101" pitchFamily="2" charset="-122"/>
              </a:rPr>
              <a:t>"+ tick--);</a:t>
            </a:r>
            <a:endParaRPr lang="en-US" altLang="zh-CN" sz="2000" i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 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  else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       break;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class  </a:t>
            </a:r>
            <a:r>
              <a:rPr lang="en-US" altLang="zh-CN" sz="2000" b="1" dirty="0" err="1">
                <a:solidFill>
                  <a:srgbClr val="C00000"/>
                </a:solidFill>
                <a:ea typeface="宋体" panose="02010600030101010101" pitchFamily="2" charset="-122"/>
              </a:rPr>
              <a:t>TicketDemo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</a:rPr>
              <a:t>{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public static void main(String[] </a:t>
            </a:r>
            <a:r>
              <a:rPr lang="en-US" altLang="zh-CN" sz="2000" dirty="0" err="1">
                <a:solidFill>
                  <a:srgbClr val="C00000"/>
                </a:solidFill>
                <a:ea typeface="宋体" panose="02010600030101010101" pitchFamily="2" charset="-122"/>
              </a:rPr>
              <a:t>args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) {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Ticket t = new Ticket();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Thread t1 = new Thread(t);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Thread t2 = new Thread(t);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Thread t3 = new Thread(t);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t1.setName("t1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t2.setName("t2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t3.setName("t3</a:t>
            </a:r>
            <a:r>
              <a:rPr lang="zh-CN" altLang="en-US" sz="2000" dirty="0">
                <a:solidFill>
                  <a:srgbClr val="C00000"/>
                </a:solidFill>
                <a:ea typeface="宋体" panose="02010600030101010101" pitchFamily="2" charset="-122"/>
              </a:rPr>
              <a:t>窗口</a:t>
            </a: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");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t1.start();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t2.start();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 t3.start();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    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ea typeface="宋体" panose="02010600030101010101" pitchFamily="2" charset="-122"/>
              </a:rPr>
              <a:t>}</a:t>
            </a:r>
            <a:endParaRPr lang="en-US" altLang="zh-CN" sz="20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sz="20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914650" y="3789363"/>
            <a:ext cx="6051550" cy="19446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14650" y="1268413"/>
            <a:ext cx="6051550" cy="20970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635375" y="835025"/>
            <a:ext cx="1225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3490913" y="22129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3635375" y="18542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30325" y="185420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8" name="TextBox 11"/>
          <p:cNvSpPr txBox="1">
            <a:spLocks noChangeArrowheads="1"/>
          </p:cNvSpPr>
          <p:nvPr/>
        </p:nvSpPr>
        <p:spPr bwMode="auto">
          <a:xfrm>
            <a:off x="609600" y="16367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2299" name="TextBox 12"/>
          <p:cNvSpPr txBox="1">
            <a:spLocks noChangeArrowheads="1"/>
          </p:cNvSpPr>
          <p:nvPr/>
        </p:nvSpPr>
        <p:spPr bwMode="auto">
          <a:xfrm>
            <a:off x="609600" y="22129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2300" name="TextBox 13"/>
          <p:cNvSpPr txBox="1">
            <a:spLocks noChangeArrowheads="1"/>
          </p:cNvSpPr>
          <p:nvPr/>
        </p:nvSpPr>
        <p:spPr bwMode="auto">
          <a:xfrm>
            <a:off x="609600" y="27892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330325" y="243046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330325" y="3006725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5724525" y="170973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28" name="TextBox 20"/>
          <p:cNvSpPr txBox="1">
            <a:spLocks noChangeArrowheads="1"/>
          </p:cNvSpPr>
          <p:nvPr/>
        </p:nvSpPr>
        <p:spPr bwMode="auto">
          <a:xfrm>
            <a:off x="6013450" y="125888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29" name="TextBox 21"/>
          <p:cNvSpPr txBox="1">
            <a:spLocks noChangeArrowheads="1"/>
          </p:cNvSpPr>
          <p:nvPr/>
        </p:nvSpPr>
        <p:spPr bwMode="auto">
          <a:xfrm>
            <a:off x="6013450" y="21415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sp>
        <p:nvSpPr>
          <p:cNvPr id="13330" name="TextBox 22"/>
          <p:cNvSpPr txBox="1">
            <a:spLocks noChangeArrowheads="1"/>
          </p:cNvSpPr>
          <p:nvPr/>
        </p:nvSpPr>
        <p:spPr bwMode="auto">
          <a:xfrm>
            <a:off x="6013450" y="2852738"/>
            <a:ext cx="2881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5724525" y="250190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5724525" y="3294063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914650" y="1854200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59113" y="2430463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2987675" y="2717800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4932363" y="17811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4932363" y="2501900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860925" y="2862263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9" name="TextBox 40"/>
          <p:cNvSpPr txBox="1">
            <a:spLocks noChangeArrowheads="1"/>
          </p:cNvSpPr>
          <p:nvPr/>
        </p:nvSpPr>
        <p:spPr bwMode="auto">
          <a:xfrm>
            <a:off x="3635375" y="3500438"/>
            <a:ext cx="1225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42" name="圆角矩形 41"/>
          <p:cNvSpPr/>
          <p:nvPr/>
        </p:nvSpPr>
        <p:spPr>
          <a:xfrm>
            <a:off x="3490913" y="4591050"/>
            <a:ext cx="1296987" cy="6477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41" name="TextBox 42"/>
          <p:cNvSpPr txBox="1">
            <a:spLocks noChangeArrowheads="1"/>
          </p:cNvSpPr>
          <p:nvPr/>
        </p:nvSpPr>
        <p:spPr bwMode="auto">
          <a:xfrm>
            <a:off x="3635375" y="4230688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1330325" y="42306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3" name="TextBox 44"/>
          <p:cNvSpPr txBox="1">
            <a:spLocks noChangeArrowheads="1"/>
          </p:cNvSpPr>
          <p:nvPr/>
        </p:nvSpPr>
        <p:spPr bwMode="auto">
          <a:xfrm>
            <a:off x="609600" y="4014788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3344" name="TextBox 45"/>
          <p:cNvSpPr txBox="1">
            <a:spLocks noChangeArrowheads="1"/>
          </p:cNvSpPr>
          <p:nvPr/>
        </p:nvSpPr>
        <p:spPr bwMode="auto">
          <a:xfrm>
            <a:off x="609600" y="4591050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3345" name="TextBox 46"/>
          <p:cNvSpPr txBox="1">
            <a:spLocks noChangeArrowheads="1"/>
          </p:cNvSpPr>
          <p:nvPr/>
        </p:nvSpPr>
        <p:spPr bwMode="auto">
          <a:xfrm>
            <a:off x="609600" y="51673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330325" y="48069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1330325" y="5383213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2914650" y="4230688"/>
            <a:ext cx="504825" cy="431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059113" y="4806950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2987675" y="5094288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57" name="TextBox 61"/>
          <p:cNvSpPr txBox="1">
            <a:spLocks noChangeArrowheads="1"/>
          </p:cNvSpPr>
          <p:nvPr/>
        </p:nvSpPr>
        <p:spPr bwMode="auto">
          <a:xfrm>
            <a:off x="3924300" y="4725988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0</a:t>
            </a:r>
            <a:endParaRPr lang="zh-CN" altLang="en-US" b="1"/>
          </a:p>
        </p:txBody>
      </p:sp>
      <p:sp>
        <p:nvSpPr>
          <p:cNvPr id="15399" name="TextBox 70"/>
          <p:cNvSpPr txBox="1">
            <a:spLocks noChangeArrowheads="1"/>
          </p:cNvSpPr>
          <p:nvPr/>
        </p:nvSpPr>
        <p:spPr bwMode="auto">
          <a:xfrm>
            <a:off x="466725" y="908050"/>
            <a:ext cx="201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理想状态</a:t>
            </a:r>
            <a:endParaRPr lang="zh-CN" altLang="en-US" b="1"/>
          </a:p>
        </p:txBody>
      </p:sp>
      <p:sp>
        <p:nvSpPr>
          <p:cNvPr id="15400" name="TextBox 75"/>
          <p:cNvSpPr txBox="1">
            <a:spLocks noChangeArrowheads="1"/>
          </p:cNvSpPr>
          <p:nvPr/>
        </p:nvSpPr>
        <p:spPr bwMode="auto">
          <a:xfrm>
            <a:off x="3490913" y="2276475"/>
            <a:ext cx="1296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100,99,…3,2,1</a:t>
            </a:r>
            <a:endParaRPr lang="zh-CN" altLang="en-US" b="1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724525" y="4086225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V="1">
            <a:off x="5724525" y="4878388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5724525" y="56705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4932363" y="4159250"/>
            <a:ext cx="576262" cy="5032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932363" y="4878388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汇总连接 70"/>
          <p:cNvSpPr/>
          <p:nvPr/>
        </p:nvSpPr>
        <p:spPr>
          <a:xfrm>
            <a:off x="6156325" y="3789363"/>
            <a:ext cx="2162175" cy="1944687"/>
          </a:xfrm>
          <a:prstGeom prst="flowChartSummingJunction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4860925" y="5238750"/>
            <a:ext cx="576263" cy="36036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右弧形箭头 73"/>
          <p:cNvSpPr/>
          <p:nvPr/>
        </p:nvSpPr>
        <p:spPr>
          <a:xfrm>
            <a:off x="4427538" y="5373688"/>
            <a:ext cx="360362" cy="720725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68"/>
          <p:cNvSpPr txBox="1">
            <a:spLocks noChangeArrowheads="1"/>
          </p:cNvSpPr>
          <p:nvPr/>
        </p:nvSpPr>
        <p:spPr bwMode="auto">
          <a:xfrm>
            <a:off x="3995738" y="5949950"/>
            <a:ext cx="1081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break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364163" y="6022975"/>
            <a:ext cx="3779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注：</a:t>
            </a:r>
            <a:r>
              <a:rPr lang="en-US" altLang="zh-CN"/>
              <a:t>#</a:t>
            </a:r>
            <a:r>
              <a:rPr lang="zh-CN" altLang="en-US"/>
              <a:t>表示</a:t>
            </a:r>
            <a:r>
              <a:rPr lang="en-US" altLang="zh-CN"/>
              <a:t>100—1</a:t>
            </a:r>
            <a:r>
              <a:rPr lang="zh-CN" altLang="en-US"/>
              <a:t>之间的相应票号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0"/>
                            </p:stCondLst>
                            <p:childTnLst>
                              <p:par>
                                <p:cTn id="168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2298" grpId="0"/>
      <p:bldP spid="12299" grpId="0"/>
      <p:bldP spid="12300" grpId="0"/>
      <p:bldP spid="13328" grpId="0"/>
      <p:bldP spid="13329" grpId="0"/>
      <p:bldP spid="13330" grpId="0"/>
      <p:bldP spid="13339" grpId="0"/>
      <p:bldP spid="42" grpId="0" animBg="1"/>
      <p:bldP spid="13341" grpId="0"/>
      <p:bldP spid="13343" grpId="0"/>
      <p:bldP spid="13344" grpId="0"/>
      <p:bldP spid="13345" grpId="0"/>
      <p:bldP spid="13357" grpId="0"/>
      <p:bldP spid="71" grpId="0" animBg="1"/>
      <p:bldP spid="74" grpId="0" animBg="1"/>
      <p:bldP spid="75" grpId="0"/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>
          <a:xfrm>
            <a:off x="322263" y="908050"/>
            <a:ext cx="1439862" cy="4318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5513" y="1555750"/>
            <a:ext cx="6699250" cy="3673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1775" y="4076700"/>
            <a:ext cx="1295400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65" name="TextBox 5"/>
          <p:cNvSpPr txBox="1">
            <a:spLocks noChangeArrowheads="1"/>
          </p:cNvSpPr>
          <p:nvPr/>
        </p:nvSpPr>
        <p:spPr bwMode="auto">
          <a:xfrm>
            <a:off x="3059113" y="3716338"/>
            <a:ext cx="1296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cxnSp>
        <p:nvCxnSpPr>
          <p:cNvPr id="7" name="直接箭头连接符 6"/>
          <p:cNvCxnSpPr/>
          <p:nvPr/>
        </p:nvCxnSpPr>
        <p:spPr>
          <a:xfrm>
            <a:off x="609600" y="371633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177800" y="35004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5368" name="TextBox 8"/>
          <p:cNvSpPr txBox="1">
            <a:spLocks noChangeArrowheads="1"/>
          </p:cNvSpPr>
          <p:nvPr/>
        </p:nvSpPr>
        <p:spPr bwMode="auto">
          <a:xfrm>
            <a:off x="177800" y="4076700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5369" name="TextBox 9"/>
          <p:cNvSpPr txBox="1">
            <a:spLocks noChangeArrowheads="1"/>
          </p:cNvSpPr>
          <p:nvPr/>
        </p:nvSpPr>
        <p:spPr bwMode="auto">
          <a:xfrm>
            <a:off x="177800" y="465296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09600" y="4294188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9600" y="4870450"/>
            <a:ext cx="15128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787900" y="1916113"/>
            <a:ext cx="649288" cy="15843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60925" y="2708275"/>
            <a:ext cx="719138" cy="165735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4860925" y="3789363"/>
            <a:ext cx="576263" cy="12969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195513" y="3716338"/>
            <a:ext cx="503237" cy="433387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338388" y="4294188"/>
            <a:ext cx="360362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266950" y="4581525"/>
            <a:ext cx="431800" cy="2889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211638" y="3644900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211638" y="4365625"/>
            <a:ext cx="504825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140200" y="4725988"/>
            <a:ext cx="576263" cy="3603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5" name="TextBox 24"/>
          <p:cNvSpPr txBox="1">
            <a:spLocks noChangeArrowheads="1"/>
          </p:cNvSpPr>
          <p:nvPr/>
        </p:nvSpPr>
        <p:spPr bwMode="auto">
          <a:xfrm>
            <a:off x="466725" y="908050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极端状态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382" name="TextBox 25"/>
          <p:cNvSpPr txBox="1">
            <a:spLocks noChangeArrowheads="1"/>
          </p:cNvSpPr>
          <p:nvPr/>
        </p:nvSpPr>
        <p:spPr bwMode="auto">
          <a:xfrm>
            <a:off x="3275013" y="4221163"/>
            <a:ext cx="576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15383" name="TextBox 27"/>
          <p:cNvSpPr txBox="1">
            <a:spLocks noChangeArrowheads="1"/>
          </p:cNvSpPr>
          <p:nvPr/>
        </p:nvSpPr>
        <p:spPr bwMode="auto">
          <a:xfrm>
            <a:off x="3348038" y="1123950"/>
            <a:ext cx="1223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15384" name="矩形 29"/>
          <p:cNvSpPr>
            <a:spLocks noChangeArrowheads="1"/>
          </p:cNvSpPr>
          <p:nvPr/>
        </p:nvSpPr>
        <p:spPr bwMode="auto">
          <a:xfrm>
            <a:off x="2266950" y="34290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5385" name="矩形 30"/>
          <p:cNvSpPr>
            <a:spLocks noChangeArrowheads="1"/>
          </p:cNvSpPr>
          <p:nvPr/>
        </p:nvSpPr>
        <p:spPr bwMode="auto">
          <a:xfrm>
            <a:off x="4732338" y="26987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5386" name="矩形 31"/>
          <p:cNvSpPr>
            <a:spLocks noChangeArrowheads="1"/>
          </p:cNvSpPr>
          <p:nvPr/>
        </p:nvSpPr>
        <p:spPr bwMode="auto">
          <a:xfrm>
            <a:off x="4643438" y="38608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  <a:endParaRPr lang="zh-CN" altLang="en-US"/>
          </a:p>
        </p:txBody>
      </p:sp>
      <p:sp>
        <p:nvSpPr>
          <p:cNvPr id="15387" name="矩形 32"/>
          <p:cNvSpPr>
            <a:spLocks noChangeArrowheads="1"/>
          </p:cNvSpPr>
          <p:nvPr/>
        </p:nvSpPr>
        <p:spPr bwMode="auto">
          <a:xfrm>
            <a:off x="2122488" y="40767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15388" name="矩形 35"/>
          <p:cNvSpPr>
            <a:spLocks noChangeArrowheads="1"/>
          </p:cNvSpPr>
          <p:nvPr/>
        </p:nvSpPr>
        <p:spPr bwMode="auto">
          <a:xfrm>
            <a:off x="2122488" y="4510088"/>
            <a:ext cx="414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  <a:endParaRPr lang="zh-CN" altLang="en-US"/>
          </a:p>
        </p:txBody>
      </p:sp>
      <p:sp>
        <p:nvSpPr>
          <p:cNvPr id="15389" name="矩形 40"/>
          <p:cNvSpPr>
            <a:spLocks noChangeArrowheads="1"/>
          </p:cNvSpPr>
          <p:nvPr/>
        </p:nvSpPr>
        <p:spPr bwMode="auto">
          <a:xfrm>
            <a:off x="4787900" y="45100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⑥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716463" y="1844675"/>
            <a:ext cx="936625" cy="4321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391" name="TextBox 42"/>
          <p:cNvSpPr txBox="1">
            <a:spLocks noChangeArrowheads="1"/>
          </p:cNvSpPr>
          <p:nvPr/>
        </p:nvSpPr>
        <p:spPr bwMode="auto">
          <a:xfrm>
            <a:off x="4716463" y="5662613"/>
            <a:ext cx="93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被挂起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5724525" y="3860800"/>
            <a:ext cx="2952750" cy="79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5724525" y="2924175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5724525" y="1987550"/>
            <a:ext cx="295275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5" name="矩形 46"/>
          <p:cNvSpPr>
            <a:spLocks noChangeArrowheads="1"/>
          </p:cNvSpPr>
          <p:nvPr/>
        </p:nvSpPr>
        <p:spPr bwMode="auto">
          <a:xfrm>
            <a:off x="5813425" y="16287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⑦</a:t>
            </a:r>
            <a:endParaRPr lang="zh-CN" altLang="en-US"/>
          </a:p>
        </p:txBody>
      </p:sp>
      <p:sp>
        <p:nvSpPr>
          <p:cNvPr id="15396" name="矩形 47"/>
          <p:cNvSpPr>
            <a:spLocks noChangeArrowheads="1"/>
          </p:cNvSpPr>
          <p:nvPr/>
        </p:nvSpPr>
        <p:spPr bwMode="auto">
          <a:xfrm>
            <a:off x="5795963" y="2554288"/>
            <a:ext cx="496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⑧</a:t>
            </a:r>
            <a:endParaRPr lang="zh-CN" altLang="en-US"/>
          </a:p>
        </p:txBody>
      </p:sp>
      <p:sp>
        <p:nvSpPr>
          <p:cNvPr id="15397" name="矩形 48"/>
          <p:cNvSpPr>
            <a:spLocks noChangeArrowheads="1"/>
          </p:cNvSpPr>
          <p:nvPr/>
        </p:nvSpPr>
        <p:spPr bwMode="auto">
          <a:xfrm>
            <a:off x="5795963" y="34194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⑨</a:t>
            </a:r>
            <a:endParaRPr lang="zh-CN" altLang="en-US"/>
          </a:p>
        </p:txBody>
      </p:sp>
      <p:sp>
        <p:nvSpPr>
          <p:cNvPr id="15398" name="TextBox 49"/>
          <p:cNvSpPr txBox="1">
            <a:spLocks noChangeArrowheads="1"/>
          </p:cNvSpPr>
          <p:nvPr/>
        </p:nvSpPr>
        <p:spPr bwMode="auto">
          <a:xfrm>
            <a:off x="6084888" y="1619250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1</a:t>
            </a:r>
            <a:endParaRPr lang="zh-CN" altLang="en-US" b="1"/>
          </a:p>
        </p:txBody>
      </p:sp>
      <p:sp>
        <p:nvSpPr>
          <p:cNvPr id="15399" name="TextBox 50"/>
          <p:cNvSpPr txBox="1">
            <a:spLocks noChangeArrowheads="1"/>
          </p:cNvSpPr>
          <p:nvPr/>
        </p:nvSpPr>
        <p:spPr bwMode="auto">
          <a:xfrm>
            <a:off x="6084888" y="2555875"/>
            <a:ext cx="2881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</a:t>
            </a:r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5400" name="TextBox 51"/>
          <p:cNvSpPr txBox="1">
            <a:spLocks noChangeArrowheads="1"/>
          </p:cNvSpPr>
          <p:nvPr/>
        </p:nvSpPr>
        <p:spPr bwMode="auto">
          <a:xfrm>
            <a:off x="6084888" y="3419475"/>
            <a:ext cx="3059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</a:t>
            </a:r>
            <a:r>
              <a:rPr lang="en-US" altLang="zh-CN" b="1">
                <a:solidFill>
                  <a:srgbClr val="FF0000"/>
                </a:solidFill>
              </a:rPr>
              <a:t>-1</a:t>
            </a:r>
            <a:r>
              <a:rPr lang="en-US" altLang="zh-CN" b="1"/>
              <a:t> 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5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0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1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6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7" dur="10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7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365" grpId="0"/>
      <p:bldP spid="15367" grpId="0"/>
      <p:bldP spid="15368" grpId="0"/>
      <p:bldP spid="15369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42" grpId="0" animBg="1"/>
      <p:bldP spid="15391" grpId="0"/>
      <p:bldP spid="15395" grpId="0"/>
      <p:bldP spid="15396" grpId="0"/>
      <p:bldP spid="15397" grpId="0"/>
      <p:bldP spid="15398" grpId="0"/>
      <p:bldP spid="15399" grpId="0"/>
      <p:bldP spid="154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66725" y="979488"/>
            <a:ext cx="8210550" cy="28098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0"/>
          </a:p>
        </p:txBody>
      </p:sp>
      <p:sp>
        <p:nvSpPr>
          <p:cNvPr id="17412" name="TextBox 2"/>
          <p:cNvSpPr txBox="1">
            <a:spLocks noChangeArrowheads="1"/>
          </p:cNvSpPr>
          <p:nvPr/>
        </p:nvSpPr>
        <p:spPr bwMode="auto">
          <a:xfrm>
            <a:off x="251520" y="3900488"/>
            <a:ext cx="889248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1</a:t>
            </a:r>
            <a:r>
              <a:rPr lang="en-US" altLang="zh-CN" sz="2000" b="1" dirty="0"/>
              <a:t>. </a:t>
            </a:r>
            <a:r>
              <a:rPr lang="zh-CN" altLang="zh-CN" sz="2000" dirty="0"/>
              <a:t>多线程出现了安全问题</a:t>
            </a:r>
            <a:endParaRPr lang="zh-CN" altLang="zh-CN" sz="2000" dirty="0"/>
          </a:p>
          <a:p>
            <a:pPr eaLnBrk="1" hangingPunct="1"/>
            <a:r>
              <a:rPr lang="en-US" altLang="zh-CN" sz="2000" dirty="0"/>
              <a:t>      </a:t>
            </a:r>
            <a:endParaRPr lang="en-US" altLang="zh-CN" sz="2000" dirty="0"/>
          </a:p>
          <a:p>
            <a:pPr eaLnBrk="1" hangingPunct="1"/>
            <a:endParaRPr lang="zh-CN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endParaRPr lang="zh-CN" altLang="en-US" sz="2000" dirty="0"/>
          </a:p>
        </p:txBody>
      </p:sp>
      <p:sp>
        <p:nvSpPr>
          <p:cNvPr id="17413" name="TextBox 5"/>
          <p:cNvSpPr txBox="1">
            <a:spLocks noChangeArrowheads="1"/>
          </p:cNvSpPr>
          <p:nvPr/>
        </p:nvSpPr>
        <p:spPr bwMode="auto">
          <a:xfrm>
            <a:off x="682625" y="908050"/>
            <a:ext cx="7994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tick = 100;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run(){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while(true){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if(tick&gt;0){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try{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Thread.sleep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}catch(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e){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e.printStackTrace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Thread.currentThread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()+“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售出车票，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号为：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"+tick--);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}  }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9551" y="4593322"/>
            <a:ext cx="84249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当多条语句在操作同一个线程共享数据时，一个线程对多条语句只执行了一部分，还没有执行完，另一个线程参与进来执行。导致共享数据的错误。</a:t>
            </a:r>
            <a:endParaRPr lang="zh-CN" altLang="en-US" sz="2000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1520" y="4221163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2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问题的原因：</a:t>
            </a:r>
            <a:endParaRPr lang="en-US" altLang="zh-CN" sz="2000" b="1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51520" y="5261198"/>
            <a:ext cx="216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3</a:t>
            </a:r>
            <a:r>
              <a:rPr lang="en-US" altLang="zh-CN" sz="2000" b="1" dirty="0"/>
              <a:t>. </a:t>
            </a:r>
            <a:r>
              <a:rPr lang="zh-CN" altLang="zh-CN" sz="2000" b="1" dirty="0"/>
              <a:t>解决办法</a:t>
            </a:r>
            <a:r>
              <a:rPr lang="en-US" altLang="zh-CN" sz="2000" b="1" dirty="0"/>
              <a:t>: </a:t>
            </a:r>
            <a:endParaRPr lang="en-US" altLang="zh-CN" sz="2000" b="1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11560" y="5589240"/>
            <a:ext cx="835292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对多条操作共享数据的语句，只能让一个线程都执行完，在执行过程中，其他线程不可以参与执行。</a:t>
            </a:r>
            <a:endParaRPr lang="zh-CN" altLang="zh-CN" sz="2000" dirty="0"/>
          </a:p>
          <a:p>
            <a:pPr eaLnBrk="1" hangingPunct="1"/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7"/>
          <p:cNvSpPr txBox="1">
            <a:spLocks noChangeArrowheads="1"/>
          </p:cNvSpPr>
          <p:nvPr/>
        </p:nvSpPr>
        <p:spPr bwMode="auto">
          <a:xfrm>
            <a:off x="2267744" y="740847"/>
            <a:ext cx="56886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+mn-lt"/>
              </a:rPr>
              <a:t>Synchronized</a:t>
            </a:r>
            <a:r>
              <a:rPr lang="zh-CN" altLang="en-US" sz="3600" b="1" dirty="0">
                <a:latin typeface="+mn-lt"/>
              </a:rPr>
              <a:t>的使用</a:t>
            </a:r>
            <a:r>
              <a:rPr lang="zh-CN" altLang="en-US" sz="3600" b="1" dirty="0" smtClean="0">
                <a:latin typeface="+mn-lt"/>
              </a:rPr>
              <a:t>方法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14340" name="TextBox 13"/>
          <p:cNvSpPr txBox="1">
            <a:spLocks noChangeArrowheads="1"/>
          </p:cNvSpPr>
          <p:nvPr/>
        </p:nvSpPr>
        <p:spPr bwMode="auto">
          <a:xfrm>
            <a:off x="466725" y="2451125"/>
            <a:ext cx="813911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</a:pP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synchronized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对象）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{</a:t>
            </a:r>
            <a:endParaRPr lang="en-US" altLang="zh-CN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//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</a:rPr>
              <a:t>需要被同步的代码；</a:t>
            </a:r>
            <a:endParaRPr lang="en-US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  <a:endParaRPr lang="en-US" altLang="zh-CN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endParaRPr lang="en-US" sz="2400" b="1" dirty="0">
              <a:latin typeface="+mn-lt"/>
            </a:endParaRPr>
          </a:p>
          <a:p>
            <a:pPr marL="457200" indent="-457200" eaLnBrk="1" hangingPunct="1">
              <a:buAutoNum type="arabicPeriod" startAt="2"/>
            </a:pPr>
            <a:r>
              <a:rPr lang="en-US" altLang="zh-CN" sz="2400" b="1" dirty="0" smtClean="0">
                <a:latin typeface="+mn-lt"/>
              </a:rPr>
              <a:t>synchronized</a:t>
            </a:r>
            <a:r>
              <a:rPr lang="zh-CN" altLang="en-US" sz="2400" b="1" dirty="0">
                <a:latin typeface="+mn-lt"/>
              </a:rPr>
              <a:t>还可以放在方法声明中，表示整个</a:t>
            </a:r>
            <a:r>
              <a:rPr lang="zh-CN" altLang="en-US" sz="2400" b="1" dirty="0" smtClean="0">
                <a:latin typeface="+mn-lt"/>
              </a:rPr>
              <a:t>方法</a:t>
            </a:r>
            <a:endParaRPr lang="en-US" altLang="zh-CN" sz="2400" b="1" dirty="0" smtClean="0">
              <a:latin typeface="+mn-lt"/>
            </a:endParaRPr>
          </a:p>
          <a:p>
            <a:pPr eaLnBrk="1" hangingPunct="1"/>
            <a:r>
              <a:rPr lang="en-US" altLang="zh-CN" sz="2400" b="1" dirty="0">
                <a:latin typeface="+mn-lt"/>
              </a:rPr>
              <a:t> </a:t>
            </a:r>
            <a:r>
              <a:rPr lang="en-US" altLang="zh-CN" sz="2400" b="1" dirty="0" smtClean="0">
                <a:latin typeface="+mn-lt"/>
              </a:rPr>
              <a:t>     </a:t>
            </a:r>
            <a:r>
              <a:rPr lang="zh-CN" altLang="en-US" sz="2400" b="1" dirty="0" smtClean="0">
                <a:latin typeface="+mn-lt"/>
              </a:rPr>
              <a:t>为</a:t>
            </a:r>
            <a:r>
              <a:rPr lang="zh-CN" altLang="en-US" sz="2400" b="1" dirty="0">
                <a:latin typeface="+mn-lt"/>
              </a:rPr>
              <a:t>同步方法。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zh-CN" altLang="en-US" sz="2400" b="1" dirty="0">
                <a:latin typeface="+mn-lt"/>
              </a:rPr>
              <a:t>例如：</a:t>
            </a:r>
            <a:endParaRPr lang="en-US" sz="2400" b="1" dirty="0"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public synchronized void show (String name){ </a:t>
            </a:r>
            <a:endParaRPr lang="en-US" altLang="zh-CN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      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….</a:t>
            </a:r>
            <a:endParaRPr lang="en-US" altLang="zh-CN" sz="2400" b="1" dirty="0">
              <a:solidFill>
                <a:srgbClr val="C00000"/>
              </a:solidFill>
              <a:latin typeface="+mn-lt"/>
            </a:endParaRPr>
          </a:p>
          <a:p>
            <a:pPr eaLnBrk="1" hangingPunct="1"/>
            <a:r>
              <a:rPr lang="en-US" sz="2400" b="1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}</a:t>
            </a:r>
            <a:endParaRPr lang="zh-CN" altLang="en-US" sz="2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724" y="1517883"/>
            <a:ext cx="8139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zh-CN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对于多线程的安全问题提供了专业的解决方式</a:t>
            </a:r>
            <a:r>
              <a:rPr lang="zh-CN" altLang="zh-CN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同步</a:t>
            </a:r>
            <a:r>
              <a:rPr lang="zh-CN" altLang="zh-CN" sz="24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代码块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78025" y="1771650"/>
            <a:ext cx="6556375" cy="2665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2122488" y="1916113"/>
            <a:ext cx="6196012" cy="2376487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122488" y="2419350"/>
            <a:ext cx="504825" cy="1512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4787900" y="1260475"/>
            <a:ext cx="1225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run</a:t>
            </a:r>
            <a:r>
              <a:rPr lang="zh-CN" altLang="en-US" b="1"/>
              <a:t>方法</a:t>
            </a:r>
            <a:endParaRPr lang="zh-CN" altLang="en-US" b="1"/>
          </a:p>
        </p:txBody>
      </p:sp>
      <p:sp>
        <p:nvSpPr>
          <p:cNvPr id="6" name="圆角矩形 5"/>
          <p:cNvSpPr/>
          <p:nvPr/>
        </p:nvSpPr>
        <p:spPr>
          <a:xfrm>
            <a:off x="3059113" y="2860675"/>
            <a:ext cx="1296987" cy="6492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3203575" y="2501900"/>
            <a:ext cx="1296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tick</a:t>
            </a:r>
            <a:endParaRPr lang="zh-CN" altLang="en-US" b="1"/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177800" y="22844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t1</a:t>
            </a:r>
            <a:endParaRPr lang="zh-CN" altLang="en-US" b="1"/>
          </a:p>
        </p:txBody>
      </p:sp>
      <p:sp>
        <p:nvSpPr>
          <p:cNvPr id="17417" name="TextBox 9"/>
          <p:cNvSpPr txBox="1">
            <a:spLocks noChangeArrowheads="1"/>
          </p:cNvSpPr>
          <p:nvPr/>
        </p:nvSpPr>
        <p:spPr bwMode="auto">
          <a:xfrm>
            <a:off x="177800" y="2860675"/>
            <a:ext cx="93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t2</a:t>
            </a:r>
            <a:endParaRPr lang="zh-CN" altLang="en-US" b="1"/>
          </a:p>
        </p:txBody>
      </p:sp>
      <p:sp>
        <p:nvSpPr>
          <p:cNvPr id="17418" name="TextBox 10"/>
          <p:cNvSpPr txBox="1">
            <a:spLocks noChangeArrowheads="1"/>
          </p:cNvSpPr>
          <p:nvPr/>
        </p:nvSpPr>
        <p:spPr bwMode="auto">
          <a:xfrm>
            <a:off x="177800" y="3436938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t3</a:t>
            </a:r>
            <a:endParaRPr lang="zh-CN" altLang="en-US" b="1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682625" y="3068638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219700" y="2419350"/>
            <a:ext cx="266541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1" name="TextBox 15"/>
          <p:cNvSpPr txBox="1">
            <a:spLocks noChangeArrowheads="1"/>
          </p:cNvSpPr>
          <p:nvPr/>
        </p:nvSpPr>
        <p:spPr bwMode="auto">
          <a:xfrm>
            <a:off x="5364163" y="1916113"/>
            <a:ext cx="2881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输出，打印车票：</a:t>
            </a:r>
            <a:r>
              <a:rPr lang="en-US" altLang="zh-CN" b="1"/>
              <a:t>tick = #</a:t>
            </a:r>
            <a:endParaRPr lang="zh-CN" altLang="en-US" b="1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27313" y="2636838"/>
            <a:ext cx="360362" cy="29686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4500563" y="2428875"/>
            <a:ext cx="576262" cy="5048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TextBox 25"/>
          <p:cNvSpPr txBox="1">
            <a:spLocks noChangeArrowheads="1"/>
          </p:cNvSpPr>
          <p:nvPr/>
        </p:nvSpPr>
        <p:spPr bwMode="auto">
          <a:xfrm>
            <a:off x="3779838" y="642306"/>
            <a:ext cx="37804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/>
              <a:t>分析同步原理</a:t>
            </a:r>
            <a:endParaRPr lang="zh-CN" altLang="en-US" sz="3600" b="1" dirty="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682625" y="2492375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82625" y="3706813"/>
            <a:ext cx="1152525" cy="9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4" name="TextBox 35"/>
          <p:cNvSpPr txBox="1">
            <a:spLocks noChangeArrowheads="1"/>
          </p:cNvSpPr>
          <p:nvPr/>
        </p:nvSpPr>
        <p:spPr bwMode="auto">
          <a:xfrm>
            <a:off x="2482850" y="1843088"/>
            <a:ext cx="1728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synchronized</a:t>
            </a:r>
            <a:endParaRPr lang="zh-CN" altLang="en-US" b="1"/>
          </a:p>
        </p:txBody>
      </p:sp>
      <p:sp>
        <p:nvSpPr>
          <p:cNvPr id="17435" name="TextBox 37"/>
          <p:cNvSpPr txBox="1">
            <a:spLocks noChangeArrowheads="1"/>
          </p:cNvSpPr>
          <p:nvPr/>
        </p:nvSpPr>
        <p:spPr bwMode="auto">
          <a:xfrm>
            <a:off x="2771775" y="39322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obj</a:t>
            </a:r>
            <a:endParaRPr lang="zh-CN" altLang="en-US" b="1"/>
          </a:p>
        </p:txBody>
      </p:sp>
      <p:cxnSp>
        <p:nvCxnSpPr>
          <p:cNvPr id="42" name="形状 41"/>
          <p:cNvCxnSpPr/>
          <p:nvPr/>
        </p:nvCxnSpPr>
        <p:spPr>
          <a:xfrm rot="10800000">
            <a:off x="2411413" y="3963988"/>
            <a:ext cx="360362" cy="184150"/>
          </a:xfrm>
          <a:prstGeom prst="curvedConnector3">
            <a:avLst>
              <a:gd name="adj1" fmla="val 95019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2122488" y="4797425"/>
            <a:ext cx="504825" cy="151288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8067675" y="2420938"/>
            <a:ext cx="827088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9" name="矩形 49"/>
          <p:cNvSpPr>
            <a:spLocks noChangeArrowheads="1"/>
          </p:cNvSpPr>
          <p:nvPr/>
        </p:nvSpPr>
        <p:spPr bwMode="auto">
          <a:xfrm>
            <a:off x="1401763" y="21224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①</a:t>
            </a:r>
            <a:endParaRPr lang="zh-CN" altLang="en-US"/>
          </a:p>
        </p:txBody>
      </p:sp>
      <p:sp>
        <p:nvSpPr>
          <p:cNvPr id="17440" name="矩形 50"/>
          <p:cNvSpPr>
            <a:spLocks noChangeArrowheads="1"/>
          </p:cNvSpPr>
          <p:nvPr/>
        </p:nvSpPr>
        <p:spPr bwMode="auto">
          <a:xfrm>
            <a:off x="2122488" y="198755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②</a:t>
            </a:r>
            <a:endParaRPr lang="zh-CN" altLang="en-US"/>
          </a:p>
        </p:txBody>
      </p:sp>
      <p:sp>
        <p:nvSpPr>
          <p:cNvPr id="17441" name="矩形 51"/>
          <p:cNvSpPr>
            <a:spLocks noChangeArrowheads="1"/>
          </p:cNvSpPr>
          <p:nvPr/>
        </p:nvSpPr>
        <p:spPr bwMode="auto">
          <a:xfrm>
            <a:off x="3779838" y="2347913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③</a:t>
            </a:r>
            <a:endParaRPr lang="zh-CN" altLang="en-US"/>
          </a:p>
        </p:txBody>
      </p:sp>
      <p:sp>
        <p:nvSpPr>
          <p:cNvPr id="17442" name="矩形 53"/>
          <p:cNvSpPr>
            <a:spLocks noChangeArrowheads="1"/>
          </p:cNvSpPr>
          <p:nvPr/>
        </p:nvSpPr>
        <p:spPr bwMode="auto">
          <a:xfrm>
            <a:off x="6173788" y="16906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④</a:t>
            </a:r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8821738" y="2635250"/>
            <a:ext cx="0" cy="252253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 flipV="1">
            <a:off x="2698750" y="3787775"/>
            <a:ext cx="5978525" cy="137001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TextBox 70"/>
          <p:cNvSpPr txBox="1">
            <a:spLocks noChangeArrowheads="1"/>
          </p:cNvSpPr>
          <p:nvPr/>
        </p:nvSpPr>
        <p:spPr bwMode="auto">
          <a:xfrm>
            <a:off x="3203575" y="2924175"/>
            <a:ext cx="1079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100,99…3,2,…</a:t>
            </a:r>
            <a:endParaRPr lang="zh-CN" altLang="en-US"/>
          </a:p>
        </p:txBody>
      </p:sp>
      <p:sp>
        <p:nvSpPr>
          <p:cNvPr id="17446" name="矩形 71"/>
          <p:cNvSpPr>
            <a:spLocks noChangeArrowheads="1"/>
          </p:cNvSpPr>
          <p:nvPr/>
        </p:nvSpPr>
        <p:spPr bwMode="auto">
          <a:xfrm>
            <a:off x="7165975" y="4510088"/>
            <a:ext cx="41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⑤</a:t>
            </a:r>
            <a:endParaRPr lang="zh-CN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148263" y="5878513"/>
            <a:ext cx="3673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注：</a:t>
            </a:r>
            <a:r>
              <a:rPr lang="en-US" altLang="zh-CN" dirty="0"/>
              <a:t>#</a:t>
            </a:r>
            <a:r>
              <a:rPr lang="zh-CN" altLang="en-US" dirty="0"/>
              <a:t>表示</a:t>
            </a:r>
            <a:r>
              <a:rPr lang="en-US" altLang="zh-CN" dirty="0"/>
              <a:t>100—1</a:t>
            </a:r>
            <a:r>
              <a:rPr lang="zh-CN" altLang="en-US" dirty="0"/>
              <a:t>之间的相应票号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0.004 -0.341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1706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 -0.3412 L 0.004 -0.0078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7" grpId="0" animBg="1"/>
      <p:bldP spid="17413" grpId="0"/>
      <p:bldP spid="6" grpId="0" animBg="1"/>
      <p:bldP spid="17415" grpId="0"/>
      <p:bldP spid="17416" grpId="0"/>
      <p:bldP spid="17417" grpId="0"/>
      <p:bldP spid="17418" grpId="0"/>
      <p:bldP spid="17421" grpId="0"/>
      <p:bldP spid="17434" grpId="0"/>
      <p:bldP spid="17435" grpId="0"/>
      <p:bldP spid="46" grpId="0" animBg="1"/>
      <p:bldP spid="46" grpId="1" animBg="1"/>
      <p:bldP spid="46" grpId="2" animBg="1"/>
      <p:bldP spid="17439" grpId="0"/>
      <p:bldP spid="17440" grpId="0"/>
      <p:bldP spid="17441" grpId="0"/>
      <p:bldP spid="17442" grpId="0"/>
      <p:bldP spid="17445" grpId="0"/>
      <p:bldP spid="174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92696"/>
            <a:ext cx="7056784" cy="86409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概念：程序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进程 </a:t>
            </a:r>
            <a:r>
              <a:rPr lang="en-US" altLang="zh-CN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571612"/>
            <a:ext cx="8572560" cy="47149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en-US" altLang="zh-CN" b="1" dirty="0" smtClean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(program)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为完成特定任务、用某种语言编写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的一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组指令的集合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。即指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一段静态的代码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，静态对象。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进程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(process)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程序的一次执行过程，或是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正在运行的一个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程序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。动态过程：有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它自身的产生、存在和消亡的过程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如：运行中的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，运行中的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MP3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播放器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程序是静态的，进程是动态的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(thread)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，进程可进一步细化为线程，是一个程序内部的一条执行路径。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若一个程序可同一时间执行多个线程，就是支持多线程的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1647844"/>
            <a:ext cx="8391876" cy="48054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语言中，引入了对象互斥锁的概念，来保证共享数据操作的完整性。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每个对象都对应于一个可称为“互斥锁”的标记，这个标记用来保证在任一时刻，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只能有一个线程访问该对象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关键字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synchronized 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来与对象的互斥锁联系。当某个对象用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synchronized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修饰时，表明该对象在任一时刻只能由一个线程访问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同步的局限性：导致程序的执行效率要降低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spcBef>
                <a:spcPct val="40000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同步方法（非静态的）的锁为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>
          <a:xfrm>
            <a:off x="3275856" y="764704"/>
            <a:ext cx="2952328" cy="72008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互斥锁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548680"/>
            <a:ext cx="5630683" cy="907167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单例设计模式之懒汉式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225689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Times New Roman" panose="02020603050405020304" pitchFamily="18" charset="0"/>
              </a:rPr>
              <a:t>class Singleton {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private static Singleton instance = null;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private Singleton(){}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public static Singleton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getInstance</a:t>
            </a:r>
            <a:r>
              <a:rPr lang="en-US" altLang="zh-CN" sz="2000" b="1" dirty="0">
                <a:cs typeface="Times New Roman" panose="02020603050405020304" pitchFamily="18" charset="0"/>
              </a:rPr>
              <a:t>(){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if(instance==null){</a:t>
            </a:r>
            <a:endParaRPr lang="zh-CN" altLang="zh-CN" sz="20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			synchronized(</a:t>
            </a:r>
            <a:r>
              <a:rPr lang="en-US" altLang="zh-CN" sz="2000" b="1" dirty="0" err="1">
                <a:solidFill>
                  <a:srgbClr val="C00000"/>
                </a:solidFill>
                <a:cs typeface="Times New Roman" panose="02020603050405020304" pitchFamily="18" charset="0"/>
              </a:rPr>
              <a:t>Singleton.class</a:t>
            </a:r>
            <a:r>
              <a:rPr lang="en-US" altLang="zh-CN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){</a:t>
            </a:r>
            <a:endParaRPr lang="zh-CN" altLang="zh-CN" sz="20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cs typeface="Times New Roman" panose="02020603050405020304" pitchFamily="18" charset="0"/>
              </a:rPr>
              <a:t>				if(instance == null){</a:t>
            </a:r>
            <a:endParaRPr lang="zh-CN" altLang="zh-CN" sz="20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				instance=new Singleton();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			</a:t>
            </a:r>
            <a:r>
              <a:rPr lang="en-US" altLang="zh-CN" sz="2000" b="1" dirty="0" smtClean="0">
                <a:cs typeface="Times New Roman" panose="02020603050405020304" pitchFamily="18" charset="0"/>
              </a:rPr>
              <a:t>}</a:t>
            </a:r>
            <a:r>
              <a:rPr lang="en-US" altLang="zh-CN" sz="2000" dirty="0"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cs typeface="Times New Roman" panose="02020603050405020304" pitchFamily="18" charset="0"/>
              </a:rPr>
              <a:t>}</a:t>
            </a:r>
            <a:r>
              <a:rPr lang="en-US" altLang="zh-CN" sz="2000" dirty="0"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cs typeface="Times New Roman" panose="02020603050405020304" pitchFamily="18" charset="0"/>
              </a:rPr>
              <a:t>}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	return instance;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cs typeface="Times New Roman" panose="02020603050405020304" pitchFamily="18" charset="0"/>
              </a:rPr>
              <a:t>}</a:t>
            </a:r>
            <a:r>
              <a:rPr lang="en-US" altLang="zh-CN" sz="2000" dirty="0">
                <a:cs typeface="Times New Roman" panose="02020603050405020304" pitchFamily="18" charset="0"/>
              </a:rPr>
              <a:t> 	</a:t>
            </a:r>
            <a:r>
              <a:rPr lang="en-US" altLang="zh-CN" sz="2000" b="1" dirty="0" smtClean="0">
                <a:cs typeface="Times New Roman" panose="02020603050405020304" pitchFamily="18" charset="0"/>
              </a:rPr>
              <a:t>}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public class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TestSingleton</a:t>
            </a:r>
            <a:r>
              <a:rPr lang="en-US" altLang="zh-CN" sz="2000" b="1" dirty="0">
                <a:cs typeface="Times New Roman" panose="02020603050405020304" pitchFamily="18" charset="0"/>
              </a:rPr>
              <a:t>{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public static void main(String[] 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args</a:t>
            </a:r>
            <a:r>
              <a:rPr lang="en-US" altLang="zh-CN" sz="2000" b="1" dirty="0">
                <a:cs typeface="Times New Roman" panose="02020603050405020304" pitchFamily="18" charset="0"/>
              </a:rPr>
              <a:t>){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	Singleton s1=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Singleton.getInstance</a:t>
            </a:r>
            <a:r>
              <a:rPr lang="en-US" altLang="zh-CN" sz="2000" b="1" dirty="0">
                <a:cs typeface="Times New Roman" panose="02020603050405020304" pitchFamily="18" charset="0"/>
              </a:rPr>
              <a:t>();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	Singleton s2=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Singleton.getInstance</a:t>
            </a:r>
            <a:r>
              <a:rPr lang="en-US" altLang="zh-CN" sz="2000" b="1" dirty="0">
                <a:cs typeface="Times New Roman" panose="02020603050405020304" pitchFamily="18" charset="0"/>
              </a:rPr>
              <a:t>();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	</a:t>
            </a:r>
            <a:r>
              <a:rPr lang="en-US" altLang="zh-CN" sz="2000" b="1" dirty="0" err="1">
                <a:cs typeface="Times New Roman" panose="02020603050405020304" pitchFamily="18" charset="0"/>
              </a:rPr>
              <a:t>System.out.println</a:t>
            </a:r>
            <a:r>
              <a:rPr lang="en-US" altLang="zh-CN" sz="2000" b="1" dirty="0">
                <a:cs typeface="Times New Roman" panose="02020603050405020304" pitchFamily="18" charset="0"/>
              </a:rPr>
              <a:t>(s1==s2);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cs typeface="Times New Roman" panose="02020603050405020304" pitchFamily="18" charset="0"/>
              </a:rPr>
              <a:t>}</a:t>
            </a:r>
            <a:r>
              <a:rPr lang="en-US" altLang="zh-CN" sz="2000" dirty="0">
                <a:cs typeface="Times New Roman" panose="02020603050405020304" pitchFamily="18" charset="0"/>
              </a:rPr>
              <a:t>	</a:t>
            </a:r>
            <a:r>
              <a:rPr lang="en-US" altLang="zh-CN" sz="2000" b="1" dirty="0" smtClean="0">
                <a:cs typeface="Times New Roman" panose="02020603050405020304" pitchFamily="18" charset="0"/>
              </a:rPr>
              <a:t>}</a:t>
            </a:r>
            <a:endParaRPr lang="zh-CN" altLang="zh-CN" sz="2000" dirty="0">
              <a:cs typeface="Times New Roman" panose="02020603050405020304" pitchFamily="18" charset="0"/>
            </a:endParaRPr>
          </a:p>
          <a:p>
            <a:endParaRPr lang="zh-CN" altLang="en-US" sz="20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3848" y="692696"/>
            <a:ext cx="3052454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练 习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银行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有一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个账户。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有两个储户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分别向同一个账户存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3000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元，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每次存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存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en-US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。每次存完打印账户余额。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该程序是否有安全问题，如果有，如何解决？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提示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，明确哪些代码是多线程运行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代码，须写入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run()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明确什么是共享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数据。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，明确多线程运行代码中哪些语句是操作共享数据的。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440" y="6021288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00FF"/>
                </a:solidFill>
                <a:ea typeface="宋体" panose="02010600030101010101" pitchFamily="2" charset="-122"/>
              </a:rPr>
              <a:t>拓展问题：可否实现两个储户交替存钱的操作</a:t>
            </a:r>
            <a:endParaRPr lang="zh-CN" altLang="en-US" sz="20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764704"/>
            <a:ext cx="5428718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小结：释放锁的操作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当前线程的同步方法、同步代码块执行结束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当前线程在同步代码块、同步方法中遇到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终止了该代码块、该方法的继续执行。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当前线程在同步代码块、同步方法中出现了未处理的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Error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Exception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，导致异常结束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当前线程在同步代码块、同步方法中执行了锁对象的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wait()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方法，当前线程暂停，并释放锁。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7704" y="692696"/>
            <a:ext cx="5788758" cy="840156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小结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：不会释放锁的操作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线程执行同步代码块或同步方法时，程序调用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Thread.sleep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Thread.yield</a:t>
            </a:r>
            <a:r>
              <a:rPr lang="en-US" altLang="zh-CN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方法暂停当前线程的执行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16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线程执行同步代码块时，其他线程调用了该线程的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suspend()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方法将该线程挂起，该线程不会释放锁（同步监视器）。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应尽量避免使用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suspend()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resume()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来控制线程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140686" cy="853822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线程的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死锁问题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3409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死锁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不同的线程分别占用对方需要的同步资源不放弃，都在等待对方放弃自己需要的同步资源，就形成了线程的死锁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解决方法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专门的算法、原则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尽量减少同步资源的定义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0192" y="5870178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DeadLock.java</a:t>
            </a:r>
            <a:endParaRPr lang="zh-CN" altLang="en-US" sz="2400" b="1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autoUpdateAnimBg="0"/>
      <p:bldP spid="389123" grpId="0" bldLvl="2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56357"/>
            <a:ext cx="5040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public 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TestDeadLock</a:t>
            </a:r>
            <a:r>
              <a:rPr lang="en-US" altLang="zh-CN" sz="2400" b="1" dirty="0">
                <a:solidFill>
                  <a:srgbClr val="C00000"/>
                </a:solidFill>
              </a:rPr>
              <a:t>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static void main(String[] </a:t>
            </a:r>
            <a:r>
              <a:rPr lang="en-US" altLang="zh-CN" sz="2400" b="1" dirty="0" err="1">
                <a:solidFill>
                  <a:srgbClr val="C00000"/>
                </a:solidFill>
              </a:rPr>
              <a:t>args</a:t>
            </a:r>
            <a:r>
              <a:rPr lang="en-US" altLang="zh-CN" sz="2400" b="1" dirty="0">
                <a:solidFill>
                  <a:srgbClr val="C00000"/>
                </a:solidFill>
              </a:rPr>
              <a:t>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final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s1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final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 s2 = new </a:t>
            </a:r>
            <a:r>
              <a:rPr lang="en-US" altLang="zh-CN" sz="2400" b="1" dirty="0" err="1">
                <a:solidFill>
                  <a:srgbClr val="C00000"/>
                </a:solidFill>
              </a:rPr>
              <a:t>StringBuffer</a:t>
            </a:r>
            <a:r>
              <a:rPr lang="en-US" altLang="zh-CN" sz="2400" b="1" dirty="0">
                <a:solidFill>
                  <a:srgbClr val="C00000"/>
                </a:solidFill>
              </a:rPr>
              <a:t>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s2.append("A");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s2.append("B");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}}}}.</a:t>
            </a:r>
            <a:r>
              <a:rPr lang="en-US" altLang="zh-CN" sz="2400" b="1" dirty="0">
                <a:solidFill>
                  <a:srgbClr val="C00000"/>
                </a:solidFill>
              </a:rPr>
              <a:t>start();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36096" y="1340768"/>
            <a:ext cx="3627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new Thread()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public void run()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(s2)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s2.append("C");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synchronized (s1) {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s1.append("D");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(s2);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out.print</a:t>
            </a:r>
            <a:r>
              <a:rPr lang="en-US" altLang="zh-CN" sz="2400" b="1" i="1" dirty="0">
                <a:solidFill>
                  <a:srgbClr val="C00000"/>
                </a:solidFill>
              </a:rPr>
              <a:t>(s1);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}}}}.</a:t>
            </a:r>
            <a:r>
              <a:rPr lang="en-US" altLang="zh-CN" sz="2400" b="1" dirty="0">
                <a:solidFill>
                  <a:srgbClr val="C00000"/>
                </a:solidFill>
              </a:rPr>
              <a:t>start();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}}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428596" y="2445245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第五节 线程通信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012610" cy="78181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线程通信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496944" cy="47149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wait()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notify()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800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notifyAll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wait()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：令当前线程挂起并放弃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同步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资源，使别的线程可访问并修改共享资源，而当前线程排队等候再次对资源的访问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notify()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：唤醒正在排队等待同步资源的线程中优先级最高者结束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等待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notifyAll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()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：唤醒正在排队等待资源的所有线程结束等待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Java.lang.Object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提供的这三个方法只有在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synchronized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方法或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synchronized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代码块中才能使用，否则会报</a:t>
            </a:r>
            <a:r>
              <a:rPr lang="en-US" altLang="zh-CN" sz="2400" dirty="0" err="1" smtClean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java.lang.IllegalMonitorStateException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异常</a:t>
            </a:r>
            <a:endParaRPr lang="zh-CN" altLang="en-US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7" grpId="0" bldLvl="3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692696"/>
            <a:ext cx="4940032" cy="781814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wait() </a:t>
            </a:r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36861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当前线程中调用方法：  对象名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.wait()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使当前线程进入等待（某对象）状态 ，直到另一线程对该对象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发出 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notify (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 err="1">
                <a:ea typeface="宋体" panose="02010600030101010101" pitchFamily="2" charset="-122"/>
                <a:cs typeface="Times New Roman" panose="02020603050405020304" pitchFamily="18" charset="0"/>
              </a:rPr>
              <a:t>notifyAll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为止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调用方法的必要条件：当前线程必须具有对该对象的监控权（加锁）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调用此方法后，当前</a:t>
            </a:r>
            <a:r>
              <a:rPr lang="zh-CN" altLang="en-US" sz="2400" b="1" dirty="0">
                <a:ea typeface="宋体" panose="02010600030101010101" pitchFamily="2" charset="-122"/>
                <a:cs typeface="Times New Roman" panose="02020603050405020304" pitchFamily="18" charset="0"/>
              </a:rPr>
              <a:t>线程将释放对象监控权  ，然后进入</a:t>
            </a:r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等待</a:t>
            </a:r>
            <a:endParaRPr lang="zh-CN" altLang="en-US" sz="24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在当前线程被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notify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后，要重新获得监控权，然后从断点处继续代码的执行。</a:t>
            </a:r>
            <a:endParaRPr lang="zh-CN" altLang="en-US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96264" y="764704"/>
            <a:ext cx="5876136" cy="853822"/>
          </a:xfrm>
        </p:spPr>
        <p:txBody>
          <a:bodyPr/>
          <a:lstStyle/>
          <a:p>
            <a:r>
              <a:rPr lang="zh-CN" altLang="en-US" b="1" dirty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进程与多线程</a:t>
            </a:r>
            <a:endParaRPr lang="zh-CN" altLang="zh-CN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23" name="Freeform 3"/>
          <p:cNvSpPr/>
          <p:nvPr/>
        </p:nvSpPr>
        <p:spPr bwMode="auto">
          <a:xfrm>
            <a:off x="2971800" y="2876562"/>
            <a:ext cx="152400" cy="1828800"/>
          </a:xfrm>
          <a:custGeom>
            <a:avLst/>
            <a:gdLst/>
            <a:ahLst/>
            <a:cxnLst>
              <a:cxn ang="0">
                <a:pos x="120" y="0"/>
              </a:cxn>
              <a:cxn ang="0">
                <a:pos x="312" y="288"/>
              </a:cxn>
              <a:cxn ang="0">
                <a:pos x="120" y="576"/>
              </a:cxn>
              <a:cxn ang="0">
                <a:pos x="312" y="864"/>
              </a:cxn>
              <a:cxn ang="0">
                <a:pos x="120" y="1200"/>
              </a:cxn>
              <a:cxn ang="0">
                <a:pos x="312" y="1488"/>
              </a:cxn>
              <a:cxn ang="0">
                <a:pos x="120" y="1776"/>
              </a:cxn>
              <a:cxn ang="0">
                <a:pos x="312" y="2016"/>
              </a:cxn>
              <a:cxn ang="0">
                <a:pos x="120" y="2208"/>
              </a:cxn>
            </a:cxnLst>
            <a:rect l="0" t="0" r="r" b="b"/>
            <a:pathLst>
              <a:path w="312" h="2400">
                <a:moveTo>
                  <a:pt x="120" y="0"/>
                </a:moveTo>
                <a:cubicBezTo>
                  <a:pt x="216" y="96"/>
                  <a:pt x="312" y="192"/>
                  <a:pt x="312" y="288"/>
                </a:cubicBezTo>
                <a:cubicBezTo>
                  <a:pt x="312" y="384"/>
                  <a:pt x="120" y="480"/>
                  <a:pt x="120" y="576"/>
                </a:cubicBezTo>
                <a:cubicBezTo>
                  <a:pt x="120" y="672"/>
                  <a:pt x="312" y="760"/>
                  <a:pt x="312" y="864"/>
                </a:cubicBezTo>
                <a:cubicBezTo>
                  <a:pt x="312" y="968"/>
                  <a:pt x="120" y="1096"/>
                  <a:pt x="120" y="1200"/>
                </a:cubicBezTo>
                <a:cubicBezTo>
                  <a:pt x="120" y="1304"/>
                  <a:pt x="312" y="1392"/>
                  <a:pt x="312" y="1488"/>
                </a:cubicBezTo>
                <a:cubicBezTo>
                  <a:pt x="312" y="1584"/>
                  <a:pt x="120" y="1688"/>
                  <a:pt x="120" y="1776"/>
                </a:cubicBezTo>
                <a:cubicBezTo>
                  <a:pt x="120" y="1864"/>
                  <a:pt x="312" y="1944"/>
                  <a:pt x="312" y="2016"/>
                </a:cubicBezTo>
                <a:cubicBezTo>
                  <a:pt x="312" y="2088"/>
                  <a:pt x="0" y="2400"/>
                  <a:pt x="120" y="2208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200400" y="3333767"/>
            <a:ext cx="1905000" cy="369888"/>
            <a:chOff x="2016" y="2400"/>
            <a:chExt cx="1200" cy="233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2448" y="2400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anose="02010600030101010101" pitchFamily="2" charset="-122"/>
                  <a:cs typeface="Times New Roman" panose="02020603050405020304" pitchFamily="18" charset="0"/>
                </a:rPr>
                <a:t>单线程</a:t>
              </a:r>
              <a:endParaRPr lang="zh-CN" altLang="en-US" u="none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26" name="Line 6"/>
            <p:cNvSpPr>
              <a:spLocks noChangeShapeType="1"/>
            </p:cNvSpPr>
            <p:nvPr/>
          </p:nvSpPr>
          <p:spPr bwMode="auto">
            <a:xfrm flipH="1">
              <a:off x="2016" y="2544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5943600" y="2952762"/>
            <a:ext cx="914400" cy="1828800"/>
            <a:chOff x="3744" y="2160"/>
            <a:chExt cx="576" cy="1152"/>
          </a:xfrm>
        </p:grpSpPr>
        <p:sp>
          <p:nvSpPr>
            <p:cNvPr id="337928" name="Freeform 8"/>
            <p:cNvSpPr/>
            <p:nvPr/>
          </p:nvSpPr>
          <p:spPr bwMode="auto">
            <a:xfrm>
              <a:off x="374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29" name="Freeform 9"/>
            <p:cNvSpPr/>
            <p:nvPr/>
          </p:nvSpPr>
          <p:spPr bwMode="auto">
            <a:xfrm>
              <a:off x="398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30" name="Freeform 10"/>
            <p:cNvSpPr/>
            <p:nvPr/>
          </p:nvSpPr>
          <p:spPr bwMode="auto">
            <a:xfrm>
              <a:off x="4224" y="2160"/>
              <a:ext cx="96" cy="1152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312" y="288"/>
                </a:cxn>
                <a:cxn ang="0">
                  <a:pos x="120" y="576"/>
                </a:cxn>
                <a:cxn ang="0">
                  <a:pos x="312" y="864"/>
                </a:cxn>
                <a:cxn ang="0">
                  <a:pos x="120" y="1200"/>
                </a:cxn>
                <a:cxn ang="0">
                  <a:pos x="312" y="1488"/>
                </a:cxn>
                <a:cxn ang="0">
                  <a:pos x="120" y="1776"/>
                </a:cxn>
                <a:cxn ang="0">
                  <a:pos x="312" y="2016"/>
                </a:cxn>
                <a:cxn ang="0">
                  <a:pos x="120" y="2208"/>
                </a:cxn>
              </a:cxnLst>
              <a:rect l="0" t="0" r="r" b="b"/>
              <a:pathLst>
                <a:path w="312" h="2400">
                  <a:moveTo>
                    <a:pt x="120" y="0"/>
                  </a:moveTo>
                  <a:cubicBezTo>
                    <a:pt x="216" y="96"/>
                    <a:pt x="312" y="192"/>
                    <a:pt x="312" y="288"/>
                  </a:cubicBezTo>
                  <a:cubicBezTo>
                    <a:pt x="312" y="384"/>
                    <a:pt x="120" y="480"/>
                    <a:pt x="120" y="576"/>
                  </a:cubicBezTo>
                  <a:cubicBezTo>
                    <a:pt x="120" y="672"/>
                    <a:pt x="312" y="760"/>
                    <a:pt x="312" y="864"/>
                  </a:cubicBezTo>
                  <a:cubicBezTo>
                    <a:pt x="312" y="968"/>
                    <a:pt x="120" y="1096"/>
                    <a:pt x="120" y="1200"/>
                  </a:cubicBezTo>
                  <a:cubicBezTo>
                    <a:pt x="120" y="1304"/>
                    <a:pt x="312" y="1392"/>
                    <a:pt x="312" y="1488"/>
                  </a:cubicBezTo>
                  <a:cubicBezTo>
                    <a:pt x="312" y="1584"/>
                    <a:pt x="120" y="1688"/>
                    <a:pt x="120" y="1776"/>
                  </a:cubicBezTo>
                  <a:cubicBezTo>
                    <a:pt x="120" y="1864"/>
                    <a:pt x="312" y="1944"/>
                    <a:pt x="312" y="2016"/>
                  </a:cubicBezTo>
                  <a:cubicBezTo>
                    <a:pt x="312" y="2088"/>
                    <a:pt x="0" y="2400"/>
                    <a:pt x="120" y="2208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6934200" y="3486167"/>
            <a:ext cx="1828800" cy="369888"/>
            <a:chOff x="4368" y="2496"/>
            <a:chExt cx="1152" cy="233"/>
          </a:xfrm>
        </p:grpSpPr>
        <p:sp>
          <p:nvSpPr>
            <p:cNvPr id="337932" name="Text Box 12"/>
            <p:cNvSpPr txBox="1">
              <a:spLocks noChangeArrowheads="1"/>
            </p:cNvSpPr>
            <p:nvPr/>
          </p:nvSpPr>
          <p:spPr bwMode="auto">
            <a:xfrm>
              <a:off x="4752" y="2496"/>
              <a:ext cx="768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u="none">
                  <a:ea typeface="宋体" panose="02010600030101010101" pitchFamily="2" charset="-122"/>
                  <a:cs typeface="Times New Roman" panose="02020603050405020304" pitchFamily="18" charset="0"/>
                </a:rPr>
                <a:t>多线程</a:t>
              </a:r>
              <a:endParaRPr lang="zh-CN" altLang="en-US" u="none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H="1">
              <a:off x="4368" y="2640"/>
              <a:ext cx="432" cy="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1143000" y="1809762"/>
            <a:ext cx="3276600" cy="3048000"/>
            <a:chOff x="720" y="1440"/>
            <a:chExt cx="2064" cy="1920"/>
          </a:xfrm>
        </p:grpSpPr>
        <p:grpSp>
          <p:nvGrpSpPr>
            <p:cNvPr id="6" name="Group 15"/>
            <p:cNvGrpSpPr/>
            <p:nvPr/>
          </p:nvGrpSpPr>
          <p:grpSpPr bwMode="auto">
            <a:xfrm>
              <a:off x="720" y="1920"/>
              <a:ext cx="1632" cy="1440"/>
              <a:chOff x="720" y="1920"/>
              <a:chExt cx="1632" cy="1440"/>
            </a:xfrm>
          </p:grpSpPr>
          <p:sp>
            <p:nvSpPr>
              <p:cNvPr id="337936" name="Oval 16"/>
              <p:cNvSpPr>
                <a:spLocks noChangeArrowheads="1"/>
              </p:cNvSpPr>
              <p:nvPr/>
            </p:nvSpPr>
            <p:spPr bwMode="auto">
              <a:xfrm>
                <a:off x="1440" y="1920"/>
                <a:ext cx="912" cy="1440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937" name="Text Box 17"/>
              <p:cNvSpPr txBox="1">
                <a:spLocks noChangeArrowheads="1"/>
              </p:cNvSpPr>
              <p:nvPr/>
            </p:nvSpPr>
            <p:spPr bwMode="auto">
              <a:xfrm>
                <a:off x="720" y="2448"/>
                <a:ext cx="624" cy="25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u="none">
                    <a:ea typeface="宋体" panose="02010600030101010101" pitchFamily="2" charset="-122"/>
                    <a:cs typeface="Times New Roman" panose="02020603050405020304" pitchFamily="18" charset="0"/>
                  </a:rPr>
                  <a:t>进程</a:t>
                </a:r>
                <a:endParaRPr lang="zh-CN" altLang="en-US" sz="2000" u="none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7938" name="AutoShape 18"/>
              <p:cNvSpPr/>
              <p:nvPr/>
            </p:nvSpPr>
            <p:spPr bwMode="auto">
              <a:xfrm>
                <a:off x="1248" y="2064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zh-CN" altLang="en-US" sz="2000"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7939" name="Text Box 19"/>
            <p:cNvSpPr txBox="1">
              <a:spLocks noChangeArrowheads="1"/>
            </p:cNvSpPr>
            <p:nvPr/>
          </p:nvSpPr>
          <p:spPr bwMode="auto">
            <a:xfrm>
              <a:off x="1488" y="1440"/>
              <a:ext cx="1296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anose="02010600030101010101" pitchFamily="2" charset="-122"/>
                  <a:cs typeface="Times New Roman" panose="02020603050405020304" pitchFamily="18" charset="0"/>
                </a:rPr>
                <a:t>传统进程</a:t>
              </a:r>
              <a:endParaRPr lang="zh-CN" altLang="en-US" sz="2000" u="none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5410200" y="1809762"/>
            <a:ext cx="2362200" cy="3124200"/>
            <a:chOff x="3408" y="1440"/>
            <a:chExt cx="1488" cy="1968"/>
          </a:xfrm>
        </p:grpSpPr>
        <p:sp>
          <p:nvSpPr>
            <p:cNvPr id="337941" name="Oval 21"/>
            <p:cNvSpPr>
              <a:spLocks noChangeArrowheads="1"/>
            </p:cNvSpPr>
            <p:nvPr/>
          </p:nvSpPr>
          <p:spPr bwMode="auto">
            <a:xfrm>
              <a:off x="3408" y="1968"/>
              <a:ext cx="1296" cy="144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zh-CN" altLang="en-US" sz="200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42" name="Text Box 22"/>
            <p:cNvSpPr txBox="1">
              <a:spLocks noChangeArrowheads="1"/>
            </p:cNvSpPr>
            <p:nvPr/>
          </p:nvSpPr>
          <p:spPr bwMode="auto">
            <a:xfrm>
              <a:off x="3552" y="1440"/>
              <a:ext cx="1344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u="none" dirty="0">
                  <a:ea typeface="宋体" panose="02010600030101010101" pitchFamily="2" charset="-122"/>
                  <a:cs typeface="Times New Roman" panose="02020603050405020304" pitchFamily="18" charset="0"/>
                </a:rPr>
                <a:t>多线程进程</a:t>
              </a:r>
              <a:endParaRPr lang="zh-CN" altLang="en-US" sz="2000" u="none" dirty="0"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7945" name="Rectangle 25"/>
          <p:cNvSpPr>
            <a:spLocks noChangeArrowheads="1"/>
          </p:cNvSpPr>
          <p:nvPr/>
        </p:nvSpPr>
        <p:spPr bwMode="auto">
          <a:xfrm>
            <a:off x="1142976" y="5715016"/>
            <a:ext cx="678661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ea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en-US" altLang="zh-CN" sz="2400" u="none" dirty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400" u="none" dirty="0">
                <a:ea typeface="宋体" panose="02010600030101010101" pitchFamily="2" charset="-122"/>
                <a:cs typeface="Times New Roman" panose="02020603050405020304" pitchFamily="18" charset="0"/>
              </a:rPr>
              <a:t>程序都有一个隐含的主</a:t>
            </a:r>
            <a:r>
              <a:rPr lang="zh-CN" altLang="en-US" sz="2400" u="none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线程：</a:t>
            </a:r>
            <a:r>
              <a:rPr lang="en-US" altLang="zh-CN" sz="2400" u="none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u="none" dirty="0">
                <a:ea typeface="宋体" panose="02010600030101010101" pitchFamily="2" charset="-122"/>
                <a:cs typeface="Times New Roman" panose="02020603050405020304" pitchFamily="18" charset="0"/>
              </a:rPr>
              <a:t>main </a:t>
            </a:r>
            <a:r>
              <a:rPr lang="zh-CN" altLang="en-US" sz="2400" u="none" dirty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zh-CN" altLang="en-US" sz="2400" u="none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animBg="1"/>
      <p:bldP spid="3379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692696"/>
            <a:ext cx="4508554" cy="853822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notify()/</a:t>
            </a:r>
            <a:r>
              <a:rPr lang="en-US" altLang="zh-CN" b="1" dirty="0" err="1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notifyAll</a:t>
            </a:r>
            <a:r>
              <a:rPr lang="en-US" altLang="zh-CN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714488"/>
            <a:ext cx="8072494" cy="27146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当前线程中调用方法：  对象名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.notify()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功能：唤醒等待该对象监控权的一个线程。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调用方法的必要条件：当前线程必须具有对该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对象的</a:t>
            </a:r>
            <a:r>
              <a:rPr lang="zh-CN" altLang="en-US" sz="2400" dirty="0">
                <a:ea typeface="宋体" panose="02010600030101010101" pitchFamily="2" charset="-122"/>
                <a:cs typeface="Times New Roman" panose="02020603050405020304" pitchFamily="18" charset="0"/>
              </a:rPr>
              <a:t>监控权（加锁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764704"/>
            <a:ext cx="4204582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例 题</a:t>
            </a:r>
            <a:endParaRPr lang="zh-CN" altLang="en-US" b="1" dirty="0"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96470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使用两个线程打印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1-100.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1,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交替打印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908720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class Communication implements Runnable{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err="1" smtClean="0">
                <a:solidFill>
                  <a:srgbClr val="C0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= 1;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public void run()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while (true)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synchronized (this)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notify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();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if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&lt;= 100)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System.</a:t>
            </a:r>
            <a:r>
              <a:rPr lang="en-US" altLang="zh-CN" sz="2400" i="1" dirty="0" err="1">
                <a:solidFill>
                  <a:srgbClr val="C00000"/>
                </a:solidFill>
                <a:ea typeface="宋体" panose="02010600030101010101" pitchFamily="2" charset="-122"/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 err="1">
                <a:solidFill>
                  <a:srgbClr val="C00000"/>
                </a:solidFill>
                <a:ea typeface="宋体" panose="02010600030101010101" pitchFamily="2" charset="-122"/>
              </a:rPr>
              <a:t>Thread.currentThread</a:t>
            </a:r>
            <a:r>
              <a:rPr lang="en-US" altLang="zh-CN" sz="2400" i="1" dirty="0">
                <a:solidFill>
                  <a:srgbClr val="C00000"/>
                </a:solidFill>
                <a:ea typeface="宋体" panose="02010600030101010101" pitchFamily="2" charset="-122"/>
              </a:rPr>
              <a:t>().</a:t>
            </a:r>
            <a:r>
              <a:rPr lang="en-US" altLang="zh-CN" sz="2400" i="1" dirty="0" err="1">
                <a:solidFill>
                  <a:srgbClr val="C00000"/>
                </a:solidFill>
                <a:ea typeface="宋体" panose="02010600030101010101" pitchFamily="2" charset="-122"/>
              </a:rPr>
              <a:t>getName</a:t>
            </a:r>
            <a:r>
              <a:rPr lang="en-US" altLang="zh-CN" sz="2400" i="1" dirty="0">
                <a:solidFill>
                  <a:srgbClr val="C00000"/>
                </a:solidFill>
                <a:ea typeface="宋体" panose="02010600030101010101" pitchFamily="2" charset="-122"/>
              </a:rPr>
              <a:t>() + ":"</a:t>
            </a:r>
            <a:endParaRPr lang="en-US" altLang="zh-CN" sz="2400" i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++);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else   break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;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try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wait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();} 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catch (</a:t>
            </a:r>
            <a:r>
              <a:rPr lang="en-US" altLang="zh-CN" sz="2400" dirty="0" err="1">
                <a:solidFill>
                  <a:srgbClr val="C00000"/>
                </a:solidFill>
                <a:ea typeface="宋体" panose="02010600030101010101" pitchFamily="2" charset="-122"/>
              </a:rPr>
              <a:t>InterruptedException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e) {</a:t>
            </a:r>
            <a:endParaRPr lang="en-US" altLang="zh-CN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}}}}}</a:t>
            </a:r>
            <a:endParaRPr lang="zh-CN" altLang="en-US" sz="2400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生产者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ea typeface="宋体" panose="02010600030101010101" pitchFamily="2" charset="-122"/>
              </a:rPr>
              <a:t>Productor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将产品交给店员</a:t>
            </a:r>
            <a:r>
              <a:rPr lang="en-US" altLang="zh-CN" dirty="0" smtClean="0">
                <a:ea typeface="宋体" panose="02010600030101010101" pitchFamily="2" charset="-122"/>
              </a:rPr>
              <a:t>(Clerk)</a:t>
            </a:r>
            <a:r>
              <a:rPr lang="zh-CN" altLang="en-US" dirty="0" smtClean="0">
                <a:ea typeface="宋体" panose="02010600030101010101" pitchFamily="2" charset="-122"/>
              </a:rPr>
              <a:t>，而消费者</a:t>
            </a:r>
            <a:r>
              <a:rPr lang="en-US" altLang="zh-CN" dirty="0" smtClean="0">
                <a:ea typeface="宋体" panose="02010600030101010101" pitchFamily="2" charset="-122"/>
              </a:rPr>
              <a:t>(Customer)</a:t>
            </a:r>
            <a:r>
              <a:rPr lang="zh-CN" altLang="en-US" dirty="0" smtClean="0">
                <a:ea typeface="宋体" panose="02010600030101010101" pitchFamily="2" charset="-122"/>
              </a:rPr>
              <a:t>从店员处取走产品，店员一次只能持有固定数量的产品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比如</a:t>
            </a:r>
            <a:r>
              <a:rPr lang="en-US" altLang="zh-CN" dirty="0" smtClean="0">
                <a:ea typeface="宋体" panose="02010600030101010101" pitchFamily="2" charset="-122"/>
              </a:rPr>
              <a:t>:20</a:t>
            </a:r>
            <a:r>
              <a:rPr lang="zh-CN" altLang="en-US" dirty="0" smtClean="0">
                <a:ea typeface="宋体" panose="02010600030101010101" pitchFamily="2" charset="-122"/>
              </a:rPr>
              <a:t>），如果生产者试图生产更多的产品，店员会叫生产者停一下，如果店中有空位放产品了再通知生产者继续生产；如果店中没有产品了，店员会告诉消费者等一下，如果店中有产品了再通知消费者来取走产品。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ea typeface="宋体" panose="02010600030101010101" pitchFamily="2" charset="-122"/>
              </a:rPr>
              <a:t>这里可能出现两个问题：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生产者比消费者快时，消费者会漏掉一些数据没有取到。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宋体" panose="02010600030101010101" pitchFamily="2" charset="-122"/>
              </a:rPr>
              <a:t>消费者比生产者快时，消费者会取相同的数据。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08720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经典例题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：生产者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消费者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68760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TestProduct</a:t>
            </a:r>
            <a:r>
              <a:rPr lang="en-US" altLang="zh-CN" sz="2400" b="1" dirty="0"/>
              <a:t> {</a:t>
            </a:r>
            <a:endParaRPr lang="en-US" altLang="zh-CN" sz="2400" b="1" dirty="0"/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  <a:endParaRPr lang="en-US" altLang="zh-CN" sz="2400" b="1" dirty="0"/>
          </a:p>
          <a:p>
            <a:r>
              <a:rPr lang="en-US" altLang="zh-CN" sz="2400" b="1" dirty="0"/>
              <a:t>Clerk </a:t>
            </a:r>
            <a:r>
              <a:rPr lang="en-US" altLang="zh-CN" sz="2400" b="1" dirty="0" err="1"/>
              <a:t>clerk</a:t>
            </a:r>
            <a:r>
              <a:rPr lang="en-US" altLang="zh-CN" sz="2400" b="1" dirty="0"/>
              <a:t> = new Clerk();</a:t>
            </a:r>
            <a:endParaRPr lang="en-US" altLang="zh-CN" sz="2400" b="1" dirty="0"/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productorThread</a:t>
            </a:r>
            <a:r>
              <a:rPr lang="en-US" altLang="zh-CN" sz="2400" b="1" dirty="0"/>
              <a:t> = new Thread(new </a:t>
            </a:r>
            <a:r>
              <a:rPr lang="en-US" altLang="zh-CN" sz="2400" b="1" dirty="0" err="1"/>
              <a:t>Productor</a:t>
            </a:r>
            <a:r>
              <a:rPr lang="en-US" altLang="zh-CN" sz="2400" b="1" dirty="0"/>
              <a:t>(clerk));</a:t>
            </a:r>
            <a:endParaRPr lang="en-US" altLang="zh-CN" sz="2400" b="1" dirty="0"/>
          </a:p>
          <a:p>
            <a:r>
              <a:rPr lang="en-US" altLang="zh-CN" sz="2400" b="1" dirty="0"/>
              <a:t>Thread </a:t>
            </a:r>
            <a:r>
              <a:rPr lang="en-US" altLang="zh-CN" sz="2400" b="1" dirty="0" err="1"/>
              <a:t>consumerThread</a:t>
            </a:r>
            <a:r>
              <a:rPr lang="en-US" altLang="zh-CN" sz="2400" b="1" dirty="0"/>
              <a:t> = new Thread(new Consumer(clerk));</a:t>
            </a:r>
            <a:endParaRPr lang="en-US" altLang="zh-CN" sz="2400" b="1" dirty="0"/>
          </a:p>
          <a:p>
            <a:r>
              <a:rPr lang="en-US" altLang="zh-CN" sz="2400" b="1" dirty="0" err="1"/>
              <a:t>productorThread.start</a:t>
            </a:r>
            <a:r>
              <a:rPr lang="en-US" altLang="zh-CN" sz="2400" b="1" dirty="0"/>
              <a:t>();</a:t>
            </a:r>
            <a:endParaRPr lang="en-US" altLang="zh-CN" sz="2400" b="1" dirty="0"/>
          </a:p>
          <a:p>
            <a:r>
              <a:rPr lang="en-US" altLang="zh-CN" sz="2400" b="1" dirty="0" err="1"/>
              <a:t>consumerThread.start</a:t>
            </a:r>
            <a:r>
              <a:rPr lang="en-US" altLang="zh-CN" sz="2400" b="1" dirty="0"/>
              <a:t>();</a:t>
            </a:r>
            <a:endParaRPr lang="en-US" altLang="zh-CN" sz="2400" b="1" dirty="0"/>
          </a:p>
          <a:p>
            <a:r>
              <a:rPr lang="en-US" altLang="zh-CN" sz="2400" b="1" dirty="0"/>
              <a:t>}</a:t>
            </a:r>
            <a:endParaRPr lang="en-US" altLang="zh-CN" sz="2400" b="1" dirty="0"/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896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class Clerk</a:t>
            </a:r>
            <a:r>
              <a:rPr lang="en-US" altLang="zh-CN" sz="2000" b="1" dirty="0" smtClean="0">
                <a:ea typeface="宋体" panose="02010600030101010101" pitchFamily="2" charset="-122"/>
              </a:rPr>
              <a:t>{ 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售货员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private </a:t>
            </a:r>
            <a:r>
              <a:rPr lang="en-US" altLang="zh-CN" sz="2000" b="1" dirty="0" err="1"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ea typeface="宋体" panose="02010600030101010101" pitchFamily="2" charset="-122"/>
              </a:rPr>
              <a:t> product = 0;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public synchronized void </a:t>
            </a:r>
            <a:r>
              <a:rPr lang="en-US" altLang="zh-CN" sz="2000" b="1" dirty="0" err="1">
                <a:ea typeface="宋体" panose="02010600030101010101" pitchFamily="2" charset="-122"/>
              </a:rPr>
              <a:t>addProduct</a:t>
            </a:r>
            <a:r>
              <a:rPr lang="en-US" altLang="zh-CN" sz="2000" b="1" dirty="0">
                <a:ea typeface="宋体" panose="02010600030101010101" pitchFamily="2" charset="-122"/>
              </a:rPr>
              <a:t>(){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if(product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&gt;= </a:t>
            </a:r>
            <a:r>
              <a:rPr lang="en-US" altLang="zh-CN" sz="2000" b="1" dirty="0">
                <a:ea typeface="宋体" panose="02010600030101010101" pitchFamily="2" charset="-122"/>
              </a:rPr>
              <a:t>20){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try {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wait();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} catch (</a:t>
            </a:r>
            <a:r>
              <a:rPr lang="en-US" altLang="zh-CN" sz="2000" b="1" dirty="0" err="1">
                <a:ea typeface="宋体" panose="02010600030101010101" pitchFamily="2" charset="-122"/>
              </a:rPr>
              <a:t>InterruptedException</a:t>
            </a:r>
            <a:r>
              <a:rPr lang="en-US" altLang="zh-CN" sz="2000" b="1" dirty="0">
                <a:ea typeface="宋体" panose="02010600030101010101" pitchFamily="2" charset="-122"/>
              </a:rPr>
              <a:t> e) {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 err="1">
                <a:ea typeface="宋体" panose="02010600030101010101" pitchFamily="2" charset="-122"/>
              </a:rPr>
              <a:t>e.printStackTrace</a:t>
            </a:r>
            <a:r>
              <a:rPr lang="en-US" altLang="zh-CN" sz="2000" b="1" dirty="0">
                <a:ea typeface="宋体" panose="02010600030101010101" pitchFamily="2" charset="-122"/>
              </a:rPr>
              <a:t>();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}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}else{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>
                <a:ea typeface="宋体" panose="02010600030101010101" pitchFamily="2" charset="-122"/>
              </a:rPr>
              <a:t>product++;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000" b="1" dirty="0">
                <a:ea typeface="宋体" panose="02010600030101010101" pitchFamily="2" charset="-122"/>
              </a:rPr>
              <a:t>("</a:t>
            </a:r>
            <a:r>
              <a:rPr lang="zh-CN" altLang="en-US" sz="2000" b="1" dirty="0">
                <a:ea typeface="宋体" panose="02010600030101010101" pitchFamily="2" charset="-122"/>
              </a:rPr>
              <a:t>生产者生产了第</a:t>
            </a:r>
            <a:r>
              <a:rPr lang="en-US" altLang="zh-CN" sz="2000" b="1" dirty="0">
                <a:ea typeface="宋体" panose="02010600030101010101" pitchFamily="2" charset="-122"/>
              </a:rPr>
              <a:t>"+product+"</a:t>
            </a:r>
            <a:r>
              <a:rPr lang="zh-CN" altLang="en-US" sz="2000" b="1" dirty="0">
                <a:ea typeface="宋体" panose="02010600030101010101" pitchFamily="2" charset="-122"/>
              </a:rPr>
              <a:t>个产品</a:t>
            </a:r>
            <a:r>
              <a:rPr lang="en-US" altLang="zh-CN" sz="2000" b="1" dirty="0">
                <a:ea typeface="宋体" panose="02010600030101010101" pitchFamily="2" charset="-122"/>
              </a:rPr>
              <a:t>");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 err="1">
                <a:ea typeface="宋体" panose="02010600030101010101" pitchFamily="2" charset="-122"/>
              </a:rPr>
              <a:t>notifyAll</a:t>
            </a:r>
            <a:r>
              <a:rPr lang="en-US" altLang="zh-CN" sz="2000" b="1" dirty="0">
                <a:ea typeface="宋体" panose="02010600030101010101" pitchFamily="2" charset="-122"/>
              </a:rPr>
              <a:t>();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ea typeface="宋体" panose="02010600030101010101" pitchFamily="2" charset="-122"/>
              </a:rPr>
              <a:t>}}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5889" y="1052736"/>
            <a:ext cx="42839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public synchronized void </a:t>
            </a:r>
            <a:r>
              <a:rPr lang="en-US" altLang="zh-CN" sz="2000" b="1" dirty="0" err="1"/>
              <a:t>getProduct</a:t>
            </a:r>
            <a:r>
              <a:rPr lang="en-US" altLang="zh-CN" sz="2000" b="1" dirty="0"/>
              <a:t>(){</a:t>
            </a:r>
            <a:endParaRPr lang="en-US" altLang="zh-CN" sz="2000" b="1" dirty="0"/>
          </a:p>
          <a:p>
            <a:r>
              <a:rPr lang="en-US" altLang="zh-CN" sz="2000" b="1" dirty="0"/>
              <a:t>if(</a:t>
            </a:r>
            <a:r>
              <a:rPr lang="en-US" altLang="zh-CN" sz="2000" b="1" dirty="0" err="1"/>
              <a:t>this.product</a:t>
            </a:r>
            <a:r>
              <a:rPr lang="en-US" altLang="zh-CN" sz="2000" b="1" dirty="0"/>
              <a:t> &lt;= 0){</a:t>
            </a:r>
            <a:endParaRPr lang="en-US" altLang="zh-CN" sz="2000" b="1" dirty="0"/>
          </a:p>
          <a:p>
            <a:r>
              <a:rPr lang="en-US" altLang="zh-CN" sz="2000" b="1" dirty="0"/>
              <a:t>try {</a:t>
            </a:r>
            <a:endParaRPr lang="en-US" altLang="zh-CN" sz="2000" b="1" dirty="0"/>
          </a:p>
          <a:p>
            <a:r>
              <a:rPr lang="en-US" altLang="zh-CN" sz="2000" b="1" dirty="0"/>
              <a:t>wait();</a:t>
            </a:r>
            <a:endParaRPr lang="en-US" altLang="zh-CN" sz="2000" b="1" dirty="0"/>
          </a:p>
          <a:p>
            <a:r>
              <a:rPr lang="en-US" altLang="zh-CN" sz="2000" b="1" dirty="0"/>
              <a:t>} catch (</a:t>
            </a:r>
            <a:r>
              <a:rPr lang="en-US" altLang="zh-CN" sz="2000" b="1" dirty="0" err="1"/>
              <a:t>InterruptedException</a:t>
            </a:r>
            <a:r>
              <a:rPr lang="en-US" altLang="zh-CN" sz="2000" b="1" dirty="0"/>
              <a:t> e) {</a:t>
            </a:r>
            <a:endParaRPr lang="en-US" altLang="zh-CN" sz="2000" b="1" dirty="0"/>
          </a:p>
          <a:p>
            <a:r>
              <a:rPr lang="en-US" altLang="zh-CN" sz="2000" b="1" dirty="0" err="1" smtClean="0"/>
              <a:t>e.printStackTrace</a:t>
            </a:r>
            <a:r>
              <a:rPr lang="en-US" altLang="zh-CN" sz="2000" b="1" dirty="0"/>
              <a:t>();</a:t>
            </a:r>
            <a:endParaRPr lang="en-US" altLang="zh-CN" sz="2000" b="1" dirty="0"/>
          </a:p>
          <a:p>
            <a:r>
              <a:rPr lang="en-US" altLang="zh-CN" sz="2000" b="1" dirty="0" smtClean="0"/>
              <a:t>}}</a:t>
            </a:r>
            <a:r>
              <a:rPr lang="en-US" altLang="zh-CN" sz="2000" b="1" dirty="0"/>
              <a:t>else{</a:t>
            </a:r>
            <a:endParaRPr lang="en-US" altLang="zh-CN" sz="2000" b="1" dirty="0"/>
          </a:p>
          <a:p>
            <a:r>
              <a:rPr lang="en-US" altLang="zh-CN" sz="2000" b="1" dirty="0" err="1" smtClean="0"/>
              <a:t>System.out.println</a:t>
            </a:r>
            <a:r>
              <a:rPr lang="en-US" altLang="zh-CN" sz="2000" b="1" dirty="0"/>
              <a:t>("</a:t>
            </a:r>
            <a:r>
              <a:rPr lang="zh-CN" altLang="en-US" sz="2000" b="1" dirty="0"/>
              <a:t>消费者取走了第</a:t>
            </a:r>
            <a:r>
              <a:rPr lang="en-US" altLang="zh-CN" sz="2000" b="1" dirty="0"/>
              <a:t>"+product+"</a:t>
            </a:r>
            <a:r>
              <a:rPr lang="zh-CN" altLang="en-US" sz="2000" b="1" dirty="0"/>
              <a:t>个产品</a:t>
            </a:r>
            <a:r>
              <a:rPr lang="en-US" altLang="zh-CN" sz="2000" b="1" dirty="0" smtClean="0"/>
              <a:t>");</a:t>
            </a:r>
            <a:endParaRPr lang="en-US" altLang="zh-CN" sz="2000" b="1" dirty="0" smtClean="0"/>
          </a:p>
          <a:p>
            <a:r>
              <a:rPr lang="en-US" altLang="zh-CN" sz="2000" b="1" dirty="0"/>
              <a:t>product-</a:t>
            </a:r>
            <a:r>
              <a:rPr lang="en-US" altLang="zh-CN" sz="2000" b="1" dirty="0" smtClean="0"/>
              <a:t>-;</a:t>
            </a:r>
            <a:endParaRPr lang="en-US" altLang="zh-CN" sz="2000" b="1" dirty="0"/>
          </a:p>
          <a:p>
            <a:r>
              <a:rPr lang="en-US" altLang="zh-CN" sz="2000" b="1" dirty="0" err="1"/>
              <a:t>notifyAll</a:t>
            </a:r>
            <a:r>
              <a:rPr lang="en-US" altLang="zh-CN" sz="2000" b="1" dirty="0"/>
              <a:t>();</a:t>
            </a:r>
            <a:endParaRPr lang="en-US" altLang="zh-CN" sz="2000" b="1" dirty="0"/>
          </a:p>
          <a:p>
            <a:r>
              <a:rPr lang="en-US" altLang="zh-CN" sz="2000" b="1" dirty="0" smtClean="0"/>
              <a:t>}}}</a:t>
            </a:r>
            <a:endParaRPr lang="zh-CN" altLang="en-US" sz="2000" b="1" dirty="0"/>
          </a:p>
          <a:p>
            <a:endParaRPr lang="zh-CN" altLang="en-US" sz="20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82809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class </a:t>
            </a:r>
            <a:r>
              <a:rPr lang="en-US" altLang="zh-CN" sz="2400" b="1" dirty="0" err="1">
                <a:ea typeface="宋体" panose="02010600030101010101" pitchFamily="2" charset="-122"/>
              </a:rPr>
              <a:t>Productor</a:t>
            </a:r>
            <a:r>
              <a:rPr lang="en-US" altLang="zh-CN" sz="2400" b="1" dirty="0">
                <a:ea typeface="宋体" panose="02010600030101010101" pitchFamily="2" charset="-122"/>
              </a:rPr>
              <a:t> implements Runnable</a:t>
            </a:r>
            <a:r>
              <a:rPr lang="en-US" altLang="zh-CN" sz="2400" b="1" dirty="0" smtClean="0">
                <a:ea typeface="宋体" panose="02010600030101010101" pitchFamily="2" charset="-122"/>
              </a:rPr>
              <a:t>{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生产者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Clerk </a:t>
            </a:r>
            <a:r>
              <a:rPr lang="en-US" altLang="zh-CN" sz="2400" b="1" dirty="0" err="1">
                <a:ea typeface="宋体" panose="02010600030101010101" pitchFamily="2" charset="-122"/>
              </a:rPr>
              <a:t>clerk</a:t>
            </a:r>
            <a:r>
              <a:rPr lang="en-US" altLang="zh-CN" sz="2400" b="1" dirty="0">
                <a:ea typeface="宋体" panose="02010600030101010101" pitchFamily="2" charset="-122"/>
              </a:rPr>
              <a:t>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</a:t>
            </a:r>
            <a:r>
              <a:rPr lang="en-US" altLang="zh-CN" sz="2400" b="1" dirty="0" err="1">
                <a:ea typeface="宋体" panose="02010600030101010101" pitchFamily="2" charset="-122"/>
              </a:rPr>
              <a:t>Productor</a:t>
            </a:r>
            <a:r>
              <a:rPr lang="en-US" altLang="zh-CN" sz="2400" b="1" dirty="0">
                <a:ea typeface="宋体" panose="02010600030101010101" pitchFamily="2" charset="-122"/>
              </a:rPr>
              <a:t>(Clerk clerk){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 err="1">
                <a:ea typeface="宋体" panose="02010600030101010101" pitchFamily="2" charset="-122"/>
              </a:rPr>
              <a:t>this.clerk</a:t>
            </a:r>
            <a:r>
              <a:rPr lang="en-US" altLang="zh-CN" sz="2400" b="1" dirty="0">
                <a:ea typeface="宋体" panose="02010600030101010101" pitchFamily="2" charset="-122"/>
              </a:rPr>
              <a:t> = clerk;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}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void run(){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400" b="1" dirty="0">
                <a:ea typeface="宋体" panose="02010600030101010101" pitchFamily="2" charset="-122"/>
              </a:rPr>
              <a:t>("</a:t>
            </a:r>
            <a:r>
              <a:rPr lang="zh-CN" altLang="en-US" sz="2400" b="1" dirty="0">
                <a:ea typeface="宋体" panose="02010600030101010101" pitchFamily="2" charset="-122"/>
              </a:rPr>
              <a:t>生产者开始生产产品</a:t>
            </a:r>
            <a:r>
              <a:rPr lang="en-US" altLang="zh-CN" sz="2400" b="1" dirty="0">
                <a:ea typeface="宋体" panose="02010600030101010101" pitchFamily="2" charset="-122"/>
              </a:rPr>
              <a:t>");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while(true){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try 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 err="1">
                <a:ea typeface="宋体" panose="02010600030101010101" pitchFamily="2" charset="-122"/>
              </a:rPr>
              <a:t>Thread.sleep</a:t>
            </a:r>
            <a:r>
              <a:rPr lang="en-US" altLang="zh-CN" sz="2400" b="1" dirty="0">
                <a:ea typeface="宋体" panose="02010600030101010101" pitchFamily="2" charset="-122"/>
              </a:rPr>
              <a:t>((</a:t>
            </a:r>
            <a:r>
              <a:rPr lang="en-US" altLang="zh-CN" sz="2400" b="1" dirty="0" err="1"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  <a:r>
              <a:rPr lang="en-US" altLang="zh-CN" sz="2400" b="1" dirty="0" err="1">
                <a:ea typeface="宋体" panose="02010600030101010101" pitchFamily="2" charset="-122"/>
              </a:rPr>
              <a:t>Math.random</a:t>
            </a:r>
            <a:r>
              <a:rPr lang="en-US" altLang="zh-CN" sz="2400" b="1" dirty="0">
                <a:ea typeface="宋体" panose="02010600030101010101" pitchFamily="2" charset="-122"/>
              </a:rPr>
              <a:t>()*1000);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} catch (</a:t>
            </a:r>
            <a:r>
              <a:rPr lang="en-US" altLang="zh-CN" sz="2400" b="1" dirty="0" err="1">
                <a:ea typeface="宋体" panose="02010600030101010101" pitchFamily="2" charset="-122"/>
              </a:rPr>
              <a:t>InterruptedException</a:t>
            </a:r>
            <a:r>
              <a:rPr lang="en-US" altLang="zh-CN" sz="2400" b="1" dirty="0">
                <a:ea typeface="宋体" panose="02010600030101010101" pitchFamily="2" charset="-122"/>
              </a:rPr>
              <a:t> e) 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}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 err="1">
                <a:ea typeface="宋体" panose="02010600030101010101" pitchFamily="2" charset="-122"/>
              </a:rPr>
              <a:t>clerk.addProduct</a:t>
            </a:r>
            <a:r>
              <a:rPr lang="en-US" altLang="zh-CN" sz="2400" b="1" dirty="0">
                <a:ea typeface="宋体" panose="02010600030101010101" pitchFamily="2" charset="-122"/>
              </a:rPr>
              <a:t>();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 smtClean="0">
                <a:ea typeface="宋体" panose="02010600030101010101" pitchFamily="2" charset="-122"/>
              </a:rPr>
              <a:t>} }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}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052736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anose="02010600030101010101" pitchFamily="2" charset="-122"/>
              </a:rPr>
              <a:t>class Consumer implements Runnable</a:t>
            </a:r>
            <a:r>
              <a:rPr lang="en-US" altLang="zh-CN" sz="2400" b="1" dirty="0" smtClean="0">
                <a:ea typeface="宋体" panose="02010600030101010101" pitchFamily="2" charset="-122"/>
              </a:rPr>
              <a:t>{ 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//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消费者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Clerk </a:t>
            </a:r>
            <a:r>
              <a:rPr lang="en-US" altLang="zh-CN" sz="2400" b="1" dirty="0" err="1">
                <a:ea typeface="宋体" panose="02010600030101010101" pitchFamily="2" charset="-122"/>
              </a:rPr>
              <a:t>clerk</a:t>
            </a:r>
            <a:r>
              <a:rPr lang="en-US" altLang="zh-CN" sz="2400" b="1" dirty="0">
                <a:ea typeface="宋体" panose="02010600030101010101" pitchFamily="2" charset="-122"/>
              </a:rPr>
              <a:t>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Consumer(Clerk clerk){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 err="1">
                <a:ea typeface="宋体" panose="02010600030101010101" pitchFamily="2" charset="-122"/>
              </a:rPr>
              <a:t>this.clerk</a:t>
            </a:r>
            <a:r>
              <a:rPr lang="en-US" altLang="zh-CN" sz="2400" b="1" dirty="0">
                <a:ea typeface="宋体" panose="02010600030101010101" pitchFamily="2" charset="-122"/>
              </a:rPr>
              <a:t> = clerk;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}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public void run(){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 err="1">
                <a:ea typeface="宋体" panose="02010600030101010101" pitchFamily="2" charset="-122"/>
              </a:rPr>
              <a:t>System.out.println</a:t>
            </a:r>
            <a:r>
              <a:rPr lang="en-US" altLang="zh-CN" sz="2400" b="1" dirty="0">
                <a:ea typeface="宋体" panose="02010600030101010101" pitchFamily="2" charset="-122"/>
              </a:rPr>
              <a:t>("</a:t>
            </a:r>
            <a:r>
              <a:rPr lang="zh-CN" altLang="en-US" sz="2400" b="1" dirty="0">
                <a:ea typeface="宋体" panose="02010600030101010101" pitchFamily="2" charset="-122"/>
              </a:rPr>
              <a:t>消费者开始取走产品</a:t>
            </a:r>
            <a:r>
              <a:rPr lang="en-US" altLang="zh-CN" sz="2400" b="1" dirty="0">
                <a:ea typeface="宋体" panose="02010600030101010101" pitchFamily="2" charset="-122"/>
              </a:rPr>
              <a:t>");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while(true){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try 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 err="1">
                <a:ea typeface="宋体" panose="02010600030101010101" pitchFamily="2" charset="-122"/>
              </a:rPr>
              <a:t>Thread.sleep</a:t>
            </a:r>
            <a:r>
              <a:rPr lang="en-US" altLang="zh-CN" sz="2400" b="1" dirty="0">
                <a:ea typeface="宋体" panose="02010600030101010101" pitchFamily="2" charset="-122"/>
              </a:rPr>
              <a:t>((</a:t>
            </a:r>
            <a:r>
              <a:rPr lang="en-US" altLang="zh-CN" sz="2400" b="1" dirty="0" err="1"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ea typeface="宋体" panose="02010600030101010101" pitchFamily="2" charset="-122"/>
              </a:rPr>
              <a:t>)</a:t>
            </a:r>
            <a:r>
              <a:rPr lang="en-US" altLang="zh-CN" sz="2400" b="1" dirty="0" err="1">
                <a:ea typeface="宋体" panose="02010600030101010101" pitchFamily="2" charset="-122"/>
              </a:rPr>
              <a:t>Math.random</a:t>
            </a:r>
            <a:r>
              <a:rPr lang="en-US" altLang="zh-CN" sz="2400" b="1" dirty="0">
                <a:ea typeface="宋体" panose="02010600030101010101" pitchFamily="2" charset="-122"/>
              </a:rPr>
              <a:t>()*1000);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} catch (</a:t>
            </a:r>
            <a:r>
              <a:rPr lang="en-US" altLang="zh-CN" sz="2400" b="1" dirty="0" err="1">
                <a:ea typeface="宋体" panose="02010600030101010101" pitchFamily="2" charset="-122"/>
              </a:rPr>
              <a:t>InterruptedException</a:t>
            </a:r>
            <a:r>
              <a:rPr lang="en-US" altLang="zh-CN" sz="2400" b="1" dirty="0">
                <a:ea typeface="宋体" panose="02010600030101010101" pitchFamily="2" charset="-122"/>
              </a:rPr>
              <a:t> e) {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>
                <a:ea typeface="宋体" panose="02010600030101010101" pitchFamily="2" charset="-122"/>
              </a:rPr>
              <a:t>}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 err="1">
                <a:ea typeface="宋体" panose="02010600030101010101" pitchFamily="2" charset="-122"/>
              </a:rPr>
              <a:t>clerk.getProduct</a:t>
            </a:r>
            <a:r>
              <a:rPr lang="en-US" altLang="zh-CN" sz="2400" b="1" dirty="0">
                <a:ea typeface="宋体" panose="02010600030101010101" pitchFamily="2" charset="-122"/>
              </a:rPr>
              <a:t>();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r>
              <a:rPr lang="en-US" altLang="zh-CN" sz="2400" b="1" dirty="0" smtClean="0">
                <a:ea typeface="宋体" panose="02010600030101010101" pitchFamily="2" charset="-122"/>
              </a:rPr>
              <a:t> }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}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}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976" y="69269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anose="02010600030101010101" pitchFamily="2" charset="-122"/>
              </a:rPr>
              <a:t>练 习 </a:t>
            </a:r>
            <a:r>
              <a:rPr lang="en-US" altLang="zh-CN" sz="3600" b="1" dirty="0" smtClean="0">
                <a:ea typeface="宋体" panose="02010600030101010101" pitchFamily="2" charset="-122"/>
              </a:rPr>
              <a:t>2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250744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模拟银行取钱的问题</a:t>
            </a:r>
            <a:endParaRPr lang="en-US" altLang="zh-CN" sz="24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定义一个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Account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）该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Account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类封装了账户编号（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）和余额（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）两个属性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）设置相应属性的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getter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setter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）提供无参和有两个参数的构造器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）系统根据账号判断与用户是否匹配，需提供</a:t>
            </a:r>
            <a:r>
              <a:rPr lang="en-US" altLang="zh-CN" sz="24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hashCode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equals()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方法的重写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提供一个取钱的线程类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）提供了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Account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类的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account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属性和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类的取款额的属性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）提供带线程名的构造方法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run()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方法中提供取钱的操作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在主类中创建线程进行测试。考虑线程安全问题。</a:t>
            </a:r>
            <a:endParaRPr lang="en-US" altLang="zh-CN" sz="24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08720"/>
            <a:ext cx="41764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Account {</a:t>
            </a:r>
            <a:endParaRPr lang="en-US" altLang="zh-CN" b="1" dirty="0"/>
          </a:p>
          <a:p>
            <a:r>
              <a:rPr lang="en-US" altLang="zh-CN" b="1" dirty="0"/>
              <a:t>private 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  <a:endParaRPr lang="en-US" altLang="zh-CN" b="1" dirty="0"/>
          </a:p>
          <a:p>
            <a:r>
              <a:rPr lang="en-US" altLang="zh-CN" b="1" dirty="0"/>
              <a:t>private double balance</a:t>
            </a:r>
            <a:r>
              <a:rPr lang="en-US" altLang="zh-CN" b="1" dirty="0" smtClean="0"/>
              <a:t>;</a:t>
            </a:r>
            <a:endParaRPr lang="zh-CN" altLang="en-US" dirty="0"/>
          </a:p>
          <a:p>
            <a:r>
              <a:rPr lang="en-US" altLang="zh-CN" b="1" dirty="0"/>
              <a:t>public Account</a:t>
            </a:r>
            <a:r>
              <a:rPr lang="en-US" altLang="zh-CN" b="1" dirty="0" smtClean="0"/>
              <a:t>(){</a:t>
            </a:r>
            <a:endParaRPr lang="zh-CN" altLang="en-US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r>
              <a:rPr lang="en-US" altLang="zh-CN" b="1" dirty="0"/>
              <a:t>public Account(String </a:t>
            </a:r>
            <a:r>
              <a:rPr lang="en-US" altLang="zh-CN" b="1" dirty="0" err="1"/>
              <a:t>accountId,double</a:t>
            </a:r>
            <a:r>
              <a:rPr lang="en-US" altLang="zh-CN" b="1" dirty="0"/>
              <a:t> balance){</a:t>
            </a:r>
            <a:endParaRPr lang="en-US" altLang="zh-CN" b="1" dirty="0"/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;</a:t>
            </a:r>
            <a:endParaRPr lang="en-US" altLang="zh-CN" b="1" dirty="0"/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getAccountId</a:t>
            </a:r>
            <a:r>
              <a:rPr lang="en-US" altLang="zh-CN" b="1" dirty="0"/>
              <a:t>() {</a:t>
            </a:r>
            <a:endParaRPr lang="en-US" altLang="zh-CN" b="1" dirty="0"/>
          </a:p>
          <a:p>
            <a:r>
              <a:rPr lang="en-US" altLang="zh-CN" b="1" dirty="0"/>
              <a:t>return </a:t>
            </a:r>
            <a:r>
              <a:rPr lang="en-US" altLang="zh-CN" b="1" dirty="0" err="1"/>
              <a:t>accountId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setAccountId</a:t>
            </a:r>
            <a:r>
              <a:rPr lang="en-US" altLang="zh-CN" b="1" dirty="0"/>
              <a:t>(String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r>
              <a:rPr lang="en-US" altLang="zh-CN" b="1" dirty="0" err="1"/>
              <a:t>this.accountId</a:t>
            </a:r>
            <a:r>
              <a:rPr lang="en-US" altLang="zh-CN" b="1" dirty="0"/>
              <a:t> = </a:t>
            </a:r>
            <a:r>
              <a:rPr lang="en-US" altLang="zh-CN" b="1" dirty="0" err="1"/>
              <a:t>accountId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double </a:t>
            </a:r>
            <a:r>
              <a:rPr lang="en-US" altLang="zh-CN" b="1" dirty="0" err="1"/>
              <a:t>getBalance</a:t>
            </a:r>
            <a:r>
              <a:rPr lang="en-US" altLang="zh-CN" b="1" dirty="0"/>
              <a:t>() {</a:t>
            </a:r>
            <a:endParaRPr lang="en-US" altLang="zh-CN" b="1" dirty="0"/>
          </a:p>
          <a:p>
            <a:r>
              <a:rPr lang="en-US" altLang="zh-CN" b="1" dirty="0"/>
              <a:t>return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/>
              <a:t>public void </a:t>
            </a:r>
            <a:r>
              <a:rPr lang="en-US" altLang="zh-CN" b="1" dirty="0" err="1"/>
              <a:t>setBalance</a:t>
            </a:r>
            <a:r>
              <a:rPr lang="en-US" altLang="zh-CN" b="1" dirty="0"/>
              <a:t>(double balance) {</a:t>
            </a:r>
            <a:endParaRPr lang="en-US" altLang="zh-CN" b="1" dirty="0"/>
          </a:p>
          <a:p>
            <a:r>
              <a:rPr lang="en-US" altLang="zh-CN" b="1" dirty="0" err="1"/>
              <a:t>this.balance</a:t>
            </a:r>
            <a:r>
              <a:rPr lang="en-US" altLang="zh-CN" b="1" dirty="0"/>
              <a:t> = balance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b="1" dirty="0"/>
              <a:t>public String </a:t>
            </a:r>
            <a:r>
              <a:rPr lang="en-US" altLang="zh-CN" b="1" dirty="0" err="1"/>
              <a:t>toString</a:t>
            </a:r>
            <a:r>
              <a:rPr lang="en-US" altLang="zh-CN" b="1" dirty="0"/>
              <a:t>() {</a:t>
            </a:r>
            <a:endParaRPr lang="en-US" altLang="zh-CN" b="1" dirty="0"/>
          </a:p>
          <a:p>
            <a:r>
              <a:rPr lang="en-US" altLang="zh-CN" b="1" dirty="0"/>
              <a:t>return "Account [</a:t>
            </a:r>
            <a:r>
              <a:rPr lang="en-US" altLang="zh-CN" b="1" dirty="0" err="1"/>
              <a:t>accountId</a:t>
            </a:r>
            <a:r>
              <a:rPr lang="en-US" altLang="zh-CN" b="1" dirty="0"/>
              <a:t>=" + 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+ ", balance=" + balance + "]";</a:t>
            </a:r>
            <a:endParaRPr lang="en-US" altLang="zh-CN" b="1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211960" y="38563"/>
            <a:ext cx="49073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public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</a:t>
            </a:r>
            <a:r>
              <a:rPr lang="en-US" altLang="zh-CN" b="1" dirty="0" err="1">
                <a:solidFill>
                  <a:srgbClr val="FFFF00"/>
                </a:solidFill>
              </a:rPr>
              <a:t>hashCode</a:t>
            </a:r>
            <a:r>
              <a:rPr lang="en-US" altLang="zh-CN" b="1" dirty="0">
                <a:solidFill>
                  <a:srgbClr val="FFFF00"/>
                </a:solidFill>
              </a:rPr>
              <a:t>() {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>
                <a:solidFill>
                  <a:srgbClr val="FFFF00"/>
                </a:solidFill>
              </a:rPr>
              <a:t>final 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prime = 31;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en-US" altLang="zh-CN" b="1" dirty="0">
                <a:solidFill>
                  <a:srgbClr val="FFFF00"/>
                </a:solidFill>
              </a:rPr>
              <a:t> result = 1;</a:t>
            </a:r>
            <a:endParaRPr lang="en-US" altLang="zh-CN" b="1" dirty="0">
              <a:solidFill>
                <a:srgbClr val="FFFF00"/>
              </a:solidFill>
            </a:endParaRPr>
          </a:p>
          <a:p>
            <a:r>
              <a:rPr lang="en-US" altLang="zh-CN" dirty="0"/>
              <a:t>result = prime * result</a:t>
            </a:r>
            <a:endParaRPr lang="en-US" altLang="zh-CN" dirty="0"/>
          </a:p>
          <a:p>
            <a:r>
              <a:rPr lang="en-US" altLang="zh-CN" dirty="0"/>
              <a:t>+ ((</a:t>
            </a:r>
            <a:r>
              <a:rPr lang="en-US" altLang="zh-CN" dirty="0" err="1"/>
              <a:t>accountId</a:t>
            </a:r>
            <a:r>
              <a:rPr lang="en-US" altLang="zh-CN" dirty="0"/>
              <a:t> == </a:t>
            </a:r>
            <a:r>
              <a:rPr lang="en-US" altLang="zh-CN" b="1" dirty="0"/>
              <a:t>null) ? 0 : </a:t>
            </a:r>
            <a:r>
              <a:rPr lang="en-US" altLang="zh-CN" b="1" dirty="0" err="1"/>
              <a:t>accountId.hashCode</a:t>
            </a:r>
            <a:r>
              <a:rPr lang="en-US" altLang="zh-CN" b="1" dirty="0"/>
              <a:t>());</a:t>
            </a:r>
            <a:endParaRPr lang="en-US" altLang="zh-CN" b="1" dirty="0"/>
          </a:p>
          <a:p>
            <a:r>
              <a:rPr lang="en-US" altLang="zh-CN" b="1" dirty="0"/>
              <a:t>long temp;</a:t>
            </a:r>
            <a:endParaRPr lang="en-US" altLang="zh-CN" b="1" dirty="0"/>
          </a:p>
          <a:p>
            <a:r>
              <a:rPr lang="en-US" altLang="zh-CN" dirty="0"/>
              <a:t>temp = </a:t>
            </a:r>
            <a:r>
              <a:rPr lang="en-US" altLang="zh-CN" dirty="0" err="1"/>
              <a:t>Double.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(balance);</a:t>
            </a:r>
            <a:endParaRPr lang="en-US" altLang="zh-CN" i="1" dirty="0"/>
          </a:p>
          <a:p>
            <a:r>
              <a:rPr lang="en-US" altLang="zh-CN" dirty="0"/>
              <a:t>result = prime * result + (</a:t>
            </a:r>
            <a:r>
              <a:rPr lang="en-US" altLang="zh-CN" b="1" dirty="0" err="1"/>
              <a:t>int</a:t>
            </a:r>
            <a:r>
              <a:rPr lang="en-US" altLang="zh-CN" b="1" dirty="0"/>
              <a:t>) (temp ^ (temp &gt;&gt;&gt; 32</a:t>
            </a:r>
            <a:r>
              <a:rPr lang="en-US" altLang="zh-CN" b="1" dirty="0" smtClean="0"/>
              <a:t>)); return </a:t>
            </a:r>
            <a:r>
              <a:rPr lang="en-US" altLang="zh-CN" b="1" dirty="0"/>
              <a:t>result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b="1" dirty="0" smtClean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equals(Object </a:t>
            </a:r>
            <a:r>
              <a:rPr lang="en-US" altLang="zh-CN" b="1" dirty="0" err="1"/>
              <a:t>obj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r>
              <a:rPr lang="en-US" altLang="zh-CN" b="1" dirty="0"/>
              <a:t>if (this == </a:t>
            </a:r>
            <a:r>
              <a:rPr lang="en-US" altLang="zh-CN" b="1" dirty="0" err="1" smtClean="0"/>
              <a:t>obj</a:t>
            </a:r>
            <a:r>
              <a:rPr lang="en-US" altLang="zh-CN" b="1" dirty="0" smtClean="0"/>
              <a:t>) return </a:t>
            </a:r>
            <a:r>
              <a:rPr lang="en-US" altLang="zh-CN" b="1" dirty="0"/>
              <a:t>true;</a:t>
            </a:r>
            <a:endParaRPr lang="en-US" altLang="zh-CN" b="1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obj</a:t>
            </a:r>
            <a:r>
              <a:rPr lang="en-US" altLang="zh-CN" b="1" dirty="0"/>
              <a:t> == null)</a:t>
            </a:r>
            <a:endParaRPr lang="en-US" altLang="zh-CN" b="1" dirty="0"/>
          </a:p>
          <a:p>
            <a:r>
              <a:rPr lang="en-US" altLang="zh-CN" b="1" dirty="0"/>
              <a:t>return false;</a:t>
            </a:r>
            <a:endParaRPr lang="en-US" altLang="zh-CN" b="1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getClass</a:t>
            </a:r>
            <a:r>
              <a:rPr lang="en-US" altLang="zh-CN" b="1" dirty="0"/>
              <a:t>() != </a:t>
            </a:r>
            <a:r>
              <a:rPr lang="en-US" altLang="zh-CN" b="1" dirty="0" err="1"/>
              <a:t>obj.getClass</a:t>
            </a:r>
            <a:r>
              <a:rPr lang="en-US" altLang="zh-CN" b="1" dirty="0"/>
              <a:t>())</a:t>
            </a:r>
            <a:endParaRPr lang="en-US" altLang="zh-CN" b="1" dirty="0"/>
          </a:p>
          <a:p>
            <a:r>
              <a:rPr lang="en-US" altLang="zh-CN" b="1" dirty="0"/>
              <a:t>return false;</a:t>
            </a:r>
            <a:endParaRPr lang="en-US" altLang="zh-CN" b="1" dirty="0"/>
          </a:p>
          <a:p>
            <a:r>
              <a:rPr lang="en-US" altLang="zh-CN" dirty="0"/>
              <a:t>Account other = (Account) </a:t>
            </a:r>
            <a:r>
              <a:rPr lang="en-US" altLang="zh-CN" dirty="0" err="1"/>
              <a:t>obj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accountId</a:t>
            </a:r>
            <a:r>
              <a:rPr lang="en-US" altLang="zh-CN" b="1" dirty="0"/>
              <a:t> == null) {</a:t>
            </a:r>
            <a:endParaRPr lang="en-US" altLang="zh-CN" b="1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 != </a:t>
            </a:r>
            <a:r>
              <a:rPr lang="en-US" altLang="zh-CN" b="1" dirty="0" smtClean="0"/>
              <a:t>null) return </a:t>
            </a:r>
            <a:r>
              <a:rPr lang="en-US" altLang="zh-CN" b="1" dirty="0"/>
              <a:t>false;</a:t>
            </a:r>
            <a:endParaRPr lang="en-US" altLang="zh-CN" b="1" dirty="0"/>
          </a:p>
          <a:p>
            <a:r>
              <a:rPr lang="en-US" altLang="zh-CN" dirty="0"/>
              <a:t>} </a:t>
            </a:r>
            <a:r>
              <a:rPr lang="en-US" altLang="zh-CN" b="1" dirty="0"/>
              <a:t>else if (!</a:t>
            </a:r>
            <a:r>
              <a:rPr lang="en-US" altLang="zh-CN" b="1" dirty="0" err="1"/>
              <a:t>accountId.equals</a:t>
            </a:r>
            <a:r>
              <a:rPr lang="en-US" altLang="zh-CN" b="1" dirty="0"/>
              <a:t>(</a:t>
            </a:r>
            <a:r>
              <a:rPr lang="en-US" altLang="zh-CN" b="1" dirty="0" err="1"/>
              <a:t>other.accountId</a:t>
            </a:r>
            <a:r>
              <a:rPr lang="en-US" altLang="zh-CN" b="1" dirty="0"/>
              <a:t>))</a:t>
            </a:r>
            <a:endParaRPr lang="en-US" altLang="zh-CN" b="1" dirty="0"/>
          </a:p>
          <a:p>
            <a:r>
              <a:rPr lang="en-US" altLang="zh-CN" b="1" dirty="0"/>
              <a:t>return false;</a:t>
            </a:r>
            <a:endParaRPr lang="en-US" altLang="zh-CN" b="1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Double.</a:t>
            </a:r>
            <a:r>
              <a:rPr lang="en-US" altLang="zh-CN" b="1" i="1" dirty="0" err="1"/>
              <a:t>doubleToLongBits</a:t>
            </a:r>
            <a:r>
              <a:rPr lang="en-US" altLang="zh-CN" b="1" i="1" dirty="0"/>
              <a:t>(balance) != Double</a:t>
            </a:r>
            <a:endParaRPr lang="en-US" altLang="zh-CN" b="1" i="1" dirty="0"/>
          </a:p>
          <a:p>
            <a:r>
              <a:rPr lang="en-US" altLang="zh-CN" dirty="0"/>
              <a:t>.</a:t>
            </a:r>
            <a:r>
              <a:rPr lang="en-US" altLang="zh-CN" i="1" dirty="0" err="1"/>
              <a:t>doubleToLongBits</a:t>
            </a:r>
            <a:r>
              <a:rPr lang="en-US" altLang="zh-CN" i="1" dirty="0"/>
              <a:t>(</a:t>
            </a:r>
            <a:r>
              <a:rPr lang="en-US" altLang="zh-CN" i="1" dirty="0" err="1"/>
              <a:t>other.balance</a:t>
            </a:r>
            <a:r>
              <a:rPr lang="en-US" altLang="zh-CN" i="1" dirty="0"/>
              <a:t>))</a:t>
            </a:r>
            <a:endParaRPr lang="en-US" altLang="zh-CN" i="1" dirty="0"/>
          </a:p>
          <a:p>
            <a:r>
              <a:rPr lang="en-US" altLang="zh-CN" b="1" dirty="0"/>
              <a:t>return false;</a:t>
            </a:r>
            <a:endParaRPr lang="en-US" altLang="zh-CN" b="1" dirty="0"/>
          </a:p>
          <a:p>
            <a:r>
              <a:rPr lang="en-US" altLang="zh-CN" b="1" dirty="0"/>
              <a:t>return true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5572734" cy="840156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何时需要多线程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55699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程序需要同时执行两个或多个任务。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程序需要实现一些需要等待的任务时，如用户输入、文件读写操作、网络操作、搜索等。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需要一些后台运行的程序时。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836712"/>
            <a:ext cx="88569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public class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 </a:t>
            </a:r>
            <a:r>
              <a:rPr lang="en-US" altLang="zh-CN" b="1" dirty="0" smtClean="0"/>
              <a:t>extends Thread{</a:t>
            </a:r>
            <a:endParaRPr lang="en-US" altLang="zh-CN" b="1" dirty="0"/>
          </a:p>
          <a:p>
            <a:r>
              <a:rPr lang="en-US" altLang="zh-CN" dirty="0"/>
              <a:t>Account </a:t>
            </a:r>
            <a:r>
              <a:rPr lang="en-US" altLang="zh-CN" dirty="0" err="1"/>
              <a:t>account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要取款的额度</a:t>
            </a:r>
            <a:endParaRPr lang="zh-CN" altLang="en-US" dirty="0"/>
          </a:p>
          <a:p>
            <a:r>
              <a:rPr lang="en-US" altLang="zh-CN" b="1" dirty="0"/>
              <a:t>double </a:t>
            </a:r>
            <a:r>
              <a:rPr lang="en-US" altLang="zh-CN" b="1" dirty="0" err="1"/>
              <a:t>withDraw</a:t>
            </a:r>
            <a:r>
              <a:rPr lang="en-US" altLang="zh-CN" b="1" dirty="0" smtClean="0"/>
              <a:t>;</a:t>
            </a:r>
            <a:endParaRPr lang="zh-CN" altLang="en-US" dirty="0"/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WithDrawThread</a:t>
            </a:r>
            <a:r>
              <a:rPr lang="en-US" altLang="zh-CN" b="1" dirty="0"/>
              <a:t>(String </a:t>
            </a:r>
            <a:r>
              <a:rPr lang="en-US" altLang="zh-CN" b="1" dirty="0" err="1"/>
              <a:t>name,Account</a:t>
            </a:r>
            <a:r>
              <a:rPr lang="en-US" altLang="zh-CN" b="1" dirty="0"/>
              <a:t> </a:t>
            </a:r>
            <a:r>
              <a:rPr lang="en-US" altLang="zh-CN" b="1" dirty="0" err="1"/>
              <a:t>account,double</a:t>
            </a:r>
            <a:r>
              <a:rPr lang="en-US" altLang="zh-CN" b="1" dirty="0"/>
              <a:t> </a:t>
            </a:r>
            <a:r>
              <a:rPr lang="en-US" altLang="zh-CN" b="1" dirty="0" err="1"/>
              <a:t>amt</a:t>
            </a:r>
            <a:r>
              <a:rPr lang="en-US" altLang="zh-CN" b="1" dirty="0"/>
              <a:t>){</a:t>
            </a:r>
            <a:endParaRPr lang="en-US" altLang="zh-CN" b="1" dirty="0"/>
          </a:p>
          <a:p>
            <a:r>
              <a:rPr lang="en-US" altLang="zh-CN" b="1" dirty="0"/>
              <a:t>super(name);</a:t>
            </a:r>
            <a:endParaRPr lang="en-US" altLang="zh-CN" b="1" dirty="0"/>
          </a:p>
          <a:p>
            <a:r>
              <a:rPr lang="en-US" altLang="zh-CN" b="1" dirty="0" err="1"/>
              <a:t>this.account</a:t>
            </a:r>
            <a:r>
              <a:rPr lang="en-US" altLang="zh-CN" b="1" dirty="0"/>
              <a:t> = account;</a:t>
            </a:r>
            <a:endParaRPr lang="en-US" altLang="zh-CN" b="1" dirty="0"/>
          </a:p>
          <a:p>
            <a:r>
              <a:rPr lang="en-US" altLang="zh-CN" b="1" dirty="0" err="1"/>
              <a:t>this.withDraw</a:t>
            </a:r>
            <a:r>
              <a:rPr lang="en-US" altLang="zh-CN" b="1" dirty="0"/>
              <a:t> = </a:t>
            </a:r>
            <a:r>
              <a:rPr lang="en-US" altLang="zh-CN" b="1" dirty="0" err="1"/>
              <a:t>amt</a:t>
            </a:r>
            <a:r>
              <a:rPr lang="en-US" altLang="zh-CN" b="1" dirty="0" smtClean="0"/>
              <a:t>;</a:t>
            </a:r>
            <a:r>
              <a:rPr lang="en-US" altLang="zh-CN" dirty="0" smtClean="0"/>
              <a:t>}</a:t>
            </a:r>
            <a:endParaRPr lang="zh-CN" altLang="en-US" dirty="0"/>
          </a:p>
          <a:p>
            <a:r>
              <a:rPr lang="en-US" altLang="zh-CN" b="1" dirty="0"/>
              <a:t>public void run(){</a:t>
            </a:r>
            <a:endParaRPr lang="en-US" altLang="zh-CN" b="1" dirty="0"/>
          </a:p>
          <a:p>
            <a:r>
              <a:rPr lang="en-US" altLang="zh-CN" b="1" dirty="0"/>
              <a:t>synchronized (account) {</a:t>
            </a:r>
            <a:endParaRPr lang="en-US" altLang="zh-CN" b="1" dirty="0"/>
          </a:p>
          <a:p>
            <a:r>
              <a:rPr lang="en-US" altLang="zh-CN" b="1" dirty="0"/>
              <a:t>if (</a:t>
            </a:r>
            <a:r>
              <a:rPr lang="en-US" altLang="zh-CN" b="1" dirty="0" err="1"/>
              <a:t>account.getBalance</a:t>
            </a:r>
            <a:r>
              <a:rPr lang="en-US" altLang="zh-CN" b="1" dirty="0"/>
              <a:t>() &gt; </a:t>
            </a:r>
            <a:r>
              <a:rPr lang="en-US" altLang="zh-CN" b="1" dirty="0" err="1"/>
              <a:t>withDraw</a:t>
            </a:r>
            <a:r>
              <a:rPr lang="en-US" altLang="zh-CN" b="1" dirty="0"/>
              <a:t>) {</a:t>
            </a:r>
            <a:endParaRPr lang="en-US" altLang="zh-CN" b="1" dirty="0"/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</a:t>
            </a:r>
            <a:r>
              <a:rPr lang="en-US" altLang="zh-CN" i="1" dirty="0" err="1"/>
              <a:t>Thread.currentThread</a:t>
            </a:r>
            <a:r>
              <a:rPr lang="en-US" altLang="zh-CN" i="1" dirty="0"/>
              <a:t>().</a:t>
            </a:r>
            <a:r>
              <a:rPr lang="en-US" altLang="zh-CN" i="1" dirty="0" err="1"/>
              <a:t>getName</a:t>
            </a:r>
            <a:r>
              <a:rPr lang="en-US" altLang="zh-CN" i="1" dirty="0"/>
              <a:t>()</a:t>
            </a:r>
            <a:endParaRPr lang="en-US" altLang="zh-CN" i="1" dirty="0"/>
          </a:p>
          <a:p>
            <a:r>
              <a:rPr lang="en-US" altLang="zh-CN" dirty="0"/>
              <a:t>+ ":</a:t>
            </a:r>
            <a:r>
              <a:rPr lang="zh-CN" altLang="en-US" dirty="0"/>
              <a:t>取款成功，取现的金额为：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b="1" dirty="0"/>
              <a:t>try </a:t>
            </a:r>
            <a:r>
              <a:rPr lang="en-US" altLang="zh-CN" b="1" dirty="0" smtClean="0"/>
              <a:t>{</a:t>
            </a:r>
            <a:r>
              <a:rPr lang="en-US" altLang="zh-CN" dirty="0" err="1" smtClean="0"/>
              <a:t>Thread.</a:t>
            </a:r>
            <a:r>
              <a:rPr lang="en-US" altLang="zh-CN" i="1" dirty="0" err="1" smtClean="0"/>
              <a:t>sleep</a:t>
            </a:r>
            <a:r>
              <a:rPr lang="en-US" altLang="zh-CN" i="1" dirty="0" smtClean="0"/>
              <a:t>(50</a:t>
            </a:r>
            <a:r>
              <a:rPr lang="en-US" altLang="zh-CN" i="1" dirty="0"/>
              <a:t>);</a:t>
            </a:r>
            <a:endParaRPr lang="en-US" altLang="zh-CN" i="1" dirty="0"/>
          </a:p>
          <a:p>
            <a:r>
              <a:rPr lang="en-US" altLang="zh-CN" dirty="0"/>
              <a:t>} </a:t>
            </a:r>
            <a:r>
              <a:rPr lang="en-US" altLang="zh-CN" b="1" dirty="0"/>
              <a:t>catch (</a:t>
            </a:r>
            <a:r>
              <a:rPr lang="en-US" altLang="zh-CN" b="1" dirty="0" err="1"/>
              <a:t>InterruptedException</a:t>
            </a:r>
            <a:r>
              <a:rPr lang="en-US" altLang="zh-CN" b="1" dirty="0"/>
              <a:t> e) {</a:t>
            </a:r>
            <a:endParaRPr lang="en-US" altLang="zh-CN" b="1" dirty="0"/>
          </a:p>
          <a:p>
            <a:r>
              <a:rPr lang="en-US" altLang="zh-CN" dirty="0" err="1"/>
              <a:t>e.printStackTrace</a:t>
            </a:r>
            <a:r>
              <a:rPr lang="en-US" altLang="zh-CN" dirty="0" smtClean="0"/>
              <a:t>();}</a:t>
            </a:r>
            <a:endParaRPr lang="en-US" altLang="zh-CN" dirty="0"/>
          </a:p>
          <a:p>
            <a:r>
              <a:rPr lang="en-US" altLang="zh-CN" dirty="0" err="1"/>
              <a:t>account.setBalance</a:t>
            </a:r>
            <a:r>
              <a:rPr lang="en-US" altLang="zh-CN" dirty="0"/>
              <a:t>(</a:t>
            </a:r>
            <a:r>
              <a:rPr lang="en-US" altLang="zh-CN" dirty="0" err="1"/>
              <a:t>account.getBalance</a:t>
            </a:r>
            <a:r>
              <a:rPr lang="en-US" altLang="zh-CN" dirty="0"/>
              <a:t>() - </a:t>
            </a:r>
            <a:r>
              <a:rPr lang="en-US" altLang="zh-CN" dirty="0" err="1"/>
              <a:t>withDraw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} </a:t>
            </a:r>
            <a:r>
              <a:rPr lang="en-US" altLang="zh-CN" b="1" dirty="0"/>
              <a:t>else {</a:t>
            </a:r>
            <a:endParaRPr lang="en-US" altLang="zh-CN" b="1" dirty="0"/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取现额度超过账户余额，取款失败</a:t>
            </a:r>
            <a:r>
              <a:rPr lang="en-US" altLang="zh-CN" i="1" dirty="0" smtClean="0"/>
              <a:t>");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r>
              <a:rPr lang="en-US" altLang="zh-CN" dirty="0" err="1"/>
              <a:t>System.</a:t>
            </a:r>
            <a:r>
              <a:rPr lang="en-US" altLang="zh-CN" i="1" dirty="0" err="1"/>
              <a:t>out.println</a:t>
            </a:r>
            <a:r>
              <a:rPr lang="en-US" altLang="zh-CN" i="1" dirty="0"/>
              <a:t>("</a:t>
            </a:r>
            <a:r>
              <a:rPr lang="zh-CN" altLang="en-US" i="1" dirty="0"/>
              <a:t>现在账户的余额为：</a:t>
            </a:r>
            <a:r>
              <a:rPr lang="en-US" altLang="zh-CN" i="1" dirty="0"/>
              <a:t>"</a:t>
            </a:r>
            <a:r>
              <a:rPr lang="zh-CN" altLang="en-US" i="1" dirty="0"/>
              <a:t> </a:t>
            </a:r>
            <a:r>
              <a:rPr lang="en-US" altLang="zh-CN" i="1" dirty="0"/>
              <a:t>+ </a:t>
            </a:r>
            <a:r>
              <a:rPr lang="en-US" altLang="zh-CN" i="1" dirty="0" err="1"/>
              <a:t>account.getBalance</a:t>
            </a:r>
            <a:r>
              <a:rPr lang="en-US" altLang="zh-CN" i="1" dirty="0"/>
              <a:t>());</a:t>
            </a:r>
            <a:endParaRPr lang="en-US" altLang="zh-CN" i="1" dirty="0"/>
          </a:p>
          <a:p>
            <a:r>
              <a:rPr lang="en-US" altLang="zh-CN" dirty="0" smtClean="0"/>
              <a:t>}}}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19675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public class </a:t>
            </a:r>
            <a:r>
              <a:rPr lang="en-US" altLang="zh-CN" sz="2400" b="1" dirty="0" err="1"/>
              <a:t>TestWithDrawThread</a:t>
            </a:r>
            <a:r>
              <a:rPr lang="en-US" altLang="zh-CN" sz="2400" b="1" dirty="0"/>
              <a:t> {</a:t>
            </a:r>
            <a:endParaRPr lang="en-US" altLang="zh-CN" sz="2400" b="1" dirty="0"/>
          </a:p>
          <a:p>
            <a:r>
              <a:rPr lang="en-US" altLang="zh-CN" sz="2400" b="1" dirty="0"/>
              <a:t>public static void main(String[]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) {</a:t>
            </a:r>
            <a:endParaRPr lang="en-US" altLang="zh-CN" sz="2400" b="1" dirty="0"/>
          </a:p>
          <a:p>
            <a:r>
              <a:rPr lang="en-US" altLang="zh-CN" sz="2400" dirty="0"/>
              <a:t>Account </a:t>
            </a:r>
            <a:r>
              <a:rPr lang="en-US" altLang="zh-CN" sz="2400" dirty="0" err="1"/>
              <a:t>account</a:t>
            </a:r>
            <a:r>
              <a:rPr lang="en-US" altLang="zh-CN" sz="2400" dirty="0"/>
              <a:t> = </a:t>
            </a:r>
            <a:r>
              <a:rPr lang="en-US" altLang="zh-CN" sz="2400" b="1" dirty="0"/>
              <a:t>new Account("1234567",10000</a:t>
            </a:r>
            <a:r>
              <a:rPr lang="en-US" altLang="zh-CN" sz="2400" b="1" dirty="0" smtClean="0"/>
              <a:t>);</a:t>
            </a:r>
            <a:endParaRPr lang="en-US" altLang="zh-CN" sz="2400" b="1" dirty="0"/>
          </a:p>
          <a:p>
            <a:r>
              <a:rPr lang="en-US" altLang="zh-CN" sz="2400" dirty="0"/>
              <a:t>Thread t1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",account,8000);</a:t>
            </a:r>
            <a:endParaRPr lang="en-US" altLang="zh-CN" sz="2400" b="1" dirty="0"/>
          </a:p>
          <a:p>
            <a:r>
              <a:rPr lang="en-US" altLang="zh-CN" sz="2400" dirty="0"/>
              <a:t>Thread t2 = </a:t>
            </a:r>
            <a:r>
              <a:rPr lang="en-US" altLang="zh-CN" sz="2400" b="1" dirty="0"/>
              <a:t>new </a:t>
            </a:r>
            <a:r>
              <a:rPr lang="en-US" altLang="zh-CN" sz="2400" b="1" dirty="0" err="1"/>
              <a:t>WithDrawThread</a:t>
            </a:r>
            <a:r>
              <a:rPr lang="en-US" altLang="zh-CN" sz="2400" b="1" dirty="0"/>
              <a:t>("</a:t>
            </a:r>
            <a:r>
              <a:rPr lang="zh-CN" altLang="en-US" sz="2400" b="1" dirty="0"/>
              <a:t>小明</a:t>
            </a:r>
            <a:r>
              <a:rPr lang="en-US" altLang="zh-CN" sz="2400" b="1" dirty="0"/>
              <a:t>'s wife",account,2800);</a:t>
            </a:r>
            <a:endParaRPr lang="en-US" altLang="zh-CN" sz="2400" b="1" dirty="0"/>
          </a:p>
          <a:p>
            <a:r>
              <a:rPr lang="en-US" altLang="zh-CN" sz="2400" dirty="0"/>
              <a:t>t1.start();</a:t>
            </a:r>
            <a:endParaRPr lang="en-US" altLang="zh-CN" sz="2400" dirty="0"/>
          </a:p>
          <a:p>
            <a:r>
              <a:rPr lang="en-US" altLang="zh-CN" sz="2400" dirty="0"/>
              <a:t>t2.start</a:t>
            </a:r>
            <a:r>
              <a:rPr lang="en-US" altLang="zh-CN" sz="2400" dirty="0" smtClean="0"/>
              <a:t>();</a:t>
            </a:r>
            <a:endParaRPr lang="zh-CN" altLang="en-US" sz="2400" dirty="0"/>
          </a:p>
          <a:p>
            <a:r>
              <a:rPr lang="en-US" altLang="zh-CN" sz="2400" dirty="0"/>
              <a:t>}</a:t>
            </a:r>
            <a:endParaRPr lang="en-US" altLang="zh-CN" sz="2400" dirty="0"/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428596" y="2445245"/>
            <a:ext cx="8215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第二节 线程的创建、运行和结束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692696"/>
            <a:ext cx="5688632" cy="93610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线程的创建和启动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public class Sample {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method1(String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</a:t>
            </a:r>
            <a:r>
              <a:rPr lang="en-US" altLang="zh-CN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i="1" dirty="0" smtClean="0">
                <a:solidFill>
                  <a:srgbClr val="C00000"/>
                </a:solidFill>
              </a:rPr>
              <a:t>(</a:t>
            </a:r>
            <a:r>
              <a:rPr lang="en-US" altLang="zh-CN" i="1" dirty="0" err="1" smtClean="0">
                <a:solidFill>
                  <a:srgbClr val="C00000"/>
                </a:solidFill>
              </a:rPr>
              <a:t>str</a:t>
            </a:r>
            <a:r>
              <a:rPr lang="en-US" altLang="zh-CN" i="1" dirty="0">
                <a:solidFill>
                  <a:srgbClr val="C00000"/>
                </a:solidFill>
              </a:rPr>
              <a:t>);</a:t>
            </a:r>
            <a:endParaRPr lang="en-US" altLang="zh-CN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void method2(String </a:t>
            </a:r>
            <a:r>
              <a:rPr lang="en-US" altLang="zh-CN" dirty="0" err="1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){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method1(</a:t>
            </a:r>
            <a:r>
              <a:rPr lang="en-US" altLang="zh-CN" dirty="0" err="1" smtClean="0">
                <a:solidFill>
                  <a:srgbClr val="C00000"/>
                </a:solidFill>
              </a:rPr>
              <a:t>str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public </a:t>
            </a:r>
            <a:r>
              <a:rPr lang="en-US" altLang="zh-CN" dirty="0">
                <a:solidFill>
                  <a:srgbClr val="C00000"/>
                </a:solidFill>
              </a:rPr>
              <a:t>static void main(String[] </a:t>
            </a:r>
            <a:r>
              <a:rPr lang="en-US" altLang="zh-CN" dirty="0" err="1">
                <a:solidFill>
                  <a:srgbClr val="C00000"/>
                </a:solidFill>
              </a:rPr>
              <a:t>args</a:t>
            </a:r>
            <a:r>
              <a:rPr lang="en-US" altLang="zh-CN" dirty="0">
                <a:solidFill>
                  <a:srgbClr val="C00000"/>
                </a:solidFill>
              </a:rPr>
              <a:t>) {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Sample  </a:t>
            </a:r>
            <a:r>
              <a:rPr lang="en-US" altLang="zh-CN" dirty="0">
                <a:solidFill>
                  <a:srgbClr val="C00000"/>
                </a:solidFill>
              </a:rPr>
              <a:t>s = new Sample();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	s.method2</a:t>
            </a:r>
            <a:r>
              <a:rPr lang="en-US" altLang="zh-CN" dirty="0">
                <a:solidFill>
                  <a:srgbClr val="C00000"/>
                </a:solidFill>
              </a:rPr>
              <a:t>("hello!");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	}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5696" y="692696"/>
            <a:ext cx="6004782" cy="91216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anose="02010600030101010101" pitchFamily="2" charset="-122"/>
              </a:rPr>
              <a:t>多线程的创建和启动</a:t>
            </a:r>
            <a:endParaRPr lang="zh-CN" altLang="en-US" b="1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语言的</a:t>
            </a: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JVM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允许程序运行多个线程，它通过</a:t>
            </a:r>
            <a:r>
              <a:rPr lang="en-US" altLang="zh-CN" b="1" dirty="0" err="1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java.lang.Thread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类来实现。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类的特性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每个线程都是通过某个特定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对象的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run()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方法来完成操作的，经常把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run()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方法的主体称为</a:t>
            </a: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线程体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通过该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对象的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start()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方法来调用这个线程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C0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0</TotalTime>
  <Words>12417</Words>
  <Application>WPS 演示</Application>
  <PresentationFormat>全屏显示(4:3)</PresentationFormat>
  <Paragraphs>803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Calibri</vt:lpstr>
      <vt:lpstr>PPT模板</vt:lpstr>
      <vt:lpstr>第13章  多线程</vt:lpstr>
      <vt:lpstr>本章内容</vt:lpstr>
      <vt:lpstr>PowerPoint 演示文稿</vt:lpstr>
      <vt:lpstr>基本概念：程序 - 进程 - 线程</vt:lpstr>
      <vt:lpstr>进程与多线程</vt:lpstr>
      <vt:lpstr>何时需要多线程</vt:lpstr>
      <vt:lpstr>PowerPoint 演示文稿</vt:lpstr>
      <vt:lpstr>线程的创建和启动</vt:lpstr>
      <vt:lpstr>多线程的创建和启动</vt:lpstr>
      <vt:lpstr>mt子线程的创建和启动过程</vt:lpstr>
      <vt:lpstr>Thread类</vt:lpstr>
      <vt:lpstr>Thread类的有关方法(1)</vt:lpstr>
      <vt:lpstr>创建线程的两种方式</vt:lpstr>
      <vt:lpstr>创建线程的两种方式</vt:lpstr>
      <vt:lpstr>继承方式和实现方式的联系与区别</vt:lpstr>
      <vt:lpstr>PowerPoint 演示文稿</vt:lpstr>
      <vt:lpstr>PowerPoint 演示文稿</vt:lpstr>
      <vt:lpstr>结束线程 — 使用通知方式</vt:lpstr>
      <vt:lpstr>结束线程示例 — HelloRunner类</vt:lpstr>
      <vt:lpstr>结束线程示例 — HelloRunner类</vt:lpstr>
      <vt:lpstr>结束线程示例 — TestEndThread类</vt:lpstr>
      <vt:lpstr>练 习</vt:lpstr>
      <vt:lpstr>PowerPoint 演示文稿</vt:lpstr>
      <vt:lpstr>线程的调度</vt:lpstr>
      <vt:lpstr>Thread类的有关方法(2)</vt:lpstr>
      <vt:lpstr>线程的优先级</vt:lpstr>
      <vt:lpstr>补充：线程的分类</vt:lpstr>
      <vt:lpstr>线程的生命周期</vt:lpstr>
      <vt:lpstr>线程的生命周期</vt:lpstr>
      <vt:lpstr>练 习</vt:lpstr>
      <vt:lpstr>PowerPoint 演示文稿</vt:lpstr>
      <vt:lpstr>线程的同步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互斥锁</vt:lpstr>
      <vt:lpstr>单例设计模式之懒汉式</vt:lpstr>
      <vt:lpstr>练 习1</vt:lpstr>
      <vt:lpstr>小结：释放锁的操作</vt:lpstr>
      <vt:lpstr>小结：不会释放锁的操作</vt:lpstr>
      <vt:lpstr>线程的死锁问题</vt:lpstr>
      <vt:lpstr>PowerPoint 演示文稿</vt:lpstr>
      <vt:lpstr>PowerPoint 演示文稿</vt:lpstr>
      <vt:lpstr>线程通信</vt:lpstr>
      <vt:lpstr>wait() 方法</vt:lpstr>
      <vt:lpstr>notify()/notifyAll()</vt:lpstr>
      <vt:lpstr>例 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petrelsky5</dc:creator>
  <cp:lastModifiedBy>Irene</cp:lastModifiedBy>
  <cp:revision>650</cp:revision>
  <dcterms:created xsi:type="dcterms:W3CDTF">2012-08-05T14:09:00Z</dcterms:created>
  <dcterms:modified xsi:type="dcterms:W3CDTF">2016-12-15T02:28:08Z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