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8" r:id="rId3"/>
    <p:sldId id="577" r:id="rId4"/>
    <p:sldId id="578" r:id="rId5"/>
    <p:sldId id="582" r:id="rId6"/>
    <p:sldId id="583" r:id="rId7"/>
    <p:sldId id="584" r:id="rId8"/>
    <p:sldId id="529" r:id="rId9"/>
    <p:sldId id="530" r:id="rId10"/>
    <p:sldId id="540" r:id="rId11"/>
    <p:sldId id="556" r:id="rId12"/>
    <p:sldId id="557" r:id="rId13"/>
    <p:sldId id="552" r:id="rId14"/>
    <p:sldId id="542" r:id="rId15"/>
    <p:sldId id="558" r:id="rId16"/>
    <p:sldId id="576" r:id="rId17"/>
    <p:sldId id="564" r:id="rId18"/>
    <p:sldId id="559" r:id="rId19"/>
    <p:sldId id="560" r:id="rId20"/>
    <p:sldId id="579" r:id="rId21"/>
    <p:sldId id="543" r:id="rId22"/>
    <p:sldId id="553" r:id="rId23"/>
    <p:sldId id="544" r:id="rId24"/>
    <p:sldId id="545" r:id="rId25"/>
    <p:sldId id="546" r:id="rId26"/>
    <p:sldId id="547" r:id="rId27"/>
    <p:sldId id="548" r:id="rId28"/>
    <p:sldId id="561" r:id="rId29"/>
    <p:sldId id="549" r:id="rId30"/>
    <p:sldId id="580" r:id="rId31"/>
    <p:sldId id="550" r:id="rId32"/>
    <p:sldId id="566" r:id="rId33"/>
    <p:sldId id="551" r:id="rId34"/>
    <p:sldId id="581" r:id="rId35"/>
    <p:sldId id="562" r:id="rId36"/>
    <p:sldId id="563" r:id="rId37"/>
    <p:sldId id="535" r:id="rId38"/>
    <p:sldId id="536" r:id="rId39"/>
    <p:sldId id="537" r:id="rId40"/>
    <p:sldId id="538" r:id="rId41"/>
    <p:sldId id="539" r:id="rId42"/>
    <p:sldId id="492" r:id="rId43"/>
    <p:sldId id="567" r:id="rId44"/>
    <p:sldId id="568" r:id="rId45"/>
    <p:sldId id="569" r:id="rId46"/>
    <p:sldId id="570" r:id="rId47"/>
    <p:sldId id="571" r:id="rId48"/>
    <p:sldId id="572" r:id="rId49"/>
    <p:sldId id="573" r:id="rId50"/>
    <p:sldId id="574" r:id="rId51"/>
    <p:sldId id="257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20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notesMaster" Target="notesMasters/notesMaster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71476" y="1556792"/>
            <a:ext cx="8129614" cy="2376264"/>
          </a:xfrm>
        </p:spPr>
        <p:txBody>
          <a:bodyPr>
            <a:no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14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 </a:t>
            </a:r>
            <a:b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</a:b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反射</a:t>
            </a:r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机制</a:t>
            </a:r>
            <a:endParaRPr lang="zh-CN" altLang="zh-CN" sz="8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讲师：柴林燕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692696"/>
            <a:ext cx="3096344" cy="792088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类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4"/>
            <a:ext cx="8640959" cy="504056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对象照镜子后可以得到的信息：某个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类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的属性、方法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和构造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器、某个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类到底实现了哪些接口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。对于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每个类而言，</a:t>
            </a:r>
            <a:r>
              <a:rPr lang="en-US" altLang="zh-CN" dirty="0" smtClean="0">
                <a:ea typeface="宋体" pitchFamily="2" charset="-122"/>
                <a:cs typeface="Arial Unicode MS" pitchFamily="34" charset="-122"/>
              </a:rPr>
              <a:t>JRE 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都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为其保留一个不变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的 </a:t>
            </a:r>
            <a:r>
              <a:rPr lang="en-US" altLang="zh-CN" dirty="0" smtClean="0"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类型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的对象。一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个 </a:t>
            </a:r>
            <a:r>
              <a:rPr lang="en-US" altLang="zh-CN" dirty="0" smtClean="0"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对象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包含了特定某个类的有关信息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。</a:t>
            </a:r>
            <a:endParaRPr lang="en-US" altLang="zh-CN" dirty="0" smtClean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en-US" altLang="zh-CN" b="1" dirty="0" smtClean="0">
                <a:ea typeface="宋体" pitchFamily="2" charset="-122"/>
                <a:cs typeface="Arial Unicode MS" pitchFamily="34" charset="-122"/>
              </a:rPr>
              <a:t>Class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本身也是一个类</a:t>
            </a:r>
            <a:endParaRPr lang="en-US" altLang="zh-CN" b="1" dirty="0" smtClean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en-US" altLang="zh-CN" b="1" dirty="0" smtClean="0"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对象只能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由系统建立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对象</a:t>
            </a:r>
            <a:endParaRPr lang="en-US" altLang="zh-CN" b="1" dirty="0" smtClean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一个类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在 </a:t>
            </a:r>
            <a:r>
              <a:rPr lang="en-US" altLang="zh-CN" b="1" dirty="0" smtClean="0">
                <a:ea typeface="宋体" pitchFamily="2" charset="-122"/>
                <a:cs typeface="Arial Unicode MS" pitchFamily="34" charset="-122"/>
              </a:rPr>
              <a:t>JVM 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中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只会有一个</a:t>
            </a:r>
            <a:r>
              <a:rPr lang="en-US" altLang="zh-CN" b="1" dirty="0">
                <a:ea typeface="宋体" pitchFamily="2" charset="-122"/>
                <a:cs typeface="Arial Unicode MS" pitchFamily="34" charset="-122"/>
              </a:rPr>
              <a:t>Class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实例 </a:t>
            </a:r>
            <a:endParaRPr lang="en-US" altLang="zh-CN" b="1" dirty="0" smtClean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一个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对象对应的是一个加载到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中的一个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.class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文件</a:t>
            </a:r>
            <a:endParaRPr lang="zh-CN" altLang="en-US" b="1" dirty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每个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类的实例都会记得自己是由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哪个 </a:t>
            </a:r>
            <a:r>
              <a:rPr lang="en-US" altLang="zh-CN" b="1" dirty="0" smtClean="0"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实例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所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生成</a:t>
            </a:r>
            <a:endParaRPr lang="en-US" altLang="zh-CN" b="1" dirty="0" smtClean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lnSpc>
                <a:spcPct val="125000"/>
              </a:lnSpc>
              <a:buFont typeface="Wingdings" pitchFamily="2" charset="2"/>
              <a:buChar char="u"/>
            </a:pP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通过</a:t>
            </a:r>
            <a:r>
              <a:rPr lang="en-US" altLang="zh-CN" b="1" dirty="0" smtClean="0">
                <a:ea typeface="宋体" pitchFamily="2" charset="-122"/>
                <a:cs typeface="Arial Unicode MS" pitchFamily="34" charset="-122"/>
              </a:rPr>
              <a:t>Class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可以完整地得到一个类中的完整结构 </a:t>
            </a:r>
            <a:endParaRPr lang="zh-CN" altLang="en-US" b="1" dirty="0">
              <a:ea typeface="宋体" pitchFamily="2" charset="-122"/>
              <a:cs typeface="Arial Unicode MS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3246" y="764704"/>
            <a:ext cx="46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Class</a:t>
            </a:r>
            <a:r>
              <a:rPr lang="zh-CN" altLang="en-US" sz="3600" b="1" dirty="0" smtClean="0">
                <a:ea typeface="宋体" pitchFamily="2" charset="-122"/>
              </a:rPr>
              <a:t>类的常用方法</a:t>
            </a:r>
            <a:endParaRPr lang="en-US" altLang="zh-CN" sz="3600" b="1" dirty="0" smtClean="0">
              <a:ea typeface="宋体" pitchFamily="2" charset="-122"/>
            </a:endParaRPr>
          </a:p>
        </p:txBody>
      </p:sp>
      <p:graphicFrame>
        <p:nvGraphicFramePr>
          <p:cNvPr id="12" name="Group 41"/>
          <p:cNvGraphicFramePr>
            <a:graphicFrameLocks noGrp="1"/>
          </p:cNvGraphicFramePr>
          <p:nvPr>
            <p:ph sz="half" idx="4294967295"/>
          </p:nvPr>
        </p:nvGraphicFramePr>
        <p:xfrm>
          <a:off x="323528" y="1700808"/>
          <a:ext cx="8568952" cy="4430716"/>
        </p:xfrm>
        <a:graphic>
          <a:graphicData uri="http://schemas.openxmlformats.org/drawingml/2006/table">
            <a:tbl>
              <a:tblPr/>
              <a:tblGrid>
                <a:gridCol w="3340080"/>
                <a:gridCol w="5228872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方法名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功能说明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static Class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forName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(String name)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返回指定类名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name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的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Object newInstance()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调用缺省构造函数，返回该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对象的一个实例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getName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返回此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对象所表示的实体（类、接口、数组类、基本类型或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void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）名称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 getSuperClass()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返回当前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对象的父类的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 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getInterfaces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获取当前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对象的接口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ClassLoader getClassLoader()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返回该类的类加载器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getSuperclass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返回表示此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所表示的实体的超类的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Class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Constructor[]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getConstructors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返回一个包含某些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Constructor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对象的数组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Field[]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getDeclaredFields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Field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对象的一个数组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Method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getMethod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(String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name,Class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  … 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paramTypes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返回一个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Method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对象，此对象的形参类型为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paramType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3888" y="692696"/>
            <a:ext cx="2221904" cy="691480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实  例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String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str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 = "test4.Person";</a:t>
            </a:r>
            <a:endParaRPr lang="en-US" altLang="zh-CN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clazz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Class.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</a:rPr>
              <a:t>forName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</a:rPr>
              <a:t>str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</a:rPr>
              <a:t>);</a:t>
            </a:r>
            <a:endParaRPr lang="en-US" altLang="zh-CN" i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Object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obj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clazz.newInstance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();</a:t>
            </a:r>
            <a:endParaRPr lang="en-US" altLang="zh-CN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Field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field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clazz.getField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("name");</a:t>
            </a:r>
            <a:endParaRPr lang="en-US" altLang="zh-CN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field.set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obj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, "Peter");</a:t>
            </a:r>
            <a:endParaRPr lang="en-US" altLang="zh-CN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Object obj2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field.get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obj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);</a:t>
            </a:r>
            <a:endParaRPr lang="en-US" altLang="zh-CN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</a:rPr>
              <a:t>(obj2);</a:t>
            </a:r>
            <a:endParaRPr lang="zh-CN" altLang="en-US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5733256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宋体" pitchFamily="2" charset="-122"/>
              </a:rPr>
              <a:t>注：</a:t>
            </a:r>
            <a:r>
              <a:rPr lang="en-US" altLang="zh-CN" sz="2000" dirty="0" smtClean="0">
                <a:ea typeface="宋体" pitchFamily="2" charset="-122"/>
              </a:rPr>
              <a:t>test4.Person</a:t>
            </a:r>
            <a:r>
              <a:rPr lang="zh-CN" altLang="en-US" sz="2000" dirty="0" smtClean="0">
                <a:ea typeface="宋体" pitchFamily="2" charset="-122"/>
              </a:rPr>
              <a:t>是</a:t>
            </a:r>
            <a:r>
              <a:rPr lang="en-US" altLang="zh-CN" sz="2000" dirty="0" smtClean="0">
                <a:ea typeface="宋体" pitchFamily="2" charset="-122"/>
              </a:rPr>
              <a:t>test4</a:t>
            </a:r>
            <a:r>
              <a:rPr lang="zh-CN" altLang="en-US" sz="2000" dirty="0" smtClean="0">
                <a:ea typeface="宋体" pitchFamily="2" charset="-122"/>
              </a:rPr>
              <a:t>包下的</a:t>
            </a:r>
            <a:r>
              <a:rPr lang="en-US" altLang="zh-CN" sz="2000" dirty="0" smtClean="0">
                <a:ea typeface="宋体" pitchFamily="2" charset="-122"/>
              </a:rPr>
              <a:t>Person</a:t>
            </a:r>
            <a:r>
              <a:rPr lang="zh-CN" altLang="en-US" sz="2000" dirty="0" smtClean="0">
                <a:ea typeface="宋体" pitchFamily="2" charset="-122"/>
              </a:rPr>
              <a:t>类</a:t>
            </a:r>
            <a:endParaRPr lang="zh-CN" altLang="en-US" sz="20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628800"/>
            <a:ext cx="8856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前提：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若已知具体的类，通过类的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属性获取，该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 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            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最为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安全可靠，程序性能最高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实例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clazz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String.class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前提：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已知某个类的实例，调用该实例的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getClass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获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            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取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实例：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clazz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“www.atguigu.com”.getClass();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前提：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已知一个类的全类名，且该类在类路径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下，可通过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 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类的静态方法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forName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获取，可能抛出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ClassNotFoundException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实例：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clazz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Class.forName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(“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java.lang.String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”);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）其他方式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不做要求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ClassLoader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cl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this.getClass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().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getClassLoader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();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 clazz4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cl.loadClass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类的全类名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”);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6296" y="836712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a typeface="宋体" pitchFamily="2" charset="-122"/>
                <a:cs typeface="Times New Roman" pitchFamily="18" charset="0"/>
              </a:rPr>
              <a:t>实例化</a:t>
            </a: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3200" b="1" dirty="0">
                <a:ea typeface="宋体" pitchFamily="2" charset="-122"/>
                <a:cs typeface="Times New Roman" pitchFamily="18" charset="0"/>
              </a:rPr>
              <a:t>类对象</a:t>
            </a: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3200" b="1" dirty="0">
                <a:ea typeface="宋体" pitchFamily="2" charset="-122"/>
                <a:cs typeface="Times New Roman" pitchFamily="18" charset="0"/>
              </a:rPr>
              <a:t>四种方法</a:t>
            </a:r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)</a:t>
            </a:r>
            <a:endParaRPr lang="en-US" altLang="zh-CN" sz="3200" b="1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692696"/>
            <a:ext cx="5832648" cy="8572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了解：类的加载过程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10" name="右箭头标注 9"/>
          <p:cNvSpPr/>
          <p:nvPr/>
        </p:nvSpPr>
        <p:spPr>
          <a:xfrm>
            <a:off x="690464" y="2731065"/>
            <a:ext cx="2592288" cy="1368152"/>
          </a:xfrm>
          <a:prstGeom prst="rightArrowCallout">
            <a:avLst>
              <a:gd name="adj1" fmla="val 22695"/>
              <a:gd name="adj2" fmla="val 25000"/>
              <a:gd name="adj3" fmla="val 25000"/>
              <a:gd name="adj4" fmla="val 72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类的加载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右箭头标注 12"/>
          <p:cNvSpPr/>
          <p:nvPr/>
        </p:nvSpPr>
        <p:spPr>
          <a:xfrm>
            <a:off x="3498776" y="2731065"/>
            <a:ext cx="2592288" cy="1368152"/>
          </a:xfrm>
          <a:prstGeom prst="rightArrowCallout">
            <a:avLst>
              <a:gd name="adj1" fmla="val 22695"/>
              <a:gd name="adj2" fmla="val 25000"/>
              <a:gd name="adj3" fmla="val 25000"/>
              <a:gd name="adj4" fmla="val 72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类的连接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1484784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当程序主动使用某个类时，如果该类还未被加载到内存中，则系统会通过如下三个步骤来对该类进行初始化。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00192" y="2731065"/>
            <a:ext cx="187220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类的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初始化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7062" y="4759984"/>
            <a:ext cx="2225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将类的</a:t>
            </a:r>
            <a:r>
              <a:rPr lang="en-US" altLang="zh-CN" dirty="0" smtClean="0">
                <a:ea typeface="宋体" pitchFamily="2" charset="-122"/>
              </a:rPr>
              <a:t>class</a:t>
            </a:r>
            <a:r>
              <a:rPr lang="zh-CN" altLang="en-US" dirty="0" smtClean="0">
                <a:ea typeface="宋体" pitchFamily="2" charset="-122"/>
              </a:rPr>
              <a:t>文件读入内存，并为之创建一个</a:t>
            </a:r>
            <a:r>
              <a:rPr lang="en-US" altLang="zh-CN" dirty="0" err="1" smtClean="0">
                <a:ea typeface="宋体" pitchFamily="2" charset="-122"/>
              </a:rPr>
              <a:t>java.lang.Class</a:t>
            </a:r>
            <a:r>
              <a:rPr lang="zh-CN" altLang="en-US" dirty="0" smtClean="0">
                <a:ea typeface="宋体" pitchFamily="2" charset="-122"/>
              </a:rPr>
              <a:t>对象。此过程由类加载器完成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5054" y="4725144"/>
            <a:ext cx="2378754" cy="16561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419872" y="4914636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宋体" pitchFamily="2" charset="-122"/>
              </a:rPr>
              <a:t>将类的二进制数据合并到</a:t>
            </a:r>
            <a:r>
              <a:rPr lang="en-US" altLang="zh-CN" sz="2000" dirty="0" smtClean="0">
                <a:ea typeface="宋体" pitchFamily="2" charset="-122"/>
              </a:rPr>
              <a:t>JRE</a:t>
            </a:r>
            <a:r>
              <a:rPr lang="zh-CN" altLang="en-US" sz="2000" dirty="0" smtClean="0">
                <a:ea typeface="宋体" pitchFamily="2" charset="-122"/>
              </a:rPr>
              <a:t>中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16216" y="4914636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a typeface="宋体" pitchFamily="2" charset="-122"/>
              </a:rPr>
              <a:t>JVM</a:t>
            </a:r>
            <a:r>
              <a:rPr lang="zh-CN" altLang="en-US" sz="2000" dirty="0" smtClean="0">
                <a:ea typeface="宋体" pitchFamily="2" charset="-122"/>
              </a:rPr>
              <a:t>负责对类进行初始化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75856" y="4635716"/>
            <a:ext cx="2378754" cy="16561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084168" y="4635716"/>
            <a:ext cx="2378754" cy="16561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19" idx="0"/>
            <a:endCxn id="10" idx="2"/>
          </p:cNvCxnSpPr>
          <p:nvPr/>
        </p:nvCxnSpPr>
        <p:spPr>
          <a:xfrm flipH="1" flipV="1">
            <a:off x="1626267" y="4099217"/>
            <a:ext cx="28164" cy="62592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0"/>
            <a:endCxn id="13" idx="2"/>
          </p:cNvCxnSpPr>
          <p:nvPr/>
        </p:nvCxnSpPr>
        <p:spPr>
          <a:xfrm flipH="1" flipV="1">
            <a:off x="4434579" y="4099217"/>
            <a:ext cx="30654" cy="53649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0"/>
            <a:endCxn id="16" idx="2"/>
          </p:cNvCxnSpPr>
          <p:nvPr/>
        </p:nvCxnSpPr>
        <p:spPr>
          <a:xfrm flipH="1" flipV="1">
            <a:off x="7236296" y="4099217"/>
            <a:ext cx="37249" cy="53649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hkstart\Desktop\捕获.JPG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CCCCFE"/>
              </a:clrFrom>
              <a:clrTo>
                <a:srgbClr val="CCCC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r="8829"/>
          <a:stretch>
            <a:fillRect/>
          </a:stretch>
        </p:blipFill>
        <p:spPr bwMode="auto">
          <a:xfrm>
            <a:off x="467544" y="1844824"/>
            <a:ext cx="8422224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692696"/>
            <a:ext cx="5832648" cy="8572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了解：</a:t>
            </a:r>
            <a:r>
              <a:rPr lang="en-US" altLang="zh-CN" b="1" dirty="0" err="1" smtClean="0">
                <a:latin typeface="+mn-lt"/>
                <a:ea typeface="宋体" pitchFamily="2" charset="-122"/>
              </a:rPr>
              <a:t>ClassLoader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ea typeface="宋体" pitchFamily="2" charset="-122"/>
                <a:cs typeface="Arial Unicode MS" pitchFamily="34" charset="-122"/>
              </a:rPr>
              <a:t>类加载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器是用来把类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(class)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装载</a:t>
            </a:r>
            <a:r>
              <a:rPr lang="zh-CN" altLang="en-US" sz="2400" dirty="0" smtClean="0">
                <a:ea typeface="宋体" pitchFamily="2" charset="-122"/>
                <a:cs typeface="Arial Unicode MS" pitchFamily="34" charset="-122"/>
              </a:rPr>
              <a:t>进内存的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。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JVM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规范定义了两种类型的</a:t>
            </a:r>
            <a:r>
              <a:rPr lang="zh-CN" altLang="en-US" sz="2400" dirty="0" smtClean="0">
                <a:ea typeface="宋体" pitchFamily="2" charset="-122"/>
                <a:cs typeface="Arial Unicode MS" pitchFamily="34" charset="-122"/>
              </a:rPr>
              <a:t>类加载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器：启动</a:t>
            </a:r>
            <a:r>
              <a:rPr lang="zh-CN" altLang="en-US" sz="2400" dirty="0" smtClean="0">
                <a:ea typeface="宋体" pitchFamily="2" charset="-122"/>
                <a:cs typeface="Arial Unicode MS" pitchFamily="34" charset="-122"/>
              </a:rPr>
              <a:t>类加载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器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(bootstrap)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和用户</a:t>
            </a:r>
            <a:r>
              <a:rPr lang="zh-CN" altLang="en-US" sz="2400" dirty="0" smtClean="0">
                <a:ea typeface="宋体" pitchFamily="2" charset="-122"/>
                <a:cs typeface="Arial Unicode MS" pitchFamily="34" charset="-122"/>
              </a:rPr>
              <a:t>自定义加载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器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(user-defined class loader)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。 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JVM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在运行时会产生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3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个类加载器组成的初始化加载器层次结构 ，如下图所示：</a:t>
            </a:r>
            <a:endParaRPr lang="zh-CN" altLang="en-US" sz="2400" dirty="0">
              <a:ea typeface="宋体" pitchFamily="2" charset="-122"/>
              <a:cs typeface="Arial Unicode MS" pitchFamily="34" charset="-122"/>
            </a:endParaRPr>
          </a:p>
          <a:p>
            <a:pPr marL="0" indent="0">
              <a:buNone/>
            </a:pPr>
            <a:endParaRPr lang="zh-CN" altLang="en-US" sz="2400" dirty="0">
              <a:ea typeface="宋体" pitchFamily="2" charset="-122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251520" y="3474779"/>
          <a:ext cx="4681537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Visio" r:id="rId1" imgW="2743200" imgH="1952625" progId="">
                  <p:embed/>
                </p:oleObj>
              </mc:Choice>
              <mc:Fallback>
                <p:oleObj name="Visio" r:id="rId1" imgW="2743200" imgH="1952625" progId="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474779"/>
                        <a:ext cx="4681537" cy="266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09558" y="3237382"/>
            <a:ext cx="3490988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ea typeface="宋体" pitchFamily="2" charset="-122"/>
              </a:rPr>
              <a:t>引导类加载器</a:t>
            </a:r>
            <a:r>
              <a:rPr lang="zh-CN" altLang="en-US" sz="1600" dirty="0" smtClean="0">
                <a:ea typeface="宋体" pitchFamily="2" charset="-122"/>
              </a:rPr>
              <a:t>：用</a:t>
            </a:r>
            <a:r>
              <a:rPr lang="en-US" altLang="zh-CN" sz="1600" dirty="0">
                <a:ea typeface="宋体" pitchFamily="2" charset="-122"/>
              </a:rPr>
              <a:t>C++</a:t>
            </a:r>
            <a:r>
              <a:rPr lang="zh-CN" altLang="en-US" sz="1600" dirty="0">
                <a:ea typeface="宋体" pitchFamily="2" charset="-122"/>
              </a:rPr>
              <a:t>编写的，是</a:t>
            </a:r>
            <a:r>
              <a:rPr lang="en-US" altLang="zh-CN" sz="1600" dirty="0">
                <a:ea typeface="宋体" pitchFamily="2" charset="-122"/>
              </a:rPr>
              <a:t>JVM</a:t>
            </a:r>
            <a:r>
              <a:rPr lang="zh-CN" altLang="en-US" sz="1600" dirty="0">
                <a:ea typeface="宋体" pitchFamily="2" charset="-122"/>
              </a:rPr>
              <a:t>自带的类装载器，负责</a:t>
            </a:r>
            <a:r>
              <a:rPr lang="en-US" altLang="zh-CN" sz="1600" dirty="0">
                <a:ea typeface="宋体" pitchFamily="2" charset="-122"/>
              </a:rPr>
              <a:t>Java</a:t>
            </a:r>
            <a:r>
              <a:rPr lang="zh-CN" altLang="en-US" sz="1600" dirty="0">
                <a:ea typeface="宋体" pitchFamily="2" charset="-122"/>
              </a:rPr>
              <a:t>平台核心库，用来装载核心类</a:t>
            </a:r>
            <a:r>
              <a:rPr lang="zh-CN" altLang="en-US" sz="1600" dirty="0" smtClean="0">
                <a:ea typeface="宋体" pitchFamily="2" charset="-122"/>
              </a:rPr>
              <a:t>库。该加载器无法直接获取</a:t>
            </a:r>
            <a:endParaRPr lang="zh-CN" altLang="en-US" sz="1600" dirty="0"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9484" y="4437360"/>
            <a:ext cx="3635004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ea typeface="宋体" pitchFamily="2" charset="-122"/>
              </a:rPr>
              <a:t>扩展类加载器</a:t>
            </a:r>
            <a:r>
              <a:rPr lang="zh-CN" altLang="en-US" sz="1600" dirty="0" smtClean="0">
                <a:ea typeface="宋体" pitchFamily="2" charset="-122"/>
              </a:rPr>
              <a:t>：负责</a:t>
            </a:r>
            <a:r>
              <a:rPr lang="en-US" altLang="zh-CN" sz="1600" dirty="0" err="1" smtClean="0">
                <a:ea typeface="宋体" pitchFamily="2" charset="-122"/>
              </a:rPr>
              <a:t>jre</a:t>
            </a:r>
            <a:r>
              <a:rPr lang="en-US" altLang="zh-CN" sz="1600" dirty="0" smtClean="0">
                <a:ea typeface="宋体" pitchFamily="2" charset="-122"/>
              </a:rPr>
              <a:t>/lib/</a:t>
            </a:r>
            <a:r>
              <a:rPr lang="en-US" altLang="zh-CN" sz="1600" dirty="0" err="1" smtClean="0">
                <a:ea typeface="宋体" pitchFamily="2" charset="-122"/>
              </a:rPr>
              <a:t>ext</a:t>
            </a:r>
            <a:r>
              <a:rPr lang="zh-CN" altLang="en-US" sz="1600" dirty="0">
                <a:ea typeface="宋体" pitchFamily="2" charset="-122"/>
              </a:rPr>
              <a:t>目录下的</a:t>
            </a:r>
            <a:r>
              <a:rPr lang="en-US" altLang="zh-CN" sz="1600" dirty="0">
                <a:ea typeface="宋体" pitchFamily="2" charset="-122"/>
              </a:rPr>
              <a:t>jar</a:t>
            </a:r>
            <a:r>
              <a:rPr lang="zh-CN" altLang="en-US" sz="1600" dirty="0">
                <a:ea typeface="宋体" pitchFamily="2" charset="-122"/>
              </a:rPr>
              <a:t>包或 </a:t>
            </a:r>
            <a:r>
              <a:rPr lang="en-US" altLang="zh-CN" sz="1600" dirty="0" smtClean="0">
                <a:ea typeface="宋体" pitchFamily="2" charset="-122"/>
              </a:rPr>
              <a:t>–D </a:t>
            </a:r>
            <a:r>
              <a:rPr lang="en-US" altLang="zh-CN" sz="1600" dirty="0" err="1" smtClean="0">
                <a:ea typeface="宋体" pitchFamily="2" charset="-122"/>
              </a:rPr>
              <a:t>java.ext.dirs</a:t>
            </a:r>
            <a:r>
              <a:rPr lang="en-US" altLang="zh-CN" sz="1600" dirty="0" smtClean="0">
                <a:ea typeface="宋体" pitchFamily="2" charset="-122"/>
              </a:rPr>
              <a:t> </a:t>
            </a:r>
            <a:r>
              <a:rPr lang="zh-CN" altLang="en-US" sz="1600" dirty="0">
                <a:ea typeface="宋体" pitchFamily="2" charset="-122"/>
              </a:rPr>
              <a:t>指定目录下的</a:t>
            </a:r>
            <a:r>
              <a:rPr lang="en-US" altLang="zh-CN" sz="1600" dirty="0">
                <a:ea typeface="宋体" pitchFamily="2" charset="-122"/>
              </a:rPr>
              <a:t>jar</a:t>
            </a:r>
            <a:r>
              <a:rPr lang="zh-CN" altLang="en-US" sz="1600" dirty="0">
                <a:ea typeface="宋体" pitchFamily="2" charset="-122"/>
              </a:rPr>
              <a:t>包装入工作库 </a:t>
            </a:r>
            <a:endParaRPr lang="zh-CN" altLang="en-US" sz="1600" dirty="0"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9484" y="5589488"/>
            <a:ext cx="3635004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ea typeface="宋体" pitchFamily="2" charset="-122"/>
              </a:rPr>
              <a:t>系统类加载器</a:t>
            </a:r>
            <a:r>
              <a:rPr lang="zh-CN" altLang="en-US" sz="1600" dirty="0" smtClean="0">
                <a:ea typeface="宋体" pitchFamily="2" charset="-122"/>
              </a:rPr>
              <a:t>：负责</a:t>
            </a:r>
            <a:r>
              <a:rPr lang="en-US" altLang="zh-CN" sz="1600" dirty="0">
                <a:ea typeface="宋体" pitchFamily="2" charset="-122"/>
              </a:rPr>
              <a:t>java </a:t>
            </a:r>
            <a:r>
              <a:rPr lang="en-US" altLang="zh-CN" sz="1600" dirty="0" smtClean="0">
                <a:ea typeface="宋体" pitchFamily="2" charset="-122"/>
              </a:rPr>
              <a:t>–</a:t>
            </a:r>
            <a:r>
              <a:rPr lang="en-US" altLang="zh-CN" sz="1600" dirty="0" err="1" smtClean="0">
                <a:ea typeface="宋体" pitchFamily="2" charset="-122"/>
              </a:rPr>
              <a:t>classpath</a:t>
            </a:r>
            <a:r>
              <a:rPr lang="en-US" altLang="zh-CN" sz="1600" dirty="0" smtClean="0">
                <a:ea typeface="宋体" pitchFamily="2" charset="-122"/>
              </a:rPr>
              <a:t> </a:t>
            </a:r>
            <a:r>
              <a:rPr lang="zh-CN" altLang="en-US" sz="1600" dirty="0" smtClean="0">
                <a:ea typeface="宋体" pitchFamily="2" charset="-122"/>
              </a:rPr>
              <a:t>或 </a:t>
            </a:r>
            <a:r>
              <a:rPr lang="en-US" altLang="zh-CN" sz="1600" dirty="0" smtClean="0">
                <a:ea typeface="宋体" pitchFamily="2" charset="-122"/>
              </a:rPr>
              <a:t>–D </a:t>
            </a:r>
            <a:r>
              <a:rPr lang="en-US" altLang="zh-CN" sz="1600" dirty="0" err="1" smtClean="0">
                <a:ea typeface="宋体" pitchFamily="2" charset="-122"/>
              </a:rPr>
              <a:t>java.class.path</a:t>
            </a:r>
            <a:r>
              <a:rPr lang="zh-CN" altLang="en-US" sz="1600" dirty="0">
                <a:ea typeface="宋体" pitchFamily="2" charset="-122"/>
              </a:rPr>
              <a:t>所指的目录下的类与</a:t>
            </a:r>
            <a:r>
              <a:rPr lang="en-US" altLang="zh-CN" sz="1600" dirty="0">
                <a:ea typeface="宋体" pitchFamily="2" charset="-122"/>
              </a:rPr>
              <a:t>jar</a:t>
            </a:r>
            <a:r>
              <a:rPr lang="zh-CN" altLang="en-US" sz="1600" dirty="0">
                <a:ea typeface="宋体" pitchFamily="2" charset="-122"/>
              </a:rPr>
              <a:t>包装入工作 </a:t>
            </a:r>
            <a:r>
              <a:rPr lang="zh-CN" altLang="en-US" sz="1600" dirty="0" smtClean="0">
                <a:ea typeface="宋体" pitchFamily="2" charset="-122"/>
              </a:rPr>
              <a:t>，是最常用的加载器</a:t>
            </a:r>
            <a:endParaRPr lang="zh-CN" altLang="en-US" sz="16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496944" cy="5760640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//1.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获取一个系统类加载器</a:t>
            </a:r>
            <a:endParaRPr lang="zh-CN" altLang="en-US" sz="2400" dirty="0">
              <a:solidFill>
                <a:srgbClr val="0000FF"/>
              </a:solidFill>
              <a:ea typeface="宋体" pitchFamily="2" charset="-122"/>
            </a:endParaRP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ClassLoader.getSystemClassLoader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//2.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获取系统类加载器的父类加载器，即扩展类加载器</a:t>
            </a:r>
            <a:endParaRPr lang="zh-CN" altLang="en-US" sz="2400" dirty="0">
              <a:solidFill>
                <a:srgbClr val="0000FF"/>
              </a:solidFill>
              <a:ea typeface="宋体" pitchFamily="2" charset="-122"/>
            </a:endParaRP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classloader.getParent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//3.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获取扩展类加载器的父类加载器，即引导类加载器</a:t>
            </a:r>
            <a:endParaRPr lang="zh-CN" altLang="en-US" sz="2400" dirty="0">
              <a:solidFill>
                <a:srgbClr val="0000FF"/>
              </a:solidFill>
              <a:ea typeface="宋体" pitchFamily="2" charset="-122"/>
            </a:endParaRP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classloader.getParent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//4.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测试当前类由哪个类加载器进行加载</a:t>
            </a:r>
            <a:endParaRPr lang="zh-CN" altLang="en-US" sz="2400" dirty="0">
              <a:solidFill>
                <a:srgbClr val="0000FF"/>
              </a:solidFill>
              <a:ea typeface="宋体" pitchFamily="2" charset="-122"/>
            </a:endParaRP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Class.forName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("exer2.ClassloaderDemo").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);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544616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//5.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测试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JDK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提供的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Object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类由哪个类加载器加载</a:t>
            </a:r>
            <a:endParaRPr lang="zh-CN" altLang="en-US" sz="2400" dirty="0">
              <a:solidFill>
                <a:srgbClr val="0000FF"/>
              </a:solidFill>
              <a:ea typeface="宋体" pitchFamily="2" charset="-122"/>
            </a:endParaRP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Class.forName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("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java.lang.Object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").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//*6.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关于类加载器的一个主要方法：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</a:rPr>
              <a:t>getResourceAsStream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(String 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</a:rPr>
              <a:t>str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):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</a:rPr>
              <a:t>获取类路径下的指定文件的输入流</a:t>
            </a:r>
            <a:endParaRPr lang="zh-CN" altLang="en-US" sz="2400" dirty="0">
              <a:solidFill>
                <a:srgbClr val="0000FF"/>
              </a:solidFill>
              <a:ea typeface="宋体" pitchFamily="2" charset="-122"/>
            </a:endParaRPr>
          </a:p>
          <a:p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in = null;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in 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this.getClass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().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getClassLoader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().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getResourceAsStream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("exer2\\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test.properties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");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(in);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</a:endParaRPr>
          </a:p>
          <a:p>
            <a:endParaRPr lang="en-US" altLang="zh-CN" sz="2400" i="1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428596" y="2445245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第二节 使用反射获取类结构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本章内容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第一节 反射研究与应用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第二节 使用反射获取类结构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第三节 使用反射生成并操作对象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第四节 动态代理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978826"/>
            <a:ext cx="849694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2.1.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创建类的对象：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newInstance()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要  求：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1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）类必须有一个无参数的构造器。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2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）类的构造器的访问权限需要足够。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难道没有无参的构造器就不能创建对象了吗？</a:t>
            </a:r>
            <a:endParaRPr lang="en-US" altLang="zh-CN" sz="20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不是！只要在操作的时候明确的调用类中的构造方法，并将参数传递进去之后，才可以实例化操作。步骤如下：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）通过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getDeclaredConstructor(Class … parameterTypes)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取得本类的指定形参类型的构造器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）向构造器的形参中传递一个对象数组进去，里面包含了构造器中所需的各个参数。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）通过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Constructor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实例化对象。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933" y="1455606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</a:rPr>
              <a:t>有了</a:t>
            </a:r>
            <a:r>
              <a:rPr lang="en-US" altLang="zh-CN" sz="2800" b="1" dirty="0">
                <a:solidFill>
                  <a:srgbClr val="0000FF"/>
                </a:solidFill>
                <a:ea typeface="宋体" pitchFamily="2" charset="-122"/>
              </a:rPr>
              <a:t>Class</a:t>
            </a:r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</a:rPr>
              <a:t>对象，能做什么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</a:rPr>
              <a:t>？</a:t>
            </a:r>
            <a:endParaRPr lang="en-US" altLang="zh-CN" sz="2800" b="1" dirty="0">
              <a:solidFill>
                <a:srgbClr val="0000FF"/>
              </a:solidFill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24" y="5430793"/>
            <a:ext cx="5274361" cy="66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7224" y="622802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</a:rPr>
              <a:t>以上是反射机制应用最多的地方。</a:t>
            </a:r>
            <a:endParaRPr lang="zh-CN" altLang="en-US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771611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创建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类对象并获取类的完整结构</a:t>
            </a:r>
            <a:endParaRPr lang="zh-CN" altLang="en-US" sz="32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856984" cy="36724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</a:rPr>
              <a:t>//1.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</a:rPr>
              <a:t>根据全类名获取对应的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</a:rPr>
              <a:t>Class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</a:rPr>
              <a:t>对象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String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name =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“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atguigu.java.Person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";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Class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clazz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 = null;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clazz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=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Class.forName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(name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);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</a:rPr>
              <a:t>//2.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</a:rPr>
              <a:t>调用指定参数结构的构造器，生成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</a:rPr>
              <a:t>Constructor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</a:rPr>
              <a:t>的实例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Constructor con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=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clazz.getConstructor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String.class,Integer.class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);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</a:rPr>
              <a:t>//3.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</a:rPr>
              <a:t>通过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</a:rPr>
              <a:t>Constructor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</a:rPr>
              <a:t>的实例创建对应类的对象，并初始化类属性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Person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p2 = (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Person) 	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con.newInstance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("Peter",20);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(p2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);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44824"/>
            <a:ext cx="8352928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CN" sz="2800" b="1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Method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Constructor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Superclass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Interface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 smtClean="0">
                <a:ea typeface="宋体" pitchFamily="2" charset="-122"/>
                <a:cs typeface="Times New Roman" pitchFamily="18" charset="0"/>
              </a:rPr>
              <a:t>Annotation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实现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的全部接口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所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继承的父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全部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构造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器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全部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的方法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全部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Field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80" y="908720"/>
            <a:ext cx="640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2.2</a:t>
            </a:r>
            <a:r>
              <a:rPr lang="zh-CN" altLang="en-US" sz="3600" b="1" dirty="0" smtClean="0">
                <a:ea typeface="宋体" pitchFamily="2" charset="-122"/>
              </a:rPr>
              <a:t>通过</a:t>
            </a:r>
            <a:r>
              <a:rPr lang="zh-CN" altLang="en-US" sz="3600" b="1" dirty="0">
                <a:ea typeface="宋体" pitchFamily="2" charset="-122"/>
              </a:rPr>
              <a:t>反射调用</a:t>
            </a:r>
            <a:r>
              <a:rPr lang="zh-CN" altLang="en-US" sz="3600" b="1" dirty="0" smtClean="0">
                <a:ea typeface="宋体" pitchFamily="2" charset="-122"/>
              </a:rPr>
              <a:t>类的完整结构</a:t>
            </a:r>
            <a:endParaRPr lang="zh-CN" altLang="en-US" sz="3600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6727" y="1556792"/>
            <a:ext cx="835292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使用反射可以取得：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实现的全部接口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public Class&lt;?&gt;[] 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getInterfaces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()   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确定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此对象所表示的类或接口实现的接口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。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所继承的父类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public Class&lt;? Super T&gt; 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getSuperclass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()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表示此 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所表示的实体（类、接口、基本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类型）的父类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的 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766445"/>
            <a:ext cx="640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</a:rPr>
              <a:t>2.2</a:t>
            </a:r>
            <a:r>
              <a:rPr lang="zh-CN" altLang="en-US" sz="3600" b="1" dirty="0" smtClean="0">
                <a:ea typeface="宋体" pitchFamily="2" charset="-122"/>
              </a:rPr>
              <a:t>通过</a:t>
            </a:r>
            <a:r>
              <a:rPr lang="zh-CN" altLang="en-US" sz="3600" b="1" dirty="0">
                <a:ea typeface="宋体" pitchFamily="2" charset="-122"/>
              </a:rPr>
              <a:t>反射调用</a:t>
            </a:r>
            <a:r>
              <a:rPr lang="zh-CN" altLang="en-US" sz="3600" b="1" dirty="0" smtClean="0">
                <a:ea typeface="宋体" pitchFamily="2" charset="-122"/>
              </a:rPr>
              <a:t>类的完整结构</a:t>
            </a:r>
            <a:endParaRPr lang="zh-CN" altLang="en-US" sz="3600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278769"/>
            <a:ext cx="835292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全部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的构造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器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Constructor&lt;T&gt;[]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getConstructors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此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对象所表示的类的所有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构造方法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Constructor&lt;T&gt;[]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getDeclaredConstructors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此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对象表示的类声明的所有构造方法。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Constructor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类中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取得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修饰符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getModifiers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取得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方法名称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: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getName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取得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参数的类型：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Class&lt;?&gt;[]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getParameterTypes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24744"/>
            <a:ext cx="770120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4.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全部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的方法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Method[]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getDeclaredMethods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对象所表示的类或接口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的全部方法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Method[]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getMethods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对象所表示的类或接口的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Method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类中：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getReturnType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取得全部的返回值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Class&lt;?&gt;[]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getParameterTypes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取得全部的参数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getModifiers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取得修饰符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Class&lt;?&gt;[]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getExceptionTypes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取得异常信息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196752"/>
            <a:ext cx="79928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5.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全部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Field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Field[]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getFields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对象所表示的类或接口的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Field[]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getDeclaredFields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此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对象所表示的类或接口的全部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方法中：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getModifiers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以整数形式返回此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的修饰符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Class&lt;?&gt;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getType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得到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的属性类型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getName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的名称。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509" y="1199501"/>
            <a:ext cx="799288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6. Annotation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相关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800100" lvl="3" indent="-3429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get Annotation(Class&lt;T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&gt;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annotationClass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) 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pPr marL="800100" lvl="3" indent="-34290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getDeclaredAnnotations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() 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7.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泛型相关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获取父类泛型类型：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Type getGenericSuperclass()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泛型类型：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ParameterizedType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获取实际的泛型类型参数数组：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</a:rPr>
              <a:t>getActualTypeArguments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()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</a:endParaRPr>
          </a:p>
          <a:p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8.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</a:rPr>
              <a:t>类所在的包   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Package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getPackage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() 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Arial Unicode MS" pitchFamily="34" charset="-122"/>
            </a:endParaRP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268760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a typeface="宋体" pitchFamily="2" charset="-122"/>
              </a:rPr>
              <a:t>小 结：</a:t>
            </a:r>
            <a:endParaRPr lang="en-US" altLang="zh-CN" sz="3200" b="1" dirty="0" smtClean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smtClean="0">
                <a:ea typeface="宋体" pitchFamily="2" charset="-122"/>
              </a:rPr>
              <a:t>1</a:t>
            </a:r>
            <a:r>
              <a:rPr lang="en-US" altLang="zh-CN" sz="2800" dirty="0">
                <a:ea typeface="宋体" pitchFamily="2" charset="-122"/>
              </a:rPr>
              <a:t>.</a:t>
            </a:r>
            <a:r>
              <a:rPr lang="zh-CN" altLang="en-US" sz="2800" dirty="0" smtClean="0">
                <a:ea typeface="宋体" pitchFamily="2" charset="-122"/>
              </a:rPr>
              <a:t>在实际的操作中，取得类的信息的操作代码，并不会经常开发。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smtClean="0">
                <a:ea typeface="宋体" pitchFamily="2" charset="-122"/>
              </a:rPr>
              <a:t>2.</a:t>
            </a:r>
            <a:r>
              <a:rPr lang="zh-CN" altLang="en-US" sz="2800" dirty="0">
                <a:ea typeface="宋体" pitchFamily="2" charset="-122"/>
              </a:rPr>
              <a:t>一定</a:t>
            </a:r>
            <a:r>
              <a:rPr lang="zh-CN" altLang="en-US" sz="2800" dirty="0" smtClean="0">
                <a:ea typeface="宋体" pitchFamily="2" charset="-122"/>
              </a:rPr>
              <a:t>要熟悉</a:t>
            </a:r>
            <a:r>
              <a:rPr lang="en-US" altLang="zh-CN" sz="2800" dirty="0" err="1" smtClean="0">
                <a:ea typeface="宋体" pitchFamily="2" charset="-122"/>
              </a:rPr>
              <a:t>java.lang.reflect</a:t>
            </a:r>
            <a:r>
              <a:rPr lang="zh-CN" altLang="en-US" sz="2800" dirty="0" smtClean="0">
                <a:ea typeface="宋体" pitchFamily="2" charset="-122"/>
              </a:rPr>
              <a:t>包的作用，反射机制。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smtClean="0">
                <a:ea typeface="宋体" pitchFamily="2" charset="-122"/>
              </a:rPr>
              <a:t>3.</a:t>
            </a:r>
            <a:r>
              <a:rPr lang="zh-CN" altLang="en-US" sz="2800" dirty="0" smtClean="0">
                <a:ea typeface="宋体" pitchFamily="2" charset="-122"/>
              </a:rPr>
              <a:t>如何取得属性、方法、构造器的名称，修饰符等。</a:t>
            </a:r>
            <a:endParaRPr lang="zh-CN" altLang="en-US" sz="2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500034" y="2445245"/>
            <a:ext cx="8143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第三节 使用反射生成并操作对象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642910" y="2445245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第一节 反射研究与应用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889556"/>
            <a:ext cx="8352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    通过反射调用类中的指定方法、指定属性</a:t>
            </a:r>
            <a:endParaRPr lang="zh-CN" altLang="en-US" sz="32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021867"/>
            <a:ext cx="820891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通过反射，调用类中的方法，通过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Method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类完成。步骤：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通过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getMethod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name,Class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…parameterTypes)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方法取得一个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Method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对象，并设置此方法操作时所需要的参数类型。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之后使用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 invoke(Object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Object[]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进行调用，并向方法中传递要设置的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obj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对象的参数信息。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80224" y="4321101"/>
            <a:ext cx="1832413" cy="473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330" y="437318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Class.forName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()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64117" y="4961945"/>
            <a:ext cx="2392371" cy="473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4116" y="5587849"/>
            <a:ext cx="1832413" cy="473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557" y="5014031"/>
            <a:ext cx="236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getMethod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(“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sayHello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”)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557" y="5587849"/>
            <a:ext cx="179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invoke()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4" name="直接连接符 13"/>
          <p:cNvCxnSpPr>
            <a:stCxn id="5" idx="3"/>
          </p:cNvCxnSpPr>
          <p:nvPr/>
        </p:nvCxnSpPr>
        <p:spPr>
          <a:xfrm>
            <a:off x="2212637" y="4557853"/>
            <a:ext cx="1479955" cy="92333"/>
          </a:xfrm>
          <a:prstGeom prst="line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64600" y="44655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实例化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Class</a:t>
            </a:r>
            <a:endParaRPr lang="zh-CN" altLang="en-US" b="1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8" name="直接连接符 17"/>
          <p:cNvCxnSpPr>
            <a:stCxn id="9" idx="3"/>
          </p:cNvCxnSpPr>
          <p:nvPr/>
        </p:nvCxnSpPr>
        <p:spPr>
          <a:xfrm>
            <a:off x="2756488" y="5198697"/>
            <a:ext cx="663352" cy="0"/>
          </a:xfrm>
          <a:prstGeom prst="line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49763" y="501841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找到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sayHello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()</a:t>
            </a:r>
            <a:endParaRPr lang="zh-CN" altLang="en-US" b="1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1" name="直接箭头连接符 20"/>
          <p:cNvCxnSpPr>
            <a:stCxn id="10" idx="3"/>
          </p:cNvCxnSpPr>
          <p:nvPr/>
        </p:nvCxnSpPr>
        <p:spPr>
          <a:xfrm flipV="1">
            <a:off x="2196529" y="5772515"/>
            <a:ext cx="1223311" cy="52086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85867" y="5932430"/>
            <a:ext cx="153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调用方法</a:t>
            </a:r>
            <a:endParaRPr lang="zh-CN" altLang="en-US" b="1" dirty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763" y="5539412"/>
            <a:ext cx="613023" cy="59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直接连接符 24"/>
          <p:cNvCxnSpPr>
            <a:stCxn id="1026" idx="3"/>
            <a:endCxn id="23" idx="1"/>
          </p:cNvCxnSpPr>
          <p:nvPr/>
        </p:nvCxnSpPr>
        <p:spPr>
          <a:xfrm>
            <a:off x="4062786" y="5837858"/>
            <a:ext cx="323081" cy="279238"/>
          </a:xfrm>
          <a:prstGeom prst="line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356888" y="4465520"/>
            <a:ext cx="1728192" cy="5528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62816" y="5035037"/>
            <a:ext cx="1728192" cy="3527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56888" y="5402833"/>
            <a:ext cx="1728192" cy="4350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75876" y="4500280"/>
            <a:ext cx="1290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Person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6356888" y="538775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+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sayHello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():void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027" name="直接箭头连接符 1026"/>
          <p:cNvCxnSpPr/>
          <p:nvPr/>
        </p:nvCxnSpPr>
        <p:spPr>
          <a:xfrm>
            <a:off x="5321971" y="4650186"/>
            <a:ext cx="890901" cy="8092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接箭头连接符 1028"/>
          <p:cNvCxnSpPr>
            <a:stCxn id="19" idx="3"/>
            <a:endCxn id="31" idx="1"/>
          </p:cNvCxnSpPr>
          <p:nvPr/>
        </p:nvCxnSpPr>
        <p:spPr>
          <a:xfrm>
            <a:off x="5321971" y="5203084"/>
            <a:ext cx="1034917" cy="41726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直接箭头连接符 1033"/>
          <p:cNvCxnSpPr>
            <a:endCxn id="31" idx="2"/>
          </p:cNvCxnSpPr>
          <p:nvPr/>
        </p:nvCxnSpPr>
        <p:spPr>
          <a:xfrm flipV="1">
            <a:off x="5767421" y="5837858"/>
            <a:ext cx="1453563" cy="29844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403557" y="1541983"/>
            <a:ext cx="6817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调用指定方法</a:t>
            </a:r>
            <a:endParaRPr lang="zh-CN" altLang="en-US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889556"/>
            <a:ext cx="8352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    通过反射调用类中的指定方法、指定属性</a:t>
            </a:r>
            <a:endParaRPr lang="zh-CN" altLang="en-US" sz="32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021867"/>
            <a:ext cx="820891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说明：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1.Object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对应原方法的返回值，若原方法无返回值，此时返回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null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2.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若原方法若为静态方法，此时形参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Object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obj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可为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null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3.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若原方法形参列表为空，则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Object[]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args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null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4.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若原方法声明为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private,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则需要在调用此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invoke()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方法前，显式调用方法对象的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setAccessible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(true)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方法，将可访问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的方法。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5" name="TextBox 1034"/>
          <p:cNvSpPr txBox="1"/>
          <p:nvPr/>
        </p:nvSpPr>
        <p:spPr>
          <a:xfrm>
            <a:off x="1235294" y="1541983"/>
            <a:ext cx="68174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 invoke(Object 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 …  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8152" y="845221"/>
            <a:ext cx="3138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</a:rPr>
              <a:t>2.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</a:rPr>
              <a:t>调用指定属性</a:t>
            </a:r>
            <a:endParaRPr lang="zh-CN" altLang="en-US" sz="28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016" y="1416833"/>
            <a:ext cx="882047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在反射机制中，可以直接通过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类操作类中的属性，通过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类提供的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set()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get()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方法就可以完成设置和取得属性内容的操作。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Field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getField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name)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返回此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对象表示的类或接口的指定的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Field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getDeclaredField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name)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返回此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对象表示的类或接口的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指定的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中：</a:t>
            </a:r>
            <a:endParaRPr lang="en-US" altLang="zh-CN" sz="2000" b="1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Object get(Object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取得指定对象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obj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上此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的属性内容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set(Object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obj,Object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value)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设置指定对象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obj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上此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的属性内容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注：在类中属性都设置为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的前提下，在使用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set()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get()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方法时，首先要使用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类中的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setAccessible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(true)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方法将需要操作的属性设置为可以被外部访问。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setAccessible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(true)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访问私有属性时，让这个属性可见。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500034" y="2445245"/>
            <a:ext cx="8143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第四节 动态代理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628800"/>
            <a:ext cx="8229600" cy="3240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之前为大家讲解过代理机制的操作，属于静态代理，特征是代理类和目标对象的类都是在编译期间确定下来，不利于程序的扩展。同时，每一个代理类只能为一个接口服务，这样一来程序开发中必然产生过多的代理。</a:t>
            </a:r>
            <a:endParaRPr lang="en-US" altLang="zh-CN" dirty="0" smtClean="0">
              <a:ea typeface="宋体" pitchFamily="2" charset="-122"/>
              <a:cs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最好可以通过一个代理类完成全部的代理功能</a:t>
            </a:r>
            <a:endParaRPr lang="en-US" altLang="zh-CN" dirty="0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3131840" y="833409"/>
            <a:ext cx="3435294" cy="706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lnSpc>
                <a:spcPct val="74000"/>
              </a:lnSpc>
              <a:spcBef>
                <a:spcPct val="50000"/>
              </a:spcBef>
              <a:buClr>
                <a:srgbClr val="CC0000"/>
              </a:buClr>
            </a:pPr>
            <a:r>
              <a:rPr lang="en-US" altLang="zh-CN" sz="36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36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动态代理</a:t>
            </a:r>
            <a:endParaRPr lang="zh-CN" altLang="en-US" sz="3600" b="1" dirty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513739"/>
            <a:ext cx="8229600" cy="4522824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动态代理是指客户通过代理类来调用其它对象的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方法，并且是在程序运行时根据需要动态创建目标类的代理对象。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动态代理使用场合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: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调试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远程方法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调用</a:t>
            </a:r>
            <a:endParaRPr lang="zh-CN" altLang="en-US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代理设计模式的原理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: 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Arial Unicode MS" pitchFamily="34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    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使用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一个代理将对象包装起来</a:t>
            </a:r>
            <a:r>
              <a:rPr lang="en-US" altLang="zh-CN" dirty="0">
                <a:ea typeface="宋体" pitchFamily="2" charset="-122"/>
                <a:cs typeface="Arial Unicode MS" pitchFamily="34" charset="-122"/>
              </a:rPr>
              <a:t>, 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然后用该代理对象取代原始对象</a:t>
            </a:r>
            <a:r>
              <a:rPr lang="en-US" altLang="zh-CN" dirty="0">
                <a:ea typeface="宋体" pitchFamily="2" charset="-122"/>
                <a:cs typeface="Arial Unicode MS" pitchFamily="34" charset="-122"/>
              </a:rPr>
              <a:t>. 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任何对原始对象的调用都要通过代理</a:t>
            </a:r>
            <a:r>
              <a:rPr lang="en-US" altLang="zh-CN" dirty="0">
                <a:ea typeface="宋体" pitchFamily="2" charset="-122"/>
                <a:cs typeface="Arial Unicode MS" pitchFamily="34" charset="-122"/>
              </a:rPr>
              <a:t>. 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代理对象决定是否以及何时将方法调用转到原始对象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上</a:t>
            </a:r>
            <a:endParaRPr lang="en-US" altLang="zh-CN" dirty="0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3347864" y="784807"/>
            <a:ext cx="3435294" cy="706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lnSpc>
                <a:spcPct val="74000"/>
              </a:lnSpc>
              <a:spcBef>
                <a:spcPct val="50000"/>
              </a:spcBef>
              <a:buClr>
                <a:srgbClr val="CC0000"/>
              </a:buClr>
            </a:pPr>
            <a:r>
              <a:rPr lang="en-US" altLang="zh-CN" sz="36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36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动态代理</a:t>
            </a:r>
            <a:endParaRPr lang="zh-CN" altLang="en-US" sz="3600" b="1" dirty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7242" y="1714488"/>
            <a:ext cx="8229600" cy="423479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Proxy</a:t>
            </a:r>
            <a:r>
              <a:rPr lang="en-US" altLang="zh-CN" dirty="0" smtClean="0">
                <a:ea typeface="宋体" pitchFamily="2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：专门完成代理的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操作类，是所有动态代理类的父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类。通过此类为一个或多个接口动态地生成实现类。</a:t>
            </a:r>
            <a:endParaRPr lang="en-US" altLang="zh-CN" dirty="0" smtClean="0">
              <a:ea typeface="宋体" pitchFamily="2" charset="-122"/>
              <a:cs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提供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用于创建动态代理类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和动态代理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对象的静态</a:t>
            </a:r>
            <a:r>
              <a:rPr lang="zh-CN" altLang="en-US" dirty="0" smtClean="0">
                <a:ea typeface="宋体" pitchFamily="2" charset="-122"/>
                <a:cs typeface="Arial Unicode MS" pitchFamily="34" charset="-122"/>
              </a:rPr>
              <a:t>方法</a:t>
            </a:r>
            <a:endParaRPr lang="en-US" altLang="zh-CN" dirty="0">
              <a:ea typeface="宋体" pitchFamily="2" charset="-122"/>
              <a:cs typeface="Arial Unicode MS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static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 Class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&lt;?&gt;  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getProxyClass(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 loader, Class&lt;?&gt;... interfaces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)  </a:t>
            </a:r>
            <a:r>
              <a:rPr lang="zh-CN" altLang="en-US" dirty="0" smtClean="0">
                <a:ea typeface="宋体" pitchFamily="2" charset="-122"/>
              </a:rPr>
              <a:t>创建一个动态代理类所对应的</a:t>
            </a:r>
            <a:r>
              <a:rPr lang="en-US" altLang="zh-CN" dirty="0" smtClean="0">
                <a:ea typeface="宋体" pitchFamily="2" charset="-122"/>
              </a:rPr>
              <a:t>Class</a:t>
            </a:r>
            <a:r>
              <a:rPr lang="zh-CN" altLang="en-US" dirty="0" smtClean="0">
                <a:ea typeface="宋体" pitchFamily="2" charset="-122"/>
              </a:rPr>
              <a:t>对象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static 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Object  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newProxyInstance(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</a:rPr>
              <a:t>ClassLoader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</a:rPr>
              <a:t> loader, Class&lt;?&gt;[] interfaces, InvocationHandler h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)  </a:t>
            </a:r>
            <a:r>
              <a:rPr lang="zh-CN" altLang="en-US" dirty="0" smtClean="0">
                <a:ea typeface="宋体" pitchFamily="2" charset="-122"/>
              </a:rPr>
              <a:t>直接创建一个动态代理对象</a:t>
            </a:r>
            <a:endParaRPr lang="zh-CN" altLang="en-US" dirty="0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3347864" y="784807"/>
            <a:ext cx="3435294" cy="706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lnSpc>
                <a:spcPct val="74000"/>
              </a:lnSpc>
              <a:spcBef>
                <a:spcPct val="50000"/>
              </a:spcBef>
              <a:buClr>
                <a:srgbClr val="CC0000"/>
              </a:buClr>
            </a:pPr>
            <a:r>
              <a:rPr lang="en-US" altLang="zh-CN" sz="36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3600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动态代理</a:t>
            </a:r>
            <a:endParaRPr lang="zh-CN" altLang="en-US" sz="3600" b="1" dirty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3" name="直接箭头连接符 2"/>
          <p:cNvCxnSpPr>
            <a:stCxn id="4" idx="0"/>
          </p:cNvCxnSpPr>
          <p:nvPr/>
        </p:nvCxnSpPr>
        <p:spPr>
          <a:xfrm flipH="1" flipV="1">
            <a:off x="7164288" y="5229201"/>
            <a:ext cx="72008" cy="68069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16216" y="5909899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类加载器</a:t>
            </a:r>
            <a:endParaRPr lang="zh-CN" altLang="en-US" sz="20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123728" y="5517232"/>
            <a:ext cx="720080" cy="61671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576" y="613394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</a:rPr>
              <a:t>得到全部的接口</a:t>
            </a:r>
            <a:endParaRPr lang="zh-CN" altLang="en-US" sz="2000" b="1" dirty="0">
              <a:solidFill>
                <a:srgbClr val="0000FF"/>
              </a:solidFill>
              <a:ea typeface="宋体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840014" y="5517232"/>
            <a:ext cx="524074" cy="81676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15878" y="5949280"/>
            <a:ext cx="244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</a:rPr>
              <a:t>得到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</a:rPr>
              <a:t>InvocationHandler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</a:rPr>
              <a:t>接口的子类实例</a:t>
            </a:r>
            <a:endParaRPr lang="zh-CN" altLang="en-US" sz="2000" b="1" dirty="0">
              <a:solidFill>
                <a:srgbClr val="0000FF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92696"/>
            <a:ext cx="3490772" cy="722332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动态代理步骤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7681"/>
            <a:ext cx="8229600" cy="49076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Times New Roman" pitchFamily="18" charset="0"/>
              <a:buNone/>
            </a:pPr>
            <a:r>
              <a:rPr lang="en-US" altLang="zh-CN" sz="3000" dirty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3000" dirty="0">
                <a:ea typeface="宋体" pitchFamily="2" charset="-122"/>
                <a:cs typeface="Times New Roman" pitchFamily="18" charset="0"/>
              </a:rPr>
              <a:t>创建一个实现接口</a:t>
            </a:r>
            <a:r>
              <a:rPr lang="en-US" altLang="zh-CN" sz="3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InvocationHandler</a:t>
            </a:r>
            <a:r>
              <a:rPr lang="zh-CN" altLang="en-US" sz="3000" dirty="0">
                <a:ea typeface="宋体" pitchFamily="2" charset="-122"/>
                <a:cs typeface="Times New Roman" pitchFamily="18" charset="0"/>
              </a:rPr>
              <a:t>的类，它必须实现</a:t>
            </a:r>
            <a:r>
              <a:rPr lang="en-US" altLang="zh-CN" sz="3000" dirty="0">
                <a:ea typeface="宋体" pitchFamily="2" charset="-122"/>
                <a:cs typeface="Times New Roman" pitchFamily="18" charset="0"/>
              </a:rPr>
              <a:t>invoke</a:t>
            </a:r>
            <a:r>
              <a:rPr lang="zh-CN" altLang="en-US" sz="3000" dirty="0" smtClean="0">
                <a:ea typeface="宋体" pitchFamily="2" charset="-122"/>
                <a:cs typeface="Times New Roman" pitchFamily="18" charset="0"/>
              </a:rPr>
              <a:t>方法，以完成代理的具体操作。</a:t>
            </a:r>
            <a:endParaRPr lang="zh-CN" altLang="en-US" sz="3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Object invoke(Object </a:t>
            </a:r>
            <a:r>
              <a:rPr lang="en-US" altLang="zh-CN" sz="26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theProxy</a:t>
            </a:r>
            <a:r>
              <a:rPr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Method </a:t>
            </a:r>
            <a:r>
              <a:rPr lang="en-US" altLang="zh-CN" sz="26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method</a:t>
            </a:r>
            <a:r>
              <a:rPr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Object[] </a:t>
            </a:r>
            <a:r>
              <a:rPr lang="en-US" altLang="zh-CN" sz="26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params</a:t>
            </a:r>
            <a:r>
              <a:rPr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 throws </a:t>
            </a:r>
            <a:r>
              <a:rPr lang="en-US" altLang="zh-CN" sz="26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Throwable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  <a:endParaRPr lang="en-US" altLang="zh-CN" sz="26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try</a:t>
            </a:r>
            <a:endParaRPr lang="en-US" altLang="zh-CN" sz="26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{</a:t>
            </a:r>
            <a:endParaRPr lang="en-US" altLang="zh-CN" sz="26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Object 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retval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method.invoke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targetObj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params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  <a:endParaRPr lang="en-US" altLang="zh-CN" sz="26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// Print out the result</a:t>
            </a:r>
            <a:endParaRPr lang="en-US" altLang="zh-CN" sz="26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retval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  <a:endParaRPr lang="en-US" altLang="zh-CN" sz="26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return 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retval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  <a:endParaRPr lang="en-US" altLang="zh-CN" sz="26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}</a:t>
            </a:r>
            <a:endParaRPr lang="en-US" altLang="zh-CN" sz="26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catch (Exception 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exc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){}</a:t>
            </a:r>
            <a:endParaRPr lang="en-US" altLang="zh-CN" sz="26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}</a:t>
            </a:r>
            <a:endParaRPr lang="en-US" altLang="zh-CN" sz="26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endParaRPr lang="zh-CN" altLang="en-US" sz="1400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4788024" y="2924944"/>
            <a:ext cx="72008" cy="273630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95936" y="5661248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被</a:t>
            </a:r>
            <a:r>
              <a:rPr lang="zh-CN" altLang="en-US" sz="20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代理的对象</a:t>
            </a:r>
            <a:endParaRPr lang="zh-CN" altLang="en-US" sz="20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6300192" y="2924944"/>
            <a:ext cx="216024" cy="194421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80112" y="5013176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要调用的方法</a:t>
            </a:r>
            <a:endParaRPr lang="zh-CN" altLang="en-US" sz="20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7740352" y="2956302"/>
            <a:ext cx="504056" cy="270494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32240" y="5845914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方法调用时所需要的参数</a:t>
            </a:r>
            <a:endParaRPr lang="zh-CN" altLang="en-US" sz="20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692696"/>
            <a:ext cx="4222925" cy="722332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动态代理步骤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435280" cy="3196952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创建被代理的类以及接口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zh-CN" altLang="en-US" sz="14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539552" y="2628900"/>
            <a:ext cx="3528392" cy="216825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9013" name="Rectangle 5"/>
          <p:cNvSpPr>
            <a:spLocks noChangeArrowheads="1"/>
          </p:cNvSpPr>
          <p:nvPr/>
        </p:nvSpPr>
        <p:spPr bwMode="auto">
          <a:xfrm>
            <a:off x="6300192" y="2772839"/>
            <a:ext cx="2209800" cy="838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400" b="1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Subject</a:t>
            </a:r>
            <a:endParaRPr kumimoji="1" lang="en-US" altLang="zh-CN" sz="2400" b="1" dirty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1336291" y="2738680"/>
            <a:ext cx="1964622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 smtClean="0">
                <a:ea typeface="宋体" pitchFamily="2" charset="-122"/>
                <a:cs typeface="Times New Roman" pitchFamily="18" charset="0"/>
              </a:rPr>
              <a:t>RealSubject</a:t>
            </a:r>
            <a:endParaRPr kumimoji="1" lang="en-US" altLang="zh-CN" sz="2400" b="1" dirty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9016" name="Text Box 8"/>
          <p:cNvSpPr txBox="1">
            <a:spLocks noChangeArrowheads="1"/>
          </p:cNvSpPr>
          <p:nvPr/>
        </p:nvSpPr>
        <p:spPr bwMode="auto">
          <a:xfrm>
            <a:off x="4288843" y="2863276"/>
            <a:ext cx="175260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4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implements</a:t>
            </a:r>
            <a:endParaRPr kumimoji="1" lang="en-US" altLang="zh-CN" sz="2400" dirty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9017" name="Text Box 9"/>
          <p:cNvSpPr txBox="1">
            <a:spLocks noChangeArrowheads="1"/>
          </p:cNvSpPr>
          <p:nvPr/>
        </p:nvSpPr>
        <p:spPr bwMode="auto">
          <a:xfrm>
            <a:off x="683568" y="3396734"/>
            <a:ext cx="3240360" cy="461665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 smtClean="0">
                <a:ea typeface="宋体" pitchFamily="2" charset="-122"/>
                <a:cs typeface="Times New Roman" pitchFamily="18" charset="0"/>
              </a:rPr>
              <a:t>say(String </a:t>
            </a:r>
            <a:r>
              <a:rPr kumimoji="1" lang="en-US" altLang="zh-CN" sz="2400" b="1" dirty="0" err="1" smtClean="0">
                <a:ea typeface="宋体" pitchFamily="2" charset="-122"/>
                <a:cs typeface="Times New Roman" pitchFamily="18" charset="0"/>
              </a:rPr>
              <a:t>name,int</a:t>
            </a:r>
            <a:r>
              <a:rPr kumimoji="1" lang="en-US" altLang="zh-CN" sz="2400" b="1" dirty="0" smtClean="0">
                <a:ea typeface="宋体" pitchFamily="2" charset="-122"/>
                <a:cs typeface="Times New Roman" pitchFamily="18" charset="0"/>
              </a:rPr>
              <a:t> age)</a:t>
            </a:r>
            <a:endParaRPr kumimoji="1" lang="en-US" altLang="zh-CN" sz="2400" b="1" dirty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3" name="直接箭头连接符 2"/>
          <p:cNvCxnSpPr>
            <a:endCxn id="299013" idx="1"/>
          </p:cNvCxnSpPr>
          <p:nvPr/>
        </p:nvCxnSpPr>
        <p:spPr>
          <a:xfrm flipV="1">
            <a:off x="4067944" y="3191939"/>
            <a:ext cx="2232248" cy="43562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692696"/>
            <a:ext cx="3705086" cy="781814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动态代理步骤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651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通过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Proxy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的静态方法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newProxyInstance(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ClassLoader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 loader, Class[] interfaces, InvocationHandler h) 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创建一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个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Subject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接口代理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RealSubject target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new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RealSubject();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// Create a proxy to wrap the original implementation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DebugProxy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proxy = new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DebugProxy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(target);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// Get a reference to the proxy through the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Subject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interface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Subject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sub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(Subject)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Proxy.newProxyInstance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Subject.class.getClassLoader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(),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new Class[] {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Subject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.class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}, proxy);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11760" y="116632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Person p = new Person();</a:t>
            </a:r>
            <a:endParaRPr lang="zh-CN" altLang="en-US" sz="4000" b="1" dirty="0"/>
          </a:p>
        </p:txBody>
      </p:sp>
      <p:sp>
        <p:nvSpPr>
          <p:cNvPr id="5" name="矩形 4"/>
          <p:cNvSpPr/>
          <p:nvPr/>
        </p:nvSpPr>
        <p:spPr>
          <a:xfrm>
            <a:off x="251520" y="908720"/>
            <a:ext cx="1584176" cy="54006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51720" y="908720"/>
            <a:ext cx="6840760" cy="349313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51720" y="4486052"/>
            <a:ext cx="4464496" cy="237194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11760" y="4785618"/>
            <a:ext cx="2557658" cy="177281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this_class</a:t>
            </a:r>
            <a:r>
              <a:rPr lang="en-US" altLang="zh-CN" dirty="0" smtClean="0"/>
              <a:t>: </a:t>
            </a:r>
            <a:r>
              <a:rPr lang="zh-CN" altLang="en-US" dirty="0" smtClean="0"/>
              <a:t>本类索引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Super_class</a:t>
            </a:r>
            <a:r>
              <a:rPr lang="en-US" altLang="zh-CN" dirty="0" smtClean="0"/>
              <a:t>:</a:t>
            </a:r>
            <a:r>
              <a:rPr lang="zh-CN" altLang="en-US" dirty="0" smtClean="0"/>
              <a:t>父类索引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Interface :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err="1" smtClean="0"/>
              <a:t>Field_info</a:t>
            </a:r>
            <a:r>
              <a:rPr lang="en-US" altLang="zh-CN" dirty="0" smtClean="0"/>
              <a:t> :</a:t>
            </a:r>
            <a:r>
              <a:rPr lang="zh-CN" altLang="en-US" dirty="0" smtClean="0"/>
              <a:t>属性表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Method_info</a:t>
            </a:r>
            <a:r>
              <a:rPr lang="en-US" altLang="zh-CN" dirty="0" smtClean="0"/>
              <a:t>:</a:t>
            </a:r>
            <a:r>
              <a:rPr lang="zh-CN" altLang="en-US" dirty="0" smtClean="0"/>
              <a:t>方法表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Constructor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Annotation</a:t>
            </a:r>
            <a:endParaRPr lang="en-US" altLang="zh-CN" dirty="0" smtClean="0"/>
          </a:p>
          <a:p>
            <a:pPr algn="ctr"/>
            <a:r>
              <a:rPr lang="en-US" altLang="zh-CN" dirty="0"/>
              <a:t>Classes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251520" y="5517232"/>
            <a:ext cx="1584176" cy="0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5536" y="56720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3690589" y="2852936"/>
            <a:ext cx="737395" cy="163311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699792" y="1124084"/>
            <a:ext cx="2269626" cy="153120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Person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的实例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67544" y="1124084"/>
            <a:ext cx="2232248" cy="45479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692696"/>
            <a:ext cx="4293676" cy="794339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动态代理步骤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16831"/>
          </a:xfrm>
        </p:spPr>
        <p:txBody>
          <a:bodyPr>
            <a:normAutofit/>
          </a:bodyPr>
          <a:lstStyle/>
          <a:p>
            <a:pPr>
              <a:buFont typeface="Times New Roman" pitchFamily="18" charset="0"/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4.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通过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Subject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代理调用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RealSubject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实现类的方法</a:t>
            </a:r>
            <a:endParaRPr lang="zh-CN" altLang="en-US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info =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sub.say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(“Peter", 24);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System.out.println(info);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Times New Roman" pitchFamily="18" charset="0"/>
              <a:buNone/>
            </a:pPr>
            <a:endParaRPr lang="en-US" altLang="zh-CN" sz="1400" b="1" dirty="0">
              <a:ea typeface="宋体" pitchFamily="2" charset="-122"/>
              <a:cs typeface="Times New Roman" pitchFamily="18" charset="0"/>
            </a:endParaRP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052736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ea typeface="宋体" pitchFamily="2" charset="-122"/>
              </a:rPr>
              <a:t>动态代理与</a:t>
            </a:r>
            <a:r>
              <a:rPr lang="en-US" altLang="zh-CN" sz="3000" b="1" dirty="0" smtClean="0">
                <a:ea typeface="宋体" pitchFamily="2" charset="-122"/>
              </a:rPr>
              <a:t>AOP</a:t>
            </a:r>
            <a:r>
              <a:rPr lang="zh-CN" altLang="en-US" sz="3000" b="1" dirty="0" smtClean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 smtClean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700808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</a:rPr>
              <a:t>前面介绍的</a:t>
            </a:r>
            <a:r>
              <a:rPr lang="en-US" altLang="zh-CN" sz="2400" dirty="0" smtClean="0">
                <a:ea typeface="宋体" pitchFamily="2" charset="-122"/>
              </a:rPr>
              <a:t>Proxy</a:t>
            </a:r>
            <a:r>
              <a:rPr lang="zh-CN" altLang="en-US" sz="2400" dirty="0" smtClean="0">
                <a:ea typeface="宋体" pitchFamily="2" charset="-122"/>
              </a:rPr>
              <a:t>和</a:t>
            </a:r>
            <a:r>
              <a:rPr lang="en-US" altLang="zh-CN" sz="2400" dirty="0" smtClean="0">
                <a:ea typeface="宋体" pitchFamily="2" charset="-122"/>
              </a:rPr>
              <a:t>InvocationHandler</a:t>
            </a:r>
            <a:r>
              <a:rPr lang="zh-CN" altLang="en-US" sz="2400" dirty="0" smtClean="0">
                <a:ea typeface="宋体" pitchFamily="2" charset="-122"/>
              </a:rPr>
              <a:t>，很难看出这种动态代理的优势，下面介绍一种更实用的动态代理机制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3501008"/>
            <a:ext cx="1584176" cy="1872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07904" y="2574032"/>
            <a:ext cx="1584176" cy="1872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20691" y="5013176"/>
            <a:ext cx="1800200" cy="15121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9552" y="4437112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相同的代码段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72819" y="3510136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相同的代码段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72719" y="5661248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相同的代码段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364502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代码段</a:t>
            </a:r>
            <a:r>
              <a:rPr lang="en-US" altLang="zh-CN" sz="2000" b="1" dirty="0" smtClean="0">
                <a:ea typeface="宋体" pitchFamily="2" charset="-122"/>
              </a:rPr>
              <a:t>2</a:t>
            </a:r>
            <a:endParaRPr lang="zh-CN" altLang="en-US" sz="2000" b="1" dirty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2719" y="5173161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代码段</a:t>
            </a:r>
            <a:r>
              <a:rPr lang="en-US" altLang="zh-CN" sz="2000" b="1" dirty="0">
                <a:ea typeface="宋体" pitchFamily="2" charset="-122"/>
              </a:rPr>
              <a:t>3</a:t>
            </a:r>
            <a:endParaRPr lang="zh-CN" altLang="en-US" sz="2000" b="1" dirty="0"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3086" y="285293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代码段</a:t>
            </a:r>
            <a:r>
              <a:rPr lang="en-US" altLang="zh-CN" sz="2000" b="1" dirty="0">
                <a:ea typeface="宋体" pitchFamily="2" charset="-122"/>
              </a:rPr>
              <a:t>1</a:t>
            </a:r>
            <a:endParaRPr lang="zh-CN" altLang="en-US" sz="2000" b="1" dirty="0">
              <a:ea typeface="宋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004048" y="4045134"/>
            <a:ext cx="1872208" cy="1328082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3"/>
          </p:cNvCxnSpPr>
          <p:nvPr/>
        </p:nvCxnSpPr>
        <p:spPr>
          <a:xfrm>
            <a:off x="1835696" y="4797152"/>
            <a:ext cx="5040560" cy="576064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268863" y="5373216"/>
            <a:ext cx="2607393" cy="864096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76256" y="5095557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通过复制、粘贴的部分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764704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ea typeface="宋体" pitchFamily="2" charset="-122"/>
              </a:rPr>
              <a:t>动态代理与</a:t>
            </a:r>
            <a:r>
              <a:rPr lang="en-US" altLang="zh-CN" sz="3000" b="1" dirty="0" smtClean="0">
                <a:ea typeface="宋体" pitchFamily="2" charset="-122"/>
              </a:rPr>
              <a:t>AOP</a:t>
            </a:r>
            <a:r>
              <a:rPr lang="zh-CN" altLang="en-US" sz="3000" b="1" dirty="0" smtClean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 smtClean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2555776"/>
            <a:ext cx="1584176" cy="1872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07904" y="1628800"/>
            <a:ext cx="1584176" cy="1872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20691" y="4067944"/>
            <a:ext cx="1800200" cy="15121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9552" y="3491880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调用方法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72819" y="2564904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调用方法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72719" y="4716016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调用方法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26997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代码段</a:t>
            </a:r>
            <a:r>
              <a:rPr lang="en-US" altLang="zh-CN" sz="2000" b="1" dirty="0" smtClean="0">
                <a:ea typeface="宋体" pitchFamily="2" charset="-122"/>
              </a:rPr>
              <a:t>2</a:t>
            </a:r>
            <a:endParaRPr lang="zh-CN" altLang="en-US" sz="2000" b="1" dirty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2719" y="422792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代码段</a:t>
            </a:r>
            <a:r>
              <a:rPr lang="en-US" altLang="zh-CN" sz="2000" b="1" dirty="0">
                <a:ea typeface="宋体" pitchFamily="2" charset="-122"/>
              </a:rPr>
              <a:t>3</a:t>
            </a:r>
            <a:endParaRPr lang="zh-CN" altLang="en-US" sz="2000" b="1" dirty="0"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3086" y="190770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代码段</a:t>
            </a:r>
            <a:r>
              <a:rPr lang="en-US" altLang="zh-CN" sz="2000" b="1" dirty="0">
                <a:ea typeface="宋体" pitchFamily="2" charset="-122"/>
              </a:rPr>
              <a:t>1</a:t>
            </a:r>
            <a:endParaRPr lang="zh-CN" altLang="en-US" sz="2000" b="1" dirty="0">
              <a:ea typeface="宋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004048" y="3099902"/>
            <a:ext cx="1872208" cy="1328082"/>
          </a:xfrm>
          <a:prstGeom prst="line">
            <a:avLst/>
          </a:prstGeom>
          <a:ln w="254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3"/>
          </p:cNvCxnSpPr>
          <p:nvPr/>
        </p:nvCxnSpPr>
        <p:spPr>
          <a:xfrm>
            <a:off x="1835696" y="3851920"/>
            <a:ext cx="5040560" cy="576064"/>
          </a:xfrm>
          <a:prstGeom prst="line">
            <a:avLst/>
          </a:prstGeom>
          <a:ln w="254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268863" y="4427984"/>
            <a:ext cx="2607393" cy="864096"/>
          </a:xfrm>
          <a:prstGeom prst="line">
            <a:avLst/>
          </a:prstGeom>
          <a:ln w="254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020272" y="4139952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相同的代码段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4288" y="363589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方法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A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5580112"/>
            <a:ext cx="878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改进后的说明：代码段</a:t>
            </a:r>
            <a:r>
              <a:rPr lang="en-US" altLang="zh-CN" sz="2000" b="1" dirty="0" smtClean="0">
                <a:ea typeface="宋体" pitchFamily="2" charset="-122"/>
              </a:rPr>
              <a:t>1</a:t>
            </a:r>
            <a:r>
              <a:rPr lang="zh-CN" altLang="en-US" sz="2000" b="1" dirty="0" smtClean="0">
                <a:ea typeface="宋体" pitchFamily="2" charset="-122"/>
              </a:rPr>
              <a:t>、代码段</a:t>
            </a:r>
            <a:r>
              <a:rPr lang="en-US" altLang="zh-CN" sz="2000" b="1" dirty="0" smtClean="0">
                <a:ea typeface="宋体" pitchFamily="2" charset="-122"/>
              </a:rPr>
              <a:t>2</a:t>
            </a:r>
            <a:r>
              <a:rPr lang="zh-CN" altLang="en-US" sz="2000" b="1" dirty="0" smtClean="0">
                <a:ea typeface="宋体" pitchFamily="2" charset="-122"/>
              </a:rPr>
              <a:t>、代码段</a:t>
            </a:r>
            <a:r>
              <a:rPr lang="en-US" altLang="zh-CN" sz="2000" b="1" dirty="0" smtClean="0">
                <a:ea typeface="宋体" pitchFamily="2" charset="-122"/>
              </a:rPr>
              <a:t>3</a:t>
            </a:r>
            <a:r>
              <a:rPr lang="zh-CN" altLang="en-US" sz="2000" b="1" dirty="0" smtClean="0">
                <a:ea typeface="宋体" pitchFamily="2" charset="-122"/>
              </a:rPr>
              <a:t>和深色代码段分离开了，但代码段</a:t>
            </a:r>
            <a:r>
              <a:rPr lang="en-US" altLang="zh-CN" sz="2000" b="1" dirty="0" smtClean="0">
                <a:ea typeface="宋体" pitchFamily="2" charset="-122"/>
              </a:rPr>
              <a:t>1</a:t>
            </a:r>
            <a:r>
              <a:rPr lang="zh-CN" altLang="en-US" sz="2000" b="1" dirty="0" smtClean="0">
                <a:ea typeface="宋体" pitchFamily="2" charset="-122"/>
              </a:rPr>
              <a:t>、</a:t>
            </a:r>
            <a:r>
              <a:rPr lang="en-US" altLang="zh-CN" sz="2000" b="1" dirty="0" smtClean="0">
                <a:ea typeface="宋体" pitchFamily="2" charset="-122"/>
              </a:rPr>
              <a:t>2</a:t>
            </a:r>
            <a:r>
              <a:rPr lang="zh-CN" altLang="en-US" sz="2000" b="1" dirty="0" smtClean="0">
                <a:ea typeface="宋体" pitchFamily="2" charset="-122"/>
              </a:rPr>
              <a:t>、</a:t>
            </a:r>
            <a:r>
              <a:rPr lang="en-US" altLang="zh-CN" sz="2000" b="1" dirty="0" smtClean="0">
                <a:ea typeface="宋体" pitchFamily="2" charset="-122"/>
              </a:rPr>
              <a:t>3</a:t>
            </a:r>
            <a:r>
              <a:rPr lang="zh-CN" altLang="en-US" sz="2000" b="1" dirty="0" smtClean="0">
                <a:ea typeface="宋体" pitchFamily="2" charset="-122"/>
              </a:rPr>
              <a:t>又和一个特定的方法</a:t>
            </a:r>
            <a:r>
              <a:rPr lang="en-US" altLang="zh-CN" sz="2000" b="1" dirty="0" smtClean="0">
                <a:ea typeface="宋体" pitchFamily="2" charset="-122"/>
              </a:rPr>
              <a:t>A</a:t>
            </a:r>
            <a:r>
              <a:rPr lang="zh-CN" altLang="en-US" sz="2000" b="1" dirty="0" smtClean="0">
                <a:ea typeface="宋体" pitchFamily="2" charset="-122"/>
              </a:rPr>
              <a:t>耦合了！最理想的效果是：代码块</a:t>
            </a:r>
            <a:r>
              <a:rPr lang="en-US" altLang="zh-CN" sz="2000" b="1" dirty="0" smtClean="0">
                <a:ea typeface="宋体" pitchFamily="2" charset="-122"/>
              </a:rPr>
              <a:t>1</a:t>
            </a:r>
            <a:r>
              <a:rPr lang="zh-CN" altLang="en-US" sz="2000" b="1" dirty="0" smtClean="0">
                <a:ea typeface="宋体" pitchFamily="2" charset="-122"/>
              </a:rPr>
              <a:t>、</a:t>
            </a:r>
            <a:r>
              <a:rPr lang="en-US" altLang="zh-CN" sz="2000" b="1" dirty="0" smtClean="0">
                <a:ea typeface="宋体" pitchFamily="2" charset="-122"/>
              </a:rPr>
              <a:t>2</a:t>
            </a:r>
            <a:r>
              <a:rPr lang="zh-CN" altLang="en-US" sz="2000" b="1" dirty="0" smtClean="0">
                <a:ea typeface="宋体" pitchFamily="2" charset="-122"/>
              </a:rPr>
              <a:t>、</a:t>
            </a:r>
            <a:r>
              <a:rPr lang="en-US" altLang="zh-CN" sz="2000" b="1" dirty="0" smtClean="0">
                <a:ea typeface="宋体" pitchFamily="2" charset="-122"/>
              </a:rPr>
              <a:t>3</a:t>
            </a:r>
            <a:r>
              <a:rPr lang="zh-CN" altLang="en-US" sz="2000" b="1" dirty="0" smtClean="0">
                <a:ea typeface="宋体" pitchFamily="2" charset="-122"/>
              </a:rPr>
              <a:t>既可以执行方法</a:t>
            </a:r>
            <a:r>
              <a:rPr lang="en-US" altLang="zh-CN" sz="2000" b="1" dirty="0" smtClean="0">
                <a:ea typeface="宋体" pitchFamily="2" charset="-122"/>
              </a:rPr>
              <a:t>A</a:t>
            </a:r>
            <a:r>
              <a:rPr lang="zh-CN" altLang="en-US" sz="2000" b="1" dirty="0" smtClean="0">
                <a:ea typeface="宋体" pitchFamily="2" charset="-122"/>
              </a:rPr>
              <a:t>，又无须在程序中以硬编码的方式直接调用深色代码的方法</a:t>
            </a:r>
            <a:endParaRPr lang="zh-CN" altLang="en-US" sz="2000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915816" y="2971867"/>
            <a:ext cx="604867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79512" y="1628800"/>
            <a:ext cx="2736304" cy="165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764704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ea typeface="宋体" pitchFamily="2" charset="-122"/>
              </a:rPr>
              <a:t>动态代理与</a:t>
            </a:r>
            <a:r>
              <a:rPr lang="en-US" altLang="zh-CN" sz="3000" b="1" dirty="0" smtClean="0">
                <a:ea typeface="宋体" pitchFamily="2" charset="-122"/>
              </a:rPr>
              <a:t>AOP</a:t>
            </a:r>
            <a:r>
              <a:rPr lang="zh-CN" altLang="en-US" sz="3000" b="1" dirty="0" smtClean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 smtClean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1973" y="1772816"/>
            <a:ext cx="25338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interface Dog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{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      void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info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();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</a:rPr>
              <a:t>     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void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run();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}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15816" y="2971867"/>
            <a:ext cx="60486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public class Hunting</a:t>
            </a:r>
            <a:r>
              <a:rPr lang="en-US" altLang="zh-CN" sz="2000" b="1" dirty="0" smtClean="0">
                <a:solidFill>
                  <a:srgbClr val="C00000"/>
                </a:solidFill>
                <a:latin typeface="+mj-ea"/>
                <a:ea typeface="+mj-ea"/>
              </a:rPr>
              <a:t>Dog </a:t>
            </a: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implements Dog{</a:t>
            </a:r>
            <a:endParaRPr lang="en-US" altLang="zh-CN" sz="20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	public void info(){</a:t>
            </a:r>
            <a:endParaRPr lang="en-US" altLang="zh-CN" sz="20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		System.out.println("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我是一只猎狗</a:t>
            </a: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");</a:t>
            </a:r>
            <a:endParaRPr lang="en-US" altLang="zh-CN" sz="20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	}</a:t>
            </a:r>
            <a:endParaRPr lang="en-US" altLang="zh-CN" sz="20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	public void run(){</a:t>
            </a:r>
            <a:endParaRPr lang="en-US" altLang="zh-CN" sz="20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		System.out.println("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我奔跑迅速</a:t>
            </a: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");</a:t>
            </a:r>
            <a:endParaRPr lang="en-US" altLang="zh-CN" sz="20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	}</a:t>
            </a:r>
            <a:endParaRPr lang="en-US" altLang="zh-CN" sz="20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}</a:t>
            </a:r>
            <a:endParaRPr lang="zh-CN" altLang="en-US" sz="2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683568" y="1960255"/>
            <a:ext cx="792088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764704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ea typeface="宋体" pitchFamily="2" charset="-122"/>
              </a:rPr>
              <a:t>动态代理与</a:t>
            </a:r>
            <a:r>
              <a:rPr lang="en-US" altLang="zh-CN" sz="3000" b="1" dirty="0" smtClean="0">
                <a:ea typeface="宋体" pitchFamily="2" charset="-122"/>
              </a:rPr>
              <a:t>AOP</a:t>
            </a:r>
            <a:r>
              <a:rPr lang="zh-CN" altLang="en-US" sz="3000" b="1" dirty="0" smtClean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 smtClean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1954575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class DogUtil{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public void method1(){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System.out.println("=====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模拟通用方法一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=====");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}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public void method2(){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System.out.println("=====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模拟通用方法二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=====");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}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}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71462" y="1575663"/>
            <a:ext cx="8549010" cy="4949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764704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ea typeface="宋体" pitchFamily="2" charset="-122"/>
              </a:rPr>
              <a:t>动态代理与</a:t>
            </a:r>
            <a:r>
              <a:rPr lang="en-US" altLang="zh-CN" sz="3000" b="1" dirty="0" smtClean="0">
                <a:ea typeface="宋体" pitchFamily="2" charset="-122"/>
              </a:rPr>
              <a:t>AOP</a:t>
            </a:r>
            <a:r>
              <a:rPr lang="zh-CN" altLang="en-US" sz="3000" b="1" dirty="0" smtClean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 smtClean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606570"/>
            <a:ext cx="87129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class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</a:rPr>
              <a:t>MyInvocationHandler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implements InvocationHandler{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需要被代理的对象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private Object target;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public void setTarget(Object target){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this.target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 = target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;}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执行动态代理对象的所有方法时，都会被替换成执行如下的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invoke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方法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Object invoke(Object proxy, Method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method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, Object[]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)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throws Exception{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DogUtil du = new DogUtil();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执行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DogUtil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对象中的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method1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。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du.method1();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以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target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作为主调来执行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method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方法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Object result =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method.invoke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(target ,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);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执行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DogUtil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对象中的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method2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。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du.method2();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return result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;}}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71462" y="1575663"/>
            <a:ext cx="8260978" cy="4949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786770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ea typeface="宋体" pitchFamily="2" charset="-122"/>
              </a:rPr>
              <a:t>动态代理与</a:t>
            </a:r>
            <a:r>
              <a:rPr lang="en-US" altLang="zh-CN" sz="3000" b="1" dirty="0" smtClean="0">
                <a:ea typeface="宋体" pitchFamily="2" charset="-122"/>
              </a:rPr>
              <a:t>AOP</a:t>
            </a:r>
            <a:r>
              <a:rPr lang="zh-CN" altLang="en-US" sz="3000" b="1" dirty="0" smtClean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 smtClean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672347"/>
            <a:ext cx="813690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class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MyProxyFactory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{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为指定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target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生成动态代理对象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static Object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getProxy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(Object target)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throws Exception{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创建一个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MyInvokationHandler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对象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MyInvokationHandler handler = 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new MyInvokationHandler();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为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MyInvokationHandler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设置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target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对象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handler.setTarget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(target);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创建、并返回一个动态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</a:rPr>
              <a:t>代理对象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return Proxy.newProxyInstance(target.getClass().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getClassLoader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()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	, target.getClass().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getInterfaces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() , handler);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}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}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71462" y="1575663"/>
            <a:ext cx="8404994" cy="35745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9592" y="786770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ea typeface="宋体" pitchFamily="2" charset="-122"/>
              </a:rPr>
              <a:t>动态代理与</a:t>
            </a:r>
            <a:r>
              <a:rPr lang="en-US" altLang="zh-CN" sz="3000" b="1" dirty="0" smtClean="0">
                <a:ea typeface="宋体" pitchFamily="2" charset="-122"/>
              </a:rPr>
              <a:t>AOP</a:t>
            </a:r>
            <a:r>
              <a:rPr lang="zh-CN" altLang="en-US" sz="3000" b="1" dirty="0" smtClean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 smtClean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1672347"/>
            <a:ext cx="81369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class Test{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public static void main(String[]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) 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throws Exception{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创建一个原始的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HuntingDog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对象，作为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target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Dog target = new HuntingDog();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// 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以指定的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target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来创建动态代理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Dog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dog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 = (Dog)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MyProxyFactory.getProxy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(target);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dog.info();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	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dog.run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();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}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}</a:t>
            </a:r>
            <a:endParaRPr lang="zh-CN" altLang="en-US" sz="2000" b="1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786770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ea typeface="宋体" pitchFamily="2" charset="-122"/>
              </a:rPr>
              <a:t>动态代理与</a:t>
            </a:r>
            <a:r>
              <a:rPr lang="en-US" altLang="zh-CN" sz="3000" b="1" dirty="0" smtClean="0">
                <a:ea typeface="宋体" pitchFamily="2" charset="-122"/>
              </a:rPr>
              <a:t>AOP</a:t>
            </a:r>
            <a:r>
              <a:rPr lang="zh-CN" altLang="en-US" sz="3000" b="1" dirty="0" smtClean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 smtClean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700808"/>
            <a:ext cx="849694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</a:rPr>
              <a:t>使用</a:t>
            </a:r>
            <a:r>
              <a:rPr lang="en-US" altLang="zh-CN" sz="2400" dirty="0" smtClean="0">
                <a:ea typeface="宋体" pitchFamily="2" charset="-122"/>
              </a:rPr>
              <a:t>Proxy</a:t>
            </a:r>
            <a:r>
              <a:rPr lang="zh-CN" altLang="en-US" sz="2400" dirty="0" smtClean="0">
                <a:ea typeface="宋体" pitchFamily="2" charset="-122"/>
              </a:rPr>
              <a:t>生成一个动态代理时，往往并不会凭空产生一个动态代理，这样没有太大的意义。通常都是为指定的目标对象生成动态代理</a:t>
            </a:r>
            <a:endParaRPr lang="en-US" altLang="zh-CN" sz="2400" dirty="0">
              <a:ea typeface="宋体" pitchFamily="2" charset="-12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</a:rPr>
              <a:t>这种动态代理在</a:t>
            </a:r>
            <a:r>
              <a:rPr lang="en-US" altLang="zh-CN" sz="2400" dirty="0" smtClean="0">
                <a:ea typeface="宋体" pitchFamily="2" charset="-122"/>
              </a:rPr>
              <a:t>AOP</a:t>
            </a:r>
            <a:r>
              <a:rPr lang="zh-CN" altLang="en-US" sz="2400" dirty="0" smtClean="0">
                <a:ea typeface="宋体" pitchFamily="2" charset="-122"/>
              </a:rPr>
              <a:t>中被称为</a:t>
            </a:r>
            <a:r>
              <a:rPr lang="en-US" altLang="zh-CN" sz="2400" dirty="0" smtClean="0">
                <a:ea typeface="宋体" pitchFamily="2" charset="-122"/>
              </a:rPr>
              <a:t>AOP</a:t>
            </a:r>
            <a:r>
              <a:rPr lang="zh-CN" altLang="en-US" sz="2400" dirty="0" smtClean="0">
                <a:ea typeface="宋体" pitchFamily="2" charset="-122"/>
              </a:rPr>
              <a:t>代理，</a:t>
            </a:r>
            <a:r>
              <a:rPr lang="en-US" altLang="zh-CN" sz="2400" dirty="0" smtClean="0">
                <a:ea typeface="宋体" pitchFamily="2" charset="-122"/>
              </a:rPr>
              <a:t>AOP</a:t>
            </a:r>
            <a:r>
              <a:rPr lang="zh-CN" altLang="en-US" sz="2400" dirty="0" smtClean="0">
                <a:ea typeface="宋体" pitchFamily="2" charset="-122"/>
              </a:rPr>
              <a:t>代理可代替目标对象，</a:t>
            </a:r>
            <a:r>
              <a:rPr lang="en-US" altLang="zh-CN" sz="2400" dirty="0" smtClean="0">
                <a:ea typeface="宋体" pitchFamily="2" charset="-122"/>
              </a:rPr>
              <a:t>AOP</a:t>
            </a:r>
            <a:r>
              <a:rPr lang="zh-CN" altLang="en-US" sz="2400" dirty="0" smtClean="0">
                <a:ea typeface="宋体" pitchFamily="2" charset="-122"/>
              </a:rPr>
              <a:t>代理包含了目标对象的全部方法。但</a:t>
            </a:r>
            <a:r>
              <a:rPr lang="en-US" altLang="zh-CN" sz="2400" dirty="0" smtClean="0">
                <a:ea typeface="宋体" pitchFamily="2" charset="-122"/>
              </a:rPr>
              <a:t>AOP</a:t>
            </a:r>
            <a:r>
              <a:rPr lang="zh-CN" altLang="en-US" sz="2400" dirty="0" smtClean="0">
                <a:ea typeface="宋体" pitchFamily="2" charset="-122"/>
              </a:rPr>
              <a:t>代理中的方法与目标对象的方法存在差异：</a:t>
            </a:r>
            <a:r>
              <a:rPr lang="en-US" altLang="zh-CN" sz="2400" dirty="0" smtClean="0">
                <a:ea typeface="宋体" pitchFamily="2" charset="-122"/>
              </a:rPr>
              <a:t>AOP</a:t>
            </a:r>
            <a:r>
              <a:rPr lang="zh-CN" altLang="en-US" sz="2400" dirty="0" smtClean="0">
                <a:ea typeface="宋体" pitchFamily="2" charset="-122"/>
              </a:rPr>
              <a:t>代理里的方法可以在执行目标方法之前、之后插入一些通用处理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0040" y="1063769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ea typeface="宋体" pitchFamily="2" charset="-122"/>
              </a:rPr>
              <a:t>动态代理与</a:t>
            </a:r>
            <a:r>
              <a:rPr lang="en-US" altLang="zh-CN" sz="3000" b="1" dirty="0" smtClean="0">
                <a:ea typeface="宋体" pitchFamily="2" charset="-122"/>
              </a:rPr>
              <a:t>AOP</a:t>
            </a:r>
            <a:r>
              <a:rPr lang="zh-CN" altLang="en-US" sz="3000" b="1" dirty="0" smtClean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A</a:t>
            </a:r>
            <a:r>
              <a:rPr lang="en-US" altLang="zh-CN" sz="3000" b="1" dirty="0" smtClean="0">
                <a:ea typeface="宋体" pitchFamily="2" charset="-122"/>
              </a:rPr>
              <a:t>spect Orient Programming)</a:t>
            </a:r>
            <a:endParaRPr lang="zh-CN" altLang="en-US" sz="3000" b="1" dirty="0">
              <a:ea typeface="宋体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30674" y="2798285"/>
            <a:ext cx="3384550" cy="5762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动态代理增加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的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通用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方法</a:t>
            </a:r>
            <a:endParaRPr lang="zh-CN" altLang="en-US" b="1" dirty="0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30674" y="3734910"/>
            <a:ext cx="3384550" cy="5762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b="1">
                <a:ea typeface="宋体" pitchFamily="2" charset="-122"/>
                <a:cs typeface="Arial Unicode MS" pitchFamily="34" charset="-122"/>
              </a:rPr>
              <a:t>回调目标对象的方法</a:t>
            </a:r>
            <a:endParaRPr lang="zh-CN" altLang="en-US" b="1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30674" y="4814410"/>
            <a:ext cx="3384550" cy="5762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动态代理增加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的</a:t>
            </a:r>
            <a:r>
              <a:rPr lang="zh-CN" altLang="en-US" b="1" dirty="0">
                <a:ea typeface="宋体" pitchFamily="2" charset="-122"/>
                <a:cs typeface="Arial Unicode MS" pitchFamily="34" charset="-122"/>
              </a:rPr>
              <a:t>通用</a:t>
            </a:r>
            <a:r>
              <a:rPr lang="zh-CN" altLang="en-US" b="1" dirty="0" smtClean="0">
                <a:ea typeface="宋体" pitchFamily="2" charset="-122"/>
                <a:cs typeface="Arial Unicode MS" pitchFamily="34" charset="-122"/>
              </a:rPr>
              <a:t>方法</a:t>
            </a:r>
            <a:endParaRPr lang="zh-CN" altLang="en-US" b="1" dirty="0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788024" y="2437922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788024" y="5390672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2195637" y="2437922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2195637" y="5751035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195637" y="2437922"/>
            <a:ext cx="0" cy="3313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225179" y="2980205"/>
            <a:ext cx="492443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1" dirty="0">
                <a:latin typeface="+mn-lt"/>
                <a:ea typeface="宋体" pitchFamily="2" charset="-122"/>
                <a:cs typeface="Arial Unicode MS" pitchFamily="34" charset="-122"/>
              </a:rPr>
              <a:t>AOP </a:t>
            </a:r>
            <a:r>
              <a:rPr lang="zh-CN" altLang="en-US" b="1" dirty="0">
                <a:latin typeface="+mn-lt"/>
                <a:ea typeface="宋体" pitchFamily="2" charset="-122"/>
                <a:cs typeface="Arial Unicode MS" pitchFamily="34" charset="-122"/>
              </a:rPr>
              <a:t>代理的方法</a:t>
            </a:r>
            <a:endParaRPr lang="zh-CN" altLang="en-US" b="1" dirty="0"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4781470" y="3374547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4781470" y="4311172"/>
            <a:ext cx="9211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ea typeface="宋体" pitchFamily="2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908720"/>
            <a:ext cx="1584176" cy="54006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51720" y="908720"/>
            <a:ext cx="6840760" cy="349313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51720" y="4486052"/>
            <a:ext cx="4464496" cy="237194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15666" y="4785618"/>
            <a:ext cx="2557658" cy="177281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this_class</a:t>
            </a:r>
            <a:r>
              <a:rPr lang="en-US" altLang="zh-CN" dirty="0" smtClean="0"/>
              <a:t>: </a:t>
            </a:r>
            <a:r>
              <a:rPr lang="zh-CN" altLang="en-US" dirty="0" smtClean="0"/>
              <a:t>本类索引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Super_class</a:t>
            </a:r>
            <a:r>
              <a:rPr lang="en-US" altLang="zh-CN" dirty="0" smtClean="0"/>
              <a:t>:</a:t>
            </a:r>
            <a:r>
              <a:rPr lang="zh-CN" altLang="en-US" dirty="0" smtClean="0"/>
              <a:t>父类索引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Interface :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err="1" smtClean="0"/>
              <a:t>Field_info</a:t>
            </a:r>
            <a:r>
              <a:rPr lang="en-US" altLang="zh-CN" dirty="0" smtClean="0"/>
              <a:t> :</a:t>
            </a:r>
            <a:r>
              <a:rPr lang="zh-CN" altLang="en-US" dirty="0" smtClean="0"/>
              <a:t>属性表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Method_info</a:t>
            </a:r>
            <a:r>
              <a:rPr lang="en-US" altLang="zh-CN" dirty="0" smtClean="0"/>
              <a:t>:</a:t>
            </a:r>
            <a:r>
              <a:rPr lang="zh-CN" altLang="en-US" dirty="0" smtClean="0"/>
              <a:t>方法表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Constructor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Annotation</a:t>
            </a:r>
            <a:endParaRPr lang="en-US" altLang="zh-CN" dirty="0" smtClean="0"/>
          </a:p>
          <a:p>
            <a:pPr algn="ctr"/>
            <a:r>
              <a:rPr lang="en-US" altLang="zh-CN" dirty="0"/>
              <a:t>Classes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5076056" y="4785618"/>
            <a:ext cx="2304256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452320" y="44860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Class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12160" y="1196752"/>
            <a:ext cx="2016224" cy="145853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的实例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（描述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那个类）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5076056" y="2713237"/>
            <a:ext cx="1800200" cy="17728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5652120" y="2764006"/>
            <a:ext cx="1152128" cy="121981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2"/>
          </p:cNvCxnSpPr>
          <p:nvPr/>
        </p:nvCxnSpPr>
        <p:spPr>
          <a:xfrm flipH="1">
            <a:off x="6084168" y="2655285"/>
            <a:ext cx="936104" cy="84572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627784" y="1196752"/>
            <a:ext cx="1872208" cy="136815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Person</a:t>
            </a:r>
            <a:r>
              <a:rPr lang="zh-CN" altLang="en-US" dirty="0" smtClean="0"/>
              <a:t>的实例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endCxn id="22" idx="2"/>
          </p:cNvCxnSpPr>
          <p:nvPr/>
        </p:nvCxnSpPr>
        <p:spPr>
          <a:xfrm flipH="1" flipV="1">
            <a:off x="3563888" y="2564904"/>
            <a:ext cx="1512168" cy="183694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3851920" y="2948672"/>
            <a:ext cx="1296144" cy="15053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4283968" y="3483377"/>
            <a:ext cx="792088" cy="100267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7544" y="5301208"/>
            <a:ext cx="1224136" cy="1152128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张三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411760" y="5301208"/>
            <a:ext cx="1224136" cy="1152128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李四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375065" y="5281936"/>
            <a:ext cx="1224136" cy="1152128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王五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195736" y="2852936"/>
            <a:ext cx="1656184" cy="1080120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Person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0"/>
            <a:endCxn id="7" idx="4"/>
          </p:cNvCxnSpPr>
          <p:nvPr/>
        </p:nvCxnSpPr>
        <p:spPr>
          <a:xfrm flipV="1">
            <a:off x="1079612" y="3933056"/>
            <a:ext cx="1944216" cy="136815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0"/>
            <a:endCxn id="7" idx="4"/>
          </p:cNvCxnSpPr>
          <p:nvPr/>
        </p:nvCxnSpPr>
        <p:spPr>
          <a:xfrm flipV="1">
            <a:off x="3023828" y="3933056"/>
            <a:ext cx="0" cy="136815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0"/>
            <a:endCxn id="7" idx="4"/>
          </p:cNvCxnSpPr>
          <p:nvPr/>
        </p:nvCxnSpPr>
        <p:spPr>
          <a:xfrm flipH="1" flipV="1">
            <a:off x="3023828" y="3933056"/>
            <a:ext cx="1963305" cy="1348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084168" y="5301208"/>
            <a:ext cx="1152128" cy="1132856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小猫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7988257" y="5281936"/>
            <a:ext cx="1152128" cy="1132856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小狗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6804248" y="2856034"/>
            <a:ext cx="1656184" cy="1080120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Animal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4" idx="0"/>
            <a:endCxn id="19" idx="4"/>
          </p:cNvCxnSpPr>
          <p:nvPr/>
        </p:nvCxnSpPr>
        <p:spPr>
          <a:xfrm flipV="1">
            <a:off x="6660232" y="3936154"/>
            <a:ext cx="972108" cy="136505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0"/>
          </p:cNvCxnSpPr>
          <p:nvPr/>
        </p:nvCxnSpPr>
        <p:spPr>
          <a:xfrm flipH="1" flipV="1">
            <a:off x="7632340" y="3933056"/>
            <a:ext cx="931981" cy="1348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851920" y="476672"/>
            <a:ext cx="2520280" cy="1152128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7" idx="0"/>
            <a:endCxn id="24" idx="4"/>
          </p:cNvCxnSpPr>
          <p:nvPr/>
        </p:nvCxnSpPr>
        <p:spPr>
          <a:xfrm flipV="1">
            <a:off x="3023828" y="1628800"/>
            <a:ext cx="2088232" cy="122413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9" idx="0"/>
            <a:endCxn id="24" idx="4"/>
          </p:cNvCxnSpPr>
          <p:nvPr/>
        </p:nvCxnSpPr>
        <p:spPr>
          <a:xfrm flipH="1" flipV="1">
            <a:off x="5112060" y="1628800"/>
            <a:ext cx="2520280" cy="122723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660232" y="47667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描述类的类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640960" cy="4896544"/>
          </a:xfrm>
        </p:spPr>
        <p:txBody>
          <a:bodyPr>
            <a:normAutofit lnSpcReduction="10000"/>
          </a:bodyPr>
          <a:lstStyle/>
          <a:p>
            <a:pPr defTabSz="914400">
              <a:buFont typeface="Wingdings" pitchFamily="2" charset="2"/>
              <a:buChar char="l"/>
            </a:pPr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Java </a:t>
            </a:r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Reflection</a:t>
            </a:r>
            <a:endParaRPr lang="en-US" altLang="zh-CN" sz="3200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Reflection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（反射）是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被视为</a:t>
            </a:r>
            <a:r>
              <a:rPr lang="zh-CN" altLang="en-US" sz="2600" dirty="0">
                <a:solidFill>
                  <a:srgbClr val="FF0000"/>
                </a:solidFill>
                <a:ea typeface="宋体" pitchFamily="2" charset="-122"/>
                <a:cs typeface="Arial Unicode MS" pitchFamily="34" charset="-122"/>
              </a:rPr>
              <a:t>动态语言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的关键，反射机制允许程序在执行期借助于</a:t>
            </a:r>
            <a:r>
              <a:rPr lang="en-US" altLang="zh-CN" sz="2600" dirty="0">
                <a:ea typeface="宋体" pitchFamily="2" charset="-122"/>
                <a:cs typeface="Arial Unicode MS" pitchFamily="34" charset="-122"/>
              </a:rPr>
              <a:t>Reflection API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取得任何类</a:t>
            </a:r>
            <a:r>
              <a:rPr lang="zh-CN" altLang="en-US" sz="2600" dirty="0" smtClean="0">
                <a:ea typeface="宋体" pitchFamily="2" charset="-122"/>
                <a:cs typeface="Arial Unicode MS" pitchFamily="34" charset="-122"/>
              </a:rPr>
              <a:t>的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内部</a:t>
            </a:r>
            <a:r>
              <a:rPr lang="zh-CN" altLang="en-US" sz="2600" dirty="0" smtClean="0">
                <a:ea typeface="宋体" pitchFamily="2" charset="-122"/>
                <a:cs typeface="Arial Unicode MS" pitchFamily="34" charset="-122"/>
              </a:rPr>
              <a:t>信息</a:t>
            </a:r>
            <a:r>
              <a:rPr lang="zh-CN" altLang="en-US" sz="2600" dirty="0">
                <a:ea typeface="宋体" pitchFamily="2" charset="-122"/>
                <a:cs typeface="Arial Unicode MS" pitchFamily="34" charset="-122"/>
              </a:rPr>
              <a:t>，并能直接操作任意对象的内部属性及</a:t>
            </a:r>
            <a:r>
              <a:rPr lang="zh-CN" altLang="en-US" sz="2600" dirty="0" smtClean="0">
                <a:ea typeface="宋体" pitchFamily="2" charset="-122"/>
                <a:cs typeface="Arial Unicode MS" pitchFamily="34" charset="-122"/>
              </a:rPr>
              <a:t>方法</a:t>
            </a:r>
            <a:endParaRPr lang="zh-CN" altLang="en-US" sz="2600" dirty="0">
              <a:ea typeface="宋体" pitchFamily="2" charset="-122"/>
              <a:cs typeface="Arial Unicode MS" pitchFamily="34" charset="-122"/>
            </a:endParaRPr>
          </a:p>
          <a:p>
            <a:pPr defTabSz="914400"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反射机制提供的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功能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运行时判断任意一个对象所属的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运行时构造任意一个类的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运行时判断任意一个类所具有的成员变量和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运行时调用任意一个对象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的成员变量和方法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生成动态代理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6076790" cy="78181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反射机制研究及应用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42" y="1928802"/>
            <a:ext cx="8229600" cy="4525963"/>
          </a:xfrm>
        </p:spPr>
        <p:txBody>
          <a:bodyPr/>
          <a:lstStyle/>
          <a:p>
            <a:pPr algn="just" defTabSz="914400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反射相关的主要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API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algn="just"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java.lang.Class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代表一个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algn="just"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java.lang.reflect.Method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代表类的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algn="just"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java.lang.reflect.Field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代表类的成员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变量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algn="just"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java.lang.reflect.Constructor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代表类的构造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algn="just" defTabSz="9144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。。。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573049"/>
            <a:ext cx="825929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Object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类中定义了以下的方法，此方法将被所有子类继承：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●  public final Class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getClass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endParaRPr lang="en-US" altLang="zh-CN" sz="16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以上的方法返回值的类型是一个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类，此类是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反射的源头，实际上所谓反射从程序的运行结果来看也很好理解，即：可以通过对象反射求出类的名称。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429309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正常方式：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54559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反射</a:t>
            </a:r>
            <a:r>
              <a:rPr lang="zh-CN" altLang="en-US" dirty="0" smtClean="0">
                <a:ea typeface="宋体" pitchFamily="2" charset="-122"/>
              </a:rPr>
              <a:t>方式：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648" y="42838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引入需要的</a:t>
            </a:r>
            <a:r>
              <a:rPr lang="en-US" altLang="zh-CN" dirty="0" smtClean="0">
                <a:ea typeface="宋体" pitchFamily="2" charset="-122"/>
              </a:rPr>
              <a:t>”</a:t>
            </a:r>
            <a:r>
              <a:rPr lang="zh-CN" altLang="en-US" dirty="0" smtClean="0">
                <a:ea typeface="宋体" pitchFamily="2" charset="-122"/>
              </a:rPr>
              <a:t>包类</a:t>
            </a:r>
            <a:r>
              <a:rPr lang="en-US" altLang="zh-CN" dirty="0" smtClean="0">
                <a:ea typeface="宋体" pitchFamily="2" charset="-122"/>
              </a:rPr>
              <a:t>”</a:t>
            </a:r>
            <a:r>
              <a:rPr lang="zh-CN" altLang="en-US" dirty="0" smtClean="0">
                <a:ea typeface="宋体" pitchFamily="2" charset="-122"/>
              </a:rPr>
              <a:t>名称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428380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通过</a:t>
            </a:r>
            <a:r>
              <a:rPr lang="en-US" altLang="zh-CN" dirty="0" smtClean="0">
                <a:ea typeface="宋体" pitchFamily="2" charset="-122"/>
              </a:rPr>
              <a:t>new</a:t>
            </a:r>
            <a:r>
              <a:rPr lang="zh-CN" altLang="en-US" dirty="0" smtClean="0">
                <a:ea typeface="宋体" pitchFamily="2" charset="-122"/>
              </a:rPr>
              <a:t>实例化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2240" y="4283804"/>
            <a:ext cx="185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取得实例化对象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3648" y="546477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实例化对象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912" y="54559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ea typeface="宋体" pitchFamily="2" charset="-122"/>
              </a:rPr>
              <a:t>getClass</a:t>
            </a:r>
            <a:r>
              <a:rPr lang="en-US" altLang="zh-CN" dirty="0" smtClean="0">
                <a:ea typeface="宋体" pitchFamily="2" charset="-122"/>
              </a:rPr>
              <a:t>()</a:t>
            </a:r>
            <a:r>
              <a:rPr lang="zh-CN" altLang="en-US" dirty="0" smtClean="0">
                <a:ea typeface="宋体" pitchFamily="2" charset="-122"/>
              </a:rPr>
              <a:t>方法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9155" y="5445224"/>
            <a:ext cx="273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得到完整的“包类”名称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75656" y="4283804"/>
            <a:ext cx="230425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83968" y="4283804"/>
            <a:ext cx="18002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81853" y="4283804"/>
            <a:ext cx="19009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75656" y="5445224"/>
            <a:ext cx="136815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51920" y="5464774"/>
            <a:ext cx="1512168" cy="349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78570" y="5445224"/>
            <a:ext cx="261391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cxnSp>
        <p:nvCxnSpPr>
          <p:cNvPr id="22" name="直接箭头连接符 21"/>
          <p:cNvCxnSpPr>
            <a:stCxn id="4" idx="3"/>
            <a:endCxn id="13" idx="1"/>
          </p:cNvCxnSpPr>
          <p:nvPr/>
        </p:nvCxnSpPr>
        <p:spPr>
          <a:xfrm>
            <a:off x="3851920" y="4468470"/>
            <a:ext cx="432048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8" idx="1"/>
          </p:cNvCxnSpPr>
          <p:nvPr/>
        </p:nvCxnSpPr>
        <p:spPr>
          <a:xfrm>
            <a:off x="2843808" y="5629890"/>
            <a:ext cx="936104" cy="1074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342466" y="5680603"/>
            <a:ext cx="936104" cy="1074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4" idx="1"/>
          </p:cNvCxnSpPr>
          <p:nvPr/>
        </p:nvCxnSpPr>
        <p:spPr>
          <a:xfrm>
            <a:off x="6084168" y="4468470"/>
            <a:ext cx="597685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692696"/>
            <a:ext cx="3096344" cy="792088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Class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类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6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C0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10683</Words>
  <Application>WPS 演示</Application>
  <PresentationFormat>全屏显示(4:3)</PresentationFormat>
  <Paragraphs>617</Paragraphs>
  <Slides>50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PPT模板</vt:lpstr>
      <vt:lpstr>第14章  Java反射机制</vt:lpstr>
      <vt:lpstr>本章内容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Java反射机制研究及应用</vt:lpstr>
      <vt:lpstr>Class 类</vt:lpstr>
      <vt:lpstr>Class 类</vt:lpstr>
      <vt:lpstr>PowerPoint 演示文稿</vt:lpstr>
      <vt:lpstr>实  例</vt:lpstr>
      <vt:lpstr>PowerPoint 演示文稿</vt:lpstr>
      <vt:lpstr>了解：类的加载过程</vt:lpstr>
      <vt:lpstr>PowerPoint 演示文稿</vt:lpstr>
      <vt:lpstr>了解：ClassLoader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动态代理步骤</vt:lpstr>
      <vt:lpstr>动态代理步骤</vt:lpstr>
      <vt:lpstr>动态代理步骤</vt:lpstr>
      <vt:lpstr>动态代理步骤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Irene</cp:lastModifiedBy>
  <cp:revision>622</cp:revision>
  <dcterms:created xsi:type="dcterms:W3CDTF">2012-08-05T14:09:00Z</dcterms:created>
  <dcterms:modified xsi:type="dcterms:W3CDTF">2016-05-18T10:52:47Z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