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8" r:id="rId3"/>
    <p:sldId id="632" r:id="rId4"/>
    <p:sldId id="486" r:id="rId5"/>
    <p:sldId id="627" r:id="rId6"/>
    <p:sldId id="597" r:id="rId7"/>
    <p:sldId id="598" r:id="rId8"/>
    <p:sldId id="599" r:id="rId9"/>
    <p:sldId id="628" r:id="rId10"/>
    <p:sldId id="600" r:id="rId11"/>
    <p:sldId id="601" r:id="rId12"/>
    <p:sldId id="602" r:id="rId14"/>
    <p:sldId id="646" r:id="rId15"/>
    <p:sldId id="603" r:id="rId16"/>
    <p:sldId id="604" r:id="rId17"/>
    <p:sldId id="605" r:id="rId18"/>
    <p:sldId id="606" r:id="rId19"/>
    <p:sldId id="607" r:id="rId20"/>
    <p:sldId id="608" r:id="rId21"/>
    <p:sldId id="629" r:id="rId22"/>
    <p:sldId id="609" r:id="rId23"/>
    <p:sldId id="610" r:id="rId24"/>
    <p:sldId id="611" r:id="rId25"/>
    <p:sldId id="612" r:id="rId26"/>
    <p:sldId id="613" r:id="rId27"/>
    <p:sldId id="614" r:id="rId28"/>
    <p:sldId id="615" r:id="rId29"/>
    <p:sldId id="616" r:id="rId30"/>
    <p:sldId id="617" r:id="rId31"/>
    <p:sldId id="618" r:id="rId32"/>
    <p:sldId id="619" r:id="rId33"/>
    <p:sldId id="620" r:id="rId34"/>
    <p:sldId id="621" r:id="rId35"/>
    <p:sldId id="622" r:id="rId36"/>
    <p:sldId id="630" r:id="rId37"/>
    <p:sldId id="623" r:id="rId38"/>
    <p:sldId id="624" r:id="rId39"/>
    <p:sldId id="625" r:id="rId40"/>
    <p:sldId id="626" r:id="rId41"/>
    <p:sldId id="633" r:id="rId42"/>
    <p:sldId id="634" r:id="rId43"/>
    <p:sldId id="635" r:id="rId44"/>
    <p:sldId id="636" r:id="rId45"/>
    <p:sldId id="637" r:id="rId46"/>
    <p:sldId id="647" r:id="rId47"/>
    <p:sldId id="648" r:id="rId48"/>
    <p:sldId id="638" r:id="rId49"/>
    <p:sldId id="639" r:id="rId50"/>
    <p:sldId id="640" r:id="rId51"/>
    <p:sldId id="641" r:id="rId52"/>
    <p:sldId id="642" r:id="rId53"/>
    <p:sldId id="643" r:id="rId54"/>
    <p:sldId id="644" r:id="rId55"/>
    <p:sldId id="645" r:id="rId56"/>
    <p:sldId id="631" r:id="rId57"/>
    <p:sldId id="586" r:id="rId58"/>
    <p:sldId id="587" r:id="rId59"/>
    <p:sldId id="588" r:id="rId60"/>
    <p:sldId id="594" r:id="rId61"/>
    <p:sldId id="589" r:id="rId62"/>
    <p:sldId id="590" r:id="rId63"/>
    <p:sldId id="591" r:id="rId64"/>
    <p:sldId id="257" r:id="rId6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97" autoAdjust="0"/>
    <p:restoredTop sz="98750" autoAdjust="0"/>
  </p:normalViewPr>
  <p:slideViewPr>
    <p:cSldViewPr>
      <p:cViewPr>
        <p:scale>
          <a:sx n="75" d="100"/>
          <a:sy n="75" d="100"/>
        </p:scale>
        <p:origin x="-93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ea typeface="宋体" panose="02010600030101010101" pitchFamily="2" charset="-122"/>
              </a:rPr>
              <a:t>物理层和数据链路层涉及物理介质访问和二进制数据流传输。</a:t>
            </a:r>
            <a:endParaRPr lang="en-US" altLang="zh-CN" dirty="0" smtClean="0">
              <a:ea typeface="宋体" panose="02010600030101010101" pitchFamily="2" charset="-122"/>
            </a:endParaRPr>
          </a:p>
          <a:p>
            <a:pPr eaLnBrk="1" hangingPunct="1"/>
            <a:r>
              <a:rPr lang="zh-CN" altLang="en-US" dirty="0" smtClean="0">
                <a:ea typeface="宋体" panose="02010600030101010101" pitchFamily="2" charset="-122"/>
              </a:rPr>
              <a:t>网络层的主要协议有</a:t>
            </a:r>
            <a:r>
              <a:rPr lang="en-US" altLang="zh-CN" dirty="0" smtClean="0">
                <a:ea typeface="宋体" panose="02010600030101010101" pitchFamily="2" charset="-122"/>
              </a:rPr>
              <a:t>IP</a:t>
            </a:r>
            <a:r>
              <a:rPr lang="zh-CN" altLang="en-US" dirty="0" smtClean="0">
                <a:ea typeface="宋体" panose="02010600030101010101" pitchFamily="2" charset="-122"/>
              </a:rPr>
              <a:t>（</a:t>
            </a:r>
            <a:r>
              <a:rPr lang="en-US" altLang="zh-CN" dirty="0" smtClean="0">
                <a:ea typeface="宋体" panose="02010600030101010101" pitchFamily="2" charset="-122"/>
              </a:rPr>
              <a:t>Internet protocol</a:t>
            </a:r>
            <a:r>
              <a:rPr lang="zh-CN" altLang="en-US" dirty="0" smtClean="0">
                <a:ea typeface="宋体" panose="02010600030101010101" pitchFamily="2" charset="-122"/>
              </a:rPr>
              <a:t>）、</a:t>
            </a:r>
            <a:r>
              <a:rPr lang="en-US" altLang="zh-CN" dirty="0" smtClean="0">
                <a:ea typeface="宋体" panose="02010600030101010101" pitchFamily="2" charset="-122"/>
              </a:rPr>
              <a:t>ICMP</a:t>
            </a:r>
            <a:r>
              <a:rPr lang="zh-CN" altLang="en-US" dirty="0" smtClean="0">
                <a:ea typeface="宋体" panose="02010600030101010101" pitchFamily="2" charset="-122"/>
              </a:rPr>
              <a:t>（</a:t>
            </a:r>
            <a:r>
              <a:rPr lang="en-US" altLang="zh-CN" dirty="0" smtClean="0">
                <a:ea typeface="宋体" panose="02010600030101010101" pitchFamily="2" charset="-122"/>
              </a:rPr>
              <a:t>Internet Control Message Protocol</a:t>
            </a:r>
            <a:r>
              <a:rPr lang="zh-CN" altLang="en-US" dirty="0" smtClean="0">
                <a:ea typeface="宋体" panose="02010600030101010101" pitchFamily="2" charset="-122"/>
              </a:rPr>
              <a:t>，互联网控制报文协议）、</a:t>
            </a:r>
            <a:r>
              <a:rPr lang="en-US" altLang="zh-CN" dirty="0" smtClean="0">
                <a:ea typeface="宋体" panose="02010600030101010101" pitchFamily="2" charset="-122"/>
              </a:rPr>
              <a:t>IGMP</a:t>
            </a:r>
            <a:r>
              <a:rPr lang="zh-CN" altLang="en-US" dirty="0" smtClean="0">
                <a:ea typeface="宋体" panose="02010600030101010101" pitchFamily="2" charset="-122"/>
              </a:rPr>
              <a:t>（</a:t>
            </a:r>
            <a:r>
              <a:rPr lang="en-US" altLang="zh-CN" dirty="0" smtClean="0">
                <a:ea typeface="宋体" panose="02010600030101010101" pitchFamily="2" charset="-122"/>
              </a:rPr>
              <a:t>Internet Group Management Protocol</a:t>
            </a:r>
            <a:r>
              <a:rPr lang="zh-CN" altLang="en-US" dirty="0" smtClean="0">
                <a:ea typeface="宋体" panose="02010600030101010101" pitchFamily="2" charset="-122"/>
              </a:rPr>
              <a:t>，互联网组管理协议）、</a:t>
            </a:r>
            <a:r>
              <a:rPr lang="en-US" altLang="zh-CN" dirty="0" smtClean="0">
                <a:ea typeface="宋体" panose="02010600030101010101" pitchFamily="2" charset="-122"/>
              </a:rPr>
              <a:t>ARP</a:t>
            </a:r>
            <a:r>
              <a:rPr lang="zh-CN" altLang="en-US" dirty="0" smtClean="0">
                <a:ea typeface="宋体" panose="02010600030101010101" pitchFamily="2" charset="-122"/>
              </a:rPr>
              <a:t>（</a:t>
            </a:r>
            <a:r>
              <a:rPr lang="en-US" altLang="zh-CN" dirty="0" smtClean="0">
                <a:ea typeface="宋体" panose="02010600030101010101" pitchFamily="2" charset="-122"/>
              </a:rPr>
              <a:t>Address Resolution Protocol</a:t>
            </a:r>
            <a:r>
              <a:rPr lang="zh-CN" altLang="en-US" dirty="0" smtClean="0">
                <a:ea typeface="宋体" panose="02010600030101010101" pitchFamily="2" charset="-122"/>
              </a:rPr>
              <a:t>，地址解析协议）和</a:t>
            </a:r>
            <a:r>
              <a:rPr lang="en-US" altLang="zh-CN" dirty="0" smtClean="0">
                <a:ea typeface="宋体" panose="02010600030101010101" pitchFamily="2" charset="-122"/>
              </a:rPr>
              <a:t>RARP</a:t>
            </a:r>
            <a:r>
              <a:rPr lang="zh-CN" altLang="en-US" dirty="0" smtClean="0">
                <a:ea typeface="宋体" panose="02010600030101010101" pitchFamily="2" charset="-122"/>
              </a:rPr>
              <a:t>（</a:t>
            </a:r>
            <a:r>
              <a:rPr lang="en-US" altLang="zh-CN" dirty="0" smtClean="0">
                <a:ea typeface="宋体" panose="02010600030101010101" pitchFamily="2" charset="-122"/>
              </a:rPr>
              <a:t>Reverse Address Resolution Protocol</a:t>
            </a:r>
            <a:r>
              <a:rPr lang="zh-CN" altLang="en-US" dirty="0" smtClean="0">
                <a:ea typeface="宋体" panose="02010600030101010101" pitchFamily="2" charset="-122"/>
              </a:rPr>
              <a:t>，反向地址解析协议）等。涉及寻址和路由选择</a:t>
            </a:r>
            <a:endParaRPr lang="en-US" altLang="zh-CN" dirty="0" smtClean="0">
              <a:ea typeface="宋体" panose="02010600030101010101" pitchFamily="2" charset="-122"/>
            </a:endParaRPr>
          </a:p>
          <a:p>
            <a:pPr eaLnBrk="1" hangingPunct="1"/>
            <a:r>
              <a:rPr lang="zh-CN" altLang="en-US" dirty="0" smtClean="0">
                <a:ea typeface="宋体" panose="02010600030101010101" pitchFamily="2" charset="-122"/>
              </a:rPr>
              <a:t>传输层的基本功能是为两台主机间的应用程序提供端到端的通信。传输层从应用层接受数据，并且在必要的时候把它分成较小的单元，传递给网络层，并确保到达对方的各段信息正确无误。</a:t>
            </a:r>
            <a:endParaRPr lang="en-US" altLang="zh-CN" dirty="0" smtClean="0">
              <a:ea typeface="宋体" panose="02010600030101010101" pitchFamily="2" charset="-122"/>
            </a:endParaRPr>
          </a:p>
          <a:p>
            <a:pPr eaLnBrk="1" hangingPunct="1"/>
            <a:r>
              <a:rPr lang="zh-CN" altLang="en-US" smtClean="0">
                <a:ea typeface="宋体" panose="02010600030101010101" pitchFamily="2" charset="-122"/>
              </a:rPr>
              <a:t>应用层提供应用程序的网络接口。</a:t>
            </a:r>
            <a:endParaRPr lang="zh-CN" altLang="en-US" dirty="0" smtClean="0">
              <a:ea typeface="宋体" panose="02010600030101010101" pitchFamily="2" charset="-122"/>
            </a:endParaRPr>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虽然</a:t>
            </a:r>
            <a:r>
              <a:rPr lang="en-US" altLang="zh-CN" smtClean="0"/>
              <a:t>FileChannel</a:t>
            </a:r>
            <a:r>
              <a:rPr lang="zh-CN" altLang="en-US" smtClean="0"/>
              <a:t>既可以读取、也可以写入，但</a:t>
            </a:r>
            <a:r>
              <a:rPr lang="en-US" altLang="zh-CN" smtClean="0"/>
              <a:t>FileInputStream</a:t>
            </a:r>
            <a:r>
              <a:rPr lang="zh-CN" altLang="en-US" smtClean="0"/>
              <a:t>获取的</a:t>
            </a:r>
            <a:r>
              <a:rPr lang="en-US" altLang="zh-CN" smtClean="0"/>
              <a:t>FileChannel</a:t>
            </a:r>
            <a:r>
              <a:rPr lang="zh-CN" altLang="en-US" smtClean="0"/>
              <a:t>只能读，</a:t>
            </a:r>
            <a:r>
              <a:rPr lang="en-US" altLang="zh-CN" smtClean="0"/>
              <a:t>FileOutputStream</a:t>
            </a:r>
            <a:r>
              <a:rPr lang="zh-CN" altLang="en-US" smtClean="0"/>
              <a:t>获取的</a:t>
            </a:r>
            <a:r>
              <a:rPr lang="en-US" altLang="zh-CN" smtClean="0"/>
              <a:t>FileChannel</a:t>
            </a:r>
            <a:r>
              <a:rPr lang="zh-CN" altLang="en-US" smtClean="0"/>
              <a:t>只能写。</a:t>
            </a:r>
            <a:r>
              <a:rPr lang="en-US" altLang="zh-CN" smtClean="0"/>
              <a:t>RandomAccessFile</a:t>
            </a:r>
            <a:r>
              <a:rPr lang="zh-CN" altLang="en-US" smtClean="0"/>
              <a:t>获取的</a:t>
            </a:r>
            <a:r>
              <a:rPr lang="en-US" altLang="zh-CN" smtClean="0"/>
              <a:t>FileChannel</a:t>
            </a:r>
            <a:r>
              <a:rPr lang="zh-CN" altLang="en-US" smtClean="0"/>
              <a:t>是只读的还是读写的</a:t>
            </a:r>
            <a:r>
              <a:rPr lang="en-US" altLang="zh-CN" smtClean="0"/>
              <a:t>Channel</a:t>
            </a:r>
            <a:r>
              <a:rPr lang="zh-CN" altLang="en-US" smtClean="0"/>
              <a:t>，取决于</a:t>
            </a:r>
            <a:r>
              <a:rPr lang="en-US" altLang="zh-CN" smtClean="0"/>
              <a:t>RandomAccessFile</a:t>
            </a:r>
            <a:r>
              <a:rPr lang="zh-CN" altLang="en-US" smtClean="0"/>
              <a:t>打开文件的模式。</a:t>
            </a:r>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smtClean="0">
                <a:solidFill>
                  <a:schemeClr val="tx1"/>
                </a:solidFill>
                <a:latin typeface="+mn-lt"/>
                <a:ea typeface="+mn-ea"/>
                <a:cs typeface="+mn-cs"/>
              </a:rPr>
              <a:t>SocketChannel socketChannel = SocketChannel.</a:t>
            </a:r>
            <a:r>
              <a:rPr lang="en-US" altLang="zh-CN" sz="1200" i="1" kern="1200" smtClean="0">
                <a:solidFill>
                  <a:schemeClr val="tx1"/>
                </a:solidFill>
                <a:latin typeface="+mn-lt"/>
                <a:ea typeface="+mn-ea"/>
                <a:cs typeface="+mn-cs"/>
              </a:rPr>
              <a:t>open(</a:t>
            </a:r>
            <a:endParaRPr lang="en-US" altLang="zh-CN" sz="1200" i="1" kern="1200" smtClean="0">
              <a:solidFill>
                <a:schemeClr val="tx1"/>
              </a:solidFill>
              <a:latin typeface="+mn-lt"/>
              <a:ea typeface="+mn-ea"/>
              <a:cs typeface="+mn-cs"/>
            </a:endParaRPr>
          </a:p>
          <a:p>
            <a:r>
              <a:rPr lang="en-US" altLang="zh-CN" sz="1200" b="1" kern="1200" smtClean="0">
                <a:solidFill>
                  <a:schemeClr val="tx1"/>
                </a:solidFill>
                <a:latin typeface="+mn-lt"/>
                <a:ea typeface="+mn-ea"/>
                <a:cs typeface="+mn-cs"/>
              </a:rPr>
              <a:t>new InetSocketAddress(InetAddress.</a:t>
            </a:r>
            <a:r>
              <a:rPr lang="en-US" altLang="zh-CN" sz="1200" b="1" i="1" kern="1200" smtClean="0">
                <a:solidFill>
                  <a:schemeClr val="tx1"/>
                </a:solidFill>
                <a:latin typeface="+mn-lt"/>
                <a:ea typeface="+mn-ea"/>
                <a:cs typeface="+mn-cs"/>
              </a:rPr>
              <a:t>getByName("127.0.0.1"), 9090));</a:t>
            </a:r>
            <a:endParaRPr lang="en-US" altLang="zh-CN" sz="1200" b="1" i="1" kern="1200" smtClean="0">
              <a:solidFill>
                <a:schemeClr val="tx1"/>
              </a:solidFill>
              <a:latin typeface="+mn-lt"/>
              <a:ea typeface="+mn-ea"/>
              <a:cs typeface="+mn-cs"/>
            </a:endParaRPr>
          </a:p>
          <a:p>
            <a:endParaRPr lang="en-US" altLang="zh-CN" sz="1200" b="1" i="1"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切换非阻塞模式</a:t>
            </a:r>
            <a:endParaRPr lang="zh-CN" altLang="en-US"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socketChannel.configureBlocking(</a:t>
            </a:r>
            <a:r>
              <a:rPr lang="en-US" altLang="zh-CN" sz="1200" b="1" kern="1200" smtClean="0">
                <a:solidFill>
                  <a:schemeClr val="tx1"/>
                </a:solidFill>
                <a:latin typeface="+mn-lt"/>
                <a:ea typeface="+mn-ea"/>
                <a:cs typeface="+mn-cs"/>
              </a:rPr>
              <a:t>false);</a:t>
            </a:r>
            <a:endParaRPr lang="en-US" altLang="zh-CN" sz="1200" b="1" kern="1200" smtClean="0">
              <a:solidFill>
                <a:schemeClr val="tx1"/>
              </a:solidFill>
              <a:latin typeface="+mn-lt"/>
              <a:ea typeface="+mn-ea"/>
              <a:cs typeface="+mn-cs"/>
            </a:endParaRPr>
          </a:p>
          <a:p>
            <a:endParaRPr lang="en-US" altLang="zh-CN" sz="1200" b="1" kern="1200" smtClean="0">
              <a:solidFill>
                <a:schemeClr val="tx1"/>
              </a:solidFill>
              <a:latin typeface="+mn-lt"/>
              <a:ea typeface="+mn-ea"/>
              <a:cs typeface="+mn-cs"/>
            </a:endParaRPr>
          </a:p>
          <a:p>
            <a:r>
              <a:rPr lang="zh-CN" altLang="en-US" sz="1200" b="1" kern="1200" smtClean="0">
                <a:solidFill>
                  <a:schemeClr val="tx1"/>
                </a:solidFill>
                <a:latin typeface="+mn-lt"/>
                <a:ea typeface="+mn-ea"/>
                <a:cs typeface="+mn-cs"/>
              </a:rPr>
              <a:t>在服务器端：</a:t>
            </a:r>
            <a:endParaRPr lang="en-US" altLang="zh-CN" sz="1200" b="1"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socketChannel.register(selector, SelectionKey.</a:t>
            </a:r>
            <a:r>
              <a:rPr lang="en-US" altLang="zh-CN" sz="1200" b="1" i="1" kern="1200" smtClean="0">
                <a:solidFill>
                  <a:schemeClr val="tx1"/>
                </a:solidFill>
                <a:latin typeface="+mn-lt"/>
                <a:ea typeface="+mn-ea"/>
                <a:cs typeface="+mn-cs"/>
              </a:rPr>
              <a:t>OP_READ);</a:t>
            </a:r>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smtClean="0">
                <a:solidFill>
                  <a:schemeClr val="tx1"/>
                </a:solidFill>
                <a:latin typeface="+mn-lt"/>
                <a:ea typeface="+mn-ea"/>
                <a:cs typeface="+mn-cs"/>
              </a:rPr>
              <a:t>ServerSocketChannel serverSocketChannel = ServerSocketChannel.</a:t>
            </a:r>
            <a:r>
              <a:rPr lang="en-US" altLang="zh-CN" sz="1200" i="1" kern="1200" smtClean="0">
                <a:solidFill>
                  <a:schemeClr val="tx1"/>
                </a:solidFill>
                <a:latin typeface="+mn-lt"/>
                <a:ea typeface="+mn-ea"/>
                <a:cs typeface="+mn-cs"/>
              </a:rPr>
              <a:t>open();</a:t>
            </a:r>
            <a:endParaRPr lang="en-US" altLang="zh-CN" sz="1200" i="1"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serverSocketChannel.bind(</a:t>
            </a:r>
            <a:r>
              <a:rPr lang="en-US" altLang="zh-CN" sz="1200" b="1" kern="1200" smtClean="0">
                <a:solidFill>
                  <a:schemeClr val="tx1"/>
                </a:solidFill>
                <a:latin typeface="+mn-lt"/>
                <a:ea typeface="+mn-ea"/>
                <a:cs typeface="+mn-cs"/>
              </a:rPr>
              <a:t>new InetSocketAddress(9090));</a:t>
            </a:r>
            <a:endParaRPr lang="en-US" altLang="zh-CN" sz="1200" b="1"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SocketChannel socketChannel = serverSocketChannel.accept();</a:t>
            </a:r>
            <a:endParaRPr lang="en-US" altLang="zh-CN" sz="1200" kern="1200" smtClean="0">
              <a:solidFill>
                <a:schemeClr val="tx1"/>
              </a:solidFill>
              <a:latin typeface="+mn-lt"/>
              <a:ea typeface="+mn-ea"/>
              <a:cs typeface="+mn-cs"/>
            </a:endParaRPr>
          </a:p>
          <a:p>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切换非阻塞模式</a:t>
            </a:r>
            <a:endParaRPr lang="zh-CN" altLang="en-US"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serverSocketChannel.configureBlocking(</a:t>
            </a:r>
            <a:r>
              <a:rPr lang="en-US" altLang="zh-CN" sz="1200" b="1" kern="1200" smtClean="0">
                <a:solidFill>
                  <a:schemeClr val="tx1"/>
                </a:solidFill>
                <a:latin typeface="+mn-lt"/>
                <a:ea typeface="+mn-ea"/>
                <a:cs typeface="+mn-cs"/>
              </a:rPr>
              <a:t>false);</a:t>
            </a:r>
            <a:endParaRPr lang="en-US" altLang="zh-CN" sz="1200" b="1"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serverSocketChannel.bind(</a:t>
            </a:r>
            <a:r>
              <a:rPr lang="en-US" altLang="zh-CN" sz="1200" b="1" kern="1200" smtClean="0">
                <a:solidFill>
                  <a:schemeClr val="tx1"/>
                </a:solidFill>
                <a:latin typeface="+mn-lt"/>
                <a:ea typeface="+mn-ea"/>
                <a:cs typeface="+mn-cs"/>
              </a:rPr>
              <a:t>new InetSocketAddress(9898));</a:t>
            </a:r>
            <a:endParaRPr lang="en-US" altLang="zh-CN" sz="1200" b="1"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serverSocketChannel.register(selector, SelectionKey.</a:t>
            </a:r>
            <a:r>
              <a:rPr lang="en-US" altLang="zh-CN" sz="1200" b="1" i="1" kern="1200" smtClean="0">
                <a:solidFill>
                  <a:schemeClr val="tx1"/>
                </a:solidFill>
                <a:latin typeface="+mn-lt"/>
                <a:ea typeface="+mn-ea"/>
                <a:cs typeface="+mn-cs"/>
              </a:rPr>
              <a:t>OP_ACCEPT);</a:t>
            </a:r>
            <a:endParaRPr lang="en-US" altLang="zh-CN" sz="1200" b="1" i="1" kern="1200" smtClean="0">
              <a:solidFill>
                <a:schemeClr val="tx1"/>
              </a:solidFill>
              <a:latin typeface="+mn-lt"/>
              <a:ea typeface="+mn-ea"/>
              <a:cs typeface="+mn-cs"/>
            </a:endParaRPr>
          </a:p>
          <a:p>
            <a:endParaRPr lang="en-US" altLang="zh-CN" sz="1200" b="1"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socketChannel</a:t>
            </a:r>
            <a:r>
              <a:rPr lang="en-US" altLang="zh-CN" sz="1200" u="sng" kern="1200" smtClean="0">
                <a:solidFill>
                  <a:schemeClr val="tx1"/>
                </a:solidFill>
                <a:latin typeface="+mn-lt"/>
                <a:ea typeface="+mn-ea"/>
                <a:cs typeface="+mn-cs"/>
              </a:rPr>
              <a:t>.configureBlocking(</a:t>
            </a:r>
            <a:r>
              <a:rPr lang="en-US" altLang="zh-CN" sz="1200" b="1" u="sng" kern="1200" smtClean="0">
                <a:solidFill>
                  <a:schemeClr val="tx1"/>
                </a:solidFill>
                <a:latin typeface="+mn-lt"/>
                <a:ea typeface="+mn-ea"/>
                <a:cs typeface="+mn-cs"/>
              </a:rPr>
              <a:t>false);</a:t>
            </a:r>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192.168.1.100/"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179512" y="1196752"/>
            <a:ext cx="8208912" cy="2088232"/>
          </a:xfrm>
        </p:spPr>
        <p:txBody>
          <a:bodyPr>
            <a:noAutofit/>
          </a:bodyPr>
          <a:lstStyle/>
          <a:p>
            <a:r>
              <a:rPr lang="zh-CN" altLang="en-US" sz="8000" b="1">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a:t>
            </a:r>
            <a:r>
              <a:rPr lang="en-US" altLang="zh-CN" sz="8000" b="1"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16</a:t>
            </a:r>
            <a:r>
              <a:rPr lang="zh-CN" altLang="en-US" sz="8000" b="1"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章</a:t>
            </a:r>
            <a:r>
              <a:rPr lang="en-US" altLang="zh-CN" sz="8000" b="1"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 </a:t>
            </a:r>
            <a:r>
              <a:rPr lang="zh-CN" altLang="en-US" sz="8000" b="1" dirty="0"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网络</a:t>
            </a:r>
            <a:r>
              <a:rPr lang="zh-CN" altLang="en-US" sz="8000" b="1" dirty="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编程</a:t>
            </a:r>
            <a:endParaRPr lang="zh-CN" altLang="zh-CN" sz="8000" b="1" dirty="0"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4" name="TextBox 3"/>
          <p:cNvSpPr txBox="1"/>
          <p:nvPr/>
        </p:nvSpPr>
        <p:spPr>
          <a:xfrm>
            <a:off x="0" y="5613047"/>
            <a:ext cx="9144000" cy="1249680"/>
          </a:xfrm>
          <a:prstGeom prst="rect">
            <a:avLst/>
          </a:prstGeom>
          <a:noFill/>
        </p:spPr>
        <p:txBody>
          <a:bodyPr wrap="square" rtlCol="0">
            <a:spAutoFit/>
          </a:bodyPr>
          <a:lstStyle/>
          <a:p>
            <a:r>
              <a:rPr lang="zh-CN" altLang="en-US" sz="4000" b="1" dirty="0"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讲师：柴林燕</a:t>
            </a:r>
            <a:endParaRPr lang="zh-CN" altLang="en-US" sz="4000" b="1" dirty="0"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endParaRPr lang="zh-CN" altLang="en-US" sz="3600" b="1" dirty="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pic>
        <p:nvPicPr>
          <p:cNvPr id="5" name="Picture 2" descr="C:\Users\shkstart\Desktop\10785352_112016256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4711"/>
          <a:stretch>
            <a:fillRect/>
          </a:stretch>
        </p:blipFill>
        <p:spPr bwMode="auto">
          <a:xfrm>
            <a:off x="4716016" y="2996952"/>
            <a:ext cx="4427984" cy="31645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940152" y="2708920"/>
            <a:ext cx="2520280" cy="316835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矩形 5"/>
          <p:cNvSpPr/>
          <p:nvPr/>
        </p:nvSpPr>
        <p:spPr>
          <a:xfrm>
            <a:off x="3491880" y="2708920"/>
            <a:ext cx="2448272" cy="316835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矩形 3"/>
          <p:cNvSpPr/>
          <p:nvPr/>
        </p:nvSpPr>
        <p:spPr>
          <a:xfrm>
            <a:off x="971600" y="2708920"/>
            <a:ext cx="2520280"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2"/>
          <p:cNvSpPr>
            <a:spLocks noGrp="1" noChangeArrowheads="1"/>
          </p:cNvSpPr>
          <p:nvPr>
            <p:ph type="title"/>
          </p:nvPr>
        </p:nvSpPr>
        <p:spPr>
          <a:xfrm>
            <a:off x="1979712" y="692696"/>
            <a:ext cx="5832648" cy="1008112"/>
          </a:xfrm>
        </p:spPr>
        <p:txBody>
          <a:bodyPr>
            <a:normAutofit/>
          </a:bodyPr>
          <a:lstStyle/>
          <a:p>
            <a:r>
              <a:rPr lang="zh-CN" altLang="en-US" b="1" dirty="0" smtClean="0">
                <a:latin typeface="+mn-lt"/>
                <a:ea typeface="宋体" panose="02010600030101010101" pitchFamily="2" charset="-122"/>
              </a:rPr>
              <a:t>网络通信协议</a:t>
            </a:r>
            <a:endParaRPr lang="en-US" altLang="zh-CN" b="1" dirty="0">
              <a:latin typeface="+mn-lt"/>
              <a:ea typeface="宋体" panose="02010600030101010101" pitchFamily="2" charset="-122"/>
            </a:endParaRPr>
          </a:p>
        </p:txBody>
      </p:sp>
      <p:graphicFrame>
        <p:nvGraphicFramePr>
          <p:cNvPr id="5" name="表格 4"/>
          <p:cNvGraphicFramePr>
            <a:graphicFrameLocks noGrp="1"/>
          </p:cNvGraphicFramePr>
          <p:nvPr/>
        </p:nvGraphicFramePr>
        <p:xfrm>
          <a:off x="971601" y="1853912"/>
          <a:ext cx="7488831" cy="4023360"/>
        </p:xfrm>
        <a:graphic>
          <a:graphicData uri="http://schemas.openxmlformats.org/drawingml/2006/table">
            <a:tbl>
              <a:tblPr firstRow="1" bandRow="1">
                <a:tableStyleId>{5940675A-B579-460E-94D1-54222C63F5DA}</a:tableStyleId>
              </a:tblPr>
              <a:tblGrid>
                <a:gridCol w="2496277"/>
                <a:gridCol w="2496277"/>
                <a:gridCol w="2496277"/>
              </a:tblGrid>
              <a:tr h="783384">
                <a:tc>
                  <a:txBody>
                    <a:bodyPr/>
                    <a:lstStyle/>
                    <a:p>
                      <a:pPr algn="ctr">
                        <a:spcBef>
                          <a:spcPts val="1200"/>
                        </a:spcBef>
                      </a:pPr>
                      <a:endParaRPr lang="en-US" altLang="zh-CN" sz="200" b="1" dirty="0" smtClean="0">
                        <a:solidFill>
                          <a:srgbClr val="C00000"/>
                        </a:solidFill>
                        <a:latin typeface="+mn-lt"/>
                        <a:ea typeface="宋体" panose="02010600030101010101" pitchFamily="2" charset="-122"/>
                      </a:endParaRPr>
                    </a:p>
                    <a:p>
                      <a:pPr algn="ctr">
                        <a:spcBef>
                          <a:spcPts val="1200"/>
                        </a:spcBef>
                      </a:pPr>
                      <a:r>
                        <a:rPr lang="en-US" altLang="zh-CN" sz="2400" b="1" dirty="0" smtClean="0">
                          <a:solidFill>
                            <a:srgbClr val="C00000"/>
                          </a:solidFill>
                          <a:latin typeface="+mn-lt"/>
                          <a:ea typeface="宋体" panose="02010600030101010101" pitchFamily="2" charset="-122"/>
                        </a:rPr>
                        <a:t>OSI</a:t>
                      </a:r>
                      <a:r>
                        <a:rPr lang="zh-CN" altLang="en-US" sz="2400" b="1" dirty="0" smtClean="0">
                          <a:solidFill>
                            <a:srgbClr val="C00000"/>
                          </a:solidFill>
                          <a:latin typeface="+mn-lt"/>
                          <a:ea typeface="宋体" panose="02010600030101010101" pitchFamily="2" charset="-122"/>
                        </a:rPr>
                        <a:t>参考模型</a:t>
                      </a:r>
                      <a:endParaRPr lang="zh-CN" altLang="en-US" sz="2400" b="1" dirty="0">
                        <a:solidFill>
                          <a:srgbClr val="C00000"/>
                        </a:solidFill>
                        <a:latin typeface="+mn-lt"/>
                        <a:ea typeface="宋体" panose="02010600030101010101" pitchFamily="2" charset="-122"/>
                      </a:endParaRPr>
                    </a:p>
                  </a:txBody>
                  <a:tcPr/>
                </a:tc>
                <a:tc>
                  <a:txBody>
                    <a:bodyPr/>
                    <a:lstStyle/>
                    <a:p>
                      <a:pPr algn="ctr">
                        <a:spcBef>
                          <a:spcPts val="2400"/>
                        </a:spcBef>
                      </a:pPr>
                      <a:endParaRPr lang="en-US" altLang="zh-CN" sz="200" b="1" dirty="0" smtClean="0">
                        <a:solidFill>
                          <a:srgbClr val="C00000"/>
                        </a:solidFill>
                        <a:latin typeface="+mn-lt"/>
                        <a:ea typeface="宋体" panose="02010600030101010101" pitchFamily="2" charset="-122"/>
                      </a:endParaRPr>
                    </a:p>
                    <a:p>
                      <a:pPr algn="ctr">
                        <a:spcBef>
                          <a:spcPts val="1200"/>
                        </a:spcBef>
                      </a:pPr>
                      <a:r>
                        <a:rPr lang="en-US" altLang="zh-CN" sz="2400" b="1" dirty="0" smtClean="0">
                          <a:solidFill>
                            <a:srgbClr val="C00000"/>
                          </a:solidFill>
                          <a:latin typeface="+mn-lt"/>
                          <a:ea typeface="宋体" panose="02010600030101010101" pitchFamily="2" charset="-122"/>
                        </a:rPr>
                        <a:t>TCP/IP</a:t>
                      </a:r>
                      <a:r>
                        <a:rPr lang="zh-CN" altLang="en-US" sz="2400" b="1" dirty="0" smtClean="0">
                          <a:solidFill>
                            <a:srgbClr val="C00000"/>
                          </a:solidFill>
                          <a:latin typeface="+mn-lt"/>
                          <a:ea typeface="宋体" panose="02010600030101010101" pitchFamily="2" charset="-122"/>
                        </a:rPr>
                        <a:t>参考模型</a:t>
                      </a:r>
                      <a:endParaRPr lang="zh-CN" altLang="en-US" sz="2400" b="1" dirty="0">
                        <a:solidFill>
                          <a:srgbClr val="C00000"/>
                        </a:solidFill>
                        <a:latin typeface="+mn-lt"/>
                        <a:ea typeface="宋体" panose="02010600030101010101" pitchFamily="2" charset="-122"/>
                      </a:endParaRPr>
                    </a:p>
                  </a:txBody>
                  <a:tcPr/>
                </a:tc>
                <a:tc>
                  <a:txBody>
                    <a:bodyPr/>
                    <a:lstStyle/>
                    <a:p>
                      <a:pPr algn="ctr"/>
                      <a:r>
                        <a:rPr lang="en-US" altLang="zh-CN" sz="2400" b="1" dirty="0" smtClean="0">
                          <a:solidFill>
                            <a:srgbClr val="C00000"/>
                          </a:solidFill>
                          <a:latin typeface="+mn-lt"/>
                          <a:ea typeface="宋体" panose="02010600030101010101" pitchFamily="2" charset="-122"/>
                        </a:rPr>
                        <a:t>TCP/IP</a:t>
                      </a:r>
                      <a:r>
                        <a:rPr lang="zh-CN" altLang="en-US" sz="2400" b="1" dirty="0" smtClean="0">
                          <a:solidFill>
                            <a:srgbClr val="C00000"/>
                          </a:solidFill>
                          <a:latin typeface="+mn-lt"/>
                          <a:ea typeface="宋体" panose="02010600030101010101" pitchFamily="2" charset="-122"/>
                        </a:rPr>
                        <a:t>参考模型各层对应协议</a:t>
                      </a:r>
                      <a:endParaRPr lang="zh-CN" altLang="en-US" sz="2400" b="1" dirty="0">
                        <a:solidFill>
                          <a:srgbClr val="C00000"/>
                        </a:solidFill>
                        <a:latin typeface="+mn-lt"/>
                        <a:ea typeface="宋体" panose="02010600030101010101" pitchFamily="2" charset="-122"/>
                      </a:endParaRPr>
                    </a:p>
                  </a:txBody>
                  <a:tcPr/>
                </a:tc>
              </a:tr>
              <a:tr h="453865">
                <a:tc>
                  <a:txBody>
                    <a:bodyPr/>
                    <a:lstStyle/>
                    <a:p>
                      <a:pPr algn="ctr"/>
                      <a:r>
                        <a:rPr lang="zh-CN" altLang="en-US" sz="2400" dirty="0" smtClean="0">
                          <a:latin typeface="+mn-lt"/>
                          <a:ea typeface="宋体" panose="02010600030101010101" pitchFamily="2" charset="-122"/>
                        </a:rPr>
                        <a:t>应用层</a:t>
                      </a:r>
                      <a:endParaRPr lang="zh-CN" altLang="en-US" sz="2400" b="1" dirty="0">
                        <a:latin typeface="+mn-lt"/>
                        <a:ea typeface="宋体" panose="02010600030101010101" pitchFamily="2" charset="-122"/>
                      </a:endParaRPr>
                    </a:p>
                  </a:txBody>
                  <a:tcPr/>
                </a:tc>
                <a:tc rowSpan="3">
                  <a:txBody>
                    <a:bodyPr/>
                    <a:lstStyle/>
                    <a:p>
                      <a:pPr algn="ctr"/>
                      <a:endParaRPr lang="en-US" altLang="zh-CN" sz="2400" dirty="0" smtClean="0">
                        <a:latin typeface="+mn-lt"/>
                        <a:ea typeface="宋体" panose="02010600030101010101" pitchFamily="2" charset="-122"/>
                      </a:endParaRPr>
                    </a:p>
                    <a:p>
                      <a:pPr algn="ctr"/>
                      <a:r>
                        <a:rPr lang="zh-CN" altLang="en-US" sz="2400" dirty="0" smtClean="0">
                          <a:latin typeface="+mn-lt"/>
                          <a:ea typeface="宋体" panose="02010600030101010101" pitchFamily="2" charset="-122"/>
                        </a:rPr>
                        <a:t>应用层</a:t>
                      </a:r>
                      <a:endParaRPr lang="zh-CN" altLang="en-US" sz="2400" b="1" dirty="0">
                        <a:latin typeface="+mn-lt"/>
                        <a:ea typeface="宋体" panose="02010600030101010101" pitchFamily="2" charset="-122"/>
                      </a:endParaRPr>
                    </a:p>
                  </a:txBody>
                  <a:tcPr/>
                </a:tc>
                <a:tc rowSpan="3">
                  <a:txBody>
                    <a:bodyPr/>
                    <a:lstStyle/>
                    <a:p>
                      <a:pPr algn="ctr"/>
                      <a:endParaRPr lang="en-US" altLang="zh-CN" sz="2400" dirty="0" smtClean="0">
                        <a:latin typeface="+mn-lt"/>
                        <a:ea typeface="宋体" panose="02010600030101010101" pitchFamily="2" charset="-122"/>
                      </a:endParaRPr>
                    </a:p>
                    <a:p>
                      <a:pPr algn="ctr"/>
                      <a:r>
                        <a:rPr lang="en-US" altLang="zh-CN" sz="2400" dirty="0" smtClean="0">
                          <a:latin typeface="+mn-lt"/>
                          <a:ea typeface="宋体" panose="02010600030101010101" pitchFamily="2" charset="-122"/>
                        </a:rPr>
                        <a:t>HTTP</a:t>
                      </a:r>
                      <a:r>
                        <a:rPr lang="zh-CN" altLang="en-US" sz="2400" dirty="0" smtClean="0">
                          <a:latin typeface="+mn-lt"/>
                          <a:ea typeface="宋体" panose="02010600030101010101" pitchFamily="2" charset="-122"/>
                        </a:rPr>
                        <a:t>、</a:t>
                      </a:r>
                      <a:r>
                        <a:rPr lang="en-US" altLang="zh-CN" sz="2400" dirty="0" smtClean="0">
                          <a:latin typeface="+mn-lt"/>
                          <a:ea typeface="宋体" panose="02010600030101010101" pitchFamily="2" charset="-122"/>
                        </a:rPr>
                        <a:t>ftp</a:t>
                      </a:r>
                      <a:r>
                        <a:rPr lang="zh-CN" altLang="en-US" sz="2400" dirty="0" smtClean="0">
                          <a:latin typeface="+mn-lt"/>
                          <a:ea typeface="宋体" panose="02010600030101010101" pitchFamily="2" charset="-122"/>
                        </a:rPr>
                        <a:t>、</a:t>
                      </a:r>
                      <a:r>
                        <a:rPr lang="en-US" altLang="zh-CN" sz="2400" dirty="0" smtClean="0">
                          <a:latin typeface="+mn-lt"/>
                          <a:ea typeface="宋体" panose="02010600030101010101" pitchFamily="2" charset="-122"/>
                        </a:rPr>
                        <a:t>telnet</a:t>
                      </a:r>
                      <a:r>
                        <a:rPr lang="zh-CN" altLang="en-US" sz="2400" dirty="0" smtClean="0">
                          <a:latin typeface="+mn-lt"/>
                          <a:ea typeface="宋体" panose="02010600030101010101" pitchFamily="2" charset="-122"/>
                        </a:rPr>
                        <a:t>、</a:t>
                      </a:r>
                      <a:r>
                        <a:rPr lang="en-US" altLang="zh-CN" sz="2400" dirty="0" smtClean="0">
                          <a:latin typeface="+mn-lt"/>
                          <a:ea typeface="宋体" panose="02010600030101010101" pitchFamily="2" charset="-122"/>
                        </a:rPr>
                        <a:t>DNS…</a:t>
                      </a:r>
                      <a:endParaRPr lang="zh-CN" altLang="en-US" sz="2400" dirty="0">
                        <a:latin typeface="+mn-lt"/>
                        <a:ea typeface="宋体" panose="02010600030101010101" pitchFamily="2" charset="-122"/>
                      </a:endParaRPr>
                    </a:p>
                  </a:txBody>
                  <a:tcPr/>
                </a:tc>
              </a:tr>
              <a:tr h="453865">
                <a:tc>
                  <a:txBody>
                    <a:bodyPr/>
                    <a:lstStyle/>
                    <a:p>
                      <a:pPr algn="ctr"/>
                      <a:r>
                        <a:rPr lang="zh-CN" altLang="en-US" sz="2400" dirty="0" smtClean="0">
                          <a:latin typeface="+mn-lt"/>
                          <a:ea typeface="宋体" panose="02010600030101010101" pitchFamily="2" charset="-122"/>
                        </a:rPr>
                        <a:t>表示层</a:t>
                      </a:r>
                      <a:endParaRPr lang="zh-CN" altLang="en-US" sz="2400" b="1" dirty="0">
                        <a:latin typeface="+mn-lt"/>
                        <a:ea typeface="宋体" panose="02010600030101010101" pitchFamily="2" charset="-122"/>
                      </a:endParaRPr>
                    </a:p>
                  </a:txBody>
                  <a:tcPr/>
                </a:tc>
                <a:tc vMerge="1">
                  <a:tcPr/>
                </a:tc>
                <a:tc vMerge="1">
                  <a:tcPr/>
                </a:tc>
              </a:tr>
              <a:tr h="453865">
                <a:tc>
                  <a:txBody>
                    <a:bodyPr/>
                    <a:lstStyle/>
                    <a:p>
                      <a:pPr algn="ctr"/>
                      <a:r>
                        <a:rPr lang="zh-CN" altLang="en-US" sz="2400" dirty="0" smtClean="0">
                          <a:latin typeface="+mn-lt"/>
                          <a:ea typeface="宋体" panose="02010600030101010101" pitchFamily="2" charset="-122"/>
                        </a:rPr>
                        <a:t>会话层</a:t>
                      </a:r>
                      <a:endParaRPr lang="zh-CN" altLang="en-US" sz="2400" b="1" dirty="0">
                        <a:latin typeface="+mn-lt"/>
                        <a:ea typeface="宋体" panose="02010600030101010101" pitchFamily="2" charset="-122"/>
                      </a:endParaRPr>
                    </a:p>
                  </a:txBody>
                  <a:tcPr/>
                </a:tc>
                <a:tc vMerge="1">
                  <a:tcPr/>
                </a:tc>
                <a:tc vMerge="1">
                  <a:tcPr/>
                </a:tc>
              </a:tr>
              <a:tr h="453865">
                <a:tc>
                  <a:txBody>
                    <a:bodyPr/>
                    <a:lstStyle/>
                    <a:p>
                      <a:pPr algn="ctr"/>
                      <a:r>
                        <a:rPr lang="zh-CN" altLang="en-US" sz="2400" dirty="0" smtClean="0">
                          <a:latin typeface="+mn-lt"/>
                          <a:ea typeface="宋体" panose="02010600030101010101" pitchFamily="2" charset="-122"/>
                        </a:rPr>
                        <a:t>传输层</a:t>
                      </a:r>
                      <a:endParaRPr lang="zh-CN" altLang="en-US" sz="2400" b="1" dirty="0">
                        <a:latin typeface="+mn-lt"/>
                        <a:ea typeface="宋体" panose="02010600030101010101" pitchFamily="2" charset="-122"/>
                      </a:endParaRPr>
                    </a:p>
                  </a:txBody>
                  <a:tcPr/>
                </a:tc>
                <a:tc>
                  <a:txBody>
                    <a:bodyPr/>
                    <a:lstStyle/>
                    <a:p>
                      <a:pPr algn="ctr"/>
                      <a:r>
                        <a:rPr lang="zh-CN" altLang="en-US" sz="2400" dirty="0" smtClean="0">
                          <a:latin typeface="+mn-lt"/>
                          <a:ea typeface="宋体" panose="02010600030101010101" pitchFamily="2" charset="-122"/>
                        </a:rPr>
                        <a:t>传输层</a:t>
                      </a:r>
                      <a:endParaRPr lang="zh-CN" altLang="en-US" sz="2400" b="1" dirty="0">
                        <a:latin typeface="+mn-lt"/>
                        <a:ea typeface="宋体" panose="02010600030101010101" pitchFamily="2" charset="-122"/>
                      </a:endParaRPr>
                    </a:p>
                  </a:txBody>
                  <a:tcPr/>
                </a:tc>
                <a:tc>
                  <a:txBody>
                    <a:bodyPr/>
                    <a:lstStyle/>
                    <a:p>
                      <a:pPr algn="ctr"/>
                      <a:r>
                        <a:rPr lang="en-US" altLang="zh-CN" sz="2400" dirty="0" smtClean="0">
                          <a:latin typeface="+mn-lt"/>
                          <a:ea typeface="宋体" panose="02010600030101010101" pitchFamily="2" charset="-122"/>
                        </a:rPr>
                        <a:t>TCP</a:t>
                      </a:r>
                      <a:r>
                        <a:rPr lang="zh-CN" altLang="en-US" sz="2400" dirty="0" smtClean="0">
                          <a:latin typeface="+mn-lt"/>
                          <a:ea typeface="宋体" panose="02010600030101010101" pitchFamily="2" charset="-122"/>
                        </a:rPr>
                        <a:t>、</a:t>
                      </a:r>
                      <a:r>
                        <a:rPr lang="en-US" altLang="zh-CN" sz="2400" dirty="0" smtClean="0">
                          <a:latin typeface="+mn-lt"/>
                          <a:ea typeface="宋体" panose="02010600030101010101" pitchFamily="2" charset="-122"/>
                        </a:rPr>
                        <a:t>UDP</a:t>
                      </a:r>
                      <a:r>
                        <a:rPr lang="zh-CN" altLang="en-US" sz="2400" dirty="0" smtClean="0">
                          <a:latin typeface="+mn-lt"/>
                          <a:ea typeface="宋体" panose="02010600030101010101" pitchFamily="2" charset="-122"/>
                        </a:rPr>
                        <a:t>、</a:t>
                      </a:r>
                      <a:r>
                        <a:rPr lang="en-US" altLang="zh-CN" sz="2400" dirty="0" smtClean="0">
                          <a:latin typeface="+mn-lt"/>
                          <a:ea typeface="宋体" panose="02010600030101010101" pitchFamily="2" charset="-122"/>
                        </a:rPr>
                        <a:t>…</a:t>
                      </a:r>
                      <a:endParaRPr lang="zh-CN" altLang="en-US" sz="2400" dirty="0">
                        <a:latin typeface="+mn-lt"/>
                        <a:ea typeface="宋体" panose="02010600030101010101" pitchFamily="2" charset="-122"/>
                      </a:endParaRPr>
                    </a:p>
                  </a:txBody>
                  <a:tcPr/>
                </a:tc>
              </a:tr>
              <a:tr h="453865">
                <a:tc>
                  <a:txBody>
                    <a:bodyPr/>
                    <a:lstStyle/>
                    <a:p>
                      <a:pPr algn="ctr"/>
                      <a:r>
                        <a:rPr lang="zh-CN" altLang="en-US" sz="2400" dirty="0" smtClean="0">
                          <a:latin typeface="+mn-lt"/>
                          <a:ea typeface="宋体" panose="02010600030101010101" pitchFamily="2" charset="-122"/>
                        </a:rPr>
                        <a:t>网络层</a:t>
                      </a:r>
                      <a:endParaRPr lang="zh-CN" altLang="en-US" sz="2400" b="1" dirty="0">
                        <a:latin typeface="+mn-lt"/>
                        <a:ea typeface="宋体" panose="02010600030101010101" pitchFamily="2" charset="-122"/>
                      </a:endParaRPr>
                    </a:p>
                  </a:txBody>
                  <a:tcPr/>
                </a:tc>
                <a:tc>
                  <a:txBody>
                    <a:bodyPr/>
                    <a:lstStyle/>
                    <a:p>
                      <a:pPr algn="ctr"/>
                      <a:r>
                        <a:rPr lang="zh-CN" altLang="en-US" sz="2400" dirty="0" smtClean="0">
                          <a:latin typeface="+mn-lt"/>
                          <a:ea typeface="宋体" panose="02010600030101010101" pitchFamily="2" charset="-122"/>
                        </a:rPr>
                        <a:t>网络层</a:t>
                      </a:r>
                      <a:endParaRPr lang="zh-CN" altLang="en-US" sz="2400" b="1" dirty="0">
                        <a:latin typeface="+mn-lt"/>
                        <a:ea typeface="宋体" panose="02010600030101010101" pitchFamily="2" charset="-122"/>
                      </a:endParaRPr>
                    </a:p>
                  </a:txBody>
                  <a:tcPr/>
                </a:tc>
                <a:tc>
                  <a:txBody>
                    <a:bodyPr/>
                    <a:lstStyle/>
                    <a:p>
                      <a:pPr algn="ctr"/>
                      <a:r>
                        <a:rPr lang="en-US" altLang="zh-CN" sz="2400" dirty="0" smtClean="0">
                          <a:latin typeface="+mn-lt"/>
                          <a:ea typeface="宋体" panose="02010600030101010101" pitchFamily="2" charset="-122"/>
                        </a:rPr>
                        <a:t>IP</a:t>
                      </a:r>
                      <a:r>
                        <a:rPr lang="zh-CN" altLang="en-US" sz="2400" dirty="0" smtClean="0">
                          <a:latin typeface="+mn-lt"/>
                          <a:ea typeface="宋体" panose="02010600030101010101" pitchFamily="2" charset="-122"/>
                        </a:rPr>
                        <a:t>、</a:t>
                      </a:r>
                      <a:r>
                        <a:rPr lang="en-US" altLang="zh-CN" sz="2400" dirty="0" smtClean="0">
                          <a:latin typeface="+mn-lt"/>
                          <a:ea typeface="宋体" panose="02010600030101010101" pitchFamily="2" charset="-122"/>
                        </a:rPr>
                        <a:t>ICMP</a:t>
                      </a:r>
                      <a:r>
                        <a:rPr lang="zh-CN" altLang="en-US" sz="2400" dirty="0" smtClean="0">
                          <a:latin typeface="+mn-lt"/>
                          <a:ea typeface="宋体" panose="02010600030101010101" pitchFamily="2" charset="-122"/>
                        </a:rPr>
                        <a:t>、</a:t>
                      </a:r>
                      <a:r>
                        <a:rPr lang="en-US" altLang="zh-CN" sz="2400" dirty="0" smtClean="0">
                          <a:latin typeface="+mn-lt"/>
                          <a:ea typeface="宋体" panose="02010600030101010101" pitchFamily="2" charset="-122"/>
                        </a:rPr>
                        <a:t>ARP…</a:t>
                      </a:r>
                      <a:endParaRPr lang="zh-CN" altLang="en-US" sz="2400" dirty="0">
                        <a:latin typeface="+mn-lt"/>
                        <a:ea typeface="宋体" panose="02010600030101010101" pitchFamily="2" charset="-122"/>
                      </a:endParaRPr>
                    </a:p>
                  </a:txBody>
                  <a:tcPr/>
                </a:tc>
              </a:tr>
              <a:tr h="453865">
                <a:tc>
                  <a:txBody>
                    <a:bodyPr/>
                    <a:lstStyle/>
                    <a:p>
                      <a:pPr algn="ctr"/>
                      <a:r>
                        <a:rPr lang="zh-CN" altLang="en-US" sz="2400" dirty="0" smtClean="0">
                          <a:latin typeface="+mn-lt"/>
                          <a:ea typeface="宋体" panose="02010600030101010101" pitchFamily="2" charset="-122"/>
                        </a:rPr>
                        <a:t>数据链路层</a:t>
                      </a:r>
                      <a:endParaRPr lang="zh-CN" altLang="en-US" sz="2400" b="1" dirty="0">
                        <a:latin typeface="+mn-lt"/>
                        <a:ea typeface="宋体" panose="02010600030101010101" pitchFamily="2" charset="-122"/>
                      </a:endParaRPr>
                    </a:p>
                  </a:txBody>
                  <a:tcPr/>
                </a:tc>
                <a:tc rowSpan="2">
                  <a:txBody>
                    <a:bodyPr/>
                    <a:lstStyle/>
                    <a:p>
                      <a:pPr algn="ctr"/>
                      <a:endParaRPr lang="en-US" altLang="zh-CN" sz="2400" dirty="0" smtClean="0">
                        <a:latin typeface="+mn-lt"/>
                        <a:ea typeface="宋体" panose="02010600030101010101" pitchFamily="2" charset="-122"/>
                      </a:endParaRPr>
                    </a:p>
                    <a:p>
                      <a:pPr algn="ctr"/>
                      <a:r>
                        <a:rPr lang="zh-CN" altLang="en-US" sz="2400" dirty="0" smtClean="0">
                          <a:latin typeface="+mn-lt"/>
                          <a:ea typeface="宋体" panose="02010600030101010101" pitchFamily="2" charset="-122"/>
                        </a:rPr>
                        <a:t>物理</a:t>
                      </a:r>
                      <a:r>
                        <a:rPr lang="en-US" altLang="zh-CN" sz="2400" dirty="0" smtClean="0">
                          <a:latin typeface="+mn-lt"/>
                          <a:ea typeface="宋体" panose="02010600030101010101" pitchFamily="2" charset="-122"/>
                        </a:rPr>
                        <a:t>+</a:t>
                      </a:r>
                      <a:r>
                        <a:rPr lang="zh-CN" altLang="en-US" sz="2400" dirty="0" smtClean="0">
                          <a:latin typeface="+mn-lt"/>
                          <a:ea typeface="宋体" panose="02010600030101010101" pitchFamily="2" charset="-122"/>
                        </a:rPr>
                        <a:t>数据链路层</a:t>
                      </a:r>
                      <a:endParaRPr lang="zh-CN" altLang="en-US" sz="2400" b="1" dirty="0">
                        <a:latin typeface="+mn-lt"/>
                        <a:ea typeface="宋体" panose="02010600030101010101" pitchFamily="2" charset="-122"/>
                      </a:endParaRPr>
                    </a:p>
                  </a:txBody>
                  <a:tcPr/>
                </a:tc>
                <a:tc rowSpan="2">
                  <a:txBody>
                    <a:bodyPr/>
                    <a:lstStyle/>
                    <a:p>
                      <a:pPr algn="ctr"/>
                      <a:endParaRPr lang="en-US" altLang="zh-CN" sz="2400" dirty="0" smtClean="0">
                        <a:latin typeface="+mn-lt"/>
                        <a:ea typeface="宋体" panose="02010600030101010101" pitchFamily="2" charset="-122"/>
                      </a:endParaRPr>
                    </a:p>
                    <a:p>
                      <a:pPr algn="ctr"/>
                      <a:r>
                        <a:rPr lang="en-US" altLang="zh-CN" sz="2400" dirty="0" smtClean="0">
                          <a:latin typeface="+mn-lt"/>
                          <a:ea typeface="宋体" panose="02010600030101010101" pitchFamily="2" charset="-122"/>
                        </a:rPr>
                        <a:t>Link</a:t>
                      </a:r>
                      <a:endParaRPr lang="zh-CN" altLang="en-US" sz="2400" dirty="0">
                        <a:latin typeface="+mn-lt"/>
                        <a:ea typeface="宋体" panose="02010600030101010101" pitchFamily="2" charset="-122"/>
                      </a:endParaRPr>
                    </a:p>
                  </a:txBody>
                  <a:tcPr/>
                </a:tc>
              </a:tr>
              <a:tr h="453865">
                <a:tc>
                  <a:txBody>
                    <a:bodyPr/>
                    <a:lstStyle/>
                    <a:p>
                      <a:pPr algn="ctr"/>
                      <a:r>
                        <a:rPr lang="zh-CN" altLang="en-US" sz="2400" dirty="0" smtClean="0">
                          <a:latin typeface="+mn-lt"/>
                          <a:ea typeface="宋体" panose="02010600030101010101" pitchFamily="2" charset="-122"/>
                        </a:rPr>
                        <a:t>物理层</a:t>
                      </a:r>
                      <a:endParaRPr lang="zh-CN" altLang="en-US" sz="2400" b="1" dirty="0">
                        <a:latin typeface="+mn-lt"/>
                        <a:ea typeface="宋体" panose="02010600030101010101" pitchFamily="2" charset="-122"/>
                      </a:endParaRPr>
                    </a:p>
                  </a:txBody>
                  <a:tcPr/>
                </a:tc>
                <a:tc vMerge="1">
                  <a:tcPr/>
                </a:tc>
                <a:tc vMerge="1">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4568" y="1900238"/>
            <a:ext cx="3428429" cy="4491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827584" y="1239729"/>
            <a:ext cx="1728192" cy="461665"/>
          </a:xfrm>
          <a:prstGeom prst="rect">
            <a:avLst/>
          </a:prstGeom>
          <a:noFill/>
        </p:spPr>
        <p:txBody>
          <a:bodyPr wrap="square" rtlCol="0">
            <a:spAutoFit/>
          </a:bodyPr>
          <a:lstStyle/>
          <a:p>
            <a:r>
              <a:rPr lang="zh-CN" altLang="en-US" sz="2400" b="1" dirty="0" smtClean="0">
                <a:latin typeface="宋体" panose="02010600030101010101" pitchFamily="2" charset="-122"/>
                <a:ea typeface="宋体" panose="02010600030101010101" pitchFamily="2" charset="-122"/>
              </a:rPr>
              <a:t>数据封装</a:t>
            </a:r>
            <a:endParaRPr lang="zh-CN" altLang="en-US" sz="2400" b="1" dirty="0">
              <a:latin typeface="宋体" panose="02010600030101010101" pitchFamily="2" charset="-122"/>
              <a:ea typeface="宋体" panose="02010600030101010101" pitchFamily="2" charset="-122"/>
            </a:endParaRPr>
          </a:p>
        </p:txBody>
      </p:sp>
      <p:sp>
        <p:nvSpPr>
          <p:cNvPr id="4" name="TextBox 3"/>
          <p:cNvSpPr txBox="1"/>
          <p:nvPr/>
        </p:nvSpPr>
        <p:spPr>
          <a:xfrm>
            <a:off x="6156176" y="1239729"/>
            <a:ext cx="1728192" cy="461665"/>
          </a:xfrm>
          <a:prstGeom prst="rect">
            <a:avLst/>
          </a:prstGeom>
          <a:noFill/>
        </p:spPr>
        <p:txBody>
          <a:bodyPr wrap="square" rtlCol="0">
            <a:spAutoFit/>
          </a:bodyPr>
          <a:lstStyle/>
          <a:p>
            <a:r>
              <a:rPr lang="zh-CN" altLang="en-US" sz="2400" b="1" dirty="0" smtClean="0">
                <a:latin typeface="宋体" panose="02010600030101010101" pitchFamily="2" charset="-122"/>
                <a:ea typeface="宋体" panose="02010600030101010101" pitchFamily="2" charset="-122"/>
              </a:rPr>
              <a:t>数据拆封</a:t>
            </a:r>
            <a:endParaRPr lang="zh-CN" altLang="en-US" sz="2400" b="1" dirty="0">
              <a:latin typeface="宋体" panose="02010600030101010101" pitchFamily="2" charset="-122"/>
              <a:ea typeface="宋体" panose="02010600030101010101" pitchFamily="2" charset="-122"/>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898881"/>
            <a:ext cx="1728192" cy="4493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箭头连接符 4"/>
          <p:cNvCxnSpPr/>
          <p:nvPr/>
        </p:nvCxnSpPr>
        <p:spPr>
          <a:xfrm>
            <a:off x="3779912" y="5733256"/>
            <a:ext cx="21602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3779912" y="6021288"/>
            <a:ext cx="21602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16-3 InetAddress</a:t>
            </a:r>
            <a:r>
              <a:rPr lang="zh-CN" altLang="en-US" sz="4800" smtClean="0">
                <a:solidFill>
                  <a:schemeClr val="bg1"/>
                </a:solidFill>
                <a:ea typeface="隶书" panose="02010509060101010101" pitchFamily="49" charset="-122"/>
              </a:rPr>
              <a:t>类</a:t>
            </a:r>
            <a:endParaRPr lang="zh-CN" altLang="en-US" sz="4800" dirty="0">
              <a:solidFill>
                <a:schemeClr val="bg1"/>
              </a:solidFill>
              <a:ea typeface="隶书" panose="020105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195736" y="620688"/>
            <a:ext cx="5400600" cy="1008112"/>
          </a:xfrm>
        </p:spPr>
        <p:txBody>
          <a:bodyPr>
            <a:normAutofit fontScale="90000"/>
          </a:bodyPr>
          <a:lstStyle/>
          <a:p>
            <a:r>
              <a:rPr lang="zh-CN" altLang="en-US" sz="4000" b="1" dirty="0" smtClean="0">
                <a:latin typeface="+mn-lt"/>
                <a:ea typeface="宋体" panose="02010600030101010101" pitchFamily="2" charset="-122"/>
              </a:rPr>
              <a:t>通讯要素</a:t>
            </a:r>
            <a:r>
              <a:rPr lang="en-US" altLang="zh-CN" sz="4000" b="1" dirty="0" smtClean="0">
                <a:latin typeface="+mn-lt"/>
                <a:ea typeface="宋体" panose="02010600030101010101" pitchFamily="2" charset="-122"/>
              </a:rPr>
              <a:t>1</a:t>
            </a:r>
            <a:r>
              <a:rPr lang="zh-CN" altLang="en-US" sz="4000" b="1" dirty="0" smtClean="0">
                <a:latin typeface="+mn-lt"/>
                <a:ea typeface="宋体" panose="02010600030101010101" pitchFamily="2" charset="-122"/>
              </a:rPr>
              <a:t>：</a:t>
            </a:r>
            <a:r>
              <a:rPr lang="en-US" altLang="zh-CN" sz="4000" b="1" dirty="0" smtClean="0">
                <a:latin typeface="+mn-lt"/>
                <a:ea typeface="宋体" panose="02010600030101010101" pitchFamily="2" charset="-122"/>
              </a:rPr>
              <a:t>IP </a:t>
            </a:r>
            <a:r>
              <a:rPr lang="zh-CN" altLang="en-US" sz="4000" b="1" dirty="0" smtClean="0">
                <a:latin typeface="+mn-lt"/>
                <a:ea typeface="宋体" panose="02010600030101010101" pitchFamily="2" charset="-122"/>
              </a:rPr>
              <a:t>和 端口号</a:t>
            </a:r>
            <a:endParaRPr lang="en-US" altLang="zh-CN" sz="4000" b="1" dirty="0">
              <a:latin typeface="+mn-lt"/>
              <a:ea typeface="宋体" panose="02010600030101010101" pitchFamily="2" charset="-122"/>
            </a:endParaRPr>
          </a:p>
        </p:txBody>
      </p:sp>
      <p:sp>
        <p:nvSpPr>
          <p:cNvPr id="57347" name="Rectangle 3"/>
          <p:cNvSpPr>
            <a:spLocks noGrp="1" noChangeArrowheads="1"/>
          </p:cNvSpPr>
          <p:nvPr>
            <p:ph type="body" idx="1"/>
          </p:nvPr>
        </p:nvSpPr>
        <p:spPr>
          <a:xfrm>
            <a:off x="323528" y="1484784"/>
            <a:ext cx="8640960" cy="5040560"/>
          </a:xfrm>
        </p:spPr>
        <p:txBody>
          <a:bodyPr>
            <a:normAutofit fontScale="92500" lnSpcReduction="10000"/>
          </a:bodyPr>
          <a:lstStyle/>
          <a:p>
            <a:pPr>
              <a:buFont typeface="Wingdings" panose="05000000000000000000" pitchFamily="2" charset="2"/>
              <a:buChar char="l"/>
            </a:pPr>
            <a:r>
              <a:rPr lang="zh-CN" altLang="en-US" b="1" dirty="0">
                <a:ea typeface="宋体" panose="02010600030101010101" pitchFamily="2" charset="-122"/>
                <a:cs typeface="Arial Unicode MS" pitchFamily="34" charset="-122"/>
              </a:rPr>
              <a:t> </a:t>
            </a:r>
            <a:r>
              <a:rPr lang="en-US" altLang="zh-CN" b="1" dirty="0" smtClean="0">
                <a:ea typeface="宋体" panose="02010600030101010101" pitchFamily="2" charset="-122"/>
                <a:cs typeface="Arial Unicode MS" pitchFamily="34" charset="-122"/>
              </a:rPr>
              <a:t>IP </a:t>
            </a:r>
            <a:r>
              <a:rPr lang="zh-CN" altLang="en-US" b="1" dirty="0" smtClean="0">
                <a:ea typeface="宋体" panose="02010600030101010101" pitchFamily="2" charset="-122"/>
                <a:cs typeface="Arial Unicode MS" pitchFamily="34" charset="-122"/>
              </a:rPr>
              <a:t>地址：</a:t>
            </a:r>
            <a:r>
              <a:rPr lang="en-US" altLang="zh-CN" dirty="0" err="1" smtClean="0">
                <a:ea typeface="宋体" panose="02010600030101010101" pitchFamily="2" charset="-122"/>
                <a:cs typeface="Arial Unicode MS" pitchFamily="34" charset="-122"/>
              </a:rPr>
              <a:t>InetAddress</a:t>
            </a:r>
            <a:endParaRPr lang="en-US" altLang="zh-CN" dirty="0" smtClean="0">
              <a:ea typeface="宋体" panose="02010600030101010101" pitchFamily="2" charset="-122"/>
              <a:cs typeface="Arial Unicode MS" pitchFamily="34" charset="-122"/>
            </a:endParaRPr>
          </a:p>
          <a:p>
            <a:pPr lvl="1">
              <a:buFont typeface="Wingdings" panose="05000000000000000000" pitchFamily="2" charset="2"/>
              <a:buChar char="Ø"/>
            </a:pPr>
            <a:r>
              <a:rPr lang="zh-CN" altLang="en-US" dirty="0" smtClean="0">
                <a:ea typeface="宋体" panose="02010600030101010101" pitchFamily="2" charset="-122"/>
                <a:cs typeface="Arial Unicode MS" pitchFamily="34" charset="-122"/>
              </a:rPr>
              <a:t>唯一的标识 </a:t>
            </a:r>
            <a:r>
              <a:rPr lang="en-US" altLang="zh-CN" dirty="0" smtClean="0">
                <a:ea typeface="宋体" panose="02010600030101010101" pitchFamily="2" charset="-122"/>
                <a:cs typeface="Arial Unicode MS" pitchFamily="34" charset="-122"/>
              </a:rPr>
              <a:t>Internet </a:t>
            </a:r>
            <a:r>
              <a:rPr lang="zh-CN" altLang="en-US" dirty="0" smtClean="0">
                <a:ea typeface="宋体" panose="02010600030101010101" pitchFamily="2" charset="-122"/>
                <a:cs typeface="Arial Unicode MS" pitchFamily="34" charset="-122"/>
              </a:rPr>
              <a:t>上</a:t>
            </a:r>
            <a:r>
              <a:rPr lang="zh-CN" altLang="en-US" dirty="0">
                <a:ea typeface="宋体" panose="02010600030101010101" pitchFamily="2" charset="-122"/>
                <a:cs typeface="Arial Unicode MS" pitchFamily="34" charset="-122"/>
              </a:rPr>
              <a:t>的</a:t>
            </a:r>
            <a:r>
              <a:rPr lang="zh-CN" altLang="en-US" dirty="0" smtClean="0">
                <a:ea typeface="宋体" panose="02010600030101010101" pitchFamily="2" charset="-122"/>
                <a:cs typeface="Arial Unicode MS" pitchFamily="34" charset="-122"/>
              </a:rPr>
              <a:t>计算机</a:t>
            </a:r>
            <a:endParaRPr lang="en-US" altLang="zh-CN" dirty="0" smtClean="0">
              <a:ea typeface="宋体" panose="02010600030101010101" pitchFamily="2" charset="-122"/>
              <a:cs typeface="Arial Unicode MS" pitchFamily="34" charset="-122"/>
            </a:endParaRPr>
          </a:p>
          <a:p>
            <a:pPr lvl="1">
              <a:buFont typeface="Wingdings" panose="05000000000000000000" pitchFamily="2" charset="2"/>
              <a:buChar char="Ø"/>
            </a:pPr>
            <a:r>
              <a:rPr lang="zh-CN" altLang="en-US" dirty="0" smtClean="0">
                <a:ea typeface="宋体" panose="02010600030101010101" pitchFamily="2" charset="-122"/>
                <a:cs typeface="Arial Unicode MS" pitchFamily="34" charset="-122"/>
              </a:rPr>
              <a:t>本地回环地址</a:t>
            </a:r>
            <a:r>
              <a:rPr lang="en-US" altLang="zh-CN" dirty="0" smtClean="0">
                <a:ea typeface="宋体" panose="02010600030101010101" pitchFamily="2" charset="-122"/>
                <a:cs typeface="Arial Unicode MS" pitchFamily="34" charset="-122"/>
              </a:rPr>
              <a:t>(</a:t>
            </a:r>
            <a:r>
              <a:rPr lang="en-US" altLang="zh-CN" dirty="0" err="1" smtClean="0">
                <a:ea typeface="宋体" panose="02010600030101010101" pitchFamily="2" charset="-122"/>
                <a:cs typeface="Arial Unicode MS" pitchFamily="34" charset="-122"/>
              </a:rPr>
              <a:t>hostAddress</a:t>
            </a:r>
            <a:r>
              <a:rPr lang="en-US" altLang="zh-CN" dirty="0" smtClean="0">
                <a:ea typeface="宋体" panose="02010600030101010101" pitchFamily="2" charset="-122"/>
                <a:cs typeface="Arial Unicode MS" pitchFamily="34" charset="-122"/>
              </a:rPr>
              <a:t>)</a:t>
            </a:r>
            <a:r>
              <a:rPr lang="zh-CN" altLang="en-US" dirty="0" smtClean="0">
                <a:ea typeface="宋体" panose="02010600030101010101" pitchFamily="2" charset="-122"/>
                <a:cs typeface="Arial Unicode MS" pitchFamily="34" charset="-122"/>
              </a:rPr>
              <a:t>：</a:t>
            </a:r>
            <a:r>
              <a:rPr lang="en-US" altLang="zh-CN" dirty="0" smtClean="0">
                <a:ea typeface="宋体" panose="02010600030101010101" pitchFamily="2" charset="-122"/>
                <a:cs typeface="Arial Unicode MS" pitchFamily="34" charset="-122"/>
              </a:rPr>
              <a:t>127.0.0.1      </a:t>
            </a:r>
            <a:r>
              <a:rPr lang="zh-CN" altLang="en-US" dirty="0" smtClean="0">
                <a:ea typeface="宋体" panose="02010600030101010101" pitchFamily="2" charset="-122"/>
                <a:cs typeface="Arial Unicode MS" pitchFamily="34" charset="-122"/>
              </a:rPr>
              <a:t>主机名</a:t>
            </a:r>
            <a:r>
              <a:rPr lang="en-US" altLang="zh-CN" dirty="0" smtClean="0">
                <a:ea typeface="宋体" panose="02010600030101010101" pitchFamily="2" charset="-122"/>
                <a:cs typeface="Arial Unicode MS" pitchFamily="34" charset="-122"/>
              </a:rPr>
              <a:t>(</a:t>
            </a:r>
            <a:r>
              <a:rPr lang="en-US" altLang="zh-CN" dirty="0" err="1" smtClean="0">
                <a:ea typeface="宋体" panose="02010600030101010101" pitchFamily="2" charset="-122"/>
                <a:cs typeface="Arial Unicode MS" pitchFamily="34" charset="-122"/>
              </a:rPr>
              <a:t>hostName</a:t>
            </a:r>
            <a:r>
              <a:rPr lang="en-US" altLang="zh-CN" dirty="0" smtClean="0">
                <a:ea typeface="宋体" panose="02010600030101010101" pitchFamily="2" charset="-122"/>
                <a:cs typeface="Arial Unicode MS" pitchFamily="34" charset="-122"/>
              </a:rPr>
              <a:t>)</a:t>
            </a:r>
            <a:r>
              <a:rPr lang="zh-CN" altLang="en-US" dirty="0" smtClean="0">
                <a:ea typeface="宋体" panose="02010600030101010101" pitchFamily="2" charset="-122"/>
                <a:cs typeface="Arial Unicode MS" pitchFamily="34" charset="-122"/>
              </a:rPr>
              <a:t>：</a:t>
            </a:r>
            <a:r>
              <a:rPr lang="en-US" altLang="zh-CN" dirty="0" err="1" smtClean="0">
                <a:ea typeface="宋体" panose="02010600030101010101" pitchFamily="2" charset="-122"/>
                <a:cs typeface="Arial Unicode MS" pitchFamily="34" charset="-122"/>
              </a:rPr>
              <a:t>localhost</a:t>
            </a:r>
            <a:endParaRPr lang="en-US" altLang="zh-CN" dirty="0" smtClean="0">
              <a:ea typeface="宋体" panose="02010600030101010101" pitchFamily="2" charset="-122"/>
              <a:cs typeface="Arial Unicode MS" pitchFamily="34" charset="-122"/>
            </a:endParaRPr>
          </a:p>
          <a:p>
            <a:pPr lvl="1">
              <a:buFont typeface="Wingdings" panose="05000000000000000000" pitchFamily="2" charset="2"/>
              <a:buChar char="Ø"/>
            </a:pPr>
            <a:r>
              <a:rPr lang="zh-CN" altLang="en-US" dirty="0" smtClean="0">
                <a:ea typeface="宋体" panose="02010600030101010101" pitchFamily="2" charset="-122"/>
                <a:cs typeface="Arial Unicode MS" pitchFamily="34" charset="-122"/>
              </a:rPr>
              <a:t>不易记忆</a:t>
            </a:r>
            <a:endParaRPr lang="en-US" altLang="zh-CN" dirty="0">
              <a:ea typeface="宋体" panose="02010600030101010101" pitchFamily="2" charset="-122"/>
              <a:cs typeface="Arial Unicode MS" pitchFamily="34" charset="-122"/>
            </a:endParaRPr>
          </a:p>
          <a:p>
            <a:pPr marL="342900" lvl="1" indent="-342900">
              <a:spcBef>
                <a:spcPts val="1800"/>
              </a:spcBef>
              <a:buFont typeface="Wingdings" panose="05000000000000000000" pitchFamily="2" charset="2"/>
              <a:buChar char="l"/>
            </a:pPr>
            <a:r>
              <a:rPr lang="zh-CN" altLang="en-US" sz="2800" b="1" dirty="0" smtClean="0">
                <a:ea typeface="宋体" panose="02010600030101010101" pitchFamily="2" charset="-122"/>
                <a:cs typeface="Arial Unicode MS" pitchFamily="34" charset="-122"/>
              </a:rPr>
              <a:t>端口</a:t>
            </a:r>
            <a:r>
              <a:rPr lang="zh-CN" altLang="en-US" sz="2800" b="1" dirty="0">
                <a:ea typeface="宋体" panose="02010600030101010101" pitchFamily="2" charset="-122"/>
                <a:cs typeface="Arial Unicode MS" pitchFamily="34" charset="-122"/>
              </a:rPr>
              <a:t>号</a:t>
            </a:r>
            <a:r>
              <a:rPr lang="zh-CN" altLang="en-US" sz="2800" dirty="0">
                <a:ea typeface="宋体" panose="02010600030101010101" pitchFamily="2" charset="-122"/>
                <a:cs typeface="Arial Unicode MS" pitchFamily="34" charset="-122"/>
              </a:rPr>
              <a:t>标识正在计算机上运行的进程（程序</a:t>
            </a:r>
            <a:r>
              <a:rPr lang="zh-CN" altLang="en-US" sz="2800" dirty="0" smtClean="0">
                <a:ea typeface="宋体" panose="02010600030101010101" pitchFamily="2" charset="-122"/>
                <a:cs typeface="Arial Unicode MS" pitchFamily="34" charset="-122"/>
              </a:rPr>
              <a:t>）</a:t>
            </a:r>
            <a:endParaRPr lang="en-US" altLang="zh-CN" sz="2800" dirty="0">
              <a:ea typeface="宋体" panose="02010600030101010101" pitchFamily="2" charset="-122"/>
              <a:cs typeface="Arial Unicode MS" pitchFamily="34" charset="-122"/>
            </a:endParaRPr>
          </a:p>
          <a:p>
            <a:pPr marL="742950" lvl="2" indent="-342900">
              <a:buFont typeface="Wingdings" panose="05000000000000000000" pitchFamily="2" charset="2"/>
              <a:buChar char="Ø"/>
            </a:pPr>
            <a:r>
              <a:rPr lang="zh-CN" altLang="en-US" sz="2400" dirty="0" smtClean="0">
                <a:ea typeface="宋体" panose="02010600030101010101" pitchFamily="2" charset="-122"/>
                <a:cs typeface="Arial Unicode MS" pitchFamily="34" charset="-122"/>
              </a:rPr>
              <a:t>不同的进程有不同的端口号</a:t>
            </a:r>
            <a:endParaRPr lang="en-US" altLang="zh-CN" sz="2400" dirty="0" smtClean="0">
              <a:ea typeface="宋体" panose="02010600030101010101" pitchFamily="2" charset="-122"/>
              <a:cs typeface="Arial Unicode MS" pitchFamily="34" charset="-122"/>
            </a:endParaRPr>
          </a:p>
          <a:p>
            <a:pPr marL="742950" lvl="2" indent="-342900">
              <a:buFont typeface="Wingdings" panose="05000000000000000000" pitchFamily="2" charset="2"/>
              <a:buChar char="Ø"/>
            </a:pPr>
            <a:r>
              <a:rPr lang="zh-CN" altLang="en-US" sz="2400" dirty="0">
                <a:ea typeface="宋体" panose="02010600030101010101" pitchFamily="2" charset="-122"/>
                <a:cs typeface="Arial Unicode MS" pitchFamily="34" charset="-122"/>
              </a:rPr>
              <a:t>被规定为一个 </a:t>
            </a:r>
            <a:r>
              <a:rPr lang="en-US" altLang="zh-CN" sz="2400" dirty="0">
                <a:ea typeface="宋体" panose="02010600030101010101" pitchFamily="2" charset="-122"/>
                <a:cs typeface="Arial Unicode MS" pitchFamily="34" charset="-122"/>
              </a:rPr>
              <a:t>16 </a:t>
            </a:r>
            <a:r>
              <a:rPr lang="zh-CN" altLang="en-US" sz="2400" dirty="0">
                <a:ea typeface="宋体" panose="02010600030101010101" pitchFamily="2" charset="-122"/>
                <a:cs typeface="Arial Unicode MS" pitchFamily="34" charset="-122"/>
              </a:rPr>
              <a:t>位的整数 </a:t>
            </a:r>
            <a:r>
              <a:rPr lang="en-US" altLang="zh-CN" sz="2400" dirty="0">
                <a:ea typeface="宋体" panose="02010600030101010101" pitchFamily="2" charset="-122"/>
                <a:cs typeface="Arial Unicode MS" pitchFamily="34" charset="-122"/>
              </a:rPr>
              <a:t>0~65535</a:t>
            </a:r>
            <a:r>
              <a:rPr lang="zh-CN" altLang="en-US" sz="2400" dirty="0">
                <a:ea typeface="宋体" panose="02010600030101010101" pitchFamily="2" charset="-122"/>
                <a:cs typeface="Arial Unicode MS" pitchFamily="34" charset="-122"/>
              </a:rPr>
              <a:t>。其中，</a:t>
            </a:r>
            <a:r>
              <a:rPr lang="en-US" altLang="zh-CN" sz="2400" dirty="0">
                <a:ea typeface="宋体" panose="02010600030101010101" pitchFamily="2" charset="-122"/>
                <a:cs typeface="Arial Unicode MS" pitchFamily="34" charset="-122"/>
              </a:rPr>
              <a:t>0~1023</a:t>
            </a:r>
            <a:r>
              <a:rPr lang="zh-CN" altLang="en-US" sz="2400" dirty="0">
                <a:ea typeface="宋体" panose="02010600030101010101" pitchFamily="2" charset="-122"/>
                <a:cs typeface="Arial Unicode MS" pitchFamily="34" charset="-122"/>
              </a:rPr>
              <a:t>被预先定义的服务通信占用</a:t>
            </a:r>
            <a:r>
              <a:rPr lang="zh-CN" altLang="en-US" sz="2400">
                <a:ea typeface="宋体" panose="02010600030101010101" pitchFamily="2" charset="-122"/>
                <a:cs typeface="Arial Unicode MS" pitchFamily="34" charset="-122"/>
              </a:rPr>
              <a:t>（</a:t>
            </a:r>
            <a:r>
              <a:rPr lang="zh-CN" altLang="en-US" sz="2400" smtClean="0">
                <a:ea typeface="宋体" panose="02010600030101010101" pitchFamily="2" charset="-122"/>
                <a:cs typeface="Arial Unicode MS" pitchFamily="34" charset="-122"/>
              </a:rPr>
              <a:t>如</a:t>
            </a:r>
            <a:r>
              <a:rPr lang="en-US" altLang="zh-CN" sz="2400">
                <a:ea typeface="宋体" panose="02010600030101010101" pitchFamily="2" charset="-122"/>
                <a:cs typeface="Arial Unicode MS" pitchFamily="34" charset="-122"/>
              </a:rPr>
              <a:t>http</a:t>
            </a:r>
            <a:r>
              <a:rPr lang="zh-CN" altLang="en-US" sz="2400">
                <a:ea typeface="宋体" panose="02010600030101010101" pitchFamily="2" charset="-122"/>
                <a:cs typeface="Arial Unicode MS" pitchFamily="34" charset="-122"/>
              </a:rPr>
              <a:t>占用端口</a:t>
            </a:r>
            <a:r>
              <a:rPr lang="en-US" altLang="zh-CN" sz="2400" smtClean="0">
                <a:ea typeface="宋体" panose="02010600030101010101" pitchFamily="2" charset="-122"/>
                <a:cs typeface="Arial Unicode MS" pitchFamily="34" charset="-122"/>
              </a:rPr>
              <a:t>80</a:t>
            </a:r>
            <a:r>
              <a:rPr lang="zh-CN" altLang="en-US" sz="2400" smtClean="0">
                <a:ea typeface="宋体" panose="02010600030101010101" pitchFamily="2" charset="-122"/>
                <a:cs typeface="Arial Unicode MS" pitchFamily="34" charset="-122"/>
              </a:rPr>
              <a:t>，</a:t>
            </a:r>
            <a:r>
              <a:rPr lang="en-US" altLang="zh-CN" sz="2400" smtClean="0">
                <a:ea typeface="宋体" panose="02010600030101010101" pitchFamily="2" charset="-122"/>
                <a:cs typeface="Arial Unicode MS" pitchFamily="34" charset="-122"/>
              </a:rPr>
              <a:t>Tomcat</a:t>
            </a:r>
            <a:r>
              <a:rPr lang="zh-CN" altLang="en-US" sz="2400" smtClean="0">
                <a:ea typeface="宋体" panose="02010600030101010101" pitchFamily="2" charset="-122"/>
                <a:cs typeface="Arial Unicode MS" pitchFamily="34" charset="-122"/>
              </a:rPr>
              <a:t>占用端口</a:t>
            </a:r>
            <a:r>
              <a:rPr lang="en-US" altLang="zh-CN" sz="2400" smtClean="0">
                <a:ea typeface="宋体" panose="02010600030101010101" pitchFamily="2" charset="-122"/>
                <a:cs typeface="Arial Unicode MS" pitchFamily="34" charset="-122"/>
              </a:rPr>
              <a:t>8080</a:t>
            </a:r>
            <a:r>
              <a:rPr lang="zh-CN" altLang="en-US" sz="2400" smtClean="0">
                <a:ea typeface="宋体" panose="02010600030101010101" pitchFamily="2" charset="-122"/>
                <a:cs typeface="Arial Unicode MS" pitchFamily="34" charset="-122"/>
              </a:rPr>
              <a:t>，</a:t>
            </a:r>
            <a:r>
              <a:rPr lang="en-US" altLang="zh-CN" sz="2400" smtClean="0">
                <a:ea typeface="宋体" panose="02010600030101010101" pitchFamily="2" charset="-122"/>
                <a:cs typeface="Arial Unicode MS" pitchFamily="34" charset="-122"/>
              </a:rPr>
              <a:t>MySql</a:t>
            </a:r>
            <a:r>
              <a:rPr lang="zh-CN" altLang="en-US" sz="2400" dirty="0" smtClean="0">
                <a:ea typeface="宋体" panose="02010600030101010101" pitchFamily="2" charset="-122"/>
                <a:cs typeface="Arial Unicode MS" pitchFamily="34" charset="-122"/>
              </a:rPr>
              <a:t>占用</a:t>
            </a:r>
            <a:r>
              <a:rPr lang="zh-CN" altLang="en-US" sz="2400" smtClean="0">
                <a:ea typeface="宋体" panose="02010600030101010101" pitchFamily="2" charset="-122"/>
                <a:cs typeface="Arial Unicode MS" pitchFamily="34" charset="-122"/>
              </a:rPr>
              <a:t>端口</a:t>
            </a:r>
            <a:r>
              <a:rPr lang="en-US" altLang="zh-CN" sz="2400" smtClean="0">
                <a:ea typeface="宋体" panose="02010600030101010101" pitchFamily="2" charset="-122"/>
                <a:cs typeface="Arial Unicode MS" pitchFamily="34" charset="-122"/>
              </a:rPr>
              <a:t>3306,Oracle</a:t>
            </a:r>
            <a:r>
              <a:rPr lang="zh-CN" altLang="en-US" sz="2400" smtClean="0">
                <a:ea typeface="宋体" panose="02010600030101010101" pitchFamily="2" charset="-122"/>
                <a:cs typeface="Arial Unicode MS" pitchFamily="34" charset="-122"/>
              </a:rPr>
              <a:t>占用端口</a:t>
            </a:r>
            <a:r>
              <a:rPr lang="en-US" altLang="zh-CN" sz="2400" smtClean="0">
                <a:ea typeface="宋体" panose="02010600030101010101" pitchFamily="2" charset="-122"/>
                <a:cs typeface="Arial Unicode MS" pitchFamily="34" charset="-122"/>
              </a:rPr>
              <a:t>1521</a:t>
            </a:r>
            <a:r>
              <a:rPr lang="zh-CN" altLang="en-US" sz="2400" smtClean="0">
                <a:ea typeface="宋体" panose="02010600030101010101" pitchFamily="2" charset="-122"/>
                <a:cs typeface="Arial Unicode MS" pitchFamily="34" charset="-122"/>
              </a:rPr>
              <a:t>等</a:t>
            </a:r>
            <a:r>
              <a:rPr lang="zh-CN" altLang="en-US" sz="2400" dirty="0">
                <a:ea typeface="宋体" panose="02010600030101010101" pitchFamily="2" charset="-122"/>
                <a:cs typeface="Arial Unicode MS" pitchFamily="34" charset="-122"/>
              </a:rPr>
              <a:t>）。除非我们需要访问这些特定服务，否则，就</a:t>
            </a:r>
            <a:r>
              <a:rPr lang="zh-CN" altLang="en-US" sz="2400" b="1" dirty="0">
                <a:solidFill>
                  <a:srgbClr val="0000FF"/>
                </a:solidFill>
                <a:ea typeface="宋体" panose="02010600030101010101" pitchFamily="2" charset="-122"/>
                <a:cs typeface="Arial Unicode MS" pitchFamily="34" charset="-122"/>
              </a:rPr>
              <a:t>应该使用 </a:t>
            </a:r>
            <a:r>
              <a:rPr lang="en-US" altLang="zh-CN" sz="2400" b="1" dirty="0">
                <a:solidFill>
                  <a:srgbClr val="0000FF"/>
                </a:solidFill>
                <a:ea typeface="宋体" panose="02010600030101010101" pitchFamily="2" charset="-122"/>
                <a:cs typeface="Arial Unicode MS" pitchFamily="34" charset="-122"/>
              </a:rPr>
              <a:t>1024~65535 </a:t>
            </a:r>
            <a:r>
              <a:rPr lang="zh-CN" altLang="en-US" sz="2400" b="1" dirty="0">
                <a:solidFill>
                  <a:srgbClr val="0000FF"/>
                </a:solidFill>
                <a:ea typeface="宋体" panose="02010600030101010101" pitchFamily="2" charset="-122"/>
                <a:cs typeface="Arial Unicode MS" pitchFamily="34" charset="-122"/>
              </a:rPr>
              <a:t>这些端口中的某一个进行通信，以免发生端口冲突</a:t>
            </a:r>
            <a:r>
              <a:rPr lang="zh-CN" altLang="en-US" sz="2400" dirty="0">
                <a:ea typeface="宋体" panose="02010600030101010101" pitchFamily="2" charset="-122"/>
                <a:cs typeface="Arial Unicode MS" pitchFamily="34" charset="-122"/>
              </a:rPr>
              <a:t>。 </a:t>
            </a:r>
            <a:endParaRPr lang="en-US" altLang="zh-CN" sz="2400" dirty="0" smtClean="0">
              <a:ea typeface="宋体" panose="02010600030101010101" pitchFamily="2" charset="-122"/>
              <a:cs typeface="Arial Unicode MS" pitchFamily="34" charset="-122"/>
            </a:endParaRPr>
          </a:p>
          <a:p>
            <a:pPr>
              <a:spcBef>
                <a:spcPts val="1800"/>
              </a:spcBef>
              <a:buFont typeface="Wingdings" panose="05000000000000000000" pitchFamily="2" charset="2"/>
              <a:buChar char="l"/>
            </a:pPr>
            <a:r>
              <a:rPr lang="zh-CN" altLang="en-US" sz="2400" b="1" dirty="0" smtClean="0">
                <a:solidFill>
                  <a:srgbClr val="0000FF"/>
                </a:solidFill>
                <a:ea typeface="宋体" panose="02010600030101010101" pitchFamily="2" charset="-122"/>
                <a:cs typeface="Arial Unicode MS" pitchFamily="34" charset="-122"/>
              </a:rPr>
              <a:t>端口</a:t>
            </a:r>
            <a:r>
              <a:rPr lang="zh-CN" altLang="en-US" sz="2400" b="1" dirty="0">
                <a:solidFill>
                  <a:srgbClr val="0000FF"/>
                </a:solidFill>
                <a:ea typeface="宋体" panose="02010600030101010101" pitchFamily="2" charset="-122"/>
                <a:cs typeface="Arial Unicode MS" pitchFamily="34" charset="-122"/>
              </a:rPr>
              <a:t>号与</a:t>
            </a:r>
            <a:r>
              <a:rPr lang="en-US" altLang="zh-CN" sz="2400" b="1" dirty="0">
                <a:solidFill>
                  <a:srgbClr val="0000FF"/>
                </a:solidFill>
                <a:ea typeface="宋体" panose="02010600030101010101" pitchFamily="2" charset="-122"/>
                <a:cs typeface="Arial Unicode MS" pitchFamily="34" charset="-122"/>
              </a:rPr>
              <a:t>IP</a:t>
            </a:r>
            <a:r>
              <a:rPr lang="zh-CN" altLang="en-US" sz="2400" b="1" dirty="0">
                <a:solidFill>
                  <a:srgbClr val="0000FF"/>
                </a:solidFill>
                <a:ea typeface="宋体" panose="02010600030101010101" pitchFamily="2" charset="-122"/>
                <a:cs typeface="Arial Unicode MS" pitchFamily="34" charset="-122"/>
              </a:rPr>
              <a:t>地址的组合得出一个网络套</a:t>
            </a:r>
            <a:r>
              <a:rPr lang="zh-CN" altLang="en-US" sz="2400" b="1">
                <a:solidFill>
                  <a:srgbClr val="0000FF"/>
                </a:solidFill>
                <a:ea typeface="宋体" panose="02010600030101010101" pitchFamily="2" charset="-122"/>
                <a:cs typeface="Arial Unicode MS" pitchFamily="34" charset="-122"/>
              </a:rPr>
              <a:t>接</a:t>
            </a:r>
            <a:r>
              <a:rPr lang="zh-CN" altLang="en-US" sz="2400" b="1" smtClean="0">
                <a:solidFill>
                  <a:srgbClr val="0000FF"/>
                </a:solidFill>
                <a:ea typeface="宋体" panose="02010600030101010101" pitchFamily="2" charset="-122"/>
                <a:cs typeface="Arial Unicode MS" pitchFamily="34" charset="-122"/>
              </a:rPr>
              <a:t>字：</a:t>
            </a:r>
            <a:r>
              <a:rPr lang="en-US" altLang="zh-CN" sz="2400" b="1" smtClean="0">
                <a:solidFill>
                  <a:srgbClr val="0000FF"/>
                </a:solidFill>
                <a:ea typeface="宋体" panose="02010600030101010101" pitchFamily="2" charset="-122"/>
                <a:cs typeface="Arial Unicode MS" pitchFamily="34" charset="-122"/>
              </a:rPr>
              <a:t>Socket</a:t>
            </a:r>
            <a:r>
              <a:rPr lang="zh-CN" altLang="en-US" sz="2400" smtClean="0">
                <a:ea typeface="宋体" panose="02010600030101010101" pitchFamily="2" charset="-122"/>
                <a:cs typeface="Arial Unicode MS" pitchFamily="34" charset="-122"/>
              </a:rPr>
              <a:t>。</a:t>
            </a:r>
            <a:endParaRPr lang="en-US" altLang="zh-CN" sz="2400" dirty="0" smtClean="0">
              <a:ea typeface="宋体" panose="02010600030101010101" pitchFamily="2" charset="-122"/>
              <a:cs typeface="Arial Unicode MS"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012160" y="1769368"/>
            <a:ext cx="2232248" cy="352839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55576" y="1772816"/>
            <a:ext cx="2232248" cy="352839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a:endCxn id="12" idx="1"/>
          </p:cNvCxnSpPr>
          <p:nvPr/>
        </p:nvCxnSpPr>
        <p:spPr>
          <a:xfrm>
            <a:off x="2483768" y="2780928"/>
            <a:ext cx="3960440" cy="3600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475656" y="2456892"/>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444208" y="249289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475656" y="2132856"/>
            <a:ext cx="936104" cy="369332"/>
          </a:xfrm>
          <a:prstGeom prst="rect">
            <a:avLst/>
          </a:prstGeom>
          <a:noFill/>
        </p:spPr>
        <p:txBody>
          <a:bodyPr wrap="square" rtlCol="0">
            <a:spAutoFit/>
          </a:bodyPr>
          <a:lstStyle/>
          <a:p>
            <a:r>
              <a:rPr lang="en-US" altLang="zh-CN" dirty="0" smtClean="0"/>
              <a:t>QQ</a:t>
            </a:r>
            <a:endParaRPr lang="zh-CN" altLang="en-US" dirty="0"/>
          </a:p>
        </p:txBody>
      </p:sp>
      <p:sp>
        <p:nvSpPr>
          <p:cNvPr id="14" name="TextBox 13"/>
          <p:cNvSpPr txBox="1"/>
          <p:nvPr/>
        </p:nvSpPr>
        <p:spPr>
          <a:xfrm>
            <a:off x="6444208" y="2118338"/>
            <a:ext cx="936104" cy="369332"/>
          </a:xfrm>
          <a:prstGeom prst="rect">
            <a:avLst/>
          </a:prstGeom>
          <a:noFill/>
        </p:spPr>
        <p:txBody>
          <a:bodyPr wrap="square" rtlCol="0">
            <a:spAutoFit/>
          </a:bodyPr>
          <a:lstStyle/>
          <a:p>
            <a:r>
              <a:rPr lang="en-US" altLang="zh-CN" dirty="0" smtClean="0"/>
              <a:t>QQ</a:t>
            </a:r>
            <a:endParaRPr lang="zh-CN" altLang="en-US" dirty="0"/>
          </a:p>
        </p:txBody>
      </p:sp>
      <p:sp>
        <p:nvSpPr>
          <p:cNvPr id="15" name="TextBox 14"/>
          <p:cNvSpPr txBox="1"/>
          <p:nvPr/>
        </p:nvSpPr>
        <p:spPr>
          <a:xfrm>
            <a:off x="899592" y="2502188"/>
            <a:ext cx="1044116" cy="369332"/>
          </a:xfrm>
          <a:prstGeom prst="rect">
            <a:avLst/>
          </a:prstGeom>
          <a:noFill/>
        </p:spPr>
        <p:txBody>
          <a:bodyPr wrap="square" rtlCol="0">
            <a:spAutoFit/>
          </a:bodyPr>
          <a:lstStyle/>
          <a:p>
            <a:r>
              <a:rPr lang="en-US" altLang="zh-CN" dirty="0" smtClean="0"/>
              <a:t>8998</a:t>
            </a:r>
            <a:endParaRPr lang="zh-CN" altLang="en-US" dirty="0"/>
          </a:p>
        </p:txBody>
      </p:sp>
      <p:sp>
        <p:nvSpPr>
          <p:cNvPr id="16" name="TextBox 15"/>
          <p:cNvSpPr txBox="1"/>
          <p:nvPr/>
        </p:nvSpPr>
        <p:spPr>
          <a:xfrm>
            <a:off x="7074278" y="2272226"/>
            <a:ext cx="1044116" cy="369332"/>
          </a:xfrm>
          <a:prstGeom prst="rect">
            <a:avLst/>
          </a:prstGeom>
          <a:noFill/>
        </p:spPr>
        <p:txBody>
          <a:bodyPr wrap="square" rtlCol="0">
            <a:spAutoFit/>
          </a:bodyPr>
          <a:lstStyle/>
          <a:p>
            <a:r>
              <a:rPr lang="en-US" altLang="zh-CN" dirty="0" smtClean="0"/>
              <a:t>8998</a:t>
            </a:r>
            <a:endParaRPr lang="zh-CN" altLang="en-US" dirty="0"/>
          </a:p>
        </p:txBody>
      </p:sp>
      <p:cxnSp>
        <p:nvCxnSpPr>
          <p:cNvPr id="17" name="直接箭头连接符 16"/>
          <p:cNvCxnSpPr/>
          <p:nvPr/>
        </p:nvCxnSpPr>
        <p:spPr>
          <a:xfrm flipH="1">
            <a:off x="2483768" y="2996952"/>
            <a:ext cx="381642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75656" y="375303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345270" y="375303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475656" y="4509120"/>
            <a:ext cx="1008112" cy="369332"/>
          </a:xfrm>
          <a:prstGeom prst="rect">
            <a:avLst/>
          </a:prstGeom>
          <a:noFill/>
        </p:spPr>
        <p:txBody>
          <a:bodyPr wrap="square" rtlCol="0">
            <a:spAutoFit/>
          </a:bodyPr>
          <a:lstStyle/>
          <a:p>
            <a:r>
              <a:rPr lang="en-US" altLang="zh-CN" dirty="0" smtClean="0"/>
              <a:t>MSN</a:t>
            </a:r>
            <a:endParaRPr lang="zh-CN" altLang="en-US" dirty="0"/>
          </a:p>
        </p:txBody>
      </p:sp>
      <p:sp>
        <p:nvSpPr>
          <p:cNvPr id="21" name="TextBox 20"/>
          <p:cNvSpPr txBox="1"/>
          <p:nvPr/>
        </p:nvSpPr>
        <p:spPr>
          <a:xfrm>
            <a:off x="6570222" y="4465948"/>
            <a:ext cx="1008112" cy="369332"/>
          </a:xfrm>
          <a:prstGeom prst="rect">
            <a:avLst/>
          </a:prstGeom>
          <a:noFill/>
        </p:spPr>
        <p:txBody>
          <a:bodyPr wrap="square" rtlCol="0">
            <a:spAutoFit/>
          </a:bodyPr>
          <a:lstStyle/>
          <a:p>
            <a:r>
              <a:rPr lang="en-US" altLang="zh-CN" dirty="0" smtClean="0"/>
              <a:t>MSN</a:t>
            </a:r>
            <a:endParaRPr lang="zh-CN" altLang="en-US" dirty="0"/>
          </a:p>
        </p:txBody>
      </p:sp>
      <p:cxnSp>
        <p:nvCxnSpPr>
          <p:cNvPr id="9" name="直接箭头连接符 8"/>
          <p:cNvCxnSpPr>
            <a:endCxn id="18" idx="3"/>
          </p:cNvCxnSpPr>
          <p:nvPr/>
        </p:nvCxnSpPr>
        <p:spPr>
          <a:xfrm flipH="1">
            <a:off x="2627784" y="4077072"/>
            <a:ext cx="367240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76981" y="3753036"/>
            <a:ext cx="1044116" cy="369332"/>
          </a:xfrm>
          <a:prstGeom prst="rect">
            <a:avLst/>
          </a:prstGeom>
          <a:noFill/>
        </p:spPr>
        <p:txBody>
          <a:bodyPr wrap="square" rtlCol="0">
            <a:spAutoFit/>
          </a:bodyPr>
          <a:lstStyle/>
          <a:p>
            <a:r>
              <a:rPr lang="en-US" altLang="zh-CN" dirty="0" smtClean="0"/>
              <a:t>7898</a:t>
            </a:r>
            <a:endParaRPr lang="zh-CN" altLang="en-US" dirty="0"/>
          </a:p>
        </p:txBody>
      </p:sp>
      <p:sp>
        <p:nvSpPr>
          <p:cNvPr id="23" name="TextBox 22"/>
          <p:cNvSpPr txBox="1"/>
          <p:nvPr/>
        </p:nvSpPr>
        <p:spPr>
          <a:xfrm>
            <a:off x="7218022" y="3931823"/>
            <a:ext cx="1044116" cy="369332"/>
          </a:xfrm>
          <a:prstGeom prst="rect">
            <a:avLst/>
          </a:prstGeom>
          <a:noFill/>
        </p:spPr>
        <p:txBody>
          <a:bodyPr wrap="square" rtlCol="0">
            <a:spAutoFit/>
          </a:bodyPr>
          <a:lstStyle/>
          <a:p>
            <a:r>
              <a:rPr lang="en-US" altLang="zh-CN"/>
              <a:t>7898</a:t>
            </a:r>
            <a:endParaRPr lang="zh-CN" altLang="en-US" dirty="0"/>
          </a:p>
        </p:txBody>
      </p:sp>
      <p:cxnSp>
        <p:nvCxnSpPr>
          <p:cNvPr id="24" name="直接箭头连接符 23"/>
          <p:cNvCxnSpPr/>
          <p:nvPr/>
        </p:nvCxnSpPr>
        <p:spPr>
          <a:xfrm>
            <a:off x="2528846" y="3929210"/>
            <a:ext cx="381642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203848" y="764704"/>
            <a:ext cx="3682752" cy="710952"/>
          </a:xfrm>
        </p:spPr>
        <p:txBody>
          <a:bodyPr>
            <a:normAutofit/>
          </a:bodyPr>
          <a:lstStyle/>
          <a:p>
            <a:r>
              <a:rPr lang="en-US" altLang="zh-CN" b="1" dirty="0" smtClean="0">
                <a:latin typeface="+mn-lt"/>
                <a:ea typeface="宋体" panose="02010600030101010101" pitchFamily="2" charset="-122"/>
                <a:cs typeface="Arial Unicode MS" pitchFamily="34" charset="-122"/>
              </a:rPr>
              <a:t>InetAddress</a:t>
            </a:r>
            <a:r>
              <a:rPr lang="zh-CN" altLang="en-US" b="1" dirty="0">
                <a:latin typeface="+mn-lt"/>
                <a:ea typeface="宋体" panose="02010600030101010101" pitchFamily="2" charset="-122"/>
                <a:cs typeface="Arial Unicode MS" pitchFamily="34" charset="-122"/>
              </a:rPr>
              <a:t>类 </a:t>
            </a:r>
            <a:endParaRPr lang="zh-CN" altLang="en-US" b="1" dirty="0">
              <a:latin typeface="+mn-lt"/>
              <a:ea typeface="宋体" panose="02010600030101010101" pitchFamily="2" charset="-122"/>
              <a:cs typeface="Arial Unicode MS" pitchFamily="34" charset="-122"/>
            </a:endParaRPr>
          </a:p>
        </p:txBody>
      </p:sp>
      <p:sp>
        <p:nvSpPr>
          <p:cNvPr id="35843" name="Rectangle 3"/>
          <p:cNvSpPr>
            <a:spLocks noGrp="1" noChangeArrowheads="1"/>
          </p:cNvSpPr>
          <p:nvPr>
            <p:ph type="body" idx="1"/>
          </p:nvPr>
        </p:nvSpPr>
        <p:spPr>
          <a:xfrm>
            <a:off x="395536" y="1772816"/>
            <a:ext cx="8496944" cy="4392488"/>
          </a:xfrm>
        </p:spPr>
        <p:txBody>
          <a:bodyPr>
            <a:normAutofit/>
          </a:bodyPr>
          <a:lstStyle/>
          <a:p>
            <a:pPr algn="just">
              <a:buFont typeface="Wingdings" panose="05000000000000000000" pitchFamily="2" charset="2"/>
              <a:buChar char="l"/>
            </a:pPr>
            <a:r>
              <a:rPr lang="en-US" altLang="zh-CN" sz="2400" dirty="0">
                <a:ea typeface="宋体" panose="02010600030101010101" pitchFamily="2" charset="-122"/>
                <a:cs typeface="Arial Unicode MS" pitchFamily="34" charset="-122"/>
              </a:rPr>
              <a:t>Internet</a:t>
            </a:r>
            <a:r>
              <a:rPr lang="zh-CN" altLang="en-US" sz="2400" dirty="0">
                <a:ea typeface="宋体" panose="02010600030101010101" pitchFamily="2" charset="-122"/>
                <a:cs typeface="Arial Unicode MS" pitchFamily="34" charset="-122"/>
              </a:rPr>
              <a:t>上的主机有两种方式表示地址</a:t>
            </a:r>
            <a:r>
              <a:rPr lang="zh-CN" altLang="en-US" sz="2400" dirty="0" smtClean="0">
                <a:ea typeface="宋体" panose="02010600030101010101" pitchFamily="2" charset="-122"/>
                <a:cs typeface="Arial Unicode MS" pitchFamily="34" charset="-122"/>
              </a:rPr>
              <a:t>：</a:t>
            </a:r>
            <a:endParaRPr lang="en-US" altLang="zh-CN" sz="2400" dirty="0" smtClean="0">
              <a:ea typeface="宋体" panose="02010600030101010101" pitchFamily="2" charset="-122"/>
              <a:cs typeface="Arial Unicode MS" pitchFamily="34" charset="-122"/>
            </a:endParaRPr>
          </a:p>
          <a:p>
            <a:pPr lvl="1" algn="just">
              <a:buFont typeface="Wingdings" panose="05000000000000000000" pitchFamily="2" charset="2"/>
              <a:buChar char="Ø"/>
            </a:pPr>
            <a:r>
              <a:rPr lang="zh-CN" altLang="en-US" dirty="0" smtClean="0">
                <a:solidFill>
                  <a:srgbClr val="C00000"/>
                </a:solidFill>
                <a:ea typeface="宋体" panose="02010600030101010101" pitchFamily="2" charset="-122"/>
                <a:cs typeface="Arial Unicode MS" pitchFamily="34" charset="-122"/>
              </a:rPr>
              <a:t>域名</a:t>
            </a:r>
            <a:r>
              <a:rPr lang="en-US" altLang="zh-CN" dirty="0" smtClean="0">
                <a:solidFill>
                  <a:srgbClr val="C00000"/>
                </a:solidFill>
                <a:ea typeface="宋体" panose="02010600030101010101" pitchFamily="2" charset="-122"/>
                <a:cs typeface="Arial Unicode MS" pitchFamily="34" charset="-122"/>
              </a:rPr>
              <a:t>(</a:t>
            </a:r>
            <a:r>
              <a:rPr lang="en-US" altLang="zh-CN" dirty="0" err="1" smtClean="0">
                <a:solidFill>
                  <a:srgbClr val="C00000"/>
                </a:solidFill>
                <a:ea typeface="宋体" panose="02010600030101010101" pitchFamily="2" charset="-122"/>
                <a:cs typeface="Arial Unicode MS" pitchFamily="34" charset="-122"/>
              </a:rPr>
              <a:t>hostName</a:t>
            </a:r>
            <a:r>
              <a:rPr lang="en-US" altLang="zh-CN" dirty="0">
                <a:solidFill>
                  <a:srgbClr val="C00000"/>
                </a:solidFill>
                <a:ea typeface="宋体" panose="02010600030101010101" pitchFamily="2" charset="-122"/>
                <a:cs typeface="Arial Unicode MS" pitchFamily="34" charset="-122"/>
              </a:rPr>
              <a:t>)</a:t>
            </a:r>
            <a:r>
              <a:rPr lang="zh-CN" altLang="en-US" dirty="0" smtClean="0">
                <a:solidFill>
                  <a:srgbClr val="C00000"/>
                </a:solidFill>
                <a:ea typeface="宋体" panose="02010600030101010101" pitchFamily="2" charset="-122"/>
                <a:cs typeface="Arial Unicode MS" pitchFamily="34" charset="-122"/>
              </a:rPr>
              <a:t>：</a:t>
            </a:r>
            <a:r>
              <a:rPr lang="en-US" altLang="zh-CN" dirty="0" smtClean="0">
                <a:ea typeface="宋体" panose="02010600030101010101" pitchFamily="2" charset="-122"/>
                <a:cs typeface="Arial Unicode MS" pitchFamily="34" charset="-122"/>
              </a:rPr>
              <a:t>www.atguigu.com</a:t>
            </a:r>
            <a:endParaRPr lang="en-US" altLang="zh-CN" dirty="0">
              <a:ea typeface="宋体" panose="02010600030101010101" pitchFamily="2" charset="-122"/>
              <a:cs typeface="Arial Unicode MS" pitchFamily="34" charset="-122"/>
            </a:endParaRPr>
          </a:p>
          <a:p>
            <a:pPr lvl="1" algn="just">
              <a:buFont typeface="Wingdings" panose="05000000000000000000" pitchFamily="2" charset="2"/>
              <a:buChar char="Ø"/>
            </a:pPr>
            <a:r>
              <a:rPr lang="en-US" altLang="zh-CN" dirty="0" smtClean="0">
                <a:solidFill>
                  <a:srgbClr val="C00000"/>
                </a:solidFill>
                <a:ea typeface="宋体" panose="02010600030101010101" pitchFamily="2" charset="-122"/>
                <a:cs typeface="Arial Unicode MS" pitchFamily="34" charset="-122"/>
              </a:rPr>
              <a:t>IP </a:t>
            </a:r>
            <a:r>
              <a:rPr lang="zh-CN" altLang="en-US" dirty="0" smtClean="0">
                <a:solidFill>
                  <a:srgbClr val="C00000"/>
                </a:solidFill>
                <a:ea typeface="宋体" panose="02010600030101010101" pitchFamily="2" charset="-122"/>
                <a:cs typeface="Arial Unicode MS" pitchFamily="34" charset="-122"/>
              </a:rPr>
              <a:t>地址</a:t>
            </a:r>
            <a:r>
              <a:rPr lang="en-US" altLang="zh-CN" dirty="0" smtClean="0">
                <a:solidFill>
                  <a:srgbClr val="C00000"/>
                </a:solidFill>
                <a:ea typeface="宋体" panose="02010600030101010101" pitchFamily="2" charset="-122"/>
                <a:cs typeface="Arial Unicode MS" pitchFamily="34" charset="-122"/>
              </a:rPr>
              <a:t>(</a:t>
            </a:r>
            <a:r>
              <a:rPr lang="en-US" altLang="zh-CN" dirty="0" err="1" smtClean="0">
                <a:solidFill>
                  <a:srgbClr val="C00000"/>
                </a:solidFill>
                <a:ea typeface="宋体" panose="02010600030101010101" pitchFamily="2" charset="-122"/>
                <a:cs typeface="Arial Unicode MS" pitchFamily="34" charset="-122"/>
              </a:rPr>
              <a:t>hostAddress</a:t>
            </a:r>
            <a:r>
              <a:rPr lang="en-US" altLang="zh-CN" dirty="0" smtClean="0">
                <a:solidFill>
                  <a:srgbClr val="C00000"/>
                </a:solidFill>
                <a:ea typeface="宋体" panose="02010600030101010101" pitchFamily="2" charset="-122"/>
                <a:cs typeface="Arial Unicode MS" pitchFamily="34" charset="-122"/>
              </a:rPr>
              <a:t>)</a:t>
            </a:r>
            <a:r>
              <a:rPr lang="zh-CN" altLang="en-US" dirty="0" smtClean="0">
                <a:solidFill>
                  <a:srgbClr val="C00000"/>
                </a:solidFill>
                <a:ea typeface="宋体" panose="02010600030101010101" pitchFamily="2" charset="-122"/>
                <a:cs typeface="Arial Unicode MS" pitchFamily="34" charset="-122"/>
              </a:rPr>
              <a:t>：</a:t>
            </a:r>
            <a:r>
              <a:rPr lang="en-US" altLang="zh-CN" dirty="0" smtClean="0">
                <a:ea typeface="宋体" panose="02010600030101010101" pitchFamily="2" charset="-122"/>
                <a:cs typeface="Arial Unicode MS" pitchFamily="34" charset="-122"/>
              </a:rPr>
              <a:t>202.108.35.210</a:t>
            </a:r>
            <a:endParaRPr lang="en-US" altLang="zh-CN" dirty="0">
              <a:ea typeface="宋体" panose="02010600030101010101" pitchFamily="2" charset="-122"/>
              <a:cs typeface="Arial Unicode MS" pitchFamily="34" charset="-122"/>
            </a:endParaRPr>
          </a:p>
          <a:p>
            <a:pPr algn="just">
              <a:buFont typeface="Wingdings" panose="05000000000000000000" pitchFamily="2" charset="2"/>
              <a:buChar char="l"/>
            </a:pPr>
            <a:r>
              <a:rPr lang="en-US" altLang="zh-CN" sz="2400" dirty="0" smtClean="0">
                <a:ea typeface="宋体" panose="02010600030101010101" pitchFamily="2" charset="-122"/>
                <a:cs typeface="Arial Unicode MS" pitchFamily="34" charset="-122"/>
              </a:rPr>
              <a:t>InetAddress</a:t>
            </a:r>
            <a:r>
              <a:rPr lang="zh-CN" altLang="en-US" sz="2400" dirty="0" smtClean="0">
                <a:ea typeface="宋体" panose="02010600030101010101" pitchFamily="2" charset="-122"/>
                <a:cs typeface="Arial Unicode MS" pitchFamily="34" charset="-122"/>
              </a:rPr>
              <a:t>类主要表示</a:t>
            </a:r>
            <a:r>
              <a:rPr lang="en-US" altLang="zh-CN" sz="2400" dirty="0" smtClean="0">
                <a:ea typeface="宋体" panose="02010600030101010101" pitchFamily="2" charset="-122"/>
                <a:cs typeface="Arial Unicode MS" pitchFamily="34" charset="-122"/>
              </a:rPr>
              <a:t>IP</a:t>
            </a:r>
            <a:r>
              <a:rPr lang="zh-CN" altLang="en-US" sz="2400" dirty="0" smtClean="0">
                <a:ea typeface="宋体" panose="02010600030101010101" pitchFamily="2" charset="-122"/>
                <a:cs typeface="Arial Unicode MS" pitchFamily="34" charset="-122"/>
              </a:rPr>
              <a:t>地址，两个子类：</a:t>
            </a:r>
            <a:r>
              <a:rPr lang="en-US" altLang="zh-CN" sz="2400" dirty="0" smtClean="0">
                <a:ea typeface="宋体" panose="02010600030101010101" pitchFamily="2" charset="-122"/>
                <a:cs typeface="Arial Unicode MS" pitchFamily="34" charset="-122"/>
              </a:rPr>
              <a:t>Inet4Address</a:t>
            </a:r>
            <a:r>
              <a:rPr lang="zh-CN" altLang="en-US" sz="2400" dirty="0" smtClean="0">
                <a:ea typeface="宋体" panose="02010600030101010101" pitchFamily="2" charset="-122"/>
                <a:cs typeface="Arial Unicode MS" pitchFamily="34" charset="-122"/>
              </a:rPr>
              <a:t>、</a:t>
            </a:r>
            <a:r>
              <a:rPr lang="en-US" altLang="zh-CN" sz="2400" dirty="0" smtClean="0">
                <a:ea typeface="宋体" panose="02010600030101010101" pitchFamily="2" charset="-122"/>
                <a:cs typeface="Arial Unicode MS" pitchFamily="34" charset="-122"/>
              </a:rPr>
              <a:t>Inet6Address</a:t>
            </a:r>
            <a:r>
              <a:rPr lang="zh-CN" altLang="en-US" sz="2400" dirty="0" smtClean="0">
                <a:ea typeface="宋体" panose="02010600030101010101" pitchFamily="2" charset="-122"/>
                <a:cs typeface="Arial Unicode MS" pitchFamily="34" charset="-122"/>
              </a:rPr>
              <a:t>。</a:t>
            </a:r>
            <a:endParaRPr lang="en-US" altLang="zh-CN" sz="2400" dirty="0" smtClean="0">
              <a:ea typeface="宋体" panose="02010600030101010101" pitchFamily="2" charset="-122"/>
              <a:cs typeface="Arial Unicode MS" pitchFamily="34" charset="-122"/>
            </a:endParaRPr>
          </a:p>
          <a:p>
            <a:pPr algn="just">
              <a:buFont typeface="Wingdings" panose="05000000000000000000" pitchFamily="2" charset="2"/>
              <a:buChar char="l"/>
            </a:pPr>
            <a:r>
              <a:rPr lang="en-US" altLang="zh-CN" sz="2400" dirty="0" smtClean="0">
                <a:ea typeface="宋体" panose="02010600030101010101" pitchFamily="2" charset="-122"/>
                <a:cs typeface="Arial Unicode MS" pitchFamily="34" charset="-122"/>
              </a:rPr>
              <a:t>InetAddress </a:t>
            </a:r>
            <a:r>
              <a:rPr lang="zh-CN" altLang="en-US" sz="2400" dirty="0" smtClean="0">
                <a:ea typeface="宋体" panose="02010600030101010101" pitchFamily="2" charset="-122"/>
                <a:cs typeface="Arial Unicode MS" pitchFamily="34" charset="-122"/>
              </a:rPr>
              <a:t>类对象含有一个 </a:t>
            </a:r>
            <a:r>
              <a:rPr lang="en-US" altLang="zh-CN" sz="2400" dirty="0" smtClean="0">
                <a:ea typeface="宋体" panose="02010600030101010101" pitchFamily="2" charset="-122"/>
                <a:cs typeface="Arial Unicode MS" pitchFamily="34" charset="-122"/>
              </a:rPr>
              <a:t>Internet </a:t>
            </a:r>
            <a:r>
              <a:rPr lang="zh-CN" altLang="en-US" sz="2400" dirty="0" smtClean="0">
                <a:ea typeface="宋体" panose="02010600030101010101" pitchFamily="2" charset="-122"/>
                <a:cs typeface="Arial Unicode MS" pitchFamily="34" charset="-122"/>
              </a:rPr>
              <a:t>主机地址的域名和</a:t>
            </a:r>
            <a:r>
              <a:rPr lang="en-US" altLang="zh-CN" sz="2400" dirty="0" smtClean="0">
                <a:ea typeface="宋体" panose="02010600030101010101" pitchFamily="2" charset="-122"/>
                <a:cs typeface="Arial Unicode MS" pitchFamily="34" charset="-122"/>
              </a:rPr>
              <a:t>IP</a:t>
            </a:r>
            <a:r>
              <a:rPr lang="zh-CN" altLang="en-US" sz="2400" dirty="0" smtClean="0">
                <a:ea typeface="宋体" panose="02010600030101010101" pitchFamily="2" charset="-122"/>
                <a:cs typeface="Arial Unicode MS" pitchFamily="34" charset="-122"/>
              </a:rPr>
              <a:t>地址：</a:t>
            </a:r>
            <a:r>
              <a:rPr lang="en-US" altLang="zh-CN" sz="2400" dirty="0" smtClean="0">
                <a:ea typeface="宋体" panose="02010600030101010101" pitchFamily="2" charset="-122"/>
                <a:cs typeface="Arial Unicode MS" pitchFamily="34" charset="-122"/>
              </a:rPr>
              <a:t>www.atguigu.com </a:t>
            </a:r>
            <a:r>
              <a:rPr lang="zh-CN" altLang="en-US" sz="2400" dirty="0" smtClean="0">
                <a:ea typeface="宋体" panose="02010600030101010101" pitchFamily="2" charset="-122"/>
                <a:cs typeface="Arial Unicode MS" pitchFamily="34" charset="-122"/>
              </a:rPr>
              <a:t>和 </a:t>
            </a:r>
            <a:r>
              <a:rPr lang="en-US" altLang="zh-CN" sz="2400" dirty="0" smtClean="0">
                <a:ea typeface="宋体" panose="02010600030101010101" pitchFamily="2" charset="-122"/>
                <a:cs typeface="Arial Unicode MS" pitchFamily="34" charset="-122"/>
              </a:rPr>
              <a:t>202.108.35.210</a:t>
            </a:r>
            <a:r>
              <a:rPr lang="zh-CN" altLang="en-US" sz="2400" dirty="0" smtClean="0">
                <a:ea typeface="宋体" panose="02010600030101010101" pitchFamily="2" charset="-122"/>
                <a:cs typeface="Arial Unicode MS" pitchFamily="34" charset="-122"/>
              </a:rPr>
              <a:t>。</a:t>
            </a:r>
            <a:endParaRPr lang="zh-CN" altLang="en-US" sz="2400" dirty="0" smtClean="0">
              <a:ea typeface="宋体" panose="02010600030101010101" pitchFamily="2" charset="-122"/>
              <a:cs typeface="Arial Unicode MS" pitchFamily="34" charset="-122"/>
            </a:endParaRPr>
          </a:p>
          <a:p>
            <a:pPr>
              <a:buFont typeface="Wingdings" panose="05000000000000000000" pitchFamily="2" charset="2"/>
              <a:buChar char="l"/>
            </a:pPr>
            <a:r>
              <a:rPr lang="zh-CN" altLang="en-US" sz="2400" dirty="0" smtClean="0">
                <a:ea typeface="宋体" panose="02010600030101010101" pitchFamily="2" charset="-122"/>
                <a:cs typeface="Arial Unicode MS" pitchFamily="34" charset="-122"/>
              </a:rPr>
              <a:t>域名容易记忆，当在连接网络时输入一个主机的域名后，域名服务器（</a:t>
            </a:r>
            <a:r>
              <a:rPr lang="en-US" altLang="zh-CN" sz="2400" dirty="0" smtClean="0">
                <a:ea typeface="宋体" panose="02010600030101010101" pitchFamily="2" charset="-122"/>
                <a:cs typeface="Arial Unicode MS" pitchFamily="34" charset="-122"/>
              </a:rPr>
              <a:t>DNS</a:t>
            </a:r>
            <a:r>
              <a:rPr lang="zh-CN" altLang="en-US" sz="2400" dirty="0" smtClean="0">
                <a:ea typeface="宋体" panose="02010600030101010101" pitchFamily="2" charset="-122"/>
                <a:cs typeface="Arial Unicode MS" pitchFamily="34" charset="-122"/>
              </a:rPr>
              <a:t>）负责将域名转化成</a:t>
            </a:r>
            <a:r>
              <a:rPr lang="en-US" altLang="zh-CN" sz="2400" dirty="0" smtClean="0">
                <a:ea typeface="宋体" panose="02010600030101010101" pitchFamily="2" charset="-122"/>
                <a:cs typeface="Arial Unicode MS" pitchFamily="34" charset="-122"/>
              </a:rPr>
              <a:t>IP</a:t>
            </a:r>
            <a:r>
              <a:rPr lang="zh-CN" altLang="en-US" sz="2400" dirty="0" smtClean="0">
                <a:ea typeface="宋体" panose="02010600030101010101" pitchFamily="2" charset="-122"/>
                <a:cs typeface="Arial Unicode MS" pitchFamily="34" charset="-122"/>
              </a:rPr>
              <a:t>地址，这样才能和主机建立连接。 </a:t>
            </a:r>
            <a:r>
              <a:rPr lang="en-US" altLang="zh-CN" sz="2400" b="1" dirty="0" smtClean="0">
                <a:solidFill>
                  <a:srgbClr val="0000FF"/>
                </a:solidFill>
                <a:ea typeface="宋体" panose="02010600030101010101" pitchFamily="2" charset="-122"/>
                <a:cs typeface="Arial Unicode MS" pitchFamily="34" charset="-122"/>
              </a:rPr>
              <a:t>-------</a:t>
            </a:r>
            <a:r>
              <a:rPr lang="zh-CN" altLang="en-US" sz="2400" b="1" dirty="0" smtClean="0">
                <a:solidFill>
                  <a:srgbClr val="0000FF"/>
                </a:solidFill>
                <a:ea typeface="宋体" panose="02010600030101010101" pitchFamily="2" charset="-122"/>
                <a:cs typeface="Arial Unicode MS" pitchFamily="34" charset="-122"/>
              </a:rPr>
              <a:t>域名解析</a:t>
            </a:r>
            <a:endParaRPr lang="zh-CN" altLang="en-US" sz="2400" b="1" dirty="0">
              <a:solidFill>
                <a:srgbClr val="0000FF"/>
              </a:solidFill>
              <a:ea typeface="宋体" panose="02010600030101010101"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412776"/>
            <a:ext cx="3528392" cy="2304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017368" y="1412776"/>
            <a:ext cx="2448272" cy="133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68" y="1690328"/>
            <a:ext cx="3211328" cy="293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436096" y="1052736"/>
            <a:ext cx="1440160" cy="369332"/>
          </a:xfrm>
          <a:prstGeom prst="rect">
            <a:avLst/>
          </a:prstGeom>
          <a:noFill/>
        </p:spPr>
        <p:txBody>
          <a:bodyPr wrap="square" rtlCol="0">
            <a:spAutoFit/>
          </a:bodyPr>
          <a:lstStyle/>
          <a:p>
            <a:r>
              <a:rPr lang="en-US" altLang="zh-CN" b="1" dirty="0" smtClean="0"/>
              <a:t>DNS</a:t>
            </a:r>
            <a:endParaRPr lang="zh-CN" altLang="en-US" b="1" dirty="0"/>
          </a:p>
        </p:txBody>
      </p:sp>
      <p:sp>
        <p:nvSpPr>
          <p:cNvPr id="8" name="TextBox 7"/>
          <p:cNvSpPr txBox="1"/>
          <p:nvPr/>
        </p:nvSpPr>
        <p:spPr>
          <a:xfrm>
            <a:off x="5220072" y="1690328"/>
            <a:ext cx="1872208" cy="369332"/>
          </a:xfrm>
          <a:prstGeom prst="rect">
            <a:avLst/>
          </a:prstGeom>
          <a:noFill/>
        </p:spPr>
        <p:txBody>
          <a:bodyPr wrap="square" rtlCol="0">
            <a:spAutoFit/>
          </a:bodyPr>
          <a:lstStyle/>
          <a:p>
            <a:r>
              <a:rPr lang="en-US" altLang="zh-CN" dirty="0"/>
              <a:t>42.121.6.2</a:t>
            </a:r>
            <a:endParaRPr lang="zh-CN" altLang="en-US" dirty="0"/>
          </a:p>
        </p:txBody>
      </p:sp>
      <p:cxnSp>
        <p:nvCxnSpPr>
          <p:cNvPr id="10" name="直接箭头连接符 9"/>
          <p:cNvCxnSpPr>
            <a:stCxn id="4098" idx="3"/>
          </p:cNvCxnSpPr>
          <p:nvPr/>
        </p:nvCxnSpPr>
        <p:spPr>
          <a:xfrm>
            <a:off x="3894896" y="1836964"/>
            <a:ext cx="112247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1"/>
          </p:cNvCxnSpPr>
          <p:nvPr/>
        </p:nvCxnSpPr>
        <p:spPr>
          <a:xfrm flipH="1">
            <a:off x="3131840" y="2078850"/>
            <a:ext cx="1885528" cy="77408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75344" y="2744924"/>
            <a:ext cx="1440160" cy="369332"/>
          </a:xfrm>
          <a:prstGeom prst="rect">
            <a:avLst/>
          </a:prstGeom>
          <a:noFill/>
        </p:spPr>
        <p:txBody>
          <a:bodyPr wrap="square" rtlCol="0">
            <a:spAutoFit/>
          </a:bodyPr>
          <a:lstStyle/>
          <a:p>
            <a:r>
              <a:rPr lang="en-US" altLang="zh-CN" dirty="0"/>
              <a:t>42.121.6.2</a:t>
            </a:r>
            <a:endParaRPr lang="zh-CN" altLang="en-US" dirty="0"/>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7478" y="4091882"/>
            <a:ext cx="3811965" cy="2289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直接箭头连接符 15"/>
          <p:cNvCxnSpPr/>
          <p:nvPr/>
        </p:nvCxnSpPr>
        <p:spPr>
          <a:xfrm>
            <a:off x="2987824" y="3114256"/>
            <a:ext cx="1872208" cy="96281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01332" y="3522936"/>
            <a:ext cx="2304256" cy="369332"/>
          </a:xfrm>
          <a:prstGeom prst="rect">
            <a:avLst/>
          </a:prstGeom>
          <a:noFill/>
        </p:spPr>
        <p:txBody>
          <a:bodyPr wrap="square" rtlCol="0">
            <a:spAutoFit/>
          </a:bodyPr>
          <a:lstStyle/>
          <a:p>
            <a:r>
              <a:rPr lang="zh-CN" altLang="en-US" b="1" dirty="0" smtClean="0">
                <a:latin typeface="宋体" panose="02010600030101010101" pitchFamily="2" charset="-122"/>
                <a:ea typeface="宋体" panose="02010600030101010101" pitchFamily="2" charset="-122"/>
              </a:rPr>
              <a:t>网络服务器</a:t>
            </a:r>
            <a:endParaRPr lang="zh-CN" altLang="en-US" b="1" dirty="0">
              <a:latin typeface="宋体" panose="02010600030101010101" pitchFamily="2" charset="-122"/>
              <a:ea typeface="宋体" panose="02010600030101010101" pitchFamily="2" charset="-122"/>
            </a:endParaRPr>
          </a:p>
        </p:txBody>
      </p:sp>
      <p:cxnSp>
        <p:nvCxnSpPr>
          <p:cNvPr id="19" name="直接箭头连接符 18"/>
          <p:cNvCxnSpPr/>
          <p:nvPr/>
        </p:nvCxnSpPr>
        <p:spPr>
          <a:xfrm>
            <a:off x="1691680" y="3483588"/>
            <a:ext cx="0" cy="6082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83568" y="4293096"/>
            <a:ext cx="2808312"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830816" y="4590274"/>
            <a:ext cx="2484688" cy="646331"/>
          </a:xfrm>
          <a:prstGeom prst="rect">
            <a:avLst/>
          </a:prstGeom>
          <a:noFill/>
        </p:spPr>
        <p:txBody>
          <a:bodyPr wrap="square" rtlCol="0">
            <a:spAutoFit/>
          </a:bodyPr>
          <a:lstStyle/>
          <a:p>
            <a:r>
              <a:rPr lang="en-US" altLang="zh-CN" dirty="0"/>
              <a:t>C:\</a:t>
            </a:r>
            <a:r>
              <a:rPr lang="en-US" altLang="zh-CN" dirty="0" smtClean="0"/>
              <a:t>Windows\System32\drivers\etc\hosts</a:t>
            </a:r>
            <a:endParaRPr lang="zh-CN" altLang="en-US" dirty="0"/>
          </a:p>
        </p:txBody>
      </p:sp>
      <p:sp>
        <p:nvSpPr>
          <p:cNvPr id="22" name="TextBox 21"/>
          <p:cNvSpPr txBox="1"/>
          <p:nvPr/>
        </p:nvSpPr>
        <p:spPr>
          <a:xfrm>
            <a:off x="395536" y="5589240"/>
            <a:ext cx="4060596" cy="1015663"/>
          </a:xfrm>
          <a:prstGeom prst="rect">
            <a:avLst/>
          </a:prstGeom>
          <a:noFill/>
        </p:spPr>
        <p:txBody>
          <a:bodyPr wrap="square" rtlCol="0">
            <a:spAutoFit/>
          </a:bodyPr>
          <a:lstStyle/>
          <a:p>
            <a:r>
              <a:rPr lang="zh-CN" altLang="en-US" sz="2000" dirty="0">
                <a:ea typeface="宋体" panose="02010600030101010101" pitchFamily="2" charset="-122"/>
              </a:rPr>
              <a:t>先找本机</a:t>
            </a:r>
            <a:r>
              <a:rPr lang="en-US" altLang="zh-CN" sz="2000" dirty="0">
                <a:ea typeface="宋体" panose="02010600030101010101" pitchFamily="2" charset="-122"/>
              </a:rPr>
              <a:t>hosts</a:t>
            </a:r>
            <a:r>
              <a:rPr lang="zh-CN" altLang="en-US" sz="2000" dirty="0">
                <a:ea typeface="宋体" panose="02010600030101010101" pitchFamily="2" charset="-122"/>
              </a:rPr>
              <a:t>，是否有输入的域名地址，没有的话，再通过</a:t>
            </a:r>
            <a:r>
              <a:rPr lang="en-US" altLang="zh-CN" sz="2000" dirty="0">
                <a:ea typeface="宋体" panose="02010600030101010101" pitchFamily="2" charset="-122"/>
              </a:rPr>
              <a:t>DNS</a:t>
            </a:r>
            <a:r>
              <a:rPr lang="zh-CN" altLang="en-US" sz="2000" dirty="0">
                <a:ea typeface="宋体" panose="02010600030101010101" pitchFamily="2" charset="-122"/>
              </a:rPr>
              <a:t>服务器，找主机。</a:t>
            </a:r>
            <a:endParaRPr lang="zh-CN" altLang="en-US" sz="2000" dirty="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699792" y="620688"/>
            <a:ext cx="4546848" cy="767483"/>
          </a:xfrm>
        </p:spPr>
        <p:txBody>
          <a:bodyPr>
            <a:normAutofit/>
          </a:bodyPr>
          <a:lstStyle/>
          <a:p>
            <a:r>
              <a:rPr lang="en-US" altLang="zh-CN" b="1" dirty="0" err="1" smtClean="0">
                <a:latin typeface="+mn-lt"/>
                <a:ea typeface="宋体" panose="02010600030101010101" pitchFamily="2" charset="-122"/>
              </a:rPr>
              <a:t>InetAdress</a:t>
            </a:r>
            <a:r>
              <a:rPr lang="zh-CN" altLang="en-US" b="1" dirty="0">
                <a:latin typeface="+mn-lt"/>
                <a:ea typeface="宋体" panose="02010600030101010101" pitchFamily="2" charset="-122"/>
              </a:rPr>
              <a:t>类</a:t>
            </a:r>
            <a:endParaRPr lang="zh-CN" altLang="en-US" b="1" dirty="0">
              <a:latin typeface="+mn-lt"/>
              <a:ea typeface="宋体" panose="02010600030101010101" pitchFamily="2" charset="-122"/>
            </a:endParaRPr>
          </a:p>
        </p:txBody>
      </p:sp>
      <p:sp>
        <p:nvSpPr>
          <p:cNvPr id="2" name="内容占位符 1"/>
          <p:cNvSpPr>
            <a:spLocks noGrp="1"/>
          </p:cNvSpPr>
          <p:nvPr>
            <p:ph idx="1"/>
          </p:nvPr>
        </p:nvSpPr>
        <p:spPr>
          <a:xfrm>
            <a:off x="457200" y="1412776"/>
            <a:ext cx="8229600" cy="4525963"/>
          </a:xfrm>
        </p:spPr>
        <p:txBody>
          <a:bodyPr>
            <a:normAutofit/>
          </a:bodyPr>
          <a:lstStyle/>
          <a:p>
            <a:pPr>
              <a:buFont typeface="Wingdings" panose="05000000000000000000" pitchFamily="2" charset="2"/>
              <a:buChar char="l"/>
            </a:pPr>
            <a:r>
              <a:rPr lang="en-US" altLang="zh-CN" sz="2400" dirty="0" smtClean="0">
                <a:ea typeface="宋体" panose="02010600030101010101" pitchFamily="2" charset="-122"/>
              </a:rPr>
              <a:t>InetAddress</a:t>
            </a:r>
            <a:r>
              <a:rPr lang="zh-CN" altLang="en-US" sz="2400" dirty="0" smtClean="0">
                <a:ea typeface="宋体" panose="02010600030101010101" pitchFamily="2" charset="-122"/>
              </a:rPr>
              <a:t>类没有提供公共的构造器，而是提供了如下两个静态方法来获取</a:t>
            </a:r>
            <a:r>
              <a:rPr lang="en-US" altLang="zh-CN" sz="2400" dirty="0" smtClean="0">
                <a:ea typeface="宋体" panose="02010600030101010101" pitchFamily="2" charset="-122"/>
              </a:rPr>
              <a:t>InetAddress</a:t>
            </a:r>
            <a:r>
              <a:rPr lang="zh-CN" altLang="en-US" sz="2400" dirty="0" smtClean="0">
                <a:ea typeface="宋体" panose="02010600030101010101" pitchFamily="2" charset="-122"/>
              </a:rPr>
              <a:t>实例</a:t>
            </a:r>
            <a:endParaRPr lang="en-US" altLang="zh-CN" sz="2400" dirty="0" smtClean="0">
              <a:ea typeface="宋体" panose="02010600030101010101" pitchFamily="2" charset="-122"/>
            </a:endParaRPr>
          </a:p>
          <a:p>
            <a:pPr>
              <a:buFont typeface="Wingdings" panose="05000000000000000000" pitchFamily="2" charset="2"/>
              <a:buChar char="l"/>
            </a:pPr>
            <a:endParaRPr lang="en-US" altLang="zh-CN" sz="2400" dirty="0">
              <a:ea typeface="宋体" panose="02010600030101010101" pitchFamily="2" charset="-122"/>
            </a:endParaRPr>
          </a:p>
          <a:p>
            <a:pPr>
              <a:buFont typeface="Wingdings" panose="05000000000000000000" pitchFamily="2" charset="2"/>
              <a:buChar char="l"/>
            </a:pPr>
            <a:endParaRPr lang="en-US" altLang="zh-CN" sz="2400" dirty="0" smtClean="0">
              <a:ea typeface="宋体" panose="02010600030101010101" pitchFamily="2" charset="-122"/>
            </a:endParaRPr>
          </a:p>
          <a:p>
            <a:pPr>
              <a:buFont typeface="Wingdings" panose="05000000000000000000" pitchFamily="2" charset="2"/>
              <a:buChar char="l"/>
            </a:pPr>
            <a:endParaRPr lang="en-US" altLang="zh-CN" sz="2400" dirty="0">
              <a:ea typeface="宋体" panose="02010600030101010101" pitchFamily="2" charset="-122"/>
            </a:endParaRPr>
          </a:p>
          <a:p>
            <a:pPr>
              <a:buFont typeface="Wingdings" panose="05000000000000000000" pitchFamily="2" charset="2"/>
              <a:buChar char="l"/>
            </a:pPr>
            <a:r>
              <a:rPr lang="en-US" altLang="zh-CN" sz="2400" dirty="0" smtClean="0">
                <a:ea typeface="宋体" panose="02010600030101010101" pitchFamily="2" charset="-122"/>
              </a:rPr>
              <a:t>InetAddress</a:t>
            </a:r>
            <a:r>
              <a:rPr lang="zh-CN" altLang="en-US" sz="2400" dirty="0" smtClean="0">
                <a:ea typeface="宋体" panose="02010600030101010101" pitchFamily="2" charset="-122"/>
              </a:rPr>
              <a:t>提供了如下几个常用的方法</a:t>
            </a:r>
            <a:endParaRPr lang="en-US" altLang="zh-CN" sz="2400" dirty="0" smtClean="0">
              <a:ea typeface="宋体" panose="02010600030101010101" pitchFamily="2" charset="-122"/>
            </a:endParaRPr>
          </a:p>
          <a:p>
            <a:pPr marL="0" indent="0">
              <a:buNone/>
            </a:pPr>
            <a:endParaRPr lang="en-US" altLang="zh-CN" sz="2400" dirty="0" smtClean="0">
              <a:ea typeface="宋体" panose="02010600030101010101" pitchFamily="2" charset="-122"/>
            </a:endParaRPr>
          </a:p>
          <a:p>
            <a:pPr marL="0" indent="0">
              <a:buNone/>
            </a:pPr>
            <a:r>
              <a:rPr lang="en-US" altLang="zh-CN" sz="2400" dirty="0">
                <a:ea typeface="宋体" panose="02010600030101010101" pitchFamily="2" charset="-122"/>
              </a:rPr>
              <a:t> </a:t>
            </a:r>
            <a:r>
              <a:rPr lang="en-US" altLang="zh-CN" sz="2400" dirty="0" smtClean="0">
                <a:ea typeface="宋体" panose="02010600030101010101" pitchFamily="2" charset="-122"/>
              </a:rPr>
              <a:t>    </a:t>
            </a:r>
            <a:endParaRPr lang="zh-CN" altLang="en-US" sz="2400" dirty="0">
              <a:ea typeface="宋体" panose="02010600030101010101" pitchFamily="2" charset="-122"/>
            </a:endParaRPr>
          </a:p>
        </p:txBody>
      </p:sp>
      <p:pic>
        <p:nvPicPr>
          <p:cNvPr id="512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1864" y="2847534"/>
            <a:ext cx="7198528" cy="535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864" y="2233463"/>
            <a:ext cx="7558568" cy="532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033664"/>
            <a:ext cx="5760640" cy="1453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487488"/>
            <a:ext cx="4752528" cy="547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000" y="6035427"/>
            <a:ext cx="4752528" cy="49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0590" y="2060848"/>
            <a:ext cx="8283548"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1979712" y="858456"/>
            <a:ext cx="5565304" cy="64807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600" b="1" dirty="0" err="1" smtClean="0">
                <a:latin typeface="+mn-lt"/>
                <a:ea typeface="宋体" panose="02010600030101010101" pitchFamily="2" charset="-122"/>
                <a:cs typeface="Arial Unicode MS" pitchFamily="34" charset="-122"/>
              </a:rPr>
              <a:t>InetAdress</a:t>
            </a:r>
            <a:r>
              <a:rPr lang="en-US" altLang="zh-CN" sz="3600" b="1" dirty="0" smtClean="0">
                <a:latin typeface="+mn-lt"/>
                <a:ea typeface="宋体" panose="02010600030101010101" pitchFamily="2" charset="-122"/>
                <a:cs typeface="Arial Unicode MS" pitchFamily="34" charset="-122"/>
              </a:rPr>
              <a:t> </a:t>
            </a:r>
            <a:r>
              <a:rPr lang="zh-CN" altLang="en-US" sz="3600" b="1" dirty="0" smtClean="0">
                <a:latin typeface="+mn-lt"/>
                <a:ea typeface="宋体" panose="02010600030101010101" pitchFamily="2" charset="-122"/>
                <a:cs typeface="Arial Unicode MS" pitchFamily="34" charset="-122"/>
              </a:rPr>
              <a:t>代码示例</a:t>
            </a:r>
            <a:endParaRPr lang="zh-CN" altLang="en-US" sz="3600" b="1" dirty="0">
              <a:latin typeface="+mn-lt"/>
              <a:ea typeface="宋体" panose="02010600030101010101"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16-4 TCP</a:t>
            </a:r>
            <a:r>
              <a:rPr lang="zh-CN" altLang="en-US" sz="4800" smtClean="0">
                <a:solidFill>
                  <a:schemeClr val="bg1"/>
                </a:solidFill>
                <a:ea typeface="隶书" panose="02010509060101010101" pitchFamily="49" charset="-122"/>
              </a:rPr>
              <a:t>网络通信</a:t>
            </a:r>
            <a:endParaRPr lang="zh-CN" altLang="en-US" sz="4800" dirty="0">
              <a:solidFill>
                <a:schemeClr val="bg1"/>
              </a:solidFill>
              <a:ea typeface="隶书" panose="020105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2098124" y="4149661"/>
            <a:ext cx="772424" cy="71238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5" name="TextBox 4"/>
          <p:cNvSpPr txBox="1"/>
          <p:nvPr/>
        </p:nvSpPr>
        <p:spPr>
          <a:xfrm>
            <a:off x="4635718" y="44624"/>
            <a:ext cx="4316336" cy="646331"/>
          </a:xfrm>
          <a:prstGeom prst="rect">
            <a:avLst/>
          </a:prstGeom>
          <a:noFill/>
        </p:spPr>
        <p:txBody>
          <a:bodyPr wrap="square" rtlCol="0">
            <a:spAutoFit/>
          </a:bodyPr>
          <a:lstStyle/>
          <a:p>
            <a:r>
              <a:rPr lang="en-US" altLang="zh-CN" sz="3600" b="1" dirty="0" smtClean="0">
                <a:solidFill>
                  <a:srgbClr val="FFFF00"/>
                </a:solidFill>
                <a:latin typeface="Courier New" panose="02070309020205020404" pitchFamily="49" charset="0"/>
                <a:ea typeface="宋体" panose="02010600030101010101" pitchFamily="2" charset="-122"/>
                <a:cs typeface="Courier New" panose="02070309020205020404" pitchFamily="49" charset="0"/>
              </a:rPr>
              <a:t>Java</a:t>
            </a:r>
            <a:r>
              <a:rPr lang="zh-CN" altLang="en-US" sz="3600" b="1" dirty="0" smtClean="0">
                <a:solidFill>
                  <a:srgbClr val="FFFF00"/>
                </a:solidFill>
                <a:latin typeface="Courier New" panose="02070309020205020404" pitchFamily="49" charset="0"/>
                <a:ea typeface="宋体" panose="02010600030101010101" pitchFamily="2" charset="-122"/>
                <a:cs typeface="Courier New" panose="02070309020205020404" pitchFamily="49" charset="0"/>
              </a:rPr>
              <a:t>基础知识图解</a:t>
            </a:r>
            <a:endParaRPr lang="zh-CN" altLang="en-US" sz="3600" b="1" dirty="0">
              <a:solidFill>
                <a:srgbClr val="FFFF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101" name="圆角矩形 100"/>
          <p:cNvSpPr/>
          <p:nvPr/>
        </p:nvSpPr>
        <p:spPr>
          <a:xfrm>
            <a:off x="1838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2" name="圆角矩形 101"/>
          <p:cNvSpPr/>
          <p:nvPr/>
        </p:nvSpPr>
        <p:spPr>
          <a:xfrm>
            <a:off x="2056010" y="920552"/>
            <a:ext cx="145536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3" name="圆角矩形 102"/>
          <p:cNvSpPr/>
          <p:nvPr/>
        </p:nvSpPr>
        <p:spPr>
          <a:xfrm>
            <a:off x="55844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4" name="圆角矩形 103"/>
          <p:cNvSpPr/>
          <p:nvPr/>
        </p:nvSpPr>
        <p:spPr>
          <a:xfrm>
            <a:off x="4899776" y="2420888"/>
            <a:ext cx="96836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5" name="圆角矩形 104"/>
          <p:cNvSpPr/>
          <p:nvPr/>
        </p:nvSpPr>
        <p:spPr>
          <a:xfrm>
            <a:off x="6948264" y="2420888"/>
            <a:ext cx="9361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6" name="圆角矩形 105"/>
          <p:cNvSpPr/>
          <p:nvPr/>
        </p:nvSpPr>
        <p:spPr>
          <a:xfrm>
            <a:off x="5951345" y="2420888"/>
            <a:ext cx="852903"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7" name="圆角矩形 106"/>
          <p:cNvSpPr/>
          <p:nvPr/>
        </p:nvSpPr>
        <p:spPr>
          <a:xfrm>
            <a:off x="8013450" y="2420888"/>
            <a:ext cx="73501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8" name="圆角矩形 107"/>
          <p:cNvSpPr/>
          <p:nvPr/>
        </p:nvSpPr>
        <p:spPr>
          <a:xfrm>
            <a:off x="5548670" y="3429000"/>
            <a:ext cx="1800562" cy="4320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9" name="圆角矩形 108"/>
          <p:cNvSpPr/>
          <p:nvPr/>
        </p:nvSpPr>
        <p:spPr>
          <a:xfrm>
            <a:off x="7890449" y="4243927"/>
            <a:ext cx="982318" cy="4559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0" name="圆角矩形 109"/>
          <p:cNvSpPr/>
          <p:nvPr/>
        </p:nvSpPr>
        <p:spPr>
          <a:xfrm>
            <a:off x="4009150" y="4222587"/>
            <a:ext cx="929716" cy="414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1" name="圆角矩形 110"/>
          <p:cNvSpPr/>
          <p:nvPr/>
        </p:nvSpPr>
        <p:spPr>
          <a:xfrm>
            <a:off x="7143489" y="4228965"/>
            <a:ext cx="596863" cy="4076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2" name="圆角矩形 111"/>
          <p:cNvSpPr/>
          <p:nvPr/>
        </p:nvSpPr>
        <p:spPr>
          <a:xfrm>
            <a:off x="6278876" y="4206563"/>
            <a:ext cx="669388" cy="55221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3" name="圆角矩形 112"/>
          <p:cNvSpPr/>
          <p:nvPr/>
        </p:nvSpPr>
        <p:spPr>
          <a:xfrm>
            <a:off x="5080346" y="4246349"/>
            <a:ext cx="973610" cy="39023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5" name="圆角矩形 114"/>
          <p:cNvSpPr/>
          <p:nvPr/>
        </p:nvSpPr>
        <p:spPr>
          <a:xfrm>
            <a:off x="5240809" y="4862046"/>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6" name="圆角矩形 115"/>
          <p:cNvSpPr/>
          <p:nvPr/>
        </p:nvSpPr>
        <p:spPr>
          <a:xfrm>
            <a:off x="8173668"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7" name="圆角矩形 116"/>
          <p:cNvSpPr/>
          <p:nvPr/>
        </p:nvSpPr>
        <p:spPr>
          <a:xfrm>
            <a:off x="744958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8" name="圆角矩形 117"/>
          <p:cNvSpPr/>
          <p:nvPr/>
        </p:nvSpPr>
        <p:spPr>
          <a:xfrm>
            <a:off x="6699146" y="5877271"/>
            <a:ext cx="642973" cy="6567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9" name="圆角矩形 118"/>
          <p:cNvSpPr/>
          <p:nvPr/>
        </p:nvSpPr>
        <p:spPr>
          <a:xfrm>
            <a:off x="5771249" y="5877272"/>
            <a:ext cx="81054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0" name="圆角矩形 119"/>
          <p:cNvSpPr/>
          <p:nvPr/>
        </p:nvSpPr>
        <p:spPr>
          <a:xfrm>
            <a:off x="505116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2" name="圆角矩形 121"/>
          <p:cNvSpPr/>
          <p:nvPr/>
        </p:nvSpPr>
        <p:spPr>
          <a:xfrm>
            <a:off x="4101491" y="5863217"/>
            <a:ext cx="7939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3" name="圆角矩形 122"/>
          <p:cNvSpPr/>
          <p:nvPr/>
        </p:nvSpPr>
        <p:spPr>
          <a:xfrm>
            <a:off x="3301875"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4" name="圆角矩形 123"/>
          <p:cNvSpPr/>
          <p:nvPr/>
        </p:nvSpPr>
        <p:spPr>
          <a:xfrm>
            <a:off x="2464439" y="5877272"/>
            <a:ext cx="646804"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5" name="圆角矩形 124"/>
          <p:cNvSpPr/>
          <p:nvPr/>
        </p:nvSpPr>
        <p:spPr>
          <a:xfrm>
            <a:off x="226633" y="5877272"/>
            <a:ext cx="1354123"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6" name="圆角矩形 125"/>
          <p:cNvSpPr/>
          <p:nvPr/>
        </p:nvSpPr>
        <p:spPr>
          <a:xfrm>
            <a:off x="2098124" y="222216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33" name="TextBox 132"/>
          <p:cNvSpPr txBox="1"/>
          <p:nvPr/>
        </p:nvSpPr>
        <p:spPr>
          <a:xfrm>
            <a:off x="183802" y="955467"/>
            <a:ext cx="1584176" cy="338554"/>
          </a:xfrm>
          <a:prstGeom prst="rect">
            <a:avLst/>
          </a:prstGeom>
          <a:noFill/>
        </p:spPr>
        <p:txBody>
          <a:bodyPr wrap="square" rtlCol="0">
            <a:spAutoFit/>
          </a:bodyPr>
          <a:lstStyle/>
          <a:p>
            <a:r>
              <a:rPr lang="en-US" altLang="zh-CN" sz="1600" smtClean="0">
                <a:ea typeface="宋体" panose="02010600030101010101" pitchFamily="2" charset="-122"/>
                <a:cs typeface="Times New Roman" panose="02020603050405020304" pitchFamily="18" charset="0"/>
              </a:rPr>
              <a:t>Java</a:t>
            </a:r>
            <a:r>
              <a:rPr lang="zh-CN" altLang="en-US" sz="1600" smtClean="0">
                <a:ea typeface="宋体" panose="02010600030101010101" pitchFamily="2" charset="-122"/>
                <a:cs typeface="Times New Roman" panose="02020603050405020304" pitchFamily="18" charset="0"/>
              </a:rPr>
              <a:t>发展</a:t>
            </a:r>
            <a:r>
              <a:rPr lang="zh-CN" altLang="en-US" sz="1600" dirty="0" smtClean="0">
                <a:ea typeface="宋体" panose="02010600030101010101" pitchFamily="2" charset="-122"/>
                <a:cs typeface="Times New Roman" panose="02020603050405020304" pitchFamily="18" charset="0"/>
              </a:rPr>
              <a:t>历程</a:t>
            </a:r>
            <a:endParaRPr lang="zh-CN" altLang="en-US" sz="1600" dirty="0">
              <a:ea typeface="宋体" panose="02010600030101010101" pitchFamily="2" charset="-122"/>
              <a:cs typeface="Times New Roman" panose="02020603050405020304" pitchFamily="18" charset="0"/>
            </a:endParaRPr>
          </a:p>
        </p:txBody>
      </p:sp>
      <p:sp>
        <p:nvSpPr>
          <p:cNvPr id="134" name="TextBox 133"/>
          <p:cNvSpPr txBox="1"/>
          <p:nvPr/>
        </p:nvSpPr>
        <p:spPr>
          <a:xfrm>
            <a:off x="2072520" y="972944"/>
            <a:ext cx="1491368" cy="338554"/>
          </a:xfrm>
          <a:prstGeom prst="rect">
            <a:avLst/>
          </a:prstGeom>
          <a:noFill/>
        </p:spPr>
        <p:txBody>
          <a:bodyPr wrap="square" rtlCol="0">
            <a:spAutoFit/>
          </a:bodyPr>
          <a:lstStyle/>
          <a:p>
            <a:r>
              <a:rPr lang="en-US" altLang="zh-CN" sz="1600" dirty="0" smtClean="0">
                <a:ea typeface="宋体" panose="02010600030101010101" pitchFamily="2" charset="-122"/>
                <a:cs typeface="Times New Roman" panose="02020603050405020304" pitchFamily="18" charset="0"/>
              </a:rPr>
              <a:t>JAVA</a:t>
            </a:r>
            <a:r>
              <a:rPr lang="zh-CN" altLang="en-US" sz="1600" dirty="0" smtClean="0">
                <a:ea typeface="宋体" panose="02010600030101010101" pitchFamily="2" charset="-122"/>
                <a:cs typeface="Times New Roman" panose="02020603050405020304" pitchFamily="18" charset="0"/>
              </a:rPr>
              <a:t>环境搭建</a:t>
            </a:r>
            <a:endParaRPr lang="zh-CN" altLang="en-US" sz="1600" dirty="0">
              <a:ea typeface="宋体" panose="02010600030101010101" pitchFamily="2" charset="-122"/>
              <a:cs typeface="Times New Roman" panose="02020603050405020304" pitchFamily="18" charset="0"/>
            </a:endParaRPr>
          </a:p>
        </p:txBody>
      </p:sp>
      <p:sp>
        <p:nvSpPr>
          <p:cNvPr id="135" name="TextBox 134"/>
          <p:cNvSpPr txBox="1"/>
          <p:nvPr/>
        </p:nvSpPr>
        <p:spPr>
          <a:xfrm>
            <a:off x="5638543" y="941365"/>
            <a:ext cx="1440160"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基础程序设计</a:t>
            </a:r>
            <a:endParaRPr lang="zh-CN" altLang="en-US" sz="1600" dirty="0">
              <a:ea typeface="宋体" panose="02010600030101010101" pitchFamily="2" charset="-122"/>
              <a:cs typeface="Times New Roman" panose="02020603050405020304" pitchFamily="18" charset="0"/>
            </a:endParaRPr>
          </a:p>
        </p:txBody>
      </p:sp>
      <p:sp>
        <p:nvSpPr>
          <p:cNvPr id="136" name="TextBox 135"/>
          <p:cNvSpPr txBox="1"/>
          <p:nvPr/>
        </p:nvSpPr>
        <p:spPr>
          <a:xfrm>
            <a:off x="4913261" y="2492896"/>
            <a:ext cx="1098899"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数据类型</a:t>
            </a:r>
            <a:endParaRPr lang="zh-CN" altLang="en-US" sz="1600" dirty="0">
              <a:ea typeface="宋体" panose="02010600030101010101" pitchFamily="2" charset="-122"/>
              <a:cs typeface="Times New Roman" panose="02020603050405020304" pitchFamily="18" charset="0"/>
            </a:endParaRPr>
          </a:p>
        </p:txBody>
      </p:sp>
      <p:sp>
        <p:nvSpPr>
          <p:cNvPr id="137" name="TextBox 136"/>
          <p:cNvSpPr txBox="1"/>
          <p:nvPr/>
        </p:nvSpPr>
        <p:spPr>
          <a:xfrm>
            <a:off x="6928225" y="2460555"/>
            <a:ext cx="1109769"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流程</a:t>
            </a:r>
            <a:r>
              <a:rPr lang="zh-CN" altLang="en-US" sz="1600" dirty="0" smtClean="0">
                <a:ea typeface="宋体" panose="02010600030101010101" pitchFamily="2" charset="-122"/>
                <a:cs typeface="Times New Roman" panose="02020603050405020304" pitchFamily="18" charset="0"/>
              </a:rPr>
              <a:t>控制</a:t>
            </a:r>
            <a:endParaRPr lang="zh-CN" altLang="en-US" sz="1600" dirty="0">
              <a:ea typeface="宋体" panose="02010600030101010101" pitchFamily="2" charset="-122"/>
              <a:cs typeface="Times New Roman" panose="02020603050405020304" pitchFamily="18" charset="0"/>
            </a:endParaRPr>
          </a:p>
        </p:txBody>
      </p:sp>
      <p:sp>
        <p:nvSpPr>
          <p:cNvPr id="138" name="TextBox 137"/>
          <p:cNvSpPr txBox="1"/>
          <p:nvPr/>
        </p:nvSpPr>
        <p:spPr>
          <a:xfrm>
            <a:off x="5968098" y="2460555"/>
            <a:ext cx="913069"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运算符</a:t>
            </a:r>
            <a:endParaRPr lang="zh-CN" altLang="en-US" sz="1600" dirty="0">
              <a:ea typeface="宋体" panose="02010600030101010101" pitchFamily="2" charset="-122"/>
              <a:cs typeface="Times New Roman" panose="02020603050405020304" pitchFamily="18" charset="0"/>
            </a:endParaRPr>
          </a:p>
        </p:txBody>
      </p:sp>
      <p:sp>
        <p:nvSpPr>
          <p:cNvPr id="139" name="TextBox 138"/>
          <p:cNvSpPr txBox="1"/>
          <p:nvPr/>
        </p:nvSpPr>
        <p:spPr>
          <a:xfrm>
            <a:off x="8049725" y="2442374"/>
            <a:ext cx="698739"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数组</a:t>
            </a:r>
            <a:endParaRPr lang="zh-CN" altLang="en-US" sz="1600" dirty="0">
              <a:ea typeface="宋体" panose="02010600030101010101" pitchFamily="2" charset="-122"/>
              <a:cs typeface="Times New Roman" panose="02020603050405020304" pitchFamily="18" charset="0"/>
            </a:endParaRPr>
          </a:p>
        </p:txBody>
      </p:sp>
      <p:sp>
        <p:nvSpPr>
          <p:cNvPr id="140" name="TextBox 139"/>
          <p:cNvSpPr txBox="1"/>
          <p:nvPr/>
        </p:nvSpPr>
        <p:spPr>
          <a:xfrm>
            <a:off x="5652120" y="3504467"/>
            <a:ext cx="1711778" cy="369332"/>
          </a:xfrm>
          <a:prstGeom prst="rect">
            <a:avLst/>
          </a:prstGeom>
          <a:noFill/>
        </p:spPr>
        <p:txBody>
          <a:bodyPr wrap="square" rtlCol="0">
            <a:spAutoFit/>
          </a:bodyPr>
          <a:lstStyle/>
          <a:p>
            <a:r>
              <a:rPr lang="zh-CN" altLang="en-US" dirty="0" smtClean="0">
                <a:ea typeface="宋体" panose="02010600030101010101" pitchFamily="2" charset="-122"/>
                <a:cs typeface="Times New Roman" panose="02020603050405020304" pitchFamily="18" charset="0"/>
              </a:rPr>
              <a:t>面向对象</a:t>
            </a:r>
            <a:r>
              <a:rPr lang="zh-CN" altLang="en-US" dirty="0">
                <a:ea typeface="宋体" panose="02010600030101010101" pitchFamily="2" charset="-122"/>
                <a:cs typeface="Times New Roman" panose="02020603050405020304" pitchFamily="18" charset="0"/>
              </a:rPr>
              <a:t>编程</a:t>
            </a:r>
            <a:endParaRPr lang="zh-CN" altLang="en-US" dirty="0">
              <a:ea typeface="宋体" panose="02010600030101010101" pitchFamily="2" charset="-122"/>
              <a:cs typeface="Times New Roman" panose="02020603050405020304" pitchFamily="18" charset="0"/>
            </a:endParaRPr>
          </a:p>
        </p:txBody>
      </p:sp>
      <p:sp>
        <p:nvSpPr>
          <p:cNvPr id="141" name="TextBox 140"/>
          <p:cNvSpPr txBox="1"/>
          <p:nvPr/>
        </p:nvSpPr>
        <p:spPr>
          <a:xfrm>
            <a:off x="4041415" y="4286197"/>
            <a:ext cx="932483" cy="338554"/>
          </a:xfrm>
          <a:prstGeom prst="rect">
            <a:avLst/>
          </a:prstGeom>
          <a:noFill/>
        </p:spPr>
        <p:txBody>
          <a:bodyPr wrap="square" rtlCol="0">
            <a:spAutoFit/>
          </a:bodyPr>
          <a:lstStyle/>
          <a:p>
            <a:r>
              <a:rPr lang="zh-CN" altLang="en-US" sz="1600" smtClean="0">
                <a:ea typeface="宋体" panose="02010600030101010101" pitchFamily="2" charset="-122"/>
                <a:cs typeface="Times New Roman" panose="02020603050405020304" pitchFamily="18" charset="0"/>
              </a:rPr>
              <a:t>类</a:t>
            </a:r>
            <a:r>
              <a:rPr lang="en-US" altLang="zh-CN" sz="1600">
                <a:ea typeface="宋体" panose="02010600030101010101" pitchFamily="2" charset="-122"/>
                <a:cs typeface="Times New Roman" panose="02020603050405020304" pitchFamily="18" charset="0"/>
              </a:rPr>
              <a:t>/</a:t>
            </a:r>
            <a:r>
              <a:rPr lang="zh-CN" altLang="en-US" sz="1600" smtClean="0">
                <a:ea typeface="宋体" panose="02010600030101010101" pitchFamily="2" charset="-122"/>
                <a:cs typeface="Times New Roman" panose="02020603050405020304" pitchFamily="18" charset="0"/>
              </a:rPr>
              <a:t>对象</a:t>
            </a:r>
            <a:endParaRPr lang="zh-CN" altLang="en-US" sz="1600" dirty="0">
              <a:ea typeface="宋体" panose="02010600030101010101" pitchFamily="2" charset="-122"/>
              <a:cs typeface="Times New Roman" panose="02020603050405020304" pitchFamily="18" charset="0"/>
            </a:endParaRPr>
          </a:p>
        </p:txBody>
      </p:sp>
      <p:sp>
        <p:nvSpPr>
          <p:cNvPr id="142" name="TextBox 141"/>
          <p:cNvSpPr txBox="1"/>
          <p:nvPr/>
        </p:nvSpPr>
        <p:spPr>
          <a:xfrm>
            <a:off x="5045353" y="4290674"/>
            <a:ext cx="1043596" cy="338554"/>
          </a:xfrm>
          <a:prstGeom prst="rect">
            <a:avLst/>
          </a:prstGeom>
          <a:noFill/>
        </p:spPr>
        <p:txBody>
          <a:bodyPr wrap="square" rtlCol="0">
            <a:spAutoFit/>
          </a:bodyPr>
          <a:lstStyle/>
          <a:p>
            <a:r>
              <a:rPr lang="zh-CN" altLang="en-US" sz="1600" smtClean="0">
                <a:ea typeface="宋体" panose="02010600030101010101" pitchFamily="2" charset="-122"/>
                <a:cs typeface="Times New Roman" panose="02020603050405020304" pitchFamily="18" charset="0"/>
              </a:rPr>
              <a:t>类的结构</a:t>
            </a:r>
            <a:endParaRPr lang="zh-CN" altLang="en-US" sz="1600" dirty="0">
              <a:ea typeface="宋体" panose="02010600030101010101" pitchFamily="2" charset="-122"/>
              <a:cs typeface="Times New Roman" panose="02020603050405020304" pitchFamily="18" charset="0"/>
            </a:endParaRPr>
          </a:p>
        </p:txBody>
      </p:sp>
      <p:sp>
        <p:nvSpPr>
          <p:cNvPr id="144" name="TextBox 143"/>
          <p:cNvSpPr txBox="1"/>
          <p:nvPr/>
        </p:nvSpPr>
        <p:spPr>
          <a:xfrm>
            <a:off x="7884368" y="4293096"/>
            <a:ext cx="1008745"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设计模式</a:t>
            </a:r>
            <a:endParaRPr lang="zh-CN" altLang="en-US" sz="1600" dirty="0">
              <a:ea typeface="宋体" panose="02010600030101010101" pitchFamily="2" charset="-122"/>
              <a:cs typeface="Times New Roman" panose="02020603050405020304" pitchFamily="18" charset="0"/>
            </a:endParaRPr>
          </a:p>
        </p:txBody>
      </p:sp>
      <p:sp>
        <p:nvSpPr>
          <p:cNvPr id="145" name="TextBox 144"/>
          <p:cNvSpPr txBox="1"/>
          <p:nvPr/>
        </p:nvSpPr>
        <p:spPr>
          <a:xfrm>
            <a:off x="7155329" y="4272191"/>
            <a:ext cx="617662"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接口</a:t>
            </a:r>
            <a:endParaRPr lang="zh-CN" altLang="en-US" sz="1600" dirty="0">
              <a:ea typeface="宋体" panose="02010600030101010101" pitchFamily="2" charset="-122"/>
              <a:cs typeface="Times New Roman" panose="02020603050405020304" pitchFamily="18" charset="0"/>
            </a:endParaRPr>
          </a:p>
        </p:txBody>
      </p:sp>
      <p:sp>
        <p:nvSpPr>
          <p:cNvPr id="146" name="TextBox 145"/>
          <p:cNvSpPr txBox="1"/>
          <p:nvPr/>
        </p:nvSpPr>
        <p:spPr>
          <a:xfrm>
            <a:off x="6324788" y="4212377"/>
            <a:ext cx="653395" cy="584775"/>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三</a:t>
            </a:r>
            <a:r>
              <a:rPr lang="zh-CN" altLang="en-US" sz="1600" dirty="0" smtClean="0">
                <a:ea typeface="宋体" panose="02010600030101010101" pitchFamily="2" charset="-122"/>
                <a:cs typeface="Times New Roman" panose="02020603050405020304" pitchFamily="18" charset="0"/>
              </a:rPr>
              <a:t>大特性</a:t>
            </a:r>
            <a:endParaRPr lang="zh-CN" altLang="en-US" sz="1600" dirty="0">
              <a:ea typeface="宋体" panose="02010600030101010101" pitchFamily="2" charset="-122"/>
              <a:cs typeface="Times New Roman" panose="02020603050405020304" pitchFamily="18" charset="0"/>
            </a:endParaRP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应用程序开发</a:t>
            </a:r>
            <a:endParaRPr lang="zh-CN" altLang="en-US" sz="1600" dirty="0">
              <a:ea typeface="宋体" panose="02010600030101010101" pitchFamily="2" charset="-122"/>
              <a:cs typeface="Times New Roman" panose="02020603050405020304" pitchFamily="18" charset="0"/>
            </a:endParaRPr>
          </a:p>
        </p:txBody>
      </p:sp>
      <p:sp>
        <p:nvSpPr>
          <p:cNvPr id="148" name="TextBox 147"/>
          <p:cNvSpPr txBox="1"/>
          <p:nvPr/>
        </p:nvSpPr>
        <p:spPr>
          <a:xfrm>
            <a:off x="2464439" y="5926560"/>
            <a:ext cx="812219" cy="338554"/>
          </a:xfrm>
          <a:prstGeom prst="rect">
            <a:avLst/>
          </a:prstGeom>
          <a:noFill/>
        </p:spPr>
        <p:txBody>
          <a:bodyPr wrap="square" rtlCol="0">
            <a:spAutoFit/>
          </a:bodyPr>
          <a:lstStyle/>
          <a:p>
            <a:r>
              <a:rPr lang="en-US" altLang="zh-CN" sz="1600" dirty="0" smtClean="0">
                <a:ea typeface="宋体" panose="02010600030101010101" pitchFamily="2" charset="-122"/>
                <a:cs typeface="Times New Roman" panose="02020603050405020304" pitchFamily="18" charset="0"/>
              </a:rPr>
              <a:t>JDBC</a:t>
            </a:r>
            <a:endParaRPr lang="zh-CN" altLang="en-US" sz="1600" dirty="0">
              <a:ea typeface="宋体" panose="02010600030101010101" pitchFamily="2" charset="-122"/>
              <a:cs typeface="Times New Roman" panose="02020603050405020304" pitchFamily="18" charset="0"/>
            </a:endParaRPr>
          </a:p>
        </p:txBody>
      </p:sp>
      <p:sp>
        <p:nvSpPr>
          <p:cNvPr id="149" name="TextBox 148"/>
          <p:cNvSpPr txBox="1"/>
          <p:nvPr/>
        </p:nvSpPr>
        <p:spPr>
          <a:xfrm>
            <a:off x="3322977" y="5924019"/>
            <a:ext cx="617662"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集合</a:t>
            </a:r>
            <a:endParaRPr lang="zh-CN" altLang="en-US" sz="1600" dirty="0">
              <a:ea typeface="宋体" panose="02010600030101010101" pitchFamily="2" charset="-122"/>
              <a:cs typeface="Times New Roman" panose="02020603050405020304" pitchFamily="18" charset="0"/>
            </a:endParaRPr>
          </a:p>
        </p:txBody>
      </p:sp>
      <p:sp>
        <p:nvSpPr>
          <p:cNvPr id="150" name="TextBox 149"/>
          <p:cNvSpPr txBox="1"/>
          <p:nvPr/>
        </p:nvSpPr>
        <p:spPr>
          <a:xfrm>
            <a:off x="4115065" y="5901292"/>
            <a:ext cx="956506" cy="338554"/>
          </a:xfrm>
          <a:prstGeom prst="rect">
            <a:avLst/>
          </a:prstGeom>
          <a:noFill/>
        </p:spPr>
        <p:txBody>
          <a:bodyPr wrap="square" rtlCol="0">
            <a:spAutoFit/>
          </a:bodyPr>
          <a:lstStyle/>
          <a:p>
            <a:r>
              <a:rPr lang="en-US" altLang="zh-CN" sz="1600" smtClean="0">
                <a:ea typeface="宋体" panose="02010600030101010101" pitchFamily="2" charset="-122"/>
                <a:cs typeface="Times New Roman" panose="02020603050405020304" pitchFamily="18" charset="0"/>
              </a:rPr>
              <a:t>IO/NIO</a:t>
            </a:r>
            <a:endParaRPr lang="zh-CN" altLang="en-US" sz="1600" dirty="0">
              <a:ea typeface="宋体" panose="02010600030101010101" pitchFamily="2" charset="-122"/>
              <a:cs typeface="Times New Roman" panose="02020603050405020304" pitchFamily="18" charset="0"/>
            </a:endParaRPr>
          </a:p>
        </p:txBody>
      </p:sp>
      <p:sp>
        <p:nvSpPr>
          <p:cNvPr id="152" name="TextBox 151"/>
          <p:cNvSpPr txBox="1"/>
          <p:nvPr/>
        </p:nvSpPr>
        <p:spPr>
          <a:xfrm>
            <a:off x="5081579" y="5949280"/>
            <a:ext cx="617662"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类库</a:t>
            </a:r>
            <a:endParaRPr lang="zh-CN" altLang="en-US" sz="1600" dirty="0">
              <a:ea typeface="宋体" panose="02010600030101010101" pitchFamily="2" charset="-122"/>
              <a:cs typeface="Times New Roman" panose="02020603050405020304" pitchFamily="18" charset="0"/>
            </a:endParaRPr>
          </a:p>
        </p:txBody>
      </p:sp>
      <p:sp>
        <p:nvSpPr>
          <p:cNvPr id="153" name="TextBox 152"/>
          <p:cNvSpPr txBox="1"/>
          <p:nvPr/>
        </p:nvSpPr>
        <p:spPr>
          <a:xfrm>
            <a:off x="5771249" y="5949280"/>
            <a:ext cx="810226"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多线程</a:t>
            </a:r>
            <a:endParaRPr lang="zh-CN" altLang="en-US" sz="1600" dirty="0">
              <a:ea typeface="宋体" panose="02010600030101010101" pitchFamily="2" charset="-122"/>
              <a:cs typeface="Times New Roman" panose="02020603050405020304" pitchFamily="18" charset="0"/>
            </a:endParaRPr>
          </a:p>
        </p:txBody>
      </p:sp>
      <p:sp>
        <p:nvSpPr>
          <p:cNvPr id="154" name="TextBox 153"/>
          <p:cNvSpPr txBox="1"/>
          <p:nvPr/>
        </p:nvSpPr>
        <p:spPr>
          <a:xfrm>
            <a:off x="6707353" y="5949280"/>
            <a:ext cx="740879" cy="584775"/>
          </a:xfrm>
          <a:prstGeom prst="rect">
            <a:avLst/>
          </a:prstGeom>
          <a:noFill/>
        </p:spPr>
        <p:txBody>
          <a:bodyPr wrap="square" rtlCol="0">
            <a:spAutoFit/>
          </a:bodyPr>
          <a:lstStyle/>
          <a:p>
            <a:r>
              <a:rPr lang="zh-CN" altLang="en-US" sz="1600" smtClean="0">
                <a:ea typeface="宋体" panose="02010600030101010101" pitchFamily="2" charset="-122"/>
                <a:cs typeface="Times New Roman" panose="02020603050405020304" pitchFamily="18" charset="0"/>
              </a:rPr>
              <a:t>异常处理</a:t>
            </a:r>
            <a:endParaRPr lang="zh-CN" altLang="en-US" sz="1600" dirty="0">
              <a:ea typeface="宋体" panose="02010600030101010101" pitchFamily="2" charset="-122"/>
              <a:cs typeface="Times New Roman" panose="02020603050405020304" pitchFamily="18" charset="0"/>
            </a:endParaRPr>
          </a:p>
        </p:txBody>
      </p:sp>
      <p:sp>
        <p:nvSpPr>
          <p:cNvPr id="155" name="TextBox 154"/>
          <p:cNvSpPr txBox="1"/>
          <p:nvPr/>
        </p:nvSpPr>
        <p:spPr>
          <a:xfrm>
            <a:off x="7462133" y="5918181"/>
            <a:ext cx="617662"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反射</a:t>
            </a:r>
            <a:endParaRPr lang="zh-CN" altLang="en-US" sz="1600" dirty="0">
              <a:ea typeface="宋体" panose="02010600030101010101" pitchFamily="2" charset="-122"/>
              <a:cs typeface="Times New Roman" panose="02020603050405020304" pitchFamily="18" charset="0"/>
            </a:endParaRPr>
          </a:p>
        </p:txBody>
      </p:sp>
      <p:sp>
        <p:nvSpPr>
          <p:cNvPr id="156" name="TextBox 155"/>
          <p:cNvSpPr txBox="1"/>
          <p:nvPr/>
        </p:nvSpPr>
        <p:spPr>
          <a:xfrm>
            <a:off x="8177923" y="5924019"/>
            <a:ext cx="617662"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网络</a:t>
            </a:r>
            <a:endParaRPr lang="zh-CN" altLang="en-US" sz="1600" dirty="0">
              <a:ea typeface="宋体" panose="02010600030101010101" pitchFamily="2" charset="-122"/>
              <a:cs typeface="Times New Roman" panose="02020603050405020304" pitchFamily="18" charset="0"/>
            </a:endParaRPr>
          </a:p>
        </p:txBody>
      </p:sp>
      <p:sp>
        <p:nvSpPr>
          <p:cNvPr id="157" name="TextBox 156"/>
          <p:cNvSpPr txBox="1"/>
          <p:nvPr/>
        </p:nvSpPr>
        <p:spPr>
          <a:xfrm>
            <a:off x="154625" y="5949280"/>
            <a:ext cx="1395437" cy="338554"/>
          </a:xfrm>
          <a:prstGeom prst="rect">
            <a:avLst/>
          </a:prstGeom>
          <a:noFill/>
        </p:spPr>
        <p:txBody>
          <a:bodyPr wrap="square" rtlCol="0">
            <a:spAutoFit/>
          </a:bodyPr>
          <a:lstStyle/>
          <a:p>
            <a:r>
              <a:rPr lang="en-US" altLang="zh-CN" sz="1600" dirty="0" smtClean="0">
                <a:ea typeface="宋体" panose="02010600030101010101" pitchFamily="2" charset="-122"/>
                <a:cs typeface="Times New Roman" panose="02020603050405020304" pitchFamily="18" charset="0"/>
              </a:rPr>
              <a:t>Oracle/MySQL</a:t>
            </a:r>
            <a:endParaRPr lang="zh-CN" altLang="en-US" sz="1600" dirty="0">
              <a:ea typeface="宋体" panose="02010600030101010101" pitchFamily="2" charset="-122"/>
              <a:cs typeface="Times New Roman" panose="02020603050405020304" pitchFamily="18" charset="0"/>
            </a:endParaRPr>
          </a:p>
        </p:txBody>
      </p:sp>
      <p:sp>
        <p:nvSpPr>
          <p:cNvPr id="159" name="TextBox 158"/>
          <p:cNvSpPr txBox="1"/>
          <p:nvPr/>
        </p:nvSpPr>
        <p:spPr>
          <a:xfrm>
            <a:off x="2123729" y="4221088"/>
            <a:ext cx="864095" cy="584775"/>
          </a:xfrm>
          <a:prstGeom prst="rect">
            <a:avLst/>
          </a:prstGeom>
          <a:noFill/>
        </p:spPr>
        <p:txBody>
          <a:bodyPr wrap="square" rtlCol="0">
            <a:spAutoFit/>
          </a:bodyPr>
          <a:lstStyle/>
          <a:p>
            <a:r>
              <a:rPr lang="en-US" altLang="zh-CN" sz="1600" smtClean="0">
                <a:ea typeface="宋体" panose="02010600030101010101" pitchFamily="2" charset="-122"/>
                <a:cs typeface="Times New Roman" panose="02020603050405020304" pitchFamily="18" charset="0"/>
              </a:rPr>
              <a:t>Java</a:t>
            </a:r>
            <a:r>
              <a:rPr lang="zh-CN" altLang="en-US" sz="1600" smtClean="0">
                <a:ea typeface="宋体" panose="02010600030101010101" pitchFamily="2" charset="-122"/>
                <a:cs typeface="Times New Roman" panose="02020603050405020304" pitchFamily="18" charset="0"/>
              </a:rPr>
              <a:t>新</a:t>
            </a:r>
            <a:r>
              <a:rPr lang="zh-CN" altLang="en-US" sz="1600" dirty="0" smtClean="0">
                <a:ea typeface="宋体" panose="02010600030101010101" pitchFamily="2" charset="-122"/>
                <a:cs typeface="Times New Roman" panose="02020603050405020304" pitchFamily="18" charset="0"/>
              </a:rPr>
              <a:t>特性</a:t>
            </a:r>
            <a:endParaRPr lang="zh-CN" altLang="en-US" sz="1600" dirty="0">
              <a:ea typeface="宋体" panose="02010600030101010101" pitchFamily="2" charset="-122"/>
              <a:cs typeface="Times New Roman" panose="02020603050405020304" pitchFamily="18" charset="0"/>
            </a:endParaRPr>
          </a:p>
        </p:txBody>
      </p:sp>
      <p:cxnSp>
        <p:nvCxnSpPr>
          <p:cNvPr id="165" name="直接箭头连接符 164"/>
          <p:cNvCxnSpPr>
            <a:stCxn id="101" idx="3"/>
            <a:endCxn id="102" idx="1"/>
          </p:cNvCxnSpPr>
          <p:nvPr/>
        </p:nvCxnSpPr>
        <p:spPr>
          <a:xfrm>
            <a:off x="1623962" y="1124744"/>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124744"/>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a:off x="6278876" y="1368407"/>
            <a:ext cx="0" cy="105248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383960" y="1882928"/>
            <a:ext cx="1456572"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529953" y="1882929"/>
            <a:ext cx="1851004"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578947" y="2437978"/>
            <a:ext cx="3957616" cy="1366106"/>
          </a:xfrm>
          <a:prstGeom prst="bentConnector3">
            <a:avLst>
              <a:gd name="adj1" fmla="val 99658"/>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629784"/>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23840" y="3086158"/>
            <a:ext cx="382879" cy="1932657"/>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815401" y="3612798"/>
            <a:ext cx="385301" cy="8818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80711" y="3054346"/>
            <a:ext cx="361539" cy="197494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61478" y="3548521"/>
            <a:ext cx="367917" cy="99297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951495"/>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4082776" y="3999159"/>
            <a:ext cx="583178" cy="3173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501494" y="4417877"/>
            <a:ext cx="583178" cy="233561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45105" y="4847432"/>
            <a:ext cx="569123" cy="146244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76141" y="5292524"/>
            <a:ext cx="583178" cy="58631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777116" y="5477867"/>
            <a:ext cx="583178" cy="21563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99173" y="5055810"/>
            <a:ext cx="583177" cy="10597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553883" y="4701099"/>
            <a:ext cx="624087" cy="1810075"/>
          </a:xfrm>
          <a:prstGeom prst="bentConnector3">
            <a:avLst>
              <a:gd name="adj1" fmla="val 45626"/>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937390" y="4317592"/>
            <a:ext cx="583178" cy="253618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580756"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870549" y="4564216"/>
            <a:ext cx="100548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416316" y="1894647"/>
            <a:ext cx="0" cy="52624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smtClean="0">
                <a:ea typeface="宋体" panose="02010600030101010101" pitchFamily="2" charset="-122"/>
                <a:cs typeface="Times New Roman" panose="02020603050405020304" pitchFamily="18" charset="0"/>
              </a:rPr>
              <a:t>Eclipse</a:t>
            </a:r>
            <a:r>
              <a:rPr lang="zh-CN" altLang="en-US" sz="1600" dirty="0" smtClean="0">
                <a:ea typeface="宋体" panose="02010600030101010101" pitchFamily="2" charset="-122"/>
                <a:cs typeface="Times New Roman" panose="02020603050405020304" pitchFamily="18" charset="0"/>
              </a:rPr>
              <a:t>使用</a:t>
            </a:r>
            <a:endParaRPr lang="zh-CN" altLang="en-US" sz="1600" dirty="0">
              <a:ea typeface="宋体" panose="02010600030101010101" pitchFamily="2" charset="-122"/>
              <a:cs typeface="Times New Roman" panose="02020603050405020304" pitchFamily="18" charset="0"/>
            </a:endParaRPr>
          </a:p>
        </p:txBody>
      </p:sp>
      <p:cxnSp>
        <p:nvCxnSpPr>
          <p:cNvPr id="98" name="直接箭头连接符 97"/>
          <p:cNvCxnSpPr>
            <a:endCxn id="169" idx="3"/>
          </p:cNvCxnSpPr>
          <p:nvPr/>
        </p:nvCxnSpPr>
        <p:spPr>
          <a:xfrm flipH="1">
            <a:off x="3316118" y="242088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1421514"/>
            <a:ext cx="646804" cy="35856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96" name="圆角矩形 195"/>
          <p:cNvSpPr/>
          <p:nvPr/>
        </p:nvSpPr>
        <p:spPr>
          <a:xfrm>
            <a:off x="665483" y="2924944"/>
            <a:ext cx="646804" cy="38178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97" name="圆角矩形 196"/>
          <p:cNvSpPr/>
          <p:nvPr/>
        </p:nvSpPr>
        <p:spPr>
          <a:xfrm>
            <a:off x="305068" y="2420126"/>
            <a:ext cx="1134583" cy="3789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98" name="圆角矩形 197"/>
          <p:cNvSpPr/>
          <p:nvPr/>
        </p:nvSpPr>
        <p:spPr>
          <a:xfrm>
            <a:off x="269066" y="3429000"/>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99" name="圆角矩形 198"/>
          <p:cNvSpPr/>
          <p:nvPr/>
        </p:nvSpPr>
        <p:spPr>
          <a:xfrm>
            <a:off x="333608" y="4009421"/>
            <a:ext cx="1009380" cy="53248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200" name="TextBox 199"/>
          <p:cNvSpPr txBox="1"/>
          <p:nvPr/>
        </p:nvSpPr>
        <p:spPr>
          <a:xfrm>
            <a:off x="683568" y="1441528"/>
            <a:ext cx="656931"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泛型</a:t>
            </a:r>
            <a:endParaRPr lang="zh-CN" altLang="en-US" sz="1600" dirty="0">
              <a:ea typeface="宋体" panose="02010600030101010101" pitchFamily="2" charset="-122"/>
              <a:cs typeface="Times New Roman" panose="02020603050405020304" pitchFamily="18" charset="0"/>
            </a:endParaRPr>
          </a:p>
        </p:txBody>
      </p:sp>
      <p:sp>
        <p:nvSpPr>
          <p:cNvPr id="201" name="TextBox 200"/>
          <p:cNvSpPr txBox="1"/>
          <p:nvPr/>
        </p:nvSpPr>
        <p:spPr>
          <a:xfrm>
            <a:off x="683568" y="2946430"/>
            <a:ext cx="656931"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枚举</a:t>
            </a:r>
            <a:endParaRPr lang="zh-CN" altLang="en-US" sz="1600" dirty="0">
              <a:ea typeface="宋体" panose="02010600030101010101" pitchFamily="2" charset="-122"/>
              <a:cs typeface="Times New Roman" panose="02020603050405020304" pitchFamily="18" charset="0"/>
            </a:endParaRPr>
          </a:p>
        </p:txBody>
      </p:sp>
      <p:sp>
        <p:nvSpPr>
          <p:cNvPr id="202" name="TextBox 201"/>
          <p:cNvSpPr txBox="1"/>
          <p:nvPr/>
        </p:nvSpPr>
        <p:spPr>
          <a:xfrm>
            <a:off x="323528" y="2442374"/>
            <a:ext cx="1098578"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装箱</a:t>
            </a:r>
            <a:r>
              <a:rPr lang="en-US" altLang="zh-CN" sz="1600" dirty="0" smtClean="0">
                <a:ea typeface="宋体" panose="02010600030101010101" pitchFamily="2" charset="-122"/>
                <a:cs typeface="Times New Roman" panose="02020603050405020304" pitchFamily="18" charset="0"/>
              </a:rPr>
              <a:t>/</a:t>
            </a:r>
            <a:r>
              <a:rPr lang="zh-CN" altLang="en-US" sz="1600" dirty="0" smtClean="0">
                <a:ea typeface="宋体" panose="02010600030101010101" pitchFamily="2" charset="-122"/>
                <a:cs typeface="Times New Roman" panose="02020603050405020304" pitchFamily="18" charset="0"/>
              </a:rPr>
              <a:t>拆箱</a:t>
            </a:r>
            <a:endParaRPr lang="zh-CN" altLang="en-US" sz="1600" dirty="0">
              <a:ea typeface="宋体" panose="02010600030101010101" pitchFamily="2" charset="-122"/>
              <a:cs typeface="Times New Roman" panose="02020603050405020304" pitchFamily="18" charset="0"/>
            </a:endParaRPr>
          </a:p>
        </p:txBody>
      </p:sp>
      <p:sp>
        <p:nvSpPr>
          <p:cNvPr id="203" name="TextBox 202"/>
          <p:cNvSpPr txBox="1"/>
          <p:nvPr/>
        </p:nvSpPr>
        <p:spPr>
          <a:xfrm>
            <a:off x="323528" y="3501008"/>
            <a:ext cx="1008112"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可变参数</a:t>
            </a:r>
            <a:endParaRPr lang="zh-CN" altLang="en-US" sz="1600" dirty="0">
              <a:ea typeface="宋体" panose="02010600030101010101" pitchFamily="2" charset="-122"/>
              <a:cs typeface="Times New Roman" panose="02020603050405020304" pitchFamily="18" charset="0"/>
            </a:endParaRPr>
          </a:p>
        </p:txBody>
      </p:sp>
      <p:sp>
        <p:nvSpPr>
          <p:cNvPr id="204" name="TextBox 203"/>
          <p:cNvSpPr txBox="1"/>
          <p:nvPr/>
        </p:nvSpPr>
        <p:spPr>
          <a:xfrm>
            <a:off x="431538" y="3996353"/>
            <a:ext cx="972110" cy="584775"/>
          </a:xfrm>
          <a:prstGeom prst="rect">
            <a:avLst/>
          </a:prstGeom>
          <a:noFill/>
        </p:spPr>
        <p:txBody>
          <a:bodyPr wrap="square" rtlCol="0">
            <a:spAutoFit/>
          </a:bodyPr>
          <a:lstStyle/>
          <a:p>
            <a:r>
              <a:rPr lang="en-US" altLang="zh-CN" sz="1600" smtClean="0">
                <a:ea typeface="宋体" panose="02010600030101010101" pitchFamily="2" charset="-122"/>
                <a:cs typeface="Times New Roman" panose="02020603050405020304" pitchFamily="18" charset="0"/>
              </a:rPr>
              <a:t>Lambda</a:t>
            </a:r>
            <a:endParaRPr lang="en-US" altLang="zh-CN" sz="1600" smtClean="0">
              <a:ea typeface="宋体" panose="02010600030101010101" pitchFamily="2" charset="-122"/>
              <a:cs typeface="Times New Roman" panose="02020603050405020304" pitchFamily="18" charset="0"/>
            </a:endParaRPr>
          </a:p>
          <a:p>
            <a:r>
              <a:rPr lang="zh-CN" altLang="en-US" sz="1600" smtClean="0">
                <a:ea typeface="宋体" panose="02010600030101010101" pitchFamily="2" charset="-122"/>
                <a:cs typeface="Times New Roman" panose="02020603050405020304" pitchFamily="18" charset="0"/>
              </a:rPr>
              <a:t>表达式</a:t>
            </a:r>
            <a:endParaRPr lang="zh-CN" altLang="en-US" sz="1600" dirty="0">
              <a:ea typeface="宋体" panose="02010600030101010101" pitchFamily="2" charset="-122"/>
              <a:cs typeface="Times New Roman" panose="02020603050405020304" pitchFamily="18" charset="0"/>
            </a:endParaRPr>
          </a:p>
        </p:txBody>
      </p:sp>
      <p:cxnSp>
        <p:nvCxnSpPr>
          <p:cNvPr id="205" name="肘形连接符 204"/>
          <p:cNvCxnSpPr>
            <a:stCxn id="159" idx="1"/>
            <a:endCxn id="200" idx="3"/>
          </p:cNvCxnSpPr>
          <p:nvPr/>
        </p:nvCxnSpPr>
        <p:spPr>
          <a:xfrm rot="10800000">
            <a:off x="1340499" y="1610806"/>
            <a:ext cx="783230" cy="290267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115708"/>
            <a:ext cx="783230" cy="139776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a:endCxn id="202" idx="3"/>
          </p:cNvCxnSpPr>
          <p:nvPr/>
        </p:nvCxnSpPr>
        <p:spPr>
          <a:xfrm rot="10800000">
            <a:off x="1422106" y="2611652"/>
            <a:ext cx="676018" cy="1894203"/>
          </a:xfrm>
          <a:prstGeom prst="bentConnector3">
            <a:avLst>
              <a:gd name="adj1" fmla="val 54038"/>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a:endCxn id="198" idx="3"/>
          </p:cNvCxnSpPr>
          <p:nvPr/>
        </p:nvCxnSpPr>
        <p:spPr>
          <a:xfrm rot="10800000">
            <a:off x="1330373" y="3633902"/>
            <a:ext cx="793357" cy="87957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a:off x="1403648" y="4288742"/>
            <a:ext cx="694476" cy="217113"/>
          </a:xfrm>
          <a:prstGeom prst="bentConnector3">
            <a:avLst>
              <a:gd name="adj1" fmla="val 5393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7" name="圆角矩形 96"/>
          <p:cNvSpPr/>
          <p:nvPr/>
        </p:nvSpPr>
        <p:spPr>
          <a:xfrm>
            <a:off x="2098124" y="283145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cxnSp>
        <p:nvCxnSpPr>
          <p:cNvPr id="99" name="直接箭头连接符 98"/>
          <p:cNvCxnSpPr/>
          <p:nvPr/>
        </p:nvCxnSpPr>
        <p:spPr>
          <a:xfrm flipH="1">
            <a:off x="3316118" y="303017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155474" y="2878197"/>
            <a:ext cx="1192390" cy="338554"/>
          </a:xfrm>
          <a:prstGeom prst="rect">
            <a:avLst/>
          </a:prstGeom>
          <a:noFill/>
        </p:spPr>
        <p:txBody>
          <a:bodyPr wrap="square" rtlCol="0">
            <a:spAutoFit/>
          </a:bodyPr>
          <a:lstStyle/>
          <a:p>
            <a:r>
              <a:rPr lang="en-US" altLang="zh-CN" sz="1600" smtClean="0">
                <a:ea typeface="宋体" panose="02010600030101010101" pitchFamily="2" charset="-122"/>
                <a:cs typeface="Times New Roman" panose="02020603050405020304" pitchFamily="18" charset="0"/>
              </a:rPr>
              <a:t>IDEA </a:t>
            </a:r>
            <a:r>
              <a:rPr lang="zh-CN" altLang="en-US" sz="1600" smtClean="0">
                <a:ea typeface="宋体" panose="02010600030101010101" pitchFamily="2" charset="-122"/>
                <a:cs typeface="Times New Roman" panose="02020603050405020304" pitchFamily="18" charset="0"/>
              </a:rPr>
              <a:t>使用</a:t>
            </a:r>
            <a:endParaRPr lang="zh-CN" altLang="en-US" sz="1600" dirty="0">
              <a:ea typeface="宋体" panose="02010600030101010101" pitchFamily="2" charset="-122"/>
              <a:cs typeface="Times New Roman" panose="02020603050405020304" pitchFamily="18" charset="0"/>
            </a:endParaRPr>
          </a:p>
        </p:txBody>
      </p:sp>
      <p:sp>
        <p:nvSpPr>
          <p:cNvPr id="121" name="圆角矩形 120"/>
          <p:cNvSpPr/>
          <p:nvPr/>
        </p:nvSpPr>
        <p:spPr>
          <a:xfrm>
            <a:off x="8397654" y="3219269"/>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7" name="TextBox 126"/>
          <p:cNvSpPr txBox="1"/>
          <p:nvPr/>
        </p:nvSpPr>
        <p:spPr>
          <a:xfrm>
            <a:off x="8409765" y="3212976"/>
            <a:ext cx="698739" cy="584775"/>
          </a:xfrm>
          <a:prstGeom prst="rect">
            <a:avLst/>
          </a:prstGeom>
          <a:noFill/>
        </p:spPr>
        <p:txBody>
          <a:bodyPr wrap="square" rtlCol="0">
            <a:spAutoFit/>
          </a:bodyPr>
          <a:lstStyle/>
          <a:p>
            <a:r>
              <a:rPr lang="zh-CN" altLang="en-US" sz="1600" smtClean="0">
                <a:ea typeface="宋体" panose="02010600030101010101" pitchFamily="2" charset="-122"/>
                <a:cs typeface="Times New Roman" panose="02020603050405020304" pitchFamily="18" charset="0"/>
              </a:rPr>
              <a:t>数据结构</a:t>
            </a:r>
            <a:endParaRPr lang="zh-CN" altLang="en-US" sz="1600" dirty="0">
              <a:ea typeface="宋体" panose="02010600030101010101" pitchFamily="2" charset="-122"/>
              <a:cs typeface="Times New Roman" panose="02020603050405020304" pitchFamily="18" charset="0"/>
            </a:endParaRPr>
          </a:p>
        </p:txBody>
      </p:sp>
      <p:sp>
        <p:nvSpPr>
          <p:cNvPr id="128" name="圆角矩形 127"/>
          <p:cNvSpPr/>
          <p:nvPr/>
        </p:nvSpPr>
        <p:spPr>
          <a:xfrm>
            <a:off x="7605566" y="3228445"/>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9" name="TextBox 128"/>
          <p:cNvSpPr txBox="1"/>
          <p:nvPr/>
        </p:nvSpPr>
        <p:spPr>
          <a:xfrm>
            <a:off x="7617677" y="3228445"/>
            <a:ext cx="698739" cy="584775"/>
          </a:xfrm>
          <a:prstGeom prst="rect">
            <a:avLst/>
          </a:prstGeom>
          <a:noFill/>
        </p:spPr>
        <p:txBody>
          <a:bodyPr wrap="square" rtlCol="0">
            <a:spAutoFit/>
          </a:bodyPr>
          <a:lstStyle/>
          <a:p>
            <a:r>
              <a:rPr lang="zh-CN" altLang="en-US" sz="1600" smtClean="0">
                <a:ea typeface="宋体" panose="02010600030101010101" pitchFamily="2" charset="-122"/>
                <a:cs typeface="Times New Roman" panose="02020603050405020304" pitchFamily="18" charset="0"/>
              </a:rPr>
              <a:t>排序算法</a:t>
            </a:r>
            <a:endParaRPr lang="zh-CN" altLang="en-US" sz="1600" dirty="0">
              <a:ea typeface="宋体" panose="02010600030101010101" pitchFamily="2" charset="-122"/>
              <a:cs typeface="Times New Roman" panose="02020603050405020304" pitchFamily="18" charset="0"/>
            </a:endParaRPr>
          </a:p>
        </p:txBody>
      </p:sp>
      <p:cxnSp>
        <p:nvCxnSpPr>
          <p:cNvPr id="18" name="肘形连接符 17"/>
          <p:cNvCxnSpPr>
            <a:stCxn id="107" idx="2"/>
            <a:endCxn id="121" idx="0"/>
          </p:cNvCxnSpPr>
          <p:nvPr/>
        </p:nvCxnSpPr>
        <p:spPr>
          <a:xfrm rot="16200000" flipH="1">
            <a:off x="8347848" y="2886045"/>
            <a:ext cx="366333" cy="30011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4" name="圆角矩形 113"/>
          <p:cNvSpPr/>
          <p:nvPr/>
        </p:nvSpPr>
        <p:spPr>
          <a:xfrm>
            <a:off x="4097976" y="2425090"/>
            <a:ext cx="69004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30" name="TextBox 129"/>
          <p:cNvSpPr txBox="1"/>
          <p:nvPr/>
        </p:nvSpPr>
        <p:spPr>
          <a:xfrm>
            <a:off x="4041415" y="2484657"/>
            <a:ext cx="818617" cy="338554"/>
          </a:xfrm>
          <a:prstGeom prst="rect">
            <a:avLst/>
          </a:prstGeom>
          <a:noFill/>
        </p:spPr>
        <p:txBody>
          <a:bodyPr wrap="square" rtlCol="0">
            <a:spAutoFit/>
          </a:bodyPr>
          <a:lstStyle/>
          <a:p>
            <a:r>
              <a:rPr lang="zh-CN" altLang="en-US" sz="1600" smtClean="0">
                <a:ea typeface="宋体" panose="02010600030101010101" pitchFamily="2" charset="-122"/>
                <a:cs typeface="Times New Roman" panose="02020603050405020304" pitchFamily="18" charset="0"/>
              </a:rPr>
              <a:t>关键字</a:t>
            </a:r>
            <a:endParaRPr lang="zh-CN" altLang="en-US" sz="1600" dirty="0">
              <a:ea typeface="宋体" panose="02010600030101010101" pitchFamily="2" charset="-122"/>
              <a:cs typeface="Times New Roman" panose="02020603050405020304" pitchFamily="18" charset="0"/>
            </a:endParaRPr>
          </a:p>
        </p:txBody>
      </p:sp>
      <p:cxnSp>
        <p:nvCxnSpPr>
          <p:cNvPr id="11" name="肘形连接符 10"/>
          <p:cNvCxnSpPr/>
          <p:nvPr/>
        </p:nvCxnSpPr>
        <p:spPr>
          <a:xfrm rot="5400000">
            <a:off x="4816564" y="952188"/>
            <a:ext cx="1084322" cy="186148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8" name="圆角矩形 207"/>
          <p:cNvSpPr/>
          <p:nvPr/>
        </p:nvSpPr>
        <p:spPr>
          <a:xfrm>
            <a:off x="565723" y="1882049"/>
            <a:ext cx="793467" cy="38685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210" name="TextBox 209"/>
          <p:cNvSpPr txBox="1"/>
          <p:nvPr/>
        </p:nvSpPr>
        <p:spPr>
          <a:xfrm>
            <a:off x="540931" y="1938318"/>
            <a:ext cx="849054" cy="338554"/>
          </a:xfrm>
          <a:prstGeom prst="rect">
            <a:avLst/>
          </a:prstGeom>
          <a:noFill/>
        </p:spPr>
        <p:txBody>
          <a:bodyPr wrap="square" rtlCol="0">
            <a:spAutoFit/>
          </a:bodyPr>
          <a:lstStyle/>
          <a:p>
            <a:r>
              <a:rPr lang="zh-CN" altLang="en-US" sz="1600" smtClean="0">
                <a:ea typeface="宋体" panose="02010600030101010101" pitchFamily="2" charset="-122"/>
                <a:cs typeface="Times New Roman" panose="02020603050405020304" pitchFamily="18" charset="0"/>
              </a:rPr>
              <a:t>元注解</a:t>
            </a:r>
            <a:endParaRPr lang="zh-CN" altLang="en-US" sz="1600" dirty="0">
              <a:ea typeface="宋体" panose="02010600030101010101" pitchFamily="2" charset="-122"/>
              <a:cs typeface="Times New Roman" panose="02020603050405020304" pitchFamily="18" charset="0"/>
            </a:endParaRPr>
          </a:p>
        </p:txBody>
      </p:sp>
      <p:cxnSp>
        <p:nvCxnSpPr>
          <p:cNvPr id="214" name="肘形连接符 213"/>
          <p:cNvCxnSpPr>
            <a:stCxn id="151" idx="1"/>
            <a:endCxn id="210" idx="3"/>
          </p:cNvCxnSpPr>
          <p:nvPr/>
        </p:nvCxnSpPr>
        <p:spPr>
          <a:xfrm rot="10800000">
            <a:off x="1389986" y="2107596"/>
            <a:ext cx="708139" cy="2398259"/>
          </a:xfrm>
          <a:prstGeom prst="bentConnector3">
            <a:avLst>
              <a:gd name="adj1" fmla="val 5192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4" name="肘形连接符 243"/>
          <p:cNvCxnSpPr>
            <a:stCxn id="107" idx="2"/>
            <a:endCxn id="128" idx="0"/>
          </p:cNvCxnSpPr>
          <p:nvPr/>
        </p:nvCxnSpPr>
        <p:spPr>
          <a:xfrm rot="5400000">
            <a:off x="7947216" y="2794703"/>
            <a:ext cx="375509" cy="4919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5" name="圆角矩形 264"/>
          <p:cNvSpPr/>
          <p:nvPr/>
        </p:nvSpPr>
        <p:spPr>
          <a:xfrm>
            <a:off x="261245" y="4657144"/>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260" name="TextBox 259"/>
          <p:cNvSpPr txBox="1"/>
          <p:nvPr/>
        </p:nvSpPr>
        <p:spPr>
          <a:xfrm>
            <a:off x="224606" y="4692769"/>
            <a:ext cx="1134584" cy="338554"/>
          </a:xfrm>
          <a:prstGeom prst="rect">
            <a:avLst/>
          </a:prstGeom>
          <a:noFill/>
        </p:spPr>
        <p:txBody>
          <a:bodyPr wrap="square" rtlCol="0">
            <a:spAutoFit/>
          </a:bodyPr>
          <a:lstStyle/>
          <a:p>
            <a:r>
              <a:rPr lang="en-US" altLang="zh-CN" sz="1600" smtClean="0">
                <a:ea typeface="宋体" panose="02010600030101010101" pitchFamily="2" charset="-122"/>
                <a:cs typeface="Times New Roman" panose="02020603050405020304" pitchFamily="18" charset="0"/>
              </a:rPr>
              <a:t>Stream API</a:t>
            </a:r>
            <a:endParaRPr lang="zh-CN" altLang="en-US" sz="1600" dirty="0">
              <a:ea typeface="宋体" panose="02010600030101010101" pitchFamily="2" charset="-122"/>
              <a:cs typeface="Times New Roman" panose="02020603050405020304" pitchFamily="18" charset="0"/>
            </a:endParaRPr>
          </a:p>
        </p:txBody>
      </p:sp>
      <p:sp>
        <p:nvSpPr>
          <p:cNvPr id="269" name="圆角矩形 268"/>
          <p:cNvSpPr/>
          <p:nvPr/>
        </p:nvSpPr>
        <p:spPr>
          <a:xfrm>
            <a:off x="224606" y="5157600"/>
            <a:ext cx="1061306" cy="56653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270" name="TextBox 269"/>
          <p:cNvSpPr txBox="1"/>
          <p:nvPr/>
        </p:nvSpPr>
        <p:spPr>
          <a:xfrm>
            <a:off x="253843" y="5148481"/>
            <a:ext cx="1134584" cy="584775"/>
          </a:xfrm>
          <a:prstGeom prst="rect">
            <a:avLst/>
          </a:prstGeom>
          <a:noFill/>
        </p:spPr>
        <p:txBody>
          <a:bodyPr wrap="square" rtlCol="0">
            <a:spAutoFit/>
          </a:bodyPr>
          <a:lstStyle/>
          <a:p>
            <a:r>
              <a:rPr lang="en-US" altLang="zh-CN" sz="1600" smtClean="0">
                <a:ea typeface="宋体" panose="02010600030101010101" pitchFamily="2" charset="-122"/>
                <a:cs typeface="Times New Roman" panose="02020603050405020304" pitchFamily="18" charset="0"/>
              </a:rPr>
              <a:t>Date/Time API</a:t>
            </a:r>
            <a:endParaRPr lang="zh-CN" altLang="en-US" sz="1600" dirty="0">
              <a:ea typeface="宋体" panose="02010600030101010101" pitchFamily="2" charset="-122"/>
              <a:cs typeface="Times New Roman" panose="02020603050405020304" pitchFamily="18" charset="0"/>
            </a:endParaRPr>
          </a:p>
        </p:txBody>
      </p:sp>
      <p:cxnSp>
        <p:nvCxnSpPr>
          <p:cNvPr id="272" name="肘形连接符 271"/>
          <p:cNvCxnSpPr>
            <a:stCxn id="151" idx="1"/>
            <a:endCxn id="260" idx="3"/>
          </p:cNvCxnSpPr>
          <p:nvPr/>
        </p:nvCxnSpPr>
        <p:spPr>
          <a:xfrm rot="10800000" flipV="1">
            <a:off x="1359190" y="4505854"/>
            <a:ext cx="738934" cy="356192"/>
          </a:xfrm>
          <a:prstGeom prst="bentConnector3">
            <a:avLst>
              <a:gd name="adj1" fmla="val 5184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4" name="肘形连接符 273"/>
          <p:cNvCxnSpPr>
            <a:stCxn id="151" idx="1"/>
            <a:endCxn id="270" idx="3"/>
          </p:cNvCxnSpPr>
          <p:nvPr/>
        </p:nvCxnSpPr>
        <p:spPr>
          <a:xfrm rot="10800000" flipV="1">
            <a:off x="1388428" y="4505853"/>
            <a:ext cx="709697" cy="935015"/>
          </a:xfrm>
          <a:prstGeom prst="bentConnector3">
            <a:avLst>
              <a:gd name="adj1" fmla="val 5192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979712" y="692696"/>
            <a:ext cx="5832648" cy="1008112"/>
          </a:xfrm>
        </p:spPr>
        <p:txBody>
          <a:bodyPr>
            <a:normAutofit/>
          </a:bodyPr>
          <a:lstStyle/>
          <a:p>
            <a:r>
              <a:rPr lang="zh-CN" altLang="en-US" b="1" dirty="0" smtClean="0">
                <a:latin typeface="+mn-lt"/>
                <a:ea typeface="宋体" panose="02010600030101010101" pitchFamily="2" charset="-122"/>
              </a:rPr>
              <a:t>通讯要素</a:t>
            </a:r>
            <a:r>
              <a:rPr lang="en-US" altLang="zh-CN" b="1" dirty="0" smtClean="0">
                <a:latin typeface="+mn-lt"/>
                <a:ea typeface="宋体" panose="02010600030101010101" pitchFamily="2" charset="-122"/>
              </a:rPr>
              <a:t>2</a:t>
            </a:r>
            <a:r>
              <a:rPr lang="zh-CN" altLang="en-US" b="1" dirty="0" smtClean="0">
                <a:latin typeface="+mn-lt"/>
                <a:ea typeface="宋体" panose="02010600030101010101" pitchFamily="2" charset="-122"/>
              </a:rPr>
              <a:t>：网络通信协议</a:t>
            </a:r>
            <a:endParaRPr lang="en-US" altLang="zh-CN" b="1" dirty="0">
              <a:latin typeface="+mn-lt"/>
              <a:ea typeface="宋体" panose="02010600030101010101" pitchFamily="2" charset="-122"/>
            </a:endParaRPr>
          </a:p>
        </p:txBody>
      </p:sp>
      <p:sp>
        <p:nvSpPr>
          <p:cNvPr id="3" name="TextBox 2"/>
          <p:cNvSpPr txBox="1"/>
          <p:nvPr/>
        </p:nvSpPr>
        <p:spPr>
          <a:xfrm>
            <a:off x="683568" y="1844824"/>
            <a:ext cx="7920880" cy="4093428"/>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b="1" dirty="0" smtClean="0">
                <a:latin typeface="宋体" panose="02010600030101010101" pitchFamily="2" charset="-122"/>
                <a:ea typeface="宋体" panose="02010600030101010101" pitchFamily="2" charset="-122"/>
              </a:rPr>
              <a:t>网络通信协议</a:t>
            </a:r>
            <a:endParaRPr lang="en-US" altLang="zh-CN" sz="2400" b="1" dirty="0" smtClean="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计算机网络中实现通信必须有一些约定，即通信协议，对速率、传输代码、代码结构、传输控制步骤、出错控制等制定标准。</a:t>
            </a:r>
            <a:endParaRPr lang="en-US" altLang="zh-CN" sz="2400" dirty="0" smtClean="0">
              <a:latin typeface="宋体" panose="02010600030101010101" pitchFamily="2" charset="-122"/>
              <a:ea typeface="宋体" panose="02010600030101010101" pitchFamily="2" charset="-122"/>
            </a:endParaRPr>
          </a:p>
          <a:p>
            <a:pPr marL="285750" indent="-285750">
              <a:spcBef>
                <a:spcPts val="2400"/>
              </a:spcBef>
              <a:buFont typeface="Wingdings" panose="05000000000000000000" pitchFamily="2" charset="2"/>
              <a:buChar char="l"/>
            </a:pPr>
            <a:r>
              <a:rPr lang="zh-CN" altLang="en-US" sz="2400" b="1" dirty="0" smtClean="0">
                <a:latin typeface="宋体" panose="02010600030101010101" pitchFamily="2" charset="-122"/>
                <a:ea typeface="宋体" panose="02010600030101010101" pitchFamily="2" charset="-122"/>
              </a:rPr>
              <a:t>通信协议分层的思想</a:t>
            </a:r>
            <a:endParaRPr lang="en-US" altLang="zh-CN" sz="2400" b="1" dirty="0" smtClean="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由于结点之间联系很复杂，在制定协议时，把复杂成份分解成一些简单的成份，再将它们复合起来。最常用的复合方式是层次方式，即同层间可以通信、上一层可以调用下一层，而与再下一层不发生关系。各层互不影响，利于系统的开发和扩展。</a:t>
            </a: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483768" y="764704"/>
            <a:ext cx="4762872" cy="792088"/>
          </a:xfrm>
        </p:spPr>
        <p:txBody>
          <a:bodyPr/>
          <a:lstStyle/>
          <a:p>
            <a:r>
              <a:rPr lang="en-US" altLang="zh-CN" b="1" dirty="0" smtClean="0">
                <a:latin typeface="+mn-lt"/>
                <a:ea typeface="宋体" panose="02010600030101010101" pitchFamily="2" charset="-122"/>
                <a:cs typeface="Arial Unicode MS" pitchFamily="34" charset="-122"/>
              </a:rPr>
              <a:t>TCP/IP</a:t>
            </a:r>
            <a:r>
              <a:rPr lang="zh-CN" altLang="en-US" b="1" dirty="0">
                <a:latin typeface="+mn-lt"/>
                <a:ea typeface="宋体" panose="02010600030101010101" pitchFamily="2" charset="-122"/>
                <a:cs typeface="Arial Unicode MS" pitchFamily="34" charset="-122"/>
              </a:rPr>
              <a:t>协议簇 </a:t>
            </a:r>
            <a:endParaRPr lang="zh-CN" altLang="en-US" b="1" dirty="0">
              <a:latin typeface="+mn-lt"/>
              <a:ea typeface="宋体" panose="02010600030101010101" pitchFamily="2" charset="-122"/>
              <a:cs typeface="Arial Unicode MS" pitchFamily="34" charset="-122"/>
            </a:endParaRPr>
          </a:p>
        </p:txBody>
      </p:sp>
      <p:sp>
        <p:nvSpPr>
          <p:cNvPr id="7171" name="Rectangle 3"/>
          <p:cNvSpPr>
            <a:spLocks noGrp="1" noChangeArrowheads="1"/>
          </p:cNvSpPr>
          <p:nvPr>
            <p:ph type="body" idx="1"/>
          </p:nvPr>
        </p:nvSpPr>
        <p:spPr>
          <a:xfrm>
            <a:off x="251520" y="1628800"/>
            <a:ext cx="8712968" cy="4392488"/>
          </a:xfrm>
        </p:spPr>
        <p:txBody>
          <a:bodyPr>
            <a:noAutofit/>
          </a:bodyPr>
          <a:lstStyle/>
          <a:p>
            <a:pPr>
              <a:spcBef>
                <a:spcPts val="1800"/>
              </a:spcBef>
              <a:buFont typeface="Wingdings" panose="05000000000000000000" pitchFamily="2" charset="2"/>
              <a:buChar char="l"/>
            </a:pPr>
            <a:r>
              <a:rPr lang="zh-CN" altLang="en-US" sz="2400" dirty="0">
                <a:ea typeface="宋体" panose="02010600030101010101" pitchFamily="2" charset="-122"/>
                <a:cs typeface="Arial Unicode MS" pitchFamily="34" charset="-122"/>
              </a:rPr>
              <a:t>传输层协议中有两个非常重要的协议：</a:t>
            </a:r>
            <a:endParaRPr lang="en-US" altLang="zh-CN" sz="2400" dirty="0">
              <a:ea typeface="宋体" panose="02010600030101010101" pitchFamily="2" charset="-122"/>
              <a:cs typeface="Arial Unicode MS" pitchFamily="34" charset="-122"/>
            </a:endParaRPr>
          </a:p>
          <a:p>
            <a:pPr marL="800100" lvl="1" indent="-342900">
              <a:buFont typeface="Wingdings" panose="05000000000000000000" pitchFamily="2" charset="2"/>
              <a:buChar char="Ø"/>
            </a:pPr>
            <a:r>
              <a:rPr lang="zh-CN" altLang="en-US" dirty="0">
                <a:ea typeface="宋体" panose="02010600030101010101" pitchFamily="2" charset="-122"/>
                <a:cs typeface="Arial Unicode MS" pitchFamily="34" charset="-122"/>
              </a:rPr>
              <a:t>传输控制协议</a:t>
            </a:r>
            <a:r>
              <a:rPr lang="en-US" altLang="zh-CN" dirty="0">
                <a:ea typeface="宋体" panose="02010600030101010101" pitchFamily="2" charset="-122"/>
                <a:cs typeface="Arial Unicode MS" pitchFamily="34" charset="-122"/>
              </a:rPr>
              <a:t>TCP(Transmission Control Protocol)</a:t>
            </a:r>
            <a:endParaRPr lang="en-US" altLang="zh-CN" dirty="0">
              <a:ea typeface="宋体" panose="02010600030101010101" pitchFamily="2" charset="-122"/>
              <a:cs typeface="Arial Unicode MS" pitchFamily="34" charset="-122"/>
            </a:endParaRPr>
          </a:p>
          <a:p>
            <a:pPr marL="800100" lvl="1" indent="-342900">
              <a:buFont typeface="Wingdings" panose="05000000000000000000" pitchFamily="2" charset="2"/>
              <a:buChar char="Ø"/>
            </a:pPr>
            <a:r>
              <a:rPr lang="zh-CN" altLang="en-US" dirty="0">
                <a:ea typeface="宋体" panose="02010600030101010101" pitchFamily="2" charset="-122"/>
                <a:cs typeface="Arial Unicode MS" pitchFamily="34" charset="-122"/>
              </a:rPr>
              <a:t>用户数据报协议</a:t>
            </a:r>
            <a:r>
              <a:rPr lang="en-US" altLang="zh-CN" dirty="0">
                <a:ea typeface="宋体" panose="02010600030101010101" pitchFamily="2" charset="-122"/>
                <a:cs typeface="Arial Unicode MS" pitchFamily="34" charset="-122"/>
              </a:rPr>
              <a:t>UDP(User Datagram Protocol)</a:t>
            </a:r>
            <a:r>
              <a:rPr lang="zh-CN" altLang="en-US" dirty="0" smtClean="0">
                <a:ea typeface="宋体" panose="02010600030101010101" pitchFamily="2" charset="-122"/>
                <a:cs typeface="Arial Unicode MS" pitchFamily="34" charset="-122"/>
              </a:rPr>
              <a:t>。</a:t>
            </a:r>
            <a:endParaRPr lang="en-US" altLang="zh-CN" sz="2400" b="1" dirty="0" smtClean="0">
              <a:solidFill>
                <a:srgbClr val="0000FF"/>
              </a:solidFill>
              <a:ea typeface="宋体" panose="02010600030101010101" pitchFamily="2" charset="-122"/>
              <a:cs typeface="Arial Unicode MS" pitchFamily="34" charset="-122"/>
            </a:endParaRPr>
          </a:p>
          <a:p>
            <a:pPr>
              <a:spcBef>
                <a:spcPts val="1800"/>
              </a:spcBef>
              <a:buFont typeface="Wingdings" panose="05000000000000000000" pitchFamily="2" charset="2"/>
              <a:buChar char="l"/>
            </a:pPr>
            <a:r>
              <a:rPr lang="en-US" altLang="zh-CN" sz="2400" b="1" dirty="0" smtClean="0">
                <a:solidFill>
                  <a:srgbClr val="0000FF"/>
                </a:solidFill>
                <a:ea typeface="宋体" panose="02010600030101010101" pitchFamily="2" charset="-122"/>
                <a:cs typeface="Arial Unicode MS" pitchFamily="34" charset="-122"/>
              </a:rPr>
              <a:t>TCP/IP </a:t>
            </a:r>
            <a:r>
              <a:rPr lang="zh-CN" altLang="en-US" sz="2400" b="1" dirty="0" smtClean="0">
                <a:solidFill>
                  <a:srgbClr val="0000FF"/>
                </a:solidFill>
                <a:ea typeface="宋体" panose="02010600030101010101" pitchFamily="2" charset="-122"/>
                <a:cs typeface="Arial Unicode MS" pitchFamily="34" charset="-122"/>
              </a:rPr>
              <a:t>以</a:t>
            </a:r>
            <a:r>
              <a:rPr lang="zh-CN" altLang="en-US" sz="2400" b="1" dirty="0">
                <a:solidFill>
                  <a:srgbClr val="0000FF"/>
                </a:solidFill>
                <a:ea typeface="宋体" panose="02010600030101010101" pitchFamily="2" charset="-122"/>
                <a:cs typeface="Arial Unicode MS" pitchFamily="34" charset="-122"/>
              </a:rPr>
              <a:t>其两个主要协议：传输控制协议(</a:t>
            </a:r>
            <a:r>
              <a:rPr lang="en-US" altLang="zh-CN" sz="2400" b="1" dirty="0">
                <a:solidFill>
                  <a:srgbClr val="0000FF"/>
                </a:solidFill>
                <a:ea typeface="宋体" panose="02010600030101010101" pitchFamily="2" charset="-122"/>
                <a:cs typeface="Arial Unicode MS" pitchFamily="34" charset="-122"/>
              </a:rPr>
              <a:t>TCP)</a:t>
            </a:r>
            <a:r>
              <a:rPr lang="zh-CN" altLang="en-US" sz="2400" b="1" dirty="0">
                <a:solidFill>
                  <a:srgbClr val="0000FF"/>
                </a:solidFill>
                <a:ea typeface="宋体" panose="02010600030101010101" pitchFamily="2" charset="-122"/>
                <a:cs typeface="Arial Unicode MS" pitchFamily="34" charset="-122"/>
              </a:rPr>
              <a:t>和网络互联协议(</a:t>
            </a:r>
            <a:r>
              <a:rPr lang="en-US" altLang="zh-CN" sz="2400" b="1" dirty="0">
                <a:solidFill>
                  <a:srgbClr val="0000FF"/>
                </a:solidFill>
                <a:ea typeface="宋体" panose="02010600030101010101" pitchFamily="2" charset="-122"/>
                <a:cs typeface="Arial Unicode MS" pitchFamily="34" charset="-122"/>
              </a:rPr>
              <a:t>IP)</a:t>
            </a:r>
            <a:r>
              <a:rPr lang="zh-CN" altLang="en-US" sz="2400" dirty="0">
                <a:ea typeface="宋体" panose="02010600030101010101" pitchFamily="2" charset="-122"/>
                <a:cs typeface="Arial Unicode MS" pitchFamily="34" charset="-122"/>
              </a:rPr>
              <a:t>而得名，实际上是一组协议，包括多个具有不同功能且互为关联的协议</a:t>
            </a:r>
            <a:r>
              <a:rPr lang="zh-CN" altLang="en-US" sz="2400" dirty="0" smtClean="0">
                <a:ea typeface="宋体" panose="02010600030101010101" pitchFamily="2" charset="-122"/>
                <a:cs typeface="Arial Unicode MS" pitchFamily="34" charset="-122"/>
              </a:rPr>
              <a:t>。</a:t>
            </a:r>
            <a:endParaRPr lang="en-US" altLang="zh-CN" sz="2400" dirty="0" smtClean="0">
              <a:ea typeface="宋体" panose="02010600030101010101" pitchFamily="2" charset="-122"/>
              <a:cs typeface="Arial Unicode MS" pitchFamily="34" charset="-122"/>
            </a:endParaRPr>
          </a:p>
          <a:p>
            <a:pPr>
              <a:buFont typeface="Wingdings" panose="05000000000000000000" pitchFamily="2" charset="2"/>
              <a:buChar char="l"/>
            </a:pPr>
            <a:r>
              <a:rPr lang="en-US" altLang="zh-CN" sz="2400" dirty="0" smtClean="0">
                <a:ea typeface="宋体" panose="02010600030101010101" pitchFamily="2" charset="-122"/>
                <a:cs typeface="Arial Unicode MS" pitchFamily="34" charset="-122"/>
              </a:rPr>
              <a:t>IP(Internet Protocol)</a:t>
            </a:r>
            <a:r>
              <a:rPr lang="zh-CN" altLang="en-US" sz="2400" dirty="0" smtClean="0">
                <a:ea typeface="宋体" panose="02010600030101010101" pitchFamily="2" charset="-122"/>
                <a:cs typeface="Arial Unicode MS" pitchFamily="34" charset="-122"/>
              </a:rPr>
              <a:t>协议是网络层的主要协议，支持网间互连的数据通信。</a:t>
            </a:r>
            <a:endParaRPr lang="en-US" altLang="zh-CN" sz="2400" dirty="0" smtClean="0">
              <a:ea typeface="宋体" panose="02010600030101010101" pitchFamily="2" charset="-122"/>
              <a:cs typeface="Arial Unicode MS" pitchFamily="34" charset="-122"/>
            </a:endParaRPr>
          </a:p>
          <a:p>
            <a:pPr>
              <a:spcBef>
                <a:spcPts val="1800"/>
              </a:spcBef>
              <a:buFont typeface="Wingdings" panose="05000000000000000000" pitchFamily="2" charset="2"/>
              <a:buChar char="l"/>
            </a:pPr>
            <a:r>
              <a:rPr lang="en-US" altLang="zh-CN" sz="2400" dirty="0" smtClean="0">
                <a:ea typeface="宋体" panose="02010600030101010101" pitchFamily="2" charset="-122"/>
                <a:cs typeface="Arial Unicode MS" pitchFamily="34" charset="-122"/>
              </a:rPr>
              <a:t>TCP/IP</a:t>
            </a:r>
            <a:r>
              <a:rPr lang="zh-CN" altLang="en-US" sz="2400" dirty="0">
                <a:ea typeface="宋体" panose="02010600030101010101" pitchFamily="2" charset="-122"/>
                <a:cs typeface="Arial Unicode MS" pitchFamily="34" charset="-122"/>
              </a:rPr>
              <a:t>协议模型从更实用的角度出发，形成了高效的四层体系结构，</a:t>
            </a:r>
            <a:r>
              <a:rPr lang="zh-CN" altLang="en-US" sz="2400" dirty="0" smtClean="0">
                <a:ea typeface="宋体" panose="02010600030101010101" pitchFamily="2" charset="-122"/>
                <a:cs typeface="Arial Unicode MS" pitchFamily="34" charset="-122"/>
              </a:rPr>
              <a:t>即</a:t>
            </a:r>
            <a:r>
              <a:rPr lang="zh-CN" altLang="en-US" sz="2400" b="1" dirty="0" smtClean="0">
                <a:solidFill>
                  <a:srgbClr val="0000FF"/>
                </a:solidFill>
                <a:ea typeface="宋体" panose="02010600030101010101" pitchFamily="2" charset="-122"/>
                <a:cs typeface="Arial Unicode MS" pitchFamily="34" charset="-122"/>
              </a:rPr>
              <a:t>物理链路层</a:t>
            </a:r>
            <a:r>
              <a:rPr lang="zh-CN" altLang="en-US" sz="2400" b="1" dirty="0">
                <a:solidFill>
                  <a:srgbClr val="0000FF"/>
                </a:solidFill>
                <a:ea typeface="宋体" panose="02010600030101010101" pitchFamily="2" charset="-122"/>
                <a:cs typeface="Arial Unicode MS" pitchFamily="34" charset="-122"/>
              </a:rPr>
              <a:t>、</a:t>
            </a:r>
            <a:r>
              <a:rPr lang="en-US" altLang="zh-CN" sz="2400" b="1" dirty="0">
                <a:solidFill>
                  <a:srgbClr val="0000FF"/>
                </a:solidFill>
                <a:ea typeface="宋体" panose="02010600030101010101" pitchFamily="2" charset="-122"/>
                <a:cs typeface="Arial Unicode MS" pitchFamily="34" charset="-122"/>
              </a:rPr>
              <a:t>IP</a:t>
            </a:r>
            <a:r>
              <a:rPr lang="zh-CN" altLang="en-US" sz="2400" b="1" dirty="0">
                <a:solidFill>
                  <a:srgbClr val="0000FF"/>
                </a:solidFill>
                <a:ea typeface="宋体" panose="02010600030101010101" pitchFamily="2" charset="-122"/>
                <a:cs typeface="Arial Unicode MS" pitchFamily="34" charset="-122"/>
              </a:rPr>
              <a:t>层、传输层和应用层</a:t>
            </a:r>
            <a:r>
              <a:rPr lang="zh-CN" altLang="en-US" sz="2400" dirty="0" smtClean="0">
                <a:ea typeface="宋体" panose="02010600030101010101" pitchFamily="2" charset="-122"/>
                <a:cs typeface="Arial Unicode MS" pitchFamily="34" charset="-122"/>
              </a:rPr>
              <a:t>。</a:t>
            </a:r>
            <a:endParaRPr lang="en-US" altLang="zh-CN" sz="2400" dirty="0" smtClean="0">
              <a:ea typeface="宋体" panose="02010600030101010101" pitchFamily="2" charset="-122"/>
              <a:cs typeface="Arial Unicode MS" pitchFamily="34" charset="-122"/>
            </a:endParaRPr>
          </a:p>
          <a:p>
            <a:pPr>
              <a:buFont typeface="Wingdings" panose="05000000000000000000" pitchFamily="2" charset="2"/>
              <a:buChar char="l"/>
            </a:pPr>
            <a:endParaRPr lang="zh-CN" altLang="en-US" sz="2400" dirty="0">
              <a:ea typeface="宋体" panose="02010600030101010101"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idx="4294967295"/>
          </p:nvPr>
        </p:nvSpPr>
        <p:spPr>
          <a:xfrm>
            <a:off x="2771800" y="887008"/>
            <a:ext cx="4176464" cy="719906"/>
          </a:xfrm>
        </p:spPr>
        <p:txBody>
          <a:bodyPr anchor="ctr">
            <a:normAutofit/>
          </a:bodyPr>
          <a:lstStyle/>
          <a:p>
            <a:r>
              <a:rPr lang="en-US" altLang="zh-CN" sz="4000" b="1" dirty="0" smtClean="0">
                <a:latin typeface="+mn-lt"/>
                <a:ea typeface="宋体" panose="02010600030101010101" pitchFamily="2" charset="-122"/>
                <a:cs typeface="Arial Unicode MS" pitchFamily="34" charset="-122"/>
              </a:rPr>
              <a:t>TCP </a:t>
            </a:r>
            <a:r>
              <a:rPr lang="zh-CN" altLang="en-US" sz="4000" b="1" dirty="0" smtClean="0">
                <a:latin typeface="+mn-lt"/>
                <a:ea typeface="宋体" panose="02010600030101010101" pitchFamily="2" charset="-122"/>
                <a:cs typeface="Arial Unicode MS" pitchFamily="34" charset="-122"/>
              </a:rPr>
              <a:t>和 </a:t>
            </a:r>
            <a:r>
              <a:rPr lang="en-US" altLang="zh-CN" sz="4000" b="1" dirty="0" smtClean="0">
                <a:latin typeface="+mn-lt"/>
                <a:ea typeface="宋体" panose="02010600030101010101" pitchFamily="2" charset="-122"/>
                <a:cs typeface="Arial Unicode MS" pitchFamily="34" charset="-122"/>
              </a:rPr>
              <a:t>UDP</a:t>
            </a:r>
            <a:endParaRPr lang="zh-CN" altLang="en-US" sz="4000" b="1" dirty="0">
              <a:latin typeface="+mn-lt"/>
              <a:ea typeface="宋体" panose="02010600030101010101" pitchFamily="2" charset="-122"/>
              <a:cs typeface="Arial Unicode MS" pitchFamily="34" charset="-122"/>
            </a:endParaRPr>
          </a:p>
        </p:txBody>
      </p:sp>
      <p:sp>
        <p:nvSpPr>
          <p:cNvPr id="41987" name="TextBox 2"/>
          <p:cNvSpPr txBox="1">
            <a:spLocks noChangeArrowheads="1"/>
          </p:cNvSpPr>
          <p:nvPr/>
        </p:nvSpPr>
        <p:spPr bwMode="auto">
          <a:xfrm>
            <a:off x="211128" y="1628800"/>
            <a:ext cx="8784976"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445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indent="-342900">
              <a:spcBef>
                <a:spcPts val="1200"/>
              </a:spcBef>
              <a:buFont typeface="Wingdings" panose="05000000000000000000" pitchFamily="2" charset="2"/>
              <a:buChar char="l"/>
            </a:pPr>
            <a:r>
              <a:rPr kumimoji="0" lang="en-US" altLang="zh-CN" b="1" dirty="0" smtClean="0">
                <a:solidFill>
                  <a:srgbClr val="C00000"/>
                </a:solidFill>
                <a:latin typeface="+mn-lt"/>
                <a:cs typeface="Arial Unicode MS" pitchFamily="34" charset="-122"/>
              </a:rPr>
              <a:t>TCP</a:t>
            </a:r>
            <a:r>
              <a:rPr kumimoji="0" lang="zh-CN" altLang="en-US" b="1" dirty="0" smtClean="0">
                <a:solidFill>
                  <a:srgbClr val="C00000"/>
                </a:solidFill>
                <a:latin typeface="+mn-lt"/>
                <a:cs typeface="Arial Unicode MS" pitchFamily="34" charset="-122"/>
              </a:rPr>
              <a:t>协议：</a:t>
            </a:r>
            <a:endParaRPr kumimoji="0" lang="en-US" altLang="zh-CN" b="1" dirty="0" smtClean="0">
              <a:solidFill>
                <a:srgbClr val="C00000"/>
              </a:solidFill>
              <a:latin typeface="+mn-lt"/>
              <a:cs typeface="Arial Unicode MS" pitchFamily="34" charset="-122"/>
            </a:endParaRPr>
          </a:p>
          <a:p>
            <a:pPr marL="1085850" lvl="1" indent="-342900">
              <a:buFont typeface="Wingdings" panose="05000000000000000000" pitchFamily="2" charset="2"/>
              <a:buChar char="Ø"/>
            </a:pPr>
            <a:r>
              <a:rPr kumimoji="0" lang="zh-CN" altLang="en-US" dirty="0" smtClean="0">
                <a:latin typeface="+mn-lt"/>
                <a:cs typeface="Arial Unicode MS" pitchFamily="34" charset="-122"/>
              </a:rPr>
              <a:t>使用</a:t>
            </a:r>
            <a:r>
              <a:rPr kumimoji="0" lang="en-US" altLang="zh-CN" dirty="0">
                <a:latin typeface="+mn-lt"/>
                <a:cs typeface="Arial Unicode MS" pitchFamily="34" charset="-122"/>
              </a:rPr>
              <a:t>TCP</a:t>
            </a:r>
            <a:r>
              <a:rPr kumimoji="0" lang="zh-CN" altLang="en-US" dirty="0" smtClean="0">
                <a:latin typeface="+mn-lt"/>
                <a:cs typeface="Arial Unicode MS" pitchFamily="34" charset="-122"/>
              </a:rPr>
              <a:t>协议前，须</a:t>
            </a:r>
            <a:r>
              <a:rPr kumimoji="0" lang="zh-CN" altLang="en-US" dirty="0">
                <a:latin typeface="+mn-lt"/>
                <a:cs typeface="Arial Unicode MS" pitchFamily="34" charset="-122"/>
              </a:rPr>
              <a:t>先建立</a:t>
            </a:r>
            <a:r>
              <a:rPr kumimoji="0" lang="en-US" altLang="zh-CN" dirty="0">
                <a:latin typeface="+mn-lt"/>
                <a:cs typeface="Arial Unicode MS" pitchFamily="34" charset="-122"/>
              </a:rPr>
              <a:t>TCP</a:t>
            </a:r>
            <a:r>
              <a:rPr kumimoji="0" lang="zh-CN" altLang="en-US" dirty="0" smtClean="0">
                <a:latin typeface="+mn-lt"/>
                <a:cs typeface="Arial Unicode MS" pitchFamily="34" charset="-122"/>
              </a:rPr>
              <a:t>连接，形成传输数据通道</a:t>
            </a:r>
            <a:endParaRPr kumimoji="0" lang="en-US" altLang="zh-CN" dirty="0" smtClean="0">
              <a:latin typeface="+mn-lt"/>
              <a:cs typeface="Arial Unicode MS" pitchFamily="34" charset="-122"/>
            </a:endParaRPr>
          </a:p>
          <a:p>
            <a:pPr marL="1085850" lvl="1" indent="-342900">
              <a:buFont typeface="Wingdings" panose="05000000000000000000" pitchFamily="2" charset="2"/>
              <a:buChar char="Ø"/>
            </a:pPr>
            <a:r>
              <a:rPr kumimoji="0" lang="zh-CN" altLang="en-US" dirty="0" smtClean="0">
                <a:latin typeface="+mn-lt"/>
                <a:cs typeface="Arial Unicode MS" pitchFamily="34" charset="-122"/>
              </a:rPr>
              <a:t>传输前，采用“</a:t>
            </a:r>
            <a:r>
              <a:rPr kumimoji="0" lang="zh-CN" altLang="en-US" b="1" dirty="0" smtClean="0">
                <a:latin typeface="+mn-lt"/>
                <a:cs typeface="Arial Unicode MS" pitchFamily="34" charset="-122"/>
              </a:rPr>
              <a:t>三次握手</a:t>
            </a:r>
            <a:r>
              <a:rPr kumimoji="0" lang="zh-CN" altLang="en-US" dirty="0" smtClean="0">
                <a:latin typeface="+mn-lt"/>
                <a:cs typeface="Arial Unicode MS" pitchFamily="34" charset="-122"/>
              </a:rPr>
              <a:t>”方式，是可靠的</a:t>
            </a:r>
            <a:endParaRPr kumimoji="0" lang="en-US" altLang="zh-CN" dirty="0" smtClean="0">
              <a:latin typeface="+mn-lt"/>
              <a:cs typeface="Arial Unicode MS" pitchFamily="34" charset="-122"/>
            </a:endParaRPr>
          </a:p>
          <a:p>
            <a:pPr marL="1085850" lvl="1" indent="-342900">
              <a:buFont typeface="Wingdings" panose="05000000000000000000" pitchFamily="2" charset="2"/>
              <a:buChar char="Ø"/>
            </a:pPr>
            <a:r>
              <a:rPr kumimoji="0" lang="en-US" altLang="zh-CN" dirty="0">
                <a:latin typeface="+mn-lt"/>
                <a:cs typeface="Arial Unicode MS" pitchFamily="34" charset="-122"/>
              </a:rPr>
              <a:t>TCP</a:t>
            </a:r>
            <a:r>
              <a:rPr kumimoji="0" lang="zh-CN" altLang="en-US" dirty="0">
                <a:latin typeface="+mn-lt"/>
                <a:cs typeface="Arial Unicode MS" pitchFamily="34" charset="-122"/>
              </a:rPr>
              <a:t>协议进行通信的两个应用</a:t>
            </a:r>
            <a:r>
              <a:rPr kumimoji="0" lang="zh-CN" altLang="en-US" dirty="0" smtClean="0">
                <a:latin typeface="+mn-lt"/>
                <a:cs typeface="Arial Unicode MS" pitchFamily="34" charset="-122"/>
              </a:rPr>
              <a:t>进程：客户端、服务端</a:t>
            </a:r>
            <a:endParaRPr kumimoji="0" lang="en-US" altLang="zh-CN" dirty="0" smtClean="0">
              <a:latin typeface="+mn-lt"/>
              <a:cs typeface="Arial Unicode MS" pitchFamily="34" charset="-122"/>
            </a:endParaRPr>
          </a:p>
          <a:p>
            <a:pPr marL="1085850" lvl="1" indent="-342900">
              <a:buFont typeface="Wingdings" panose="05000000000000000000" pitchFamily="2" charset="2"/>
              <a:buChar char="Ø"/>
            </a:pPr>
            <a:r>
              <a:rPr kumimoji="0" lang="zh-CN" altLang="en-US" dirty="0" smtClean="0">
                <a:latin typeface="+mn-lt"/>
                <a:cs typeface="Arial Unicode MS" pitchFamily="34" charset="-122"/>
              </a:rPr>
              <a:t>在连接中可进行大数据量的传输</a:t>
            </a:r>
            <a:endParaRPr kumimoji="0" lang="en-US" altLang="zh-CN" dirty="0" smtClean="0">
              <a:latin typeface="+mn-lt"/>
              <a:cs typeface="Arial Unicode MS" pitchFamily="34" charset="-122"/>
            </a:endParaRPr>
          </a:p>
          <a:p>
            <a:pPr marL="1085850" lvl="1" indent="-342900">
              <a:buFont typeface="Wingdings" panose="05000000000000000000" pitchFamily="2" charset="2"/>
              <a:buChar char="Ø"/>
            </a:pPr>
            <a:r>
              <a:rPr kumimoji="0" lang="zh-CN" altLang="en-US" dirty="0" smtClean="0">
                <a:latin typeface="+mn-lt"/>
                <a:cs typeface="Arial Unicode MS" pitchFamily="34" charset="-122"/>
              </a:rPr>
              <a:t>传输完毕，需释放已建立</a:t>
            </a:r>
            <a:r>
              <a:rPr kumimoji="0" lang="zh-CN" altLang="en-US" dirty="0">
                <a:latin typeface="+mn-lt"/>
                <a:cs typeface="Arial Unicode MS" pitchFamily="34" charset="-122"/>
              </a:rPr>
              <a:t>的</a:t>
            </a:r>
            <a:r>
              <a:rPr kumimoji="0" lang="zh-CN" altLang="en-US" dirty="0" smtClean="0">
                <a:latin typeface="+mn-lt"/>
                <a:cs typeface="Arial Unicode MS" pitchFamily="34" charset="-122"/>
              </a:rPr>
              <a:t>连接，效率低</a:t>
            </a:r>
            <a:endParaRPr kumimoji="0" lang="zh-CN" altLang="en-US" dirty="0" smtClean="0">
              <a:latin typeface="+mn-lt"/>
              <a:cs typeface="Arial Unicode MS" pitchFamily="34" charset="-122"/>
            </a:endParaRPr>
          </a:p>
          <a:p>
            <a:pPr marL="342900" indent="-342900">
              <a:spcBef>
                <a:spcPts val="1200"/>
              </a:spcBef>
              <a:buFont typeface="Wingdings" panose="05000000000000000000" pitchFamily="2" charset="2"/>
              <a:buChar char="l"/>
            </a:pPr>
            <a:r>
              <a:rPr kumimoji="0" lang="en-US" altLang="zh-CN" b="1" dirty="0" smtClean="0">
                <a:solidFill>
                  <a:srgbClr val="C00000"/>
                </a:solidFill>
                <a:latin typeface="+mn-lt"/>
                <a:cs typeface="Arial Unicode MS" pitchFamily="34" charset="-122"/>
              </a:rPr>
              <a:t>UDP</a:t>
            </a:r>
            <a:r>
              <a:rPr kumimoji="0" lang="zh-CN" altLang="en-US" b="1" dirty="0" smtClean="0">
                <a:solidFill>
                  <a:srgbClr val="C00000"/>
                </a:solidFill>
                <a:latin typeface="+mn-lt"/>
                <a:cs typeface="Arial Unicode MS" pitchFamily="34" charset="-122"/>
              </a:rPr>
              <a:t>协议：</a:t>
            </a:r>
            <a:endParaRPr kumimoji="0" lang="en-US" altLang="zh-CN" b="1" dirty="0" smtClean="0">
              <a:solidFill>
                <a:srgbClr val="C00000"/>
              </a:solidFill>
              <a:latin typeface="+mn-lt"/>
              <a:cs typeface="Arial Unicode MS" pitchFamily="34" charset="-122"/>
            </a:endParaRPr>
          </a:p>
          <a:p>
            <a:pPr marL="1085850" lvl="1" indent="-342900">
              <a:buFont typeface="Wingdings" panose="05000000000000000000" pitchFamily="2" charset="2"/>
              <a:buChar char="Ø"/>
            </a:pPr>
            <a:r>
              <a:rPr kumimoji="0" lang="zh-CN" altLang="en-US" dirty="0" smtClean="0">
                <a:latin typeface="+mn-lt"/>
                <a:cs typeface="Arial Unicode MS" pitchFamily="34" charset="-122"/>
              </a:rPr>
              <a:t>将数据、源、目的封装成数据包，不需要建立连接</a:t>
            </a:r>
            <a:endParaRPr kumimoji="0" lang="en-US" altLang="zh-CN" dirty="0" smtClean="0">
              <a:latin typeface="+mn-lt"/>
              <a:cs typeface="Arial Unicode MS" pitchFamily="34" charset="-122"/>
            </a:endParaRPr>
          </a:p>
          <a:p>
            <a:pPr marL="1085850" lvl="1" indent="-342900">
              <a:buFont typeface="Wingdings" panose="05000000000000000000" pitchFamily="2" charset="2"/>
              <a:buChar char="Ø"/>
            </a:pPr>
            <a:r>
              <a:rPr kumimoji="0" lang="zh-CN" altLang="en-US" dirty="0" smtClean="0">
                <a:latin typeface="+mn-lt"/>
                <a:cs typeface="Arial Unicode MS" pitchFamily="34" charset="-122"/>
              </a:rPr>
              <a:t>每个数据报的大小限制在</a:t>
            </a:r>
            <a:r>
              <a:rPr kumimoji="0" lang="en-US" altLang="zh-CN" dirty="0" smtClean="0">
                <a:latin typeface="+mn-lt"/>
                <a:cs typeface="Arial Unicode MS" pitchFamily="34" charset="-122"/>
              </a:rPr>
              <a:t>64K</a:t>
            </a:r>
            <a:r>
              <a:rPr kumimoji="0" lang="zh-CN" altLang="en-US" dirty="0" smtClean="0">
                <a:latin typeface="+mn-lt"/>
                <a:cs typeface="Arial Unicode MS" pitchFamily="34" charset="-122"/>
              </a:rPr>
              <a:t>内</a:t>
            </a:r>
            <a:endParaRPr kumimoji="0" lang="en-US" altLang="zh-CN" dirty="0" smtClean="0">
              <a:latin typeface="+mn-lt"/>
              <a:cs typeface="Arial Unicode MS" pitchFamily="34" charset="-122"/>
            </a:endParaRPr>
          </a:p>
          <a:p>
            <a:pPr marL="1085850" lvl="1" indent="-342900">
              <a:buFont typeface="Wingdings" panose="05000000000000000000" pitchFamily="2" charset="2"/>
              <a:buChar char="Ø"/>
            </a:pPr>
            <a:r>
              <a:rPr kumimoji="0" lang="zh-CN" altLang="en-US" dirty="0" smtClean="0">
                <a:latin typeface="+mn-lt"/>
                <a:cs typeface="Arial Unicode MS" pitchFamily="34" charset="-122"/>
              </a:rPr>
              <a:t>因无需连接，故是不可靠的</a:t>
            </a:r>
            <a:endParaRPr kumimoji="0" lang="en-US" altLang="zh-CN" dirty="0" smtClean="0">
              <a:latin typeface="+mn-lt"/>
              <a:cs typeface="Arial Unicode MS" pitchFamily="34" charset="-122"/>
            </a:endParaRPr>
          </a:p>
          <a:p>
            <a:pPr marL="1085850" lvl="1" indent="-342900">
              <a:buFont typeface="Wingdings" panose="05000000000000000000" pitchFamily="2" charset="2"/>
              <a:buChar char="Ø"/>
            </a:pPr>
            <a:r>
              <a:rPr kumimoji="0" lang="zh-CN" altLang="en-US" dirty="0" smtClean="0">
                <a:latin typeface="+mn-lt"/>
                <a:cs typeface="Arial Unicode MS" pitchFamily="34" charset="-122"/>
              </a:rPr>
              <a:t>发送数据结束时无需释放资源，速度快</a:t>
            </a:r>
            <a:endParaRPr kumimoji="0" lang="zh-CN" altLang="en-US" sz="1800" dirty="0">
              <a:latin typeface="+mn-lt"/>
              <a:cs typeface="Arial Unicode MS" pitchFamily="34"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539552" y="1844824"/>
            <a:ext cx="8280920" cy="4608512"/>
          </a:xfrm>
        </p:spPr>
        <p:txBody>
          <a:bodyPr>
            <a:noAutofit/>
          </a:bodyPr>
          <a:lstStyle/>
          <a:p>
            <a:pPr>
              <a:buFont typeface="Wingdings" panose="05000000000000000000" pitchFamily="2" charset="2"/>
              <a:buChar char="l"/>
            </a:pPr>
            <a:r>
              <a:rPr lang="zh-CN" altLang="en-US" sz="2400" dirty="0">
                <a:ea typeface="宋体" panose="02010600030101010101" pitchFamily="2" charset="-122"/>
                <a:cs typeface="Arial Unicode MS" pitchFamily="34" charset="-122"/>
              </a:rPr>
              <a:t>利用套接字</a:t>
            </a:r>
            <a:r>
              <a:rPr lang="zh-CN" altLang="en-US" sz="2400" dirty="0" smtClean="0">
                <a:ea typeface="宋体" panose="02010600030101010101" pitchFamily="2" charset="-122"/>
                <a:cs typeface="Arial Unicode MS" pitchFamily="34" charset="-122"/>
              </a:rPr>
              <a:t>(</a:t>
            </a:r>
            <a:r>
              <a:rPr lang="en-US" altLang="zh-CN" sz="2400" dirty="0" smtClean="0">
                <a:ea typeface="宋体" panose="02010600030101010101" pitchFamily="2" charset="-122"/>
                <a:cs typeface="Arial Unicode MS" pitchFamily="34" charset="-122"/>
              </a:rPr>
              <a:t>Socket)</a:t>
            </a:r>
            <a:r>
              <a:rPr lang="zh-CN" altLang="en-US" sz="2400" dirty="0" smtClean="0">
                <a:ea typeface="宋体" panose="02010600030101010101" pitchFamily="2" charset="-122"/>
                <a:cs typeface="Arial Unicode MS" pitchFamily="34" charset="-122"/>
              </a:rPr>
              <a:t>开发</a:t>
            </a:r>
            <a:r>
              <a:rPr lang="zh-CN" altLang="en-US" sz="2400" dirty="0">
                <a:ea typeface="宋体" panose="02010600030101010101" pitchFamily="2" charset="-122"/>
                <a:cs typeface="Arial Unicode MS" pitchFamily="34" charset="-122"/>
              </a:rPr>
              <a:t>网络应用程序早已被广泛的采用，以至于成为事实上的标准</a:t>
            </a:r>
            <a:r>
              <a:rPr lang="zh-CN" altLang="en-US" sz="2400" dirty="0" smtClean="0">
                <a:ea typeface="宋体" panose="02010600030101010101" pitchFamily="2" charset="-122"/>
                <a:cs typeface="Arial Unicode MS" pitchFamily="34" charset="-122"/>
              </a:rPr>
              <a:t>。</a:t>
            </a:r>
            <a:endParaRPr lang="en-US" altLang="zh-CN" sz="2400" dirty="0" smtClean="0">
              <a:ea typeface="宋体" panose="02010600030101010101" pitchFamily="2" charset="-122"/>
              <a:cs typeface="Arial Unicode MS" pitchFamily="34" charset="-122"/>
            </a:endParaRPr>
          </a:p>
          <a:p>
            <a:pPr>
              <a:buFont typeface="Wingdings" panose="05000000000000000000" pitchFamily="2" charset="2"/>
              <a:buChar char="l"/>
            </a:pPr>
            <a:r>
              <a:rPr lang="zh-CN" altLang="en-US" sz="2400" dirty="0" smtClean="0">
                <a:ea typeface="宋体" panose="02010600030101010101" pitchFamily="2" charset="-122"/>
                <a:cs typeface="Arial Unicode MS" pitchFamily="34" charset="-122"/>
              </a:rPr>
              <a:t>通信的两端都要有</a:t>
            </a:r>
            <a:r>
              <a:rPr lang="en-US" altLang="zh-CN" sz="2400" dirty="0" smtClean="0">
                <a:ea typeface="宋体" panose="02010600030101010101" pitchFamily="2" charset="-122"/>
                <a:cs typeface="Arial Unicode MS" pitchFamily="34" charset="-122"/>
              </a:rPr>
              <a:t>Socket</a:t>
            </a:r>
            <a:r>
              <a:rPr lang="zh-CN" altLang="en-US" sz="2400" dirty="0" smtClean="0">
                <a:ea typeface="宋体" panose="02010600030101010101" pitchFamily="2" charset="-122"/>
                <a:cs typeface="Arial Unicode MS" pitchFamily="34" charset="-122"/>
              </a:rPr>
              <a:t>，是两台机器间通信的端点</a:t>
            </a:r>
            <a:endParaRPr lang="en-US" altLang="zh-CN" sz="2400" dirty="0" smtClean="0">
              <a:ea typeface="宋体" panose="02010600030101010101" pitchFamily="2" charset="-122"/>
              <a:cs typeface="Arial Unicode MS" pitchFamily="34" charset="-122"/>
            </a:endParaRPr>
          </a:p>
          <a:p>
            <a:pPr>
              <a:lnSpc>
                <a:spcPct val="130000"/>
              </a:lnSpc>
              <a:buFont typeface="Wingdings" panose="05000000000000000000" pitchFamily="2" charset="2"/>
              <a:buChar char="l"/>
            </a:pPr>
            <a:r>
              <a:rPr lang="zh-CN" altLang="zh-CN" sz="2400" dirty="0">
                <a:ea typeface="宋体" panose="02010600030101010101" pitchFamily="2" charset="-122"/>
              </a:rPr>
              <a:t>网络通信其实就是Socket间的通信。</a:t>
            </a:r>
            <a:endParaRPr lang="zh-CN" altLang="zh-CN" sz="2400" dirty="0">
              <a:ea typeface="宋体" panose="02010600030101010101" pitchFamily="2" charset="-122"/>
            </a:endParaRPr>
          </a:p>
          <a:p>
            <a:pPr>
              <a:lnSpc>
                <a:spcPct val="130000"/>
              </a:lnSpc>
              <a:buFont typeface="Wingdings" panose="05000000000000000000" pitchFamily="2" charset="2"/>
              <a:buChar char="l"/>
            </a:pPr>
            <a:r>
              <a:rPr lang="en-US" altLang="zh-CN" sz="2400" dirty="0" smtClean="0">
                <a:ea typeface="宋体" panose="02010600030101010101" pitchFamily="2" charset="-122"/>
              </a:rPr>
              <a:t>Socket</a:t>
            </a:r>
            <a:r>
              <a:rPr lang="zh-CN" altLang="en-US" sz="2400" dirty="0" smtClean="0">
                <a:ea typeface="宋体" panose="02010600030101010101" pitchFamily="2" charset="-122"/>
              </a:rPr>
              <a:t>允许程序把网络连接当成一个流，</a:t>
            </a:r>
            <a:r>
              <a:rPr lang="zh-CN" altLang="zh-CN" sz="2400" dirty="0" smtClean="0">
                <a:ea typeface="宋体" panose="02010600030101010101" pitchFamily="2" charset="-122"/>
              </a:rPr>
              <a:t>数据</a:t>
            </a:r>
            <a:r>
              <a:rPr lang="zh-CN" altLang="zh-CN" sz="2400" dirty="0">
                <a:ea typeface="宋体" panose="02010600030101010101" pitchFamily="2" charset="-122"/>
              </a:rPr>
              <a:t>在两个Socket间通过IO传输</a:t>
            </a:r>
            <a:r>
              <a:rPr lang="zh-CN" altLang="zh-CN" sz="2400" dirty="0" smtClean="0">
                <a:ea typeface="宋体" panose="02010600030101010101" pitchFamily="2" charset="-122"/>
              </a:rPr>
              <a:t>。</a:t>
            </a:r>
            <a:endParaRPr lang="en-US" altLang="zh-CN" sz="2400" dirty="0" smtClean="0">
              <a:ea typeface="宋体" panose="02010600030101010101" pitchFamily="2" charset="-122"/>
            </a:endParaRPr>
          </a:p>
          <a:p>
            <a:pPr marL="57150" lvl="1" indent="-342900">
              <a:spcBef>
                <a:spcPts val="1200"/>
              </a:spcBef>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Arial Unicode MS" pitchFamily="34" charset="-122"/>
              </a:rPr>
              <a:t>一般主动发起通信的应用程序属</a:t>
            </a:r>
            <a:r>
              <a:rPr lang="zh-CN" altLang="en-US" b="1" dirty="0">
                <a:solidFill>
                  <a:srgbClr val="C00000"/>
                </a:solidFill>
                <a:latin typeface="宋体" panose="02010600030101010101" pitchFamily="2" charset="-122"/>
                <a:ea typeface="宋体" panose="02010600030101010101" pitchFamily="2" charset="-122"/>
                <a:cs typeface="Arial Unicode MS" pitchFamily="34" charset="-122"/>
              </a:rPr>
              <a:t>客户端</a:t>
            </a:r>
            <a:r>
              <a:rPr lang="zh-CN" altLang="en-US" dirty="0">
                <a:latin typeface="宋体" panose="02010600030101010101" pitchFamily="2" charset="-122"/>
                <a:ea typeface="宋体" panose="02010600030101010101" pitchFamily="2" charset="-122"/>
                <a:cs typeface="Arial Unicode MS" pitchFamily="34" charset="-122"/>
              </a:rPr>
              <a:t>，等待</a:t>
            </a:r>
            <a:r>
              <a:rPr lang="zh-CN" altLang="en-US" dirty="0" smtClean="0">
                <a:latin typeface="宋体" panose="02010600030101010101" pitchFamily="2" charset="-122"/>
                <a:ea typeface="宋体" panose="02010600030101010101" pitchFamily="2" charset="-122"/>
                <a:cs typeface="Arial Unicode MS" pitchFamily="34" charset="-122"/>
              </a:rPr>
              <a:t>通信请求的  </a:t>
            </a:r>
            <a:r>
              <a:rPr lang="en-US" altLang="zh-CN" dirty="0" smtClean="0">
                <a:latin typeface="宋体" panose="02010600030101010101" pitchFamily="2" charset="-122"/>
                <a:ea typeface="宋体" panose="02010600030101010101" pitchFamily="2" charset="-122"/>
                <a:cs typeface="Arial Unicode MS" pitchFamily="34" charset="-122"/>
              </a:rPr>
              <a:t>       </a:t>
            </a:r>
            <a:endParaRPr lang="en-US" altLang="zh-CN" dirty="0" smtClean="0">
              <a:latin typeface="宋体" panose="02010600030101010101" pitchFamily="2" charset="-122"/>
              <a:ea typeface="宋体" panose="02010600030101010101" pitchFamily="2" charset="-122"/>
              <a:cs typeface="Arial Unicode MS" pitchFamily="34" charset="-122"/>
            </a:endParaRPr>
          </a:p>
          <a:p>
            <a:pPr marL="0" lvl="1" indent="0">
              <a:spcBef>
                <a:spcPts val="1200"/>
              </a:spcBef>
              <a:buNone/>
            </a:pPr>
            <a:r>
              <a:rPr lang="en-US" altLang="zh-CN" dirty="0">
                <a:latin typeface="宋体" panose="02010600030101010101" pitchFamily="2" charset="-122"/>
                <a:ea typeface="宋体" panose="02010600030101010101" pitchFamily="2" charset="-122"/>
                <a:cs typeface="Arial Unicode MS" pitchFamily="34" charset="-122"/>
              </a:rPr>
              <a:t> </a:t>
            </a:r>
            <a:r>
              <a:rPr lang="en-US" altLang="zh-CN" dirty="0" smtClean="0">
                <a:latin typeface="宋体" panose="02010600030101010101" pitchFamily="2" charset="-122"/>
                <a:ea typeface="宋体" panose="02010600030101010101" pitchFamily="2" charset="-122"/>
                <a:cs typeface="Arial Unicode MS" pitchFamily="34" charset="-122"/>
              </a:rPr>
              <a:t> </a:t>
            </a:r>
            <a:r>
              <a:rPr lang="zh-CN" altLang="en-US" dirty="0" smtClean="0">
                <a:latin typeface="宋体" panose="02010600030101010101" pitchFamily="2" charset="-122"/>
                <a:ea typeface="宋体" panose="02010600030101010101" pitchFamily="2" charset="-122"/>
                <a:cs typeface="Arial Unicode MS" pitchFamily="34" charset="-122"/>
              </a:rPr>
              <a:t>为</a:t>
            </a:r>
            <a:r>
              <a:rPr lang="zh-CN" altLang="en-US" b="1" dirty="0">
                <a:solidFill>
                  <a:srgbClr val="C00000"/>
                </a:solidFill>
                <a:latin typeface="宋体" panose="02010600030101010101" pitchFamily="2" charset="-122"/>
                <a:ea typeface="宋体" panose="02010600030101010101" pitchFamily="2" charset="-122"/>
                <a:cs typeface="Arial Unicode MS" pitchFamily="34" charset="-122"/>
              </a:rPr>
              <a:t>服务</a:t>
            </a:r>
            <a:r>
              <a:rPr lang="zh-CN" altLang="en-US" b="1" dirty="0" smtClean="0">
                <a:solidFill>
                  <a:srgbClr val="C00000"/>
                </a:solidFill>
                <a:latin typeface="宋体" panose="02010600030101010101" pitchFamily="2" charset="-122"/>
                <a:ea typeface="宋体" panose="02010600030101010101" pitchFamily="2" charset="-122"/>
                <a:cs typeface="Arial Unicode MS" pitchFamily="34" charset="-122"/>
              </a:rPr>
              <a:t>端</a:t>
            </a:r>
            <a:endParaRPr lang="zh-CN" altLang="en-US" b="1" dirty="0">
              <a:solidFill>
                <a:srgbClr val="C00000"/>
              </a:solidFill>
              <a:latin typeface="宋体" panose="02010600030101010101" pitchFamily="2" charset="-122"/>
              <a:ea typeface="宋体" panose="02010600030101010101" pitchFamily="2" charset="-122"/>
              <a:cs typeface="Arial Unicode MS" pitchFamily="34" charset="-122"/>
            </a:endParaRPr>
          </a:p>
        </p:txBody>
      </p:sp>
      <p:sp>
        <p:nvSpPr>
          <p:cNvPr id="4" name="标题 1"/>
          <p:cNvSpPr txBox="1"/>
          <p:nvPr/>
        </p:nvSpPr>
        <p:spPr>
          <a:xfrm>
            <a:off x="2987824" y="687558"/>
            <a:ext cx="3528392"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sz="4000" b="1" dirty="0" smtClean="0">
                <a:latin typeface="+mn-lt"/>
                <a:ea typeface="宋体" panose="02010600030101010101" pitchFamily="2" charset="-122"/>
              </a:rPr>
              <a:t>Socket</a:t>
            </a:r>
            <a:endParaRPr lang="zh-CN" altLang="en-US" sz="4000" b="1" dirty="0">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Box 2"/>
          <p:cNvSpPr txBox="1">
            <a:spLocks noChangeArrowheads="1"/>
          </p:cNvSpPr>
          <p:nvPr/>
        </p:nvSpPr>
        <p:spPr bwMode="auto">
          <a:xfrm>
            <a:off x="395536" y="1556792"/>
            <a:ext cx="828092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445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indent="-342900">
              <a:buFont typeface="Wingdings" panose="05000000000000000000" pitchFamily="2" charset="2"/>
              <a:buChar char="l"/>
            </a:pPr>
            <a:r>
              <a:rPr kumimoji="0" lang="en-US" altLang="zh-CN" dirty="0" smtClean="0">
                <a:latin typeface="+mn-lt"/>
                <a:cs typeface="Arial Unicode MS" pitchFamily="34" charset="-122"/>
              </a:rPr>
              <a:t>Java</a:t>
            </a:r>
            <a:r>
              <a:rPr kumimoji="0" lang="zh-CN" altLang="en-US" dirty="0">
                <a:latin typeface="+mn-lt"/>
                <a:cs typeface="Arial Unicode MS" pitchFamily="34" charset="-122"/>
              </a:rPr>
              <a:t>语言的基于套接字编程分为</a:t>
            </a:r>
            <a:r>
              <a:rPr kumimoji="0" lang="zh-CN" altLang="en-US" dirty="0" smtClean="0">
                <a:latin typeface="+mn-lt"/>
                <a:cs typeface="Arial Unicode MS" pitchFamily="34" charset="-122"/>
              </a:rPr>
              <a:t>服务端编程</a:t>
            </a:r>
            <a:r>
              <a:rPr kumimoji="0" lang="zh-CN" altLang="en-US" dirty="0">
                <a:latin typeface="+mn-lt"/>
                <a:cs typeface="Arial Unicode MS" pitchFamily="34" charset="-122"/>
              </a:rPr>
              <a:t>和客户端编程，其通信模型如</a:t>
            </a:r>
            <a:r>
              <a:rPr kumimoji="0" lang="zh-CN" altLang="en-US" dirty="0" smtClean="0">
                <a:latin typeface="+mn-lt"/>
                <a:cs typeface="Arial Unicode MS" pitchFamily="34" charset="-122"/>
              </a:rPr>
              <a:t>图所示：</a:t>
            </a:r>
            <a:endParaRPr kumimoji="0" lang="zh-CN" altLang="en-US" dirty="0">
              <a:latin typeface="+mn-lt"/>
              <a:cs typeface="Arial Unicode MS" pitchFamily="34" charset="-122"/>
            </a:endParaRPr>
          </a:p>
          <a:p>
            <a:pPr marL="285750" indent="-285750">
              <a:buFont typeface="Arial" panose="020B0604020202020204" pitchFamily="34" charset="0"/>
              <a:buChar char="•"/>
            </a:pPr>
            <a:endParaRPr kumimoji="0" lang="zh-CN" altLang="en-US" sz="2000" dirty="0">
              <a:latin typeface="+mn-lt"/>
              <a:cs typeface="Arial Unicode MS" pitchFamily="34" charset="-122"/>
            </a:endParaRPr>
          </a:p>
        </p:txBody>
      </p:sp>
      <p:sp>
        <p:nvSpPr>
          <p:cNvPr id="44036" name="Rectangle 2"/>
          <p:cNvSpPr>
            <a:spLocks noChangeArrowheads="1"/>
          </p:cNvSpPr>
          <p:nvPr/>
        </p:nvSpPr>
        <p:spPr bwMode="auto">
          <a:xfrm>
            <a:off x="0"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ea typeface="宋体" panose="02010600030101010101" pitchFamily="2" charset="-122"/>
            </a:endParaRPr>
          </a:p>
        </p:txBody>
      </p:sp>
      <p:pic>
        <p:nvPicPr>
          <p:cNvPr id="44037"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790" y="2420888"/>
            <a:ext cx="9008714" cy="383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3"/>
          <p:cNvSpPr>
            <a:spLocks noChangeArrowheads="1"/>
          </p:cNvSpPr>
          <p:nvPr/>
        </p:nvSpPr>
        <p:spPr bwMode="auto">
          <a:xfrm>
            <a:off x="3372120" y="6293931"/>
            <a:ext cx="2327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dirty="0" smtClean="0">
                <a:ea typeface="宋体" panose="02010600030101010101" pitchFamily="2" charset="-122"/>
                <a:cs typeface="Times New Roman" panose="02020603050405020304" pitchFamily="18" charset="0"/>
              </a:rPr>
              <a:t>基于</a:t>
            </a:r>
            <a:r>
              <a:rPr lang="en-US" altLang="zh-CN" b="1" dirty="0">
                <a:ea typeface="宋体" panose="02010600030101010101" pitchFamily="2" charset="-122"/>
                <a:cs typeface="Times New Roman" panose="02020603050405020304" pitchFamily="18" charset="0"/>
              </a:rPr>
              <a:t>TCP</a:t>
            </a:r>
            <a:r>
              <a:rPr lang="zh-CN" altLang="en-US" b="1" dirty="0">
                <a:ea typeface="宋体" panose="02010600030101010101" pitchFamily="2" charset="-122"/>
                <a:cs typeface="Times New Roman" panose="02020603050405020304" pitchFamily="18" charset="0"/>
              </a:rPr>
              <a:t>的</a:t>
            </a:r>
            <a:r>
              <a:rPr lang="en-US" altLang="zh-CN" b="1" dirty="0">
                <a:ea typeface="宋体" panose="02010600030101010101" pitchFamily="2" charset="-122"/>
                <a:cs typeface="Times New Roman" panose="02020603050405020304" pitchFamily="18" charset="0"/>
              </a:rPr>
              <a:t>Socket</a:t>
            </a:r>
            <a:r>
              <a:rPr lang="zh-CN" altLang="en-US" b="1" dirty="0">
                <a:ea typeface="宋体" panose="02010600030101010101" pitchFamily="2" charset="-122"/>
                <a:cs typeface="Times New Roman" panose="02020603050405020304" pitchFamily="18" charset="0"/>
              </a:rPr>
              <a:t>通信</a:t>
            </a:r>
            <a:endParaRPr lang="zh-CN" altLang="en-US" dirty="0">
              <a:ea typeface="宋体" panose="02010600030101010101" pitchFamily="2" charset="-122"/>
            </a:endParaRPr>
          </a:p>
        </p:txBody>
      </p:sp>
      <p:sp>
        <p:nvSpPr>
          <p:cNvPr id="7" name="标题 1"/>
          <p:cNvSpPr txBox="1"/>
          <p:nvPr/>
        </p:nvSpPr>
        <p:spPr>
          <a:xfrm>
            <a:off x="1979712" y="620688"/>
            <a:ext cx="5472608" cy="103003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sz="4000" b="1" smtClean="0">
                <a:latin typeface="+mn-lt"/>
                <a:ea typeface="宋体" panose="02010600030101010101" pitchFamily="2" charset="-122"/>
              </a:rPr>
              <a:t>基于</a:t>
            </a:r>
            <a:r>
              <a:rPr lang="en-US" altLang="zh-CN" sz="4000" b="1" smtClean="0">
                <a:latin typeface="+mn-lt"/>
                <a:ea typeface="宋体" panose="02010600030101010101" pitchFamily="2" charset="-122"/>
              </a:rPr>
              <a:t>Socket</a:t>
            </a:r>
            <a:r>
              <a:rPr lang="zh-CN" altLang="en-US" sz="4000" b="1" smtClean="0">
                <a:latin typeface="+mn-lt"/>
                <a:ea typeface="宋体" panose="02010600030101010101" pitchFamily="2" charset="-122"/>
              </a:rPr>
              <a:t>的</a:t>
            </a:r>
            <a:r>
              <a:rPr lang="en-US" altLang="zh-CN" sz="4000" b="1" smtClean="0">
                <a:latin typeface="+mn-lt"/>
                <a:ea typeface="宋体" panose="02010600030101010101" pitchFamily="2" charset="-122"/>
              </a:rPr>
              <a:t>TCP</a:t>
            </a:r>
            <a:r>
              <a:rPr lang="zh-CN" altLang="en-US" sz="4000" b="1" smtClean="0">
                <a:latin typeface="+mn-lt"/>
                <a:ea typeface="宋体" panose="02010600030101010101" pitchFamily="2" charset="-122"/>
              </a:rPr>
              <a:t>编程</a:t>
            </a:r>
            <a:endParaRPr lang="zh-CN" altLang="en-US" sz="4000" b="1" dirty="0">
              <a:latin typeface="+mn-lt"/>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idx="4294967295"/>
          </p:nvPr>
        </p:nvSpPr>
        <p:spPr>
          <a:xfrm>
            <a:off x="1547664" y="620688"/>
            <a:ext cx="6280869" cy="1030040"/>
          </a:xfrm>
        </p:spPr>
        <p:txBody>
          <a:bodyPr anchor="ctr">
            <a:normAutofit/>
          </a:bodyPr>
          <a:lstStyle/>
          <a:p>
            <a:r>
              <a:rPr lang="en-US" altLang="zh-CN" sz="4000" b="1" dirty="0">
                <a:latin typeface="+mn-lt"/>
                <a:ea typeface="宋体" panose="02010600030101010101" pitchFamily="2" charset="-122"/>
                <a:cs typeface="Arial Unicode MS" pitchFamily="34" charset="-122"/>
              </a:rPr>
              <a:t>Socket</a:t>
            </a:r>
            <a:r>
              <a:rPr lang="zh-CN" altLang="en-US" sz="4000" b="1" dirty="0">
                <a:latin typeface="+mn-lt"/>
                <a:ea typeface="宋体" panose="02010600030101010101" pitchFamily="2" charset="-122"/>
                <a:cs typeface="Arial Unicode MS" pitchFamily="34" charset="-122"/>
              </a:rPr>
              <a:t>类的常用方法</a:t>
            </a:r>
            <a:endParaRPr lang="zh-CN" altLang="en-US" sz="4000" b="1" dirty="0">
              <a:latin typeface="+mn-lt"/>
              <a:ea typeface="宋体" panose="02010600030101010101" pitchFamily="2" charset="-122"/>
              <a:cs typeface="Arial Unicode MS" pitchFamily="34" charset="-122"/>
            </a:endParaRPr>
          </a:p>
        </p:txBody>
      </p:sp>
      <p:graphicFrame>
        <p:nvGraphicFramePr>
          <p:cNvPr id="47136" name="Group 32"/>
          <p:cNvGraphicFramePr>
            <a:graphicFrameLocks noGrp="1"/>
          </p:cNvGraphicFramePr>
          <p:nvPr/>
        </p:nvGraphicFramePr>
        <p:xfrm>
          <a:off x="251520" y="1844824"/>
          <a:ext cx="8640960" cy="4638288"/>
        </p:xfrm>
        <a:graphic>
          <a:graphicData uri="http://schemas.openxmlformats.org/drawingml/2006/table">
            <a:tbl>
              <a:tblPr/>
              <a:tblGrid>
                <a:gridCol w="3312368"/>
                <a:gridCol w="5328592"/>
              </a:tblGrid>
              <a:tr h="43204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方法</a:t>
                      </a:r>
                      <a:endParaRPr kumimoji="0" lang="zh-CN" altLang="en-US" sz="2000" b="1"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功能</a:t>
                      </a:r>
                      <a:endParaRPr kumimoji="0" lang="zh-CN" altLang="en-US" sz="2000" b="1"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r>
              <a:tr h="3968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InetAddress getLocalAddress()</a:t>
                      </a:r>
                      <a:endParaRPr kumimoji="0" lang="zh-CN"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返回对方</a:t>
                      </a:r>
                      <a:r>
                        <a:rPr kumimoji="0" lang="zh-CN" altLang="zh-CN"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中的</a:t>
                      </a:r>
                      <a:r>
                        <a:rPr kumimoji="0" lang="zh-CN" altLang="zh-CN"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IP</a:t>
                      </a: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的</a:t>
                      </a:r>
                      <a:r>
                        <a:rPr kumimoji="0" lang="zh-CN" altLang="zh-CN"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InetAddress</a:t>
                      </a: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对象</a:t>
                      </a:r>
                      <a:endPar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zh-CN"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int getLocalPort()</a:t>
                      </a:r>
                      <a:endParaRPr kumimoji="0" lang="zh-CN" altLang="zh-CN"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返回本地</a:t>
                      </a:r>
                      <a:r>
                        <a:rPr kumimoji="0" lang="zh-CN" altLang="zh-CN" sz="24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4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中的端口号</a:t>
                      </a:r>
                      <a:endParaRPr kumimoji="0" lang="zh-CN" altLang="en-US" sz="24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zh-CN"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InetAddress getInetAddress()</a:t>
                      </a:r>
                      <a:endParaRPr kumimoji="0" lang="zh-CN" altLang="zh-CN"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返回对方</a:t>
                      </a:r>
                      <a:r>
                        <a:rPr kumimoji="0" lang="zh-CN" altLang="zh-CN" sz="24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4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中</a:t>
                      </a:r>
                      <a:r>
                        <a:rPr kumimoji="0" lang="zh-CN" altLang="zh-CN" sz="24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IP</a:t>
                      </a:r>
                      <a:r>
                        <a:rPr kumimoji="0" lang="zh-CN" altLang="en-US" sz="24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地址</a:t>
                      </a:r>
                      <a:endParaRPr kumimoji="0" lang="zh-CN" altLang="en-US" sz="24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int getPort()</a:t>
                      </a:r>
                      <a:endParaRPr kumimoji="0" lang="zh-CN" altLang="zh-CN"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返回对方</a:t>
                      </a:r>
                      <a:r>
                        <a:rPr kumimoji="0" lang="zh-CN" altLang="zh-CN"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中的端口号</a:t>
                      </a:r>
                      <a:endPar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void close() throws IOException</a:t>
                      </a:r>
                      <a:endParaRPr kumimoji="0" lang="zh-CN" altLang="zh-CN"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关闭</a:t>
                      </a:r>
                      <a:r>
                        <a:rPr kumimoji="0" lang="en-US" altLang="zh-CN"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，不可在以后的网络连接中使用，除非创建新的套接字</a:t>
                      </a:r>
                      <a:endPar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err="1" smtClean="0">
                          <a:ln>
                            <a:noFill/>
                          </a:ln>
                          <a:solidFill>
                            <a:srgbClr val="FF0000"/>
                          </a:solidFill>
                          <a:effectLst/>
                          <a:latin typeface="+mn-lt"/>
                          <a:ea typeface="宋体" panose="02010600030101010101" pitchFamily="2" charset="-122"/>
                          <a:cs typeface="Arial Unicode MS" pitchFamily="34" charset="-122"/>
                        </a:rPr>
                        <a:t>InputStream</a:t>
                      </a:r>
                      <a:r>
                        <a:rPr kumimoji="0" lang="en-US" altLang="zh-CN" sz="2000" b="0" i="0" u="none" strike="noStrike" cap="none" normalizeH="0" baseline="0" dirty="0" smtClean="0">
                          <a:ln>
                            <a:noFill/>
                          </a:ln>
                          <a:solidFill>
                            <a:srgbClr val="FF0000"/>
                          </a:solidFill>
                          <a:effectLst/>
                          <a:latin typeface="+mn-lt"/>
                          <a:ea typeface="宋体" panose="02010600030101010101" pitchFamily="2" charset="-122"/>
                          <a:cs typeface="Arial Unicode MS" pitchFamily="34" charset="-122"/>
                        </a:rPr>
                        <a:t> </a:t>
                      </a:r>
                      <a:r>
                        <a:rPr kumimoji="0" lang="en-US" altLang="zh-CN" sz="2000" b="0" i="0" u="none" strike="noStrike" cap="none" normalizeH="0" baseline="0" dirty="0" err="1" smtClean="0">
                          <a:ln>
                            <a:noFill/>
                          </a:ln>
                          <a:solidFill>
                            <a:srgbClr val="FF0000"/>
                          </a:solidFill>
                          <a:effectLst/>
                          <a:latin typeface="+mn-lt"/>
                          <a:ea typeface="宋体" panose="02010600030101010101" pitchFamily="2" charset="-122"/>
                          <a:cs typeface="Arial Unicode MS" pitchFamily="34" charset="-122"/>
                        </a:rPr>
                        <a:t>getInputStream</a:t>
                      </a:r>
                      <a:r>
                        <a:rPr kumimoji="0" lang="en-US" altLang="zh-CN" sz="2000" b="0" i="0" u="none" strike="noStrike" cap="none" normalizeH="0" baseline="0" dirty="0" smtClean="0">
                          <a:ln>
                            <a:noFill/>
                          </a:ln>
                          <a:solidFill>
                            <a:srgbClr val="FF0000"/>
                          </a:solidFill>
                          <a:effectLst/>
                          <a:latin typeface="+mn-lt"/>
                          <a:ea typeface="宋体" panose="02010600030101010101" pitchFamily="2" charset="-122"/>
                          <a:cs typeface="Arial Unicode MS" pitchFamily="34" charset="-122"/>
                        </a:rPr>
                        <a:t>()                  throws </a:t>
                      </a:r>
                      <a:r>
                        <a:rPr kumimoji="0" lang="en-US" altLang="zh-CN" sz="2000" b="0" i="0" u="none" strike="noStrike" cap="none" normalizeH="0" baseline="0" dirty="0" err="1" smtClean="0">
                          <a:ln>
                            <a:noFill/>
                          </a:ln>
                          <a:solidFill>
                            <a:srgbClr val="FF0000"/>
                          </a:solidFill>
                          <a:effectLst/>
                          <a:latin typeface="+mn-lt"/>
                          <a:ea typeface="宋体" panose="02010600030101010101" pitchFamily="2" charset="-122"/>
                          <a:cs typeface="Arial Unicode MS" pitchFamily="34" charset="-122"/>
                        </a:rPr>
                        <a:t>IOException</a:t>
                      </a:r>
                      <a:endParaRPr kumimoji="0" lang="zh-CN" altLang="zh-CN" sz="2000" b="0" i="0" u="none" strike="noStrike" cap="none" normalizeH="0" baseline="0" dirty="0" smtClean="0">
                        <a:ln>
                          <a:noFill/>
                        </a:ln>
                        <a:solidFill>
                          <a:srgbClr val="FF0000"/>
                        </a:solidFill>
                        <a:effectLst/>
                        <a:latin typeface="+mn-lt"/>
                        <a:ea typeface="宋体" panose="02010600030101010101"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获取与</a:t>
                      </a:r>
                      <a:r>
                        <a:rPr kumimoji="0" lang="zh-CN" altLang="zh-CN"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相关联的字节输入流，用于从</a:t>
                      </a:r>
                      <a:r>
                        <a:rPr kumimoji="0" lang="zh-CN" altLang="zh-CN"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中读数据。</a:t>
                      </a:r>
                      <a:endPar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err="1" smtClean="0">
                          <a:ln>
                            <a:noFill/>
                          </a:ln>
                          <a:solidFill>
                            <a:srgbClr val="FF0000"/>
                          </a:solidFill>
                          <a:effectLst/>
                          <a:latin typeface="+mn-lt"/>
                          <a:ea typeface="宋体" panose="02010600030101010101" pitchFamily="2" charset="-122"/>
                          <a:cs typeface="Arial Unicode MS" pitchFamily="34" charset="-122"/>
                        </a:rPr>
                        <a:t>OutputStream</a:t>
                      </a:r>
                      <a:r>
                        <a:rPr kumimoji="0" lang="en-US" altLang="zh-CN" sz="2000" b="0" i="0" u="none" strike="noStrike" cap="none" normalizeH="0" baseline="0" dirty="0" smtClean="0">
                          <a:ln>
                            <a:noFill/>
                          </a:ln>
                          <a:solidFill>
                            <a:srgbClr val="FF0000"/>
                          </a:solidFill>
                          <a:effectLst/>
                          <a:latin typeface="+mn-lt"/>
                          <a:ea typeface="宋体" panose="02010600030101010101" pitchFamily="2" charset="-122"/>
                          <a:cs typeface="Arial Unicode MS" pitchFamily="34" charset="-122"/>
                        </a:rPr>
                        <a:t> </a:t>
                      </a:r>
                      <a:r>
                        <a:rPr kumimoji="0" lang="en-US" altLang="zh-CN" sz="2000" b="0" i="0" u="none" strike="noStrike" cap="none" normalizeH="0" baseline="0" dirty="0" err="1" smtClean="0">
                          <a:ln>
                            <a:noFill/>
                          </a:ln>
                          <a:solidFill>
                            <a:srgbClr val="FF0000"/>
                          </a:solidFill>
                          <a:effectLst/>
                          <a:latin typeface="+mn-lt"/>
                          <a:ea typeface="宋体" panose="02010600030101010101" pitchFamily="2" charset="-122"/>
                          <a:cs typeface="Arial Unicode MS" pitchFamily="34" charset="-122"/>
                        </a:rPr>
                        <a:t>getOutputStream</a:t>
                      </a:r>
                      <a:r>
                        <a:rPr kumimoji="0" lang="en-US" altLang="zh-CN" sz="2000" b="0" i="0" u="none" strike="noStrike" cap="none" normalizeH="0" baseline="0" dirty="0" smtClean="0">
                          <a:ln>
                            <a:noFill/>
                          </a:ln>
                          <a:solidFill>
                            <a:srgbClr val="FF0000"/>
                          </a:solidFill>
                          <a:effectLst/>
                          <a:latin typeface="+mn-lt"/>
                          <a:ea typeface="宋体" panose="02010600030101010101" pitchFamily="2" charset="-122"/>
                          <a:cs typeface="Arial Unicode MS" pitchFamily="34" charset="-122"/>
                        </a:rPr>
                        <a:t>()                              throws </a:t>
                      </a:r>
                      <a:r>
                        <a:rPr kumimoji="0" lang="en-US" altLang="zh-CN" sz="2000" b="0" i="0" u="none" strike="noStrike" cap="none" normalizeH="0" baseline="0" dirty="0" err="1" smtClean="0">
                          <a:ln>
                            <a:noFill/>
                          </a:ln>
                          <a:solidFill>
                            <a:srgbClr val="FF0000"/>
                          </a:solidFill>
                          <a:effectLst/>
                          <a:latin typeface="+mn-lt"/>
                          <a:ea typeface="宋体" panose="02010600030101010101" pitchFamily="2" charset="-122"/>
                          <a:cs typeface="Arial Unicode MS" pitchFamily="34" charset="-122"/>
                        </a:rPr>
                        <a:t>IOException</a:t>
                      </a:r>
                      <a:endParaRPr kumimoji="0" lang="zh-CN" altLang="zh-CN" sz="2000" b="0" i="0" u="none" strike="noStrike" cap="none" normalizeH="0" baseline="0" dirty="0" smtClean="0">
                        <a:ln>
                          <a:noFill/>
                        </a:ln>
                        <a:solidFill>
                          <a:srgbClr val="FF0000"/>
                        </a:solidFill>
                        <a:effectLst/>
                        <a:latin typeface="+mn-lt"/>
                        <a:ea typeface="宋体" panose="02010600030101010101"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获取与</a:t>
                      </a:r>
                      <a:r>
                        <a:rPr kumimoji="0" lang="zh-CN" altLang="zh-CN"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相关联的字节输出流，用于向</a:t>
                      </a:r>
                      <a:r>
                        <a:rPr kumimoji="0" lang="zh-CN" altLang="zh-CN"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中写数据。</a:t>
                      </a:r>
                      <a:endParaRPr kumimoji="0" lang="zh-CN" altLang="en-US" sz="24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idx="4294967295"/>
          </p:nvPr>
        </p:nvSpPr>
        <p:spPr>
          <a:xfrm>
            <a:off x="1331640" y="692696"/>
            <a:ext cx="6768355" cy="792088"/>
          </a:xfrm>
        </p:spPr>
        <p:txBody>
          <a:bodyPr anchor="ctr">
            <a:normAutofit/>
          </a:bodyPr>
          <a:lstStyle/>
          <a:p>
            <a:r>
              <a:rPr lang="en-US" altLang="zh-CN" sz="4000" b="1" dirty="0" err="1">
                <a:latin typeface="+mn-lt"/>
                <a:ea typeface="宋体" panose="02010600030101010101" pitchFamily="2" charset="-122"/>
                <a:cs typeface="Arial Unicode MS" pitchFamily="34" charset="-122"/>
              </a:rPr>
              <a:t>ServerSocket</a:t>
            </a:r>
            <a:r>
              <a:rPr lang="zh-CN" altLang="en-US" sz="4000" b="1" dirty="0">
                <a:latin typeface="+mn-lt"/>
                <a:ea typeface="宋体" panose="02010600030101010101" pitchFamily="2" charset="-122"/>
                <a:cs typeface="Arial Unicode MS" pitchFamily="34" charset="-122"/>
              </a:rPr>
              <a:t>类的常用方法</a:t>
            </a:r>
            <a:endParaRPr lang="zh-CN" altLang="en-US" sz="4800" b="1" dirty="0">
              <a:latin typeface="+mn-lt"/>
              <a:ea typeface="宋体" panose="02010600030101010101" pitchFamily="2" charset="-122"/>
              <a:cs typeface="Arial Unicode MS" pitchFamily="34" charset="-122"/>
            </a:endParaRPr>
          </a:p>
        </p:txBody>
      </p:sp>
      <p:graphicFrame>
        <p:nvGraphicFramePr>
          <p:cNvPr id="49181" name="Group 29"/>
          <p:cNvGraphicFramePr>
            <a:graphicFrameLocks noGrp="1"/>
          </p:cNvGraphicFramePr>
          <p:nvPr/>
        </p:nvGraphicFramePr>
        <p:xfrm>
          <a:off x="539552" y="1772816"/>
          <a:ext cx="7992888" cy="4685562"/>
        </p:xfrm>
        <a:graphic>
          <a:graphicData uri="http://schemas.openxmlformats.org/drawingml/2006/table">
            <a:tbl>
              <a:tblPr/>
              <a:tblGrid>
                <a:gridCol w="3240360"/>
                <a:gridCol w="4752528"/>
              </a:tblGrid>
              <a:tr h="210397">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方  法</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功  能</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r>
              <a:tr h="630096">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Socket accept() throws IOException </a:t>
                      </a:r>
                      <a:endParaRPr kumimoji="0" lang="zh-CN" altLang="zh-CN"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等待客户端的连接请求，返回与该客户端进行通信用的</a:t>
                      </a:r>
                      <a:r>
                        <a:rPr kumimoji="0" lang="zh-CN"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对象</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7935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void </a:t>
                      </a:r>
                      <a:r>
                        <a:rPr kumimoji="0" lang="en-US" altLang="zh-CN" sz="1800" b="0" i="0" u="none" strike="noStrike" cap="none" normalizeH="0" baseline="0" dirty="0" err="1" smtClean="0">
                          <a:ln>
                            <a:noFill/>
                          </a:ln>
                          <a:solidFill>
                            <a:schemeClr val="tx1"/>
                          </a:solidFill>
                          <a:effectLst/>
                          <a:latin typeface="+mn-lt"/>
                          <a:ea typeface="宋体" panose="02010600030101010101" pitchFamily="2" charset="-122"/>
                          <a:cs typeface="Arial Unicode MS" pitchFamily="34" charset="-122"/>
                        </a:rPr>
                        <a:t>setSoTimeout</a:t>
                      </a: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a:t>
                      </a:r>
                      <a:r>
                        <a:rPr kumimoji="0" lang="en-US" altLang="zh-CN" sz="1800" b="0" i="0" u="none" strike="noStrike" cap="none" normalizeH="0" baseline="0" dirty="0" err="1" smtClean="0">
                          <a:ln>
                            <a:noFill/>
                          </a:ln>
                          <a:solidFill>
                            <a:schemeClr val="tx1"/>
                          </a:solidFill>
                          <a:effectLst/>
                          <a:latin typeface="+mn-lt"/>
                          <a:ea typeface="宋体" panose="02010600030101010101" pitchFamily="2" charset="-122"/>
                          <a:cs typeface="Arial Unicode MS" pitchFamily="34" charset="-122"/>
                        </a:rPr>
                        <a:t>int</a:t>
                      </a: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 timeout)               throws </a:t>
                      </a:r>
                      <a:r>
                        <a:rPr kumimoji="0" lang="en-US" altLang="zh-CN" sz="1800" b="0" i="0" u="none" strike="noStrike" cap="none" normalizeH="0" baseline="0" dirty="0" err="1" smtClean="0">
                          <a:ln>
                            <a:noFill/>
                          </a:ln>
                          <a:solidFill>
                            <a:schemeClr val="tx1"/>
                          </a:solidFill>
                          <a:effectLst/>
                          <a:latin typeface="+mn-lt"/>
                          <a:ea typeface="宋体" panose="02010600030101010101" pitchFamily="2" charset="-122"/>
                          <a:cs typeface="Arial Unicode MS" pitchFamily="34" charset="-122"/>
                        </a:rPr>
                        <a:t>SocketException</a:t>
                      </a: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 </a:t>
                      </a:r>
                      <a:endParaRPr kumimoji="0" lang="zh-CN"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设置</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方法等待连接的时间为</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timeout</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毫秒。若时间已到，还没有客户端连接，则抛出</a:t>
                      </a:r>
                      <a:r>
                        <a:rPr kumimoji="0" lang="en-US" altLang="zh-CN" sz="2000" b="0" i="0" u="none" strike="noStrike" cap="none" normalizeH="0" baseline="0" dirty="0" err="1" smtClean="0">
                          <a:ln>
                            <a:noFill/>
                          </a:ln>
                          <a:solidFill>
                            <a:schemeClr val="tx1"/>
                          </a:solidFill>
                          <a:effectLst/>
                          <a:latin typeface="+mn-lt"/>
                          <a:ea typeface="宋体" panose="02010600030101010101" pitchFamily="2" charset="-122"/>
                          <a:cs typeface="Arial Unicode MS" pitchFamily="34" charset="-122"/>
                        </a:rPr>
                        <a:t>InterruptedIOException</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异常，</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方法不再阻塞，该倾听</a:t>
                      </a: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可继续使用。若</a:t>
                      </a:r>
                      <a:r>
                        <a:rPr kumimoji="0" lang="zh-CN"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timeout</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值为</a:t>
                      </a:r>
                      <a:r>
                        <a:rPr kumimoji="0" lang="zh-CN"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0</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，则表示</a:t>
                      </a:r>
                      <a:r>
                        <a:rPr kumimoji="0" lang="zh-CN"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永远等待。该方法必须在倾听</a:t>
                      </a:r>
                      <a:r>
                        <a:rPr kumimoji="0" lang="zh-CN"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Socket</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创建后，在</a:t>
                      </a:r>
                      <a:r>
                        <a:rPr kumimoji="0" lang="zh-CN" altLang="zh-CN"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之前调用才有效。</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void close()throws IOException</a:t>
                      </a:r>
                      <a:endParaRPr kumimoji="0" lang="zh-CN" altLang="zh-CN"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关闭监听</a:t>
                      </a:r>
                      <a:r>
                        <a:rPr kumimoji="0" lang="zh-CN" altLang="zh-CN"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Socket</a:t>
                      </a:r>
                      <a:endParaRPr kumimoji="0" lang="zh-CN" altLang="zh-CN"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InetAddress </a:t>
                      </a:r>
                      <a:r>
                        <a:rPr kumimoji="0" lang="en-US" altLang="zh-CN" sz="1800" b="0" i="0" u="none" strike="noStrike" cap="none" normalizeH="0" baseline="0" dirty="0" err="1" smtClean="0">
                          <a:ln>
                            <a:noFill/>
                          </a:ln>
                          <a:solidFill>
                            <a:schemeClr val="tx1"/>
                          </a:solidFill>
                          <a:effectLst/>
                          <a:latin typeface="+mn-lt"/>
                          <a:ea typeface="宋体" panose="02010600030101010101" pitchFamily="2" charset="-122"/>
                          <a:cs typeface="Arial Unicode MS" pitchFamily="34" charset="-122"/>
                        </a:rPr>
                        <a:t>getInetAddress</a:t>
                      </a: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a:t>
                      </a:r>
                      <a:endParaRPr kumimoji="0" lang="zh-CN"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返回此服务器套接字的本地地址</a:t>
                      </a:r>
                      <a:endParaRPr kumimoji="0" lang="zh-CN" altLang="en-US"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err="1" smtClean="0">
                          <a:ln>
                            <a:noFill/>
                          </a:ln>
                          <a:solidFill>
                            <a:schemeClr val="tx1"/>
                          </a:solidFill>
                          <a:effectLst/>
                          <a:latin typeface="+mn-lt"/>
                          <a:ea typeface="宋体" panose="02010600030101010101" pitchFamily="2" charset="-122"/>
                          <a:cs typeface="Arial Unicode MS" pitchFamily="34" charset="-122"/>
                        </a:rPr>
                        <a:t>int</a:t>
                      </a: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 </a:t>
                      </a:r>
                      <a:r>
                        <a:rPr kumimoji="0" lang="en-US" altLang="zh-CN" sz="1800" b="0" i="0" u="none" strike="noStrike" cap="none" normalizeH="0" baseline="0" dirty="0" err="1" smtClean="0">
                          <a:ln>
                            <a:noFill/>
                          </a:ln>
                          <a:solidFill>
                            <a:schemeClr val="tx1"/>
                          </a:solidFill>
                          <a:effectLst/>
                          <a:latin typeface="+mn-lt"/>
                          <a:ea typeface="宋体" panose="02010600030101010101" pitchFamily="2" charset="-122"/>
                          <a:cs typeface="Arial Unicode MS" pitchFamily="34" charset="-122"/>
                        </a:rPr>
                        <a:t>getLocalPort</a:t>
                      </a: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a:t>
                      </a:r>
                      <a:endParaRPr kumimoji="0" lang="zh-CN"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rPr>
                        <a:t>返回此套接字在其上监听的端口号</a:t>
                      </a:r>
                      <a:endParaRPr kumimoji="0" lang="zh-CN" altLang="en-US" sz="20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err="1" smtClean="0">
                          <a:ln>
                            <a:noFill/>
                          </a:ln>
                          <a:solidFill>
                            <a:schemeClr val="tx1"/>
                          </a:solidFill>
                          <a:effectLst/>
                          <a:latin typeface="+mn-lt"/>
                          <a:ea typeface="宋体" panose="02010600030101010101" pitchFamily="2" charset="-122"/>
                          <a:cs typeface="Arial Unicode MS" pitchFamily="34" charset="-122"/>
                        </a:rPr>
                        <a:t>SocketAddress</a:t>
                      </a: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      </a:t>
                      </a:r>
                      <a:r>
                        <a:rPr kumimoji="0" lang="en-US" altLang="zh-CN" sz="1800" b="0" i="0" u="none" strike="noStrike" cap="none" normalizeH="0" baseline="0" dirty="0" err="1" smtClean="0">
                          <a:ln>
                            <a:noFill/>
                          </a:ln>
                          <a:solidFill>
                            <a:schemeClr val="tx1"/>
                          </a:solidFill>
                          <a:effectLst/>
                          <a:latin typeface="+mn-lt"/>
                          <a:ea typeface="宋体" panose="02010600030101010101" pitchFamily="2" charset="-122"/>
                          <a:cs typeface="Arial Unicode MS" pitchFamily="34" charset="-122"/>
                        </a:rPr>
                        <a:t>getLocalSocketAddress</a:t>
                      </a: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a:t>
                      </a:r>
                      <a:endParaRPr kumimoji="0" lang="zh-CN"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rPr>
                        <a:t>返回此套接字绑定的端点的地址</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a:xfrm>
            <a:off x="1979712" y="620688"/>
            <a:ext cx="5472608" cy="1030039"/>
          </a:xfrm>
        </p:spPr>
        <p:txBody>
          <a:bodyPr anchor="ctr">
            <a:normAutofit/>
          </a:bodyPr>
          <a:lstStyle/>
          <a:p>
            <a:r>
              <a:rPr lang="zh-CN" altLang="en-US" sz="4000" b="1" dirty="0" smtClean="0">
                <a:latin typeface="+mn-lt"/>
                <a:ea typeface="宋体" panose="02010600030101010101" pitchFamily="2" charset="-122"/>
              </a:rPr>
              <a:t>基于</a:t>
            </a:r>
            <a:r>
              <a:rPr lang="en-US" altLang="zh-CN" sz="4000" b="1" dirty="0">
                <a:latin typeface="+mn-lt"/>
                <a:ea typeface="宋体" panose="02010600030101010101" pitchFamily="2" charset="-122"/>
              </a:rPr>
              <a:t>Socket</a:t>
            </a:r>
            <a:r>
              <a:rPr lang="zh-CN" altLang="en-US" sz="4000" b="1" dirty="0" smtClean="0">
                <a:latin typeface="+mn-lt"/>
                <a:ea typeface="宋体" panose="02010600030101010101" pitchFamily="2" charset="-122"/>
              </a:rPr>
              <a:t>的</a:t>
            </a:r>
            <a:r>
              <a:rPr lang="en-US" altLang="zh-CN" sz="4000" b="1" dirty="0" smtClean="0">
                <a:latin typeface="+mn-lt"/>
                <a:ea typeface="宋体" panose="02010600030101010101" pitchFamily="2" charset="-122"/>
              </a:rPr>
              <a:t>TCP</a:t>
            </a:r>
            <a:r>
              <a:rPr lang="zh-CN" altLang="en-US" sz="4000" b="1" dirty="0" smtClean="0">
                <a:latin typeface="+mn-lt"/>
                <a:ea typeface="宋体" panose="02010600030101010101" pitchFamily="2" charset="-122"/>
              </a:rPr>
              <a:t>编程</a:t>
            </a:r>
            <a:endParaRPr lang="zh-CN" altLang="en-US" sz="4000" b="1" dirty="0">
              <a:latin typeface="+mn-lt"/>
              <a:ea typeface="宋体" panose="02010600030101010101" pitchFamily="2" charset="-122"/>
            </a:endParaRPr>
          </a:p>
        </p:txBody>
      </p:sp>
      <p:sp>
        <p:nvSpPr>
          <p:cNvPr id="3" name="TextBox 2"/>
          <p:cNvSpPr txBox="1"/>
          <p:nvPr/>
        </p:nvSpPr>
        <p:spPr>
          <a:xfrm>
            <a:off x="107504" y="1556792"/>
            <a:ext cx="8712968" cy="4893647"/>
          </a:xfrm>
          <a:prstGeom prst="rect">
            <a:avLst/>
          </a:prstGeom>
          <a:noFill/>
        </p:spPr>
        <p:txBody>
          <a:bodyPr wrap="square">
            <a:spAutoFit/>
          </a:bodyPr>
          <a:lstStyle>
            <a:lvl1pPr indent="4445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nSpc>
                <a:spcPct val="150000"/>
              </a:lnSpc>
              <a:buFont typeface="Wingdings" panose="05000000000000000000" pitchFamily="2" charset="2"/>
              <a:buChar char="l"/>
            </a:pPr>
            <a:r>
              <a:rPr kumimoji="0" lang="zh-CN" altLang="en-US" sz="2800" b="1" dirty="0">
                <a:solidFill>
                  <a:schemeClr val="hlink"/>
                </a:solidFill>
                <a:latin typeface="+mn-lt"/>
                <a:cs typeface="Arial Unicode MS" pitchFamily="34" charset="-122"/>
              </a:rPr>
              <a:t>客户端</a:t>
            </a:r>
            <a:r>
              <a:rPr kumimoji="0" lang="en-US" altLang="zh-CN" sz="2800" b="1" dirty="0">
                <a:solidFill>
                  <a:schemeClr val="hlink"/>
                </a:solidFill>
                <a:latin typeface="+mn-lt"/>
                <a:cs typeface="Arial Unicode MS" pitchFamily="34" charset="-122"/>
              </a:rPr>
              <a:t>Socket</a:t>
            </a:r>
            <a:r>
              <a:rPr kumimoji="0" lang="zh-CN" altLang="en-US" sz="2800" b="1" dirty="0">
                <a:solidFill>
                  <a:srgbClr val="0000FF"/>
                </a:solidFill>
                <a:latin typeface="+mn-lt"/>
                <a:cs typeface="Arial Unicode MS" pitchFamily="34" charset="-122"/>
              </a:rPr>
              <a:t>的工作过程包含以下四个基本的步骤</a:t>
            </a:r>
            <a:r>
              <a:rPr kumimoji="0" lang="zh-CN" altLang="en-US" sz="2800" b="1" dirty="0" smtClean="0">
                <a:solidFill>
                  <a:schemeClr val="hlink"/>
                </a:solidFill>
                <a:latin typeface="+mn-lt"/>
                <a:cs typeface="Arial Unicode MS" pitchFamily="34" charset="-122"/>
              </a:rPr>
              <a:t>：</a:t>
            </a:r>
            <a:endParaRPr kumimoji="0" lang="en-US" altLang="zh-CN" sz="2800" b="1" dirty="0" smtClean="0">
              <a:solidFill>
                <a:schemeClr val="hlink"/>
              </a:solidFill>
              <a:latin typeface="+mn-lt"/>
              <a:cs typeface="Arial Unicode MS" pitchFamily="34" charset="-122"/>
            </a:endParaRPr>
          </a:p>
          <a:p>
            <a:pPr marL="1085850" lvl="1" indent="-342900">
              <a:lnSpc>
                <a:spcPct val="150000"/>
              </a:lnSpc>
              <a:buFont typeface="Wingdings" panose="05000000000000000000" pitchFamily="2" charset="2"/>
              <a:buChar char="Ø"/>
            </a:pPr>
            <a:r>
              <a:rPr kumimoji="0" lang="zh-CN" altLang="en-US" sz="2000" b="1" dirty="0" smtClean="0">
                <a:latin typeface="+mn-lt"/>
                <a:cs typeface="Arial Unicode MS" pitchFamily="34" charset="-122"/>
              </a:rPr>
              <a:t>创建 </a:t>
            </a:r>
            <a:r>
              <a:rPr kumimoji="0" lang="en-US" altLang="zh-CN" sz="2000" b="1" dirty="0" smtClean="0">
                <a:latin typeface="+mn-lt"/>
                <a:cs typeface="Arial Unicode MS" pitchFamily="34" charset="-122"/>
              </a:rPr>
              <a:t>Socket</a:t>
            </a:r>
            <a:r>
              <a:rPr kumimoji="0" lang="zh-CN" altLang="en-US" sz="2000" b="1" dirty="0">
                <a:latin typeface="+mn-lt"/>
                <a:cs typeface="Arial Unicode MS" pitchFamily="34" charset="-122"/>
              </a:rPr>
              <a:t>：</a:t>
            </a:r>
            <a:r>
              <a:rPr kumimoji="0" lang="zh-CN" altLang="en-US" sz="2000" dirty="0" smtClean="0">
                <a:latin typeface="+mn-lt"/>
                <a:cs typeface="Arial Unicode MS" pitchFamily="34" charset="-122"/>
              </a:rPr>
              <a:t>根据指定服务端的 </a:t>
            </a:r>
            <a:r>
              <a:rPr kumimoji="0" lang="en-US" altLang="zh-CN" sz="2000" dirty="0" smtClean="0">
                <a:latin typeface="+mn-lt"/>
                <a:cs typeface="Arial Unicode MS" pitchFamily="34" charset="-122"/>
              </a:rPr>
              <a:t>IP </a:t>
            </a:r>
            <a:r>
              <a:rPr kumimoji="0" lang="zh-CN" altLang="en-US" sz="2000" dirty="0" smtClean="0">
                <a:latin typeface="+mn-lt"/>
                <a:cs typeface="Arial Unicode MS" pitchFamily="34" charset="-122"/>
              </a:rPr>
              <a:t>地址</a:t>
            </a:r>
            <a:r>
              <a:rPr kumimoji="0" lang="zh-CN" altLang="en-US" sz="2000" dirty="0">
                <a:latin typeface="+mn-lt"/>
                <a:cs typeface="Arial Unicode MS" pitchFamily="34" charset="-122"/>
              </a:rPr>
              <a:t>或端口号</a:t>
            </a:r>
            <a:r>
              <a:rPr kumimoji="0" lang="zh-CN" altLang="en-US" sz="2000" dirty="0" smtClean="0">
                <a:latin typeface="+mn-lt"/>
                <a:cs typeface="Arial Unicode MS" pitchFamily="34" charset="-122"/>
              </a:rPr>
              <a:t>构造 </a:t>
            </a:r>
            <a:r>
              <a:rPr kumimoji="0" lang="en-US" altLang="zh-CN" sz="2000" dirty="0" smtClean="0">
                <a:latin typeface="+mn-lt"/>
                <a:cs typeface="Arial Unicode MS" pitchFamily="34" charset="-122"/>
              </a:rPr>
              <a:t>Socket </a:t>
            </a:r>
            <a:r>
              <a:rPr kumimoji="0" lang="zh-CN" altLang="en-US" sz="2000" dirty="0" smtClean="0">
                <a:latin typeface="+mn-lt"/>
                <a:cs typeface="Arial Unicode MS" pitchFamily="34" charset="-122"/>
              </a:rPr>
              <a:t>类</a:t>
            </a:r>
            <a:r>
              <a:rPr kumimoji="0" lang="zh-CN" altLang="en-US" sz="2000" dirty="0">
                <a:latin typeface="+mn-lt"/>
                <a:cs typeface="Arial Unicode MS" pitchFamily="34" charset="-122"/>
              </a:rPr>
              <a:t>对象</a:t>
            </a:r>
            <a:r>
              <a:rPr kumimoji="0" lang="zh-CN" altLang="en-US" sz="2000" dirty="0" smtClean="0">
                <a:latin typeface="+mn-lt"/>
                <a:cs typeface="Arial Unicode MS" pitchFamily="34" charset="-122"/>
              </a:rPr>
              <a:t>。若服务器</a:t>
            </a:r>
            <a:r>
              <a:rPr kumimoji="0" lang="zh-CN" altLang="en-US" sz="2000" dirty="0">
                <a:latin typeface="+mn-lt"/>
                <a:cs typeface="Arial Unicode MS" pitchFamily="34" charset="-122"/>
              </a:rPr>
              <a:t>端响应，则建立客户端到服务器的通信线路</a:t>
            </a:r>
            <a:r>
              <a:rPr kumimoji="0" lang="zh-CN" altLang="en-US" sz="2000" dirty="0" smtClean="0">
                <a:latin typeface="+mn-lt"/>
                <a:cs typeface="Arial Unicode MS" pitchFamily="34" charset="-122"/>
              </a:rPr>
              <a:t>。若连接失败，会出现异常。</a:t>
            </a:r>
            <a:endParaRPr kumimoji="0" lang="en-US" altLang="zh-CN" sz="2000" dirty="0" smtClean="0">
              <a:latin typeface="+mn-lt"/>
              <a:cs typeface="Arial Unicode MS" pitchFamily="34" charset="-122"/>
            </a:endParaRPr>
          </a:p>
          <a:p>
            <a:pPr marL="1085850" lvl="1" indent="-342900">
              <a:lnSpc>
                <a:spcPct val="150000"/>
              </a:lnSpc>
              <a:buFont typeface="Wingdings" panose="05000000000000000000" pitchFamily="2" charset="2"/>
              <a:buChar char="Ø"/>
            </a:pPr>
            <a:r>
              <a:rPr kumimoji="0" lang="zh-CN" altLang="en-US" sz="2000" b="1" dirty="0" smtClean="0">
                <a:latin typeface="+mn-lt"/>
                <a:cs typeface="Arial Unicode MS" pitchFamily="34" charset="-122"/>
              </a:rPr>
              <a:t>打开</a:t>
            </a:r>
            <a:r>
              <a:rPr kumimoji="0" lang="zh-CN" altLang="en-US" sz="2000" b="1" dirty="0">
                <a:latin typeface="+mn-lt"/>
                <a:cs typeface="Arial Unicode MS" pitchFamily="34" charset="-122"/>
              </a:rPr>
              <a:t>连接</a:t>
            </a:r>
            <a:r>
              <a:rPr kumimoji="0" lang="zh-CN" altLang="en-US" sz="2000" b="1" dirty="0" smtClean="0">
                <a:latin typeface="+mn-lt"/>
                <a:cs typeface="Arial Unicode MS" pitchFamily="34" charset="-122"/>
              </a:rPr>
              <a:t>到 </a:t>
            </a:r>
            <a:r>
              <a:rPr kumimoji="0" lang="en-US" altLang="zh-CN" sz="2000" b="1" dirty="0" smtClean="0">
                <a:latin typeface="+mn-lt"/>
                <a:cs typeface="Arial Unicode MS" pitchFamily="34" charset="-122"/>
              </a:rPr>
              <a:t>Socket </a:t>
            </a:r>
            <a:r>
              <a:rPr kumimoji="0" lang="zh-CN" altLang="en-US" sz="2000" b="1" dirty="0" smtClean="0">
                <a:latin typeface="+mn-lt"/>
                <a:cs typeface="Arial Unicode MS" pitchFamily="34" charset="-122"/>
              </a:rPr>
              <a:t>的</a:t>
            </a:r>
            <a:r>
              <a:rPr kumimoji="0" lang="zh-CN" altLang="en-US" sz="2000" b="1" dirty="0">
                <a:latin typeface="+mn-lt"/>
                <a:cs typeface="Arial Unicode MS" pitchFamily="34" charset="-122"/>
              </a:rPr>
              <a:t>输入</a:t>
            </a:r>
            <a:r>
              <a:rPr kumimoji="0" lang="en-US" altLang="zh-CN" sz="2000" b="1" dirty="0">
                <a:latin typeface="+mn-lt"/>
                <a:cs typeface="Arial Unicode MS" pitchFamily="34" charset="-122"/>
              </a:rPr>
              <a:t>/</a:t>
            </a:r>
            <a:r>
              <a:rPr kumimoji="0" lang="zh-CN" altLang="en-US" sz="2000" b="1" dirty="0">
                <a:latin typeface="+mn-lt"/>
                <a:cs typeface="Arial Unicode MS" pitchFamily="34" charset="-122"/>
              </a:rPr>
              <a:t>出</a:t>
            </a:r>
            <a:r>
              <a:rPr kumimoji="0" lang="zh-CN" altLang="en-US" sz="2000" b="1" dirty="0" smtClean="0">
                <a:latin typeface="+mn-lt"/>
                <a:cs typeface="Arial Unicode MS" pitchFamily="34" charset="-122"/>
              </a:rPr>
              <a:t>流： </a:t>
            </a:r>
            <a:r>
              <a:rPr kumimoji="0" lang="zh-CN" altLang="en-US" sz="2000" dirty="0" smtClean="0">
                <a:latin typeface="+mn-lt"/>
                <a:cs typeface="Arial Unicode MS" pitchFamily="34" charset="-122"/>
              </a:rPr>
              <a:t>使用 </a:t>
            </a:r>
            <a:r>
              <a:rPr kumimoji="0" lang="en-US" altLang="zh-CN" sz="2000" dirty="0" err="1" smtClean="0">
                <a:latin typeface="+mn-lt"/>
                <a:cs typeface="Arial Unicode MS" pitchFamily="34" charset="-122"/>
              </a:rPr>
              <a:t>getInputStream</a:t>
            </a:r>
            <a:r>
              <a:rPr kumimoji="0" lang="en-US" altLang="zh-CN" sz="2000" dirty="0" smtClean="0">
                <a:latin typeface="+mn-lt"/>
                <a:cs typeface="Arial Unicode MS" pitchFamily="34" charset="-122"/>
              </a:rPr>
              <a:t>()</a:t>
            </a:r>
            <a:r>
              <a:rPr kumimoji="0" lang="zh-CN" altLang="en-US" sz="2000" dirty="0" smtClean="0">
                <a:latin typeface="+mn-lt"/>
                <a:cs typeface="Arial Unicode MS" pitchFamily="34" charset="-122"/>
              </a:rPr>
              <a:t>方法</a:t>
            </a:r>
            <a:r>
              <a:rPr kumimoji="0" lang="zh-CN" altLang="en-US" sz="2000" dirty="0">
                <a:latin typeface="+mn-lt"/>
                <a:cs typeface="Arial Unicode MS" pitchFamily="34" charset="-122"/>
              </a:rPr>
              <a:t>获得输入流，</a:t>
            </a:r>
            <a:r>
              <a:rPr kumimoji="0" lang="zh-CN" altLang="en-US" sz="2000" dirty="0" smtClean="0">
                <a:latin typeface="+mn-lt"/>
                <a:cs typeface="Arial Unicode MS" pitchFamily="34" charset="-122"/>
              </a:rPr>
              <a:t>使用 </a:t>
            </a:r>
            <a:r>
              <a:rPr kumimoji="0" lang="en-US" altLang="zh-CN" sz="2000" dirty="0" err="1" smtClean="0">
                <a:latin typeface="+mn-lt"/>
                <a:cs typeface="Arial Unicode MS" pitchFamily="34" charset="-122"/>
              </a:rPr>
              <a:t>getOutputStream</a:t>
            </a:r>
            <a:r>
              <a:rPr kumimoji="0" lang="en-US" altLang="zh-CN" sz="2000" dirty="0" smtClean="0">
                <a:latin typeface="+mn-lt"/>
                <a:cs typeface="Arial Unicode MS" pitchFamily="34" charset="-122"/>
              </a:rPr>
              <a:t>()</a:t>
            </a:r>
            <a:r>
              <a:rPr kumimoji="0" lang="zh-CN" altLang="en-US" sz="2000" dirty="0" smtClean="0">
                <a:latin typeface="+mn-lt"/>
                <a:cs typeface="Arial Unicode MS" pitchFamily="34" charset="-122"/>
              </a:rPr>
              <a:t>方法</a:t>
            </a:r>
            <a:r>
              <a:rPr kumimoji="0" lang="zh-CN" altLang="en-US" sz="2000" dirty="0">
                <a:latin typeface="+mn-lt"/>
                <a:cs typeface="Arial Unicode MS" pitchFamily="34" charset="-122"/>
              </a:rPr>
              <a:t>获得输出</a:t>
            </a:r>
            <a:r>
              <a:rPr kumimoji="0" lang="zh-CN" altLang="en-US" sz="2000" dirty="0" smtClean="0">
                <a:latin typeface="+mn-lt"/>
                <a:cs typeface="Arial Unicode MS" pitchFamily="34" charset="-122"/>
              </a:rPr>
              <a:t>流，进行数据传输</a:t>
            </a:r>
            <a:endParaRPr kumimoji="0" lang="en-US" altLang="zh-CN" sz="2000" dirty="0" smtClean="0">
              <a:latin typeface="+mn-lt"/>
              <a:cs typeface="Arial Unicode MS" pitchFamily="34" charset="-122"/>
            </a:endParaRPr>
          </a:p>
          <a:p>
            <a:pPr marL="1085850" lvl="1" indent="-342900">
              <a:lnSpc>
                <a:spcPct val="150000"/>
              </a:lnSpc>
              <a:buFont typeface="Wingdings" panose="05000000000000000000" pitchFamily="2" charset="2"/>
              <a:buChar char="Ø"/>
            </a:pPr>
            <a:r>
              <a:rPr kumimoji="0" lang="zh-CN" altLang="en-US" sz="2000" b="1" dirty="0" smtClean="0">
                <a:latin typeface="+mn-lt"/>
                <a:cs typeface="Arial Unicode MS" pitchFamily="34" charset="-122"/>
              </a:rPr>
              <a:t>按照</a:t>
            </a:r>
            <a:r>
              <a:rPr kumimoji="0" lang="zh-CN" altLang="en-US" sz="2000" b="1" dirty="0">
                <a:latin typeface="+mn-lt"/>
                <a:cs typeface="Arial Unicode MS" pitchFamily="34" charset="-122"/>
              </a:rPr>
              <a:t>一定的协议</a:t>
            </a:r>
            <a:r>
              <a:rPr kumimoji="0" lang="zh-CN" altLang="en-US" sz="2000" b="1" dirty="0" smtClean="0">
                <a:latin typeface="+mn-lt"/>
                <a:cs typeface="Arial Unicode MS" pitchFamily="34" charset="-122"/>
              </a:rPr>
              <a:t>对 </a:t>
            </a:r>
            <a:r>
              <a:rPr kumimoji="0" lang="en-US" altLang="zh-CN" sz="2000" b="1" dirty="0" smtClean="0">
                <a:latin typeface="+mn-lt"/>
                <a:cs typeface="Arial Unicode MS" pitchFamily="34" charset="-122"/>
              </a:rPr>
              <a:t>Socket  </a:t>
            </a:r>
            <a:r>
              <a:rPr kumimoji="0" lang="zh-CN" altLang="en-US" sz="2000" b="1" dirty="0" smtClean="0">
                <a:latin typeface="+mn-lt"/>
                <a:cs typeface="Arial Unicode MS" pitchFamily="34" charset="-122"/>
              </a:rPr>
              <a:t>进行</a:t>
            </a:r>
            <a:r>
              <a:rPr kumimoji="0" lang="zh-CN" altLang="en-US" sz="2000" b="1" dirty="0">
                <a:latin typeface="+mn-lt"/>
                <a:cs typeface="Arial Unicode MS" pitchFamily="34" charset="-122"/>
              </a:rPr>
              <a:t>读</a:t>
            </a:r>
            <a:r>
              <a:rPr kumimoji="0" lang="en-US" altLang="zh-CN" sz="2000" b="1" dirty="0">
                <a:latin typeface="+mn-lt"/>
                <a:cs typeface="Arial Unicode MS" pitchFamily="34" charset="-122"/>
              </a:rPr>
              <a:t>/</a:t>
            </a:r>
            <a:r>
              <a:rPr kumimoji="0" lang="zh-CN" altLang="en-US" sz="2000" b="1" dirty="0">
                <a:latin typeface="+mn-lt"/>
                <a:cs typeface="Arial Unicode MS" pitchFamily="34" charset="-122"/>
              </a:rPr>
              <a:t>写</a:t>
            </a:r>
            <a:r>
              <a:rPr kumimoji="0" lang="zh-CN" altLang="en-US" sz="2000" b="1" dirty="0" smtClean="0">
                <a:latin typeface="+mn-lt"/>
                <a:cs typeface="Arial Unicode MS" pitchFamily="34" charset="-122"/>
              </a:rPr>
              <a:t>操作：</a:t>
            </a:r>
            <a:r>
              <a:rPr kumimoji="0" lang="zh-CN" altLang="en-US" sz="2000" dirty="0" smtClean="0">
                <a:latin typeface="+mn-lt"/>
                <a:cs typeface="Arial Unicode MS" pitchFamily="34" charset="-122"/>
              </a:rPr>
              <a:t>通过</a:t>
            </a:r>
            <a:r>
              <a:rPr kumimoji="0" lang="zh-CN" altLang="en-US" sz="2000" dirty="0">
                <a:latin typeface="+mn-lt"/>
                <a:cs typeface="Arial Unicode MS" pitchFamily="34" charset="-122"/>
              </a:rPr>
              <a:t>输入流读取服务器放入线路的信息（但不能读取自己放入线路的信息），通过输出流将信息写入线程</a:t>
            </a:r>
            <a:r>
              <a:rPr kumimoji="0" lang="zh-CN" altLang="en-US" sz="2000" dirty="0" smtClean="0">
                <a:latin typeface="+mn-lt"/>
                <a:cs typeface="Arial Unicode MS" pitchFamily="34" charset="-122"/>
              </a:rPr>
              <a:t>。</a:t>
            </a:r>
            <a:endParaRPr kumimoji="0" lang="en-US" altLang="zh-CN" sz="2000" dirty="0" smtClean="0">
              <a:latin typeface="+mn-lt"/>
              <a:cs typeface="Arial Unicode MS" pitchFamily="34" charset="-122"/>
            </a:endParaRPr>
          </a:p>
          <a:p>
            <a:pPr marL="1085850" lvl="1" indent="-342900">
              <a:lnSpc>
                <a:spcPct val="150000"/>
              </a:lnSpc>
              <a:buFont typeface="Wingdings" panose="05000000000000000000" pitchFamily="2" charset="2"/>
              <a:buChar char="Ø"/>
            </a:pPr>
            <a:r>
              <a:rPr kumimoji="0" lang="zh-CN" altLang="en-US" sz="2000" b="1" dirty="0" smtClean="0">
                <a:latin typeface="+mn-lt"/>
                <a:cs typeface="Arial Unicode MS" pitchFamily="34" charset="-122"/>
              </a:rPr>
              <a:t>关闭 </a:t>
            </a:r>
            <a:r>
              <a:rPr kumimoji="0" lang="en-US" altLang="zh-CN" sz="2000" b="1" dirty="0" smtClean="0">
                <a:latin typeface="+mn-lt"/>
                <a:cs typeface="Arial Unicode MS" pitchFamily="34" charset="-122"/>
              </a:rPr>
              <a:t>Socket</a:t>
            </a:r>
            <a:r>
              <a:rPr kumimoji="0" lang="zh-CN" altLang="en-US" sz="2000" b="1" dirty="0" smtClean="0">
                <a:latin typeface="+mn-lt"/>
                <a:cs typeface="Arial Unicode MS" pitchFamily="34" charset="-122"/>
              </a:rPr>
              <a:t>：</a:t>
            </a:r>
            <a:r>
              <a:rPr kumimoji="0" lang="zh-CN" altLang="en-US" sz="2000" dirty="0" smtClean="0">
                <a:latin typeface="+mn-lt"/>
                <a:cs typeface="Arial Unicode MS" pitchFamily="34" charset="-122"/>
              </a:rPr>
              <a:t>断开</a:t>
            </a:r>
            <a:r>
              <a:rPr kumimoji="0" lang="zh-CN" altLang="en-US" sz="2000" dirty="0">
                <a:latin typeface="+mn-lt"/>
                <a:cs typeface="Arial Unicode MS" pitchFamily="34" charset="-122"/>
              </a:rPr>
              <a:t>客户端到服务器的连接，释放线路 </a:t>
            </a:r>
            <a:endParaRPr kumimoji="0" lang="zh-CN" altLang="en-US" sz="2000" dirty="0">
              <a:latin typeface="+mn-lt"/>
              <a:cs typeface="Arial Unicode MS"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331640" y="692696"/>
            <a:ext cx="6933456" cy="864096"/>
          </a:xfrm>
        </p:spPr>
        <p:txBody>
          <a:bodyPr/>
          <a:lstStyle/>
          <a:p>
            <a:r>
              <a:rPr lang="zh-CN" altLang="en-US" b="1" dirty="0">
                <a:latin typeface="+mn-lt"/>
                <a:ea typeface="宋体" panose="02010600030101010101" pitchFamily="2" charset="-122"/>
                <a:cs typeface="Arial Unicode MS" pitchFamily="34" charset="-122"/>
              </a:rPr>
              <a:t>客户端创建</a:t>
            </a:r>
            <a:r>
              <a:rPr lang="en-US" altLang="zh-CN" b="1" dirty="0" smtClean="0">
                <a:latin typeface="+mn-lt"/>
                <a:ea typeface="宋体" panose="02010600030101010101" pitchFamily="2" charset="-122"/>
                <a:cs typeface="Arial Unicode MS" pitchFamily="34" charset="-122"/>
              </a:rPr>
              <a:t>Socket</a:t>
            </a:r>
            <a:r>
              <a:rPr lang="zh-CN" altLang="en-US" b="1" dirty="0" smtClean="0">
                <a:latin typeface="+mn-lt"/>
                <a:ea typeface="宋体" panose="02010600030101010101" pitchFamily="2" charset="-122"/>
                <a:cs typeface="Arial Unicode MS" pitchFamily="34" charset="-122"/>
              </a:rPr>
              <a:t>对象</a:t>
            </a:r>
            <a:endParaRPr lang="zh-CN" altLang="en-US" b="1" dirty="0">
              <a:latin typeface="+mn-lt"/>
              <a:ea typeface="宋体" panose="02010600030101010101" pitchFamily="2" charset="-122"/>
              <a:cs typeface="Arial Unicode MS" pitchFamily="34" charset="-122"/>
            </a:endParaRPr>
          </a:p>
        </p:txBody>
      </p:sp>
      <p:sp>
        <p:nvSpPr>
          <p:cNvPr id="61443" name="Rectangle 3"/>
          <p:cNvSpPr>
            <a:spLocks noGrp="1" noChangeArrowheads="1"/>
          </p:cNvSpPr>
          <p:nvPr>
            <p:ph type="body" idx="1"/>
          </p:nvPr>
        </p:nvSpPr>
        <p:spPr>
          <a:xfrm>
            <a:off x="395536" y="1484784"/>
            <a:ext cx="8424936" cy="4104456"/>
          </a:xfrm>
        </p:spPr>
        <p:txBody>
          <a:bodyPr>
            <a:normAutofit/>
          </a:bodyPr>
          <a:lstStyle/>
          <a:p>
            <a:pPr algn="just">
              <a:buFont typeface="Wingdings" panose="05000000000000000000" pitchFamily="2" charset="2"/>
              <a:buChar char="l"/>
            </a:pPr>
            <a:r>
              <a:rPr lang="zh-CN" altLang="en-US" sz="2400" dirty="0" smtClean="0">
                <a:ea typeface="宋体" panose="02010600030101010101" pitchFamily="2" charset="-122"/>
                <a:cs typeface="Arial Unicode MS" pitchFamily="34" charset="-122"/>
              </a:rPr>
              <a:t>客户端</a:t>
            </a:r>
            <a:r>
              <a:rPr lang="zh-CN" altLang="en-US" sz="2400" dirty="0">
                <a:ea typeface="宋体" panose="02010600030101010101" pitchFamily="2" charset="-122"/>
                <a:cs typeface="Arial Unicode MS" pitchFamily="34" charset="-122"/>
              </a:rPr>
              <a:t>程序可以使用</a:t>
            </a:r>
            <a:r>
              <a:rPr lang="en-US" altLang="zh-CN" sz="2400" dirty="0">
                <a:ea typeface="宋体" panose="02010600030101010101" pitchFamily="2" charset="-122"/>
                <a:cs typeface="Arial Unicode MS" pitchFamily="34" charset="-122"/>
              </a:rPr>
              <a:t>Socket</a:t>
            </a:r>
            <a:r>
              <a:rPr lang="zh-CN" altLang="en-US" sz="2400" dirty="0">
                <a:ea typeface="宋体" panose="02010600030101010101" pitchFamily="2" charset="-122"/>
                <a:cs typeface="Arial Unicode MS" pitchFamily="34" charset="-122"/>
              </a:rPr>
              <a:t>类创建对象，</a:t>
            </a:r>
            <a:r>
              <a:rPr lang="en-US" altLang="zh-CN" sz="2400" b="1" dirty="0" err="1">
                <a:solidFill>
                  <a:srgbClr val="0000FF"/>
                </a:solidFill>
                <a:ea typeface="宋体" panose="02010600030101010101" pitchFamily="2" charset="-122"/>
                <a:cs typeface="Arial Unicode MS" pitchFamily="34" charset="-122"/>
              </a:rPr>
              <a:t>创建的同时会自动向服务器方发起连接</a:t>
            </a:r>
            <a:r>
              <a:rPr lang="en-US" altLang="zh-CN" sz="2400" dirty="0" err="1">
                <a:ea typeface="宋体" panose="02010600030101010101" pitchFamily="2" charset="-122"/>
                <a:cs typeface="Arial Unicode MS" pitchFamily="34" charset="-122"/>
              </a:rPr>
              <a:t>。Socket</a:t>
            </a:r>
            <a:r>
              <a:rPr lang="zh-CN" altLang="en-US" sz="2400" dirty="0">
                <a:ea typeface="宋体" panose="02010600030101010101" pitchFamily="2" charset="-122"/>
                <a:cs typeface="Arial Unicode MS" pitchFamily="34" charset="-122"/>
              </a:rPr>
              <a:t>的构造方法是：</a:t>
            </a:r>
            <a:endParaRPr lang="zh-CN" altLang="zh-CN" sz="2400" dirty="0">
              <a:ea typeface="宋体" panose="02010600030101010101" pitchFamily="2" charset="-122"/>
              <a:cs typeface="Arial Unicode MS" pitchFamily="34" charset="-122"/>
            </a:endParaRPr>
          </a:p>
          <a:p>
            <a:pPr lvl="1">
              <a:buFont typeface="Wingdings" panose="05000000000000000000" pitchFamily="2" charset="2"/>
              <a:buChar char="Ø"/>
            </a:pPr>
            <a:r>
              <a:rPr lang="zh-CN" altLang="zh-CN" sz="2000" dirty="0">
                <a:solidFill>
                  <a:schemeClr val="hlink"/>
                </a:solidFill>
                <a:ea typeface="宋体" panose="02010600030101010101" pitchFamily="2" charset="-122"/>
                <a:cs typeface="Arial Unicode MS" pitchFamily="34" charset="-122"/>
              </a:rPr>
              <a:t>Socket(String host,int port)throws UnknownHostException,</a:t>
            </a:r>
            <a:r>
              <a:rPr lang="zh-CN" altLang="zh-CN" sz="2000" dirty="0" smtClean="0">
                <a:solidFill>
                  <a:schemeClr val="hlink"/>
                </a:solidFill>
                <a:ea typeface="宋体" panose="02010600030101010101" pitchFamily="2" charset="-122"/>
                <a:cs typeface="Arial Unicode MS" pitchFamily="34" charset="-122"/>
              </a:rPr>
              <a:t>IOExceptio</a:t>
            </a:r>
            <a:r>
              <a:rPr lang="en-US" altLang="zh-CN" sz="2000" dirty="0" smtClean="0">
                <a:solidFill>
                  <a:schemeClr val="hlink"/>
                </a:solidFill>
                <a:ea typeface="宋体" panose="02010600030101010101" pitchFamily="2" charset="-122"/>
                <a:cs typeface="Arial Unicode MS" pitchFamily="34" charset="-122"/>
              </a:rPr>
              <a:t>n</a:t>
            </a:r>
            <a:r>
              <a:rPr lang="zh-CN" altLang="en-US" sz="2000" dirty="0" smtClean="0">
                <a:solidFill>
                  <a:schemeClr val="hlink"/>
                </a:solidFill>
                <a:ea typeface="宋体" panose="02010600030101010101" pitchFamily="2" charset="-122"/>
                <a:cs typeface="Arial Unicode MS" pitchFamily="34" charset="-122"/>
              </a:rPr>
              <a:t>：</a:t>
            </a:r>
            <a:r>
              <a:rPr lang="zh-CN" altLang="zh-CN" sz="2000" dirty="0" smtClean="0">
                <a:ea typeface="宋体" panose="02010600030101010101" pitchFamily="2" charset="-122"/>
                <a:cs typeface="Arial Unicode MS" pitchFamily="34" charset="-122"/>
              </a:rPr>
              <a:t>向</a:t>
            </a:r>
            <a:r>
              <a:rPr lang="zh-CN" altLang="zh-CN" sz="2000" dirty="0">
                <a:ea typeface="宋体" panose="02010600030101010101" pitchFamily="2" charset="-122"/>
                <a:cs typeface="Arial Unicode MS" pitchFamily="34" charset="-122"/>
              </a:rPr>
              <a:t>服务器(域名是host。端口号为port)发起TCP连接，若成功，则创建Socket对象，否则抛出异常</a:t>
            </a:r>
            <a:r>
              <a:rPr lang="zh-CN" altLang="zh-CN" sz="2000" dirty="0" smtClean="0">
                <a:ea typeface="宋体" panose="02010600030101010101" pitchFamily="2" charset="-122"/>
                <a:cs typeface="Arial Unicode MS" pitchFamily="34" charset="-122"/>
              </a:rPr>
              <a:t>。</a:t>
            </a:r>
            <a:endParaRPr lang="en-US" altLang="zh-CN" sz="2000" dirty="0" smtClean="0">
              <a:ea typeface="宋体" panose="02010600030101010101" pitchFamily="2" charset="-122"/>
              <a:cs typeface="Arial Unicode MS" pitchFamily="34" charset="-122"/>
            </a:endParaRPr>
          </a:p>
          <a:p>
            <a:pPr lvl="1">
              <a:buFont typeface="Wingdings" panose="05000000000000000000" pitchFamily="2" charset="2"/>
              <a:buChar char="Ø"/>
            </a:pPr>
            <a:r>
              <a:rPr lang="zh-CN" altLang="zh-CN" sz="2000" dirty="0" smtClean="0">
                <a:solidFill>
                  <a:schemeClr val="hlink"/>
                </a:solidFill>
                <a:ea typeface="宋体" panose="02010600030101010101" pitchFamily="2" charset="-122"/>
                <a:cs typeface="Arial Unicode MS" pitchFamily="34" charset="-122"/>
              </a:rPr>
              <a:t>Socket</a:t>
            </a:r>
            <a:r>
              <a:rPr lang="zh-CN" altLang="zh-CN" sz="2000" dirty="0">
                <a:solidFill>
                  <a:schemeClr val="hlink"/>
                </a:solidFill>
                <a:ea typeface="宋体" panose="02010600030101010101" pitchFamily="2" charset="-122"/>
                <a:cs typeface="Arial Unicode MS" pitchFamily="34" charset="-122"/>
              </a:rPr>
              <a:t>(InetAddress address,int port)throws </a:t>
            </a:r>
            <a:r>
              <a:rPr lang="zh-CN" altLang="zh-CN" sz="2000" dirty="0" smtClean="0">
                <a:solidFill>
                  <a:schemeClr val="hlink"/>
                </a:solidFill>
                <a:ea typeface="宋体" panose="02010600030101010101" pitchFamily="2" charset="-122"/>
                <a:cs typeface="Arial Unicode MS" pitchFamily="34" charset="-122"/>
              </a:rPr>
              <a:t>IOException</a:t>
            </a:r>
            <a:r>
              <a:rPr lang="zh-CN" altLang="en-US" sz="2000" dirty="0" smtClean="0">
                <a:solidFill>
                  <a:schemeClr val="hlink"/>
                </a:solidFill>
                <a:ea typeface="宋体" panose="02010600030101010101" pitchFamily="2" charset="-122"/>
                <a:cs typeface="Arial Unicode MS" pitchFamily="34" charset="-122"/>
              </a:rPr>
              <a:t>：</a:t>
            </a:r>
            <a:r>
              <a:rPr lang="zh-CN" altLang="zh-CN" sz="2000" dirty="0" smtClean="0">
                <a:ea typeface="宋体" panose="02010600030101010101" pitchFamily="2" charset="-122"/>
                <a:cs typeface="Arial Unicode MS" pitchFamily="34" charset="-122"/>
              </a:rPr>
              <a:t>根据</a:t>
            </a:r>
            <a:r>
              <a:rPr lang="zh-CN" altLang="zh-CN" sz="2000" dirty="0">
                <a:ea typeface="宋体" panose="02010600030101010101" pitchFamily="2" charset="-122"/>
                <a:cs typeface="Arial Unicode MS" pitchFamily="34" charset="-122"/>
              </a:rPr>
              <a:t>InetAddress对象所表示的IP地址以及端口号port发起连接</a:t>
            </a:r>
            <a:r>
              <a:rPr lang="zh-CN" altLang="zh-CN" sz="2000" dirty="0" smtClean="0">
                <a:ea typeface="宋体" panose="02010600030101010101" pitchFamily="2" charset="-122"/>
                <a:cs typeface="Arial Unicode MS" pitchFamily="34" charset="-122"/>
              </a:rPr>
              <a:t>。</a:t>
            </a:r>
            <a:endParaRPr lang="en-US" altLang="zh-CN" sz="2000" dirty="0" smtClean="0">
              <a:ea typeface="宋体" panose="02010600030101010101" pitchFamily="2" charset="-122"/>
              <a:cs typeface="Arial Unicode MS" pitchFamily="34" charset="-122"/>
            </a:endParaRPr>
          </a:p>
          <a:p>
            <a:pPr>
              <a:spcBef>
                <a:spcPts val="1800"/>
              </a:spcBef>
              <a:buFont typeface="Wingdings" panose="05000000000000000000" pitchFamily="2" charset="2"/>
              <a:buChar char="l"/>
            </a:pPr>
            <a:r>
              <a:rPr lang="zh-CN" altLang="en-US" sz="2600" dirty="0">
                <a:ea typeface="宋体" panose="02010600030101010101" pitchFamily="2" charset="-122"/>
                <a:cs typeface="Arial Unicode MS" pitchFamily="34" charset="-122"/>
              </a:rPr>
              <a:t>客户端建立</a:t>
            </a:r>
            <a:r>
              <a:rPr lang="en-US" altLang="zh-CN" sz="2600" dirty="0" err="1">
                <a:ea typeface="宋体" panose="02010600030101010101" pitchFamily="2" charset="-122"/>
                <a:cs typeface="Arial Unicode MS" pitchFamily="34" charset="-122"/>
              </a:rPr>
              <a:t>socketAtClient</a:t>
            </a:r>
            <a:r>
              <a:rPr lang="zh-CN" altLang="en-US" sz="2600" dirty="0">
                <a:ea typeface="宋体" panose="02010600030101010101" pitchFamily="2" charset="-122"/>
                <a:cs typeface="Arial Unicode MS" pitchFamily="34" charset="-122"/>
              </a:rPr>
              <a:t>对象的过程就是向服务器发出套接字连接请求</a:t>
            </a:r>
            <a:endParaRPr lang="zh-CN" altLang="en-US" sz="2600" dirty="0">
              <a:ea typeface="宋体" panose="02010600030101010101" pitchFamily="2" charset="-122"/>
              <a:cs typeface="Arial Unicode MS" pitchFamily="34" charset="-122"/>
            </a:endParaRPr>
          </a:p>
        </p:txBody>
      </p:sp>
      <p:sp>
        <p:nvSpPr>
          <p:cNvPr id="2" name="矩形 1"/>
          <p:cNvSpPr/>
          <p:nvPr/>
        </p:nvSpPr>
        <p:spPr>
          <a:xfrm>
            <a:off x="899592" y="4978721"/>
            <a:ext cx="6192688" cy="1569660"/>
          </a:xfrm>
          <a:prstGeom prst="rect">
            <a:avLst/>
          </a:prstGeom>
        </p:spPr>
        <p:txBody>
          <a:bodyPr wrap="square">
            <a:spAutoFit/>
          </a:bodyPr>
          <a:lstStyle/>
          <a:p>
            <a:pPr marL="0" lvl="1"/>
            <a:r>
              <a:rPr lang="zh-CN" altLang="zh-CN" sz="2400" b="1" dirty="0">
                <a:solidFill>
                  <a:srgbClr val="C00000"/>
                </a:solidFill>
              </a:rPr>
              <a:t>Socket s = new Socket(“192.168</a:t>
            </a:r>
            <a:r>
              <a:rPr lang="zh-CN" altLang="zh-CN" sz="2400" b="1" dirty="0" smtClean="0">
                <a:solidFill>
                  <a:srgbClr val="C00000"/>
                </a:solidFill>
              </a:rPr>
              <a:t>.</a:t>
            </a:r>
            <a:r>
              <a:rPr lang="en-US" altLang="zh-CN" sz="2400" b="1" dirty="0" smtClean="0">
                <a:solidFill>
                  <a:srgbClr val="C00000"/>
                </a:solidFill>
              </a:rPr>
              <a:t>40</a:t>
            </a:r>
            <a:r>
              <a:rPr lang="zh-CN" altLang="zh-CN" sz="2400" b="1" dirty="0" smtClean="0">
                <a:solidFill>
                  <a:srgbClr val="C00000"/>
                </a:solidFill>
              </a:rPr>
              <a:t>.1</a:t>
            </a:r>
            <a:r>
              <a:rPr lang="en-US" altLang="zh-CN" sz="2400" b="1" dirty="0" smtClean="0">
                <a:solidFill>
                  <a:srgbClr val="C00000"/>
                </a:solidFill>
              </a:rPr>
              <a:t>65</a:t>
            </a:r>
            <a:r>
              <a:rPr lang="zh-CN" altLang="zh-CN" sz="2400" b="1" dirty="0" smtClean="0">
                <a:solidFill>
                  <a:srgbClr val="C00000"/>
                </a:solidFill>
              </a:rPr>
              <a:t>”</a:t>
            </a:r>
            <a:r>
              <a:rPr lang="zh-CN" altLang="zh-CN" sz="2400" b="1" dirty="0">
                <a:solidFill>
                  <a:srgbClr val="C00000"/>
                </a:solidFill>
              </a:rPr>
              <a:t>,9999);</a:t>
            </a:r>
            <a:endParaRPr lang="zh-CN" altLang="zh-CN" sz="2400" b="1" dirty="0">
              <a:solidFill>
                <a:srgbClr val="C00000"/>
              </a:solidFill>
            </a:endParaRPr>
          </a:p>
          <a:p>
            <a:pPr marL="0" lvl="1"/>
            <a:r>
              <a:rPr lang="zh-CN" altLang="zh-CN" sz="2400" b="1" dirty="0">
                <a:solidFill>
                  <a:srgbClr val="C00000"/>
                </a:solidFill>
              </a:rPr>
              <a:t>OutputStream out = s.getOutputStream();</a:t>
            </a:r>
            <a:endParaRPr lang="zh-CN" altLang="zh-CN" sz="2400" b="1" dirty="0">
              <a:solidFill>
                <a:srgbClr val="C00000"/>
              </a:solidFill>
            </a:endParaRPr>
          </a:p>
          <a:p>
            <a:pPr marL="0" lvl="1"/>
            <a:r>
              <a:rPr lang="zh-CN" altLang="zh-CN" sz="2400" b="1" dirty="0">
                <a:solidFill>
                  <a:srgbClr val="C00000"/>
                </a:solidFill>
              </a:rPr>
              <a:t>out.write(“hello”.getBytes());</a:t>
            </a:r>
            <a:endParaRPr lang="zh-CN" altLang="zh-CN" sz="2400" b="1" dirty="0">
              <a:solidFill>
                <a:srgbClr val="C00000"/>
              </a:solidFill>
            </a:endParaRPr>
          </a:p>
          <a:p>
            <a:pPr marL="0" lvl="1"/>
            <a:r>
              <a:rPr lang="zh-CN" altLang="zh-CN" sz="2400" b="1" dirty="0">
                <a:solidFill>
                  <a:srgbClr val="C00000"/>
                </a:solidFill>
              </a:rPr>
              <a:t>s.close();</a:t>
            </a:r>
            <a:endParaRPr lang="zh-CN" altLang="zh-CN" sz="2400" b="1" dirty="0">
              <a:solidFill>
                <a:srgbClr val="C0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358080" y="1844824"/>
            <a:ext cx="8534400" cy="4464496"/>
          </a:xfrm>
        </p:spPr>
        <p:txBody>
          <a:bodyPr>
            <a:normAutofit/>
          </a:bodyPr>
          <a:lstStyle/>
          <a:p>
            <a:pPr>
              <a:spcBef>
                <a:spcPts val="0"/>
              </a:spcBef>
              <a:spcAft>
                <a:spcPts val="1800"/>
              </a:spcAft>
              <a:buFont typeface="Wingdings" panose="05000000000000000000" pitchFamily="2" charset="2"/>
              <a:buChar char="l"/>
            </a:pPr>
            <a:r>
              <a:rPr lang="zh-CN" altLang="en-US" b="1" dirty="0" smtClean="0">
                <a:solidFill>
                  <a:schemeClr val="hlink"/>
                </a:solidFill>
                <a:ea typeface="宋体" panose="02010600030101010101" pitchFamily="2" charset="-122"/>
                <a:cs typeface="Arial Unicode MS" pitchFamily="34" charset="-122"/>
              </a:rPr>
              <a:t>服务器</a:t>
            </a:r>
            <a:r>
              <a:rPr lang="zh-CN" altLang="en-US" b="1" dirty="0">
                <a:solidFill>
                  <a:schemeClr val="hlink"/>
                </a:solidFill>
                <a:ea typeface="宋体" panose="02010600030101010101" pitchFamily="2" charset="-122"/>
                <a:cs typeface="Arial Unicode MS" pitchFamily="34" charset="-122"/>
              </a:rPr>
              <a:t>程序的工作过程包含以下四个基本的</a:t>
            </a:r>
            <a:r>
              <a:rPr lang="zh-CN" altLang="en-US" b="1" dirty="0" smtClean="0">
                <a:solidFill>
                  <a:schemeClr val="hlink"/>
                </a:solidFill>
                <a:ea typeface="宋体" panose="02010600030101010101" pitchFamily="2" charset="-122"/>
                <a:cs typeface="Arial Unicode MS" pitchFamily="34" charset="-122"/>
              </a:rPr>
              <a:t>步骤：</a:t>
            </a:r>
            <a:endParaRPr lang="en-US" altLang="zh-CN" b="1" dirty="0" smtClean="0">
              <a:solidFill>
                <a:schemeClr val="hlink"/>
              </a:solidFill>
              <a:ea typeface="宋体" panose="02010600030101010101" pitchFamily="2" charset="-122"/>
              <a:cs typeface="Arial Unicode MS" pitchFamily="34" charset="-122"/>
            </a:endParaRPr>
          </a:p>
          <a:p>
            <a:pPr lvl="1">
              <a:buFont typeface="Wingdings" panose="05000000000000000000" pitchFamily="2" charset="2"/>
              <a:buChar char="Ø"/>
            </a:pPr>
            <a:r>
              <a:rPr lang="zh-CN" altLang="en-US" b="1" dirty="0" smtClean="0">
                <a:ea typeface="宋体" panose="02010600030101010101" pitchFamily="2" charset="-122"/>
                <a:cs typeface="Arial Unicode MS" pitchFamily="34" charset="-122"/>
              </a:rPr>
              <a:t>调用 </a:t>
            </a:r>
            <a:r>
              <a:rPr lang="en-US" altLang="zh-CN" b="1" dirty="0" err="1" smtClean="0">
                <a:ea typeface="宋体" panose="02010600030101010101" pitchFamily="2" charset="-122"/>
                <a:cs typeface="Arial Unicode MS" pitchFamily="34" charset="-122"/>
              </a:rPr>
              <a:t>ServerSocket</a:t>
            </a:r>
            <a:r>
              <a:rPr lang="en-US" altLang="zh-CN" b="1" dirty="0" smtClean="0">
                <a:ea typeface="宋体" panose="02010600030101010101" pitchFamily="2" charset="-122"/>
                <a:cs typeface="Arial Unicode MS" pitchFamily="34" charset="-122"/>
              </a:rPr>
              <a:t>(</a:t>
            </a:r>
            <a:r>
              <a:rPr lang="en-US" altLang="zh-CN" b="1" dirty="0" err="1" smtClean="0">
                <a:ea typeface="宋体" panose="02010600030101010101" pitchFamily="2" charset="-122"/>
                <a:cs typeface="Arial Unicode MS" pitchFamily="34" charset="-122"/>
              </a:rPr>
              <a:t>int</a:t>
            </a:r>
            <a:r>
              <a:rPr lang="en-US" altLang="zh-CN" b="1" dirty="0" smtClean="0">
                <a:ea typeface="宋体" panose="02010600030101010101" pitchFamily="2" charset="-122"/>
                <a:cs typeface="Arial Unicode MS" pitchFamily="34" charset="-122"/>
              </a:rPr>
              <a:t> </a:t>
            </a:r>
            <a:r>
              <a:rPr lang="en-US" altLang="zh-CN" b="1" dirty="0">
                <a:ea typeface="宋体" panose="02010600030101010101" pitchFamily="2" charset="-122"/>
                <a:cs typeface="Arial Unicode MS" pitchFamily="34" charset="-122"/>
              </a:rPr>
              <a:t>port</a:t>
            </a:r>
            <a:r>
              <a:rPr lang="en-US" altLang="zh-CN" b="1" dirty="0" smtClean="0">
                <a:ea typeface="宋体" panose="02010600030101010101" pitchFamily="2" charset="-122"/>
                <a:cs typeface="Arial Unicode MS" pitchFamily="34" charset="-122"/>
              </a:rPr>
              <a:t>) </a:t>
            </a:r>
            <a:r>
              <a:rPr lang="zh-CN" altLang="en-US" b="1" dirty="0" smtClean="0">
                <a:ea typeface="宋体" panose="02010600030101010101" pitchFamily="2" charset="-122"/>
                <a:cs typeface="Arial Unicode MS" pitchFamily="34" charset="-122"/>
              </a:rPr>
              <a:t>：</a:t>
            </a:r>
            <a:r>
              <a:rPr lang="zh-CN" altLang="en-US" dirty="0" smtClean="0">
                <a:ea typeface="宋体" panose="02010600030101010101" pitchFamily="2" charset="-122"/>
                <a:cs typeface="Arial Unicode MS" pitchFamily="34" charset="-122"/>
              </a:rPr>
              <a:t>创建</a:t>
            </a:r>
            <a:r>
              <a:rPr lang="zh-CN" altLang="en-US" dirty="0">
                <a:ea typeface="宋体" panose="02010600030101010101" pitchFamily="2" charset="-122"/>
                <a:cs typeface="Arial Unicode MS" pitchFamily="34" charset="-122"/>
              </a:rPr>
              <a:t>一个服务器端套接字，并绑定到指定端口上</a:t>
            </a:r>
            <a:r>
              <a:rPr lang="zh-CN" altLang="en-US" dirty="0" smtClean="0">
                <a:ea typeface="宋体" panose="02010600030101010101" pitchFamily="2" charset="-122"/>
                <a:cs typeface="Arial Unicode MS" pitchFamily="34" charset="-122"/>
              </a:rPr>
              <a:t>。用于监听客户端的请求。</a:t>
            </a:r>
            <a:endParaRPr lang="en-US" altLang="zh-CN" dirty="0" smtClean="0">
              <a:ea typeface="宋体" panose="02010600030101010101" pitchFamily="2" charset="-122"/>
              <a:cs typeface="Arial Unicode MS" pitchFamily="34" charset="-122"/>
            </a:endParaRPr>
          </a:p>
          <a:p>
            <a:pPr lvl="1">
              <a:buFont typeface="Wingdings" panose="05000000000000000000" pitchFamily="2" charset="2"/>
              <a:buChar char="Ø"/>
            </a:pPr>
            <a:r>
              <a:rPr lang="zh-CN" altLang="en-US" b="1" dirty="0" smtClean="0">
                <a:ea typeface="宋体" panose="02010600030101010101" pitchFamily="2" charset="-122"/>
                <a:cs typeface="Arial Unicode MS" pitchFamily="34" charset="-122"/>
              </a:rPr>
              <a:t>调用 </a:t>
            </a:r>
            <a:r>
              <a:rPr lang="en-US" altLang="zh-CN" b="1" dirty="0" smtClean="0">
                <a:ea typeface="宋体" panose="02010600030101010101" pitchFamily="2" charset="-122"/>
                <a:cs typeface="Arial Unicode MS" pitchFamily="34" charset="-122"/>
              </a:rPr>
              <a:t>accept()</a:t>
            </a:r>
            <a:r>
              <a:rPr lang="zh-CN" altLang="en-US" b="1" dirty="0" smtClean="0">
                <a:ea typeface="宋体" panose="02010600030101010101" pitchFamily="2" charset="-122"/>
                <a:cs typeface="Arial Unicode MS" pitchFamily="34" charset="-122"/>
              </a:rPr>
              <a:t>：</a:t>
            </a:r>
            <a:r>
              <a:rPr lang="zh-CN" altLang="en-US" dirty="0" smtClean="0">
                <a:ea typeface="宋体" panose="02010600030101010101" pitchFamily="2" charset="-122"/>
                <a:cs typeface="Arial Unicode MS" pitchFamily="34" charset="-122"/>
              </a:rPr>
              <a:t>监听</a:t>
            </a:r>
            <a:r>
              <a:rPr lang="zh-CN" altLang="en-US" dirty="0">
                <a:ea typeface="宋体" panose="02010600030101010101" pitchFamily="2" charset="-122"/>
                <a:cs typeface="Arial Unicode MS" pitchFamily="34" charset="-122"/>
              </a:rPr>
              <a:t>连接请求，如果客户端请求连接，则接受连接，返回通信套接</a:t>
            </a:r>
            <a:r>
              <a:rPr lang="zh-CN" altLang="en-US" dirty="0" smtClean="0">
                <a:ea typeface="宋体" panose="02010600030101010101" pitchFamily="2" charset="-122"/>
                <a:cs typeface="Arial Unicode MS" pitchFamily="34" charset="-122"/>
              </a:rPr>
              <a:t>字</a:t>
            </a:r>
            <a:r>
              <a:rPr lang="zh-CN" altLang="en-US" dirty="0">
                <a:ea typeface="宋体" panose="02010600030101010101" pitchFamily="2" charset="-122"/>
                <a:cs typeface="Arial Unicode MS" pitchFamily="34" charset="-122"/>
              </a:rPr>
              <a:t>对象</a:t>
            </a:r>
            <a:r>
              <a:rPr lang="zh-CN" altLang="en-US" dirty="0" smtClean="0">
                <a:ea typeface="宋体" panose="02010600030101010101" pitchFamily="2" charset="-122"/>
                <a:cs typeface="Arial Unicode MS" pitchFamily="34" charset="-122"/>
              </a:rPr>
              <a:t>。</a:t>
            </a:r>
            <a:endParaRPr lang="zh-CN" altLang="en-US" dirty="0">
              <a:ea typeface="宋体" panose="02010600030101010101" pitchFamily="2" charset="-122"/>
              <a:cs typeface="Arial Unicode MS" pitchFamily="34" charset="-122"/>
            </a:endParaRPr>
          </a:p>
          <a:p>
            <a:pPr lvl="1">
              <a:buFont typeface="Wingdings" panose="05000000000000000000" pitchFamily="2" charset="2"/>
              <a:buChar char="Ø"/>
            </a:pPr>
            <a:r>
              <a:rPr lang="zh-CN" altLang="en-US" b="1" dirty="0" smtClean="0">
                <a:ea typeface="宋体" panose="02010600030101010101" pitchFamily="2" charset="-122"/>
                <a:cs typeface="Arial Unicode MS" pitchFamily="34" charset="-122"/>
              </a:rPr>
              <a:t>调用 该</a:t>
            </a:r>
            <a:r>
              <a:rPr lang="en-US" altLang="zh-CN" b="1" dirty="0" smtClean="0">
                <a:ea typeface="宋体" panose="02010600030101010101" pitchFamily="2" charset="-122"/>
                <a:cs typeface="Arial Unicode MS" pitchFamily="34" charset="-122"/>
              </a:rPr>
              <a:t>Socket</a:t>
            </a:r>
            <a:r>
              <a:rPr lang="zh-CN" altLang="en-US" b="1" dirty="0" smtClean="0">
                <a:ea typeface="宋体" panose="02010600030101010101" pitchFamily="2" charset="-122"/>
                <a:cs typeface="Arial Unicode MS" pitchFamily="34" charset="-122"/>
              </a:rPr>
              <a:t>类对象的 </a:t>
            </a:r>
            <a:r>
              <a:rPr lang="en-US" altLang="zh-CN" b="1" dirty="0" err="1" smtClean="0">
                <a:ea typeface="宋体" panose="02010600030101010101" pitchFamily="2" charset="-122"/>
                <a:cs typeface="Arial Unicode MS" pitchFamily="34" charset="-122"/>
              </a:rPr>
              <a:t>getOutputStream</a:t>
            </a:r>
            <a:r>
              <a:rPr lang="en-US" altLang="zh-CN" b="1" dirty="0" smtClean="0">
                <a:ea typeface="宋体" panose="02010600030101010101" pitchFamily="2" charset="-122"/>
                <a:cs typeface="Arial Unicode MS" pitchFamily="34" charset="-122"/>
              </a:rPr>
              <a:t>() </a:t>
            </a:r>
            <a:r>
              <a:rPr lang="zh-CN" altLang="en-US" b="1" dirty="0" smtClean="0">
                <a:ea typeface="宋体" panose="02010600030101010101" pitchFamily="2" charset="-122"/>
                <a:cs typeface="Arial Unicode MS" pitchFamily="34" charset="-122"/>
              </a:rPr>
              <a:t>和 </a:t>
            </a:r>
            <a:r>
              <a:rPr lang="en-US" altLang="zh-CN" b="1" dirty="0" err="1" smtClean="0">
                <a:ea typeface="宋体" panose="02010600030101010101" pitchFamily="2" charset="-122"/>
                <a:cs typeface="Arial Unicode MS" pitchFamily="34" charset="-122"/>
              </a:rPr>
              <a:t>getInputStream</a:t>
            </a:r>
            <a:r>
              <a:rPr lang="en-US" altLang="zh-CN" b="1" dirty="0" smtClean="0">
                <a:ea typeface="宋体" panose="02010600030101010101" pitchFamily="2" charset="-122"/>
                <a:cs typeface="Arial Unicode MS" pitchFamily="34" charset="-122"/>
              </a:rPr>
              <a:t> ()</a:t>
            </a:r>
            <a:r>
              <a:rPr lang="zh-CN" altLang="en-US" b="1" dirty="0" smtClean="0">
                <a:ea typeface="宋体" panose="02010600030101010101" pitchFamily="2" charset="-122"/>
                <a:cs typeface="Arial Unicode MS" pitchFamily="34" charset="-122"/>
              </a:rPr>
              <a:t>：</a:t>
            </a:r>
            <a:r>
              <a:rPr lang="zh-CN" altLang="en-US" dirty="0" smtClean="0">
                <a:ea typeface="宋体" panose="02010600030101010101" pitchFamily="2" charset="-122"/>
                <a:cs typeface="Arial Unicode MS" pitchFamily="34" charset="-122"/>
              </a:rPr>
              <a:t>获取</a:t>
            </a:r>
            <a:r>
              <a:rPr lang="zh-CN" altLang="en-US" dirty="0">
                <a:ea typeface="宋体" panose="02010600030101010101" pitchFamily="2" charset="-122"/>
                <a:cs typeface="Arial Unicode MS" pitchFamily="34" charset="-122"/>
              </a:rPr>
              <a:t>输出流和输入流，开始网络数据的发送和接收。</a:t>
            </a:r>
            <a:endParaRPr lang="zh-CN" altLang="en-US" dirty="0">
              <a:ea typeface="宋体" panose="02010600030101010101" pitchFamily="2" charset="-122"/>
              <a:cs typeface="Arial Unicode MS" pitchFamily="34" charset="-122"/>
            </a:endParaRPr>
          </a:p>
          <a:p>
            <a:pPr lvl="1">
              <a:buFont typeface="Wingdings" panose="05000000000000000000" pitchFamily="2" charset="2"/>
              <a:buChar char="Ø"/>
            </a:pPr>
            <a:r>
              <a:rPr lang="zh-CN" altLang="en-US" b="1" dirty="0" smtClean="0">
                <a:ea typeface="宋体" panose="02010600030101010101" pitchFamily="2" charset="-122"/>
                <a:cs typeface="Arial Unicode MS" pitchFamily="34" charset="-122"/>
              </a:rPr>
              <a:t>关闭</a:t>
            </a:r>
            <a:r>
              <a:rPr lang="en-US" altLang="zh-CN" b="1" dirty="0" err="1" smtClean="0">
                <a:ea typeface="宋体" panose="02010600030101010101" pitchFamily="2" charset="-122"/>
                <a:cs typeface="Arial Unicode MS" pitchFamily="34" charset="-122"/>
              </a:rPr>
              <a:t>ServerSocket</a:t>
            </a:r>
            <a:r>
              <a:rPr lang="zh-CN" altLang="en-US" b="1" dirty="0" smtClean="0">
                <a:ea typeface="宋体" panose="02010600030101010101" pitchFamily="2" charset="-122"/>
                <a:cs typeface="Arial Unicode MS" pitchFamily="34" charset="-122"/>
              </a:rPr>
              <a:t>和</a:t>
            </a:r>
            <a:r>
              <a:rPr lang="en-US" altLang="zh-CN" b="1" dirty="0" smtClean="0">
                <a:ea typeface="宋体" panose="02010600030101010101" pitchFamily="2" charset="-122"/>
                <a:cs typeface="Arial Unicode MS" pitchFamily="34" charset="-122"/>
              </a:rPr>
              <a:t>Socket</a:t>
            </a:r>
            <a:r>
              <a:rPr lang="zh-CN" altLang="en-US" b="1" dirty="0" smtClean="0">
                <a:ea typeface="宋体" panose="02010600030101010101" pitchFamily="2" charset="-122"/>
                <a:cs typeface="Arial Unicode MS" pitchFamily="34" charset="-122"/>
              </a:rPr>
              <a:t>对象：</a:t>
            </a:r>
            <a:r>
              <a:rPr lang="zh-CN" altLang="en-US" dirty="0" smtClean="0">
                <a:ea typeface="宋体" panose="02010600030101010101" pitchFamily="2" charset="-122"/>
                <a:cs typeface="Arial Unicode MS" pitchFamily="34" charset="-122"/>
              </a:rPr>
              <a:t>客户端访问结束，关闭</a:t>
            </a:r>
            <a:r>
              <a:rPr lang="zh-CN" altLang="en-US" dirty="0">
                <a:ea typeface="宋体" panose="02010600030101010101" pitchFamily="2" charset="-122"/>
                <a:cs typeface="Arial Unicode MS" pitchFamily="34" charset="-122"/>
              </a:rPr>
              <a:t>通信套接字</a:t>
            </a:r>
            <a:r>
              <a:rPr lang="zh-CN" altLang="en-US" dirty="0" smtClean="0">
                <a:ea typeface="宋体" panose="02010600030101010101" pitchFamily="2" charset="-122"/>
                <a:cs typeface="Arial Unicode MS" pitchFamily="34" charset="-122"/>
              </a:rPr>
              <a:t>。</a:t>
            </a:r>
            <a:endParaRPr lang="zh-CN" altLang="en-US" dirty="0">
              <a:ea typeface="宋体" panose="02010600030101010101" pitchFamily="2" charset="-122"/>
              <a:cs typeface="Arial Unicode MS" pitchFamily="34" charset="-122"/>
            </a:endParaRPr>
          </a:p>
        </p:txBody>
      </p:sp>
      <p:sp>
        <p:nvSpPr>
          <p:cNvPr id="4" name="标题 1"/>
          <p:cNvSpPr>
            <a:spLocks noGrp="1"/>
          </p:cNvSpPr>
          <p:nvPr>
            <p:ph type="title" idx="4294967295"/>
          </p:nvPr>
        </p:nvSpPr>
        <p:spPr>
          <a:xfrm>
            <a:off x="2051720" y="692696"/>
            <a:ext cx="5328592" cy="958031"/>
          </a:xfrm>
        </p:spPr>
        <p:txBody>
          <a:bodyPr anchor="ctr">
            <a:normAutofit/>
          </a:bodyPr>
          <a:lstStyle/>
          <a:p>
            <a:r>
              <a:rPr lang="zh-CN" altLang="en-US" sz="4000" b="1" dirty="0" smtClean="0">
                <a:latin typeface="+mn-lt"/>
                <a:ea typeface="宋体" panose="02010600030101010101" pitchFamily="2" charset="-122"/>
                <a:cs typeface="Arial Unicode MS" pitchFamily="34" charset="-122"/>
              </a:rPr>
              <a:t>基于</a:t>
            </a:r>
            <a:r>
              <a:rPr lang="en-US" altLang="zh-CN" sz="4000" b="1" dirty="0">
                <a:latin typeface="+mn-lt"/>
                <a:ea typeface="宋体" panose="02010600030101010101" pitchFamily="2" charset="-122"/>
                <a:cs typeface="Arial Unicode MS" pitchFamily="34" charset="-122"/>
              </a:rPr>
              <a:t>Socket</a:t>
            </a:r>
            <a:r>
              <a:rPr lang="zh-CN" altLang="en-US" sz="4000" b="1" dirty="0" smtClean="0">
                <a:latin typeface="+mn-lt"/>
                <a:ea typeface="宋体" panose="02010600030101010101" pitchFamily="2" charset="-122"/>
                <a:cs typeface="Arial Unicode MS" pitchFamily="34" charset="-122"/>
              </a:rPr>
              <a:t>的</a:t>
            </a:r>
            <a:r>
              <a:rPr lang="en-US" altLang="zh-CN" sz="4000" b="1" dirty="0" smtClean="0">
                <a:latin typeface="+mn-lt"/>
                <a:ea typeface="宋体" panose="02010600030101010101" pitchFamily="2" charset="-122"/>
                <a:cs typeface="Arial Unicode MS" pitchFamily="34" charset="-122"/>
              </a:rPr>
              <a:t>TCP</a:t>
            </a:r>
            <a:r>
              <a:rPr lang="zh-CN" altLang="en-US" sz="4000" b="1" dirty="0" smtClean="0">
                <a:latin typeface="+mn-lt"/>
                <a:ea typeface="宋体" panose="02010600030101010101" pitchFamily="2" charset="-122"/>
                <a:cs typeface="Arial Unicode MS" pitchFamily="34" charset="-122"/>
              </a:rPr>
              <a:t>编程</a:t>
            </a:r>
            <a:endParaRPr lang="zh-CN" altLang="en-US" sz="4000" b="1" dirty="0">
              <a:latin typeface="+mn-lt"/>
              <a:ea typeface="宋体" panose="02010600030101010101"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1920" y="808535"/>
            <a:ext cx="2232248" cy="646331"/>
          </a:xfrm>
          <a:prstGeom prst="rect">
            <a:avLst/>
          </a:prstGeom>
          <a:noFill/>
        </p:spPr>
        <p:txBody>
          <a:bodyPr wrap="square" rtlCol="0">
            <a:spAutoFit/>
          </a:bodyPr>
          <a:lstStyle/>
          <a:p>
            <a:r>
              <a:rPr lang="zh-CN" altLang="en-US" sz="3600" b="1" dirty="0" smtClean="0">
                <a:latin typeface="宋体" panose="02010600030101010101" pitchFamily="2" charset="-122"/>
                <a:ea typeface="宋体" panose="02010600030101010101" pitchFamily="2" charset="-122"/>
              </a:rPr>
              <a:t>主要内容</a:t>
            </a:r>
            <a:endParaRPr lang="zh-CN" altLang="en-US" sz="3600" b="1" dirty="0">
              <a:latin typeface="宋体" panose="02010600030101010101" pitchFamily="2" charset="-122"/>
              <a:ea typeface="宋体" panose="02010600030101010101" pitchFamily="2" charset="-122"/>
            </a:endParaRPr>
          </a:p>
        </p:txBody>
      </p:sp>
      <p:sp>
        <p:nvSpPr>
          <p:cNvPr id="3" name="TextBox 2"/>
          <p:cNvSpPr txBox="1"/>
          <p:nvPr/>
        </p:nvSpPr>
        <p:spPr>
          <a:xfrm>
            <a:off x="698639" y="1577695"/>
            <a:ext cx="7920880" cy="4708981"/>
          </a:xfrm>
          <a:prstGeom prst="rect">
            <a:avLst/>
          </a:prstGeom>
          <a:noFill/>
        </p:spPr>
        <p:txBody>
          <a:bodyPr wrap="square" rtlCol="0">
            <a:spAutoFit/>
          </a:bodyPr>
          <a:lstStyle/>
          <a:p>
            <a:pPr>
              <a:lnSpc>
                <a:spcPts val="4000"/>
              </a:lnSpc>
            </a:pPr>
            <a:r>
              <a:rPr lang="en-US" altLang="zh-CN" sz="2800" smtClean="0">
                <a:ea typeface="宋体" panose="02010600030101010101" pitchFamily="2" charset="-122"/>
                <a:cs typeface="Arial Unicode MS" pitchFamily="34" charset="-122"/>
              </a:rPr>
              <a:t>16.1 </a:t>
            </a:r>
            <a:r>
              <a:rPr lang="zh-CN" altLang="en-US" sz="2800" smtClean="0">
                <a:ea typeface="宋体" panose="02010600030101010101" pitchFamily="2" charset="-122"/>
                <a:cs typeface="Arial Unicode MS" pitchFamily="34" charset="-122"/>
              </a:rPr>
              <a:t>网络</a:t>
            </a:r>
            <a:r>
              <a:rPr lang="zh-CN" altLang="en-US" sz="2800" dirty="0">
                <a:ea typeface="宋体" panose="02010600030101010101" pitchFamily="2" charset="-122"/>
                <a:cs typeface="Arial Unicode MS" pitchFamily="34" charset="-122"/>
              </a:rPr>
              <a:t>编程概述</a:t>
            </a:r>
            <a:endParaRPr lang="en-US" altLang="zh-CN" sz="2800" dirty="0">
              <a:ea typeface="宋体" panose="02010600030101010101" pitchFamily="2" charset="-122"/>
              <a:cs typeface="Arial Unicode MS" pitchFamily="34" charset="-122"/>
            </a:endParaRPr>
          </a:p>
          <a:p>
            <a:pPr>
              <a:lnSpc>
                <a:spcPts val="4000"/>
              </a:lnSpc>
            </a:pPr>
            <a:r>
              <a:rPr lang="en-US" altLang="zh-CN" sz="2800" smtClean="0">
                <a:ea typeface="宋体" panose="02010600030101010101" pitchFamily="2" charset="-122"/>
                <a:cs typeface="Arial Unicode MS" pitchFamily="34" charset="-122"/>
              </a:rPr>
              <a:t>16.2 </a:t>
            </a:r>
            <a:r>
              <a:rPr lang="zh-CN" altLang="en-US" sz="2800" smtClean="0">
                <a:ea typeface="宋体" panose="02010600030101010101" pitchFamily="2" charset="-122"/>
                <a:cs typeface="Arial Unicode MS" pitchFamily="34" charset="-122"/>
              </a:rPr>
              <a:t>通讯</a:t>
            </a:r>
            <a:r>
              <a:rPr lang="zh-CN" altLang="en-US" sz="2800" dirty="0">
                <a:ea typeface="宋体" panose="02010600030101010101" pitchFamily="2" charset="-122"/>
                <a:cs typeface="Arial Unicode MS" pitchFamily="34" charset="-122"/>
              </a:rPr>
              <a:t>要素</a:t>
            </a:r>
            <a:endParaRPr lang="en-US" altLang="zh-CN" sz="2800" dirty="0">
              <a:ea typeface="宋体" panose="02010600030101010101" pitchFamily="2" charset="-122"/>
              <a:cs typeface="Arial Unicode MS" pitchFamily="34" charset="-122"/>
            </a:endParaRPr>
          </a:p>
          <a:p>
            <a:pPr marL="914400" lvl="1" indent="-457200">
              <a:lnSpc>
                <a:spcPts val="4000"/>
              </a:lnSpc>
              <a:buFont typeface="Wingdings" panose="05000000000000000000" pitchFamily="2" charset="2"/>
              <a:buChar char="Ø"/>
            </a:pPr>
            <a:r>
              <a:rPr lang="en-US" altLang="zh-CN" sz="2400" dirty="0">
                <a:ea typeface="宋体" panose="02010600030101010101" pitchFamily="2" charset="-122"/>
                <a:cs typeface="Arial Unicode MS" pitchFamily="34" charset="-122"/>
              </a:rPr>
              <a:t>IP</a:t>
            </a:r>
            <a:r>
              <a:rPr lang="zh-CN" altLang="en-US" sz="2400" dirty="0">
                <a:ea typeface="宋体" panose="02010600030101010101" pitchFamily="2" charset="-122"/>
                <a:cs typeface="Arial Unicode MS" pitchFamily="34" charset="-122"/>
              </a:rPr>
              <a:t>和端口号</a:t>
            </a:r>
            <a:endParaRPr lang="en-US" altLang="zh-CN" sz="2400" dirty="0">
              <a:ea typeface="宋体" panose="02010600030101010101" pitchFamily="2" charset="-122"/>
              <a:cs typeface="Arial Unicode MS" pitchFamily="34" charset="-122"/>
            </a:endParaRPr>
          </a:p>
          <a:p>
            <a:pPr marL="914400" lvl="1" indent="-457200">
              <a:lnSpc>
                <a:spcPts val="4000"/>
              </a:lnSpc>
              <a:buFont typeface="Wingdings" panose="05000000000000000000" pitchFamily="2" charset="2"/>
              <a:buChar char="Ø"/>
            </a:pPr>
            <a:r>
              <a:rPr lang="zh-CN" altLang="en-US" sz="2400" dirty="0">
                <a:ea typeface="宋体" panose="02010600030101010101" pitchFamily="2" charset="-122"/>
                <a:cs typeface="Arial Unicode MS" pitchFamily="34" charset="-122"/>
              </a:rPr>
              <a:t>网络通信协议</a:t>
            </a:r>
            <a:endParaRPr lang="en-US" altLang="zh-CN" sz="2400" dirty="0">
              <a:ea typeface="宋体" panose="02010600030101010101" pitchFamily="2" charset="-122"/>
            </a:endParaRPr>
          </a:p>
          <a:p>
            <a:pPr marL="0" lvl="1">
              <a:lnSpc>
                <a:spcPts val="4000"/>
              </a:lnSpc>
            </a:pPr>
            <a:r>
              <a:rPr lang="en-US" altLang="zh-CN" sz="2800" smtClean="0">
                <a:ea typeface="宋体" panose="02010600030101010101" pitchFamily="2" charset="-122"/>
                <a:cs typeface="Arial Unicode MS" pitchFamily="34" charset="-122"/>
              </a:rPr>
              <a:t>16.3 </a:t>
            </a:r>
            <a:r>
              <a:rPr lang="en-US" altLang="zh-CN" sz="2800">
                <a:ea typeface="宋体" panose="02010600030101010101" pitchFamily="2" charset="-122"/>
                <a:cs typeface="Arial Unicode MS" pitchFamily="34" charset="-122"/>
              </a:rPr>
              <a:t>InetAddress</a:t>
            </a:r>
            <a:r>
              <a:rPr lang="zh-CN" altLang="en-US" sz="2800" dirty="0">
                <a:ea typeface="宋体" panose="02010600030101010101" pitchFamily="2" charset="-122"/>
                <a:cs typeface="Arial Unicode MS" pitchFamily="34" charset="-122"/>
              </a:rPr>
              <a:t>类</a:t>
            </a:r>
            <a:endParaRPr lang="en-US" altLang="zh-CN" sz="2800" dirty="0">
              <a:ea typeface="宋体" panose="02010600030101010101" pitchFamily="2" charset="-122"/>
              <a:cs typeface="Arial Unicode MS" pitchFamily="34" charset="-122"/>
            </a:endParaRPr>
          </a:p>
          <a:p>
            <a:pPr marL="0" lvl="1">
              <a:lnSpc>
                <a:spcPts val="4000"/>
              </a:lnSpc>
            </a:pPr>
            <a:r>
              <a:rPr lang="en-US" altLang="zh-CN" sz="2800" smtClean="0">
                <a:ea typeface="宋体" panose="02010600030101010101" pitchFamily="2" charset="-122"/>
                <a:cs typeface="Arial Unicode MS" pitchFamily="34" charset="-122"/>
              </a:rPr>
              <a:t>16.4 </a:t>
            </a:r>
            <a:r>
              <a:rPr lang="en-US" altLang="zh-CN" sz="2800">
                <a:ea typeface="宋体" panose="02010600030101010101" pitchFamily="2" charset="-122"/>
                <a:cs typeface="Arial Unicode MS" pitchFamily="34" charset="-122"/>
              </a:rPr>
              <a:t>TCP</a:t>
            </a:r>
            <a:r>
              <a:rPr lang="zh-CN" altLang="en-US" sz="2800" dirty="0">
                <a:ea typeface="宋体" panose="02010600030101010101" pitchFamily="2" charset="-122"/>
                <a:cs typeface="Arial Unicode MS" pitchFamily="34" charset="-122"/>
              </a:rPr>
              <a:t>网络通信</a:t>
            </a:r>
            <a:endParaRPr lang="en-US" altLang="zh-CN" sz="2800" dirty="0">
              <a:ea typeface="宋体" panose="02010600030101010101" pitchFamily="2" charset="-122"/>
              <a:cs typeface="Arial Unicode MS" pitchFamily="34" charset="-122"/>
            </a:endParaRPr>
          </a:p>
          <a:p>
            <a:pPr marL="0" lvl="1">
              <a:lnSpc>
                <a:spcPts val="4000"/>
              </a:lnSpc>
            </a:pPr>
            <a:r>
              <a:rPr lang="en-US" altLang="zh-CN" sz="2800" smtClean="0">
                <a:ea typeface="宋体" panose="02010600030101010101" pitchFamily="2" charset="-122"/>
                <a:cs typeface="Arial Unicode MS" pitchFamily="34" charset="-122"/>
              </a:rPr>
              <a:t>16.5 </a:t>
            </a:r>
            <a:r>
              <a:rPr lang="en-US" altLang="zh-CN" sz="2800">
                <a:ea typeface="宋体" panose="02010600030101010101" pitchFamily="2" charset="-122"/>
                <a:cs typeface="Arial Unicode MS" pitchFamily="34" charset="-122"/>
              </a:rPr>
              <a:t>UDP</a:t>
            </a:r>
            <a:r>
              <a:rPr lang="zh-CN" altLang="en-US" sz="2800">
                <a:ea typeface="宋体" panose="02010600030101010101" pitchFamily="2" charset="-122"/>
                <a:cs typeface="Arial Unicode MS" pitchFamily="34" charset="-122"/>
              </a:rPr>
              <a:t>网络</a:t>
            </a:r>
            <a:r>
              <a:rPr lang="zh-CN" altLang="en-US" sz="2800" smtClean="0">
                <a:ea typeface="宋体" panose="02010600030101010101" pitchFamily="2" charset="-122"/>
                <a:cs typeface="Arial Unicode MS" pitchFamily="34" charset="-122"/>
              </a:rPr>
              <a:t>通信</a:t>
            </a:r>
            <a:endParaRPr lang="en-US" altLang="zh-CN" sz="2800" smtClean="0">
              <a:ea typeface="宋体" panose="02010600030101010101" pitchFamily="2" charset="-122"/>
              <a:cs typeface="Arial Unicode MS" pitchFamily="34" charset="-122"/>
            </a:endParaRPr>
          </a:p>
          <a:p>
            <a:pPr marL="0" lvl="1">
              <a:lnSpc>
                <a:spcPts val="4000"/>
              </a:lnSpc>
            </a:pPr>
            <a:r>
              <a:rPr lang="en-US" altLang="zh-CN" sz="2800" smtClean="0">
                <a:ea typeface="宋体" panose="02010600030101010101" pitchFamily="2" charset="-122"/>
                <a:cs typeface="Arial Unicode MS" pitchFamily="34" charset="-122"/>
              </a:rPr>
              <a:t>16.6 NIO</a:t>
            </a:r>
            <a:r>
              <a:rPr lang="zh-CN" altLang="en-US" sz="2800" smtClean="0">
                <a:ea typeface="宋体" panose="02010600030101010101" pitchFamily="2" charset="-122"/>
                <a:cs typeface="Arial Unicode MS" pitchFamily="34" charset="-122"/>
              </a:rPr>
              <a:t>中的非阻塞式网络通信</a:t>
            </a:r>
            <a:endParaRPr lang="en-US" altLang="zh-CN" sz="2800" dirty="0">
              <a:ea typeface="宋体" panose="02010600030101010101" pitchFamily="2" charset="-122"/>
              <a:cs typeface="Arial Unicode MS" pitchFamily="34" charset="-122"/>
            </a:endParaRPr>
          </a:p>
          <a:p>
            <a:pPr marL="0" lvl="1">
              <a:lnSpc>
                <a:spcPts val="4000"/>
              </a:lnSpc>
            </a:pPr>
            <a:r>
              <a:rPr lang="en-US" altLang="zh-CN" sz="2800" smtClean="0">
                <a:ea typeface="宋体" panose="02010600030101010101" pitchFamily="2" charset="-122"/>
                <a:cs typeface="Arial Unicode MS" pitchFamily="34" charset="-122"/>
              </a:rPr>
              <a:t>16.7 </a:t>
            </a:r>
            <a:r>
              <a:rPr lang="en-US" altLang="zh-CN" sz="2800">
                <a:ea typeface="宋体" panose="02010600030101010101" pitchFamily="2" charset="-122"/>
                <a:cs typeface="Arial Unicode MS" pitchFamily="34" charset="-122"/>
              </a:rPr>
              <a:t>URL</a:t>
            </a:r>
            <a:r>
              <a:rPr lang="zh-CN" altLang="en-US" sz="2800" dirty="0">
                <a:ea typeface="宋体" panose="02010600030101010101" pitchFamily="2" charset="-122"/>
                <a:cs typeface="Arial Unicode MS" pitchFamily="34" charset="-122"/>
              </a:rPr>
              <a:t>编程</a:t>
            </a:r>
            <a:endParaRPr lang="en-US" altLang="zh-CN" sz="2800" dirty="0">
              <a:ea typeface="宋体" panose="02010600030101010101" pitchFamily="2" charset="-122"/>
              <a:cs typeface="Arial Unicode MS"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115616" y="764704"/>
            <a:ext cx="7416824" cy="926976"/>
          </a:xfrm>
        </p:spPr>
        <p:txBody>
          <a:bodyPr/>
          <a:lstStyle/>
          <a:p>
            <a:r>
              <a:rPr lang="zh-CN" altLang="en-US" sz="4000" b="1" dirty="0">
                <a:latin typeface="+mn-lt"/>
                <a:ea typeface="宋体" panose="02010600030101010101" pitchFamily="2" charset="-122"/>
                <a:cs typeface="Arial Unicode MS" pitchFamily="34" charset="-122"/>
              </a:rPr>
              <a:t>服务器</a:t>
            </a:r>
            <a:r>
              <a:rPr lang="zh-CN" altLang="en-US" sz="4000" b="1" dirty="0" smtClean="0">
                <a:latin typeface="+mn-lt"/>
                <a:ea typeface="宋体" panose="02010600030101010101" pitchFamily="2" charset="-122"/>
                <a:cs typeface="Arial Unicode MS" pitchFamily="34" charset="-122"/>
              </a:rPr>
              <a:t>建立 </a:t>
            </a:r>
            <a:r>
              <a:rPr lang="en-US" altLang="zh-CN" sz="4000" b="1" dirty="0" err="1" smtClean="0">
                <a:latin typeface="+mn-lt"/>
                <a:ea typeface="宋体" panose="02010600030101010101" pitchFamily="2" charset="-122"/>
                <a:cs typeface="Arial Unicode MS" pitchFamily="34" charset="-122"/>
              </a:rPr>
              <a:t>ServerSocket</a:t>
            </a:r>
            <a:r>
              <a:rPr lang="en-US" altLang="zh-CN" sz="4000" b="1" dirty="0" smtClean="0">
                <a:latin typeface="+mn-lt"/>
                <a:ea typeface="宋体" panose="02010600030101010101" pitchFamily="2" charset="-122"/>
                <a:cs typeface="Arial Unicode MS" pitchFamily="34" charset="-122"/>
              </a:rPr>
              <a:t> </a:t>
            </a:r>
            <a:r>
              <a:rPr lang="zh-CN" altLang="en-US" sz="4000" b="1" dirty="0" smtClean="0">
                <a:latin typeface="+mn-lt"/>
                <a:ea typeface="宋体" panose="02010600030101010101" pitchFamily="2" charset="-122"/>
                <a:cs typeface="Arial Unicode MS" pitchFamily="34" charset="-122"/>
              </a:rPr>
              <a:t>对象</a:t>
            </a:r>
            <a:endParaRPr lang="zh-CN" altLang="en-US" sz="4000" b="1" dirty="0">
              <a:latin typeface="+mn-lt"/>
              <a:ea typeface="宋体" panose="02010600030101010101" pitchFamily="2" charset="-122"/>
              <a:cs typeface="Arial Unicode MS" pitchFamily="34" charset="-122"/>
            </a:endParaRPr>
          </a:p>
        </p:txBody>
      </p:sp>
      <p:sp>
        <p:nvSpPr>
          <p:cNvPr id="58371" name="Rectangle 3"/>
          <p:cNvSpPr>
            <a:spLocks noGrp="1" noChangeArrowheads="1"/>
          </p:cNvSpPr>
          <p:nvPr>
            <p:ph type="body" idx="1"/>
          </p:nvPr>
        </p:nvSpPr>
        <p:spPr>
          <a:xfrm>
            <a:off x="251520" y="1700808"/>
            <a:ext cx="8424936" cy="2952328"/>
          </a:xfrm>
        </p:spPr>
        <p:txBody>
          <a:bodyPr>
            <a:normAutofit/>
          </a:bodyPr>
          <a:lstStyle/>
          <a:p>
            <a:pPr>
              <a:buFont typeface="Wingdings" panose="05000000000000000000" pitchFamily="2" charset="2"/>
              <a:buChar char="l"/>
            </a:pPr>
            <a:r>
              <a:rPr lang="en-US" altLang="zh-CN" sz="2400" dirty="0" err="1" smtClean="0">
                <a:ea typeface="宋体" panose="02010600030101010101" pitchFamily="2" charset="-122"/>
                <a:cs typeface="Arial Unicode MS" pitchFamily="34" charset="-122"/>
              </a:rPr>
              <a:t>ServerSocket</a:t>
            </a:r>
            <a:r>
              <a:rPr lang="en-US" altLang="zh-CN" sz="2400" dirty="0" smtClean="0">
                <a:ea typeface="宋体" panose="02010600030101010101" pitchFamily="2" charset="-122"/>
                <a:cs typeface="Arial Unicode MS" pitchFamily="34" charset="-122"/>
              </a:rPr>
              <a:t> </a:t>
            </a:r>
            <a:r>
              <a:rPr lang="zh-CN" altLang="en-US" sz="2400" dirty="0" smtClean="0">
                <a:ea typeface="宋体" panose="02010600030101010101" pitchFamily="2" charset="-122"/>
                <a:cs typeface="Arial Unicode MS" pitchFamily="34" charset="-122"/>
              </a:rPr>
              <a:t>对象</a:t>
            </a:r>
            <a:r>
              <a:rPr lang="zh-CN" altLang="en-US" sz="2400" dirty="0">
                <a:ea typeface="宋体" panose="02010600030101010101" pitchFamily="2" charset="-122"/>
                <a:cs typeface="Arial Unicode MS" pitchFamily="34" charset="-122"/>
              </a:rPr>
              <a:t>负责等待客户端请求建立套接字连接，类似邮局某个窗口中的业务员。也就是说，</a:t>
            </a:r>
            <a:r>
              <a:rPr lang="zh-CN" altLang="en-US" sz="2400" b="1" dirty="0">
                <a:solidFill>
                  <a:srgbClr val="0000FF"/>
                </a:solidFill>
                <a:ea typeface="宋体" panose="02010600030101010101" pitchFamily="2" charset="-122"/>
                <a:cs typeface="Arial Unicode MS" pitchFamily="34" charset="-122"/>
              </a:rPr>
              <a:t>服务器必须事先建立一个等待客户请求建立套接字连接的</a:t>
            </a:r>
            <a:r>
              <a:rPr lang="en-US" altLang="zh-CN" sz="2400" b="1" dirty="0" err="1">
                <a:solidFill>
                  <a:srgbClr val="0000FF"/>
                </a:solidFill>
                <a:ea typeface="宋体" panose="02010600030101010101" pitchFamily="2" charset="-122"/>
                <a:cs typeface="Arial Unicode MS" pitchFamily="34" charset="-122"/>
              </a:rPr>
              <a:t>ServerSocket</a:t>
            </a:r>
            <a:r>
              <a:rPr lang="zh-CN" altLang="en-US" sz="2400" b="1" dirty="0">
                <a:solidFill>
                  <a:srgbClr val="0000FF"/>
                </a:solidFill>
                <a:ea typeface="宋体" panose="02010600030101010101" pitchFamily="2" charset="-122"/>
                <a:cs typeface="Arial Unicode MS" pitchFamily="34" charset="-122"/>
              </a:rPr>
              <a:t>对象</a:t>
            </a:r>
            <a:r>
              <a:rPr lang="zh-CN" altLang="en-US" sz="2400" b="1" dirty="0" smtClean="0">
                <a:solidFill>
                  <a:srgbClr val="0000FF"/>
                </a:solidFill>
                <a:ea typeface="宋体" panose="02010600030101010101" pitchFamily="2" charset="-122"/>
                <a:cs typeface="Arial Unicode MS" pitchFamily="34" charset="-122"/>
              </a:rPr>
              <a:t>。</a:t>
            </a:r>
            <a:endParaRPr lang="en-US" altLang="zh-CN" sz="2400" b="1" dirty="0" smtClean="0">
              <a:solidFill>
                <a:srgbClr val="0000FF"/>
              </a:solidFill>
              <a:ea typeface="宋体" panose="02010600030101010101" pitchFamily="2" charset="-122"/>
              <a:cs typeface="Arial Unicode MS" pitchFamily="34" charset="-122"/>
            </a:endParaRPr>
          </a:p>
          <a:p>
            <a:pPr>
              <a:buFont typeface="Wingdings" panose="05000000000000000000" pitchFamily="2" charset="2"/>
              <a:buChar char="l"/>
            </a:pPr>
            <a:r>
              <a:rPr lang="zh-CN" altLang="en-US" sz="2400" dirty="0">
                <a:ea typeface="宋体" panose="02010600030101010101" pitchFamily="2" charset="-122"/>
                <a:cs typeface="Arial Unicode MS" pitchFamily="34" charset="-122"/>
              </a:rPr>
              <a:t>所谓“接收”客户的套接字请求，就是</a:t>
            </a:r>
            <a:r>
              <a:rPr lang="en-US" altLang="zh-CN" sz="2400" dirty="0">
                <a:ea typeface="宋体" panose="02010600030101010101" pitchFamily="2" charset="-122"/>
                <a:cs typeface="Arial Unicode MS" pitchFamily="34" charset="-122"/>
              </a:rPr>
              <a:t>accept()</a:t>
            </a:r>
            <a:r>
              <a:rPr lang="zh-CN" altLang="en-US" sz="2400" dirty="0">
                <a:ea typeface="宋体" panose="02010600030101010101" pitchFamily="2" charset="-122"/>
                <a:cs typeface="Arial Unicode MS" pitchFamily="34" charset="-122"/>
              </a:rPr>
              <a:t>方法会返回一</a:t>
            </a:r>
            <a:r>
              <a:rPr lang="zh-CN" altLang="en-US" sz="2400" dirty="0" smtClean="0">
                <a:ea typeface="宋体" panose="02010600030101010101" pitchFamily="2" charset="-122"/>
                <a:cs typeface="Arial Unicode MS" pitchFamily="34" charset="-122"/>
              </a:rPr>
              <a:t>个 </a:t>
            </a:r>
            <a:r>
              <a:rPr lang="en-US" altLang="zh-CN" sz="2400" dirty="0" smtClean="0">
                <a:ea typeface="宋体" panose="02010600030101010101" pitchFamily="2" charset="-122"/>
                <a:cs typeface="Arial Unicode MS" pitchFamily="34" charset="-122"/>
              </a:rPr>
              <a:t>Socket </a:t>
            </a:r>
            <a:r>
              <a:rPr lang="zh-CN" altLang="en-US" sz="2400" dirty="0" smtClean="0">
                <a:ea typeface="宋体" panose="02010600030101010101" pitchFamily="2" charset="-122"/>
                <a:cs typeface="Arial Unicode MS" pitchFamily="34" charset="-122"/>
              </a:rPr>
              <a:t>对象</a:t>
            </a:r>
            <a:endParaRPr lang="zh-CN" altLang="en-US" sz="2400" dirty="0">
              <a:ea typeface="宋体" panose="02010600030101010101" pitchFamily="2" charset="-122"/>
              <a:cs typeface="Arial Unicode MS" pitchFamily="34" charset="-122"/>
            </a:endParaRPr>
          </a:p>
          <a:p>
            <a:endParaRPr lang="zh-CN" altLang="en-US" sz="2400" dirty="0">
              <a:ea typeface="宋体" panose="02010600030101010101" pitchFamily="2" charset="-122"/>
              <a:cs typeface="Arial Unicode MS" pitchFamily="34" charset="-122"/>
            </a:endParaRPr>
          </a:p>
        </p:txBody>
      </p:sp>
      <p:sp>
        <p:nvSpPr>
          <p:cNvPr id="2" name="矩形 1"/>
          <p:cNvSpPr/>
          <p:nvPr/>
        </p:nvSpPr>
        <p:spPr>
          <a:xfrm>
            <a:off x="827584" y="3645024"/>
            <a:ext cx="7056784" cy="2862322"/>
          </a:xfrm>
          <a:prstGeom prst="rect">
            <a:avLst/>
          </a:prstGeom>
        </p:spPr>
        <p:txBody>
          <a:bodyPr wrap="square">
            <a:spAutoFit/>
          </a:bodyPr>
          <a:lstStyle/>
          <a:p>
            <a:pPr marL="0" lvl="1"/>
            <a:r>
              <a:rPr lang="zh-CN" altLang="zh-CN" sz="2000" b="1" dirty="0">
                <a:solidFill>
                  <a:srgbClr val="C00000"/>
                </a:solidFill>
              </a:rPr>
              <a:t>ServerSocket ss = new ServerSocket(9999);</a:t>
            </a:r>
            <a:endParaRPr lang="zh-CN" altLang="zh-CN" sz="2000" b="1" dirty="0">
              <a:solidFill>
                <a:srgbClr val="C00000"/>
              </a:solidFill>
            </a:endParaRPr>
          </a:p>
          <a:p>
            <a:pPr marL="0" lvl="1"/>
            <a:r>
              <a:rPr lang="zh-CN" altLang="zh-CN" sz="2000" b="1" dirty="0">
                <a:solidFill>
                  <a:srgbClr val="C00000"/>
                </a:solidFill>
              </a:rPr>
              <a:t>Socket s = ss.accept ();</a:t>
            </a:r>
            <a:endParaRPr lang="zh-CN" altLang="zh-CN" sz="2000" b="1" dirty="0">
              <a:solidFill>
                <a:srgbClr val="C00000"/>
              </a:solidFill>
            </a:endParaRPr>
          </a:p>
          <a:p>
            <a:pPr marL="0" lvl="1"/>
            <a:r>
              <a:rPr lang="zh-CN" altLang="zh-CN" sz="2000" b="1" dirty="0">
                <a:solidFill>
                  <a:srgbClr val="C00000"/>
                </a:solidFill>
              </a:rPr>
              <a:t>InputStream in = s.getInputStream();</a:t>
            </a:r>
            <a:endParaRPr lang="zh-CN" altLang="zh-CN" sz="2000" b="1" dirty="0">
              <a:solidFill>
                <a:srgbClr val="C00000"/>
              </a:solidFill>
            </a:endParaRPr>
          </a:p>
          <a:p>
            <a:pPr marL="0" lvl="1"/>
            <a:r>
              <a:rPr lang="zh-CN" altLang="zh-CN" sz="2000" b="1" dirty="0">
                <a:solidFill>
                  <a:srgbClr val="C00000"/>
                </a:solidFill>
              </a:rPr>
              <a:t>byte[] buf = new byte[1024];</a:t>
            </a:r>
            <a:endParaRPr lang="zh-CN" altLang="zh-CN" sz="2000" b="1" dirty="0">
              <a:solidFill>
                <a:srgbClr val="C00000"/>
              </a:solidFill>
            </a:endParaRPr>
          </a:p>
          <a:p>
            <a:pPr marL="0" lvl="1"/>
            <a:r>
              <a:rPr lang="zh-CN" altLang="zh-CN" sz="2000" b="1" dirty="0">
                <a:solidFill>
                  <a:srgbClr val="C00000"/>
                </a:solidFill>
              </a:rPr>
              <a:t>int num = in.read(buf);</a:t>
            </a:r>
            <a:endParaRPr lang="zh-CN" altLang="zh-CN" sz="2000" b="1" dirty="0">
              <a:solidFill>
                <a:srgbClr val="C00000"/>
              </a:solidFill>
            </a:endParaRPr>
          </a:p>
          <a:p>
            <a:pPr marL="0" lvl="1"/>
            <a:r>
              <a:rPr lang="zh-CN" altLang="zh-CN" sz="2000" b="1" dirty="0">
                <a:solidFill>
                  <a:srgbClr val="C00000"/>
                </a:solidFill>
              </a:rPr>
              <a:t>String str = new String(buf,0,num);</a:t>
            </a:r>
            <a:endParaRPr lang="zh-CN" altLang="zh-CN" sz="2000" b="1" dirty="0">
              <a:solidFill>
                <a:srgbClr val="C00000"/>
              </a:solidFill>
            </a:endParaRPr>
          </a:p>
          <a:p>
            <a:pPr marL="0" lvl="1"/>
            <a:r>
              <a:rPr lang="zh-CN" altLang="zh-CN" sz="2000" b="1" dirty="0">
                <a:solidFill>
                  <a:srgbClr val="C00000"/>
                </a:solidFill>
              </a:rPr>
              <a:t>System.out.println(s.getInetAddress().toString()+”:”+str);</a:t>
            </a:r>
            <a:endParaRPr lang="zh-CN" altLang="zh-CN" sz="2000" b="1" dirty="0">
              <a:solidFill>
                <a:srgbClr val="C00000"/>
              </a:solidFill>
            </a:endParaRPr>
          </a:p>
          <a:p>
            <a:pPr marL="0" lvl="1"/>
            <a:r>
              <a:rPr lang="zh-CN" altLang="zh-CN" sz="2000" b="1" dirty="0">
                <a:solidFill>
                  <a:srgbClr val="C00000"/>
                </a:solidFill>
              </a:rPr>
              <a:t>s.close();</a:t>
            </a:r>
            <a:endParaRPr lang="zh-CN" altLang="zh-CN" sz="2000" b="1" dirty="0">
              <a:solidFill>
                <a:srgbClr val="C00000"/>
              </a:solidFill>
            </a:endParaRPr>
          </a:p>
          <a:p>
            <a:pPr marL="0" lvl="1"/>
            <a:r>
              <a:rPr lang="zh-CN" altLang="zh-CN" sz="2000" b="1" dirty="0">
                <a:solidFill>
                  <a:srgbClr val="C00000"/>
                </a:solidFill>
              </a:rPr>
              <a:t>ss.close();</a:t>
            </a:r>
            <a:endParaRPr lang="zh-CN" altLang="zh-CN" sz="2000" b="1" dirty="0">
              <a:solidFill>
                <a:srgbClr val="C0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3848" y="692696"/>
            <a:ext cx="3240360" cy="864096"/>
          </a:xfrm>
        </p:spPr>
        <p:txBody>
          <a:bodyPr/>
          <a:lstStyle/>
          <a:p>
            <a:r>
              <a:rPr lang="zh-CN" altLang="en-US" b="1" dirty="0" smtClean="0">
                <a:latin typeface="宋体" panose="02010600030101010101" pitchFamily="2" charset="-122"/>
                <a:ea typeface="宋体" panose="02010600030101010101" pitchFamily="2" charset="-122"/>
              </a:rPr>
              <a:t>例 题</a:t>
            </a:r>
            <a:endParaRPr lang="zh-CN" altLang="en-US"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en-US" altLang="zh-CN" dirty="0" smtClean="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客户端发送内容给服务端，服务</a:t>
            </a:r>
            <a:r>
              <a:rPr lang="zh-CN" altLang="en-US" dirty="0" smtClean="0">
                <a:latin typeface="宋体" panose="02010600030101010101" pitchFamily="2" charset="-122"/>
                <a:ea typeface="宋体" panose="02010600030101010101" pitchFamily="2" charset="-122"/>
              </a:rPr>
              <a:t>端将内容打印到控制台上。</a:t>
            </a:r>
            <a:endParaRPr lang="en-US" altLang="zh-CN" dirty="0" smtClean="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dirty="0" smtClean="0">
                <a:latin typeface="宋体" panose="02010600030101010101" pitchFamily="2" charset="-122"/>
                <a:ea typeface="宋体" panose="02010600030101010101" pitchFamily="2" charset="-122"/>
              </a:rPr>
              <a:t>2.</a:t>
            </a:r>
            <a:r>
              <a:rPr lang="zh-CN" altLang="en-US" dirty="0" smtClean="0">
                <a:latin typeface="宋体" panose="02010600030101010101" pitchFamily="2" charset="-122"/>
                <a:ea typeface="宋体" panose="02010600030101010101" pitchFamily="2" charset="-122"/>
              </a:rPr>
              <a:t>客户端发送内容给服务端，服务端给予反馈。</a:t>
            </a:r>
            <a:endParaRPr lang="en-US" altLang="zh-CN" dirty="0" smtClean="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3</a:t>
            </a:r>
            <a:r>
              <a:rPr lang="en-US" altLang="zh-CN" dirty="0" smtClean="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从客户端</a:t>
            </a:r>
            <a:r>
              <a:rPr lang="zh-CN" altLang="en-US" dirty="0" smtClean="0">
                <a:latin typeface="宋体" panose="02010600030101010101" pitchFamily="2" charset="-122"/>
                <a:ea typeface="宋体" panose="02010600030101010101" pitchFamily="2" charset="-122"/>
              </a:rPr>
              <a:t>发送文件</a:t>
            </a:r>
            <a:r>
              <a:rPr lang="zh-CN" altLang="en-US" dirty="0">
                <a:latin typeface="宋体" panose="02010600030101010101" pitchFamily="2" charset="-122"/>
                <a:ea typeface="宋体" panose="02010600030101010101" pitchFamily="2" charset="-122"/>
              </a:rPr>
              <a:t>给服务端</a:t>
            </a:r>
            <a:r>
              <a:rPr lang="zh-CN" altLang="en-US" dirty="0" smtClean="0">
                <a:latin typeface="宋体" panose="02010600030101010101" pitchFamily="2" charset="-122"/>
                <a:ea typeface="宋体" panose="02010600030101010101" pitchFamily="2" charset="-122"/>
              </a:rPr>
              <a:t>，服务端保存到本地。并返回“发送成功”给客户端。并关闭相应的连接。</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9792" y="692696"/>
            <a:ext cx="4042792" cy="864096"/>
          </a:xfrm>
        </p:spPr>
        <p:txBody>
          <a:bodyPr/>
          <a:lstStyle/>
          <a:p>
            <a:r>
              <a:rPr lang="zh-CN" altLang="en-US" b="1" dirty="0" smtClean="0">
                <a:latin typeface="+mn-lt"/>
                <a:ea typeface="宋体" panose="02010600030101010101" pitchFamily="2" charset="-122"/>
                <a:cs typeface="Arial Unicode MS" pitchFamily="34" charset="-122"/>
              </a:rPr>
              <a:t>练  习</a:t>
            </a:r>
            <a:endParaRPr lang="zh-CN" altLang="en-US" b="1" dirty="0">
              <a:latin typeface="+mn-lt"/>
              <a:ea typeface="宋体" panose="02010600030101010101" pitchFamily="2" charset="-122"/>
              <a:cs typeface="Arial Unicode MS" pitchFamily="34" charset="-122"/>
            </a:endParaRPr>
          </a:p>
        </p:txBody>
      </p:sp>
      <p:sp>
        <p:nvSpPr>
          <p:cNvPr id="3" name="内容占位符 2"/>
          <p:cNvSpPr>
            <a:spLocks noGrp="1"/>
          </p:cNvSpPr>
          <p:nvPr>
            <p:ph idx="1"/>
          </p:nvPr>
        </p:nvSpPr>
        <p:spPr>
          <a:xfrm>
            <a:off x="827584" y="1772816"/>
            <a:ext cx="7560840" cy="3096344"/>
          </a:xfrm>
        </p:spPr>
        <p:txBody>
          <a:bodyPr>
            <a:normAutofit/>
          </a:bodyPr>
          <a:lstStyle/>
          <a:p>
            <a:pPr marL="0" indent="0">
              <a:buNone/>
            </a:pPr>
            <a:r>
              <a:rPr lang="en-US" altLang="zh-CN" dirty="0" smtClean="0">
                <a:ea typeface="宋体" panose="02010600030101010101" pitchFamily="2" charset="-122"/>
                <a:cs typeface="Arial Unicode MS" pitchFamily="34" charset="-122"/>
              </a:rPr>
              <a:t>1.</a:t>
            </a:r>
            <a:r>
              <a:rPr lang="zh-CN" altLang="en-US" dirty="0" smtClean="0">
                <a:ea typeface="宋体" panose="02010600030101010101" pitchFamily="2" charset="-122"/>
                <a:cs typeface="Arial Unicode MS" pitchFamily="34" charset="-122"/>
              </a:rPr>
              <a:t>服务</a:t>
            </a:r>
            <a:r>
              <a:rPr lang="zh-CN" altLang="en-US" dirty="0">
                <a:ea typeface="宋体" panose="02010600030101010101" pitchFamily="2" charset="-122"/>
                <a:cs typeface="Arial Unicode MS" pitchFamily="34" charset="-122"/>
              </a:rPr>
              <a:t>端</a:t>
            </a:r>
            <a:r>
              <a:rPr lang="zh-CN" altLang="en-US" dirty="0" smtClean="0">
                <a:ea typeface="宋体" panose="02010600030101010101" pitchFamily="2" charset="-122"/>
                <a:cs typeface="Arial Unicode MS" pitchFamily="34" charset="-122"/>
              </a:rPr>
              <a:t>读取图片</a:t>
            </a:r>
            <a:r>
              <a:rPr lang="zh-CN" altLang="en-US" dirty="0">
                <a:ea typeface="宋体" panose="02010600030101010101" pitchFamily="2" charset="-122"/>
                <a:cs typeface="Arial Unicode MS" pitchFamily="34" charset="-122"/>
              </a:rPr>
              <a:t>并发送给客户端，客户端保存图片到</a:t>
            </a:r>
            <a:r>
              <a:rPr lang="zh-CN" altLang="en-US" dirty="0" smtClean="0">
                <a:ea typeface="宋体" panose="02010600030101010101" pitchFamily="2" charset="-122"/>
                <a:cs typeface="Arial Unicode MS" pitchFamily="34" charset="-122"/>
              </a:rPr>
              <a:t>本地</a:t>
            </a:r>
            <a:endParaRPr lang="en-US" altLang="zh-CN" dirty="0" smtClean="0">
              <a:ea typeface="宋体" panose="02010600030101010101" pitchFamily="2" charset="-122"/>
              <a:cs typeface="Arial Unicode MS" pitchFamily="34" charset="-122"/>
            </a:endParaRPr>
          </a:p>
          <a:p>
            <a:pPr marL="0" indent="0">
              <a:buNone/>
            </a:pPr>
            <a:endParaRPr lang="en-US" altLang="zh-CN" dirty="0" smtClean="0">
              <a:ea typeface="宋体" panose="02010600030101010101" pitchFamily="2" charset="-122"/>
              <a:cs typeface="Arial Unicode MS" pitchFamily="34" charset="-122"/>
            </a:endParaRPr>
          </a:p>
          <a:p>
            <a:pPr marL="0" indent="0">
              <a:buNone/>
            </a:pPr>
            <a:r>
              <a:rPr lang="en-US" altLang="zh-CN" dirty="0" smtClean="0">
                <a:ea typeface="宋体" panose="02010600030101010101" pitchFamily="2" charset="-122"/>
                <a:cs typeface="Arial Unicode MS" pitchFamily="34" charset="-122"/>
              </a:rPr>
              <a:t>2.</a:t>
            </a:r>
            <a:r>
              <a:rPr lang="zh-CN" altLang="en-US" dirty="0">
                <a:ea typeface="宋体" panose="02010600030101010101" pitchFamily="2" charset="-122"/>
                <a:cs typeface="Arial Unicode MS" pitchFamily="34" charset="-122"/>
              </a:rPr>
              <a:t>客户端给服务端发送文本，</a:t>
            </a:r>
            <a:r>
              <a:rPr lang="zh-CN" altLang="en-US" dirty="0" smtClean="0">
                <a:ea typeface="宋体" panose="02010600030101010101" pitchFamily="2" charset="-122"/>
                <a:cs typeface="Arial Unicode MS" pitchFamily="34" charset="-122"/>
              </a:rPr>
              <a:t>服务端会</a:t>
            </a:r>
            <a:r>
              <a:rPr lang="zh-CN" altLang="en-US" dirty="0">
                <a:ea typeface="宋体" panose="02010600030101010101" pitchFamily="2" charset="-122"/>
                <a:cs typeface="Arial Unicode MS" pitchFamily="34" charset="-122"/>
              </a:rPr>
              <a:t>将文本转成大写在返回给客户端。</a:t>
            </a:r>
            <a:endParaRPr lang="en-US" altLang="zh-CN" dirty="0">
              <a:ea typeface="宋体" panose="02010600030101010101" pitchFamily="2" charset="-122"/>
              <a:cs typeface="Arial Unicode MS"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764704"/>
            <a:ext cx="8229600" cy="857256"/>
          </a:xfrm>
        </p:spPr>
        <p:txBody>
          <a:bodyPr/>
          <a:lstStyle/>
          <a:p>
            <a:r>
              <a:rPr lang="zh-CN" altLang="en-US" b="1" dirty="0" smtClean="0">
                <a:latin typeface="+mn-lt"/>
                <a:ea typeface="宋体" panose="02010600030101010101" pitchFamily="2" charset="-122"/>
              </a:rPr>
              <a:t>客户端</a:t>
            </a:r>
            <a:r>
              <a:rPr lang="en-US" altLang="zh-CN" b="1" dirty="0" smtClean="0">
                <a:latin typeface="+mn-lt"/>
                <a:ea typeface="宋体" panose="02010600030101010101" pitchFamily="2" charset="-122"/>
              </a:rPr>
              <a:t>—</a:t>
            </a:r>
            <a:r>
              <a:rPr lang="zh-CN" altLang="en-US" b="1" dirty="0" smtClean="0">
                <a:latin typeface="+mn-lt"/>
                <a:ea typeface="宋体" panose="02010600030101010101" pitchFamily="2" charset="-122"/>
              </a:rPr>
              <a:t>服务端</a:t>
            </a:r>
            <a:endParaRPr lang="zh-CN" altLang="en-US" b="1" dirty="0">
              <a:latin typeface="+mn-lt"/>
              <a:ea typeface="宋体" panose="02010600030101010101" pitchFamily="2" charset="-122"/>
            </a:endParaRPr>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sz="3200" dirty="0" smtClean="0">
                <a:ea typeface="宋体" panose="02010600030101010101" pitchFamily="2" charset="-122"/>
              </a:rPr>
              <a:t>客户端：</a:t>
            </a:r>
            <a:endParaRPr lang="en-US" altLang="zh-CN" sz="3200" dirty="0" smtClean="0">
              <a:ea typeface="宋体" panose="02010600030101010101" pitchFamily="2" charset="-122"/>
            </a:endParaRPr>
          </a:p>
          <a:p>
            <a:pPr lvl="1">
              <a:buFont typeface="Wingdings" panose="05000000000000000000" pitchFamily="2" charset="2"/>
              <a:buChar char="Ø"/>
            </a:pPr>
            <a:r>
              <a:rPr lang="zh-CN" altLang="en-US" sz="2800" dirty="0" smtClean="0">
                <a:ea typeface="宋体" panose="02010600030101010101" pitchFamily="2" charset="-122"/>
              </a:rPr>
              <a:t>自定义</a:t>
            </a:r>
            <a:endParaRPr lang="en-US" altLang="zh-CN" sz="2800" dirty="0" smtClean="0">
              <a:ea typeface="宋体" panose="02010600030101010101" pitchFamily="2" charset="-122"/>
            </a:endParaRPr>
          </a:p>
          <a:p>
            <a:pPr lvl="1">
              <a:buFont typeface="Wingdings" panose="05000000000000000000" pitchFamily="2" charset="2"/>
              <a:buChar char="Ø"/>
            </a:pPr>
            <a:r>
              <a:rPr lang="zh-CN" altLang="en-US" sz="2800" dirty="0" smtClean="0">
                <a:ea typeface="宋体" panose="02010600030101010101" pitchFamily="2" charset="-122"/>
              </a:rPr>
              <a:t>浏览器</a:t>
            </a:r>
            <a:endParaRPr lang="en-US" altLang="zh-CN" sz="2800" dirty="0" smtClean="0">
              <a:ea typeface="宋体" panose="02010600030101010101" pitchFamily="2" charset="-122"/>
            </a:endParaRPr>
          </a:p>
          <a:p>
            <a:pPr marL="0" indent="0">
              <a:buNone/>
            </a:pPr>
            <a:endParaRPr lang="en-US" altLang="zh-CN" dirty="0">
              <a:ea typeface="宋体" panose="02010600030101010101" pitchFamily="2" charset="-122"/>
            </a:endParaRPr>
          </a:p>
          <a:p>
            <a:pPr>
              <a:buFont typeface="Wingdings" panose="05000000000000000000" pitchFamily="2" charset="2"/>
              <a:buChar char="l"/>
            </a:pPr>
            <a:r>
              <a:rPr lang="zh-CN" altLang="en-US" sz="3200" dirty="0" smtClean="0">
                <a:ea typeface="宋体" panose="02010600030101010101" pitchFamily="2" charset="-122"/>
              </a:rPr>
              <a:t>服务端：</a:t>
            </a:r>
            <a:endParaRPr lang="en-US" altLang="zh-CN" sz="3200" dirty="0" smtClean="0">
              <a:ea typeface="宋体" panose="02010600030101010101" pitchFamily="2" charset="-122"/>
            </a:endParaRPr>
          </a:p>
          <a:p>
            <a:pPr lvl="1">
              <a:buFont typeface="Wingdings" panose="05000000000000000000" pitchFamily="2" charset="2"/>
              <a:buChar char="Ø"/>
            </a:pPr>
            <a:r>
              <a:rPr lang="zh-CN" altLang="en-US" sz="2800" dirty="0" smtClean="0">
                <a:ea typeface="宋体" panose="02010600030101010101" pitchFamily="2" charset="-122"/>
              </a:rPr>
              <a:t>自定义</a:t>
            </a:r>
            <a:endParaRPr lang="en-US" altLang="zh-CN" sz="2800" dirty="0" smtClean="0">
              <a:ea typeface="宋体" panose="02010600030101010101" pitchFamily="2" charset="-122"/>
            </a:endParaRPr>
          </a:p>
          <a:p>
            <a:pPr lvl="1">
              <a:buFont typeface="Wingdings" panose="05000000000000000000" pitchFamily="2" charset="2"/>
              <a:buChar char="Ø"/>
            </a:pPr>
            <a:r>
              <a:rPr lang="en-US" altLang="zh-CN" sz="2800" dirty="0" smtClean="0">
                <a:ea typeface="宋体" panose="02010600030101010101" pitchFamily="2" charset="-122"/>
              </a:rPr>
              <a:t>Tomcat</a:t>
            </a:r>
            <a:r>
              <a:rPr lang="zh-CN" altLang="en-US" sz="2800" dirty="0" smtClean="0">
                <a:ea typeface="宋体" panose="02010600030101010101" pitchFamily="2" charset="-122"/>
              </a:rPr>
              <a:t>服务器</a:t>
            </a:r>
            <a:endParaRPr lang="zh-CN" altLang="en-US" sz="2800" dirty="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16-5 UDP</a:t>
            </a:r>
            <a:r>
              <a:rPr lang="zh-CN" altLang="en-US" sz="4800" smtClean="0">
                <a:solidFill>
                  <a:schemeClr val="bg1"/>
                </a:solidFill>
                <a:ea typeface="隶书" panose="02010509060101010101" pitchFamily="49" charset="-122"/>
              </a:rPr>
              <a:t>网络通信</a:t>
            </a:r>
            <a:endParaRPr lang="zh-CN" altLang="en-US" sz="4800" dirty="0">
              <a:solidFill>
                <a:schemeClr val="bg1"/>
              </a:solidFill>
              <a:ea typeface="隶书" panose="020105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836712"/>
            <a:ext cx="4032448" cy="720080"/>
          </a:xfrm>
        </p:spPr>
        <p:txBody>
          <a:bodyPr>
            <a:normAutofit/>
          </a:bodyPr>
          <a:lstStyle/>
          <a:p>
            <a:r>
              <a:rPr lang="en-US" altLang="zh-CN" b="1" dirty="0" smtClean="0">
                <a:latin typeface="+mn-lt"/>
                <a:ea typeface="宋体" panose="02010600030101010101" pitchFamily="2" charset="-122"/>
                <a:cs typeface="Arial Unicode MS" pitchFamily="34" charset="-122"/>
              </a:rPr>
              <a:t>UDP</a:t>
            </a:r>
            <a:r>
              <a:rPr lang="zh-CN" altLang="en-US" b="1" dirty="0" smtClean="0">
                <a:latin typeface="+mn-lt"/>
                <a:ea typeface="宋体" panose="02010600030101010101" pitchFamily="2" charset="-122"/>
                <a:cs typeface="Arial Unicode MS" pitchFamily="34" charset="-122"/>
              </a:rPr>
              <a:t>网络通信</a:t>
            </a:r>
            <a:endParaRPr lang="zh-CN" altLang="en-US" b="1" dirty="0">
              <a:latin typeface="+mn-lt"/>
              <a:ea typeface="宋体" panose="02010600030101010101" pitchFamily="2" charset="-122"/>
              <a:cs typeface="Arial Unicode MS" pitchFamily="34" charset="-122"/>
            </a:endParaRPr>
          </a:p>
        </p:txBody>
      </p:sp>
      <p:sp>
        <p:nvSpPr>
          <p:cNvPr id="3" name="内容占位符 2"/>
          <p:cNvSpPr>
            <a:spLocks noGrp="1"/>
          </p:cNvSpPr>
          <p:nvPr>
            <p:ph idx="1"/>
          </p:nvPr>
        </p:nvSpPr>
        <p:spPr>
          <a:xfrm>
            <a:off x="251520" y="1844825"/>
            <a:ext cx="8568952" cy="4320479"/>
          </a:xfrm>
        </p:spPr>
        <p:txBody>
          <a:bodyPr>
            <a:normAutofit/>
          </a:bodyPr>
          <a:lstStyle/>
          <a:p>
            <a:pPr>
              <a:buFont typeface="Wingdings" panose="05000000000000000000" pitchFamily="2" charset="2"/>
              <a:buChar char="l"/>
            </a:pPr>
            <a:r>
              <a:rPr lang="zh-CN" altLang="en-US" sz="2400" dirty="0" smtClean="0">
                <a:ea typeface="宋体" panose="02010600030101010101" pitchFamily="2" charset="-122"/>
                <a:cs typeface="Arial Unicode MS" pitchFamily="34" charset="-122"/>
              </a:rPr>
              <a:t>类 </a:t>
            </a:r>
            <a:r>
              <a:rPr lang="en-US" altLang="zh-CN" sz="2400" dirty="0" err="1" smtClean="0">
                <a:ea typeface="宋体" panose="02010600030101010101" pitchFamily="2" charset="-122"/>
                <a:cs typeface="Arial Unicode MS" pitchFamily="34" charset="-122"/>
              </a:rPr>
              <a:t>DatagramSocket</a:t>
            </a:r>
            <a:r>
              <a:rPr lang="en-US" altLang="zh-CN" sz="2400" dirty="0" smtClean="0">
                <a:ea typeface="宋体" panose="02010600030101010101" pitchFamily="2" charset="-122"/>
                <a:cs typeface="Arial Unicode MS" pitchFamily="34" charset="-122"/>
              </a:rPr>
              <a:t> </a:t>
            </a:r>
            <a:r>
              <a:rPr lang="zh-CN" altLang="en-US" sz="2400" dirty="0" smtClean="0">
                <a:ea typeface="宋体" panose="02010600030101010101" pitchFamily="2" charset="-122"/>
                <a:cs typeface="Arial Unicode MS" pitchFamily="34" charset="-122"/>
              </a:rPr>
              <a:t>和 </a:t>
            </a:r>
            <a:r>
              <a:rPr lang="en-US" altLang="zh-CN" sz="2400" dirty="0" err="1" smtClean="0">
                <a:ea typeface="宋体" panose="02010600030101010101" pitchFamily="2" charset="-122"/>
                <a:cs typeface="Arial Unicode MS" pitchFamily="34" charset="-122"/>
              </a:rPr>
              <a:t>DatagramPacket</a:t>
            </a:r>
            <a:r>
              <a:rPr lang="en-US" altLang="zh-CN" sz="2400" dirty="0" smtClean="0">
                <a:ea typeface="宋体" panose="02010600030101010101" pitchFamily="2" charset="-122"/>
                <a:cs typeface="Arial Unicode MS" pitchFamily="34" charset="-122"/>
              </a:rPr>
              <a:t> </a:t>
            </a:r>
            <a:r>
              <a:rPr lang="zh-CN" altLang="en-US" sz="2400" dirty="0" smtClean="0">
                <a:ea typeface="宋体" panose="02010600030101010101" pitchFamily="2" charset="-122"/>
                <a:cs typeface="Arial Unicode MS" pitchFamily="34" charset="-122"/>
              </a:rPr>
              <a:t>实现</a:t>
            </a:r>
            <a:r>
              <a:rPr lang="zh-CN" altLang="en-US" sz="2400" dirty="0">
                <a:ea typeface="宋体" panose="02010600030101010101" pitchFamily="2" charset="-122"/>
                <a:cs typeface="Arial Unicode MS" pitchFamily="34" charset="-122"/>
              </a:rPr>
              <a:t>了</a:t>
            </a:r>
            <a:r>
              <a:rPr lang="zh-CN" altLang="en-US" sz="2400" dirty="0" smtClean="0">
                <a:ea typeface="宋体" panose="02010600030101010101" pitchFamily="2" charset="-122"/>
                <a:cs typeface="Arial Unicode MS" pitchFamily="34" charset="-122"/>
              </a:rPr>
              <a:t>基于 </a:t>
            </a:r>
            <a:r>
              <a:rPr lang="en-US" altLang="zh-CN" sz="2400" dirty="0" smtClean="0">
                <a:ea typeface="宋体" panose="02010600030101010101" pitchFamily="2" charset="-122"/>
                <a:cs typeface="Arial Unicode MS" pitchFamily="34" charset="-122"/>
              </a:rPr>
              <a:t>UDP </a:t>
            </a:r>
            <a:r>
              <a:rPr lang="zh-CN" altLang="en-US" sz="2400" dirty="0" smtClean="0">
                <a:ea typeface="宋体" panose="02010600030101010101" pitchFamily="2" charset="-122"/>
                <a:cs typeface="Arial Unicode MS" pitchFamily="34" charset="-122"/>
              </a:rPr>
              <a:t>协议</a:t>
            </a:r>
            <a:r>
              <a:rPr lang="zh-CN" altLang="en-US" sz="2400" dirty="0">
                <a:ea typeface="宋体" panose="02010600030101010101" pitchFamily="2" charset="-122"/>
                <a:cs typeface="Arial Unicode MS" pitchFamily="34" charset="-122"/>
              </a:rPr>
              <a:t>网络程序</a:t>
            </a:r>
            <a:r>
              <a:rPr lang="zh-CN" altLang="en-US" sz="2400" dirty="0" smtClean="0">
                <a:ea typeface="宋体" panose="02010600030101010101" pitchFamily="2" charset="-122"/>
                <a:cs typeface="Arial Unicode MS" pitchFamily="34" charset="-122"/>
              </a:rPr>
              <a:t>。</a:t>
            </a:r>
            <a:endParaRPr lang="en-US" altLang="zh-CN" sz="2400" dirty="0" smtClean="0">
              <a:ea typeface="宋体" panose="02010600030101010101" pitchFamily="2" charset="-122"/>
              <a:cs typeface="Arial Unicode MS" pitchFamily="34" charset="-122"/>
            </a:endParaRPr>
          </a:p>
          <a:p>
            <a:pPr>
              <a:buFont typeface="Wingdings" panose="05000000000000000000" pitchFamily="2" charset="2"/>
              <a:buChar char="l"/>
            </a:pPr>
            <a:r>
              <a:rPr lang="en-US" altLang="zh-CN" sz="2400" dirty="0">
                <a:ea typeface="宋体" panose="02010600030101010101" pitchFamily="2" charset="-122"/>
                <a:cs typeface="Arial Unicode MS" pitchFamily="34" charset="-122"/>
              </a:rPr>
              <a:t>UDP</a:t>
            </a:r>
            <a:r>
              <a:rPr lang="zh-CN" altLang="en-US" sz="2400" dirty="0">
                <a:ea typeface="宋体" panose="02010600030101010101" pitchFamily="2" charset="-122"/>
                <a:cs typeface="Arial Unicode MS" pitchFamily="34" charset="-122"/>
              </a:rPr>
              <a:t>数据报通过数据报套接字 </a:t>
            </a:r>
            <a:r>
              <a:rPr lang="en-US" altLang="zh-CN" sz="2400" dirty="0" err="1">
                <a:ea typeface="宋体" panose="02010600030101010101" pitchFamily="2" charset="-122"/>
                <a:cs typeface="Arial Unicode MS" pitchFamily="34" charset="-122"/>
              </a:rPr>
              <a:t>DatagramSocket</a:t>
            </a:r>
            <a:r>
              <a:rPr lang="en-US" altLang="zh-CN" sz="2400" dirty="0">
                <a:ea typeface="宋体" panose="02010600030101010101" pitchFamily="2" charset="-122"/>
                <a:cs typeface="Arial Unicode MS" pitchFamily="34" charset="-122"/>
              </a:rPr>
              <a:t> </a:t>
            </a:r>
            <a:r>
              <a:rPr lang="zh-CN" altLang="en-US" sz="2400" dirty="0">
                <a:ea typeface="宋体" panose="02010600030101010101" pitchFamily="2" charset="-122"/>
                <a:cs typeface="Arial Unicode MS" pitchFamily="34" charset="-122"/>
              </a:rPr>
              <a:t>发送和接收，</a:t>
            </a:r>
            <a:r>
              <a:rPr lang="zh-CN" altLang="en-US" sz="2400" dirty="0">
                <a:solidFill>
                  <a:srgbClr val="0000FF"/>
                </a:solidFill>
                <a:ea typeface="宋体" panose="02010600030101010101" pitchFamily="2" charset="-122"/>
                <a:cs typeface="Arial Unicode MS" pitchFamily="34" charset="-122"/>
              </a:rPr>
              <a:t>系统不保证</a:t>
            </a:r>
            <a:r>
              <a:rPr lang="en-US" altLang="zh-CN" sz="2400" dirty="0">
                <a:solidFill>
                  <a:srgbClr val="0000FF"/>
                </a:solidFill>
                <a:ea typeface="宋体" panose="02010600030101010101" pitchFamily="2" charset="-122"/>
                <a:cs typeface="Arial Unicode MS" pitchFamily="34" charset="-122"/>
              </a:rPr>
              <a:t>UDP</a:t>
            </a:r>
            <a:r>
              <a:rPr lang="zh-CN" altLang="en-US" sz="2400" dirty="0">
                <a:solidFill>
                  <a:srgbClr val="0000FF"/>
                </a:solidFill>
                <a:ea typeface="宋体" panose="02010600030101010101" pitchFamily="2" charset="-122"/>
                <a:cs typeface="Arial Unicode MS" pitchFamily="34" charset="-122"/>
              </a:rPr>
              <a:t>数据报一定能够安全送到目的地，也不能确定什么时候可以抵达</a:t>
            </a:r>
            <a:r>
              <a:rPr lang="zh-CN" altLang="en-US" sz="2400" dirty="0" smtClean="0">
                <a:solidFill>
                  <a:srgbClr val="0000FF"/>
                </a:solidFill>
                <a:ea typeface="宋体" panose="02010600030101010101" pitchFamily="2" charset="-122"/>
                <a:cs typeface="Arial Unicode MS" pitchFamily="34" charset="-122"/>
              </a:rPr>
              <a:t>。</a:t>
            </a:r>
            <a:endParaRPr lang="en-US" altLang="zh-CN" sz="2400" dirty="0" smtClean="0">
              <a:ea typeface="宋体" panose="02010600030101010101" pitchFamily="2" charset="-122"/>
              <a:cs typeface="Arial Unicode MS" pitchFamily="34" charset="-122"/>
            </a:endParaRPr>
          </a:p>
          <a:p>
            <a:pPr>
              <a:buFont typeface="Wingdings" panose="05000000000000000000" pitchFamily="2" charset="2"/>
              <a:buChar char="l"/>
            </a:pPr>
            <a:r>
              <a:rPr lang="en-US" altLang="zh-CN" sz="2400" dirty="0" err="1" smtClean="0">
                <a:ea typeface="宋体" panose="02010600030101010101" pitchFamily="2" charset="-122"/>
                <a:cs typeface="Arial Unicode MS" pitchFamily="34" charset="-122"/>
              </a:rPr>
              <a:t>DatagramPacket</a:t>
            </a:r>
            <a:r>
              <a:rPr lang="en-US" altLang="zh-CN" sz="2400" dirty="0" smtClean="0">
                <a:ea typeface="宋体" panose="02010600030101010101" pitchFamily="2" charset="-122"/>
                <a:cs typeface="Arial Unicode MS" pitchFamily="34" charset="-122"/>
              </a:rPr>
              <a:t> </a:t>
            </a:r>
            <a:r>
              <a:rPr lang="zh-CN" altLang="en-US" sz="2400" dirty="0" smtClean="0">
                <a:ea typeface="宋体" panose="02010600030101010101" pitchFamily="2" charset="-122"/>
                <a:cs typeface="Arial Unicode MS" pitchFamily="34" charset="-122"/>
              </a:rPr>
              <a:t>对象</a:t>
            </a:r>
            <a:r>
              <a:rPr lang="zh-CN" altLang="en-US" sz="2400" dirty="0">
                <a:ea typeface="宋体" panose="02010600030101010101" pitchFamily="2" charset="-122"/>
                <a:cs typeface="Arial Unicode MS" pitchFamily="34" charset="-122"/>
              </a:rPr>
              <a:t>封装了</a:t>
            </a:r>
            <a:r>
              <a:rPr lang="en-US" altLang="zh-CN" sz="2400" dirty="0">
                <a:ea typeface="宋体" panose="02010600030101010101" pitchFamily="2" charset="-122"/>
                <a:cs typeface="Arial Unicode MS" pitchFamily="34" charset="-122"/>
              </a:rPr>
              <a:t>UDP</a:t>
            </a:r>
            <a:r>
              <a:rPr lang="zh-CN" altLang="en-US" sz="2400" dirty="0">
                <a:ea typeface="宋体" panose="02010600030101010101" pitchFamily="2" charset="-122"/>
                <a:cs typeface="Arial Unicode MS" pitchFamily="34" charset="-122"/>
              </a:rPr>
              <a:t>数据报，在数据报中包含</a:t>
            </a:r>
            <a:r>
              <a:rPr lang="zh-CN" altLang="en-US" sz="2400" dirty="0" smtClean="0">
                <a:ea typeface="宋体" panose="02010600030101010101" pitchFamily="2" charset="-122"/>
                <a:cs typeface="Arial Unicode MS" pitchFamily="34" charset="-122"/>
              </a:rPr>
              <a:t>了发送端的</a:t>
            </a:r>
            <a:r>
              <a:rPr lang="en-US" altLang="zh-CN" sz="2400" dirty="0">
                <a:ea typeface="宋体" panose="02010600030101010101" pitchFamily="2" charset="-122"/>
                <a:cs typeface="Arial Unicode MS" pitchFamily="34" charset="-122"/>
              </a:rPr>
              <a:t>IP</a:t>
            </a:r>
            <a:r>
              <a:rPr lang="zh-CN" altLang="en-US" sz="2400" dirty="0">
                <a:ea typeface="宋体" panose="02010600030101010101" pitchFamily="2" charset="-122"/>
                <a:cs typeface="Arial Unicode MS" pitchFamily="34" charset="-122"/>
              </a:rPr>
              <a:t>地址和端口号</a:t>
            </a:r>
            <a:r>
              <a:rPr lang="zh-CN" altLang="en-US" sz="2400" dirty="0" smtClean="0">
                <a:ea typeface="宋体" panose="02010600030101010101" pitchFamily="2" charset="-122"/>
                <a:cs typeface="Arial Unicode MS" pitchFamily="34" charset="-122"/>
              </a:rPr>
              <a:t>以及接收端的</a:t>
            </a:r>
            <a:r>
              <a:rPr lang="en-US" altLang="zh-CN" sz="2400" dirty="0">
                <a:ea typeface="宋体" panose="02010600030101010101" pitchFamily="2" charset="-122"/>
                <a:cs typeface="Arial Unicode MS" pitchFamily="34" charset="-122"/>
              </a:rPr>
              <a:t>IP</a:t>
            </a:r>
            <a:r>
              <a:rPr lang="zh-CN" altLang="en-US" sz="2400" dirty="0">
                <a:ea typeface="宋体" panose="02010600030101010101" pitchFamily="2" charset="-122"/>
                <a:cs typeface="Arial Unicode MS" pitchFamily="34" charset="-122"/>
              </a:rPr>
              <a:t>地址和端口号</a:t>
            </a:r>
            <a:r>
              <a:rPr lang="zh-CN" altLang="en-US" sz="2400" dirty="0" smtClean="0">
                <a:ea typeface="宋体" panose="02010600030101010101" pitchFamily="2" charset="-122"/>
                <a:cs typeface="Arial Unicode MS" pitchFamily="34" charset="-122"/>
              </a:rPr>
              <a:t>。</a:t>
            </a:r>
            <a:endParaRPr lang="en-US" altLang="zh-CN" sz="2400" dirty="0" smtClean="0">
              <a:ea typeface="宋体" panose="02010600030101010101" pitchFamily="2" charset="-122"/>
              <a:cs typeface="Arial Unicode MS" pitchFamily="34" charset="-122"/>
            </a:endParaRPr>
          </a:p>
          <a:p>
            <a:pPr>
              <a:buFont typeface="Wingdings" panose="05000000000000000000" pitchFamily="2" charset="2"/>
              <a:buChar char="l"/>
            </a:pPr>
            <a:r>
              <a:rPr lang="en-US" altLang="zh-CN" sz="2400" dirty="0" smtClean="0">
                <a:ea typeface="宋体" panose="02010600030101010101" pitchFamily="2" charset="-122"/>
                <a:cs typeface="Arial Unicode MS" pitchFamily="34" charset="-122"/>
              </a:rPr>
              <a:t>UDP</a:t>
            </a:r>
            <a:r>
              <a:rPr lang="zh-CN" altLang="en-US" sz="2400" dirty="0" smtClean="0">
                <a:ea typeface="宋体" panose="02010600030101010101" pitchFamily="2" charset="-122"/>
                <a:cs typeface="Arial Unicode MS" pitchFamily="34" charset="-122"/>
              </a:rPr>
              <a:t>协议中每个数据报都给出了完整的地址信息，因此无须建立发送方和接收方的连接</a:t>
            </a:r>
            <a:endParaRPr lang="en-US" altLang="zh-CN" sz="2400" dirty="0" smtClean="0">
              <a:ea typeface="宋体" panose="02010600030101010101" pitchFamily="2" charset="-122"/>
              <a:cs typeface="Arial Unicode MS" pitchFamily="34" charset="-122"/>
            </a:endParaRPr>
          </a:p>
          <a:p>
            <a:endParaRPr lang="zh-CN" altLang="en-US" sz="2400" dirty="0">
              <a:ea typeface="宋体" panose="02010600030101010101" pitchFamily="2" charset="-122"/>
              <a:cs typeface="Arial Unicode MS"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0648" y="1743627"/>
            <a:ext cx="7992888" cy="440120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ea typeface="宋体" panose="02010600030101010101" pitchFamily="2" charset="-122"/>
              </a:rPr>
              <a:t>流  程：</a:t>
            </a:r>
            <a:endParaRPr lang="en-US" altLang="zh-CN" sz="2800" dirty="0" smtClean="0">
              <a:ea typeface="宋体" panose="02010600030101010101" pitchFamily="2" charset="-122"/>
            </a:endParaRPr>
          </a:p>
          <a:p>
            <a:pPr marL="971550" lvl="1" indent="-514350">
              <a:lnSpc>
                <a:spcPct val="150000"/>
              </a:lnSpc>
              <a:buFont typeface="+mj-lt"/>
              <a:buAutoNum type="arabicPeriod"/>
            </a:pPr>
            <a:r>
              <a:rPr lang="zh-CN" altLang="zh-CN" sz="2800" dirty="0">
                <a:ea typeface="宋体" panose="02010600030101010101" pitchFamily="2" charset="-122"/>
              </a:rPr>
              <a:t>DatagramSocket与DatagramPacket</a:t>
            </a:r>
            <a:endParaRPr lang="zh-CN" altLang="zh-CN" sz="2800" dirty="0">
              <a:ea typeface="宋体" panose="02010600030101010101" pitchFamily="2" charset="-122"/>
            </a:endParaRPr>
          </a:p>
          <a:p>
            <a:pPr marL="971550" lvl="1" indent="-514350">
              <a:lnSpc>
                <a:spcPct val="150000"/>
              </a:lnSpc>
              <a:buFont typeface="+mj-lt"/>
              <a:buAutoNum type="arabicPeriod"/>
            </a:pPr>
            <a:r>
              <a:rPr lang="zh-CN" altLang="zh-CN" sz="2800" dirty="0">
                <a:ea typeface="宋体" panose="02010600030101010101" pitchFamily="2" charset="-122"/>
              </a:rPr>
              <a:t>建立发送端，接收</a:t>
            </a:r>
            <a:r>
              <a:rPr lang="zh-CN" altLang="zh-CN" sz="2800" dirty="0" smtClean="0">
                <a:ea typeface="宋体" panose="02010600030101010101" pitchFamily="2" charset="-122"/>
              </a:rPr>
              <a:t>端</a:t>
            </a:r>
            <a:endParaRPr lang="zh-CN" altLang="zh-CN" sz="2800" dirty="0">
              <a:ea typeface="宋体" panose="02010600030101010101" pitchFamily="2" charset="-122"/>
            </a:endParaRPr>
          </a:p>
          <a:p>
            <a:pPr marL="971550" lvl="1" indent="-514350">
              <a:lnSpc>
                <a:spcPct val="150000"/>
              </a:lnSpc>
              <a:buFont typeface="+mj-lt"/>
              <a:buAutoNum type="arabicPeriod"/>
            </a:pPr>
            <a:r>
              <a:rPr lang="zh-CN" altLang="zh-CN" sz="2800" dirty="0">
                <a:ea typeface="宋体" panose="02010600030101010101" pitchFamily="2" charset="-122"/>
              </a:rPr>
              <a:t>建立</a:t>
            </a:r>
            <a:r>
              <a:rPr lang="zh-CN" altLang="zh-CN" sz="2800" dirty="0" smtClean="0">
                <a:ea typeface="宋体" panose="02010600030101010101" pitchFamily="2" charset="-122"/>
              </a:rPr>
              <a:t>数据包</a:t>
            </a:r>
            <a:endParaRPr lang="zh-CN" altLang="zh-CN" sz="2800" dirty="0">
              <a:ea typeface="宋体" panose="02010600030101010101" pitchFamily="2" charset="-122"/>
            </a:endParaRPr>
          </a:p>
          <a:p>
            <a:pPr marL="971550" lvl="1" indent="-514350">
              <a:lnSpc>
                <a:spcPct val="150000"/>
              </a:lnSpc>
              <a:buFont typeface="+mj-lt"/>
              <a:buAutoNum type="arabicPeriod"/>
            </a:pPr>
            <a:r>
              <a:rPr lang="zh-CN" altLang="zh-CN" sz="2800" dirty="0">
                <a:ea typeface="宋体" panose="02010600030101010101" pitchFamily="2" charset="-122"/>
              </a:rPr>
              <a:t>调用Socket的</a:t>
            </a:r>
            <a:r>
              <a:rPr lang="zh-CN" altLang="zh-CN" sz="2800" dirty="0" smtClean="0">
                <a:ea typeface="宋体" panose="02010600030101010101" pitchFamily="2" charset="-122"/>
              </a:rPr>
              <a:t>发送</a:t>
            </a:r>
            <a:r>
              <a:rPr lang="zh-CN" altLang="en-US" sz="2800" dirty="0" smtClean="0">
                <a:ea typeface="宋体" panose="02010600030101010101" pitchFamily="2" charset="-122"/>
              </a:rPr>
              <a:t>、</a:t>
            </a:r>
            <a:r>
              <a:rPr lang="zh-CN" altLang="zh-CN" sz="2800" dirty="0" smtClean="0">
                <a:ea typeface="宋体" panose="02010600030101010101" pitchFamily="2" charset="-122"/>
              </a:rPr>
              <a:t>接收方法</a:t>
            </a:r>
            <a:endParaRPr lang="zh-CN" altLang="zh-CN" sz="2800" dirty="0">
              <a:ea typeface="宋体" panose="02010600030101010101" pitchFamily="2" charset="-122"/>
            </a:endParaRPr>
          </a:p>
          <a:p>
            <a:pPr marL="971550" lvl="1" indent="-514350">
              <a:lnSpc>
                <a:spcPct val="150000"/>
              </a:lnSpc>
              <a:buFont typeface="+mj-lt"/>
              <a:buAutoNum type="arabicPeriod"/>
            </a:pPr>
            <a:r>
              <a:rPr lang="zh-CN" altLang="zh-CN" sz="2800" dirty="0">
                <a:ea typeface="宋体" panose="02010600030101010101" pitchFamily="2" charset="-122"/>
              </a:rPr>
              <a:t>关闭</a:t>
            </a:r>
            <a:r>
              <a:rPr lang="zh-CN" altLang="zh-CN" sz="2800" dirty="0" smtClean="0">
                <a:ea typeface="宋体" panose="02010600030101010101" pitchFamily="2" charset="-122"/>
              </a:rPr>
              <a:t>Socket</a:t>
            </a:r>
            <a:endParaRPr lang="zh-CN" altLang="zh-CN" sz="2800" dirty="0">
              <a:ea typeface="宋体" panose="02010600030101010101" pitchFamily="2" charset="-122"/>
            </a:endParaRPr>
          </a:p>
          <a:p>
            <a:pPr marL="457200" indent="-457200">
              <a:lnSpc>
                <a:spcPct val="150000"/>
              </a:lnSpc>
              <a:buFont typeface="Wingdings" panose="05000000000000000000" pitchFamily="2" charset="2"/>
              <a:buChar char="l"/>
            </a:pPr>
            <a:r>
              <a:rPr lang="zh-CN" altLang="zh-CN" sz="2800" dirty="0">
                <a:ea typeface="宋体" panose="02010600030101010101" pitchFamily="2" charset="-122"/>
              </a:rPr>
              <a:t>发送端与接收端是两个独立的运行</a:t>
            </a:r>
            <a:r>
              <a:rPr lang="zh-CN" altLang="zh-CN" sz="2800" dirty="0" smtClean="0">
                <a:ea typeface="宋体" panose="02010600030101010101" pitchFamily="2" charset="-122"/>
              </a:rPr>
              <a:t>程序</a:t>
            </a:r>
            <a:endParaRPr lang="zh-CN" altLang="zh-CN" sz="2800" dirty="0">
              <a:ea typeface="宋体" panose="02010600030101010101" pitchFamily="2" charset="-122"/>
            </a:endParaRPr>
          </a:p>
        </p:txBody>
      </p:sp>
      <p:sp>
        <p:nvSpPr>
          <p:cNvPr id="3" name="标题 1"/>
          <p:cNvSpPr>
            <a:spLocks noGrp="1"/>
          </p:cNvSpPr>
          <p:nvPr>
            <p:ph type="title"/>
          </p:nvPr>
        </p:nvSpPr>
        <p:spPr>
          <a:xfrm>
            <a:off x="2771800" y="836712"/>
            <a:ext cx="4032448" cy="720080"/>
          </a:xfrm>
        </p:spPr>
        <p:txBody>
          <a:bodyPr>
            <a:normAutofit/>
          </a:bodyPr>
          <a:lstStyle/>
          <a:p>
            <a:r>
              <a:rPr lang="en-US" altLang="zh-CN" b="1" dirty="0" smtClean="0">
                <a:latin typeface="+mn-lt"/>
                <a:ea typeface="宋体" panose="02010600030101010101" pitchFamily="2" charset="-122"/>
                <a:cs typeface="Arial Unicode MS" pitchFamily="34" charset="-122"/>
              </a:rPr>
              <a:t>UDP</a:t>
            </a:r>
            <a:r>
              <a:rPr lang="zh-CN" altLang="en-US" b="1" dirty="0" smtClean="0">
                <a:latin typeface="+mn-lt"/>
                <a:ea typeface="宋体" panose="02010600030101010101" pitchFamily="2" charset="-122"/>
                <a:cs typeface="Arial Unicode MS" pitchFamily="34" charset="-122"/>
              </a:rPr>
              <a:t>网络通信</a:t>
            </a:r>
            <a:endParaRPr lang="zh-CN" altLang="en-US" b="1" dirty="0">
              <a:latin typeface="+mn-lt"/>
              <a:ea typeface="宋体" panose="02010600030101010101" pitchFamily="2" charset="-122"/>
              <a:cs typeface="Arial Unicode MS"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196752"/>
            <a:ext cx="3168352" cy="584775"/>
          </a:xfrm>
          <a:prstGeom prst="rect">
            <a:avLst/>
          </a:prstGeom>
          <a:noFill/>
        </p:spPr>
        <p:txBody>
          <a:bodyPr wrap="square" rtlCol="0">
            <a:spAutoFit/>
          </a:bodyPr>
          <a:lstStyle/>
          <a:p>
            <a:r>
              <a:rPr lang="zh-CN" altLang="en-US" sz="3200" b="1" dirty="0" smtClean="0">
                <a:latin typeface="宋体" panose="02010600030101010101" pitchFamily="2" charset="-122"/>
                <a:ea typeface="宋体" panose="02010600030101010101" pitchFamily="2" charset="-122"/>
              </a:rPr>
              <a:t>发送端</a:t>
            </a:r>
            <a:endParaRPr lang="zh-CN" altLang="en-US" sz="3200" b="1" dirty="0">
              <a:latin typeface="宋体" panose="02010600030101010101" pitchFamily="2" charset="-122"/>
              <a:ea typeface="宋体" panose="02010600030101010101" pitchFamily="2" charset="-122"/>
            </a:endParaRPr>
          </a:p>
        </p:txBody>
      </p:sp>
      <p:sp>
        <p:nvSpPr>
          <p:cNvPr id="3" name="TextBox 2"/>
          <p:cNvSpPr txBox="1"/>
          <p:nvPr/>
        </p:nvSpPr>
        <p:spPr>
          <a:xfrm>
            <a:off x="664861" y="2276370"/>
            <a:ext cx="7632848" cy="3046988"/>
          </a:xfrm>
          <a:prstGeom prst="rect">
            <a:avLst/>
          </a:prstGeom>
          <a:noFill/>
        </p:spPr>
        <p:txBody>
          <a:bodyPr wrap="square" rtlCol="0">
            <a:spAutoFit/>
          </a:bodyPr>
          <a:lstStyle/>
          <a:p>
            <a:pPr lvl="1"/>
            <a:r>
              <a:rPr lang="zh-CN" altLang="zh-CN" sz="2400" b="1" dirty="0">
                <a:solidFill>
                  <a:srgbClr val="0000FF"/>
                </a:solidFill>
              </a:rPr>
              <a:t>DatagramSocket ds = new DatagramSocket();</a:t>
            </a:r>
            <a:endParaRPr lang="zh-CN" altLang="zh-CN" sz="2400" b="1" dirty="0">
              <a:solidFill>
                <a:srgbClr val="0000FF"/>
              </a:solidFill>
            </a:endParaRPr>
          </a:p>
          <a:p>
            <a:pPr lvl="1"/>
            <a:r>
              <a:rPr lang="zh-CN" altLang="zh-CN" sz="2400" b="1" dirty="0">
                <a:solidFill>
                  <a:srgbClr val="0000FF"/>
                </a:solidFill>
              </a:rPr>
              <a:t>byte[] by = </a:t>
            </a:r>
            <a:r>
              <a:rPr lang="zh-CN" altLang="zh-CN" sz="2400" b="1" dirty="0" smtClean="0">
                <a:solidFill>
                  <a:srgbClr val="0000FF"/>
                </a:solidFill>
              </a:rPr>
              <a:t>“hello,</a:t>
            </a:r>
            <a:r>
              <a:rPr lang="en-US" altLang="zh-CN" sz="2400" b="1" dirty="0" smtClean="0">
                <a:solidFill>
                  <a:srgbClr val="0000FF"/>
                </a:solidFill>
              </a:rPr>
              <a:t>atguigu.com</a:t>
            </a:r>
            <a:r>
              <a:rPr lang="zh-CN" altLang="zh-CN" sz="2400" b="1" dirty="0" smtClean="0">
                <a:solidFill>
                  <a:srgbClr val="0000FF"/>
                </a:solidFill>
              </a:rPr>
              <a:t>”</a:t>
            </a:r>
            <a:r>
              <a:rPr lang="zh-CN" altLang="zh-CN" sz="2400" b="1" dirty="0">
                <a:solidFill>
                  <a:srgbClr val="0000FF"/>
                </a:solidFill>
              </a:rPr>
              <a:t>.getBytes();</a:t>
            </a:r>
            <a:endParaRPr lang="zh-CN" altLang="zh-CN" sz="2400" b="1" dirty="0">
              <a:solidFill>
                <a:srgbClr val="0000FF"/>
              </a:solidFill>
            </a:endParaRPr>
          </a:p>
          <a:p>
            <a:pPr lvl="1"/>
            <a:r>
              <a:rPr lang="zh-CN" altLang="zh-CN" sz="2400" b="1" dirty="0">
                <a:solidFill>
                  <a:srgbClr val="0000FF"/>
                </a:solidFill>
              </a:rPr>
              <a:t>DatagramPacket dp = new </a:t>
            </a:r>
            <a:r>
              <a:rPr lang="zh-CN" altLang="zh-CN" sz="2400" b="1" dirty="0">
                <a:solidFill>
                  <a:srgbClr val="C00000"/>
                </a:solidFill>
              </a:rPr>
              <a:t>DatagramPacket(by,0,by.length,</a:t>
            </a:r>
            <a:endParaRPr lang="zh-CN" altLang="zh-CN" sz="2400" b="1" dirty="0">
              <a:solidFill>
                <a:srgbClr val="C00000"/>
              </a:solidFill>
            </a:endParaRPr>
          </a:p>
          <a:p>
            <a:pPr lvl="1"/>
            <a:r>
              <a:rPr lang="zh-CN" altLang="zh-CN" sz="2400" b="1" dirty="0">
                <a:solidFill>
                  <a:srgbClr val="C00000"/>
                </a:solidFill>
              </a:rPr>
              <a:t>		InetAddress.getByName(“127.0.0.1”),10000);</a:t>
            </a:r>
            <a:endParaRPr lang="zh-CN" altLang="zh-CN" sz="2400" b="1" dirty="0">
              <a:solidFill>
                <a:srgbClr val="C00000"/>
              </a:solidFill>
            </a:endParaRPr>
          </a:p>
          <a:p>
            <a:pPr lvl="1"/>
            <a:r>
              <a:rPr lang="zh-CN" altLang="zh-CN" sz="2400" b="1" dirty="0">
                <a:solidFill>
                  <a:srgbClr val="00B0F0"/>
                </a:solidFill>
              </a:rPr>
              <a:t>ds.send(dp);</a:t>
            </a:r>
            <a:endParaRPr lang="zh-CN" altLang="zh-CN" sz="2400" b="1" dirty="0">
              <a:solidFill>
                <a:srgbClr val="00B0F0"/>
              </a:solidFill>
            </a:endParaRPr>
          </a:p>
          <a:p>
            <a:pPr lvl="1"/>
            <a:r>
              <a:rPr lang="zh-CN" altLang="zh-CN" sz="2400" b="1" dirty="0">
                <a:solidFill>
                  <a:srgbClr val="0000FF"/>
                </a:solidFill>
              </a:rPr>
              <a:t>ds.close();</a:t>
            </a:r>
            <a:endParaRPr lang="zh-CN" altLang="zh-CN" sz="2400" b="1" dirty="0">
              <a:solidFill>
                <a:srgbClr val="0000FF"/>
              </a:solidFill>
            </a:endParaRPr>
          </a:p>
          <a:p>
            <a:endParaRPr lang="zh-CN" altLang="en-US" sz="24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196752"/>
            <a:ext cx="3168352" cy="584775"/>
          </a:xfrm>
          <a:prstGeom prst="rect">
            <a:avLst/>
          </a:prstGeom>
          <a:noFill/>
        </p:spPr>
        <p:txBody>
          <a:bodyPr wrap="square" rtlCol="0">
            <a:spAutoFit/>
          </a:bodyPr>
          <a:lstStyle/>
          <a:p>
            <a:r>
              <a:rPr lang="zh-CN" altLang="en-US" sz="3200" b="1" dirty="0">
                <a:latin typeface="宋体" panose="02010600030101010101" pitchFamily="2" charset="-122"/>
                <a:ea typeface="宋体" panose="02010600030101010101" pitchFamily="2" charset="-122"/>
              </a:rPr>
              <a:t>接收</a:t>
            </a:r>
            <a:r>
              <a:rPr lang="zh-CN" altLang="en-US" sz="3200" b="1" dirty="0" smtClean="0">
                <a:latin typeface="宋体" panose="02010600030101010101" pitchFamily="2" charset="-122"/>
                <a:ea typeface="宋体" panose="02010600030101010101" pitchFamily="2" charset="-122"/>
              </a:rPr>
              <a:t>端</a:t>
            </a:r>
            <a:endParaRPr lang="zh-CN" altLang="en-US" sz="3200" b="1" dirty="0">
              <a:latin typeface="宋体" panose="02010600030101010101" pitchFamily="2" charset="-122"/>
              <a:ea typeface="宋体" panose="02010600030101010101" pitchFamily="2" charset="-122"/>
            </a:endParaRPr>
          </a:p>
        </p:txBody>
      </p:sp>
      <p:sp>
        <p:nvSpPr>
          <p:cNvPr id="3" name="TextBox 2"/>
          <p:cNvSpPr txBox="1"/>
          <p:nvPr/>
        </p:nvSpPr>
        <p:spPr>
          <a:xfrm>
            <a:off x="347414" y="1916832"/>
            <a:ext cx="7895452" cy="3416320"/>
          </a:xfrm>
          <a:prstGeom prst="rect">
            <a:avLst/>
          </a:prstGeom>
          <a:noFill/>
        </p:spPr>
        <p:txBody>
          <a:bodyPr wrap="square" rtlCol="0">
            <a:spAutoFit/>
          </a:bodyPr>
          <a:lstStyle/>
          <a:p>
            <a:pPr lvl="1"/>
            <a:r>
              <a:rPr lang="zh-CN" altLang="zh-CN" sz="2400" b="1" dirty="0">
                <a:ea typeface="宋体" panose="02010600030101010101" pitchFamily="2" charset="-122"/>
              </a:rPr>
              <a:t>在接收端，要指定监听的端口</a:t>
            </a:r>
            <a:r>
              <a:rPr lang="zh-CN" altLang="zh-CN" sz="2400" b="1" dirty="0" smtClean="0">
                <a:ea typeface="宋体" panose="02010600030101010101" pitchFamily="2" charset="-122"/>
              </a:rPr>
              <a:t>。</a:t>
            </a:r>
            <a:endParaRPr lang="en-US" altLang="zh-CN" sz="2400" b="1" dirty="0" smtClean="0">
              <a:ea typeface="宋体" panose="02010600030101010101" pitchFamily="2" charset="-122"/>
            </a:endParaRPr>
          </a:p>
          <a:p>
            <a:pPr lvl="1"/>
            <a:endParaRPr lang="en-US" altLang="zh-CN" sz="2400" b="1" dirty="0" smtClean="0">
              <a:solidFill>
                <a:srgbClr val="0000FF"/>
              </a:solidFill>
              <a:ea typeface="宋体" panose="02010600030101010101" pitchFamily="2" charset="-122"/>
            </a:endParaRPr>
          </a:p>
          <a:p>
            <a:pPr lvl="1"/>
            <a:r>
              <a:rPr lang="zh-CN" altLang="zh-CN" sz="2400" b="1" dirty="0" smtClean="0">
                <a:solidFill>
                  <a:srgbClr val="0000FF"/>
                </a:solidFill>
                <a:ea typeface="宋体" panose="02010600030101010101" pitchFamily="2" charset="-122"/>
              </a:rPr>
              <a:t>DatagramSocket </a:t>
            </a:r>
            <a:r>
              <a:rPr lang="zh-CN" altLang="zh-CN" sz="2400" b="1" dirty="0">
                <a:solidFill>
                  <a:srgbClr val="0000FF"/>
                </a:solidFill>
                <a:ea typeface="宋体" panose="02010600030101010101" pitchFamily="2" charset="-122"/>
              </a:rPr>
              <a:t>ds = new DatagramSocket(10000);</a:t>
            </a:r>
            <a:endParaRPr lang="zh-CN" altLang="zh-CN" sz="2400" b="1" dirty="0">
              <a:solidFill>
                <a:srgbClr val="0000FF"/>
              </a:solidFill>
              <a:ea typeface="宋体" panose="02010600030101010101" pitchFamily="2" charset="-122"/>
            </a:endParaRPr>
          </a:p>
          <a:p>
            <a:pPr lvl="1"/>
            <a:r>
              <a:rPr lang="zh-CN" altLang="zh-CN" sz="2400" b="1" dirty="0">
                <a:solidFill>
                  <a:srgbClr val="0000FF"/>
                </a:solidFill>
                <a:ea typeface="宋体" panose="02010600030101010101" pitchFamily="2" charset="-122"/>
              </a:rPr>
              <a:t>byte[] by = new byte[1024];</a:t>
            </a:r>
            <a:endParaRPr lang="zh-CN" altLang="zh-CN" sz="2400" b="1" dirty="0">
              <a:solidFill>
                <a:srgbClr val="0000FF"/>
              </a:solidFill>
              <a:ea typeface="宋体" panose="02010600030101010101" pitchFamily="2" charset="-122"/>
            </a:endParaRPr>
          </a:p>
          <a:p>
            <a:pPr lvl="1"/>
            <a:r>
              <a:rPr lang="zh-CN" altLang="zh-CN" sz="2400" b="1" dirty="0">
                <a:solidFill>
                  <a:srgbClr val="0000FF"/>
                </a:solidFill>
                <a:ea typeface="宋体" panose="02010600030101010101" pitchFamily="2" charset="-122"/>
              </a:rPr>
              <a:t>DatagramPacket dp = new DatagramPacket(by,by.length);</a:t>
            </a:r>
            <a:endParaRPr lang="zh-CN" altLang="zh-CN" sz="2400" b="1" dirty="0">
              <a:solidFill>
                <a:srgbClr val="0000FF"/>
              </a:solidFill>
              <a:ea typeface="宋体" panose="02010600030101010101" pitchFamily="2" charset="-122"/>
            </a:endParaRPr>
          </a:p>
          <a:p>
            <a:pPr lvl="1"/>
            <a:r>
              <a:rPr lang="zh-CN" altLang="zh-CN" sz="2400" b="1" dirty="0">
                <a:solidFill>
                  <a:srgbClr val="00B0F0"/>
                </a:solidFill>
                <a:ea typeface="宋体" panose="02010600030101010101" pitchFamily="2" charset="-122"/>
              </a:rPr>
              <a:t>ds.receive(dp);</a:t>
            </a:r>
            <a:endParaRPr lang="zh-CN" altLang="zh-CN" sz="2400" b="1" dirty="0">
              <a:solidFill>
                <a:srgbClr val="00B0F0"/>
              </a:solidFill>
              <a:ea typeface="宋体" panose="02010600030101010101" pitchFamily="2" charset="-122"/>
            </a:endParaRPr>
          </a:p>
          <a:p>
            <a:pPr lvl="1"/>
            <a:r>
              <a:rPr lang="zh-CN" altLang="zh-CN" sz="2400" b="1" dirty="0">
                <a:solidFill>
                  <a:srgbClr val="0000FF"/>
                </a:solidFill>
                <a:ea typeface="宋体" panose="02010600030101010101" pitchFamily="2" charset="-122"/>
              </a:rPr>
              <a:t>String str = new String(dp.getData(),0,dp.getLength());</a:t>
            </a:r>
            <a:endParaRPr lang="zh-CN" altLang="zh-CN" sz="2400" b="1" dirty="0">
              <a:solidFill>
                <a:srgbClr val="0000FF"/>
              </a:solidFill>
              <a:ea typeface="宋体" panose="02010600030101010101" pitchFamily="2" charset="-122"/>
            </a:endParaRPr>
          </a:p>
          <a:p>
            <a:pPr lvl="1"/>
            <a:r>
              <a:rPr lang="zh-CN" altLang="zh-CN" sz="2400" b="1" dirty="0">
                <a:solidFill>
                  <a:srgbClr val="0000FF"/>
                </a:solidFill>
                <a:ea typeface="宋体" panose="02010600030101010101" pitchFamily="2" charset="-122"/>
              </a:rPr>
              <a:t>System.out.println(str+"--"+dp.getAddress());</a:t>
            </a:r>
            <a:endParaRPr lang="zh-CN" altLang="zh-CN" sz="2400" b="1" dirty="0">
              <a:solidFill>
                <a:srgbClr val="0000FF"/>
              </a:solidFill>
              <a:ea typeface="宋体" panose="02010600030101010101" pitchFamily="2" charset="-122"/>
            </a:endParaRPr>
          </a:p>
          <a:p>
            <a:pPr lvl="1"/>
            <a:r>
              <a:rPr lang="zh-CN" altLang="zh-CN" sz="2400" b="1" dirty="0">
                <a:solidFill>
                  <a:srgbClr val="0000FF"/>
                </a:solidFill>
                <a:ea typeface="宋体" panose="02010600030101010101" pitchFamily="2" charset="-122"/>
              </a:rPr>
              <a:t>ds.close()</a:t>
            </a:r>
            <a:r>
              <a:rPr lang="zh-CN" altLang="zh-CN" sz="2400" b="1" dirty="0" smtClean="0">
                <a:solidFill>
                  <a:srgbClr val="0000FF"/>
                </a:solidFill>
                <a:ea typeface="宋体" panose="02010600030101010101" pitchFamily="2" charset="-122"/>
              </a:rPr>
              <a:t>;</a:t>
            </a:r>
            <a:endParaRPr lang="zh-CN" altLang="zh-CN" sz="2400" b="1" dirty="0">
              <a:solidFill>
                <a:srgbClr val="0000FF"/>
              </a:solidFill>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5" descr="bg2.PNG"/>
          <p:cNvPicPr>
            <a:picLocks noGrp="1" noChangeAspect="1"/>
          </p:cNvPicPr>
          <p:nvPr>
            <p:ph idx="1"/>
          </p:nvPr>
        </p:nvPicPr>
        <p:blipFill>
          <a:blip r:embed="rId1"/>
          <a:stretch>
            <a:fillRect/>
          </a:stretch>
        </p:blipFill>
        <p:spPr>
          <a:xfrm>
            <a:off x="390788" y="1899123"/>
            <a:ext cx="8429684" cy="1928826"/>
          </a:xfrm>
        </p:spPr>
      </p:pic>
      <p:sp>
        <p:nvSpPr>
          <p:cNvPr id="4" name="TextBox 3"/>
          <p:cNvSpPr txBox="1"/>
          <p:nvPr/>
        </p:nvSpPr>
        <p:spPr>
          <a:xfrm>
            <a:off x="251520" y="2381979"/>
            <a:ext cx="8645708"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16-6 NIO</a:t>
            </a:r>
            <a:r>
              <a:rPr lang="zh-CN" altLang="en-US" sz="4800" smtClean="0">
                <a:solidFill>
                  <a:schemeClr val="bg1"/>
                </a:solidFill>
                <a:ea typeface="隶书" panose="02010509060101010101" pitchFamily="49" charset="-122"/>
              </a:rPr>
              <a:t>中的非阻塞式网络通信</a:t>
            </a:r>
            <a:endParaRPr lang="zh-CN" altLang="en-US" sz="4800" dirty="0">
              <a:solidFill>
                <a:schemeClr val="bg1"/>
              </a:solidFill>
              <a:ea typeface="隶书" panose="020105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16-1 </a:t>
            </a:r>
            <a:r>
              <a:rPr lang="zh-CN" altLang="en-US" sz="4800" smtClean="0">
                <a:solidFill>
                  <a:schemeClr val="bg1"/>
                </a:solidFill>
                <a:ea typeface="隶书" panose="02010509060101010101" pitchFamily="49" charset="-122"/>
              </a:rPr>
              <a:t>网络编程概述</a:t>
            </a:r>
            <a:endParaRPr lang="zh-CN" altLang="en-US" sz="4800" dirty="0">
              <a:solidFill>
                <a:schemeClr val="bg1"/>
              </a:solidFill>
              <a:ea typeface="隶书" panose="020105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zh-CN" altLang="en-US" b="1" smtClean="0">
                <a:latin typeface="+mn-lt"/>
                <a:ea typeface="宋体" panose="02010600030101010101" pitchFamily="2" charset="-122"/>
              </a:rPr>
              <a:t>阻塞式与非阻塞式</a:t>
            </a:r>
            <a:endParaRPr kumimoji="1" lang="zh-CN" altLang="en-US" b="1">
              <a:solidFill>
                <a:schemeClr val="tx1"/>
              </a:solidFill>
              <a:latin typeface="+mn-lt"/>
              <a:ea typeface="宋体" panose="02010600030101010101" pitchFamily="2" charset="-122"/>
            </a:endParaRPr>
          </a:p>
        </p:txBody>
      </p:sp>
      <p:sp>
        <p:nvSpPr>
          <p:cNvPr id="3" name="Rectangle 3"/>
          <p:cNvSpPr txBox="1">
            <a:spLocks noChangeArrowheads="1"/>
          </p:cNvSpPr>
          <p:nvPr/>
        </p:nvSpPr>
        <p:spPr>
          <a:xfrm>
            <a:off x="323528" y="1700808"/>
            <a:ext cx="8568952" cy="4752528"/>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buFont typeface="Wingdings" panose="05000000000000000000" pitchFamily="2" charset="2"/>
              <a:buChar char="l"/>
            </a:pPr>
            <a:r>
              <a:rPr lang="zh-CN" altLang="en-US" smtClean="0">
                <a:solidFill>
                  <a:srgbClr val="FF0000"/>
                </a:solidFill>
                <a:ea typeface="宋体" panose="02010600030101010101" pitchFamily="2" charset="-122"/>
              </a:rPr>
              <a:t>传统的 </a:t>
            </a:r>
            <a:r>
              <a:rPr lang="en-US" altLang="zh-CN" smtClean="0">
                <a:solidFill>
                  <a:srgbClr val="FF0000"/>
                </a:solidFill>
                <a:ea typeface="宋体" panose="02010600030101010101" pitchFamily="2" charset="-122"/>
              </a:rPr>
              <a:t>IO </a:t>
            </a:r>
            <a:r>
              <a:rPr lang="zh-CN" altLang="en-US" smtClean="0">
                <a:solidFill>
                  <a:srgbClr val="FF0000"/>
                </a:solidFill>
                <a:ea typeface="宋体" panose="02010600030101010101" pitchFamily="2" charset="-122"/>
              </a:rPr>
              <a:t>流都是阻塞式的。</a:t>
            </a:r>
            <a:r>
              <a:rPr lang="zh-CN" altLang="en-US" smtClean="0">
                <a:ea typeface="宋体" panose="02010600030101010101" pitchFamily="2" charset="-122"/>
              </a:rPr>
              <a:t>也就是说，当一个线程调用 </a:t>
            </a:r>
            <a:r>
              <a:rPr lang="en-US" altLang="zh-CN" smtClean="0">
                <a:ea typeface="宋体" panose="02010600030101010101" pitchFamily="2" charset="-122"/>
              </a:rPr>
              <a:t>read() </a:t>
            </a:r>
            <a:r>
              <a:rPr lang="zh-CN" altLang="en-US" smtClean="0">
                <a:ea typeface="宋体" panose="02010600030101010101" pitchFamily="2" charset="-122"/>
              </a:rPr>
              <a:t>或 </a:t>
            </a:r>
            <a:r>
              <a:rPr lang="en-US" altLang="zh-CN" smtClean="0">
                <a:ea typeface="宋体" panose="02010600030101010101" pitchFamily="2" charset="-122"/>
              </a:rPr>
              <a:t>write() </a:t>
            </a:r>
            <a:r>
              <a:rPr lang="zh-CN" altLang="en-US" smtClean="0">
                <a:ea typeface="宋体" panose="02010600030101010101" pitchFamily="2" charset="-122"/>
              </a:rPr>
              <a:t>时，该线程被阻塞，直到有一些数据被读取或写入</a:t>
            </a:r>
            <a:r>
              <a:rPr lang="zh-CN" altLang="en-US">
                <a:ea typeface="宋体" panose="02010600030101010101" pitchFamily="2" charset="-122"/>
              </a:rPr>
              <a:t>。</a:t>
            </a:r>
            <a:r>
              <a:rPr lang="zh-CN" altLang="en-US" smtClean="0">
                <a:ea typeface="宋体" panose="02010600030101010101" pitchFamily="2" charset="-122"/>
              </a:rPr>
              <a:t>该线程在此期间不能执行其他任务。因此，在完成网络通信进行 </a:t>
            </a:r>
            <a:r>
              <a:rPr lang="en-US" altLang="zh-CN" smtClean="0">
                <a:ea typeface="宋体" panose="02010600030101010101" pitchFamily="2" charset="-122"/>
              </a:rPr>
              <a:t>IO </a:t>
            </a:r>
            <a:r>
              <a:rPr lang="zh-CN" altLang="en-US" smtClean="0">
                <a:ea typeface="宋体" panose="02010600030101010101" pitchFamily="2" charset="-122"/>
              </a:rPr>
              <a:t>操作时，</a:t>
            </a:r>
            <a:r>
              <a:rPr lang="zh-CN" altLang="en-US" smtClean="0">
                <a:solidFill>
                  <a:srgbClr val="0000FF"/>
                </a:solidFill>
                <a:ea typeface="宋体" panose="02010600030101010101" pitchFamily="2" charset="-122"/>
              </a:rPr>
              <a:t>由于线程会阻塞，所以服务器端必须为每个客户端都提供一个独立的线程进行处理</a:t>
            </a:r>
            <a:r>
              <a:rPr lang="zh-CN" altLang="en-US" smtClean="0">
                <a:ea typeface="宋体" panose="02010600030101010101" pitchFamily="2" charset="-122"/>
              </a:rPr>
              <a:t>，当服务器端需要处理大量客户端时，性能急剧下降。</a:t>
            </a:r>
            <a:endParaRPr lang="en-US" altLang="zh-CN" smtClean="0">
              <a:ea typeface="宋体" panose="02010600030101010101" pitchFamily="2" charset="-122"/>
            </a:endParaRPr>
          </a:p>
          <a:p>
            <a:pPr>
              <a:lnSpc>
                <a:spcPct val="120000"/>
              </a:lnSpc>
              <a:spcBef>
                <a:spcPts val="1800"/>
              </a:spcBef>
              <a:buFont typeface="Wingdings" panose="05000000000000000000" pitchFamily="2" charset="2"/>
              <a:buChar char="l"/>
            </a:pPr>
            <a:r>
              <a:rPr lang="en-US" altLang="zh-CN" smtClean="0">
                <a:solidFill>
                  <a:srgbClr val="FF0000"/>
                </a:solidFill>
                <a:ea typeface="宋体" panose="02010600030101010101" pitchFamily="2" charset="-122"/>
              </a:rPr>
              <a:t>Java NIO </a:t>
            </a:r>
            <a:r>
              <a:rPr lang="zh-CN" altLang="en-US" smtClean="0">
                <a:solidFill>
                  <a:srgbClr val="FF0000"/>
                </a:solidFill>
                <a:ea typeface="宋体" panose="02010600030101010101" pitchFamily="2" charset="-122"/>
              </a:rPr>
              <a:t>是非阻塞模式的。</a:t>
            </a:r>
            <a:r>
              <a:rPr lang="zh-CN" altLang="en-US" smtClean="0">
                <a:ea typeface="宋体" panose="02010600030101010101" pitchFamily="2" charset="-122"/>
              </a:rPr>
              <a:t>当线程从某通道进行读写数据时，若没有数据可用时，该线程可以进行其他任务。</a:t>
            </a:r>
            <a:r>
              <a:rPr lang="zh-CN" altLang="en-US" smtClean="0">
                <a:solidFill>
                  <a:srgbClr val="0000FF"/>
                </a:solidFill>
                <a:ea typeface="宋体" panose="02010600030101010101" pitchFamily="2" charset="-122"/>
              </a:rPr>
              <a:t>线程通常将非阻塞 </a:t>
            </a:r>
            <a:r>
              <a:rPr lang="en-US" altLang="zh-CN" smtClean="0">
                <a:solidFill>
                  <a:srgbClr val="0000FF"/>
                </a:solidFill>
                <a:ea typeface="宋体" panose="02010600030101010101" pitchFamily="2" charset="-122"/>
              </a:rPr>
              <a:t>IO </a:t>
            </a:r>
            <a:r>
              <a:rPr lang="zh-CN" altLang="en-US" smtClean="0">
                <a:solidFill>
                  <a:srgbClr val="0000FF"/>
                </a:solidFill>
                <a:ea typeface="宋体" panose="02010600030101010101" pitchFamily="2" charset="-122"/>
              </a:rPr>
              <a:t>的空闲时间用于在其他通道上执行 </a:t>
            </a:r>
            <a:r>
              <a:rPr lang="en-US" altLang="zh-CN" smtClean="0">
                <a:solidFill>
                  <a:srgbClr val="0000FF"/>
                </a:solidFill>
                <a:ea typeface="宋体" panose="02010600030101010101" pitchFamily="2" charset="-122"/>
              </a:rPr>
              <a:t>IO </a:t>
            </a:r>
            <a:r>
              <a:rPr lang="zh-CN" altLang="en-US" smtClean="0">
                <a:solidFill>
                  <a:srgbClr val="0000FF"/>
                </a:solidFill>
                <a:ea typeface="宋体" panose="02010600030101010101" pitchFamily="2" charset="-122"/>
              </a:rPr>
              <a:t>操作</a:t>
            </a:r>
            <a:r>
              <a:rPr lang="zh-CN" altLang="en-US" smtClean="0">
                <a:ea typeface="宋体" panose="02010600030101010101" pitchFamily="2" charset="-122"/>
              </a:rPr>
              <a:t>，所以单独的线程可以管理多个输入和输出通道。因此，</a:t>
            </a:r>
            <a:r>
              <a:rPr lang="en-US" altLang="zh-CN" smtClean="0">
                <a:ea typeface="宋体" panose="02010600030101010101" pitchFamily="2" charset="-122"/>
              </a:rPr>
              <a:t>NIO </a:t>
            </a:r>
            <a:r>
              <a:rPr lang="zh-CN" altLang="en-US" smtClean="0">
                <a:ea typeface="宋体" panose="02010600030101010101" pitchFamily="2" charset="-122"/>
              </a:rPr>
              <a:t>可以让服务器端使用一个或有限几个线程来同时处理连接到服务器端的所有客户端。</a:t>
            </a: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3072" y="1484784"/>
            <a:ext cx="1288648" cy="2088232"/>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Client-1</a:t>
            </a:r>
            <a:endParaRPr lang="zh-CN" altLang="en-US" sz="2400"/>
          </a:p>
        </p:txBody>
      </p:sp>
      <p:sp>
        <p:nvSpPr>
          <p:cNvPr id="5" name="矩形 4"/>
          <p:cNvSpPr/>
          <p:nvPr/>
        </p:nvSpPr>
        <p:spPr>
          <a:xfrm>
            <a:off x="6228184" y="1844824"/>
            <a:ext cx="2520280" cy="4608512"/>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 name="TextBox 5"/>
          <p:cNvSpPr txBox="1"/>
          <p:nvPr/>
        </p:nvSpPr>
        <p:spPr>
          <a:xfrm>
            <a:off x="6732240" y="1988840"/>
            <a:ext cx="1512168" cy="461665"/>
          </a:xfrm>
          <a:prstGeom prst="rect">
            <a:avLst/>
          </a:prstGeom>
          <a:noFill/>
        </p:spPr>
        <p:txBody>
          <a:bodyPr wrap="square" rtlCol="0">
            <a:spAutoFit/>
          </a:bodyPr>
          <a:lstStyle/>
          <a:p>
            <a:pPr algn="ctr"/>
            <a:r>
              <a:rPr lang="en-US" altLang="zh-CN" sz="2400" smtClean="0">
                <a:solidFill>
                  <a:schemeClr val="bg1"/>
                </a:solidFill>
              </a:rPr>
              <a:t>Server</a:t>
            </a:r>
            <a:endParaRPr lang="zh-CN" altLang="en-US" sz="2400">
              <a:solidFill>
                <a:schemeClr val="bg1"/>
              </a:solidFill>
            </a:endParaRPr>
          </a:p>
        </p:txBody>
      </p:sp>
      <p:sp>
        <p:nvSpPr>
          <p:cNvPr id="7" name="椭圆 6"/>
          <p:cNvSpPr/>
          <p:nvPr/>
        </p:nvSpPr>
        <p:spPr>
          <a:xfrm>
            <a:off x="6336196" y="2708920"/>
            <a:ext cx="2304256" cy="1260140"/>
          </a:xfrm>
          <a:prstGeom prst="ellipse">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rgbClr val="FF0000"/>
                </a:solidFill>
                <a:latin typeface="宋体" panose="02010600030101010101" pitchFamily="2" charset="-122"/>
                <a:ea typeface="宋体" panose="02010600030101010101" pitchFamily="2" charset="-122"/>
              </a:rPr>
              <a:t>用户地址空间</a:t>
            </a:r>
            <a:endParaRPr lang="zh-CN" altLang="en-US" b="1">
              <a:solidFill>
                <a:srgbClr val="FF0000"/>
              </a:solidFill>
              <a:latin typeface="宋体" panose="02010600030101010101" pitchFamily="2" charset="-122"/>
              <a:ea typeface="宋体" panose="02010600030101010101" pitchFamily="2" charset="-122"/>
            </a:endParaRPr>
          </a:p>
        </p:txBody>
      </p:sp>
      <p:sp>
        <p:nvSpPr>
          <p:cNvPr id="9" name="椭圆 8"/>
          <p:cNvSpPr/>
          <p:nvPr/>
        </p:nvSpPr>
        <p:spPr>
          <a:xfrm>
            <a:off x="6336196" y="4653136"/>
            <a:ext cx="2304256" cy="1260140"/>
          </a:xfrm>
          <a:prstGeom prst="ellipse">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FF0000"/>
                </a:solidFill>
                <a:latin typeface="宋体" panose="02010600030101010101" pitchFamily="2" charset="-122"/>
                <a:ea typeface="宋体" panose="02010600030101010101" pitchFamily="2" charset="-122"/>
              </a:rPr>
              <a:t>内核</a:t>
            </a:r>
            <a:r>
              <a:rPr lang="zh-CN" altLang="en-US" b="1" smtClean="0">
                <a:solidFill>
                  <a:srgbClr val="FF0000"/>
                </a:solidFill>
                <a:latin typeface="宋体" panose="02010600030101010101" pitchFamily="2" charset="-122"/>
                <a:ea typeface="宋体" panose="02010600030101010101" pitchFamily="2" charset="-122"/>
              </a:rPr>
              <a:t>地址空间</a:t>
            </a:r>
            <a:endParaRPr lang="zh-CN" altLang="en-US" b="1">
              <a:solidFill>
                <a:srgbClr val="FF0000"/>
              </a:solidFill>
              <a:latin typeface="宋体" panose="02010600030101010101" pitchFamily="2" charset="-122"/>
              <a:ea typeface="宋体" panose="02010600030101010101" pitchFamily="2" charset="-122"/>
            </a:endParaRPr>
          </a:p>
        </p:txBody>
      </p:sp>
      <p:cxnSp>
        <p:nvCxnSpPr>
          <p:cNvPr id="11" name="直接箭头连接符 10"/>
          <p:cNvCxnSpPr>
            <a:stCxn id="4" idx="3"/>
          </p:cNvCxnSpPr>
          <p:nvPr/>
        </p:nvCxnSpPr>
        <p:spPr>
          <a:xfrm>
            <a:off x="2051720" y="2528900"/>
            <a:ext cx="4176464" cy="176419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380000">
            <a:off x="3404856" y="2920409"/>
            <a:ext cx="1584176" cy="369332"/>
          </a:xfrm>
          <a:prstGeom prst="rect">
            <a:avLst/>
          </a:prstGeom>
          <a:noFill/>
        </p:spPr>
        <p:txBody>
          <a:bodyPr wrap="square" rtlCol="0">
            <a:spAutoFit/>
          </a:bodyPr>
          <a:lstStyle/>
          <a:p>
            <a:r>
              <a:rPr lang="en-US" altLang="zh-CN" smtClean="0"/>
              <a:t>read()/write()</a:t>
            </a:r>
            <a:endParaRPr lang="zh-CN" altLang="en-US"/>
          </a:p>
        </p:txBody>
      </p:sp>
      <p:sp>
        <p:nvSpPr>
          <p:cNvPr id="14" name="TextBox 13"/>
          <p:cNvSpPr txBox="1"/>
          <p:nvPr/>
        </p:nvSpPr>
        <p:spPr>
          <a:xfrm>
            <a:off x="1148135" y="3951058"/>
            <a:ext cx="615553" cy="684076"/>
          </a:xfrm>
          <a:prstGeom prst="rect">
            <a:avLst/>
          </a:prstGeom>
          <a:noFill/>
        </p:spPr>
        <p:txBody>
          <a:bodyPr vert="eaVert" wrap="square" rtlCol="0">
            <a:spAutoFit/>
          </a:bodyPr>
          <a:lstStyle/>
          <a:p>
            <a:pPr algn="ctr"/>
            <a:r>
              <a:rPr lang="en-US" altLang="zh-CN" sz="2800" b="1" smtClean="0"/>
              <a:t>…</a:t>
            </a:r>
            <a:endParaRPr lang="zh-CN" altLang="en-US" sz="2800" b="1"/>
          </a:p>
        </p:txBody>
      </p:sp>
      <p:sp>
        <p:nvSpPr>
          <p:cNvPr id="15" name="矩形 14"/>
          <p:cNvSpPr/>
          <p:nvPr/>
        </p:nvSpPr>
        <p:spPr>
          <a:xfrm>
            <a:off x="738364" y="5157192"/>
            <a:ext cx="1241092" cy="1061814"/>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Client-n</a:t>
            </a:r>
            <a:endParaRPr lang="zh-CN" altLang="en-US" sz="2400"/>
          </a:p>
        </p:txBody>
      </p:sp>
      <p:cxnSp>
        <p:nvCxnSpPr>
          <p:cNvPr id="17" name="直接箭头连接符 16"/>
          <p:cNvCxnSpPr/>
          <p:nvPr/>
        </p:nvCxnSpPr>
        <p:spPr>
          <a:xfrm>
            <a:off x="6228184" y="4380844"/>
            <a:ext cx="445462" cy="54458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0"/>
            <a:endCxn id="7" idx="4"/>
          </p:cNvCxnSpPr>
          <p:nvPr/>
        </p:nvCxnSpPr>
        <p:spPr>
          <a:xfrm flipV="1">
            <a:off x="7488324" y="3969060"/>
            <a:ext cx="0" cy="68407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27484" y="5579250"/>
            <a:ext cx="720080" cy="369332"/>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rPr>
              <a:t>等待</a:t>
            </a:r>
            <a:endParaRPr lang="zh-CN" altLang="en-US">
              <a:latin typeface="宋体" panose="02010600030101010101" pitchFamily="2" charset="-122"/>
              <a:ea typeface="宋体" panose="02010600030101010101" pitchFamily="2" charset="-122"/>
            </a:endParaRPr>
          </a:p>
        </p:txBody>
      </p:sp>
      <p:sp>
        <p:nvSpPr>
          <p:cNvPr id="22" name="TextBox 21"/>
          <p:cNvSpPr txBox="1"/>
          <p:nvPr/>
        </p:nvSpPr>
        <p:spPr>
          <a:xfrm>
            <a:off x="2044690" y="764704"/>
            <a:ext cx="5911685" cy="584775"/>
          </a:xfrm>
          <a:prstGeom prst="rect">
            <a:avLst/>
          </a:prstGeom>
          <a:noFill/>
        </p:spPr>
        <p:txBody>
          <a:bodyPr wrap="square" rtlCol="0">
            <a:spAutoFit/>
          </a:bodyPr>
          <a:lstStyle/>
          <a:p>
            <a:pPr algn="ctr"/>
            <a:r>
              <a:rPr lang="en-US" altLang="zh-CN" sz="3200" b="1" smtClean="0">
                <a:ea typeface="宋体" panose="02010600030101010101" pitchFamily="2" charset="-122"/>
              </a:rPr>
              <a:t>IO</a:t>
            </a:r>
            <a:r>
              <a:rPr lang="zh-CN" altLang="en-US" sz="3200" b="1" smtClean="0">
                <a:ea typeface="宋体" panose="02010600030101010101" pitchFamily="2" charset="-122"/>
              </a:rPr>
              <a:t>单线程阻塞式访问网络</a:t>
            </a:r>
            <a:r>
              <a:rPr lang="en-US" altLang="zh-CN" sz="3200" b="1" smtClean="0">
                <a:ea typeface="宋体" panose="02010600030101010101" pitchFamily="2" charset="-122"/>
              </a:rPr>
              <a:t>Server</a:t>
            </a:r>
            <a:endParaRPr lang="zh-CN" altLang="en-US" sz="3200" b="1">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3072" y="1484784"/>
            <a:ext cx="1288648" cy="2088232"/>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Client-1</a:t>
            </a:r>
            <a:endParaRPr lang="zh-CN" altLang="en-US" sz="2400"/>
          </a:p>
        </p:txBody>
      </p:sp>
      <p:sp>
        <p:nvSpPr>
          <p:cNvPr id="5" name="矩形 4"/>
          <p:cNvSpPr/>
          <p:nvPr/>
        </p:nvSpPr>
        <p:spPr>
          <a:xfrm>
            <a:off x="6012160" y="1844824"/>
            <a:ext cx="2736304" cy="4608512"/>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 name="TextBox 5"/>
          <p:cNvSpPr txBox="1"/>
          <p:nvPr/>
        </p:nvSpPr>
        <p:spPr>
          <a:xfrm>
            <a:off x="6732240" y="1988840"/>
            <a:ext cx="1512168" cy="461665"/>
          </a:xfrm>
          <a:prstGeom prst="rect">
            <a:avLst/>
          </a:prstGeom>
          <a:noFill/>
        </p:spPr>
        <p:txBody>
          <a:bodyPr wrap="square" rtlCol="0">
            <a:spAutoFit/>
          </a:bodyPr>
          <a:lstStyle/>
          <a:p>
            <a:pPr algn="ctr"/>
            <a:r>
              <a:rPr lang="en-US" altLang="zh-CN" sz="2400" smtClean="0">
                <a:solidFill>
                  <a:schemeClr val="bg1"/>
                </a:solidFill>
              </a:rPr>
              <a:t>Server</a:t>
            </a:r>
            <a:endParaRPr lang="zh-CN" altLang="en-US" sz="2400">
              <a:solidFill>
                <a:schemeClr val="bg1"/>
              </a:solidFill>
            </a:endParaRPr>
          </a:p>
        </p:txBody>
      </p:sp>
      <p:sp>
        <p:nvSpPr>
          <p:cNvPr id="7" name="椭圆 6"/>
          <p:cNvSpPr/>
          <p:nvPr/>
        </p:nvSpPr>
        <p:spPr>
          <a:xfrm>
            <a:off x="6336196" y="2708920"/>
            <a:ext cx="2304256" cy="1260140"/>
          </a:xfrm>
          <a:prstGeom prst="ellipse">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rgbClr val="FF0000"/>
                </a:solidFill>
                <a:latin typeface="宋体" panose="02010600030101010101" pitchFamily="2" charset="-122"/>
                <a:ea typeface="宋体" panose="02010600030101010101" pitchFamily="2" charset="-122"/>
              </a:rPr>
              <a:t>用户地址空间</a:t>
            </a:r>
            <a:endParaRPr lang="zh-CN" altLang="en-US" b="1">
              <a:solidFill>
                <a:srgbClr val="FF0000"/>
              </a:solidFill>
              <a:latin typeface="宋体" panose="02010600030101010101" pitchFamily="2" charset="-122"/>
              <a:ea typeface="宋体" panose="02010600030101010101" pitchFamily="2" charset="-122"/>
            </a:endParaRPr>
          </a:p>
        </p:txBody>
      </p:sp>
      <p:sp>
        <p:nvSpPr>
          <p:cNvPr id="9" name="椭圆 8"/>
          <p:cNvSpPr/>
          <p:nvPr/>
        </p:nvSpPr>
        <p:spPr>
          <a:xfrm>
            <a:off x="6336196" y="4653136"/>
            <a:ext cx="2304256" cy="1260140"/>
          </a:xfrm>
          <a:prstGeom prst="ellipse">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FF0000"/>
                </a:solidFill>
                <a:latin typeface="宋体" panose="02010600030101010101" pitchFamily="2" charset="-122"/>
                <a:ea typeface="宋体" panose="02010600030101010101" pitchFamily="2" charset="-122"/>
              </a:rPr>
              <a:t>内核</a:t>
            </a:r>
            <a:r>
              <a:rPr lang="zh-CN" altLang="en-US" b="1" smtClean="0">
                <a:solidFill>
                  <a:srgbClr val="FF0000"/>
                </a:solidFill>
                <a:latin typeface="宋体" panose="02010600030101010101" pitchFamily="2" charset="-122"/>
                <a:ea typeface="宋体" panose="02010600030101010101" pitchFamily="2" charset="-122"/>
              </a:rPr>
              <a:t>地址空间</a:t>
            </a:r>
            <a:endParaRPr lang="zh-CN" altLang="en-US" b="1">
              <a:solidFill>
                <a:srgbClr val="FF0000"/>
              </a:solidFill>
              <a:latin typeface="宋体" panose="02010600030101010101" pitchFamily="2" charset="-122"/>
              <a:ea typeface="宋体" panose="02010600030101010101" pitchFamily="2" charset="-122"/>
            </a:endParaRPr>
          </a:p>
        </p:txBody>
      </p:sp>
      <p:cxnSp>
        <p:nvCxnSpPr>
          <p:cNvPr id="11" name="直接箭头连接符 10"/>
          <p:cNvCxnSpPr/>
          <p:nvPr/>
        </p:nvCxnSpPr>
        <p:spPr>
          <a:xfrm>
            <a:off x="2123728" y="2528900"/>
            <a:ext cx="381642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91880" y="1988840"/>
            <a:ext cx="1584176" cy="369332"/>
          </a:xfrm>
          <a:prstGeom prst="rect">
            <a:avLst/>
          </a:prstGeom>
          <a:noFill/>
        </p:spPr>
        <p:txBody>
          <a:bodyPr wrap="square" rtlCol="0">
            <a:spAutoFit/>
          </a:bodyPr>
          <a:lstStyle/>
          <a:p>
            <a:r>
              <a:rPr lang="en-US" altLang="zh-CN" smtClean="0"/>
              <a:t>read()/write()</a:t>
            </a:r>
            <a:endParaRPr lang="zh-CN" altLang="en-US"/>
          </a:p>
        </p:txBody>
      </p:sp>
      <p:sp>
        <p:nvSpPr>
          <p:cNvPr id="14" name="TextBox 13"/>
          <p:cNvSpPr txBox="1"/>
          <p:nvPr/>
        </p:nvSpPr>
        <p:spPr>
          <a:xfrm>
            <a:off x="1148135" y="3951058"/>
            <a:ext cx="615553" cy="684076"/>
          </a:xfrm>
          <a:prstGeom prst="rect">
            <a:avLst/>
          </a:prstGeom>
          <a:noFill/>
        </p:spPr>
        <p:txBody>
          <a:bodyPr vert="eaVert" wrap="square" rtlCol="0">
            <a:spAutoFit/>
          </a:bodyPr>
          <a:lstStyle/>
          <a:p>
            <a:pPr algn="ctr"/>
            <a:r>
              <a:rPr lang="en-US" altLang="zh-CN" sz="2800" b="1" smtClean="0"/>
              <a:t>…</a:t>
            </a:r>
            <a:endParaRPr lang="zh-CN" altLang="en-US" sz="2800" b="1"/>
          </a:p>
        </p:txBody>
      </p:sp>
      <p:sp>
        <p:nvSpPr>
          <p:cNvPr id="15" name="矩形 14"/>
          <p:cNvSpPr/>
          <p:nvPr/>
        </p:nvSpPr>
        <p:spPr>
          <a:xfrm>
            <a:off x="738364" y="5157192"/>
            <a:ext cx="1241092" cy="1061814"/>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Client-n</a:t>
            </a:r>
            <a:endParaRPr lang="zh-CN" altLang="en-US" sz="2400"/>
          </a:p>
        </p:txBody>
      </p:sp>
      <p:cxnSp>
        <p:nvCxnSpPr>
          <p:cNvPr id="17" name="直接箭头连接符 16"/>
          <p:cNvCxnSpPr>
            <a:endCxn id="9" idx="2"/>
          </p:cNvCxnSpPr>
          <p:nvPr/>
        </p:nvCxnSpPr>
        <p:spPr>
          <a:xfrm flipV="1">
            <a:off x="6012160" y="5283206"/>
            <a:ext cx="324036" cy="40489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0"/>
            <a:endCxn id="7" idx="4"/>
          </p:cNvCxnSpPr>
          <p:nvPr/>
        </p:nvCxnSpPr>
        <p:spPr>
          <a:xfrm flipV="1">
            <a:off x="7488324" y="3969060"/>
            <a:ext cx="0" cy="68407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668415" y="3807042"/>
            <a:ext cx="615553" cy="684076"/>
          </a:xfrm>
          <a:prstGeom prst="rect">
            <a:avLst/>
          </a:prstGeom>
          <a:noFill/>
        </p:spPr>
        <p:txBody>
          <a:bodyPr vert="eaVert" wrap="square" rtlCol="0">
            <a:spAutoFit/>
          </a:bodyPr>
          <a:lstStyle/>
          <a:p>
            <a:pPr algn="ctr"/>
            <a:r>
              <a:rPr lang="en-US" altLang="zh-CN" sz="2800" b="1" smtClean="0">
                <a:solidFill>
                  <a:srgbClr val="FF0000"/>
                </a:solidFill>
              </a:rPr>
              <a:t>…</a:t>
            </a:r>
            <a:endParaRPr lang="zh-CN" altLang="en-US" sz="2800" b="1">
              <a:solidFill>
                <a:srgbClr val="FF0000"/>
              </a:solidFill>
            </a:endParaRPr>
          </a:p>
        </p:txBody>
      </p:sp>
      <p:cxnSp>
        <p:nvCxnSpPr>
          <p:cNvPr id="18" name="直接箭头连接符 17"/>
          <p:cNvCxnSpPr/>
          <p:nvPr/>
        </p:nvCxnSpPr>
        <p:spPr>
          <a:xfrm>
            <a:off x="2051720" y="5688099"/>
            <a:ext cx="388843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419872" y="5148039"/>
            <a:ext cx="1584176" cy="369332"/>
          </a:xfrm>
          <a:prstGeom prst="rect">
            <a:avLst/>
          </a:prstGeom>
          <a:noFill/>
        </p:spPr>
        <p:txBody>
          <a:bodyPr wrap="square" rtlCol="0">
            <a:spAutoFit/>
          </a:bodyPr>
          <a:lstStyle/>
          <a:p>
            <a:r>
              <a:rPr lang="en-US" altLang="zh-CN" smtClean="0"/>
              <a:t>read()/write()</a:t>
            </a:r>
            <a:endParaRPr lang="zh-CN" altLang="en-US"/>
          </a:p>
        </p:txBody>
      </p:sp>
      <p:sp>
        <p:nvSpPr>
          <p:cNvPr id="22" name="TextBox 21"/>
          <p:cNvSpPr txBox="1"/>
          <p:nvPr/>
        </p:nvSpPr>
        <p:spPr>
          <a:xfrm>
            <a:off x="1619672" y="764704"/>
            <a:ext cx="6342665" cy="584775"/>
          </a:xfrm>
          <a:prstGeom prst="rect">
            <a:avLst/>
          </a:prstGeom>
          <a:noFill/>
        </p:spPr>
        <p:txBody>
          <a:bodyPr wrap="square" rtlCol="0">
            <a:spAutoFit/>
          </a:bodyPr>
          <a:lstStyle/>
          <a:p>
            <a:pPr algn="ctr"/>
            <a:r>
              <a:rPr lang="en-US" altLang="zh-CN" sz="3200" b="1" smtClean="0">
                <a:ea typeface="宋体" panose="02010600030101010101" pitchFamily="2" charset="-122"/>
              </a:rPr>
              <a:t>IO</a:t>
            </a:r>
            <a:r>
              <a:rPr lang="zh-CN" altLang="en-US" sz="3200" b="1" smtClean="0">
                <a:ea typeface="宋体" panose="02010600030101010101" pitchFamily="2" charset="-122"/>
              </a:rPr>
              <a:t>多线程阻塞式访问网络</a:t>
            </a:r>
            <a:r>
              <a:rPr lang="en-US" altLang="zh-CN" sz="3200" b="1" smtClean="0">
                <a:ea typeface="宋体" panose="02010600030101010101" pitchFamily="2" charset="-122"/>
              </a:rPr>
              <a:t>Server</a:t>
            </a:r>
            <a:endParaRPr lang="zh-CN" altLang="en-US" sz="3200" b="1">
              <a:ea typeface="宋体" panose="02010600030101010101" pitchFamily="2" charset="-122"/>
            </a:endParaRPr>
          </a:p>
        </p:txBody>
      </p:sp>
      <p:cxnSp>
        <p:nvCxnSpPr>
          <p:cNvPr id="26" name="直接箭头连接符 25"/>
          <p:cNvCxnSpPr/>
          <p:nvPr/>
        </p:nvCxnSpPr>
        <p:spPr>
          <a:xfrm>
            <a:off x="6012160" y="2708920"/>
            <a:ext cx="324036" cy="244827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236" y="1484784"/>
            <a:ext cx="1288648" cy="2088232"/>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Client-1</a:t>
            </a:r>
            <a:endParaRPr lang="zh-CN" altLang="en-US" sz="2400"/>
          </a:p>
        </p:txBody>
      </p:sp>
      <p:sp>
        <p:nvSpPr>
          <p:cNvPr id="5" name="矩形 4"/>
          <p:cNvSpPr/>
          <p:nvPr/>
        </p:nvSpPr>
        <p:spPr>
          <a:xfrm>
            <a:off x="6084168" y="1844824"/>
            <a:ext cx="2664296" cy="4608512"/>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 name="TextBox 5"/>
          <p:cNvSpPr txBox="1"/>
          <p:nvPr/>
        </p:nvSpPr>
        <p:spPr>
          <a:xfrm>
            <a:off x="6732240" y="1988840"/>
            <a:ext cx="1512168" cy="461665"/>
          </a:xfrm>
          <a:prstGeom prst="rect">
            <a:avLst/>
          </a:prstGeom>
          <a:noFill/>
        </p:spPr>
        <p:txBody>
          <a:bodyPr wrap="square" rtlCol="0">
            <a:spAutoFit/>
          </a:bodyPr>
          <a:lstStyle/>
          <a:p>
            <a:pPr algn="ctr"/>
            <a:r>
              <a:rPr lang="en-US" altLang="zh-CN" sz="2400" smtClean="0">
                <a:solidFill>
                  <a:schemeClr val="bg1"/>
                </a:solidFill>
              </a:rPr>
              <a:t>Server</a:t>
            </a:r>
            <a:endParaRPr lang="zh-CN" altLang="en-US" sz="2400">
              <a:solidFill>
                <a:schemeClr val="bg1"/>
              </a:solidFill>
            </a:endParaRPr>
          </a:p>
        </p:txBody>
      </p:sp>
      <p:sp>
        <p:nvSpPr>
          <p:cNvPr id="7" name="椭圆 6"/>
          <p:cNvSpPr/>
          <p:nvPr/>
        </p:nvSpPr>
        <p:spPr>
          <a:xfrm>
            <a:off x="6336196" y="2708920"/>
            <a:ext cx="2304256" cy="1260140"/>
          </a:xfrm>
          <a:prstGeom prst="ellipse">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rgbClr val="FF0000"/>
                </a:solidFill>
                <a:latin typeface="宋体" panose="02010600030101010101" pitchFamily="2" charset="-122"/>
                <a:ea typeface="宋体" panose="02010600030101010101" pitchFamily="2" charset="-122"/>
              </a:rPr>
              <a:t>用户地址空间</a:t>
            </a:r>
            <a:endParaRPr lang="zh-CN" altLang="en-US" b="1">
              <a:solidFill>
                <a:srgbClr val="FF0000"/>
              </a:solidFill>
              <a:latin typeface="宋体" panose="02010600030101010101" pitchFamily="2" charset="-122"/>
              <a:ea typeface="宋体" panose="02010600030101010101" pitchFamily="2" charset="-122"/>
            </a:endParaRPr>
          </a:p>
        </p:txBody>
      </p:sp>
      <p:sp>
        <p:nvSpPr>
          <p:cNvPr id="9" name="椭圆 8"/>
          <p:cNvSpPr/>
          <p:nvPr/>
        </p:nvSpPr>
        <p:spPr>
          <a:xfrm>
            <a:off x="6336196" y="4653136"/>
            <a:ext cx="2304256" cy="1260140"/>
          </a:xfrm>
          <a:prstGeom prst="ellipse">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FF0000"/>
                </a:solidFill>
                <a:latin typeface="宋体" panose="02010600030101010101" pitchFamily="2" charset="-122"/>
                <a:ea typeface="宋体" panose="02010600030101010101" pitchFamily="2" charset="-122"/>
              </a:rPr>
              <a:t>内核</a:t>
            </a:r>
            <a:r>
              <a:rPr lang="zh-CN" altLang="en-US" b="1" smtClean="0">
                <a:solidFill>
                  <a:srgbClr val="FF0000"/>
                </a:solidFill>
                <a:latin typeface="宋体" panose="02010600030101010101" pitchFamily="2" charset="-122"/>
                <a:ea typeface="宋体" panose="02010600030101010101" pitchFamily="2" charset="-122"/>
              </a:rPr>
              <a:t>地址空间</a:t>
            </a:r>
            <a:endParaRPr lang="zh-CN" altLang="en-US" b="1">
              <a:solidFill>
                <a:srgbClr val="FF0000"/>
              </a:solidFill>
              <a:latin typeface="宋体" panose="02010600030101010101" pitchFamily="2" charset="-122"/>
              <a:ea typeface="宋体" panose="02010600030101010101" pitchFamily="2" charset="-122"/>
            </a:endParaRPr>
          </a:p>
        </p:txBody>
      </p:sp>
      <p:sp>
        <p:nvSpPr>
          <p:cNvPr id="14" name="TextBox 13"/>
          <p:cNvSpPr txBox="1"/>
          <p:nvPr/>
        </p:nvSpPr>
        <p:spPr>
          <a:xfrm>
            <a:off x="733299" y="3951058"/>
            <a:ext cx="615553" cy="684076"/>
          </a:xfrm>
          <a:prstGeom prst="rect">
            <a:avLst/>
          </a:prstGeom>
          <a:noFill/>
        </p:spPr>
        <p:txBody>
          <a:bodyPr vert="eaVert" wrap="square" rtlCol="0">
            <a:spAutoFit/>
          </a:bodyPr>
          <a:lstStyle/>
          <a:p>
            <a:pPr algn="ctr"/>
            <a:r>
              <a:rPr lang="en-US" altLang="zh-CN" sz="2800" b="1" smtClean="0"/>
              <a:t>…</a:t>
            </a:r>
            <a:endParaRPr lang="zh-CN" altLang="en-US" sz="2800" b="1"/>
          </a:p>
        </p:txBody>
      </p:sp>
      <p:sp>
        <p:nvSpPr>
          <p:cNvPr id="15" name="矩形 14"/>
          <p:cNvSpPr/>
          <p:nvPr/>
        </p:nvSpPr>
        <p:spPr>
          <a:xfrm>
            <a:off x="323528" y="5157192"/>
            <a:ext cx="1241092" cy="1061814"/>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Client-n</a:t>
            </a:r>
            <a:endParaRPr lang="zh-CN" altLang="en-US" sz="2400"/>
          </a:p>
        </p:txBody>
      </p:sp>
      <p:cxnSp>
        <p:nvCxnSpPr>
          <p:cNvPr id="19" name="直接箭头连接符 18"/>
          <p:cNvCxnSpPr>
            <a:stCxn id="9" idx="0"/>
            <a:endCxn id="7" idx="4"/>
          </p:cNvCxnSpPr>
          <p:nvPr/>
        </p:nvCxnSpPr>
        <p:spPr>
          <a:xfrm flipV="1">
            <a:off x="7488324" y="3969060"/>
            <a:ext cx="0" cy="68407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44690" y="764704"/>
            <a:ext cx="5839677" cy="584775"/>
          </a:xfrm>
          <a:prstGeom prst="rect">
            <a:avLst/>
          </a:prstGeom>
          <a:noFill/>
        </p:spPr>
        <p:txBody>
          <a:bodyPr wrap="square" rtlCol="0">
            <a:spAutoFit/>
          </a:bodyPr>
          <a:lstStyle/>
          <a:p>
            <a:pPr algn="ctr"/>
            <a:r>
              <a:rPr lang="en-US" altLang="zh-CN" sz="3200" b="1" smtClean="0">
                <a:ea typeface="宋体" panose="02010600030101010101" pitchFamily="2" charset="-122"/>
              </a:rPr>
              <a:t>NIO</a:t>
            </a:r>
            <a:r>
              <a:rPr lang="zh-CN" altLang="en-US" sz="3200" b="1" smtClean="0">
                <a:ea typeface="宋体" panose="02010600030101010101" pitchFamily="2" charset="-122"/>
              </a:rPr>
              <a:t>非阻塞式访问网络</a:t>
            </a:r>
            <a:r>
              <a:rPr lang="en-US" altLang="zh-CN" sz="3200" b="1" smtClean="0">
                <a:ea typeface="宋体" panose="02010600030101010101" pitchFamily="2" charset="-122"/>
              </a:rPr>
              <a:t>Server</a:t>
            </a:r>
            <a:endParaRPr lang="zh-CN" altLang="en-US" sz="3200" b="1">
              <a:ea typeface="宋体" panose="02010600030101010101" pitchFamily="2" charset="-122"/>
            </a:endParaRPr>
          </a:p>
        </p:txBody>
      </p:sp>
      <p:sp>
        <p:nvSpPr>
          <p:cNvPr id="10" name="流程图: 准备 9"/>
          <p:cNvSpPr/>
          <p:nvPr/>
        </p:nvSpPr>
        <p:spPr>
          <a:xfrm>
            <a:off x="2981799" y="3008476"/>
            <a:ext cx="1759551" cy="1771595"/>
          </a:xfrm>
          <a:prstGeom prst="flowChartPreparation">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TextBox 12"/>
          <p:cNvSpPr txBox="1"/>
          <p:nvPr/>
        </p:nvSpPr>
        <p:spPr>
          <a:xfrm>
            <a:off x="3059832" y="3432609"/>
            <a:ext cx="1584176" cy="830997"/>
          </a:xfrm>
          <a:prstGeom prst="rect">
            <a:avLst/>
          </a:prstGeom>
          <a:noFill/>
        </p:spPr>
        <p:txBody>
          <a:bodyPr wrap="square" rtlCol="0">
            <a:spAutoFit/>
          </a:bodyPr>
          <a:lstStyle/>
          <a:p>
            <a:pPr algn="ctr"/>
            <a:r>
              <a:rPr lang="en-US" altLang="zh-CN" sz="2400" b="1" smtClean="0">
                <a:ea typeface="宋体" panose="02010600030101010101" pitchFamily="2" charset="-122"/>
              </a:rPr>
              <a:t>Selector</a:t>
            </a:r>
            <a:endParaRPr lang="en-US" altLang="zh-CN" sz="2400" b="1" smtClean="0">
              <a:ea typeface="宋体" panose="02010600030101010101" pitchFamily="2" charset="-122"/>
            </a:endParaRPr>
          </a:p>
          <a:p>
            <a:pPr algn="ctr"/>
            <a:r>
              <a:rPr lang="zh-CN" altLang="en-US" sz="2400" b="1">
                <a:ea typeface="宋体" panose="02010600030101010101" pitchFamily="2" charset="-122"/>
              </a:rPr>
              <a:t>选择器</a:t>
            </a:r>
            <a:endParaRPr lang="zh-CN" altLang="en-US" sz="2400" b="1">
              <a:ea typeface="宋体" panose="02010600030101010101" pitchFamily="2" charset="-122"/>
            </a:endParaRPr>
          </a:p>
        </p:txBody>
      </p:sp>
      <p:cxnSp>
        <p:nvCxnSpPr>
          <p:cNvPr id="23" name="直接箭头连接符 22"/>
          <p:cNvCxnSpPr>
            <a:stCxn id="4" idx="3"/>
          </p:cNvCxnSpPr>
          <p:nvPr/>
        </p:nvCxnSpPr>
        <p:spPr>
          <a:xfrm>
            <a:off x="1636884" y="2528900"/>
            <a:ext cx="1486754" cy="8100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1636884" y="4380844"/>
            <a:ext cx="1486754" cy="130725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044690" y="3893602"/>
            <a:ext cx="615553" cy="684076"/>
          </a:xfrm>
          <a:prstGeom prst="rect">
            <a:avLst/>
          </a:prstGeom>
          <a:noFill/>
        </p:spPr>
        <p:txBody>
          <a:bodyPr vert="eaVert" wrap="square" rtlCol="0">
            <a:spAutoFit/>
          </a:bodyPr>
          <a:lstStyle/>
          <a:p>
            <a:pPr algn="ctr"/>
            <a:r>
              <a:rPr lang="en-US" altLang="zh-CN" sz="2800" b="1" smtClean="0">
                <a:solidFill>
                  <a:srgbClr val="FF0000"/>
                </a:solidFill>
              </a:rPr>
              <a:t>…</a:t>
            </a:r>
            <a:endParaRPr lang="zh-CN" altLang="en-US" sz="2800" b="1">
              <a:solidFill>
                <a:srgbClr val="FF0000"/>
              </a:solidFill>
            </a:endParaRPr>
          </a:p>
        </p:txBody>
      </p:sp>
      <p:cxnSp>
        <p:nvCxnSpPr>
          <p:cNvPr id="28" name="直接箭头连接符 27"/>
          <p:cNvCxnSpPr/>
          <p:nvPr/>
        </p:nvCxnSpPr>
        <p:spPr>
          <a:xfrm>
            <a:off x="4707814" y="3573016"/>
            <a:ext cx="1304346" cy="9042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813358" y="3154324"/>
            <a:ext cx="1270810" cy="369332"/>
          </a:xfrm>
          <a:prstGeom prst="rect">
            <a:avLst/>
          </a:prstGeom>
          <a:noFill/>
        </p:spPr>
        <p:txBody>
          <a:bodyPr wrap="square" rtlCol="0">
            <a:spAutoFit/>
          </a:bodyPr>
          <a:lstStyle/>
          <a:p>
            <a:r>
              <a:rPr lang="zh-CN" altLang="en-US" smtClean="0">
                <a:latin typeface="宋体" panose="02010600030101010101" pitchFamily="2" charset="-122"/>
                <a:ea typeface="宋体" panose="02010600030101010101" pitchFamily="2" charset="-122"/>
              </a:rPr>
              <a:t>准备就绪</a:t>
            </a:r>
            <a:endParaRPr lang="zh-CN" altLang="en-US">
              <a:latin typeface="宋体" panose="02010600030101010101" pitchFamily="2" charset="-122"/>
              <a:ea typeface="宋体" panose="02010600030101010101" pitchFamily="2" charset="-122"/>
            </a:endParaRPr>
          </a:p>
        </p:txBody>
      </p:sp>
      <p:sp>
        <p:nvSpPr>
          <p:cNvPr id="35" name="TextBox 34"/>
          <p:cNvSpPr txBox="1"/>
          <p:nvPr/>
        </p:nvSpPr>
        <p:spPr>
          <a:xfrm rot="1680000">
            <a:off x="1964987" y="2579187"/>
            <a:ext cx="1078948" cy="369332"/>
          </a:xfrm>
          <a:prstGeom prst="rect">
            <a:avLst/>
          </a:prstGeom>
          <a:noFill/>
        </p:spPr>
        <p:txBody>
          <a:bodyPr wrap="square" rtlCol="0">
            <a:spAutoFit/>
          </a:bodyPr>
          <a:lstStyle/>
          <a:p>
            <a:r>
              <a:rPr lang="en-US" altLang="zh-CN" smtClean="0"/>
              <a:t>Channel</a:t>
            </a:r>
            <a:endParaRPr lang="zh-CN" altLang="en-US"/>
          </a:p>
        </p:txBody>
      </p:sp>
      <p:cxnSp>
        <p:nvCxnSpPr>
          <p:cNvPr id="38" name="直接箭头连接符 37"/>
          <p:cNvCxnSpPr/>
          <p:nvPr/>
        </p:nvCxnSpPr>
        <p:spPr>
          <a:xfrm>
            <a:off x="6084168" y="3663442"/>
            <a:ext cx="474759" cy="126198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5536" y="1840745"/>
            <a:ext cx="8280919" cy="3600986"/>
          </a:xfrm>
          <a:prstGeom prst="rect">
            <a:avLst/>
          </a:prstGeom>
          <a:noFill/>
        </p:spPr>
        <p:txBody>
          <a:bodyPr wrap="square" rtlCol="0">
            <a:spAutoFit/>
          </a:bodyPr>
          <a:lstStyle/>
          <a:p>
            <a:pPr marL="457200" indent="-457200">
              <a:buFont typeface="Wingdings" panose="05000000000000000000" pitchFamily="2" charset="2"/>
              <a:buChar char="l"/>
            </a:pPr>
            <a:r>
              <a:rPr lang="en-US" altLang="zh-CN" sz="2400" b="1" smtClean="0">
                <a:ea typeface="宋体" panose="02010600030101010101" pitchFamily="2" charset="-122"/>
              </a:rPr>
              <a:t>Java </a:t>
            </a:r>
            <a:r>
              <a:rPr lang="zh-CN" altLang="en-US" sz="2400" b="1" smtClean="0">
                <a:ea typeface="宋体" panose="02010600030101010101" pitchFamily="2" charset="-122"/>
              </a:rPr>
              <a:t>为 </a:t>
            </a:r>
            <a:r>
              <a:rPr lang="en-US" altLang="zh-CN" sz="2400" b="1" smtClean="0">
                <a:ea typeface="宋体" panose="02010600030101010101" pitchFamily="2" charset="-122"/>
              </a:rPr>
              <a:t>Channel </a:t>
            </a:r>
            <a:r>
              <a:rPr lang="zh-CN" altLang="en-US" sz="2400" b="1" smtClean="0">
                <a:ea typeface="宋体" panose="02010600030101010101" pitchFamily="2" charset="-122"/>
              </a:rPr>
              <a:t>接口提供的最主要实现类如下：</a:t>
            </a:r>
            <a:endParaRPr lang="en-US" altLang="zh-CN" sz="2400" b="1">
              <a:ea typeface="宋体" panose="02010600030101010101" pitchFamily="2" charset="-122"/>
            </a:endParaRPr>
          </a:p>
          <a:p>
            <a:pPr marL="457200" indent="-457200">
              <a:buFont typeface="Wingdings" panose="05000000000000000000" pitchFamily="2" charset="2"/>
              <a:buChar char="l"/>
            </a:pPr>
            <a:endParaRPr lang="en-US" altLang="zh-CN" sz="2400" b="1" smtClean="0">
              <a:ea typeface="宋体" panose="02010600030101010101" pitchFamily="2" charset="-122"/>
            </a:endParaRPr>
          </a:p>
          <a:p>
            <a:pPr marL="742950" lvl="1" indent="-285750">
              <a:lnSpc>
                <a:spcPct val="150000"/>
              </a:lnSpc>
              <a:buFont typeface="Wingdings" panose="05000000000000000000" pitchFamily="2" charset="2"/>
              <a:buChar char="Ø"/>
            </a:pPr>
            <a:r>
              <a:rPr lang="en-US" altLang="zh-CN" sz="2400" b="1" smtClean="0">
                <a:solidFill>
                  <a:srgbClr val="C00000"/>
                </a:solidFill>
                <a:ea typeface="宋体" panose="02010600030101010101" pitchFamily="2" charset="-122"/>
              </a:rPr>
              <a:t> FileChannel</a:t>
            </a:r>
            <a:r>
              <a:rPr lang="zh-CN" altLang="en-US" sz="2400" smtClean="0">
                <a:ea typeface="宋体" panose="02010600030101010101" pitchFamily="2" charset="-122"/>
              </a:rPr>
              <a:t>：用于读取、写入、映射和操作文件的通道</a:t>
            </a:r>
            <a:endParaRPr lang="zh-CN" altLang="en-US" sz="240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400" b="1" smtClean="0">
                <a:solidFill>
                  <a:srgbClr val="0070C0"/>
                </a:solidFill>
                <a:ea typeface="宋体" panose="02010600030101010101" pitchFamily="2" charset="-122"/>
              </a:rPr>
              <a:t>SocketChannel</a:t>
            </a:r>
            <a:r>
              <a:rPr lang="zh-CN" altLang="en-US" sz="2400" smtClean="0">
                <a:ea typeface="宋体" panose="02010600030101010101" pitchFamily="2" charset="-122"/>
              </a:rPr>
              <a:t>：通过 </a:t>
            </a:r>
            <a:r>
              <a:rPr lang="en-US" altLang="zh-CN" sz="2400" smtClean="0">
                <a:ea typeface="宋体" panose="02010600030101010101" pitchFamily="2" charset="-122"/>
              </a:rPr>
              <a:t>TCP </a:t>
            </a:r>
            <a:r>
              <a:rPr lang="zh-CN" altLang="en-US" sz="2400" smtClean="0">
                <a:ea typeface="宋体" panose="02010600030101010101" pitchFamily="2" charset="-122"/>
              </a:rPr>
              <a:t>读写</a:t>
            </a:r>
            <a:r>
              <a:rPr lang="zh-CN" altLang="en-US" sz="2400">
                <a:ea typeface="宋体" panose="02010600030101010101" pitchFamily="2" charset="-122"/>
              </a:rPr>
              <a:t>网络中的</a:t>
            </a:r>
            <a:r>
              <a:rPr lang="zh-CN" altLang="en-US" sz="2400" smtClean="0">
                <a:ea typeface="宋体" panose="02010600030101010101" pitchFamily="2" charset="-122"/>
              </a:rPr>
              <a:t>数据 </a:t>
            </a:r>
            <a:endParaRPr lang="zh-CN" altLang="en-US" sz="240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400" b="1" smtClean="0">
                <a:solidFill>
                  <a:srgbClr val="0070C0"/>
                </a:solidFill>
                <a:ea typeface="宋体" panose="02010600030101010101" pitchFamily="2" charset="-122"/>
              </a:rPr>
              <a:t>ServerSocketChannel</a:t>
            </a:r>
            <a:r>
              <a:rPr lang="zh-CN" altLang="en-US" sz="2400">
                <a:ea typeface="宋体" panose="02010600030101010101" pitchFamily="2" charset="-122"/>
              </a:rPr>
              <a:t>：可以监听新进来</a:t>
            </a:r>
            <a:r>
              <a:rPr lang="zh-CN" altLang="en-US" sz="2400" smtClean="0">
                <a:ea typeface="宋体" panose="02010600030101010101" pitchFamily="2" charset="-122"/>
              </a:rPr>
              <a:t>的 </a:t>
            </a:r>
            <a:r>
              <a:rPr lang="en-US" altLang="zh-CN" sz="2400" smtClean="0">
                <a:ea typeface="宋体" panose="02010600030101010101" pitchFamily="2" charset="-122"/>
              </a:rPr>
              <a:t>TCP </a:t>
            </a:r>
            <a:r>
              <a:rPr lang="zh-CN" altLang="en-US" sz="2400" smtClean="0">
                <a:ea typeface="宋体" panose="02010600030101010101" pitchFamily="2" charset="-122"/>
              </a:rPr>
              <a:t>连接，对</a:t>
            </a:r>
            <a:r>
              <a:rPr lang="zh-CN" altLang="en-US" sz="2400">
                <a:ea typeface="宋体" panose="02010600030101010101" pitchFamily="2" charset="-122"/>
              </a:rPr>
              <a:t>每一个新进来的连接都会创建一</a:t>
            </a:r>
            <a:r>
              <a:rPr lang="zh-CN" altLang="en-US" sz="2400" smtClean="0">
                <a:ea typeface="宋体" panose="02010600030101010101" pitchFamily="2" charset="-122"/>
              </a:rPr>
              <a:t>个</a:t>
            </a:r>
            <a:r>
              <a:rPr lang="en-US" altLang="zh-CN" sz="2400" smtClean="0">
                <a:ea typeface="宋体" panose="02010600030101010101" pitchFamily="2" charset="-122"/>
              </a:rPr>
              <a:t>SocketChannel</a:t>
            </a:r>
            <a:endParaRPr lang="en-US" altLang="zh-CN" sz="2400" smtClean="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400" b="1" smtClean="0">
                <a:solidFill>
                  <a:srgbClr val="0070C0"/>
                </a:solidFill>
                <a:ea typeface="宋体" panose="02010600030101010101" pitchFamily="2" charset="-122"/>
              </a:rPr>
              <a:t>DatagramChannel</a:t>
            </a:r>
            <a:r>
              <a:rPr lang="zh-CN" altLang="en-US" sz="2400">
                <a:ea typeface="宋体" panose="02010600030101010101" pitchFamily="2" charset="-122"/>
              </a:rPr>
              <a:t>：通过 </a:t>
            </a:r>
            <a:r>
              <a:rPr lang="en-US" altLang="zh-CN" sz="2400">
                <a:ea typeface="宋体" panose="02010600030101010101" pitchFamily="2" charset="-122"/>
              </a:rPr>
              <a:t>UDP </a:t>
            </a:r>
            <a:r>
              <a:rPr lang="zh-CN" altLang="en-US" sz="2400">
                <a:ea typeface="宋体" panose="02010600030101010101" pitchFamily="2" charset="-122"/>
              </a:rPr>
              <a:t>读写网络中的</a:t>
            </a:r>
            <a:r>
              <a:rPr lang="zh-CN" altLang="en-US" sz="2400" smtClean="0">
                <a:ea typeface="宋体" panose="02010600030101010101" pitchFamily="2" charset="-122"/>
              </a:rPr>
              <a:t>数据通道 </a:t>
            </a:r>
            <a:endParaRPr lang="zh-CN" altLang="en-US" sz="2400">
              <a:ea typeface="宋体" panose="02010600030101010101" pitchFamily="2" charset="-122"/>
            </a:endParaRPr>
          </a:p>
        </p:txBody>
      </p:sp>
      <p:sp>
        <p:nvSpPr>
          <p:cNvPr id="6" name="Rectangle 2"/>
          <p:cNvSpPr>
            <a:spLocks noGrp="1" noChangeArrowheads="1"/>
          </p:cNvSpPr>
          <p:nvPr>
            <p:ph type="title"/>
          </p:nvPr>
        </p:nvSpPr>
        <p:spPr>
          <a:xfrm>
            <a:off x="240052" y="785794"/>
            <a:ext cx="8229600" cy="857256"/>
          </a:xfrm>
        </p:spPr>
        <p:txBody>
          <a:bodyPr>
            <a:normAutofit/>
          </a:bodyPr>
          <a:lstStyle/>
          <a:p>
            <a:r>
              <a:rPr lang="zh-CN" altLang="en-US" b="1" smtClean="0">
                <a:latin typeface="+mn-lt"/>
                <a:ea typeface="宋体" panose="02010600030101010101" pitchFamily="2" charset="-122"/>
              </a:rPr>
              <a:t>通道 </a:t>
            </a:r>
            <a:r>
              <a:rPr lang="en-US" altLang="zh-CN" b="1" smtClean="0">
                <a:latin typeface="+mn-lt"/>
                <a:ea typeface="宋体" panose="02010600030101010101" pitchFamily="2" charset="-122"/>
              </a:rPr>
              <a:t>(Channel</a:t>
            </a:r>
            <a:r>
              <a:rPr lang="en-US" altLang="zh-CN" b="1">
                <a:latin typeface="+mn-lt"/>
                <a:ea typeface="宋体" panose="02010600030101010101" pitchFamily="2" charset="-122"/>
              </a:rPr>
              <a:t>)</a:t>
            </a:r>
            <a:endParaRPr lang="zh-CN" altLang="en-US" b="1">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483766" y="764704"/>
            <a:ext cx="4423022" cy="792088"/>
          </a:xfrm>
        </p:spPr>
        <p:txBody>
          <a:bodyPr>
            <a:normAutofit/>
          </a:bodyPr>
          <a:lstStyle/>
          <a:p>
            <a:r>
              <a:rPr kumimoji="1" lang="zh-CN" altLang="en-US" b="1" smtClean="0">
                <a:solidFill>
                  <a:schemeClr val="tx1"/>
                </a:solidFill>
                <a:latin typeface="+mn-lt"/>
                <a:ea typeface="宋体" panose="02010600030101010101" pitchFamily="2" charset="-122"/>
              </a:rPr>
              <a:t>获取通道的</a:t>
            </a:r>
            <a:r>
              <a:rPr kumimoji="1" lang="zh-CN" altLang="en-US" b="1">
                <a:latin typeface="+mn-lt"/>
                <a:ea typeface="宋体" panose="02010600030101010101" pitchFamily="2" charset="-122"/>
              </a:rPr>
              <a:t>三种</a:t>
            </a:r>
            <a:r>
              <a:rPr kumimoji="1" lang="zh-CN" altLang="en-US" b="1" smtClean="0">
                <a:solidFill>
                  <a:schemeClr val="tx1"/>
                </a:solidFill>
                <a:latin typeface="+mn-lt"/>
                <a:ea typeface="宋体" panose="02010600030101010101" pitchFamily="2" charset="-122"/>
              </a:rPr>
              <a:t>方式</a:t>
            </a:r>
            <a:endParaRPr kumimoji="1" lang="zh-CN" altLang="en-US" b="1">
              <a:solidFill>
                <a:schemeClr val="tx1"/>
              </a:solidFill>
              <a:latin typeface="+mn-lt"/>
              <a:ea typeface="宋体" panose="02010600030101010101" pitchFamily="2" charset="-122"/>
            </a:endParaRPr>
          </a:p>
        </p:txBody>
      </p:sp>
      <p:sp>
        <p:nvSpPr>
          <p:cNvPr id="5" name="文本框 4"/>
          <p:cNvSpPr txBox="1"/>
          <p:nvPr/>
        </p:nvSpPr>
        <p:spPr>
          <a:xfrm>
            <a:off x="395537" y="1556792"/>
            <a:ext cx="8496944" cy="4970591"/>
          </a:xfrm>
          <a:prstGeom prst="rect">
            <a:avLst/>
          </a:prstGeom>
          <a:noFill/>
        </p:spPr>
        <p:txBody>
          <a:bodyPr wrap="square" rtlCol="0">
            <a:spAutoFit/>
          </a:bodyPr>
          <a:lstStyle/>
          <a:p>
            <a:pPr marL="457200" indent="-457200">
              <a:buFont typeface="Wingdings" panose="05000000000000000000" pitchFamily="2" charset="2"/>
              <a:buChar char="l"/>
            </a:pPr>
            <a:r>
              <a:rPr lang="zh-CN" altLang="en-US" sz="2400" smtClean="0">
                <a:ea typeface="宋体" panose="02010600030101010101" pitchFamily="2" charset="-122"/>
              </a:rPr>
              <a:t>获取通道的一种方式：对支持通道的对象调用 </a:t>
            </a:r>
            <a:r>
              <a:rPr lang="en-US" altLang="zh-CN" sz="2400" smtClean="0">
                <a:solidFill>
                  <a:srgbClr val="0000FF"/>
                </a:solidFill>
                <a:ea typeface="宋体" panose="02010600030101010101" pitchFamily="2" charset="-122"/>
              </a:rPr>
              <a:t>getChannel() </a:t>
            </a:r>
            <a:r>
              <a:rPr lang="zh-CN" altLang="en-US" sz="2400" smtClean="0">
                <a:ea typeface="宋体" panose="02010600030101010101" pitchFamily="2" charset="-122"/>
              </a:rPr>
              <a:t>方法。支持通道的类如下：</a:t>
            </a:r>
            <a:endParaRPr lang="en-US" altLang="zh-CN" sz="2400" smtClean="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000" smtClean="0">
                <a:ea typeface="宋体" panose="02010600030101010101" pitchFamily="2" charset="-122"/>
              </a:rPr>
              <a:t>FileInputStream</a:t>
            </a:r>
            <a:endParaRPr lang="en-US" altLang="zh-CN" sz="2000" smtClean="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000" smtClean="0">
                <a:ea typeface="宋体" panose="02010600030101010101" pitchFamily="2" charset="-122"/>
              </a:rPr>
              <a:t>FileOutputStream</a:t>
            </a:r>
            <a:endParaRPr lang="en-US" altLang="zh-CN" sz="2000" smtClean="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000" smtClean="0">
                <a:ea typeface="宋体" panose="02010600030101010101" pitchFamily="2" charset="-122"/>
              </a:rPr>
              <a:t>RandomAccessFile</a:t>
            </a:r>
            <a:endParaRPr lang="en-US" altLang="zh-CN" sz="2000" smtClean="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000" smtClean="0">
                <a:ea typeface="宋体" panose="02010600030101010101" pitchFamily="2" charset="-122"/>
              </a:rPr>
              <a:t>Socket</a:t>
            </a:r>
            <a:endParaRPr lang="en-US" altLang="zh-CN" sz="2000" smtClean="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000" smtClean="0">
                <a:ea typeface="宋体" panose="02010600030101010101" pitchFamily="2" charset="-122"/>
              </a:rPr>
              <a:t>ServerSocket</a:t>
            </a:r>
            <a:endParaRPr lang="en-US" altLang="zh-CN" sz="2000" smtClean="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000" smtClean="0">
                <a:ea typeface="宋体" panose="02010600030101010101" pitchFamily="2" charset="-122"/>
              </a:rPr>
              <a:t>DatagramSocket</a:t>
            </a:r>
            <a:endParaRPr lang="en-US" altLang="zh-CN" sz="2400" smtClean="0">
              <a:ea typeface="宋体" panose="02010600030101010101" pitchFamily="2" charset="-122"/>
            </a:endParaRPr>
          </a:p>
          <a:p>
            <a:pPr marL="0" lvl="1" indent="-285750">
              <a:spcBef>
                <a:spcPts val="1800"/>
              </a:spcBef>
              <a:buFont typeface="Wingdings" panose="05000000000000000000" pitchFamily="2" charset="2"/>
              <a:buChar char="l"/>
            </a:pPr>
            <a:r>
              <a:rPr lang="zh-CN" altLang="en-US" sz="2400" smtClean="0">
                <a:ea typeface="宋体" panose="02010600030101010101" pitchFamily="2" charset="-122"/>
              </a:rPr>
              <a:t>获取通道的其他方式：</a:t>
            </a:r>
            <a:r>
              <a:rPr lang="en-US" altLang="zh-CN" sz="2400" smtClean="0">
                <a:ea typeface="宋体" panose="02010600030101010101" pitchFamily="2" charset="-122"/>
              </a:rPr>
              <a:t>(JDK 1.7</a:t>
            </a:r>
            <a:r>
              <a:rPr lang="zh-CN" altLang="en-US" sz="2400" smtClean="0">
                <a:ea typeface="宋体" panose="02010600030101010101" pitchFamily="2" charset="-122"/>
              </a:rPr>
              <a:t>新增</a:t>
            </a:r>
            <a:r>
              <a:rPr lang="en-US" altLang="zh-CN" sz="2400" smtClean="0">
                <a:ea typeface="宋体" panose="02010600030101010101" pitchFamily="2" charset="-122"/>
              </a:rPr>
              <a:t>)</a:t>
            </a:r>
            <a:endParaRPr lang="en-US" altLang="zh-CN" sz="2400" smtClean="0">
              <a:ea typeface="宋体" panose="02010600030101010101" pitchFamily="2" charset="-122"/>
            </a:endParaRPr>
          </a:p>
          <a:p>
            <a:pPr marL="514350" lvl="2" indent="-342900">
              <a:buFont typeface="Wingdings" panose="05000000000000000000" pitchFamily="2" charset="2"/>
              <a:buChar char="Ø"/>
            </a:pPr>
            <a:r>
              <a:rPr lang="zh-CN" altLang="en-US" sz="2000" smtClean="0">
                <a:ea typeface="宋体" panose="02010600030101010101" pitchFamily="2" charset="-122"/>
              </a:rPr>
              <a:t>通过</a:t>
            </a:r>
            <a:r>
              <a:rPr lang="en-US" altLang="zh-CN" sz="2000" smtClean="0">
                <a:ea typeface="宋体" panose="02010600030101010101" pitchFamily="2" charset="-122"/>
              </a:rPr>
              <a:t>XxxChannel</a:t>
            </a:r>
            <a:r>
              <a:rPr lang="zh-CN" altLang="en-US" sz="2000" smtClean="0">
                <a:ea typeface="宋体" panose="02010600030101010101" pitchFamily="2" charset="-122"/>
              </a:rPr>
              <a:t>的</a:t>
            </a:r>
            <a:r>
              <a:rPr lang="zh-CN" altLang="en-US" sz="2000">
                <a:ea typeface="宋体" panose="02010600030101010101" pitchFamily="2" charset="-122"/>
              </a:rPr>
              <a:t>静态方法 </a:t>
            </a:r>
            <a:r>
              <a:rPr lang="en-US" altLang="zh-CN" sz="2000">
                <a:solidFill>
                  <a:srgbClr val="0000FF"/>
                </a:solidFill>
                <a:ea typeface="宋体" panose="02010600030101010101" pitchFamily="2" charset="-122"/>
              </a:rPr>
              <a:t>open() </a:t>
            </a:r>
            <a:r>
              <a:rPr lang="zh-CN" altLang="en-US" sz="2000">
                <a:ea typeface="宋体" panose="02010600030101010101" pitchFamily="2" charset="-122"/>
              </a:rPr>
              <a:t>打开并返回</a:t>
            </a:r>
            <a:r>
              <a:rPr lang="zh-CN" altLang="en-US" sz="2000" smtClean="0">
                <a:ea typeface="宋体" panose="02010600030101010101" pitchFamily="2" charset="-122"/>
              </a:rPr>
              <a:t>指定的</a:t>
            </a:r>
            <a:r>
              <a:rPr lang="en-US" altLang="zh-CN" sz="2000" smtClean="0">
                <a:ea typeface="宋体" panose="02010600030101010101" pitchFamily="2" charset="-122"/>
              </a:rPr>
              <a:t>XxxChannel</a:t>
            </a:r>
            <a:r>
              <a:rPr lang="zh-CN" altLang="en-US" sz="2000" smtClean="0">
                <a:ea typeface="宋体" panose="02010600030101010101" pitchFamily="2" charset="-122"/>
              </a:rPr>
              <a:t>。</a:t>
            </a:r>
            <a:endParaRPr lang="en-US" altLang="zh-CN" sz="2000">
              <a:ea typeface="宋体" panose="02010600030101010101" pitchFamily="2" charset="-122"/>
            </a:endParaRPr>
          </a:p>
          <a:p>
            <a:pPr marL="514350" lvl="2" indent="-342900">
              <a:buFont typeface="Wingdings" panose="05000000000000000000" pitchFamily="2" charset="2"/>
              <a:buChar char="Ø"/>
            </a:pPr>
            <a:r>
              <a:rPr lang="zh-CN" altLang="en-US" sz="2000" smtClean="0">
                <a:ea typeface="宋体" panose="02010600030101010101" pitchFamily="2" charset="-122"/>
              </a:rPr>
              <a:t>使用 </a:t>
            </a:r>
            <a:r>
              <a:rPr lang="en-US" altLang="zh-CN" sz="2000" smtClean="0">
                <a:ea typeface="宋体" panose="02010600030101010101" pitchFamily="2" charset="-122"/>
              </a:rPr>
              <a:t>Files </a:t>
            </a:r>
            <a:r>
              <a:rPr lang="zh-CN" altLang="en-US" sz="2000" smtClean="0">
                <a:ea typeface="宋体" panose="02010600030101010101" pitchFamily="2" charset="-122"/>
              </a:rPr>
              <a:t>工具类的静态方法 </a:t>
            </a:r>
            <a:r>
              <a:rPr lang="en-US" altLang="zh-CN" sz="2000" smtClean="0">
                <a:solidFill>
                  <a:srgbClr val="0000FF"/>
                </a:solidFill>
                <a:ea typeface="宋体" panose="02010600030101010101" pitchFamily="2" charset="-122"/>
              </a:rPr>
              <a:t>newByteChannel() </a:t>
            </a:r>
            <a:r>
              <a:rPr lang="zh-CN" altLang="en-US" sz="2000" smtClean="0">
                <a:ea typeface="宋体" panose="02010600030101010101" pitchFamily="2" charset="-122"/>
              </a:rPr>
              <a:t>获取字节通道</a:t>
            </a:r>
            <a:endParaRPr lang="en-US" altLang="zh-CN" sz="2000" smtClean="0">
              <a:ea typeface="宋体" panose="02010600030101010101" pitchFamily="2" charset="-122"/>
            </a:endParaRPr>
          </a:p>
        </p:txBody>
      </p:sp>
      <p:sp>
        <p:nvSpPr>
          <p:cNvPr id="3" name="矩形 2"/>
          <p:cNvSpPr/>
          <p:nvPr/>
        </p:nvSpPr>
        <p:spPr>
          <a:xfrm>
            <a:off x="827584" y="2420888"/>
            <a:ext cx="3024336" cy="129614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a:stCxn id="3" idx="3"/>
          </p:cNvCxnSpPr>
          <p:nvPr/>
        </p:nvCxnSpPr>
        <p:spPr>
          <a:xfrm>
            <a:off x="3851920" y="3068960"/>
            <a:ext cx="648072" cy="0"/>
          </a:xfrm>
          <a:prstGeom prst="straightConnector1">
            <a:avLst/>
          </a:prstGeom>
          <a:ln w="15875">
            <a:solidFill>
              <a:schemeClr val="bg2">
                <a:lumMod val="9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44009" y="2852936"/>
            <a:ext cx="2088231" cy="369332"/>
          </a:xfrm>
          <a:prstGeom prst="rect">
            <a:avLst/>
          </a:prstGeom>
          <a:noFill/>
        </p:spPr>
        <p:txBody>
          <a:bodyPr wrap="square" rtlCol="0">
            <a:spAutoFit/>
          </a:bodyPr>
          <a:lstStyle/>
          <a:p>
            <a:r>
              <a:rPr lang="en-US" altLang="zh-CN" smtClean="0">
                <a:solidFill>
                  <a:schemeClr val="bg1">
                    <a:lumMod val="85000"/>
                  </a:schemeClr>
                </a:solidFill>
              </a:rPr>
              <a:t>FileChannel</a:t>
            </a:r>
            <a:endParaRPr lang="zh-CN" altLang="en-US">
              <a:solidFill>
                <a:schemeClr val="bg1">
                  <a:lumMod val="85000"/>
                </a:schemeClr>
              </a:solidFill>
            </a:endParaRPr>
          </a:p>
        </p:txBody>
      </p:sp>
      <p:sp>
        <p:nvSpPr>
          <p:cNvPr id="20" name="TextBox 19"/>
          <p:cNvSpPr txBox="1"/>
          <p:nvPr/>
        </p:nvSpPr>
        <p:spPr>
          <a:xfrm>
            <a:off x="4630399" y="3808427"/>
            <a:ext cx="2088231" cy="369332"/>
          </a:xfrm>
          <a:prstGeom prst="rect">
            <a:avLst/>
          </a:prstGeom>
          <a:noFill/>
        </p:spPr>
        <p:txBody>
          <a:bodyPr wrap="square" rtlCol="0">
            <a:spAutoFit/>
          </a:bodyPr>
          <a:lstStyle/>
          <a:p>
            <a:r>
              <a:rPr lang="en-US" altLang="zh-CN" smtClean="0">
                <a:solidFill>
                  <a:schemeClr val="bg1">
                    <a:lumMod val="85000"/>
                  </a:schemeClr>
                </a:solidFill>
              </a:rPr>
              <a:t>SocketChannel</a:t>
            </a:r>
            <a:endParaRPr lang="zh-CN" altLang="en-US">
              <a:solidFill>
                <a:schemeClr val="bg1">
                  <a:lumMod val="85000"/>
                </a:schemeClr>
              </a:solidFill>
            </a:endParaRPr>
          </a:p>
        </p:txBody>
      </p:sp>
      <p:sp>
        <p:nvSpPr>
          <p:cNvPr id="21" name="TextBox 20"/>
          <p:cNvSpPr txBox="1"/>
          <p:nvPr/>
        </p:nvSpPr>
        <p:spPr>
          <a:xfrm>
            <a:off x="4529972" y="4672171"/>
            <a:ext cx="2376264" cy="369332"/>
          </a:xfrm>
          <a:prstGeom prst="rect">
            <a:avLst/>
          </a:prstGeom>
          <a:noFill/>
        </p:spPr>
        <p:txBody>
          <a:bodyPr wrap="square" rtlCol="0">
            <a:spAutoFit/>
          </a:bodyPr>
          <a:lstStyle/>
          <a:p>
            <a:r>
              <a:rPr lang="en-US" altLang="zh-CN" smtClean="0">
                <a:solidFill>
                  <a:schemeClr val="bg1">
                    <a:lumMod val="85000"/>
                  </a:schemeClr>
                </a:solidFill>
              </a:rPr>
              <a:t>DatagramChannel</a:t>
            </a:r>
            <a:endParaRPr lang="zh-CN" altLang="en-US">
              <a:solidFill>
                <a:schemeClr val="bg1">
                  <a:lumMod val="85000"/>
                </a:schemeClr>
              </a:solidFill>
            </a:endParaRPr>
          </a:p>
        </p:txBody>
      </p:sp>
      <p:sp>
        <p:nvSpPr>
          <p:cNvPr id="22" name="TextBox 21"/>
          <p:cNvSpPr txBox="1"/>
          <p:nvPr/>
        </p:nvSpPr>
        <p:spPr>
          <a:xfrm>
            <a:off x="4530524" y="4252446"/>
            <a:ext cx="2376264" cy="369332"/>
          </a:xfrm>
          <a:prstGeom prst="rect">
            <a:avLst/>
          </a:prstGeom>
          <a:noFill/>
        </p:spPr>
        <p:txBody>
          <a:bodyPr wrap="square" rtlCol="0">
            <a:spAutoFit/>
          </a:bodyPr>
          <a:lstStyle/>
          <a:p>
            <a:r>
              <a:rPr lang="en-US" altLang="zh-CN" smtClean="0">
                <a:solidFill>
                  <a:schemeClr val="bg1">
                    <a:lumMod val="85000"/>
                  </a:schemeClr>
                </a:solidFill>
              </a:rPr>
              <a:t>ServerSocketChannel</a:t>
            </a:r>
            <a:endParaRPr lang="zh-CN" altLang="en-US">
              <a:solidFill>
                <a:schemeClr val="bg1">
                  <a:lumMod val="85000"/>
                </a:schemeClr>
              </a:solidFill>
            </a:endParaRPr>
          </a:p>
        </p:txBody>
      </p:sp>
      <p:cxnSp>
        <p:nvCxnSpPr>
          <p:cNvPr id="23" name="直接箭头连接符 22"/>
          <p:cNvCxnSpPr/>
          <p:nvPr/>
        </p:nvCxnSpPr>
        <p:spPr>
          <a:xfrm>
            <a:off x="2663788" y="4437112"/>
            <a:ext cx="1836204" cy="0"/>
          </a:xfrm>
          <a:prstGeom prst="straightConnector1">
            <a:avLst/>
          </a:prstGeom>
          <a:ln w="15875">
            <a:solidFill>
              <a:schemeClr val="bg2">
                <a:lumMod val="9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2015716" y="3993093"/>
            <a:ext cx="2614683" cy="0"/>
          </a:xfrm>
          <a:prstGeom prst="straightConnector1">
            <a:avLst/>
          </a:prstGeom>
          <a:ln w="15875">
            <a:solidFill>
              <a:schemeClr val="bg2">
                <a:lumMod val="9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3059832" y="4856837"/>
            <a:ext cx="1440160" cy="12323"/>
          </a:xfrm>
          <a:prstGeom prst="straightConnector1">
            <a:avLst/>
          </a:prstGeom>
          <a:ln w="15875">
            <a:solidFill>
              <a:schemeClr val="bg2">
                <a:lumMod val="90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79912" y="3287958"/>
            <a:ext cx="5256584" cy="3519626"/>
          </a:xfrm>
          <a:prstGeom prst="rect">
            <a:avLst/>
          </a:prstGeom>
        </p:spPr>
      </p:pic>
      <p:sp>
        <p:nvSpPr>
          <p:cNvPr id="534530" name="Rectangle 2"/>
          <p:cNvSpPr>
            <a:spLocks noGrp="1" noChangeArrowheads="1"/>
          </p:cNvSpPr>
          <p:nvPr>
            <p:ph type="title"/>
          </p:nvPr>
        </p:nvSpPr>
        <p:spPr>
          <a:xfrm>
            <a:off x="2627784" y="836712"/>
            <a:ext cx="4437306" cy="792088"/>
          </a:xfrm>
        </p:spPr>
        <p:txBody>
          <a:bodyPr>
            <a:normAutofit/>
          </a:bodyPr>
          <a:lstStyle/>
          <a:p>
            <a:r>
              <a:rPr kumimoji="1" lang="zh-CN" altLang="en-US" b="1" smtClean="0">
                <a:solidFill>
                  <a:schemeClr val="tx1"/>
                </a:solidFill>
                <a:latin typeface="+mn-lt"/>
                <a:ea typeface="宋体" panose="02010600030101010101" pitchFamily="2" charset="-122"/>
              </a:rPr>
              <a:t>选择器 </a:t>
            </a:r>
            <a:r>
              <a:rPr kumimoji="1" lang="en-US" altLang="zh-CN" b="1" smtClean="0">
                <a:solidFill>
                  <a:schemeClr val="tx1"/>
                </a:solidFill>
                <a:latin typeface="+mn-lt"/>
                <a:ea typeface="宋体" panose="02010600030101010101" pitchFamily="2" charset="-122"/>
              </a:rPr>
              <a:t>(Selector)</a:t>
            </a:r>
            <a:endParaRPr kumimoji="1" lang="zh-CN" altLang="en-US" b="1">
              <a:solidFill>
                <a:schemeClr val="tx1"/>
              </a:solidFill>
              <a:latin typeface="+mn-lt"/>
              <a:ea typeface="宋体" panose="02010600030101010101" pitchFamily="2" charset="-122"/>
            </a:endParaRPr>
          </a:p>
        </p:txBody>
      </p:sp>
      <p:sp>
        <p:nvSpPr>
          <p:cNvPr id="4" name="Rectangle 3"/>
          <p:cNvSpPr txBox="1">
            <a:spLocks noChangeArrowheads="1"/>
          </p:cNvSpPr>
          <p:nvPr/>
        </p:nvSpPr>
        <p:spPr>
          <a:xfrm>
            <a:off x="251520" y="1484784"/>
            <a:ext cx="8568952" cy="43971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l"/>
            </a:pPr>
            <a:r>
              <a:rPr lang="zh-CN" altLang="en-US" sz="2400" smtClean="0">
                <a:ea typeface="宋体" panose="02010600030101010101" pitchFamily="2" charset="-122"/>
              </a:rPr>
              <a:t>选择器</a:t>
            </a:r>
            <a:r>
              <a:rPr lang="en-US" altLang="zh-CN" sz="2400" smtClean="0">
                <a:ea typeface="宋体" panose="02010600030101010101" pitchFamily="2" charset="-122"/>
              </a:rPr>
              <a:t>(Selector</a:t>
            </a:r>
            <a:r>
              <a:rPr lang="en-US" altLang="zh-CN" sz="2400">
                <a:ea typeface="宋体" panose="02010600030101010101" pitchFamily="2" charset="-122"/>
              </a:rPr>
              <a:t>)</a:t>
            </a:r>
            <a:r>
              <a:rPr lang="zh-CN" altLang="en-US" sz="2400" smtClean="0">
                <a:ea typeface="宋体" panose="02010600030101010101" pitchFamily="2" charset="-122"/>
              </a:rPr>
              <a:t> 是 </a:t>
            </a:r>
            <a:r>
              <a:rPr lang="en-US" altLang="zh-CN" sz="2400" smtClean="0">
                <a:ea typeface="宋体" panose="02010600030101010101" pitchFamily="2" charset="-122"/>
              </a:rPr>
              <a:t>SelectableChannel </a:t>
            </a:r>
            <a:r>
              <a:rPr lang="zh-CN" altLang="en-US" sz="2400" smtClean="0">
                <a:ea typeface="宋体" panose="02010600030101010101" pitchFamily="2" charset="-122"/>
              </a:rPr>
              <a:t>对象的多路复用器，</a:t>
            </a:r>
            <a:r>
              <a:rPr lang="en-US" altLang="zh-CN" sz="2400" smtClean="0">
                <a:solidFill>
                  <a:srgbClr val="0070C0"/>
                </a:solidFill>
                <a:ea typeface="宋体" panose="02010600030101010101" pitchFamily="2" charset="-122"/>
              </a:rPr>
              <a:t>Selector </a:t>
            </a:r>
            <a:r>
              <a:rPr lang="zh-CN" altLang="en-US" sz="2400" smtClean="0">
                <a:solidFill>
                  <a:srgbClr val="0070C0"/>
                </a:solidFill>
                <a:ea typeface="宋体" panose="02010600030101010101" pitchFamily="2" charset="-122"/>
              </a:rPr>
              <a:t>可以同时监控多个 </a:t>
            </a:r>
            <a:r>
              <a:rPr lang="en-US" altLang="zh-CN" sz="2400" smtClean="0">
                <a:solidFill>
                  <a:srgbClr val="0070C0"/>
                </a:solidFill>
                <a:ea typeface="宋体" panose="02010600030101010101" pitchFamily="2" charset="-122"/>
              </a:rPr>
              <a:t>SelectableChannel </a:t>
            </a:r>
            <a:r>
              <a:rPr lang="zh-CN" altLang="en-US" sz="2400" smtClean="0">
                <a:solidFill>
                  <a:srgbClr val="0070C0"/>
                </a:solidFill>
                <a:ea typeface="宋体" panose="02010600030101010101" pitchFamily="2" charset="-122"/>
              </a:rPr>
              <a:t>的 </a:t>
            </a:r>
            <a:r>
              <a:rPr lang="en-US" altLang="zh-CN" sz="2400" smtClean="0">
                <a:solidFill>
                  <a:srgbClr val="0070C0"/>
                </a:solidFill>
                <a:ea typeface="宋体" panose="02010600030101010101" pitchFamily="2" charset="-122"/>
              </a:rPr>
              <a:t>IO </a:t>
            </a:r>
            <a:r>
              <a:rPr lang="zh-CN" altLang="en-US" sz="2400" smtClean="0">
                <a:solidFill>
                  <a:srgbClr val="0070C0"/>
                </a:solidFill>
                <a:ea typeface="宋体" panose="02010600030101010101" pitchFamily="2" charset="-122"/>
              </a:rPr>
              <a:t>状况</a:t>
            </a:r>
            <a:r>
              <a:rPr lang="zh-CN" altLang="en-US" sz="2400" smtClean="0">
                <a:ea typeface="宋体" panose="02010600030101010101" pitchFamily="2" charset="-122"/>
              </a:rPr>
              <a:t>，也就是说，利用 </a:t>
            </a:r>
            <a:r>
              <a:rPr lang="en-US" altLang="zh-CN" sz="2400" smtClean="0">
                <a:solidFill>
                  <a:srgbClr val="0070C0"/>
                </a:solidFill>
                <a:ea typeface="宋体" panose="02010600030101010101" pitchFamily="2" charset="-122"/>
              </a:rPr>
              <a:t>Selector </a:t>
            </a:r>
            <a:r>
              <a:rPr lang="zh-CN" altLang="en-US" sz="2400" smtClean="0">
                <a:solidFill>
                  <a:srgbClr val="0070C0"/>
                </a:solidFill>
                <a:ea typeface="宋体" panose="02010600030101010101" pitchFamily="2" charset="-122"/>
              </a:rPr>
              <a:t>可使一个单独的线程管理多个 </a:t>
            </a:r>
            <a:r>
              <a:rPr lang="en-US" altLang="zh-CN" sz="2400" smtClean="0">
                <a:solidFill>
                  <a:srgbClr val="0070C0"/>
                </a:solidFill>
                <a:ea typeface="宋体" panose="02010600030101010101" pitchFamily="2" charset="-122"/>
              </a:rPr>
              <a:t>Channel</a:t>
            </a:r>
            <a:r>
              <a:rPr lang="zh-CN" altLang="en-US" sz="2400" smtClean="0">
                <a:solidFill>
                  <a:srgbClr val="0070C0"/>
                </a:solidFill>
                <a:ea typeface="宋体" panose="02010600030101010101" pitchFamily="2" charset="-122"/>
              </a:rPr>
              <a:t>。</a:t>
            </a:r>
            <a:r>
              <a:rPr lang="en-US" altLang="zh-CN" sz="2400" smtClean="0">
                <a:solidFill>
                  <a:srgbClr val="FF0000"/>
                </a:solidFill>
                <a:ea typeface="宋体" panose="02010600030101010101" pitchFamily="2" charset="-122"/>
              </a:rPr>
              <a:t>Selector </a:t>
            </a:r>
            <a:r>
              <a:rPr lang="zh-CN" altLang="en-US" sz="2400" smtClean="0">
                <a:solidFill>
                  <a:srgbClr val="FF0000"/>
                </a:solidFill>
                <a:ea typeface="宋体" panose="02010600030101010101" pitchFamily="2" charset="-122"/>
              </a:rPr>
              <a:t>是非阻塞 </a:t>
            </a:r>
            <a:r>
              <a:rPr lang="en-US" altLang="zh-CN" sz="2400" smtClean="0">
                <a:solidFill>
                  <a:srgbClr val="FF0000"/>
                </a:solidFill>
                <a:ea typeface="宋体" panose="02010600030101010101" pitchFamily="2" charset="-122"/>
              </a:rPr>
              <a:t>IO </a:t>
            </a:r>
            <a:r>
              <a:rPr lang="zh-CN" altLang="en-US" sz="2400" smtClean="0">
                <a:solidFill>
                  <a:srgbClr val="FF0000"/>
                </a:solidFill>
                <a:ea typeface="宋体" panose="02010600030101010101" pitchFamily="2" charset="-122"/>
              </a:rPr>
              <a:t>的核心。</a:t>
            </a:r>
            <a:endParaRPr lang="en-US" altLang="zh-CN" sz="2400" smtClean="0">
              <a:solidFill>
                <a:srgbClr val="FF0000"/>
              </a:solidFill>
              <a:ea typeface="宋体" panose="02010600030101010101" pitchFamily="2" charset="-122"/>
            </a:endParaRPr>
          </a:p>
          <a:p>
            <a:pPr>
              <a:lnSpc>
                <a:spcPct val="150000"/>
              </a:lnSpc>
              <a:buFont typeface="Wingdings" panose="05000000000000000000" pitchFamily="2" charset="2"/>
              <a:buChar char="l"/>
            </a:pPr>
            <a:r>
              <a:rPr lang="en-US" altLang="zh-CN" sz="2400" smtClean="0">
                <a:ea typeface="宋体" panose="02010600030101010101" pitchFamily="2" charset="-122"/>
              </a:rPr>
              <a:t>SelectableChannel </a:t>
            </a:r>
            <a:r>
              <a:rPr lang="zh-CN" altLang="en-US" sz="2400" smtClean="0">
                <a:ea typeface="宋体" panose="02010600030101010101" pitchFamily="2" charset="-122"/>
              </a:rPr>
              <a:t>的结构如右图：</a:t>
            </a:r>
            <a:endParaRPr lang="zh-CN" altLang="en-US" sz="2400">
              <a:ea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en-US" altLang="zh-CN" b="1" smtClean="0">
                <a:latin typeface="+mn-lt"/>
                <a:ea typeface="宋体" panose="02010600030101010101" pitchFamily="2" charset="-122"/>
              </a:rPr>
              <a:t>SocketChannel</a:t>
            </a:r>
            <a:endParaRPr kumimoji="1" lang="zh-CN" altLang="en-US" b="1">
              <a:solidFill>
                <a:schemeClr val="tx1"/>
              </a:solidFill>
              <a:latin typeface="+mn-lt"/>
              <a:ea typeface="宋体" panose="02010600030101010101" pitchFamily="2" charset="-122"/>
            </a:endParaRPr>
          </a:p>
        </p:txBody>
      </p:sp>
      <p:sp>
        <p:nvSpPr>
          <p:cNvPr id="3" name="Rectangle 3"/>
          <p:cNvSpPr txBox="1">
            <a:spLocks noChangeArrowheads="1"/>
          </p:cNvSpPr>
          <p:nvPr/>
        </p:nvSpPr>
        <p:spPr>
          <a:xfrm>
            <a:off x="683568" y="1628800"/>
            <a:ext cx="7696200" cy="43971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l"/>
            </a:pPr>
            <a:r>
              <a:rPr lang="en-US" altLang="zh-CN">
                <a:ea typeface="宋体" panose="02010600030101010101" pitchFamily="2" charset="-122"/>
              </a:rPr>
              <a:t>Java NIO</a:t>
            </a:r>
            <a:r>
              <a:rPr lang="zh-CN" altLang="en-US">
                <a:ea typeface="宋体" panose="02010600030101010101" pitchFamily="2" charset="-122"/>
              </a:rPr>
              <a:t>中的</a:t>
            </a:r>
            <a:r>
              <a:rPr lang="en-US" altLang="zh-CN">
                <a:ea typeface="宋体" panose="02010600030101010101" pitchFamily="2" charset="-122"/>
              </a:rPr>
              <a:t>SocketChannel</a:t>
            </a:r>
            <a:r>
              <a:rPr lang="zh-CN" altLang="en-US">
                <a:ea typeface="宋体" panose="02010600030101010101" pitchFamily="2" charset="-122"/>
              </a:rPr>
              <a:t>是一个连接到</a:t>
            </a:r>
            <a:r>
              <a:rPr lang="en-US" altLang="zh-CN">
                <a:ea typeface="宋体" panose="02010600030101010101" pitchFamily="2" charset="-122"/>
              </a:rPr>
              <a:t>TCP</a:t>
            </a:r>
            <a:r>
              <a:rPr lang="zh-CN" altLang="en-US">
                <a:ea typeface="宋体" panose="02010600030101010101" pitchFamily="2" charset="-122"/>
              </a:rPr>
              <a:t>网络套接字的通道</a:t>
            </a:r>
            <a:r>
              <a:rPr lang="zh-CN" altLang="en-US" smtClean="0">
                <a:ea typeface="宋体" panose="02010600030101010101" pitchFamily="2" charset="-122"/>
              </a:rPr>
              <a:t>。</a:t>
            </a:r>
            <a:endParaRPr lang="en-US" altLang="zh-CN" smtClean="0">
              <a:ea typeface="宋体" panose="02010600030101010101" pitchFamily="2" charset="-122"/>
            </a:endParaRPr>
          </a:p>
          <a:p>
            <a:pPr>
              <a:lnSpc>
                <a:spcPct val="150000"/>
              </a:lnSpc>
              <a:buFont typeface="Wingdings" panose="05000000000000000000" pitchFamily="2" charset="2"/>
              <a:buChar char="l"/>
            </a:pPr>
            <a:r>
              <a:rPr lang="zh-CN" altLang="en-US" smtClean="0">
                <a:ea typeface="宋体" panose="02010600030101010101" pitchFamily="2" charset="-122"/>
              </a:rPr>
              <a:t>操作步骤：</a:t>
            </a:r>
            <a:endParaRPr lang="en-US" altLang="zh-CN" smtClean="0">
              <a:ea typeface="宋体" panose="02010600030101010101" pitchFamily="2" charset="-122"/>
            </a:endParaRPr>
          </a:p>
          <a:p>
            <a:pPr lvl="1">
              <a:lnSpc>
                <a:spcPct val="150000"/>
              </a:lnSpc>
              <a:buFont typeface="Wingdings" panose="05000000000000000000" pitchFamily="2" charset="2"/>
              <a:buChar char="Ø"/>
            </a:pPr>
            <a:r>
              <a:rPr lang="zh-CN" altLang="en-US" smtClean="0">
                <a:ea typeface="宋体" panose="02010600030101010101" pitchFamily="2" charset="-122"/>
              </a:rPr>
              <a:t>打开 </a:t>
            </a:r>
            <a:r>
              <a:rPr lang="en-US" altLang="zh-CN" smtClean="0">
                <a:ea typeface="宋体" panose="02010600030101010101" pitchFamily="2" charset="-122"/>
              </a:rPr>
              <a:t>SocketChannel</a:t>
            </a:r>
            <a:endParaRPr lang="en-US" altLang="zh-CN" smtClean="0">
              <a:ea typeface="宋体" panose="02010600030101010101" pitchFamily="2" charset="-122"/>
            </a:endParaRPr>
          </a:p>
          <a:p>
            <a:pPr lvl="1">
              <a:lnSpc>
                <a:spcPct val="150000"/>
              </a:lnSpc>
              <a:buFont typeface="Wingdings" panose="05000000000000000000" pitchFamily="2" charset="2"/>
              <a:buChar char="Ø"/>
            </a:pPr>
            <a:r>
              <a:rPr lang="zh-CN" altLang="en-US" smtClean="0">
                <a:ea typeface="宋体" panose="02010600030101010101" pitchFamily="2" charset="-122"/>
              </a:rPr>
              <a:t>读写数据</a:t>
            </a:r>
            <a:endParaRPr lang="en-US" altLang="zh-CN" smtClean="0">
              <a:ea typeface="宋体" panose="02010600030101010101" pitchFamily="2" charset="-122"/>
            </a:endParaRPr>
          </a:p>
          <a:p>
            <a:pPr lvl="1">
              <a:lnSpc>
                <a:spcPct val="150000"/>
              </a:lnSpc>
              <a:buFont typeface="Wingdings" panose="05000000000000000000" pitchFamily="2" charset="2"/>
              <a:buChar char="Ø"/>
            </a:pPr>
            <a:r>
              <a:rPr lang="zh-CN" altLang="en-US" smtClean="0">
                <a:ea typeface="宋体" panose="02010600030101010101" pitchFamily="2" charset="-122"/>
              </a:rPr>
              <a:t>关闭 </a:t>
            </a:r>
            <a:r>
              <a:rPr lang="en-US" altLang="zh-CN" smtClean="0">
                <a:ea typeface="宋体" panose="02010600030101010101" pitchFamily="2" charset="-122"/>
              </a:rPr>
              <a:t>SocketChannel</a:t>
            </a: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en-US" altLang="zh-CN" b="1" smtClean="0">
                <a:latin typeface="+mn-lt"/>
                <a:ea typeface="宋体" panose="02010600030101010101" pitchFamily="2" charset="-122"/>
              </a:rPr>
              <a:t>ServerSocketChannel</a:t>
            </a:r>
            <a:endParaRPr kumimoji="1" lang="zh-CN" altLang="en-US" b="1">
              <a:solidFill>
                <a:schemeClr val="tx1"/>
              </a:solidFill>
              <a:latin typeface="+mn-lt"/>
              <a:ea typeface="宋体" panose="02010600030101010101" pitchFamily="2" charset="-122"/>
            </a:endParaRPr>
          </a:p>
        </p:txBody>
      </p:sp>
      <p:sp>
        <p:nvSpPr>
          <p:cNvPr id="3" name="Rectangle 3"/>
          <p:cNvSpPr txBox="1">
            <a:spLocks noChangeArrowheads="1"/>
          </p:cNvSpPr>
          <p:nvPr/>
        </p:nvSpPr>
        <p:spPr>
          <a:xfrm>
            <a:off x="683568" y="1628800"/>
            <a:ext cx="7696200" cy="25922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l"/>
            </a:pPr>
            <a:r>
              <a:rPr lang="en-US" altLang="zh-CN">
                <a:ea typeface="宋体" panose="02010600030101010101" pitchFamily="2" charset="-122"/>
              </a:rPr>
              <a:t>Java NIO</a:t>
            </a:r>
            <a:r>
              <a:rPr lang="zh-CN" altLang="en-US">
                <a:ea typeface="宋体" panose="02010600030101010101" pitchFamily="2" charset="-122"/>
              </a:rPr>
              <a:t>中的 </a:t>
            </a:r>
            <a:r>
              <a:rPr lang="en-US" altLang="zh-CN">
                <a:ea typeface="宋体" panose="02010600030101010101" pitchFamily="2" charset="-122"/>
              </a:rPr>
              <a:t>ServerSocketChannel </a:t>
            </a:r>
            <a:r>
              <a:rPr lang="zh-CN" altLang="en-US">
                <a:ea typeface="宋体" panose="02010600030101010101" pitchFamily="2" charset="-122"/>
              </a:rPr>
              <a:t>是一个可以监听新进来的</a:t>
            </a:r>
            <a:r>
              <a:rPr lang="en-US" altLang="zh-CN">
                <a:ea typeface="宋体" panose="02010600030101010101" pitchFamily="2" charset="-122"/>
              </a:rPr>
              <a:t>TCP</a:t>
            </a:r>
            <a:r>
              <a:rPr lang="zh-CN" altLang="en-US">
                <a:ea typeface="宋体" panose="02010600030101010101" pitchFamily="2" charset="-122"/>
              </a:rPr>
              <a:t>连接的通道，就像标准</a:t>
            </a:r>
            <a:r>
              <a:rPr lang="en-US" altLang="zh-CN">
                <a:ea typeface="宋体" panose="02010600030101010101" pitchFamily="2" charset="-122"/>
              </a:rPr>
              <a:t>IO</a:t>
            </a:r>
            <a:r>
              <a:rPr lang="zh-CN" altLang="en-US">
                <a:ea typeface="宋体" panose="02010600030101010101" pitchFamily="2" charset="-122"/>
              </a:rPr>
              <a:t>中的</a:t>
            </a:r>
            <a:r>
              <a:rPr lang="en-US" altLang="zh-CN">
                <a:ea typeface="宋体" panose="02010600030101010101" pitchFamily="2" charset="-122"/>
              </a:rPr>
              <a:t>ServerSocket</a:t>
            </a:r>
            <a:r>
              <a:rPr lang="zh-CN" altLang="en-US">
                <a:ea typeface="宋体" panose="02010600030101010101" pitchFamily="2" charset="-122"/>
              </a:rPr>
              <a:t>一样</a:t>
            </a:r>
            <a:r>
              <a:rPr lang="zh-CN" altLang="en-US" smtClean="0">
                <a:ea typeface="宋体" panose="02010600030101010101" pitchFamily="2" charset="-122"/>
              </a:rPr>
              <a:t>。</a:t>
            </a: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en-US" altLang="zh-CN" b="1" smtClean="0">
                <a:latin typeface="+mn-lt"/>
                <a:ea typeface="宋体" panose="02010600030101010101" pitchFamily="2" charset="-122"/>
              </a:rPr>
              <a:t>DatagramChannel </a:t>
            </a:r>
            <a:endParaRPr kumimoji="1" lang="zh-CN" altLang="en-US" b="1">
              <a:solidFill>
                <a:schemeClr val="tx1"/>
              </a:solidFill>
              <a:latin typeface="+mn-lt"/>
              <a:ea typeface="宋体" panose="02010600030101010101" pitchFamily="2" charset="-122"/>
            </a:endParaRPr>
          </a:p>
        </p:txBody>
      </p:sp>
      <p:sp>
        <p:nvSpPr>
          <p:cNvPr id="3" name="Rectangle 3"/>
          <p:cNvSpPr txBox="1">
            <a:spLocks noChangeArrowheads="1"/>
          </p:cNvSpPr>
          <p:nvPr/>
        </p:nvSpPr>
        <p:spPr>
          <a:xfrm>
            <a:off x="683568" y="1628800"/>
            <a:ext cx="7696200" cy="43971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l"/>
            </a:pPr>
            <a:r>
              <a:rPr lang="en-US" altLang="zh-CN">
                <a:ea typeface="宋体" panose="02010600030101010101" pitchFamily="2" charset="-122"/>
              </a:rPr>
              <a:t>Java NIO</a:t>
            </a:r>
            <a:r>
              <a:rPr lang="zh-CN" altLang="en-US">
                <a:ea typeface="宋体" panose="02010600030101010101" pitchFamily="2" charset="-122"/>
              </a:rPr>
              <a:t>中的</a:t>
            </a:r>
            <a:r>
              <a:rPr lang="en-US" altLang="zh-CN">
                <a:ea typeface="宋体" panose="02010600030101010101" pitchFamily="2" charset="-122"/>
              </a:rPr>
              <a:t>DatagramChannel</a:t>
            </a:r>
            <a:r>
              <a:rPr lang="zh-CN" altLang="en-US">
                <a:ea typeface="宋体" panose="02010600030101010101" pitchFamily="2" charset="-122"/>
              </a:rPr>
              <a:t>是一个能收发</a:t>
            </a:r>
            <a:r>
              <a:rPr lang="en-US" altLang="zh-CN">
                <a:ea typeface="宋体" panose="02010600030101010101" pitchFamily="2" charset="-122"/>
              </a:rPr>
              <a:t>UDP</a:t>
            </a:r>
            <a:r>
              <a:rPr lang="zh-CN" altLang="en-US">
                <a:ea typeface="宋体" panose="02010600030101010101" pitchFamily="2" charset="-122"/>
              </a:rPr>
              <a:t>包的通道</a:t>
            </a:r>
            <a:r>
              <a:rPr lang="zh-CN" altLang="en-US" smtClean="0">
                <a:ea typeface="宋体" panose="02010600030101010101" pitchFamily="2" charset="-122"/>
              </a:rPr>
              <a:t>。</a:t>
            </a:r>
            <a:endParaRPr lang="en-US" altLang="zh-CN" smtClean="0">
              <a:ea typeface="宋体" panose="02010600030101010101" pitchFamily="2" charset="-122"/>
            </a:endParaRPr>
          </a:p>
          <a:p>
            <a:pPr>
              <a:lnSpc>
                <a:spcPct val="150000"/>
              </a:lnSpc>
              <a:buFont typeface="Wingdings" panose="05000000000000000000" pitchFamily="2" charset="2"/>
              <a:buChar char="l"/>
            </a:pPr>
            <a:r>
              <a:rPr lang="zh-CN" altLang="en-US">
                <a:ea typeface="宋体" panose="02010600030101010101" pitchFamily="2" charset="-122"/>
              </a:rPr>
              <a:t>操作步骤：</a:t>
            </a:r>
            <a:endParaRPr lang="en-US" altLang="zh-CN">
              <a:ea typeface="宋体" panose="02010600030101010101" pitchFamily="2" charset="-122"/>
            </a:endParaRPr>
          </a:p>
          <a:p>
            <a:pPr lvl="1">
              <a:lnSpc>
                <a:spcPct val="150000"/>
              </a:lnSpc>
              <a:buFont typeface="Wingdings" panose="05000000000000000000" pitchFamily="2" charset="2"/>
              <a:buChar char="Ø"/>
            </a:pPr>
            <a:r>
              <a:rPr lang="zh-CN" altLang="en-US">
                <a:ea typeface="宋体" panose="02010600030101010101" pitchFamily="2" charset="-122"/>
              </a:rPr>
              <a:t>打开 </a:t>
            </a:r>
            <a:r>
              <a:rPr lang="en-US" altLang="zh-CN" smtClean="0">
                <a:ea typeface="宋体" panose="02010600030101010101" pitchFamily="2" charset="-122"/>
              </a:rPr>
              <a:t>DatagramChannel</a:t>
            </a:r>
            <a:endParaRPr lang="en-US" altLang="zh-CN">
              <a:ea typeface="宋体" panose="02010600030101010101" pitchFamily="2" charset="-122"/>
            </a:endParaRPr>
          </a:p>
          <a:p>
            <a:pPr lvl="1">
              <a:lnSpc>
                <a:spcPct val="150000"/>
              </a:lnSpc>
              <a:buFont typeface="Wingdings" panose="05000000000000000000" pitchFamily="2" charset="2"/>
              <a:buChar char="Ø"/>
            </a:pPr>
            <a:r>
              <a:rPr lang="zh-CN" altLang="en-US" smtClean="0">
                <a:ea typeface="宋体" panose="02010600030101010101" pitchFamily="2" charset="-122"/>
              </a:rPr>
              <a:t>接收</a:t>
            </a:r>
            <a:r>
              <a:rPr lang="en-US" altLang="zh-CN" smtClean="0">
                <a:ea typeface="宋体" panose="02010600030101010101" pitchFamily="2" charset="-122"/>
              </a:rPr>
              <a:t>/</a:t>
            </a:r>
            <a:r>
              <a:rPr lang="zh-CN" altLang="en-US" smtClean="0">
                <a:ea typeface="宋体" panose="02010600030101010101" pitchFamily="2" charset="-122"/>
              </a:rPr>
              <a:t>发送数据</a:t>
            </a:r>
            <a:endParaRPr lang="en-US" altLang="zh-CN">
              <a:ea typeface="宋体" panose="02010600030101010101" pitchFamily="2" charset="-122"/>
            </a:endParaRPr>
          </a:p>
          <a:p>
            <a:pPr lvl="1">
              <a:lnSpc>
                <a:spcPct val="150000"/>
              </a:lnSpc>
              <a:buFont typeface="Wingdings" panose="05000000000000000000" pitchFamily="2" charset="2"/>
              <a:buChar char="Ø"/>
            </a:pPr>
            <a:endParaRPr lang="zh-CN" altLang="en-US">
              <a:ea typeface="宋体" panose="02010600030101010101" pitchFamily="2" charset="-122"/>
            </a:endParaRPr>
          </a:p>
          <a:p>
            <a:pPr>
              <a:lnSpc>
                <a:spcPct val="150000"/>
              </a:lnSpc>
              <a:buFont typeface="Wingdings" panose="05000000000000000000" pitchFamily="2" charset="2"/>
              <a:buChar char="l"/>
            </a:pP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411760" y="764704"/>
            <a:ext cx="4834880" cy="926976"/>
          </a:xfrm>
        </p:spPr>
        <p:txBody>
          <a:bodyPr/>
          <a:lstStyle/>
          <a:p>
            <a:r>
              <a:rPr lang="zh-CN" altLang="en-US" b="1" dirty="0" smtClean="0">
                <a:latin typeface="宋体" panose="02010600030101010101" pitchFamily="2" charset="-122"/>
                <a:ea typeface="宋体" panose="02010600030101010101" pitchFamily="2" charset="-122"/>
                <a:cs typeface="Arial Unicode MS" pitchFamily="34" charset="-122"/>
              </a:rPr>
              <a:t>网络编程概述</a:t>
            </a:r>
            <a:endParaRPr lang="zh-CN" altLang="en-US" b="1" dirty="0">
              <a:latin typeface="宋体" panose="02010600030101010101" pitchFamily="2" charset="-122"/>
              <a:ea typeface="宋体" panose="02010600030101010101" pitchFamily="2" charset="-122"/>
              <a:cs typeface="Arial Unicode MS" pitchFamily="34" charset="-122"/>
            </a:endParaRPr>
          </a:p>
        </p:txBody>
      </p:sp>
      <p:sp>
        <p:nvSpPr>
          <p:cNvPr id="4100" name="Rectangle 4"/>
          <p:cNvSpPr>
            <a:spLocks noGrp="1" noChangeArrowheads="1"/>
          </p:cNvSpPr>
          <p:nvPr>
            <p:ph type="body" idx="1"/>
          </p:nvPr>
        </p:nvSpPr>
        <p:spPr>
          <a:xfrm>
            <a:off x="323528" y="1916832"/>
            <a:ext cx="8568952" cy="3960440"/>
          </a:xfrm>
        </p:spPr>
        <p:txBody>
          <a:bodyPr>
            <a:noAutofit/>
          </a:bodyPr>
          <a:lstStyle/>
          <a:p>
            <a:pPr marL="381000" indent="-381000"/>
            <a:r>
              <a:rPr lang="en-US" altLang="zh-CN" sz="2800" dirty="0" smtClean="0">
                <a:ea typeface="宋体" panose="02010600030101010101" pitchFamily="2" charset="-122"/>
                <a:cs typeface="Arial Unicode MS" pitchFamily="34" charset="-122"/>
              </a:rPr>
              <a:t>Java</a:t>
            </a:r>
            <a:r>
              <a:rPr lang="zh-CN" altLang="en-US" sz="2800" dirty="0" smtClean="0">
                <a:ea typeface="宋体" panose="02010600030101010101" pitchFamily="2" charset="-122"/>
                <a:cs typeface="Arial Unicode MS" pitchFamily="34" charset="-122"/>
              </a:rPr>
              <a:t>是 </a:t>
            </a:r>
            <a:r>
              <a:rPr lang="en-US" altLang="zh-CN" sz="2800" dirty="0" smtClean="0">
                <a:ea typeface="宋体" panose="02010600030101010101" pitchFamily="2" charset="-122"/>
                <a:cs typeface="Arial Unicode MS" pitchFamily="34" charset="-122"/>
              </a:rPr>
              <a:t>Internet </a:t>
            </a:r>
            <a:r>
              <a:rPr lang="zh-CN" altLang="en-US" sz="2800" dirty="0" smtClean="0">
                <a:ea typeface="宋体" panose="02010600030101010101" pitchFamily="2" charset="-122"/>
                <a:cs typeface="Arial Unicode MS" pitchFamily="34" charset="-122"/>
              </a:rPr>
              <a:t>上</a:t>
            </a:r>
            <a:r>
              <a:rPr lang="zh-CN" altLang="en-US" sz="2800" dirty="0">
                <a:ea typeface="宋体" panose="02010600030101010101" pitchFamily="2" charset="-122"/>
                <a:cs typeface="Arial Unicode MS" pitchFamily="34" charset="-122"/>
              </a:rPr>
              <a:t>的语言，它从语言级上提供了对网络应用程序的支持，程序员能够很</a:t>
            </a:r>
            <a:r>
              <a:rPr lang="zh-CN" altLang="en-US" sz="2800" dirty="0" smtClean="0">
                <a:ea typeface="宋体" panose="02010600030101010101" pitchFamily="2" charset="-122"/>
                <a:cs typeface="Arial Unicode MS" pitchFamily="34" charset="-122"/>
              </a:rPr>
              <a:t>容易开发</a:t>
            </a:r>
            <a:r>
              <a:rPr lang="zh-CN" altLang="en-US" sz="2800" dirty="0">
                <a:ea typeface="宋体" panose="02010600030101010101" pitchFamily="2" charset="-122"/>
                <a:cs typeface="Arial Unicode MS" pitchFamily="34" charset="-122"/>
              </a:rPr>
              <a:t>常见的网络</a:t>
            </a:r>
            <a:r>
              <a:rPr lang="zh-CN" altLang="en-US" sz="2800">
                <a:ea typeface="宋体" panose="02010600030101010101" pitchFamily="2" charset="-122"/>
                <a:cs typeface="Arial Unicode MS" pitchFamily="34" charset="-122"/>
              </a:rPr>
              <a:t>应用程序</a:t>
            </a:r>
            <a:r>
              <a:rPr lang="zh-CN" altLang="en-US" sz="2800" smtClean="0">
                <a:ea typeface="宋体" panose="02010600030101010101" pitchFamily="2" charset="-122"/>
                <a:cs typeface="Arial Unicode MS" pitchFamily="34" charset="-122"/>
              </a:rPr>
              <a:t>。</a:t>
            </a:r>
            <a:endParaRPr lang="en-US" altLang="zh-CN" sz="2800" smtClean="0">
              <a:ea typeface="宋体" panose="02010600030101010101" pitchFamily="2" charset="-122"/>
              <a:cs typeface="Arial Unicode MS" pitchFamily="34" charset="-122"/>
            </a:endParaRPr>
          </a:p>
          <a:p>
            <a:pPr marL="381000" indent="-381000"/>
            <a:endParaRPr lang="zh-CN" altLang="en-US" sz="2800" dirty="0">
              <a:ea typeface="宋体" panose="02010600030101010101" pitchFamily="2" charset="-122"/>
              <a:cs typeface="Arial Unicode MS" pitchFamily="34" charset="-122"/>
            </a:endParaRPr>
          </a:p>
          <a:p>
            <a:pPr marL="381000" indent="-381000"/>
            <a:r>
              <a:rPr lang="en-US" altLang="zh-CN" sz="2800" dirty="0">
                <a:ea typeface="宋体" panose="02010600030101010101" pitchFamily="2" charset="-122"/>
                <a:cs typeface="Arial Unicode MS" pitchFamily="34" charset="-122"/>
              </a:rPr>
              <a:t>Java</a:t>
            </a:r>
            <a:r>
              <a:rPr lang="zh-CN" altLang="en-US" sz="2800" dirty="0">
                <a:ea typeface="宋体" panose="02010600030101010101" pitchFamily="2" charset="-122"/>
                <a:cs typeface="Arial Unicode MS" pitchFamily="34" charset="-122"/>
              </a:rPr>
              <a:t>提供的网络类库，可以实现无</a:t>
            </a:r>
            <a:r>
              <a:rPr lang="zh-CN" altLang="en-US" sz="2800" dirty="0" smtClean="0">
                <a:ea typeface="宋体" panose="02010600030101010101" pitchFamily="2" charset="-122"/>
                <a:cs typeface="Arial Unicode MS" pitchFamily="34" charset="-122"/>
              </a:rPr>
              <a:t>痛的</a:t>
            </a:r>
            <a:r>
              <a:rPr lang="zh-CN" altLang="en-US" sz="2800" dirty="0">
                <a:ea typeface="宋体" panose="02010600030101010101" pitchFamily="2" charset="-122"/>
                <a:cs typeface="Arial Unicode MS" pitchFamily="34" charset="-122"/>
              </a:rPr>
              <a:t>网络连接</a:t>
            </a:r>
            <a:r>
              <a:rPr lang="zh-CN" altLang="en-US" sz="2800" dirty="0" smtClean="0">
                <a:ea typeface="宋体" panose="02010600030101010101" pitchFamily="2" charset="-122"/>
                <a:cs typeface="Arial Unicode MS" pitchFamily="34" charset="-122"/>
              </a:rPr>
              <a:t>，联网</a:t>
            </a:r>
            <a:r>
              <a:rPr lang="zh-CN" altLang="en-US" sz="2800" dirty="0">
                <a:ea typeface="宋体" panose="02010600030101010101" pitchFamily="2" charset="-122"/>
                <a:cs typeface="Arial Unicode MS" pitchFamily="34" charset="-122"/>
              </a:rPr>
              <a:t>的底层细节被隐藏</a:t>
            </a:r>
            <a:r>
              <a:rPr lang="zh-CN" altLang="en-US" sz="2800" dirty="0" smtClean="0">
                <a:ea typeface="宋体" panose="02010600030101010101" pitchFamily="2" charset="-122"/>
                <a:cs typeface="Arial Unicode MS" pitchFamily="34" charset="-122"/>
              </a:rPr>
              <a:t>在 </a:t>
            </a:r>
            <a:r>
              <a:rPr lang="en-US" altLang="zh-CN" sz="2800" dirty="0" smtClean="0">
                <a:ea typeface="宋体" panose="02010600030101010101" pitchFamily="2" charset="-122"/>
                <a:cs typeface="Arial Unicode MS" pitchFamily="34" charset="-122"/>
              </a:rPr>
              <a:t>Java </a:t>
            </a:r>
            <a:r>
              <a:rPr lang="zh-CN" altLang="en-US" sz="2800" dirty="0" smtClean="0">
                <a:ea typeface="宋体" panose="02010600030101010101" pitchFamily="2" charset="-122"/>
                <a:cs typeface="Arial Unicode MS" pitchFamily="34" charset="-122"/>
              </a:rPr>
              <a:t>的</a:t>
            </a:r>
            <a:r>
              <a:rPr lang="zh-CN" altLang="en-US" sz="2800" dirty="0">
                <a:ea typeface="宋体" panose="02010600030101010101" pitchFamily="2" charset="-122"/>
                <a:cs typeface="Arial Unicode MS" pitchFamily="34" charset="-122"/>
              </a:rPr>
              <a:t>本机安装系统里，</a:t>
            </a:r>
            <a:r>
              <a:rPr lang="zh-CN" altLang="en-US" sz="2800" dirty="0" smtClean="0">
                <a:ea typeface="宋体" panose="02010600030101010101" pitchFamily="2" charset="-122"/>
                <a:cs typeface="Arial Unicode MS" pitchFamily="34" charset="-122"/>
              </a:rPr>
              <a:t>由 </a:t>
            </a:r>
            <a:r>
              <a:rPr lang="en-US" altLang="zh-CN" sz="2800" dirty="0" smtClean="0">
                <a:ea typeface="宋体" panose="02010600030101010101" pitchFamily="2" charset="-122"/>
                <a:cs typeface="Arial Unicode MS" pitchFamily="34" charset="-122"/>
              </a:rPr>
              <a:t>JVM </a:t>
            </a:r>
            <a:r>
              <a:rPr lang="zh-CN" altLang="en-US" sz="2800" dirty="0" smtClean="0">
                <a:ea typeface="宋体" panose="02010600030101010101" pitchFamily="2" charset="-122"/>
                <a:cs typeface="Arial Unicode MS" pitchFamily="34" charset="-122"/>
              </a:rPr>
              <a:t>进行</a:t>
            </a:r>
            <a:r>
              <a:rPr lang="zh-CN" altLang="en-US" sz="2800" dirty="0">
                <a:ea typeface="宋体" panose="02010600030101010101" pitchFamily="2" charset="-122"/>
                <a:cs typeface="Arial Unicode MS" pitchFamily="34" charset="-122"/>
              </a:rPr>
              <a:t>控制。</a:t>
            </a:r>
            <a:r>
              <a:rPr lang="zh-CN" altLang="en-US" sz="2800" dirty="0" smtClean="0">
                <a:ea typeface="宋体" panose="02010600030101010101" pitchFamily="2" charset="-122"/>
                <a:cs typeface="Arial Unicode MS" pitchFamily="34" charset="-122"/>
              </a:rPr>
              <a:t>并且 </a:t>
            </a:r>
            <a:r>
              <a:rPr lang="en-US" altLang="zh-CN" sz="2800" dirty="0" smtClean="0">
                <a:ea typeface="宋体" panose="02010600030101010101" pitchFamily="2" charset="-122"/>
                <a:cs typeface="Arial Unicode MS" pitchFamily="34" charset="-122"/>
              </a:rPr>
              <a:t>Java </a:t>
            </a:r>
            <a:r>
              <a:rPr lang="zh-CN" altLang="en-US" sz="2800" dirty="0" smtClean="0">
                <a:ea typeface="宋体" panose="02010600030101010101" pitchFamily="2" charset="-122"/>
                <a:cs typeface="Arial Unicode MS" pitchFamily="34" charset="-122"/>
              </a:rPr>
              <a:t>实现</a:t>
            </a:r>
            <a:r>
              <a:rPr lang="zh-CN" altLang="en-US" sz="2800" dirty="0">
                <a:ea typeface="宋体" panose="02010600030101010101" pitchFamily="2" charset="-122"/>
                <a:cs typeface="Arial Unicode MS" pitchFamily="34" charset="-122"/>
              </a:rPr>
              <a:t>了一个跨平台的网络库，</a:t>
            </a:r>
            <a:r>
              <a:rPr lang="zh-CN" altLang="en-US" sz="2800" b="1" dirty="0">
                <a:solidFill>
                  <a:srgbClr val="0000FF"/>
                </a:solidFill>
                <a:ea typeface="宋体" panose="02010600030101010101" pitchFamily="2" charset="-122"/>
                <a:cs typeface="Arial Unicode MS" pitchFamily="34" charset="-122"/>
              </a:rPr>
              <a:t>程序员面对的是一个统一的网络编程环境</a:t>
            </a:r>
            <a:r>
              <a:rPr lang="zh-CN" altLang="en-US" sz="2800" b="1" dirty="0" smtClean="0">
                <a:solidFill>
                  <a:srgbClr val="0000FF"/>
                </a:solidFill>
                <a:ea typeface="宋体" panose="02010600030101010101" pitchFamily="2" charset="-122"/>
                <a:cs typeface="Arial Unicode MS" pitchFamily="34" charset="-122"/>
              </a:rPr>
              <a:t>。</a:t>
            </a:r>
            <a:endParaRPr lang="zh-CN" altLang="en-US" sz="2800" b="1" dirty="0">
              <a:solidFill>
                <a:srgbClr val="0000FF"/>
              </a:solidFill>
              <a:ea typeface="宋体" panose="02010600030101010101" pitchFamily="2" charset="-122"/>
              <a:cs typeface="Arial Unicode MS" pitchFamily="34" charset="-122"/>
            </a:endParaRPr>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195736" y="764704"/>
            <a:ext cx="5157386" cy="792088"/>
          </a:xfrm>
        </p:spPr>
        <p:txBody>
          <a:bodyPr>
            <a:normAutofit/>
          </a:bodyPr>
          <a:lstStyle/>
          <a:p>
            <a:r>
              <a:rPr kumimoji="1" lang="zh-CN" altLang="en-US" b="1">
                <a:latin typeface="+mn-lt"/>
                <a:ea typeface="宋体" panose="02010600030101010101" pitchFamily="2" charset="-122"/>
              </a:rPr>
              <a:t>选择</a:t>
            </a:r>
            <a:r>
              <a:rPr kumimoji="1" lang="zh-CN" altLang="en-US" b="1" smtClean="0">
                <a:latin typeface="+mn-lt"/>
                <a:ea typeface="宋体" panose="02010600030101010101" pitchFamily="2" charset="-122"/>
              </a:rPr>
              <a:t>器</a:t>
            </a:r>
            <a:r>
              <a:rPr kumimoji="1" lang="en-US" altLang="zh-CN" b="1" smtClean="0">
                <a:latin typeface="+mn-lt"/>
                <a:ea typeface="宋体" panose="02010600030101010101" pitchFamily="2" charset="-122"/>
              </a:rPr>
              <a:t>(Selector</a:t>
            </a:r>
            <a:r>
              <a:rPr kumimoji="1" lang="en-US" altLang="zh-CN" b="1">
                <a:latin typeface="+mn-lt"/>
                <a:ea typeface="宋体" panose="02010600030101010101" pitchFamily="2" charset="-122"/>
              </a:rPr>
              <a:t>)</a:t>
            </a:r>
            <a:r>
              <a:rPr kumimoji="1" lang="zh-CN" altLang="en-US" b="1" smtClean="0">
                <a:latin typeface="+mn-lt"/>
                <a:ea typeface="宋体" panose="02010600030101010101" pitchFamily="2" charset="-122"/>
              </a:rPr>
              <a:t>的应用</a:t>
            </a:r>
            <a:endParaRPr kumimoji="1" lang="zh-CN" altLang="en-US" b="1">
              <a:solidFill>
                <a:schemeClr val="tx1"/>
              </a:solidFill>
              <a:latin typeface="+mn-lt"/>
              <a:ea typeface="宋体" panose="02010600030101010101" pitchFamily="2" charset="-122"/>
            </a:endParaRPr>
          </a:p>
        </p:txBody>
      </p:sp>
      <p:sp>
        <p:nvSpPr>
          <p:cNvPr id="4" name="Rectangle 3"/>
          <p:cNvSpPr txBox="1">
            <a:spLocks noChangeArrowheads="1"/>
          </p:cNvSpPr>
          <p:nvPr/>
        </p:nvSpPr>
        <p:spPr>
          <a:xfrm>
            <a:off x="467544" y="1556792"/>
            <a:ext cx="8064896" cy="446918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200000"/>
              </a:lnSpc>
              <a:buFont typeface="Wingdings" panose="05000000000000000000" pitchFamily="2" charset="2"/>
              <a:buChar char="l"/>
            </a:pPr>
            <a:r>
              <a:rPr lang="zh-CN" altLang="en-US" sz="2000" smtClean="0">
                <a:ea typeface="宋体" panose="02010600030101010101" pitchFamily="2" charset="-122"/>
              </a:rPr>
              <a:t>创建 </a:t>
            </a:r>
            <a:r>
              <a:rPr lang="en-US" altLang="zh-CN" sz="2000" smtClean="0">
                <a:ea typeface="宋体" panose="02010600030101010101" pitchFamily="2" charset="-122"/>
              </a:rPr>
              <a:t>Selector </a:t>
            </a:r>
            <a:r>
              <a:rPr lang="zh-CN" altLang="en-US" sz="2000" smtClean="0">
                <a:ea typeface="宋体" panose="02010600030101010101" pitchFamily="2" charset="-122"/>
              </a:rPr>
              <a:t>：通过调用 </a:t>
            </a:r>
            <a:r>
              <a:rPr lang="en-US" altLang="zh-CN" sz="2000" smtClean="0">
                <a:ea typeface="宋体" panose="02010600030101010101" pitchFamily="2" charset="-122"/>
              </a:rPr>
              <a:t>Selector.open() </a:t>
            </a:r>
            <a:r>
              <a:rPr lang="zh-CN" altLang="en-US" sz="2000" smtClean="0">
                <a:ea typeface="宋体" panose="02010600030101010101" pitchFamily="2" charset="-122"/>
              </a:rPr>
              <a:t>方法创建一个 </a:t>
            </a:r>
            <a:r>
              <a:rPr lang="en-US" altLang="zh-CN" sz="2000" smtClean="0">
                <a:ea typeface="宋体" panose="02010600030101010101" pitchFamily="2" charset="-122"/>
              </a:rPr>
              <a:t>Selector</a:t>
            </a:r>
            <a:r>
              <a:rPr lang="zh-CN" altLang="en-US" sz="2000" smtClean="0">
                <a:ea typeface="宋体" panose="02010600030101010101" pitchFamily="2" charset="-122"/>
              </a:rPr>
              <a:t>。</a:t>
            </a:r>
            <a:endParaRPr lang="en-US" altLang="zh-CN" sz="2000" smtClean="0">
              <a:ea typeface="宋体" panose="02010600030101010101" pitchFamily="2" charset="-122"/>
            </a:endParaRPr>
          </a:p>
          <a:p>
            <a:pPr marL="0" indent="0">
              <a:lnSpc>
                <a:spcPct val="200000"/>
              </a:lnSpc>
              <a:buNone/>
            </a:pPr>
            <a:endParaRPr lang="en-US" altLang="zh-CN" sz="2000" smtClean="0">
              <a:ea typeface="宋体" panose="02010600030101010101" pitchFamily="2" charset="-122"/>
            </a:endParaRPr>
          </a:p>
          <a:p>
            <a:pPr>
              <a:lnSpc>
                <a:spcPct val="200000"/>
              </a:lnSpc>
              <a:buFont typeface="Wingdings" panose="05000000000000000000" pitchFamily="2" charset="2"/>
              <a:buChar char="l"/>
            </a:pPr>
            <a:r>
              <a:rPr lang="zh-CN" altLang="en-US" sz="2000" smtClean="0">
                <a:ea typeface="宋体" panose="02010600030101010101" pitchFamily="2" charset="-122"/>
              </a:rPr>
              <a:t>向选择器注册通道：</a:t>
            </a:r>
            <a:r>
              <a:rPr lang="en-US" altLang="zh-CN" sz="2000" smtClean="0">
                <a:ea typeface="宋体" panose="02010600030101010101" pitchFamily="2" charset="-122"/>
              </a:rPr>
              <a:t>SelectableChannel.register(Selector sel, int ops)</a:t>
            </a:r>
            <a:endParaRPr lang="zh-CN" altLang="en-US" sz="2000">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1451164" y="2348880"/>
            <a:ext cx="6371207" cy="574034"/>
          </a:xfrm>
          <a:prstGeom prst="rect">
            <a:avLst/>
          </a:prstGeom>
        </p:spPr>
      </p:pic>
      <p:pic>
        <p:nvPicPr>
          <p:cNvPr id="6" name="图片 5"/>
          <p:cNvPicPr>
            <a:picLocks noChangeAspect="1"/>
          </p:cNvPicPr>
          <p:nvPr/>
        </p:nvPicPr>
        <p:blipFill>
          <a:blip r:embed="rId2"/>
          <a:stretch>
            <a:fillRect/>
          </a:stretch>
        </p:blipFill>
        <p:spPr>
          <a:xfrm>
            <a:off x="1387828" y="3568476"/>
            <a:ext cx="6432566" cy="3028876"/>
          </a:xfrm>
          <a:prstGeom prst="rect">
            <a:avLst/>
          </a:prstGeom>
        </p:spPr>
      </p:pic>
      <p:sp>
        <p:nvSpPr>
          <p:cNvPr id="7" name="矩形 6"/>
          <p:cNvSpPr/>
          <p:nvPr/>
        </p:nvSpPr>
        <p:spPr>
          <a:xfrm>
            <a:off x="7272300" y="3212976"/>
            <a:ext cx="79208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652120" y="6314010"/>
            <a:ext cx="1800200" cy="2833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467544" y="764704"/>
            <a:ext cx="8229600" cy="857256"/>
          </a:xfrm>
        </p:spPr>
        <p:txBody>
          <a:bodyPr>
            <a:normAutofit/>
          </a:bodyPr>
          <a:lstStyle/>
          <a:p>
            <a:r>
              <a:rPr lang="en-US" altLang="zh-CN" b="1" smtClean="0">
                <a:latin typeface="+mn-lt"/>
                <a:ea typeface="宋体" panose="02010600030101010101" pitchFamily="2" charset="-122"/>
              </a:rPr>
              <a:t>Selector </a:t>
            </a:r>
            <a:r>
              <a:rPr lang="zh-CN" altLang="en-US" b="1" smtClean="0">
                <a:latin typeface="+mn-lt"/>
                <a:ea typeface="宋体" panose="02010600030101010101" pitchFamily="2" charset="-122"/>
              </a:rPr>
              <a:t>的常用方法</a:t>
            </a:r>
            <a:endParaRPr lang="zh-CN" altLang="en-US" b="1">
              <a:latin typeface="+mn-lt"/>
              <a:ea typeface="宋体" panose="02010600030101010101" pitchFamily="2" charset="-122"/>
            </a:endParaRPr>
          </a:p>
        </p:txBody>
      </p:sp>
      <p:graphicFrame>
        <p:nvGraphicFramePr>
          <p:cNvPr id="3" name="表格 2"/>
          <p:cNvGraphicFramePr>
            <a:graphicFrameLocks noGrp="1"/>
          </p:cNvGraphicFramePr>
          <p:nvPr/>
        </p:nvGraphicFramePr>
        <p:xfrm>
          <a:off x="179512" y="1700808"/>
          <a:ext cx="8836025" cy="4465955"/>
        </p:xfrm>
        <a:graphic>
          <a:graphicData uri="http://schemas.openxmlformats.org/drawingml/2006/table">
            <a:tbl>
              <a:tblPr firstRow="1" bandRow="1">
                <a:tableStyleId>{5C22544A-7EE6-4342-B048-85BDC9FD1C3A}</a:tableStyleId>
              </a:tblPr>
              <a:tblGrid>
                <a:gridCol w="2571115"/>
                <a:gridCol w="6264696"/>
              </a:tblGrid>
              <a:tr h="520058">
                <a:tc>
                  <a:txBody>
                    <a:bodyPr/>
                    <a:lstStyle/>
                    <a:p>
                      <a:r>
                        <a:rPr lang="zh-CN" altLang="en-US" b="1" smtClean="0">
                          <a:solidFill>
                            <a:schemeClr val="tx1"/>
                          </a:solidFill>
                          <a:latin typeface="+mn-lt"/>
                          <a:ea typeface="宋体" panose="02010600030101010101" pitchFamily="2" charset="-122"/>
                        </a:rPr>
                        <a:t>方  法</a:t>
                      </a:r>
                      <a:endParaRPr lang="zh-CN" altLang="en-US" b="1">
                        <a:solidFill>
                          <a:schemeClr val="tx1"/>
                        </a:solidFill>
                        <a:latin typeface="+mn-lt"/>
                        <a:ea typeface="宋体" panose="02010600030101010101" pitchFamily="2" charset="-122"/>
                      </a:endParaRPr>
                    </a:p>
                  </a:txBody>
                  <a:tcPr anchor="ctr"/>
                </a:tc>
                <a:tc>
                  <a:txBody>
                    <a:bodyPr/>
                    <a:lstStyle/>
                    <a:p>
                      <a:r>
                        <a:rPr lang="zh-CN" altLang="en-US" b="1" smtClean="0">
                          <a:solidFill>
                            <a:schemeClr val="tx1"/>
                          </a:solidFill>
                          <a:latin typeface="+mn-lt"/>
                          <a:ea typeface="宋体" panose="02010600030101010101" pitchFamily="2" charset="-122"/>
                        </a:rPr>
                        <a:t>描  述</a:t>
                      </a:r>
                      <a:endParaRPr lang="zh-CN" altLang="en-US" b="1">
                        <a:solidFill>
                          <a:schemeClr val="tx1"/>
                        </a:solidFill>
                        <a:latin typeface="+mn-lt"/>
                        <a:ea typeface="宋体" panose="02010600030101010101" pitchFamily="2" charset="-122"/>
                      </a:endParaRPr>
                    </a:p>
                  </a:txBody>
                  <a:tcPr anchor="ctr"/>
                </a:tc>
              </a:tr>
              <a:tr h="520058">
                <a:tc>
                  <a:txBody>
                    <a:bodyPr/>
                    <a:lstStyle/>
                    <a:p>
                      <a:r>
                        <a:rPr lang="en-US" altLang="zh-CN" smtClean="0">
                          <a:solidFill>
                            <a:srgbClr val="C00000"/>
                          </a:solidFill>
                          <a:latin typeface="+mn-lt"/>
                          <a:ea typeface="宋体" panose="02010600030101010101" pitchFamily="2" charset="-122"/>
                        </a:rPr>
                        <a:t>int</a:t>
                      </a:r>
                      <a:r>
                        <a:rPr lang="en-US" altLang="zh-CN" baseline="0" smtClean="0">
                          <a:solidFill>
                            <a:srgbClr val="C00000"/>
                          </a:solidFill>
                          <a:latin typeface="+mn-lt"/>
                          <a:ea typeface="宋体" panose="02010600030101010101" pitchFamily="2" charset="-122"/>
                        </a:rPr>
                        <a:t> select()</a:t>
                      </a:r>
                      <a:endParaRPr lang="zh-CN" altLang="en-US">
                        <a:solidFill>
                          <a:srgbClr val="C00000"/>
                        </a:solidFill>
                        <a:latin typeface="+mn-lt"/>
                        <a:ea typeface="宋体" panose="02010600030101010101" pitchFamily="2" charset="-122"/>
                      </a:endParaRPr>
                    </a:p>
                  </a:txBody>
                  <a:tcPr anchor="ctr"/>
                </a:tc>
                <a:tc>
                  <a:txBody>
                    <a:bodyPr/>
                    <a:lstStyle/>
                    <a:p>
                      <a:r>
                        <a:rPr lang="zh-CN" altLang="en-US" sz="1600" smtClean="0">
                          <a:solidFill>
                            <a:srgbClr val="C00000"/>
                          </a:solidFill>
                          <a:latin typeface="+mn-lt"/>
                          <a:ea typeface="宋体" panose="02010600030101010101" pitchFamily="2" charset="-122"/>
                        </a:rPr>
                        <a:t>监控所有注册的</a:t>
                      </a:r>
                      <a:r>
                        <a:rPr lang="en-US" altLang="zh-CN" sz="1600" baseline="0" smtClean="0">
                          <a:solidFill>
                            <a:srgbClr val="C00000"/>
                          </a:solidFill>
                          <a:latin typeface="+mn-lt"/>
                          <a:ea typeface="宋体" panose="02010600030101010101" pitchFamily="2" charset="-122"/>
                        </a:rPr>
                        <a:t>Channel</a:t>
                      </a:r>
                      <a:r>
                        <a:rPr lang="zh-CN" altLang="en-US" sz="1600" baseline="0" smtClean="0">
                          <a:solidFill>
                            <a:srgbClr val="C00000"/>
                          </a:solidFill>
                          <a:latin typeface="+mn-lt"/>
                          <a:ea typeface="宋体" panose="02010600030101010101" pitchFamily="2" charset="-122"/>
                        </a:rPr>
                        <a:t>，当它们中间有需要处理的 </a:t>
                      </a:r>
                      <a:r>
                        <a:rPr lang="en-US" altLang="zh-CN" sz="1600" baseline="0" smtClean="0">
                          <a:solidFill>
                            <a:srgbClr val="C00000"/>
                          </a:solidFill>
                          <a:latin typeface="+mn-lt"/>
                          <a:ea typeface="宋体" panose="02010600030101010101" pitchFamily="2" charset="-122"/>
                        </a:rPr>
                        <a:t>IO </a:t>
                      </a:r>
                      <a:r>
                        <a:rPr lang="zh-CN" altLang="en-US" sz="1600" baseline="0" smtClean="0">
                          <a:solidFill>
                            <a:srgbClr val="C00000"/>
                          </a:solidFill>
                          <a:latin typeface="+mn-lt"/>
                          <a:ea typeface="宋体" panose="02010600030101010101" pitchFamily="2" charset="-122"/>
                        </a:rPr>
                        <a:t>操作时，该方法返回，并将对应得的 </a:t>
                      </a:r>
                      <a:r>
                        <a:rPr lang="en-US" altLang="zh-CN" sz="1600" baseline="0" smtClean="0">
                          <a:solidFill>
                            <a:srgbClr val="C00000"/>
                          </a:solidFill>
                          <a:latin typeface="+mn-lt"/>
                          <a:ea typeface="宋体" panose="02010600030101010101" pitchFamily="2" charset="-122"/>
                        </a:rPr>
                        <a:t>SelectionKey </a:t>
                      </a:r>
                      <a:r>
                        <a:rPr lang="zh-CN" altLang="en-US" sz="1600" baseline="0" smtClean="0">
                          <a:solidFill>
                            <a:srgbClr val="C00000"/>
                          </a:solidFill>
                          <a:latin typeface="+mn-lt"/>
                          <a:ea typeface="宋体" panose="02010600030101010101" pitchFamily="2" charset="-122"/>
                        </a:rPr>
                        <a:t>加入被选择的 </a:t>
                      </a:r>
                      <a:r>
                        <a:rPr lang="en-US" altLang="zh-CN" sz="1600" baseline="0" smtClean="0">
                          <a:solidFill>
                            <a:srgbClr val="C00000"/>
                          </a:solidFill>
                          <a:latin typeface="+mn-lt"/>
                          <a:ea typeface="宋体" panose="02010600030101010101" pitchFamily="2" charset="-122"/>
                        </a:rPr>
                        <a:t>SelectionKey </a:t>
                      </a:r>
                      <a:r>
                        <a:rPr lang="zh-CN" altLang="en-US" sz="1600" baseline="0" smtClean="0">
                          <a:solidFill>
                            <a:srgbClr val="C00000"/>
                          </a:solidFill>
                          <a:latin typeface="+mn-lt"/>
                          <a:ea typeface="宋体" panose="02010600030101010101" pitchFamily="2" charset="-122"/>
                        </a:rPr>
                        <a:t>集合中，该方法返回这些 </a:t>
                      </a:r>
                      <a:r>
                        <a:rPr lang="en-US" altLang="zh-CN" sz="1600" baseline="0" smtClean="0">
                          <a:solidFill>
                            <a:srgbClr val="C00000"/>
                          </a:solidFill>
                          <a:latin typeface="+mn-lt"/>
                          <a:ea typeface="宋体" panose="02010600030101010101" pitchFamily="2" charset="-122"/>
                        </a:rPr>
                        <a:t>Channel </a:t>
                      </a:r>
                      <a:r>
                        <a:rPr lang="zh-CN" altLang="en-US" sz="1600" baseline="0" smtClean="0">
                          <a:solidFill>
                            <a:srgbClr val="C00000"/>
                          </a:solidFill>
                          <a:latin typeface="+mn-lt"/>
                          <a:ea typeface="宋体" panose="02010600030101010101" pitchFamily="2" charset="-122"/>
                        </a:rPr>
                        <a:t>的数量。</a:t>
                      </a:r>
                      <a:endParaRPr lang="en-US" altLang="zh-CN" sz="1600" smtClean="0">
                        <a:solidFill>
                          <a:srgbClr val="C00000"/>
                        </a:solidFill>
                        <a:latin typeface="+mn-lt"/>
                        <a:ea typeface="宋体" panose="02010600030101010101" pitchFamily="2" charset="-122"/>
                      </a:endParaRPr>
                    </a:p>
                  </a:txBody>
                  <a:tcPr anchor="ctr"/>
                </a:tc>
              </a:tr>
              <a:tr h="520058">
                <a:tc>
                  <a:txBody>
                    <a:bodyPr/>
                    <a:lstStyle/>
                    <a:p>
                      <a:r>
                        <a:rPr lang="en-US" altLang="zh-CN" b="0" smtClean="0">
                          <a:solidFill>
                            <a:srgbClr val="C00000"/>
                          </a:solidFill>
                          <a:latin typeface="+mn-lt"/>
                          <a:ea typeface="宋体" panose="02010600030101010101" pitchFamily="2" charset="-122"/>
                        </a:rPr>
                        <a:t>selectedKeys()</a:t>
                      </a:r>
                      <a:endParaRPr lang="zh-CN" altLang="en-US" b="0">
                        <a:solidFill>
                          <a:srgbClr val="C00000"/>
                        </a:solidFill>
                        <a:latin typeface="+mn-lt"/>
                        <a:ea typeface="宋体" panose="02010600030101010101" pitchFamily="2" charset="-122"/>
                      </a:endParaRPr>
                    </a:p>
                  </a:txBody>
                  <a:tcPr anchor="ctr"/>
                </a:tc>
                <a:tc>
                  <a:txBody>
                    <a:bodyPr/>
                    <a:lstStyle/>
                    <a:p>
                      <a:r>
                        <a:rPr lang="zh-CN" altLang="en-US" sz="1600" b="0" smtClean="0">
                          <a:solidFill>
                            <a:srgbClr val="C00000"/>
                          </a:solidFill>
                          <a:latin typeface="+mn-lt"/>
                          <a:ea typeface="宋体" panose="02010600030101010101" pitchFamily="2" charset="-122"/>
                        </a:rPr>
                        <a:t>被选择的</a:t>
                      </a:r>
                      <a:r>
                        <a:rPr lang="zh-CN" altLang="en-US" sz="1600" b="0" baseline="0" smtClean="0">
                          <a:solidFill>
                            <a:srgbClr val="C00000"/>
                          </a:solidFill>
                          <a:latin typeface="+mn-lt"/>
                          <a:ea typeface="宋体" panose="02010600030101010101" pitchFamily="2" charset="-122"/>
                        </a:rPr>
                        <a:t> </a:t>
                      </a:r>
                      <a:r>
                        <a:rPr lang="en-US" altLang="zh-CN" sz="1600" b="0" baseline="0" smtClean="0">
                          <a:solidFill>
                            <a:srgbClr val="C00000"/>
                          </a:solidFill>
                          <a:latin typeface="+mn-lt"/>
                          <a:ea typeface="宋体" panose="02010600030101010101" pitchFamily="2" charset="-122"/>
                        </a:rPr>
                        <a:t>SelectionKey </a:t>
                      </a:r>
                      <a:r>
                        <a:rPr lang="zh-CN" altLang="en-US" sz="1600" b="0" baseline="0" smtClean="0">
                          <a:solidFill>
                            <a:srgbClr val="C00000"/>
                          </a:solidFill>
                          <a:latin typeface="+mn-lt"/>
                          <a:ea typeface="宋体" panose="02010600030101010101" pitchFamily="2" charset="-122"/>
                        </a:rPr>
                        <a:t>集合。返回此</a:t>
                      </a:r>
                      <a:r>
                        <a:rPr lang="en-US" altLang="zh-CN" sz="1600" b="0" baseline="0" smtClean="0">
                          <a:solidFill>
                            <a:srgbClr val="C00000"/>
                          </a:solidFill>
                          <a:latin typeface="+mn-lt"/>
                          <a:ea typeface="宋体" panose="02010600030101010101" pitchFamily="2" charset="-122"/>
                        </a:rPr>
                        <a:t>Selector</a:t>
                      </a:r>
                      <a:r>
                        <a:rPr lang="zh-CN" altLang="en-US" sz="1600" b="0" baseline="0" smtClean="0">
                          <a:solidFill>
                            <a:srgbClr val="C00000"/>
                          </a:solidFill>
                          <a:latin typeface="+mn-lt"/>
                          <a:ea typeface="宋体" panose="02010600030101010101" pitchFamily="2" charset="-122"/>
                        </a:rPr>
                        <a:t>的已选择键集</a:t>
                      </a:r>
                      <a:endParaRPr lang="zh-CN" altLang="en-US" sz="1600" b="0">
                        <a:solidFill>
                          <a:srgbClr val="C00000"/>
                        </a:solidFill>
                        <a:latin typeface="+mn-lt"/>
                        <a:ea typeface="宋体" panose="02010600030101010101" pitchFamily="2" charset="-122"/>
                      </a:endParaRPr>
                    </a:p>
                  </a:txBody>
                  <a:tcPr anchor="ctr"/>
                </a:tc>
              </a:tr>
              <a:tr h="520058">
                <a:tc>
                  <a:txBody>
                    <a:bodyPr/>
                    <a:lstStyle/>
                    <a:p>
                      <a:r>
                        <a:rPr lang="en-US" altLang="zh-CN" smtClean="0">
                          <a:solidFill>
                            <a:srgbClr val="C00000"/>
                          </a:solidFill>
                          <a:latin typeface="+mn-lt"/>
                          <a:ea typeface="宋体" panose="02010600030101010101" pitchFamily="2" charset="-122"/>
                        </a:rPr>
                        <a:t>void close()</a:t>
                      </a:r>
                      <a:endParaRPr lang="zh-CN" altLang="en-US">
                        <a:solidFill>
                          <a:srgbClr val="C00000"/>
                        </a:solidFill>
                        <a:latin typeface="+mn-lt"/>
                        <a:ea typeface="宋体" panose="02010600030101010101" pitchFamily="2" charset="-122"/>
                      </a:endParaRPr>
                    </a:p>
                  </a:txBody>
                  <a:tcPr anchor="ctr"/>
                </a:tc>
                <a:tc>
                  <a:txBody>
                    <a:bodyPr/>
                    <a:lstStyle/>
                    <a:p>
                      <a:r>
                        <a:rPr lang="zh-CN" altLang="en-US" sz="1600" smtClean="0">
                          <a:solidFill>
                            <a:srgbClr val="C00000"/>
                          </a:solidFill>
                          <a:latin typeface="+mn-lt"/>
                          <a:ea typeface="宋体" panose="02010600030101010101" pitchFamily="2" charset="-122"/>
                        </a:rPr>
                        <a:t>关闭该选择器</a:t>
                      </a:r>
                      <a:endParaRPr lang="zh-CN" altLang="en-US" sz="1600">
                        <a:solidFill>
                          <a:srgbClr val="C00000"/>
                        </a:solidFill>
                        <a:latin typeface="+mn-lt"/>
                        <a:ea typeface="宋体" panose="02010600030101010101" pitchFamily="2" charset="-122"/>
                      </a:endParaRPr>
                    </a:p>
                  </a:txBody>
                  <a:tcPr anchor="ctr"/>
                </a:tc>
              </a:tr>
              <a:tr h="520058">
                <a:tc>
                  <a:txBody>
                    <a:bodyPr/>
                    <a:lstStyle/>
                    <a:p>
                      <a:r>
                        <a:rPr lang="en-US" altLang="zh-CN" b="0" smtClean="0">
                          <a:solidFill>
                            <a:schemeClr val="tx1"/>
                          </a:solidFill>
                          <a:latin typeface="+mn-lt"/>
                          <a:ea typeface="宋体" panose="02010600030101010101" pitchFamily="2" charset="-122"/>
                        </a:rPr>
                        <a:t>Set&lt;SelectionKey&gt; keys()</a:t>
                      </a:r>
                      <a:endParaRPr lang="zh-CN" altLang="en-US" b="0">
                        <a:solidFill>
                          <a:schemeClr val="tx1"/>
                        </a:solidFill>
                        <a:latin typeface="+mn-lt"/>
                        <a:ea typeface="宋体" panose="02010600030101010101" pitchFamily="2" charset="-122"/>
                      </a:endParaRPr>
                    </a:p>
                  </a:txBody>
                  <a:tcPr anchor="ctr"/>
                </a:tc>
                <a:tc>
                  <a:txBody>
                    <a:bodyPr/>
                    <a:lstStyle/>
                    <a:p>
                      <a:r>
                        <a:rPr lang="zh-CN" altLang="en-US" sz="1600" b="0" smtClean="0">
                          <a:solidFill>
                            <a:schemeClr val="tx1"/>
                          </a:solidFill>
                          <a:latin typeface="+mn-lt"/>
                          <a:ea typeface="宋体" panose="02010600030101010101" pitchFamily="2" charset="-122"/>
                        </a:rPr>
                        <a:t>所有的</a:t>
                      </a:r>
                      <a:r>
                        <a:rPr lang="zh-CN" altLang="en-US" sz="1600" b="0" baseline="0" smtClean="0">
                          <a:solidFill>
                            <a:schemeClr val="tx1"/>
                          </a:solidFill>
                          <a:latin typeface="+mn-lt"/>
                          <a:ea typeface="宋体" panose="02010600030101010101" pitchFamily="2" charset="-122"/>
                        </a:rPr>
                        <a:t> </a:t>
                      </a:r>
                      <a:r>
                        <a:rPr lang="en-US" altLang="zh-CN" sz="1600" b="0" baseline="0" smtClean="0">
                          <a:solidFill>
                            <a:schemeClr val="tx1"/>
                          </a:solidFill>
                          <a:latin typeface="+mn-lt"/>
                          <a:ea typeface="宋体" panose="02010600030101010101" pitchFamily="2" charset="-122"/>
                        </a:rPr>
                        <a:t>SelectionKey </a:t>
                      </a:r>
                      <a:r>
                        <a:rPr lang="zh-CN" altLang="en-US" sz="1600" b="0" baseline="0" smtClean="0">
                          <a:solidFill>
                            <a:schemeClr val="tx1"/>
                          </a:solidFill>
                          <a:latin typeface="+mn-lt"/>
                          <a:ea typeface="宋体" panose="02010600030101010101" pitchFamily="2" charset="-122"/>
                        </a:rPr>
                        <a:t>集合。代表注册在该</a:t>
                      </a:r>
                      <a:r>
                        <a:rPr lang="en-US" altLang="zh-CN" sz="1600" b="0" baseline="0" smtClean="0">
                          <a:solidFill>
                            <a:schemeClr val="tx1"/>
                          </a:solidFill>
                          <a:latin typeface="+mn-lt"/>
                          <a:ea typeface="宋体" panose="02010600030101010101" pitchFamily="2" charset="-122"/>
                        </a:rPr>
                        <a:t>Selector</a:t>
                      </a:r>
                      <a:r>
                        <a:rPr lang="zh-CN" altLang="en-US" sz="1600" b="0" baseline="0" smtClean="0">
                          <a:solidFill>
                            <a:schemeClr val="tx1"/>
                          </a:solidFill>
                          <a:latin typeface="+mn-lt"/>
                          <a:ea typeface="宋体" panose="02010600030101010101" pitchFamily="2" charset="-122"/>
                        </a:rPr>
                        <a:t>上的</a:t>
                      </a:r>
                      <a:r>
                        <a:rPr lang="en-US" altLang="zh-CN" sz="1600" b="0" baseline="0" smtClean="0">
                          <a:solidFill>
                            <a:schemeClr val="tx1"/>
                          </a:solidFill>
                          <a:latin typeface="+mn-lt"/>
                          <a:ea typeface="宋体" panose="02010600030101010101" pitchFamily="2" charset="-122"/>
                        </a:rPr>
                        <a:t>Channel</a:t>
                      </a:r>
                      <a:endParaRPr lang="en-US" altLang="zh-CN" sz="1600" b="0" smtClean="0">
                        <a:solidFill>
                          <a:schemeClr val="tx1"/>
                        </a:solidFill>
                        <a:latin typeface="+mn-lt"/>
                        <a:ea typeface="宋体" panose="02010600030101010101" pitchFamily="2" charset="-122"/>
                      </a:endParaRPr>
                    </a:p>
                  </a:txBody>
                  <a:tcPr anchor="ctr"/>
                </a:tc>
              </a:tr>
              <a:tr h="520058">
                <a:tc>
                  <a:txBody>
                    <a:bodyPr/>
                    <a:lstStyle/>
                    <a:p>
                      <a:r>
                        <a:rPr lang="en-US" altLang="zh-CN" smtClean="0">
                          <a:latin typeface="+mn-lt"/>
                          <a:ea typeface="宋体" panose="02010600030101010101" pitchFamily="2" charset="-122"/>
                        </a:rPr>
                        <a:t>int select(long timeout)</a:t>
                      </a:r>
                      <a:endParaRPr lang="zh-CN" altLang="en-US">
                        <a:latin typeface="+mn-lt"/>
                        <a:ea typeface="宋体" panose="02010600030101010101" pitchFamily="2" charset="-122"/>
                      </a:endParaRPr>
                    </a:p>
                  </a:txBody>
                  <a:tcPr anchor="ctr"/>
                </a:tc>
                <a:tc>
                  <a:txBody>
                    <a:bodyPr/>
                    <a:lstStyle/>
                    <a:p>
                      <a:r>
                        <a:rPr lang="zh-CN" altLang="en-US" sz="1600" smtClean="0">
                          <a:latin typeface="+mn-lt"/>
                          <a:ea typeface="宋体" panose="02010600030101010101" pitchFamily="2" charset="-122"/>
                        </a:rPr>
                        <a:t>可以设置超时时长的</a:t>
                      </a:r>
                      <a:r>
                        <a:rPr lang="zh-CN" altLang="en-US" sz="1600" baseline="0" smtClean="0">
                          <a:latin typeface="+mn-lt"/>
                          <a:ea typeface="宋体" panose="02010600030101010101" pitchFamily="2" charset="-122"/>
                        </a:rPr>
                        <a:t> </a:t>
                      </a:r>
                      <a:r>
                        <a:rPr lang="en-US" altLang="zh-CN" sz="1600" baseline="0" smtClean="0">
                          <a:latin typeface="+mn-lt"/>
                          <a:ea typeface="宋体" panose="02010600030101010101" pitchFamily="2" charset="-122"/>
                        </a:rPr>
                        <a:t>select() </a:t>
                      </a:r>
                      <a:r>
                        <a:rPr lang="zh-CN" altLang="en-US" sz="1600" baseline="0" smtClean="0">
                          <a:latin typeface="+mn-lt"/>
                          <a:ea typeface="宋体" panose="02010600030101010101" pitchFamily="2" charset="-122"/>
                        </a:rPr>
                        <a:t>操作</a:t>
                      </a:r>
                      <a:endParaRPr lang="zh-CN" altLang="en-US" sz="1600">
                        <a:latin typeface="+mn-lt"/>
                        <a:ea typeface="宋体" panose="02010600030101010101" pitchFamily="2" charset="-122"/>
                      </a:endParaRPr>
                    </a:p>
                  </a:txBody>
                  <a:tcPr anchor="ctr"/>
                </a:tc>
              </a:tr>
              <a:tr h="520058">
                <a:tc>
                  <a:txBody>
                    <a:bodyPr/>
                    <a:lstStyle/>
                    <a:p>
                      <a:r>
                        <a:rPr lang="en-US" altLang="zh-CN" smtClean="0">
                          <a:latin typeface="+mn-lt"/>
                          <a:ea typeface="宋体" panose="02010600030101010101" pitchFamily="2" charset="-122"/>
                        </a:rPr>
                        <a:t>int</a:t>
                      </a:r>
                      <a:r>
                        <a:rPr lang="en-US" altLang="zh-CN" baseline="0" smtClean="0">
                          <a:latin typeface="+mn-lt"/>
                          <a:ea typeface="宋体" panose="02010600030101010101" pitchFamily="2" charset="-122"/>
                        </a:rPr>
                        <a:t> selectNow()</a:t>
                      </a:r>
                      <a:endParaRPr lang="zh-CN" altLang="en-US">
                        <a:latin typeface="+mn-lt"/>
                        <a:ea typeface="宋体" panose="02010600030101010101" pitchFamily="2" charset="-122"/>
                      </a:endParaRPr>
                    </a:p>
                  </a:txBody>
                  <a:tcPr anchor="ctr"/>
                </a:tc>
                <a:tc>
                  <a:txBody>
                    <a:bodyPr/>
                    <a:lstStyle/>
                    <a:p>
                      <a:r>
                        <a:rPr lang="zh-CN" altLang="en-US" sz="1600" smtClean="0">
                          <a:latin typeface="+mn-lt"/>
                          <a:ea typeface="宋体" panose="02010600030101010101" pitchFamily="2" charset="-122"/>
                        </a:rPr>
                        <a:t>执行一个立即返回的</a:t>
                      </a:r>
                      <a:r>
                        <a:rPr lang="zh-CN" altLang="en-US" sz="1600" baseline="0" smtClean="0">
                          <a:latin typeface="+mn-lt"/>
                          <a:ea typeface="宋体" panose="02010600030101010101" pitchFamily="2" charset="-122"/>
                        </a:rPr>
                        <a:t> </a:t>
                      </a:r>
                      <a:r>
                        <a:rPr lang="en-US" altLang="zh-CN" sz="1600" baseline="0" smtClean="0">
                          <a:latin typeface="+mn-lt"/>
                          <a:ea typeface="宋体" panose="02010600030101010101" pitchFamily="2" charset="-122"/>
                        </a:rPr>
                        <a:t>select() </a:t>
                      </a:r>
                      <a:r>
                        <a:rPr lang="zh-CN" altLang="en-US" sz="1600" baseline="0" smtClean="0">
                          <a:latin typeface="+mn-lt"/>
                          <a:ea typeface="宋体" panose="02010600030101010101" pitchFamily="2" charset="-122"/>
                        </a:rPr>
                        <a:t>操作，该方法不会阻塞线程</a:t>
                      </a:r>
                      <a:endParaRPr lang="zh-CN" altLang="en-US" sz="1600">
                        <a:latin typeface="+mn-lt"/>
                        <a:ea typeface="宋体" panose="02010600030101010101" pitchFamily="2" charset="-122"/>
                      </a:endParaRPr>
                    </a:p>
                  </a:txBody>
                  <a:tcPr anchor="ctr"/>
                </a:tc>
              </a:tr>
              <a:tr h="520058">
                <a:tc>
                  <a:txBody>
                    <a:bodyPr/>
                    <a:lstStyle/>
                    <a:p>
                      <a:r>
                        <a:rPr lang="en-US" altLang="zh-CN" smtClean="0">
                          <a:latin typeface="+mn-lt"/>
                          <a:ea typeface="宋体" panose="02010600030101010101" pitchFamily="2" charset="-122"/>
                        </a:rPr>
                        <a:t>Selector</a:t>
                      </a:r>
                      <a:r>
                        <a:rPr lang="en-US" altLang="zh-CN" baseline="0" smtClean="0">
                          <a:latin typeface="+mn-lt"/>
                          <a:ea typeface="宋体" panose="02010600030101010101" pitchFamily="2" charset="-122"/>
                        </a:rPr>
                        <a:t> wakeup()</a:t>
                      </a:r>
                      <a:endParaRPr lang="zh-CN" altLang="en-US">
                        <a:latin typeface="+mn-lt"/>
                        <a:ea typeface="宋体" panose="02010600030101010101" pitchFamily="2" charset="-122"/>
                      </a:endParaRPr>
                    </a:p>
                  </a:txBody>
                  <a:tcPr anchor="ctr"/>
                </a:tc>
                <a:tc>
                  <a:txBody>
                    <a:bodyPr/>
                    <a:lstStyle/>
                    <a:p>
                      <a:r>
                        <a:rPr lang="zh-CN" altLang="en-US" sz="1600" smtClean="0">
                          <a:latin typeface="+mn-lt"/>
                          <a:ea typeface="宋体" panose="02010600030101010101" pitchFamily="2" charset="-122"/>
                        </a:rPr>
                        <a:t>使一个还未返回的</a:t>
                      </a:r>
                      <a:r>
                        <a:rPr lang="zh-CN" altLang="en-US" sz="1600" baseline="0" smtClean="0">
                          <a:latin typeface="+mn-lt"/>
                          <a:ea typeface="宋体" panose="02010600030101010101" pitchFamily="2" charset="-122"/>
                        </a:rPr>
                        <a:t> </a:t>
                      </a:r>
                      <a:r>
                        <a:rPr lang="en-US" altLang="zh-CN" sz="1600" baseline="0" smtClean="0">
                          <a:latin typeface="+mn-lt"/>
                          <a:ea typeface="宋体" panose="02010600030101010101" pitchFamily="2" charset="-122"/>
                        </a:rPr>
                        <a:t>select() </a:t>
                      </a:r>
                      <a:r>
                        <a:rPr lang="zh-CN" altLang="en-US" sz="1600" baseline="0" smtClean="0">
                          <a:latin typeface="+mn-lt"/>
                          <a:ea typeface="宋体" panose="02010600030101010101" pitchFamily="2" charset="-122"/>
                        </a:rPr>
                        <a:t>方法立即返回</a:t>
                      </a:r>
                      <a:endParaRPr lang="zh-CN" altLang="en-US" sz="1600">
                        <a:latin typeface="+mn-lt"/>
                        <a:ea typeface="宋体" panose="02010600030101010101" pitchFamily="2" charset="-122"/>
                      </a:endParaRPr>
                    </a:p>
                  </a:txBody>
                  <a:tcPr anchor="ct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83568" y="1559429"/>
            <a:ext cx="7848872" cy="44691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l"/>
            </a:pPr>
            <a:r>
              <a:rPr lang="zh-CN" altLang="en-US" sz="2000" smtClean="0">
                <a:ea typeface="宋体" panose="02010600030101010101" pitchFamily="2" charset="-122"/>
              </a:rPr>
              <a:t>当调用 </a:t>
            </a:r>
            <a:r>
              <a:rPr lang="en-US" altLang="zh-CN" sz="2000" b="1" smtClean="0">
                <a:solidFill>
                  <a:srgbClr val="C00000"/>
                </a:solidFill>
                <a:ea typeface="宋体" panose="02010600030101010101" pitchFamily="2" charset="-122"/>
              </a:rPr>
              <a:t>register(Selector sel, int ops)  </a:t>
            </a:r>
            <a:r>
              <a:rPr lang="zh-CN" altLang="en-US" sz="2000" smtClean="0">
                <a:ea typeface="宋体" panose="02010600030101010101" pitchFamily="2" charset="-122"/>
              </a:rPr>
              <a:t>将通道注册选择器时，选择器对通道的监听事件，需要通过第二个参数 </a:t>
            </a:r>
            <a:r>
              <a:rPr lang="en-US" altLang="zh-CN" sz="2000" smtClean="0">
                <a:ea typeface="宋体" panose="02010600030101010101" pitchFamily="2" charset="-122"/>
              </a:rPr>
              <a:t>ops </a:t>
            </a:r>
            <a:r>
              <a:rPr lang="zh-CN" altLang="en-US" sz="2000" smtClean="0">
                <a:ea typeface="宋体" panose="02010600030101010101" pitchFamily="2" charset="-122"/>
              </a:rPr>
              <a:t>指定。</a:t>
            </a:r>
            <a:endParaRPr lang="en-US" altLang="zh-CN" sz="2000" smtClean="0">
              <a:ea typeface="宋体" panose="02010600030101010101" pitchFamily="2" charset="-122"/>
            </a:endParaRPr>
          </a:p>
          <a:p>
            <a:pPr>
              <a:lnSpc>
                <a:spcPct val="150000"/>
              </a:lnSpc>
              <a:buFont typeface="Wingdings" panose="05000000000000000000" pitchFamily="2" charset="2"/>
              <a:buChar char="l"/>
            </a:pPr>
            <a:r>
              <a:rPr lang="zh-CN" altLang="en-US" sz="2000" smtClean="0">
                <a:ea typeface="宋体" panose="02010600030101010101" pitchFamily="2" charset="-122"/>
              </a:rPr>
              <a:t>可以监听的事件类型（</a:t>
            </a:r>
            <a:r>
              <a:rPr lang="zh-CN" altLang="en-US" sz="2000" b="1" smtClean="0">
                <a:ea typeface="宋体" panose="02010600030101010101" pitchFamily="2" charset="-122"/>
              </a:rPr>
              <a:t>可使用 </a:t>
            </a:r>
            <a:r>
              <a:rPr lang="en-US" altLang="zh-CN" sz="2000" b="1" smtClean="0">
                <a:ea typeface="宋体" panose="02010600030101010101" pitchFamily="2" charset="-122"/>
              </a:rPr>
              <a:t>SelectionKey </a:t>
            </a:r>
            <a:r>
              <a:rPr lang="zh-CN" altLang="en-US" sz="2000" b="1" smtClean="0">
                <a:ea typeface="宋体" panose="02010600030101010101" pitchFamily="2" charset="-122"/>
              </a:rPr>
              <a:t>的四个常量</a:t>
            </a:r>
            <a:r>
              <a:rPr lang="zh-CN" altLang="en-US" sz="2000" b="1">
                <a:ea typeface="宋体" panose="02010600030101010101" pitchFamily="2" charset="-122"/>
              </a:rPr>
              <a:t>表示</a:t>
            </a:r>
            <a:r>
              <a:rPr lang="zh-CN" altLang="en-US" sz="2000" smtClean="0">
                <a:ea typeface="宋体" panose="02010600030101010101" pitchFamily="2" charset="-122"/>
              </a:rPr>
              <a:t>）：</a:t>
            </a:r>
            <a:endParaRPr lang="en-US" altLang="zh-CN" sz="2000" smtClean="0">
              <a:ea typeface="宋体" panose="02010600030101010101" pitchFamily="2" charset="-122"/>
            </a:endParaRPr>
          </a:p>
          <a:p>
            <a:pPr lvl="1">
              <a:lnSpc>
                <a:spcPct val="150000"/>
              </a:lnSpc>
              <a:buFont typeface="Wingdings" panose="05000000000000000000" pitchFamily="2" charset="2"/>
              <a:buChar char="Ø"/>
            </a:pPr>
            <a:r>
              <a:rPr lang="zh-CN" altLang="en-US" sz="1800" smtClean="0">
                <a:solidFill>
                  <a:srgbClr val="0000FF"/>
                </a:solidFill>
                <a:ea typeface="宋体" panose="02010600030101010101" pitchFamily="2" charset="-122"/>
              </a:rPr>
              <a:t>读 </a:t>
            </a:r>
            <a:r>
              <a:rPr lang="en-US" altLang="zh-CN" sz="1800" smtClean="0">
                <a:solidFill>
                  <a:srgbClr val="0000FF"/>
                </a:solidFill>
                <a:ea typeface="宋体" panose="02010600030101010101" pitchFamily="2" charset="-122"/>
              </a:rPr>
              <a:t>: SelectionKey.OP_READ  </a:t>
            </a:r>
            <a:r>
              <a:rPr lang="zh-CN" altLang="en-US" sz="1800" smtClean="0">
                <a:solidFill>
                  <a:srgbClr val="0000FF"/>
                </a:solidFill>
                <a:ea typeface="宋体" panose="02010600030101010101" pitchFamily="2" charset="-122"/>
              </a:rPr>
              <a:t>（</a:t>
            </a:r>
            <a:r>
              <a:rPr lang="en-US" altLang="zh-CN" sz="1800" smtClean="0">
                <a:solidFill>
                  <a:srgbClr val="0000FF"/>
                </a:solidFill>
                <a:ea typeface="宋体" panose="02010600030101010101" pitchFamily="2" charset="-122"/>
              </a:rPr>
              <a:t>1</a:t>
            </a:r>
            <a:r>
              <a:rPr lang="zh-CN" altLang="en-US" sz="1800" smtClean="0">
                <a:solidFill>
                  <a:srgbClr val="0000FF"/>
                </a:solidFill>
                <a:ea typeface="宋体" panose="02010600030101010101" pitchFamily="2" charset="-122"/>
              </a:rPr>
              <a:t>）</a:t>
            </a:r>
            <a:endParaRPr lang="en-US" altLang="zh-CN" sz="1800" smtClean="0">
              <a:solidFill>
                <a:srgbClr val="0000FF"/>
              </a:solidFill>
              <a:ea typeface="宋体" panose="02010600030101010101" pitchFamily="2" charset="-122"/>
            </a:endParaRPr>
          </a:p>
          <a:p>
            <a:pPr lvl="1">
              <a:lnSpc>
                <a:spcPct val="150000"/>
              </a:lnSpc>
              <a:buFont typeface="Wingdings" panose="05000000000000000000" pitchFamily="2" charset="2"/>
              <a:buChar char="Ø"/>
            </a:pPr>
            <a:r>
              <a:rPr lang="zh-CN" altLang="en-US" sz="1800">
                <a:solidFill>
                  <a:srgbClr val="0000FF"/>
                </a:solidFill>
                <a:ea typeface="宋体" panose="02010600030101010101" pitchFamily="2" charset="-122"/>
              </a:rPr>
              <a:t>写</a:t>
            </a:r>
            <a:r>
              <a:rPr lang="en-US" altLang="zh-CN" sz="1800" smtClean="0">
                <a:solidFill>
                  <a:srgbClr val="0000FF"/>
                </a:solidFill>
                <a:ea typeface="宋体" panose="02010600030101010101" pitchFamily="2" charset="-122"/>
              </a:rPr>
              <a:t> : SelectionKey.OP_WRITE    </a:t>
            </a:r>
            <a:r>
              <a:rPr lang="zh-CN" altLang="en-US" sz="1800" smtClean="0">
                <a:solidFill>
                  <a:srgbClr val="0000FF"/>
                </a:solidFill>
                <a:ea typeface="宋体" panose="02010600030101010101" pitchFamily="2" charset="-122"/>
              </a:rPr>
              <a:t>（</a:t>
            </a:r>
            <a:r>
              <a:rPr lang="en-US" altLang="zh-CN" sz="1800" smtClean="0">
                <a:solidFill>
                  <a:srgbClr val="0000FF"/>
                </a:solidFill>
                <a:ea typeface="宋体" panose="02010600030101010101" pitchFamily="2" charset="-122"/>
              </a:rPr>
              <a:t>4</a:t>
            </a:r>
            <a:r>
              <a:rPr lang="zh-CN" altLang="en-US" sz="1800" smtClean="0">
                <a:solidFill>
                  <a:srgbClr val="0000FF"/>
                </a:solidFill>
                <a:ea typeface="宋体" panose="02010600030101010101" pitchFamily="2" charset="-122"/>
              </a:rPr>
              <a:t>）</a:t>
            </a:r>
            <a:endParaRPr lang="en-US" altLang="zh-CN" sz="1800" smtClean="0">
              <a:solidFill>
                <a:srgbClr val="0000FF"/>
              </a:solidFill>
              <a:ea typeface="宋体" panose="02010600030101010101" pitchFamily="2" charset="-122"/>
            </a:endParaRPr>
          </a:p>
          <a:p>
            <a:pPr lvl="1">
              <a:lnSpc>
                <a:spcPct val="150000"/>
              </a:lnSpc>
              <a:buFont typeface="Wingdings" panose="05000000000000000000" pitchFamily="2" charset="2"/>
              <a:buChar char="Ø"/>
            </a:pPr>
            <a:r>
              <a:rPr lang="zh-CN" altLang="en-US" sz="1800" smtClean="0">
                <a:solidFill>
                  <a:srgbClr val="0000FF"/>
                </a:solidFill>
                <a:ea typeface="宋体" panose="02010600030101010101" pitchFamily="2" charset="-122"/>
              </a:rPr>
              <a:t>连接 </a:t>
            </a:r>
            <a:r>
              <a:rPr lang="en-US" altLang="zh-CN" sz="1800" smtClean="0">
                <a:solidFill>
                  <a:srgbClr val="0000FF"/>
                </a:solidFill>
                <a:ea typeface="宋体" panose="02010600030101010101" pitchFamily="2" charset="-122"/>
              </a:rPr>
              <a:t>: SelectionKey.OP_CONNECT  </a:t>
            </a:r>
            <a:r>
              <a:rPr lang="zh-CN" altLang="en-US" sz="1800" smtClean="0">
                <a:solidFill>
                  <a:srgbClr val="0000FF"/>
                </a:solidFill>
                <a:ea typeface="宋体" panose="02010600030101010101" pitchFamily="2" charset="-122"/>
              </a:rPr>
              <a:t>（</a:t>
            </a:r>
            <a:r>
              <a:rPr lang="en-US" altLang="zh-CN" sz="1800" smtClean="0">
                <a:solidFill>
                  <a:srgbClr val="0000FF"/>
                </a:solidFill>
                <a:ea typeface="宋体" panose="02010600030101010101" pitchFamily="2" charset="-122"/>
              </a:rPr>
              <a:t>8</a:t>
            </a:r>
            <a:r>
              <a:rPr lang="zh-CN" altLang="en-US" sz="1800" smtClean="0">
                <a:solidFill>
                  <a:srgbClr val="0000FF"/>
                </a:solidFill>
                <a:ea typeface="宋体" panose="02010600030101010101" pitchFamily="2" charset="-122"/>
              </a:rPr>
              <a:t>）</a:t>
            </a:r>
            <a:r>
              <a:rPr lang="en-US" altLang="zh-CN" sz="1800" smtClean="0">
                <a:solidFill>
                  <a:srgbClr val="0000FF"/>
                </a:solidFill>
                <a:ea typeface="宋体" panose="02010600030101010101" pitchFamily="2" charset="-122"/>
              </a:rPr>
              <a:t> </a:t>
            </a:r>
            <a:endParaRPr lang="en-US" altLang="zh-CN" sz="1800" smtClean="0">
              <a:solidFill>
                <a:srgbClr val="0000FF"/>
              </a:solidFill>
              <a:ea typeface="宋体" panose="02010600030101010101" pitchFamily="2" charset="-122"/>
            </a:endParaRPr>
          </a:p>
          <a:p>
            <a:pPr lvl="1">
              <a:lnSpc>
                <a:spcPct val="150000"/>
              </a:lnSpc>
              <a:buFont typeface="Wingdings" panose="05000000000000000000" pitchFamily="2" charset="2"/>
              <a:buChar char="Ø"/>
            </a:pPr>
            <a:r>
              <a:rPr lang="zh-CN" altLang="en-US" sz="1800" smtClean="0">
                <a:solidFill>
                  <a:srgbClr val="0000FF"/>
                </a:solidFill>
                <a:ea typeface="宋体" panose="02010600030101010101" pitchFamily="2" charset="-122"/>
              </a:rPr>
              <a:t>接收</a:t>
            </a:r>
            <a:r>
              <a:rPr lang="en-US" altLang="zh-CN" sz="1800" smtClean="0">
                <a:solidFill>
                  <a:srgbClr val="0000FF"/>
                </a:solidFill>
                <a:ea typeface="宋体" panose="02010600030101010101" pitchFamily="2" charset="-122"/>
              </a:rPr>
              <a:t> : SelectionKey.OP_ACCEPT  </a:t>
            </a:r>
            <a:r>
              <a:rPr lang="zh-CN" altLang="en-US" sz="1800" smtClean="0">
                <a:solidFill>
                  <a:srgbClr val="0000FF"/>
                </a:solidFill>
                <a:ea typeface="宋体" panose="02010600030101010101" pitchFamily="2" charset="-122"/>
              </a:rPr>
              <a:t>（</a:t>
            </a:r>
            <a:r>
              <a:rPr lang="en-US" altLang="zh-CN" sz="1800" smtClean="0">
                <a:solidFill>
                  <a:srgbClr val="0000FF"/>
                </a:solidFill>
                <a:ea typeface="宋体" panose="02010600030101010101" pitchFamily="2" charset="-122"/>
              </a:rPr>
              <a:t>16</a:t>
            </a:r>
            <a:r>
              <a:rPr lang="zh-CN" altLang="en-US" sz="1800" smtClean="0">
                <a:solidFill>
                  <a:srgbClr val="0000FF"/>
                </a:solidFill>
                <a:ea typeface="宋体" panose="02010600030101010101" pitchFamily="2" charset="-122"/>
              </a:rPr>
              <a:t>）</a:t>
            </a:r>
            <a:endParaRPr lang="en-US" altLang="zh-CN" sz="1800" smtClean="0">
              <a:solidFill>
                <a:srgbClr val="0000FF"/>
              </a:solidFill>
              <a:ea typeface="宋体" panose="02010600030101010101" pitchFamily="2" charset="-122"/>
            </a:endParaRPr>
          </a:p>
          <a:p>
            <a:pPr marL="0" lvl="0" indent="0">
              <a:lnSpc>
                <a:spcPct val="150000"/>
              </a:lnSpc>
              <a:spcBef>
                <a:spcPts val="0"/>
              </a:spcBef>
              <a:buFont typeface="Wingdings" panose="05000000000000000000" pitchFamily="2" charset="2"/>
              <a:buChar char="l"/>
            </a:pPr>
            <a:r>
              <a:rPr lang="en-US" altLang="zh-CN" sz="2000">
                <a:solidFill>
                  <a:prstClr val="black"/>
                </a:solidFill>
                <a:ea typeface="宋体" panose="02010600030101010101" pitchFamily="2" charset="-122"/>
              </a:rPr>
              <a:t> </a:t>
            </a:r>
            <a:r>
              <a:rPr lang="zh-CN" altLang="en-US" sz="2000" smtClean="0">
                <a:solidFill>
                  <a:prstClr val="black"/>
                </a:solidFill>
                <a:ea typeface="宋体" panose="02010600030101010101" pitchFamily="2" charset="-122"/>
              </a:rPr>
              <a:t>若注册时不止监听一个事件，则可以使用“位或”操作符连接。</a:t>
            </a:r>
            <a:endParaRPr lang="en-US" altLang="zh-CN" sz="2000" smtClean="0">
              <a:solidFill>
                <a:prstClr val="black"/>
              </a:solidFill>
              <a:ea typeface="宋体" panose="02010600030101010101" pitchFamily="2" charset="-122"/>
            </a:endParaRPr>
          </a:p>
          <a:p>
            <a:pPr marL="400050" lvl="1" indent="0">
              <a:lnSpc>
                <a:spcPct val="150000"/>
              </a:lnSpc>
              <a:spcBef>
                <a:spcPts val="0"/>
              </a:spcBef>
              <a:buNone/>
            </a:pPr>
            <a:r>
              <a:rPr lang="zh-CN" altLang="en-US" sz="1600" smtClean="0">
                <a:solidFill>
                  <a:prstClr val="black"/>
                </a:solidFill>
                <a:ea typeface="宋体" panose="02010600030101010101" pitchFamily="2" charset="-122"/>
              </a:rPr>
              <a:t>   例：</a:t>
            </a:r>
            <a:endParaRPr lang="en-US" altLang="zh-CN" sz="1600" smtClean="0">
              <a:solidFill>
                <a:prstClr val="black"/>
              </a:solidFill>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1115616" y="5849023"/>
            <a:ext cx="6718616" cy="603256"/>
          </a:xfrm>
          <a:prstGeom prst="rect">
            <a:avLst/>
          </a:prstGeom>
        </p:spPr>
      </p:pic>
      <p:sp>
        <p:nvSpPr>
          <p:cNvPr id="6" name="Rectangle 2"/>
          <p:cNvSpPr>
            <a:spLocks noGrp="1" noChangeArrowheads="1"/>
          </p:cNvSpPr>
          <p:nvPr>
            <p:ph type="title"/>
          </p:nvPr>
        </p:nvSpPr>
        <p:spPr>
          <a:xfrm>
            <a:off x="2195736" y="764704"/>
            <a:ext cx="5157386" cy="792088"/>
          </a:xfrm>
        </p:spPr>
        <p:txBody>
          <a:bodyPr>
            <a:normAutofit/>
          </a:bodyPr>
          <a:lstStyle/>
          <a:p>
            <a:pPr lvl="0"/>
            <a:r>
              <a:rPr lang="zh-CN" altLang="en-US" b="1" smtClean="0">
                <a:latin typeface="+mn-lt"/>
                <a:ea typeface="宋体" panose="02010600030101010101" pitchFamily="2" charset="-122"/>
              </a:rPr>
              <a:t>选择键</a:t>
            </a:r>
            <a:r>
              <a:rPr lang="en-US" altLang="zh-CN" b="1" smtClean="0">
                <a:latin typeface="+mn-lt"/>
                <a:ea typeface="宋体" panose="02010600030101010101" pitchFamily="2" charset="-122"/>
              </a:rPr>
              <a:t>(SelectionKey)</a:t>
            </a:r>
            <a:endParaRPr lang="zh-CN" altLang="zh-CN" b="1">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971600" y="3284984"/>
          <a:ext cx="7560840" cy="3291840"/>
        </p:xfrm>
        <a:graphic>
          <a:graphicData uri="http://schemas.openxmlformats.org/drawingml/2006/table">
            <a:tbl>
              <a:tblPr firstRow="1" bandRow="1">
                <a:tableStyleId>{5C22544A-7EE6-4342-B048-85BDC9FD1C3A}</a:tableStyleId>
              </a:tblPr>
              <a:tblGrid>
                <a:gridCol w="3600400"/>
                <a:gridCol w="3960440"/>
              </a:tblGrid>
              <a:tr h="360040">
                <a:tc>
                  <a:txBody>
                    <a:bodyPr/>
                    <a:lstStyle/>
                    <a:p>
                      <a:r>
                        <a:rPr lang="zh-CN" altLang="en-US" b="1" smtClean="0">
                          <a:solidFill>
                            <a:schemeClr val="tx1"/>
                          </a:solidFill>
                          <a:latin typeface="+mn-lt"/>
                          <a:ea typeface="宋体" panose="02010600030101010101" pitchFamily="2" charset="-122"/>
                        </a:rPr>
                        <a:t>方  法</a:t>
                      </a:r>
                      <a:endParaRPr lang="zh-CN" altLang="en-US" b="1">
                        <a:solidFill>
                          <a:schemeClr val="tx1"/>
                        </a:solidFill>
                        <a:latin typeface="+mn-lt"/>
                        <a:ea typeface="宋体" panose="02010600030101010101" pitchFamily="2" charset="-122"/>
                      </a:endParaRPr>
                    </a:p>
                  </a:txBody>
                  <a:tcPr/>
                </a:tc>
                <a:tc>
                  <a:txBody>
                    <a:bodyPr/>
                    <a:lstStyle/>
                    <a:p>
                      <a:r>
                        <a:rPr lang="zh-CN" altLang="en-US" b="1" smtClean="0">
                          <a:solidFill>
                            <a:schemeClr val="tx1"/>
                          </a:solidFill>
                          <a:latin typeface="+mn-lt"/>
                          <a:ea typeface="宋体" panose="02010600030101010101" pitchFamily="2" charset="-122"/>
                        </a:rPr>
                        <a:t>描  述</a:t>
                      </a:r>
                      <a:endParaRPr lang="zh-CN" altLang="en-US" b="1">
                        <a:solidFill>
                          <a:schemeClr val="tx1"/>
                        </a:solidFill>
                        <a:latin typeface="+mn-lt"/>
                        <a:ea typeface="宋体" panose="02010600030101010101" pitchFamily="2" charset="-122"/>
                      </a:endParaRPr>
                    </a:p>
                  </a:txBody>
                  <a:tcPr/>
                </a:tc>
              </a:tr>
              <a:tr h="360040">
                <a:tc>
                  <a:txBody>
                    <a:bodyPr/>
                    <a:lstStyle/>
                    <a:p>
                      <a:r>
                        <a:rPr lang="en-US" altLang="zh-CN" smtClean="0">
                          <a:solidFill>
                            <a:srgbClr val="C00000"/>
                          </a:solidFill>
                          <a:latin typeface="+mn-lt"/>
                          <a:ea typeface="宋体" panose="02010600030101010101" pitchFamily="2" charset="-122"/>
                        </a:rPr>
                        <a:t>boolean</a:t>
                      </a:r>
                      <a:r>
                        <a:rPr lang="en-US" altLang="zh-CN" baseline="0" smtClean="0">
                          <a:solidFill>
                            <a:srgbClr val="C00000"/>
                          </a:solidFill>
                          <a:latin typeface="+mn-lt"/>
                          <a:ea typeface="宋体" panose="02010600030101010101" pitchFamily="2" charset="-122"/>
                        </a:rPr>
                        <a:t> isAcceptable()</a:t>
                      </a:r>
                      <a:endParaRPr lang="zh-CN" altLang="en-US">
                        <a:solidFill>
                          <a:srgbClr val="C00000"/>
                        </a:solidFill>
                        <a:latin typeface="+mn-lt"/>
                        <a:ea typeface="宋体" panose="02010600030101010101" pitchFamily="2" charset="-122"/>
                      </a:endParaRPr>
                    </a:p>
                  </a:txBody>
                  <a:tcPr/>
                </a:tc>
                <a:tc>
                  <a:txBody>
                    <a:bodyPr/>
                    <a:lstStyle/>
                    <a:p>
                      <a:r>
                        <a:rPr lang="zh-CN" altLang="en-US" smtClean="0">
                          <a:solidFill>
                            <a:srgbClr val="C00000"/>
                          </a:solidFill>
                          <a:latin typeface="+mn-lt"/>
                          <a:ea typeface="宋体" panose="02010600030101010101" pitchFamily="2" charset="-122"/>
                        </a:rPr>
                        <a:t>检测 </a:t>
                      </a:r>
                      <a:r>
                        <a:rPr lang="en-US" altLang="zh-CN" smtClean="0">
                          <a:solidFill>
                            <a:srgbClr val="C00000"/>
                          </a:solidFill>
                          <a:latin typeface="+mn-lt"/>
                          <a:ea typeface="宋体" panose="02010600030101010101" pitchFamily="2" charset="-122"/>
                        </a:rPr>
                        <a:t>Channel </a:t>
                      </a:r>
                      <a:r>
                        <a:rPr lang="zh-CN" altLang="en-US" smtClean="0">
                          <a:solidFill>
                            <a:srgbClr val="C00000"/>
                          </a:solidFill>
                          <a:latin typeface="+mn-lt"/>
                          <a:ea typeface="宋体" panose="02010600030101010101" pitchFamily="2" charset="-122"/>
                        </a:rPr>
                        <a:t>中接收是否就绪</a:t>
                      </a:r>
                      <a:endParaRPr lang="zh-CN" altLang="en-US">
                        <a:solidFill>
                          <a:srgbClr val="C00000"/>
                        </a:solidFill>
                        <a:latin typeface="+mn-lt"/>
                        <a:ea typeface="宋体" panose="02010600030101010101" pitchFamily="2" charset="-122"/>
                      </a:endParaRPr>
                    </a:p>
                  </a:txBody>
                  <a:tcPr/>
                </a:tc>
              </a:tr>
              <a:tr h="360040">
                <a:tc>
                  <a:txBody>
                    <a:bodyPr/>
                    <a:lstStyle/>
                    <a:p>
                      <a:r>
                        <a:rPr lang="en-US" altLang="zh-CN" smtClean="0">
                          <a:solidFill>
                            <a:srgbClr val="C00000"/>
                          </a:solidFill>
                          <a:latin typeface="+mn-lt"/>
                          <a:ea typeface="宋体" panose="02010600030101010101" pitchFamily="2" charset="-122"/>
                        </a:rPr>
                        <a:t>boolean isReadable()</a:t>
                      </a:r>
                      <a:endParaRPr lang="zh-CN" altLang="en-US">
                        <a:solidFill>
                          <a:srgbClr val="C00000"/>
                        </a:solidFill>
                        <a:latin typeface="+mn-lt"/>
                        <a:ea typeface="宋体" panose="02010600030101010101" pitchFamily="2" charset="-122"/>
                      </a:endParaRPr>
                    </a:p>
                  </a:txBody>
                  <a:tcPr/>
                </a:tc>
                <a:tc>
                  <a:txBody>
                    <a:bodyPr/>
                    <a:lstStyle/>
                    <a:p>
                      <a:r>
                        <a:rPr lang="zh-CN" altLang="en-US" smtClean="0">
                          <a:solidFill>
                            <a:srgbClr val="C00000"/>
                          </a:solidFill>
                          <a:latin typeface="+mn-lt"/>
                          <a:ea typeface="宋体" panose="02010600030101010101" pitchFamily="2" charset="-122"/>
                        </a:rPr>
                        <a:t>检测 </a:t>
                      </a:r>
                      <a:r>
                        <a:rPr lang="en-US" altLang="zh-CN" smtClean="0">
                          <a:solidFill>
                            <a:srgbClr val="C00000"/>
                          </a:solidFill>
                          <a:latin typeface="+mn-lt"/>
                          <a:ea typeface="宋体" panose="02010600030101010101" pitchFamily="2" charset="-122"/>
                        </a:rPr>
                        <a:t>Channal </a:t>
                      </a:r>
                      <a:r>
                        <a:rPr lang="zh-CN" altLang="en-US" smtClean="0">
                          <a:solidFill>
                            <a:srgbClr val="C00000"/>
                          </a:solidFill>
                          <a:latin typeface="+mn-lt"/>
                          <a:ea typeface="宋体" panose="02010600030101010101" pitchFamily="2" charset="-122"/>
                        </a:rPr>
                        <a:t>中读事件是否就绪</a:t>
                      </a:r>
                      <a:endParaRPr lang="en-US" altLang="zh-CN" smtClean="0">
                        <a:solidFill>
                          <a:srgbClr val="C00000"/>
                        </a:solidFill>
                        <a:latin typeface="+mn-lt"/>
                        <a:ea typeface="宋体" panose="02010600030101010101" pitchFamily="2" charset="-122"/>
                      </a:endParaRPr>
                    </a:p>
                  </a:txBody>
                  <a:tcPr/>
                </a:tc>
              </a:tr>
              <a:tr h="360040">
                <a:tc>
                  <a:txBody>
                    <a:bodyPr/>
                    <a:lstStyle/>
                    <a:p>
                      <a:r>
                        <a:rPr lang="en-US" altLang="zh-CN" smtClean="0">
                          <a:latin typeface="+mn-lt"/>
                          <a:ea typeface="宋体" panose="02010600030101010101" pitchFamily="2" charset="-122"/>
                        </a:rPr>
                        <a:t>boolean isWritable()</a:t>
                      </a:r>
                      <a:endParaRPr lang="zh-CN" altLang="en-US">
                        <a:latin typeface="+mn-lt"/>
                        <a:ea typeface="宋体" panose="02010600030101010101" pitchFamily="2"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mtClean="0">
                          <a:latin typeface="+mn-lt"/>
                          <a:ea typeface="宋体" panose="02010600030101010101" pitchFamily="2" charset="-122"/>
                        </a:rPr>
                        <a:t>检测 </a:t>
                      </a:r>
                      <a:r>
                        <a:rPr lang="en-US" altLang="zh-CN" smtClean="0">
                          <a:latin typeface="+mn-lt"/>
                          <a:ea typeface="宋体" panose="02010600030101010101" pitchFamily="2" charset="-122"/>
                        </a:rPr>
                        <a:t>Channal </a:t>
                      </a:r>
                      <a:r>
                        <a:rPr lang="zh-CN" altLang="en-US" smtClean="0">
                          <a:latin typeface="+mn-lt"/>
                          <a:ea typeface="宋体" panose="02010600030101010101" pitchFamily="2" charset="-122"/>
                        </a:rPr>
                        <a:t>中写事件是否就绪</a:t>
                      </a:r>
                      <a:endParaRPr lang="en-US" altLang="zh-CN" smtClean="0">
                        <a:latin typeface="+mn-lt"/>
                        <a:ea typeface="宋体" panose="02010600030101010101" pitchFamily="2" charset="-122"/>
                      </a:endParaRPr>
                    </a:p>
                  </a:txBody>
                  <a:tcPr/>
                </a:tc>
              </a:tr>
              <a:tr h="360040">
                <a:tc>
                  <a:txBody>
                    <a:bodyPr/>
                    <a:lstStyle/>
                    <a:p>
                      <a:r>
                        <a:rPr lang="en-US" altLang="zh-CN" sz="1800" b="0" smtClean="0">
                          <a:solidFill>
                            <a:srgbClr val="C00000"/>
                          </a:solidFill>
                          <a:latin typeface="+mn-lt"/>
                          <a:ea typeface="宋体" panose="02010600030101010101" pitchFamily="2" charset="-122"/>
                        </a:rPr>
                        <a:t>SelectableChannel  channel() </a:t>
                      </a:r>
                      <a:endParaRPr lang="zh-CN" altLang="en-US" b="0">
                        <a:solidFill>
                          <a:srgbClr val="C00000"/>
                        </a:solidFill>
                        <a:latin typeface="+mn-lt"/>
                        <a:ea typeface="宋体" panose="02010600030101010101" pitchFamily="2" charset="-122"/>
                      </a:endParaRPr>
                    </a:p>
                  </a:txBody>
                  <a:tcPr/>
                </a:tc>
                <a:tc>
                  <a:txBody>
                    <a:bodyPr/>
                    <a:lstStyle/>
                    <a:p>
                      <a:r>
                        <a:rPr lang="zh-CN" altLang="en-US" b="0" smtClean="0">
                          <a:solidFill>
                            <a:srgbClr val="C00000"/>
                          </a:solidFill>
                          <a:latin typeface="+mn-lt"/>
                          <a:ea typeface="宋体" panose="02010600030101010101" pitchFamily="2" charset="-122"/>
                        </a:rPr>
                        <a:t>获取注册通道</a:t>
                      </a:r>
                      <a:endParaRPr lang="zh-CN" altLang="en-US" b="0" smtClean="0">
                        <a:solidFill>
                          <a:srgbClr val="C00000"/>
                        </a:solidFill>
                        <a:latin typeface="+mn-lt"/>
                        <a:ea typeface="宋体" panose="02010600030101010101" pitchFamily="2" charset="-122"/>
                      </a:endParaRPr>
                    </a:p>
                  </a:txBody>
                  <a:tcPr/>
                </a:tc>
              </a:tr>
              <a:tr h="360040">
                <a:tc>
                  <a:txBody>
                    <a:bodyPr/>
                    <a:lstStyle/>
                    <a:p>
                      <a:r>
                        <a:rPr lang="en-US" altLang="zh-CN" sz="1800" b="0" smtClean="0">
                          <a:latin typeface="+mn-lt"/>
                          <a:ea typeface="宋体" panose="02010600030101010101" pitchFamily="2" charset="-122"/>
                        </a:rPr>
                        <a:t>int   interestOps() </a:t>
                      </a:r>
                      <a:endParaRPr lang="zh-CN" altLang="en-US" b="0">
                        <a:solidFill>
                          <a:schemeClr val="tx1"/>
                        </a:solidFill>
                        <a:latin typeface="+mn-lt"/>
                        <a:ea typeface="宋体" panose="02010600030101010101" pitchFamily="2" charset="-122"/>
                      </a:endParaRPr>
                    </a:p>
                  </a:txBody>
                  <a:tcPr/>
                </a:tc>
                <a:tc>
                  <a:txBody>
                    <a:bodyPr/>
                    <a:lstStyle/>
                    <a:p>
                      <a:r>
                        <a:rPr lang="zh-CN" altLang="en-US" b="0" smtClean="0">
                          <a:solidFill>
                            <a:schemeClr val="tx1"/>
                          </a:solidFill>
                          <a:latin typeface="+mn-lt"/>
                          <a:ea typeface="宋体" panose="02010600030101010101" pitchFamily="2" charset="-122"/>
                        </a:rPr>
                        <a:t>获取感兴趣事件集合</a:t>
                      </a:r>
                      <a:endParaRPr lang="zh-CN" altLang="en-US" b="0" smtClean="0">
                        <a:solidFill>
                          <a:schemeClr val="tx1"/>
                        </a:solidFill>
                        <a:latin typeface="+mn-lt"/>
                        <a:ea typeface="宋体" panose="02010600030101010101" pitchFamily="2" charset="-122"/>
                      </a:endParaRPr>
                    </a:p>
                  </a:txBody>
                  <a:tcPr/>
                </a:tc>
              </a:tr>
              <a:tr h="360040">
                <a:tc>
                  <a:txBody>
                    <a:bodyPr/>
                    <a:lstStyle/>
                    <a:p>
                      <a:r>
                        <a:rPr lang="en-US" altLang="zh-CN" sz="1800" b="0" smtClean="0">
                          <a:latin typeface="+mn-lt"/>
                          <a:ea typeface="宋体" panose="02010600030101010101" pitchFamily="2" charset="-122"/>
                        </a:rPr>
                        <a:t>int   readyOps() </a:t>
                      </a:r>
                      <a:endParaRPr lang="zh-CN" altLang="en-US" b="0">
                        <a:solidFill>
                          <a:schemeClr val="tx1"/>
                        </a:solidFill>
                        <a:latin typeface="+mn-lt"/>
                        <a:ea typeface="宋体" panose="02010600030101010101" pitchFamily="2" charset="-122"/>
                      </a:endParaRPr>
                    </a:p>
                  </a:txBody>
                  <a:tcPr/>
                </a:tc>
                <a:tc>
                  <a:txBody>
                    <a:bodyPr/>
                    <a:lstStyle/>
                    <a:p>
                      <a:r>
                        <a:rPr lang="zh-CN" altLang="en-US" b="0" smtClean="0">
                          <a:solidFill>
                            <a:schemeClr val="tx1"/>
                          </a:solidFill>
                          <a:latin typeface="+mn-lt"/>
                          <a:ea typeface="宋体" panose="02010600030101010101" pitchFamily="2" charset="-122"/>
                        </a:rPr>
                        <a:t>获取通道已经准备就绪的操作的集合</a:t>
                      </a:r>
                      <a:endParaRPr lang="zh-CN" altLang="en-US" b="0" smtClean="0">
                        <a:solidFill>
                          <a:schemeClr val="tx1"/>
                        </a:solidFill>
                        <a:latin typeface="+mn-lt"/>
                        <a:ea typeface="宋体" panose="02010600030101010101" pitchFamily="2" charset="-122"/>
                      </a:endParaRPr>
                    </a:p>
                  </a:txBody>
                  <a:tcPr/>
                </a:tc>
              </a:tr>
              <a:tr h="360040">
                <a:tc>
                  <a:txBody>
                    <a:bodyPr/>
                    <a:lstStyle/>
                    <a:p>
                      <a:r>
                        <a:rPr lang="en-US" altLang="zh-CN" sz="1800" b="0" smtClean="0">
                          <a:latin typeface="+mn-lt"/>
                          <a:ea typeface="宋体" panose="02010600030101010101" pitchFamily="2" charset="-122"/>
                        </a:rPr>
                        <a:t>Selector  selector() </a:t>
                      </a:r>
                      <a:endParaRPr lang="zh-CN" altLang="en-US" b="0">
                        <a:solidFill>
                          <a:schemeClr val="tx1"/>
                        </a:solidFill>
                        <a:latin typeface="+mn-lt"/>
                        <a:ea typeface="宋体" panose="02010600030101010101" pitchFamily="2" charset="-122"/>
                      </a:endParaRPr>
                    </a:p>
                  </a:txBody>
                  <a:tcPr/>
                </a:tc>
                <a:tc>
                  <a:txBody>
                    <a:bodyPr/>
                    <a:lstStyle/>
                    <a:p>
                      <a:r>
                        <a:rPr lang="zh-CN" altLang="en-US" b="0" smtClean="0">
                          <a:solidFill>
                            <a:schemeClr val="tx1"/>
                          </a:solidFill>
                          <a:latin typeface="+mn-lt"/>
                          <a:ea typeface="宋体" panose="02010600030101010101" pitchFamily="2" charset="-122"/>
                        </a:rPr>
                        <a:t>返回选择器</a:t>
                      </a:r>
                      <a:endParaRPr lang="zh-CN" altLang="en-US" b="0">
                        <a:solidFill>
                          <a:schemeClr val="tx1"/>
                        </a:solidFill>
                        <a:latin typeface="+mn-lt"/>
                        <a:ea typeface="宋体" panose="02010600030101010101" pitchFamily="2" charset="-122"/>
                      </a:endParaRPr>
                    </a:p>
                  </a:txBody>
                  <a:tcPr/>
                </a:tc>
              </a:tr>
              <a:tr h="360040">
                <a:tc>
                  <a:txBody>
                    <a:bodyPr/>
                    <a:lstStyle/>
                    <a:p>
                      <a:r>
                        <a:rPr lang="en-US" altLang="zh-CN" smtClean="0">
                          <a:latin typeface="+mn-lt"/>
                          <a:ea typeface="宋体" panose="02010600030101010101" pitchFamily="2" charset="-122"/>
                        </a:rPr>
                        <a:t>boolean</a:t>
                      </a:r>
                      <a:r>
                        <a:rPr lang="en-US" altLang="zh-CN" baseline="0" smtClean="0">
                          <a:latin typeface="+mn-lt"/>
                          <a:ea typeface="宋体" panose="02010600030101010101" pitchFamily="2" charset="-122"/>
                        </a:rPr>
                        <a:t> isConnectable()</a:t>
                      </a:r>
                      <a:endParaRPr lang="zh-CN" altLang="en-US">
                        <a:latin typeface="+mn-lt"/>
                        <a:ea typeface="宋体" panose="02010600030101010101" pitchFamily="2" charset="-122"/>
                      </a:endParaRPr>
                    </a:p>
                  </a:txBody>
                  <a:tcPr/>
                </a:tc>
                <a:tc>
                  <a:txBody>
                    <a:bodyPr/>
                    <a:lstStyle/>
                    <a:p>
                      <a:r>
                        <a:rPr lang="zh-CN" altLang="en-US" smtClean="0">
                          <a:latin typeface="+mn-lt"/>
                          <a:ea typeface="宋体" panose="02010600030101010101" pitchFamily="2" charset="-122"/>
                        </a:rPr>
                        <a:t>检测 </a:t>
                      </a:r>
                      <a:r>
                        <a:rPr lang="en-US" altLang="zh-CN" smtClean="0">
                          <a:latin typeface="+mn-lt"/>
                          <a:ea typeface="宋体" panose="02010600030101010101" pitchFamily="2" charset="-122"/>
                        </a:rPr>
                        <a:t>Channel </a:t>
                      </a:r>
                      <a:r>
                        <a:rPr lang="zh-CN" altLang="en-US" smtClean="0">
                          <a:latin typeface="+mn-lt"/>
                          <a:ea typeface="宋体" panose="02010600030101010101" pitchFamily="2" charset="-122"/>
                        </a:rPr>
                        <a:t>中连接是否就绪</a:t>
                      </a:r>
                      <a:endParaRPr lang="zh-CN" altLang="en-US">
                        <a:latin typeface="+mn-lt"/>
                        <a:ea typeface="宋体" panose="02010600030101010101" pitchFamily="2" charset="-122"/>
                      </a:endParaRPr>
                    </a:p>
                  </a:txBody>
                  <a:tcPr/>
                </a:tc>
              </a:tr>
            </a:tbl>
          </a:graphicData>
        </a:graphic>
      </p:graphicFrame>
      <p:sp>
        <p:nvSpPr>
          <p:cNvPr id="5" name="Rectangle 3"/>
          <p:cNvSpPr txBox="1">
            <a:spLocks noChangeArrowheads="1"/>
          </p:cNvSpPr>
          <p:nvPr/>
        </p:nvSpPr>
        <p:spPr>
          <a:xfrm>
            <a:off x="467544" y="1412776"/>
            <a:ext cx="8352928" cy="18695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l"/>
            </a:pPr>
            <a:r>
              <a:rPr lang="en-US" altLang="zh-CN" sz="2000" smtClean="0">
                <a:ea typeface="宋体" panose="02010600030101010101" pitchFamily="2" charset="-122"/>
              </a:rPr>
              <a:t>SelectionKey</a:t>
            </a:r>
            <a:r>
              <a:rPr lang="zh-CN" altLang="en-US" sz="2000">
                <a:ea typeface="宋体" panose="02010600030101010101" pitchFamily="2" charset="-122"/>
              </a:rPr>
              <a:t>：</a:t>
            </a:r>
            <a:r>
              <a:rPr lang="zh-CN" altLang="en-US" sz="2000" smtClean="0">
                <a:solidFill>
                  <a:srgbClr val="0000FF"/>
                </a:solidFill>
                <a:ea typeface="宋体" panose="02010600030101010101" pitchFamily="2" charset="-122"/>
              </a:rPr>
              <a:t>表示 </a:t>
            </a:r>
            <a:r>
              <a:rPr lang="en-US" altLang="zh-CN" sz="2000" smtClean="0">
                <a:solidFill>
                  <a:srgbClr val="0000FF"/>
                </a:solidFill>
                <a:ea typeface="宋体" panose="02010600030101010101" pitchFamily="2" charset="-122"/>
              </a:rPr>
              <a:t>SelectableChannel </a:t>
            </a:r>
            <a:r>
              <a:rPr lang="zh-CN" altLang="en-US" sz="2000">
                <a:solidFill>
                  <a:srgbClr val="0000FF"/>
                </a:solidFill>
                <a:ea typeface="宋体" panose="02010600030101010101" pitchFamily="2" charset="-122"/>
              </a:rPr>
              <a:t>和</a:t>
            </a:r>
            <a:r>
              <a:rPr lang="zh-CN" altLang="en-US" sz="2000" smtClean="0">
                <a:solidFill>
                  <a:srgbClr val="0000FF"/>
                </a:solidFill>
                <a:ea typeface="宋体" panose="02010600030101010101" pitchFamily="2" charset="-122"/>
              </a:rPr>
              <a:t> </a:t>
            </a:r>
            <a:r>
              <a:rPr lang="en-US" altLang="zh-CN" sz="2000" smtClean="0">
                <a:solidFill>
                  <a:srgbClr val="0000FF"/>
                </a:solidFill>
                <a:ea typeface="宋体" panose="02010600030101010101" pitchFamily="2" charset="-122"/>
              </a:rPr>
              <a:t>Selector </a:t>
            </a:r>
            <a:r>
              <a:rPr lang="zh-CN" altLang="en-US" sz="2000">
                <a:solidFill>
                  <a:srgbClr val="0000FF"/>
                </a:solidFill>
                <a:ea typeface="宋体" panose="02010600030101010101" pitchFamily="2" charset="-122"/>
              </a:rPr>
              <a:t>之间的注册关系。每次</a:t>
            </a:r>
            <a:r>
              <a:rPr lang="zh-CN" altLang="en-US" sz="2000" smtClean="0">
                <a:solidFill>
                  <a:srgbClr val="0000FF"/>
                </a:solidFill>
                <a:ea typeface="宋体" panose="02010600030101010101" pitchFamily="2" charset="-122"/>
              </a:rPr>
              <a:t>向</a:t>
            </a:r>
            <a:r>
              <a:rPr lang="en-US" altLang="zh-CN" sz="2000" smtClean="0">
                <a:solidFill>
                  <a:srgbClr val="0000FF"/>
                </a:solidFill>
                <a:ea typeface="宋体" panose="02010600030101010101" pitchFamily="2" charset="-122"/>
              </a:rPr>
              <a:t>Selector</a:t>
            </a:r>
            <a:r>
              <a:rPr lang="zh-CN" altLang="en-US" sz="2000" smtClean="0">
                <a:solidFill>
                  <a:srgbClr val="0000FF"/>
                </a:solidFill>
                <a:ea typeface="宋体" panose="02010600030101010101" pitchFamily="2" charset="-122"/>
              </a:rPr>
              <a:t>注册</a:t>
            </a:r>
            <a:r>
              <a:rPr lang="en-US" altLang="zh-CN" sz="2000" smtClean="0">
                <a:solidFill>
                  <a:srgbClr val="0000FF"/>
                </a:solidFill>
                <a:ea typeface="宋体" panose="02010600030101010101" pitchFamily="2" charset="-122"/>
              </a:rPr>
              <a:t>Channel</a:t>
            </a:r>
            <a:r>
              <a:rPr lang="zh-CN" altLang="en-US" sz="2000" smtClean="0">
                <a:solidFill>
                  <a:srgbClr val="0000FF"/>
                </a:solidFill>
                <a:ea typeface="宋体" panose="02010600030101010101" pitchFamily="2" charset="-122"/>
              </a:rPr>
              <a:t>时</a:t>
            </a:r>
            <a:r>
              <a:rPr lang="zh-CN" altLang="en-US" sz="2000">
                <a:solidFill>
                  <a:srgbClr val="0000FF"/>
                </a:solidFill>
                <a:ea typeface="宋体" panose="02010600030101010101" pitchFamily="2" charset="-122"/>
              </a:rPr>
              <a:t>就</a:t>
            </a:r>
            <a:r>
              <a:rPr lang="zh-CN" altLang="en-US" sz="2000" smtClean="0">
                <a:solidFill>
                  <a:srgbClr val="0000FF"/>
                </a:solidFill>
                <a:ea typeface="宋体" panose="02010600030101010101" pitchFamily="2" charset="-122"/>
              </a:rPr>
              <a:t>会选择一个事件</a:t>
            </a:r>
            <a:r>
              <a:rPr lang="en-US" altLang="zh-CN" sz="2000" smtClean="0">
                <a:solidFill>
                  <a:srgbClr val="0000FF"/>
                </a:solidFill>
                <a:ea typeface="宋体" panose="02010600030101010101" pitchFamily="2" charset="-122"/>
              </a:rPr>
              <a:t>(</a:t>
            </a:r>
            <a:r>
              <a:rPr lang="zh-CN" altLang="en-US" sz="2000" smtClean="0">
                <a:solidFill>
                  <a:srgbClr val="0000FF"/>
                </a:solidFill>
                <a:ea typeface="宋体" panose="02010600030101010101" pitchFamily="2" charset="-122"/>
              </a:rPr>
              <a:t>选择键</a:t>
            </a:r>
            <a:r>
              <a:rPr lang="en-US" altLang="zh-CN" sz="2000" smtClean="0">
                <a:solidFill>
                  <a:srgbClr val="0000FF"/>
                </a:solidFill>
                <a:ea typeface="宋体" panose="02010600030101010101" pitchFamily="2" charset="-122"/>
              </a:rPr>
              <a:t>)</a:t>
            </a:r>
            <a:r>
              <a:rPr lang="zh-CN" altLang="en-US" sz="2000" smtClean="0">
                <a:ea typeface="宋体" panose="02010600030101010101" pitchFamily="2" charset="-122"/>
              </a:rPr>
              <a:t>。</a:t>
            </a:r>
            <a:r>
              <a:rPr lang="zh-CN" altLang="en-US" sz="2000">
                <a:ea typeface="宋体" panose="02010600030101010101" pitchFamily="2" charset="-122"/>
              </a:rPr>
              <a:t>选择键包含两个表示为整数值的操作集。操作集的每一位都表示该键的通道所支持的一类可选择操作</a:t>
            </a:r>
            <a:r>
              <a:rPr lang="zh-CN" altLang="en-US" sz="2000" smtClean="0">
                <a:ea typeface="宋体" panose="02010600030101010101" pitchFamily="2" charset="-122"/>
              </a:rPr>
              <a:t>。</a:t>
            </a:r>
            <a:endParaRPr lang="en-US" altLang="zh-CN" sz="2000" smtClean="0">
              <a:ea typeface="宋体" panose="02010600030101010101" pitchFamily="2" charset="-122"/>
            </a:endParaRPr>
          </a:p>
        </p:txBody>
      </p:sp>
      <p:sp>
        <p:nvSpPr>
          <p:cNvPr id="6" name="Rectangle 2"/>
          <p:cNvSpPr>
            <a:spLocks noGrp="1" noChangeArrowheads="1"/>
          </p:cNvSpPr>
          <p:nvPr>
            <p:ph type="title"/>
          </p:nvPr>
        </p:nvSpPr>
        <p:spPr>
          <a:xfrm>
            <a:off x="2195736" y="764704"/>
            <a:ext cx="5157386" cy="792088"/>
          </a:xfrm>
        </p:spPr>
        <p:txBody>
          <a:bodyPr>
            <a:normAutofit/>
          </a:bodyPr>
          <a:lstStyle/>
          <a:p>
            <a:pPr lvl="0"/>
            <a:r>
              <a:rPr lang="zh-CN" altLang="en-US" b="1" smtClean="0">
                <a:latin typeface="+mn-lt"/>
                <a:ea typeface="宋体" panose="02010600030101010101" pitchFamily="2" charset="-122"/>
              </a:rPr>
              <a:t>选择键</a:t>
            </a:r>
            <a:r>
              <a:rPr lang="en-US" altLang="zh-CN" b="1" smtClean="0">
                <a:latin typeface="+mn-lt"/>
                <a:ea typeface="宋体" panose="02010600030101010101" pitchFamily="2" charset="-122"/>
              </a:rPr>
              <a:t>(SelectionKey)</a:t>
            </a:r>
            <a:endParaRPr lang="zh-CN" altLang="zh-CN" b="1">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16-7 URL</a:t>
            </a:r>
            <a:r>
              <a:rPr lang="zh-CN" altLang="en-US" sz="4800" smtClean="0">
                <a:solidFill>
                  <a:schemeClr val="bg1"/>
                </a:solidFill>
                <a:ea typeface="隶书" panose="02010509060101010101" pitchFamily="49" charset="-122"/>
              </a:rPr>
              <a:t>编程</a:t>
            </a:r>
            <a:endParaRPr lang="zh-CN" altLang="en-US" sz="4800" dirty="0">
              <a:solidFill>
                <a:schemeClr val="bg1"/>
              </a:solidFill>
              <a:ea typeface="隶书" panose="02010509060101010101"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83768" y="692696"/>
            <a:ext cx="4474840" cy="837859"/>
          </a:xfrm>
        </p:spPr>
        <p:txBody>
          <a:bodyPr>
            <a:normAutofit/>
          </a:bodyPr>
          <a:lstStyle/>
          <a:p>
            <a:r>
              <a:rPr lang="en-US" altLang="zh-CN" b="1" dirty="0">
                <a:latin typeface="+mn-lt"/>
                <a:ea typeface="宋体" panose="02010600030101010101" pitchFamily="2" charset="-122"/>
              </a:rPr>
              <a:t>URL</a:t>
            </a:r>
            <a:r>
              <a:rPr lang="zh-CN" altLang="en-US" b="1" dirty="0" smtClean="0">
                <a:latin typeface="+mn-lt"/>
                <a:ea typeface="宋体" panose="02010600030101010101" pitchFamily="2" charset="-122"/>
              </a:rPr>
              <a:t>编程</a:t>
            </a:r>
            <a:endParaRPr lang="zh-CN" altLang="en-US" dirty="0">
              <a:latin typeface="+mn-lt"/>
              <a:ea typeface="宋体" panose="02010600030101010101" pitchFamily="2" charset="-122"/>
            </a:endParaRPr>
          </a:p>
        </p:txBody>
      </p:sp>
      <p:sp>
        <p:nvSpPr>
          <p:cNvPr id="3" name="内容占位符 2"/>
          <p:cNvSpPr>
            <a:spLocks noGrp="1"/>
          </p:cNvSpPr>
          <p:nvPr>
            <p:ph idx="1"/>
          </p:nvPr>
        </p:nvSpPr>
        <p:spPr>
          <a:xfrm>
            <a:off x="251520" y="1844825"/>
            <a:ext cx="8496944" cy="3528392"/>
          </a:xfrm>
        </p:spPr>
        <p:txBody>
          <a:bodyPr>
            <a:noAutofit/>
          </a:bodyPr>
          <a:lstStyle/>
          <a:p>
            <a:pPr>
              <a:buFont typeface="Wingdings" panose="05000000000000000000" pitchFamily="2" charset="2"/>
              <a:buChar char="l"/>
            </a:pPr>
            <a:r>
              <a:rPr lang="en-US" altLang="zh-CN" sz="2400" b="1" dirty="0">
                <a:solidFill>
                  <a:srgbClr val="C00000"/>
                </a:solidFill>
                <a:ea typeface="宋体" panose="02010600030101010101" pitchFamily="2" charset="-122"/>
                <a:cs typeface="Arial Unicode MS" pitchFamily="34" charset="-122"/>
              </a:rPr>
              <a:t>URL(Uniform Resource Locator</a:t>
            </a:r>
            <a:r>
              <a:rPr lang="en-US" altLang="zh-CN" sz="2400" b="1" dirty="0" smtClean="0">
                <a:solidFill>
                  <a:srgbClr val="C00000"/>
                </a:solidFill>
                <a:ea typeface="宋体" panose="02010600030101010101" pitchFamily="2" charset="-122"/>
                <a:cs typeface="Arial Unicode MS" pitchFamily="34" charset="-122"/>
              </a:rPr>
              <a:t>)</a:t>
            </a:r>
            <a:r>
              <a:rPr lang="zh-CN" altLang="en-US" sz="2400" dirty="0" smtClean="0">
                <a:ea typeface="宋体" panose="02010600030101010101" pitchFamily="2" charset="-122"/>
                <a:cs typeface="Arial Unicode MS" pitchFamily="34" charset="-122"/>
              </a:rPr>
              <a:t>：统一资源定位符，</a:t>
            </a:r>
            <a:r>
              <a:rPr lang="zh-CN" altLang="en-US" sz="2400" dirty="0">
                <a:ea typeface="宋体" panose="02010600030101010101" pitchFamily="2" charset="-122"/>
                <a:cs typeface="Arial Unicode MS" pitchFamily="34" charset="-122"/>
              </a:rPr>
              <a:t>它</a:t>
            </a:r>
            <a:r>
              <a:rPr lang="zh-CN" altLang="en-US" sz="2400" dirty="0" smtClean="0">
                <a:ea typeface="宋体" panose="02010600030101010101" pitchFamily="2" charset="-122"/>
                <a:cs typeface="Arial Unicode MS" pitchFamily="34" charset="-122"/>
              </a:rPr>
              <a:t>表示 </a:t>
            </a:r>
            <a:r>
              <a:rPr lang="en-US" altLang="zh-CN" sz="2400" dirty="0" smtClean="0">
                <a:ea typeface="宋体" panose="02010600030101010101" pitchFamily="2" charset="-122"/>
                <a:cs typeface="Arial Unicode MS" pitchFamily="34" charset="-122"/>
              </a:rPr>
              <a:t>Internet </a:t>
            </a:r>
            <a:r>
              <a:rPr lang="zh-CN" altLang="en-US" sz="2400" dirty="0" smtClean="0">
                <a:ea typeface="宋体" panose="02010600030101010101" pitchFamily="2" charset="-122"/>
                <a:cs typeface="Arial Unicode MS" pitchFamily="34" charset="-122"/>
              </a:rPr>
              <a:t>上</a:t>
            </a:r>
            <a:r>
              <a:rPr lang="zh-CN" altLang="en-US" sz="2400" dirty="0">
                <a:ea typeface="宋体" panose="02010600030101010101" pitchFamily="2" charset="-122"/>
                <a:cs typeface="Arial Unicode MS" pitchFamily="34" charset="-122"/>
              </a:rPr>
              <a:t>某一</a:t>
            </a:r>
            <a:r>
              <a:rPr lang="zh-CN" altLang="en-US" sz="2400" b="1" dirty="0">
                <a:solidFill>
                  <a:srgbClr val="FF0000"/>
                </a:solidFill>
                <a:ea typeface="宋体" panose="02010600030101010101" pitchFamily="2" charset="-122"/>
                <a:cs typeface="Arial Unicode MS" pitchFamily="34" charset="-122"/>
              </a:rPr>
              <a:t>资源</a:t>
            </a:r>
            <a:r>
              <a:rPr lang="zh-CN" altLang="en-US" sz="2400" dirty="0">
                <a:ea typeface="宋体" panose="02010600030101010101" pitchFamily="2" charset="-122"/>
                <a:cs typeface="Arial Unicode MS" pitchFamily="34" charset="-122"/>
              </a:rPr>
              <a:t>的地址。</a:t>
            </a:r>
            <a:r>
              <a:rPr lang="zh-CN" altLang="en-US" sz="2400" dirty="0" smtClean="0">
                <a:ea typeface="宋体" panose="02010600030101010101" pitchFamily="2" charset="-122"/>
                <a:cs typeface="Arial Unicode MS" pitchFamily="34" charset="-122"/>
              </a:rPr>
              <a:t>通过 </a:t>
            </a:r>
            <a:r>
              <a:rPr lang="en-US" altLang="zh-CN" sz="2400" dirty="0" smtClean="0">
                <a:ea typeface="宋体" panose="02010600030101010101" pitchFamily="2" charset="-122"/>
                <a:cs typeface="Arial Unicode MS" pitchFamily="34" charset="-122"/>
              </a:rPr>
              <a:t>URL </a:t>
            </a:r>
            <a:r>
              <a:rPr lang="zh-CN" altLang="en-US" sz="2400" dirty="0" smtClean="0">
                <a:ea typeface="宋体" panose="02010600030101010101" pitchFamily="2" charset="-122"/>
                <a:cs typeface="Arial Unicode MS" pitchFamily="34" charset="-122"/>
              </a:rPr>
              <a:t>我们</a:t>
            </a:r>
            <a:r>
              <a:rPr lang="zh-CN" altLang="en-US" sz="2400" dirty="0">
                <a:ea typeface="宋体" panose="02010600030101010101" pitchFamily="2" charset="-122"/>
                <a:cs typeface="Arial Unicode MS" pitchFamily="34" charset="-122"/>
              </a:rPr>
              <a:t>可以</a:t>
            </a:r>
            <a:r>
              <a:rPr lang="zh-CN" altLang="en-US" sz="2400" dirty="0" smtClean="0">
                <a:ea typeface="宋体" panose="02010600030101010101" pitchFamily="2" charset="-122"/>
                <a:cs typeface="Arial Unicode MS" pitchFamily="34" charset="-122"/>
              </a:rPr>
              <a:t>访问 </a:t>
            </a:r>
            <a:r>
              <a:rPr lang="en-US" altLang="zh-CN" sz="2400" dirty="0" smtClean="0">
                <a:ea typeface="宋体" panose="02010600030101010101" pitchFamily="2" charset="-122"/>
                <a:cs typeface="Arial Unicode MS" pitchFamily="34" charset="-122"/>
              </a:rPr>
              <a:t>Internet </a:t>
            </a:r>
            <a:r>
              <a:rPr lang="zh-CN" altLang="en-US" sz="2400" dirty="0" smtClean="0">
                <a:ea typeface="宋体" panose="02010600030101010101" pitchFamily="2" charset="-122"/>
                <a:cs typeface="Arial Unicode MS" pitchFamily="34" charset="-122"/>
              </a:rPr>
              <a:t>上</a:t>
            </a:r>
            <a:r>
              <a:rPr lang="zh-CN" altLang="en-US" sz="2400" dirty="0">
                <a:ea typeface="宋体" panose="02010600030101010101" pitchFamily="2" charset="-122"/>
                <a:cs typeface="Arial Unicode MS" pitchFamily="34" charset="-122"/>
              </a:rPr>
              <a:t>的各种网络资源，比如最常见</a:t>
            </a:r>
            <a:r>
              <a:rPr lang="zh-CN" altLang="en-US" sz="2400" dirty="0" smtClean="0">
                <a:ea typeface="宋体" panose="02010600030101010101" pitchFamily="2" charset="-122"/>
                <a:cs typeface="Arial Unicode MS" pitchFamily="34" charset="-122"/>
              </a:rPr>
              <a:t>的 </a:t>
            </a:r>
            <a:r>
              <a:rPr lang="en-US" altLang="zh-CN" sz="2400" dirty="0">
                <a:ea typeface="宋体" panose="02010600030101010101" pitchFamily="2" charset="-122"/>
                <a:cs typeface="Arial Unicode MS" pitchFamily="34" charset="-122"/>
              </a:rPr>
              <a:t>www</a:t>
            </a:r>
            <a:r>
              <a:rPr lang="zh-CN" altLang="en-US" sz="2400" dirty="0" smtClean="0">
                <a:ea typeface="宋体" panose="02010600030101010101" pitchFamily="2" charset="-122"/>
                <a:cs typeface="Arial Unicode MS" pitchFamily="34" charset="-122"/>
              </a:rPr>
              <a:t>，</a:t>
            </a:r>
            <a:r>
              <a:rPr lang="en-US" altLang="zh-CN" sz="2400" dirty="0" smtClean="0">
                <a:ea typeface="宋体" panose="02010600030101010101" pitchFamily="2" charset="-122"/>
                <a:cs typeface="Arial Unicode MS" pitchFamily="34" charset="-122"/>
              </a:rPr>
              <a:t>ftp </a:t>
            </a:r>
            <a:r>
              <a:rPr lang="zh-CN" altLang="en-US" sz="2400" dirty="0" smtClean="0">
                <a:ea typeface="宋体" panose="02010600030101010101" pitchFamily="2" charset="-122"/>
                <a:cs typeface="Arial Unicode MS" pitchFamily="34" charset="-122"/>
              </a:rPr>
              <a:t>站点</a:t>
            </a:r>
            <a:r>
              <a:rPr lang="zh-CN" altLang="en-US" sz="2400" dirty="0">
                <a:ea typeface="宋体" panose="02010600030101010101" pitchFamily="2" charset="-122"/>
                <a:cs typeface="Arial Unicode MS" pitchFamily="34" charset="-122"/>
              </a:rPr>
              <a:t>。浏览器通过解析给定</a:t>
            </a:r>
            <a:r>
              <a:rPr lang="zh-CN" altLang="en-US" sz="2400" dirty="0" smtClean="0">
                <a:ea typeface="宋体" panose="02010600030101010101" pitchFamily="2" charset="-122"/>
                <a:cs typeface="Arial Unicode MS" pitchFamily="34" charset="-122"/>
              </a:rPr>
              <a:t>的 </a:t>
            </a:r>
            <a:r>
              <a:rPr lang="en-US" altLang="zh-CN" sz="2400" dirty="0" smtClean="0">
                <a:ea typeface="宋体" panose="02010600030101010101" pitchFamily="2" charset="-122"/>
                <a:cs typeface="Arial Unicode MS" pitchFamily="34" charset="-122"/>
              </a:rPr>
              <a:t>URL </a:t>
            </a:r>
            <a:r>
              <a:rPr lang="zh-CN" altLang="en-US" sz="2400" dirty="0" smtClean="0">
                <a:ea typeface="宋体" panose="02010600030101010101" pitchFamily="2" charset="-122"/>
                <a:cs typeface="Arial Unicode MS" pitchFamily="34" charset="-122"/>
              </a:rPr>
              <a:t>可以</a:t>
            </a:r>
            <a:r>
              <a:rPr lang="zh-CN" altLang="en-US" sz="2400" dirty="0">
                <a:ea typeface="宋体" panose="02010600030101010101" pitchFamily="2" charset="-122"/>
                <a:cs typeface="Arial Unicode MS" pitchFamily="34" charset="-122"/>
              </a:rPr>
              <a:t>在网络上查找相应的文件或其他资源。 </a:t>
            </a:r>
            <a:endParaRPr lang="zh-CN" altLang="en-US" sz="2400" dirty="0">
              <a:ea typeface="宋体" panose="02010600030101010101" pitchFamily="2" charset="-122"/>
              <a:cs typeface="Arial Unicode MS" pitchFamily="34" charset="-122"/>
            </a:endParaRPr>
          </a:p>
          <a:p>
            <a:pPr>
              <a:spcBef>
                <a:spcPts val="2400"/>
              </a:spcBef>
              <a:buFont typeface="Wingdings" panose="05000000000000000000" pitchFamily="2" charset="2"/>
              <a:buChar char="l"/>
            </a:pPr>
            <a:r>
              <a:rPr lang="zh-CN" altLang="en-US" sz="2400" dirty="0">
                <a:ea typeface="宋体" panose="02010600030101010101" pitchFamily="2" charset="-122"/>
                <a:cs typeface="Arial Unicode MS" pitchFamily="34" charset="-122"/>
              </a:rPr>
              <a:t> </a:t>
            </a:r>
            <a:r>
              <a:rPr lang="en-US" altLang="zh-CN" sz="2400" dirty="0" smtClean="0">
                <a:ea typeface="宋体" panose="02010600030101010101" pitchFamily="2" charset="-122"/>
                <a:cs typeface="Arial Unicode MS" pitchFamily="34" charset="-122"/>
              </a:rPr>
              <a:t>URL</a:t>
            </a:r>
            <a:r>
              <a:rPr lang="zh-CN" altLang="en-US" sz="2400" dirty="0">
                <a:ea typeface="宋体" panose="02010600030101010101" pitchFamily="2" charset="-122"/>
                <a:cs typeface="Arial Unicode MS" pitchFamily="34" charset="-122"/>
              </a:rPr>
              <a:t>的基本结构由</a:t>
            </a:r>
            <a:r>
              <a:rPr lang="en-US" altLang="zh-CN" sz="2400" dirty="0">
                <a:ea typeface="宋体" panose="02010600030101010101" pitchFamily="2" charset="-122"/>
                <a:cs typeface="Arial Unicode MS" pitchFamily="34" charset="-122"/>
              </a:rPr>
              <a:t>5</a:t>
            </a:r>
            <a:r>
              <a:rPr lang="zh-CN" altLang="en-US" sz="2400" dirty="0">
                <a:ea typeface="宋体" panose="02010600030101010101" pitchFamily="2" charset="-122"/>
                <a:cs typeface="Arial Unicode MS" pitchFamily="34" charset="-122"/>
              </a:rPr>
              <a:t>部分组成</a:t>
            </a:r>
            <a:r>
              <a:rPr lang="zh-CN" altLang="en-US" sz="2400" dirty="0" smtClean="0">
                <a:ea typeface="宋体" panose="02010600030101010101" pitchFamily="2" charset="-122"/>
                <a:cs typeface="Arial Unicode MS" pitchFamily="34" charset="-122"/>
              </a:rPr>
              <a:t>：</a:t>
            </a:r>
            <a:endParaRPr lang="en-US" altLang="zh-CN" sz="2400" dirty="0" smtClean="0">
              <a:ea typeface="宋体" panose="02010600030101010101" pitchFamily="2" charset="-122"/>
              <a:cs typeface="Arial Unicode MS" pitchFamily="34" charset="-122"/>
            </a:endParaRPr>
          </a:p>
          <a:p>
            <a:pPr lvl="1">
              <a:buFont typeface="Wingdings" panose="05000000000000000000" pitchFamily="2" charset="2"/>
              <a:buChar char="Ø"/>
            </a:pPr>
            <a:r>
              <a:rPr lang="en-US" altLang="zh-CN" sz="2200" dirty="0" smtClean="0">
                <a:ea typeface="宋体" panose="02010600030101010101" pitchFamily="2" charset="-122"/>
                <a:cs typeface="Arial Unicode MS" pitchFamily="34" charset="-122"/>
              </a:rPr>
              <a:t>&lt;</a:t>
            </a:r>
            <a:r>
              <a:rPr lang="zh-CN" altLang="en-US" sz="2200" dirty="0">
                <a:ea typeface="宋体" panose="02010600030101010101" pitchFamily="2" charset="-122"/>
                <a:cs typeface="Arial Unicode MS" pitchFamily="34" charset="-122"/>
              </a:rPr>
              <a:t>传输协议</a:t>
            </a:r>
            <a:r>
              <a:rPr lang="en-US" altLang="zh-CN" sz="2200" dirty="0">
                <a:ea typeface="宋体" panose="02010600030101010101" pitchFamily="2" charset="-122"/>
                <a:cs typeface="Arial Unicode MS" pitchFamily="34" charset="-122"/>
              </a:rPr>
              <a:t>&gt;://&lt;</a:t>
            </a:r>
            <a:r>
              <a:rPr lang="zh-CN" altLang="en-US" sz="2200" dirty="0">
                <a:ea typeface="宋体" panose="02010600030101010101" pitchFamily="2" charset="-122"/>
                <a:cs typeface="Arial Unicode MS" pitchFamily="34" charset="-122"/>
              </a:rPr>
              <a:t>主机名</a:t>
            </a:r>
            <a:r>
              <a:rPr lang="en-US" altLang="zh-CN" sz="2200" dirty="0">
                <a:ea typeface="宋体" panose="02010600030101010101" pitchFamily="2" charset="-122"/>
                <a:cs typeface="Arial Unicode MS" pitchFamily="34" charset="-122"/>
              </a:rPr>
              <a:t>&gt;:&lt;</a:t>
            </a:r>
            <a:r>
              <a:rPr lang="zh-CN" altLang="en-US" sz="2200" dirty="0">
                <a:ea typeface="宋体" panose="02010600030101010101" pitchFamily="2" charset="-122"/>
                <a:cs typeface="Arial Unicode MS" pitchFamily="34" charset="-122"/>
              </a:rPr>
              <a:t>端口号</a:t>
            </a:r>
            <a:r>
              <a:rPr lang="en-US" altLang="zh-CN" sz="2200" dirty="0">
                <a:ea typeface="宋体" panose="02010600030101010101" pitchFamily="2" charset="-122"/>
                <a:cs typeface="Arial Unicode MS" pitchFamily="34" charset="-122"/>
              </a:rPr>
              <a:t>&gt;/&lt;</a:t>
            </a:r>
            <a:r>
              <a:rPr lang="zh-CN" altLang="en-US" sz="2200" dirty="0">
                <a:ea typeface="宋体" panose="02010600030101010101" pitchFamily="2" charset="-122"/>
                <a:cs typeface="Arial Unicode MS" pitchFamily="34" charset="-122"/>
              </a:rPr>
              <a:t>文件名</a:t>
            </a:r>
            <a:r>
              <a:rPr lang="en-US" altLang="zh-CN" sz="2200" dirty="0" smtClean="0">
                <a:ea typeface="宋体" panose="02010600030101010101" pitchFamily="2" charset="-122"/>
                <a:cs typeface="Arial Unicode MS" pitchFamily="34" charset="-122"/>
              </a:rPr>
              <a:t>&gt;</a:t>
            </a:r>
            <a:endParaRPr lang="en-US" altLang="zh-CN" sz="2200" dirty="0" smtClean="0">
              <a:ea typeface="宋体" panose="02010600030101010101" pitchFamily="2" charset="-122"/>
              <a:cs typeface="Arial Unicode MS" pitchFamily="34" charset="-122"/>
            </a:endParaRPr>
          </a:p>
          <a:p>
            <a:pPr lvl="1">
              <a:buFont typeface="Wingdings" panose="05000000000000000000" pitchFamily="2" charset="2"/>
              <a:buChar char="Ø"/>
            </a:pPr>
            <a:r>
              <a:rPr lang="zh-CN" altLang="en-US" sz="2200" dirty="0" smtClean="0">
                <a:ea typeface="宋体" panose="02010600030101010101" pitchFamily="2" charset="-122"/>
                <a:cs typeface="Arial Unicode MS" pitchFamily="34" charset="-122"/>
              </a:rPr>
              <a:t>例如</a:t>
            </a:r>
            <a:r>
              <a:rPr lang="en-US" altLang="zh-CN" sz="2200" dirty="0" smtClean="0">
                <a:ea typeface="宋体" panose="02010600030101010101" pitchFamily="2" charset="-122"/>
                <a:cs typeface="Arial Unicode MS" pitchFamily="34" charset="-122"/>
              </a:rPr>
              <a:t>: </a:t>
            </a:r>
            <a:r>
              <a:rPr lang="en-US" altLang="zh-CN" sz="2200" dirty="0" smtClean="0">
                <a:ea typeface="宋体" panose="02010600030101010101" pitchFamily="2" charset="-122"/>
                <a:cs typeface="Arial Unicode MS" pitchFamily="34" charset="-122"/>
                <a:hlinkClick r:id="rId1"/>
              </a:rPr>
              <a:t>http://192.168.1.100</a:t>
            </a:r>
            <a:r>
              <a:rPr lang="en-US" altLang="zh-CN" sz="2200" dirty="0" smtClean="0">
                <a:ea typeface="宋体" panose="02010600030101010101" pitchFamily="2" charset="-122"/>
                <a:cs typeface="Arial Unicode MS" pitchFamily="34" charset="-122"/>
              </a:rPr>
              <a:t>:8080/helloworld/index.jsp</a:t>
            </a:r>
            <a:endParaRPr lang="en-US" altLang="zh-CN" sz="2200" dirty="0">
              <a:ea typeface="宋体" panose="02010600030101010101" pitchFamily="2" charset="-122"/>
              <a:cs typeface="Arial Unicode MS"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692696"/>
            <a:ext cx="4114800" cy="792088"/>
          </a:xfrm>
        </p:spPr>
        <p:txBody>
          <a:bodyPr>
            <a:normAutofit/>
          </a:bodyPr>
          <a:lstStyle/>
          <a:p>
            <a:r>
              <a:rPr lang="en-US" altLang="zh-CN" b="1" dirty="0" smtClean="0">
                <a:latin typeface="+mn-lt"/>
                <a:ea typeface="宋体" panose="02010600030101010101" pitchFamily="2" charset="-122"/>
              </a:rPr>
              <a:t>URL</a:t>
            </a:r>
            <a:r>
              <a:rPr lang="zh-CN" altLang="en-US" b="1" dirty="0" smtClean="0">
                <a:latin typeface="+mn-lt"/>
                <a:ea typeface="宋体" panose="02010600030101010101" pitchFamily="2" charset="-122"/>
              </a:rPr>
              <a:t>编程</a:t>
            </a:r>
            <a:endParaRPr lang="zh-CN" altLang="en-US" dirty="0">
              <a:latin typeface="+mn-lt"/>
              <a:ea typeface="宋体" panose="02010600030101010101" pitchFamily="2" charset="-122"/>
            </a:endParaRPr>
          </a:p>
        </p:txBody>
      </p:sp>
      <p:sp>
        <p:nvSpPr>
          <p:cNvPr id="3" name="内容占位符 2"/>
          <p:cNvSpPr>
            <a:spLocks noGrp="1"/>
          </p:cNvSpPr>
          <p:nvPr>
            <p:ph idx="1"/>
          </p:nvPr>
        </p:nvSpPr>
        <p:spPr>
          <a:xfrm>
            <a:off x="251520" y="1484784"/>
            <a:ext cx="8640960" cy="4896544"/>
          </a:xfrm>
        </p:spPr>
        <p:txBody>
          <a:bodyPr>
            <a:noAutofit/>
          </a:bodyPr>
          <a:lstStyle/>
          <a:p>
            <a:pPr>
              <a:buFont typeface="Wingdings" panose="05000000000000000000" pitchFamily="2" charset="2"/>
              <a:buChar char="l"/>
            </a:pPr>
            <a:r>
              <a:rPr lang="zh-CN" altLang="en-US" sz="2400" dirty="0">
                <a:ea typeface="宋体" panose="02010600030101010101" pitchFamily="2" charset="-122"/>
                <a:cs typeface="Arial Unicode MS" pitchFamily="34" charset="-122"/>
              </a:rPr>
              <a:t>为了表示</a:t>
            </a:r>
            <a:r>
              <a:rPr lang="en-US" altLang="zh-CN" sz="2400" dirty="0">
                <a:ea typeface="宋体" panose="02010600030101010101" pitchFamily="2" charset="-122"/>
                <a:cs typeface="Arial Unicode MS" pitchFamily="34" charset="-122"/>
              </a:rPr>
              <a:t>URL</a:t>
            </a:r>
            <a:r>
              <a:rPr lang="zh-CN" altLang="en-US" sz="2400" dirty="0">
                <a:ea typeface="宋体" panose="02010600030101010101" pitchFamily="2" charset="-122"/>
                <a:cs typeface="Arial Unicode MS" pitchFamily="34" charset="-122"/>
              </a:rPr>
              <a:t>，</a:t>
            </a:r>
            <a:r>
              <a:rPr lang="en-US" altLang="zh-CN" sz="2400" dirty="0" smtClean="0">
                <a:ea typeface="宋体" panose="02010600030101010101" pitchFamily="2" charset="-122"/>
                <a:cs typeface="Arial Unicode MS" pitchFamily="34" charset="-122"/>
              </a:rPr>
              <a:t>java.net </a:t>
            </a:r>
            <a:r>
              <a:rPr lang="zh-CN" altLang="en-US" sz="2400" dirty="0" smtClean="0">
                <a:ea typeface="宋体" panose="02010600030101010101" pitchFamily="2" charset="-122"/>
                <a:cs typeface="Arial Unicode MS" pitchFamily="34" charset="-122"/>
              </a:rPr>
              <a:t>中</a:t>
            </a:r>
            <a:r>
              <a:rPr lang="zh-CN" altLang="en-US" sz="2400" dirty="0">
                <a:ea typeface="宋体" panose="02010600030101010101" pitchFamily="2" charset="-122"/>
                <a:cs typeface="Arial Unicode MS" pitchFamily="34" charset="-122"/>
              </a:rPr>
              <a:t>实现了</a:t>
            </a:r>
            <a:r>
              <a:rPr lang="zh-CN" altLang="en-US" sz="2400" dirty="0" smtClean="0">
                <a:ea typeface="宋体" panose="02010600030101010101" pitchFamily="2" charset="-122"/>
                <a:cs typeface="Arial Unicode MS" pitchFamily="34" charset="-122"/>
              </a:rPr>
              <a:t>类 </a:t>
            </a:r>
            <a:r>
              <a:rPr lang="en-US" altLang="zh-CN" sz="2400" dirty="0" smtClean="0">
                <a:ea typeface="宋体" panose="02010600030101010101" pitchFamily="2" charset="-122"/>
                <a:cs typeface="Arial Unicode MS" pitchFamily="34" charset="-122"/>
              </a:rPr>
              <a:t>URL</a:t>
            </a:r>
            <a:r>
              <a:rPr lang="zh-CN" altLang="en-US" sz="2400" dirty="0">
                <a:ea typeface="宋体" panose="02010600030101010101" pitchFamily="2" charset="-122"/>
                <a:cs typeface="Arial Unicode MS" pitchFamily="34" charset="-122"/>
              </a:rPr>
              <a:t>。我们可以通过下面的</a:t>
            </a:r>
            <a:r>
              <a:rPr lang="zh-CN" altLang="en-US" sz="2400" dirty="0" smtClean="0">
                <a:ea typeface="宋体" panose="02010600030101010101" pitchFamily="2" charset="-122"/>
                <a:cs typeface="Arial Unicode MS" pitchFamily="34" charset="-122"/>
              </a:rPr>
              <a:t>构造</a:t>
            </a:r>
            <a:r>
              <a:rPr lang="zh-CN" altLang="en-US" sz="2400" dirty="0">
                <a:ea typeface="宋体" panose="02010600030101010101" pitchFamily="2" charset="-122"/>
                <a:cs typeface="Arial Unicode MS" pitchFamily="34" charset="-122"/>
              </a:rPr>
              <a:t>器</a:t>
            </a:r>
            <a:r>
              <a:rPr lang="zh-CN" altLang="en-US" sz="2400" dirty="0" smtClean="0">
                <a:ea typeface="宋体" panose="02010600030101010101" pitchFamily="2" charset="-122"/>
                <a:cs typeface="Arial Unicode MS" pitchFamily="34" charset="-122"/>
              </a:rPr>
              <a:t>来</a:t>
            </a:r>
            <a:r>
              <a:rPr lang="zh-CN" altLang="en-US" sz="2400" dirty="0">
                <a:ea typeface="宋体" panose="02010600030101010101" pitchFamily="2" charset="-122"/>
                <a:cs typeface="Arial Unicode MS" pitchFamily="34" charset="-122"/>
              </a:rPr>
              <a:t>初始化一</a:t>
            </a:r>
            <a:r>
              <a:rPr lang="zh-CN" altLang="en-US" sz="2400" dirty="0" smtClean="0">
                <a:ea typeface="宋体" panose="02010600030101010101" pitchFamily="2" charset="-122"/>
                <a:cs typeface="Arial Unicode MS" pitchFamily="34" charset="-122"/>
              </a:rPr>
              <a:t>个 </a:t>
            </a:r>
            <a:r>
              <a:rPr lang="en-US" altLang="zh-CN" sz="2400" dirty="0" smtClean="0">
                <a:ea typeface="宋体" panose="02010600030101010101" pitchFamily="2" charset="-122"/>
                <a:cs typeface="Arial Unicode MS" pitchFamily="34" charset="-122"/>
              </a:rPr>
              <a:t>URL </a:t>
            </a:r>
            <a:r>
              <a:rPr lang="zh-CN" altLang="en-US" sz="2400" dirty="0" smtClean="0">
                <a:ea typeface="宋体" panose="02010600030101010101" pitchFamily="2" charset="-122"/>
                <a:cs typeface="Arial Unicode MS" pitchFamily="34" charset="-122"/>
              </a:rPr>
              <a:t>对象</a:t>
            </a:r>
            <a:r>
              <a:rPr lang="zh-CN" altLang="en-US" sz="2400" dirty="0">
                <a:ea typeface="宋体" panose="02010600030101010101" pitchFamily="2" charset="-122"/>
                <a:cs typeface="Arial Unicode MS" pitchFamily="34" charset="-122"/>
              </a:rPr>
              <a:t>：</a:t>
            </a:r>
            <a:endParaRPr lang="zh-CN" altLang="en-US" sz="2400" dirty="0">
              <a:ea typeface="宋体" panose="02010600030101010101" pitchFamily="2" charset="-122"/>
              <a:cs typeface="Arial Unicode MS" pitchFamily="34" charset="-122"/>
            </a:endParaRPr>
          </a:p>
          <a:p>
            <a:pPr lvl="1">
              <a:buFont typeface="Wingdings" panose="05000000000000000000" pitchFamily="2" charset="2"/>
              <a:buChar char="Ø"/>
            </a:pPr>
            <a:r>
              <a:rPr lang="en-US" altLang="zh-CN" b="1" dirty="0" smtClean="0">
                <a:solidFill>
                  <a:srgbClr val="FF0000"/>
                </a:solidFill>
                <a:ea typeface="宋体" panose="02010600030101010101" pitchFamily="2" charset="-122"/>
                <a:cs typeface="Arial Unicode MS" pitchFamily="34" charset="-122"/>
              </a:rPr>
              <a:t>public </a:t>
            </a:r>
            <a:r>
              <a:rPr lang="en-US" altLang="zh-CN" b="1" dirty="0">
                <a:solidFill>
                  <a:srgbClr val="FF0000"/>
                </a:solidFill>
                <a:ea typeface="宋体" panose="02010600030101010101" pitchFamily="2" charset="-122"/>
                <a:cs typeface="Arial Unicode MS" pitchFamily="34" charset="-122"/>
              </a:rPr>
              <a:t>URL (String spec</a:t>
            </a:r>
            <a:r>
              <a:rPr lang="en-US" altLang="zh-CN" b="1" dirty="0" smtClean="0">
                <a:solidFill>
                  <a:srgbClr val="FF0000"/>
                </a:solidFill>
                <a:ea typeface="宋体" panose="02010600030101010101" pitchFamily="2" charset="-122"/>
                <a:cs typeface="Arial Unicode MS" pitchFamily="34" charset="-122"/>
              </a:rPr>
              <a:t>)</a:t>
            </a:r>
            <a:r>
              <a:rPr lang="zh-CN" altLang="en-US" dirty="0" smtClean="0">
                <a:ea typeface="宋体" panose="02010600030101010101" pitchFamily="2" charset="-122"/>
                <a:cs typeface="Arial Unicode MS" pitchFamily="34" charset="-122"/>
              </a:rPr>
              <a:t>：通过</a:t>
            </a:r>
            <a:r>
              <a:rPr lang="zh-CN" altLang="en-US" dirty="0">
                <a:ea typeface="宋体" panose="02010600030101010101" pitchFamily="2" charset="-122"/>
                <a:cs typeface="Arial Unicode MS" pitchFamily="34" charset="-122"/>
              </a:rPr>
              <a:t>一个表示</a:t>
            </a:r>
            <a:r>
              <a:rPr lang="en-US" altLang="zh-CN" dirty="0">
                <a:ea typeface="宋体" panose="02010600030101010101" pitchFamily="2" charset="-122"/>
                <a:cs typeface="Arial Unicode MS" pitchFamily="34" charset="-122"/>
              </a:rPr>
              <a:t>URL</a:t>
            </a:r>
            <a:r>
              <a:rPr lang="zh-CN" altLang="en-US" dirty="0">
                <a:ea typeface="宋体" panose="02010600030101010101" pitchFamily="2" charset="-122"/>
                <a:cs typeface="Arial Unicode MS" pitchFamily="34" charset="-122"/>
              </a:rPr>
              <a:t>地址的字符串可以构造一个</a:t>
            </a:r>
            <a:r>
              <a:rPr lang="en-US" altLang="zh-CN" dirty="0">
                <a:ea typeface="宋体" panose="02010600030101010101" pitchFamily="2" charset="-122"/>
                <a:cs typeface="Arial Unicode MS" pitchFamily="34" charset="-122"/>
              </a:rPr>
              <a:t>URL</a:t>
            </a:r>
            <a:r>
              <a:rPr lang="zh-CN" altLang="en-US" dirty="0">
                <a:ea typeface="宋体" panose="02010600030101010101" pitchFamily="2" charset="-122"/>
                <a:cs typeface="Arial Unicode MS" pitchFamily="34" charset="-122"/>
              </a:rPr>
              <a:t>对象。例如</a:t>
            </a:r>
            <a:r>
              <a:rPr lang="zh-CN" altLang="en-US" dirty="0" smtClean="0">
                <a:ea typeface="宋体" panose="02010600030101010101" pitchFamily="2" charset="-122"/>
                <a:cs typeface="Arial Unicode MS" pitchFamily="34" charset="-122"/>
              </a:rPr>
              <a:t>：</a:t>
            </a:r>
            <a:r>
              <a:rPr lang="en-US" altLang="zh-CN" b="1" dirty="0" smtClean="0">
                <a:solidFill>
                  <a:srgbClr val="0000FF"/>
                </a:solidFill>
                <a:ea typeface="宋体" panose="02010600030101010101" pitchFamily="2" charset="-122"/>
                <a:cs typeface="Arial Unicode MS" pitchFamily="34" charset="-122"/>
              </a:rPr>
              <a:t>URL </a:t>
            </a:r>
            <a:r>
              <a:rPr lang="en-US" altLang="zh-CN" b="1" dirty="0" err="1" smtClean="0">
                <a:solidFill>
                  <a:srgbClr val="0000FF"/>
                </a:solidFill>
                <a:ea typeface="宋体" panose="02010600030101010101" pitchFamily="2" charset="-122"/>
                <a:cs typeface="Arial Unicode MS" pitchFamily="34" charset="-122"/>
              </a:rPr>
              <a:t>url</a:t>
            </a:r>
            <a:r>
              <a:rPr lang="en-US" altLang="zh-CN" b="1" dirty="0" smtClean="0">
                <a:solidFill>
                  <a:srgbClr val="0000FF"/>
                </a:solidFill>
                <a:ea typeface="宋体" panose="02010600030101010101" pitchFamily="2" charset="-122"/>
                <a:cs typeface="Arial Unicode MS" pitchFamily="34" charset="-122"/>
              </a:rPr>
              <a:t> = new URL ("</a:t>
            </a:r>
            <a:r>
              <a:rPr lang="en-US" altLang="zh-CN" b="1" dirty="0">
                <a:solidFill>
                  <a:srgbClr val="0000FF"/>
                </a:solidFill>
                <a:ea typeface="宋体" panose="02010600030101010101" pitchFamily="2" charset="-122"/>
                <a:cs typeface="Arial Unicode MS" pitchFamily="34" charset="-122"/>
              </a:rPr>
              <a:t>http://www. </a:t>
            </a:r>
            <a:r>
              <a:rPr lang="en-US" altLang="zh-CN" b="1" dirty="0" smtClean="0">
                <a:solidFill>
                  <a:srgbClr val="0000FF"/>
                </a:solidFill>
                <a:ea typeface="宋体" panose="02010600030101010101" pitchFamily="2" charset="-122"/>
                <a:cs typeface="Arial Unicode MS" pitchFamily="34" charset="-122"/>
              </a:rPr>
              <a:t>atguigu.com/"); </a:t>
            </a:r>
            <a:endParaRPr lang="en-US" altLang="zh-CN" b="1" dirty="0" smtClean="0">
              <a:solidFill>
                <a:srgbClr val="0000FF"/>
              </a:solidFill>
              <a:ea typeface="宋体" panose="02010600030101010101" pitchFamily="2" charset="-122"/>
              <a:cs typeface="Arial Unicode MS" pitchFamily="34" charset="-122"/>
            </a:endParaRPr>
          </a:p>
          <a:p>
            <a:pPr lvl="1">
              <a:buFont typeface="Wingdings" panose="05000000000000000000" pitchFamily="2" charset="2"/>
              <a:buChar char="Ø"/>
            </a:pPr>
            <a:r>
              <a:rPr lang="en-US" altLang="zh-CN" b="1" dirty="0" smtClean="0">
                <a:solidFill>
                  <a:srgbClr val="FF0000"/>
                </a:solidFill>
                <a:ea typeface="宋体" panose="02010600030101010101" pitchFamily="2" charset="-122"/>
                <a:cs typeface="Arial Unicode MS" pitchFamily="34" charset="-122"/>
              </a:rPr>
              <a:t>public </a:t>
            </a:r>
            <a:r>
              <a:rPr lang="en-US" altLang="zh-CN" b="1" dirty="0">
                <a:solidFill>
                  <a:srgbClr val="FF0000"/>
                </a:solidFill>
                <a:ea typeface="宋体" panose="02010600030101010101" pitchFamily="2" charset="-122"/>
                <a:cs typeface="Arial Unicode MS" pitchFamily="34" charset="-122"/>
              </a:rPr>
              <a:t>URL(URL context, String spec</a:t>
            </a:r>
            <a:r>
              <a:rPr lang="en-US" altLang="zh-CN" b="1" dirty="0" smtClean="0">
                <a:solidFill>
                  <a:srgbClr val="FF0000"/>
                </a:solidFill>
                <a:ea typeface="宋体" panose="02010600030101010101" pitchFamily="2" charset="-122"/>
                <a:cs typeface="Arial Unicode MS" pitchFamily="34" charset="-122"/>
              </a:rPr>
              <a:t>)</a:t>
            </a:r>
            <a:r>
              <a:rPr lang="zh-CN" altLang="en-US" dirty="0" smtClean="0">
                <a:ea typeface="宋体" panose="02010600030101010101" pitchFamily="2" charset="-122"/>
                <a:cs typeface="Arial Unicode MS" pitchFamily="34" charset="-122"/>
              </a:rPr>
              <a:t>：通过基 </a:t>
            </a:r>
            <a:r>
              <a:rPr lang="en-US" altLang="zh-CN" dirty="0" smtClean="0">
                <a:ea typeface="宋体" panose="02010600030101010101" pitchFamily="2" charset="-122"/>
                <a:cs typeface="Arial Unicode MS" pitchFamily="34" charset="-122"/>
              </a:rPr>
              <a:t>URL </a:t>
            </a:r>
            <a:r>
              <a:rPr lang="zh-CN" altLang="en-US" dirty="0" smtClean="0">
                <a:ea typeface="宋体" panose="02010600030101010101" pitchFamily="2" charset="-122"/>
                <a:cs typeface="Arial Unicode MS" pitchFamily="34" charset="-122"/>
              </a:rPr>
              <a:t>和相对 </a:t>
            </a:r>
            <a:r>
              <a:rPr lang="en-US" altLang="zh-CN" dirty="0" smtClean="0">
                <a:ea typeface="宋体" panose="02010600030101010101" pitchFamily="2" charset="-122"/>
                <a:cs typeface="Arial Unicode MS" pitchFamily="34" charset="-122"/>
              </a:rPr>
              <a:t>URL </a:t>
            </a:r>
            <a:r>
              <a:rPr lang="zh-CN" altLang="en-US" dirty="0" smtClean="0">
                <a:ea typeface="宋体" panose="02010600030101010101" pitchFamily="2" charset="-122"/>
                <a:cs typeface="Arial Unicode MS" pitchFamily="34" charset="-122"/>
              </a:rPr>
              <a:t>构造</a:t>
            </a:r>
            <a:r>
              <a:rPr lang="zh-CN" altLang="en-US" dirty="0">
                <a:ea typeface="宋体" panose="02010600030101010101" pitchFamily="2" charset="-122"/>
                <a:cs typeface="Arial Unicode MS" pitchFamily="34" charset="-122"/>
              </a:rPr>
              <a:t>一</a:t>
            </a:r>
            <a:r>
              <a:rPr lang="zh-CN" altLang="en-US" dirty="0" smtClean="0">
                <a:ea typeface="宋体" panose="02010600030101010101" pitchFamily="2" charset="-122"/>
                <a:cs typeface="Arial Unicode MS" pitchFamily="34" charset="-122"/>
              </a:rPr>
              <a:t>个 </a:t>
            </a:r>
            <a:r>
              <a:rPr lang="en-US" altLang="zh-CN" dirty="0" smtClean="0">
                <a:ea typeface="宋体" panose="02010600030101010101" pitchFamily="2" charset="-122"/>
                <a:cs typeface="Arial Unicode MS" pitchFamily="34" charset="-122"/>
              </a:rPr>
              <a:t>URL </a:t>
            </a:r>
            <a:r>
              <a:rPr lang="zh-CN" altLang="en-US" dirty="0" smtClean="0">
                <a:ea typeface="宋体" panose="02010600030101010101" pitchFamily="2" charset="-122"/>
                <a:cs typeface="Arial Unicode MS" pitchFamily="34" charset="-122"/>
              </a:rPr>
              <a:t>对象</a:t>
            </a:r>
            <a:r>
              <a:rPr lang="zh-CN" altLang="en-US" dirty="0">
                <a:ea typeface="宋体" panose="02010600030101010101" pitchFamily="2" charset="-122"/>
                <a:cs typeface="Arial Unicode MS" pitchFamily="34" charset="-122"/>
              </a:rPr>
              <a:t>。例如</a:t>
            </a:r>
            <a:r>
              <a:rPr lang="zh-CN" altLang="en-US" dirty="0" smtClean="0">
                <a:ea typeface="宋体" panose="02010600030101010101" pitchFamily="2" charset="-122"/>
                <a:cs typeface="Arial Unicode MS" pitchFamily="34" charset="-122"/>
              </a:rPr>
              <a:t>：</a:t>
            </a:r>
            <a:r>
              <a:rPr lang="en-US" altLang="zh-CN" b="1" dirty="0" smtClean="0">
                <a:solidFill>
                  <a:srgbClr val="0000FF"/>
                </a:solidFill>
                <a:ea typeface="宋体" panose="02010600030101010101" pitchFamily="2" charset="-122"/>
                <a:cs typeface="Arial Unicode MS" pitchFamily="34" charset="-122"/>
              </a:rPr>
              <a:t>URL </a:t>
            </a:r>
            <a:r>
              <a:rPr lang="en-US" altLang="zh-CN" b="1" dirty="0" err="1" smtClean="0">
                <a:solidFill>
                  <a:srgbClr val="0000FF"/>
                </a:solidFill>
                <a:ea typeface="宋体" panose="02010600030101010101" pitchFamily="2" charset="-122"/>
                <a:cs typeface="Arial Unicode MS" pitchFamily="34" charset="-122"/>
              </a:rPr>
              <a:t>downloadUrl</a:t>
            </a:r>
            <a:r>
              <a:rPr lang="en-US" altLang="zh-CN" b="1" dirty="0" smtClean="0">
                <a:solidFill>
                  <a:srgbClr val="0000FF"/>
                </a:solidFill>
                <a:ea typeface="宋体" panose="02010600030101010101" pitchFamily="2" charset="-122"/>
                <a:cs typeface="Arial Unicode MS" pitchFamily="34" charset="-122"/>
              </a:rPr>
              <a:t> = new URL(</a:t>
            </a:r>
            <a:r>
              <a:rPr lang="en-US" altLang="zh-CN" b="1" dirty="0" err="1" smtClean="0">
                <a:solidFill>
                  <a:srgbClr val="0000FF"/>
                </a:solidFill>
                <a:ea typeface="宋体" panose="02010600030101010101" pitchFamily="2" charset="-122"/>
                <a:cs typeface="Arial Unicode MS" pitchFamily="34" charset="-122"/>
              </a:rPr>
              <a:t>url</a:t>
            </a:r>
            <a:r>
              <a:rPr lang="en-US" altLang="zh-CN" b="1" dirty="0" smtClean="0">
                <a:solidFill>
                  <a:srgbClr val="0000FF"/>
                </a:solidFill>
                <a:ea typeface="宋体" panose="02010600030101010101" pitchFamily="2" charset="-122"/>
                <a:cs typeface="Arial Unicode MS" pitchFamily="34" charset="-122"/>
              </a:rPr>
              <a:t>, “download.html")</a:t>
            </a:r>
            <a:endParaRPr lang="en-US" altLang="zh-CN" b="1" dirty="0" smtClean="0">
              <a:solidFill>
                <a:srgbClr val="0000FF"/>
              </a:solidFill>
              <a:ea typeface="宋体" panose="02010600030101010101" pitchFamily="2" charset="-122"/>
              <a:cs typeface="Arial Unicode MS" pitchFamily="34" charset="-122"/>
            </a:endParaRPr>
          </a:p>
          <a:p>
            <a:pPr lvl="1">
              <a:buFont typeface="Wingdings" panose="05000000000000000000" pitchFamily="2" charset="2"/>
              <a:buChar char="Ø"/>
            </a:pPr>
            <a:r>
              <a:rPr lang="en-US" altLang="zh-CN" dirty="0" smtClean="0">
                <a:ea typeface="宋体" panose="02010600030101010101" pitchFamily="2" charset="-122"/>
                <a:cs typeface="Arial Unicode MS" pitchFamily="34" charset="-122"/>
              </a:rPr>
              <a:t>public </a:t>
            </a:r>
            <a:r>
              <a:rPr lang="en-US" altLang="zh-CN" dirty="0">
                <a:ea typeface="宋体" panose="02010600030101010101" pitchFamily="2" charset="-122"/>
                <a:cs typeface="Arial Unicode MS" pitchFamily="34" charset="-122"/>
              </a:rPr>
              <a:t>URL(String protocol, String host, String file); </a:t>
            </a:r>
            <a:r>
              <a:rPr lang="zh-CN" altLang="en-US" dirty="0">
                <a:ea typeface="宋体" panose="02010600030101010101" pitchFamily="2" charset="-122"/>
                <a:cs typeface="Arial Unicode MS" pitchFamily="34" charset="-122"/>
              </a:rPr>
              <a:t>例如</a:t>
            </a:r>
            <a:r>
              <a:rPr lang="zh-CN" altLang="en-US" dirty="0" smtClean="0">
                <a:ea typeface="宋体" panose="02010600030101010101" pitchFamily="2" charset="-122"/>
                <a:cs typeface="Arial Unicode MS" pitchFamily="34" charset="-122"/>
              </a:rPr>
              <a:t>：</a:t>
            </a:r>
            <a:r>
              <a:rPr lang="en-US" altLang="zh-CN" b="1" dirty="0" smtClean="0">
                <a:solidFill>
                  <a:srgbClr val="0000FF"/>
                </a:solidFill>
                <a:ea typeface="宋体" panose="02010600030101010101" pitchFamily="2" charset="-122"/>
                <a:cs typeface="Arial Unicode MS" pitchFamily="34" charset="-122"/>
              </a:rPr>
              <a:t>new </a:t>
            </a:r>
            <a:r>
              <a:rPr lang="en-US" altLang="zh-CN" b="1" dirty="0">
                <a:solidFill>
                  <a:srgbClr val="0000FF"/>
                </a:solidFill>
                <a:ea typeface="宋体" panose="02010600030101010101" pitchFamily="2" charset="-122"/>
                <a:cs typeface="Arial Unicode MS" pitchFamily="34" charset="-122"/>
              </a:rPr>
              <a:t>URL("http", "</a:t>
            </a:r>
            <a:r>
              <a:rPr lang="en-US" altLang="zh-CN" b="1" dirty="0" smtClean="0">
                <a:solidFill>
                  <a:srgbClr val="0000FF"/>
                </a:solidFill>
                <a:ea typeface="宋体" panose="02010600030101010101" pitchFamily="2" charset="-122"/>
                <a:cs typeface="Arial Unicode MS" pitchFamily="34" charset="-122"/>
              </a:rPr>
              <a:t>www.atguigu.com</a:t>
            </a:r>
            <a:r>
              <a:rPr lang="en-US" altLang="zh-CN" b="1" dirty="0">
                <a:solidFill>
                  <a:srgbClr val="0000FF"/>
                </a:solidFill>
                <a:ea typeface="宋体" panose="02010600030101010101" pitchFamily="2" charset="-122"/>
                <a:cs typeface="Arial Unicode MS" pitchFamily="34" charset="-122"/>
              </a:rPr>
              <a:t>", </a:t>
            </a:r>
            <a:r>
              <a:rPr lang="en-US" altLang="zh-CN" b="1" dirty="0" smtClean="0">
                <a:solidFill>
                  <a:srgbClr val="0000FF"/>
                </a:solidFill>
                <a:ea typeface="宋体" panose="02010600030101010101" pitchFamily="2" charset="-122"/>
                <a:cs typeface="Arial Unicode MS" pitchFamily="34" charset="-122"/>
              </a:rPr>
              <a:t>“download. </a:t>
            </a:r>
            <a:r>
              <a:rPr lang="en-US" altLang="zh-CN" b="1" dirty="0">
                <a:solidFill>
                  <a:srgbClr val="0000FF"/>
                </a:solidFill>
                <a:ea typeface="宋体" panose="02010600030101010101" pitchFamily="2" charset="-122"/>
                <a:cs typeface="Arial Unicode MS" pitchFamily="34" charset="-122"/>
              </a:rPr>
              <a:t>html</a:t>
            </a:r>
            <a:r>
              <a:rPr lang="en-US" altLang="zh-CN" b="1" dirty="0" smtClean="0">
                <a:solidFill>
                  <a:srgbClr val="0000FF"/>
                </a:solidFill>
                <a:ea typeface="宋体" panose="02010600030101010101" pitchFamily="2" charset="-122"/>
                <a:cs typeface="Arial Unicode MS" pitchFamily="34" charset="-122"/>
              </a:rPr>
              <a:t>");</a:t>
            </a:r>
            <a:endParaRPr lang="en-US" altLang="zh-CN" b="1" dirty="0" smtClean="0">
              <a:solidFill>
                <a:srgbClr val="0000FF"/>
              </a:solidFill>
              <a:ea typeface="宋体" panose="02010600030101010101" pitchFamily="2" charset="-122"/>
              <a:cs typeface="Arial Unicode MS" pitchFamily="34" charset="-122"/>
            </a:endParaRPr>
          </a:p>
          <a:p>
            <a:pPr lvl="1">
              <a:buFont typeface="Wingdings" panose="05000000000000000000" pitchFamily="2" charset="2"/>
              <a:buChar char="Ø"/>
            </a:pPr>
            <a:r>
              <a:rPr lang="en-US" altLang="zh-CN" dirty="0" smtClean="0">
                <a:ea typeface="宋体" panose="02010600030101010101" pitchFamily="2" charset="-122"/>
                <a:cs typeface="Arial Unicode MS" pitchFamily="34" charset="-122"/>
              </a:rPr>
              <a:t>public </a:t>
            </a:r>
            <a:r>
              <a:rPr lang="en-US" altLang="zh-CN" dirty="0">
                <a:ea typeface="宋体" panose="02010600030101010101" pitchFamily="2" charset="-122"/>
                <a:cs typeface="Arial Unicode MS" pitchFamily="34" charset="-122"/>
              </a:rPr>
              <a:t>URL(String protocol, String host, </a:t>
            </a:r>
            <a:r>
              <a:rPr lang="en-US" altLang="zh-CN" dirty="0" err="1">
                <a:ea typeface="宋体" panose="02010600030101010101" pitchFamily="2" charset="-122"/>
                <a:cs typeface="Arial Unicode MS" pitchFamily="34" charset="-122"/>
              </a:rPr>
              <a:t>int</a:t>
            </a:r>
            <a:r>
              <a:rPr lang="en-US" altLang="zh-CN" dirty="0">
                <a:ea typeface="宋体" panose="02010600030101010101" pitchFamily="2" charset="-122"/>
                <a:cs typeface="Arial Unicode MS" pitchFamily="34" charset="-122"/>
              </a:rPr>
              <a:t> port, String file); </a:t>
            </a:r>
            <a:r>
              <a:rPr lang="zh-CN" altLang="en-US" dirty="0" smtClean="0">
                <a:ea typeface="宋体" panose="02010600030101010101" pitchFamily="2" charset="-122"/>
                <a:cs typeface="Arial Unicode MS" pitchFamily="34" charset="-122"/>
              </a:rPr>
              <a:t>例如</a:t>
            </a:r>
            <a:r>
              <a:rPr lang="en-US" altLang="zh-CN" dirty="0" smtClean="0">
                <a:ea typeface="宋体" panose="02010600030101010101" pitchFamily="2" charset="-122"/>
                <a:cs typeface="Arial Unicode MS" pitchFamily="34" charset="-122"/>
              </a:rPr>
              <a:t>: </a:t>
            </a:r>
            <a:r>
              <a:rPr lang="en-US" altLang="zh-CN" b="1" dirty="0" smtClean="0">
                <a:solidFill>
                  <a:srgbClr val="0000FF"/>
                </a:solidFill>
                <a:ea typeface="宋体" panose="02010600030101010101" pitchFamily="2" charset="-122"/>
                <a:cs typeface="Arial Unicode MS" pitchFamily="34" charset="-122"/>
              </a:rPr>
              <a:t>URL gamelan = new </a:t>
            </a:r>
            <a:r>
              <a:rPr lang="en-US" altLang="zh-CN" b="1" dirty="0">
                <a:solidFill>
                  <a:srgbClr val="0000FF"/>
                </a:solidFill>
                <a:ea typeface="宋体" panose="02010600030101010101" pitchFamily="2" charset="-122"/>
                <a:cs typeface="Arial Unicode MS" pitchFamily="34" charset="-122"/>
              </a:rPr>
              <a:t>URL("http", "</a:t>
            </a:r>
            <a:r>
              <a:rPr lang="en-US" altLang="zh-CN" b="1" dirty="0" smtClean="0">
                <a:solidFill>
                  <a:srgbClr val="0000FF"/>
                </a:solidFill>
                <a:ea typeface="宋体" panose="02010600030101010101" pitchFamily="2" charset="-122"/>
                <a:cs typeface="Arial Unicode MS" pitchFamily="34" charset="-122"/>
              </a:rPr>
              <a:t>www.atguigu.com</a:t>
            </a:r>
            <a:r>
              <a:rPr lang="en-US" altLang="zh-CN" b="1" dirty="0">
                <a:solidFill>
                  <a:srgbClr val="0000FF"/>
                </a:solidFill>
                <a:ea typeface="宋体" panose="02010600030101010101" pitchFamily="2" charset="-122"/>
                <a:cs typeface="Arial Unicode MS" pitchFamily="34" charset="-122"/>
              </a:rPr>
              <a:t>", 80, </a:t>
            </a:r>
            <a:r>
              <a:rPr lang="en-US" altLang="zh-CN" b="1" dirty="0" smtClean="0">
                <a:solidFill>
                  <a:srgbClr val="0000FF"/>
                </a:solidFill>
                <a:ea typeface="宋体" panose="02010600030101010101" pitchFamily="2" charset="-122"/>
                <a:cs typeface="Arial Unicode MS" pitchFamily="34" charset="-122"/>
              </a:rPr>
              <a:t>“download.html");</a:t>
            </a:r>
            <a:endParaRPr lang="en-US" altLang="zh-CN" b="1" dirty="0">
              <a:solidFill>
                <a:srgbClr val="0000FF"/>
              </a:solidFill>
              <a:ea typeface="宋体" panose="02010600030101010101" pitchFamily="2" charset="-122"/>
              <a:cs typeface="Arial Unicode MS" pitchFamily="3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832" y="764704"/>
            <a:ext cx="3621088" cy="778098"/>
          </a:xfrm>
        </p:spPr>
        <p:txBody>
          <a:bodyPr/>
          <a:lstStyle/>
          <a:p>
            <a:r>
              <a:rPr lang="en-US" altLang="zh-CN" b="1" dirty="0">
                <a:latin typeface="+mn-lt"/>
                <a:ea typeface="宋体" panose="02010600030101010101" pitchFamily="2" charset="-122"/>
              </a:rPr>
              <a:t>URL</a:t>
            </a:r>
            <a:r>
              <a:rPr lang="zh-CN" altLang="en-US" b="1" dirty="0">
                <a:latin typeface="+mn-lt"/>
                <a:ea typeface="宋体" panose="02010600030101010101" pitchFamily="2" charset="-122"/>
              </a:rPr>
              <a:t>编程</a:t>
            </a:r>
            <a:endParaRPr lang="zh-CN" altLang="en-US" dirty="0">
              <a:latin typeface="+mn-lt"/>
              <a:ea typeface="宋体" panose="02010600030101010101" pitchFamily="2" charset="-122"/>
            </a:endParaRPr>
          </a:p>
        </p:txBody>
      </p:sp>
      <p:sp>
        <p:nvSpPr>
          <p:cNvPr id="3" name="内容占位符 2"/>
          <p:cNvSpPr>
            <a:spLocks noGrp="1"/>
          </p:cNvSpPr>
          <p:nvPr>
            <p:ph idx="1"/>
          </p:nvPr>
        </p:nvSpPr>
        <p:spPr>
          <a:xfrm>
            <a:off x="251520" y="1628800"/>
            <a:ext cx="8640960" cy="4968552"/>
          </a:xfrm>
        </p:spPr>
        <p:txBody>
          <a:bodyPr>
            <a:normAutofit lnSpcReduction="10000"/>
          </a:bodyPr>
          <a:lstStyle/>
          <a:p>
            <a:pPr>
              <a:lnSpc>
                <a:spcPct val="120000"/>
              </a:lnSpc>
              <a:buFont typeface="Wingdings" panose="05000000000000000000" pitchFamily="2" charset="2"/>
              <a:buChar char="l"/>
            </a:pPr>
            <a:r>
              <a:rPr lang="zh-CN" altLang="en-US" sz="2600" dirty="0" smtClean="0">
                <a:ea typeface="宋体" panose="02010600030101010101" pitchFamily="2" charset="-122"/>
                <a:cs typeface="Arial Unicode MS" pitchFamily="34" charset="-122"/>
              </a:rPr>
              <a:t>类</a:t>
            </a:r>
            <a:r>
              <a:rPr lang="en-US" altLang="zh-CN" sz="2600" dirty="0">
                <a:ea typeface="宋体" panose="02010600030101010101" pitchFamily="2" charset="-122"/>
                <a:cs typeface="Arial Unicode MS" pitchFamily="34" charset="-122"/>
              </a:rPr>
              <a:t>URL</a:t>
            </a:r>
            <a:r>
              <a:rPr lang="zh-CN" altLang="en-US" sz="2600" dirty="0">
                <a:ea typeface="宋体" panose="02010600030101010101" pitchFamily="2" charset="-122"/>
                <a:cs typeface="Arial Unicode MS" pitchFamily="34" charset="-122"/>
              </a:rPr>
              <a:t>的构造方法都声明</a:t>
            </a:r>
            <a:r>
              <a:rPr lang="zh-CN" altLang="en-US" sz="2600" dirty="0" smtClean="0">
                <a:ea typeface="宋体" panose="02010600030101010101" pitchFamily="2" charset="-122"/>
                <a:cs typeface="Arial Unicode MS" pitchFamily="34" charset="-122"/>
              </a:rPr>
              <a:t>抛出非</a:t>
            </a:r>
            <a:r>
              <a:rPr lang="zh-CN" altLang="en-US" sz="2600" dirty="0">
                <a:ea typeface="宋体" panose="02010600030101010101" pitchFamily="2" charset="-122"/>
                <a:cs typeface="Arial Unicode MS" pitchFamily="34" charset="-122"/>
              </a:rPr>
              <a:t>运行时</a:t>
            </a:r>
            <a:r>
              <a:rPr lang="zh-CN" altLang="en-US" sz="2600" dirty="0" smtClean="0">
                <a:ea typeface="宋体" panose="02010600030101010101" pitchFamily="2" charset="-122"/>
                <a:cs typeface="Arial Unicode MS" pitchFamily="34" charset="-122"/>
              </a:rPr>
              <a:t>异常</a:t>
            </a:r>
            <a:r>
              <a:rPr lang="zh-CN" altLang="en-US" sz="2600" dirty="0">
                <a:ea typeface="宋体" panose="02010600030101010101" pitchFamily="2" charset="-122"/>
                <a:cs typeface="Arial Unicode MS" pitchFamily="34" charset="-122"/>
              </a:rPr>
              <a:t>，</a:t>
            </a:r>
            <a:r>
              <a:rPr lang="zh-CN" altLang="en-US" sz="2600" dirty="0" smtClean="0">
                <a:ea typeface="宋体" panose="02010600030101010101" pitchFamily="2" charset="-122"/>
                <a:cs typeface="Arial Unicode MS" pitchFamily="34" charset="-122"/>
              </a:rPr>
              <a:t>必须</a:t>
            </a:r>
            <a:r>
              <a:rPr lang="zh-CN" altLang="en-US" sz="2600" dirty="0">
                <a:ea typeface="宋体" panose="02010600030101010101" pitchFamily="2" charset="-122"/>
                <a:cs typeface="Arial Unicode MS" pitchFamily="34" charset="-122"/>
              </a:rPr>
              <a:t>要对这</a:t>
            </a:r>
            <a:r>
              <a:rPr lang="zh-CN" altLang="en-US" sz="2600" dirty="0" smtClean="0">
                <a:ea typeface="宋体" panose="02010600030101010101" pitchFamily="2" charset="-122"/>
                <a:cs typeface="Arial Unicode MS" pitchFamily="34" charset="-122"/>
              </a:rPr>
              <a:t>一异常进行</a:t>
            </a:r>
            <a:r>
              <a:rPr lang="zh-CN" altLang="en-US" sz="2600" dirty="0">
                <a:ea typeface="宋体" panose="02010600030101010101" pitchFamily="2" charset="-122"/>
                <a:cs typeface="Arial Unicode MS" pitchFamily="34" charset="-122"/>
              </a:rPr>
              <a:t>处理，通常是</a:t>
            </a:r>
            <a:r>
              <a:rPr lang="zh-CN" altLang="en-US" sz="2600" dirty="0" smtClean="0">
                <a:ea typeface="宋体" panose="02010600030101010101" pitchFamily="2" charset="-122"/>
                <a:cs typeface="Arial Unicode MS" pitchFamily="34" charset="-122"/>
              </a:rPr>
              <a:t>用 </a:t>
            </a:r>
            <a:r>
              <a:rPr lang="en-US" altLang="zh-CN" sz="2600" dirty="0" smtClean="0">
                <a:ea typeface="宋体" panose="02010600030101010101" pitchFamily="2" charset="-122"/>
                <a:cs typeface="Arial Unicode MS" pitchFamily="34" charset="-122"/>
              </a:rPr>
              <a:t>try-catch </a:t>
            </a:r>
            <a:r>
              <a:rPr lang="zh-CN" altLang="en-US" sz="2600" dirty="0" smtClean="0">
                <a:ea typeface="宋体" panose="02010600030101010101" pitchFamily="2" charset="-122"/>
                <a:cs typeface="Arial Unicode MS" pitchFamily="34" charset="-122"/>
              </a:rPr>
              <a:t>语句</a:t>
            </a:r>
            <a:r>
              <a:rPr lang="zh-CN" altLang="en-US" sz="2600" dirty="0">
                <a:ea typeface="宋体" panose="02010600030101010101" pitchFamily="2" charset="-122"/>
                <a:cs typeface="Arial Unicode MS" pitchFamily="34" charset="-122"/>
              </a:rPr>
              <a:t>进行捕获。</a:t>
            </a:r>
            <a:endParaRPr lang="zh-CN" altLang="en-US" sz="2600" dirty="0">
              <a:ea typeface="宋体" panose="02010600030101010101" pitchFamily="2" charset="-122"/>
              <a:cs typeface="Arial Unicode MS" pitchFamily="34" charset="-122"/>
            </a:endParaRPr>
          </a:p>
          <a:p>
            <a:pPr>
              <a:lnSpc>
                <a:spcPct val="120000"/>
              </a:lnSpc>
              <a:buFont typeface="Wingdings" panose="05000000000000000000" pitchFamily="2" charset="2"/>
              <a:buChar char="l"/>
            </a:pPr>
            <a:r>
              <a:rPr lang="zh-CN" altLang="en-US" sz="2600" dirty="0" smtClean="0">
                <a:ea typeface="宋体" panose="02010600030101010101" pitchFamily="2" charset="-122"/>
                <a:cs typeface="Arial Unicode MS" pitchFamily="34" charset="-122"/>
              </a:rPr>
              <a:t>一</a:t>
            </a:r>
            <a:r>
              <a:rPr lang="zh-CN" altLang="en-US" sz="2600" dirty="0">
                <a:ea typeface="宋体" panose="02010600030101010101" pitchFamily="2" charset="-122"/>
                <a:cs typeface="Arial Unicode MS" pitchFamily="34" charset="-122"/>
              </a:rPr>
              <a:t>个</a:t>
            </a:r>
            <a:r>
              <a:rPr lang="en-US" altLang="zh-CN" sz="2600" dirty="0">
                <a:ea typeface="宋体" panose="02010600030101010101" pitchFamily="2" charset="-122"/>
                <a:cs typeface="Arial Unicode MS" pitchFamily="34" charset="-122"/>
              </a:rPr>
              <a:t>URL</a:t>
            </a:r>
            <a:r>
              <a:rPr lang="zh-CN" altLang="en-US" sz="2600" dirty="0">
                <a:ea typeface="宋体" panose="02010600030101010101" pitchFamily="2" charset="-122"/>
                <a:cs typeface="Arial Unicode MS" pitchFamily="34" charset="-122"/>
              </a:rPr>
              <a:t>对象生成后，其属性是不能被改变的，但可以通过它给定的方法来获取这些属性：</a:t>
            </a:r>
            <a:endParaRPr lang="zh-CN" altLang="en-US" sz="2600" dirty="0">
              <a:ea typeface="宋体" panose="02010600030101010101" pitchFamily="2" charset="-122"/>
              <a:cs typeface="Arial Unicode MS" pitchFamily="34" charset="-122"/>
            </a:endParaRPr>
          </a:p>
          <a:p>
            <a:pPr lvl="1">
              <a:lnSpc>
                <a:spcPct val="120000"/>
              </a:lnSpc>
              <a:buFont typeface="Wingdings" panose="05000000000000000000" pitchFamily="2" charset="2"/>
              <a:buChar char="Ø"/>
            </a:pPr>
            <a:r>
              <a:rPr lang="en-US" altLang="zh-CN" dirty="0">
                <a:ea typeface="宋体" panose="02010600030101010101" pitchFamily="2" charset="-122"/>
                <a:cs typeface="Arial Unicode MS" pitchFamily="34" charset="-122"/>
              </a:rPr>
              <a:t>public String </a:t>
            </a:r>
            <a:r>
              <a:rPr lang="en-US" altLang="zh-CN" dirty="0" err="1">
                <a:ea typeface="宋体" panose="02010600030101010101" pitchFamily="2" charset="-122"/>
                <a:cs typeface="Arial Unicode MS" pitchFamily="34" charset="-122"/>
              </a:rPr>
              <a:t>getProtocol</a:t>
            </a:r>
            <a:r>
              <a:rPr lang="en-US" altLang="zh-CN" dirty="0">
                <a:ea typeface="宋体" panose="02010600030101010101" pitchFamily="2" charset="-122"/>
                <a:cs typeface="Arial Unicode MS" pitchFamily="34" charset="-122"/>
              </a:rPr>
              <a:t>(  )     </a:t>
            </a:r>
            <a:r>
              <a:rPr lang="zh-CN" altLang="en-US" dirty="0">
                <a:ea typeface="宋体" panose="02010600030101010101" pitchFamily="2" charset="-122"/>
                <a:cs typeface="Arial Unicode MS" pitchFamily="34" charset="-122"/>
              </a:rPr>
              <a:t>获取该</a:t>
            </a:r>
            <a:r>
              <a:rPr lang="en-US" altLang="zh-CN" dirty="0">
                <a:ea typeface="宋体" panose="02010600030101010101" pitchFamily="2" charset="-122"/>
                <a:cs typeface="Arial Unicode MS" pitchFamily="34" charset="-122"/>
              </a:rPr>
              <a:t>URL</a:t>
            </a:r>
            <a:r>
              <a:rPr lang="zh-CN" altLang="en-US" dirty="0">
                <a:ea typeface="宋体" panose="02010600030101010101" pitchFamily="2" charset="-122"/>
                <a:cs typeface="Arial Unicode MS" pitchFamily="34" charset="-122"/>
              </a:rPr>
              <a:t>的协议名</a:t>
            </a:r>
            <a:endParaRPr lang="zh-CN" altLang="en-US" dirty="0">
              <a:ea typeface="宋体" panose="02010600030101010101" pitchFamily="2" charset="-122"/>
              <a:cs typeface="Arial Unicode MS" pitchFamily="34" charset="-122"/>
            </a:endParaRPr>
          </a:p>
          <a:p>
            <a:pPr lvl="1">
              <a:lnSpc>
                <a:spcPct val="120000"/>
              </a:lnSpc>
              <a:buFont typeface="Wingdings" panose="05000000000000000000" pitchFamily="2" charset="2"/>
              <a:buChar char="Ø"/>
            </a:pPr>
            <a:r>
              <a:rPr lang="en-US" altLang="zh-CN" dirty="0">
                <a:ea typeface="宋体" panose="02010600030101010101" pitchFamily="2" charset="-122"/>
                <a:cs typeface="Arial Unicode MS" pitchFamily="34" charset="-122"/>
              </a:rPr>
              <a:t>public String </a:t>
            </a:r>
            <a:r>
              <a:rPr lang="en-US" altLang="zh-CN" dirty="0" err="1">
                <a:ea typeface="宋体" panose="02010600030101010101" pitchFamily="2" charset="-122"/>
                <a:cs typeface="Arial Unicode MS" pitchFamily="34" charset="-122"/>
              </a:rPr>
              <a:t>getHost</a:t>
            </a:r>
            <a:r>
              <a:rPr lang="en-US" altLang="zh-CN" dirty="0">
                <a:ea typeface="宋体" panose="02010600030101010101" pitchFamily="2" charset="-122"/>
                <a:cs typeface="Arial Unicode MS" pitchFamily="34" charset="-122"/>
              </a:rPr>
              <a:t>(  )        </a:t>
            </a:r>
            <a:r>
              <a:rPr lang="en-US" altLang="zh-CN" dirty="0" smtClean="0">
                <a:ea typeface="宋体" panose="02010600030101010101" pitchFamily="2" charset="-122"/>
                <a:cs typeface="Arial Unicode MS" pitchFamily="34" charset="-122"/>
              </a:rPr>
              <a:t>   </a:t>
            </a:r>
            <a:r>
              <a:rPr lang="zh-CN" altLang="en-US" dirty="0" smtClean="0">
                <a:ea typeface="宋体" panose="02010600030101010101" pitchFamily="2" charset="-122"/>
                <a:cs typeface="Arial Unicode MS" pitchFamily="34" charset="-122"/>
              </a:rPr>
              <a:t>获取</a:t>
            </a:r>
            <a:r>
              <a:rPr lang="zh-CN" altLang="en-US" dirty="0">
                <a:ea typeface="宋体" panose="02010600030101010101" pitchFamily="2" charset="-122"/>
                <a:cs typeface="Arial Unicode MS" pitchFamily="34" charset="-122"/>
              </a:rPr>
              <a:t>该</a:t>
            </a:r>
            <a:r>
              <a:rPr lang="en-US" altLang="zh-CN" dirty="0">
                <a:ea typeface="宋体" panose="02010600030101010101" pitchFamily="2" charset="-122"/>
                <a:cs typeface="Arial Unicode MS" pitchFamily="34" charset="-122"/>
              </a:rPr>
              <a:t>URL</a:t>
            </a:r>
            <a:r>
              <a:rPr lang="zh-CN" altLang="en-US" dirty="0">
                <a:ea typeface="宋体" panose="02010600030101010101" pitchFamily="2" charset="-122"/>
                <a:cs typeface="Arial Unicode MS" pitchFamily="34" charset="-122"/>
              </a:rPr>
              <a:t>的主机名</a:t>
            </a:r>
            <a:endParaRPr lang="zh-CN" altLang="en-US" dirty="0">
              <a:ea typeface="宋体" panose="02010600030101010101" pitchFamily="2" charset="-122"/>
              <a:cs typeface="Arial Unicode MS" pitchFamily="34" charset="-122"/>
            </a:endParaRPr>
          </a:p>
          <a:p>
            <a:pPr lvl="1">
              <a:lnSpc>
                <a:spcPct val="120000"/>
              </a:lnSpc>
              <a:buFont typeface="Wingdings" panose="05000000000000000000" pitchFamily="2" charset="2"/>
              <a:buChar char="Ø"/>
            </a:pPr>
            <a:r>
              <a:rPr lang="en-US" altLang="zh-CN" dirty="0">
                <a:ea typeface="宋体" panose="02010600030101010101" pitchFamily="2" charset="-122"/>
                <a:cs typeface="Arial Unicode MS" pitchFamily="34" charset="-122"/>
              </a:rPr>
              <a:t>public String </a:t>
            </a:r>
            <a:r>
              <a:rPr lang="en-US" altLang="zh-CN" dirty="0" err="1">
                <a:ea typeface="宋体" panose="02010600030101010101" pitchFamily="2" charset="-122"/>
                <a:cs typeface="Arial Unicode MS" pitchFamily="34" charset="-122"/>
              </a:rPr>
              <a:t>getPort</a:t>
            </a:r>
            <a:r>
              <a:rPr lang="en-US" altLang="zh-CN" dirty="0">
                <a:ea typeface="宋体" panose="02010600030101010101" pitchFamily="2" charset="-122"/>
                <a:cs typeface="Arial Unicode MS" pitchFamily="34" charset="-122"/>
              </a:rPr>
              <a:t>(  )        </a:t>
            </a:r>
            <a:r>
              <a:rPr lang="en-US" altLang="zh-CN" dirty="0" smtClean="0">
                <a:ea typeface="宋体" panose="02010600030101010101" pitchFamily="2" charset="-122"/>
                <a:cs typeface="Arial Unicode MS" pitchFamily="34" charset="-122"/>
              </a:rPr>
              <a:t>    </a:t>
            </a:r>
            <a:r>
              <a:rPr lang="zh-CN" altLang="en-US" dirty="0" smtClean="0">
                <a:ea typeface="宋体" panose="02010600030101010101" pitchFamily="2" charset="-122"/>
                <a:cs typeface="Arial Unicode MS" pitchFamily="34" charset="-122"/>
              </a:rPr>
              <a:t>获取</a:t>
            </a:r>
            <a:r>
              <a:rPr lang="zh-CN" altLang="en-US" dirty="0">
                <a:ea typeface="宋体" panose="02010600030101010101" pitchFamily="2" charset="-122"/>
                <a:cs typeface="Arial Unicode MS" pitchFamily="34" charset="-122"/>
              </a:rPr>
              <a:t>该</a:t>
            </a:r>
            <a:r>
              <a:rPr lang="en-US" altLang="zh-CN" dirty="0">
                <a:ea typeface="宋体" panose="02010600030101010101" pitchFamily="2" charset="-122"/>
                <a:cs typeface="Arial Unicode MS" pitchFamily="34" charset="-122"/>
              </a:rPr>
              <a:t>URL</a:t>
            </a:r>
            <a:r>
              <a:rPr lang="zh-CN" altLang="en-US" dirty="0">
                <a:ea typeface="宋体" panose="02010600030101010101" pitchFamily="2" charset="-122"/>
                <a:cs typeface="Arial Unicode MS" pitchFamily="34" charset="-122"/>
              </a:rPr>
              <a:t>的端口号</a:t>
            </a:r>
            <a:endParaRPr lang="zh-CN" altLang="en-US" dirty="0">
              <a:ea typeface="宋体" panose="02010600030101010101" pitchFamily="2" charset="-122"/>
              <a:cs typeface="Arial Unicode MS" pitchFamily="34" charset="-122"/>
            </a:endParaRPr>
          </a:p>
          <a:p>
            <a:pPr lvl="1">
              <a:lnSpc>
                <a:spcPct val="120000"/>
              </a:lnSpc>
              <a:buFont typeface="Wingdings" panose="05000000000000000000" pitchFamily="2" charset="2"/>
              <a:buChar char="Ø"/>
            </a:pPr>
            <a:r>
              <a:rPr lang="en-US" altLang="zh-CN" dirty="0">
                <a:solidFill>
                  <a:srgbClr val="0000FF"/>
                </a:solidFill>
                <a:ea typeface="宋体" panose="02010600030101010101" pitchFamily="2" charset="-122"/>
                <a:cs typeface="Arial Unicode MS" pitchFamily="34" charset="-122"/>
              </a:rPr>
              <a:t>public String </a:t>
            </a:r>
            <a:r>
              <a:rPr lang="en-US" altLang="zh-CN" dirty="0" err="1">
                <a:solidFill>
                  <a:srgbClr val="0000FF"/>
                </a:solidFill>
                <a:ea typeface="宋体" panose="02010600030101010101" pitchFamily="2" charset="-122"/>
                <a:cs typeface="Arial Unicode MS" pitchFamily="34" charset="-122"/>
              </a:rPr>
              <a:t>getPath</a:t>
            </a:r>
            <a:r>
              <a:rPr lang="en-US" altLang="zh-CN" dirty="0">
                <a:solidFill>
                  <a:srgbClr val="0000FF"/>
                </a:solidFill>
                <a:ea typeface="宋体" panose="02010600030101010101" pitchFamily="2" charset="-122"/>
                <a:cs typeface="Arial Unicode MS" pitchFamily="34" charset="-122"/>
              </a:rPr>
              <a:t>(  )        </a:t>
            </a:r>
            <a:r>
              <a:rPr lang="en-US" altLang="zh-CN" dirty="0" smtClean="0">
                <a:solidFill>
                  <a:srgbClr val="0000FF"/>
                </a:solidFill>
                <a:ea typeface="宋体" panose="02010600030101010101" pitchFamily="2" charset="-122"/>
                <a:cs typeface="Arial Unicode MS" pitchFamily="34" charset="-122"/>
              </a:rPr>
              <a:t>   </a:t>
            </a:r>
            <a:r>
              <a:rPr lang="zh-CN" altLang="en-US" dirty="0" smtClean="0">
                <a:solidFill>
                  <a:srgbClr val="0000FF"/>
                </a:solidFill>
                <a:ea typeface="宋体" panose="02010600030101010101" pitchFamily="2" charset="-122"/>
                <a:cs typeface="Arial Unicode MS" pitchFamily="34" charset="-122"/>
              </a:rPr>
              <a:t>获取</a:t>
            </a:r>
            <a:r>
              <a:rPr lang="zh-CN" altLang="en-US" dirty="0">
                <a:solidFill>
                  <a:srgbClr val="0000FF"/>
                </a:solidFill>
                <a:ea typeface="宋体" panose="02010600030101010101" pitchFamily="2" charset="-122"/>
                <a:cs typeface="Arial Unicode MS" pitchFamily="34" charset="-122"/>
              </a:rPr>
              <a:t>该</a:t>
            </a:r>
            <a:r>
              <a:rPr lang="en-US" altLang="zh-CN" dirty="0">
                <a:solidFill>
                  <a:srgbClr val="0000FF"/>
                </a:solidFill>
                <a:ea typeface="宋体" panose="02010600030101010101" pitchFamily="2" charset="-122"/>
                <a:cs typeface="Arial Unicode MS" pitchFamily="34" charset="-122"/>
              </a:rPr>
              <a:t>URL</a:t>
            </a:r>
            <a:r>
              <a:rPr lang="zh-CN" altLang="en-US" dirty="0">
                <a:solidFill>
                  <a:srgbClr val="0000FF"/>
                </a:solidFill>
                <a:ea typeface="宋体" panose="02010600030101010101" pitchFamily="2" charset="-122"/>
                <a:cs typeface="Arial Unicode MS" pitchFamily="34" charset="-122"/>
              </a:rPr>
              <a:t>的文件路径</a:t>
            </a:r>
            <a:endParaRPr lang="zh-CN" altLang="en-US" dirty="0">
              <a:solidFill>
                <a:srgbClr val="0000FF"/>
              </a:solidFill>
              <a:ea typeface="宋体" panose="02010600030101010101" pitchFamily="2" charset="-122"/>
              <a:cs typeface="Arial Unicode MS" pitchFamily="34" charset="-122"/>
            </a:endParaRPr>
          </a:p>
          <a:p>
            <a:pPr lvl="1">
              <a:lnSpc>
                <a:spcPct val="120000"/>
              </a:lnSpc>
              <a:buFont typeface="Wingdings" panose="05000000000000000000" pitchFamily="2" charset="2"/>
              <a:buChar char="Ø"/>
            </a:pPr>
            <a:r>
              <a:rPr lang="en-US" altLang="zh-CN" dirty="0">
                <a:ea typeface="宋体" panose="02010600030101010101" pitchFamily="2" charset="-122"/>
                <a:cs typeface="Arial Unicode MS" pitchFamily="34" charset="-122"/>
              </a:rPr>
              <a:t>public String </a:t>
            </a:r>
            <a:r>
              <a:rPr lang="en-US" altLang="zh-CN" dirty="0" err="1">
                <a:ea typeface="宋体" panose="02010600030101010101" pitchFamily="2" charset="-122"/>
                <a:cs typeface="Arial Unicode MS" pitchFamily="34" charset="-122"/>
              </a:rPr>
              <a:t>getFile</a:t>
            </a:r>
            <a:r>
              <a:rPr lang="en-US" altLang="zh-CN" dirty="0">
                <a:ea typeface="宋体" panose="02010600030101010101" pitchFamily="2" charset="-122"/>
                <a:cs typeface="Arial Unicode MS" pitchFamily="34" charset="-122"/>
              </a:rPr>
              <a:t>(  )         </a:t>
            </a:r>
            <a:r>
              <a:rPr lang="en-US" altLang="zh-CN" dirty="0" smtClean="0">
                <a:ea typeface="宋体" panose="02010600030101010101" pitchFamily="2" charset="-122"/>
                <a:cs typeface="Arial Unicode MS" pitchFamily="34" charset="-122"/>
              </a:rPr>
              <a:t>    </a:t>
            </a:r>
            <a:r>
              <a:rPr lang="zh-CN" altLang="en-US" dirty="0" smtClean="0">
                <a:ea typeface="宋体" panose="02010600030101010101" pitchFamily="2" charset="-122"/>
                <a:cs typeface="Arial Unicode MS" pitchFamily="34" charset="-122"/>
              </a:rPr>
              <a:t>获取</a:t>
            </a:r>
            <a:r>
              <a:rPr lang="zh-CN" altLang="en-US" dirty="0">
                <a:ea typeface="宋体" panose="02010600030101010101" pitchFamily="2" charset="-122"/>
                <a:cs typeface="Arial Unicode MS" pitchFamily="34" charset="-122"/>
              </a:rPr>
              <a:t>该</a:t>
            </a:r>
            <a:r>
              <a:rPr lang="en-US" altLang="zh-CN" dirty="0">
                <a:ea typeface="宋体" panose="02010600030101010101" pitchFamily="2" charset="-122"/>
                <a:cs typeface="Arial Unicode MS" pitchFamily="34" charset="-122"/>
              </a:rPr>
              <a:t>URL</a:t>
            </a:r>
            <a:r>
              <a:rPr lang="zh-CN" altLang="en-US" dirty="0">
                <a:ea typeface="宋体" panose="02010600030101010101" pitchFamily="2" charset="-122"/>
                <a:cs typeface="Arial Unicode MS" pitchFamily="34" charset="-122"/>
              </a:rPr>
              <a:t>的文件名</a:t>
            </a:r>
            <a:endParaRPr lang="zh-CN" altLang="en-US" dirty="0">
              <a:ea typeface="宋体" panose="02010600030101010101" pitchFamily="2" charset="-122"/>
              <a:cs typeface="Arial Unicode MS" pitchFamily="34" charset="-122"/>
            </a:endParaRPr>
          </a:p>
          <a:p>
            <a:pPr lvl="1">
              <a:lnSpc>
                <a:spcPct val="120000"/>
              </a:lnSpc>
              <a:buFont typeface="Wingdings" panose="05000000000000000000" pitchFamily="2" charset="2"/>
              <a:buChar char="Ø"/>
            </a:pPr>
            <a:r>
              <a:rPr lang="en-US" altLang="zh-CN" smtClean="0">
                <a:solidFill>
                  <a:srgbClr val="0000FF"/>
                </a:solidFill>
                <a:ea typeface="宋体" panose="02010600030101010101" pitchFamily="2" charset="-122"/>
                <a:cs typeface="Arial Unicode MS" pitchFamily="34" charset="-122"/>
              </a:rPr>
              <a:t>public </a:t>
            </a:r>
            <a:r>
              <a:rPr lang="en-US" altLang="zh-CN" dirty="0">
                <a:solidFill>
                  <a:srgbClr val="0000FF"/>
                </a:solidFill>
                <a:ea typeface="宋体" panose="02010600030101010101" pitchFamily="2" charset="-122"/>
                <a:cs typeface="Arial Unicode MS" pitchFamily="34" charset="-122"/>
              </a:rPr>
              <a:t>String </a:t>
            </a:r>
            <a:r>
              <a:rPr lang="en-US" altLang="zh-CN" dirty="0" err="1">
                <a:solidFill>
                  <a:srgbClr val="0000FF"/>
                </a:solidFill>
                <a:ea typeface="宋体" panose="02010600030101010101" pitchFamily="2" charset="-122"/>
                <a:cs typeface="Arial Unicode MS" pitchFamily="34" charset="-122"/>
              </a:rPr>
              <a:t>getQuery</a:t>
            </a:r>
            <a:r>
              <a:rPr lang="en-US" altLang="zh-CN" dirty="0">
                <a:solidFill>
                  <a:srgbClr val="0000FF"/>
                </a:solidFill>
                <a:ea typeface="宋体" panose="02010600030101010101" pitchFamily="2" charset="-122"/>
                <a:cs typeface="Arial Unicode MS" pitchFamily="34" charset="-122"/>
              </a:rPr>
              <a:t>(   )      </a:t>
            </a:r>
            <a:r>
              <a:rPr lang="en-US" altLang="zh-CN" dirty="0" smtClean="0">
                <a:solidFill>
                  <a:srgbClr val="0000FF"/>
                </a:solidFill>
                <a:ea typeface="宋体" panose="02010600030101010101" pitchFamily="2" charset="-122"/>
                <a:cs typeface="Arial Unicode MS" pitchFamily="34" charset="-122"/>
              </a:rPr>
              <a:t>  </a:t>
            </a:r>
            <a:r>
              <a:rPr lang="zh-CN" altLang="en-US" dirty="0" smtClean="0">
                <a:solidFill>
                  <a:srgbClr val="0000FF"/>
                </a:solidFill>
                <a:ea typeface="宋体" panose="02010600030101010101" pitchFamily="2" charset="-122"/>
                <a:cs typeface="Arial Unicode MS" pitchFamily="34" charset="-122"/>
              </a:rPr>
              <a:t>获取</a:t>
            </a:r>
            <a:r>
              <a:rPr lang="zh-CN" altLang="en-US" dirty="0">
                <a:solidFill>
                  <a:srgbClr val="0000FF"/>
                </a:solidFill>
                <a:ea typeface="宋体" panose="02010600030101010101" pitchFamily="2" charset="-122"/>
                <a:cs typeface="Arial Unicode MS" pitchFamily="34" charset="-122"/>
              </a:rPr>
              <a:t>该</a:t>
            </a:r>
            <a:r>
              <a:rPr lang="en-US" altLang="zh-CN" dirty="0">
                <a:solidFill>
                  <a:srgbClr val="0000FF"/>
                </a:solidFill>
                <a:ea typeface="宋体" panose="02010600030101010101" pitchFamily="2" charset="-122"/>
                <a:cs typeface="Arial Unicode MS" pitchFamily="34" charset="-122"/>
              </a:rPr>
              <a:t>URL</a:t>
            </a:r>
            <a:r>
              <a:rPr lang="zh-CN" altLang="en-US" dirty="0">
                <a:solidFill>
                  <a:srgbClr val="0000FF"/>
                </a:solidFill>
                <a:ea typeface="宋体" panose="02010600030101010101" pitchFamily="2" charset="-122"/>
                <a:cs typeface="Arial Unicode MS" pitchFamily="34" charset="-122"/>
              </a:rPr>
              <a:t>的查询名</a:t>
            </a:r>
            <a:endParaRPr lang="zh-CN" altLang="en-US" dirty="0">
              <a:solidFill>
                <a:srgbClr val="0000FF"/>
              </a:solidFill>
              <a:ea typeface="宋体" panose="02010600030101010101" pitchFamily="2" charset="-122"/>
              <a:cs typeface="Arial Unicode MS"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832" y="764704"/>
            <a:ext cx="3621088" cy="778098"/>
          </a:xfrm>
        </p:spPr>
        <p:txBody>
          <a:bodyPr/>
          <a:lstStyle/>
          <a:p>
            <a:r>
              <a:rPr lang="en-US" altLang="zh-CN" b="1" dirty="0">
                <a:latin typeface="+mn-lt"/>
                <a:ea typeface="宋体" panose="02010600030101010101" pitchFamily="2" charset="-122"/>
              </a:rPr>
              <a:t>URL</a:t>
            </a:r>
            <a:r>
              <a:rPr lang="zh-CN" altLang="en-US" b="1" dirty="0">
                <a:latin typeface="+mn-lt"/>
                <a:ea typeface="宋体" panose="02010600030101010101" pitchFamily="2" charset="-122"/>
              </a:rPr>
              <a:t>编程</a:t>
            </a:r>
            <a:endParaRPr lang="zh-CN" altLang="en-US" dirty="0">
              <a:latin typeface="+mn-lt"/>
              <a:ea typeface="宋体" panose="02010600030101010101" pitchFamily="2" charset="-122"/>
            </a:endParaRPr>
          </a:p>
        </p:txBody>
      </p:sp>
      <p:sp>
        <p:nvSpPr>
          <p:cNvPr id="3" name="内容占位符 2"/>
          <p:cNvSpPr>
            <a:spLocks noGrp="1"/>
          </p:cNvSpPr>
          <p:nvPr>
            <p:ph idx="1"/>
          </p:nvPr>
        </p:nvSpPr>
        <p:spPr>
          <a:xfrm>
            <a:off x="251520" y="1628800"/>
            <a:ext cx="8640960" cy="4968552"/>
          </a:xfrm>
        </p:spPr>
        <p:txBody>
          <a:bodyPr>
            <a:normAutofit/>
          </a:bodyPr>
          <a:lstStyle/>
          <a:p>
            <a:r>
              <a:rPr lang="en-US" altLang="zh-CN" dirty="0"/>
              <a:t>URL </a:t>
            </a:r>
            <a:r>
              <a:rPr lang="en-US" altLang="zh-CN" dirty="0" err="1"/>
              <a:t>url</a:t>
            </a:r>
            <a:r>
              <a:rPr lang="en-US" altLang="zh-CN" dirty="0"/>
              <a:t> = </a:t>
            </a:r>
            <a:r>
              <a:rPr lang="en-US" altLang="zh-CN" b="1" dirty="0"/>
              <a:t>new URL</a:t>
            </a:r>
            <a:r>
              <a:rPr lang="en-US" altLang="zh-CN" b="1" dirty="0" smtClean="0"/>
              <a:t>(</a:t>
            </a:r>
            <a:r>
              <a:rPr lang="en-US" altLang="zh-CN" dirty="0"/>
              <a:t>"http://localhost:8080/examples/myTest.txt"</a:t>
            </a:r>
            <a:r>
              <a:rPr lang="en-US" altLang="zh-CN" b="1" dirty="0" smtClean="0"/>
              <a:t>);</a:t>
            </a:r>
            <a:endParaRPr lang="en-US" altLang="zh-CN" b="1" dirty="0"/>
          </a:p>
          <a:p>
            <a:r>
              <a:rPr lang="en-US" altLang="zh-CN" dirty="0" err="1"/>
              <a:t>System.</a:t>
            </a:r>
            <a:r>
              <a:rPr lang="en-US" altLang="zh-CN" i="1" dirty="0" err="1"/>
              <a:t>out.println</a:t>
            </a:r>
            <a:r>
              <a:rPr lang="en-US" altLang="zh-CN" i="1" dirty="0"/>
              <a:t>("</a:t>
            </a:r>
            <a:r>
              <a:rPr lang="en-US" altLang="zh-CN" i="1" dirty="0" err="1"/>
              <a:t>getProtocol</a:t>
            </a:r>
            <a:r>
              <a:rPr lang="en-US" altLang="zh-CN" i="1" dirty="0"/>
              <a:t>() :"+</a:t>
            </a:r>
            <a:r>
              <a:rPr lang="en-US" altLang="zh-CN" i="1" dirty="0" err="1"/>
              <a:t>url.getProtocol</a:t>
            </a:r>
            <a:r>
              <a:rPr lang="en-US" altLang="zh-CN" i="1" dirty="0"/>
              <a:t>());</a:t>
            </a:r>
            <a:endParaRPr lang="en-US" altLang="zh-CN" i="1" dirty="0"/>
          </a:p>
          <a:p>
            <a:r>
              <a:rPr lang="en-US" altLang="zh-CN" dirty="0" err="1"/>
              <a:t>System.</a:t>
            </a:r>
            <a:r>
              <a:rPr lang="en-US" altLang="zh-CN" i="1" dirty="0" err="1"/>
              <a:t>out.println</a:t>
            </a:r>
            <a:r>
              <a:rPr lang="en-US" altLang="zh-CN" i="1" dirty="0"/>
              <a:t>("</a:t>
            </a:r>
            <a:r>
              <a:rPr lang="en-US" altLang="zh-CN" i="1" dirty="0" err="1"/>
              <a:t>getHost</a:t>
            </a:r>
            <a:r>
              <a:rPr lang="en-US" altLang="zh-CN" i="1" dirty="0"/>
              <a:t>() :"+</a:t>
            </a:r>
            <a:r>
              <a:rPr lang="en-US" altLang="zh-CN" i="1" dirty="0" err="1"/>
              <a:t>url.getHost</a:t>
            </a:r>
            <a:r>
              <a:rPr lang="en-US" altLang="zh-CN" i="1" dirty="0"/>
              <a:t>());</a:t>
            </a:r>
            <a:endParaRPr lang="en-US" altLang="zh-CN" i="1" dirty="0"/>
          </a:p>
          <a:p>
            <a:r>
              <a:rPr lang="en-US" altLang="zh-CN" dirty="0" err="1"/>
              <a:t>System.</a:t>
            </a:r>
            <a:r>
              <a:rPr lang="en-US" altLang="zh-CN" i="1" dirty="0" err="1"/>
              <a:t>out.println</a:t>
            </a:r>
            <a:r>
              <a:rPr lang="en-US" altLang="zh-CN" i="1" dirty="0"/>
              <a:t>("</a:t>
            </a:r>
            <a:r>
              <a:rPr lang="en-US" altLang="zh-CN" i="1" dirty="0" err="1"/>
              <a:t>getPort</a:t>
            </a:r>
            <a:r>
              <a:rPr lang="en-US" altLang="zh-CN" i="1" dirty="0"/>
              <a:t>() :"+</a:t>
            </a:r>
            <a:r>
              <a:rPr lang="en-US" altLang="zh-CN" i="1" dirty="0" err="1"/>
              <a:t>url.getPort</a:t>
            </a:r>
            <a:r>
              <a:rPr lang="en-US" altLang="zh-CN" i="1" dirty="0"/>
              <a:t>());</a:t>
            </a:r>
            <a:endParaRPr lang="en-US" altLang="zh-CN" i="1" dirty="0"/>
          </a:p>
          <a:p>
            <a:r>
              <a:rPr lang="en-US" altLang="zh-CN" dirty="0" err="1"/>
              <a:t>System.</a:t>
            </a:r>
            <a:r>
              <a:rPr lang="en-US" altLang="zh-CN" i="1" dirty="0" err="1"/>
              <a:t>out.println</a:t>
            </a:r>
            <a:r>
              <a:rPr lang="en-US" altLang="zh-CN" i="1" dirty="0"/>
              <a:t>("</a:t>
            </a:r>
            <a:r>
              <a:rPr lang="en-US" altLang="zh-CN" i="1" dirty="0" err="1"/>
              <a:t>getPath</a:t>
            </a:r>
            <a:r>
              <a:rPr lang="en-US" altLang="zh-CN" i="1" dirty="0"/>
              <a:t>() :"+</a:t>
            </a:r>
            <a:r>
              <a:rPr lang="en-US" altLang="zh-CN" i="1" dirty="0" err="1"/>
              <a:t>url.getPath</a:t>
            </a:r>
            <a:r>
              <a:rPr lang="en-US" altLang="zh-CN" i="1" dirty="0"/>
              <a:t>());</a:t>
            </a:r>
            <a:endParaRPr lang="en-US" altLang="zh-CN" i="1" dirty="0"/>
          </a:p>
          <a:p>
            <a:r>
              <a:rPr lang="en-US" altLang="zh-CN" dirty="0" err="1"/>
              <a:t>System.</a:t>
            </a:r>
            <a:r>
              <a:rPr lang="en-US" altLang="zh-CN" i="1" dirty="0" err="1"/>
              <a:t>out.println</a:t>
            </a:r>
            <a:r>
              <a:rPr lang="en-US" altLang="zh-CN" i="1" dirty="0"/>
              <a:t>("</a:t>
            </a:r>
            <a:r>
              <a:rPr lang="en-US" altLang="zh-CN" i="1" dirty="0" err="1"/>
              <a:t>getFile</a:t>
            </a:r>
            <a:r>
              <a:rPr lang="en-US" altLang="zh-CN" i="1" dirty="0"/>
              <a:t>() :"+</a:t>
            </a:r>
            <a:r>
              <a:rPr lang="en-US" altLang="zh-CN" i="1" dirty="0" err="1"/>
              <a:t>url.getFile</a:t>
            </a:r>
            <a:r>
              <a:rPr lang="en-US" altLang="zh-CN" i="1" dirty="0"/>
              <a:t>());</a:t>
            </a:r>
            <a:endParaRPr lang="en-US" altLang="zh-CN" i="1" dirty="0"/>
          </a:p>
          <a:p>
            <a:r>
              <a:rPr lang="en-US" altLang="zh-CN" dirty="0" err="1"/>
              <a:t>System.</a:t>
            </a:r>
            <a:r>
              <a:rPr lang="en-US" altLang="zh-CN" i="1" dirty="0" err="1"/>
              <a:t>out.println</a:t>
            </a:r>
            <a:r>
              <a:rPr lang="en-US" altLang="zh-CN" i="1" dirty="0"/>
              <a:t>("</a:t>
            </a:r>
            <a:r>
              <a:rPr lang="en-US" altLang="zh-CN" i="1" dirty="0" err="1"/>
              <a:t>getQuery</a:t>
            </a:r>
            <a:r>
              <a:rPr lang="en-US" altLang="zh-CN" i="1" dirty="0"/>
              <a:t>() :"+</a:t>
            </a:r>
            <a:r>
              <a:rPr lang="en-US" altLang="zh-CN" i="1" dirty="0" err="1"/>
              <a:t>url.getQuery</a:t>
            </a:r>
            <a:r>
              <a:rPr lang="en-US" altLang="zh-CN" i="1" dirty="0"/>
              <a:t>());</a:t>
            </a:r>
            <a:endParaRPr lang="zh-CN" altLang="en-US" dirty="0">
              <a:solidFill>
                <a:srgbClr val="0000FF"/>
              </a:solidFill>
              <a:ea typeface="宋体" panose="02010600030101010101" pitchFamily="2" charset="-122"/>
              <a:cs typeface="Arial Unicode MS"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692696"/>
            <a:ext cx="7128792" cy="936104"/>
          </a:xfrm>
        </p:spPr>
        <p:txBody>
          <a:bodyPr>
            <a:normAutofit/>
          </a:bodyPr>
          <a:lstStyle/>
          <a:p>
            <a:r>
              <a:rPr lang="en-US" altLang="zh-CN" dirty="0">
                <a:effectLst>
                  <a:outerShdw blurRad="38100" dist="38100" dir="2700000" algn="tl">
                    <a:srgbClr val="FFFFFF"/>
                  </a:outerShdw>
                </a:effectLst>
                <a:latin typeface="+mn-lt"/>
                <a:ea typeface="宋体" panose="02010600030101010101" pitchFamily="2" charset="-122"/>
                <a:cs typeface="Arial Unicode MS" pitchFamily="34" charset="-122"/>
              </a:rPr>
              <a:t> </a:t>
            </a:r>
            <a:r>
              <a:rPr lang="zh-CN" altLang="en-US" b="1" dirty="0" smtClean="0">
                <a:latin typeface="+mn-lt"/>
                <a:ea typeface="宋体" panose="02010600030101010101" pitchFamily="2" charset="-122"/>
                <a:cs typeface="Arial Unicode MS" pitchFamily="34" charset="-122"/>
              </a:rPr>
              <a:t>针对</a:t>
            </a:r>
            <a:r>
              <a:rPr lang="en-US" altLang="zh-CN" b="1" dirty="0">
                <a:latin typeface="+mn-lt"/>
                <a:ea typeface="宋体" panose="02010600030101010101" pitchFamily="2" charset="-122"/>
                <a:cs typeface="Arial Unicode MS" pitchFamily="34" charset="-122"/>
              </a:rPr>
              <a:t>HTTP</a:t>
            </a:r>
            <a:r>
              <a:rPr lang="zh-CN" altLang="en-US" b="1" dirty="0">
                <a:latin typeface="+mn-lt"/>
                <a:ea typeface="宋体" panose="02010600030101010101" pitchFamily="2" charset="-122"/>
                <a:cs typeface="Arial Unicode MS" pitchFamily="34" charset="-122"/>
              </a:rPr>
              <a:t>协议的</a:t>
            </a:r>
            <a:r>
              <a:rPr lang="en-US" altLang="zh-CN" b="1" dirty="0" err="1">
                <a:latin typeface="+mn-lt"/>
                <a:ea typeface="宋体" panose="02010600030101010101" pitchFamily="2" charset="-122"/>
                <a:cs typeface="Arial Unicode MS" pitchFamily="34" charset="-122"/>
              </a:rPr>
              <a:t>URLConnection</a:t>
            </a:r>
            <a:r>
              <a:rPr lang="zh-CN" altLang="en-US" b="1" dirty="0">
                <a:latin typeface="+mn-lt"/>
                <a:ea typeface="宋体" panose="02010600030101010101" pitchFamily="2" charset="-122"/>
                <a:cs typeface="Arial Unicode MS" pitchFamily="34" charset="-122"/>
              </a:rPr>
              <a:t>类</a:t>
            </a:r>
            <a:endParaRPr lang="zh-CN" altLang="en-US" dirty="0">
              <a:latin typeface="+mn-lt"/>
              <a:ea typeface="宋体" panose="02010600030101010101" pitchFamily="2" charset="-122"/>
              <a:cs typeface="Arial Unicode MS" pitchFamily="34" charset="-122"/>
            </a:endParaRPr>
          </a:p>
        </p:txBody>
      </p:sp>
      <p:sp>
        <p:nvSpPr>
          <p:cNvPr id="3" name="内容占位符 2"/>
          <p:cNvSpPr>
            <a:spLocks noGrp="1"/>
          </p:cNvSpPr>
          <p:nvPr>
            <p:ph idx="1"/>
          </p:nvPr>
        </p:nvSpPr>
        <p:spPr>
          <a:xfrm>
            <a:off x="251520" y="1484784"/>
            <a:ext cx="8568952" cy="4525963"/>
          </a:xfrm>
        </p:spPr>
        <p:txBody>
          <a:bodyPr>
            <a:noAutofit/>
          </a:bodyPr>
          <a:lstStyle/>
          <a:p>
            <a:pPr>
              <a:lnSpc>
                <a:spcPct val="120000"/>
              </a:lnSpc>
              <a:buFont typeface="Wingdings" panose="05000000000000000000" pitchFamily="2" charset="2"/>
              <a:buChar char="l"/>
            </a:pPr>
            <a:r>
              <a:rPr lang="en-US" altLang="zh-CN" sz="2200" dirty="0" smtClean="0">
                <a:solidFill>
                  <a:srgbClr val="C00000"/>
                </a:solidFill>
                <a:ea typeface="宋体" panose="02010600030101010101" pitchFamily="2" charset="-122"/>
                <a:cs typeface="Arial Unicode MS" pitchFamily="34" charset="-122"/>
              </a:rPr>
              <a:t>URL</a:t>
            </a:r>
            <a:r>
              <a:rPr lang="zh-CN" altLang="en-US" sz="2200" dirty="0">
                <a:solidFill>
                  <a:srgbClr val="C00000"/>
                </a:solidFill>
                <a:ea typeface="宋体" panose="02010600030101010101" pitchFamily="2" charset="-122"/>
                <a:cs typeface="Arial Unicode MS" pitchFamily="34" charset="-122"/>
              </a:rPr>
              <a:t>的</a:t>
            </a:r>
            <a:r>
              <a:rPr lang="zh-CN" altLang="en-US" sz="2200" dirty="0" smtClean="0">
                <a:solidFill>
                  <a:srgbClr val="C00000"/>
                </a:solidFill>
                <a:ea typeface="宋体" panose="02010600030101010101" pitchFamily="2" charset="-122"/>
                <a:cs typeface="Arial Unicode MS" pitchFamily="34" charset="-122"/>
              </a:rPr>
              <a:t>方法 </a:t>
            </a:r>
            <a:r>
              <a:rPr lang="en-US" altLang="zh-CN" sz="2200" dirty="0" err="1" smtClean="0">
                <a:solidFill>
                  <a:srgbClr val="C00000"/>
                </a:solidFill>
                <a:ea typeface="宋体" panose="02010600030101010101" pitchFamily="2" charset="-122"/>
                <a:cs typeface="Arial Unicode MS" pitchFamily="34" charset="-122"/>
              </a:rPr>
              <a:t>openStream</a:t>
            </a:r>
            <a:r>
              <a:rPr lang="en-US" altLang="zh-CN" sz="2200" dirty="0" smtClean="0">
                <a:solidFill>
                  <a:srgbClr val="C00000"/>
                </a:solidFill>
                <a:ea typeface="宋体" panose="02010600030101010101" pitchFamily="2" charset="-122"/>
                <a:cs typeface="Arial Unicode MS" pitchFamily="34" charset="-122"/>
              </a:rPr>
              <a:t>()</a:t>
            </a:r>
            <a:r>
              <a:rPr lang="zh-CN" altLang="en-US" sz="2200" dirty="0" smtClean="0">
                <a:solidFill>
                  <a:srgbClr val="C00000"/>
                </a:solidFill>
                <a:ea typeface="宋体" panose="02010600030101010101" pitchFamily="2" charset="-122"/>
                <a:cs typeface="Arial Unicode MS" pitchFamily="34" charset="-122"/>
              </a:rPr>
              <a:t>：能</a:t>
            </a:r>
            <a:r>
              <a:rPr lang="zh-CN" altLang="en-US" sz="2200" dirty="0">
                <a:solidFill>
                  <a:srgbClr val="C00000"/>
                </a:solidFill>
                <a:ea typeface="宋体" panose="02010600030101010101" pitchFamily="2" charset="-122"/>
                <a:cs typeface="Arial Unicode MS" pitchFamily="34" charset="-122"/>
              </a:rPr>
              <a:t>从网络上读取</a:t>
            </a:r>
            <a:r>
              <a:rPr lang="zh-CN" altLang="en-US" sz="2200" dirty="0" smtClean="0">
                <a:solidFill>
                  <a:srgbClr val="C00000"/>
                </a:solidFill>
                <a:ea typeface="宋体" panose="02010600030101010101" pitchFamily="2" charset="-122"/>
                <a:cs typeface="Arial Unicode MS" pitchFamily="34" charset="-122"/>
              </a:rPr>
              <a:t>数据</a:t>
            </a:r>
            <a:endParaRPr lang="en-US" altLang="zh-CN" sz="2200" dirty="0" smtClean="0">
              <a:solidFill>
                <a:srgbClr val="C00000"/>
              </a:solidFill>
              <a:ea typeface="宋体" panose="02010600030101010101" pitchFamily="2" charset="-122"/>
              <a:cs typeface="Arial Unicode MS" pitchFamily="34" charset="-122"/>
            </a:endParaRPr>
          </a:p>
          <a:p>
            <a:pPr>
              <a:lnSpc>
                <a:spcPct val="120000"/>
              </a:lnSpc>
              <a:buFont typeface="Wingdings" panose="05000000000000000000" pitchFamily="2" charset="2"/>
              <a:buChar char="l"/>
            </a:pPr>
            <a:r>
              <a:rPr lang="zh-CN" altLang="en-US" sz="2200" dirty="0" smtClean="0">
                <a:ea typeface="宋体" panose="02010600030101010101" pitchFamily="2" charset="-122"/>
                <a:cs typeface="Arial Unicode MS" pitchFamily="34" charset="-122"/>
              </a:rPr>
              <a:t>若希望输出数据</a:t>
            </a:r>
            <a:r>
              <a:rPr lang="zh-CN" altLang="en-US" sz="2200" dirty="0">
                <a:ea typeface="宋体" panose="02010600030101010101" pitchFamily="2" charset="-122"/>
                <a:cs typeface="Arial Unicode MS" pitchFamily="34" charset="-122"/>
              </a:rPr>
              <a:t>，例如向服务器</a:t>
            </a:r>
            <a:r>
              <a:rPr lang="zh-CN" altLang="en-US" sz="2200" dirty="0" smtClean="0">
                <a:ea typeface="宋体" panose="02010600030101010101" pitchFamily="2" charset="-122"/>
                <a:cs typeface="Arial Unicode MS" pitchFamily="34" charset="-122"/>
              </a:rPr>
              <a:t>端的 </a:t>
            </a:r>
            <a:r>
              <a:rPr lang="en-US" altLang="zh-CN" sz="2200" dirty="0" smtClean="0">
                <a:ea typeface="宋体" panose="02010600030101010101" pitchFamily="2" charset="-122"/>
                <a:cs typeface="Arial Unicode MS" pitchFamily="34" charset="-122"/>
              </a:rPr>
              <a:t>CGI </a:t>
            </a:r>
            <a:r>
              <a:rPr lang="zh-CN" altLang="en-US" sz="2200" dirty="0" smtClean="0">
                <a:ea typeface="宋体" panose="02010600030101010101" pitchFamily="2" charset="-122"/>
                <a:cs typeface="Arial Unicode MS" pitchFamily="34" charset="-122"/>
              </a:rPr>
              <a:t>（</a:t>
            </a:r>
            <a:r>
              <a:rPr lang="zh-CN" altLang="en-US" sz="2200" dirty="0">
                <a:ea typeface="宋体" panose="02010600030101010101" pitchFamily="2" charset="-122"/>
                <a:cs typeface="Arial Unicode MS" pitchFamily="34" charset="-122"/>
              </a:rPr>
              <a:t>公共网关</a:t>
            </a:r>
            <a:r>
              <a:rPr lang="zh-CN" altLang="en-US" sz="2200" dirty="0" smtClean="0">
                <a:ea typeface="宋体" panose="02010600030101010101" pitchFamily="2" charset="-122"/>
                <a:cs typeface="Arial Unicode MS" pitchFamily="34" charset="-122"/>
              </a:rPr>
              <a:t>接口</a:t>
            </a:r>
            <a:r>
              <a:rPr lang="en-US" altLang="zh-CN" sz="2200" dirty="0" smtClean="0">
                <a:ea typeface="宋体" panose="02010600030101010101" pitchFamily="2" charset="-122"/>
                <a:cs typeface="Arial Unicode MS" pitchFamily="34" charset="-122"/>
              </a:rPr>
              <a:t>-Common </a:t>
            </a:r>
            <a:r>
              <a:rPr lang="en-US" altLang="zh-CN" sz="2200" dirty="0">
                <a:ea typeface="宋体" panose="02010600030101010101" pitchFamily="2" charset="-122"/>
                <a:cs typeface="Arial Unicode MS" pitchFamily="34" charset="-122"/>
              </a:rPr>
              <a:t>Gateway </a:t>
            </a:r>
            <a:r>
              <a:rPr lang="en-US" altLang="zh-CN" sz="2200" dirty="0" smtClean="0">
                <a:ea typeface="宋体" panose="02010600030101010101" pitchFamily="2" charset="-122"/>
                <a:cs typeface="Arial Unicode MS" pitchFamily="34" charset="-122"/>
              </a:rPr>
              <a:t>Interface-</a:t>
            </a:r>
            <a:r>
              <a:rPr lang="zh-CN" altLang="en-US" sz="2200" dirty="0" smtClean="0">
                <a:ea typeface="宋体" panose="02010600030101010101" pitchFamily="2" charset="-122"/>
                <a:cs typeface="Arial Unicode MS" pitchFamily="34" charset="-122"/>
              </a:rPr>
              <a:t>的</a:t>
            </a:r>
            <a:r>
              <a:rPr lang="zh-CN" altLang="en-US" sz="2200" dirty="0">
                <a:ea typeface="宋体" panose="02010600030101010101" pitchFamily="2" charset="-122"/>
                <a:cs typeface="Arial Unicode MS" pitchFamily="34" charset="-122"/>
              </a:rPr>
              <a:t>简称</a:t>
            </a:r>
            <a:r>
              <a:rPr lang="zh-CN" altLang="en-US" sz="2200" dirty="0" smtClean="0">
                <a:ea typeface="宋体" panose="02010600030101010101" pitchFamily="2" charset="-122"/>
                <a:cs typeface="Arial Unicode MS" pitchFamily="34" charset="-122"/>
              </a:rPr>
              <a:t>，是</a:t>
            </a:r>
            <a:r>
              <a:rPr lang="zh-CN" altLang="en-US" sz="2200" dirty="0">
                <a:ea typeface="宋体" panose="02010600030101010101" pitchFamily="2" charset="-122"/>
                <a:cs typeface="Arial Unicode MS" pitchFamily="34" charset="-122"/>
              </a:rPr>
              <a:t>用户浏览器和服务器端的应用程序进行连接的接口</a:t>
            </a:r>
            <a:r>
              <a:rPr lang="zh-CN" altLang="en-US" sz="2200" dirty="0" smtClean="0">
                <a:ea typeface="宋体" panose="02010600030101010101" pitchFamily="2" charset="-122"/>
                <a:cs typeface="Arial Unicode MS" pitchFamily="34" charset="-122"/>
              </a:rPr>
              <a:t>）程序</a:t>
            </a:r>
            <a:r>
              <a:rPr lang="zh-CN" altLang="en-US" sz="2200" dirty="0">
                <a:ea typeface="宋体" panose="02010600030101010101" pitchFamily="2" charset="-122"/>
                <a:cs typeface="Arial Unicode MS" pitchFamily="34" charset="-122"/>
              </a:rPr>
              <a:t>发送一些数据</a:t>
            </a:r>
            <a:r>
              <a:rPr lang="zh-CN" altLang="en-US" sz="2200" dirty="0" smtClean="0">
                <a:ea typeface="宋体" panose="02010600030101010101" pitchFamily="2" charset="-122"/>
                <a:cs typeface="Arial Unicode MS" pitchFamily="34" charset="-122"/>
              </a:rPr>
              <a:t>，则必须先</a:t>
            </a:r>
            <a:r>
              <a:rPr lang="zh-CN" altLang="en-US" sz="2200" dirty="0">
                <a:ea typeface="宋体" panose="02010600030101010101" pitchFamily="2" charset="-122"/>
                <a:cs typeface="Arial Unicode MS" pitchFamily="34" charset="-122"/>
              </a:rPr>
              <a:t>与</a:t>
            </a:r>
            <a:r>
              <a:rPr lang="en-US" altLang="zh-CN" sz="2200" dirty="0">
                <a:ea typeface="宋体" panose="02010600030101010101" pitchFamily="2" charset="-122"/>
                <a:cs typeface="Arial Unicode MS" pitchFamily="34" charset="-122"/>
              </a:rPr>
              <a:t>URL</a:t>
            </a:r>
            <a:r>
              <a:rPr lang="zh-CN" altLang="en-US" sz="2200" dirty="0">
                <a:ea typeface="宋体" panose="02010600030101010101" pitchFamily="2" charset="-122"/>
                <a:cs typeface="Arial Unicode MS" pitchFamily="34" charset="-122"/>
              </a:rPr>
              <a:t>建立连接，然后才能对其进行读写</a:t>
            </a:r>
            <a:r>
              <a:rPr lang="zh-CN" altLang="en-US" sz="2200" dirty="0" smtClean="0">
                <a:ea typeface="宋体" panose="02010600030101010101" pitchFamily="2" charset="-122"/>
                <a:cs typeface="Arial Unicode MS" pitchFamily="34" charset="-122"/>
              </a:rPr>
              <a:t>，此时需要使用 </a:t>
            </a:r>
            <a:r>
              <a:rPr lang="en-US" altLang="zh-CN" sz="2200" dirty="0" err="1" smtClean="0">
                <a:ea typeface="宋体" panose="02010600030101010101" pitchFamily="2" charset="-122"/>
                <a:cs typeface="Arial Unicode MS" pitchFamily="34" charset="-122"/>
              </a:rPr>
              <a:t>URLConnection</a:t>
            </a:r>
            <a:r>
              <a:rPr lang="en-US" altLang="zh-CN" sz="2200" dirty="0" smtClean="0">
                <a:ea typeface="宋体" panose="02010600030101010101" pitchFamily="2" charset="-122"/>
                <a:cs typeface="Arial Unicode MS" pitchFamily="34" charset="-122"/>
              </a:rPr>
              <a:t> </a:t>
            </a:r>
            <a:r>
              <a:rPr lang="zh-CN" altLang="en-US" sz="2200" dirty="0">
                <a:ea typeface="宋体" panose="02010600030101010101" pitchFamily="2" charset="-122"/>
                <a:cs typeface="Arial Unicode MS" pitchFamily="34" charset="-122"/>
              </a:rPr>
              <a:t>。</a:t>
            </a:r>
            <a:endParaRPr lang="zh-CN" altLang="en-US" sz="2200" dirty="0">
              <a:ea typeface="宋体" panose="02010600030101010101" pitchFamily="2" charset="-122"/>
              <a:cs typeface="Arial Unicode MS" pitchFamily="34" charset="-122"/>
            </a:endParaRPr>
          </a:p>
          <a:p>
            <a:pPr>
              <a:lnSpc>
                <a:spcPct val="120000"/>
              </a:lnSpc>
              <a:buFont typeface="Wingdings" panose="05000000000000000000" pitchFamily="2" charset="2"/>
              <a:buChar char="l"/>
            </a:pPr>
            <a:r>
              <a:rPr lang="en-US" altLang="zh-CN" sz="2200" dirty="0" err="1" smtClean="0">
                <a:ea typeface="宋体" panose="02010600030101010101" pitchFamily="2" charset="-122"/>
                <a:cs typeface="Arial Unicode MS" pitchFamily="34" charset="-122"/>
              </a:rPr>
              <a:t>URLConnection</a:t>
            </a:r>
            <a:r>
              <a:rPr lang="zh-CN" altLang="en-US" sz="2200" dirty="0" smtClean="0">
                <a:ea typeface="宋体" panose="02010600030101010101" pitchFamily="2" charset="-122"/>
                <a:cs typeface="Arial Unicode MS" pitchFamily="34" charset="-122"/>
              </a:rPr>
              <a:t>：表示到</a:t>
            </a:r>
            <a:r>
              <a:rPr lang="en-US" altLang="zh-CN" sz="2200" dirty="0" smtClean="0">
                <a:ea typeface="宋体" panose="02010600030101010101" pitchFamily="2" charset="-122"/>
                <a:cs typeface="Arial Unicode MS" pitchFamily="34" charset="-122"/>
              </a:rPr>
              <a:t>URL</a:t>
            </a:r>
            <a:r>
              <a:rPr lang="zh-CN" altLang="en-US" sz="2200" dirty="0" smtClean="0">
                <a:ea typeface="宋体" panose="02010600030101010101" pitchFamily="2" charset="-122"/>
                <a:cs typeface="Arial Unicode MS" pitchFamily="34" charset="-122"/>
              </a:rPr>
              <a:t>所引用的远程对象的连接。</a:t>
            </a:r>
            <a:r>
              <a:rPr lang="zh-CN" altLang="en-US" sz="2200" dirty="0">
                <a:ea typeface="宋体" panose="02010600030101010101" pitchFamily="2" charset="-122"/>
                <a:cs typeface="Arial Unicode MS" pitchFamily="34" charset="-122"/>
              </a:rPr>
              <a:t>当与一个</a:t>
            </a:r>
            <a:r>
              <a:rPr lang="en-US" altLang="zh-CN" sz="2200" dirty="0">
                <a:ea typeface="宋体" panose="02010600030101010101" pitchFamily="2" charset="-122"/>
                <a:cs typeface="Arial Unicode MS" pitchFamily="34" charset="-122"/>
              </a:rPr>
              <a:t>URL</a:t>
            </a:r>
            <a:r>
              <a:rPr lang="zh-CN" altLang="en-US" sz="2200" dirty="0">
                <a:ea typeface="宋体" panose="02010600030101010101" pitchFamily="2" charset="-122"/>
                <a:cs typeface="Arial Unicode MS" pitchFamily="34" charset="-122"/>
              </a:rPr>
              <a:t>建立连接时，首先要在一</a:t>
            </a:r>
            <a:r>
              <a:rPr lang="zh-CN" altLang="en-US" sz="2200" dirty="0" smtClean="0">
                <a:ea typeface="宋体" panose="02010600030101010101" pitchFamily="2" charset="-122"/>
                <a:cs typeface="Arial Unicode MS" pitchFamily="34" charset="-122"/>
              </a:rPr>
              <a:t>个 </a:t>
            </a:r>
            <a:r>
              <a:rPr lang="en-US" altLang="zh-CN" sz="2200" dirty="0" smtClean="0">
                <a:ea typeface="宋体" panose="02010600030101010101" pitchFamily="2" charset="-122"/>
                <a:cs typeface="Arial Unicode MS" pitchFamily="34" charset="-122"/>
              </a:rPr>
              <a:t>URL </a:t>
            </a:r>
            <a:r>
              <a:rPr lang="zh-CN" altLang="en-US" sz="2200" dirty="0" smtClean="0">
                <a:ea typeface="宋体" panose="02010600030101010101" pitchFamily="2" charset="-122"/>
                <a:cs typeface="Arial Unicode MS" pitchFamily="34" charset="-122"/>
              </a:rPr>
              <a:t>对象</a:t>
            </a:r>
            <a:r>
              <a:rPr lang="zh-CN" altLang="en-US" sz="2200" dirty="0">
                <a:ea typeface="宋体" panose="02010600030101010101" pitchFamily="2" charset="-122"/>
                <a:cs typeface="Arial Unicode MS" pitchFamily="34" charset="-122"/>
              </a:rPr>
              <a:t>上通过</a:t>
            </a:r>
            <a:r>
              <a:rPr lang="zh-CN" altLang="en-US" sz="2200" dirty="0" smtClean="0">
                <a:ea typeface="宋体" panose="02010600030101010101" pitchFamily="2" charset="-122"/>
                <a:cs typeface="Arial Unicode MS" pitchFamily="34" charset="-122"/>
              </a:rPr>
              <a:t>方法 </a:t>
            </a:r>
            <a:r>
              <a:rPr lang="en-US" altLang="zh-CN" sz="2200" b="1" dirty="0" err="1" smtClean="0">
                <a:solidFill>
                  <a:srgbClr val="C00000"/>
                </a:solidFill>
                <a:ea typeface="宋体" panose="02010600030101010101" pitchFamily="2" charset="-122"/>
                <a:cs typeface="Arial Unicode MS" pitchFamily="34" charset="-122"/>
              </a:rPr>
              <a:t>openConnection</a:t>
            </a:r>
            <a:r>
              <a:rPr lang="en-US" altLang="zh-CN" sz="2200" b="1" dirty="0" smtClean="0">
                <a:solidFill>
                  <a:srgbClr val="C00000"/>
                </a:solidFill>
                <a:ea typeface="宋体" panose="02010600030101010101" pitchFamily="2" charset="-122"/>
                <a:cs typeface="Arial Unicode MS" pitchFamily="34" charset="-122"/>
              </a:rPr>
              <a:t>() </a:t>
            </a:r>
            <a:r>
              <a:rPr lang="zh-CN" altLang="en-US" sz="2200" dirty="0" smtClean="0">
                <a:ea typeface="宋体" panose="02010600030101010101" pitchFamily="2" charset="-122"/>
                <a:cs typeface="Arial Unicode MS" pitchFamily="34" charset="-122"/>
              </a:rPr>
              <a:t>生成</a:t>
            </a:r>
            <a:r>
              <a:rPr lang="zh-CN" altLang="en-US" sz="2200" dirty="0">
                <a:ea typeface="宋体" panose="02010600030101010101" pitchFamily="2" charset="-122"/>
                <a:cs typeface="Arial Unicode MS" pitchFamily="34" charset="-122"/>
              </a:rPr>
              <a:t>对应</a:t>
            </a:r>
            <a:r>
              <a:rPr lang="zh-CN" altLang="en-US" sz="2200" dirty="0" smtClean="0">
                <a:ea typeface="宋体" panose="02010600030101010101" pitchFamily="2" charset="-122"/>
                <a:cs typeface="Arial Unicode MS" pitchFamily="34" charset="-122"/>
              </a:rPr>
              <a:t>的 </a:t>
            </a:r>
            <a:r>
              <a:rPr lang="en-US" altLang="zh-CN" sz="2200" dirty="0" err="1" smtClean="0">
                <a:ea typeface="宋体" panose="02010600030101010101" pitchFamily="2" charset="-122"/>
                <a:cs typeface="Arial Unicode MS" pitchFamily="34" charset="-122"/>
              </a:rPr>
              <a:t>URLConnection</a:t>
            </a:r>
            <a:r>
              <a:rPr lang="en-US" altLang="zh-CN" sz="2200" dirty="0" smtClean="0">
                <a:ea typeface="宋体" panose="02010600030101010101" pitchFamily="2" charset="-122"/>
                <a:cs typeface="Arial Unicode MS" pitchFamily="34" charset="-122"/>
              </a:rPr>
              <a:t> </a:t>
            </a:r>
            <a:r>
              <a:rPr lang="zh-CN" altLang="en-US" sz="2200" dirty="0" smtClean="0">
                <a:ea typeface="宋体" panose="02010600030101010101" pitchFamily="2" charset="-122"/>
                <a:cs typeface="Arial Unicode MS" pitchFamily="34" charset="-122"/>
              </a:rPr>
              <a:t>对象</a:t>
            </a:r>
            <a:r>
              <a:rPr lang="zh-CN" altLang="en-US" sz="2200" dirty="0">
                <a:ea typeface="宋体" panose="02010600030101010101" pitchFamily="2" charset="-122"/>
                <a:cs typeface="Arial Unicode MS" pitchFamily="34" charset="-122"/>
              </a:rPr>
              <a:t>。如果连接过程失败，将产生</a:t>
            </a:r>
            <a:r>
              <a:rPr lang="en-US" altLang="zh-CN" sz="2200" dirty="0" err="1">
                <a:ea typeface="宋体" panose="02010600030101010101" pitchFamily="2" charset="-122"/>
                <a:cs typeface="Arial Unicode MS" pitchFamily="34" charset="-122"/>
              </a:rPr>
              <a:t>IOException</a:t>
            </a:r>
            <a:r>
              <a:rPr lang="en-US" altLang="zh-CN" sz="2200" dirty="0">
                <a:ea typeface="宋体" panose="02010600030101010101" pitchFamily="2" charset="-122"/>
                <a:cs typeface="Arial Unicode MS" pitchFamily="34" charset="-122"/>
              </a:rPr>
              <a:t>. </a:t>
            </a:r>
            <a:endParaRPr lang="en-US" altLang="zh-CN" sz="2200" dirty="0" smtClean="0">
              <a:ea typeface="宋体" panose="02010600030101010101" pitchFamily="2" charset="-122"/>
              <a:cs typeface="Arial Unicode MS" pitchFamily="34" charset="-122"/>
            </a:endParaRPr>
          </a:p>
          <a:p>
            <a:pPr lvl="1">
              <a:lnSpc>
                <a:spcPct val="120000"/>
              </a:lnSpc>
              <a:buFont typeface="Wingdings" panose="05000000000000000000" pitchFamily="2" charset="2"/>
              <a:buChar char="Ø"/>
            </a:pPr>
            <a:r>
              <a:rPr lang="en-US" altLang="zh-CN" sz="2200" dirty="0" smtClean="0">
                <a:ea typeface="宋体" panose="02010600030101010101" pitchFamily="2" charset="-122"/>
                <a:cs typeface="Arial Unicode MS" pitchFamily="34" charset="-122"/>
              </a:rPr>
              <a:t>URL </a:t>
            </a:r>
            <a:r>
              <a:rPr lang="en-US" altLang="zh-CN" sz="2200" dirty="0" err="1" smtClean="0">
                <a:ea typeface="宋体" panose="02010600030101010101" pitchFamily="2" charset="-122"/>
                <a:cs typeface="Arial Unicode MS" pitchFamily="34" charset="-122"/>
              </a:rPr>
              <a:t>netchinaren</a:t>
            </a:r>
            <a:r>
              <a:rPr lang="en-US" altLang="zh-CN" sz="2200" dirty="0" smtClean="0">
                <a:ea typeface="宋体" panose="02010600030101010101" pitchFamily="2" charset="-122"/>
                <a:cs typeface="Arial Unicode MS" pitchFamily="34" charset="-122"/>
              </a:rPr>
              <a:t> = new URL ("http://www.atguigu.com/index.shtml"); </a:t>
            </a:r>
            <a:endParaRPr lang="en-US" altLang="zh-CN" sz="2200" dirty="0">
              <a:ea typeface="宋体" panose="02010600030101010101" pitchFamily="2" charset="-122"/>
              <a:cs typeface="Arial Unicode MS" pitchFamily="34" charset="-122"/>
            </a:endParaRPr>
          </a:p>
          <a:p>
            <a:pPr lvl="1">
              <a:lnSpc>
                <a:spcPct val="120000"/>
              </a:lnSpc>
              <a:buFont typeface="Wingdings" panose="05000000000000000000" pitchFamily="2" charset="2"/>
              <a:buChar char="Ø"/>
            </a:pPr>
            <a:r>
              <a:rPr lang="en-US" altLang="zh-CN" sz="2200" dirty="0" err="1" smtClean="0">
                <a:ea typeface="宋体" panose="02010600030101010101" pitchFamily="2" charset="-122"/>
                <a:cs typeface="Arial Unicode MS" pitchFamily="34" charset="-122"/>
              </a:rPr>
              <a:t>URLConnectonn</a:t>
            </a:r>
            <a:r>
              <a:rPr lang="en-US" altLang="zh-CN" sz="2200" dirty="0" smtClean="0">
                <a:ea typeface="宋体" panose="02010600030101010101" pitchFamily="2" charset="-122"/>
                <a:cs typeface="Arial Unicode MS" pitchFamily="34" charset="-122"/>
              </a:rPr>
              <a:t> u = </a:t>
            </a:r>
            <a:r>
              <a:rPr lang="en-US" altLang="zh-CN" sz="2200" dirty="0" err="1" smtClean="0">
                <a:ea typeface="宋体" panose="02010600030101010101" pitchFamily="2" charset="-122"/>
                <a:cs typeface="Arial Unicode MS" pitchFamily="34" charset="-122"/>
              </a:rPr>
              <a:t>netchinaren.openConnection</a:t>
            </a:r>
            <a:r>
              <a:rPr lang="en-US" altLang="zh-CN" sz="2200" dirty="0" smtClean="0">
                <a:ea typeface="宋体" panose="02010600030101010101" pitchFamily="2" charset="-122"/>
                <a:cs typeface="Arial Unicode MS" pitchFamily="34" charset="-122"/>
              </a:rPr>
              <a:t>( ); </a:t>
            </a:r>
            <a:endParaRPr lang="zh-CN" altLang="en-US" sz="2200" dirty="0">
              <a:ea typeface="宋体" panose="02010600030101010101" pitchFamily="2" charset="-122"/>
              <a:cs typeface="Arial Unicode MS"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3203848" y="764704"/>
            <a:ext cx="3682752" cy="710952"/>
          </a:xfrm>
        </p:spPr>
        <p:txBody>
          <a:bodyPr/>
          <a:lstStyle/>
          <a:p>
            <a:r>
              <a:rPr lang="zh-CN" altLang="en-US" b="1" dirty="0" smtClean="0">
                <a:latin typeface="宋体" panose="02010600030101010101" pitchFamily="2" charset="-122"/>
                <a:ea typeface="宋体" panose="02010600030101010101" pitchFamily="2" charset="-122"/>
                <a:cs typeface="Arial Unicode MS" pitchFamily="34" charset="-122"/>
              </a:rPr>
              <a:t>网络</a:t>
            </a:r>
            <a:r>
              <a:rPr lang="zh-CN" altLang="en-US" b="1" dirty="0">
                <a:latin typeface="宋体" panose="02010600030101010101" pitchFamily="2" charset="-122"/>
                <a:ea typeface="宋体" panose="02010600030101010101" pitchFamily="2" charset="-122"/>
                <a:cs typeface="Arial Unicode MS" pitchFamily="34" charset="-122"/>
              </a:rPr>
              <a:t>基础 </a:t>
            </a:r>
            <a:endParaRPr lang="zh-CN" altLang="en-US" b="1" dirty="0">
              <a:latin typeface="宋体" panose="02010600030101010101" pitchFamily="2" charset="-122"/>
              <a:ea typeface="宋体" panose="02010600030101010101" pitchFamily="2" charset="-122"/>
              <a:cs typeface="Arial Unicode MS" pitchFamily="34" charset="-122"/>
            </a:endParaRPr>
          </a:p>
        </p:txBody>
      </p:sp>
      <p:sp>
        <p:nvSpPr>
          <p:cNvPr id="1027" name="Rectangle 3"/>
          <p:cNvSpPr>
            <a:spLocks noGrp="1" noChangeArrowheads="1"/>
          </p:cNvSpPr>
          <p:nvPr>
            <p:ph type="body" idx="1"/>
          </p:nvPr>
        </p:nvSpPr>
        <p:spPr>
          <a:xfrm>
            <a:off x="251520" y="1124744"/>
            <a:ext cx="8712968" cy="5040560"/>
          </a:xfrm>
        </p:spPr>
        <p:txBody>
          <a:bodyPr>
            <a:normAutofit/>
          </a:bodyPr>
          <a:lstStyle/>
          <a:p>
            <a:pPr>
              <a:lnSpc>
                <a:spcPct val="110000"/>
              </a:lnSpc>
              <a:buFont typeface="Wingdings" panose="05000000000000000000" pitchFamily="2" charset="2"/>
              <a:buChar char="l"/>
            </a:pPr>
            <a:r>
              <a:rPr lang="zh-CN" altLang="en-US" b="1" dirty="0" smtClean="0">
                <a:ea typeface="宋体" panose="02010600030101010101" pitchFamily="2" charset="-122"/>
                <a:cs typeface="Arial Unicode MS" pitchFamily="34" charset="-122"/>
              </a:rPr>
              <a:t>计算机网络：</a:t>
            </a:r>
            <a:endParaRPr lang="en-US" altLang="zh-CN" b="1" dirty="0" smtClean="0">
              <a:ea typeface="宋体" panose="02010600030101010101" pitchFamily="2" charset="-122"/>
              <a:cs typeface="Arial Unicode MS" pitchFamily="34" charset="-122"/>
            </a:endParaRPr>
          </a:p>
          <a:p>
            <a:pPr marL="0" indent="0">
              <a:lnSpc>
                <a:spcPct val="110000"/>
              </a:lnSpc>
              <a:buNone/>
            </a:pPr>
            <a:r>
              <a:rPr lang="en-US" altLang="zh-CN" sz="2400" dirty="0" smtClean="0">
                <a:ea typeface="宋体" panose="02010600030101010101" pitchFamily="2" charset="-122"/>
                <a:cs typeface="Arial Unicode MS" pitchFamily="34" charset="-122"/>
              </a:rPr>
              <a:t>     </a:t>
            </a:r>
            <a:r>
              <a:rPr lang="zh-CN" altLang="en-US" sz="2400" dirty="0" smtClean="0">
                <a:ea typeface="宋体" panose="02010600030101010101" pitchFamily="2" charset="-122"/>
                <a:cs typeface="Arial Unicode MS" pitchFamily="34" charset="-122"/>
              </a:rPr>
              <a:t>把分布在不同地理区域的计算机与专门的外部设备用通信线路互连成一个规模大、功能强的网络系统，从而使众多的计算机可以方便地互相传递信息、共享硬件、软件、数据信息等资源。</a:t>
            </a:r>
            <a:endParaRPr lang="en-US" altLang="zh-CN" sz="2400" dirty="0" smtClean="0">
              <a:ea typeface="宋体" panose="02010600030101010101" pitchFamily="2" charset="-122"/>
              <a:cs typeface="Arial Unicode MS" pitchFamily="34" charset="-122"/>
            </a:endParaRPr>
          </a:p>
          <a:p>
            <a:pPr>
              <a:lnSpc>
                <a:spcPct val="110000"/>
              </a:lnSpc>
              <a:spcBef>
                <a:spcPts val="1200"/>
              </a:spcBef>
              <a:buFont typeface="Wingdings" panose="05000000000000000000" pitchFamily="2" charset="2"/>
              <a:buChar char="l"/>
            </a:pPr>
            <a:r>
              <a:rPr lang="zh-CN" altLang="en-US" b="1" dirty="0" smtClean="0">
                <a:ea typeface="宋体" panose="02010600030101010101" pitchFamily="2" charset="-122"/>
                <a:cs typeface="Arial Unicode MS" pitchFamily="34" charset="-122"/>
              </a:rPr>
              <a:t>网络</a:t>
            </a:r>
            <a:r>
              <a:rPr lang="zh-CN" altLang="en-US" b="1" dirty="0">
                <a:ea typeface="宋体" panose="02010600030101010101" pitchFamily="2" charset="-122"/>
                <a:cs typeface="Arial Unicode MS" pitchFamily="34" charset="-122"/>
              </a:rPr>
              <a:t>编程的</a:t>
            </a:r>
            <a:r>
              <a:rPr lang="zh-CN" altLang="en-US" b="1" dirty="0" smtClean="0">
                <a:ea typeface="宋体" panose="02010600030101010101" pitchFamily="2" charset="-122"/>
                <a:cs typeface="Arial Unicode MS" pitchFamily="34" charset="-122"/>
              </a:rPr>
              <a:t>目的：</a:t>
            </a:r>
            <a:endParaRPr lang="en-US" altLang="zh-CN" b="1" dirty="0" smtClean="0">
              <a:ea typeface="宋体" panose="02010600030101010101" pitchFamily="2" charset="-122"/>
              <a:cs typeface="Arial Unicode MS" pitchFamily="34" charset="-122"/>
            </a:endParaRPr>
          </a:p>
          <a:p>
            <a:pPr marL="0" indent="0">
              <a:lnSpc>
                <a:spcPct val="110000"/>
              </a:lnSpc>
              <a:buNone/>
            </a:pPr>
            <a:r>
              <a:rPr lang="en-US" altLang="zh-CN" sz="2000" b="1" dirty="0">
                <a:solidFill>
                  <a:srgbClr val="0000FF"/>
                </a:solidFill>
                <a:ea typeface="宋体" panose="02010600030101010101" pitchFamily="2" charset="-122"/>
                <a:cs typeface="Arial Unicode MS" pitchFamily="34" charset="-122"/>
              </a:rPr>
              <a:t> </a:t>
            </a:r>
            <a:r>
              <a:rPr lang="en-US" altLang="zh-CN" sz="2000" b="1" dirty="0" smtClean="0">
                <a:solidFill>
                  <a:srgbClr val="0000FF"/>
                </a:solidFill>
                <a:ea typeface="宋体" panose="02010600030101010101" pitchFamily="2" charset="-122"/>
                <a:cs typeface="Arial Unicode MS" pitchFamily="34" charset="-122"/>
              </a:rPr>
              <a:t>    </a:t>
            </a:r>
            <a:r>
              <a:rPr lang="zh-CN" altLang="en-US" sz="2400" b="1" dirty="0" smtClean="0">
                <a:solidFill>
                  <a:srgbClr val="0000FF"/>
                </a:solidFill>
                <a:ea typeface="宋体" panose="02010600030101010101" pitchFamily="2" charset="-122"/>
                <a:cs typeface="Arial Unicode MS" pitchFamily="34" charset="-122"/>
              </a:rPr>
              <a:t>直接</a:t>
            </a:r>
            <a:r>
              <a:rPr lang="zh-CN" altLang="en-US" sz="2400" b="1" dirty="0">
                <a:solidFill>
                  <a:srgbClr val="0000FF"/>
                </a:solidFill>
                <a:ea typeface="宋体" panose="02010600030101010101" pitchFamily="2" charset="-122"/>
                <a:cs typeface="Arial Unicode MS" pitchFamily="34" charset="-122"/>
              </a:rPr>
              <a:t>或间接地通过网络协议与其它计算机进行通讯</a:t>
            </a:r>
            <a:r>
              <a:rPr lang="zh-CN" altLang="en-US" sz="2400" b="1" dirty="0" smtClean="0">
                <a:solidFill>
                  <a:srgbClr val="0000FF"/>
                </a:solidFill>
                <a:ea typeface="宋体" panose="02010600030101010101" pitchFamily="2" charset="-122"/>
                <a:cs typeface="Arial Unicode MS" pitchFamily="34" charset="-122"/>
              </a:rPr>
              <a:t>。</a:t>
            </a:r>
            <a:endParaRPr lang="en-US" altLang="zh-CN" sz="2400" b="1" dirty="0" smtClean="0">
              <a:solidFill>
                <a:srgbClr val="0000FF"/>
              </a:solidFill>
              <a:ea typeface="宋体" panose="02010600030101010101" pitchFamily="2" charset="-122"/>
              <a:cs typeface="Arial Unicode MS" pitchFamily="34" charset="-122"/>
            </a:endParaRPr>
          </a:p>
          <a:p>
            <a:pPr>
              <a:lnSpc>
                <a:spcPct val="110000"/>
              </a:lnSpc>
              <a:spcBef>
                <a:spcPts val="1200"/>
              </a:spcBef>
              <a:buFont typeface="Wingdings" panose="05000000000000000000" pitchFamily="2" charset="2"/>
              <a:buChar char="l"/>
            </a:pPr>
            <a:r>
              <a:rPr lang="zh-CN" altLang="en-US" b="1" dirty="0" smtClean="0">
                <a:ea typeface="宋体" panose="02010600030101010101" pitchFamily="2" charset="-122"/>
                <a:cs typeface="Arial Unicode MS" pitchFamily="34" charset="-122"/>
              </a:rPr>
              <a:t>网络</a:t>
            </a:r>
            <a:r>
              <a:rPr lang="zh-CN" altLang="en-US" b="1" dirty="0">
                <a:ea typeface="宋体" panose="02010600030101010101" pitchFamily="2" charset="-122"/>
                <a:cs typeface="Arial Unicode MS" pitchFamily="34" charset="-122"/>
              </a:rPr>
              <a:t>编程中有两个主要的</a:t>
            </a:r>
            <a:r>
              <a:rPr lang="zh-CN" altLang="en-US" b="1" dirty="0" smtClean="0">
                <a:ea typeface="宋体" panose="02010600030101010101" pitchFamily="2" charset="-122"/>
                <a:cs typeface="Arial Unicode MS" pitchFamily="34" charset="-122"/>
              </a:rPr>
              <a:t>问题：</a:t>
            </a:r>
            <a:endParaRPr lang="en-US" altLang="zh-CN" b="1" dirty="0">
              <a:ea typeface="宋体" panose="02010600030101010101" pitchFamily="2" charset="-122"/>
              <a:cs typeface="Arial Unicode MS" pitchFamily="34" charset="-122"/>
            </a:endParaRPr>
          </a:p>
          <a:p>
            <a:pPr lvl="1">
              <a:lnSpc>
                <a:spcPct val="110000"/>
              </a:lnSpc>
              <a:buFont typeface="Wingdings" panose="05000000000000000000" pitchFamily="2" charset="2"/>
              <a:buChar char="Ø"/>
            </a:pPr>
            <a:r>
              <a:rPr lang="zh-CN" altLang="en-US" b="1" dirty="0" smtClean="0">
                <a:solidFill>
                  <a:srgbClr val="0000FF"/>
                </a:solidFill>
                <a:ea typeface="宋体" panose="02010600030101010101" pitchFamily="2" charset="-122"/>
                <a:cs typeface="Arial Unicode MS" pitchFamily="34" charset="-122"/>
              </a:rPr>
              <a:t>如何</a:t>
            </a:r>
            <a:r>
              <a:rPr lang="zh-CN" altLang="en-US" b="1" dirty="0">
                <a:solidFill>
                  <a:srgbClr val="0000FF"/>
                </a:solidFill>
                <a:ea typeface="宋体" panose="02010600030101010101" pitchFamily="2" charset="-122"/>
                <a:cs typeface="Arial Unicode MS" pitchFamily="34" charset="-122"/>
              </a:rPr>
              <a:t>准确地定位网络上一台或多台</a:t>
            </a:r>
            <a:r>
              <a:rPr lang="zh-CN" altLang="en-US" b="1" dirty="0" smtClean="0">
                <a:solidFill>
                  <a:srgbClr val="0000FF"/>
                </a:solidFill>
                <a:ea typeface="宋体" panose="02010600030101010101" pitchFamily="2" charset="-122"/>
                <a:cs typeface="Arial Unicode MS" pitchFamily="34" charset="-122"/>
              </a:rPr>
              <a:t>主机</a:t>
            </a:r>
            <a:endParaRPr lang="en-US" altLang="zh-CN" b="1" dirty="0">
              <a:solidFill>
                <a:srgbClr val="0000FF"/>
              </a:solidFill>
              <a:ea typeface="宋体" panose="02010600030101010101" pitchFamily="2" charset="-122"/>
              <a:cs typeface="Arial Unicode MS" pitchFamily="34" charset="-122"/>
            </a:endParaRPr>
          </a:p>
          <a:p>
            <a:pPr lvl="1">
              <a:lnSpc>
                <a:spcPct val="110000"/>
              </a:lnSpc>
              <a:buFont typeface="Wingdings" panose="05000000000000000000" pitchFamily="2" charset="2"/>
              <a:buChar char="Ø"/>
            </a:pPr>
            <a:r>
              <a:rPr lang="zh-CN" altLang="en-US" b="1" dirty="0" smtClean="0">
                <a:solidFill>
                  <a:srgbClr val="0000FF"/>
                </a:solidFill>
                <a:ea typeface="宋体" panose="02010600030101010101" pitchFamily="2" charset="-122"/>
                <a:cs typeface="Arial Unicode MS" pitchFamily="34" charset="-122"/>
              </a:rPr>
              <a:t>找到</a:t>
            </a:r>
            <a:r>
              <a:rPr lang="zh-CN" altLang="en-US" b="1" dirty="0">
                <a:solidFill>
                  <a:srgbClr val="0000FF"/>
                </a:solidFill>
                <a:ea typeface="宋体" panose="02010600030101010101" pitchFamily="2" charset="-122"/>
                <a:cs typeface="Arial Unicode MS" pitchFamily="34" charset="-122"/>
              </a:rPr>
              <a:t>主机后如何可靠高效地进行</a:t>
            </a:r>
            <a:r>
              <a:rPr lang="zh-CN" altLang="en-US" b="1">
                <a:solidFill>
                  <a:srgbClr val="0000FF"/>
                </a:solidFill>
                <a:ea typeface="宋体" panose="02010600030101010101" pitchFamily="2" charset="-122"/>
                <a:cs typeface="Arial Unicode MS" pitchFamily="34" charset="-122"/>
              </a:rPr>
              <a:t>数据</a:t>
            </a:r>
            <a:r>
              <a:rPr lang="zh-CN" altLang="en-US" b="1" smtClean="0">
                <a:solidFill>
                  <a:srgbClr val="0000FF"/>
                </a:solidFill>
                <a:ea typeface="宋体" panose="02010600030101010101" pitchFamily="2" charset="-122"/>
                <a:cs typeface="Arial Unicode MS" pitchFamily="34" charset="-122"/>
              </a:rPr>
              <a:t>传输</a:t>
            </a:r>
            <a:endParaRPr lang="zh-CN" altLang="en-US" sz="2800" b="1" dirty="0">
              <a:solidFill>
                <a:srgbClr val="0000FF"/>
              </a:solidFill>
              <a:ea typeface="宋体" panose="02010600030101010101"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836712"/>
            <a:ext cx="5184576" cy="792088"/>
          </a:xfrm>
        </p:spPr>
        <p:txBody>
          <a:bodyPr/>
          <a:lstStyle/>
          <a:p>
            <a:r>
              <a:rPr lang="en-US" altLang="zh-CN" b="1" dirty="0" err="1">
                <a:latin typeface="+mn-lt"/>
                <a:ea typeface="宋体" panose="02010600030101010101" pitchFamily="2" charset="-122"/>
                <a:cs typeface="Arial Unicode MS" pitchFamily="34" charset="-122"/>
              </a:rPr>
              <a:t>URLConnection</a:t>
            </a:r>
            <a:r>
              <a:rPr lang="zh-CN" altLang="en-US" b="1" dirty="0">
                <a:latin typeface="+mn-lt"/>
                <a:ea typeface="宋体" panose="02010600030101010101" pitchFamily="2" charset="-122"/>
                <a:cs typeface="Arial Unicode MS" pitchFamily="34" charset="-122"/>
              </a:rPr>
              <a:t>类</a:t>
            </a:r>
            <a:endParaRPr lang="zh-CN" altLang="en-US" dirty="0">
              <a:latin typeface="+mn-lt"/>
              <a:ea typeface="宋体" panose="02010600030101010101" pitchFamily="2" charset="-122"/>
            </a:endParaRPr>
          </a:p>
        </p:txBody>
      </p:sp>
      <p:sp>
        <p:nvSpPr>
          <p:cNvPr id="3" name="内容占位符 2"/>
          <p:cNvSpPr>
            <a:spLocks noGrp="1"/>
          </p:cNvSpPr>
          <p:nvPr>
            <p:ph idx="1"/>
          </p:nvPr>
        </p:nvSpPr>
        <p:spPr>
          <a:xfrm>
            <a:off x="467544" y="1772816"/>
            <a:ext cx="8229600" cy="4536504"/>
          </a:xfrm>
        </p:spPr>
        <p:txBody>
          <a:bodyPr>
            <a:noAutofit/>
          </a:bodyPr>
          <a:lstStyle/>
          <a:p>
            <a:pPr>
              <a:buFont typeface="Wingdings" panose="05000000000000000000" pitchFamily="2" charset="2"/>
              <a:buChar char="l"/>
            </a:pPr>
            <a:r>
              <a:rPr lang="zh-CN" altLang="en-US" sz="2400" dirty="0">
                <a:ea typeface="宋体" panose="02010600030101010101" pitchFamily="2" charset="-122"/>
                <a:cs typeface="Arial Unicode MS" pitchFamily="34" charset="-122"/>
              </a:rPr>
              <a:t>通过</a:t>
            </a:r>
            <a:r>
              <a:rPr lang="en-US" altLang="zh-CN" sz="2400" dirty="0" err="1">
                <a:ea typeface="宋体" panose="02010600030101010101" pitchFamily="2" charset="-122"/>
                <a:cs typeface="Arial Unicode MS" pitchFamily="34" charset="-122"/>
              </a:rPr>
              <a:t>URLConnection</a:t>
            </a:r>
            <a:r>
              <a:rPr lang="zh-CN" altLang="en-US" sz="2400" dirty="0">
                <a:ea typeface="宋体" panose="02010600030101010101" pitchFamily="2" charset="-122"/>
                <a:cs typeface="Arial Unicode MS" pitchFamily="34" charset="-122"/>
              </a:rPr>
              <a:t>对象获取的输入流和输出流</a:t>
            </a:r>
            <a:r>
              <a:rPr lang="zh-CN" altLang="en-US" sz="2400" dirty="0" smtClean="0">
                <a:ea typeface="宋体" panose="02010600030101010101" pitchFamily="2" charset="-122"/>
                <a:cs typeface="Arial Unicode MS" pitchFamily="34" charset="-122"/>
              </a:rPr>
              <a:t>，即可以</a:t>
            </a:r>
            <a:r>
              <a:rPr lang="zh-CN" altLang="en-US" sz="2400" dirty="0">
                <a:ea typeface="宋体" panose="02010600030101010101" pitchFamily="2" charset="-122"/>
                <a:cs typeface="Arial Unicode MS" pitchFamily="34" charset="-122"/>
              </a:rPr>
              <a:t>与现有的</a:t>
            </a:r>
            <a:r>
              <a:rPr lang="en-US" altLang="zh-CN" sz="2400" dirty="0">
                <a:ea typeface="宋体" panose="02010600030101010101" pitchFamily="2" charset="-122"/>
                <a:cs typeface="Arial Unicode MS" pitchFamily="34" charset="-122"/>
              </a:rPr>
              <a:t>CGI</a:t>
            </a:r>
            <a:r>
              <a:rPr lang="zh-CN" altLang="en-US" sz="2400" dirty="0">
                <a:ea typeface="宋体" panose="02010600030101010101" pitchFamily="2" charset="-122"/>
                <a:cs typeface="Arial Unicode MS" pitchFamily="34" charset="-122"/>
              </a:rPr>
              <a:t>程序进行交互</a:t>
            </a:r>
            <a:r>
              <a:rPr lang="zh-CN" altLang="en-US" sz="2400" dirty="0" smtClean="0">
                <a:ea typeface="宋体" panose="02010600030101010101" pitchFamily="2" charset="-122"/>
                <a:cs typeface="Arial Unicode MS" pitchFamily="34" charset="-122"/>
              </a:rPr>
              <a:t>。</a:t>
            </a:r>
            <a:endParaRPr lang="en-US" altLang="zh-CN" sz="2400" dirty="0" smtClean="0">
              <a:ea typeface="宋体" panose="02010600030101010101" pitchFamily="2" charset="-122"/>
              <a:cs typeface="Arial Unicode MS" pitchFamily="34" charset="-122"/>
            </a:endParaRPr>
          </a:p>
          <a:p>
            <a:pPr lvl="1">
              <a:buFont typeface="Wingdings" panose="05000000000000000000" pitchFamily="2" charset="2"/>
              <a:buChar char="Ø"/>
            </a:pPr>
            <a:r>
              <a:rPr lang="en-US" altLang="zh-CN" dirty="0">
                <a:ea typeface="宋体" panose="02010600030101010101" pitchFamily="2" charset="-122"/>
                <a:cs typeface="Arial Unicode MS" pitchFamily="34" charset="-122"/>
              </a:rPr>
              <a:t>p</a:t>
            </a:r>
            <a:r>
              <a:rPr lang="en-US" altLang="zh-CN" dirty="0" smtClean="0">
                <a:ea typeface="宋体" panose="02010600030101010101" pitchFamily="2" charset="-122"/>
                <a:cs typeface="Arial Unicode MS" pitchFamily="34" charset="-122"/>
              </a:rPr>
              <a:t>ublic </a:t>
            </a:r>
            <a:r>
              <a:rPr lang="en-US" altLang="zh-CN" dirty="0">
                <a:ea typeface="宋体" panose="02010600030101010101" pitchFamily="2" charset="-122"/>
                <a:cs typeface="Arial Unicode MS" pitchFamily="34" charset="-122"/>
              </a:rPr>
              <a:t>Object </a:t>
            </a:r>
            <a:r>
              <a:rPr lang="en-US" altLang="zh-CN" dirty="0" err="1">
                <a:ea typeface="宋体" panose="02010600030101010101" pitchFamily="2" charset="-122"/>
                <a:cs typeface="Arial Unicode MS" pitchFamily="34" charset="-122"/>
              </a:rPr>
              <a:t>getContent</a:t>
            </a:r>
            <a:r>
              <a:rPr lang="en-US" altLang="zh-CN" dirty="0">
                <a:ea typeface="宋体" panose="02010600030101010101" pitchFamily="2" charset="-122"/>
                <a:cs typeface="Arial Unicode MS" pitchFamily="34" charset="-122"/>
              </a:rPr>
              <a:t>( </a:t>
            </a:r>
            <a:r>
              <a:rPr lang="en-US" altLang="zh-CN" dirty="0" smtClean="0">
                <a:ea typeface="宋体" panose="02010600030101010101" pitchFamily="2" charset="-122"/>
                <a:cs typeface="Arial Unicode MS" pitchFamily="34" charset="-122"/>
              </a:rPr>
              <a:t>) throws </a:t>
            </a:r>
            <a:r>
              <a:rPr lang="en-US" altLang="zh-CN" dirty="0" err="1">
                <a:ea typeface="宋体" panose="02010600030101010101" pitchFamily="2" charset="-122"/>
                <a:cs typeface="Arial Unicode MS" pitchFamily="34" charset="-122"/>
              </a:rPr>
              <a:t>IOException</a:t>
            </a:r>
            <a:endParaRPr lang="en-US" altLang="zh-CN" dirty="0">
              <a:ea typeface="宋体" panose="02010600030101010101" pitchFamily="2" charset="-122"/>
              <a:cs typeface="Arial Unicode MS" pitchFamily="34" charset="-122"/>
            </a:endParaRPr>
          </a:p>
          <a:p>
            <a:pPr lvl="1">
              <a:buFont typeface="Wingdings" panose="05000000000000000000" pitchFamily="2" charset="2"/>
              <a:buChar char="Ø"/>
            </a:pPr>
            <a:r>
              <a:rPr lang="en-US" altLang="zh-CN" dirty="0" smtClean="0">
                <a:ea typeface="宋体" panose="02010600030101010101" pitchFamily="2" charset="-122"/>
                <a:cs typeface="Arial Unicode MS" pitchFamily="34" charset="-122"/>
              </a:rPr>
              <a:t>public </a:t>
            </a:r>
            <a:r>
              <a:rPr lang="en-US" altLang="zh-CN" dirty="0" err="1">
                <a:ea typeface="宋体" panose="02010600030101010101" pitchFamily="2" charset="-122"/>
                <a:cs typeface="Arial Unicode MS" pitchFamily="34" charset="-122"/>
              </a:rPr>
              <a:t>int</a:t>
            </a:r>
            <a:r>
              <a:rPr lang="en-US" altLang="zh-CN" dirty="0">
                <a:ea typeface="宋体" panose="02010600030101010101" pitchFamily="2" charset="-122"/>
                <a:cs typeface="Arial Unicode MS" pitchFamily="34" charset="-122"/>
              </a:rPr>
              <a:t> </a:t>
            </a:r>
            <a:r>
              <a:rPr lang="en-US" altLang="zh-CN" dirty="0" err="1">
                <a:ea typeface="宋体" panose="02010600030101010101" pitchFamily="2" charset="-122"/>
                <a:cs typeface="Arial Unicode MS" pitchFamily="34" charset="-122"/>
              </a:rPr>
              <a:t>getContentLength</a:t>
            </a:r>
            <a:r>
              <a:rPr lang="en-US" altLang="zh-CN" dirty="0">
                <a:ea typeface="宋体" panose="02010600030101010101" pitchFamily="2" charset="-122"/>
                <a:cs typeface="Arial Unicode MS" pitchFamily="34" charset="-122"/>
              </a:rPr>
              <a:t>( )</a:t>
            </a:r>
            <a:endParaRPr lang="en-US" altLang="zh-CN" dirty="0">
              <a:ea typeface="宋体" panose="02010600030101010101" pitchFamily="2" charset="-122"/>
              <a:cs typeface="Arial Unicode MS" pitchFamily="34" charset="-122"/>
            </a:endParaRPr>
          </a:p>
          <a:p>
            <a:pPr lvl="1">
              <a:buFont typeface="Wingdings" panose="05000000000000000000" pitchFamily="2" charset="2"/>
              <a:buChar char="Ø"/>
            </a:pPr>
            <a:r>
              <a:rPr lang="en-US" altLang="zh-CN" dirty="0" smtClean="0">
                <a:ea typeface="宋体" panose="02010600030101010101" pitchFamily="2" charset="-122"/>
                <a:cs typeface="Arial Unicode MS" pitchFamily="34" charset="-122"/>
              </a:rPr>
              <a:t>public </a:t>
            </a:r>
            <a:r>
              <a:rPr lang="en-US" altLang="zh-CN" dirty="0">
                <a:ea typeface="宋体" panose="02010600030101010101" pitchFamily="2" charset="-122"/>
                <a:cs typeface="Arial Unicode MS" pitchFamily="34" charset="-122"/>
              </a:rPr>
              <a:t>String </a:t>
            </a:r>
            <a:r>
              <a:rPr lang="en-US" altLang="zh-CN" dirty="0" err="1">
                <a:ea typeface="宋体" panose="02010600030101010101" pitchFamily="2" charset="-122"/>
                <a:cs typeface="Arial Unicode MS" pitchFamily="34" charset="-122"/>
              </a:rPr>
              <a:t>getContentType</a:t>
            </a:r>
            <a:r>
              <a:rPr lang="en-US" altLang="zh-CN" dirty="0">
                <a:ea typeface="宋体" panose="02010600030101010101" pitchFamily="2" charset="-122"/>
                <a:cs typeface="Arial Unicode MS" pitchFamily="34" charset="-122"/>
              </a:rPr>
              <a:t>( )</a:t>
            </a:r>
            <a:endParaRPr lang="en-US" altLang="zh-CN" dirty="0">
              <a:ea typeface="宋体" panose="02010600030101010101" pitchFamily="2" charset="-122"/>
              <a:cs typeface="Arial Unicode MS" pitchFamily="34" charset="-122"/>
            </a:endParaRPr>
          </a:p>
          <a:p>
            <a:pPr lvl="1">
              <a:buFont typeface="Wingdings" panose="05000000000000000000" pitchFamily="2" charset="2"/>
              <a:buChar char="Ø"/>
            </a:pPr>
            <a:r>
              <a:rPr lang="en-US" altLang="zh-CN" dirty="0" smtClean="0">
                <a:ea typeface="宋体" panose="02010600030101010101" pitchFamily="2" charset="-122"/>
                <a:cs typeface="Arial Unicode MS" pitchFamily="34" charset="-122"/>
              </a:rPr>
              <a:t>public </a:t>
            </a:r>
            <a:r>
              <a:rPr lang="en-US" altLang="zh-CN" dirty="0">
                <a:ea typeface="宋体" panose="02010600030101010101" pitchFamily="2" charset="-122"/>
                <a:cs typeface="Arial Unicode MS" pitchFamily="34" charset="-122"/>
              </a:rPr>
              <a:t>long </a:t>
            </a:r>
            <a:r>
              <a:rPr lang="en-US" altLang="zh-CN" dirty="0" err="1">
                <a:ea typeface="宋体" panose="02010600030101010101" pitchFamily="2" charset="-122"/>
                <a:cs typeface="Arial Unicode MS" pitchFamily="34" charset="-122"/>
              </a:rPr>
              <a:t>getDate</a:t>
            </a:r>
            <a:r>
              <a:rPr lang="en-US" altLang="zh-CN" dirty="0">
                <a:ea typeface="宋体" panose="02010600030101010101" pitchFamily="2" charset="-122"/>
                <a:cs typeface="Arial Unicode MS" pitchFamily="34" charset="-122"/>
              </a:rPr>
              <a:t>( )</a:t>
            </a:r>
            <a:endParaRPr lang="en-US" altLang="zh-CN" dirty="0">
              <a:ea typeface="宋体" panose="02010600030101010101" pitchFamily="2" charset="-122"/>
              <a:cs typeface="Arial Unicode MS" pitchFamily="34" charset="-122"/>
            </a:endParaRPr>
          </a:p>
          <a:p>
            <a:pPr lvl="1">
              <a:buFont typeface="Wingdings" panose="05000000000000000000" pitchFamily="2" charset="2"/>
              <a:buChar char="Ø"/>
            </a:pPr>
            <a:r>
              <a:rPr lang="en-US" altLang="zh-CN" dirty="0" smtClean="0">
                <a:ea typeface="宋体" panose="02010600030101010101" pitchFamily="2" charset="-122"/>
                <a:cs typeface="Arial Unicode MS" pitchFamily="34" charset="-122"/>
              </a:rPr>
              <a:t>public </a:t>
            </a:r>
            <a:r>
              <a:rPr lang="en-US" altLang="zh-CN" dirty="0">
                <a:ea typeface="宋体" panose="02010600030101010101" pitchFamily="2" charset="-122"/>
                <a:cs typeface="Arial Unicode MS" pitchFamily="34" charset="-122"/>
              </a:rPr>
              <a:t>long </a:t>
            </a:r>
            <a:r>
              <a:rPr lang="en-US" altLang="zh-CN" dirty="0" err="1">
                <a:ea typeface="宋体" panose="02010600030101010101" pitchFamily="2" charset="-122"/>
                <a:cs typeface="Arial Unicode MS" pitchFamily="34" charset="-122"/>
              </a:rPr>
              <a:t>getLastModified</a:t>
            </a:r>
            <a:r>
              <a:rPr lang="en-US" altLang="zh-CN" dirty="0">
                <a:ea typeface="宋体" panose="02010600030101010101" pitchFamily="2" charset="-122"/>
                <a:cs typeface="Arial Unicode MS" pitchFamily="34" charset="-122"/>
              </a:rPr>
              <a:t>( )</a:t>
            </a:r>
            <a:endParaRPr lang="en-US" altLang="zh-CN" dirty="0">
              <a:ea typeface="宋体" panose="02010600030101010101" pitchFamily="2" charset="-122"/>
              <a:cs typeface="Arial Unicode MS" pitchFamily="34" charset="-122"/>
            </a:endParaRPr>
          </a:p>
          <a:p>
            <a:pPr lvl="1">
              <a:buFont typeface="Wingdings" panose="05000000000000000000" pitchFamily="2" charset="2"/>
              <a:buChar char="Ø"/>
            </a:pPr>
            <a:r>
              <a:rPr lang="en-US" altLang="zh-CN" b="1" dirty="0" smtClean="0">
                <a:solidFill>
                  <a:srgbClr val="C00000"/>
                </a:solidFill>
                <a:ea typeface="宋体" panose="02010600030101010101" pitchFamily="2" charset="-122"/>
                <a:cs typeface="Arial Unicode MS" pitchFamily="34" charset="-122"/>
              </a:rPr>
              <a:t>public </a:t>
            </a:r>
            <a:r>
              <a:rPr lang="en-US" altLang="zh-CN" b="1" dirty="0" err="1">
                <a:solidFill>
                  <a:srgbClr val="C00000"/>
                </a:solidFill>
                <a:ea typeface="宋体" panose="02010600030101010101" pitchFamily="2" charset="-122"/>
                <a:cs typeface="Arial Unicode MS" pitchFamily="34" charset="-122"/>
              </a:rPr>
              <a:t>InputStream</a:t>
            </a:r>
            <a:r>
              <a:rPr lang="en-US" altLang="zh-CN" b="1" dirty="0">
                <a:solidFill>
                  <a:srgbClr val="C00000"/>
                </a:solidFill>
                <a:ea typeface="宋体" panose="02010600030101010101" pitchFamily="2" charset="-122"/>
                <a:cs typeface="Arial Unicode MS" pitchFamily="34" charset="-122"/>
              </a:rPr>
              <a:t> </a:t>
            </a:r>
            <a:r>
              <a:rPr lang="en-US" altLang="zh-CN" b="1" dirty="0" err="1">
                <a:solidFill>
                  <a:srgbClr val="C00000"/>
                </a:solidFill>
                <a:ea typeface="宋体" panose="02010600030101010101" pitchFamily="2" charset="-122"/>
                <a:cs typeface="Arial Unicode MS" pitchFamily="34" charset="-122"/>
              </a:rPr>
              <a:t>getInputStream</a:t>
            </a:r>
            <a:r>
              <a:rPr lang="en-US" altLang="zh-CN" b="1" dirty="0">
                <a:solidFill>
                  <a:srgbClr val="C00000"/>
                </a:solidFill>
                <a:ea typeface="宋体" panose="02010600030101010101" pitchFamily="2" charset="-122"/>
                <a:cs typeface="Arial Unicode MS" pitchFamily="34" charset="-122"/>
              </a:rPr>
              <a:t>( )throws </a:t>
            </a:r>
            <a:r>
              <a:rPr lang="en-US" altLang="zh-CN" b="1" dirty="0" err="1">
                <a:solidFill>
                  <a:srgbClr val="C00000"/>
                </a:solidFill>
                <a:ea typeface="宋体" panose="02010600030101010101" pitchFamily="2" charset="-122"/>
                <a:cs typeface="Arial Unicode MS" pitchFamily="34" charset="-122"/>
              </a:rPr>
              <a:t>IOException</a:t>
            </a:r>
            <a:endParaRPr lang="en-US" altLang="zh-CN" b="1" dirty="0">
              <a:solidFill>
                <a:srgbClr val="C00000"/>
              </a:solidFill>
              <a:ea typeface="宋体" panose="02010600030101010101" pitchFamily="2" charset="-122"/>
              <a:cs typeface="Arial Unicode MS" pitchFamily="34" charset="-122"/>
            </a:endParaRPr>
          </a:p>
          <a:p>
            <a:pPr lvl="1">
              <a:buFont typeface="Wingdings" panose="05000000000000000000" pitchFamily="2" charset="2"/>
              <a:buChar char="Ø"/>
            </a:pPr>
            <a:r>
              <a:rPr lang="en-US" altLang="zh-CN" dirty="0">
                <a:ea typeface="宋体" panose="02010600030101010101" pitchFamily="2" charset="-122"/>
                <a:cs typeface="Arial Unicode MS" pitchFamily="34" charset="-122"/>
              </a:rPr>
              <a:t>p</a:t>
            </a:r>
            <a:r>
              <a:rPr lang="en-US" altLang="zh-CN" dirty="0" smtClean="0">
                <a:ea typeface="宋体" panose="02010600030101010101" pitchFamily="2" charset="-122"/>
                <a:cs typeface="Arial Unicode MS" pitchFamily="34" charset="-122"/>
              </a:rPr>
              <a:t>ublic </a:t>
            </a:r>
            <a:r>
              <a:rPr lang="en-US" altLang="zh-CN" dirty="0" err="1">
                <a:ea typeface="宋体" panose="02010600030101010101" pitchFamily="2" charset="-122"/>
                <a:cs typeface="Arial Unicode MS" pitchFamily="34" charset="-122"/>
              </a:rPr>
              <a:t>OutputSteram</a:t>
            </a:r>
            <a:r>
              <a:rPr lang="en-US" altLang="zh-CN" dirty="0">
                <a:ea typeface="宋体" panose="02010600030101010101" pitchFamily="2" charset="-122"/>
                <a:cs typeface="Arial Unicode MS" pitchFamily="34" charset="-122"/>
              </a:rPr>
              <a:t> </a:t>
            </a:r>
            <a:r>
              <a:rPr lang="en-US" altLang="zh-CN" dirty="0" err="1">
                <a:ea typeface="宋体" panose="02010600030101010101" pitchFamily="2" charset="-122"/>
                <a:cs typeface="Arial Unicode MS" pitchFamily="34" charset="-122"/>
              </a:rPr>
              <a:t>getOutputStream</a:t>
            </a:r>
            <a:r>
              <a:rPr lang="en-US" altLang="zh-CN" dirty="0">
                <a:ea typeface="宋体" panose="02010600030101010101" pitchFamily="2" charset="-122"/>
                <a:cs typeface="Arial Unicode MS" pitchFamily="34" charset="-122"/>
              </a:rPr>
              <a:t>( )throws </a:t>
            </a:r>
            <a:r>
              <a:rPr lang="en-US" altLang="zh-CN" dirty="0" err="1">
                <a:ea typeface="宋体" panose="02010600030101010101" pitchFamily="2" charset="-122"/>
                <a:cs typeface="Arial Unicode MS" pitchFamily="34" charset="-122"/>
              </a:rPr>
              <a:t>IOException</a:t>
            </a:r>
            <a:endParaRPr lang="en-US" altLang="zh-CN" dirty="0">
              <a:ea typeface="宋体" panose="02010600030101010101" pitchFamily="2" charset="-122"/>
              <a:cs typeface="Arial Unicode MS" pitchFamily="34" charset="-122"/>
            </a:endParaRPr>
          </a:p>
          <a:p>
            <a:endParaRPr lang="zh-CN" altLang="en-US" sz="2400" dirty="0">
              <a:ea typeface="宋体" panose="02010600030101010101" pitchFamily="2" charset="-122"/>
              <a:cs typeface="Arial Unicode MS"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744416" cy="864096"/>
          </a:xfrm>
        </p:spPr>
        <p:txBody>
          <a:bodyPr/>
          <a:lstStyle/>
          <a:p>
            <a:r>
              <a:rPr lang="zh-CN" altLang="en-US" b="1" dirty="0" smtClean="0">
                <a:latin typeface="+mn-lt"/>
                <a:ea typeface="宋体" panose="02010600030101010101" pitchFamily="2" charset="-122"/>
                <a:cs typeface="Arial Unicode MS" pitchFamily="34" charset="-122"/>
              </a:rPr>
              <a:t>小   结 </a:t>
            </a:r>
            <a:endParaRPr lang="zh-CN" altLang="en-US" b="1" dirty="0">
              <a:latin typeface="+mn-lt"/>
              <a:ea typeface="宋体" panose="02010600030101010101" pitchFamily="2" charset="-122"/>
              <a:cs typeface="Arial Unicode MS" pitchFamily="34" charset="-122"/>
            </a:endParaRPr>
          </a:p>
        </p:txBody>
      </p:sp>
      <p:sp>
        <p:nvSpPr>
          <p:cNvPr id="29699" name="Rectangle 3"/>
          <p:cNvSpPr>
            <a:spLocks noGrp="1" noChangeArrowheads="1"/>
          </p:cNvSpPr>
          <p:nvPr>
            <p:ph type="body" idx="1"/>
          </p:nvPr>
        </p:nvSpPr>
        <p:spPr>
          <a:xfrm>
            <a:off x="179512" y="1556792"/>
            <a:ext cx="8784976" cy="4752528"/>
          </a:xfrm>
        </p:spPr>
        <p:txBody>
          <a:bodyPr>
            <a:noAutofit/>
          </a:bodyPr>
          <a:lstStyle/>
          <a:p>
            <a:pPr>
              <a:buFont typeface="Wingdings" panose="05000000000000000000" pitchFamily="2" charset="2"/>
              <a:buChar char="l"/>
            </a:pPr>
            <a:r>
              <a:rPr lang="zh-CN" altLang="en-US" sz="1800" dirty="0" smtClean="0">
                <a:ea typeface="宋体" panose="02010600030101010101" pitchFamily="2" charset="-122"/>
                <a:cs typeface="Arial Unicode MS" pitchFamily="34" charset="-122"/>
              </a:rPr>
              <a:t>位于</a:t>
            </a:r>
            <a:r>
              <a:rPr lang="zh-CN" altLang="en-US" sz="1800" dirty="0">
                <a:ea typeface="宋体" panose="02010600030101010101" pitchFamily="2" charset="-122"/>
                <a:cs typeface="Arial Unicode MS" pitchFamily="34" charset="-122"/>
              </a:rPr>
              <a:t>网络中的计算机具有唯一的</a:t>
            </a:r>
            <a:r>
              <a:rPr lang="en-US" altLang="zh-CN" sz="1800" dirty="0">
                <a:ea typeface="宋体" panose="02010600030101010101" pitchFamily="2" charset="-122"/>
                <a:cs typeface="Arial Unicode MS" pitchFamily="34" charset="-122"/>
              </a:rPr>
              <a:t>IP</a:t>
            </a:r>
            <a:r>
              <a:rPr lang="zh-CN" altLang="en-US" sz="1800" dirty="0">
                <a:ea typeface="宋体" panose="02010600030101010101" pitchFamily="2" charset="-122"/>
                <a:cs typeface="Arial Unicode MS" pitchFamily="34" charset="-122"/>
              </a:rPr>
              <a:t>地址，这样不同的主机可以互相区分</a:t>
            </a:r>
            <a:r>
              <a:rPr lang="zh-CN" altLang="en-US" sz="1800" dirty="0" smtClean="0">
                <a:ea typeface="宋体" panose="02010600030101010101" pitchFamily="2" charset="-122"/>
                <a:cs typeface="Arial Unicode MS" pitchFamily="34" charset="-122"/>
              </a:rPr>
              <a:t>。</a:t>
            </a:r>
            <a:endParaRPr lang="en-US" altLang="zh-CN" sz="1800" dirty="0" smtClean="0">
              <a:ea typeface="宋体" panose="02010600030101010101" pitchFamily="2" charset="-122"/>
              <a:cs typeface="Arial Unicode MS" pitchFamily="34" charset="-122"/>
            </a:endParaRPr>
          </a:p>
          <a:p>
            <a:pPr>
              <a:buFont typeface="Wingdings" panose="05000000000000000000" pitchFamily="2" charset="2"/>
              <a:buChar char="l"/>
            </a:pPr>
            <a:r>
              <a:rPr lang="zh-CN" altLang="en-US" sz="1800" dirty="0" smtClean="0">
                <a:solidFill>
                  <a:srgbClr val="C00000"/>
                </a:solidFill>
                <a:ea typeface="宋体" panose="02010600030101010101" pitchFamily="2" charset="-122"/>
                <a:cs typeface="Arial Unicode MS" pitchFamily="34" charset="-122"/>
              </a:rPr>
              <a:t>客户端</a:t>
            </a:r>
            <a:r>
              <a:rPr lang="zh-CN" altLang="en-US" sz="1800" dirty="0">
                <a:solidFill>
                  <a:srgbClr val="C00000"/>
                </a:solidFill>
                <a:ea typeface="宋体" panose="02010600030101010101" pitchFamily="2" charset="-122"/>
                <a:cs typeface="Arial Unicode MS" pitchFamily="34" charset="-122"/>
              </a:rPr>
              <a:t>－服务器</a:t>
            </a:r>
            <a:r>
              <a:rPr lang="zh-CN" altLang="en-US" sz="1800" dirty="0">
                <a:ea typeface="宋体" panose="02010600030101010101" pitchFamily="2" charset="-122"/>
                <a:cs typeface="Arial Unicode MS" pitchFamily="34" charset="-122"/>
              </a:rPr>
              <a:t>是一种最常见的网络应用程序模型。服务器是一个为其客户端提供某种特定服务的硬件或软件。客户机是一个用户应用程序，用于访问某台服务器提供的服务。</a:t>
            </a:r>
            <a:r>
              <a:rPr lang="zh-CN" altLang="en-US" sz="1800" dirty="0">
                <a:solidFill>
                  <a:srgbClr val="C00000"/>
                </a:solidFill>
                <a:ea typeface="宋体" panose="02010600030101010101" pitchFamily="2" charset="-122"/>
                <a:cs typeface="Arial Unicode MS" pitchFamily="34" charset="-122"/>
              </a:rPr>
              <a:t>端口号</a:t>
            </a:r>
            <a:r>
              <a:rPr lang="zh-CN" altLang="en-US" sz="1800" dirty="0">
                <a:ea typeface="宋体" panose="02010600030101010101" pitchFamily="2" charset="-122"/>
                <a:cs typeface="Arial Unicode MS" pitchFamily="34" charset="-122"/>
              </a:rPr>
              <a:t>是对一个服务的访问场所，它用于区分同一物理计算机上的多个服务。</a:t>
            </a:r>
            <a:r>
              <a:rPr lang="zh-CN" altLang="en-US" sz="1800" dirty="0">
                <a:solidFill>
                  <a:srgbClr val="C00000"/>
                </a:solidFill>
                <a:ea typeface="宋体" panose="02010600030101010101" pitchFamily="2" charset="-122"/>
                <a:cs typeface="Arial Unicode MS" pitchFamily="34" charset="-122"/>
              </a:rPr>
              <a:t>套接字</a:t>
            </a:r>
            <a:r>
              <a:rPr lang="zh-CN" altLang="en-US" sz="1800" dirty="0">
                <a:ea typeface="宋体" panose="02010600030101010101" pitchFamily="2" charset="-122"/>
                <a:cs typeface="Arial Unicode MS" pitchFamily="34" charset="-122"/>
              </a:rPr>
              <a:t>用于连接客户端和服务器，客户端和服务器之间的每个通信会话使用一个不同的套接字。</a:t>
            </a:r>
            <a:r>
              <a:rPr lang="en-US" altLang="zh-CN" sz="1800" dirty="0">
                <a:ea typeface="宋体" panose="02010600030101010101" pitchFamily="2" charset="-122"/>
                <a:cs typeface="Arial Unicode MS" pitchFamily="34" charset="-122"/>
              </a:rPr>
              <a:t>TCP</a:t>
            </a:r>
            <a:r>
              <a:rPr lang="zh-CN" altLang="en-US" sz="1800" dirty="0">
                <a:ea typeface="宋体" panose="02010600030101010101" pitchFamily="2" charset="-122"/>
                <a:cs typeface="Arial Unicode MS" pitchFamily="34" charset="-122"/>
              </a:rPr>
              <a:t>协议用于实现面向连接的</a:t>
            </a:r>
            <a:r>
              <a:rPr lang="zh-CN" altLang="en-US" sz="1800" dirty="0" smtClean="0">
                <a:ea typeface="宋体" panose="02010600030101010101" pitchFamily="2" charset="-122"/>
                <a:cs typeface="Arial Unicode MS" pitchFamily="34" charset="-122"/>
              </a:rPr>
              <a:t>会话。</a:t>
            </a:r>
            <a:endParaRPr lang="zh-CN" altLang="en-US" sz="1800" dirty="0">
              <a:ea typeface="宋体" panose="02010600030101010101" pitchFamily="2" charset="-122"/>
              <a:cs typeface="Arial Unicode MS" pitchFamily="34" charset="-122"/>
            </a:endParaRPr>
          </a:p>
          <a:p>
            <a:pPr>
              <a:buFont typeface="Wingdings" panose="05000000000000000000" pitchFamily="2" charset="2"/>
              <a:buChar char="l"/>
            </a:pPr>
            <a:r>
              <a:rPr lang="en-US" altLang="zh-CN" sz="1800" dirty="0" smtClean="0">
                <a:ea typeface="宋体" panose="02010600030101010101" pitchFamily="2" charset="-122"/>
                <a:cs typeface="Arial Unicode MS" pitchFamily="34" charset="-122"/>
              </a:rPr>
              <a:t>Java </a:t>
            </a:r>
            <a:r>
              <a:rPr lang="zh-CN" altLang="en-US" sz="1800" dirty="0" smtClean="0">
                <a:ea typeface="宋体" panose="02010600030101010101" pitchFamily="2" charset="-122"/>
                <a:cs typeface="Arial Unicode MS" pitchFamily="34" charset="-122"/>
              </a:rPr>
              <a:t>中</a:t>
            </a:r>
            <a:r>
              <a:rPr lang="zh-CN" altLang="en-US" sz="1800" dirty="0">
                <a:ea typeface="宋体" panose="02010600030101010101" pitchFamily="2" charset="-122"/>
                <a:cs typeface="Arial Unicode MS" pitchFamily="34" charset="-122"/>
              </a:rPr>
              <a:t>有关网络方面的功能都定义</a:t>
            </a:r>
            <a:r>
              <a:rPr lang="zh-CN" altLang="en-US" sz="1800" dirty="0" smtClean="0">
                <a:ea typeface="宋体" panose="02010600030101010101" pitchFamily="2" charset="-122"/>
                <a:cs typeface="Arial Unicode MS" pitchFamily="34" charset="-122"/>
              </a:rPr>
              <a:t>在</a:t>
            </a:r>
            <a:r>
              <a:rPr lang="en-US" altLang="zh-CN" sz="1800" dirty="0" smtClean="0">
                <a:ea typeface="宋体" panose="02010600030101010101" pitchFamily="2" charset="-122"/>
                <a:cs typeface="Arial Unicode MS" pitchFamily="34" charset="-122"/>
              </a:rPr>
              <a:t> java.net </a:t>
            </a:r>
            <a:r>
              <a:rPr lang="zh-CN" altLang="en-US" sz="1800" dirty="0" smtClean="0">
                <a:ea typeface="宋体" panose="02010600030101010101" pitchFamily="2" charset="-122"/>
                <a:cs typeface="Arial Unicode MS" pitchFamily="34" charset="-122"/>
              </a:rPr>
              <a:t>程序包</a:t>
            </a:r>
            <a:r>
              <a:rPr lang="zh-CN" altLang="en-US" sz="1800" dirty="0">
                <a:ea typeface="宋体" panose="02010600030101010101" pitchFamily="2" charset="-122"/>
                <a:cs typeface="Arial Unicode MS" pitchFamily="34" charset="-122"/>
              </a:rPr>
              <a:t>中。</a:t>
            </a:r>
            <a:r>
              <a:rPr lang="en-US" altLang="zh-CN" sz="1800" dirty="0" smtClean="0">
                <a:ea typeface="宋体" panose="02010600030101010101" pitchFamily="2" charset="-122"/>
                <a:cs typeface="Arial Unicode MS" pitchFamily="34" charset="-122"/>
              </a:rPr>
              <a:t>Java </a:t>
            </a:r>
            <a:r>
              <a:rPr lang="zh-CN" altLang="en-US" sz="1800" dirty="0" smtClean="0">
                <a:ea typeface="宋体" panose="02010600030101010101" pitchFamily="2" charset="-122"/>
                <a:cs typeface="Arial Unicode MS" pitchFamily="34" charset="-122"/>
              </a:rPr>
              <a:t>用 </a:t>
            </a:r>
            <a:r>
              <a:rPr lang="en-US" altLang="zh-CN" sz="1800" dirty="0" err="1" smtClean="0">
                <a:ea typeface="宋体" panose="02010600030101010101" pitchFamily="2" charset="-122"/>
                <a:cs typeface="Arial Unicode MS" pitchFamily="34" charset="-122"/>
              </a:rPr>
              <a:t>InetAddress</a:t>
            </a:r>
            <a:r>
              <a:rPr lang="en-US" altLang="zh-CN" sz="1800" dirty="0" smtClean="0">
                <a:ea typeface="宋体" panose="02010600030101010101" pitchFamily="2" charset="-122"/>
                <a:cs typeface="Arial Unicode MS" pitchFamily="34" charset="-122"/>
              </a:rPr>
              <a:t> </a:t>
            </a:r>
            <a:r>
              <a:rPr lang="zh-CN" altLang="en-US" sz="1800" dirty="0" smtClean="0">
                <a:ea typeface="宋体" panose="02010600030101010101" pitchFamily="2" charset="-122"/>
                <a:cs typeface="Arial Unicode MS" pitchFamily="34" charset="-122"/>
              </a:rPr>
              <a:t>对象表示 </a:t>
            </a:r>
            <a:r>
              <a:rPr lang="en-US" altLang="zh-CN" sz="1800" dirty="0" smtClean="0">
                <a:solidFill>
                  <a:srgbClr val="C00000"/>
                </a:solidFill>
                <a:ea typeface="宋体" panose="02010600030101010101" pitchFamily="2" charset="-122"/>
                <a:cs typeface="Arial Unicode MS" pitchFamily="34" charset="-122"/>
              </a:rPr>
              <a:t>IP </a:t>
            </a:r>
            <a:r>
              <a:rPr lang="zh-CN" altLang="en-US" sz="1800" dirty="0" smtClean="0">
                <a:solidFill>
                  <a:srgbClr val="C00000"/>
                </a:solidFill>
                <a:ea typeface="宋体" panose="02010600030101010101" pitchFamily="2" charset="-122"/>
                <a:cs typeface="Arial Unicode MS" pitchFamily="34" charset="-122"/>
              </a:rPr>
              <a:t>地址</a:t>
            </a:r>
            <a:r>
              <a:rPr lang="zh-CN" altLang="en-US" sz="1800" dirty="0">
                <a:ea typeface="宋体" panose="02010600030101010101" pitchFamily="2" charset="-122"/>
                <a:cs typeface="Arial Unicode MS" pitchFamily="34" charset="-122"/>
              </a:rPr>
              <a:t>，该对象里有两个字段：主机名(</a:t>
            </a:r>
            <a:r>
              <a:rPr lang="en-US" altLang="zh-CN" sz="1800" dirty="0">
                <a:ea typeface="宋体" panose="02010600030101010101" pitchFamily="2" charset="-122"/>
                <a:cs typeface="Arial Unicode MS" pitchFamily="34" charset="-122"/>
              </a:rPr>
              <a:t>String</a:t>
            </a:r>
            <a:r>
              <a:rPr lang="en-US" altLang="zh-CN" sz="1800" dirty="0" smtClean="0">
                <a:ea typeface="宋体" panose="02010600030101010101" pitchFamily="2" charset="-122"/>
                <a:cs typeface="Arial Unicode MS" pitchFamily="34" charset="-122"/>
              </a:rPr>
              <a:t>) </a:t>
            </a:r>
            <a:r>
              <a:rPr lang="zh-CN" altLang="en-US" sz="1800" dirty="0" smtClean="0">
                <a:ea typeface="宋体" panose="02010600030101010101" pitchFamily="2" charset="-122"/>
                <a:cs typeface="Arial Unicode MS" pitchFamily="34" charset="-122"/>
              </a:rPr>
              <a:t>和 </a:t>
            </a:r>
            <a:r>
              <a:rPr lang="en-US" altLang="zh-CN" sz="1800" dirty="0" smtClean="0">
                <a:ea typeface="宋体" panose="02010600030101010101" pitchFamily="2" charset="-122"/>
                <a:cs typeface="Arial Unicode MS" pitchFamily="34" charset="-122"/>
              </a:rPr>
              <a:t>IP </a:t>
            </a:r>
            <a:r>
              <a:rPr lang="zh-CN" altLang="en-US" sz="1800" dirty="0" smtClean="0">
                <a:ea typeface="宋体" panose="02010600030101010101" pitchFamily="2" charset="-122"/>
                <a:cs typeface="Arial Unicode MS" pitchFamily="34" charset="-122"/>
              </a:rPr>
              <a:t>地址</a:t>
            </a:r>
            <a:r>
              <a:rPr lang="zh-CN" altLang="en-US" sz="1800" dirty="0">
                <a:ea typeface="宋体" panose="02010600030101010101" pitchFamily="2" charset="-122"/>
                <a:cs typeface="Arial Unicode MS" pitchFamily="34" charset="-122"/>
              </a:rPr>
              <a:t>(</a:t>
            </a:r>
            <a:r>
              <a:rPr lang="en-US" altLang="zh-CN" sz="1800" dirty="0" err="1">
                <a:ea typeface="宋体" panose="02010600030101010101" pitchFamily="2" charset="-122"/>
                <a:cs typeface="Arial Unicode MS" pitchFamily="34" charset="-122"/>
              </a:rPr>
              <a:t>int</a:t>
            </a:r>
            <a:r>
              <a:rPr lang="en-US" altLang="zh-CN" sz="1800" dirty="0">
                <a:ea typeface="宋体" panose="02010600030101010101" pitchFamily="2" charset="-122"/>
                <a:cs typeface="Arial Unicode MS" pitchFamily="34" charset="-122"/>
              </a:rPr>
              <a:t>)。</a:t>
            </a:r>
            <a:endParaRPr lang="en-US" altLang="zh-CN" sz="1800" dirty="0">
              <a:ea typeface="宋体" panose="02010600030101010101" pitchFamily="2" charset="-122"/>
              <a:cs typeface="Arial Unicode MS" pitchFamily="34" charset="-122"/>
            </a:endParaRPr>
          </a:p>
          <a:p>
            <a:pPr>
              <a:buFont typeface="Wingdings" panose="05000000000000000000" pitchFamily="2" charset="2"/>
              <a:buChar char="l"/>
            </a:pPr>
            <a:r>
              <a:rPr lang="zh-CN" altLang="en-US" sz="1800" dirty="0" smtClean="0">
                <a:ea typeface="宋体" panose="02010600030101010101" pitchFamily="2" charset="-122"/>
                <a:cs typeface="Arial Unicode MS" pitchFamily="34" charset="-122"/>
              </a:rPr>
              <a:t>类 </a:t>
            </a:r>
            <a:r>
              <a:rPr lang="en-US" altLang="zh-CN" sz="1800" dirty="0" smtClean="0">
                <a:ea typeface="宋体" panose="02010600030101010101" pitchFamily="2" charset="-122"/>
                <a:cs typeface="Arial Unicode MS" pitchFamily="34" charset="-122"/>
              </a:rPr>
              <a:t>Socket </a:t>
            </a:r>
            <a:r>
              <a:rPr lang="zh-CN" altLang="en-US" sz="1800" dirty="0" smtClean="0">
                <a:ea typeface="宋体" panose="02010600030101010101" pitchFamily="2" charset="-122"/>
                <a:cs typeface="Arial Unicode MS" pitchFamily="34" charset="-122"/>
              </a:rPr>
              <a:t>和 </a:t>
            </a:r>
            <a:r>
              <a:rPr lang="en-US" altLang="zh-CN" sz="1800" dirty="0" err="1" smtClean="0">
                <a:ea typeface="宋体" panose="02010600030101010101" pitchFamily="2" charset="-122"/>
                <a:cs typeface="Arial Unicode MS" pitchFamily="34" charset="-122"/>
              </a:rPr>
              <a:t>ServerSocket</a:t>
            </a:r>
            <a:r>
              <a:rPr lang="en-US" altLang="zh-CN" sz="1800" dirty="0" smtClean="0">
                <a:ea typeface="宋体" panose="02010600030101010101" pitchFamily="2" charset="-122"/>
                <a:cs typeface="Arial Unicode MS" pitchFamily="34" charset="-122"/>
              </a:rPr>
              <a:t> </a:t>
            </a:r>
            <a:r>
              <a:rPr lang="zh-CN" altLang="en-US" sz="1800" dirty="0" smtClean="0">
                <a:ea typeface="宋体" panose="02010600030101010101" pitchFamily="2" charset="-122"/>
                <a:cs typeface="Arial Unicode MS" pitchFamily="34" charset="-122"/>
              </a:rPr>
              <a:t>实现</a:t>
            </a:r>
            <a:r>
              <a:rPr lang="zh-CN" altLang="en-US" sz="1800" dirty="0">
                <a:ea typeface="宋体" panose="02010600030101010101" pitchFamily="2" charset="-122"/>
                <a:cs typeface="Arial Unicode MS" pitchFamily="34" charset="-122"/>
              </a:rPr>
              <a:t>了基于</a:t>
            </a:r>
            <a:r>
              <a:rPr lang="en-US" altLang="zh-CN" sz="1800" dirty="0">
                <a:ea typeface="宋体" panose="02010600030101010101" pitchFamily="2" charset="-122"/>
                <a:cs typeface="Arial Unicode MS" pitchFamily="34" charset="-122"/>
              </a:rPr>
              <a:t>TCP</a:t>
            </a:r>
            <a:r>
              <a:rPr lang="zh-CN" altLang="en-US" sz="1800" dirty="0">
                <a:ea typeface="宋体" panose="02010600030101010101" pitchFamily="2" charset="-122"/>
                <a:cs typeface="Arial Unicode MS" pitchFamily="34" charset="-122"/>
              </a:rPr>
              <a:t>协议的客户端－服务器程序。</a:t>
            </a:r>
            <a:r>
              <a:rPr lang="en-US" altLang="zh-CN" sz="1800" dirty="0">
                <a:ea typeface="宋体" panose="02010600030101010101" pitchFamily="2" charset="-122"/>
                <a:cs typeface="Arial Unicode MS" pitchFamily="34" charset="-122"/>
              </a:rPr>
              <a:t>Socket</a:t>
            </a:r>
            <a:r>
              <a:rPr lang="zh-CN" altLang="en-US" sz="1800" dirty="0">
                <a:ea typeface="宋体" panose="02010600030101010101" pitchFamily="2" charset="-122"/>
                <a:cs typeface="Arial Unicode MS" pitchFamily="34" charset="-122"/>
              </a:rPr>
              <a:t>是客户端和服务器之间的一个连接，连接创建的细节被隐藏了。这个连接提供了一个安全的数据传输通道，这是</a:t>
            </a:r>
            <a:r>
              <a:rPr lang="zh-CN" altLang="en-US" sz="1800" dirty="0" smtClean="0">
                <a:ea typeface="宋体" panose="02010600030101010101" pitchFamily="2" charset="-122"/>
                <a:cs typeface="Arial Unicode MS" pitchFamily="34" charset="-122"/>
              </a:rPr>
              <a:t>因为 </a:t>
            </a:r>
            <a:r>
              <a:rPr lang="en-US" altLang="zh-CN" sz="1800" dirty="0" smtClean="0">
                <a:ea typeface="宋体" panose="02010600030101010101" pitchFamily="2" charset="-122"/>
                <a:cs typeface="Arial Unicode MS" pitchFamily="34" charset="-122"/>
              </a:rPr>
              <a:t>TCP </a:t>
            </a:r>
            <a:r>
              <a:rPr lang="zh-CN" altLang="en-US" sz="1800" dirty="0" smtClean="0">
                <a:ea typeface="宋体" panose="02010600030101010101" pitchFamily="2" charset="-122"/>
                <a:cs typeface="Arial Unicode MS" pitchFamily="34" charset="-122"/>
              </a:rPr>
              <a:t>协议</a:t>
            </a:r>
            <a:r>
              <a:rPr lang="zh-CN" altLang="en-US" sz="1800" dirty="0">
                <a:ea typeface="宋体" panose="02010600030101010101" pitchFamily="2" charset="-122"/>
                <a:cs typeface="Arial Unicode MS" pitchFamily="34" charset="-122"/>
              </a:rPr>
              <a:t>可以解决数据在传送过程中的丢失、损坏、重复、乱序以及网络拥挤等问题，它保证数据可靠的传送。</a:t>
            </a:r>
            <a:endParaRPr lang="zh-CN" altLang="en-US" sz="1800" dirty="0">
              <a:ea typeface="宋体" panose="02010600030101010101" pitchFamily="2" charset="-122"/>
              <a:cs typeface="Arial Unicode MS" pitchFamily="34" charset="-122"/>
            </a:endParaRPr>
          </a:p>
          <a:p>
            <a:pPr>
              <a:buFont typeface="Wingdings" panose="05000000000000000000" pitchFamily="2" charset="2"/>
              <a:buChar char="l"/>
            </a:pPr>
            <a:r>
              <a:rPr lang="zh-CN" altLang="en-US" sz="1800" dirty="0" smtClean="0">
                <a:ea typeface="宋体" panose="02010600030101010101" pitchFamily="2" charset="-122"/>
                <a:cs typeface="Arial Unicode MS" pitchFamily="34" charset="-122"/>
              </a:rPr>
              <a:t>类 </a:t>
            </a:r>
            <a:r>
              <a:rPr lang="en-US" altLang="zh-CN" sz="1800" dirty="0" smtClean="0">
                <a:ea typeface="宋体" panose="02010600030101010101" pitchFamily="2" charset="-122"/>
                <a:cs typeface="Arial Unicode MS" pitchFamily="34" charset="-122"/>
              </a:rPr>
              <a:t>URL </a:t>
            </a:r>
            <a:r>
              <a:rPr lang="zh-CN" altLang="en-US" sz="1800" dirty="0" smtClean="0">
                <a:ea typeface="宋体" panose="02010600030101010101" pitchFamily="2" charset="-122"/>
                <a:cs typeface="Arial Unicode MS" pitchFamily="34" charset="-122"/>
              </a:rPr>
              <a:t>和 </a:t>
            </a:r>
            <a:r>
              <a:rPr lang="en-US" altLang="zh-CN" sz="1800" dirty="0" err="1" smtClean="0">
                <a:ea typeface="宋体" panose="02010600030101010101" pitchFamily="2" charset="-122"/>
                <a:cs typeface="Arial Unicode MS" pitchFamily="34" charset="-122"/>
              </a:rPr>
              <a:t>URLConnection</a:t>
            </a:r>
            <a:r>
              <a:rPr lang="en-US" altLang="zh-CN" sz="1800" dirty="0" smtClean="0">
                <a:ea typeface="宋体" panose="02010600030101010101" pitchFamily="2" charset="-122"/>
                <a:cs typeface="Arial Unicode MS" pitchFamily="34" charset="-122"/>
              </a:rPr>
              <a:t> </a:t>
            </a:r>
            <a:r>
              <a:rPr lang="zh-CN" altLang="en-US" sz="1800" dirty="0" smtClean="0">
                <a:ea typeface="宋体" panose="02010600030101010101" pitchFamily="2" charset="-122"/>
                <a:cs typeface="Arial Unicode MS" pitchFamily="34" charset="-122"/>
              </a:rPr>
              <a:t>提供</a:t>
            </a:r>
            <a:r>
              <a:rPr lang="zh-CN" altLang="en-US" sz="1800" dirty="0">
                <a:ea typeface="宋体" panose="02010600030101010101" pitchFamily="2" charset="-122"/>
                <a:cs typeface="Arial Unicode MS" pitchFamily="34" charset="-122"/>
              </a:rPr>
              <a:t>了最高级网络应用。</a:t>
            </a:r>
            <a:r>
              <a:rPr lang="en-US" altLang="zh-CN" sz="1800" dirty="0" smtClean="0">
                <a:ea typeface="宋体" panose="02010600030101010101" pitchFamily="2" charset="-122"/>
                <a:cs typeface="Arial Unicode MS" pitchFamily="34" charset="-122"/>
              </a:rPr>
              <a:t>URL </a:t>
            </a:r>
            <a:r>
              <a:rPr lang="zh-CN" altLang="en-US" sz="1800" dirty="0" smtClean="0">
                <a:ea typeface="宋体" panose="02010600030101010101" pitchFamily="2" charset="-122"/>
                <a:cs typeface="Arial Unicode MS" pitchFamily="34" charset="-122"/>
              </a:rPr>
              <a:t>的</a:t>
            </a:r>
            <a:r>
              <a:rPr lang="zh-CN" altLang="en-US" sz="1800" dirty="0">
                <a:ea typeface="宋体" panose="02010600030101010101" pitchFamily="2" charset="-122"/>
                <a:cs typeface="Arial Unicode MS" pitchFamily="34" charset="-122"/>
              </a:rPr>
              <a:t>网络资源的位置来同一</a:t>
            </a:r>
            <a:r>
              <a:rPr lang="zh-CN" altLang="en-US" sz="1800" dirty="0" smtClean="0">
                <a:ea typeface="宋体" panose="02010600030101010101" pitchFamily="2" charset="-122"/>
                <a:cs typeface="Arial Unicode MS" pitchFamily="34" charset="-122"/>
              </a:rPr>
              <a:t>表示 </a:t>
            </a:r>
            <a:r>
              <a:rPr lang="en-US" altLang="zh-CN" sz="1800" dirty="0" smtClean="0">
                <a:ea typeface="宋体" panose="02010600030101010101" pitchFamily="2" charset="-122"/>
                <a:cs typeface="Arial Unicode MS" pitchFamily="34" charset="-122"/>
              </a:rPr>
              <a:t>Internet </a:t>
            </a:r>
            <a:r>
              <a:rPr lang="zh-CN" altLang="en-US" sz="1800" dirty="0" smtClean="0">
                <a:ea typeface="宋体" panose="02010600030101010101" pitchFamily="2" charset="-122"/>
                <a:cs typeface="Arial Unicode MS" pitchFamily="34" charset="-122"/>
              </a:rPr>
              <a:t>上</a:t>
            </a:r>
            <a:r>
              <a:rPr lang="zh-CN" altLang="en-US" sz="1800" dirty="0">
                <a:ea typeface="宋体" panose="02010600030101010101" pitchFamily="2" charset="-122"/>
                <a:cs typeface="Arial Unicode MS" pitchFamily="34" charset="-122"/>
              </a:rPr>
              <a:t>各种网络资源。通过</a:t>
            </a:r>
            <a:r>
              <a:rPr lang="en-US" altLang="zh-CN" sz="1800" dirty="0">
                <a:ea typeface="宋体" panose="02010600030101010101" pitchFamily="2" charset="-122"/>
                <a:cs typeface="Arial Unicode MS" pitchFamily="34" charset="-122"/>
              </a:rPr>
              <a:t>URL</a:t>
            </a:r>
            <a:r>
              <a:rPr lang="zh-CN" altLang="en-US" sz="1800" dirty="0">
                <a:ea typeface="宋体" panose="02010600030101010101" pitchFamily="2" charset="-122"/>
                <a:cs typeface="Arial Unicode MS" pitchFamily="34" charset="-122"/>
              </a:rPr>
              <a:t>对象可以创建当前应用程序</a:t>
            </a:r>
            <a:r>
              <a:rPr lang="zh-CN" altLang="en-US" sz="1800" dirty="0" smtClean="0">
                <a:ea typeface="宋体" panose="02010600030101010101" pitchFamily="2" charset="-122"/>
                <a:cs typeface="Arial Unicode MS" pitchFamily="34" charset="-122"/>
              </a:rPr>
              <a:t>和 </a:t>
            </a:r>
            <a:r>
              <a:rPr lang="en-US" altLang="zh-CN" sz="1800" dirty="0" smtClean="0">
                <a:ea typeface="宋体" panose="02010600030101010101" pitchFamily="2" charset="-122"/>
                <a:cs typeface="Arial Unicode MS" pitchFamily="34" charset="-122"/>
              </a:rPr>
              <a:t>URL </a:t>
            </a:r>
            <a:r>
              <a:rPr lang="zh-CN" altLang="en-US" sz="1800" dirty="0" smtClean="0">
                <a:ea typeface="宋体" panose="02010600030101010101" pitchFamily="2" charset="-122"/>
                <a:cs typeface="Arial Unicode MS" pitchFamily="34" charset="-122"/>
              </a:rPr>
              <a:t>表示</a:t>
            </a:r>
            <a:r>
              <a:rPr lang="zh-CN" altLang="en-US" sz="1800" dirty="0">
                <a:ea typeface="宋体" panose="02010600030101010101" pitchFamily="2" charset="-122"/>
                <a:cs typeface="Arial Unicode MS" pitchFamily="34" charset="-122"/>
              </a:rPr>
              <a:t>的网络资源之间的连接，这样当前程序就可以读取网络资源数据，或者把自己的数据传送到网络上去。</a:t>
            </a:r>
            <a:endParaRPr lang="zh-CN" altLang="en-US" sz="1800" dirty="0">
              <a:ea typeface="宋体" panose="02010600030101010101" pitchFamily="2" charset="-122"/>
              <a:cs typeface="Arial Unicode MS" pitchFamily="34" charset="-122"/>
            </a:endParaRPr>
          </a:p>
          <a:p>
            <a:endParaRPr lang="zh-CN" altLang="en-US" sz="1800" dirty="0">
              <a:ea typeface="宋体" panose="02010600030101010101" pitchFamily="2" charset="-122"/>
              <a:cs typeface="Arial Unicode MS"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hkstart\Desktop\2786001_214320925000_2.jpg"/>
          <p:cNvPicPr>
            <a:picLocks noChangeAspect="1" noChangeArrowheads="1"/>
          </p:cNvPicPr>
          <p:nvPr/>
        </p:nvPicPr>
        <p:blipFill rotWithShape="1">
          <a:blip r:embed="rId1">
            <a:extLst>
              <a:ext uri="{28A0092B-C50C-407E-A947-70E740481C1C}">
                <a14:useLocalDpi xmlns:a14="http://schemas.microsoft.com/office/drawing/2010/main" val="0"/>
              </a:ext>
            </a:extLst>
          </a:blip>
          <a:srcRect t="8704" b="3132"/>
          <a:stretch>
            <a:fillRect/>
          </a:stretch>
        </p:blipFill>
        <p:spPr bwMode="auto">
          <a:xfrm>
            <a:off x="2483768" y="908720"/>
            <a:ext cx="6408712" cy="565017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5536" y="5877272"/>
            <a:ext cx="1944216" cy="461665"/>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地球村</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16-2 </a:t>
            </a:r>
            <a:r>
              <a:rPr lang="zh-CN" altLang="en-US" sz="4800" smtClean="0">
                <a:solidFill>
                  <a:schemeClr val="bg1"/>
                </a:solidFill>
                <a:ea typeface="隶书" panose="02010509060101010101" pitchFamily="49" charset="-122"/>
              </a:rPr>
              <a:t>网络通信要素</a:t>
            </a:r>
            <a:endParaRPr lang="zh-CN" altLang="en-US" sz="4800" dirty="0">
              <a:solidFill>
                <a:schemeClr val="bg1"/>
              </a:solidFill>
              <a:ea typeface="隶书" panose="020105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916832"/>
            <a:ext cx="8496944" cy="3259354"/>
          </a:xfrm>
          <a:prstGeom prst="rect">
            <a:avLst/>
          </a:prstGeom>
          <a:noFill/>
        </p:spPr>
        <p:txBody>
          <a:bodyPr wrap="square" rtlCol="0">
            <a:spAutoFit/>
          </a:bodyPr>
          <a:lstStyle/>
          <a:p>
            <a:pPr>
              <a:lnSpc>
                <a:spcPct val="110000"/>
              </a:lnSpc>
              <a:buFont typeface="Wingdings" panose="05000000000000000000" pitchFamily="2" charset="2"/>
              <a:buChar char="l"/>
            </a:pPr>
            <a:r>
              <a:rPr lang="zh-CN" altLang="en-US" sz="2800" b="1" dirty="0">
                <a:ea typeface="宋体" panose="02010600030101010101" pitchFamily="2" charset="-122"/>
                <a:cs typeface="Arial Unicode MS" pitchFamily="34" charset="-122"/>
              </a:rPr>
              <a:t>如何实现网络中的主机互相通信：</a:t>
            </a:r>
            <a:endParaRPr lang="en-US" altLang="zh-CN" sz="2800" b="1" dirty="0">
              <a:ea typeface="宋体" panose="02010600030101010101" pitchFamily="2" charset="-122"/>
              <a:cs typeface="Arial Unicode MS" pitchFamily="34" charset="-122"/>
            </a:endParaRPr>
          </a:p>
          <a:p>
            <a:pPr lvl="1">
              <a:lnSpc>
                <a:spcPct val="110000"/>
              </a:lnSpc>
              <a:spcBef>
                <a:spcPts val="1800"/>
              </a:spcBef>
              <a:buFont typeface="Wingdings" panose="05000000000000000000" pitchFamily="2" charset="2"/>
              <a:buChar char="Ø"/>
            </a:pPr>
            <a:r>
              <a:rPr lang="zh-CN" altLang="en-US" sz="2400" b="1" dirty="0">
                <a:solidFill>
                  <a:srgbClr val="FF0000"/>
                </a:solidFill>
                <a:ea typeface="宋体" panose="02010600030101010101" pitchFamily="2" charset="-122"/>
                <a:cs typeface="Arial Unicode MS" pitchFamily="34" charset="-122"/>
              </a:rPr>
              <a:t>通信双方地址</a:t>
            </a:r>
            <a:r>
              <a:rPr lang="zh-CN" altLang="en-US" sz="2400" dirty="0">
                <a:ea typeface="宋体" panose="02010600030101010101" pitchFamily="2" charset="-122"/>
                <a:cs typeface="Arial Unicode MS" pitchFamily="34" charset="-122"/>
              </a:rPr>
              <a:t> </a:t>
            </a:r>
            <a:endParaRPr lang="en-US" altLang="zh-CN" sz="2400" dirty="0">
              <a:ea typeface="宋体" panose="02010600030101010101" pitchFamily="2" charset="-122"/>
              <a:cs typeface="Arial Unicode MS" pitchFamily="34" charset="-122"/>
            </a:endParaRPr>
          </a:p>
          <a:p>
            <a:pPr lvl="1">
              <a:lnSpc>
                <a:spcPct val="110000"/>
              </a:lnSpc>
              <a:spcBef>
                <a:spcPts val="1200"/>
              </a:spcBef>
              <a:buFont typeface="Wingdings" panose="05000000000000000000" pitchFamily="2" charset="2"/>
              <a:buChar char="Ø"/>
            </a:pPr>
            <a:r>
              <a:rPr lang="zh-CN" altLang="en-US" sz="2400" b="1" dirty="0">
                <a:solidFill>
                  <a:srgbClr val="FF0000"/>
                </a:solidFill>
                <a:ea typeface="宋体" panose="02010600030101010101" pitchFamily="2" charset="-122"/>
                <a:cs typeface="Arial Unicode MS" pitchFamily="34" charset="-122"/>
              </a:rPr>
              <a:t>一定的</a:t>
            </a:r>
            <a:r>
              <a:rPr lang="zh-CN" altLang="en-US" sz="2400" b="1" dirty="0" smtClean="0">
                <a:solidFill>
                  <a:srgbClr val="FF0000"/>
                </a:solidFill>
                <a:ea typeface="宋体" panose="02010600030101010101" pitchFamily="2" charset="-122"/>
                <a:cs typeface="Arial Unicode MS" pitchFamily="34" charset="-122"/>
              </a:rPr>
              <a:t>规则</a:t>
            </a:r>
            <a:r>
              <a:rPr lang="zh-CN" altLang="en-US" sz="2400" dirty="0" smtClean="0">
                <a:ea typeface="宋体" panose="02010600030101010101" pitchFamily="2" charset="-122"/>
                <a:cs typeface="Arial Unicode MS" pitchFamily="34" charset="-122"/>
              </a:rPr>
              <a:t>（有</a:t>
            </a:r>
            <a:r>
              <a:rPr lang="zh-CN" altLang="en-US" sz="2400" dirty="0">
                <a:ea typeface="宋体" panose="02010600030101010101" pitchFamily="2" charset="-122"/>
                <a:cs typeface="Arial Unicode MS" pitchFamily="34" charset="-122"/>
              </a:rPr>
              <a:t>两套参考</a:t>
            </a:r>
            <a:r>
              <a:rPr lang="zh-CN" altLang="en-US" sz="2400" dirty="0" smtClean="0">
                <a:ea typeface="宋体" panose="02010600030101010101" pitchFamily="2" charset="-122"/>
                <a:cs typeface="Arial Unicode MS" pitchFamily="34" charset="-122"/>
              </a:rPr>
              <a:t>模型）</a:t>
            </a:r>
            <a:endParaRPr lang="en-US" altLang="zh-CN" sz="2400" dirty="0">
              <a:ea typeface="宋体" panose="02010600030101010101" pitchFamily="2" charset="-122"/>
              <a:cs typeface="Arial Unicode MS" pitchFamily="34" charset="-122"/>
            </a:endParaRPr>
          </a:p>
          <a:p>
            <a:pPr marL="1257300" lvl="2" indent="-342900">
              <a:lnSpc>
                <a:spcPct val="110000"/>
              </a:lnSpc>
              <a:buFont typeface="Wingdings" panose="05000000000000000000" pitchFamily="2" charset="2"/>
              <a:buChar char="ü"/>
            </a:pPr>
            <a:r>
              <a:rPr lang="en-US" altLang="zh-CN" sz="2400" dirty="0">
                <a:solidFill>
                  <a:srgbClr val="0000FF"/>
                </a:solidFill>
                <a:ea typeface="宋体" panose="02010600030101010101" pitchFamily="2" charset="-122"/>
                <a:cs typeface="Arial Unicode MS" pitchFamily="34" charset="-122"/>
              </a:rPr>
              <a:t>OSI</a:t>
            </a:r>
            <a:r>
              <a:rPr lang="zh-CN" altLang="en-US" sz="2400" dirty="0">
                <a:solidFill>
                  <a:srgbClr val="0000FF"/>
                </a:solidFill>
                <a:ea typeface="宋体" panose="02010600030101010101" pitchFamily="2" charset="-122"/>
                <a:cs typeface="Arial Unicode MS" pitchFamily="34" charset="-122"/>
              </a:rPr>
              <a:t>参考模型</a:t>
            </a:r>
            <a:r>
              <a:rPr lang="zh-CN" altLang="en-US" sz="2400" dirty="0">
                <a:ea typeface="宋体" panose="02010600030101010101" pitchFamily="2" charset="-122"/>
                <a:cs typeface="Arial Unicode MS" pitchFamily="34" charset="-122"/>
              </a:rPr>
              <a:t>：模型过于理想化，未能在因特网上进行广泛推广</a:t>
            </a:r>
            <a:endParaRPr lang="en-US" altLang="zh-CN" sz="2400" dirty="0">
              <a:ea typeface="宋体" panose="02010600030101010101" pitchFamily="2" charset="-122"/>
              <a:cs typeface="Arial Unicode MS" pitchFamily="34" charset="-122"/>
            </a:endParaRPr>
          </a:p>
          <a:p>
            <a:pPr marL="1257300" lvl="2" indent="-342900">
              <a:lnSpc>
                <a:spcPct val="110000"/>
              </a:lnSpc>
              <a:buFont typeface="Wingdings" panose="05000000000000000000" pitchFamily="2" charset="2"/>
              <a:buChar char="ü"/>
            </a:pPr>
            <a:r>
              <a:rPr lang="en-US" altLang="zh-CN" sz="2400" dirty="0">
                <a:solidFill>
                  <a:srgbClr val="0000FF"/>
                </a:solidFill>
                <a:ea typeface="宋体" panose="02010600030101010101" pitchFamily="2" charset="-122"/>
                <a:cs typeface="Arial Unicode MS" pitchFamily="34" charset="-122"/>
              </a:rPr>
              <a:t>TCP/IP</a:t>
            </a:r>
            <a:r>
              <a:rPr lang="zh-CN" altLang="en-US" sz="2400" dirty="0">
                <a:solidFill>
                  <a:srgbClr val="0000FF"/>
                </a:solidFill>
                <a:ea typeface="宋体" panose="02010600030101010101" pitchFamily="2" charset="-122"/>
                <a:cs typeface="Arial Unicode MS" pitchFamily="34" charset="-122"/>
              </a:rPr>
              <a:t>参考模型</a:t>
            </a:r>
            <a:r>
              <a:rPr lang="en-US" altLang="zh-CN" sz="2400" dirty="0">
                <a:solidFill>
                  <a:srgbClr val="0000FF"/>
                </a:solidFill>
                <a:ea typeface="宋体" panose="02010600030101010101" pitchFamily="2" charset="-122"/>
                <a:cs typeface="Arial Unicode MS" pitchFamily="34" charset="-122"/>
              </a:rPr>
              <a:t>(</a:t>
            </a:r>
            <a:r>
              <a:rPr lang="zh-CN" altLang="en-US" sz="2400" dirty="0">
                <a:solidFill>
                  <a:srgbClr val="0000FF"/>
                </a:solidFill>
                <a:ea typeface="宋体" panose="02010600030101010101" pitchFamily="2" charset="-122"/>
                <a:cs typeface="Arial Unicode MS" pitchFamily="34" charset="-122"/>
              </a:rPr>
              <a:t>或</a:t>
            </a:r>
            <a:r>
              <a:rPr lang="en-US" altLang="zh-CN" sz="2400" dirty="0">
                <a:solidFill>
                  <a:srgbClr val="0000FF"/>
                </a:solidFill>
                <a:ea typeface="宋体" panose="02010600030101010101" pitchFamily="2" charset="-122"/>
                <a:cs typeface="Arial Unicode MS" pitchFamily="34" charset="-122"/>
              </a:rPr>
              <a:t>TCP/IP</a:t>
            </a:r>
            <a:r>
              <a:rPr lang="zh-CN" altLang="en-US" sz="2400" dirty="0">
                <a:solidFill>
                  <a:srgbClr val="0000FF"/>
                </a:solidFill>
                <a:ea typeface="宋体" panose="02010600030101010101" pitchFamily="2" charset="-122"/>
                <a:cs typeface="Arial Unicode MS" pitchFamily="34" charset="-122"/>
              </a:rPr>
              <a:t>协议</a:t>
            </a:r>
            <a:r>
              <a:rPr lang="en-US" altLang="zh-CN" sz="2400" dirty="0">
                <a:solidFill>
                  <a:srgbClr val="0000FF"/>
                </a:solidFill>
                <a:ea typeface="宋体" panose="02010600030101010101" pitchFamily="2" charset="-122"/>
                <a:cs typeface="Arial Unicode MS" pitchFamily="34" charset="-122"/>
              </a:rPr>
              <a:t>)</a:t>
            </a:r>
            <a:r>
              <a:rPr lang="zh-CN" altLang="en-US" sz="2400" dirty="0">
                <a:ea typeface="宋体" panose="02010600030101010101" pitchFamily="2" charset="-122"/>
                <a:cs typeface="Arial Unicode MS" pitchFamily="34" charset="-122"/>
              </a:rPr>
              <a:t>：事实上的国际标准。</a:t>
            </a:r>
            <a:endParaRPr lang="zh-CN" altLang="en-US" sz="2400" dirty="0">
              <a:ea typeface="宋体" panose="02010600030101010101" pitchFamily="2" charset="-122"/>
              <a:cs typeface="Arial Unicode MS" pitchFamily="34" charset="-122"/>
            </a:endParaRPr>
          </a:p>
          <a:p>
            <a:endParaRPr lang="zh-CN" altLang="en-US" dirty="0"/>
          </a:p>
        </p:txBody>
      </p:sp>
      <p:sp>
        <p:nvSpPr>
          <p:cNvPr id="5" name="Rectangle 2"/>
          <p:cNvSpPr>
            <a:spLocks noGrp="1" noChangeArrowheads="1"/>
          </p:cNvSpPr>
          <p:nvPr>
            <p:ph type="title"/>
          </p:nvPr>
        </p:nvSpPr>
        <p:spPr>
          <a:xfrm>
            <a:off x="2987824" y="836712"/>
            <a:ext cx="3682752" cy="710952"/>
          </a:xfrm>
        </p:spPr>
        <p:txBody>
          <a:bodyPr/>
          <a:lstStyle/>
          <a:p>
            <a:r>
              <a:rPr lang="zh-CN" altLang="en-US" b="1" smtClean="0">
                <a:latin typeface="宋体" panose="02010600030101010101" pitchFamily="2" charset="-122"/>
                <a:ea typeface="宋体" panose="02010600030101010101" pitchFamily="2" charset="-122"/>
                <a:cs typeface="Arial Unicode MS" pitchFamily="34" charset="-122"/>
              </a:rPr>
              <a:t>网络通信要素 </a:t>
            </a:r>
            <a:endParaRPr lang="zh-CN" altLang="en-US" b="1" dirty="0">
              <a:latin typeface="宋体" panose="02010600030101010101" pitchFamily="2" charset="-122"/>
              <a:ea typeface="宋体" panose="02010600030101010101" pitchFamily="2" charset="-122"/>
              <a:cs typeface="Arial Unicode MS" pitchFamily="34" charset="-122"/>
            </a:endParaRPr>
          </a:p>
        </p:txBody>
      </p:sp>
    </p:spTree>
  </p:cSld>
  <p:clrMapOvr>
    <a:masterClrMapping/>
  </p:clrMapOvr>
</p:sld>
</file>

<file path=ppt/tags/tag1.xml><?xml version="1.0" encoding="utf-8"?>
<p:tagLst xmlns:p="http://schemas.openxmlformats.org/presentationml/2006/main">
  <p:tag name="TIMING" val="|7.2"/>
</p:tagLst>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40000"/>
            <a:lumOff val="6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0</TotalTime>
  <Words>11833</Words>
  <Application>WPS 演示</Application>
  <PresentationFormat>全屏显示(4:3)</PresentationFormat>
  <Paragraphs>746</Paragraphs>
  <Slides>62</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62</vt:i4>
      </vt:variant>
    </vt:vector>
  </HeadingPairs>
  <TitlesOfParts>
    <vt:vector size="73" baseType="lpstr">
      <vt:lpstr>Arial</vt:lpstr>
      <vt:lpstr>宋体</vt:lpstr>
      <vt:lpstr>Wingdings</vt:lpstr>
      <vt:lpstr>楷体</vt:lpstr>
      <vt:lpstr>Times New Roman</vt:lpstr>
      <vt:lpstr>Courier New</vt:lpstr>
      <vt:lpstr>Arial Unicode MS</vt:lpstr>
      <vt:lpstr>隶书</vt:lpstr>
      <vt:lpstr>微软雅黑</vt:lpstr>
      <vt:lpstr>Calibri</vt:lpstr>
      <vt:lpstr>PPT模板</vt:lpstr>
      <vt:lpstr>第16章 网络编程</vt:lpstr>
      <vt:lpstr>PowerPoint 演示文稿</vt:lpstr>
      <vt:lpstr>PowerPoint 演示文稿</vt:lpstr>
      <vt:lpstr>PowerPoint 演示文稿</vt:lpstr>
      <vt:lpstr>网络编程概述</vt:lpstr>
      <vt:lpstr>网络基础 </vt:lpstr>
      <vt:lpstr>PowerPoint 演示文稿</vt:lpstr>
      <vt:lpstr>PowerPoint 演示文稿</vt:lpstr>
      <vt:lpstr>网络通信要素 </vt:lpstr>
      <vt:lpstr>网络通信协议</vt:lpstr>
      <vt:lpstr>PowerPoint 演示文稿</vt:lpstr>
      <vt:lpstr>PowerPoint 演示文稿</vt:lpstr>
      <vt:lpstr>通讯要素1：IP 和 端口号</vt:lpstr>
      <vt:lpstr>PowerPoint 演示文稿</vt:lpstr>
      <vt:lpstr>InetAddress类 </vt:lpstr>
      <vt:lpstr>PowerPoint 演示文稿</vt:lpstr>
      <vt:lpstr>InetAdress类</vt:lpstr>
      <vt:lpstr>PowerPoint 演示文稿</vt:lpstr>
      <vt:lpstr>PowerPoint 演示文稿</vt:lpstr>
      <vt:lpstr>通讯要素2：网络通信协议</vt:lpstr>
      <vt:lpstr>TCP/IP协议簇 </vt:lpstr>
      <vt:lpstr>TCP 和 UDP</vt:lpstr>
      <vt:lpstr>PowerPoint 演示文稿</vt:lpstr>
      <vt:lpstr>PowerPoint 演示文稿</vt:lpstr>
      <vt:lpstr>Socket类的常用方法</vt:lpstr>
      <vt:lpstr>ServerSocket类的常用方法</vt:lpstr>
      <vt:lpstr>基于Socket的TCP编程</vt:lpstr>
      <vt:lpstr>客户端创建Socket对象</vt:lpstr>
      <vt:lpstr>基于Socket的TCP编程</vt:lpstr>
      <vt:lpstr>服务器建立 ServerSocket 对象</vt:lpstr>
      <vt:lpstr>例 题</vt:lpstr>
      <vt:lpstr>练  习</vt:lpstr>
      <vt:lpstr>客户端—服务端</vt:lpstr>
      <vt:lpstr>PowerPoint 演示文稿</vt:lpstr>
      <vt:lpstr>UDP网络通信</vt:lpstr>
      <vt:lpstr>UDP网络通信</vt:lpstr>
      <vt:lpstr>PowerPoint 演示文稿</vt:lpstr>
      <vt:lpstr>PowerPoint 演示文稿</vt:lpstr>
      <vt:lpstr>PowerPoint 演示文稿</vt:lpstr>
      <vt:lpstr>阻塞式与非阻塞式</vt:lpstr>
      <vt:lpstr>PowerPoint 演示文稿</vt:lpstr>
      <vt:lpstr>PowerPoint 演示文稿</vt:lpstr>
      <vt:lpstr>PowerPoint 演示文稿</vt:lpstr>
      <vt:lpstr>通道 (Channel)</vt:lpstr>
      <vt:lpstr>获取通道的三种方式</vt:lpstr>
      <vt:lpstr>选择器 (Selector)</vt:lpstr>
      <vt:lpstr>SocketChannel</vt:lpstr>
      <vt:lpstr>ServerSocketChannel</vt:lpstr>
      <vt:lpstr>DatagramChannel </vt:lpstr>
      <vt:lpstr>选择器(Selector)的应用</vt:lpstr>
      <vt:lpstr>Selector 的常用方法</vt:lpstr>
      <vt:lpstr>选择键(SelectionKey)</vt:lpstr>
      <vt:lpstr>选择键(SelectionKey)</vt:lpstr>
      <vt:lpstr>PowerPoint 演示文稿</vt:lpstr>
      <vt:lpstr>URL编程</vt:lpstr>
      <vt:lpstr>URL编程</vt:lpstr>
      <vt:lpstr>URL编程</vt:lpstr>
      <vt:lpstr>URL编程</vt:lpstr>
      <vt:lpstr> 针对HTTP协议的URLConnection类</vt:lpstr>
      <vt:lpstr>URLConnection类</vt:lpstr>
      <vt:lpstr>小   结 </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Irene</cp:lastModifiedBy>
  <cp:revision>531</cp:revision>
  <dcterms:created xsi:type="dcterms:W3CDTF">2012-08-05T14:09:00Z</dcterms:created>
  <dcterms:modified xsi:type="dcterms:W3CDTF">2017-09-04T04:04:32Z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