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509" r:id="rId5"/>
    <p:sldId id="339" r:id="rId6"/>
    <p:sldId id="438" r:id="rId7"/>
    <p:sldId id="504" r:id="rId8"/>
    <p:sldId id="342" r:id="rId9"/>
    <p:sldId id="352" r:id="rId10"/>
    <p:sldId id="439" r:id="rId11"/>
    <p:sldId id="440" r:id="rId12"/>
    <p:sldId id="508" r:id="rId13"/>
    <p:sldId id="441" r:id="rId14"/>
    <p:sldId id="443" r:id="rId15"/>
    <p:sldId id="444" r:id="rId16"/>
    <p:sldId id="445" r:id="rId17"/>
    <p:sldId id="446" r:id="rId18"/>
    <p:sldId id="447" r:id="rId19"/>
    <p:sldId id="449" r:id="rId20"/>
    <p:sldId id="450" r:id="rId21"/>
    <p:sldId id="451" r:id="rId22"/>
    <p:sldId id="452" r:id="rId23"/>
    <p:sldId id="453" r:id="rId24"/>
    <p:sldId id="454" r:id="rId25"/>
    <p:sldId id="456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4" r:id="rId42"/>
    <p:sldId id="475" r:id="rId43"/>
    <p:sldId id="507" r:id="rId44"/>
    <p:sldId id="448" r:id="rId45"/>
    <p:sldId id="442" r:id="rId46"/>
    <p:sldId id="476" r:id="rId47"/>
    <p:sldId id="477" r:id="rId48"/>
    <p:sldId id="479" r:id="rId49"/>
    <p:sldId id="257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90" autoAdjust="0"/>
  </p:normalViewPr>
  <p:slideViewPr>
    <p:cSldViewPr>
      <p:cViewPr varScale="1">
        <p:scale>
          <a:sx n="69" d="100"/>
          <a:sy n="69" d="100"/>
        </p:scale>
        <p:origin x="-9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0218-9D36-48A1-A4CD-B02A7552C1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collect(Collector c)——</a:t>
            </a:r>
            <a:r>
              <a:rPr lang="zh-CN" altLang="en-US" smtClean="0"/>
              <a:t>将流转换为其他形式。接收一个 </a:t>
            </a:r>
            <a:r>
              <a:rPr lang="en-US" altLang="zh-CN" smtClean="0"/>
              <a:t>Collector</a:t>
            </a:r>
            <a:r>
              <a:rPr lang="zh-CN" altLang="en-US" smtClean="0"/>
              <a:t>接口的实现，用于给</a:t>
            </a:r>
            <a:r>
              <a:rPr lang="en-US" altLang="zh-CN" smtClean="0"/>
              <a:t>Stream</a:t>
            </a:r>
            <a:r>
              <a:rPr lang="zh-CN" altLang="en-US" smtClean="0"/>
              <a:t>中元素做汇总的方法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虽然这里的类型推断，虽然省了，但是类型检查在编译的时候，仍然是有的。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filter(Predicate p)——</a:t>
            </a:r>
            <a:r>
              <a:rPr lang="zh-CN" altLang="en-US" smtClean="0"/>
              <a:t>接收 </a:t>
            </a:r>
            <a:r>
              <a:rPr lang="en-US" altLang="zh-CN" smtClean="0"/>
              <a:t>Lambda </a:t>
            </a:r>
            <a:r>
              <a:rPr lang="zh-CN" altLang="en-US" smtClean="0"/>
              <a:t>， 从流中排除某些元素。</a:t>
            </a:r>
            <a:endParaRPr lang="zh-CN" altLang="en-US" smtClean="0"/>
          </a:p>
          <a:p>
            <a:r>
              <a:rPr lang="en-US" altLang="zh-CN" smtClean="0"/>
              <a:t>limit(n)——</a:t>
            </a:r>
            <a:r>
              <a:rPr lang="zh-CN" altLang="en-US" smtClean="0"/>
              <a:t>截断流，使其元素不超过给定数量。</a:t>
            </a:r>
            <a:endParaRPr lang="zh-CN" altLang="en-US" smtClean="0"/>
          </a:p>
          <a:p>
            <a:r>
              <a:rPr lang="en-US" altLang="zh-CN" smtClean="0"/>
              <a:t>skip(n) —— </a:t>
            </a:r>
            <a:r>
              <a:rPr lang="zh-CN" altLang="en-US" smtClean="0"/>
              <a:t>跳过元素，返回一个扔掉了前 </a:t>
            </a:r>
            <a:r>
              <a:rPr lang="en-US" altLang="zh-CN" smtClean="0"/>
              <a:t>n </a:t>
            </a:r>
            <a:r>
              <a:rPr lang="zh-CN" altLang="en-US" smtClean="0"/>
              <a:t>个元素的流。若流中元素不足 </a:t>
            </a:r>
            <a:r>
              <a:rPr lang="en-US" altLang="zh-CN" smtClean="0"/>
              <a:t>n </a:t>
            </a:r>
            <a:r>
              <a:rPr lang="zh-CN" altLang="en-US" smtClean="0"/>
              <a:t>个，则返回一个空流。与 </a:t>
            </a:r>
            <a:r>
              <a:rPr lang="en-US" altLang="zh-CN" smtClean="0"/>
              <a:t>limit(n) </a:t>
            </a:r>
            <a:r>
              <a:rPr lang="zh-CN" altLang="en-US" smtClean="0"/>
              <a:t>互补</a:t>
            </a:r>
            <a:endParaRPr lang="zh-CN" altLang="en-US" smtClean="0"/>
          </a:p>
          <a:p>
            <a:r>
              <a:rPr lang="en-US" altLang="zh-CN" smtClean="0"/>
              <a:t>distinct()——</a:t>
            </a:r>
            <a:r>
              <a:rPr lang="zh-CN" altLang="en-US" smtClean="0"/>
              <a:t>筛选，通过流所生成元素的 </a:t>
            </a:r>
            <a:r>
              <a:rPr lang="en-US" altLang="zh-CN" smtClean="0"/>
              <a:t>hashCode() </a:t>
            </a:r>
            <a:r>
              <a:rPr lang="zh-CN" altLang="en-US" smtClean="0"/>
              <a:t>和 </a:t>
            </a:r>
            <a:r>
              <a:rPr lang="en-US" altLang="zh-CN" smtClean="0"/>
              <a:t>equals() </a:t>
            </a:r>
            <a:r>
              <a:rPr lang="zh-CN" altLang="en-US" smtClean="0"/>
              <a:t>去除重复元素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map(Function f)——</a:t>
            </a:r>
            <a:r>
              <a:rPr lang="zh-CN" altLang="en-US" smtClean="0"/>
              <a:t>接收 </a:t>
            </a:r>
            <a:r>
              <a:rPr lang="en-US" altLang="zh-CN" smtClean="0"/>
              <a:t>Lambda</a:t>
            </a:r>
            <a:r>
              <a:rPr lang="zh-CN" altLang="en-US" smtClean="0"/>
              <a:t>，将元素转换成其他形式或提取信息。接收一个函数作为参数，该函数会被应用到每个元素上，</a:t>
            </a:r>
            <a:endParaRPr lang="zh-CN" altLang="en-US" smtClean="0"/>
          </a:p>
          <a:p>
            <a:r>
              <a:rPr lang="zh-CN" altLang="en-US" smtClean="0"/>
              <a:t>     并将其映射成一个新的元素。</a:t>
            </a:r>
            <a:endParaRPr lang="zh-CN" altLang="en-US" smtClean="0"/>
          </a:p>
          <a:p>
            <a:r>
              <a:rPr lang="en-US" altLang="zh-CN" smtClean="0"/>
              <a:t>flatMap(Function f)——</a:t>
            </a:r>
            <a:r>
              <a:rPr lang="zh-CN" altLang="en-US" smtClean="0"/>
              <a:t>接收一个函数作为参数，将流中的每个值都换成另一个流，然后把所有流连接成一个流。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sorted()——</a:t>
            </a:r>
            <a:r>
              <a:rPr lang="zh-CN" altLang="en-US" smtClean="0"/>
              <a:t>自然排序</a:t>
            </a:r>
            <a:endParaRPr lang="zh-CN" altLang="en-US" smtClean="0"/>
          </a:p>
          <a:p>
            <a:r>
              <a:rPr lang="en-US" altLang="zh-CN" smtClean="0"/>
              <a:t>sorted(Comparator com)——</a:t>
            </a:r>
            <a:r>
              <a:rPr lang="zh-CN" altLang="en-US" smtClean="0"/>
              <a:t>定制排序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allMatch(Predicate p)——</a:t>
            </a:r>
            <a:r>
              <a:rPr lang="zh-CN" altLang="en-US" smtClean="0"/>
              <a:t>检查是否匹配所有元素</a:t>
            </a:r>
            <a:endParaRPr lang="zh-CN" altLang="en-US" smtClean="0"/>
          </a:p>
          <a:p>
            <a:r>
              <a:rPr lang="en-US" altLang="zh-CN" smtClean="0"/>
              <a:t>anyMatch(Predicate p)——</a:t>
            </a:r>
            <a:r>
              <a:rPr lang="zh-CN" altLang="en-US" smtClean="0"/>
              <a:t>检查是否至少匹配一个元素</a:t>
            </a:r>
            <a:endParaRPr lang="zh-CN" altLang="en-US" smtClean="0"/>
          </a:p>
          <a:p>
            <a:r>
              <a:rPr lang="en-US" altLang="zh-CN" smtClean="0"/>
              <a:t>noneMatch(Predicate p)——</a:t>
            </a:r>
            <a:r>
              <a:rPr lang="zh-CN" altLang="en-US" smtClean="0"/>
              <a:t>检查是否没有匹配的元素</a:t>
            </a:r>
            <a:endParaRPr lang="zh-CN" altLang="en-US" smtClean="0"/>
          </a:p>
          <a:p>
            <a:r>
              <a:rPr lang="en-US" altLang="zh-CN" smtClean="0"/>
              <a:t>findFirst——</a:t>
            </a:r>
            <a:r>
              <a:rPr lang="zh-CN" altLang="en-US" smtClean="0"/>
              <a:t>返回第一个元素</a:t>
            </a:r>
            <a:endParaRPr lang="zh-CN" altLang="en-US" smtClean="0"/>
          </a:p>
          <a:p>
            <a:r>
              <a:rPr lang="en-US" altLang="zh-CN" smtClean="0"/>
              <a:t>findAny——</a:t>
            </a:r>
            <a:r>
              <a:rPr lang="zh-CN" altLang="en-US" smtClean="0"/>
              <a:t>返回当前流中的任意元素</a:t>
            </a:r>
            <a:endParaRPr lang="zh-CN" altLang="en-US" smtClean="0"/>
          </a:p>
          <a:p>
            <a:r>
              <a:rPr lang="en-US" altLang="zh-CN" smtClean="0"/>
              <a:t>count——</a:t>
            </a:r>
            <a:r>
              <a:rPr lang="zh-CN" altLang="en-US" smtClean="0"/>
              <a:t>返回流中元素的总个数</a:t>
            </a:r>
            <a:endParaRPr lang="zh-CN" altLang="en-US" smtClean="0"/>
          </a:p>
          <a:p>
            <a:r>
              <a:rPr lang="en-US" altLang="zh-CN" smtClean="0"/>
              <a:t>max(Comparator c)——</a:t>
            </a:r>
            <a:r>
              <a:rPr lang="zh-CN" altLang="en-US" smtClean="0"/>
              <a:t>返回流中最大值</a:t>
            </a:r>
            <a:endParaRPr lang="zh-CN" altLang="en-US" smtClean="0"/>
          </a:p>
          <a:p>
            <a:r>
              <a:rPr lang="en-US" altLang="zh-CN" smtClean="0"/>
              <a:t>min(Comparator c)——</a:t>
            </a:r>
            <a:r>
              <a:rPr lang="zh-CN" altLang="en-US" smtClean="0"/>
              <a:t>返回流中最小值</a:t>
            </a:r>
            <a:endParaRPr lang="zh-CN" altLang="en-US" smtClean="0"/>
          </a:p>
          <a:p>
            <a:r>
              <a:rPr lang="en-US" altLang="zh-CN" smtClean="0"/>
              <a:t>forEach(Consumer c)——</a:t>
            </a:r>
            <a:r>
              <a:rPr lang="zh-CN" altLang="en-US" smtClean="0"/>
              <a:t>内部迭代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reduce(T identity, BinaryOperator)——</a:t>
            </a:r>
            <a:r>
              <a:rPr lang="zh-CN" altLang="en-US" smtClean="0"/>
              <a:t>可以将流中元素反复结合起来，得到一个值。返回 </a:t>
            </a:r>
            <a:r>
              <a:rPr lang="en-US" altLang="zh-CN" smtClean="0"/>
              <a:t>T  </a:t>
            </a:r>
            <a:endParaRPr lang="en-US" altLang="zh-CN" smtClean="0"/>
          </a:p>
          <a:p>
            <a:r>
              <a:rPr lang="en-US" altLang="zh-CN" smtClean="0"/>
              <a:t>reduce(BinaryOperator) ——</a:t>
            </a:r>
            <a:r>
              <a:rPr lang="zh-CN" altLang="en-US" smtClean="0"/>
              <a:t>可以将流中元素反复结合起来，得到一个值。返回 </a:t>
            </a:r>
            <a:r>
              <a:rPr lang="en-US" altLang="zh-CN" smtClean="0"/>
              <a:t>Optional&lt;T&gt;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496" y="2060848"/>
            <a:ext cx="8964488" cy="2592288"/>
          </a:xfrm>
        </p:spPr>
        <p:txBody>
          <a:bodyPr>
            <a:normAutofit fontScale="90000"/>
          </a:bodyPr>
          <a:lstStyle/>
          <a:p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 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Lambda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b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Stream API</a:t>
            </a:r>
            <a:endParaRPr lang="zh-CN" altLang="zh-CN" sz="8000" b="1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613047"/>
            <a:ext cx="9144000" cy="124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讲师：柴林燕</a:t>
            </a:r>
            <a:endParaRPr lang="zh-CN" altLang="en-US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764704"/>
            <a:ext cx="7056784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由一个问题的迭代看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510" y="227687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ea typeface="宋体" panose="02010600030101010101" pitchFamily="2" charset="-122"/>
              </a:rPr>
              <a:t>问题</a:t>
            </a:r>
            <a:r>
              <a:rPr lang="zh-CN" altLang="en-US" sz="2400">
                <a:ea typeface="宋体" panose="02010600030101010101" pitchFamily="2" charset="-122"/>
              </a:rPr>
              <a:t>：针对员工的集合数据，</a:t>
            </a:r>
            <a:r>
              <a:rPr lang="zh-CN" altLang="en-US" sz="2400" smtClean="0">
                <a:ea typeface="宋体" panose="02010600030101010101" pitchFamily="2" charset="-122"/>
              </a:rPr>
              <a:t>有如下的</a:t>
            </a:r>
            <a:r>
              <a:rPr lang="zh-CN" altLang="en-US" sz="2400">
                <a:ea typeface="宋体" panose="02010600030101010101" pitchFamily="2" charset="-122"/>
              </a:rPr>
              <a:t>一些需求，我们考虑如何完成？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z="2400" smtClean="0">
                <a:ea typeface="宋体" panose="02010600030101010101" pitchFamily="2" charset="-122"/>
              </a:rPr>
              <a:t>需求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r>
              <a:rPr lang="zh-CN" altLang="en-US" sz="2400">
                <a:ea typeface="宋体" panose="02010600030101010101" pitchFamily="2" charset="-122"/>
              </a:rPr>
              <a:t>：获取当前公司中员工年龄大于</a:t>
            </a:r>
            <a:r>
              <a:rPr lang="en-US" altLang="zh-CN" sz="2400">
                <a:ea typeface="宋体" panose="02010600030101010101" pitchFamily="2" charset="-122"/>
              </a:rPr>
              <a:t>30</a:t>
            </a:r>
            <a:r>
              <a:rPr lang="zh-CN" altLang="en-US" sz="2400">
                <a:ea typeface="宋体" panose="02010600030101010101" pitchFamily="2" charset="-122"/>
              </a:rPr>
              <a:t>的员工信息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 smtClean="0">
                <a:ea typeface="宋体" panose="02010600030101010101" pitchFamily="2" charset="-122"/>
              </a:rPr>
              <a:t>需求</a:t>
            </a:r>
            <a:r>
              <a:rPr lang="en-US" altLang="zh-CN" sz="2400">
                <a:ea typeface="宋体" panose="02010600030101010101" pitchFamily="2" charset="-122"/>
              </a:rPr>
              <a:t>2</a:t>
            </a:r>
            <a:r>
              <a:rPr lang="zh-CN" altLang="en-US" sz="2400">
                <a:ea typeface="宋体" panose="02010600030101010101" pitchFamily="2" charset="-122"/>
              </a:rPr>
              <a:t>：获取公司中工资大于 </a:t>
            </a:r>
            <a:r>
              <a:rPr lang="en-US" altLang="zh-CN" sz="2400">
                <a:ea typeface="宋体" panose="02010600030101010101" pitchFamily="2" charset="-122"/>
              </a:rPr>
              <a:t>5000 </a:t>
            </a:r>
            <a:r>
              <a:rPr lang="zh-CN" altLang="en-US" sz="2400">
                <a:ea typeface="宋体" panose="02010600030101010101" pitchFamily="2" charset="-122"/>
              </a:rPr>
              <a:t>的员工信息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en-US" altLang="zh-CN" sz="2400" smtClean="0">
                <a:ea typeface="宋体" panose="02010600030101010101" pitchFamily="2" charset="-122"/>
              </a:rPr>
              <a:t>....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表达式在</a:t>
            </a:r>
            <a:r>
              <a:rPr lang="en-US" altLang="zh-CN" sz="2800" smtClean="0">
                <a:ea typeface="宋体" panose="02010600030101010101" pitchFamily="2" charset="-122"/>
              </a:rPr>
              <a:t>Java 8 </a:t>
            </a:r>
            <a:r>
              <a:rPr lang="zh-CN" altLang="zh-CN" sz="2800">
                <a:ea typeface="宋体" panose="02010600030101010101" pitchFamily="2" charset="-122"/>
              </a:rPr>
              <a:t>语言中引入了一个新的语法元素和操作符。这个操作符为 “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>
                <a:ea typeface="宋体" panose="02010600030101010101" pitchFamily="2" charset="-122"/>
              </a:rPr>
              <a:t>” </a:t>
            </a:r>
            <a:r>
              <a:rPr lang="zh-CN" altLang="zh-CN" sz="2800">
                <a:ea typeface="宋体" panose="02010600030101010101" pitchFamily="2" charset="-122"/>
              </a:rPr>
              <a:t>， 该操作符被称为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Lambda </a:t>
            </a:r>
            <a:r>
              <a:rPr lang="zh-CN" altLang="zh-CN" sz="2800">
                <a:solidFill>
                  <a:srgbClr val="0000FF"/>
                </a:solidFill>
                <a:ea typeface="宋体" panose="02010600030101010101" pitchFamily="2" charset="-122"/>
              </a:rPr>
              <a:t>操作符</a:t>
            </a:r>
            <a:r>
              <a:rPr lang="zh-CN" altLang="zh-CN" sz="2800" smtClean="0">
                <a:ea typeface="宋体" panose="02010600030101010101" pitchFamily="2" charset="-122"/>
              </a:rPr>
              <a:t>或</a:t>
            </a:r>
            <a:r>
              <a:rPr lang="zh-CN" altLang="en-US" sz="2800" smtClean="0">
                <a:ea typeface="宋体" panose="02010600030101010101" pitchFamily="2" charset="-122"/>
              </a:rPr>
              <a:t>箭</a:t>
            </a:r>
            <a:r>
              <a:rPr lang="zh-CN" altLang="zh-CN" sz="2800" smtClean="0">
                <a:ea typeface="宋体" panose="02010600030101010101" pitchFamily="2" charset="-122"/>
              </a:rPr>
              <a:t>头</a:t>
            </a:r>
            <a:r>
              <a:rPr lang="zh-CN" altLang="zh-CN" sz="2800">
                <a:ea typeface="宋体" panose="02010600030101010101" pitchFamily="2" charset="-122"/>
              </a:rPr>
              <a:t>操作符。它将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分为两个部分</a:t>
            </a:r>
            <a:r>
              <a:rPr lang="zh-CN" altLang="zh-CN" sz="2800" smtClean="0">
                <a:ea typeface="宋体" panose="02010600030101010101" pitchFamily="2" charset="-122"/>
              </a:rPr>
              <a:t>：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zh-CN" sz="28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800" b="1">
                <a:solidFill>
                  <a:srgbClr val="0066FF"/>
                </a:solidFill>
                <a:ea typeface="宋体" panose="02010600030101010101" pitchFamily="2" charset="-122"/>
              </a:rPr>
              <a:t>左侧：</a:t>
            </a:r>
            <a:r>
              <a:rPr lang="zh-CN" altLang="zh-CN" sz="2800"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表达式需要</a:t>
            </a:r>
            <a:r>
              <a:rPr lang="zh-CN" altLang="zh-CN" sz="2800" smtClean="0">
                <a:ea typeface="宋体" panose="02010600030101010101" pitchFamily="2" charset="-122"/>
              </a:rPr>
              <a:t>的</a:t>
            </a:r>
            <a:r>
              <a:rPr lang="zh-CN" altLang="en-US" sz="2800" smtClean="0">
                <a:ea typeface="宋体" panose="02010600030101010101" pitchFamily="2" charset="-122"/>
              </a:rPr>
              <a:t>参</a:t>
            </a:r>
            <a:r>
              <a:rPr lang="zh-CN" altLang="zh-CN" sz="2800" smtClean="0">
                <a:ea typeface="宋体" panose="02010600030101010101" pitchFamily="2" charset="-122"/>
              </a:rPr>
              <a:t>数</a:t>
            </a:r>
            <a:r>
              <a:rPr lang="zh-CN" altLang="en-US" sz="2800" smtClean="0">
                <a:ea typeface="宋体" panose="02010600030101010101" pitchFamily="2" charset="-122"/>
              </a:rPr>
              <a:t>列表</a:t>
            </a:r>
            <a:endParaRPr lang="zh-CN" altLang="zh-CN" sz="28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800" b="1">
                <a:solidFill>
                  <a:srgbClr val="0066FF"/>
                </a:solidFill>
                <a:ea typeface="宋体" panose="02010600030101010101" pitchFamily="2" charset="-122"/>
              </a:rPr>
              <a:t>右侧：</a:t>
            </a:r>
            <a:r>
              <a:rPr lang="zh-CN" altLang="zh-CN" sz="2800"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Lambda </a:t>
            </a:r>
            <a:r>
              <a:rPr lang="zh-CN" altLang="zh-CN" sz="2800">
                <a:solidFill>
                  <a:srgbClr val="0000FF"/>
                </a:solidFill>
                <a:ea typeface="宋体" panose="02010600030101010101" pitchFamily="2" charset="-122"/>
              </a:rPr>
              <a:t>体</a:t>
            </a:r>
            <a:r>
              <a:rPr lang="zh-CN" altLang="zh-CN" sz="2800">
                <a:ea typeface="宋体" panose="02010600030101010101" pitchFamily="2" charset="-122"/>
              </a:rPr>
              <a:t>，即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表达式要执行的功能。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263" y="166015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语法格式一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zh-CN" altLang="en-US" smtClean="0">
                <a:ea typeface="宋体" panose="02010600030101010101" pitchFamily="2" charset="-122"/>
              </a:rPr>
              <a:t>无参，无返回值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328498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语法格式二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en-US" altLang="zh-CN" smtClean="0">
                <a:ea typeface="宋体" panose="02010600030101010101" pitchFamily="2" charset="-122"/>
              </a:rPr>
              <a:t>Lambda </a:t>
            </a:r>
            <a:r>
              <a:rPr lang="zh-CN" altLang="en-US" smtClean="0">
                <a:ea typeface="宋体" panose="02010600030101010101" pitchFamily="2" charset="-122"/>
              </a:rPr>
              <a:t>需要一个参数，但是没有返回值。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6230" y="489396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语法格式三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数据类型可以省略</a:t>
            </a:r>
            <a:r>
              <a:rPr lang="zh-CN" altLang="en-US">
                <a:ea typeface="宋体" panose="02010600030101010101" pitchFamily="2" charset="-122"/>
              </a:rPr>
              <a:t>，因为可由编译器推断得出，称为</a:t>
            </a:r>
            <a:r>
              <a:rPr lang="zh-CN" altLang="en-US" smtClean="0">
                <a:ea typeface="宋体" panose="02010600030101010101" pitchFamily="2" charset="-122"/>
              </a:rPr>
              <a:t>“类型推断”</a:t>
            </a:r>
            <a:endParaRPr lang="zh-CN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230" y="1556792"/>
            <a:ext cx="8506250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6230" y="3140968"/>
            <a:ext cx="8506250" cy="15121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6230" y="4653136"/>
            <a:ext cx="8506250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3" y="2350993"/>
            <a:ext cx="7625647" cy="59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02454" y="2276872"/>
            <a:ext cx="5769946" cy="5992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3" y="3879467"/>
            <a:ext cx="7769663" cy="45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2" y="5445224"/>
            <a:ext cx="767074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69151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语法格式四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Lambda </a:t>
            </a:r>
            <a:r>
              <a:rPr lang="zh-CN" altLang="en-US">
                <a:ea typeface="宋体" panose="02010600030101010101" pitchFamily="2" charset="-122"/>
              </a:rPr>
              <a:t>若只需要一个参数时，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参数的小括号可以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省略</a:t>
            </a:r>
            <a:endParaRPr lang="zh-CN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538427" y="518248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ea typeface="宋体" panose="02010600030101010101" pitchFamily="2" charset="-122"/>
              </a:rPr>
              <a:t>语法格式六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zh-CN" altLang="en-US" smtClean="0">
                <a:ea typeface="宋体" panose="02010600030101010101" pitchFamily="2" charset="-122"/>
              </a:rPr>
              <a:t>当 </a:t>
            </a:r>
            <a:r>
              <a:rPr lang="en-US" altLang="zh-CN" smtClean="0">
                <a:ea typeface="宋体" panose="02010600030101010101" pitchFamily="2" charset="-122"/>
              </a:rPr>
              <a:t>Lambda </a:t>
            </a:r>
            <a:r>
              <a:rPr lang="zh-CN" altLang="en-US" smtClean="0">
                <a:ea typeface="宋体" panose="02010600030101010101" pitchFamily="2" charset="-122"/>
              </a:rPr>
              <a:t>体只有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一条</a:t>
            </a:r>
            <a:r>
              <a:rPr lang="zh-CN" altLang="en-US" smtClean="0">
                <a:ea typeface="宋体" panose="02010600030101010101" pitchFamily="2" charset="-122"/>
              </a:rPr>
              <a:t>语句时，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return 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与大括号</a:t>
            </a:r>
            <a:r>
              <a:rPr lang="zh-CN" altLang="en-US" smtClean="0">
                <a:ea typeface="宋体" panose="02010600030101010101" pitchFamily="2" charset="-122"/>
              </a:rPr>
              <a:t>可以省略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508339" y="2881219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ea typeface="宋体" panose="02010600030101010101" pitchFamily="2" charset="-122"/>
              </a:rPr>
              <a:t>语法格式五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Lambda </a:t>
            </a:r>
            <a:r>
              <a:rPr lang="zh-CN" altLang="en-US">
                <a:ea typeface="宋体" panose="02010600030101010101" pitchFamily="2" charset="-122"/>
              </a:rPr>
              <a:t>需要两个或以上的参数，多条执行语句，并且有返回</a:t>
            </a:r>
            <a:r>
              <a:rPr lang="zh-CN" altLang="en-US" smtClean="0">
                <a:ea typeface="宋体" panose="02010600030101010101" pitchFamily="2" charset="-122"/>
              </a:rPr>
              <a:t>值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230" y="1556792"/>
            <a:ext cx="8506250" cy="12241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4378" y="2780928"/>
            <a:ext cx="8508101" cy="21640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4379" y="4944964"/>
            <a:ext cx="8506250" cy="15073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9" y="2103518"/>
            <a:ext cx="7862170" cy="56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7" y="5661248"/>
            <a:ext cx="792313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6" y="3356991"/>
            <a:ext cx="6121805" cy="156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类型推断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>
                <a:ea typeface="宋体" panose="02010600030101010101" pitchFamily="2" charset="-122"/>
              </a:rPr>
              <a:t>上述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en-US" sz="2800">
                <a:ea typeface="宋体" panose="02010600030101010101" pitchFamily="2" charset="-122"/>
              </a:rPr>
              <a:t>表达式中的参数类型都是由编译器推断得出的。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en-US" sz="2800">
                <a:ea typeface="宋体" panose="02010600030101010101" pitchFamily="2" charset="-122"/>
              </a:rPr>
              <a:t>表达式</a:t>
            </a:r>
            <a:r>
              <a:rPr lang="zh-CN" altLang="en-US" sz="2800" smtClean="0">
                <a:ea typeface="宋体" panose="02010600030101010101" pitchFamily="2" charset="-122"/>
              </a:rPr>
              <a:t>中</a:t>
            </a:r>
            <a:r>
              <a:rPr lang="zh-CN" altLang="en-US" sz="2800">
                <a:ea typeface="宋体" panose="02010600030101010101" pitchFamily="2" charset="-122"/>
              </a:rPr>
              <a:t>无需</a:t>
            </a:r>
            <a:r>
              <a:rPr lang="zh-CN" altLang="en-US" sz="2800" smtClean="0">
                <a:ea typeface="宋体" panose="02010600030101010101" pitchFamily="2" charset="-122"/>
              </a:rPr>
              <a:t>指定</a:t>
            </a:r>
            <a:r>
              <a:rPr lang="zh-CN" altLang="en-US" sz="2800">
                <a:ea typeface="宋体" panose="02010600030101010101" pitchFamily="2" charset="-122"/>
              </a:rPr>
              <a:t>类型，程序依然可以编译，这是因为 </a:t>
            </a:r>
            <a:r>
              <a:rPr lang="en-US" altLang="zh-CN" sz="2800" err="1">
                <a:ea typeface="宋体" panose="02010600030101010101" pitchFamily="2" charset="-122"/>
              </a:rPr>
              <a:t>javac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zh-CN" altLang="en-US" sz="2800">
                <a:ea typeface="宋体" panose="02010600030101010101" pitchFamily="2" charset="-122"/>
              </a:rPr>
              <a:t>根据程序的上下文，在后台推断出了参数的类型。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en-US" sz="2800">
                <a:ea typeface="宋体" panose="02010600030101010101" pitchFamily="2" charset="-122"/>
              </a:rPr>
              <a:t>表达式的类型依赖于上下文环境，是由编译器推断出来</a:t>
            </a:r>
            <a:r>
              <a:rPr lang="zh-CN" altLang="en-US" sz="2800" smtClean="0">
                <a:ea typeface="宋体" panose="02010600030101010101" pitchFamily="2" charset="-122"/>
              </a:rPr>
              <a:t>的。这就是所谓的“类型推断”。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25144"/>
            <a:ext cx="5380831" cy="149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528" y="177281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23528" y="234888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17-2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函数式接口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5976664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latin typeface="+mn-lt"/>
                <a:ea typeface="宋体" panose="02010600030101010101" pitchFamily="2" charset="-122"/>
              </a:rPr>
              <a:t>什么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是函数</a:t>
            </a:r>
            <a:r>
              <a:rPr kumimoji="1" lang="zh-CN" altLang="en-US" b="1" smtClean="0">
                <a:latin typeface="+mn-lt"/>
                <a:ea typeface="宋体" panose="02010600030101010101" pitchFamily="2" charset="-122"/>
              </a:rPr>
              <a:t>式</a:t>
            </a:r>
            <a:r>
              <a:rPr kumimoji="1" lang="en-US" altLang="zh-CN" b="1" smtClean="0">
                <a:latin typeface="+mn-lt"/>
                <a:ea typeface="宋体" panose="02010600030101010101" pitchFamily="2" charset="-122"/>
              </a:rPr>
              <a:t>(Functional)</a:t>
            </a:r>
            <a:r>
              <a:rPr kumimoji="1" lang="zh-CN" altLang="en-US" b="1" smtClean="0">
                <a:latin typeface="+mn-lt"/>
                <a:ea typeface="宋体" panose="02010600030101010101" pitchFamily="2" charset="-122"/>
              </a:rPr>
              <a:t>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solidFill>
                  <a:srgbClr val="0000FF"/>
                </a:solidFill>
                <a:ea typeface="宋体" panose="02010600030101010101" pitchFamily="2" charset="-122"/>
              </a:rPr>
              <a:t>只包含一个抽象方法的接口，称为</a:t>
            </a:r>
            <a:r>
              <a:rPr lang="zh-CN" altLang="en-US" sz="2200" b="1">
                <a:solidFill>
                  <a:srgbClr val="0000FF"/>
                </a:solidFill>
                <a:ea typeface="宋体" panose="02010600030101010101" pitchFamily="2" charset="-122"/>
              </a:rPr>
              <a:t>函数式接口</a:t>
            </a:r>
            <a:r>
              <a:rPr lang="zh-CN" altLang="en-US" sz="220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  <a:endParaRPr lang="zh-CN" altLang="en-US" sz="22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ea typeface="宋体" panose="02010600030101010101" pitchFamily="2" charset="-122"/>
              </a:rPr>
              <a:t>你可以通过 </a:t>
            </a:r>
            <a:r>
              <a:rPr lang="en-US" altLang="zh-CN" sz="2200">
                <a:ea typeface="宋体" panose="02010600030101010101" pitchFamily="2" charset="-122"/>
              </a:rPr>
              <a:t>Lambda </a:t>
            </a:r>
            <a:r>
              <a:rPr lang="zh-CN" altLang="en-US" sz="2200">
                <a:ea typeface="宋体" panose="02010600030101010101" pitchFamily="2" charset="-122"/>
              </a:rPr>
              <a:t>表达式来创建该接口的对象。（若 </a:t>
            </a:r>
            <a:r>
              <a:rPr lang="en-US" altLang="zh-CN" sz="2200">
                <a:ea typeface="宋体" panose="02010600030101010101" pitchFamily="2" charset="-122"/>
              </a:rPr>
              <a:t>Lambda </a:t>
            </a:r>
            <a:r>
              <a:rPr lang="zh-CN" altLang="en-US" sz="2200">
                <a:ea typeface="宋体" panose="02010600030101010101" pitchFamily="2" charset="-122"/>
              </a:rPr>
              <a:t>表达式抛出一个受检</a:t>
            </a:r>
            <a:r>
              <a:rPr lang="zh-CN" altLang="en-US" sz="2200" smtClean="0">
                <a:ea typeface="宋体" panose="02010600030101010101" pitchFamily="2" charset="-122"/>
              </a:rPr>
              <a:t>异常</a:t>
            </a:r>
            <a:r>
              <a:rPr lang="en-US" altLang="zh-CN" sz="2200" smtClean="0">
                <a:ea typeface="宋体" panose="02010600030101010101" pitchFamily="2" charset="-122"/>
              </a:rPr>
              <a:t>(</a:t>
            </a:r>
            <a:r>
              <a:rPr lang="zh-CN" altLang="en-US" sz="2200" smtClean="0">
                <a:ea typeface="宋体" panose="02010600030101010101" pitchFamily="2" charset="-122"/>
              </a:rPr>
              <a:t>即：非运行时异常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  <a:r>
              <a:rPr lang="zh-CN" altLang="en-US" sz="2200" smtClean="0">
                <a:ea typeface="宋体" panose="02010600030101010101" pitchFamily="2" charset="-122"/>
              </a:rPr>
              <a:t>，</a:t>
            </a:r>
            <a:r>
              <a:rPr lang="zh-CN" altLang="en-US" sz="2200">
                <a:ea typeface="宋体" panose="02010600030101010101" pitchFamily="2" charset="-122"/>
              </a:rPr>
              <a:t>那么该异常需要在目标接口的抽象方法上进行声明）。</a:t>
            </a:r>
            <a:endParaRPr lang="zh-CN" altLang="en-US" sz="2200">
              <a:ea typeface="宋体" panose="02010600030101010101" pitchFamily="2" charset="-122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ea typeface="宋体" panose="02010600030101010101" pitchFamily="2" charset="-122"/>
              </a:rPr>
              <a:t>我们可以在任意函数式接口上使用 </a:t>
            </a:r>
            <a:r>
              <a:rPr lang="en-US" altLang="zh-CN" sz="2200" b="1">
                <a:solidFill>
                  <a:srgbClr val="FF0000"/>
                </a:solidFill>
                <a:ea typeface="宋体" panose="02010600030101010101" pitchFamily="2" charset="-122"/>
              </a:rPr>
              <a:t>@</a:t>
            </a:r>
            <a:r>
              <a:rPr lang="en-US" altLang="zh-CN" sz="2200" b="1" err="1">
                <a:solidFill>
                  <a:srgbClr val="FF0000"/>
                </a:solidFill>
                <a:ea typeface="宋体" panose="02010600030101010101" pitchFamily="2" charset="-122"/>
              </a:rPr>
              <a:t>FunctionalInterface</a:t>
            </a:r>
            <a:r>
              <a:rPr lang="en-US" altLang="zh-CN" sz="22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>
                <a:ea typeface="宋体" panose="02010600030101010101" pitchFamily="2" charset="-122"/>
              </a:rPr>
              <a:t>注解，这样做可以检查它是否是一个函数式接口，同时 </a:t>
            </a:r>
            <a:r>
              <a:rPr lang="en-US" altLang="zh-CN" sz="2200" err="1">
                <a:ea typeface="宋体" panose="02010600030101010101" pitchFamily="2" charset="-122"/>
              </a:rPr>
              <a:t>javadoc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zh-CN" altLang="en-US" sz="2200">
                <a:ea typeface="宋体" panose="02010600030101010101" pitchFamily="2" charset="-122"/>
              </a:rPr>
              <a:t>也会包含一条声明，说明这个接口是一个函数式</a:t>
            </a:r>
            <a:r>
              <a:rPr lang="zh-CN" altLang="en-US" sz="2200" smtClean="0">
                <a:ea typeface="宋体" panose="02010600030101010101" pitchFamily="2" charset="-122"/>
              </a:rPr>
              <a:t>接口。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en-US" sz="22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自定义函数式接口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0" y="1529745"/>
            <a:ext cx="4630216" cy="1443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568" y="3328478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函数式接口中使用泛型：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80" y="3861048"/>
            <a:ext cx="4486200" cy="1447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37658"/>
            <a:ext cx="5472608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latin typeface="+mn-lt"/>
                <a:ea typeface="宋体" panose="02010600030101010101" pitchFamily="2" charset="-122"/>
              </a:rPr>
              <a:t>作为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参数传递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850" y="5085184"/>
            <a:ext cx="8292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solidFill>
                  <a:srgbClr val="FF0000"/>
                </a:solidFill>
                <a:ea typeface="宋体" panose="02010600030101010101" pitchFamily="2" charset="-122"/>
              </a:rPr>
              <a:t>作为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参数传递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表达式：为了将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表达式作为参数传递，接收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表达式的参数类型必须是与该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表达式兼容的函数式接口的类型。</a:t>
            </a:r>
            <a:endParaRPr lang="zh-CN" altLang="en-US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700808"/>
            <a:ext cx="8502705" cy="943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3449959"/>
            <a:ext cx="7049245" cy="104563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47153"/>
            <a:ext cx="3603280" cy="37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b="1" smtClean="0">
                <a:latin typeface="+mn-lt"/>
                <a:ea typeface="宋体" panose="02010600030101010101" pitchFamily="2" charset="-122"/>
              </a:rPr>
              <a:t>作为参数传递 </a:t>
            </a:r>
            <a:r>
              <a:rPr kumimoji="1" lang="en-US" altLang="zh-CN" sz="1800" b="1" smtClean="0"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sz="1800" b="1" smtClean="0">
                <a:latin typeface="+mn-lt"/>
                <a:ea typeface="宋体" panose="02010600030101010101" pitchFamily="2" charset="-122"/>
              </a:rPr>
              <a:t>表达式：</a:t>
            </a:r>
            <a:endParaRPr kumimoji="1" lang="zh-CN" altLang="en-US" sz="1800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27984" y="1643916"/>
            <a:ext cx="2520280" cy="344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5656" y="3823520"/>
            <a:ext cx="4176464" cy="325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863" y="548680"/>
            <a:ext cx="5673457" cy="792088"/>
          </a:xfrm>
        </p:spPr>
        <p:txBody>
          <a:bodyPr>
            <a:normAutofit fontScale="90000"/>
          </a:bodyPr>
          <a:lstStyle/>
          <a:p>
            <a:r>
              <a:rPr kumimoji="1" lang="en-US" altLang="zh-CN" b="1" smtClean="0">
                <a:latin typeface="+mn-lt"/>
                <a:ea typeface="宋体" panose="02010600030101010101" pitchFamily="2" charset="-122"/>
              </a:rPr>
              <a:t>Java 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内置四大核心函数式接口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1520" y="1412505"/>
          <a:ext cx="8712968" cy="5062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8242"/>
                <a:gridCol w="2178242"/>
                <a:gridCol w="2178242"/>
                <a:gridCol w="2178242"/>
              </a:tblGrid>
              <a:tr h="432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用途</a:t>
                      </a:r>
                      <a:endParaRPr lang="zh-CN" sz="15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</a:tr>
              <a:tr h="1065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Consumer&lt;T&gt;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消费型接口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void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的对象应用操作，包含</a:t>
                      </a:r>
                      <a:r>
                        <a:rPr lang="zh-CN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500" kern="100" smtClean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void </a:t>
                      </a: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accept(T t)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8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Supplier&lt;T&gt;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供给型接口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无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的对象，包含</a:t>
                      </a:r>
                      <a:r>
                        <a:rPr lang="zh-CN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 </a:t>
                      </a: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Function&lt;T, R&gt;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的对象应用操作，并返回结果。结果是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类型的对象。包含</a:t>
                      </a:r>
                      <a:r>
                        <a:rPr lang="zh-CN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apply(T t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3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Predicate&lt;T&gt;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断定型接口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确定类型为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的对象是否满足某约束，并返回 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 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值。包含</a:t>
                      </a:r>
                      <a:r>
                        <a:rPr lang="zh-CN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15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 test(T t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发展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历程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环境搭建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基础程序设计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类的结构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设计模式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大特性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应用程序开发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IO/NIO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类库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多线程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异常处理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Oracle/MySQL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泛型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枚举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拆箱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可变参数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IDEA 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数据结构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排序算法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元注解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Stream API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Date/Time API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863" y="548680"/>
            <a:ext cx="5673457" cy="792088"/>
          </a:xfrm>
        </p:spPr>
        <p:txBody>
          <a:bodyPr>
            <a:normAutofit/>
          </a:bodyPr>
          <a:lstStyle/>
          <a:p>
            <a:r>
              <a:rPr kumimoji="1" lang="zh-CN" altLang="en-US" sz="3200" b="1" smtClean="0">
                <a:latin typeface="+mn-lt"/>
                <a:ea typeface="宋体" panose="02010600030101010101" pitchFamily="2" charset="-122"/>
              </a:rPr>
              <a:t>其他</a:t>
            </a:r>
            <a:r>
              <a:rPr kumimoji="1" lang="zh-CN" altLang="en-US" sz="3200" b="1">
                <a:latin typeface="+mn-lt"/>
                <a:ea typeface="宋体" panose="02010600030101010101" pitchFamily="2" charset="-122"/>
              </a:rPr>
              <a:t>接口</a:t>
            </a:r>
            <a:endParaRPr kumimoji="1" lang="zh-CN" altLang="en-US" sz="3200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1520" y="1268760"/>
          <a:ext cx="8712967" cy="5580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360"/>
                <a:gridCol w="1120325"/>
                <a:gridCol w="2176141"/>
                <a:gridCol w="2176141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用途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BiFunction&lt;T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, U, R&gt;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 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参数应用操作，返回 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类型的结果。包含方法为</a:t>
                      </a:r>
                      <a:endParaRPr lang="zh-CN" sz="14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 apply(T t, U u);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UnaryOperator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(Function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的对象进行一元运算，并返回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类型的结果。包含方法为</a:t>
                      </a:r>
                      <a:endParaRPr lang="zh-CN" sz="14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 apply(T t);</a:t>
                      </a:r>
                      <a:endParaRPr lang="zh-CN" sz="1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BinaryOperator&lt;T&gt;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kern="10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BiFunction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的对象进行二元运算，并返回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类型的结果。包含方法为</a:t>
                      </a:r>
                      <a:endParaRPr lang="zh-CN" sz="14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 apply(T t1, T t2);</a:t>
                      </a:r>
                      <a:endParaRPr lang="zh-CN" sz="1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BiConsumer&lt;T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, U&gt;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void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参数应用操作。包含方法为</a:t>
                      </a:r>
                      <a:endParaRPr lang="zh-CN" sz="14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void accept(T t, U u</a:t>
                      </a:r>
                      <a:r>
                        <a:rPr lang="en-US" sz="14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ToIntFunction&lt;T&gt;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ToLongFunction&lt;T&gt;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ToDoubleFunction&lt;T&gt;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分别计算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、值的函数</a:t>
                      </a:r>
                      <a:endParaRPr lang="zh-CN" sz="1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参数分别为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类型的函数</a:t>
                      </a:r>
                      <a:endParaRPr lang="zh-CN" sz="1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3526" y="177281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43526" y="234888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17-3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方法引用与构造器引用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3287" y="764704"/>
            <a:ext cx="5661442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方法引用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(Method References)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>
                <a:ea typeface="宋体" panose="02010600030101010101" pitchFamily="2" charset="-122"/>
              </a:rPr>
              <a:t>当要</a:t>
            </a:r>
            <a:r>
              <a:rPr lang="zh-CN" altLang="en-US" sz="2000">
                <a:ea typeface="宋体" panose="02010600030101010101" pitchFamily="2" charset="-122"/>
              </a:rPr>
              <a:t>传递</a:t>
            </a:r>
            <a:r>
              <a:rPr lang="zh-CN" altLang="en-US" sz="2000" smtClean="0">
                <a:ea typeface="宋体" panose="02010600030101010101" pitchFamily="2" charset="-122"/>
              </a:rPr>
              <a:t>给</a:t>
            </a:r>
            <a:r>
              <a:rPr lang="en-US" altLang="zh-CN" sz="2000" smtClean="0">
                <a:ea typeface="宋体" panose="02010600030101010101" pitchFamily="2" charset="-122"/>
              </a:rPr>
              <a:t>Lambda</a:t>
            </a:r>
            <a:r>
              <a:rPr lang="zh-CN" altLang="en-US" sz="2000" smtClean="0">
                <a:ea typeface="宋体" panose="02010600030101010101" pitchFamily="2" charset="-122"/>
              </a:rPr>
              <a:t>体的</a:t>
            </a:r>
            <a:r>
              <a:rPr lang="zh-CN" altLang="en-US" sz="2000">
                <a:ea typeface="宋体" panose="02010600030101010101" pitchFamily="2" charset="-122"/>
              </a:rPr>
              <a:t>操作，已经有实现的方法了，可以使用方法引用</a:t>
            </a:r>
            <a:r>
              <a:rPr lang="zh-CN" altLang="en-US" sz="2000" smtClean="0">
                <a:ea typeface="宋体" panose="02010600030101010101" pitchFamily="2" charset="-122"/>
              </a:rPr>
              <a:t>！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>
                <a:ea typeface="宋体" panose="02010600030101010101" pitchFamily="2" charset="-122"/>
              </a:rPr>
              <a:t>要求：</a:t>
            </a:r>
            <a:r>
              <a:rPr lang="zh-CN" altLang="en-US" sz="2000" smtClean="0">
                <a:solidFill>
                  <a:srgbClr val="0066FF"/>
                </a:solidFill>
                <a:ea typeface="宋体" panose="02010600030101010101" pitchFamily="2" charset="-122"/>
              </a:rPr>
              <a:t>实现抽象方法的参数列表和返回值类型，必须与方法引用的方法的参数列表和返回值类型保持一致！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>
                <a:ea typeface="宋体" panose="02010600030101010101" pitchFamily="2" charset="-122"/>
              </a:rPr>
              <a:t>方法引用：使用</a:t>
            </a:r>
            <a:r>
              <a:rPr lang="zh-CN" altLang="en-US" sz="2000">
                <a:ea typeface="宋体" panose="02010600030101010101" pitchFamily="2" charset="-122"/>
              </a:rPr>
              <a:t>操作符 “</a:t>
            </a:r>
            <a:r>
              <a:rPr lang="en-US" altLang="zh-CN" sz="2000" b="1" smtClean="0">
                <a:solidFill>
                  <a:srgbClr val="FF0000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000" smtClean="0">
                <a:ea typeface="宋体" panose="02010600030101010101" pitchFamily="2" charset="-122"/>
              </a:rPr>
              <a:t>” </a:t>
            </a:r>
            <a:r>
              <a:rPr lang="zh-CN" altLang="en-US" sz="2000" smtClean="0">
                <a:ea typeface="宋体" panose="02010600030101010101" pitchFamily="2" charset="-122"/>
              </a:rPr>
              <a:t>将类</a:t>
            </a:r>
            <a:r>
              <a:rPr lang="en-US" altLang="zh-CN" sz="2000" smtClean="0">
                <a:ea typeface="宋体" panose="02010600030101010101" pitchFamily="2" charset="-122"/>
              </a:rPr>
              <a:t>(</a:t>
            </a:r>
            <a:r>
              <a:rPr lang="zh-CN" altLang="en-US" sz="2000" smtClean="0">
                <a:ea typeface="宋体" panose="02010600030101010101" pitchFamily="2" charset="-122"/>
              </a:rPr>
              <a:t>或</a:t>
            </a:r>
            <a:r>
              <a:rPr lang="zh-CN" altLang="en-US" sz="2000">
                <a:ea typeface="宋体" panose="02010600030101010101" pitchFamily="2" charset="-122"/>
              </a:rPr>
              <a:t>对象</a:t>
            </a:r>
            <a:r>
              <a:rPr lang="en-US" altLang="zh-CN" sz="2000" smtClean="0">
                <a:ea typeface="宋体" panose="02010600030101010101" pitchFamily="2" charset="-122"/>
              </a:rPr>
              <a:t>) </a:t>
            </a:r>
            <a:r>
              <a:rPr lang="zh-CN" altLang="en-US" sz="2000" smtClean="0">
                <a:ea typeface="宋体" panose="02010600030101010101" pitchFamily="2" charset="-122"/>
              </a:rPr>
              <a:t>与 方法名分隔开来。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>
                <a:ea typeface="宋体" panose="02010600030101010101" pitchFamily="2" charset="-122"/>
              </a:rPr>
              <a:t>如下三种主要使用情况</a:t>
            </a:r>
            <a:r>
              <a:rPr lang="zh-CN" altLang="en-US" sz="2800" smtClean="0">
                <a:ea typeface="宋体" panose="02010600030101010101" pitchFamily="2" charset="-122"/>
              </a:rPr>
              <a:t>：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7239" y="4400285"/>
            <a:ext cx="2916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对象</a:t>
            </a:r>
            <a:r>
              <a:rPr lang="en-US" altLang="zh-CN" sz="2000" b="1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实例</a:t>
            </a:r>
            <a:r>
              <a:rPr lang="zh-CN" altLang="en-US" sz="2000" b="1" smtClean="0">
                <a:solidFill>
                  <a:srgbClr val="C00000"/>
                </a:solidFill>
                <a:ea typeface="宋体" panose="02010600030101010101" pitchFamily="2" charset="-122"/>
              </a:rPr>
              <a:t>方法名</a:t>
            </a:r>
            <a:endParaRPr lang="zh-CN" altLang="en-US" sz="20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b="1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静态</a:t>
            </a:r>
            <a:r>
              <a:rPr lang="zh-CN" altLang="en-US" sz="2000" b="1" smtClean="0">
                <a:solidFill>
                  <a:srgbClr val="C00000"/>
                </a:solidFill>
                <a:ea typeface="宋体" panose="02010600030101010101" pitchFamily="2" charset="-122"/>
              </a:rPr>
              <a:t>方法名</a:t>
            </a:r>
            <a:endParaRPr lang="zh-CN" altLang="en-US" sz="20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b="1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实例</a:t>
            </a:r>
            <a:r>
              <a:rPr lang="zh-CN" altLang="en-US" sz="2000" b="1" smtClean="0">
                <a:solidFill>
                  <a:srgbClr val="C00000"/>
                </a:solidFill>
                <a:ea typeface="宋体" panose="02010600030101010101" pitchFamily="2" charset="-122"/>
              </a:rPr>
              <a:t>方法名</a:t>
            </a:r>
            <a:endParaRPr lang="zh-CN" altLang="en-US" sz="20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14127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1909" y="266015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4334" y="4158327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2611" y="519958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9" y="4653136"/>
            <a:ext cx="795288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1" y="5661248"/>
            <a:ext cx="629011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599544" y="4619992"/>
            <a:ext cx="30366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68350" y="5661248"/>
            <a:ext cx="2405062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3" y="2060848"/>
            <a:ext cx="776813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2" y="3128350"/>
            <a:ext cx="7201067" cy="53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355976" y="2060848"/>
            <a:ext cx="4086333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8870" y="3128350"/>
            <a:ext cx="3172779" cy="53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4906" y="149816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ea typeface="宋体" panose="02010600030101010101" pitchFamily="2" charset="-122"/>
              </a:rPr>
              <a:t>例如：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7279" y="266653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ea typeface="宋体" panose="02010600030101010101" pitchFamily="2" charset="-122"/>
              </a:rPr>
              <a:t>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95" y="5307547"/>
            <a:ext cx="7992888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solidFill>
                  <a:srgbClr val="C00000"/>
                </a:solidFill>
                <a:ea typeface="宋体" panose="02010600030101010101" pitchFamily="2" charset="-122"/>
              </a:rPr>
              <a:t>注意：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当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需要引用方法的第一个参数是调用对象，并且第二个参数是需要引用方法的第二个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参数</a:t>
            </a:r>
            <a:r>
              <a:rPr lang="en-US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smtClean="0">
                <a:solidFill>
                  <a:srgbClr val="C00000"/>
                </a:solidFill>
                <a:ea typeface="宋体" panose="02010600030101010101" pitchFamily="2" charset="-122"/>
              </a:rPr>
              <a:t>或无参数</a:t>
            </a:r>
            <a:r>
              <a:rPr lang="en-US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时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ClassName::methodName</a:t>
            </a:r>
            <a:endParaRPr lang="zh-CN" altLang="en-US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9" y="2097926"/>
            <a:ext cx="7596320" cy="53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4" y="3429000"/>
            <a:ext cx="712224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213783" y="2097926"/>
            <a:ext cx="2958617" cy="538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3429000"/>
            <a:ext cx="21602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构造器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 smtClean="0">
                <a:ea typeface="宋体" panose="02010600030101010101" pitchFamily="2" charset="-122"/>
              </a:rPr>
              <a:t>格式：   </a:t>
            </a:r>
            <a:r>
              <a:rPr lang="en-US" altLang="zh-CN" sz="3200" b="1" smtClean="0">
                <a:solidFill>
                  <a:srgbClr val="FF0000"/>
                </a:solidFill>
                <a:ea typeface="宋体" panose="02010600030101010101" pitchFamily="2" charset="-122"/>
              </a:rPr>
              <a:t>ClassName</a:t>
            </a:r>
            <a:r>
              <a:rPr lang="en-US" alt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3200" b="1" smtClean="0">
                <a:solidFill>
                  <a:srgbClr val="FF0000"/>
                </a:solidFill>
                <a:ea typeface="宋体" panose="02010600030101010101" pitchFamily="2" charset="-122"/>
              </a:rPr>
              <a:t>new </a:t>
            </a:r>
            <a:endParaRPr lang="en-US" altLang="zh-CN" sz="32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smtClean="0">
                <a:ea typeface="宋体" panose="02010600030101010101" pitchFamily="2" charset="-122"/>
              </a:rPr>
              <a:t>与</a:t>
            </a:r>
            <a:r>
              <a:rPr lang="zh-CN" altLang="en-US" sz="2800">
                <a:ea typeface="宋体" panose="02010600030101010101" pitchFamily="2" charset="-122"/>
              </a:rPr>
              <a:t>函数式接口相结合，自动与函数式接口中方法兼容</a:t>
            </a:r>
            <a:r>
              <a:rPr lang="zh-CN" altLang="en-US" sz="2800" smtClean="0">
                <a:ea typeface="宋体" panose="02010600030101010101" pitchFamily="2" charset="-122"/>
              </a:rPr>
              <a:t>。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>
                <a:ea typeface="宋体" panose="02010600030101010101" pitchFamily="2" charset="-122"/>
              </a:rPr>
              <a:t>可以把构造器引用赋值给定义的方法，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与构造器参数列表要与接口中抽象方法的参数列表一致！</a:t>
            </a:r>
            <a:endParaRPr lang="zh-CN" altLang="en-US" sz="28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4437112"/>
            <a:ext cx="7457971" cy="2880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317270"/>
            <a:ext cx="6349430" cy="2719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2706" y="3985669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ea typeface="宋体" panose="02010600030101010101" pitchFamily="2" charset="-122"/>
              </a:rPr>
              <a:t>例如：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2706" y="489647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ea typeface="宋体" panose="02010600030101010101" pitchFamily="2" charset="-122"/>
              </a:rPr>
              <a:t>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79210" y="5317270"/>
            <a:ext cx="1809014" cy="271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21577" y="4437112"/>
            <a:ext cx="2846767" cy="328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数组引用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041" y="1916832"/>
            <a:ext cx="55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ea typeface="宋体" panose="02010600030101010101" pitchFamily="2" charset="-122"/>
              </a:rPr>
              <a:t>格式： </a:t>
            </a:r>
            <a:r>
              <a:rPr lang="en-US" altLang="zh-CN" sz="3600" b="1">
                <a:solidFill>
                  <a:srgbClr val="FF0000"/>
                </a:solidFill>
              </a:rPr>
              <a:t>type[] :: </a:t>
            </a:r>
            <a:r>
              <a:rPr lang="en-US" altLang="zh-CN" sz="3600" b="1" smtClean="0">
                <a:solidFill>
                  <a:srgbClr val="FF0000"/>
                </a:solidFill>
              </a:rPr>
              <a:t>new</a:t>
            </a:r>
            <a:endParaRPr lang="zh-CN" altLang="zh-CN" sz="36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6722" y="32129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ea typeface="宋体" panose="02010600030101010101" pitchFamily="2" charset="-122"/>
              </a:rPr>
              <a:t>例如：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22" y="4232355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ea typeface="宋体" panose="02010600030101010101" pitchFamily="2" charset="-122"/>
              </a:rPr>
              <a:t>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22" y="3714417"/>
            <a:ext cx="7281622" cy="270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1" y="4832619"/>
            <a:ext cx="6440397" cy="252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83818" y="3674641"/>
            <a:ext cx="2679918" cy="402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6437" y="4819990"/>
            <a:ext cx="2142382" cy="277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2729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95536" y="240336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17-4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强大的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Stream 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692696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API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说明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412776"/>
            <a:ext cx="8640960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100" smtClean="0">
                <a:ea typeface="宋体" panose="02010600030101010101" pitchFamily="2" charset="-122"/>
              </a:rPr>
              <a:t>Java8</a:t>
            </a:r>
            <a:r>
              <a:rPr lang="zh-CN" altLang="en-US" sz="2100" smtClean="0">
                <a:ea typeface="宋体" panose="02010600030101010101" pitchFamily="2" charset="-122"/>
              </a:rPr>
              <a:t>中有两大最为重要的改变。第一个是 </a:t>
            </a:r>
            <a:r>
              <a:rPr lang="en-US" altLang="zh-CN" sz="2100" b="1" smtClean="0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100" b="1" smtClean="0">
                <a:solidFill>
                  <a:srgbClr val="FF0000"/>
                </a:solidFill>
                <a:ea typeface="宋体" panose="02010600030101010101" pitchFamily="2" charset="-122"/>
              </a:rPr>
              <a:t>表达式</a:t>
            </a:r>
            <a:r>
              <a:rPr lang="zh-CN" altLang="en-US" sz="2100" smtClean="0">
                <a:ea typeface="宋体" panose="02010600030101010101" pitchFamily="2" charset="-122"/>
              </a:rPr>
              <a:t>；另外一个则是 </a:t>
            </a:r>
            <a:r>
              <a:rPr lang="en-US" altLang="zh-CN" sz="2100" b="1" smtClean="0">
                <a:solidFill>
                  <a:srgbClr val="FF0000"/>
                </a:solidFill>
                <a:ea typeface="宋体" panose="02010600030101010101" pitchFamily="2" charset="-122"/>
              </a:rPr>
              <a:t>Stream API</a:t>
            </a:r>
            <a:r>
              <a:rPr lang="zh-CN" altLang="en-US" sz="2100" smtClean="0">
                <a:ea typeface="宋体" panose="02010600030101010101" pitchFamily="2" charset="-122"/>
              </a:rPr>
              <a:t>。</a:t>
            </a:r>
            <a:endParaRPr lang="en-US" altLang="zh-CN" sz="21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100" smtClean="0">
                <a:ea typeface="宋体" panose="02010600030101010101" pitchFamily="2" charset="-122"/>
              </a:rPr>
              <a:t>Stream API ( java.util.stream)</a:t>
            </a:r>
            <a:r>
              <a:rPr lang="zh-CN" altLang="en-US" sz="2100" smtClean="0">
                <a:ea typeface="宋体" panose="02010600030101010101" pitchFamily="2" charset="-122"/>
              </a:rPr>
              <a:t> </a:t>
            </a:r>
            <a:r>
              <a:rPr lang="zh-CN" altLang="en-US" sz="2100">
                <a:ea typeface="宋体" panose="02010600030101010101" pitchFamily="2" charset="-122"/>
              </a:rPr>
              <a:t>把真正的函数式编程风格引入到</a:t>
            </a:r>
            <a:r>
              <a:rPr lang="en-US" altLang="zh-CN" sz="2100">
                <a:ea typeface="宋体" panose="02010600030101010101" pitchFamily="2" charset="-122"/>
              </a:rPr>
              <a:t>Java</a:t>
            </a:r>
            <a:r>
              <a:rPr lang="zh-CN" altLang="en-US" sz="2100">
                <a:ea typeface="宋体" panose="02010600030101010101" pitchFamily="2" charset="-122"/>
              </a:rPr>
              <a:t>中。这是目前为止对</a:t>
            </a:r>
            <a:r>
              <a:rPr lang="en-US" altLang="zh-CN" sz="2100">
                <a:ea typeface="宋体" panose="02010600030101010101" pitchFamily="2" charset="-122"/>
              </a:rPr>
              <a:t>Java</a:t>
            </a:r>
            <a:r>
              <a:rPr lang="zh-CN" altLang="en-US" sz="2100">
                <a:ea typeface="宋体" panose="02010600030101010101" pitchFamily="2" charset="-122"/>
              </a:rPr>
              <a:t>类库最好的补充，因为</a:t>
            </a:r>
            <a:r>
              <a:rPr lang="en-US" altLang="zh-CN" sz="2100">
                <a:ea typeface="宋体" panose="02010600030101010101" pitchFamily="2" charset="-122"/>
              </a:rPr>
              <a:t>Stream API</a:t>
            </a:r>
            <a:r>
              <a:rPr lang="zh-CN" altLang="en-US" sz="2100">
                <a:ea typeface="宋体" panose="02010600030101010101" pitchFamily="2" charset="-122"/>
              </a:rPr>
              <a:t>可以极大提供</a:t>
            </a:r>
            <a:r>
              <a:rPr lang="en-US" altLang="zh-CN" sz="2100">
                <a:ea typeface="宋体" panose="02010600030101010101" pitchFamily="2" charset="-122"/>
              </a:rPr>
              <a:t>Java</a:t>
            </a:r>
            <a:r>
              <a:rPr lang="zh-CN" altLang="en-US" sz="2100">
                <a:ea typeface="宋体" panose="02010600030101010101" pitchFamily="2" charset="-122"/>
              </a:rPr>
              <a:t>程序员的生产力，让程序员写出高效率、干净、简洁的代码。</a:t>
            </a:r>
            <a:endParaRPr lang="zh-CN" altLang="en-US" sz="21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100" smtClean="0">
                <a:ea typeface="宋体" panose="02010600030101010101" pitchFamily="2" charset="-122"/>
              </a:rPr>
              <a:t>Stream </a:t>
            </a:r>
            <a:r>
              <a:rPr lang="zh-CN" altLang="en-US" sz="2100">
                <a:ea typeface="宋体" panose="02010600030101010101" pitchFamily="2" charset="-122"/>
              </a:rPr>
              <a:t>是 </a:t>
            </a:r>
            <a:r>
              <a:rPr lang="en-US" altLang="zh-CN" sz="2100">
                <a:ea typeface="宋体" panose="02010600030101010101" pitchFamily="2" charset="-122"/>
              </a:rPr>
              <a:t>Java8 </a:t>
            </a:r>
            <a:r>
              <a:rPr lang="zh-CN" altLang="en-US" sz="2100">
                <a:ea typeface="宋体" panose="02010600030101010101" pitchFamily="2" charset="-122"/>
              </a:rPr>
              <a:t>中处理集合的关键抽象概念，它可以指定你希望对集合进行的操作，可以执行非常复杂的查找、过滤和映射数据等操作。 </a:t>
            </a:r>
            <a:r>
              <a:rPr lang="zh-CN" altLang="en-US" sz="2100">
                <a:solidFill>
                  <a:srgbClr val="0000FF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2100">
                <a:solidFill>
                  <a:srgbClr val="0000FF"/>
                </a:solidFill>
                <a:ea typeface="宋体" panose="02010600030101010101" pitchFamily="2" charset="-122"/>
              </a:rPr>
              <a:t>Stream API </a:t>
            </a:r>
            <a:r>
              <a:rPr lang="zh-CN" altLang="en-US" sz="2100">
                <a:solidFill>
                  <a:srgbClr val="0000FF"/>
                </a:solidFill>
                <a:ea typeface="宋体" panose="02010600030101010101" pitchFamily="2" charset="-122"/>
              </a:rPr>
              <a:t>对集合数据进行操作，就类似于使用 </a:t>
            </a:r>
            <a:r>
              <a:rPr lang="en-US" altLang="zh-CN" sz="2100">
                <a:solidFill>
                  <a:srgbClr val="0000FF"/>
                </a:solidFill>
                <a:ea typeface="宋体" panose="02010600030101010101" pitchFamily="2" charset="-122"/>
              </a:rPr>
              <a:t>SQL </a:t>
            </a:r>
            <a:r>
              <a:rPr lang="zh-CN" altLang="en-US" sz="2100">
                <a:solidFill>
                  <a:srgbClr val="0000FF"/>
                </a:solidFill>
                <a:ea typeface="宋体" panose="02010600030101010101" pitchFamily="2" charset="-122"/>
              </a:rPr>
              <a:t>执行的数据库查询。</a:t>
            </a:r>
            <a:r>
              <a:rPr lang="zh-CN" altLang="en-US" sz="2100">
                <a:ea typeface="宋体" panose="02010600030101010101" pitchFamily="2" charset="-122"/>
              </a:rPr>
              <a:t>也可以使用 </a:t>
            </a:r>
            <a:r>
              <a:rPr lang="en-US" altLang="zh-CN" sz="2100">
                <a:ea typeface="宋体" panose="02010600030101010101" pitchFamily="2" charset="-122"/>
              </a:rPr>
              <a:t>Stream API </a:t>
            </a:r>
            <a:r>
              <a:rPr lang="zh-CN" altLang="en-US" sz="2100">
                <a:ea typeface="宋体" panose="02010600030101010101" pitchFamily="2" charset="-122"/>
              </a:rPr>
              <a:t>来并行执行操作。</a:t>
            </a:r>
            <a:r>
              <a:rPr lang="zh-CN" altLang="en-US" sz="2100" smtClean="0">
                <a:ea typeface="宋体" panose="02010600030101010101" pitchFamily="2" charset="-122"/>
              </a:rPr>
              <a:t>简言之</a:t>
            </a:r>
            <a:r>
              <a:rPr lang="zh-CN" altLang="en-US" sz="2100">
                <a:ea typeface="宋体" panose="02010600030101010101" pitchFamily="2" charset="-122"/>
              </a:rPr>
              <a:t>，</a:t>
            </a:r>
            <a:r>
              <a:rPr lang="en-US" altLang="zh-CN" sz="2100">
                <a:ea typeface="宋体" panose="02010600030101010101" pitchFamily="2" charset="-122"/>
              </a:rPr>
              <a:t>Stream API </a:t>
            </a:r>
            <a:r>
              <a:rPr lang="zh-CN" altLang="en-US" sz="2100">
                <a:ea typeface="宋体" panose="02010600030101010101" pitchFamily="2" charset="-122"/>
              </a:rPr>
              <a:t>提供了一种高效且易于使用的处理数据的方式</a:t>
            </a:r>
            <a:r>
              <a:rPr lang="zh-CN" altLang="en-US" sz="2100" smtClean="0">
                <a:ea typeface="宋体" panose="02010600030101010101" pitchFamily="2" charset="-122"/>
              </a:rPr>
              <a:t>。</a:t>
            </a:r>
            <a:endParaRPr lang="zh-CN" altLang="en-US" sz="21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什么是 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ea typeface="宋体" panose="02010600030101010101" pitchFamily="2" charset="-122"/>
              </a:rPr>
              <a:t>Stream</a:t>
            </a:r>
            <a:r>
              <a:rPr lang="zh-CN" altLang="en-US" sz="2800" b="1" smtClean="0">
                <a:ea typeface="宋体" panose="02010600030101010101" pitchFamily="2" charset="-122"/>
              </a:rPr>
              <a:t>到底</a:t>
            </a:r>
            <a:r>
              <a:rPr lang="zh-CN" altLang="en-US" sz="2800" b="1">
                <a:ea typeface="宋体" panose="02010600030101010101" pitchFamily="2" charset="-122"/>
              </a:rPr>
              <a:t>是什么呢</a:t>
            </a:r>
            <a:r>
              <a:rPr lang="zh-CN" altLang="en-US" sz="2800" b="1" smtClean="0">
                <a:ea typeface="宋体" panose="02010600030101010101" pitchFamily="2" charset="-122"/>
              </a:rPr>
              <a:t>？</a:t>
            </a:r>
            <a:endParaRPr lang="en-US" altLang="zh-CN" sz="2800" b="1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200" smtClean="0">
                <a:ea typeface="宋体" panose="02010600030101010101" pitchFamily="2" charset="-122"/>
              </a:rPr>
              <a:t>是</a:t>
            </a:r>
            <a:r>
              <a:rPr lang="zh-CN" altLang="en-US" sz="2200">
                <a:ea typeface="宋体" panose="02010600030101010101" pitchFamily="2" charset="-122"/>
              </a:rPr>
              <a:t>数据渠道</a:t>
            </a:r>
            <a:r>
              <a:rPr lang="zh-CN" altLang="en-US" sz="2200" smtClean="0">
                <a:ea typeface="宋体" panose="02010600030101010101" pitchFamily="2" charset="-122"/>
              </a:rPr>
              <a:t>，用于</a:t>
            </a:r>
            <a:r>
              <a:rPr lang="zh-CN" altLang="en-US" sz="2200">
                <a:ea typeface="宋体" panose="02010600030101010101" pitchFamily="2" charset="-122"/>
              </a:rPr>
              <a:t>操作数据源（集合、数组等）所生成的元素序列。</a:t>
            </a:r>
            <a:r>
              <a:rPr lang="zh-CN" altLang="en-US" sz="2200" b="1">
                <a:solidFill>
                  <a:srgbClr val="0066FF"/>
                </a:solidFill>
                <a:ea typeface="宋体" panose="02010600030101010101" pitchFamily="2" charset="-122"/>
              </a:rPr>
              <a:t>“集合讲的是数据</a:t>
            </a:r>
            <a:r>
              <a:rPr lang="zh-CN" altLang="en-US" sz="2200" b="1" smtClean="0">
                <a:solidFill>
                  <a:srgbClr val="0066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200" b="1" smtClean="0">
                <a:solidFill>
                  <a:srgbClr val="0066FF"/>
                </a:solidFill>
                <a:ea typeface="宋体" panose="02010600030101010101" pitchFamily="2" charset="-122"/>
              </a:rPr>
              <a:t>Stream</a:t>
            </a:r>
            <a:r>
              <a:rPr lang="zh-CN" altLang="en-US" sz="2200" b="1" smtClean="0">
                <a:solidFill>
                  <a:srgbClr val="0066FF"/>
                </a:solidFill>
                <a:ea typeface="宋体" panose="02010600030101010101" pitchFamily="2" charset="-122"/>
              </a:rPr>
              <a:t>流</a:t>
            </a:r>
            <a:r>
              <a:rPr lang="zh-CN" altLang="en-US" sz="2200" b="1">
                <a:solidFill>
                  <a:srgbClr val="0066FF"/>
                </a:solidFill>
                <a:ea typeface="宋体" panose="02010600030101010101" pitchFamily="2" charset="-122"/>
              </a:rPr>
              <a:t>讲的是计算！</a:t>
            </a:r>
            <a:r>
              <a:rPr lang="zh-CN" altLang="en-US" sz="2200" b="1" smtClean="0">
                <a:solidFill>
                  <a:srgbClr val="0066FF"/>
                </a:solidFill>
                <a:ea typeface="宋体" panose="02010600030101010101" pitchFamily="2" charset="-122"/>
              </a:rPr>
              <a:t>”</a:t>
            </a:r>
            <a:endParaRPr lang="zh-CN" altLang="en-US" sz="2200" b="1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3789040"/>
            <a:ext cx="8748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注意：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ea typeface="宋体" panose="02010600030101010101" pitchFamily="2" charset="-122"/>
              </a:rPr>
              <a:t>①</a:t>
            </a:r>
            <a:r>
              <a:rPr lang="en-US" altLang="zh-CN" sz="2000" smtClean="0">
                <a:ea typeface="宋体" panose="02010600030101010101" pitchFamily="2" charset="-122"/>
              </a:rPr>
              <a:t>Stream </a:t>
            </a:r>
            <a:r>
              <a:rPr lang="zh-CN" altLang="en-US" sz="2000">
                <a:ea typeface="宋体" panose="02010600030101010101" pitchFamily="2" charset="-122"/>
              </a:rPr>
              <a:t>自己不会存储元素。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ea typeface="宋体" panose="02010600030101010101" pitchFamily="2" charset="-122"/>
              </a:rPr>
              <a:t>②</a:t>
            </a:r>
            <a:r>
              <a:rPr lang="en-US" altLang="zh-CN" sz="2000" smtClean="0">
                <a:ea typeface="宋体" panose="02010600030101010101" pitchFamily="2" charset="-122"/>
              </a:rPr>
              <a:t>Stream </a:t>
            </a:r>
            <a:r>
              <a:rPr lang="zh-CN" altLang="en-US" sz="2000">
                <a:ea typeface="宋体" panose="02010600030101010101" pitchFamily="2" charset="-122"/>
              </a:rPr>
              <a:t>不会改变源对象。相反，他们会返回一个持有结果的新</a:t>
            </a:r>
            <a:r>
              <a:rPr lang="en-US" altLang="zh-CN" sz="2000">
                <a:ea typeface="宋体" panose="02010600030101010101" pitchFamily="2" charset="-122"/>
              </a:rPr>
              <a:t>Stream</a:t>
            </a:r>
            <a:r>
              <a:rPr lang="zh-CN" altLang="en-US" sz="2000">
                <a:ea typeface="宋体" panose="02010600030101010101" pitchFamily="2" charset="-122"/>
              </a:rPr>
              <a:t>。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ea typeface="宋体" panose="02010600030101010101" pitchFamily="2" charset="-122"/>
              </a:rPr>
              <a:t>③</a:t>
            </a:r>
            <a:r>
              <a:rPr lang="en-US" altLang="zh-CN" sz="2000" smtClean="0">
                <a:ea typeface="宋体" panose="02010600030101010101" pitchFamily="2" charset="-122"/>
              </a:rPr>
              <a:t>Stream </a:t>
            </a:r>
            <a:r>
              <a:rPr lang="zh-CN" altLang="en-US" sz="2000" smtClean="0">
                <a:ea typeface="宋体" panose="02010600030101010101" pitchFamily="2" charset="-122"/>
              </a:rPr>
              <a:t>操作</a:t>
            </a:r>
            <a:r>
              <a:rPr lang="zh-CN" altLang="en-US" sz="2000">
                <a:ea typeface="宋体" panose="02010600030101010101" pitchFamily="2" charset="-122"/>
              </a:rPr>
              <a:t>是延迟执行的。这意味着他们会等到需要结果的时候才执行。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840760" cy="857256"/>
          </a:xfrm>
        </p:spPr>
        <p:txBody>
          <a:bodyPr/>
          <a:lstStyle/>
          <a:p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主要内容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6552728" cy="28803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17.1 Lambda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表达式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ea typeface="宋体" panose="02010600030101010101" pitchFamily="2" charset="-122"/>
              </a:rPr>
              <a:t>17.2 </a:t>
            </a:r>
            <a:r>
              <a:rPr lang="zh-CN" altLang="en-US" smtClean="0">
                <a:ea typeface="宋体" panose="02010600030101010101" pitchFamily="2" charset="-122"/>
              </a:rPr>
              <a:t>函数式</a:t>
            </a:r>
            <a:r>
              <a:rPr lang="en-US" altLang="zh-CN" smtClean="0">
                <a:ea typeface="宋体" panose="02010600030101010101" pitchFamily="2" charset="-122"/>
              </a:rPr>
              <a:t>(Functional)</a:t>
            </a:r>
            <a:r>
              <a:rPr lang="zh-CN" altLang="en-US" smtClean="0">
                <a:ea typeface="宋体" panose="02010600030101010101" pitchFamily="2" charset="-122"/>
              </a:rPr>
              <a:t>接口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ea typeface="宋体" panose="02010600030101010101" pitchFamily="2" charset="-122"/>
              </a:rPr>
              <a:t>17.3 </a:t>
            </a:r>
            <a:r>
              <a:rPr lang="zh-CN" altLang="en-US" smtClean="0">
                <a:ea typeface="宋体" panose="02010600030101010101" pitchFamily="2" charset="-122"/>
              </a:rPr>
              <a:t>方法引用与构造器引用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17.4 Stream API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5013370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的操作三个步骤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4725144"/>
            <a:ext cx="8775277" cy="165618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3528" y="1628800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1-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创建 </a:t>
            </a: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Stream</a:t>
            </a:r>
            <a:endParaRPr lang="en-US" altLang="zh-CN" sz="24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一个数据源（如：</a:t>
            </a:r>
            <a:r>
              <a:rPr lang="zh-CN" altLang="en-US" sz="2000" smtClean="0">
                <a:ea typeface="宋体" panose="02010600030101010101" pitchFamily="2" charset="-122"/>
              </a:rPr>
              <a:t>集合、数组），</a:t>
            </a:r>
            <a:r>
              <a:rPr lang="zh-CN" altLang="en-US" sz="2000">
                <a:ea typeface="宋体" panose="02010600030101010101" pitchFamily="2" charset="-122"/>
              </a:rPr>
              <a:t>获取一个流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2-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中间操作</a:t>
            </a:r>
            <a:endParaRPr lang="en-US" altLang="zh-CN" sz="24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一个中间操作链，对数据源的数据进行处理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3-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终止操作</a:t>
            </a: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终端操作</a:t>
            </a: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endParaRPr lang="en-US" altLang="zh-CN" sz="24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ea typeface="宋体" panose="02010600030101010101" pitchFamily="2" charset="-122"/>
              </a:rPr>
              <a:t>一</a:t>
            </a:r>
            <a:r>
              <a:rPr lang="zh-CN" altLang="en-US" sz="2000" smtClean="0">
                <a:ea typeface="宋体" panose="02010600030101010101" pitchFamily="2" charset="-122"/>
              </a:rPr>
              <a:t>旦</a:t>
            </a:r>
            <a:r>
              <a:rPr lang="zh-CN" altLang="en-US" sz="2000">
                <a:ea typeface="宋体" panose="02010600030101010101" pitchFamily="2" charset="-122"/>
              </a:rPr>
              <a:t>执行</a:t>
            </a:r>
            <a:r>
              <a:rPr lang="zh-CN" altLang="zh-CN" sz="2000" smtClean="0">
                <a:ea typeface="宋体" panose="02010600030101010101" pitchFamily="2" charset="-122"/>
              </a:rPr>
              <a:t>终止</a:t>
            </a:r>
            <a:r>
              <a:rPr lang="zh-CN" altLang="zh-CN" sz="2000">
                <a:ea typeface="宋体" panose="02010600030101010101" pitchFamily="2" charset="-122"/>
              </a:rPr>
              <a:t>操作</a:t>
            </a:r>
            <a:r>
              <a:rPr lang="zh-CN" altLang="zh-CN" sz="2000" smtClean="0">
                <a:ea typeface="宋体" panose="02010600030101010101" pitchFamily="2" charset="-122"/>
              </a:rPr>
              <a:t>，</a:t>
            </a:r>
            <a:r>
              <a:rPr lang="zh-CN" altLang="en-US" sz="2000" smtClean="0">
                <a:solidFill>
                  <a:srgbClr val="0066FF"/>
                </a:solidFill>
                <a:ea typeface="宋体" panose="02010600030101010101" pitchFamily="2" charset="-122"/>
              </a:rPr>
              <a:t>就</a:t>
            </a:r>
            <a:r>
              <a:rPr lang="zh-CN" altLang="zh-CN" sz="2000" smtClean="0">
                <a:solidFill>
                  <a:srgbClr val="0066FF"/>
                </a:solidFill>
                <a:ea typeface="宋体" panose="02010600030101010101" pitchFamily="2" charset="-122"/>
              </a:rPr>
              <a:t>执行</a:t>
            </a:r>
            <a:r>
              <a:rPr lang="zh-CN" altLang="zh-CN" sz="2000">
                <a:solidFill>
                  <a:srgbClr val="0066FF"/>
                </a:solidFill>
                <a:ea typeface="宋体" panose="02010600030101010101" pitchFamily="2" charset="-122"/>
              </a:rPr>
              <a:t>中间操作链</a:t>
            </a:r>
            <a:r>
              <a:rPr lang="zh-CN" altLang="zh-CN" sz="2000">
                <a:ea typeface="宋体" panose="02010600030101010101" pitchFamily="2" charset="-122"/>
              </a:rPr>
              <a:t>，并产生结果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7283" y="764704"/>
            <a:ext cx="5733450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创建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方式一：通过集合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smtClean="0">
                <a:ea typeface="宋体" panose="02010600030101010101" pitchFamily="2" charset="-122"/>
              </a:rPr>
              <a:t>Java8 </a:t>
            </a:r>
            <a:r>
              <a:rPr lang="zh-CN" altLang="en-US" sz="3200" smtClean="0">
                <a:ea typeface="宋体" panose="02010600030101010101" pitchFamily="2" charset="-122"/>
              </a:rPr>
              <a:t>中的</a:t>
            </a:r>
            <a:r>
              <a:rPr lang="zh-CN" altLang="en-US" sz="3200">
                <a:ea typeface="宋体" panose="02010600030101010101" pitchFamily="2" charset="-122"/>
              </a:rPr>
              <a:t> </a:t>
            </a:r>
            <a:r>
              <a:rPr lang="en-US" altLang="zh-CN" sz="3200" smtClean="0">
                <a:ea typeface="宋体" panose="02010600030101010101" pitchFamily="2" charset="-122"/>
              </a:rPr>
              <a:t>Collection </a:t>
            </a:r>
            <a:r>
              <a:rPr lang="zh-CN" altLang="en-US" sz="3200" smtClean="0">
                <a:ea typeface="宋体" panose="02010600030101010101" pitchFamily="2" charset="-122"/>
              </a:rPr>
              <a:t>接口被扩展，提供了两个获取流的方法</a:t>
            </a:r>
            <a:r>
              <a:rPr lang="zh-CN" altLang="en-US" sz="2200" smtClean="0">
                <a:ea typeface="宋体" panose="02010600030101010101" pitchFamily="2" charset="-122"/>
              </a:rPr>
              <a:t>：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20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default Stream&lt;E&gt; stream() :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返回一个顺序流</a:t>
            </a:r>
            <a:endParaRPr lang="en-US" altLang="zh-CN" sz="24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default Stream&lt;E&gt; parallelStream() :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返回一个并行流</a:t>
            </a:r>
            <a:endParaRPr lang="zh-CN" altLang="en-US" sz="2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764704"/>
            <a:ext cx="5904656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ea typeface="宋体" panose="02010600030101010101" pitchFamily="2" charset="-122"/>
              </a:rPr>
              <a:t>创建 </a:t>
            </a:r>
            <a:r>
              <a:rPr kumimoji="1" lang="en-US" altLang="zh-CN" b="1">
                <a:ea typeface="宋体" panose="02010600030101010101" pitchFamily="2" charset="-122"/>
              </a:rPr>
              <a:t>Stream</a:t>
            </a:r>
            <a:r>
              <a:rPr kumimoji="1" lang="zh-CN" altLang="en-US" b="1" smtClean="0">
                <a:ea typeface="宋体" panose="02010600030101010101" pitchFamily="2" charset="-122"/>
              </a:rPr>
              <a:t>方式二：通过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数组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smtClean="0">
                <a:ea typeface="宋体" panose="02010600030101010101" pitchFamily="2" charset="-122"/>
              </a:rPr>
              <a:t>Java8 </a:t>
            </a:r>
            <a:r>
              <a:rPr lang="zh-CN" altLang="en-US" sz="3200" smtClean="0">
                <a:ea typeface="宋体" panose="02010600030101010101" pitchFamily="2" charset="-122"/>
              </a:rPr>
              <a:t>中的</a:t>
            </a:r>
            <a:r>
              <a:rPr lang="zh-CN" altLang="en-US" sz="3200">
                <a:ea typeface="宋体" panose="02010600030101010101" pitchFamily="2" charset="-122"/>
              </a:rPr>
              <a:t> </a:t>
            </a:r>
            <a:r>
              <a:rPr lang="en-US" altLang="zh-CN" sz="3200" smtClean="0">
                <a:ea typeface="宋体" panose="02010600030101010101" pitchFamily="2" charset="-122"/>
              </a:rPr>
              <a:t>Arrays </a:t>
            </a:r>
            <a:r>
              <a:rPr lang="zh-CN" altLang="en-US" sz="3200" smtClean="0">
                <a:ea typeface="宋体" panose="02010600030101010101" pitchFamily="2" charset="-122"/>
              </a:rPr>
              <a:t>的静态方法 </a:t>
            </a:r>
            <a:r>
              <a:rPr lang="en-US" altLang="zh-CN" sz="3200" smtClean="0">
                <a:ea typeface="宋体" panose="02010600030101010101" pitchFamily="2" charset="-122"/>
              </a:rPr>
              <a:t>stream() </a:t>
            </a:r>
            <a:r>
              <a:rPr lang="zh-CN" altLang="en-US" sz="3200" smtClean="0">
                <a:ea typeface="宋体" panose="02010600030101010101" pitchFamily="2" charset="-122"/>
              </a:rPr>
              <a:t>可以获取数组流：</a:t>
            </a:r>
            <a:endParaRPr lang="en-US" altLang="zh-CN" sz="32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static &lt;T&gt; Stream&lt;T&gt; stream(T[] array):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返回一个流</a:t>
            </a:r>
            <a:endParaRPr lang="en-US" altLang="zh-CN" sz="24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endParaRPr lang="en-US" altLang="zh-CN" sz="22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b="1" smtClean="0">
                <a:ea typeface="宋体" panose="02010600030101010101" pitchFamily="2" charset="-122"/>
              </a:rPr>
              <a:t>重载形式，能够处理对应基本类型的数组：</a:t>
            </a:r>
            <a:endParaRPr lang="en-US" altLang="zh-CN" sz="2400" b="1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ea typeface="宋体" panose="02010600030101010101" pitchFamily="2" charset="-122"/>
              </a:rPr>
              <a:t>public static IntStream stream(int[] array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ea typeface="宋体" panose="02010600030101010101" pitchFamily="2" charset="-122"/>
              </a:rPr>
              <a:t>public static </a:t>
            </a:r>
            <a:r>
              <a:rPr lang="en-US" altLang="zh-CN" sz="2200" smtClean="0">
                <a:ea typeface="宋体" panose="02010600030101010101" pitchFamily="2" charset="-122"/>
              </a:rPr>
              <a:t>LongStream stream(long[] </a:t>
            </a:r>
            <a:r>
              <a:rPr lang="en-US" altLang="zh-CN" sz="2200">
                <a:ea typeface="宋体" panose="02010600030101010101" pitchFamily="2" charset="-122"/>
              </a:rPr>
              <a:t>array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ea typeface="宋体" panose="02010600030101010101" pitchFamily="2" charset="-122"/>
              </a:rPr>
              <a:t>public static </a:t>
            </a:r>
            <a:r>
              <a:rPr lang="en-US" altLang="zh-CN" sz="2200" smtClean="0">
                <a:ea typeface="宋体" panose="02010600030101010101" pitchFamily="2" charset="-122"/>
              </a:rPr>
              <a:t>DoubleStream stream(double[] </a:t>
            </a:r>
            <a:r>
              <a:rPr lang="en-US" altLang="zh-CN" sz="2200">
                <a:ea typeface="宋体" panose="02010600030101010101" pitchFamily="2" charset="-122"/>
              </a:rPr>
              <a:t>array)</a:t>
            </a:r>
            <a:endParaRPr lang="zh-CN" altLang="en-US" sz="22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7056784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ea typeface="宋体" panose="02010600030101010101" pitchFamily="2" charset="-122"/>
              </a:rPr>
              <a:t>创建 </a:t>
            </a:r>
            <a:r>
              <a:rPr kumimoji="1" lang="en-US" altLang="zh-CN" b="1">
                <a:ea typeface="宋体" panose="02010600030101010101" pitchFamily="2" charset="-122"/>
              </a:rPr>
              <a:t>Stream</a:t>
            </a:r>
            <a:r>
              <a:rPr kumimoji="1" lang="zh-CN" altLang="en-US" b="1" smtClean="0">
                <a:ea typeface="宋体" panose="02010600030101010101" pitchFamily="2" charset="-122"/>
              </a:rPr>
              <a:t>方式三：通过</a:t>
            </a:r>
            <a:r>
              <a:rPr kumimoji="1" lang="en-US" altLang="zh-CN" b="1" smtClean="0">
                <a:ea typeface="宋体" panose="02010600030101010101" pitchFamily="2" charset="-122"/>
              </a:rPr>
              <a:t>Stream</a:t>
            </a:r>
            <a:r>
              <a:rPr kumimoji="1" lang="zh-CN" altLang="en-US" b="1" smtClean="0">
                <a:ea typeface="宋体" panose="02010600030101010101" pitchFamily="2" charset="-122"/>
              </a:rPr>
              <a:t>的</a:t>
            </a:r>
            <a:r>
              <a:rPr kumimoji="1" lang="en-US" altLang="zh-CN" b="1" smtClean="0">
                <a:ea typeface="宋体" panose="02010600030101010101" pitchFamily="2" charset="-122"/>
              </a:rPr>
              <a:t>of()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2004903"/>
            <a:ext cx="864096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smtClean="0">
                <a:ea typeface="宋体" panose="02010600030101010101" pitchFamily="2" charset="-122"/>
              </a:rPr>
              <a:t>可以</a:t>
            </a:r>
            <a:r>
              <a:rPr lang="zh-CN" altLang="en-US" sz="3200">
                <a:ea typeface="宋体" panose="02010600030101010101" pitchFamily="2" charset="-122"/>
              </a:rPr>
              <a:t>调用</a:t>
            </a:r>
            <a:r>
              <a:rPr lang="en-US" altLang="zh-CN" sz="3200" smtClean="0">
                <a:ea typeface="宋体" panose="02010600030101010101" pitchFamily="2" charset="-122"/>
              </a:rPr>
              <a:t>Stream</a:t>
            </a:r>
            <a:r>
              <a:rPr lang="zh-CN" altLang="en-US" sz="3200" smtClean="0">
                <a:ea typeface="宋体" panose="02010600030101010101" pitchFamily="2" charset="-122"/>
              </a:rPr>
              <a:t>类静态方法 </a:t>
            </a:r>
            <a:r>
              <a:rPr lang="en-US" altLang="zh-CN" sz="3200" smtClean="0">
                <a:ea typeface="宋体" panose="02010600030101010101" pitchFamily="2" charset="-122"/>
              </a:rPr>
              <a:t>of(), </a:t>
            </a:r>
            <a:r>
              <a:rPr lang="zh-CN" altLang="en-US" sz="3200" smtClean="0">
                <a:ea typeface="宋体" panose="02010600030101010101" pitchFamily="2" charset="-122"/>
              </a:rPr>
              <a:t>通过显示值创建一个流。它可以接收任意数量的参数。</a:t>
            </a:r>
            <a:endParaRPr lang="en-US" altLang="zh-CN" sz="32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static&lt;T&gt; Stream&lt;T&gt; of(T... values</a:t>
            </a: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) :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返回一个流</a:t>
            </a:r>
            <a:endParaRPr lang="zh-CN" altLang="en-US" sz="2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908720"/>
            <a:ext cx="7272808" cy="792088"/>
          </a:xfrm>
        </p:spPr>
        <p:txBody>
          <a:bodyPr>
            <a:normAutofit/>
          </a:bodyPr>
          <a:lstStyle/>
          <a:p>
            <a:r>
              <a:rPr kumimoji="1" lang="zh-CN" altLang="en-US" sz="3300" b="1">
                <a:ea typeface="宋体" panose="02010600030101010101" pitchFamily="2" charset="-122"/>
              </a:rPr>
              <a:t>创建 </a:t>
            </a:r>
            <a:r>
              <a:rPr kumimoji="1" lang="en-US" altLang="zh-CN" sz="3300" b="1">
                <a:ea typeface="宋体" panose="02010600030101010101" pitchFamily="2" charset="-122"/>
              </a:rPr>
              <a:t>Stream</a:t>
            </a:r>
            <a:r>
              <a:rPr kumimoji="1" lang="zh-CN" altLang="en-US" sz="3300" b="1" smtClean="0">
                <a:ea typeface="宋体" panose="02010600030101010101" pitchFamily="2" charset="-122"/>
              </a:rPr>
              <a:t>方式</a:t>
            </a:r>
            <a:r>
              <a:rPr kumimoji="1" lang="zh-CN" altLang="en-US" sz="3300" b="1">
                <a:ea typeface="宋体" panose="02010600030101010101" pitchFamily="2" charset="-122"/>
              </a:rPr>
              <a:t>四</a:t>
            </a:r>
            <a:r>
              <a:rPr kumimoji="1" lang="zh-CN" altLang="en-US" sz="3300" b="1" smtClean="0">
                <a:ea typeface="宋体" panose="02010600030101010101" pitchFamily="2" charset="-122"/>
              </a:rPr>
              <a:t>：</a:t>
            </a:r>
            <a:r>
              <a:rPr kumimoji="1" lang="zh-CN" altLang="en-US" sz="3300" b="1" smtClean="0">
                <a:latin typeface="+mn-lt"/>
                <a:ea typeface="宋体" panose="02010600030101010101" pitchFamily="2" charset="-122"/>
              </a:rPr>
              <a:t>创建无限</a:t>
            </a:r>
            <a:r>
              <a:rPr kumimoji="1" lang="zh-CN" altLang="en-US" sz="3300" b="1">
                <a:latin typeface="+mn-lt"/>
                <a:ea typeface="宋体" panose="02010600030101010101" pitchFamily="2" charset="-122"/>
              </a:rPr>
              <a:t>流</a:t>
            </a:r>
            <a:endParaRPr kumimoji="1" lang="zh-CN" altLang="en-US" sz="3300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>
                <a:ea typeface="宋体" panose="02010600030101010101" pitchFamily="2" charset="-122"/>
              </a:rPr>
              <a:t>可以使用静态方法 </a:t>
            </a:r>
            <a:r>
              <a:rPr lang="en-US" altLang="zh-CN" sz="2800" smtClean="0">
                <a:ea typeface="宋体" panose="02010600030101010101" pitchFamily="2" charset="-122"/>
              </a:rPr>
              <a:t>Stream.iterate() </a:t>
            </a:r>
            <a:r>
              <a:rPr lang="zh-CN" altLang="en-US" sz="2800" smtClean="0">
                <a:ea typeface="宋体" panose="02010600030101010101" pitchFamily="2" charset="-122"/>
              </a:rPr>
              <a:t>和 </a:t>
            </a:r>
            <a:r>
              <a:rPr lang="en-US" altLang="zh-CN" sz="2800" smtClean="0">
                <a:ea typeface="宋体" panose="02010600030101010101" pitchFamily="2" charset="-122"/>
              </a:rPr>
              <a:t>Stream.generate(), </a:t>
            </a:r>
            <a:r>
              <a:rPr lang="zh-CN" altLang="en-US" sz="2800" smtClean="0">
                <a:ea typeface="宋体" panose="02010600030101010101" pitchFamily="2" charset="-122"/>
              </a:rPr>
              <a:t>创建无限流。</a:t>
            </a:r>
            <a:endParaRPr lang="en-US" altLang="zh-CN" sz="16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solidFill>
                  <a:srgbClr val="C00000"/>
                </a:solidFill>
                <a:ea typeface="宋体" panose="02010600030101010101" pitchFamily="2" charset="-122"/>
              </a:rPr>
              <a:t>迭代</a:t>
            </a:r>
            <a:endParaRPr lang="en-US" altLang="zh-CN" sz="22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b="1" smtClean="0">
                <a:solidFill>
                  <a:srgbClr val="C00000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sz="2200" b="1">
                <a:solidFill>
                  <a:srgbClr val="C00000"/>
                </a:solidFill>
                <a:ea typeface="宋体" panose="02010600030101010101" pitchFamily="2" charset="-122"/>
              </a:rPr>
              <a:t>static&lt;T&gt; Stream&lt;T&gt; iterate(final T seed, final UnaryOperator&lt;T&gt; f</a:t>
            </a:r>
            <a:r>
              <a:rPr lang="en-US" altLang="zh-CN" sz="2200" b="1" smtClean="0">
                <a:solidFill>
                  <a:srgbClr val="C00000"/>
                </a:solidFill>
                <a:ea typeface="宋体" panose="02010600030101010101" pitchFamily="2" charset="-122"/>
              </a:rPr>
              <a:t>) </a:t>
            </a:r>
            <a:endParaRPr lang="en-US" altLang="zh-CN" sz="22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solidFill>
                  <a:srgbClr val="C00000"/>
                </a:solidFill>
                <a:ea typeface="宋体" panose="02010600030101010101" pitchFamily="2" charset="-122"/>
              </a:rPr>
              <a:t>生成</a:t>
            </a:r>
            <a:endParaRPr lang="en-US" altLang="zh-CN" sz="22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b="1" smtClean="0">
                <a:solidFill>
                  <a:srgbClr val="C00000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sz="2200" b="1">
                <a:solidFill>
                  <a:srgbClr val="C00000"/>
                </a:solidFill>
                <a:ea typeface="宋体" panose="02010600030101010101" pitchFamily="2" charset="-122"/>
              </a:rPr>
              <a:t>static&lt;T&gt; Stream&lt;T&gt; generate(Supplier&lt;T&gt; s</a:t>
            </a:r>
            <a:r>
              <a:rPr lang="en-US" altLang="zh-CN" sz="2200" b="1" smtClean="0">
                <a:solidFill>
                  <a:srgbClr val="C00000"/>
                </a:solidFill>
                <a:ea typeface="宋体" panose="02010600030101010101" pitchFamily="2" charset="-122"/>
              </a:rPr>
              <a:t>) : </a:t>
            </a:r>
            <a:endParaRPr lang="zh-CN" altLang="en-US" sz="22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2780928"/>
            <a:ext cx="252028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1-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筛选与切片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512" y="1529746"/>
            <a:ext cx="7992888" cy="1179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9512" y="155679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多个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可以连接起来形成一个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流水线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，除非流水线上触发终止操作，否则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中间操作不会执行任何的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zh-CN" altLang="en-US" sz="24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！而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终止操作时一次性全部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处理，称为“惰性求值”</a:t>
            </a:r>
            <a:r>
              <a:rPr lang="zh-CN" altLang="en-US" sz="24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3528" y="3431703"/>
          <a:ext cx="8352928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264696"/>
              </a:tblGrid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  法</a:t>
                      </a:r>
                      <a:endParaRPr lang="zh-CN" altLang="zh-CN" sz="24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描  述</a:t>
                      </a:r>
                      <a:endParaRPr lang="zh-CN" altLang="zh-CN" sz="24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filter(Predicate</a:t>
                      </a:r>
                      <a:r>
                        <a:rPr lang="en-US" altLang="zh-CN" sz="2000" b="1" kern="100" baseline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 p</a:t>
                      </a:r>
                      <a:r>
                        <a:rPr lang="en-US" altLang="zh-CN" sz="2000" b="1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接收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Lambda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 从流中排除某些元素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distinct()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筛选，通过流所生成元素的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hashCode()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和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equals()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去除重复元素</a:t>
                      </a:r>
                      <a:endParaRPr lang="zh-CN" sz="17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2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limit(</a:t>
                      </a:r>
                      <a:r>
                        <a:rPr lang="en-US" altLang="zh-CN" sz="2000" b="1" kern="1200" smtClean="0">
                          <a:latin typeface="+mn-lt"/>
                          <a:ea typeface="宋体" panose="02010600030101010101" pitchFamily="2" charset="-122"/>
                        </a:rPr>
                        <a:t>long maxSize</a:t>
                      </a:r>
                      <a:r>
                        <a:rPr lang="en-US" altLang="zh-CN" sz="2000" b="1" kern="12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截断流，使其元素不超过给定数量</a:t>
                      </a:r>
                      <a:endParaRPr lang="zh-CN" sz="17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2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skip(</a:t>
                      </a:r>
                      <a:r>
                        <a:rPr lang="en-US" altLang="zh-CN" sz="2000" b="1" kern="1200" smtClean="0">
                          <a:latin typeface="+mn-lt"/>
                          <a:ea typeface="宋体" panose="02010600030101010101" pitchFamily="2" charset="-122"/>
                        </a:rPr>
                        <a:t>long n</a:t>
                      </a:r>
                      <a:r>
                        <a:rPr lang="en-US" altLang="zh-CN" sz="2000" b="1" kern="12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跳过元素，返回一个扔掉了前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个元素的流。若流中元素不足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个，则返回一个空流。与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limit(n)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互补</a:t>
                      </a:r>
                      <a:endParaRPr lang="zh-CN" sz="17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563990"/>
            <a:ext cx="410445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映 射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67544" y="2348880"/>
          <a:ext cx="7992888" cy="395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4536504"/>
              </a:tblGrid>
              <a:tr h="377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map(Function</a:t>
                      </a:r>
                      <a:r>
                        <a:rPr lang="en-US" altLang="zh-CN" sz="1800" b="1" kern="1200" baseline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f</a:t>
                      </a:r>
                      <a:r>
                        <a:rPr lang="en-US" altLang="zh-CN" sz="18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sz="1800" b="1" kern="100"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接收一个函数作为参数，该函数会被应用到每个元素上，并将其映射成一个新的元素。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mapToDouble(ToDoubleFunction f)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DoubleStream</a:t>
                      </a: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mapToInt(ToIntFunction f)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IntStream</a:t>
                      </a: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600" b="0" kern="100" smtClean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mapToLong(ToLongFunction f)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LongStream</a:t>
                      </a: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600" b="0" kern="100" smtClean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flatMap(Function f)</a:t>
                      </a:r>
                      <a:endParaRPr lang="zh-CN" sz="1800" b="1" kern="100"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接收一个函数作为参数，将流中的每个值都换成另一个流，然后把所有流连接成一个流</a:t>
                      </a:r>
                      <a:endParaRPr 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580383"/>
            <a:ext cx="223224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3-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排序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5536" y="2420888"/>
          <a:ext cx="8496944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824536"/>
              </a:tblGrid>
              <a:tr h="614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1060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sorted()</a:t>
                      </a:r>
                      <a:endParaRPr lang="zh-CN" altLang="zh-CN" sz="2400" b="1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产生一个新流，其中按自然顺序排序</a:t>
                      </a:r>
                      <a:endParaRPr lang="zh-CN" altLang="zh-CN" sz="24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60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sorted(Comparator</a:t>
                      </a:r>
                      <a:r>
                        <a:rPr lang="en-US" altLang="zh-CN" sz="2400" b="1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com)</a:t>
                      </a:r>
                      <a:endParaRPr lang="zh-CN" altLang="zh-CN" sz="2400" b="1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产生一个新流，其中按比较器顺序排序</a:t>
                      </a:r>
                      <a:endParaRPr lang="zh-CN" altLang="en-US" sz="2400" b="0" kern="100" smtClean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652314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2564904"/>
            <a:ext cx="650917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1-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匹配与查找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409" y="138307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ea typeface="宋体" panose="02010600030101010101" pitchFamily="2" charset="-122"/>
              </a:rPr>
              <a:t>终端操作会从流的流水线生成结果。其结果可以是任何不是流的值，例如：</a:t>
            </a:r>
            <a:r>
              <a:rPr lang="en-US" altLang="zh-CN" sz="2400">
                <a:ea typeface="宋体" panose="02010600030101010101" pitchFamily="2" charset="-122"/>
              </a:rPr>
              <a:t>List</a:t>
            </a:r>
            <a:r>
              <a:rPr lang="zh-CN" altLang="en-US" sz="2400">
                <a:ea typeface="宋体" panose="02010600030101010101" pitchFamily="2" charset="-122"/>
              </a:rPr>
              <a:t>、</a:t>
            </a:r>
            <a:r>
              <a:rPr lang="en-US" altLang="zh-CN" sz="2400">
                <a:ea typeface="宋体" panose="02010600030101010101" pitchFamily="2" charset="-122"/>
              </a:rPr>
              <a:t>Integer</a:t>
            </a:r>
            <a:r>
              <a:rPr lang="zh-CN" altLang="en-US" sz="2400">
                <a:ea typeface="宋体" panose="02010600030101010101" pitchFamily="2" charset="-122"/>
              </a:rPr>
              <a:t>，甚至是 </a:t>
            </a:r>
            <a:r>
              <a:rPr lang="en-US" altLang="zh-CN" sz="2400">
                <a:ea typeface="宋体" panose="02010600030101010101" pitchFamily="2" charset="-122"/>
              </a:rPr>
              <a:t>void 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mtClean="0">
                <a:ea typeface="宋体" panose="02010600030101010101" pitchFamily="2" charset="-122"/>
              </a:rPr>
              <a:t>流</a:t>
            </a:r>
            <a:r>
              <a:rPr lang="zh-CN" altLang="en-US" sz="2400">
                <a:ea typeface="宋体" panose="02010600030101010101" pitchFamily="2" charset="-122"/>
              </a:rPr>
              <a:t>进行了终止操作后，不能再次</a:t>
            </a:r>
            <a:r>
              <a:rPr lang="zh-CN" altLang="en-US" sz="2400" smtClean="0">
                <a:ea typeface="宋体" panose="02010600030101010101" pitchFamily="2" charset="-122"/>
              </a:rPr>
              <a:t>使用</a:t>
            </a:r>
            <a:r>
              <a:rPr lang="zh-CN" altLang="en-US" sz="2400">
                <a:ea typeface="宋体" panose="02010600030101010101" pitchFamily="2" charset="-122"/>
              </a:rPr>
              <a:t>。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3527" y="3212976"/>
          <a:ext cx="8519482" cy="309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41"/>
                <a:gridCol w="4259741"/>
              </a:tblGrid>
              <a:tr h="4493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solidFill>
                            <a:schemeClr val="bg1"/>
                          </a:solidFill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solidFill>
                            <a:schemeClr val="bg1"/>
                          </a:solidFill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5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allMatch(</a:t>
                      </a: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Predicate p</a:t>
                      </a: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zh-CN" sz="24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检查是否匹配所有元素</a:t>
                      </a:r>
                      <a:endParaRPr lang="zh-CN" altLang="zh-CN" sz="24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anyMatch</a:t>
                      </a:r>
                      <a:r>
                        <a:rPr lang="en-US" altLang="zh-CN" sz="24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Predicate p</a:t>
                      </a:r>
                      <a:r>
                        <a:rPr lang="en-US" altLang="zh-CN" sz="24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altLang="zh-CN" sz="24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检查是否至少匹配一个元素</a:t>
                      </a:r>
                      <a:endParaRPr lang="zh-CN" altLang="zh-CN" sz="2400" b="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61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noneMatch(Predicate</a:t>
                      </a:r>
                      <a:r>
                        <a:rPr lang="en-US" altLang="zh-CN" sz="24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p)</a:t>
                      </a:r>
                      <a:endParaRPr lang="zh-CN" altLang="zh-CN" sz="24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检查是否没有匹配所有元素</a:t>
                      </a:r>
                      <a:endParaRPr lang="zh-CN" altLang="zh-CN" sz="2400" b="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findFirst()</a:t>
                      </a:r>
                      <a:endParaRPr lang="zh-CN" altLang="zh-CN" sz="24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返回第一个元素</a:t>
                      </a:r>
                      <a:endParaRPr lang="zh-CN" altLang="zh-CN" sz="2400" b="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509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findAny()</a:t>
                      </a:r>
                      <a:endParaRPr lang="zh-CN" altLang="zh-CN" sz="24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返回当前流中的任意元素</a:t>
                      </a:r>
                      <a:endParaRPr lang="zh-CN" altLang="zh-CN" sz="2400" b="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836712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95536" y="1988840"/>
          <a:ext cx="8463952" cy="352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976"/>
                <a:gridCol w="4231976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count()</a:t>
                      </a:r>
                      <a:endParaRPr lang="zh-CN" sz="24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返回流中元素总数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max(Comparator</a:t>
                      </a:r>
                      <a:r>
                        <a:rPr lang="en-US" altLang="zh-CN" sz="2400" b="1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返回流中最大值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min(Comparator</a:t>
                      </a:r>
                      <a:r>
                        <a:rPr lang="en-US" altLang="zh-CN" sz="2400" b="1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返回流中最小值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forEach(Consumer</a:t>
                      </a:r>
                      <a:r>
                        <a:rPr lang="en-US" altLang="zh-CN" sz="2400" b="1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内部迭代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使用 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Collection 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接口需要用户去做迭代，称为</a:t>
                      </a:r>
                      <a:r>
                        <a:rPr lang="zh-CN" altLang="en-US" sz="2000" b="0" kern="10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外部迭代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。相反，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Stream API 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使用内部迭代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——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它帮你把迭代做了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71544"/>
            <a:ext cx="8229600" cy="857256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anose="02010600030101010101" pitchFamily="2" charset="-122"/>
              </a:rPr>
              <a:t>Java 8</a:t>
            </a:r>
            <a:r>
              <a:rPr lang="zh-CN" altLang="en-US" b="1" smtClean="0">
                <a:latin typeface="+mn-lt"/>
                <a:ea typeface="宋体" panose="02010600030101010101" pitchFamily="2" charset="-122"/>
              </a:rPr>
              <a:t>新特性简介</a:t>
            </a:r>
            <a:endParaRPr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7920880" cy="195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Java 8 </a:t>
            </a:r>
            <a:r>
              <a:rPr lang="zh-CN" altLang="en-US" sz="2800" smtClean="0">
                <a:ea typeface="宋体" panose="02010600030101010101" pitchFamily="2" charset="-122"/>
              </a:rPr>
              <a:t>于</a:t>
            </a:r>
            <a:r>
              <a:rPr lang="en-US" altLang="zh-CN" sz="2800" smtClean="0">
                <a:ea typeface="宋体" panose="02010600030101010101" pitchFamily="2" charset="-122"/>
              </a:rPr>
              <a:t>2014</a:t>
            </a:r>
            <a:r>
              <a:rPr lang="zh-CN" altLang="en-US" sz="2800" smtClean="0">
                <a:ea typeface="宋体" panose="02010600030101010101" pitchFamily="2" charset="-122"/>
              </a:rPr>
              <a:t>年</a:t>
            </a:r>
            <a:r>
              <a:rPr lang="en-US" altLang="zh-CN" sz="2800" smtClean="0">
                <a:ea typeface="宋体" panose="02010600030101010101" pitchFamily="2" charset="-122"/>
              </a:rPr>
              <a:t>3</a:t>
            </a:r>
            <a:r>
              <a:rPr lang="zh-CN" altLang="en-US" sz="2800" smtClean="0">
                <a:ea typeface="宋体" panose="02010600030101010101" pitchFamily="2" charset="-122"/>
              </a:rPr>
              <a:t>月</a:t>
            </a:r>
            <a:r>
              <a:rPr lang="en-US" altLang="zh-CN" sz="2800" smtClean="0">
                <a:ea typeface="宋体" panose="02010600030101010101" pitchFamily="2" charset="-122"/>
              </a:rPr>
              <a:t>14</a:t>
            </a:r>
            <a:r>
              <a:rPr lang="zh-CN" altLang="en-US" sz="2800" smtClean="0">
                <a:ea typeface="宋体" panose="02010600030101010101" pitchFamily="2" charset="-122"/>
              </a:rPr>
              <a:t>号发布，可以看成是自</a:t>
            </a:r>
            <a:r>
              <a:rPr lang="en-US" altLang="zh-CN" sz="2800" smtClean="0">
                <a:ea typeface="宋体" panose="02010600030101010101" pitchFamily="2" charset="-122"/>
              </a:rPr>
              <a:t>Java 5 </a:t>
            </a:r>
            <a:r>
              <a:rPr lang="zh-CN" altLang="en-US" sz="2800" smtClean="0">
                <a:ea typeface="宋体" panose="02010600030101010101" pitchFamily="2" charset="-122"/>
              </a:rPr>
              <a:t>以来最具革命性的版本。</a:t>
            </a:r>
            <a:r>
              <a:rPr lang="en-US" altLang="zh-CN" sz="2800" smtClean="0">
                <a:ea typeface="宋体" panose="02010600030101010101" pitchFamily="2" charset="-122"/>
              </a:rPr>
              <a:t>Java 8</a:t>
            </a:r>
            <a:r>
              <a:rPr lang="zh-CN" altLang="en-US" sz="2800" smtClean="0">
                <a:ea typeface="宋体" panose="02010600030101010101" pitchFamily="2" charset="-122"/>
              </a:rPr>
              <a:t>为</a:t>
            </a:r>
            <a:r>
              <a:rPr lang="en-US" altLang="zh-CN" sz="2800" smtClean="0">
                <a:ea typeface="宋体" panose="02010600030101010101" pitchFamily="2" charset="-122"/>
              </a:rPr>
              <a:t>Java</a:t>
            </a:r>
            <a:r>
              <a:rPr lang="zh-CN" altLang="en-US" sz="2800" smtClean="0">
                <a:ea typeface="宋体" panose="02010600030101010101" pitchFamily="2" charset="-122"/>
              </a:rPr>
              <a:t>语言、编译器、类库、开发工具与</a:t>
            </a:r>
            <a:r>
              <a:rPr lang="en-US" altLang="zh-CN" sz="2800" smtClean="0">
                <a:ea typeface="宋体" panose="02010600030101010101" pitchFamily="2" charset="-122"/>
              </a:rPr>
              <a:t>JVM</a:t>
            </a:r>
            <a:r>
              <a:rPr lang="zh-CN" altLang="en-US" sz="2800" smtClean="0">
                <a:ea typeface="宋体" panose="02010600030101010101" pitchFamily="2" charset="-122"/>
              </a:rPr>
              <a:t>带来了大量新特性。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73126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kumimoji="1" lang="zh-CN" altLang="en-US" b="1" smtClean="0">
                <a:latin typeface="+mn-lt"/>
                <a:ea typeface="宋体" panose="02010600030101010101" pitchFamily="2" charset="-122"/>
              </a:rPr>
              <a:t>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611560" y="1616636"/>
            <a:ext cx="1515414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归约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06745" y="4725144"/>
            <a:ext cx="833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>
                <a:ea typeface="宋体" panose="02010600030101010101" pitchFamily="2" charset="-122"/>
              </a:rPr>
              <a:t>备注：</a:t>
            </a:r>
            <a:r>
              <a:rPr lang="en-US" altLang="zh-CN" sz="2400">
                <a:ea typeface="宋体" panose="02010600030101010101" pitchFamily="2" charset="-122"/>
              </a:rPr>
              <a:t>map </a:t>
            </a:r>
            <a:r>
              <a:rPr lang="zh-CN" altLang="zh-CN" sz="2400">
                <a:ea typeface="宋体" panose="02010600030101010101" pitchFamily="2" charset="-122"/>
              </a:rPr>
              <a:t>和 </a:t>
            </a:r>
            <a:r>
              <a:rPr lang="en-US" altLang="zh-CN" sz="2400">
                <a:ea typeface="宋体" panose="02010600030101010101" pitchFamily="2" charset="-122"/>
              </a:rPr>
              <a:t>reduce </a:t>
            </a:r>
            <a:r>
              <a:rPr lang="zh-CN" altLang="zh-CN" sz="2400">
                <a:ea typeface="宋体" panose="02010600030101010101" pitchFamily="2" charset="-122"/>
              </a:rPr>
              <a:t>的连接通常称为</a:t>
            </a:r>
            <a:r>
              <a:rPr lang="en-US" altLang="zh-CN" sz="2400">
                <a:ea typeface="宋体" panose="02010600030101010101" pitchFamily="2" charset="-122"/>
              </a:rPr>
              <a:t> map-reduce </a:t>
            </a:r>
            <a:r>
              <a:rPr lang="zh-CN" altLang="zh-CN" sz="2400">
                <a:ea typeface="宋体" panose="02010600030101010101" pitchFamily="2" charset="-122"/>
              </a:rPr>
              <a:t>模式，因 </a:t>
            </a:r>
            <a:r>
              <a:rPr lang="en-US" altLang="zh-CN" sz="2400">
                <a:ea typeface="宋体" panose="02010600030101010101" pitchFamily="2" charset="-122"/>
              </a:rPr>
              <a:t>Google </a:t>
            </a:r>
            <a:r>
              <a:rPr lang="zh-CN" altLang="zh-CN" sz="2400">
                <a:ea typeface="宋体" panose="02010600030101010101" pitchFamily="2" charset="-122"/>
              </a:rPr>
              <a:t>用它来进行网络搜索而出名</a:t>
            </a:r>
            <a:r>
              <a:rPr lang="zh-CN" altLang="zh-CN" sz="2400" smtClean="0">
                <a:ea typeface="宋体" panose="02010600030101010101" pitchFamily="2" charset="-122"/>
              </a:rPr>
              <a:t>。</a:t>
            </a:r>
            <a:endParaRPr lang="zh-CN" altLang="zh-CN" sz="2400"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576" y="2420888"/>
          <a:ext cx="7340442" cy="177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221"/>
                <a:gridCol w="3670221"/>
              </a:tblGrid>
              <a:tr h="378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6996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reduce(T iden, BinaryOperator b)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可以将流中元素反复结合起来，得到一个值。返回 </a:t>
                      </a:r>
                      <a:r>
                        <a:rPr lang="en-US" altLang="zh-CN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T</a:t>
                      </a:r>
                      <a:endParaRPr lang="zh-CN" alt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996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reduce(BinaryOperator b)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可以将流中元素反复结合起来，得到一个值。返回</a:t>
                      </a:r>
                      <a:r>
                        <a:rPr lang="zh-CN" altLang="en-US" sz="1600" b="0" kern="1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Optional&lt;T&gt;</a:t>
                      </a:r>
                      <a:endParaRPr lang="zh-CN" alt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764704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kumimoji="1" lang="zh-CN" altLang="en-US" b="1" smtClean="0">
                <a:latin typeface="+mn-lt"/>
                <a:ea typeface="宋体" panose="02010600030101010101" pitchFamily="2" charset="-122"/>
              </a:rPr>
              <a:t>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1497" y="1772816"/>
            <a:ext cx="1569955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3-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收集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497" y="4437112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Collector 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接口中方法的实现决定了如何对流执行收集的操作</a:t>
            </a:r>
            <a:r>
              <a:rPr lang="en-US" altLang="zh-CN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如收集到 </a:t>
            </a:r>
            <a:r>
              <a:rPr lang="en-US" altLang="zh-CN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Map)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另外， </a:t>
            </a:r>
            <a:r>
              <a:rPr lang="en-US" altLang="zh-CN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Collectors 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实用类提供了很多静态方法，可以方便地创建常见收集器实例</a:t>
            </a:r>
            <a:r>
              <a:rPr lang="zh-CN" altLang="en-US" sz="2200" kern="10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具体方法与实例如下表：</a:t>
            </a:r>
            <a:endParaRPr lang="en-US" altLang="zh-CN" sz="2200" kern="1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17921" y="2492896"/>
          <a:ext cx="8429310" cy="134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655"/>
                <a:gridCol w="4214655"/>
              </a:tblGrid>
              <a:tr h="429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4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collect(Collector c)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将流转换为其他形式。接收一个 </a:t>
                      </a:r>
                      <a:r>
                        <a:rPr lang="en-US" altLang="zh-CN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Collector</a:t>
                      </a:r>
                      <a:r>
                        <a:rPr lang="zh-CN" altLang="en-US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接口的实现，用于给</a:t>
                      </a:r>
                      <a:r>
                        <a:rPr lang="en-US" altLang="zh-CN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Stream</a:t>
                      </a:r>
                      <a:r>
                        <a:rPr lang="zh-CN" altLang="en-US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中元素做汇总的方法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504" y="908720"/>
          <a:ext cx="8928993" cy="5691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6331"/>
                <a:gridCol w="2976331"/>
                <a:gridCol w="2976331"/>
              </a:tblGrid>
              <a:tr h="416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作用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toList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List&lt;T&gt;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List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&lt;Employee&gt; 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().collect(Collectors.toList());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toSet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Set&lt;</a:t>
                      </a: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&gt; </a:t>
                      </a:r>
                      <a:r>
                        <a:rPr lang="en-US" altLang="zh-CN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().collect(Collectors.toSet());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toCollection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Collection&lt;T&gt;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把流中元素收集到创建的集合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Collection&lt;</a:t>
                      </a: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&gt; </a:t>
                      </a:r>
                      <a:r>
                        <a:rPr lang="en-US" altLang="zh-CN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().collect(Collectors.toCollection(ArrayList::new));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counting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计算流中元素的个数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long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count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().collect(Collectors.counting());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summingInt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对流中元素的整数属性求和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collect(Collectors.summingInt(Employee::getSalary));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averagingInt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计算流中元素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属性的平均值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 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avg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collect(Collectors.averagingInt(</a:t>
                      </a: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Employee::getSalary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summarizingInt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IntSummaryStatistics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收集流中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属性的统计值。如：平均值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SummaryStatistics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iss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collect(Collectors.summarizingInt(</a:t>
                      </a: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Employee::getSalary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79512" y="404664"/>
          <a:ext cx="8867328" cy="6171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5776"/>
                <a:gridCol w="2955776"/>
                <a:gridCol w="2955776"/>
              </a:tblGrid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joining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String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连接流中每个字符串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String </a:t>
                      </a:r>
                      <a:r>
                        <a:rPr lang="en-US" sz="18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800" kern="0" baseline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 list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.stream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map(Employee::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getName).collect(Collectors.joining());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maxBy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根据比较器选择最大值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Optional&lt;Emp&gt;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max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collect(Collectors.maxBy(comparingInt(Employee::getSalary)));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根据比较器选择最小值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Optional&lt;Emp&gt;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min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collect(Collectors.minBy(comparingInt(Employee::getSalary)));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10268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reducing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归约产生的类型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从一个作为累加器的初始值开始，利用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BinaryOperator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与流中元素逐个结合，从而归约成单个值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int </a:t>
                      </a:r>
                      <a:r>
                        <a:rPr lang="en-US" sz="18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sz="1800" u="none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.stream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().collect(Collectors.reducing(0, 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Employee::getSalar, 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Integer::sum));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collectingAndThen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转换函数返回的类型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包裹另一个收集器，对其结果转换函数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</a:t>
                      </a:r>
                      <a:r>
                        <a:rPr lang="en-US" sz="18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how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().collect(Collectors.collectingAndThen(Collectors.toList(), List::size));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groupingBy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Map&lt;K,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根据某属性值对流分组，属性为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，结果为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5199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Map&lt;Emp.Status, List&lt;Emp&gt;&gt; 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map= 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list.stream()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			.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collect(Collectors.groupingBy(Employee::getStatus));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partitioningBy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Map&lt;Boolean,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false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进行分区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Map&lt;Boolean,List&lt;Emp&gt;&gt; 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vd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collect(Collectors.partitioningBy(Employee::getManage));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836712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并行</a:t>
            </a:r>
            <a:r>
              <a:rPr kumimoji="1" lang="zh-CN" altLang="en-US" b="1" smtClean="0">
                <a:latin typeface="+mn-lt"/>
                <a:ea typeface="宋体" panose="02010600030101010101" pitchFamily="2" charset="-122"/>
              </a:rPr>
              <a:t>流与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串行</a:t>
            </a:r>
            <a:r>
              <a:rPr kumimoji="1" lang="zh-CN" altLang="en-US" b="1" smtClean="0">
                <a:latin typeface="+mn-lt"/>
                <a:ea typeface="宋体" panose="02010600030101010101" pitchFamily="2" charset="-122"/>
              </a:rPr>
              <a:t>流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71069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>
                <a:ea typeface="宋体" panose="02010600030101010101" pitchFamily="2" charset="-122"/>
              </a:rPr>
              <a:t>并行流</a:t>
            </a:r>
            <a:r>
              <a:rPr lang="zh-CN" altLang="en-US" sz="2400">
                <a:ea typeface="宋体" panose="02010600030101010101" pitchFamily="2" charset="-122"/>
              </a:rPr>
              <a:t>就是把一个内容分成多个数据块，并用不同的线程分别处理每个数据块的流。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Java 8 </a:t>
            </a:r>
            <a:r>
              <a:rPr lang="zh-CN" altLang="en-US" sz="2400" smtClean="0">
                <a:ea typeface="宋体" panose="02010600030101010101" pitchFamily="2" charset="-122"/>
              </a:rPr>
              <a:t>中将并行进行了优化，我们可以很容易的对数据进行并行操作。</a:t>
            </a:r>
            <a:r>
              <a:rPr lang="en-US" altLang="zh-CN" sz="2400" smtClean="0">
                <a:ea typeface="宋体" panose="02010600030101010101" pitchFamily="2" charset="-122"/>
              </a:rPr>
              <a:t>Stream API </a:t>
            </a:r>
            <a:r>
              <a:rPr lang="zh-CN" altLang="en-US" sz="2400" smtClean="0">
                <a:ea typeface="宋体" panose="02010600030101010101" pitchFamily="2" charset="-122"/>
              </a:rPr>
              <a:t>可以声明性地通过 </a:t>
            </a:r>
            <a:r>
              <a:rPr lang="en-US" altLang="zh-CN" sz="2400" smtClean="0">
                <a:ea typeface="宋体" panose="02010600030101010101" pitchFamily="2" charset="-122"/>
              </a:rPr>
              <a:t>parallel() </a:t>
            </a:r>
            <a:r>
              <a:rPr lang="zh-CN" altLang="en-US" sz="2400" smtClean="0">
                <a:ea typeface="宋体" panose="02010600030101010101" pitchFamily="2" charset="-122"/>
              </a:rPr>
              <a:t>与 </a:t>
            </a:r>
            <a:r>
              <a:rPr lang="en-US" altLang="zh-CN" sz="2400" smtClean="0">
                <a:ea typeface="宋体" panose="02010600030101010101" pitchFamily="2" charset="-122"/>
              </a:rPr>
              <a:t>sequential() </a:t>
            </a:r>
            <a:r>
              <a:rPr lang="zh-CN" altLang="en-US" sz="2400" smtClean="0">
                <a:ea typeface="宋体" panose="02010600030101010101" pitchFamily="2" charset="-122"/>
              </a:rPr>
              <a:t>在并行流与顺序流之间进行切换。</a:t>
            </a:r>
            <a:endParaRPr lang="en-US" altLang="zh-CN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528" y="148478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smtClean="0">
                <a:ea typeface="宋体" panose="02010600030101010101" pitchFamily="2" charset="-122"/>
              </a:rPr>
              <a:t>Fork/Join </a:t>
            </a:r>
            <a:r>
              <a:rPr lang="zh-CN" altLang="en-US" b="1" smtClean="0">
                <a:ea typeface="宋体" panose="02010600030101010101" pitchFamily="2" charset="-122"/>
              </a:rPr>
              <a:t>框架：</a:t>
            </a:r>
            <a:r>
              <a:rPr lang="zh-CN" altLang="en-US" smtClean="0">
                <a:ea typeface="宋体" panose="02010600030101010101" pitchFamily="2" charset="-122"/>
              </a:rPr>
              <a:t>就是在必要的情况下，将一个大任务，进行拆分</a:t>
            </a:r>
            <a:r>
              <a:rPr lang="en-US" altLang="zh-CN" smtClean="0">
                <a:ea typeface="宋体" panose="02010600030101010101" pitchFamily="2" charset="-122"/>
              </a:rPr>
              <a:t>(fork)</a:t>
            </a:r>
            <a:r>
              <a:rPr lang="zh-CN" altLang="en-US" smtClean="0">
                <a:ea typeface="宋体" panose="02010600030101010101" pitchFamily="2" charset="-122"/>
              </a:rPr>
              <a:t>成若干个小任务（拆到不可再拆时），再将一个个的小任务运算的结果进行 </a:t>
            </a:r>
            <a:r>
              <a:rPr lang="en-US" altLang="zh-CN" smtClean="0">
                <a:ea typeface="宋体" panose="02010600030101010101" pitchFamily="2" charset="-122"/>
              </a:rPr>
              <a:t>join </a:t>
            </a:r>
            <a:r>
              <a:rPr lang="zh-CN" altLang="en-US" smtClean="0">
                <a:ea typeface="宋体" panose="02010600030101010101" pitchFamily="2" charset="-122"/>
              </a:rPr>
              <a:t>汇总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+mn-lt"/>
                <a:ea typeface="宋体" panose="02010600030101010101" pitchFamily="2" charset="-122"/>
              </a:rPr>
              <a:t>了解</a:t>
            </a:r>
            <a:r>
              <a:rPr lang="en-US" altLang="zh-CN" b="1" smtClean="0"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+mn-lt"/>
                <a:ea typeface="宋体" panose="02010600030101010101" pitchFamily="2" charset="-122"/>
              </a:rPr>
              <a:t>Fork/Join </a:t>
            </a:r>
            <a:r>
              <a:rPr lang="zh-CN" altLang="en-US" b="1">
                <a:latin typeface="+mn-lt"/>
                <a:ea typeface="宋体" panose="02010600030101010101" pitchFamily="2" charset="-122"/>
              </a:rPr>
              <a:t>框架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4177" y="2408114"/>
            <a:ext cx="5291224" cy="4317575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6181305" y="2927178"/>
            <a:ext cx="1728192" cy="100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任务递归分配</a:t>
            </a:r>
            <a:endParaRPr lang="en-US" altLang="zh-CN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成若干小任务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393126" y="4681760"/>
            <a:ext cx="1129212" cy="418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并行求值</a:t>
            </a:r>
            <a:endParaRPr lang="en-US" altLang="zh-CN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539775" y="292717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fork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692576" y="292717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fork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104020" y="3594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fork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099070" y="3594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fork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103698" y="532220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join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090958" y="60259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join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133628" y="532220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join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835146" y="5846716"/>
            <a:ext cx="2074351" cy="418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结果进行合并</a:t>
            </a:r>
            <a:endParaRPr lang="en-US" altLang="zh-CN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93246"/>
            <a:ext cx="6768752" cy="792088"/>
          </a:xfrm>
        </p:spPr>
        <p:txBody>
          <a:bodyPr>
            <a:normAutofit fontScale="90000"/>
          </a:bodyPr>
          <a:lstStyle/>
          <a:p>
            <a:r>
              <a:rPr lang="en-US" altLang="zh-CN" b="1" smtClean="0">
                <a:latin typeface="+mn-lt"/>
                <a:ea typeface="宋体" panose="02010600030101010101" pitchFamily="2" charset="-122"/>
              </a:rPr>
              <a:t>Fork/Join </a:t>
            </a:r>
            <a:r>
              <a:rPr lang="zh-CN" altLang="zh-CN" b="1" smtClean="0">
                <a:latin typeface="+mn-lt"/>
                <a:ea typeface="宋体" panose="02010600030101010101" pitchFamily="2" charset="-122"/>
              </a:rPr>
              <a:t>框架与传统线程池的区别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7524" y="162880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采用 “工作窃取”模式（</a:t>
            </a:r>
            <a:r>
              <a:rPr lang="en-US" altLang="zh-CN" sz="2000">
                <a:ea typeface="宋体" panose="02010600030101010101" pitchFamily="2" charset="-122"/>
              </a:rPr>
              <a:t>work-stealing</a:t>
            </a:r>
            <a:r>
              <a:rPr lang="zh-CN" altLang="en-US" sz="2000">
                <a:ea typeface="宋体" panose="02010600030101010101" pitchFamily="2" charset="-122"/>
              </a:rPr>
              <a:t>）：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当执行新的任务时它可以将其拆分分成更小的任务执行</a:t>
            </a:r>
            <a:r>
              <a:rPr lang="zh-CN" altLang="en-US" sz="2000" smtClean="0">
                <a:ea typeface="宋体" panose="02010600030101010101" pitchFamily="2" charset="-122"/>
              </a:rPr>
              <a:t>，并将小任务加到线程队列中，然后再从</a:t>
            </a:r>
            <a:r>
              <a:rPr lang="zh-CN" altLang="en-US" sz="2000">
                <a:ea typeface="宋体" panose="02010600030101010101" pitchFamily="2" charset="-122"/>
              </a:rPr>
              <a:t>一个随机线程的队列中</a:t>
            </a:r>
            <a:r>
              <a:rPr lang="zh-CN" altLang="en-US" sz="2000" smtClean="0">
                <a:ea typeface="宋体" panose="02010600030101010101" pitchFamily="2" charset="-122"/>
              </a:rPr>
              <a:t>偷一</a:t>
            </a:r>
            <a:r>
              <a:rPr lang="zh-CN" altLang="en-US" sz="2000">
                <a:ea typeface="宋体" panose="02010600030101010101" pitchFamily="2" charset="-122"/>
              </a:rPr>
              <a:t>个并把它放在自己的队列中</a:t>
            </a:r>
            <a:r>
              <a:rPr lang="zh-CN" altLang="en-US" sz="2000" smtClean="0">
                <a:ea typeface="宋体" panose="02010600030101010101" pitchFamily="2" charset="-122"/>
              </a:rPr>
              <a:t>。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相对于一般的线程池实现</a:t>
            </a:r>
            <a:r>
              <a:rPr lang="en-US" altLang="zh-CN" sz="2000">
                <a:ea typeface="宋体" panose="02010600030101010101" pitchFamily="2" charset="-122"/>
              </a:rPr>
              <a:t>,fork/join</a:t>
            </a:r>
            <a:r>
              <a:rPr lang="zh-CN" altLang="en-US" sz="2000">
                <a:ea typeface="宋体" panose="02010600030101010101" pitchFamily="2" charset="-122"/>
              </a:rPr>
              <a:t>框架的优势体现在对其中包含的任务的处理方式上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zh-CN" altLang="en-US" sz="2000">
                <a:ea typeface="宋体" panose="02010600030101010101" pitchFamily="2" charset="-122"/>
              </a:rPr>
              <a:t>在一般的线程池中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en-US" sz="2000">
                <a:ea typeface="宋体" panose="02010600030101010101" pitchFamily="2" charset="-122"/>
              </a:rPr>
              <a:t>如果一个线程正在执行的任务由于某些原因无法继续运行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en-US" sz="2000">
                <a:ea typeface="宋体" panose="02010600030101010101" pitchFamily="2" charset="-122"/>
              </a:rPr>
              <a:t>那么该线程会处于等待状态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zh-CN" altLang="en-US" sz="2000">
                <a:ea typeface="宋体" panose="02010600030101010101" pitchFamily="2" charset="-122"/>
              </a:rPr>
              <a:t>而在</a:t>
            </a:r>
            <a:r>
              <a:rPr lang="en-US" altLang="zh-CN" sz="2000">
                <a:ea typeface="宋体" panose="02010600030101010101" pitchFamily="2" charset="-122"/>
              </a:rPr>
              <a:t>fork/join</a:t>
            </a:r>
            <a:r>
              <a:rPr lang="zh-CN" altLang="en-US" sz="2000">
                <a:ea typeface="宋体" panose="02010600030101010101" pitchFamily="2" charset="-122"/>
              </a:rPr>
              <a:t>框架实现中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en-US" sz="2000">
                <a:ea typeface="宋体" panose="02010600030101010101" pitchFamily="2" charset="-122"/>
              </a:rPr>
              <a:t>如果某个子问题由于等待另外一个子问题的完成而无法继续运行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zh-CN" altLang="en-US" sz="2000">
                <a:ea typeface="宋体" panose="02010600030101010101" pitchFamily="2" charset="-122"/>
              </a:rPr>
              <a:t>那么处理该子问题的线程会主动寻找其他尚未运行的子问题来执行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zh-CN" altLang="en-US" sz="2000">
                <a:ea typeface="宋体" panose="02010600030101010101" pitchFamily="2" charset="-122"/>
              </a:rPr>
              <a:t>这种方式减少了线程的等待时间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en-US" sz="2000">
                <a:ea typeface="宋体" panose="02010600030101010101" pitchFamily="2" charset="-122"/>
              </a:rPr>
              <a:t>提高了性能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71544"/>
            <a:ext cx="8229600" cy="857256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anose="02010600030101010101" pitchFamily="2" charset="-122"/>
              </a:rPr>
              <a:t>Java 8</a:t>
            </a:r>
            <a:r>
              <a:rPr lang="zh-CN" altLang="en-US" b="1" smtClean="0">
                <a:latin typeface="+mn-lt"/>
                <a:ea typeface="宋体" panose="02010600030101010101" pitchFamily="2" charset="-122"/>
              </a:rPr>
              <a:t>新特性简介</a:t>
            </a:r>
            <a:endParaRPr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86865"/>
            <a:ext cx="8001056" cy="38743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>
                <a:ea typeface="宋体" panose="02010600030101010101" pitchFamily="2" charset="-122"/>
              </a:rPr>
              <a:t>速度更快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>
                <a:ea typeface="宋体" panose="02010600030101010101" pitchFamily="2" charset="-122"/>
              </a:rPr>
              <a:t>代码更少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zh-CN" altLang="en-US" smtClean="0">
                <a:ea typeface="宋体" panose="02010600030101010101" pitchFamily="2" charset="-122"/>
              </a:rPr>
              <a:t>增加了新的语法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 b="1" smtClean="0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b="1" smtClean="0">
                <a:solidFill>
                  <a:srgbClr val="FF0000"/>
                </a:solidFill>
                <a:ea typeface="宋体" panose="02010600030101010101" pitchFamily="2" charset="-122"/>
              </a:rPr>
              <a:t>表达式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>
                <a:ea typeface="宋体" panose="02010600030101010101" pitchFamily="2" charset="-122"/>
              </a:rPr>
              <a:t>强大的 </a:t>
            </a:r>
            <a:r>
              <a:rPr lang="en-US" altLang="zh-CN" b="1" smtClean="0">
                <a:solidFill>
                  <a:srgbClr val="FF0000"/>
                </a:solidFill>
                <a:ea typeface="宋体" panose="02010600030101010101" pitchFamily="2" charset="-122"/>
              </a:rPr>
              <a:t>Stream API</a:t>
            </a:r>
            <a:endParaRPr lang="en-US" altLang="zh-CN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>
                <a:ea typeface="宋体" panose="02010600030101010101" pitchFamily="2" charset="-122"/>
              </a:rPr>
              <a:t>便于并行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>
                <a:ea typeface="宋体" panose="02010600030101010101" pitchFamily="2" charset="-122"/>
              </a:rPr>
              <a:t>最大化减少空指针异常：</a:t>
            </a:r>
            <a:r>
              <a:rPr lang="en-US" altLang="zh-CN" smtClean="0">
                <a:ea typeface="宋体" panose="02010600030101010101" pitchFamily="2" charset="-122"/>
              </a:rPr>
              <a:t>Optional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750" y="1816515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461750" y="23925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17-1 Lambda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表达式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+mn-lt"/>
                <a:ea typeface="宋体" panose="02010600030101010101" pitchFamily="2" charset="-122"/>
              </a:rPr>
              <a:t>为什么使用 </a:t>
            </a:r>
            <a:r>
              <a:rPr lang="en-US" altLang="zh-CN" b="1" smtClean="0">
                <a:latin typeface="+mn-lt"/>
                <a:ea typeface="宋体" panose="02010600030101010101" pitchFamily="2" charset="-122"/>
              </a:rPr>
              <a:t>Lambda </a:t>
            </a:r>
            <a:r>
              <a:rPr lang="zh-CN" altLang="en-US" b="1" smtClean="0">
                <a:latin typeface="+mn-lt"/>
                <a:ea typeface="宋体" panose="02010600030101010101" pitchFamily="2" charset="-122"/>
              </a:rPr>
              <a:t>表达式</a:t>
            </a:r>
            <a:endParaRPr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452" y="1979041"/>
            <a:ext cx="7696200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mtClean="0">
                <a:ea typeface="宋体" panose="02010600030101010101" pitchFamily="2" charset="-122"/>
              </a:rPr>
              <a:t>Lambda </a:t>
            </a:r>
            <a:r>
              <a:rPr lang="zh-CN" altLang="en-US" smtClean="0">
                <a:ea typeface="宋体" panose="02010600030101010101" pitchFamily="2" charset="-122"/>
              </a:rPr>
              <a:t>是一个</a:t>
            </a:r>
            <a:r>
              <a:rPr lang="zh-CN" altLang="en-US" b="1" smtClean="0">
                <a:solidFill>
                  <a:srgbClr val="FF0000"/>
                </a:solidFill>
                <a:ea typeface="宋体" panose="02010600030101010101" pitchFamily="2" charset="-122"/>
              </a:rPr>
              <a:t>匿名函数</a:t>
            </a:r>
            <a:r>
              <a:rPr lang="zh-CN" altLang="en-US" smtClean="0">
                <a:ea typeface="宋体" panose="02010600030101010101" pitchFamily="2" charset="-122"/>
              </a:rPr>
              <a:t>，我们可以把 </a:t>
            </a:r>
            <a:r>
              <a:rPr lang="en-US" altLang="zh-CN" smtClean="0">
                <a:ea typeface="宋体" panose="02010600030101010101" pitchFamily="2" charset="-122"/>
              </a:rPr>
              <a:t>Lambda </a:t>
            </a:r>
            <a:r>
              <a:rPr lang="zh-CN" altLang="en-US" smtClean="0">
                <a:ea typeface="宋体" panose="02010600030101010101" pitchFamily="2" charset="-122"/>
              </a:rPr>
              <a:t>表达式理解为是</a:t>
            </a:r>
            <a:r>
              <a:rPr lang="zh-CN" altLang="en-US" b="1" smtClean="0">
                <a:solidFill>
                  <a:srgbClr val="FF0000"/>
                </a:solidFill>
                <a:ea typeface="宋体" panose="02010600030101010101" pitchFamily="2" charset="-122"/>
              </a:rPr>
              <a:t>一段可以传递的代码</a:t>
            </a:r>
            <a:r>
              <a:rPr lang="zh-CN" altLang="en-US" smtClean="0">
                <a:ea typeface="宋体" panose="02010600030101010101" pitchFamily="2" charset="-122"/>
              </a:rPr>
              <a:t>（将代码像数据一样进行传递）。可以写出更简洁、更灵活的代码。作为一种更紧凑的代码风格，使</a:t>
            </a:r>
            <a:r>
              <a:rPr lang="en-US" altLang="zh-CN" smtClean="0">
                <a:ea typeface="宋体" panose="02010600030101010101" pitchFamily="2" charset="-122"/>
              </a:rPr>
              <a:t>Java</a:t>
            </a:r>
            <a:r>
              <a:rPr lang="zh-CN" altLang="en-US" smtClean="0">
                <a:ea typeface="宋体" panose="02010600030101010101" pitchFamily="2" charset="-122"/>
              </a:rPr>
              <a:t>的语言表达能力得到了提升。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6" y="764704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123" y="1840745"/>
            <a:ext cx="802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从匿名类到 </a:t>
            </a:r>
            <a:r>
              <a:rPr lang="en-US" altLang="zh-CN" sz="2400" smtClean="0">
                <a:ea typeface="宋体" panose="02010600030101010101" pitchFamily="2" charset="-122"/>
              </a:rPr>
              <a:t>Lambda </a:t>
            </a:r>
            <a:r>
              <a:rPr lang="zh-CN" altLang="en-US" sz="2400" smtClean="0">
                <a:ea typeface="宋体" panose="02010600030101010101" pitchFamily="2" charset="-122"/>
              </a:rPr>
              <a:t>的转换举例</a:t>
            </a:r>
            <a:r>
              <a:rPr lang="en-US" altLang="zh-CN" sz="2400" smtClean="0"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2492896"/>
            <a:ext cx="6249886" cy="20882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085184"/>
            <a:ext cx="7950883" cy="720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99592" y="2492896"/>
            <a:ext cx="7632848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9592" y="4869160"/>
            <a:ext cx="795088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497806886464&amp;di=0eae240a582c0974c20082dca08c55ab&amp;imgtype=0&amp;src=http%3A%2F%2Fimages.clipartlogo.com%2Ffiles%2Fimages%2F39%2F391106%2Fdown-arrow-clip-art_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79" y="4437112"/>
            <a:ext cx="287973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349" y="2249826"/>
            <a:ext cx="8795682" cy="21872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0" y="4941168"/>
            <a:ext cx="8412960" cy="12642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1349" y="1556792"/>
            <a:ext cx="802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从匿名类到 </a:t>
            </a:r>
            <a:r>
              <a:rPr lang="en-US" altLang="zh-CN" sz="2400" smtClean="0">
                <a:ea typeface="宋体" panose="02010600030101010101" pitchFamily="2" charset="-122"/>
              </a:rPr>
              <a:t>Lambda </a:t>
            </a:r>
            <a:r>
              <a:rPr lang="zh-CN" altLang="en-US" sz="2400" smtClean="0">
                <a:ea typeface="宋体" panose="02010600030101010101" pitchFamily="2" charset="-122"/>
              </a:rPr>
              <a:t>的转换举例</a:t>
            </a:r>
            <a:r>
              <a:rPr lang="en-US" altLang="zh-CN" sz="2400" smtClean="0"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1349" y="2132856"/>
            <a:ext cx="8795682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1349" y="4941168"/>
            <a:ext cx="8795682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https://timgsa.baidu.com/timg?image&amp;quality=80&amp;size=b9999_10000&amp;sec=1497806886464&amp;di=0eae240a582c0974c20082dca08c55ab&amp;imgtype=0&amp;src=http%3A%2F%2Fimages.clipartlogo.com%2Ffiles%2Fimages%2F39%2F391106%2Fdown-arrow-clip-art_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79" y="4361343"/>
            <a:ext cx="287973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10347</Words>
  <Application>WPS 演示</Application>
  <PresentationFormat>全屏显示(4:3)</PresentationFormat>
  <Paragraphs>770</Paragraphs>
  <Slides>47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Arial</vt:lpstr>
      <vt:lpstr>宋体</vt:lpstr>
      <vt:lpstr>Wingdings</vt:lpstr>
      <vt:lpstr>楷体</vt:lpstr>
      <vt:lpstr>Times New Roman</vt:lpstr>
      <vt:lpstr>Courier New</vt:lpstr>
      <vt:lpstr>隶书</vt:lpstr>
      <vt:lpstr>微软雅黑</vt:lpstr>
      <vt:lpstr>Arial Unicode MS</vt:lpstr>
      <vt:lpstr>Calibri</vt:lpstr>
      <vt:lpstr>PPT模板</vt:lpstr>
      <vt:lpstr>第17章 Lambda表达式 与Stream API</vt:lpstr>
      <vt:lpstr>PowerPoint 演示文稿</vt:lpstr>
      <vt:lpstr>主要内容</vt:lpstr>
      <vt:lpstr>Java 8新特性简介</vt:lpstr>
      <vt:lpstr>Java 8新特性简介</vt:lpstr>
      <vt:lpstr>PowerPoint 演示文稿</vt:lpstr>
      <vt:lpstr>为什么使用 Lambda 表达式</vt:lpstr>
      <vt:lpstr>Lambda 表达式</vt:lpstr>
      <vt:lpstr>Lambda 表达式</vt:lpstr>
      <vt:lpstr>由一个问题的迭代看Lambda表达式</vt:lpstr>
      <vt:lpstr>Lambda 表达式语法</vt:lpstr>
      <vt:lpstr>Lambda 表达式语法</vt:lpstr>
      <vt:lpstr>Lambda 表达式语法</vt:lpstr>
      <vt:lpstr>类型推断</vt:lpstr>
      <vt:lpstr>PowerPoint 演示文稿</vt:lpstr>
      <vt:lpstr>什么是函数式(Functional)接口</vt:lpstr>
      <vt:lpstr>自定义函数式接口</vt:lpstr>
      <vt:lpstr>作为参数传递 Lambda 表达式</vt:lpstr>
      <vt:lpstr>Java 内置四大核心函数式接口</vt:lpstr>
      <vt:lpstr>其他接口</vt:lpstr>
      <vt:lpstr>PowerPoint 演示文稿</vt:lpstr>
      <vt:lpstr>方法引用(Method References)</vt:lpstr>
      <vt:lpstr>方法引用</vt:lpstr>
      <vt:lpstr>方法引用</vt:lpstr>
      <vt:lpstr>构造器引用</vt:lpstr>
      <vt:lpstr>数组引用</vt:lpstr>
      <vt:lpstr>PowerPoint 演示文稿</vt:lpstr>
      <vt:lpstr>Stream API说明</vt:lpstr>
      <vt:lpstr>什么是 Stream</vt:lpstr>
      <vt:lpstr>Stream 的操作三个步骤</vt:lpstr>
      <vt:lpstr>创建 Stream方式一：通过集合</vt:lpstr>
      <vt:lpstr>创建 Stream方式二：通过数组</vt:lpstr>
      <vt:lpstr>创建 Stream方式三：通过Stream的of()</vt:lpstr>
      <vt:lpstr>创建 Stream方式四：创建无限流</vt:lpstr>
      <vt:lpstr>Stream 的中间操作</vt:lpstr>
      <vt:lpstr>Stream 的中间操作</vt:lpstr>
      <vt:lpstr>Stream 的中间操作</vt:lpstr>
      <vt:lpstr>Stream 的终止操作</vt:lpstr>
      <vt:lpstr>Stream 的终止操作</vt:lpstr>
      <vt:lpstr>Stream 的终止操作</vt:lpstr>
      <vt:lpstr>Stream 的终止操作</vt:lpstr>
      <vt:lpstr>PowerPoint 演示文稿</vt:lpstr>
      <vt:lpstr>PowerPoint 演示文稿</vt:lpstr>
      <vt:lpstr>并行流与串行流</vt:lpstr>
      <vt:lpstr>了解: Fork/Join 框架</vt:lpstr>
      <vt:lpstr>Fork/Join 框架与传统线程池的区别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876</cp:revision>
  <dcterms:created xsi:type="dcterms:W3CDTF">2012-09-14T00:44:00Z</dcterms:created>
  <dcterms:modified xsi:type="dcterms:W3CDTF">2017-08-29T14:22:59Z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