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6" showSpecialPlsOnTitleSld="0">
  <p:sldMasterIdLst>
    <p:sldMasterId id="2147483648" r:id="rId1"/>
  </p:sldMasterIdLst>
  <p:notesMasterIdLst>
    <p:notesMasterId r:id="rId70"/>
  </p:notesMasterIdLst>
  <p:handoutMasterIdLst>
    <p:handoutMasterId r:id="rId71"/>
  </p:handoutMasterIdLst>
  <p:sldIdLst>
    <p:sldId id="312" r:id="rId3"/>
    <p:sldId id="401" r:id="rId4"/>
    <p:sldId id="352" r:id="rId5"/>
    <p:sldId id="370" r:id="rId6"/>
    <p:sldId id="403" r:id="rId7"/>
    <p:sldId id="372" r:id="rId8"/>
    <p:sldId id="371" r:id="rId9"/>
    <p:sldId id="357" r:id="rId10"/>
    <p:sldId id="373" r:id="rId11"/>
    <p:sldId id="314" r:id="rId12"/>
    <p:sldId id="315" r:id="rId13"/>
    <p:sldId id="316" r:id="rId14"/>
    <p:sldId id="317" r:id="rId15"/>
    <p:sldId id="318" r:id="rId16"/>
    <p:sldId id="342" r:id="rId17"/>
    <p:sldId id="343" r:id="rId18"/>
    <p:sldId id="321" r:id="rId19"/>
    <p:sldId id="323" r:id="rId20"/>
    <p:sldId id="324" r:id="rId21"/>
    <p:sldId id="347" r:id="rId22"/>
    <p:sldId id="348" r:id="rId23"/>
    <p:sldId id="344" r:id="rId24"/>
    <p:sldId id="345" r:id="rId25"/>
    <p:sldId id="325" r:id="rId26"/>
    <p:sldId id="328" r:id="rId27"/>
    <p:sldId id="330" r:id="rId28"/>
    <p:sldId id="331" r:id="rId29"/>
    <p:sldId id="349" r:id="rId30"/>
    <p:sldId id="332" r:id="rId31"/>
    <p:sldId id="350" r:id="rId32"/>
    <p:sldId id="333" r:id="rId33"/>
    <p:sldId id="334" r:id="rId34"/>
    <p:sldId id="374" r:id="rId35"/>
    <p:sldId id="404" r:id="rId36"/>
    <p:sldId id="375" r:id="rId37"/>
    <p:sldId id="389" r:id="rId38"/>
    <p:sldId id="390" r:id="rId39"/>
    <p:sldId id="392" r:id="rId40"/>
    <p:sldId id="402" r:id="rId41"/>
    <p:sldId id="395" r:id="rId42"/>
    <p:sldId id="396" r:id="rId43"/>
    <p:sldId id="397" r:id="rId44"/>
    <p:sldId id="398" r:id="rId45"/>
    <p:sldId id="393" r:id="rId46"/>
    <p:sldId id="376" r:id="rId47"/>
    <p:sldId id="378" r:id="rId48"/>
    <p:sldId id="379" r:id="rId49"/>
    <p:sldId id="380" r:id="rId50"/>
    <p:sldId id="381" r:id="rId51"/>
    <p:sldId id="377" r:id="rId52"/>
    <p:sldId id="382" r:id="rId53"/>
    <p:sldId id="383" r:id="rId54"/>
    <p:sldId id="384" r:id="rId55"/>
    <p:sldId id="385" r:id="rId56"/>
    <p:sldId id="336" r:id="rId57"/>
    <p:sldId id="368" r:id="rId58"/>
    <p:sldId id="351" r:id="rId59"/>
    <p:sldId id="367" r:id="rId60"/>
    <p:sldId id="362" r:id="rId61"/>
    <p:sldId id="363" r:id="rId62"/>
    <p:sldId id="365" r:id="rId63"/>
    <p:sldId id="364" r:id="rId64"/>
    <p:sldId id="366" r:id="rId65"/>
    <p:sldId id="338" r:id="rId66"/>
    <p:sldId id="340" r:id="rId67"/>
    <p:sldId id="369" r:id="rId68"/>
    <p:sldId id="361" r:id="rId69"/>
  </p:sldIdLst>
  <p:sldSz cx="9144000" cy="6858000" type="letter"/>
  <p:notesSz cx="6858000" cy="9144000"/>
  <p:defaultTextStyle>
    <a:defPPr>
      <a:defRPr lang="fi-FI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1pPr>
    <a:lvl2pPr marL="455930" indent="1905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2pPr>
    <a:lvl3pPr marL="913130" indent="1905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3pPr>
    <a:lvl4pPr marL="1370330" indent="1905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4pPr>
    <a:lvl5pPr marL="1827530" indent="1905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A0EF876-8928-48A6-A122-FACA3FF7BE05}">
          <p14:sldIdLst>
            <p14:sldId id="312"/>
            <p14:sldId id="401"/>
            <p14:sldId id="352"/>
            <p14:sldId id="370"/>
            <p14:sldId id="403"/>
            <p14:sldId id="372"/>
            <p14:sldId id="371"/>
            <p14:sldId id="373"/>
            <p14:sldId id="314"/>
            <p14:sldId id="316"/>
            <p14:sldId id="317"/>
            <p14:sldId id="318"/>
            <p14:sldId id="342"/>
            <p14:sldId id="343"/>
            <p14:sldId id="321"/>
            <p14:sldId id="323"/>
            <p14:sldId id="324"/>
            <p14:sldId id="347"/>
            <p14:sldId id="348"/>
            <p14:sldId id="344"/>
            <p14:sldId id="345"/>
            <p14:sldId id="325"/>
            <p14:sldId id="328"/>
            <p14:sldId id="330"/>
            <p14:sldId id="331"/>
            <p14:sldId id="349"/>
            <p14:sldId id="332"/>
            <p14:sldId id="350"/>
            <p14:sldId id="333"/>
            <p14:sldId id="334"/>
            <p14:sldId id="374"/>
            <p14:sldId id="404"/>
            <p14:sldId id="375"/>
            <p14:sldId id="389"/>
            <p14:sldId id="390"/>
            <p14:sldId id="392"/>
            <p14:sldId id="402"/>
            <p14:sldId id="395"/>
            <p14:sldId id="396"/>
            <p14:sldId id="397"/>
            <p14:sldId id="398"/>
            <p14:sldId id="393"/>
            <p14:sldId id="376"/>
            <p14:sldId id="378"/>
            <p14:sldId id="379"/>
            <p14:sldId id="380"/>
            <p14:sldId id="381"/>
            <p14:sldId id="377"/>
            <p14:sldId id="382"/>
            <p14:sldId id="383"/>
            <p14:sldId id="384"/>
            <p14:sldId id="385"/>
            <p14:sldId id="336"/>
            <p14:sldId id="368"/>
            <p14:sldId id="351"/>
            <p14:sldId id="367"/>
            <p14:sldId id="362"/>
            <p14:sldId id="363"/>
            <p14:sldId id="365"/>
            <p14:sldId id="364"/>
            <p14:sldId id="366"/>
            <p14:sldId id="338"/>
            <p14:sldId id="340"/>
            <p14:sldId id="369"/>
            <p14:sldId id="361"/>
            <p14:sldId id="357"/>
            <p14:sldId id="315"/>
          </p14:sldIdLst>
        </p14:section>
        <p14:section name="无标题节" id="{9FFD6A15-B5AB-4553-8930-6F93358D6395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170C1"/>
    <a:srgbClr val="333333"/>
    <a:srgbClr val="CCCCCC"/>
    <a:srgbClr val="080808"/>
    <a:srgbClr val="F7F7F7"/>
    <a:srgbClr val="999999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2" autoAdjust="0"/>
    <p:restoredTop sz="94424" autoAdjust="0"/>
  </p:normalViewPr>
  <p:slideViewPr>
    <p:cSldViewPr>
      <p:cViewPr varScale="1">
        <p:scale>
          <a:sx n="94" d="100"/>
          <a:sy n="94" d="100"/>
        </p:scale>
        <p:origin x="67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9139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4" Type="http://schemas.openxmlformats.org/officeDocument/2006/relationships/tableStyles" Target="tableStyles.xml"/><Relationship Id="rId73" Type="http://schemas.openxmlformats.org/officeDocument/2006/relationships/viewProps" Target="viewProps.xml"/><Relationship Id="rId72" Type="http://schemas.openxmlformats.org/officeDocument/2006/relationships/presProps" Target="presProps.xml"/><Relationship Id="rId71" Type="http://schemas.openxmlformats.org/officeDocument/2006/relationships/handoutMaster" Target="handoutMasters/handoutMaster1.xml"/><Relationship Id="rId70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44DFF5F-DB09-406E-9A07-051CACE717A0}" type="slidenum">
              <a:rPr lang="en-GB" altLang="zh-CN"/>
            </a:fld>
            <a:endParaRPr lang="en-GB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fi-FI" noProof="0"/>
              <a:t>Muokkaa tekstin perustyylejä napsauttamalla</a:t>
            </a:r>
            <a:endParaRPr lang="fi-FI" noProof="0"/>
          </a:p>
          <a:p>
            <a:pPr lvl="1"/>
            <a:r>
              <a:rPr lang="fi-FI" noProof="0"/>
              <a:t>toinen taso</a:t>
            </a:r>
            <a:endParaRPr lang="fi-FI" noProof="0"/>
          </a:p>
          <a:p>
            <a:pPr lvl="2"/>
            <a:r>
              <a:rPr lang="fi-FI" noProof="0"/>
              <a:t>kolmas taso</a:t>
            </a:r>
            <a:endParaRPr lang="fi-FI" noProof="0"/>
          </a:p>
          <a:p>
            <a:pPr lvl="3"/>
            <a:r>
              <a:rPr lang="fi-FI" noProof="0"/>
              <a:t>neljäs taso</a:t>
            </a:r>
            <a:endParaRPr lang="fi-FI" noProof="0"/>
          </a:p>
          <a:p>
            <a:pPr lvl="4"/>
            <a:r>
              <a:rPr lang="fi-FI" noProof="0"/>
              <a:t>viides taso</a:t>
            </a:r>
            <a:endParaRPr lang="fi-FI" noProof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EF967F5-1DBF-4F25-BEDC-6C53EB677B1E}" type="slidenum">
              <a:rPr lang="fi-FI" altLang="zh-CN"/>
            </a:fld>
            <a:endParaRPr lang="fi-FI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866527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>
              <a:defRPr sz="4000" b="1">
                <a:solidFill>
                  <a:schemeClr val="accent4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2996952"/>
            <a:ext cx="6400800" cy="1152128"/>
          </a:xfrm>
        </p:spPr>
        <p:txBody>
          <a:bodyPr/>
          <a:lstStyle>
            <a:lvl1pPr marL="0" indent="0" algn="l">
              <a:buNone/>
              <a:defRPr sz="24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142875" y="183515"/>
            <a:ext cx="9143365" cy="692150"/>
          </a:xfrm>
          <a:prstGeom prst="rect">
            <a:avLst/>
          </a:prstGeom>
          <a:solidFill>
            <a:schemeClr val="bg1"/>
          </a:solidFill>
        </p:spPr>
        <p:txBody>
          <a:bodyPr rtlCol="0">
            <a:noAutofit/>
          </a:bodyPr>
          <a:lstStyle>
            <a:lvl1pPr algn="l"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42844" y="1000108"/>
            <a:ext cx="8786874" cy="5073427"/>
          </a:xfrm>
        </p:spPr>
        <p:txBody>
          <a:bodyPr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F81C75-D8EE-41C9-BFA4-F18E8053FD19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A2FF0E-E682-483B-B3AB-03B298001C7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1400">
                <a:latin typeface="Trebuchet MS" panose="020B0603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20000"/>
              </a:spcBef>
              <a:buFont typeface="Arial" panose="020B0604020202020204" pitchFamily="34" charset="0"/>
              <a:buNone/>
              <a:defRPr/>
            </a:lvl1pPr>
          </a:lstStyle>
          <a:p>
            <a:r>
              <a:rPr lang="en-GB" altLang="zh-CN"/>
              <a:t>www.globalintelligence.com – </a:t>
            </a:r>
            <a:r>
              <a:rPr lang="en-GB" altLang="zh-CN">
                <a:solidFill>
                  <a:schemeClr val="bg2"/>
                </a:solidFill>
              </a:rPr>
              <a:t>page </a:t>
            </a:r>
            <a:fld id="{D174B622-F790-4B1D-AF3B-FDA25F2E4074}" type="slidenum">
              <a:rPr lang="en-GB" altLang="zh-CN">
                <a:solidFill>
                  <a:schemeClr val="bg2"/>
                </a:solidFill>
              </a:rPr>
            </a:fld>
            <a:endParaRPr lang="en-GB" altLang="zh-CN"/>
          </a:p>
        </p:txBody>
      </p:sp>
      <p:pic>
        <p:nvPicPr>
          <p:cNvPr id="5" name="图片 4" descr="百战视频水印 (1)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019800" y="6126480"/>
            <a:ext cx="2771140" cy="5048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spect="1" noChangeArrowheads="1"/>
          </p:cNvSpPr>
          <p:nvPr>
            <p:ph type="ctrTitle"/>
          </p:nvPr>
        </p:nvSpPr>
        <p:spPr>
          <a:xfrm>
            <a:off x="19076" y="1916832"/>
            <a:ext cx="10998667" cy="1226567"/>
          </a:xfrm>
        </p:spPr>
        <p:txBody>
          <a:bodyPr/>
          <a:lstStyle/>
          <a:p>
            <a:r>
              <a:rPr lang="zh-CN" altLang="en-US"/>
              <a:t>分布式云平台</a:t>
            </a:r>
            <a:r>
              <a:rPr lang="en-US" altLang="zh-CN"/>
              <a:t>HADOOP</a:t>
            </a:r>
            <a:endParaRPr lang="en-US" sz="4400">
              <a:solidFill>
                <a:srgbClr val="FFC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2997200"/>
            <a:ext cx="6400800" cy="2015976"/>
          </a:xfrm>
        </p:spPr>
        <p:txBody>
          <a:bodyPr/>
          <a:lstStyle/>
          <a:p>
            <a:endParaRPr lang="en-US"/>
          </a:p>
          <a:p>
            <a:endParaRPr lang="en-US"/>
          </a:p>
          <a:p>
            <a:r>
              <a:rPr lang="zh-CN" altLang="en-US"/>
              <a:t>加入尚学堂，一起进步！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Hadoop</a:t>
            </a:r>
            <a:endParaRPr lang="en-US" altLang="zh-CN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hangingPunct="1"/>
            <a:endParaRPr lang="en-US" altLang="zh-CN">
              <a:solidFill>
                <a:srgbClr val="000000"/>
              </a:solidFill>
            </a:endParaRPr>
          </a:p>
          <a:p>
            <a:pPr lvl="0" eaLnBrk="1" hangingPunct="1"/>
            <a:r>
              <a:rPr lang="en-US" altLang="zh-CN">
                <a:solidFill>
                  <a:srgbClr val="000000"/>
                </a:solidFill>
              </a:rPr>
              <a:t>Hadoop</a:t>
            </a:r>
            <a:r>
              <a:rPr lang="zh-CN" altLang="en-US">
                <a:solidFill>
                  <a:srgbClr val="000000"/>
                </a:solidFill>
              </a:rPr>
              <a:t>简介</a:t>
            </a:r>
            <a:endParaRPr lang="zh-CN" altLang="en-US">
              <a:solidFill>
                <a:srgbClr val="000000"/>
              </a:solidFill>
            </a:endParaRPr>
          </a:p>
          <a:p>
            <a:pPr lvl="0" eaLnBrk="1" hangingPunct="1"/>
            <a:r>
              <a:rPr lang="en-US" altLang="zh-CN">
                <a:solidFill>
                  <a:srgbClr val="000000"/>
                </a:solidFill>
              </a:rPr>
              <a:t>Hadoop</a:t>
            </a:r>
            <a:r>
              <a:rPr lang="zh-CN" altLang="en-US">
                <a:solidFill>
                  <a:srgbClr val="000000"/>
                </a:solidFill>
              </a:rPr>
              <a:t>分布式文件系统</a:t>
            </a:r>
            <a:r>
              <a:rPr lang="en-US" altLang="zh-CN">
                <a:solidFill>
                  <a:srgbClr val="000000"/>
                </a:solidFill>
              </a:rPr>
              <a:t>HDFS</a:t>
            </a:r>
            <a:endParaRPr lang="en-US" altLang="zh-CN">
              <a:solidFill>
                <a:srgbClr val="000000"/>
              </a:solidFill>
            </a:endParaRPr>
          </a:p>
          <a:p>
            <a:pPr lvl="0" eaLnBrk="1" hangingPunct="1"/>
            <a:r>
              <a:rPr lang="en-US" altLang="zh-CN">
                <a:solidFill>
                  <a:srgbClr val="000000"/>
                </a:solidFill>
              </a:rPr>
              <a:t>Hadoop</a:t>
            </a:r>
            <a:r>
              <a:rPr lang="zh-CN" altLang="en-US">
                <a:solidFill>
                  <a:srgbClr val="000000"/>
                </a:solidFill>
              </a:rPr>
              <a:t>分布式计算框架</a:t>
            </a:r>
            <a:r>
              <a:rPr lang="en-US" altLang="zh-CN">
                <a:solidFill>
                  <a:srgbClr val="000000"/>
                </a:solidFill>
              </a:rPr>
              <a:t>MR</a:t>
            </a:r>
            <a:endParaRPr lang="en-US" altLang="zh-CN">
              <a:solidFill>
                <a:srgbClr val="000000"/>
              </a:solidFill>
            </a:endParaRPr>
          </a:p>
          <a:p>
            <a:pPr lvl="0" eaLnBrk="1" hangingPunct="1"/>
            <a:r>
              <a:rPr lang="en-US" altLang="zh-CN">
                <a:solidFill>
                  <a:srgbClr val="000000"/>
                </a:solidFill>
              </a:rPr>
              <a:t>Hadoop</a:t>
            </a:r>
            <a:r>
              <a:rPr lang="zh-CN" altLang="en-US">
                <a:solidFill>
                  <a:srgbClr val="000000"/>
                </a:solidFill>
              </a:rPr>
              <a:t>体系架构</a:t>
            </a:r>
            <a:endParaRPr lang="zh-CN" altLang="en-US">
              <a:solidFill>
                <a:srgbClr val="000000"/>
              </a:solidFill>
            </a:endParaRPr>
          </a:p>
          <a:p>
            <a:pPr lvl="0" eaLnBrk="1" hangingPunct="1"/>
            <a:r>
              <a:rPr lang="en-US" altLang="zh-CN">
                <a:solidFill>
                  <a:srgbClr val="000000"/>
                </a:solidFill>
              </a:rPr>
              <a:t>Hadoop</a:t>
            </a:r>
            <a:r>
              <a:rPr lang="zh-CN" altLang="en-US">
                <a:solidFill>
                  <a:srgbClr val="000000"/>
                </a:solidFill>
              </a:rPr>
              <a:t>安装</a:t>
            </a:r>
            <a:endParaRPr lang="zh-CN" altLang="en-US">
              <a:solidFill>
                <a:srgbClr val="000000"/>
              </a:solidFill>
            </a:endParaRPr>
          </a:p>
          <a:p>
            <a:pPr lvl="0" eaLnBrk="1" hangingPunct="1"/>
            <a:r>
              <a:rPr lang="en-US" altLang="zh-CN">
                <a:solidFill>
                  <a:srgbClr val="000000"/>
                </a:solidFill>
              </a:rPr>
              <a:t>Hadoop shell</a:t>
            </a:r>
            <a:endParaRPr lang="en-US" altLang="zh-CN">
              <a:solidFill>
                <a:srgbClr val="000000"/>
              </a:solidFill>
            </a:endParaRPr>
          </a:p>
          <a:p>
            <a:pPr lvl="0" eaLnBrk="1" hangingPunct="1"/>
            <a:r>
              <a:rPr lang="en-US" altLang="zh-CN">
                <a:solidFill>
                  <a:srgbClr val="000000"/>
                </a:solidFill>
              </a:rPr>
              <a:t>Hadoop API</a:t>
            </a:r>
            <a:endParaRPr lang="en-US" altLang="zh-CN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zh-CN" altLang="en-US"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Hadoop</a:t>
            </a:r>
            <a:endParaRPr lang="en-US" altLang="zh-CN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/>
              <a:t>Hadoop</a:t>
            </a:r>
            <a:r>
              <a:rPr lang="zh-CN" altLang="en-US"/>
              <a:t>的思想之源：</a:t>
            </a:r>
            <a:r>
              <a:rPr lang="en-US" altLang="zh-CN">
                <a:solidFill>
                  <a:srgbClr val="FF0000"/>
                </a:solidFill>
              </a:rPr>
              <a:t>Google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/>
              <a:t>Openstack:  </a:t>
            </a:r>
            <a:r>
              <a:rPr lang="en-US" altLang="zh-CN">
                <a:solidFill>
                  <a:srgbClr val="FF0000"/>
                </a:solidFill>
              </a:rPr>
              <a:t>NASA</a:t>
            </a:r>
            <a:endParaRPr lang="en-US" altLang="zh-CN">
              <a:solidFill>
                <a:srgbClr val="FF0000"/>
              </a:solidFill>
            </a:endParaRPr>
          </a:p>
          <a:p>
            <a:endParaRPr lang="en-US" altLang="zh-CN"/>
          </a:p>
          <a:p>
            <a:r>
              <a:rPr lang="zh-CN" altLang="en-US"/>
              <a:t>面对的数据和计算难题</a:t>
            </a:r>
            <a:endParaRPr lang="zh-CN" altLang="en-US"/>
          </a:p>
          <a:p>
            <a:pPr lvl="1"/>
            <a:r>
              <a:rPr lang="zh-CN" altLang="en-US"/>
              <a:t>大量的网页怎么存储</a:t>
            </a:r>
            <a:endParaRPr lang="zh-CN" altLang="en-US"/>
          </a:p>
          <a:p>
            <a:pPr lvl="1"/>
            <a:r>
              <a:rPr lang="en-US" altLang="zh-CN"/>
              <a:t> </a:t>
            </a:r>
            <a:r>
              <a:rPr lang="zh-CN" altLang="en-US"/>
              <a:t>搜索算法</a:t>
            </a:r>
            <a:endParaRPr lang="zh-CN" altLang="en-US"/>
          </a:p>
          <a:p>
            <a:r>
              <a:rPr lang="zh-CN" altLang="en-US"/>
              <a:t>带给我们的关键技术和思想</a:t>
            </a:r>
            <a:endParaRPr lang="zh-CN" altLang="en-US"/>
          </a:p>
          <a:p>
            <a:pPr lvl="1"/>
            <a:r>
              <a:rPr lang="en-US" altLang="zh-CN"/>
              <a:t>GFS</a:t>
            </a:r>
            <a:endParaRPr lang="en-US" altLang="zh-CN"/>
          </a:p>
          <a:p>
            <a:pPr lvl="1"/>
            <a:r>
              <a:rPr lang="en-US" altLang="zh-CN"/>
              <a:t>Map-Reduce</a:t>
            </a:r>
            <a:endParaRPr lang="en-US" altLang="zh-CN"/>
          </a:p>
          <a:p>
            <a:pPr lvl="1"/>
            <a:r>
              <a:rPr lang="en-US" altLang="zh-CN"/>
              <a:t>Bigtable</a:t>
            </a:r>
            <a:r>
              <a:rPr lang="zh-CN" altLang="en-US"/>
              <a:t>（后面讲）</a:t>
            </a:r>
            <a:endParaRPr lang="zh-CN" altLang="en-US"/>
          </a:p>
          <a:p>
            <a:endParaRPr lang="zh-CN" altLang="en-US"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Hadoop</a:t>
            </a:r>
            <a:endParaRPr lang="en-US" altLang="zh-CN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hangingPunct="1">
              <a:buNone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Hadoop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创始人介绍</a:t>
            </a:r>
            <a:endParaRPr lang="en-US" altLang="zh-CN">
              <a:solidFill>
                <a:srgbClr val="000000"/>
              </a:solidFill>
            </a:endParaRPr>
          </a:p>
          <a:p>
            <a:pPr lvl="0" eaLnBrk="1" hangingPunct="1">
              <a:lnSpc>
                <a:spcPts val="3300"/>
              </a:lnSpc>
              <a:tabLst>
                <a:tab pos="342900" algn="l"/>
              </a:tabLst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Hadoop作者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Doug cutting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，就职Yahoo期间开发了Hadoop项目，目前在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Cloudera 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公司从事架构工作</a:t>
            </a:r>
            <a:endParaRPr lang="en-US" altLang="zh-CN">
              <a:solidFill>
                <a:srgbClr val="000000"/>
              </a:solidFill>
            </a:endParaRPr>
          </a:p>
          <a:p>
            <a:endParaRPr lang="zh-CN" altLang="en-US" sz="160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98590" y="2420888"/>
            <a:ext cx="4608512" cy="3405661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07212" y="1921396"/>
            <a:ext cx="2082800" cy="13716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9212" y="3496196"/>
            <a:ext cx="3238500" cy="2146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Hadoop</a:t>
            </a:r>
            <a:endParaRPr lang="en-US" altLang="zh-CN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hangingPunct="1"/>
            <a:r>
              <a:rPr lang="en-US" altLang="zh-CN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Hadoop简介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CN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名字来源于Doug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Cutting儿子的玩具大象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>
              <a:solidFill>
                <a:srgbClr val="000000"/>
              </a:solidFill>
            </a:endParaRPr>
          </a:p>
          <a:p>
            <a:pPr lvl="0" eaLnBrk="1" hangingPunct="1">
              <a:lnSpc>
                <a:spcPct val="150000"/>
              </a:lnSpc>
              <a:tabLst>
                <a:tab pos="342900" algn="l"/>
              </a:tabLst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2003-2004年，Google公开了部分GFS和Mapreduce思想的细节，以此为基础Doug Cutting等人用了2年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业余时间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实现了DFS和Mapreduce机制，一个微缩版：Nutch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1" hangingPunct="1">
              <a:lnSpc>
                <a:spcPct val="150000"/>
              </a:lnSpc>
              <a:tabLst>
                <a:tab pos="342900" algn="l"/>
              </a:tabLst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Hadoop 于 2005 </a:t>
            </a:r>
            <a:r>
              <a:rPr lang="en-US" altLang="zh-CN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年秋天作为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Lucene的子项目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Nutch的一部分正式引入Apache基金会。2006 年 3 </a:t>
            </a:r>
            <a:r>
              <a:rPr lang="en-US" altLang="zh-CN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月份，Map-Reduce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和 </a:t>
            </a:r>
            <a:r>
              <a:rPr lang="en-US" altLang="zh-CN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Nutch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Distributed File System (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NDFS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分别被纳入称为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Hadoop </a:t>
            </a:r>
            <a:r>
              <a:rPr lang="en-US" altLang="zh-CN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的项目</a:t>
            </a:r>
            <a:endParaRPr lang="zh-CN" altLang="en-US">
              <a:solidFill>
                <a:srgbClr val="000000"/>
              </a:solidFill>
            </a:endParaRPr>
          </a:p>
          <a:p>
            <a:endParaRPr lang="zh-CN" altLang="en-US"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Hadoop</a:t>
            </a:r>
            <a:endParaRPr lang="en-US" altLang="zh-CN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Hadoop简介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http://hadoop.apache.org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分布式存储系统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HDFS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Hadoop Distributed File System 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POSIX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分布式存储系统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提供了 高可靠性、高扩展性和高吞吐率的数据存储服务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分布式计算框架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MapReduce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分布式计算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框架（计算向数据移动）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具有 易于编程、高容错性和高扩展性等优点。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分布式资源管理框架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YARN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Yet Another Resource Management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负责集群资源的管理和调度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FF0000"/>
                </a:solidFill>
              </a:rPr>
              <a:t>Hadoop-HDFS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</a:rPr>
              <a:t>存储模型</a:t>
            </a:r>
            <a:r>
              <a:rPr lang="zh-CN" altLang="en-US"/>
              <a:t>：字节</a:t>
            </a:r>
            <a:endParaRPr lang="en-US" altLang="zh-CN"/>
          </a:p>
          <a:p>
            <a:pPr lvl="1">
              <a:lnSpc>
                <a:spcPct val="150000"/>
              </a:lnSpc>
            </a:pPr>
            <a:r>
              <a:rPr lang="zh-CN" altLang="en-US"/>
              <a:t>文件线性切割成块（</a:t>
            </a:r>
            <a:r>
              <a:rPr lang="en-US" altLang="zh-CN">
                <a:solidFill>
                  <a:srgbClr val="FF0000"/>
                </a:solidFill>
              </a:rPr>
              <a:t>Block</a:t>
            </a:r>
            <a:r>
              <a:rPr lang="zh-CN" altLang="en-US"/>
              <a:t>）</a:t>
            </a:r>
            <a:r>
              <a:rPr lang="en-US" altLang="zh-CN"/>
              <a:t>:</a:t>
            </a:r>
            <a:r>
              <a:rPr lang="zh-CN" altLang="en-US">
                <a:solidFill>
                  <a:srgbClr val="FF0000"/>
                </a:solidFill>
              </a:rPr>
              <a:t>偏移量 </a:t>
            </a:r>
            <a:r>
              <a:rPr lang="en-US" altLang="zh-CN">
                <a:solidFill>
                  <a:srgbClr val="FF0000"/>
                </a:solidFill>
              </a:rPr>
              <a:t>offset </a:t>
            </a:r>
            <a:r>
              <a:rPr lang="zh-CN" altLang="en-US">
                <a:solidFill>
                  <a:srgbClr val="FF0000"/>
                </a:solidFill>
              </a:rPr>
              <a:t>（</a:t>
            </a:r>
            <a:r>
              <a:rPr lang="en-US" altLang="zh-CN">
                <a:solidFill>
                  <a:srgbClr val="FF0000"/>
                </a:solidFill>
              </a:rPr>
              <a:t>byte</a:t>
            </a:r>
            <a:r>
              <a:rPr lang="zh-CN" altLang="en-US">
                <a:solidFill>
                  <a:srgbClr val="FF0000"/>
                </a:solidFill>
              </a:rPr>
              <a:t>）</a:t>
            </a:r>
            <a:endParaRPr lang="en-US" altLang="zh-CN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/>
              <a:t>Block</a:t>
            </a:r>
            <a:r>
              <a:rPr lang="zh-CN" altLang="en-US">
                <a:solidFill>
                  <a:srgbClr val="FF0000"/>
                </a:solidFill>
              </a:rPr>
              <a:t>分散</a:t>
            </a:r>
            <a:r>
              <a:rPr lang="zh-CN" altLang="en-US"/>
              <a:t>存储在集群节点中</a:t>
            </a:r>
            <a:endParaRPr lang="en-US" altLang="zh-CN"/>
          </a:p>
          <a:p>
            <a:pPr lvl="1">
              <a:lnSpc>
                <a:spcPct val="150000"/>
              </a:lnSpc>
            </a:pPr>
            <a:r>
              <a:rPr lang="zh-CN" altLang="en-US"/>
              <a:t>单一文件</a:t>
            </a:r>
            <a:r>
              <a:rPr lang="en-US" altLang="zh-CN"/>
              <a:t>Block</a:t>
            </a:r>
            <a:r>
              <a:rPr lang="zh-CN" altLang="en-US">
                <a:solidFill>
                  <a:srgbClr val="FF0000"/>
                </a:solidFill>
              </a:rPr>
              <a:t>大小一致，文件与 文件可以不一致</a:t>
            </a:r>
            <a:endParaRPr lang="en-US" altLang="zh-CN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/>
              <a:t>Block</a:t>
            </a:r>
            <a:r>
              <a:rPr lang="zh-CN" altLang="en-US"/>
              <a:t>可以设置</a:t>
            </a:r>
            <a:r>
              <a:rPr lang="zh-CN" altLang="en-US">
                <a:solidFill>
                  <a:srgbClr val="FF0000"/>
                </a:solidFill>
              </a:rPr>
              <a:t>副本数</a:t>
            </a:r>
            <a:r>
              <a:rPr lang="zh-CN" altLang="en-US"/>
              <a:t>，副本分散在不同节点中</a:t>
            </a:r>
            <a:endParaRPr lang="en-US" altLang="zh-CN"/>
          </a:p>
          <a:p>
            <a:pPr lvl="2">
              <a:lnSpc>
                <a:spcPct val="150000"/>
              </a:lnSpc>
            </a:pPr>
            <a:r>
              <a:rPr lang="zh-CN" altLang="en-US"/>
              <a:t>副本数不要超过节点数量</a:t>
            </a:r>
            <a:endParaRPr lang="en-US" altLang="zh-CN"/>
          </a:p>
          <a:p>
            <a:pPr lvl="1">
              <a:lnSpc>
                <a:spcPct val="150000"/>
              </a:lnSpc>
            </a:pPr>
            <a:r>
              <a:rPr lang="zh-CN" altLang="en-US"/>
              <a:t>文件上传可以设置</a:t>
            </a:r>
            <a:r>
              <a:rPr lang="en-US" altLang="zh-CN"/>
              <a:t>Block</a:t>
            </a:r>
            <a:r>
              <a:rPr lang="zh-CN" altLang="en-US"/>
              <a:t>大小和副本数</a:t>
            </a:r>
            <a:endParaRPr lang="en-US" altLang="zh-CN"/>
          </a:p>
          <a:p>
            <a:pPr lvl="1">
              <a:lnSpc>
                <a:spcPct val="150000"/>
              </a:lnSpc>
            </a:pPr>
            <a:r>
              <a:rPr lang="zh-CN" altLang="en-US"/>
              <a:t>已上传的文件</a:t>
            </a:r>
            <a:r>
              <a:rPr lang="en-US" altLang="zh-CN"/>
              <a:t>Block</a:t>
            </a:r>
            <a:r>
              <a:rPr lang="zh-CN" altLang="en-US"/>
              <a:t>副本数可以调整，</a:t>
            </a:r>
            <a:r>
              <a:rPr lang="zh-CN" altLang="en-US">
                <a:solidFill>
                  <a:srgbClr val="FF0000"/>
                </a:solidFill>
              </a:rPr>
              <a:t>大小不变</a:t>
            </a:r>
            <a:endParaRPr lang="en-US" altLang="zh-CN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u="sng">
                <a:solidFill>
                  <a:srgbClr val="FF0000"/>
                </a:solidFill>
              </a:rPr>
              <a:t>只支持一次写入多次读取，同一时刻只有一个写入者</a:t>
            </a:r>
            <a:endParaRPr lang="en-US" altLang="zh-CN" u="sng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/>
              <a:t>可以</a:t>
            </a:r>
            <a:r>
              <a:rPr lang="en-US" altLang="zh-CN">
                <a:solidFill>
                  <a:srgbClr val="FF0000"/>
                </a:solidFill>
              </a:rPr>
              <a:t>append</a:t>
            </a:r>
            <a:r>
              <a:rPr lang="zh-CN" altLang="en-US"/>
              <a:t>追加数据</a:t>
            </a:r>
            <a:endParaRPr lang="en-US" altLang="zh-CN"/>
          </a:p>
          <a:p>
            <a:pPr lvl="1">
              <a:lnSpc>
                <a:spcPct val="150000"/>
              </a:lnSpc>
            </a:pP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6948264" y="1196559"/>
            <a:ext cx="648072" cy="5400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1T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27948" y="1196561"/>
            <a:ext cx="648072" cy="483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16648" y="1679530"/>
            <a:ext cx="648072" cy="532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244408" y="1192996"/>
            <a:ext cx="648072" cy="487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3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627948" y="2251858"/>
            <a:ext cx="648072" cy="581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643840" y="2926974"/>
            <a:ext cx="648072" cy="511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627948" y="3532196"/>
            <a:ext cx="648072" cy="65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606696" y="4228113"/>
            <a:ext cx="648072" cy="65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590207" y="4850445"/>
            <a:ext cx="648072" cy="65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616648" y="5535333"/>
            <a:ext cx="648072" cy="65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636571" y="6215637"/>
            <a:ext cx="648072" cy="65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Hadoop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/>
              <a:t>架构模型：</a:t>
            </a:r>
            <a:endParaRPr lang="en-US" altLang="zh-CN"/>
          </a:p>
          <a:p>
            <a:pPr lvl="1">
              <a:lnSpc>
                <a:spcPct val="150000"/>
              </a:lnSpc>
            </a:pPr>
            <a:r>
              <a:rPr lang="zh-CN" altLang="en-US"/>
              <a:t>文件</a:t>
            </a:r>
            <a:r>
              <a:rPr lang="zh-CN" altLang="en-US">
                <a:solidFill>
                  <a:srgbClr val="FF0000"/>
                </a:solidFill>
              </a:rPr>
              <a:t>元数据</a:t>
            </a:r>
            <a:r>
              <a:rPr lang="en-US" altLang="zh-CN">
                <a:solidFill>
                  <a:srgbClr val="FF0000"/>
                </a:solidFill>
              </a:rPr>
              <a:t>MetaData</a:t>
            </a:r>
            <a:r>
              <a:rPr lang="zh-CN" altLang="en-US"/>
              <a:t>，文件</a:t>
            </a:r>
            <a:r>
              <a:rPr lang="zh-CN" altLang="en-US">
                <a:solidFill>
                  <a:srgbClr val="FF0000"/>
                </a:solidFill>
              </a:rPr>
              <a:t>数据</a:t>
            </a:r>
            <a:r>
              <a:rPr lang="en-US" altLang="zh-CN"/>
              <a:t>	</a:t>
            </a:r>
            <a:endParaRPr lang="en-US" altLang="zh-CN"/>
          </a:p>
          <a:p>
            <a:pPr lvl="2">
              <a:lnSpc>
                <a:spcPct val="150000"/>
              </a:lnSpc>
            </a:pPr>
            <a:r>
              <a:rPr lang="zh-CN" altLang="en-US"/>
              <a:t>元数据</a:t>
            </a:r>
            <a:endParaRPr lang="en-US" altLang="zh-CN"/>
          </a:p>
          <a:p>
            <a:pPr lvl="2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</a:rPr>
              <a:t>数据本身</a:t>
            </a:r>
            <a:endParaRPr lang="en-US" altLang="zh-CN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/>
              <a:t>（主）</a:t>
            </a:r>
            <a:r>
              <a:rPr lang="en-US" altLang="zh-CN"/>
              <a:t>NameNode</a:t>
            </a:r>
            <a:r>
              <a:rPr lang="zh-CN" altLang="en-US"/>
              <a:t>节点保存文件</a:t>
            </a:r>
            <a:r>
              <a:rPr lang="zh-CN" altLang="en-US">
                <a:solidFill>
                  <a:srgbClr val="FF0000"/>
                </a:solidFill>
              </a:rPr>
              <a:t>元数据</a:t>
            </a:r>
            <a:r>
              <a:rPr lang="zh-CN" altLang="en-US"/>
              <a:t>：</a:t>
            </a:r>
            <a:r>
              <a:rPr lang="zh-CN" altLang="en-US">
                <a:solidFill>
                  <a:srgbClr val="FF0000"/>
                </a:solidFill>
              </a:rPr>
              <a:t>单节点   </a:t>
            </a:r>
            <a:r>
              <a:rPr lang="en-US" altLang="zh-CN">
                <a:solidFill>
                  <a:srgbClr val="FF0000"/>
                </a:solidFill>
              </a:rPr>
              <a:t>posix</a:t>
            </a:r>
            <a:endParaRPr lang="en-US" altLang="zh-CN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/>
              <a:t>（从）</a:t>
            </a:r>
            <a:r>
              <a:rPr lang="en-US" altLang="zh-CN"/>
              <a:t>DataNode</a:t>
            </a:r>
            <a:r>
              <a:rPr lang="zh-CN" altLang="en-US"/>
              <a:t>节点保存文件</a:t>
            </a:r>
            <a:r>
              <a:rPr lang="en-US" altLang="zh-CN"/>
              <a:t>Block</a:t>
            </a:r>
            <a:r>
              <a:rPr lang="zh-CN" altLang="en-US"/>
              <a:t>数据：</a:t>
            </a:r>
            <a:r>
              <a:rPr lang="zh-CN" altLang="en-US">
                <a:solidFill>
                  <a:srgbClr val="FF0000"/>
                </a:solidFill>
              </a:rPr>
              <a:t>多节点</a:t>
            </a:r>
            <a:endParaRPr lang="en-US" altLang="zh-CN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err="1"/>
              <a:t>DataNode</a:t>
            </a:r>
            <a:r>
              <a:rPr lang="zh-CN" altLang="en-US"/>
              <a:t>与</a:t>
            </a:r>
            <a:r>
              <a:rPr lang="en-US" altLang="zh-CN" err="1"/>
              <a:t>NameNode</a:t>
            </a:r>
            <a:r>
              <a:rPr lang="zh-CN" altLang="en-US"/>
              <a:t>保持</a:t>
            </a:r>
            <a:r>
              <a:rPr lang="zh-CN" altLang="en-US">
                <a:solidFill>
                  <a:srgbClr val="FF0000"/>
                </a:solidFill>
              </a:rPr>
              <a:t>心跳</a:t>
            </a:r>
            <a:r>
              <a:rPr lang="zh-CN" altLang="en-US"/>
              <a:t>，提交</a:t>
            </a:r>
            <a:r>
              <a:rPr lang="en-US" altLang="zh-CN"/>
              <a:t>Block</a:t>
            </a:r>
            <a:r>
              <a:rPr lang="zh-CN" altLang="en-US"/>
              <a:t>列表</a:t>
            </a:r>
            <a:endParaRPr lang="en-US" altLang="zh-CN"/>
          </a:p>
          <a:p>
            <a:pPr lvl="1">
              <a:lnSpc>
                <a:spcPct val="150000"/>
              </a:lnSpc>
            </a:pPr>
            <a:r>
              <a:rPr lang="en-US" altLang="zh-CN" err="1"/>
              <a:t>HdfsClient</a:t>
            </a:r>
            <a:r>
              <a:rPr lang="zh-CN" altLang="en-US"/>
              <a:t>与</a:t>
            </a:r>
            <a:r>
              <a:rPr lang="en-US" altLang="zh-CN" err="1"/>
              <a:t>NameNode</a:t>
            </a:r>
            <a:r>
              <a:rPr lang="zh-CN" altLang="en-US"/>
              <a:t>交互元数据信息</a:t>
            </a:r>
            <a:endParaRPr lang="en-US" altLang="zh-CN"/>
          </a:p>
          <a:p>
            <a:pPr lvl="1">
              <a:lnSpc>
                <a:spcPct val="150000"/>
              </a:lnSpc>
            </a:pPr>
            <a:r>
              <a:rPr lang="en-US" altLang="zh-CN" err="1"/>
              <a:t>HdfsClient</a:t>
            </a:r>
            <a:r>
              <a:rPr lang="zh-CN" altLang="en-US"/>
              <a:t>与</a:t>
            </a:r>
            <a:r>
              <a:rPr lang="en-US" altLang="zh-CN" err="1"/>
              <a:t>DataNode</a:t>
            </a:r>
            <a:r>
              <a:rPr lang="zh-CN" altLang="en-US"/>
              <a:t>交互文件</a:t>
            </a:r>
            <a:r>
              <a:rPr lang="en-US" altLang="zh-CN"/>
              <a:t>Block</a:t>
            </a:r>
            <a:r>
              <a:rPr lang="zh-CN" altLang="en-US"/>
              <a:t>数据</a:t>
            </a:r>
            <a:endParaRPr lang="zh-CN" altLang="en-US"/>
          </a:p>
          <a:p>
            <a:pPr>
              <a:lnSpc>
                <a:spcPct val="150000"/>
              </a:lnSpc>
            </a:pP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Hadoop</a:t>
            </a:r>
            <a:endParaRPr lang="en-US" altLang="zh-CN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hangingPunct="1"/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HDFS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架构：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160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54806" y="1463883"/>
            <a:ext cx="8362950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Hadoop</a:t>
            </a:r>
            <a:endParaRPr lang="en-US" altLang="zh-CN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hangingPunct="1"/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HDFS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设计思想：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160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16198" y="1369318"/>
            <a:ext cx="7911603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9168" y="4393654"/>
            <a:ext cx="713422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Hadoop</a:t>
            </a:r>
            <a:endParaRPr lang="en-US" altLang="zh-CN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NameNode（NN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0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基于内存存储 ：不会和磁盘发生交换</a:t>
            </a:r>
            <a:endParaRPr lang="en-US" altLang="zh-CN" sz="18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zh-CN" altLang="en-US" sz="1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只存在内存中</a:t>
            </a:r>
            <a:endParaRPr lang="en-US" altLang="zh-CN" sz="12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zh-CN" altLang="en-US" sz="1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持久化</a:t>
            </a:r>
            <a:endParaRPr lang="en-US" altLang="zh-CN" sz="12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NameNode主要功能</a:t>
            </a: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1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zh-CN" altLang="en-US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接受客户端的读写</a:t>
            </a:r>
            <a:r>
              <a:rPr lang="en-US" altLang="zh-CN" sz="160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服务</a:t>
            </a:r>
            <a:endParaRPr lang="en-US" altLang="zh-CN" sz="16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zh-CN" altLang="en-US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收集</a:t>
            </a:r>
            <a:r>
              <a:rPr lang="en-US" altLang="zh-CN" sz="160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DataNode</a:t>
            </a:r>
            <a:r>
              <a:rPr lang="zh-CN" altLang="en-US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汇报的</a:t>
            </a:r>
            <a:r>
              <a:rPr lang="en-US" altLang="zh-CN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zh-CN" altLang="en-US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列表信息</a:t>
            </a:r>
            <a:endParaRPr lang="en-US" altLang="zh-CN" sz="16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NameNode保存</a:t>
            </a:r>
            <a:r>
              <a:rPr lang="en-US" altLang="zh-CN" sz="1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metadata</a:t>
            </a: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信息包括</a:t>
            </a:r>
            <a:endParaRPr lang="en-US" altLang="zh-CN" sz="1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en-US" altLang="zh-CN" sz="160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文件owership和permissions</a:t>
            </a:r>
            <a:endParaRPr lang="en-US" altLang="zh-CN" sz="16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zh-CN" altLang="en-US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文件大小，时间</a:t>
            </a:r>
            <a:endParaRPr lang="en-US" altLang="zh-CN" sz="16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zh-CN" altLang="en-US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zh-CN" altLang="en-US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列表：</a:t>
            </a:r>
            <a:r>
              <a:rPr lang="en-US" altLang="zh-CN" sz="1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zh-CN" altLang="en-US" sz="1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偏移量），</a:t>
            </a:r>
            <a:r>
              <a:rPr lang="zh-CN" altLang="en-US" sz="16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位置信息</a:t>
            </a:r>
            <a:endParaRPr lang="en-US" altLang="zh-CN" sz="16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en-US" altLang="zh-CN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zh-CN" altLang="en-US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每副本位置</a:t>
            </a:r>
            <a:r>
              <a:rPr lang="en-US" altLang="zh-CN" sz="1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6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由DataNode上报</a:t>
            </a:r>
            <a:r>
              <a:rPr lang="en-US" altLang="zh-CN" sz="1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16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统一思维</a:t>
            </a:r>
            <a:endParaRPr lang="en-US" altLang="zh-CN"/>
          </a:p>
          <a:p>
            <a:r>
              <a:rPr lang="en-US" altLang="zh-CN"/>
              <a:t>Hadoop</a:t>
            </a:r>
            <a:r>
              <a:rPr lang="zh-CN" altLang="en-US"/>
              <a:t>介绍</a:t>
            </a:r>
            <a:endParaRPr lang="en-US" altLang="zh-CN"/>
          </a:p>
          <a:p>
            <a:r>
              <a:rPr lang="en-US" altLang="zh-CN"/>
              <a:t>HDFS</a:t>
            </a:r>
            <a:r>
              <a:rPr lang="zh-CN" altLang="en-US"/>
              <a:t>理论</a:t>
            </a:r>
            <a:endParaRPr lang="en-US" altLang="zh-CN"/>
          </a:p>
          <a:p>
            <a:r>
              <a:rPr lang="en-US" altLang="zh-CN"/>
              <a:t>HDFS</a:t>
            </a:r>
            <a:r>
              <a:rPr lang="zh-CN" altLang="en-US"/>
              <a:t>集群搭建</a:t>
            </a:r>
            <a:endParaRPr lang="en-US" altLang="zh-CN"/>
          </a:p>
          <a:p>
            <a:r>
              <a:rPr lang="en-US" altLang="zh-CN"/>
              <a:t>CLI</a:t>
            </a:r>
            <a:r>
              <a:rPr lang="zh-CN" altLang="en-US"/>
              <a:t>使用</a:t>
            </a:r>
            <a:endParaRPr lang="en-US" altLang="zh-CN"/>
          </a:p>
          <a:p>
            <a:r>
              <a:rPr lang="en-US" altLang="zh-CN"/>
              <a:t>API</a:t>
            </a:r>
            <a:r>
              <a:rPr lang="zh-CN" altLang="en-US"/>
              <a:t>使用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Hadoop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NameNode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持久化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NameNode</a:t>
            </a:r>
            <a:r>
              <a:rPr lang="en-US" altLang="zh-CN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的metadate信息在启动后会加载到内存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1985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metadata存储到磁盘文件名为”</a:t>
            </a:r>
            <a:r>
              <a:rPr lang="en-US" altLang="zh-CN" sz="1985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fsimage</a:t>
            </a:r>
            <a:r>
              <a:rPr lang="en-US" altLang="zh-CN" sz="1985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altLang="zh-CN" sz="1985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1985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Block的位置信息不会保存到fsimage</a:t>
            </a:r>
            <a:endParaRPr lang="en-US" altLang="zh-CN"/>
          </a:p>
          <a:p>
            <a:pPr lvl="1">
              <a:lnSpc>
                <a:spcPct val="150000"/>
              </a:lnSpc>
            </a:pPr>
            <a:r>
              <a:rPr lang="en-US" altLang="zh-CN" sz="1985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edits</a:t>
            </a:r>
            <a:r>
              <a:rPr lang="en-US" altLang="zh-CN" sz="1985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记录对metadata</a:t>
            </a:r>
            <a:r>
              <a:rPr lang="en-US" altLang="zh-CN" sz="1985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的操作日志</a:t>
            </a:r>
            <a:r>
              <a:rPr lang="zh-CN" altLang="en-US" sz="1985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。。。</a:t>
            </a:r>
            <a:r>
              <a:rPr lang="en-US" altLang="zh-CN" sz="1985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redis</a:t>
            </a:r>
            <a:endParaRPr lang="en-US" altLang="zh-CN" sz="1985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Hadoop</a:t>
            </a:r>
            <a:endParaRPr lang="en-US" altLang="zh-CN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DataNode（DN）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本地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磁盘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目录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存储数据（Block）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文件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形式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同时存储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的元数据信息文件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启动DN时会向NN汇报block信息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3500"/>
              </a:lnSpc>
              <a:tabLst>
                <a:tab pos="342900" algn="l"/>
              </a:tabLst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通过向NN发送心跳保持与其联系（3秒一次），如果NN 10分钟没有收到DN的心跳，则认为其已经lost，并copy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其上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的block到其它DN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1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Hadoop   SAP  HANA </a:t>
            </a:r>
            <a:r>
              <a:rPr lang="zh-CN" altLang="en-US" sz="3600"/>
              <a:t>关系型 </a:t>
            </a:r>
            <a:r>
              <a:rPr lang="en-US" altLang="zh-CN" sz="3600"/>
              <a:t>2T</a:t>
            </a:r>
            <a:endParaRPr lang="en-US" altLang="zh-CN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HDFS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优点：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高容错性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数据自动保存多个副本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副本丢失后，自动恢复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适合批处理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移动计算而非数据</a:t>
            </a:r>
            <a:endParaRPr lang="zh-CN" alt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数据位置暴露给计算框架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偏移量）</a:t>
            </a:r>
            <a:endParaRPr lang="zh-CN" alt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适合大数据处理</a:t>
            </a:r>
            <a:endParaRPr lang="zh-CN" altLang="en-US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GB 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 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、甚至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PB 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级数据</a:t>
            </a:r>
            <a:endParaRPr lang="zh-CN" altLang="en-US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百万规模以上的文件数量</a:t>
            </a:r>
            <a:endParaRPr lang="zh-CN" altLang="en-US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10K+ 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节点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可构建在廉价机器上</a:t>
            </a:r>
            <a:endParaRPr lang="zh-CN" altLang="en-US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通过多副本提高可靠性</a:t>
            </a:r>
            <a:endParaRPr lang="zh-CN" altLang="en-US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提供了容错和恢复 机制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Hadoop</a:t>
            </a:r>
            <a:endParaRPr lang="en-US" altLang="zh-CN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HDFS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缺点：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低延迟数据访问</a:t>
            </a:r>
            <a:endParaRPr lang="zh-CN" altLang="en-US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比如毫秒级</a:t>
            </a:r>
            <a:endParaRPr lang="zh-CN" altLang="en-US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低延迟与高吞吐率</a:t>
            </a:r>
            <a:endParaRPr lang="zh-CN" altLang="en-US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小文件存取</a:t>
            </a:r>
            <a:endParaRPr lang="zh-CN" altLang="en-US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占用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NameNode 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大量内存</a:t>
            </a:r>
            <a:endParaRPr lang="zh-CN" altLang="en-US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寻道时间超过读取时间</a:t>
            </a:r>
            <a:endParaRPr lang="zh-CN" altLang="en-US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并发写入、文件随机修改</a:t>
            </a:r>
            <a:endParaRPr lang="zh-CN" altLang="en-US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一个文件只能有一个写者</a:t>
            </a:r>
            <a:endParaRPr lang="zh-CN" altLang="en-US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仅支持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1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Hadoop</a:t>
            </a:r>
            <a:endParaRPr lang="en-US" altLang="zh-CN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4100"/>
              </a:lnSpc>
            </a:pP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4100"/>
              </a:lnSpc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SecondaryNameNode（SNN）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3300"/>
              </a:lnSpc>
              <a:tabLst>
                <a:tab pos="342900" algn="l"/>
              </a:tabLst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它不是NN的备份（但可以做备份），它的主要工作是帮助NN合并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edits log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，减少NN启动时间。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3300"/>
              </a:lnSpc>
              <a:tabLst>
                <a:tab pos="342900" algn="l"/>
              </a:tabLst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SNN执行合并时机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ts val="2900"/>
              </a:lnSpc>
              <a:tabLst>
                <a:tab pos="558800" algn="l"/>
              </a:tabLst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根据配置文件设置的时间间隔fs.checkpoint.period  默认3600秒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ts val="3600"/>
              </a:lnSpc>
              <a:buNone/>
              <a:tabLst>
                <a:tab pos="558800" algn="l"/>
              </a:tabLst>
            </a:pPr>
            <a:r>
              <a:rPr lang="en-US" altLang="zh-CN" sz="2185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2185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根据配置文件设置edits log大小 fs.checkpoint.size 规定edits文件的最大值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默认是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64MB	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1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Hadoop</a:t>
            </a:r>
            <a:endParaRPr lang="en-US" altLang="zh-CN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hangingPunct="1"/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SNN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合并流程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160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691965" y="1468074"/>
            <a:ext cx="5688632" cy="46207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Hadoop</a:t>
            </a:r>
            <a:endParaRPr lang="en-US" altLang="zh-CN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91" y="1000106"/>
            <a:ext cx="5653292" cy="5073427"/>
          </a:xfrm>
        </p:spPr>
        <p:txBody>
          <a:bodyPr/>
          <a:lstStyle/>
          <a:p>
            <a:pPr>
              <a:lnSpc>
                <a:spcPts val="4600"/>
              </a:lnSpc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Block的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副本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放置策略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3300"/>
              </a:lnSpc>
              <a:tabLst>
                <a:tab pos="342900" algn="l"/>
              </a:tabLst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第一个副本：放置在上传文件的DN；如果是集群外提交，则随机挑选一台磁盘不太满，CPU不太忙的节点。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3300"/>
              </a:lnSpc>
              <a:tabLst>
                <a:tab pos="342900" algn="l"/>
              </a:tabLst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第二个副本：放置在于第一个副本不同的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机架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的节点上。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3300"/>
              </a:lnSpc>
              <a:tabLst>
                <a:tab pos="342900" algn="l"/>
              </a:tabLst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第三个副本：与第二个副本相同机架的节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点。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3300"/>
              </a:lnSpc>
              <a:tabLst>
                <a:tab pos="342900" algn="l"/>
              </a:tabLst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更多副本：随机节点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160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678483" y="1941381"/>
            <a:ext cx="3133725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Hadoop</a:t>
            </a:r>
            <a:endParaRPr lang="en-US" altLang="zh-CN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hangingPunct="1"/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HDFS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写流程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160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99592" y="1387235"/>
            <a:ext cx="6832600" cy="4686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HDFS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写流程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Client</a:t>
            </a:r>
            <a:r>
              <a:rPr lang="zh-CN" altLang="en-US"/>
              <a:t>：</a:t>
            </a:r>
            <a:endParaRPr lang="en-US" altLang="zh-CN"/>
          </a:p>
          <a:p>
            <a:pPr lvl="2"/>
            <a:r>
              <a:rPr lang="zh-CN" altLang="en-US"/>
              <a:t>切分文件</a:t>
            </a:r>
            <a:r>
              <a:rPr lang="en-US" altLang="zh-CN"/>
              <a:t>Block</a:t>
            </a:r>
            <a:endParaRPr lang="en-US" altLang="zh-CN"/>
          </a:p>
          <a:p>
            <a:pPr lvl="2"/>
            <a:r>
              <a:rPr lang="zh-CN" altLang="en-US"/>
              <a:t>按</a:t>
            </a:r>
            <a:r>
              <a:rPr lang="en-US" altLang="zh-CN"/>
              <a:t>Block</a:t>
            </a:r>
            <a:r>
              <a:rPr lang="zh-CN" altLang="en-US"/>
              <a:t>线性和</a:t>
            </a:r>
            <a:r>
              <a:rPr lang="en-US" altLang="zh-CN"/>
              <a:t>NN</a:t>
            </a:r>
            <a:r>
              <a:rPr lang="zh-CN" altLang="en-US"/>
              <a:t>获取</a:t>
            </a:r>
            <a:r>
              <a:rPr lang="en-US" altLang="zh-CN"/>
              <a:t>DN</a:t>
            </a:r>
            <a:r>
              <a:rPr lang="zh-CN" altLang="en-US"/>
              <a:t>列表（副本数）</a:t>
            </a:r>
            <a:endParaRPr lang="en-US" altLang="zh-CN"/>
          </a:p>
          <a:p>
            <a:pPr lvl="2"/>
            <a:r>
              <a:rPr lang="zh-CN" altLang="en-US"/>
              <a:t>验证</a:t>
            </a:r>
            <a:r>
              <a:rPr lang="en-US" altLang="zh-CN"/>
              <a:t>DN</a:t>
            </a:r>
            <a:r>
              <a:rPr lang="zh-CN" altLang="en-US"/>
              <a:t>列表后以更小的单位流式传输数据</a:t>
            </a:r>
            <a:endParaRPr lang="en-US" altLang="zh-CN"/>
          </a:p>
          <a:p>
            <a:pPr lvl="3"/>
            <a:r>
              <a:rPr lang="zh-CN" altLang="en-US"/>
              <a:t>各节点，两两通信确定可用</a:t>
            </a:r>
            <a:endParaRPr lang="en-US" altLang="zh-CN"/>
          </a:p>
          <a:p>
            <a:pPr lvl="2"/>
            <a:r>
              <a:rPr lang="en-US" altLang="zh-CN"/>
              <a:t>Block</a:t>
            </a:r>
            <a:r>
              <a:rPr lang="zh-CN" altLang="en-US"/>
              <a:t>传输结束后：</a:t>
            </a:r>
            <a:endParaRPr lang="en-US" altLang="zh-CN"/>
          </a:p>
          <a:p>
            <a:pPr lvl="3"/>
            <a:r>
              <a:rPr lang="en-US" altLang="zh-CN"/>
              <a:t>DN</a:t>
            </a:r>
            <a:r>
              <a:rPr lang="zh-CN" altLang="en-US"/>
              <a:t>向</a:t>
            </a:r>
            <a:r>
              <a:rPr lang="en-US" altLang="zh-CN"/>
              <a:t>NN</a:t>
            </a:r>
            <a:r>
              <a:rPr lang="zh-CN" altLang="en-US"/>
              <a:t>汇报</a:t>
            </a:r>
            <a:r>
              <a:rPr lang="en-US" altLang="zh-CN"/>
              <a:t>Block</a:t>
            </a:r>
            <a:r>
              <a:rPr lang="zh-CN" altLang="en-US"/>
              <a:t>信息</a:t>
            </a:r>
            <a:endParaRPr lang="en-US" altLang="zh-CN"/>
          </a:p>
          <a:p>
            <a:pPr lvl="3"/>
            <a:r>
              <a:rPr lang="en-US" altLang="zh-CN"/>
              <a:t>DN</a:t>
            </a:r>
            <a:r>
              <a:rPr lang="zh-CN" altLang="en-US"/>
              <a:t>向</a:t>
            </a:r>
            <a:r>
              <a:rPr lang="en-US" altLang="zh-CN"/>
              <a:t>Client</a:t>
            </a:r>
            <a:r>
              <a:rPr lang="zh-CN" altLang="en-US"/>
              <a:t>汇报完成</a:t>
            </a:r>
            <a:endParaRPr lang="en-US" altLang="zh-CN"/>
          </a:p>
          <a:p>
            <a:pPr lvl="3"/>
            <a:r>
              <a:rPr lang="en-US" altLang="zh-CN"/>
              <a:t>Client</a:t>
            </a:r>
            <a:r>
              <a:rPr lang="zh-CN" altLang="en-US"/>
              <a:t>向</a:t>
            </a:r>
            <a:r>
              <a:rPr lang="en-US" altLang="zh-CN"/>
              <a:t>NN</a:t>
            </a:r>
            <a:r>
              <a:rPr lang="zh-CN" altLang="en-US"/>
              <a:t>汇报完成</a:t>
            </a:r>
            <a:endParaRPr lang="en-US" altLang="zh-CN"/>
          </a:p>
          <a:p>
            <a:pPr lvl="2"/>
            <a:r>
              <a:rPr lang="zh-CN" altLang="en-US"/>
              <a:t>获取下一个</a:t>
            </a:r>
            <a:r>
              <a:rPr lang="en-US" altLang="zh-CN"/>
              <a:t>Block</a:t>
            </a:r>
            <a:r>
              <a:rPr lang="zh-CN" altLang="en-US"/>
              <a:t>存放的</a:t>
            </a:r>
            <a:r>
              <a:rPr lang="en-US" altLang="zh-CN"/>
              <a:t>DN</a:t>
            </a:r>
            <a:r>
              <a:rPr lang="zh-CN" altLang="en-US"/>
              <a:t>列表</a:t>
            </a:r>
            <a:endParaRPr lang="en-US" altLang="zh-CN"/>
          </a:p>
          <a:p>
            <a:pPr lvl="2"/>
            <a:r>
              <a:rPr lang="zh-CN" altLang="en-US"/>
              <a:t>。。。。。。</a:t>
            </a:r>
            <a:endParaRPr lang="en-US" altLang="zh-CN"/>
          </a:p>
          <a:p>
            <a:pPr lvl="2"/>
            <a:r>
              <a:rPr lang="zh-CN" altLang="en-US"/>
              <a:t>最终</a:t>
            </a:r>
            <a:r>
              <a:rPr lang="en-US" altLang="zh-CN"/>
              <a:t>Client</a:t>
            </a:r>
            <a:r>
              <a:rPr lang="zh-CN" altLang="en-US"/>
              <a:t>汇报完成</a:t>
            </a:r>
            <a:endParaRPr lang="en-US" altLang="zh-CN"/>
          </a:p>
          <a:p>
            <a:pPr lvl="2"/>
            <a:r>
              <a:rPr lang="en-US" altLang="zh-CN"/>
              <a:t>NN</a:t>
            </a:r>
            <a:r>
              <a:rPr lang="zh-CN" altLang="en-US"/>
              <a:t>会在写流程更新文件状态</a:t>
            </a:r>
            <a:endParaRPr lang="en-US" altLang="zh-CN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Hadoop</a:t>
            </a:r>
            <a:endParaRPr lang="en-US" altLang="zh-CN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hangingPunct="1"/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HDFS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读流程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160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50081" y="1568210"/>
            <a:ext cx="7772400" cy="450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需求：能  不能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1T </a:t>
            </a:r>
            <a:r>
              <a:rPr lang="zh-CN" altLang="en-US"/>
              <a:t>文件，数字，行存储</a:t>
            </a:r>
            <a:endParaRPr lang="en-US" altLang="zh-CN"/>
          </a:p>
          <a:p>
            <a:r>
              <a:rPr lang="zh-CN" altLang="en-US">
                <a:solidFill>
                  <a:srgbClr val="FF0000"/>
                </a:solidFill>
              </a:rPr>
              <a:t>重复行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全排序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/>
              <a:t>单词重复数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只有一台</a:t>
            </a:r>
            <a:endParaRPr lang="en-US" altLang="zh-CN"/>
          </a:p>
          <a:p>
            <a:r>
              <a:rPr lang="en-US" altLang="zh-CN"/>
              <a:t>128M</a:t>
            </a:r>
            <a:r>
              <a:rPr lang="zh-CN" altLang="en-US"/>
              <a:t>，</a:t>
            </a:r>
            <a:r>
              <a:rPr lang="en-US" altLang="zh-CN"/>
              <a:t>64M</a:t>
            </a:r>
            <a:r>
              <a:rPr lang="zh-CN" altLang="en-US"/>
              <a:t>，</a:t>
            </a:r>
            <a:r>
              <a:rPr lang="en-US" altLang="zh-CN"/>
              <a:t>256G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1</a:t>
            </a:r>
            <a:r>
              <a:rPr lang="zh-CN" altLang="en-US"/>
              <a:t>，内存不能放下全量数据  </a:t>
            </a:r>
            <a:r>
              <a:rPr lang="en-US" altLang="zh-CN"/>
              <a:t>OOM</a:t>
            </a:r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HDFS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读流程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/>
              <a:t>Client</a:t>
            </a:r>
            <a:r>
              <a:rPr lang="zh-CN" altLang="en-US"/>
              <a:t>：</a:t>
            </a:r>
            <a:endParaRPr lang="en-US" altLang="zh-CN"/>
          </a:p>
          <a:p>
            <a:pPr lvl="2"/>
            <a:r>
              <a:rPr lang="zh-CN" altLang="en-US"/>
              <a:t>和</a:t>
            </a:r>
            <a:r>
              <a:rPr lang="en-US" altLang="zh-CN"/>
              <a:t>NN</a:t>
            </a:r>
            <a:r>
              <a:rPr lang="zh-CN" altLang="en-US"/>
              <a:t>获取</a:t>
            </a:r>
            <a:r>
              <a:rPr lang="zh-CN" altLang="en-US">
                <a:solidFill>
                  <a:srgbClr val="FF0000"/>
                </a:solidFill>
              </a:rPr>
              <a:t>一部分</a:t>
            </a:r>
            <a:r>
              <a:rPr lang="en-US" altLang="zh-CN"/>
              <a:t>Block</a:t>
            </a:r>
            <a:r>
              <a:rPr lang="zh-CN" altLang="en-US"/>
              <a:t>副本位置列表</a:t>
            </a:r>
            <a:endParaRPr lang="en-US" altLang="zh-CN"/>
          </a:p>
          <a:p>
            <a:pPr lvl="2"/>
            <a:r>
              <a:rPr lang="zh-CN" altLang="en-US"/>
              <a:t>线性和</a:t>
            </a:r>
            <a:r>
              <a:rPr lang="en-US" altLang="zh-CN"/>
              <a:t>DN</a:t>
            </a:r>
            <a:r>
              <a:rPr lang="zh-CN" altLang="en-US"/>
              <a:t>获取</a:t>
            </a:r>
            <a:r>
              <a:rPr lang="en-US" altLang="zh-CN"/>
              <a:t>Block</a:t>
            </a:r>
            <a:r>
              <a:rPr lang="zh-CN" altLang="en-US"/>
              <a:t>，最终合并为一个文件</a:t>
            </a:r>
            <a:endParaRPr lang="en-US" altLang="zh-CN"/>
          </a:p>
          <a:p>
            <a:pPr lvl="2"/>
            <a:r>
              <a:rPr lang="zh-CN" altLang="en-US"/>
              <a:t>在</a:t>
            </a:r>
            <a:r>
              <a:rPr lang="en-US" altLang="zh-CN"/>
              <a:t>Block</a:t>
            </a:r>
            <a:r>
              <a:rPr lang="zh-CN" altLang="en-US"/>
              <a:t>副本列表中按距离择优选取</a:t>
            </a:r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Hadoop</a:t>
            </a:r>
            <a:endParaRPr lang="en-US" altLang="zh-CN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4600"/>
              </a:lnSpc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HDFS文件权限  POSIX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与Linux文件权限类似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ts val="3300"/>
              </a:lnSpc>
              <a:tabLst>
                <a:tab pos="342900" algn="l"/>
              </a:tabLst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r: read; w:write; x:execute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ts val="3300"/>
              </a:lnSpc>
              <a:tabLst>
                <a:tab pos="342900" algn="l"/>
              </a:tabLst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权限x对于文件忽略，对于文件夹表示是否允许访问其内容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3300"/>
              </a:lnSpc>
              <a:tabLst>
                <a:tab pos="342900" algn="l"/>
              </a:tabLst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如果Linux系统用户zhangsan使用hadoop命令创建一个文件，那么这个文件在HDFS中owner就是zhangsan。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3300"/>
              </a:lnSpc>
              <a:tabLst>
                <a:tab pos="342900" algn="l"/>
              </a:tabLst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HDFS的权限目的：阻止好人错错事，而不是阻止坏人做坏事。HDFS相信，你告诉我你是谁，我就认为你是谁。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16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Hadoop</a:t>
            </a:r>
            <a:endParaRPr lang="en-US" altLang="zh-CN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安全模式</a:t>
            </a:r>
            <a:endParaRPr lang="en-US" altLang="zh-CN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158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namenode启动的时候，首先将映像文件(fsimage)载入内存，并执行编辑日志(edits)中的各项操作。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2000"/>
              </a:lnSpc>
              <a:tabLst>
                <a:tab pos="342900" algn="l"/>
              </a:tabLst>
            </a:pPr>
            <a:r>
              <a:rPr lang="en-US" altLang="zh-CN" sz="158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一旦在内存中成功建立文件系统元数据的映射，则创建一个新的fsimage文件(这个操作不需要SecondaryNameNode)和一个空的编辑日志。</a:t>
            </a:r>
            <a:endParaRPr lang="en-US" altLang="zh-CN" sz="158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2100"/>
              </a:lnSpc>
              <a:tabLst>
                <a:tab pos="342900" algn="l"/>
              </a:tabLst>
            </a:pPr>
            <a:r>
              <a:rPr lang="en-US" altLang="zh-CN" sz="158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此刻namenode运行在</a:t>
            </a:r>
            <a:r>
              <a:rPr lang="en-US" altLang="zh-CN" sz="158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安全模式</a:t>
            </a:r>
            <a:r>
              <a:rPr lang="en-US" altLang="zh-CN" sz="158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。即namenode的文件系统对于客服端来说是只读的。(显示目录，显示文件内容等。写、删除、重命名都会失败)。</a:t>
            </a:r>
            <a:endParaRPr lang="en-US" altLang="zh-CN" sz="158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2100"/>
              </a:lnSpc>
              <a:tabLst>
                <a:tab pos="342900" algn="l"/>
              </a:tabLst>
            </a:pPr>
            <a:r>
              <a:rPr lang="en-US" altLang="zh-CN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在此阶段Namenode收集各个datanode的报告，当数据块达到最小副本数以上时，会被认为是“安全”的， 在一定比例（可设置）的数据块被确定为“安全”后，再过若干时间，安全模式结束</a:t>
            </a:r>
            <a:endParaRPr lang="en-US" altLang="zh-CN" sz="16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2000"/>
              </a:lnSpc>
            </a:pPr>
            <a:r>
              <a:rPr lang="en-US" altLang="zh-CN" sz="158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当检测到副本数不足的数据块时，该块会被复制直到达到最小副本数，系统中数据块的位置并不是由namenode维护的，而是以块列表形式</a:t>
            </a:r>
            <a:r>
              <a:rPr lang="en-US" altLang="zh-CN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存储在datanode中。</a:t>
            </a:r>
            <a:endParaRPr lang="en-US" altLang="zh-CN" sz="16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16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hadoop - hdfs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26" y="1052736"/>
            <a:ext cx="8786874" cy="5073427"/>
          </a:xfrm>
        </p:spPr>
        <p:txBody>
          <a:bodyPr/>
          <a:lstStyle/>
          <a:p>
            <a:r>
              <a:rPr lang="zh-CN" altLang="en-US" sz="1800">
                <a:solidFill>
                  <a:srgbClr val="FF0000"/>
                </a:solidFill>
              </a:rPr>
              <a:t>集群</a:t>
            </a:r>
            <a:endParaRPr lang="en-US" altLang="zh-CN" sz="1800">
              <a:solidFill>
                <a:srgbClr val="FF0000"/>
              </a:solidFill>
            </a:endParaRPr>
          </a:p>
          <a:p>
            <a:r>
              <a:rPr lang="zh-CN" altLang="en-US" sz="1800"/>
              <a:t>角色</a:t>
            </a:r>
            <a:r>
              <a:rPr lang="en-US" altLang="zh-CN" sz="1800"/>
              <a:t>==</a:t>
            </a:r>
            <a:r>
              <a:rPr lang="zh-CN" altLang="en-US" sz="1800"/>
              <a:t>进程</a:t>
            </a:r>
            <a:endParaRPr lang="en-US" altLang="zh-CN" sz="1800"/>
          </a:p>
          <a:p>
            <a:pPr lvl="1"/>
            <a:r>
              <a:rPr lang="en-US" altLang="zh-CN" sz="1600"/>
              <a:t>namenode</a:t>
            </a:r>
            <a:endParaRPr lang="en-US" altLang="zh-CN" sz="1600"/>
          </a:p>
          <a:p>
            <a:pPr lvl="2"/>
            <a:r>
              <a:rPr lang="zh-CN" altLang="en-US" sz="1400"/>
              <a:t>数据元数据</a:t>
            </a:r>
            <a:endParaRPr lang="en-US" altLang="zh-CN" sz="1400"/>
          </a:p>
          <a:p>
            <a:pPr lvl="2"/>
            <a:r>
              <a:rPr lang="zh-CN" altLang="en-US" sz="1400"/>
              <a:t>内存存储，不会有磁盘交换</a:t>
            </a:r>
            <a:endParaRPr lang="en-US" altLang="zh-CN" sz="1400"/>
          </a:p>
          <a:p>
            <a:pPr lvl="2"/>
            <a:r>
              <a:rPr lang="zh-CN" altLang="en-US" sz="1400"/>
              <a:t>持久化（</a:t>
            </a:r>
            <a:r>
              <a:rPr lang="en-US" altLang="zh-CN" sz="1400"/>
              <a:t>fsimage</a:t>
            </a:r>
            <a:r>
              <a:rPr lang="zh-CN" altLang="en-US" sz="1400"/>
              <a:t>，</a:t>
            </a:r>
            <a:r>
              <a:rPr lang="en-US" altLang="zh-CN" sz="1400"/>
              <a:t>eidts log</a:t>
            </a:r>
            <a:r>
              <a:rPr lang="zh-CN" altLang="en-US" sz="1400"/>
              <a:t>）</a:t>
            </a:r>
            <a:endParaRPr lang="en-US" altLang="zh-CN" sz="1400"/>
          </a:p>
          <a:p>
            <a:pPr lvl="3"/>
            <a:r>
              <a:rPr lang="zh-CN" altLang="en-US" sz="1200">
                <a:solidFill>
                  <a:srgbClr val="FF0000"/>
                </a:solidFill>
              </a:rPr>
              <a:t>不会持久化</a:t>
            </a:r>
            <a:r>
              <a:rPr lang="en-US" altLang="zh-CN" sz="1200">
                <a:solidFill>
                  <a:srgbClr val="FF0000"/>
                </a:solidFill>
              </a:rPr>
              <a:t>block</a:t>
            </a:r>
            <a:r>
              <a:rPr lang="zh-CN" altLang="en-US" sz="1200">
                <a:solidFill>
                  <a:srgbClr val="FF0000"/>
                </a:solidFill>
              </a:rPr>
              <a:t>的位置信息</a:t>
            </a:r>
            <a:endParaRPr lang="en-US" altLang="zh-CN" sz="1200">
              <a:solidFill>
                <a:srgbClr val="FF0000"/>
              </a:solidFill>
            </a:endParaRPr>
          </a:p>
          <a:p>
            <a:pPr lvl="2"/>
            <a:r>
              <a:rPr lang="en-US" altLang="zh-CN" sz="1400">
                <a:solidFill>
                  <a:srgbClr val="FF0000"/>
                </a:solidFill>
              </a:rPr>
              <a:t>block</a:t>
            </a:r>
            <a:r>
              <a:rPr lang="zh-CN" altLang="en-US" sz="1400">
                <a:solidFill>
                  <a:srgbClr val="FF0000"/>
                </a:solidFill>
              </a:rPr>
              <a:t>：偏移量，因为</a:t>
            </a:r>
            <a:r>
              <a:rPr lang="en-US" altLang="zh-CN" sz="1400">
                <a:solidFill>
                  <a:srgbClr val="FF0000"/>
                </a:solidFill>
              </a:rPr>
              <a:t>block</a:t>
            </a:r>
            <a:r>
              <a:rPr lang="zh-CN" altLang="en-US" sz="1400">
                <a:solidFill>
                  <a:srgbClr val="FF0000"/>
                </a:solidFill>
              </a:rPr>
              <a:t>不可以调整大小，</a:t>
            </a:r>
            <a:r>
              <a:rPr lang="en-US" altLang="zh-CN" sz="1400">
                <a:solidFill>
                  <a:srgbClr val="FF0000"/>
                </a:solidFill>
              </a:rPr>
              <a:t>hdfs</a:t>
            </a:r>
            <a:r>
              <a:rPr lang="zh-CN" altLang="en-US" sz="1400">
                <a:solidFill>
                  <a:srgbClr val="FF0000"/>
                </a:solidFill>
              </a:rPr>
              <a:t>，不支持修改文件</a:t>
            </a:r>
            <a:endParaRPr lang="en-US" altLang="zh-CN" sz="1400">
              <a:solidFill>
                <a:srgbClr val="FF0000"/>
              </a:solidFill>
            </a:endParaRPr>
          </a:p>
          <a:p>
            <a:pPr lvl="3"/>
            <a:r>
              <a:rPr lang="zh-CN" altLang="en-US" sz="1200">
                <a:solidFill>
                  <a:srgbClr val="FF0000"/>
                </a:solidFill>
              </a:rPr>
              <a:t>偏移量不会改变</a:t>
            </a:r>
            <a:endParaRPr lang="en-US" altLang="zh-CN" sz="1200">
              <a:solidFill>
                <a:srgbClr val="FF0000"/>
              </a:solidFill>
            </a:endParaRPr>
          </a:p>
          <a:p>
            <a:pPr lvl="1"/>
            <a:r>
              <a:rPr lang="en-US" altLang="zh-CN" sz="1600"/>
              <a:t>datanode</a:t>
            </a:r>
            <a:endParaRPr lang="en-US" altLang="zh-CN" sz="1600"/>
          </a:p>
          <a:p>
            <a:pPr lvl="2"/>
            <a:r>
              <a:rPr lang="en-US" altLang="zh-CN" sz="1400"/>
              <a:t>block</a:t>
            </a:r>
            <a:r>
              <a:rPr lang="zh-CN" altLang="en-US" sz="1400"/>
              <a:t>块</a:t>
            </a:r>
            <a:endParaRPr lang="en-US" altLang="zh-CN" sz="1400"/>
          </a:p>
          <a:p>
            <a:pPr lvl="2"/>
            <a:r>
              <a:rPr lang="zh-CN" altLang="en-US" sz="1400"/>
              <a:t>磁盘</a:t>
            </a:r>
            <a:endParaRPr lang="en-US" altLang="zh-CN" sz="1400"/>
          </a:p>
          <a:p>
            <a:pPr lvl="2"/>
            <a:r>
              <a:rPr lang="zh-CN" altLang="en-US" sz="1400"/>
              <a:t>面向文件，大小一样，不能调整</a:t>
            </a:r>
            <a:endParaRPr lang="en-US" altLang="zh-CN" sz="1400"/>
          </a:p>
          <a:p>
            <a:pPr lvl="2"/>
            <a:r>
              <a:rPr lang="zh-CN" altLang="en-US" sz="1400">
                <a:solidFill>
                  <a:srgbClr val="FF0000"/>
                </a:solidFill>
              </a:rPr>
              <a:t>副本数</a:t>
            </a:r>
            <a:r>
              <a:rPr lang="zh-CN" altLang="en-US" sz="1400"/>
              <a:t>，调整，（备份，高可用，容错</a:t>
            </a:r>
            <a:r>
              <a:rPr lang="en-US" altLang="zh-CN" sz="1400"/>
              <a:t>/</a:t>
            </a:r>
            <a:r>
              <a:rPr lang="zh-CN" altLang="en-US" sz="1400"/>
              <a:t>可以调整很多个，为了计算向数据移动）</a:t>
            </a:r>
            <a:endParaRPr lang="en-US" altLang="zh-CN" sz="1400"/>
          </a:p>
          <a:p>
            <a:pPr lvl="1"/>
            <a:r>
              <a:rPr lang="en-US" altLang="zh-CN" sz="1600">
                <a:solidFill>
                  <a:srgbClr val="FF0000"/>
                </a:solidFill>
              </a:rPr>
              <a:t>SN</a:t>
            </a:r>
            <a:endParaRPr lang="en-US" altLang="zh-CN" sz="1600">
              <a:solidFill>
                <a:srgbClr val="FF0000"/>
              </a:solidFill>
            </a:endParaRPr>
          </a:p>
          <a:p>
            <a:pPr lvl="1"/>
            <a:r>
              <a:rPr lang="en-US" altLang="zh-CN" sz="1600">
                <a:solidFill>
                  <a:srgbClr val="FF0000"/>
                </a:solidFill>
              </a:rPr>
              <a:t>NN&amp;DN</a:t>
            </a:r>
            <a:endParaRPr lang="en-US" altLang="zh-CN" sz="1600">
              <a:solidFill>
                <a:srgbClr val="FF0000"/>
              </a:solidFill>
            </a:endParaRPr>
          </a:p>
          <a:p>
            <a:pPr lvl="2"/>
            <a:r>
              <a:rPr lang="zh-CN" altLang="en-US" sz="1400">
                <a:solidFill>
                  <a:srgbClr val="FF0000"/>
                </a:solidFill>
              </a:rPr>
              <a:t>心跳机制</a:t>
            </a:r>
            <a:endParaRPr lang="en-US" altLang="zh-CN" sz="1400">
              <a:solidFill>
                <a:srgbClr val="FF0000"/>
              </a:solidFill>
            </a:endParaRPr>
          </a:p>
          <a:p>
            <a:pPr lvl="2"/>
            <a:r>
              <a:rPr lang="en-US" altLang="zh-CN" sz="1400">
                <a:solidFill>
                  <a:srgbClr val="FF0000"/>
                </a:solidFill>
              </a:rPr>
              <a:t>DN</a:t>
            </a:r>
            <a:r>
              <a:rPr lang="zh-CN" altLang="en-US" sz="1400">
                <a:solidFill>
                  <a:srgbClr val="FF0000"/>
                </a:solidFill>
              </a:rPr>
              <a:t>向</a:t>
            </a:r>
            <a:r>
              <a:rPr lang="en-US" altLang="zh-CN" sz="1400">
                <a:solidFill>
                  <a:srgbClr val="FF0000"/>
                </a:solidFill>
              </a:rPr>
              <a:t>NN</a:t>
            </a:r>
            <a:r>
              <a:rPr lang="zh-CN" altLang="en-US" sz="1400">
                <a:solidFill>
                  <a:srgbClr val="FF0000"/>
                </a:solidFill>
              </a:rPr>
              <a:t>汇报</a:t>
            </a:r>
            <a:r>
              <a:rPr lang="en-US" altLang="zh-CN" sz="1400">
                <a:solidFill>
                  <a:srgbClr val="FF0000"/>
                </a:solidFill>
              </a:rPr>
              <a:t>block</a:t>
            </a:r>
            <a:r>
              <a:rPr lang="zh-CN" altLang="en-US" sz="1400">
                <a:solidFill>
                  <a:srgbClr val="FF0000"/>
                </a:solidFill>
              </a:rPr>
              <a:t>信息</a:t>
            </a:r>
            <a:endParaRPr lang="en-US" altLang="zh-CN" sz="1400">
              <a:solidFill>
                <a:srgbClr val="FF0000"/>
              </a:solidFill>
            </a:endParaRPr>
          </a:p>
          <a:p>
            <a:pPr lvl="2"/>
            <a:r>
              <a:rPr lang="zh-CN" altLang="en-US" sz="1400">
                <a:solidFill>
                  <a:srgbClr val="FF0000"/>
                </a:solidFill>
              </a:rPr>
              <a:t>安全模式</a:t>
            </a:r>
            <a:endParaRPr lang="en-US" altLang="zh-CN" sz="1400">
              <a:solidFill>
                <a:srgbClr val="FF0000"/>
              </a:solidFill>
            </a:endParaRPr>
          </a:p>
          <a:p>
            <a:pPr lvl="1"/>
            <a:r>
              <a:rPr lang="en-US" altLang="zh-CN" sz="1600" b="1">
                <a:solidFill>
                  <a:srgbClr val="FF0000"/>
                </a:solidFill>
              </a:rPr>
              <a:t>client</a:t>
            </a:r>
            <a:endParaRPr lang="zh-CN" altLang="en-US" sz="16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一</a:t>
            </a:r>
            <a:r>
              <a:rPr lang="en-US" altLang="zh-CN"/>
              <a:t>,</a:t>
            </a:r>
            <a:r>
              <a:rPr lang="zh-CN" altLang="en-US"/>
              <a:t>操作系统环境</a:t>
            </a:r>
            <a:endParaRPr lang="en-US" altLang="zh-CN"/>
          </a:p>
          <a:p>
            <a:pPr lvl="1"/>
            <a:r>
              <a:rPr lang="zh-CN" altLang="en-US"/>
              <a:t>依赖软件</a:t>
            </a:r>
            <a:r>
              <a:rPr lang="en-US" altLang="zh-CN"/>
              <a:t>ssh,jdk</a:t>
            </a:r>
            <a:endParaRPr lang="en-US" altLang="zh-CN"/>
          </a:p>
          <a:p>
            <a:pPr lvl="1"/>
            <a:r>
              <a:rPr lang="zh-CN" altLang="en-US"/>
              <a:t>环境的配置</a:t>
            </a:r>
            <a:endParaRPr lang="en-US" altLang="zh-CN"/>
          </a:p>
          <a:p>
            <a:pPr lvl="2"/>
            <a:r>
              <a:rPr lang="en-US" altLang="zh-CN"/>
              <a:t>java_home</a:t>
            </a:r>
            <a:endParaRPr lang="en-US" altLang="zh-CN"/>
          </a:p>
          <a:p>
            <a:pPr lvl="2"/>
            <a:r>
              <a:rPr lang="zh-CN" altLang="en-US"/>
              <a:t>免密钥</a:t>
            </a:r>
            <a:endParaRPr lang="en-US" altLang="zh-CN"/>
          </a:p>
          <a:p>
            <a:pPr lvl="1"/>
            <a:r>
              <a:rPr lang="zh-CN" altLang="en-US"/>
              <a:t>时间同步</a:t>
            </a:r>
            <a:endParaRPr lang="en-US" altLang="zh-CN"/>
          </a:p>
          <a:p>
            <a:pPr lvl="1"/>
            <a:r>
              <a:rPr lang="en-US" altLang="zh-CN"/>
              <a:t>hosts,hostname</a:t>
            </a:r>
            <a:endParaRPr lang="en-US" altLang="zh-CN"/>
          </a:p>
          <a:p>
            <a:r>
              <a:rPr lang="zh-CN" altLang="en-US"/>
              <a:t>二</a:t>
            </a:r>
            <a:r>
              <a:rPr lang="en-US" altLang="zh-CN"/>
              <a:t>,hadoop</a:t>
            </a:r>
            <a:r>
              <a:rPr lang="zh-CN" altLang="en-US"/>
              <a:t>部署</a:t>
            </a:r>
            <a:endParaRPr lang="en-US" altLang="zh-CN"/>
          </a:p>
          <a:p>
            <a:pPr lvl="1"/>
            <a:r>
              <a:rPr lang="en-US" altLang="zh-CN"/>
              <a:t>/opt/sxt/</a:t>
            </a:r>
            <a:endParaRPr lang="en-US" altLang="zh-CN"/>
          </a:p>
          <a:p>
            <a:pPr lvl="1"/>
            <a:r>
              <a:rPr lang="zh-CN" altLang="en-US"/>
              <a:t>配置文件修改</a:t>
            </a:r>
            <a:endParaRPr lang="en-US" altLang="zh-CN"/>
          </a:p>
          <a:p>
            <a:pPr lvl="2"/>
            <a:r>
              <a:rPr lang="en-US" altLang="zh-CN"/>
              <a:t>java_home</a:t>
            </a:r>
            <a:endParaRPr lang="en-US" altLang="zh-CN"/>
          </a:p>
          <a:p>
            <a:pPr lvl="1"/>
            <a:r>
              <a:rPr lang="zh-CN" altLang="en-US"/>
              <a:t>角色在哪里启动</a:t>
            </a:r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/>
              <a:t>Client</a:t>
            </a:r>
            <a:r>
              <a:rPr lang="zh-CN" altLang="en-US" sz="2000"/>
              <a:t>：</a:t>
            </a:r>
            <a:endParaRPr lang="en-US" altLang="zh-CN" sz="2000"/>
          </a:p>
          <a:p>
            <a:pPr lvl="1"/>
            <a:r>
              <a:rPr lang="zh-CN" altLang="en-US" sz="1800"/>
              <a:t>写</a:t>
            </a:r>
            <a:endParaRPr lang="en-US" altLang="zh-CN" sz="1800"/>
          </a:p>
          <a:p>
            <a:pPr lvl="2"/>
            <a:r>
              <a:rPr lang="zh-CN" altLang="en-US" sz="1600"/>
              <a:t>线性上传</a:t>
            </a:r>
            <a:r>
              <a:rPr lang="en-US" altLang="zh-CN" sz="1600"/>
              <a:t>block</a:t>
            </a:r>
            <a:endParaRPr lang="en-US" altLang="zh-CN" sz="1600"/>
          </a:p>
          <a:p>
            <a:pPr lvl="2"/>
            <a:r>
              <a:rPr lang="zh-CN" altLang="en-US" sz="1600"/>
              <a:t>先和</a:t>
            </a:r>
            <a:r>
              <a:rPr lang="en-US" altLang="zh-CN" sz="1600"/>
              <a:t>NN</a:t>
            </a:r>
            <a:r>
              <a:rPr lang="zh-CN" altLang="en-US" sz="1600"/>
              <a:t>通信，元数据，获取第一个</a:t>
            </a:r>
            <a:r>
              <a:rPr lang="en-US" altLang="zh-CN" sz="1600"/>
              <a:t>block</a:t>
            </a:r>
            <a:r>
              <a:rPr lang="zh-CN" altLang="en-US" sz="1600"/>
              <a:t>的节点信息（</a:t>
            </a:r>
            <a:r>
              <a:rPr lang="en-US" altLang="zh-CN" sz="1600"/>
              <a:t>3</a:t>
            </a:r>
            <a:r>
              <a:rPr lang="zh-CN" altLang="en-US" sz="1600"/>
              <a:t>副本，选择机制）</a:t>
            </a:r>
            <a:endParaRPr lang="en-US" altLang="zh-CN" sz="1600"/>
          </a:p>
          <a:p>
            <a:pPr lvl="2"/>
            <a:r>
              <a:rPr lang="zh-CN" altLang="en-US" sz="1600"/>
              <a:t>和</a:t>
            </a:r>
            <a:r>
              <a:rPr lang="en-US" altLang="zh-CN" sz="1600"/>
              <a:t>DN</a:t>
            </a:r>
            <a:r>
              <a:rPr lang="zh-CN" altLang="en-US" sz="1600"/>
              <a:t>通信：</a:t>
            </a:r>
            <a:r>
              <a:rPr lang="en-US" altLang="zh-CN" sz="1600">
                <a:solidFill>
                  <a:srgbClr val="FF0000"/>
                </a:solidFill>
              </a:rPr>
              <a:t>pipeline</a:t>
            </a:r>
            <a:r>
              <a:rPr lang="zh-CN" altLang="en-US" sz="1600"/>
              <a:t>：</a:t>
            </a:r>
            <a:r>
              <a:rPr lang="en-US" altLang="zh-CN" sz="1600"/>
              <a:t>C</a:t>
            </a:r>
            <a:r>
              <a:rPr lang="zh-CN" altLang="en-US" sz="1600"/>
              <a:t>和</a:t>
            </a:r>
            <a:r>
              <a:rPr lang="en-US" altLang="zh-CN" sz="1600"/>
              <a:t>1stDN</a:t>
            </a:r>
            <a:r>
              <a:rPr lang="zh-CN" altLang="en-US" sz="1600"/>
              <a:t>有</a:t>
            </a:r>
            <a:r>
              <a:rPr lang="en-US" altLang="zh-CN" sz="1600"/>
              <a:t>socket</a:t>
            </a:r>
            <a:r>
              <a:rPr lang="zh-CN" altLang="en-US" sz="1600"/>
              <a:t>，</a:t>
            </a:r>
            <a:r>
              <a:rPr lang="en-US" altLang="zh-CN" sz="1600"/>
              <a:t>1stDN</a:t>
            </a:r>
            <a:r>
              <a:rPr lang="zh-CN" altLang="en-US" sz="1600"/>
              <a:t>和</a:t>
            </a:r>
            <a:r>
              <a:rPr lang="en-US" altLang="zh-CN" sz="1600"/>
              <a:t>2edDN</a:t>
            </a:r>
            <a:r>
              <a:rPr lang="zh-CN" altLang="en-US" sz="1600"/>
              <a:t>有</a:t>
            </a:r>
            <a:r>
              <a:rPr lang="en-US" altLang="zh-CN" sz="1600"/>
              <a:t>socket</a:t>
            </a:r>
            <a:r>
              <a:rPr lang="zh-CN" altLang="en-US" sz="1600"/>
              <a:t>。。。。</a:t>
            </a:r>
            <a:endParaRPr lang="en-US" altLang="zh-CN" sz="1600"/>
          </a:p>
          <a:p>
            <a:pPr lvl="2"/>
            <a:r>
              <a:rPr lang="zh-CN" altLang="en-US" sz="1600"/>
              <a:t>小片传输：</a:t>
            </a:r>
            <a:r>
              <a:rPr lang="en-US" altLang="zh-CN" sz="1600"/>
              <a:t>4K</a:t>
            </a:r>
            <a:r>
              <a:rPr lang="zh-CN" altLang="en-US" sz="1600"/>
              <a:t>，</a:t>
            </a:r>
            <a:r>
              <a:rPr lang="en-US" altLang="zh-CN" sz="1600"/>
              <a:t>C</a:t>
            </a:r>
            <a:r>
              <a:rPr lang="zh-CN" altLang="en-US" sz="1600"/>
              <a:t>给</a:t>
            </a:r>
            <a:r>
              <a:rPr lang="en-US" altLang="zh-CN" sz="1600"/>
              <a:t>1stDN</a:t>
            </a:r>
            <a:r>
              <a:rPr lang="zh-CN" altLang="en-US" sz="1600"/>
              <a:t>，</a:t>
            </a:r>
            <a:r>
              <a:rPr lang="en-US" altLang="zh-CN" sz="1600"/>
              <a:t>1stDN</a:t>
            </a:r>
            <a:r>
              <a:rPr lang="zh-CN" altLang="en-US" sz="1600"/>
              <a:t>同时本机缓存，瞬间放入下游</a:t>
            </a:r>
            <a:r>
              <a:rPr lang="en-US" altLang="zh-CN" sz="1600"/>
              <a:t>socket</a:t>
            </a:r>
            <a:r>
              <a:rPr lang="zh-CN" altLang="en-US" sz="1600"/>
              <a:t>中</a:t>
            </a:r>
            <a:endParaRPr lang="en-US" altLang="zh-CN" sz="1600"/>
          </a:p>
          <a:p>
            <a:pPr lvl="2"/>
            <a:r>
              <a:rPr lang="zh-CN" altLang="en-US" sz="1600"/>
              <a:t>当</a:t>
            </a:r>
            <a:r>
              <a:rPr lang="en-US" altLang="zh-CN" sz="1600"/>
              <a:t>block</a:t>
            </a:r>
            <a:r>
              <a:rPr lang="zh-CN" altLang="en-US" sz="1600"/>
              <a:t>传输完毕：</a:t>
            </a:r>
            <a:r>
              <a:rPr lang="en-US" altLang="zh-CN" sz="1600">
                <a:solidFill>
                  <a:srgbClr val="FF0000"/>
                </a:solidFill>
              </a:rPr>
              <a:t>block</a:t>
            </a:r>
            <a:r>
              <a:rPr lang="zh-CN" altLang="en-US" sz="1600">
                <a:solidFill>
                  <a:srgbClr val="FF0000"/>
                </a:solidFill>
              </a:rPr>
              <a:t>自身的网络</a:t>
            </a:r>
            <a:r>
              <a:rPr lang="en-US" altLang="zh-CN" sz="1600">
                <a:solidFill>
                  <a:srgbClr val="FF0000"/>
                </a:solidFill>
              </a:rPr>
              <a:t>I/O</a:t>
            </a:r>
            <a:r>
              <a:rPr lang="zh-CN" altLang="en-US" sz="1600">
                <a:solidFill>
                  <a:srgbClr val="FF0000"/>
                </a:solidFill>
              </a:rPr>
              <a:t>时间</a:t>
            </a:r>
            <a:r>
              <a:rPr lang="zh-CN" altLang="en-US" sz="1600"/>
              <a:t>，时间线重叠的艺术</a:t>
            </a:r>
            <a:endParaRPr lang="en-US" altLang="zh-CN" sz="1600"/>
          </a:p>
          <a:p>
            <a:pPr lvl="2"/>
            <a:r>
              <a:rPr lang="en-US" altLang="zh-CN" sz="1600"/>
              <a:t>DN</a:t>
            </a:r>
            <a:r>
              <a:rPr lang="zh-CN" altLang="en-US" sz="1600"/>
              <a:t>会向</a:t>
            </a:r>
            <a:r>
              <a:rPr lang="en-US" altLang="zh-CN" sz="1600"/>
              <a:t>NN</a:t>
            </a:r>
            <a:r>
              <a:rPr lang="zh-CN" altLang="en-US" sz="1600"/>
              <a:t>汇报自己新增的</a:t>
            </a:r>
            <a:r>
              <a:rPr lang="en-US" altLang="zh-CN" sz="1600"/>
              <a:t>block</a:t>
            </a:r>
            <a:endParaRPr lang="en-US" altLang="zh-CN" sz="1600"/>
          </a:p>
          <a:p>
            <a:pPr lvl="2"/>
            <a:r>
              <a:rPr lang="en-US" altLang="zh-CN" sz="1600"/>
              <a:t>C</a:t>
            </a:r>
            <a:r>
              <a:rPr lang="zh-CN" altLang="en-US" sz="1600"/>
              <a:t>向</a:t>
            </a:r>
            <a:r>
              <a:rPr lang="en-US" altLang="zh-CN" sz="1600"/>
              <a:t>NN</a:t>
            </a:r>
            <a:r>
              <a:rPr lang="zh-CN" altLang="en-US" sz="1600"/>
              <a:t>汇报</a:t>
            </a:r>
            <a:r>
              <a:rPr lang="en-US" altLang="zh-CN" sz="1600"/>
              <a:t>blockX</a:t>
            </a:r>
            <a:r>
              <a:rPr lang="zh-CN" altLang="en-US" sz="1600"/>
              <a:t>传输完成给我下一个</a:t>
            </a:r>
            <a:r>
              <a:rPr lang="en-US" altLang="zh-CN" sz="1600"/>
              <a:t>block</a:t>
            </a:r>
            <a:r>
              <a:rPr lang="zh-CN" altLang="en-US" sz="1600"/>
              <a:t>节点信息</a:t>
            </a:r>
            <a:endParaRPr lang="en-US" altLang="zh-CN" sz="1600"/>
          </a:p>
          <a:p>
            <a:pPr lvl="2"/>
            <a:r>
              <a:rPr lang="zh-CN" altLang="en-US" sz="1600"/>
              <a:t>全部传输完成，</a:t>
            </a:r>
            <a:r>
              <a:rPr lang="en-US" altLang="zh-CN" sz="1600"/>
              <a:t>NN</a:t>
            </a:r>
            <a:r>
              <a:rPr lang="zh-CN" altLang="en-US" sz="1600"/>
              <a:t>更新元数据状态可用</a:t>
            </a:r>
            <a:endParaRPr lang="en-US" altLang="zh-CN" sz="1600"/>
          </a:p>
          <a:p>
            <a:pPr lvl="1"/>
            <a:r>
              <a:rPr lang="zh-CN" altLang="en-US" sz="1800"/>
              <a:t>读</a:t>
            </a:r>
            <a:endParaRPr lang="en-US" altLang="zh-CN" sz="1800"/>
          </a:p>
          <a:p>
            <a:pPr lvl="2"/>
            <a:r>
              <a:rPr lang="zh-CN" altLang="en-US" sz="1600"/>
              <a:t>线性读取</a:t>
            </a:r>
            <a:r>
              <a:rPr lang="en-US" altLang="zh-CN" sz="1600"/>
              <a:t>block</a:t>
            </a:r>
            <a:r>
              <a:rPr lang="zh-CN" altLang="en-US" sz="1600"/>
              <a:t>，不会有并发，只有一个网卡</a:t>
            </a:r>
            <a:endParaRPr lang="en-US" altLang="zh-CN" sz="1600"/>
          </a:p>
          <a:p>
            <a:pPr lvl="2"/>
            <a:r>
              <a:rPr lang="zh-CN" altLang="en-US" sz="1600"/>
              <a:t>距离：择优选取同机架，同节点</a:t>
            </a:r>
            <a:endParaRPr lang="en-US" altLang="zh-CN" sz="1600"/>
          </a:p>
          <a:p>
            <a:pPr lvl="2"/>
            <a:r>
              <a:rPr lang="en-US" altLang="zh-CN" sz="1600"/>
              <a:t>NN</a:t>
            </a:r>
            <a:r>
              <a:rPr lang="zh-CN" altLang="en-US" sz="1600"/>
              <a:t>每次只给一部分</a:t>
            </a:r>
            <a:r>
              <a:rPr lang="en-US" altLang="zh-CN" sz="1600"/>
              <a:t>block</a:t>
            </a:r>
            <a:r>
              <a:rPr lang="zh-CN" altLang="en-US" sz="1600"/>
              <a:t>信息</a:t>
            </a:r>
            <a:endParaRPr lang="zh-CN" altLang="en-US" sz="16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jdk</a:t>
            </a:r>
            <a:r>
              <a:rPr lang="zh-CN" altLang="en-US"/>
              <a:t>安装，配置环境变量</a:t>
            </a:r>
            <a:endParaRPr lang="en-US" altLang="zh-CN"/>
          </a:p>
          <a:p>
            <a:pPr lvl="1"/>
            <a:r>
              <a:rPr lang="en-US" altLang="zh-CN"/>
              <a:t>vi /etc/profile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，</a:t>
            </a:r>
            <a:r>
              <a:rPr lang="en-US" altLang="zh-CN"/>
              <a:t>ssh</a:t>
            </a:r>
            <a:r>
              <a:rPr lang="zh-CN" altLang="en-US"/>
              <a:t>免密钥（本机）</a:t>
            </a:r>
            <a:endParaRPr lang="en-US" altLang="zh-CN"/>
          </a:p>
          <a:p>
            <a:pPr lvl="1"/>
            <a:r>
              <a:rPr lang="en-US" altLang="zh-CN"/>
              <a:t>ssh-keygen -t dsa -P '' -f ~/.ssh/id_dsa</a:t>
            </a:r>
            <a:endParaRPr lang="en-US" altLang="zh-CN"/>
          </a:p>
          <a:p>
            <a:pPr lvl="1"/>
            <a:r>
              <a:rPr lang="en-US" altLang="zh-CN"/>
              <a:t>cat ~/.ssh/id_dsa.pub &gt;&gt; ~/.ssh/authorized_keys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，上传</a:t>
            </a:r>
            <a:r>
              <a:rPr lang="en-US" altLang="zh-CN"/>
              <a:t>hadoop.tar.gz</a:t>
            </a:r>
            <a:r>
              <a:rPr lang="zh-CN" altLang="en-US"/>
              <a:t>到服务器</a:t>
            </a:r>
            <a:endParaRPr lang="en-US" altLang="zh-CN"/>
          </a:p>
          <a:p>
            <a:pPr lvl="1"/>
            <a:r>
              <a:rPr lang="zh-CN" altLang="en-US"/>
              <a:t>解压，</a:t>
            </a:r>
            <a:r>
              <a:rPr lang="en-US" altLang="zh-CN"/>
              <a:t>mv hadoop-2.6.5 /opt/sxt</a:t>
            </a:r>
            <a:endParaRPr lang="en-US" altLang="zh-CN"/>
          </a:p>
          <a:p>
            <a:pPr lvl="1"/>
            <a:r>
              <a:rPr lang="en-US" altLang="zh-CN"/>
              <a:t>vi /etc/profile</a:t>
            </a:r>
            <a:endParaRPr lang="en-US" altLang="zh-CN"/>
          </a:p>
          <a:p>
            <a:pPr lvl="2"/>
            <a:r>
              <a:rPr lang="en-US" altLang="zh-CN" sz="1400"/>
              <a:t>export JAVA_HOME=/usr/java/jdk1.7.0_67</a:t>
            </a:r>
            <a:endParaRPr lang="en-US" altLang="zh-CN" sz="1400"/>
          </a:p>
          <a:p>
            <a:pPr lvl="2"/>
            <a:r>
              <a:rPr lang="en-US" altLang="zh-CN" sz="1400"/>
              <a:t>export HADOOP_PREFIX=/opt/sxt/hadoop-2.6.5</a:t>
            </a:r>
            <a:endParaRPr lang="en-US" altLang="zh-CN" sz="1400"/>
          </a:p>
          <a:p>
            <a:pPr lvl="2"/>
            <a:r>
              <a:rPr lang="en-US" altLang="zh-CN" sz="1400"/>
              <a:t>export PATH=$PATH:$JAVA_HOME/bin:$HADOOP_PREFIX/bin:$HADOOP_PREFIX/sbin</a:t>
            </a:r>
            <a:endParaRPr lang="en-US" altLang="zh-CN" sz="1400"/>
          </a:p>
          <a:p>
            <a:r>
              <a:rPr lang="en-US" altLang="zh-CN"/>
              <a:t>4</a:t>
            </a:r>
            <a:r>
              <a:rPr lang="zh-CN" altLang="en-US"/>
              <a:t>，</a:t>
            </a:r>
            <a:r>
              <a:rPr lang="en-US" altLang="zh-CN"/>
              <a:t>/opt/hadoop-2.6.5/etc/hadoop</a:t>
            </a:r>
            <a:endParaRPr lang="en-US" altLang="zh-CN"/>
          </a:p>
          <a:p>
            <a:pPr lvl="1"/>
            <a:r>
              <a:rPr lang="en-US" altLang="zh-CN"/>
              <a:t>*-env.sh</a:t>
            </a:r>
            <a:endParaRPr lang="en-US" altLang="zh-CN"/>
          </a:p>
          <a:p>
            <a:pPr lvl="2"/>
            <a:r>
              <a:rPr lang="en-US" altLang="zh-CN"/>
              <a:t>JAVA_HOME=/usr/java/jdk1.7.0_67</a:t>
            </a:r>
            <a:endParaRPr lang="en-US" altLang="zh-CN"/>
          </a:p>
          <a:p>
            <a:pPr lvl="1"/>
            <a:endParaRPr lang="en-US" altLang="zh-CN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600"/>
              <a:t>core-site.xml</a:t>
            </a:r>
            <a:endParaRPr lang="en-US" altLang="zh-CN" sz="1600"/>
          </a:p>
          <a:p>
            <a:pPr lvl="1"/>
            <a:r>
              <a:rPr lang="en-US" altLang="zh-CN" sz="1400"/>
              <a:t>    &lt;property&gt;</a:t>
            </a:r>
            <a:endParaRPr lang="en-US" altLang="zh-CN" sz="1400"/>
          </a:p>
          <a:p>
            <a:pPr lvl="1"/>
            <a:r>
              <a:rPr lang="en-US" altLang="zh-CN" sz="1400"/>
              <a:t>        &lt;name&gt;fs.defaultFS&lt;/name&gt;</a:t>
            </a:r>
            <a:endParaRPr lang="en-US" altLang="zh-CN" sz="1400"/>
          </a:p>
          <a:p>
            <a:pPr lvl="1"/>
            <a:r>
              <a:rPr lang="en-US" altLang="zh-CN" sz="1400"/>
              <a:t>        &lt;value&gt;hdfs://</a:t>
            </a:r>
            <a:r>
              <a:rPr lang="en-US" altLang="zh-CN" sz="1400">
                <a:solidFill>
                  <a:srgbClr val="FF0000"/>
                </a:solidFill>
              </a:rPr>
              <a:t>node01:</a:t>
            </a:r>
            <a:r>
              <a:rPr lang="en-US" altLang="zh-CN" sz="1400"/>
              <a:t>9000&lt;/value&gt;</a:t>
            </a:r>
            <a:endParaRPr lang="en-US" altLang="zh-CN" sz="1400"/>
          </a:p>
          <a:p>
            <a:pPr lvl="1"/>
            <a:r>
              <a:rPr lang="en-US" altLang="zh-CN" sz="1400"/>
              <a:t>    &lt;/property&gt;</a:t>
            </a:r>
            <a:endParaRPr lang="en-US" altLang="zh-CN" sz="1400"/>
          </a:p>
          <a:p>
            <a:pPr lvl="1"/>
            <a:r>
              <a:rPr lang="en-US" altLang="zh-CN" sz="1400"/>
              <a:t>    &lt;property&gt;</a:t>
            </a:r>
            <a:endParaRPr lang="en-US" altLang="zh-CN" sz="1400"/>
          </a:p>
          <a:p>
            <a:pPr lvl="1"/>
            <a:r>
              <a:rPr lang="en-US" altLang="zh-CN" sz="1400"/>
              <a:t>        &lt;name&gt;hadoop.tmp.dir&lt;/name&gt;</a:t>
            </a:r>
            <a:endParaRPr lang="en-US" altLang="zh-CN" sz="1400"/>
          </a:p>
          <a:p>
            <a:pPr lvl="1"/>
            <a:r>
              <a:rPr lang="en-US" altLang="zh-CN" sz="1400"/>
              <a:t>        &lt;value&gt;/var/sxt/hadoop/local&lt;/value&gt;</a:t>
            </a:r>
            <a:endParaRPr lang="en-US" altLang="zh-CN" sz="1400"/>
          </a:p>
          <a:p>
            <a:pPr lvl="1"/>
            <a:r>
              <a:rPr lang="en-US" altLang="zh-CN" sz="1400"/>
              <a:t>    &lt;/property&gt;</a:t>
            </a:r>
            <a:endParaRPr lang="en-US" altLang="zh-CN" sz="1400"/>
          </a:p>
          <a:p>
            <a:r>
              <a:rPr lang="en-US" altLang="zh-CN" sz="1800"/>
              <a:t>hdfs-site.xml</a:t>
            </a:r>
            <a:endParaRPr lang="en-US" altLang="zh-CN" sz="1800"/>
          </a:p>
          <a:p>
            <a:pPr lvl="1"/>
            <a:r>
              <a:rPr lang="en-US" altLang="zh-CN" sz="1400"/>
              <a:t>    &lt;property&gt;</a:t>
            </a:r>
            <a:endParaRPr lang="en-US" altLang="zh-CN" sz="1400"/>
          </a:p>
          <a:p>
            <a:pPr lvl="1"/>
            <a:r>
              <a:rPr lang="en-US" altLang="zh-CN" sz="1400"/>
              <a:t>        &lt;name&gt;dfs.replication&lt;/name&gt;</a:t>
            </a:r>
            <a:endParaRPr lang="en-US" altLang="zh-CN" sz="1400"/>
          </a:p>
          <a:p>
            <a:pPr lvl="1"/>
            <a:r>
              <a:rPr lang="en-US" altLang="zh-CN" sz="1400"/>
              <a:t>        &lt;value&gt;1&lt;/value&gt;</a:t>
            </a:r>
            <a:endParaRPr lang="en-US" altLang="zh-CN" sz="1400"/>
          </a:p>
          <a:p>
            <a:pPr lvl="1"/>
            <a:r>
              <a:rPr lang="en-US" altLang="zh-CN" sz="1400"/>
              <a:t>    &lt;/property&gt;</a:t>
            </a:r>
            <a:endParaRPr lang="en-US" altLang="zh-CN" sz="1400"/>
          </a:p>
          <a:p>
            <a:pPr lvl="1"/>
            <a:r>
              <a:rPr lang="en-US" altLang="zh-CN" sz="1400"/>
              <a:t>    &lt;property&gt;</a:t>
            </a:r>
            <a:endParaRPr lang="en-US" altLang="zh-CN" sz="1400"/>
          </a:p>
          <a:p>
            <a:pPr lvl="1"/>
            <a:r>
              <a:rPr lang="en-US" altLang="zh-CN" sz="1400"/>
              <a:t>        &lt;name&gt;dfs.namenode.secondary.http-address&lt;/name&gt;</a:t>
            </a:r>
            <a:endParaRPr lang="en-US" altLang="zh-CN" sz="1400"/>
          </a:p>
          <a:p>
            <a:pPr lvl="1"/>
            <a:r>
              <a:rPr lang="en-US" altLang="zh-CN" sz="1400"/>
              <a:t>        &lt;value&gt;</a:t>
            </a:r>
            <a:r>
              <a:rPr lang="en-US" altLang="zh-CN" sz="1400">
                <a:solidFill>
                  <a:srgbClr val="FF0000"/>
                </a:solidFill>
              </a:rPr>
              <a:t>node01</a:t>
            </a:r>
            <a:r>
              <a:rPr lang="en-US" altLang="zh-CN" sz="1400"/>
              <a:t>:50090&lt;/value&gt;</a:t>
            </a:r>
            <a:endParaRPr lang="en-US" altLang="zh-CN" sz="1400"/>
          </a:p>
          <a:p>
            <a:pPr lvl="1"/>
            <a:r>
              <a:rPr lang="en-US" altLang="zh-CN" sz="1400"/>
              <a:t>    &lt;/property&gt;</a:t>
            </a:r>
            <a:endParaRPr lang="en-US" altLang="zh-CN" sz="1400"/>
          </a:p>
          <a:p>
            <a:r>
              <a:rPr lang="en-US" altLang="zh-CN" sz="1800"/>
              <a:t>slaves</a:t>
            </a:r>
            <a:endParaRPr lang="en-US" altLang="zh-CN" sz="1800"/>
          </a:p>
          <a:p>
            <a:pPr lvl="1"/>
            <a:r>
              <a:rPr lang="en-US" altLang="zh-CN" sz="1400">
                <a:solidFill>
                  <a:srgbClr val="FF0000"/>
                </a:solidFill>
              </a:rPr>
              <a:t>node01</a:t>
            </a:r>
            <a:endParaRPr lang="zh-CN" altLang="en-US" sz="1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hdfs namenode -format</a:t>
            </a:r>
            <a:endParaRPr lang="en-US" altLang="zh-CN"/>
          </a:p>
          <a:p>
            <a:r>
              <a:rPr lang="en-US" altLang="zh-CN"/>
              <a:t>start-dfs.sh</a:t>
            </a:r>
            <a:endParaRPr lang="en-US" altLang="zh-CN"/>
          </a:p>
          <a:p>
            <a:pPr lvl="1"/>
            <a:r>
              <a:rPr lang="en-US" altLang="zh-CN"/>
              <a:t>jps</a:t>
            </a:r>
            <a:endParaRPr lang="en-US" altLang="zh-CN"/>
          </a:p>
          <a:p>
            <a:pPr lvl="2"/>
            <a:r>
              <a:rPr lang="en-US" altLang="zh-CN"/>
              <a:t>28341 SecondaryNameNode</a:t>
            </a:r>
            <a:endParaRPr lang="en-US" altLang="zh-CN"/>
          </a:p>
          <a:p>
            <a:pPr lvl="2"/>
            <a:r>
              <a:rPr lang="en-US" altLang="zh-CN"/>
              <a:t>28102 NameNode</a:t>
            </a:r>
            <a:endParaRPr lang="en-US" altLang="zh-CN"/>
          </a:p>
          <a:p>
            <a:pPr lvl="2"/>
            <a:r>
              <a:rPr lang="en-US" altLang="zh-CN"/>
              <a:t>28207 DataNode</a:t>
            </a:r>
            <a:endParaRPr lang="en-US" altLang="zh-CN"/>
          </a:p>
          <a:p>
            <a:pPr lvl="2"/>
            <a:r>
              <a:rPr lang="en-US" altLang="zh-CN"/>
              <a:t>28480 Jps</a:t>
            </a:r>
            <a:endParaRPr lang="en-US" altLang="zh-CN"/>
          </a:p>
          <a:p>
            <a:r>
              <a:rPr lang="en-US" altLang="zh-CN" sz="1800"/>
              <a:t>hdfs dfs -mkdir /user</a:t>
            </a:r>
            <a:endParaRPr lang="en-US" altLang="zh-CN" sz="1800"/>
          </a:p>
          <a:p>
            <a:r>
              <a:rPr lang="en-US" altLang="zh-CN" sz="1800"/>
              <a:t>hdfs dfs -ls /user</a:t>
            </a:r>
            <a:endParaRPr lang="en-US" altLang="zh-CN" sz="1800"/>
          </a:p>
          <a:p>
            <a:r>
              <a:rPr lang="en-US" altLang="zh-CN" sz="1800"/>
              <a:t>hdfs dfs -mkdir /user/root</a:t>
            </a:r>
            <a:endParaRPr lang="en-US" altLang="zh-CN" sz="1800"/>
          </a:p>
          <a:p>
            <a:r>
              <a:rPr lang="en-US" altLang="zh-CN" sz="1800"/>
              <a:t>hdfs dfs -D dfs.blocksize=1048576 -put hadoop-2.6.5.tar.gz </a:t>
            </a:r>
            <a:endParaRPr lang="en-US" altLang="zh-CN" sz="1800"/>
          </a:p>
          <a:p>
            <a:endParaRPr lang="en-US" altLang="zh-CN" sz="1800"/>
          </a:p>
          <a:p>
            <a:r>
              <a:rPr lang="en-US" altLang="zh-CN" sz="1800"/>
              <a:t>http://192.168.9.11:50070</a:t>
            </a:r>
            <a:endParaRPr lang="en-US" altLang="zh-CN" sz="1800"/>
          </a:p>
          <a:p>
            <a:endParaRPr lang="zh-CN" altLang="en-US" sz="18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/>
              <a:t>for i in `seq 100000`;do  echo "hello sxt $i" &gt;&gt; test.txt;done</a:t>
            </a:r>
            <a:endParaRPr lang="zh-CN" altLang="en-US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763" y="103730"/>
            <a:ext cx="7072330" cy="857232"/>
          </a:xfrm>
        </p:spPr>
        <p:txBody>
          <a:bodyPr/>
          <a:lstStyle/>
          <a:p>
            <a:r>
              <a:rPr lang="en-US" altLang="zh-CN"/>
              <a:t>I/O 500M   30</a:t>
            </a:r>
            <a:r>
              <a:rPr lang="zh-CN" altLang="en-US"/>
              <a:t>分钟 </a:t>
            </a:r>
            <a:r>
              <a:rPr lang="en-US" altLang="zh-CN"/>
              <a:t>30</a:t>
            </a:r>
            <a:r>
              <a:rPr lang="zh-CN" altLang="en-US"/>
              <a:t>  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>
                <a:solidFill>
                  <a:srgbClr val="FF0000"/>
                </a:solidFill>
              </a:rPr>
              <a:t>小时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0615" y="915583"/>
            <a:ext cx="792088" cy="5537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1T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1000G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1000M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2000</a:t>
            </a:r>
            <a:r>
              <a:rPr lang="zh-CN" altLang="en-US">
                <a:solidFill>
                  <a:srgbClr val="FF0000"/>
                </a:solidFill>
              </a:rPr>
              <a:t>秒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63815" y="1385596"/>
            <a:ext cx="120245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FF0000"/>
                </a:solidFill>
              </a:rPr>
              <a:t>一行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07591" y="1412776"/>
            <a:ext cx="1216537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%  100000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948262" y="1035469"/>
            <a:ext cx="1337991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0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948263" y="1968320"/>
            <a:ext cx="1337991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948262" y="2996952"/>
            <a:ext cx="1337991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2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987180" y="1395509"/>
            <a:ext cx="129949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hashcode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15974" y="2508380"/>
            <a:ext cx="4116199" cy="848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FF0000"/>
                </a:solidFill>
              </a:rPr>
              <a:t>判断每一行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0-100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101-200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201-300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15973" y="4206260"/>
            <a:ext cx="4116199" cy="848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FF0000"/>
                </a:solidFill>
              </a:rPr>
              <a:t>取一小部分数据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排序</a:t>
            </a:r>
            <a:r>
              <a:rPr lang="en-US" altLang="zh-CN">
                <a:solidFill>
                  <a:srgbClr val="FF0000"/>
                </a:solidFill>
              </a:rPr>
              <a:t>&gt;</a:t>
            </a:r>
            <a:r>
              <a:rPr lang="zh-CN" altLang="en-US">
                <a:solidFill>
                  <a:srgbClr val="FF0000"/>
                </a:solidFill>
              </a:rPr>
              <a:t>落文件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cat ~/node01.pub  &gt;&gt; ~/.ssh/authorized_keys</a:t>
            </a:r>
            <a:endParaRPr lang="en-US" altLang="zh-CN"/>
          </a:p>
          <a:p>
            <a:r>
              <a:rPr lang="en-US" altLang="zh-CN"/>
              <a:t>cat ~/.ssh/id_dsa.pub &gt;&gt; ~/.ssh/authorized_keys</a:t>
            </a:r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187624" y="2564904"/>
          <a:ext cx="6096000" cy="1883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NN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SNN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DN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node01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node02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99648"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node03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node04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5313" y="4495205"/>
            <a:ext cx="9144000" cy="1502229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/>
              <a:t>1</a:t>
            </a:r>
            <a:r>
              <a:rPr lang="zh-CN" altLang="en-US" sz="2000"/>
              <a:t>，每台服务器要：</a:t>
            </a:r>
            <a:endParaRPr lang="en-US" altLang="zh-CN" sz="2000"/>
          </a:p>
          <a:p>
            <a:pPr lvl="1"/>
            <a:r>
              <a:rPr lang="zh-CN" altLang="en-US" sz="1800"/>
              <a:t>安装</a:t>
            </a:r>
            <a:r>
              <a:rPr lang="en-US" altLang="zh-CN" sz="1800"/>
              <a:t>jdk</a:t>
            </a:r>
            <a:endParaRPr lang="en-US" altLang="zh-CN" sz="1800"/>
          </a:p>
          <a:p>
            <a:pPr lvl="1"/>
            <a:r>
              <a:rPr lang="zh-CN" altLang="en-US" sz="1800"/>
              <a:t>配置环境变量</a:t>
            </a:r>
            <a:endParaRPr lang="en-US" altLang="zh-CN" sz="1800"/>
          </a:p>
          <a:p>
            <a:pPr lvl="1"/>
            <a:r>
              <a:rPr lang="zh-CN" altLang="en-US" sz="1800"/>
              <a:t>免密钥登陆</a:t>
            </a:r>
            <a:endParaRPr lang="en-US" altLang="zh-CN" sz="1800"/>
          </a:p>
          <a:p>
            <a:pPr lvl="2"/>
            <a:r>
              <a:rPr lang="zh-CN" altLang="en-US" sz="1600"/>
              <a:t>控制节点</a:t>
            </a:r>
            <a:r>
              <a:rPr lang="en-US" altLang="zh-CN" sz="1600"/>
              <a:t>scp</a:t>
            </a:r>
            <a:r>
              <a:rPr lang="zh-CN" altLang="en-US" sz="1600"/>
              <a:t>自己的</a:t>
            </a:r>
            <a:r>
              <a:rPr lang="en-US" altLang="zh-CN" sz="1600"/>
              <a:t>id_dsa.pub</a:t>
            </a:r>
            <a:r>
              <a:rPr lang="zh-CN" altLang="en-US" sz="1600"/>
              <a:t>分发到其他节点</a:t>
            </a:r>
            <a:endParaRPr lang="en-US" altLang="zh-CN" sz="1600"/>
          </a:p>
          <a:p>
            <a:pPr lvl="2"/>
            <a:r>
              <a:rPr lang="en-US" altLang="zh-CN" sz="1600"/>
              <a:t>cat ~/node1.pub  &gt;&gt; ~/.ssh/authorized_keys</a:t>
            </a:r>
            <a:endParaRPr lang="en-US" altLang="zh-CN" sz="1600"/>
          </a:p>
          <a:p>
            <a:pPr lvl="1"/>
            <a:r>
              <a:rPr lang="en-US" altLang="zh-CN" sz="1800"/>
              <a:t>mkdir /opt/sxt</a:t>
            </a:r>
            <a:endParaRPr lang="en-US" altLang="zh-CN" sz="1800"/>
          </a:p>
          <a:p>
            <a:pPr lvl="1"/>
            <a:r>
              <a:rPr lang="en-US" altLang="zh-CN" sz="1800"/>
              <a:t>/etc/hosts</a:t>
            </a:r>
            <a:endParaRPr lang="en-US" altLang="zh-CN" sz="1800"/>
          </a:p>
          <a:p>
            <a:r>
              <a:rPr lang="en-US" altLang="zh-CN" sz="2000"/>
              <a:t>2</a:t>
            </a:r>
            <a:r>
              <a:rPr lang="zh-CN" altLang="en-US" sz="2000"/>
              <a:t>，取一个节点：</a:t>
            </a:r>
            <a:endParaRPr lang="en-US" altLang="zh-CN" sz="2000"/>
          </a:p>
          <a:p>
            <a:pPr lvl="1"/>
            <a:r>
              <a:rPr lang="zh-CN" altLang="en-US" sz="1800"/>
              <a:t>配置</a:t>
            </a:r>
            <a:r>
              <a:rPr lang="en-US" altLang="zh-CN" sz="1800"/>
              <a:t>Hadoop</a:t>
            </a:r>
            <a:r>
              <a:rPr lang="zh-CN" altLang="en-US" sz="1800"/>
              <a:t>的配置文件：见第二页</a:t>
            </a:r>
            <a:endParaRPr lang="en-US" altLang="zh-CN" sz="1800"/>
          </a:p>
          <a:p>
            <a:r>
              <a:rPr lang="en-US" altLang="zh-CN" sz="2000"/>
              <a:t>3</a:t>
            </a:r>
            <a:r>
              <a:rPr lang="zh-CN" altLang="en-US" sz="2000"/>
              <a:t>，分发部署包到其他节点</a:t>
            </a:r>
            <a:endParaRPr lang="en-US" altLang="zh-CN" sz="2000"/>
          </a:p>
          <a:p>
            <a:pPr lvl="1"/>
            <a:r>
              <a:rPr lang="en-US" altLang="zh-CN" sz="1800"/>
              <a:t>cd /opt/sxt</a:t>
            </a:r>
            <a:endParaRPr lang="en-US" altLang="zh-CN" sz="1800"/>
          </a:p>
          <a:p>
            <a:pPr lvl="1"/>
            <a:r>
              <a:rPr lang="en-US" altLang="zh-CN" sz="1800"/>
              <a:t>scp -r hadoop-2.6.5  node02:`pwd`</a:t>
            </a:r>
            <a:endParaRPr lang="en-US" altLang="zh-CN" sz="1800"/>
          </a:p>
          <a:p>
            <a:pPr lvl="1"/>
            <a:r>
              <a:rPr lang="en-US" altLang="zh-CN" sz="1800"/>
              <a:t>scp -r hadoop-2.6.5  node03:`pwd`</a:t>
            </a:r>
            <a:endParaRPr lang="en-US" altLang="zh-CN" sz="1800"/>
          </a:p>
          <a:p>
            <a:pPr lvl="1"/>
            <a:r>
              <a:rPr lang="en-US" altLang="zh-CN" sz="1800"/>
              <a:t>scp -r hadoop-2.6.5  node04:`pwd`</a:t>
            </a:r>
            <a:endParaRPr lang="en-US" altLang="zh-CN" sz="1800"/>
          </a:p>
          <a:p>
            <a:pPr lvl="1"/>
            <a:endParaRPr lang="en-US" altLang="zh-CN" sz="1800"/>
          </a:p>
          <a:p>
            <a:pPr lvl="1"/>
            <a:endParaRPr lang="zh-CN" altLang="en-US" sz="18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100"/>
              <a:t>core-site.xml</a:t>
            </a:r>
            <a:endParaRPr lang="en-US" altLang="zh-CN" sz="1100"/>
          </a:p>
          <a:p>
            <a:r>
              <a:rPr lang="en-US" altLang="zh-CN" sz="1100"/>
              <a:t>    &lt;property&gt;</a:t>
            </a:r>
            <a:endParaRPr lang="en-US" altLang="zh-CN" sz="1100"/>
          </a:p>
          <a:p>
            <a:r>
              <a:rPr lang="en-US" altLang="zh-CN" sz="1100"/>
              <a:t>        &lt;name&gt;fs.defaultFS&lt;/name&gt;</a:t>
            </a:r>
            <a:endParaRPr lang="en-US" altLang="zh-CN" sz="1100"/>
          </a:p>
          <a:p>
            <a:r>
              <a:rPr lang="en-US" altLang="zh-CN" sz="1100"/>
              <a:t>        &lt;value&gt;hdfs://node01:9000&lt;/value&gt;</a:t>
            </a:r>
            <a:endParaRPr lang="en-US" altLang="zh-CN" sz="1100"/>
          </a:p>
          <a:p>
            <a:r>
              <a:rPr lang="en-US" altLang="zh-CN" sz="1100"/>
              <a:t>    &lt;/property&gt;</a:t>
            </a:r>
            <a:endParaRPr lang="en-US" altLang="zh-CN" sz="1100"/>
          </a:p>
          <a:p>
            <a:r>
              <a:rPr lang="en-US" altLang="zh-CN" sz="1100"/>
              <a:t>    &lt;property&gt;</a:t>
            </a:r>
            <a:endParaRPr lang="en-US" altLang="zh-CN" sz="1100"/>
          </a:p>
          <a:p>
            <a:r>
              <a:rPr lang="en-US" altLang="zh-CN" sz="1100"/>
              <a:t>        &lt;name&gt;hadoop.tmp.dir&lt;/name&gt;</a:t>
            </a:r>
            <a:endParaRPr lang="en-US" altLang="zh-CN" sz="1100"/>
          </a:p>
          <a:p>
            <a:r>
              <a:rPr lang="en-US" altLang="zh-CN" sz="1100"/>
              <a:t>        &lt;value&gt;/var/sxt/hadoop/</a:t>
            </a:r>
            <a:r>
              <a:rPr lang="en-US" altLang="zh-CN" sz="1100">
                <a:solidFill>
                  <a:srgbClr val="FF0000"/>
                </a:solidFill>
              </a:rPr>
              <a:t>full</a:t>
            </a:r>
            <a:r>
              <a:rPr lang="en-US" altLang="zh-CN" sz="1100"/>
              <a:t>&lt;/value&gt;</a:t>
            </a:r>
            <a:endParaRPr lang="en-US" altLang="zh-CN" sz="1100"/>
          </a:p>
          <a:p>
            <a:r>
              <a:rPr lang="en-US" altLang="zh-CN" sz="1100"/>
              <a:t>    &lt;/property&gt;</a:t>
            </a:r>
            <a:endParaRPr lang="en-US" altLang="zh-CN" sz="1100"/>
          </a:p>
          <a:p>
            <a:r>
              <a:rPr lang="en-US" altLang="zh-CN" sz="1100"/>
              <a:t>hdfs-site.xml</a:t>
            </a:r>
            <a:endParaRPr lang="en-US" altLang="zh-CN" sz="1100"/>
          </a:p>
          <a:p>
            <a:r>
              <a:rPr lang="en-US" altLang="zh-CN" sz="1100"/>
              <a:t>    &lt;property&gt;</a:t>
            </a:r>
            <a:endParaRPr lang="en-US" altLang="zh-CN" sz="1100"/>
          </a:p>
          <a:p>
            <a:r>
              <a:rPr lang="en-US" altLang="zh-CN" sz="1100"/>
              <a:t>        &lt;name&gt;dfs.replication&lt;/name&gt;</a:t>
            </a:r>
            <a:endParaRPr lang="en-US" altLang="zh-CN" sz="1100"/>
          </a:p>
          <a:p>
            <a:r>
              <a:rPr lang="en-US" altLang="zh-CN" sz="1100"/>
              <a:t>        &lt;value&gt;</a:t>
            </a:r>
            <a:r>
              <a:rPr lang="en-US" altLang="zh-CN" sz="1100">
                <a:solidFill>
                  <a:srgbClr val="FF0000"/>
                </a:solidFill>
              </a:rPr>
              <a:t>3</a:t>
            </a:r>
            <a:r>
              <a:rPr lang="en-US" altLang="zh-CN" sz="1100"/>
              <a:t>&lt;/value&gt;</a:t>
            </a:r>
            <a:endParaRPr lang="en-US" altLang="zh-CN" sz="1100"/>
          </a:p>
          <a:p>
            <a:r>
              <a:rPr lang="en-US" altLang="zh-CN" sz="1100"/>
              <a:t>    &lt;/property&gt;</a:t>
            </a:r>
            <a:endParaRPr lang="en-US" altLang="zh-CN" sz="1100"/>
          </a:p>
          <a:p>
            <a:r>
              <a:rPr lang="en-US" altLang="zh-CN" sz="1100"/>
              <a:t>    &lt;property&gt;</a:t>
            </a:r>
            <a:endParaRPr lang="en-US" altLang="zh-CN" sz="1100"/>
          </a:p>
          <a:p>
            <a:r>
              <a:rPr lang="en-US" altLang="zh-CN" sz="1100"/>
              <a:t>        &lt;name&gt;dfs.namenode.secondary.http-address&lt;/name&gt;</a:t>
            </a:r>
            <a:endParaRPr lang="en-US" altLang="zh-CN" sz="1100"/>
          </a:p>
          <a:p>
            <a:r>
              <a:rPr lang="en-US" altLang="zh-CN" sz="1100"/>
              <a:t>        &lt;value&gt;</a:t>
            </a:r>
            <a:r>
              <a:rPr lang="en-US" altLang="zh-CN" sz="1100">
                <a:solidFill>
                  <a:srgbClr val="FF0000"/>
                </a:solidFill>
              </a:rPr>
              <a:t>node02</a:t>
            </a:r>
            <a:r>
              <a:rPr lang="en-US" altLang="zh-CN" sz="1100"/>
              <a:t>:50090&lt;/value&gt;</a:t>
            </a:r>
            <a:endParaRPr lang="en-US" altLang="zh-CN" sz="1100"/>
          </a:p>
          <a:p>
            <a:r>
              <a:rPr lang="en-US" altLang="zh-CN" sz="1100"/>
              <a:t>    &lt;/property&gt;</a:t>
            </a:r>
            <a:endParaRPr lang="en-US" altLang="zh-CN" sz="1100"/>
          </a:p>
          <a:p>
            <a:r>
              <a:rPr lang="en-US" altLang="zh-CN" sz="1100"/>
              <a:t>slaves</a:t>
            </a:r>
            <a:endParaRPr lang="en-US" altLang="zh-CN" sz="1100"/>
          </a:p>
          <a:p>
            <a:r>
              <a:rPr lang="en-US" altLang="zh-CN" sz="1100"/>
              <a:t>     node02</a:t>
            </a:r>
            <a:endParaRPr lang="en-US" altLang="zh-CN" sz="1100"/>
          </a:p>
          <a:p>
            <a:r>
              <a:rPr lang="en-US" altLang="zh-CN" sz="1100"/>
              <a:t>     node03</a:t>
            </a:r>
            <a:endParaRPr lang="en-US" altLang="zh-CN" sz="1100"/>
          </a:p>
          <a:p>
            <a:r>
              <a:rPr lang="en-US" altLang="zh-CN" sz="1100"/>
              <a:t>     node04</a:t>
            </a:r>
            <a:endParaRPr lang="zh-CN" altLang="en-US" sz="11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986138"/>
            <a:ext cx="8786874" cy="5073427"/>
          </a:xfrm>
        </p:spPr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，确认之前的</a:t>
            </a:r>
            <a:r>
              <a:rPr lang="en-US" altLang="zh-CN"/>
              <a:t>hadoop</a:t>
            </a:r>
            <a:r>
              <a:rPr lang="zh-CN" altLang="en-US"/>
              <a:t>进程是否停到了</a:t>
            </a:r>
            <a:endParaRPr lang="en-US" altLang="zh-CN"/>
          </a:p>
          <a:p>
            <a:pPr lvl="1"/>
            <a:r>
              <a:rPr lang="en-US" altLang="zh-CN"/>
              <a:t>jps</a:t>
            </a:r>
            <a:endParaRPr lang="en-US" altLang="zh-CN"/>
          </a:p>
          <a:p>
            <a:r>
              <a:rPr lang="en-US" altLang="zh-CN"/>
              <a:t>5</a:t>
            </a:r>
            <a:r>
              <a:rPr lang="zh-CN" altLang="en-US"/>
              <a:t>，</a:t>
            </a:r>
            <a:r>
              <a:rPr lang="en-US" altLang="zh-CN"/>
              <a:t>hdfs namenode -format  (node01)</a:t>
            </a:r>
            <a:endParaRPr lang="en-US" altLang="zh-CN"/>
          </a:p>
          <a:p>
            <a:r>
              <a:rPr lang="en-US" altLang="zh-CN"/>
              <a:t>6</a:t>
            </a:r>
            <a:r>
              <a:rPr lang="zh-CN" altLang="en-US"/>
              <a:t>，</a:t>
            </a:r>
            <a:r>
              <a:rPr lang="en-US" altLang="zh-CN"/>
              <a:t>start-dfs.sh</a:t>
            </a:r>
            <a:endParaRPr lang="en-US" altLang="zh-CN"/>
          </a:p>
          <a:p>
            <a:r>
              <a:rPr lang="en-US" altLang="zh-CN"/>
              <a:t>7</a:t>
            </a:r>
            <a:r>
              <a:rPr lang="zh-CN" altLang="en-US"/>
              <a:t>，每个节点</a:t>
            </a:r>
            <a:r>
              <a:rPr lang="en-US" altLang="zh-CN"/>
              <a:t>jps</a:t>
            </a:r>
            <a:r>
              <a:rPr lang="zh-CN" altLang="en-US"/>
              <a:t>验证，</a:t>
            </a:r>
            <a:r>
              <a:rPr lang="en-US" altLang="zh-CN"/>
              <a:t>node01:50070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/>
              <a:t>1</a:t>
            </a:r>
            <a:r>
              <a:rPr lang="zh-CN" altLang="en-US" sz="2000"/>
              <a:t>，解压部署，添加环境变量</a:t>
            </a:r>
            <a:endParaRPr lang="en-US" altLang="zh-CN" sz="2000"/>
          </a:p>
          <a:p>
            <a:r>
              <a:rPr lang="en-US" altLang="zh-CN" sz="2000"/>
              <a:t>2</a:t>
            </a:r>
            <a:r>
              <a:rPr lang="zh-CN" altLang="en-US" sz="2000"/>
              <a:t>，将</a:t>
            </a:r>
            <a:r>
              <a:rPr lang="en-US" altLang="zh-CN" sz="2000"/>
              <a:t>tools</a:t>
            </a:r>
            <a:r>
              <a:rPr lang="zh-CN" altLang="en-US" sz="2000"/>
              <a:t>目录下的</a:t>
            </a:r>
            <a:r>
              <a:rPr lang="en-US" altLang="zh-CN" sz="2000"/>
              <a:t>bin</a:t>
            </a:r>
            <a:r>
              <a:rPr lang="zh-CN" altLang="en-US" sz="2000"/>
              <a:t>目录覆盖部署目录</a:t>
            </a:r>
            <a:endParaRPr lang="en-US" altLang="zh-CN" sz="2000"/>
          </a:p>
          <a:p>
            <a:r>
              <a:rPr lang="en-US" altLang="zh-CN" sz="2000">
                <a:solidFill>
                  <a:srgbClr val="FF0000"/>
                </a:solidFill>
              </a:rPr>
              <a:t>3</a:t>
            </a:r>
            <a:r>
              <a:rPr lang="zh-CN" altLang="en-US" sz="2000">
                <a:solidFill>
                  <a:srgbClr val="FF0000"/>
                </a:solidFill>
              </a:rPr>
              <a:t>，备份</a:t>
            </a:r>
            <a:r>
              <a:rPr lang="en-US" altLang="zh-CN" sz="2000">
                <a:solidFill>
                  <a:srgbClr val="FF0000"/>
                </a:solidFill>
              </a:rPr>
              <a:t>eclipse</a:t>
            </a:r>
            <a:r>
              <a:rPr lang="zh-CN" altLang="en-US" sz="2000">
                <a:solidFill>
                  <a:srgbClr val="FF0000"/>
                </a:solidFill>
              </a:rPr>
              <a:t>，将</a:t>
            </a:r>
            <a:r>
              <a:rPr lang="en-US" altLang="zh-CN" sz="2000">
                <a:solidFill>
                  <a:srgbClr val="FF0000"/>
                </a:solidFill>
              </a:rPr>
              <a:t>hadoop</a:t>
            </a:r>
            <a:r>
              <a:rPr lang="zh-CN" altLang="en-US" sz="2000">
                <a:solidFill>
                  <a:srgbClr val="FF0000"/>
                </a:solidFill>
              </a:rPr>
              <a:t>的插件放入</a:t>
            </a:r>
            <a:r>
              <a:rPr lang="en-US" altLang="zh-CN" sz="2000">
                <a:solidFill>
                  <a:srgbClr val="FF0000"/>
                </a:solidFill>
              </a:rPr>
              <a:t>eclipse</a:t>
            </a:r>
            <a:r>
              <a:rPr lang="zh-CN" altLang="en-US" sz="2000">
                <a:solidFill>
                  <a:srgbClr val="FF0000"/>
                </a:solidFill>
              </a:rPr>
              <a:t>的</a:t>
            </a:r>
            <a:r>
              <a:rPr lang="en-US" altLang="zh-CN" sz="2000">
                <a:solidFill>
                  <a:srgbClr val="FF0000"/>
                </a:solidFill>
              </a:rPr>
              <a:t>plugins</a:t>
            </a:r>
            <a:r>
              <a:rPr lang="zh-CN" altLang="en-US" sz="2000">
                <a:solidFill>
                  <a:srgbClr val="FF0000"/>
                </a:solidFill>
              </a:rPr>
              <a:t>下</a:t>
            </a:r>
            <a:endParaRPr lang="en-US" altLang="zh-CN" sz="2000">
              <a:solidFill>
                <a:srgbClr val="FF0000"/>
              </a:solidFill>
            </a:endParaRPr>
          </a:p>
          <a:p>
            <a:r>
              <a:rPr lang="en-US" altLang="zh-CN" sz="2000">
                <a:solidFill>
                  <a:srgbClr val="FF0000"/>
                </a:solidFill>
              </a:rPr>
              <a:t>4</a:t>
            </a:r>
            <a:r>
              <a:rPr lang="zh-CN" altLang="en-US" sz="2000">
                <a:solidFill>
                  <a:srgbClr val="FF0000"/>
                </a:solidFill>
              </a:rPr>
              <a:t>，启动</a:t>
            </a:r>
            <a:r>
              <a:rPr lang="en-US" altLang="zh-CN" sz="2000">
                <a:solidFill>
                  <a:srgbClr val="FF0000"/>
                </a:solidFill>
              </a:rPr>
              <a:t>eclipse</a:t>
            </a:r>
            <a:r>
              <a:rPr lang="zh-CN" altLang="en-US" sz="2000">
                <a:solidFill>
                  <a:srgbClr val="FF0000"/>
                </a:solidFill>
              </a:rPr>
              <a:t>，添加</a:t>
            </a:r>
            <a:r>
              <a:rPr lang="en-US" altLang="zh-CN" sz="2000">
                <a:solidFill>
                  <a:srgbClr val="FF0000"/>
                </a:solidFill>
              </a:rPr>
              <a:t>map/reduce</a:t>
            </a:r>
            <a:r>
              <a:rPr lang="zh-CN" altLang="en-US" sz="2000">
                <a:solidFill>
                  <a:srgbClr val="FF0000"/>
                </a:solidFill>
              </a:rPr>
              <a:t>视图</a:t>
            </a:r>
            <a:endParaRPr lang="en-US" altLang="zh-CN" sz="2000">
              <a:solidFill>
                <a:srgbClr val="FF0000"/>
              </a:solidFill>
            </a:endParaRPr>
          </a:p>
          <a:p>
            <a:r>
              <a:rPr lang="en-US" altLang="zh-CN" sz="2000">
                <a:solidFill>
                  <a:srgbClr val="FF0000"/>
                </a:solidFill>
              </a:rPr>
              <a:t>5</a:t>
            </a:r>
            <a:r>
              <a:rPr lang="zh-CN" altLang="en-US" sz="2000">
                <a:solidFill>
                  <a:srgbClr val="FF0000"/>
                </a:solidFill>
              </a:rPr>
              <a:t>，创建</a:t>
            </a:r>
            <a:r>
              <a:rPr lang="en-US" altLang="zh-CN" sz="2000">
                <a:solidFill>
                  <a:srgbClr val="FF0000"/>
                </a:solidFill>
              </a:rPr>
              <a:t>hdfs</a:t>
            </a:r>
            <a:r>
              <a:rPr lang="zh-CN" altLang="en-US" sz="2000">
                <a:solidFill>
                  <a:srgbClr val="FF0000"/>
                </a:solidFill>
              </a:rPr>
              <a:t>连接：</a:t>
            </a:r>
            <a:endParaRPr lang="en-US" altLang="zh-CN" sz="2000">
              <a:solidFill>
                <a:srgbClr val="FF0000"/>
              </a:solidFill>
            </a:endParaRPr>
          </a:p>
          <a:p>
            <a:r>
              <a:rPr lang="en-US" altLang="zh-CN" sz="2000">
                <a:solidFill>
                  <a:srgbClr val="FF0000"/>
                </a:solidFill>
              </a:rPr>
              <a:t>6</a:t>
            </a:r>
            <a:r>
              <a:rPr lang="zh-CN" altLang="en-US" sz="2000">
                <a:solidFill>
                  <a:srgbClr val="FF0000"/>
                </a:solidFill>
              </a:rPr>
              <a:t>，整理部署目录内的</a:t>
            </a:r>
            <a:r>
              <a:rPr lang="en-US" altLang="zh-CN" sz="2000">
                <a:solidFill>
                  <a:srgbClr val="FF0000"/>
                </a:solidFill>
              </a:rPr>
              <a:t>jar</a:t>
            </a:r>
            <a:r>
              <a:rPr lang="zh-CN" altLang="en-US" sz="2000">
                <a:solidFill>
                  <a:srgbClr val="FF0000"/>
                </a:solidFill>
              </a:rPr>
              <a:t>包：</a:t>
            </a:r>
            <a:endParaRPr lang="en-US" altLang="zh-CN" sz="2000"/>
          </a:p>
          <a:p>
            <a:pPr lvl="1"/>
            <a:r>
              <a:rPr lang="en-US" altLang="zh-CN" sz="1800"/>
              <a:t>C:\var\sean\hadoop-2.6.5\share\hadoop</a:t>
            </a:r>
            <a:endParaRPr lang="en-US" altLang="zh-CN" sz="1800"/>
          </a:p>
          <a:p>
            <a:pPr lvl="2"/>
            <a:r>
              <a:rPr lang="en-US" altLang="zh-CN" sz="1600"/>
              <a:t>hdfs,common,mapreduce,tools,yarn</a:t>
            </a:r>
            <a:endParaRPr lang="en-US" altLang="zh-CN" sz="1600"/>
          </a:p>
          <a:p>
            <a:pPr lvl="2"/>
            <a:r>
              <a:rPr lang="zh-CN" altLang="en-US" sz="1600"/>
              <a:t>目录内的</a:t>
            </a:r>
            <a:r>
              <a:rPr lang="en-US" altLang="zh-CN" sz="1600"/>
              <a:t>jar</a:t>
            </a:r>
            <a:r>
              <a:rPr lang="zh-CN" altLang="en-US" sz="1600"/>
              <a:t>包全部拷贝一份出来</a:t>
            </a:r>
            <a:endParaRPr lang="en-US" altLang="zh-CN" sz="1600"/>
          </a:p>
          <a:p>
            <a:r>
              <a:rPr lang="en-US" altLang="zh-CN" sz="2000"/>
              <a:t>7</a:t>
            </a:r>
            <a:r>
              <a:rPr lang="zh-CN" altLang="en-US" sz="2000"/>
              <a:t>，</a:t>
            </a:r>
            <a:r>
              <a:rPr lang="en-US" altLang="zh-CN" sz="2000"/>
              <a:t>eclipse</a:t>
            </a:r>
            <a:r>
              <a:rPr lang="zh-CN" altLang="en-US" sz="2000"/>
              <a:t>创建用户库导入刚才的</a:t>
            </a:r>
            <a:r>
              <a:rPr lang="en-US" altLang="zh-CN" sz="2000"/>
              <a:t>jar</a:t>
            </a:r>
            <a:r>
              <a:rPr lang="zh-CN" altLang="en-US" sz="2000"/>
              <a:t>包：</a:t>
            </a:r>
            <a:endParaRPr lang="en-US" altLang="zh-CN" sz="2000"/>
          </a:p>
          <a:p>
            <a:r>
              <a:rPr lang="en-US" altLang="zh-CN" sz="2000"/>
              <a:t>8</a:t>
            </a:r>
            <a:r>
              <a:rPr lang="zh-CN" altLang="en-US" sz="2000"/>
              <a:t>，新建一个</a:t>
            </a:r>
            <a:r>
              <a:rPr lang="en-US" altLang="zh-CN" sz="2000"/>
              <a:t>java</a:t>
            </a:r>
            <a:r>
              <a:rPr lang="zh-CN" altLang="en-US" sz="2000"/>
              <a:t>项目</a:t>
            </a:r>
            <a:endParaRPr lang="en-US" altLang="zh-CN" sz="2000"/>
          </a:p>
          <a:p>
            <a:pPr lvl="1"/>
            <a:r>
              <a:rPr lang="zh-CN" altLang="en-US" sz="1800"/>
              <a:t>导入</a:t>
            </a:r>
            <a:r>
              <a:rPr lang="en-US" altLang="zh-CN" sz="1800"/>
              <a:t>hadoop</a:t>
            </a:r>
            <a:r>
              <a:rPr lang="zh-CN" altLang="en-US" sz="1800"/>
              <a:t>的</a:t>
            </a:r>
            <a:r>
              <a:rPr lang="en-US" altLang="zh-CN" sz="1800"/>
              <a:t>jar</a:t>
            </a:r>
            <a:r>
              <a:rPr lang="zh-CN" altLang="en-US" sz="1800"/>
              <a:t>包</a:t>
            </a:r>
            <a:endParaRPr lang="en-US" altLang="zh-CN" sz="1800"/>
          </a:p>
          <a:p>
            <a:pPr lvl="1"/>
            <a:r>
              <a:rPr lang="zh-CN" altLang="en-US" sz="1800"/>
              <a:t>创建一个</a:t>
            </a:r>
            <a:r>
              <a:rPr lang="en-US" altLang="zh-CN" sz="1800"/>
              <a:t>conf</a:t>
            </a:r>
            <a:r>
              <a:rPr lang="zh-CN" altLang="en-US" sz="1800"/>
              <a:t>目录</a:t>
            </a:r>
            <a:endParaRPr lang="en-US" altLang="zh-CN" sz="1800"/>
          </a:p>
          <a:p>
            <a:pPr lvl="1"/>
            <a:r>
              <a:rPr lang="zh-CN" altLang="en-US" sz="1800"/>
              <a:t>从集群下载</a:t>
            </a:r>
            <a:r>
              <a:rPr lang="en-US" altLang="zh-CN" sz="1800"/>
              <a:t>core-site.xml hdfs-site.xml</a:t>
            </a:r>
            <a:endParaRPr lang="zh-CN" altLang="en-US" sz="1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20453" y="1268760"/>
            <a:ext cx="5124450" cy="21526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7039" y="3540496"/>
            <a:ext cx="5686425" cy="2733675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hdfs </a:t>
            </a:r>
            <a:r>
              <a:rPr lang="zh-CN" altLang="en-US"/>
              <a:t>安装：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平台</a:t>
            </a:r>
            <a:endParaRPr lang="en-US" altLang="zh-CN"/>
          </a:p>
          <a:p>
            <a:pPr lvl="1"/>
            <a:r>
              <a:rPr lang="en-US" altLang="zh-CN"/>
              <a:t>GNULinux</a:t>
            </a:r>
            <a:endParaRPr lang="en-US" altLang="zh-CN"/>
          </a:p>
          <a:p>
            <a:r>
              <a:rPr lang="zh-CN" altLang="en-US"/>
              <a:t>模式：</a:t>
            </a:r>
            <a:endParaRPr lang="en-US" altLang="zh-CN"/>
          </a:p>
          <a:p>
            <a:pPr lvl="1"/>
            <a:r>
              <a:rPr lang="en-US" altLang="zh-CN"/>
              <a:t>local</a:t>
            </a:r>
            <a:endParaRPr lang="en-US" altLang="zh-CN"/>
          </a:p>
          <a:p>
            <a:pPr lvl="1"/>
            <a:r>
              <a:rPr lang="en-US" altLang="zh-CN"/>
              <a:t>pseudo</a:t>
            </a:r>
            <a:endParaRPr lang="en-US" altLang="zh-CN"/>
          </a:p>
          <a:p>
            <a:pPr lvl="1"/>
            <a:r>
              <a:rPr lang="en-US" altLang="zh-CN"/>
              <a:t>full</a:t>
            </a:r>
            <a:endParaRPr lang="en-US" altLang="zh-CN"/>
          </a:p>
          <a:p>
            <a:r>
              <a:rPr lang="zh-CN" altLang="en-US"/>
              <a:t>依赖：</a:t>
            </a:r>
            <a:endParaRPr lang="en-US" altLang="zh-CN"/>
          </a:p>
          <a:p>
            <a:pPr lvl="1"/>
            <a:r>
              <a:rPr lang="en-US" altLang="zh-CN"/>
              <a:t>java</a:t>
            </a:r>
            <a:endParaRPr lang="en-US" altLang="zh-CN"/>
          </a:p>
          <a:p>
            <a:pPr lvl="2"/>
            <a:r>
              <a:rPr lang="en-US" altLang="zh-CN"/>
              <a:t>2</a:t>
            </a:r>
            <a:r>
              <a:rPr lang="zh-CN" altLang="en-US"/>
              <a:t>次配置（系统环境，</a:t>
            </a:r>
            <a:r>
              <a:rPr lang="zh-CN" altLang="en-US">
                <a:solidFill>
                  <a:srgbClr val="FF0000"/>
                </a:solidFill>
              </a:rPr>
              <a:t>脚本</a:t>
            </a:r>
            <a:r>
              <a:rPr lang="zh-CN" altLang="en-US"/>
              <a:t>再次制定）</a:t>
            </a:r>
            <a:endParaRPr lang="en-US" altLang="zh-CN"/>
          </a:p>
          <a:p>
            <a:pPr lvl="1"/>
            <a:r>
              <a:rPr lang="en-US" altLang="zh-CN"/>
              <a:t>ssh</a:t>
            </a:r>
            <a:endParaRPr lang="en-US" altLang="zh-CN"/>
          </a:p>
          <a:p>
            <a:pPr lvl="2"/>
            <a:r>
              <a:rPr lang="zh-CN" altLang="en-US"/>
              <a:t>免密钥</a:t>
            </a:r>
            <a:endParaRPr lang="en-US" altLang="zh-CN"/>
          </a:p>
          <a:p>
            <a:r>
              <a:rPr lang="zh-CN" altLang="en-US"/>
              <a:t>下载</a:t>
            </a:r>
            <a:r>
              <a:rPr lang="en-US" altLang="zh-CN"/>
              <a:t>hadoop</a:t>
            </a:r>
            <a:endParaRPr lang="en-US" altLang="zh-CN"/>
          </a:p>
          <a:p>
            <a:r>
              <a:rPr lang="zh-CN" altLang="en-US"/>
              <a:t>配置：配置文件</a:t>
            </a:r>
            <a:endParaRPr lang="zh-CN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8404" y="777858"/>
            <a:ext cx="8786874" cy="5073427"/>
          </a:xfrm>
        </p:spPr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jdk</a:t>
            </a:r>
            <a:r>
              <a:rPr lang="zh-CN" altLang="en-US"/>
              <a:t>安装</a:t>
            </a:r>
            <a:endParaRPr lang="en-US" altLang="zh-CN"/>
          </a:p>
          <a:p>
            <a:pPr lvl="1"/>
            <a:r>
              <a:rPr lang="en-US" altLang="zh-CN"/>
              <a:t>/etc/profile</a:t>
            </a:r>
            <a:endParaRPr lang="en-US" altLang="zh-CN"/>
          </a:p>
          <a:p>
            <a:pPr lvl="1"/>
            <a:r>
              <a:rPr lang="en-US" altLang="zh-CN"/>
              <a:t>~/.bashrc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，</a:t>
            </a:r>
            <a:r>
              <a:rPr lang="en-US" altLang="zh-CN"/>
              <a:t>ssh:</a:t>
            </a:r>
            <a:r>
              <a:rPr lang="zh-CN" altLang="en-US">
                <a:solidFill>
                  <a:srgbClr val="FF0000"/>
                </a:solidFill>
              </a:rPr>
              <a:t>避免输入密码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en-US" altLang="zh-CN"/>
              <a:t>ssh-keygen -t dsa -P '' -f ~/.ssh/id_dsa</a:t>
            </a:r>
            <a:endParaRPr lang="en-US" altLang="zh-CN"/>
          </a:p>
          <a:p>
            <a:pPr lvl="1"/>
            <a:r>
              <a:rPr lang="en-US" altLang="zh-CN"/>
              <a:t>cat ~/.ssh/id_dsa.pub &gt;&gt; ~/.ssh/authorized_keys</a:t>
            </a:r>
            <a:endParaRPr lang="en-US" altLang="zh-CN"/>
          </a:p>
          <a:p>
            <a:pPr lvl="1"/>
            <a:r>
              <a:rPr lang="en-US" altLang="zh-CN"/>
              <a:t>scp ~/.ssh/id_dsa.pub root@node02:`pwd`/node01.pub</a:t>
            </a:r>
            <a:endParaRPr lang="en-US" altLang="zh-CN"/>
          </a:p>
          <a:p>
            <a:pPr lvl="1"/>
            <a:r>
              <a:rPr lang="en-US" altLang="zh-CN"/>
              <a:t>cat node01.pub &gt;&gt; ~/.ssh/authorized_keys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，</a:t>
            </a:r>
            <a:r>
              <a:rPr lang="en-US" altLang="zh-CN">
                <a:solidFill>
                  <a:srgbClr val="FF0000"/>
                </a:solidFill>
              </a:rPr>
              <a:t>*,</a:t>
            </a:r>
            <a:r>
              <a:rPr lang="zh-CN" altLang="en-US">
                <a:solidFill>
                  <a:srgbClr val="FF0000"/>
                </a:solidFill>
              </a:rPr>
              <a:t>可以不会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for i in `seq 4`; do 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cat k | sed  "s/\(node0\)1\(,192\.168\.9\.1\)1\(.*\)/\1$i\2$i\3/gi" &gt;&gt; known_hosts; 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done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，解压缩：</a:t>
            </a:r>
            <a:endParaRPr lang="en-US" altLang="zh-CN"/>
          </a:p>
          <a:p>
            <a:pPr lvl="1"/>
            <a:r>
              <a:rPr lang="en-US" altLang="zh-CN"/>
              <a:t>mkdir /opt/sxt/</a:t>
            </a:r>
            <a:endParaRPr lang="en-US" altLang="zh-CN"/>
          </a:p>
          <a:p>
            <a:pPr lvl="1"/>
            <a:r>
              <a:rPr lang="en-US" altLang="zh-CN"/>
              <a:t>tar xf hadoop*.tar.gz</a:t>
            </a:r>
            <a:endParaRPr lang="en-US" altLang="zh-CN"/>
          </a:p>
          <a:p>
            <a:r>
              <a:rPr lang="en-US" altLang="zh-CN"/>
              <a:t>5</a:t>
            </a:r>
            <a:r>
              <a:rPr lang="zh-CN" altLang="en-US"/>
              <a:t>，</a:t>
            </a:r>
            <a:r>
              <a:rPr lang="en-US" altLang="zh-CN"/>
              <a:t>hadoop/etc/hadoop</a:t>
            </a:r>
            <a:endParaRPr lang="en-US" altLang="zh-CN"/>
          </a:p>
          <a:p>
            <a:pPr lvl="1"/>
            <a:r>
              <a:rPr lang="zh-CN" altLang="en-US"/>
              <a:t>*</a:t>
            </a:r>
            <a:r>
              <a:rPr lang="en-US" altLang="zh-CN"/>
              <a:t>-env.sh</a:t>
            </a:r>
            <a:endParaRPr lang="en-US" altLang="zh-CN"/>
          </a:p>
          <a:p>
            <a:endParaRPr lang="en-US" altLang="zh-CN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/>
              <a:t>core-site.xml</a:t>
            </a:r>
            <a:endParaRPr lang="en-US" altLang="zh-CN" sz="1800"/>
          </a:p>
          <a:p>
            <a:pPr lvl="1"/>
            <a:r>
              <a:rPr lang="en-US" altLang="zh-CN" sz="1600"/>
              <a:t>&lt;property&gt;</a:t>
            </a:r>
            <a:endParaRPr lang="en-US" altLang="zh-CN" sz="1600"/>
          </a:p>
          <a:p>
            <a:pPr lvl="1"/>
            <a:r>
              <a:rPr lang="en-US" altLang="zh-CN" sz="1600"/>
              <a:t>        &lt;name&gt;fs.defaultFS&lt;/name&gt;</a:t>
            </a:r>
            <a:endParaRPr lang="en-US" altLang="zh-CN" sz="1600"/>
          </a:p>
          <a:p>
            <a:pPr lvl="1"/>
            <a:r>
              <a:rPr lang="en-US" altLang="zh-CN" sz="1600"/>
              <a:t>        &lt;value&gt;hdfs://node01:9000&lt;/value&gt;</a:t>
            </a:r>
            <a:endParaRPr lang="en-US" altLang="zh-CN" sz="1600"/>
          </a:p>
          <a:p>
            <a:pPr lvl="1"/>
            <a:r>
              <a:rPr lang="en-US" altLang="zh-CN" sz="1600"/>
              <a:t>    &lt;/property&gt;</a:t>
            </a:r>
            <a:endParaRPr lang="en-US" altLang="zh-CN" sz="1600"/>
          </a:p>
          <a:p>
            <a:pPr lvl="1"/>
            <a:r>
              <a:rPr lang="en-US" altLang="zh-CN" sz="1600"/>
              <a:t>    &lt;property&gt;</a:t>
            </a:r>
            <a:endParaRPr lang="en-US" altLang="zh-CN" sz="1600"/>
          </a:p>
          <a:p>
            <a:pPr lvl="1"/>
            <a:r>
              <a:rPr lang="en-US" altLang="zh-CN" sz="1600"/>
              <a:t>        &lt;name&gt;hadoop.tmp.dir&lt;/name&gt;</a:t>
            </a:r>
            <a:endParaRPr lang="en-US" altLang="zh-CN" sz="1600"/>
          </a:p>
          <a:p>
            <a:pPr lvl="1"/>
            <a:r>
              <a:rPr lang="en-US" altLang="zh-CN" sz="1600"/>
              <a:t>        &lt;value&gt;/var/sxt/hadoop-2.6.5&lt;/value&gt;</a:t>
            </a:r>
            <a:endParaRPr lang="en-US" altLang="zh-CN" sz="1600"/>
          </a:p>
          <a:p>
            <a:pPr lvl="1"/>
            <a:r>
              <a:rPr lang="en-US" altLang="zh-CN" sz="1600"/>
              <a:t>    &lt;/property&gt;</a:t>
            </a:r>
            <a:endParaRPr lang="en-US" altLang="zh-CN" sz="1600"/>
          </a:p>
          <a:p>
            <a:r>
              <a:rPr lang="en-US" altLang="zh-CN" sz="1800"/>
              <a:t>hdfs-site.xml</a:t>
            </a:r>
            <a:endParaRPr lang="en-US" altLang="zh-CN" sz="1800"/>
          </a:p>
          <a:p>
            <a:pPr lvl="1"/>
            <a:r>
              <a:rPr lang="en-US" altLang="zh-CN" sz="1600"/>
              <a:t>&lt;property&gt;</a:t>
            </a:r>
            <a:endParaRPr lang="en-US" altLang="zh-CN" sz="1600"/>
          </a:p>
          <a:p>
            <a:pPr lvl="1"/>
            <a:r>
              <a:rPr lang="en-US" altLang="zh-CN" sz="1600"/>
              <a:t>        &lt;name&gt;dfs.replication&lt;/name&gt;</a:t>
            </a:r>
            <a:endParaRPr lang="en-US" altLang="zh-CN" sz="1600"/>
          </a:p>
          <a:p>
            <a:pPr lvl="1"/>
            <a:r>
              <a:rPr lang="en-US" altLang="zh-CN" sz="1600"/>
              <a:t>        &lt;value&gt;1&lt;/value&gt;</a:t>
            </a:r>
            <a:endParaRPr lang="en-US" altLang="zh-CN" sz="1600"/>
          </a:p>
          <a:p>
            <a:pPr lvl="1"/>
            <a:r>
              <a:rPr lang="en-US" altLang="zh-CN" sz="1600"/>
              <a:t>    &lt;/property&gt;</a:t>
            </a:r>
            <a:endParaRPr lang="zh-CN" altLang="en-US" sz="16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hdfs dfs namenode -format</a:t>
            </a:r>
            <a:endParaRPr lang="en-US" altLang="zh-CN"/>
          </a:p>
          <a:p>
            <a:r>
              <a:rPr lang="en-US" altLang="zh-CN"/>
              <a:t>start-dfs.sh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4595" y="-46732"/>
            <a:ext cx="7072330" cy="857232"/>
          </a:xfrm>
        </p:spPr>
        <p:txBody>
          <a:bodyPr/>
          <a:lstStyle/>
          <a:p>
            <a:r>
              <a:rPr lang="en-US" altLang="zh-CN"/>
              <a:t>I/O 500MB   30</a:t>
            </a:r>
            <a:r>
              <a:rPr lang="zh-CN" altLang="en-US"/>
              <a:t>分钟 </a:t>
            </a:r>
            <a:r>
              <a:rPr lang="en-US" altLang="zh-CN"/>
              <a:t>30</a:t>
            </a:r>
            <a:r>
              <a:rPr lang="zh-CN" altLang="en-US"/>
              <a:t>  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>
                <a:solidFill>
                  <a:srgbClr val="FF0000"/>
                </a:solidFill>
              </a:rPr>
              <a:t>小时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1019" y="1052736"/>
            <a:ext cx="792088" cy="4948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1T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1000G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1000M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2000</a:t>
            </a:r>
            <a:r>
              <a:rPr lang="zh-CN" altLang="en-US">
                <a:solidFill>
                  <a:srgbClr val="FF0000"/>
                </a:solidFill>
              </a:rPr>
              <a:t>秒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432125" y="4005064"/>
            <a:ext cx="792088" cy="1198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4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7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9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572000" y="3971534"/>
            <a:ext cx="733884" cy="1198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3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6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8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756464" y="3971534"/>
            <a:ext cx="694645" cy="1198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1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2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5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432125" y="2526426"/>
            <a:ext cx="345638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4  6   5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524328" y="2636912"/>
            <a:ext cx="1237940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1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2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3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完全分布式：</a:t>
            </a:r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251520" y="1000125"/>
          <a:ext cx="867817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59"/>
                <a:gridCol w="2304429"/>
                <a:gridCol w="2088979"/>
                <a:gridCol w="2196704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节点名称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namenode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datanode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SN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node01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node02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node03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node04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043608" y="3645024"/>
            <a:ext cx="56886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  <a:r>
              <a:rPr lang="zh-CN" altLang="en-US"/>
              <a:t>，操作系统：</a:t>
            </a:r>
            <a:r>
              <a:rPr lang="en-US" altLang="zh-CN"/>
              <a:t>jdk</a:t>
            </a:r>
            <a:r>
              <a:rPr lang="zh-CN" altLang="en-US"/>
              <a:t>（安装，环境</a:t>
            </a:r>
            <a:r>
              <a:rPr lang="en-US" altLang="zh-CN"/>
              <a:t>PATH</a:t>
            </a:r>
            <a:r>
              <a:rPr lang="zh-CN" altLang="en-US"/>
              <a:t>），</a:t>
            </a:r>
            <a:r>
              <a:rPr lang="en-US" altLang="zh-CN"/>
              <a:t>ssh(</a:t>
            </a:r>
            <a:r>
              <a:rPr lang="zh-CN" altLang="en-US"/>
              <a:t>免密钥</a:t>
            </a:r>
            <a:r>
              <a:rPr lang="en-US" altLang="zh-CN"/>
              <a:t>)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，部署</a:t>
            </a:r>
            <a:r>
              <a:rPr lang="en-US" altLang="zh-CN"/>
              <a:t>hadoop</a:t>
            </a:r>
            <a:r>
              <a:rPr lang="zh-CN" altLang="en-US"/>
              <a:t>，</a:t>
            </a:r>
            <a:r>
              <a:rPr lang="en-US" altLang="zh-CN"/>
              <a:t>jdk2</a:t>
            </a:r>
            <a:r>
              <a:rPr lang="zh-CN" altLang="en-US"/>
              <a:t>次配置，修改</a:t>
            </a:r>
            <a:r>
              <a:rPr lang="en-US" altLang="zh-CN"/>
              <a:t>hadoop</a:t>
            </a:r>
            <a:r>
              <a:rPr lang="zh-CN" altLang="en-US"/>
              <a:t>配置，</a:t>
            </a:r>
            <a:r>
              <a:rPr lang="en-US" altLang="zh-CN"/>
              <a:t>core</a:t>
            </a:r>
            <a:r>
              <a:rPr lang="zh-CN" altLang="en-US"/>
              <a:t>，</a:t>
            </a:r>
            <a:r>
              <a:rPr lang="en-US" altLang="zh-CN"/>
              <a:t>hdfs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，</a:t>
            </a:r>
            <a:r>
              <a:rPr lang="en-US" altLang="zh-CN"/>
              <a:t>format》》》fsimage</a:t>
            </a:r>
            <a:r>
              <a:rPr lang="zh-CN" altLang="en-US"/>
              <a:t>，</a:t>
            </a:r>
            <a:r>
              <a:rPr lang="en-US" altLang="zh-CN"/>
              <a:t>version</a:t>
            </a:r>
            <a:endParaRPr lang="en-US" altLang="zh-CN"/>
          </a:p>
          <a:p>
            <a:r>
              <a:rPr lang="en-US" altLang="zh-CN"/>
              <a:t>4</a:t>
            </a:r>
            <a:r>
              <a:rPr lang="zh-CN" altLang="en-US"/>
              <a:t>，</a:t>
            </a:r>
            <a:r>
              <a:rPr lang="en-US" altLang="zh-CN"/>
              <a:t>start-dfs.sh</a:t>
            </a:r>
            <a:endParaRPr lang="zh-CN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完全分布式：</a:t>
            </a:r>
            <a:r>
              <a:rPr lang="en-US" altLang="zh-CN">
                <a:solidFill>
                  <a:srgbClr val="FF0000"/>
                </a:solidFill>
              </a:rPr>
              <a:t>【</a:t>
            </a:r>
            <a:r>
              <a:rPr lang="zh-CN" altLang="en-US">
                <a:solidFill>
                  <a:srgbClr val="FF0000"/>
                </a:solidFill>
              </a:rPr>
              <a:t>在所有节点同步</a:t>
            </a:r>
            <a:r>
              <a:rPr lang="en-US" altLang="zh-CN">
                <a:solidFill>
                  <a:srgbClr val="FF0000"/>
                </a:solidFill>
              </a:rPr>
              <a:t>】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/>
              <a:t>1</a:t>
            </a:r>
            <a:r>
              <a:rPr lang="zh-CN" altLang="en-US" sz="2000"/>
              <a:t>，</a:t>
            </a:r>
            <a:r>
              <a:rPr lang="en-US" altLang="zh-CN" sz="2000"/>
              <a:t>jdk</a:t>
            </a:r>
            <a:endParaRPr lang="en-US" altLang="zh-CN" sz="2000"/>
          </a:p>
          <a:p>
            <a:pPr lvl="1"/>
            <a:r>
              <a:rPr lang="zh-CN" altLang="en-US" sz="1800"/>
              <a:t>环境变量</a:t>
            </a:r>
            <a:endParaRPr lang="en-US" altLang="zh-CN" sz="1800"/>
          </a:p>
          <a:p>
            <a:pPr lvl="1"/>
            <a:r>
              <a:rPr lang="en-US" altLang="zh-CN" sz="1800"/>
              <a:t>. /etc/profile </a:t>
            </a:r>
            <a:endParaRPr lang="en-US" altLang="zh-CN" sz="1800"/>
          </a:p>
          <a:p>
            <a:r>
              <a:rPr lang="en-US" altLang="zh-CN" sz="2000"/>
              <a:t>2</a:t>
            </a:r>
            <a:r>
              <a:rPr lang="zh-CN" altLang="en-US" sz="2000"/>
              <a:t>，</a:t>
            </a:r>
            <a:r>
              <a:rPr lang="en-US" altLang="zh-CN" sz="2000"/>
              <a:t>ssh</a:t>
            </a:r>
            <a:r>
              <a:rPr lang="zh-CN" altLang="en-US" sz="2000"/>
              <a:t>免密钥</a:t>
            </a:r>
            <a:endParaRPr lang="en-US" altLang="zh-CN" sz="2000"/>
          </a:p>
          <a:p>
            <a:r>
              <a:rPr lang="en-US" altLang="zh-CN" sz="2000"/>
              <a:t>3</a:t>
            </a:r>
            <a:r>
              <a:rPr lang="zh-CN" altLang="en-US" sz="2000"/>
              <a:t>，下载</a:t>
            </a:r>
            <a:r>
              <a:rPr lang="en-US" altLang="zh-CN" sz="2000"/>
              <a:t>hadoop</a:t>
            </a:r>
            <a:r>
              <a:rPr lang="zh-CN" altLang="en-US" sz="2000"/>
              <a:t>包</a:t>
            </a:r>
            <a:endParaRPr lang="en-US" altLang="zh-CN" sz="2000"/>
          </a:p>
          <a:p>
            <a:r>
              <a:rPr lang="en-US" altLang="zh-CN" sz="2000"/>
              <a:t>4</a:t>
            </a:r>
            <a:r>
              <a:rPr lang="zh-CN" altLang="en-US" sz="2000"/>
              <a:t>，解压</a:t>
            </a:r>
            <a:endParaRPr lang="en-US" altLang="zh-CN" sz="2000"/>
          </a:p>
          <a:p>
            <a:r>
              <a:rPr lang="en-US" altLang="zh-CN" sz="2000"/>
              <a:t>5</a:t>
            </a:r>
            <a:r>
              <a:rPr lang="zh-CN" altLang="en-US" sz="2000"/>
              <a:t>，配置文件</a:t>
            </a:r>
            <a:endParaRPr lang="en-US" altLang="zh-CN" sz="2000"/>
          </a:p>
          <a:p>
            <a:pPr lvl="1"/>
            <a:r>
              <a:rPr lang="zh-CN" altLang="en-US" sz="1800"/>
              <a:t>*</a:t>
            </a:r>
            <a:r>
              <a:rPr lang="en-US" altLang="zh-CN" sz="1800"/>
              <a:t>-env.sh</a:t>
            </a:r>
            <a:r>
              <a:rPr lang="zh-CN" altLang="en-US" sz="1800"/>
              <a:t>：</a:t>
            </a:r>
            <a:r>
              <a:rPr lang="en-US" altLang="zh-CN" sz="1800"/>
              <a:t>jdk</a:t>
            </a:r>
            <a:endParaRPr lang="en-US" altLang="zh-CN" sz="1800"/>
          </a:p>
          <a:p>
            <a:pPr lvl="1"/>
            <a:r>
              <a:rPr lang="en-US" altLang="zh-CN" sz="1800"/>
              <a:t>core-site.xml</a:t>
            </a:r>
            <a:r>
              <a:rPr lang="zh-CN" altLang="en-US" sz="1800"/>
              <a:t>：</a:t>
            </a:r>
            <a:endParaRPr lang="en-US" altLang="zh-CN" sz="1800"/>
          </a:p>
          <a:p>
            <a:pPr lvl="2"/>
            <a:r>
              <a:rPr lang="en-US" altLang="zh-CN" sz="1600"/>
              <a:t>fs.defaultFS</a:t>
            </a:r>
            <a:r>
              <a:rPr lang="zh-CN" altLang="en-US" sz="1600"/>
              <a:t>  </a:t>
            </a:r>
            <a:r>
              <a:rPr lang="en-US" altLang="zh-CN" sz="1600"/>
              <a:t>namenode</a:t>
            </a:r>
            <a:r>
              <a:rPr lang="zh-CN" altLang="en-US" sz="1600"/>
              <a:t>节点</a:t>
            </a:r>
            <a:endParaRPr lang="en-US" altLang="zh-CN" sz="1600"/>
          </a:p>
          <a:p>
            <a:pPr lvl="2"/>
            <a:r>
              <a:rPr lang="en-US" altLang="zh-CN" sz="1600"/>
              <a:t>hadoop.tmp.dir</a:t>
            </a:r>
            <a:r>
              <a:rPr lang="zh-CN" altLang="en-US" sz="1600"/>
              <a:t>：</a:t>
            </a:r>
            <a:r>
              <a:rPr lang="en-US" altLang="zh-CN" sz="1600"/>
              <a:t>NN.dir,DN.dir</a:t>
            </a:r>
            <a:endParaRPr lang="en-US" altLang="zh-CN" sz="1600"/>
          </a:p>
          <a:p>
            <a:pPr lvl="1"/>
            <a:r>
              <a:rPr lang="en-US" altLang="zh-CN" sz="1800"/>
              <a:t>hdfs-site.xml</a:t>
            </a:r>
            <a:r>
              <a:rPr lang="zh-CN" altLang="en-US" sz="1800"/>
              <a:t>：副本数</a:t>
            </a:r>
            <a:endParaRPr lang="en-US" altLang="zh-CN" sz="1800"/>
          </a:p>
          <a:p>
            <a:pPr lvl="1"/>
            <a:r>
              <a:rPr lang="en-US" altLang="zh-CN" sz="1800"/>
              <a:t>slaves</a:t>
            </a:r>
            <a:r>
              <a:rPr lang="zh-CN" altLang="en-US" sz="1800"/>
              <a:t>：</a:t>
            </a:r>
            <a:endParaRPr lang="en-US" altLang="zh-CN" sz="1800"/>
          </a:p>
          <a:p>
            <a:pPr lvl="2"/>
            <a:r>
              <a:rPr lang="en-US" altLang="zh-CN" sz="1600"/>
              <a:t>datanode</a:t>
            </a:r>
            <a:r>
              <a:rPr lang="zh-CN" altLang="en-US" sz="1600"/>
              <a:t>节点列表</a:t>
            </a:r>
            <a:endParaRPr lang="zh-CN" altLang="en-US" sz="16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，格式化</a:t>
            </a:r>
            <a:r>
              <a:rPr lang="en-US" altLang="zh-CN"/>
              <a:t>hdfs namenode -format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，启动</a:t>
            </a:r>
            <a:r>
              <a:rPr lang="en-US" altLang="zh-CN"/>
              <a:t>hdfs</a:t>
            </a:r>
            <a:endParaRPr lang="en-US" altLang="zh-CN"/>
          </a:p>
          <a:p>
            <a:pPr lvl="1"/>
            <a:r>
              <a:rPr lang="en-US" altLang="zh-CN"/>
              <a:t>start-dfs.sh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，</a:t>
            </a:r>
            <a:r>
              <a:rPr lang="en-US" altLang="zh-CN"/>
              <a:t> hdfs dfs -mkdir -p /user/root</a:t>
            </a:r>
            <a:endParaRPr lang="en-US" altLang="zh-CN"/>
          </a:p>
          <a:p>
            <a:r>
              <a:rPr lang="en-US" altLang="zh-CN"/>
              <a:t>4</a:t>
            </a:r>
            <a:r>
              <a:rPr lang="zh-CN" altLang="en-US"/>
              <a:t>，</a:t>
            </a:r>
            <a:r>
              <a:rPr lang="en-US" altLang="zh-CN"/>
              <a:t>hdfs dfs -D dfs.blocksize=1048576 -put *****.*** </a:t>
            </a:r>
            <a:endParaRPr lang="zh-CN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HDFS API</a:t>
            </a:r>
            <a:endParaRPr lang="en-US" altLang="zh-CN"/>
          </a:p>
          <a:p>
            <a:pPr lvl="1"/>
            <a:r>
              <a:rPr lang="zh-CN" altLang="en-US"/>
              <a:t>解压</a:t>
            </a:r>
            <a:r>
              <a:rPr lang="en-US" altLang="zh-CN"/>
              <a:t>hadoop</a:t>
            </a:r>
            <a:r>
              <a:rPr lang="zh-CN" altLang="en-US"/>
              <a:t>包：不能有中文，空格，特殊字符</a:t>
            </a:r>
            <a:endParaRPr lang="en-US" altLang="zh-CN"/>
          </a:p>
          <a:p>
            <a:pPr lvl="1"/>
            <a:r>
              <a:rPr lang="zh-CN" altLang="en-US"/>
              <a:t>创建环境变量，放到</a:t>
            </a:r>
            <a:r>
              <a:rPr lang="en-US" altLang="zh-CN"/>
              <a:t>PATH</a:t>
            </a:r>
            <a:endParaRPr lang="en-US" altLang="zh-CN"/>
          </a:p>
          <a:p>
            <a:pPr lvl="1"/>
            <a:r>
              <a:rPr lang="en-US" altLang="zh-CN"/>
              <a:t>eclipse</a:t>
            </a:r>
            <a:r>
              <a:rPr lang="zh-CN" altLang="en-US"/>
              <a:t>拷贝一份，备份</a:t>
            </a:r>
            <a:endParaRPr lang="en-US" altLang="zh-CN"/>
          </a:p>
          <a:p>
            <a:pPr lvl="1"/>
            <a:r>
              <a:rPr lang="zh-CN" altLang="en-US"/>
              <a:t>将</a:t>
            </a:r>
            <a:r>
              <a:rPr lang="en-US" altLang="zh-CN"/>
              <a:t>eclipse-hadoop</a:t>
            </a:r>
            <a:r>
              <a:rPr lang="zh-CN" altLang="en-US"/>
              <a:t>的插件放入</a:t>
            </a:r>
            <a:r>
              <a:rPr lang="en-US" altLang="zh-CN"/>
              <a:t>eclipse</a:t>
            </a:r>
            <a:endParaRPr lang="en-US" altLang="zh-CN"/>
          </a:p>
          <a:p>
            <a:pPr lvl="1"/>
            <a:r>
              <a:rPr lang="en-US" altLang="zh-CN"/>
              <a:t>eclipse</a:t>
            </a:r>
            <a:r>
              <a:rPr lang="zh-CN" altLang="en-US"/>
              <a:t>：设置：</a:t>
            </a:r>
            <a:r>
              <a:rPr lang="en-US" altLang="zh-CN"/>
              <a:t>hadoop mr</a:t>
            </a:r>
            <a:r>
              <a:rPr lang="zh-CN" altLang="en-US"/>
              <a:t>设置：配置你解压的</a:t>
            </a:r>
            <a:r>
              <a:rPr lang="en-US" altLang="zh-CN"/>
              <a:t>hadoop</a:t>
            </a:r>
            <a:r>
              <a:rPr lang="zh-CN" altLang="en-US"/>
              <a:t>路径</a:t>
            </a:r>
            <a:endParaRPr lang="en-US" altLang="zh-CN"/>
          </a:p>
          <a:p>
            <a:pPr lvl="1"/>
            <a:r>
              <a:rPr lang="zh-CN" altLang="en-US"/>
              <a:t>操作系统：计算机管理：本地用户和族：用户：重命名你登陆的账户为：</a:t>
            </a:r>
            <a:r>
              <a:rPr lang="en-US" altLang="zh-CN"/>
              <a:t>root</a:t>
            </a:r>
            <a:endParaRPr lang="zh-CN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Configuration</a:t>
            </a:r>
            <a:endParaRPr lang="en-US" altLang="zh-CN"/>
          </a:p>
          <a:p>
            <a:pPr lvl="1"/>
            <a:r>
              <a:rPr lang="en-US" altLang="zh-CN"/>
              <a:t>true/false</a:t>
            </a:r>
            <a:endParaRPr lang="en-US" altLang="zh-CN"/>
          </a:p>
          <a:p>
            <a:r>
              <a:rPr lang="en-US" altLang="zh-CN"/>
              <a:t>FileSystem</a:t>
            </a:r>
            <a:endParaRPr lang="en-US" altLang="zh-CN"/>
          </a:p>
          <a:p>
            <a:pPr lvl="1"/>
            <a:r>
              <a:rPr lang="en-US" altLang="zh-CN"/>
              <a:t>create/open:</a:t>
            </a:r>
            <a:r>
              <a:rPr lang="en-US" altLang="zh-CN" u="sng"/>
              <a:t> </a:t>
            </a:r>
            <a:endParaRPr lang="en-US" altLang="zh-CN" u="sng"/>
          </a:p>
          <a:p>
            <a:pPr lvl="2"/>
            <a:r>
              <a:rPr lang="en-US" altLang="zh-CN"/>
              <a:t>FSDataOutputStream</a:t>
            </a:r>
            <a:endParaRPr lang="en-US" altLang="zh-CN" u="sng"/>
          </a:p>
          <a:p>
            <a:pPr lvl="2"/>
            <a:r>
              <a:rPr lang="en-US" altLang="zh-CN" u="sng"/>
              <a:t>FSDataInputStream </a:t>
            </a:r>
            <a:endParaRPr lang="en-US" altLang="zh-CN" u="sng"/>
          </a:p>
          <a:p>
            <a:pPr lvl="3"/>
            <a:r>
              <a:rPr lang="en-US" altLang="zh-CN" u="sng">
                <a:solidFill>
                  <a:srgbClr val="FF0000"/>
                </a:solidFill>
              </a:rPr>
              <a:t>seek();</a:t>
            </a:r>
            <a:endParaRPr lang="en-US" altLang="zh-CN" u="sng">
              <a:solidFill>
                <a:srgbClr val="FF0000"/>
              </a:solidFill>
            </a:endParaRPr>
          </a:p>
          <a:p>
            <a:pPr lvl="3"/>
            <a:r>
              <a:rPr lang="zh-CN" altLang="en-US" u="sng">
                <a:solidFill>
                  <a:srgbClr val="FF0000"/>
                </a:solidFill>
              </a:rPr>
              <a:t>思路：计算和数据在一起了，但是不要再从头开始读取数据</a:t>
            </a:r>
            <a:endParaRPr lang="en-US" altLang="zh-CN" u="sng">
              <a:solidFill>
                <a:srgbClr val="FF0000"/>
              </a:solidFill>
            </a:endParaRPr>
          </a:p>
          <a:p>
            <a:pPr lvl="1"/>
            <a:r>
              <a:rPr lang="en-US" altLang="zh-CN"/>
              <a:t>getFileStatus: FileStatus</a:t>
            </a:r>
            <a:endParaRPr lang="en-US" altLang="zh-CN"/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getFileBlockLocations:</a:t>
            </a:r>
            <a:r>
              <a:rPr lang="en-US" altLang="zh-CN" u="sng">
                <a:solidFill>
                  <a:srgbClr val="FF0000"/>
                </a:solidFill>
              </a:rPr>
              <a:t> BlockLocation[]</a:t>
            </a:r>
            <a:endParaRPr lang="en-US" altLang="zh-CN" u="sng">
              <a:solidFill>
                <a:srgbClr val="FF0000"/>
              </a:solidFill>
            </a:endParaRPr>
          </a:p>
          <a:p>
            <a:pPr lvl="2"/>
            <a:r>
              <a:rPr lang="zh-CN" altLang="en-US" u="sng">
                <a:solidFill>
                  <a:srgbClr val="FF0000"/>
                </a:solidFill>
              </a:rPr>
              <a:t>思路：计算向数据移动的参考</a:t>
            </a:r>
            <a:endParaRPr lang="en-US" altLang="zh-CN" u="sng">
              <a:solidFill>
                <a:srgbClr val="FF0000"/>
              </a:solidFill>
            </a:endParaRPr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Hadoop</a:t>
            </a:r>
            <a:endParaRPr lang="en-US" altLang="zh-CN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HDFS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安装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伪分布式安装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完全分布式安装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下载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解压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检查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ssh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的免密码登陆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修改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core-site.xml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修改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hdfs-site.xml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修改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masters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文件和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slaves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文件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格式化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namenode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Start-hdfs.sh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启动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16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注意：</a:t>
            </a:r>
            <a:endParaRPr lang="en-US" altLang="zh-CN"/>
          </a:p>
          <a:p>
            <a:r>
              <a:rPr lang="en-US" altLang="zh-CN"/>
              <a:t>/etc/hosts</a:t>
            </a:r>
            <a:endParaRPr lang="en-US" altLang="zh-CN"/>
          </a:p>
          <a:p>
            <a:pPr lvl="1"/>
            <a:r>
              <a:rPr lang="zh-CN" altLang="en-US"/>
              <a:t>每个节点都要配置：</a:t>
            </a:r>
            <a:r>
              <a:rPr lang="en-US" altLang="zh-CN"/>
              <a:t>IP </a:t>
            </a:r>
            <a:r>
              <a:rPr lang="zh-CN" altLang="en-US"/>
              <a:t>主机名</a:t>
            </a:r>
            <a:endParaRPr lang="en-US" altLang="zh-CN"/>
          </a:p>
          <a:p>
            <a:pPr lvl="1"/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44008" y="1772816"/>
            <a:ext cx="2133600" cy="752475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1,</a:t>
            </a:r>
            <a:r>
              <a:rPr lang="zh-CN" altLang="en-US"/>
              <a:t>安装</a:t>
            </a:r>
            <a:r>
              <a:rPr lang="en-US" altLang="zh-CN"/>
              <a:t>jdk</a:t>
            </a:r>
            <a:r>
              <a:rPr lang="zh-CN" altLang="en-US"/>
              <a:t>（</a:t>
            </a:r>
            <a:r>
              <a:rPr lang="en-US" altLang="zh-CN"/>
              <a:t>oracle</a:t>
            </a:r>
            <a:r>
              <a:rPr lang="zh-CN" altLang="en-US"/>
              <a:t>）</a:t>
            </a:r>
            <a:r>
              <a:rPr lang="en-US" altLang="zh-CN"/>
              <a:t>1.7</a:t>
            </a:r>
            <a:endParaRPr lang="en-US" altLang="zh-CN"/>
          </a:p>
          <a:p>
            <a:r>
              <a:rPr lang="en-US" altLang="zh-CN"/>
              <a:t>2,JAVA_HOME</a:t>
            </a:r>
            <a:endParaRPr lang="en-US" altLang="zh-CN"/>
          </a:p>
          <a:p>
            <a:r>
              <a:rPr lang="en-US" altLang="zh-CN"/>
              <a:t>3,ssh</a:t>
            </a:r>
            <a:endParaRPr lang="en-US" altLang="zh-CN"/>
          </a:p>
          <a:p>
            <a:pPr lvl="1"/>
            <a:r>
              <a:rPr lang="en-US" altLang="zh-CN"/>
              <a:t>ssh-keygen -t dsa -P '' -f ~/.ssh/id_dsa</a:t>
            </a:r>
            <a:endParaRPr lang="en-US" altLang="zh-CN"/>
          </a:p>
          <a:p>
            <a:pPr lvl="1"/>
            <a:r>
              <a:rPr lang="en-US" altLang="zh-CN"/>
              <a:t>cat ~/.ssh/id_dsa.pub &gt;&gt; ~/.ssh/authorized_keys</a:t>
            </a:r>
            <a:endParaRPr lang="en-US" altLang="zh-CN"/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参考下一页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/>
              <a:t>4,ssh</a:t>
            </a:r>
            <a:r>
              <a:rPr lang="zh-CN" altLang="en-US"/>
              <a:t>登陆所有节点一次，包括</a:t>
            </a:r>
            <a:r>
              <a:rPr lang="en-US" altLang="zh-CN"/>
              <a:t>localhost</a:t>
            </a:r>
            <a:r>
              <a:rPr lang="zh-CN" altLang="en-US"/>
              <a:t>：</a:t>
            </a:r>
            <a:r>
              <a:rPr lang="en-US" altLang="zh-CN"/>
              <a:t>knowhost</a:t>
            </a:r>
            <a:endParaRPr lang="en-US" altLang="zh-CN"/>
          </a:p>
          <a:p>
            <a:r>
              <a:rPr lang="en-US" altLang="zh-CN"/>
              <a:t>5,hadoop</a:t>
            </a:r>
            <a:r>
              <a:rPr lang="zh-CN" altLang="en-US"/>
              <a:t>安装包路径</a:t>
            </a:r>
            <a:endParaRPr lang="en-US" altLang="zh-CN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/>
              <a:t>node001</a:t>
            </a:r>
            <a:endParaRPr lang="en-US" altLang="zh-CN" sz="2000"/>
          </a:p>
          <a:p>
            <a:r>
              <a:rPr lang="en-US" altLang="zh-CN"/>
              <a:t>ssh-keygen -t dsa -P '' -f ~/.ssh/id_dsa</a:t>
            </a:r>
            <a:endParaRPr lang="en-US" altLang="zh-CN"/>
          </a:p>
          <a:p>
            <a:r>
              <a:rPr lang="en-US" altLang="zh-CN"/>
              <a:t>cat ~/.ssh/id_dsa.pub &gt;&gt; ~/.ssh/authorized_keys</a:t>
            </a:r>
            <a:endParaRPr lang="en-US" altLang="zh-CN"/>
          </a:p>
          <a:p>
            <a:endParaRPr lang="en-US" altLang="zh-CN" sz="2000"/>
          </a:p>
          <a:p>
            <a:r>
              <a:rPr lang="en-US" altLang="zh-CN" sz="2000"/>
              <a:t>cd ~/.ssh</a:t>
            </a:r>
            <a:endParaRPr lang="en-US" altLang="zh-CN" sz="2000"/>
          </a:p>
          <a:p>
            <a:r>
              <a:rPr lang="en-US" altLang="zh-CN" sz="2000"/>
              <a:t>cp</a:t>
            </a:r>
            <a:r>
              <a:rPr lang="zh-CN" altLang="en-US" sz="2000"/>
              <a:t> </a:t>
            </a:r>
            <a:r>
              <a:rPr lang="en-US" altLang="zh-CN" sz="2000"/>
              <a:t>authorized_keys a</a:t>
            </a:r>
            <a:endParaRPr lang="en-US" altLang="zh-CN" sz="2000"/>
          </a:p>
          <a:p>
            <a:r>
              <a:rPr lang="en-US" altLang="zh-CN" sz="2000"/>
              <a:t>for i  in `seq 4` ; </a:t>
            </a:r>
            <a:endParaRPr lang="en-US" altLang="zh-CN" sz="2000"/>
          </a:p>
          <a:p>
            <a:r>
              <a:rPr lang="en-US" altLang="zh-CN" sz="2000"/>
              <a:t>do  line=` cat a | awk '{print $1" "$2" root@node0"}'` ; </a:t>
            </a:r>
            <a:endParaRPr lang="en-US" altLang="zh-CN" sz="2000"/>
          </a:p>
          <a:p>
            <a:r>
              <a:rPr lang="en-US" altLang="zh-CN" sz="2000"/>
              <a:t>echo $line$i  &gt;&gt; authorized_keys ;</a:t>
            </a:r>
            <a:endParaRPr lang="en-US" altLang="zh-CN" sz="2000"/>
          </a:p>
          <a:p>
            <a:r>
              <a:rPr lang="en-US" altLang="zh-CN" sz="2000"/>
              <a:t>done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/>
              <a:t>ssh  node001</a:t>
            </a:r>
            <a:endParaRPr lang="en-US" altLang="zh-CN" sz="2000"/>
          </a:p>
          <a:p>
            <a:r>
              <a:rPr lang="en-US" altLang="zh-CN" sz="2000"/>
              <a:t>vi   known_hosts</a:t>
            </a:r>
            <a:endParaRPr lang="en-US" altLang="zh-CN" sz="2000"/>
          </a:p>
          <a:p>
            <a:r>
              <a:rPr lang="en-US" altLang="zh-CN" sz="2000"/>
              <a:t>scp ./* root@node002:`pwd`</a:t>
            </a:r>
            <a:endParaRPr lang="en-US" altLang="zh-CN" sz="2000"/>
          </a:p>
          <a:p>
            <a:endParaRPr lang="en-US" altLang="zh-CN" sz="1600"/>
          </a:p>
          <a:p>
            <a:endParaRPr lang="en-US" altLang="zh-CN" sz="1600"/>
          </a:p>
          <a:p>
            <a:endParaRPr lang="en-US" altLang="zh-CN" sz="1600"/>
          </a:p>
          <a:p>
            <a:endParaRPr lang="en-US" altLang="zh-CN" sz="1600"/>
          </a:p>
          <a:p>
            <a:endParaRPr lang="zh-CN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6,</a:t>
            </a:r>
            <a:r>
              <a:rPr lang="zh-CN" altLang="en-US"/>
              <a:t>配置</a:t>
            </a:r>
            <a:endParaRPr lang="en-US" altLang="zh-CN"/>
          </a:p>
          <a:p>
            <a:pPr lvl="1"/>
            <a:r>
              <a:rPr lang="en-US" altLang="zh-CN"/>
              <a:t>Hadoop-env.sh </a:t>
            </a:r>
            <a:r>
              <a:rPr lang="zh-CN" altLang="en-US"/>
              <a:t>配置</a:t>
            </a:r>
            <a:r>
              <a:rPr lang="en-US" altLang="zh-CN"/>
              <a:t>java</a:t>
            </a:r>
            <a:r>
              <a:rPr lang="zh-CN" altLang="en-US"/>
              <a:t>的绝对路径</a:t>
            </a:r>
            <a:endParaRPr lang="en-US" altLang="zh-CN"/>
          </a:p>
          <a:p>
            <a:pPr lvl="1"/>
            <a:r>
              <a:rPr lang="en-US" altLang="zh-CN"/>
              <a:t>core-site.xml</a:t>
            </a:r>
            <a:endParaRPr lang="en-US" altLang="zh-CN"/>
          </a:p>
          <a:p>
            <a:pPr lvl="2"/>
            <a:r>
              <a:rPr lang="en-US" altLang="zh-CN"/>
              <a:t> &lt;property&gt;</a:t>
            </a:r>
            <a:endParaRPr lang="en-US" altLang="zh-CN"/>
          </a:p>
          <a:p>
            <a:pPr lvl="2"/>
            <a:r>
              <a:rPr lang="en-US" altLang="zh-CN"/>
              <a:t>        &lt;name&gt;fs.defaultFS&lt;/name&gt;</a:t>
            </a:r>
            <a:endParaRPr lang="en-US" altLang="zh-CN"/>
          </a:p>
          <a:p>
            <a:pPr lvl="2"/>
            <a:r>
              <a:rPr lang="en-US" altLang="zh-CN"/>
              <a:t>        &lt;value&gt;hdfs://node001:9000&lt;/value&gt;</a:t>
            </a:r>
            <a:endParaRPr lang="en-US" altLang="zh-CN"/>
          </a:p>
          <a:p>
            <a:pPr lvl="2"/>
            <a:r>
              <a:rPr lang="en-US" altLang="zh-CN"/>
              <a:t>    &lt;/property&gt;</a:t>
            </a:r>
            <a:endParaRPr lang="en-US" altLang="zh-CN"/>
          </a:p>
          <a:p>
            <a:pPr lvl="2"/>
            <a:r>
              <a:rPr lang="en-US" altLang="zh-CN"/>
              <a:t>    &lt;property&gt;</a:t>
            </a:r>
            <a:endParaRPr lang="en-US" altLang="zh-CN"/>
          </a:p>
          <a:p>
            <a:pPr lvl="2"/>
            <a:r>
              <a:rPr lang="en-US" altLang="zh-CN"/>
              <a:t>        &lt;name&gt;hadoop.tmp.dir&lt;/name&gt;</a:t>
            </a:r>
            <a:endParaRPr lang="en-US" altLang="zh-CN"/>
          </a:p>
          <a:p>
            <a:pPr lvl="2"/>
            <a:r>
              <a:rPr lang="en-US" altLang="zh-CN"/>
              <a:t>        &lt;value&gt;/var/sxt/hadoop-2.6/fully&lt;/value&gt;</a:t>
            </a:r>
            <a:endParaRPr lang="en-US" altLang="zh-CN"/>
          </a:p>
          <a:p>
            <a:pPr lvl="2"/>
            <a:r>
              <a:rPr lang="en-US" altLang="zh-CN"/>
              <a:t>    &lt;/property&gt;</a:t>
            </a:r>
            <a:endParaRPr lang="en-US" altLang="zh-CN"/>
          </a:p>
          <a:p>
            <a:pPr lvl="1"/>
            <a:endParaRPr lang="en-US" altLang="zh-CN"/>
          </a:p>
          <a:p>
            <a:r>
              <a:rPr lang="zh-CN" altLang="en-US"/>
              <a:t>注意：</a:t>
            </a:r>
            <a:r>
              <a:rPr lang="en-US" altLang="zh-CN"/>
              <a:t>hadoop.tmp.dir</a:t>
            </a:r>
            <a:r>
              <a:rPr lang="zh-CN" altLang="en-US"/>
              <a:t>默认是</a:t>
            </a:r>
            <a:r>
              <a:rPr lang="en-US" altLang="zh-CN"/>
              <a:t>/tmp/</a:t>
            </a:r>
            <a:r>
              <a:rPr lang="zh-CN" altLang="en-US"/>
              <a:t>目录，需要手动指定一个持久目录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498212" y="865658"/>
            <a:ext cx="6594067" cy="1018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80" y="-27154"/>
            <a:ext cx="8447340" cy="857232"/>
          </a:xfrm>
        </p:spPr>
        <p:txBody>
          <a:bodyPr/>
          <a:lstStyle/>
          <a:p>
            <a:r>
              <a:rPr lang="en-US" altLang="zh-CN"/>
              <a:t>2000</a:t>
            </a:r>
            <a:r>
              <a:rPr lang="zh-CN" altLang="en-US"/>
              <a:t>台  </a:t>
            </a:r>
            <a:r>
              <a:rPr lang="en-US" altLang="zh-CN"/>
              <a:t>2</a:t>
            </a:r>
            <a:r>
              <a:rPr lang="zh-CN" altLang="en-US"/>
              <a:t>秒  </a:t>
            </a:r>
            <a:r>
              <a:rPr lang="en-US" altLang="zh-CN"/>
              <a:t>100MB  bit  5</a:t>
            </a:r>
            <a:r>
              <a:rPr lang="zh-CN" altLang="en-US"/>
              <a:t>秒  </a:t>
            </a:r>
            <a:r>
              <a:rPr lang="en-US" altLang="zh-CN"/>
              <a:t>2</a:t>
            </a:r>
            <a:r>
              <a:rPr lang="zh-CN" altLang="en-US"/>
              <a:t>秒  </a:t>
            </a:r>
            <a:r>
              <a:rPr lang="en-US" altLang="zh-CN">
                <a:solidFill>
                  <a:srgbClr val="FF0000"/>
                </a:solidFill>
              </a:rPr>
              <a:t>10</a:t>
            </a:r>
            <a:r>
              <a:rPr lang="zh-CN" altLang="en-US">
                <a:solidFill>
                  <a:srgbClr val="FF0000"/>
                </a:solidFill>
              </a:rPr>
              <a:t>秒  </a:t>
            </a:r>
            <a:r>
              <a:rPr lang="en-US" altLang="zh-CN">
                <a:solidFill>
                  <a:srgbClr val="FF0000"/>
                </a:solidFill>
              </a:rPr>
              <a:t>3 10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-823891" y="865658"/>
            <a:ext cx="792088" cy="4948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1T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18416" y="1136707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hash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77249" y="1136707"/>
            <a:ext cx="1337991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%  2000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364088" y="960463"/>
            <a:ext cx="79208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364088" y="1224454"/>
            <a:ext cx="79208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2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364088" y="1488445"/>
            <a:ext cx="79208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2000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67013" y="1057660"/>
            <a:ext cx="792088" cy="527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500M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abc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4257" y="2568196"/>
            <a:ext cx="792088" cy="527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500M	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94257" y="5373216"/>
            <a:ext cx="792088" cy="527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500M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abc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118416" y="2581029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hash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477249" y="2581029"/>
            <a:ext cx="1337991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%  2000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364088" y="2404785"/>
            <a:ext cx="79208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364088" y="2668776"/>
            <a:ext cx="79208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2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364088" y="2932767"/>
            <a:ext cx="79208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3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292080" y="3232042"/>
            <a:ext cx="936103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2000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516488" y="1112863"/>
            <a:ext cx="79208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668888" y="1265263"/>
            <a:ext cx="79208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821288" y="1417663"/>
            <a:ext cx="79208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516488" y="2821176"/>
            <a:ext cx="79208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2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668888" y="2973576"/>
            <a:ext cx="79208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2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821288" y="3125976"/>
            <a:ext cx="79208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2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973688" y="3278376"/>
            <a:ext cx="79208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2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hdfs-site.xml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en-US" altLang="zh-CN" sz="1800"/>
              <a:t>&lt;property&gt;</a:t>
            </a:r>
            <a:endParaRPr lang="en-US" altLang="zh-CN" sz="1800"/>
          </a:p>
          <a:p>
            <a:pPr lvl="1"/>
            <a:r>
              <a:rPr lang="en-US" altLang="zh-CN" sz="1800"/>
              <a:t>        &lt;name&gt;dfs.replication&lt;/name&gt;</a:t>
            </a:r>
            <a:endParaRPr lang="en-US" altLang="zh-CN" sz="1800"/>
          </a:p>
          <a:p>
            <a:pPr lvl="1"/>
            <a:r>
              <a:rPr lang="en-US" altLang="zh-CN" sz="1800"/>
              <a:t>        &lt;value&gt;3&lt;/value&gt;</a:t>
            </a:r>
            <a:endParaRPr lang="en-US" altLang="zh-CN" sz="1800"/>
          </a:p>
          <a:p>
            <a:pPr lvl="1"/>
            <a:r>
              <a:rPr lang="en-US" altLang="zh-CN" sz="1800"/>
              <a:t>    &lt;/property&gt;</a:t>
            </a:r>
            <a:endParaRPr lang="en-US" altLang="zh-CN" sz="1800"/>
          </a:p>
          <a:p>
            <a:pPr lvl="1"/>
            <a:r>
              <a:rPr lang="en-US" altLang="zh-CN" sz="1800"/>
              <a:t>    &lt;property&gt;</a:t>
            </a:r>
            <a:endParaRPr lang="en-US" altLang="zh-CN" sz="1800"/>
          </a:p>
          <a:p>
            <a:pPr lvl="1"/>
            <a:r>
              <a:rPr lang="en-US" altLang="zh-CN" sz="1800"/>
              <a:t>        &lt;name&gt;dfs.namenode.secondary.http-address&lt;/name&gt;</a:t>
            </a:r>
            <a:endParaRPr lang="en-US" altLang="zh-CN" sz="1800"/>
          </a:p>
          <a:p>
            <a:pPr lvl="1"/>
            <a:r>
              <a:rPr lang="en-US" altLang="zh-CN" sz="1800"/>
              <a:t>        &lt;value&gt;node002:50090&lt;/value&gt;</a:t>
            </a:r>
            <a:endParaRPr lang="en-US" altLang="zh-CN" sz="1800"/>
          </a:p>
          <a:p>
            <a:pPr lvl="1"/>
            <a:r>
              <a:rPr lang="en-US" altLang="zh-CN" sz="1800"/>
              <a:t>    &lt;/property&gt;</a:t>
            </a:r>
            <a:endParaRPr lang="en-US" altLang="zh-CN" sz="1800"/>
          </a:p>
          <a:p>
            <a:r>
              <a:rPr lang="zh-CN" altLang="en-US" sz="2200"/>
              <a:t>注意：伪分布式，副本数为</a:t>
            </a:r>
            <a:r>
              <a:rPr lang="en-US" altLang="zh-CN" sz="2200"/>
              <a:t>1</a:t>
            </a:r>
            <a:endParaRPr lang="en-US" altLang="zh-CN" sz="2200"/>
          </a:p>
          <a:p>
            <a:r>
              <a:rPr lang="zh-CN" altLang="en-US" sz="2200"/>
              <a:t>设置</a:t>
            </a:r>
            <a:r>
              <a:rPr lang="en-US" altLang="zh-CN" sz="2200"/>
              <a:t>SNN</a:t>
            </a:r>
            <a:r>
              <a:rPr lang="zh-CN" altLang="en-US" sz="2200"/>
              <a:t>的</a:t>
            </a:r>
            <a:r>
              <a:rPr lang="en-US" altLang="zh-CN" sz="2200"/>
              <a:t>http-address</a:t>
            </a:r>
            <a:r>
              <a:rPr lang="zh-CN" altLang="en-US" sz="2200"/>
              <a:t>的节点主机名会让</a:t>
            </a:r>
            <a:r>
              <a:rPr lang="en-US" altLang="zh-CN" sz="2200"/>
              <a:t>SNN</a:t>
            </a:r>
            <a:r>
              <a:rPr lang="zh-CN" altLang="en-US" sz="2200"/>
              <a:t>去具体的节点启动</a:t>
            </a:r>
            <a:endParaRPr lang="zh-CN" altLang="en-US" sz="22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FF0000"/>
                </a:solidFill>
              </a:rPr>
              <a:t>slaves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node002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node003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node004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这个配置文件是</a:t>
            </a:r>
            <a:r>
              <a:rPr lang="en-US" altLang="zh-CN">
                <a:solidFill>
                  <a:srgbClr val="FF0000"/>
                </a:solidFill>
              </a:rPr>
              <a:t>datanode</a:t>
            </a:r>
            <a:r>
              <a:rPr lang="zh-CN" altLang="en-US">
                <a:solidFill>
                  <a:srgbClr val="FF0000"/>
                </a:solidFill>
              </a:rPr>
              <a:t>所在的节点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启动</a:t>
            </a:r>
            <a:endParaRPr lang="en-US" altLang="zh-CN"/>
          </a:p>
          <a:p>
            <a:pPr lvl="1"/>
            <a:r>
              <a:rPr lang="en-US" altLang="zh-CN"/>
              <a:t>hdfs namenode –format</a:t>
            </a:r>
            <a:endParaRPr lang="en-US" altLang="zh-CN"/>
          </a:p>
          <a:p>
            <a:pPr lvl="1"/>
            <a:r>
              <a:rPr lang="zh-CN" altLang="en-US"/>
              <a:t>去观察</a:t>
            </a:r>
            <a:r>
              <a:rPr lang="en-US" altLang="zh-CN"/>
              <a:t>hadoop.tmp.dir</a:t>
            </a:r>
            <a:r>
              <a:rPr lang="zh-CN" altLang="en-US"/>
              <a:t>设置的目录变化</a:t>
            </a:r>
            <a:endParaRPr lang="en-US" altLang="zh-CN"/>
          </a:p>
          <a:p>
            <a:pPr lvl="1"/>
            <a:r>
              <a:rPr lang="zh-CN" altLang="en-US"/>
              <a:t>注意，这个目录必须是空的</a:t>
            </a:r>
            <a:endParaRPr lang="en-US" altLang="zh-CN"/>
          </a:p>
          <a:p>
            <a:pPr lvl="1"/>
            <a:r>
              <a:rPr lang="zh-CN" altLang="en-US"/>
              <a:t>如果，报错等，想重新格式化，需要先删除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altLang="zh-CN"/>
              <a:t>start-dfs.sh</a:t>
            </a:r>
            <a:endParaRPr lang="en-US" altLang="zh-CN"/>
          </a:p>
          <a:p>
            <a:pPr lvl="1"/>
            <a:r>
              <a:rPr lang="zh-CN" altLang="en-US"/>
              <a:t>去</a:t>
            </a:r>
            <a:r>
              <a:rPr lang="en-US" altLang="zh-CN"/>
              <a:t>datanode</a:t>
            </a:r>
            <a:r>
              <a:rPr lang="zh-CN" altLang="en-US"/>
              <a:t>节点，验证</a:t>
            </a:r>
            <a:r>
              <a:rPr lang="en-US" altLang="zh-CN"/>
              <a:t>hadoop.tmp.dir</a:t>
            </a:r>
            <a:r>
              <a:rPr lang="zh-CN" altLang="en-US"/>
              <a:t>目录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注意：</a:t>
            </a:r>
            <a:r>
              <a:rPr lang="en-US" altLang="zh-CN">
                <a:solidFill>
                  <a:srgbClr val="FF0000"/>
                </a:solidFill>
              </a:rPr>
              <a:t>HDFS</a:t>
            </a:r>
            <a:r>
              <a:rPr lang="zh-CN" altLang="en-US">
                <a:solidFill>
                  <a:srgbClr val="FF0000"/>
                </a:solidFill>
              </a:rPr>
              <a:t>集群有</a:t>
            </a:r>
            <a:r>
              <a:rPr lang="en-US" altLang="zh-CN">
                <a:solidFill>
                  <a:srgbClr val="FF0000"/>
                </a:solidFill>
              </a:rPr>
              <a:t>clusterID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r>
              <a:rPr lang="en-US" altLang="zh-CN">
                <a:solidFill>
                  <a:srgbClr val="FF0000"/>
                </a:solidFill>
              </a:rPr>
              <a:t>datanode</a:t>
            </a:r>
            <a:r>
              <a:rPr lang="zh-CN" altLang="en-US">
                <a:solidFill>
                  <a:srgbClr val="FF0000"/>
                </a:solidFill>
              </a:rPr>
              <a:t>启动时会和</a:t>
            </a:r>
            <a:r>
              <a:rPr lang="en-US" altLang="zh-CN">
                <a:solidFill>
                  <a:srgbClr val="FF0000"/>
                </a:solidFill>
              </a:rPr>
              <a:t>namenode</a:t>
            </a:r>
            <a:r>
              <a:rPr lang="zh-CN" altLang="en-US">
                <a:solidFill>
                  <a:srgbClr val="FF0000"/>
                </a:solidFill>
              </a:rPr>
              <a:t>对比</a:t>
            </a:r>
            <a:r>
              <a:rPr lang="en-US" altLang="zh-CN">
                <a:solidFill>
                  <a:srgbClr val="FF0000"/>
                </a:solidFill>
              </a:rPr>
              <a:t>clusterID</a:t>
            </a:r>
            <a:r>
              <a:rPr lang="zh-CN" altLang="en-US">
                <a:solidFill>
                  <a:srgbClr val="FF0000"/>
                </a:solidFill>
              </a:rPr>
              <a:t>，如果相同，启动成功，如果不同，自杀进程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hdfs shell</a:t>
            </a:r>
            <a:endParaRPr lang="en-US" altLang="zh-CN"/>
          </a:p>
          <a:p>
            <a:r>
              <a:rPr lang="en-US" altLang="zh-CN"/>
              <a:t>hadoop fs</a:t>
            </a:r>
            <a:r>
              <a:rPr lang="zh-CN" altLang="en-US"/>
              <a:t>  或者 </a:t>
            </a:r>
            <a:r>
              <a:rPr lang="en-US" altLang="zh-CN"/>
              <a:t>hdfs dfs</a:t>
            </a:r>
            <a:endParaRPr lang="en-US" altLang="zh-CN"/>
          </a:p>
          <a:p>
            <a:r>
              <a:rPr lang="en-US" altLang="zh-CN"/>
              <a:t>hadoop fs –mkdir –p /user/root</a:t>
            </a:r>
            <a:endParaRPr lang="en-US" altLang="zh-CN"/>
          </a:p>
          <a:p>
            <a:pPr lvl="1"/>
            <a:r>
              <a:rPr lang="en-US" altLang="zh-CN"/>
              <a:t>/user</a:t>
            </a:r>
            <a:r>
              <a:rPr lang="zh-CN" altLang="en-US"/>
              <a:t>目录是用户父目录，用户名做子目录，代表用户家目录</a:t>
            </a:r>
            <a:endParaRPr lang="en-US" altLang="zh-CN"/>
          </a:p>
          <a:p>
            <a:pPr lvl="1"/>
            <a:r>
              <a:rPr lang="zh-CN" altLang="en-US"/>
              <a:t>如果使用</a:t>
            </a:r>
            <a:r>
              <a:rPr lang="en-US" altLang="zh-CN"/>
              <a:t>hdfs shell </a:t>
            </a:r>
            <a:r>
              <a:rPr lang="zh-CN" altLang="en-US"/>
              <a:t>缺省</a:t>
            </a:r>
            <a:r>
              <a:rPr lang="en-US" altLang="zh-CN"/>
              <a:t>hdfs</a:t>
            </a:r>
            <a:r>
              <a:rPr lang="zh-CN" altLang="en-US"/>
              <a:t>路径的时候，使用该目录</a:t>
            </a:r>
            <a:endParaRPr lang="en-US" altLang="zh-CN"/>
          </a:p>
          <a:p>
            <a:r>
              <a:rPr lang="en-US" altLang="zh-CN">
                <a:solidFill>
                  <a:srgbClr val="FF0000"/>
                </a:solidFill>
              </a:rPr>
              <a:t>hadoop fs –D dfs.blocksize=1048576 –put hello.txt 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for i in `seq 100000`;do echo “hello$i”&gt;&gt; hello.txt;done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endParaRPr lang="en-US" altLang="zh-CN">
              <a:solidFill>
                <a:srgbClr val="FF0000"/>
              </a:solidFill>
            </a:endParaRPr>
          </a:p>
          <a:p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Hadoop</a:t>
            </a:r>
            <a:endParaRPr lang="en-US" altLang="zh-CN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hangingPunct="1"/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HDFSshell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160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40115" y="1470314"/>
            <a:ext cx="6532215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/>
              <a:t>windows:</a:t>
            </a:r>
            <a:endParaRPr lang="en-US" altLang="zh-CN" sz="2000"/>
          </a:p>
          <a:p>
            <a:r>
              <a:rPr lang="en-US" altLang="zh-CN" sz="2000"/>
              <a:t>1</a:t>
            </a:r>
            <a:r>
              <a:rPr lang="zh-CN" altLang="en-US" sz="2000"/>
              <a:t>，解压</a:t>
            </a:r>
            <a:r>
              <a:rPr lang="en-US" altLang="zh-CN" sz="2000"/>
              <a:t>hadoop</a:t>
            </a:r>
            <a:r>
              <a:rPr lang="zh-CN" altLang="en-US" sz="2000"/>
              <a:t>的</a:t>
            </a:r>
            <a:r>
              <a:rPr lang="en-US" altLang="zh-CN" sz="2000"/>
              <a:t>tar</a:t>
            </a:r>
            <a:r>
              <a:rPr lang="zh-CN" altLang="en-US" sz="2000"/>
              <a:t>包</a:t>
            </a:r>
            <a:endParaRPr lang="en-US" altLang="zh-CN" sz="2000"/>
          </a:p>
          <a:p>
            <a:r>
              <a:rPr lang="en-US" altLang="zh-CN" sz="2000"/>
              <a:t>2</a:t>
            </a:r>
            <a:r>
              <a:rPr lang="zh-CN" altLang="en-US" sz="2000"/>
              <a:t>，设置</a:t>
            </a:r>
            <a:r>
              <a:rPr lang="en-US" altLang="zh-CN" sz="2000"/>
              <a:t>hadoop</a:t>
            </a:r>
            <a:r>
              <a:rPr lang="zh-CN" altLang="en-US" sz="2000"/>
              <a:t>的</a:t>
            </a:r>
            <a:r>
              <a:rPr lang="zh-CN" altLang="en-US" sz="2000">
                <a:solidFill>
                  <a:srgbClr val="FF0000"/>
                </a:solidFill>
              </a:rPr>
              <a:t>环境变量</a:t>
            </a:r>
            <a:endParaRPr lang="en-US" altLang="zh-CN" sz="2000">
              <a:solidFill>
                <a:srgbClr val="FF0000"/>
              </a:solidFill>
            </a:endParaRPr>
          </a:p>
          <a:p>
            <a:pPr lvl="1"/>
            <a:r>
              <a:rPr lang="en-US" altLang="zh-CN" sz="1600">
                <a:solidFill>
                  <a:srgbClr val="FF0000"/>
                </a:solidFill>
              </a:rPr>
              <a:t>HADOOP_USER_NAME  root</a:t>
            </a:r>
            <a:endParaRPr lang="en-US" altLang="zh-CN" sz="1600">
              <a:solidFill>
                <a:srgbClr val="FF0000"/>
              </a:solidFill>
            </a:endParaRPr>
          </a:p>
          <a:p>
            <a:r>
              <a:rPr lang="en-US" altLang="zh-CN" sz="2000"/>
              <a:t>3</a:t>
            </a:r>
            <a:r>
              <a:rPr lang="zh-CN" altLang="en-US" sz="2000"/>
              <a:t>，将</a:t>
            </a:r>
            <a:r>
              <a:rPr lang="en-US" altLang="zh-CN" sz="2000"/>
              <a:t>hadoop</a:t>
            </a:r>
            <a:r>
              <a:rPr lang="zh-CN" altLang="en-US" sz="2000"/>
              <a:t>的插件放到</a:t>
            </a:r>
            <a:r>
              <a:rPr lang="en-US" altLang="zh-CN" sz="2000"/>
              <a:t>eclipse</a:t>
            </a:r>
            <a:r>
              <a:rPr lang="zh-CN" altLang="en-US" sz="2000"/>
              <a:t>的</a:t>
            </a:r>
            <a:r>
              <a:rPr lang="en-US" altLang="zh-CN" sz="2000"/>
              <a:t>plugins</a:t>
            </a:r>
            <a:r>
              <a:rPr lang="zh-CN" altLang="en-US" sz="2000"/>
              <a:t>目录下</a:t>
            </a:r>
            <a:endParaRPr lang="en-US" altLang="zh-CN" sz="2000"/>
          </a:p>
          <a:p>
            <a:r>
              <a:rPr lang="zh-CN" altLang="en-US" sz="2000"/>
              <a:t>*，</a:t>
            </a:r>
            <a:r>
              <a:rPr lang="en-US" altLang="zh-CN" sz="2000"/>
              <a:t>eclipse</a:t>
            </a:r>
            <a:r>
              <a:rPr lang="zh-CN" altLang="en-US" sz="2000"/>
              <a:t>重启，设置</a:t>
            </a:r>
            <a:r>
              <a:rPr lang="en-US" altLang="zh-CN" sz="2000"/>
              <a:t>eclipse</a:t>
            </a:r>
            <a:r>
              <a:rPr lang="zh-CN" altLang="en-US" sz="2000"/>
              <a:t>选项中</a:t>
            </a:r>
            <a:r>
              <a:rPr lang="en-US" altLang="zh-CN" sz="2000"/>
              <a:t>mapreduce</a:t>
            </a:r>
            <a:r>
              <a:rPr lang="zh-CN" altLang="en-US" sz="2000"/>
              <a:t>插件指向上面的路径</a:t>
            </a:r>
            <a:endParaRPr lang="en-US" altLang="zh-CN" sz="2000"/>
          </a:p>
          <a:p>
            <a:r>
              <a:rPr lang="en-US" altLang="zh-CN" sz="2000"/>
              <a:t>4</a:t>
            </a:r>
            <a:r>
              <a:rPr lang="zh-CN" altLang="en-US" sz="2000"/>
              <a:t>，</a:t>
            </a:r>
            <a:r>
              <a:rPr lang="zh-CN" altLang="en-US" sz="2000">
                <a:solidFill>
                  <a:srgbClr val="FF0000"/>
                </a:solidFill>
              </a:rPr>
              <a:t>修改系统用户名为</a:t>
            </a:r>
            <a:r>
              <a:rPr lang="en-US" altLang="zh-CN" sz="2000">
                <a:solidFill>
                  <a:srgbClr val="FF0000"/>
                </a:solidFill>
              </a:rPr>
              <a:t>root</a:t>
            </a:r>
            <a:endParaRPr lang="en-US" altLang="zh-CN" sz="2000">
              <a:solidFill>
                <a:srgbClr val="FF0000"/>
              </a:solidFill>
            </a:endParaRPr>
          </a:p>
          <a:p>
            <a:r>
              <a:rPr lang="en-US" altLang="zh-CN" sz="2000">
                <a:solidFill>
                  <a:srgbClr val="FF0000"/>
                </a:solidFill>
              </a:rPr>
              <a:t>5</a:t>
            </a:r>
            <a:r>
              <a:rPr lang="zh-CN" altLang="en-US" sz="2000">
                <a:solidFill>
                  <a:srgbClr val="FF0000"/>
                </a:solidFill>
              </a:rPr>
              <a:t>，备份部署目录的</a:t>
            </a:r>
            <a:r>
              <a:rPr lang="en-US" altLang="zh-CN" sz="2000">
                <a:solidFill>
                  <a:srgbClr val="FF0000"/>
                </a:solidFill>
              </a:rPr>
              <a:t>bin</a:t>
            </a:r>
            <a:r>
              <a:rPr lang="zh-CN" altLang="en-US" sz="2000">
                <a:solidFill>
                  <a:srgbClr val="FF0000"/>
                </a:solidFill>
              </a:rPr>
              <a:t>目录，将</a:t>
            </a:r>
            <a:r>
              <a:rPr lang="en-US" altLang="zh-CN" sz="2000">
                <a:solidFill>
                  <a:srgbClr val="FF0000"/>
                </a:solidFill>
              </a:rPr>
              <a:t>tools</a:t>
            </a:r>
            <a:r>
              <a:rPr lang="zh-CN" altLang="en-US" sz="2000">
                <a:solidFill>
                  <a:srgbClr val="FF0000"/>
                </a:solidFill>
              </a:rPr>
              <a:t>目录下</a:t>
            </a:r>
            <a:r>
              <a:rPr lang="en-US" altLang="zh-CN" sz="2000">
                <a:solidFill>
                  <a:srgbClr val="FF0000"/>
                </a:solidFill>
              </a:rPr>
              <a:t>bin</a:t>
            </a:r>
            <a:r>
              <a:rPr lang="zh-CN" altLang="en-US" sz="2000">
                <a:solidFill>
                  <a:srgbClr val="FF0000"/>
                </a:solidFill>
              </a:rPr>
              <a:t>目录内容覆盖进去</a:t>
            </a:r>
            <a:endParaRPr lang="en-US" altLang="zh-CN" sz="2000">
              <a:solidFill>
                <a:srgbClr val="FF0000"/>
              </a:solidFill>
            </a:endParaRPr>
          </a:p>
          <a:p>
            <a:pPr lvl="1"/>
            <a:r>
              <a:rPr lang="zh-CN" altLang="en-US" sz="1600">
                <a:solidFill>
                  <a:srgbClr val="FF0000"/>
                </a:solidFill>
              </a:rPr>
              <a:t>将</a:t>
            </a:r>
            <a:r>
              <a:rPr lang="en-US" altLang="zh-CN" sz="1600">
                <a:solidFill>
                  <a:srgbClr val="FF0000"/>
                </a:solidFill>
              </a:rPr>
              <a:t>hadoop.dll </a:t>
            </a:r>
            <a:r>
              <a:rPr lang="zh-CN" altLang="en-US" sz="1600">
                <a:solidFill>
                  <a:srgbClr val="FF0000"/>
                </a:solidFill>
              </a:rPr>
              <a:t>放到 </a:t>
            </a:r>
            <a:r>
              <a:rPr lang="en-US" altLang="zh-CN" sz="1600">
                <a:solidFill>
                  <a:srgbClr val="FF0000"/>
                </a:solidFill>
              </a:rPr>
              <a:t>c:/windows/system32/</a:t>
            </a:r>
            <a:endParaRPr lang="en-US" altLang="zh-CN" sz="1600">
              <a:solidFill>
                <a:srgbClr val="FF0000"/>
              </a:solidFill>
            </a:endParaRPr>
          </a:p>
          <a:p>
            <a:r>
              <a:rPr lang="en-US" altLang="zh-CN" sz="2000"/>
              <a:t>API</a:t>
            </a:r>
            <a:r>
              <a:rPr lang="zh-CN" altLang="en-US" sz="2000"/>
              <a:t>开发：</a:t>
            </a:r>
            <a:endParaRPr lang="en-US" altLang="zh-CN" sz="2000"/>
          </a:p>
          <a:p>
            <a:r>
              <a:rPr lang="en-US" altLang="zh-CN" sz="2000"/>
              <a:t>1</a:t>
            </a:r>
            <a:r>
              <a:rPr lang="zh-CN" altLang="en-US" sz="2000"/>
              <a:t>，新建</a:t>
            </a:r>
            <a:r>
              <a:rPr lang="en-US" altLang="zh-CN" sz="2000"/>
              <a:t>java</a:t>
            </a:r>
            <a:r>
              <a:rPr lang="zh-CN" altLang="en-US" sz="2000"/>
              <a:t>项目</a:t>
            </a:r>
            <a:endParaRPr lang="en-US" altLang="zh-CN" sz="2000"/>
          </a:p>
          <a:p>
            <a:r>
              <a:rPr lang="en-US" altLang="zh-CN" sz="2000"/>
              <a:t>2</a:t>
            </a:r>
            <a:r>
              <a:rPr lang="zh-CN" altLang="en-US" sz="2000"/>
              <a:t>，</a:t>
            </a:r>
            <a:r>
              <a:rPr lang="zh-CN" altLang="en-US" sz="1800"/>
              <a:t>导入</a:t>
            </a:r>
            <a:r>
              <a:rPr lang="en-US" altLang="zh-CN" sz="1800"/>
              <a:t>jar</a:t>
            </a:r>
            <a:r>
              <a:rPr lang="zh-CN" altLang="en-US" sz="1800"/>
              <a:t>包：</a:t>
            </a:r>
            <a:r>
              <a:rPr lang="en-US" altLang="zh-CN" sz="1800"/>
              <a:t>$HADOOP_HOME/share/hadoop/{common,hdfs,tools}</a:t>
            </a:r>
            <a:endParaRPr lang="en-US" altLang="zh-CN" sz="1800"/>
          </a:p>
          <a:p>
            <a:r>
              <a:rPr lang="en-US" altLang="zh-CN" sz="1800"/>
              <a:t>3</a:t>
            </a:r>
            <a:r>
              <a:rPr lang="zh-CN" altLang="en-US" sz="1800"/>
              <a:t>，创建</a:t>
            </a:r>
            <a:r>
              <a:rPr lang="en-US" altLang="zh-CN" sz="1800"/>
              <a:t>conf</a:t>
            </a:r>
            <a:r>
              <a:rPr lang="zh-CN" altLang="en-US" sz="1800"/>
              <a:t>目录，放入集群配置文件：</a:t>
            </a:r>
            <a:r>
              <a:rPr lang="en-US" altLang="zh-CN" sz="1800"/>
              <a:t>core-site.xml,hdfs-site.xml</a:t>
            </a:r>
            <a:r>
              <a:rPr lang="zh-CN" altLang="en-US" sz="1800"/>
              <a:t>并</a:t>
            </a:r>
            <a:r>
              <a:rPr lang="en-US" altLang="zh-CN" sz="1800"/>
              <a:t>source</a:t>
            </a:r>
            <a:endParaRPr lang="en-US" altLang="zh-CN" sz="1800"/>
          </a:p>
          <a:p>
            <a:endParaRPr lang="zh-CN" altLang="en-US" sz="200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大数据  </a:t>
            </a:r>
            <a:r>
              <a:rPr lang="zh-CN" altLang="en-US">
                <a:solidFill>
                  <a:srgbClr val="FF0000"/>
                </a:solidFill>
              </a:rPr>
              <a:t>分布式，并行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Configuration(true|false)</a:t>
            </a:r>
            <a:endParaRPr lang="en-US" altLang="zh-CN"/>
          </a:p>
          <a:p>
            <a:pPr lvl="1"/>
            <a:r>
              <a:rPr lang="en-US" altLang="zh-CN"/>
              <a:t>conf.set(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FileSystem</a:t>
            </a:r>
            <a:endParaRPr lang="en-US" altLang="zh-CN"/>
          </a:p>
          <a:p>
            <a:pPr lvl="1"/>
            <a:r>
              <a:rPr lang="en-US" altLang="zh-CN"/>
              <a:t>FSdatainputstream  </a:t>
            </a:r>
            <a:r>
              <a:rPr lang="zh-CN" altLang="en-US"/>
              <a:t>面向程序</a:t>
            </a:r>
            <a:endParaRPr lang="en-US" altLang="zh-CN"/>
          </a:p>
          <a:p>
            <a:pPr lvl="1"/>
            <a:r>
              <a:rPr lang="en-US" altLang="zh-CN"/>
              <a:t>FSdataoutputstream</a:t>
            </a:r>
            <a:endParaRPr lang="en-US" altLang="zh-CN"/>
          </a:p>
          <a:p>
            <a:pPr lvl="1"/>
            <a:r>
              <a:rPr lang="en-US" altLang="zh-CN"/>
              <a:t>FileStatus</a:t>
            </a:r>
            <a:endParaRPr lang="en-US" altLang="zh-CN"/>
          </a:p>
          <a:p>
            <a:pPr lvl="1"/>
            <a:r>
              <a:rPr lang="en-US" altLang="zh-CN"/>
              <a:t>FsStatus</a:t>
            </a:r>
            <a:endParaRPr lang="en-US" altLang="zh-CN"/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blocklocation</a:t>
            </a:r>
            <a:endParaRPr lang="en-US" altLang="zh-CN">
              <a:solidFill>
                <a:srgbClr val="FF0000"/>
              </a:solidFill>
            </a:endParaRPr>
          </a:p>
          <a:p>
            <a:pPr lvl="2"/>
            <a:r>
              <a:rPr lang="zh-CN" altLang="en-US">
                <a:solidFill>
                  <a:srgbClr val="FF0000"/>
                </a:solidFill>
              </a:rPr>
              <a:t>偏移量</a:t>
            </a:r>
            <a:endParaRPr lang="en-US" altLang="zh-CN">
              <a:solidFill>
                <a:srgbClr val="FF0000"/>
              </a:solidFill>
            </a:endParaRPr>
          </a:p>
          <a:p>
            <a:pPr lvl="2"/>
            <a:r>
              <a:rPr lang="zh-CN" altLang="en-US">
                <a:solidFill>
                  <a:srgbClr val="FF0000"/>
                </a:solidFill>
              </a:rPr>
              <a:t>位置    ：</a:t>
            </a:r>
            <a:r>
              <a:rPr lang="en-US" altLang="zh-CN">
                <a:solidFill>
                  <a:srgbClr val="FF0000"/>
                </a:solidFill>
              </a:rPr>
              <a:t>block</a:t>
            </a:r>
            <a:r>
              <a:rPr lang="zh-CN" altLang="en-US">
                <a:solidFill>
                  <a:srgbClr val="FF0000"/>
                </a:solidFill>
              </a:rPr>
              <a:t>副本位置信息</a:t>
            </a:r>
            <a:endParaRPr lang="en-US" altLang="zh-CN">
              <a:solidFill>
                <a:srgbClr val="FF0000"/>
              </a:solidFill>
            </a:endParaRPr>
          </a:p>
          <a:p>
            <a:pPr lvl="2"/>
            <a:r>
              <a:rPr lang="zh-CN" altLang="en-US">
                <a:solidFill>
                  <a:srgbClr val="FF0000"/>
                </a:solidFill>
              </a:rPr>
              <a:t>大小</a:t>
            </a:r>
            <a:endParaRPr lang="en-US" altLang="zh-CN">
              <a:solidFill>
                <a:srgbClr val="FF0000"/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1200">
              <a:solidFill>
                <a:srgbClr val="FF0000"/>
              </a:solidFill>
            </a:endParaRPr>
          </a:p>
          <a:p>
            <a:r>
              <a:rPr lang="zh-CN" altLang="en-US" sz="1800">
                <a:solidFill>
                  <a:srgbClr val="FF0000"/>
                </a:solidFill>
              </a:rPr>
              <a:t>参考：不用实现</a:t>
            </a:r>
            <a:endParaRPr lang="en-US" altLang="zh-CN" sz="1800">
              <a:solidFill>
                <a:srgbClr val="FF0000"/>
              </a:solidFill>
            </a:endParaRPr>
          </a:p>
          <a:p>
            <a:r>
              <a:rPr lang="zh-CN" altLang="en-US" sz="2000">
                <a:solidFill>
                  <a:srgbClr val="FF0000"/>
                </a:solidFill>
              </a:rPr>
              <a:t>修改 主机名和</a:t>
            </a:r>
            <a:r>
              <a:rPr lang="en-US" altLang="zh-CN" sz="2000">
                <a:solidFill>
                  <a:srgbClr val="FF0000"/>
                </a:solidFill>
              </a:rPr>
              <a:t>ip</a:t>
            </a:r>
            <a:r>
              <a:rPr lang="zh-CN" altLang="en-US" sz="2000">
                <a:solidFill>
                  <a:srgbClr val="FF0000"/>
                </a:solidFill>
              </a:rPr>
              <a:t>的脚本</a:t>
            </a:r>
            <a:endParaRPr lang="en-US" altLang="zh-CN" sz="2000">
              <a:solidFill>
                <a:srgbClr val="FF0000"/>
              </a:solidFill>
            </a:endParaRPr>
          </a:p>
          <a:p>
            <a:endParaRPr lang="en-US" altLang="zh-CN" sz="1200">
              <a:solidFill>
                <a:srgbClr val="FF0000"/>
              </a:solidFill>
            </a:endParaRPr>
          </a:p>
          <a:p>
            <a:r>
              <a:rPr lang="en-US" altLang="zh-CN" sz="1200">
                <a:solidFill>
                  <a:srgbClr val="FF0000"/>
                </a:solidFill>
              </a:rPr>
              <a:t>sed -i "s/\(HOSTNAME=\).*/\1node0$1/gi" /etc/sysconfig/network</a:t>
            </a:r>
            <a:endParaRPr lang="en-US" altLang="zh-CN" sz="1200">
              <a:solidFill>
                <a:srgbClr val="FF0000"/>
              </a:solidFill>
            </a:endParaRPr>
          </a:p>
          <a:p>
            <a:r>
              <a:rPr lang="en-US" altLang="zh-CN" sz="1200">
                <a:solidFill>
                  <a:srgbClr val="FF0000"/>
                </a:solidFill>
              </a:rPr>
              <a:t>sed -i "s/\(IPADDR=\([1-9]\+[0-9]\?\.\)\{3\}\).*/\11$1/gi" /etc/sysconfig/network-scripts/ifcfg-eth0</a:t>
            </a:r>
            <a:endParaRPr lang="en-US" altLang="zh-CN" sz="1200">
              <a:solidFill>
                <a:srgbClr val="FF0000"/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集群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并行：提升速度的关键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分布式运行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计算与数据在一起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计算向数据移动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分布式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分而治之：并行计算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计算向数据移动</a:t>
            </a:r>
            <a:endParaRPr lang="en-US" altLang="zh-CN">
              <a:solidFill>
                <a:srgbClr val="FF0000"/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60</a:t>
            </a:r>
            <a:r>
              <a:rPr lang="zh-CN" altLang="en-US"/>
              <a:t>年代到现在，之一秒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CPU  </a:t>
            </a:r>
            <a:r>
              <a:rPr lang="zh-CN" altLang="en-US"/>
              <a:t>内存</a:t>
            </a:r>
            <a:endParaRPr lang="en-US" altLang="zh-CN"/>
          </a:p>
          <a:p>
            <a:r>
              <a:rPr lang="zh-CN" altLang="en-US"/>
              <a:t>寄存器</a:t>
            </a:r>
            <a:endParaRPr lang="en-US" altLang="zh-CN"/>
          </a:p>
          <a:p>
            <a:r>
              <a:rPr lang="en-US" altLang="zh-CN"/>
              <a:t>3GHZ</a:t>
            </a:r>
            <a:endParaRPr lang="en-US" altLang="zh-CN"/>
          </a:p>
          <a:p>
            <a:r>
              <a:rPr lang="en-US" altLang="zh-CN"/>
              <a:t>3000  000 000 </a:t>
            </a:r>
            <a:r>
              <a:rPr lang="zh-CN" altLang="en-US"/>
              <a:t> 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pt新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ppt新模板</Template>
  <TotalTime>0</TotalTime>
  <Words>10644</Words>
  <Application>WPS 演示</Application>
  <PresentationFormat>信纸(8.5x11 英寸)</PresentationFormat>
  <Paragraphs>862</Paragraphs>
  <Slides>67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67</vt:i4>
      </vt:variant>
    </vt:vector>
  </HeadingPairs>
  <TitlesOfParts>
    <vt:vector size="75" baseType="lpstr">
      <vt:lpstr>Arial</vt:lpstr>
      <vt:lpstr>宋体</vt:lpstr>
      <vt:lpstr>Wingdings</vt:lpstr>
      <vt:lpstr>Trebuchet MS</vt:lpstr>
      <vt:lpstr>微软雅黑</vt:lpstr>
      <vt:lpstr>Arial Unicode MS</vt:lpstr>
      <vt:lpstr>Times New Roman</vt:lpstr>
      <vt:lpstr>ppt新模板</vt:lpstr>
      <vt:lpstr>分布式云平台HADOOP</vt:lpstr>
      <vt:lpstr>PowerPoint 演示文稿</vt:lpstr>
      <vt:lpstr>需求：能  不能</vt:lpstr>
      <vt:lpstr>I/O 500M   30分钟 30  1小时</vt:lpstr>
      <vt:lpstr>I/O 500MB   30分钟 30  1小时</vt:lpstr>
      <vt:lpstr>2000台  2秒  100MB  bit  5秒  2秒  10秒  3 10</vt:lpstr>
      <vt:lpstr>集群</vt:lpstr>
      <vt:lpstr>PowerPoint 演示文稿</vt:lpstr>
      <vt:lpstr>60年代到现在，之一秒</vt:lpstr>
      <vt:lpstr>Hadoop</vt:lpstr>
      <vt:lpstr>Hadoop</vt:lpstr>
      <vt:lpstr>Hadoop</vt:lpstr>
      <vt:lpstr>Hadoop</vt:lpstr>
      <vt:lpstr>Hadoop</vt:lpstr>
      <vt:lpstr>Hadoop-HDFS</vt:lpstr>
      <vt:lpstr>Hadoop</vt:lpstr>
      <vt:lpstr>Hadoop</vt:lpstr>
      <vt:lpstr>Hadoop</vt:lpstr>
      <vt:lpstr>Hadoop</vt:lpstr>
      <vt:lpstr>Hadoop</vt:lpstr>
      <vt:lpstr>Hadoop</vt:lpstr>
      <vt:lpstr>Hadoop   SAP  HANA 关系型 2T</vt:lpstr>
      <vt:lpstr>Hadoop</vt:lpstr>
      <vt:lpstr>Hadoop</vt:lpstr>
      <vt:lpstr>Hadoop</vt:lpstr>
      <vt:lpstr>Hadoop</vt:lpstr>
      <vt:lpstr>Hadoop</vt:lpstr>
      <vt:lpstr>PowerPoint 演示文稿</vt:lpstr>
      <vt:lpstr>Hadoop</vt:lpstr>
      <vt:lpstr>PowerPoint 演示文稿</vt:lpstr>
      <vt:lpstr>Hadoop</vt:lpstr>
      <vt:lpstr>Hadoop</vt:lpstr>
      <vt:lpstr>hadoop - hdfs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hdfs 安装：</vt:lpstr>
      <vt:lpstr>PowerPoint 演示文稿</vt:lpstr>
      <vt:lpstr>PowerPoint 演示文稿</vt:lpstr>
      <vt:lpstr>PowerPoint 演示文稿</vt:lpstr>
      <vt:lpstr>PowerPoint 演示文稿</vt:lpstr>
      <vt:lpstr>完全分布式：</vt:lpstr>
      <vt:lpstr>完全分布式：【在所有节点同步】</vt:lpstr>
      <vt:lpstr>PowerPoint 演示文稿</vt:lpstr>
      <vt:lpstr>PowerPoint 演示文稿</vt:lpstr>
      <vt:lpstr>PowerPoint 演示文稿</vt:lpstr>
      <vt:lpstr>Hadoop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Hadoop</vt:lpstr>
      <vt:lpstr>PowerPoint 演示文稿</vt:lpstr>
      <vt:lpstr>大数据  分布式，并行</vt:lpstr>
      <vt:lpstr>PowerPoint 演示文稿</vt:lpstr>
    </vt:vector>
  </TitlesOfParts>
  <Company>Global Intelligence Alliance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Creating System Analysis</dc:title>
  <dc:creator>Jessie Wang</dc:creator>
  <cp:lastModifiedBy>滚雪球</cp:lastModifiedBy>
  <cp:revision>1729</cp:revision>
  <dcterms:created xsi:type="dcterms:W3CDTF">2007-09-26T12:04:00Z</dcterms:created>
  <dcterms:modified xsi:type="dcterms:W3CDTF">2019-12-19T01:47:20Z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