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2" r:id="rId3"/>
    <p:sldId id="372" r:id="rId4"/>
    <p:sldId id="373" r:id="rId5"/>
    <p:sldId id="374" r:id="rId6"/>
    <p:sldId id="386" r:id="rId7"/>
    <p:sldId id="375" r:id="rId8"/>
    <p:sldId id="376" r:id="rId9"/>
    <p:sldId id="377" r:id="rId10"/>
    <p:sldId id="390" r:id="rId11"/>
    <p:sldId id="392" r:id="rId12"/>
    <p:sldId id="378" r:id="rId13"/>
    <p:sldId id="387" r:id="rId14"/>
    <p:sldId id="380" r:id="rId15"/>
    <p:sldId id="381" r:id="rId16"/>
    <p:sldId id="382" r:id="rId17"/>
    <p:sldId id="383" r:id="rId18"/>
    <p:sldId id="388" r:id="rId19"/>
    <p:sldId id="393" r:id="rId20"/>
    <p:sldId id="384" r:id="rId21"/>
    <p:sldId id="385" r:id="rId22"/>
    <p:sldId id="389" r:id="rId23"/>
    <p:sldId id="394" r:id="rId24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72"/>
            <p14:sldId id="374"/>
            <p14:sldId id="386"/>
            <p14:sldId id="375"/>
            <p14:sldId id="376"/>
            <p14:sldId id="377"/>
            <p14:sldId id="390"/>
            <p14:sldId id="392"/>
            <p14:sldId id="378"/>
            <p14:sldId id="387"/>
            <p14:sldId id="380"/>
            <p14:sldId id="381"/>
            <p14:sldId id="382"/>
            <p14:sldId id="383"/>
            <p14:sldId id="388"/>
            <p14:sldId id="393"/>
            <p14:sldId id="384"/>
            <p14:sldId id="385"/>
            <p14:sldId id="389"/>
            <p14:sldId id="394"/>
            <p14:sldId id="373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2" autoAdjust="0"/>
    <p:restoredTop sz="94424" autoAdjust="0"/>
  </p:normalViewPr>
  <p:slideViewPr>
    <p:cSldViewPr>
      <p:cViewPr varScale="1">
        <p:scale>
          <a:sx n="94" d="100"/>
          <a:sy n="94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62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432644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12352" y="4237762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1182192" y="3137968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395536" y="5517232"/>
            <a:ext cx="7992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3"/>
          <p:cNvSpPr/>
          <p:nvPr/>
        </p:nvSpPr>
        <p:spPr>
          <a:xfrm>
            <a:off x="6912352" y="3137968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 4"/>
          <p:cNvSpPr/>
          <p:nvPr/>
        </p:nvSpPr>
        <p:spPr>
          <a:xfrm>
            <a:off x="8388424" y="3717032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 2.0  Federation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881" y="1580911"/>
            <a:ext cx="7416800" cy="463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在思考和讨论的时候</a:t>
            </a:r>
            <a:endParaRPr lang="en-US" altLang="zh-CN"/>
          </a:p>
          <a:p>
            <a:pPr lvl="1"/>
            <a:r>
              <a:rPr lang="zh-CN" altLang="en-US"/>
              <a:t>一定要确定是</a:t>
            </a:r>
            <a:r>
              <a:rPr lang="en-US" altLang="zh-CN">
                <a:solidFill>
                  <a:srgbClr val="FF0000"/>
                </a:solidFill>
              </a:rPr>
              <a:t>HA</a:t>
            </a:r>
            <a:r>
              <a:rPr lang="en-US" altLang="zh-CN"/>
              <a:t>  </a:t>
            </a:r>
            <a:r>
              <a:rPr lang="zh-CN" altLang="en-US"/>
              <a:t>还是 </a:t>
            </a:r>
            <a:r>
              <a:rPr lang="en-US" altLang="zh-CN">
                <a:solidFill>
                  <a:srgbClr val="FF0000"/>
                </a:solidFill>
              </a:rPr>
              <a:t>Federation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6" y="1000125"/>
          <a:ext cx="8762586" cy="202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756"/>
                <a:gridCol w="858635"/>
                <a:gridCol w="789904"/>
                <a:gridCol w="799733"/>
                <a:gridCol w="636457"/>
                <a:gridCol w="1235751"/>
                <a:gridCol w="3325350"/>
              </a:tblGrid>
              <a:tr h="484659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ZKFC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&lt;name&gt;dfs.nameservices&lt;/name&gt;</a:t>
            </a:r>
            <a:endParaRPr lang="en-US" altLang="zh-CN" sz="1200"/>
          </a:p>
          <a:p>
            <a:r>
              <a:rPr lang="en-US" altLang="zh-CN" sz="1200"/>
              <a:t>  &lt;value&gt;mycluster&lt;/value&gt;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&lt;name&gt;dfs.ha.namenodes.mycluster&lt;/name&gt;</a:t>
            </a:r>
            <a:endParaRPr lang="en-US" altLang="zh-CN" sz="1200"/>
          </a:p>
          <a:p>
            <a:r>
              <a:rPr lang="en-US" altLang="zh-CN" sz="1200"/>
              <a:t>  &lt;value&gt;nn1,nn2&lt;/value&gt;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&lt;name&gt;dfs.namenode.rpc-address.mycluster.nn1&lt;/name&gt;</a:t>
            </a:r>
            <a:endParaRPr lang="en-US" altLang="zh-CN" sz="1200"/>
          </a:p>
          <a:p>
            <a:r>
              <a:rPr lang="en-US" altLang="zh-CN" sz="1200"/>
              <a:t>  &lt;value&gt;</a:t>
            </a:r>
            <a:r>
              <a:rPr lang="en-US" altLang="zh-CN" sz="1200">
                <a:solidFill>
                  <a:srgbClr val="FF0000"/>
                </a:solidFill>
              </a:rPr>
              <a:t>node01</a:t>
            </a:r>
            <a:r>
              <a:rPr lang="en-US" altLang="zh-CN" sz="1200"/>
              <a:t>:8020&lt;/value&gt;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&lt;name&gt;dfs.namenode.rpc-address.mycluster.nn2&lt;/name&gt;</a:t>
            </a:r>
            <a:endParaRPr lang="en-US" altLang="zh-CN" sz="1200"/>
          </a:p>
          <a:p>
            <a:r>
              <a:rPr lang="en-US" altLang="zh-CN" sz="1200"/>
              <a:t>  &lt;value&gt;node02:8020&lt;/value&gt;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&lt;name&gt;dfs.namenode.http-address.mycluster.nn1&lt;/name&gt;</a:t>
            </a:r>
            <a:endParaRPr lang="en-US" altLang="zh-CN" sz="1200"/>
          </a:p>
          <a:p>
            <a:r>
              <a:rPr lang="en-US" altLang="zh-CN" sz="1200"/>
              <a:t>  &lt;value&gt;node01:50070&lt;/value&gt;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&lt;name&gt;dfs.namenode.http-address.mycluster.nn2&lt;/name&gt;</a:t>
            </a:r>
            <a:endParaRPr lang="en-US" altLang="zh-CN" sz="1200"/>
          </a:p>
          <a:p>
            <a:r>
              <a:rPr lang="en-US" altLang="zh-CN" sz="1200"/>
              <a:t>  &lt;value&gt;node02:50070&lt;/value&gt;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109676" cy="5073427"/>
          </a:xfrm>
        </p:spPr>
        <p:txBody>
          <a:bodyPr/>
          <a:lstStyle/>
          <a:p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&lt;property&gt;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&lt;name&gt;dfs.namenode.shared.edits.dir&lt;/name&gt;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&lt;value&gt;qjournal://node01:8485;node02:8485;node03:8485/mycluster&lt;/value&gt;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&lt;/property&gt;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&lt;name&gt;dfs.journalnode.edits.dir&lt;/name&gt;</a:t>
            </a:r>
            <a:endParaRPr lang="en-US" altLang="zh-CN" sz="1200"/>
          </a:p>
          <a:p>
            <a:r>
              <a:rPr lang="en-US" altLang="zh-CN" sz="1200"/>
              <a:t>  &lt;value&gt;/var/sxt/hadoop/ha/jn&lt;/value&gt;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&lt;name&gt;dfs.client.failover.proxy.provider.mycluster&lt;/name&gt;</a:t>
            </a:r>
            <a:endParaRPr lang="en-US" altLang="zh-CN" sz="1200"/>
          </a:p>
          <a:p>
            <a:r>
              <a:rPr lang="en-US" altLang="zh-CN" sz="1200"/>
              <a:t>  &lt;value&gt;org.apache.hadoop.hdfs.server.namenode.ha.ConfiguredFailoverProxyProvider&lt;/value&gt;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&lt;name&gt;dfs.ha.fencing.methods&lt;/name&gt;</a:t>
            </a:r>
            <a:endParaRPr lang="en-US" altLang="zh-CN" sz="1200"/>
          </a:p>
          <a:p>
            <a:r>
              <a:rPr lang="en-US" altLang="zh-CN" sz="1200"/>
              <a:t>  &lt;value&gt;sshfence&lt;/value&gt;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en-US" altLang="zh-CN" sz="1200"/>
          </a:p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&lt;name&gt;dfs.ha.fencing.ssh.private-key-files&lt;/name&gt;</a:t>
            </a:r>
            <a:endParaRPr lang="en-US" altLang="zh-CN" sz="1200"/>
          </a:p>
          <a:p>
            <a:r>
              <a:rPr lang="en-US" altLang="zh-CN" sz="1200"/>
              <a:t>  &lt;value</a:t>
            </a:r>
            <a:r>
              <a:rPr lang="en-US" altLang="zh-CN" sz="1200">
                <a:solidFill>
                  <a:srgbClr val="FF0000"/>
                </a:solidFill>
              </a:rPr>
              <a:t>&gt;/root/.ssh/id_dsa&lt;</a:t>
            </a:r>
            <a:r>
              <a:rPr lang="en-US" altLang="zh-CN" sz="1200"/>
              <a:t>/value&gt;</a:t>
            </a:r>
            <a:endParaRPr lang="en-US" altLang="zh-CN" sz="1200"/>
          </a:p>
          <a:p>
            <a:r>
              <a:rPr lang="en-US" altLang="zh-CN" sz="1200"/>
              <a:t>&lt;/property&gt;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&lt;property&gt;</a:t>
            </a:r>
            <a:endParaRPr lang="en-US" altLang="zh-CN" sz="1200"/>
          </a:p>
          <a:p>
            <a:r>
              <a:rPr lang="en-US" altLang="zh-CN" sz="1200"/>
              <a:t>   &lt;name&gt;dfs.ha.automatic-failover.enabled&lt;/name&gt;</a:t>
            </a:r>
            <a:endParaRPr lang="en-US" altLang="zh-CN" sz="1200"/>
          </a:p>
          <a:p>
            <a:r>
              <a:rPr lang="en-US" altLang="zh-CN" sz="1200"/>
              <a:t>   &lt;value&gt;</a:t>
            </a:r>
            <a:r>
              <a:rPr lang="en-US" altLang="zh-CN" sz="1200">
                <a:solidFill>
                  <a:srgbClr val="FF0000"/>
                </a:solidFill>
              </a:rPr>
              <a:t>true</a:t>
            </a:r>
            <a:r>
              <a:rPr lang="en-US" altLang="zh-CN" sz="1200"/>
              <a:t>&lt;/value&gt;</a:t>
            </a:r>
            <a:endParaRPr lang="en-US" altLang="zh-CN" sz="1200"/>
          </a:p>
          <a:p>
            <a:r>
              <a:rPr lang="en-US" altLang="zh-CN" sz="1200"/>
              <a:t> &lt;/property&gt;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core-site.xml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>
                <a:solidFill>
                  <a:srgbClr val="FF0000"/>
                </a:solidFill>
              </a:rPr>
              <a:t>******</a:t>
            </a:r>
            <a:r>
              <a:rPr lang="en-US" altLang="zh-CN" sz="1600">
                <a:solidFill>
                  <a:srgbClr val="FF0000"/>
                </a:solidFill>
              </a:rPr>
              <a:t>core-site.xml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注意：</a:t>
            </a:r>
            <a:r>
              <a:rPr lang="en-US" altLang="zh-CN" sz="1600">
                <a:solidFill>
                  <a:srgbClr val="FF0000"/>
                </a:solidFill>
              </a:rPr>
              <a:t>hadoop.tmp.dir</a:t>
            </a:r>
            <a:r>
              <a:rPr lang="zh-CN" altLang="en-US" sz="1600">
                <a:solidFill>
                  <a:srgbClr val="FF0000"/>
                </a:solidFill>
              </a:rPr>
              <a:t>的配置要变更：</a:t>
            </a:r>
            <a:r>
              <a:rPr lang="en-US" altLang="zh-CN" sz="1600">
                <a:solidFill>
                  <a:srgbClr val="FF0000"/>
                </a:solidFill>
              </a:rPr>
              <a:t>/var/sxt/hadoop-2.6/ha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 &lt;property&gt;</a:t>
            </a:r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  &lt;name&gt;fs.defaultFS&lt;/name&gt;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  &lt;value&gt;hdfs://mycluster&lt;/value&gt;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&lt;/property&gt;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&lt;property&gt;</a:t>
            </a:r>
            <a:endParaRPr lang="en-US" altLang="zh-CN" sz="1600"/>
          </a:p>
          <a:p>
            <a:r>
              <a:rPr lang="en-US" altLang="zh-CN" sz="1600"/>
              <a:t>   &lt;name&gt;ha.zookeeper.quorum&lt;/name&gt;</a:t>
            </a:r>
            <a:endParaRPr lang="en-US" altLang="zh-CN" sz="1600"/>
          </a:p>
          <a:p>
            <a:r>
              <a:rPr lang="en-US" altLang="zh-CN" sz="1600"/>
              <a:t>   &lt;value&gt;node02:2181,node03:2181,node04:2181&lt;/value&gt;</a:t>
            </a:r>
            <a:endParaRPr lang="en-US" altLang="zh-CN" sz="1600"/>
          </a:p>
          <a:p>
            <a:r>
              <a:rPr lang="en-US" altLang="zh-CN" sz="1600"/>
              <a:t> &lt;/property&gt;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>
                <a:solidFill>
                  <a:srgbClr val="FF0000"/>
                </a:solidFill>
              </a:rPr>
              <a:t>客户端开发，保证</a:t>
            </a:r>
            <a:r>
              <a:rPr lang="en-US" altLang="zh-CN" sz="1600">
                <a:solidFill>
                  <a:srgbClr val="FF0000"/>
                </a:solidFill>
              </a:rPr>
              <a:t>core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hdfs-site.xml</a:t>
            </a:r>
            <a:r>
              <a:rPr lang="zh-CN" altLang="en-US" sz="1600">
                <a:solidFill>
                  <a:srgbClr val="FF0000"/>
                </a:solidFill>
              </a:rPr>
              <a:t>都被客户端加载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system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FF0000"/>
                </a:solidFill>
              </a:rPr>
              <a:t>ssh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Hadoop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  <a:endParaRPr lang="en-US" altLang="zh-CN" sz="2000"/>
          </a:p>
          <a:p>
            <a:pPr lvl="1"/>
            <a:r>
              <a:rPr lang="en-US" altLang="zh-CN" sz="1800"/>
              <a:t>ha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hdfs</a:t>
            </a:r>
            <a:r>
              <a:rPr lang="zh-CN" altLang="en-US" sz="1600"/>
              <a:t>：</a:t>
            </a:r>
            <a:endParaRPr lang="en-US" altLang="zh-CN" sz="1600"/>
          </a:p>
          <a:p>
            <a:pPr lvl="3"/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nameservice</a:t>
            </a:r>
            <a:r>
              <a:rPr lang="zh-CN" altLang="en-US" sz="1400"/>
              <a:t>。。。。</a:t>
            </a:r>
            <a:endParaRPr lang="en-US" altLang="zh-CN" sz="1400"/>
          </a:p>
          <a:p>
            <a:pPr lvl="3"/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jn</a:t>
            </a:r>
            <a:endParaRPr lang="en-US" altLang="zh-CN" sz="1400"/>
          </a:p>
          <a:p>
            <a:pPr lvl="3"/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failover</a:t>
            </a:r>
            <a:endParaRPr lang="en-US" altLang="zh-CN" sz="1400"/>
          </a:p>
          <a:p>
            <a:pPr lvl="3"/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auto 》 true</a:t>
            </a:r>
            <a:endParaRPr lang="en-US" altLang="zh-CN" sz="1400"/>
          </a:p>
          <a:p>
            <a:pPr lvl="2"/>
            <a:r>
              <a:rPr lang="en-US" altLang="zh-CN" sz="1600"/>
              <a:t>core</a:t>
            </a:r>
            <a:endParaRPr lang="en-US" altLang="zh-CN" sz="1600"/>
          </a:p>
          <a:p>
            <a:pPr lvl="3"/>
            <a:r>
              <a:rPr lang="en-US" altLang="zh-CN" sz="1400"/>
              <a:t>fs</a:t>
            </a:r>
            <a:r>
              <a:rPr lang="zh-CN" altLang="en-US" sz="1400"/>
              <a:t>：</a:t>
            </a:r>
            <a:r>
              <a:rPr lang="en-US" altLang="zh-CN" sz="1400"/>
              <a:t>nameservice</a:t>
            </a:r>
            <a:endParaRPr lang="en-US" altLang="zh-CN" sz="1400"/>
          </a:p>
          <a:p>
            <a:pPr lvl="3"/>
            <a:r>
              <a:rPr lang="en-US" altLang="zh-CN" sz="1400"/>
              <a:t>zk</a:t>
            </a:r>
            <a:r>
              <a:rPr lang="zh-CN" altLang="en-US" sz="1400"/>
              <a:t>：</a:t>
            </a:r>
            <a:endParaRPr lang="en-US" altLang="zh-CN" sz="14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zookeeper start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jn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format</a:t>
            </a:r>
            <a:r>
              <a:rPr lang="zh-CN" altLang="en-US" sz="2000"/>
              <a:t>，</a:t>
            </a:r>
            <a:r>
              <a:rPr lang="en-US" altLang="zh-CN" sz="2000"/>
              <a:t>start</a:t>
            </a:r>
            <a:r>
              <a:rPr lang="zh-CN" altLang="en-US" sz="2000"/>
              <a:t>，另一台：同步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formatZK</a:t>
            </a:r>
            <a:endParaRPr lang="en-US" altLang="zh-CN" sz="2000"/>
          </a:p>
          <a:p>
            <a:r>
              <a:rPr lang="en-US" altLang="zh-CN" sz="2000"/>
              <a:t>6</a:t>
            </a:r>
            <a:r>
              <a:rPr lang="zh-CN" altLang="en-US" sz="2000"/>
              <a:t>，</a:t>
            </a:r>
            <a:r>
              <a:rPr lang="en-US" altLang="zh-CN" sz="2000"/>
              <a:t>start-dfs.sh</a:t>
            </a:r>
            <a:endParaRPr lang="en-US" altLang="zh-CN" sz="2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1,zookeeper(</a:t>
            </a:r>
            <a:r>
              <a:rPr lang="zh-CN" altLang="en-US"/>
              <a:t>配置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conf/zoo.cfg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dataDir=/var/sxt/zk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/>
              <a:t>server.1=node02:2888:3888</a:t>
            </a:r>
            <a:endParaRPr lang="en-US" altLang="zh-CN"/>
          </a:p>
          <a:p>
            <a:pPr lvl="2"/>
            <a:r>
              <a:rPr lang="en-US" altLang="zh-CN"/>
              <a:t>server.2=node03:2888:3888</a:t>
            </a:r>
            <a:endParaRPr lang="en-US" altLang="zh-CN"/>
          </a:p>
          <a:p>
            <a:pPr lvl="2"/>
            <a:r>
              <a:rPr lang="en-US" altLang="zh-CN"/>
              <a:t>server.3=node04:2888:3888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/var/sxt/zk</a:t>
            </a:r>
            <a:endParaRPr lang="en-US" altLang="zh-CN"/>
          </a:p>
          <a:p>
            <a:pPr lvl="2"/>
            <a:r>
              <a:rPr lang="en-US" altLang="zh-CN"/>
              <a:t>echo 1 &gt; myid   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数字根据节点规划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2.0产生背景</a:t>
            </a:r>
            <a:endParaRPr lang="en-US" altLang="zh-CN" b="1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1.0中HDFS和MapReduce在高可用、扩展性等方面存在问题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HDFS存在的问题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NameNode单点故障，难以应用于在线场景    HA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NameNode压力过大，且内存受限，影扩展性   F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MapReduce存在的问题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响系统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JobTracker访问压力大，影响系统扩展性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难以支持除MapReduce之外的计算框架，比如Spark、Storm等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配置文件</a:t>
            </a:r>
            <a:r>
              <a:rPr lang="en-US" altLang="zh-CN" sz="2000"/>
              <a:t>:</a:t>
            </a:r>
            <a:r>
              <a:rPr lang="zh-CN" altLang="en-US" sz="2000">
                <a:solidFill>
                  <a:srgbClr val="FF0000"/>
                </a:solidFill>
              </a:rPr>
              <a:t>集群中要同步！！！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zookeepr</a:t>
            </a:r>
            <a:r>
              <a:rPr lang="zh-CN" altLang="en-US" sz="2000"/>
              <a:t>配置</a:t>
            </a:r>
            <a:endParaRPr lang="en-US" altLang="zh-CN" sz="2000"/>
          </a:p>
          <a:p>
            <a:r>
              <a:rPr lang="zh-CN" altLang="en-US" sz="2000">
                <a:solidFill>
                  <a:srgbClr val="00B0F0"/>
                </a:solidFill>
              </a:rPr>
              <a:t>启动</a:t>
            </a:r>
            <a:r>
              <a:rPr lang="en-US" altLang="zh-CN" sz="2000">
                <a:solidFill>
                  <a:srgbClr val="00B0F0"/>
                </a:solidFill>
              </a:rPr>
              <a:t>zookeeper</a:t>
            </a:r>
            <a:r>
              <a:rPr lang="zh-CN" altLang="en-US" sz="2000">
                <a:solidFill>
                  <a:srgbClr val="00B0F0"/>
                </a:solidFill>
              </a:rPr>
              <a:t>集群</a:t>
            </a:r>
            <a:endParaRPr lang="en-US" altLang="zh-CN" sz="2000">
              <a:solidFill>
                <a:srgbClr val="00B0F0"/>
              </a:solidFill>
            </a:endParaRPr>
          </a:p>
          <a:p>
            <a:pPr lvl="1"/>
            <a:r>
              <a:rPr lang="en-US" altLang="zh-CN" sz="1800">
                <a:solidFill>
                  <a:srgbClr val="00B0F0"/>
                </a:solidFill>
              </a:rPr>
              <a:t>zkServer.sh start   ||   zkServer.sh status</a:t>
            </a:r>
            <a:endParaRPr lang="en-US" altLang="zh-CN" sz="1800">
              <a:solidFill>
                <a:srgbClr val="00B0F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hadoop-daemon.sh start journalnode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第一台</a:t>
            </a:r>
            <a:r>
              <a:rPr lang="en-US" altLang="zh-CN" sz="1800">
                <a:solidFill>
                  <a:srgbClr val="FF0000"/>
                </a:solidFill>
              </a:rPr>
              <a:t>NN</a:t>
            </a:r>
            <a:r>
              <a:rPr lang="zh-CN" altLang="en-US" sz="1800">
                <a:solidFill>
                  <a:srgbClr val="FF0000"/>
                </a:solidFill>
              </a:rPr>
              <a:t>：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hdfs namenode –format</a:t>
            </a:r>
            <a:endParaRPr lang="en-US" altLang="zh-CN" sz="1100">
              <a:solidFill>
                <a:srgbClr val="FF0000"/>
              </a:solidFill>
            </a:endParaRP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hadoop-deamon.sh start namenode</a:t>
            </a:r>
            <a:endParaRPr lang="en-US" altLang="zh-CN" sz="1100">
              <a:solidFill>
                <a:srgbClr val="FF0000"/>
              </a:solidFill>
            </a:endParaRPr>
          </a:p>
          <a:p>
            <a:r>
              <a:rPr lang="zh-CN" altLang="en-US" sz="2000" i="1"/>
              <a:t>另一台</a:t>
            </a:r>
            <a:r>
              <a:rPr lang="en-US" altLang="zh-CN" sz="2000" i="1"/>
              <a:t>NN</a:t>
            </a:r>
            <a:r>
              <a:rPr lang="zh-CN" altLang="en-US" sz="2000" i="1"/>
              <a:t>：</a:t>
            </a:r>
            <a:endParaRPr lang="en-US" altLang="zh-CN" sz="2000" i="1"/>
          </a:p>
          <a:p>
            <a:pPr lvl="1"/>
            <a:r>
              <a:rPr lang="en-US" altLang="zh-CN" sz="1800" i="1"/>
              <a:t>hdfs namenode  -bootstrapStandby</a:t>
            </a:r>
            <a:endParaRPr lang="en-US" altLang="zh-CN" sz="1800" i="1"/>
          </a:p>
          <a:p>
            <a:r>
              <a:rPr lang="en-US" altLang="zh-CN" sz="2000">
                <a:solidFill>
                  <a:srgbClr val="FF0000"/>
                </a:solidFill>
              </a:rPr>
              <a:t>start-dfs.sh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$ZOOKEEPER/bin/zkCli.sh </a:t>
            </a:r>
            <a:endParaRPr lang="en-US" altLang="zh-CN" sz="1800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ls /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hdfs zkfc -formatZK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stop-dfs.sh &amp;&amp; start-dfs.sh  ||  hadoop-daemon.sh start zkfc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第二次以后启动只需要：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，启动</a:t>
            </a:r>
            <a:r>
              <a:rPr lang="en-US" altLang="zh-CN"/>
              <a:t>zk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en-US" altLang="zh-CN"/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5856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r>
              <a:rPr lang="en-US" altLang="zh-CN"/>
              <a:t>7</a:t>
            </a:r>
            <a:endParaRPr lang="en-US" altLang="zh-CN"/>
          </a:p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4635" y="3935968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87624" y="2564903"/>
            <a:ext cx="5040560" cy="76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5    4   6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96336" y="1916832"/>
            <a:ext cx="1008112" cy="375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1,windows</a:t>
            </a:r>
            <a:r>
              <a:rPr lang="zh-CN" altLang="en-US"/>
              <a:t>上部署</a:t>
            </a:r>
            <a:r>
              <a:rPr lang="en-US" altLang="zh-CN"/>
              <a:t>hadoop</a:t>
            </a:r>
            <a:r>
              <a:rPr lang="zh-CN" altLang="en-US"/>
              <a:t>包</a:t>
            </a:r>
            <a:endParaRPr lang="en-US" altLang="zh-CN"/>
          </a:p>
          <a:p>
            <a:pPr lvl="1"/>
            <a:r>
              <a:rPr lang="zh-CN" altLang="en-US"/>
              <a:t>部署包</a:t>
            </a:r>
            <a:endParaRPr lang="en-US" altLang="zh-CN"/>
          </a:p>
          <a:p>
            <a:pPr lvl="1"/>
            <a:r>
              <a:rPr lang="zh-CN" altLang="en-US"/>
              <a:t>源码包</a:t>
            </a:r>
            <a:endParaRPr lang="en-US" altLang="zh-CN"/>
          </a:p>
          <a:p>
            <a:pPr lvl="1"/>
            <a:r>
              <a:rPr lang="en-US" altLang="zh-CN"/>
              <a:t>lib</a:t>
            </a:r>
            <a:r>
              <a:rPr lang="zh-CN" altLang="en-US"/>
              <a:t>整合</a:t>
            </a:r>
            <a:endParaRPr lang="en-US" altLang="zh-CN"/>
          </a:p>
          <a:p>
            <a:pPr lvl="1"/>
            <a:r>
              <a:rPr lang="zh-CN" altLang="en-US"/>
              <a:t>将老师给的</a:t>
            </a:r>
            <a:r>
              <a:rPr lang="en-US" altLang="zh-CN"/>
              <a:t>bin</a:t>
            </a:r>
            <a:r>
              <a:rPr lang="zh-CN" altLang="en-US"/>
              <a:t>目录下的文件覆盖到部署目录的</a:t>
            </a:r>
            <a:r>
              <a:rPr lang="en-US" altLang="zh-CN"/>
              <a:t>bin</a:t>
            </a:r>
            <a:r>
              <a:rPr lang="zh-CN" altLang="en-US"/>
              <a:t>目录下</a:t>
            </a:r>
            <a:endParaRPr lang="en-US" altLang="zh-CN"/>
          </a:p>
          <a:p>
            <a:pPr lvl="2"/>
            <a:r>
              <a:rPr lang="en-US" altLang="zh-CN"/>
              <a:t>hadoop.dll  </a:t>
            </a:r>
            <a:r>
              <a:rPr lang="zh-CN" altLang="en-US"/>
              <a:t>放到 </a:t>
            </a:r>
            <a:r>
              <a:rPr lang="en-US" altLang="zh-CN"/>
              <a:t>c:/windows/system32</a:t>
            </a:r>
            <a:r>
              <a:rPr lang="zh-CN" altLang="en-US"/>
              <a:t>下</a:t>
            </a:r>
            <a:endParaRPr lang="en-US" altLang="zh-CN"/>
          </a:p>
          <a:p>
            <a:r>
              <a:rPr lang="en-US" altLang="zh-CN"/>
              <a:t>2,windows</a:t>
            </a:r>
            <a:r>
              <a:rPr lang="zh-CN" altLang="en-US"/>
              <a:t>环境变量配置</a:t>
            </a:r>
            <a:endParaRPr lang="en-US" altLang="zh-CN"/>
          </a:p>
          <a:p>
            <a:pPr lvl="1"/>
            <a:r>
              <a:rPr lang="en-US" altLang="zh-CN"/>
              <a:t>hadoop</a:t>
            </a:r>
            <a:r>
              <a:rPr lang="zh-CN" altLang="en-US"/>
              <a:t>的</a:t>
            </a:r>
            <a:r>
              <a:rPr lang="en-US" altLang="zh-CN"/>
              <a:t>bin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r>
              <a:rPr lang="en-US" altLang="zh-CN"/>
              <a:t>HADOOP_USER_NAME</a:t>
            </a:r>
            <a:endParaRPr lang="en-US" altLang="zh-CN"/>
          </a:p>
          <a:p>
            <a:pPr lvl="2"/>
            <a:r>
              <a:rPr lang="en-US" altLang="zh-CN"/>
              <a:t>root</a:t>
            </a:r>
            <a:endParaRPr lang="en-US" altLang="zh-CN"/>
          </a:p>
          <a:p>
            <a:r>
              <a:rPr lang="en-US" altLang="zh-CN"/>
              <a:t>3,eclipse</a:t>
            </a:r>
            <a:r>
              <a:rPr lang="zh-CN" altLang="en-US"/>
              <a:t>插件</a:t>
            </a:r>
            <a:endParaRPr lang="en-US" altLang="zh-CN"/>
          </a:p>
          <a:p>
            <a:pPr lvl="1"/>
            <a:r>
              <a:rPr lang="zh-CN" altLang="en-US"/>
              <a:t>安装插件</a:t>
            </a:r>
            <a:endParaRPr lang="en-US" altLang="zh-CN"/>
          </a:p>
          <a:p>
            <a:pPr lvl="1"/>
            <a:r>
              <a:rPr lang="zh-CN" altLang="en-US"/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1.x与Hadoop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2.x由HDFS、MapReduce和YARN三个分支构成；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HDFS：NN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（联邦）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只支持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个节点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3.0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实现了一主多备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MapReduce：运行在YARN上的MR；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3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离线计算，基于磁盘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YARN：资源管理系统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21631" y="1518784"/>
            <a:ext cx="5829300" cy="20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endParaRPr lang="en-US" altLang="zh-CN" b="1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单点故障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内存受限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问题。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HA：通过主备NameNode解决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如果主NameNode发生故障，则切换到备NameNode上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解决内存受限问题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Federation(联邦)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水平扩展，支持多个NameNode；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每个NameNode分管一部分目录；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所有NameNode共享所有DataNode存储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endParaRPr lang="en-US" altLang="zh-CN">
              <a:solidFill>
                <a:srgbClr val="FFC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2.x仅是架构上发生了变化，使用方式不变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对HDFS使用者透明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1.x中的命令和API仍可以使用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168669"/>
            <a:ext cx="1368152" cy="82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9760" y="2183107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937" y="4066096"/>
            <a:ext cx="7022466" cy="82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60 DN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A:DIR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B:DIR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8052" y="2197546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2251" y="2203411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1</a:t>
            </a:r>
            <a:r>
              <a:rPr lang="zh-CN" altLang="en-US" sz="3600"/>
              <a:t>：</a:t>
            </a:r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  <a:endParaRPr lang="en-US" altLang="zh-CN" b="1">
              <a:solidFill>
                <a:srgbClr val="FF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lvl="0" eaLnBrk="1" hangingPunct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9331" y="1565035"/>
            <a:ext cx="7073900" cy="450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主备NameNode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属性，位置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主NameNode对外提供服务，备NameNode同步主NameNode元数据，以待切换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所有DataNode同时向两个NameNode汇报数据块信息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（位置）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JNN: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集群（属性）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standby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：备，完成了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edits.log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文件的合并产生新的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，推送回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ANN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两种切换选择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手动切换：通过命令实现主备之间的切换，可以用HDFS升级等场合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自动切换：基于Zookeeper实现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基于Zookeeper自动切换方案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Failover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Controller：监控NameNode健康状态，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并向Zookeeper注册NameNode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NameNode挂掉后，ZKFC为NameNode竞争锁，获得ZKFC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锁的NameNode变为active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Federation</a:t>
            </a:r>
            <a:endParaRPr lang="en-US" altLang="zh-CN" b="1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通过多个namenode/namespace把元数据的存储和管理分散到多个节点中，使到namenode/namespace可以通过增加机器来进行水平扩展。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能把单个namenode的负载分散到多个节点中，在HDFS数据规模较大的时候不会也降低HDFS的性能。可以通过多个namespace来隔离不同类型的应用，把不同类型应用的HDFS元数据的存储和管理分派到不同的namenode中。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915816" y="3024529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NN-A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379184" y="35705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807112" y="4365104"/>
            <a:ext cx="291701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50000DN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5774940" y="49558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: 圆角 5"/>
          <p:cNvSpPr/>
          <p:nvPr/>
        </p:nvSpPr>
        <p:spPr>
          <a:xfrm>
            <a:off x="3725560" y="472347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3023828" y="1481167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: 圆角 5"/>
          <p:cNvSpPr/>
          <p:nvPr/>
        </p:nvSpPr>
        <p:spPr>
          <a:xfrm>
            <a:off x="5882440" y="3508432"/>
            <a:ext cx="1080120" cy="171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FTP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: 圆角 5"/>
          <p:cNvSpPr/>
          <p:nvPr/>
        </p:nvSpPr>
        <p:spPr>
          <a:xfrm>
            <a:off x="7125610" y="3508432"/>
            <a:ext cx="1080120" cy="171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hbase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: 圆角 3"/>
          <p:cNvSpPr/>
          <p:nvPr/>
        </p:nvSpPr>
        <p:spPr>
          <a:xfrm>
            <a:off x="2915816" y="3638388"/>
            <a:ext cx="105289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: 圆角 5"/>
          <p:cNvSpPr/>
          <p:nvPr/>
        </p:nvSpPr>
        <p:spPr>
          <a:xfrm>
            <a:off x="4379184" y="3024529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NN-B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: 圆角 3"/>
          <p:cNvSpPr/>
          <p:nvPr/>
        </p:nvSpPr>
        <p:spPr>
          <a:xfrm>
            <a:off x="5795812" y="1539270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: 圆角 3"/>
          <p:cNvSpPr/>
          <p:nvPr/>
        </p:nvSpPr>
        <p:spPr>
          <a:xfrm>
            <a:off x="4409820" y="1533406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4012</Words>
  <Application>WPS 演示</Application>
  <PresentationFormat>信纸(8.5x11 英寸)</PresentationFormat>
  <Paragraphs>383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Trebuchet MS</vt:lpstr>
      <vt:lpstr>微软雅黑</vt:lpstr>
      <vt:lpstr>黑体</vt:lpstr>
      <vt:lpstr>Times New Roman</vt:lpstr>
      <vt:lpstr>Arial Unicode MS</vt:lpstr>
      <vt:lpstr>ppt新模板</vt:lpstr>
      <vt:lpstr>分布式云平台</vt:lpstr>
      <vt:lpstr>Hadoop</vt:lpstr>
      <vt:lpstr>Hadoop</vt:lpstr>
      <vt:lpstr>Hadoop</vt:lpstr>
      <vt:lpstr>PowerPoint 演示文稿</vt:lpstr>
      <vt:lpstr>Hadoop  1：linux</vt:lpstr>
      <vt:lpstr>Hadoop</vt:lpstr>
      <vt:lpstr>Hadoop</vt:lpstr>
      <vt:lpstr>PowerPoint 演示文稿</vt:lpstr>
      <vt:lpstr>PowerPoint 演示文稿</vt:lpstr>
      <vt:lpstr>Hadoop</vt:lpstr>
      <vt:lpstr>PowerPoint 演示文稿</vt:lpstr>
      <vt:lpstr>HA</vt:lpstr>
      <vt:lpstr>hdfs-site.xml</vt:lpstr>
      <vt:lpstr>hdfs-site.xml</vt:lpstr>
      <vt:lpstr>hdfs-site.xml</vt:lpstr>
      <vt:lpstr>core-site.xml</vt:lpstr>
      <vt:lpstr>PowerPoint 演示文稿</vt:lpstr>
      <vt:lpstr>PowerPoint 演示文稿</vt:lpstr>
      <vt:lpstr>PowerPoint 演示文稿</vt:lpstr>
      <vt:lpstr>第二次以后启动只需要：</vt:lpstr>
      <vt:lpstr>API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滚雪球</cp:lastModifiedBy>
  <cp:revision>1647</cp:revision>
  <dcterms:created xsi:type="dcterms:W3CDTF">2007-09-26T12:04:00Z</dcterms:created>
  <dcterms:modified xsi:type="dcterms:W3CDTF">2019-12-18T15:55:17Z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