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2" r:id="rId2"/>
    <p:sldId id="362" r:id="rId3"/>
    <p:sldId id="368" r:id="rId4"/>
    <p:sldId id="371" r:id="rId5"/>
    <p:sldId id="399" r:id="rId6"/>
    <p:sldId id="372" r:id="rId7"/>
    <p:sldId id="373" r:id="rId8"/>
    <p:sldId id="374" r:id="rId9"/>
    <p:sldId id="377" r:id="rId10"/>
    <p:sldId id="378" r:id="rId11"/>
    <p:sldId id="375" r:id="rId12"/>
    <p:sldId id="376" r:id="rId13"/>
    <p:sldId id="379" r:id="rId14"/>
    <p:sldId id="407" r:id="rId15"/>
    <p:sldId id="369" r:id="rId16"/>
    <p:sldId id="381" r:id="rId17"/>
    <p:sldId id="384" r:id="rId18"/>
    <p:sldId id="387" r:id="rId19"/>
    <p:sldId id="385" r:id="rId20"/>
    <p:sldId id="388" r:id="rId21"/>
    <p:sldId id="408" r:id="rId22"/>
    <p:sldId id="386" r:id="rId23"/>
    <p:sldId id="389" r:id="rId24"/>
    <p:sldId id="400" r:id="rId25"/>
    <p:sldId id="370" r:id="rId26"/>
    <p:sldId id="390" r:id="rId27"/>
    <p:sldId id="395" r:id="rId28"/>
    <p:sldId id="392" r:id="rId29"/>
    <p:sldId id="393" r:id="rId30"/>
    <p:sldId id="394" r:id="rId31"/>
    <p:sldId id="403" r:id="rId32"/>
    <p:sldId id="406" r:id="rId33"/>
    <p:sldId id="405" r:id="rId34"/>
    <p:sldId id="404" r:id="rId35"/>
    <p:sldId id="396" r:id="rId36"/>
    <p:sldId id="397" r:id="rId37"/>
    <p:sldId id="409" r:id="rId38"/>
    <p:sldId id="398" r:id="rId39"/>
    <p:sldId id="401" r:id="rId4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62"/>
            <p14:sldId id="368"/>
            <p14:sldId id="371"/>
            <p14:sldId id="399"/>
            <p14:sldId id="372"/>
            <p14:sldId id="373"/>
            <p14:sldId id="374"/>
            <p14:sldId id="377"/>
            <p14:sldId id="378"/>
            <p14:sldId id="375"/>
            <p14:sldId id="376"/>
            <p14:sldId id="379"/>
            <p14:sldId id="407"/>
            <p14:sldId id="369"/>
            <p14:sldId id="381"/>
            <p14:sldId id="384"/>
            <p14:sldId id="387"/>
            <p14:sldId id="385"/>
            <p14:sldId id="388"/>
            <p14:sldId id="408"/>
            <p14:sldId id="386"/>
            <p14:sldId id="389"/>
            <p14:sldId id="400"/>
            <p14:sldId id="370"/>
            <p14:sldId id="390"/>
            <p14:sldId id="395"/>
            <p14:sldId id="392"/>
            <p14:sldId id="393"/>
            <p14:sldId id="394"/>
            <p14:sldId id="403"/>
            <p14:sldId id="406"/>
            <p14:sldId id="405"/>
            <p14:sldId id="404"/>
            <p14:sldId id="396"/>
            <p14:sldId id="397"/>
            <p14:sldId id="409"/>
            <p14:sldId id="398"/>
            <p14:sldId id="401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6" autoAdjust="0"/>
    <p:restoredTop sz="58352" autoAdjust="0"/>
  </p:normalViewPr>
  <p:slideViewPr>
    <p:cSldViewPr>
      <p:cViewPr varScale="1">
        <p:scale>
          <a:sx n="94" d="100"/>
          <a:sy n="94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365" cy="752475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t>2018/4/16 Monday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t>‹#›</a:t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blog.fens.me/wp-content/uploads/2013/10/image015.gi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PageRank</a:t>
            </a:r>
            <a:r>
              <a:rPr lang="zh-CN" altLang="en-US" sz="3600"/>
              <a:t>计算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PR</a:t>
            </a:r>
            <a:r>
              <a:rPr lang="zh-CN" altLang="en-US">
                <a:solidFill>
                  <a:srgbClr val="000000"/>
                </a:solidFill>
              </a:rPr>
              <a:t>需要迭代计算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>
                <a:solidFill>
                  <a:srgbClr val="000000"/>
                </a:solidFill>
              </a:rPr>
              <a:t>其</a:t>
            </a:r>
            <a:r>
              <a:rPr lang="en-US" altLang="zh-CN">
                <a:solidFill>
                  <a:srgbClr val="000000"/>
                </a:solidFill>
              </a:rPr>
              <a:t>PR</a:t>
            </a:r>
            <a:r>
              <a:rPr lang="zh-CN" altLang="en-US">
                <a:solidFill>
                  <a:srgbClr val="000000"/>
                </a:solidFill>
              </a:rPr>
              <a:t>值会趋于稳定</a:t>
            </a:r>
          </a:p>
          <a:p>
            <a:endParaRPr lang="zh-CN" altLang="en-US" sz="1600"/>
          </a:p>
        </p:txBody>
      </p:sp>
      <p:sp>
        <p:nvSpPr>
          <p:cNvPr id="23" name="圆角矩形 22"/>
          <p:cNvSpPr/>
          <p:nvPr/>
        </p:nvSpPr>
        <p:spPr>
          <a:xfrm>
            <a:off x="3995936" y="2738903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96429" y="2785839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75966" y="4755127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96429" y="4743953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4" idx="1"/>
          </p:cNvCxnSpPr>
          <p:nvPr/>
        </p:nvCxnSpPr>
        <p:spPr>
          <a:xfrm>
            <a:off x="4572000" y="3026935"/>
            <a:ext cx="2724429" cy="46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52030" y="3314967"/>
            <a:ext cx="274439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572000" y="3314967"/>
            <a:ext cx="272442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  <a:endCxn id="23" idx="2"/>
          </p:cNvCxnSpPr>
          <p:nvPr/>
        </p:nvCxnSpPr>
        <p:spPr>
          <a:xfrm flipV="1">
            <a:off x="4263998" y="3314967"/>
            <a:ext cx="1997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552030" y="3170951"/>
            <a:ext cx="2744399" cy="1573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1"/>
            <a:endCxn id="25" idx="3"/>
          </p:cNvCxnSpPr>
          <p:nvPr/>
        </p:nvCxnSpPr>
        <p:spPr>
          <a:xfrm flipH="1">
            <a:off x="4552030" y="5031985"/>
            <a:ext cx="2744399" cy="11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24" idx="2"/>
          </p:cNvCxnSpPr>
          <p:nvPr/>
        </p:nvCxnSpPr>
        <p:spPr>
          <a:xfrm flipV="1">
            <a:off x="7584461" y="3361903"/>
            <a:ext cx="0" cy="1382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03848" y="1902865"/>
            <a:ext cx="2160240" cy="73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c:1/2=1/2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c:3/4=3/4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6216" y="1946816"/>
            <a:ext cx="2197478" cy="66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a:1/2,c:1/2,d:1/2=3/2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a:1/4,c:3/4,d:1/4=5/4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8558" y="5424324"/>
            <a:ext cx="2160240" cy="6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b:1,d:1/2=3/2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b:3/2,d:1/4=7/4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6216" y="5424324"/>
            <a:ext cx="2197478" cy="6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a:1/2=1/2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a:1/4=1/4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PageRank</a:t>
            </a:r>
            <a:r>
              <a:rPr lang="zh-CN" altLang="en-US" sz="3600"/>
              <a:t>计算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算法原理（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初始值</a:t>
            </a:r>
            <a:endParaRPr lang="en-US" altLang="zh-CN"/>
          </a:p>
          <a:p>
            <a:pPr lvl="2"/>
            <a:r>
              <a:rPr lang="en-US" altLang="zh-CN"/>
              <a:t>Google</a:t>
            </a:r>
            <a:r>
              <a:rPr lang="zh-CN" altLang="en-US"/>
              <a:t>的每个页面设置相同的</a:t>
            </a:r>
            <a:r>
              <a:rPr lang="en-US" altLang="zh-CN"/>
              <a:t>PR</a:t>
            </a:r>
            <a:r>
              <a:rPr lang="zh-CN" altLang="en-US"/>
              <a:t>值</a:t>
            </a:r>
            <a:endParaRPr lang="en-US" altLang="zh-CN"/>
          </a:p>
          <a:p>
            <a:pPr lvl="2"/>
            <a:r>
              <a:rPr lang="en-US" altLang="zh-CN"/>
              <a:t>pagerank</a:t>
            </a:r>
            <a:r>
              <a:rPr lang="zh-CN" altLang="en-US"/>
              <a:t>算法给每个页面的</a:t>
            </a:r>
            <a:r>
              <a:rPr lang="en-US" altLang="zh-CN"/>
              <a:t>PR</a:t>
            </a:r>
            <a:r>
              <a:rPr lang="zh-CN" altLang="en-US"/>
              <a:t>初始值为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迭代计算（收敛）</a:t>
            </a:r>
            <a:endParaRPr lang="en-US" altLang="zh-CN"/>
          </a:p>
          <a:p>
            <a:pPr lvl="2"/>
            <a:r>
              <a:rPr lang="en-US" altLang="zh-CN"/>
              <a:t>Google</a:t>
            </a:r>
            <a:r>
              <a:rPr lang="zh-CN" altLang="en-US"/>
              <a:t>不断的重复计算每个页面的</a:t>
            </a:r>
            <a:r>
              <a:rPr lang="en-US" altLang="zh-CN"/>
              <a:t>PageRank</a:t>
            </a:r>
            <a:r>
              <a:rPr lang="zh-CN" altLang="en-US"/>
              <a:t>。那么经过不断的重复计算，这些页面的</a:t>
            </a:r>
            <a:r>
              <a:rPr lang="en-US" altLang="zh-CN"/>
              <a:t>PR</a:t>
            </a:r>
            <a:r>
              <a:rPr lang="zh-CN" altLang="en-US"/>
              <a:t>值会趋向于稳定，也就是收敛的状态。</a:t>
            </a:r>
            <a:endParaRPr lang="en-US" altLang="zh-CN"/>
          </a:p>
          <a:p>
            <a:pPr lvl="2"/>
            <a:r>
              <a:rPr lang="zh-CN" altLang="en-US"/>
              <a:t>在具体企业应用中怎么样确定收敛标准？</a:t>
            </a:r>
            <a:endParaRPr lang="en-US" altLang="zh-CN"/>
          </a:p>
          <a:p>
            <a:pPr lvl="3"/>
            <a:r>
              <a:rPr lang="en-US" altLang="zh-CN"/>
              <a:t>1</a:t>
            </a:r>
            <a:r>
              <a:rPr lang="zh-CN" altLang="en-US"/>
              <a:t>、每个页面的</a:t>
            </a:r>
            <a:r>
              <a:rPr lang="en-US" altLang="zh-CN"/>
              <a:t>PR</a:t>
            </a:r>
            <a:r>
              <a:rPr lang="zh-CN" altLang="en-US"/>
              <a:t>值和上一次计算的</a:t>
            </a:r>
            <a:r>
              <a:rPr lang="en-US" altLang="zh-CN"/>
              <a:t>PR</a:t>
            </a:r>
            <a:r>
              <a:rPr lang="zh-CN" altLang="en-US"/>
              <a:t>相等</a:t>
            </a:r>
            <a:endParaRPr lang="en-US" altLang="zh-CN"/>
          </a:p>
          <a:p>
            <a:pPr lvl="3"/>
            <a:r>
              <a:rPr lang="en-US" altLang="zh-CN"/>
              <a:t>2</a:t>
            </a:r>
            <a:r>
              <a:rPr lang="zh-CN" altLang="en-US"/>
              <a:t>、设定一个差值指标（</a:t>
            </a:r>
            <a:r>
              <a:rPr lang="en-US" altLang="zh-CN"/>
              <a:t>0.0001</a:t>
            </a:r>
            <a:r>
              <a:rPr lang="zh-CN" altLang="en-US"/>
              <a:t>）。当所有页面和上一次计算的</a:t>
            </a:r>
            <a:r>
              <a:rPr lang="en-US" altLang="zh-CN"/>
              <a:t>PR</a:t>
            </a:r>
            <a:r>
              <a:rPr lang="zh-CN" altLang="en-US"/>
              <a:t>差值平均小于该标准时，则收敛。</a:t>
            </a:r>
            <a:endParaRPr lang="en-US" altLang="zh-CN"/>
          </a:p>
          <a:p>
            <a:pPr lvl="3"/>
            <a:r>
              <a:rPr lang="en-US" altLang="zh-CN"/>
              <a:t>3</a:t>
            </a:r>
            <a:r>
              <a:rPr lang="zh-CN" altLang="en-US"/>
              <a:t>、设定一个百分比（</a:t>
            </a:r>
            <a:r>
              <a:rPr lang="en-US" altLang="zh-CN"/>
              <a:t>99%</a:t>
            </a:r>
            <a:r>
              <a:rPr lang="zh-CN" altLang="en-US"/>
              <a:t>），当</a:t>
            </a:r>
            <a:r>
              <a:rPr lang="en-US" altLang="zh-CN"/>
              <a:t>99%</a:t>
            </a:r>
            <a:r>
              <a:rPr lang="zh-CN" altLang="en-US"/>
              <a:t>的页面和上一次计算的</a:t>
            </a:r>
            <a:r>
              <a:rPr lang="en-US" altLang="zh-CN"/>
              <a:t>PR</a:t>
            </a:r>
            <a:r>
              <a:rPr lang="zh-CN" altLang="en-US"/>
              <a:t>相等</a:t>
            </a:r>
            <a:endParaRPr lang="en-US" altLang="zh-CN"/>
          </a:p>
          <a:p>
            <a:pPr lvl="2"/>
            <a:endParaRPr lang="en-US" altLang="zh-CN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PageRank</a:t>
            </a:r>
            <a:r>
              <a:rPr lang="zh-CN" altLang="en-US" sz="3600"/>
              <a:t>计算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算法原理（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站在</a:t>
            </a:r>
            <a:r>
              <a:rPr lang="zh-CN" altLang="en-US">
                <a:solidFill>
                  <a:srgbClr val="FF0000"/>
                </a:solidFill>
              </a:rPr>
              <a:t>互联网的角度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/>
              <a:t>只出，不入：</a:t>
            </a:r>
            <a:r>
              <a:rPr lang="en-US" altLang="zh-CN"/>
              <a:t>PR</a:t>
            </a:r>
            <a:r>
              <a:rPr lang="zh-CN" altLang="en-US"/>
              <a:t>会为</a:t>
            </a:r>
            <a:r>
              <a:rPr lang="en-US" altLang="zh-CN"/>
              <a:t>0</a:t>
            </a:r>
          </a:p>
          <a:p>
            <a:pPr lvl="2"/>
            <a:r>
              <a:rPr lang="zh-CN" altLang="en-US"/>
              <a:t>只入，不出：</a:t>
            </a:r>
            <a:r>
              <a:rPr lang="en-US" altLang="zh-CN"/>
              <a:t>PR</a:t>
            </a:r>
            <a:r>
              <a:rPr lang="zh-CN" altLang="en-US"/>
              <a:t>会很高</a:t>
            </a:r>
            <a:endParaRPr lang="en-US" altLang="zh-CN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直接访问网页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修正</a:t>
            </a:r>
            <a:r>
              <a:rPr lang="en-US" altLang="zh-CN"/>
              <a:t>PageRank</a:t>
            </a:r>
            <a:r>
              <a:rPr lang="zh-CN" altLang="en-US"/>
              <a:t>计算公式：增加阻尼系数</a:t>
            </a:r>
            <a:endParaRPr lang="en-US" altLang="zh-CN"/>
          </a:p>
          <a:p>
            <a:pPr lvl="2"/>
            <a:r>
              <a:rPr lang="zh-CN" altLang="en-US"/>
              <a:t>在简单公式的基础上增加了阻尼系数（</a:t>
            </a:r>
            <a:r>
              <a:rPr lang="en-US" altLang="zh-CN"/>
              <a:t>damping factor</a:t>
            </a:r>
            <a:r>
              <a:rPr lang="zh-CN" altLang="en-US"/>
              <a:t>）</a:t>
            </a:r>
            <a:r>
              <a:rPr lang="en-US" altLang="zh-CN"/>
              <a:t>d</a:t>
            </a:r>
          </a:p>
          <a:p>
            <a:pPr lvl="2"/>
            <a:r>
              <a:rPr lang="zh-CN" altLang="en-US"/>
              <a:t>一般取值</a:t>
            </a:r>
            <a:r>
              <a:rPr lang="en-US" altLang="zh-CN"/>
              <a:t>d=0.85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完整</a:t>
            </a:r>
            <a:r>
              <a:rPr lang="en-US" altLang="zh-CN"/>
              <a:t>PageRank</a:t>
            </a:r>
            <a:r>
              <a:rPr lang="zh-CN" altLang="en-US"/>
              <a:t>计算公式</a:t>
            </a:r>
            <a:endParaRPr lang="en-US" altLang="zh-CN"/>
          </a:p>
          <a:p>
            <a:pPr lvl="2"/>
            <a:r>
              <a:rPr lang="en-US" altLang="zh-CN"/>
              <a:t>d</a:t>
            </a:r>
            <a:r>
              <a:rPr lang="zh-CN" altLang="en-US"/>
              <a:t>：阻尼系数</a:t>
            </a:r>
            <a:endParaRPr lang="en-US" altLang="zh-CN"/>
          </a:p>
          <a:p>
            <a:pPr lvl="2"/>
            <a:r>
              <a:rPr lang="en-US" altLang="zh-CN"/>
              <a:t>M(i)</a:t>
            </a:r>
            <a:r>
              <a:rPr lang="zh-CN" altLang="en-US"/>
              <a:t>：指向</a:t>
            </a:r>
            <a:r>
              <a:rPr lang="en-US" altLang="zh-CN"/>
              <a:t>i</a:t>
            </a:r>
            <a:r>
              <a:rPr lang="zh-CN" altLang="en-US"/>
              <a:t>的页面集合</a:t>
            </a:r>
            <a:endParaRPr lang="en-US" altLang="zh-CN"/>
          </a:p>
          <a:p>
            <a:pPr lvl="2"/>
            <a:r>
              <a:rPr lang="en-US" altLang="zh-CN"/>
              <a:t>L(j)</a:t>
            </a:r>
            <a:r>
              <a:rPr lang="zh-CN" altLang="en-US"/>
              <a:t>：页面的出链数</a:t>
            </a:r>
            <a:endParaRPr lang="en-US" altLang="zh-CN"/>
          </a:p>
          <a:p>
            <a:pPr lvl="2"/>
            <a:r>
              <a:rPr lang="en-US" altLang="zh-CN"/>
              <a:t>PR(pj)</a:t>
            </a:r>
            <a:r>
              <a:rPr lang="zh-CN" altLang="en-US"/>
              <a:t>：</a:t>
            </a:r>
            <a:r>
              <a:rPr lang="en-US" altLang="zh-CN"/>
              <a:t>j</a:t>
            </a:r>
            <a:r>
              <a:rPr lang="zh-CN" altLang="en-US"/>
              <a:t>页面的</a:t>
            </a:r>
            <a:r>
              <a:rPr lang="en-US" altLang="zh-CN"/>
              <a:t>PR</a:t>
            </a:r>
            <a:r>
              <a:rPr lang="zh-CN" altLang="en-US"/>
              <a:t>值</a:t>
            </a:r>
            <a:endParaRPr lang="en-US" altLang="zh-CN"/>
          </a:p>
          <a:p>
            <a:pPr lvl="2"/>
            <a:r>
              <a:rPr lang="en-US" altLang="zh-CN"/>
              <a:t>n</a:t>
            </a:r>
            <a:r>
              <a:rPr lang="zh-CN" altLang="en-US"/>
              <a:t>：所有页面数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365104"/>
            <a:ext cx="4341980" cy="1011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735948"/>
            <a:ext cx="8786874" cy="5073427"/>
          </a:xfrm>
        </p:spPr>
        <p:txBody>
          <a:bodyPr/>
          <a:lstStyle/>
          <a:p>
            <a:r>
              <a:rPr lang="zh-CN" altLang="en-US" sz="2000"/>
              <a:t>解需求思路</a:t>
            </a:r>
            <a:endParaRPr lang="en-US" altLang="zh-CN" sz="2000"/>
          </a:p>
          <a:p>
            <a:pPr lvl="1"/>
            <a:r>
              <a:rPr lang="zh-CN" altLang="en-US" sz="1800"/>
              <a:t>**</a:t>
            </a:r>
            <a:r>
              <a:rPr lang="en-US" altLang="zh-CN" sz="1800">
                <a:solidFill>
                  <a:srgbClr val="FF0000"/>
                </a:solidFill>
              </a:rPr>
              <a:t>MR</a:t>
            </a:r>
            <a:r>
              <a:rPr lang="zh-CN" altLang="en-US" sz="1800">
                <a:solidFill>
                  <a:srgbClr val="FF0000"/>
                </a:solidFill>
              </a:rPr>
              <a:t>原语不被破坏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2000"/>
              <a:t>PR</a:t>
            </a:r>
            <a:r>
              <a:rPr lang="zh-CN" altLang="en-US" sz="2000"/>
              <a:t>计算是一个迭代的过程，首先考虑一次计算</a:t>
            </a:r>
            <a:endParaRPr lang="en-US" altLang="zh-CN" sz="2000"/>
          </a:p>
          <a:p>
            <a:r>
              <a:rPr lang="zh-CN" altLang="en-US" sz="2000"/>
              <a:t>思考：</a:t>
            </a:r>
            <a:endParaRPr lang="en-US" altLang="zh-CN" sz="2000"/>
          </a:p>
          <a:p>
            <a:pPr lvl="1"/>
            <a:r>
              <a:rPr lang="zh-CN" altLang="en-US" sz="1800"/>
              <a:t>页面包含超链接</a:t>
            </a:r>
            <a:endParaRPr lang="en-US" altLang="zh-CN" sz="1800"/>
          </a:p>
          <a:p>
            <a:pPr lvl="1"/>
            <a:r>
              <a:rPr lang="zh-CN" altLang="en-US" sz="1800"/>
              <a:t>每次迭代将</a:t>
            </a:r>
            <a:r>
              <a:rPr lang="en-US" altLang="zh-CN" sz="1800"/>
              <a:t>pr</a:t>
            </a:r>
            <a:r>
              <a:rPr lang="zh-CN" altLang="en-US" sz="1800"/>
              <a:t>值除以链接数后得到的值传递给所链接的页面</a:t>
            </a:r>
            <a:endParaRPr lang="en-US" altLang="zh-CN" sz="1800"/>
          </a:p>
          <a:p>
            <a:pPr lvl="1"/>
            <a:r>
              <a:rPr lang="en-US" altLang="zh-CN" sz="1800"/>
              <a:t>so</a:t>
            </a:r>
            <a:r>
              <a:rPr lang="zh-CN" altLang="en-US" sz="1800"/>
              <a:t>：每次迭代都要包含页面链接关系和该页面的</a:t>
            </a:r>
            <a:r>
              <a:rPr lang="en-US" altLang="zh-CN" sz="1800"/>
              <a:t>pr</a:t>
            </a:r>
            <a:r>
              <a:rPr lang="zh-CN" altLang="en-US" sz="1800"/>
              <a:t>值</a:t>
            </a:r>
            <a:endParaRPr lang="en-US" altLang="zh-CN" sz="1800"/>
          </a:p>
          <a:p>
            <a:pPr lvl="1"/>
            <a:r>
              <a:rPr lang="en-US" altLang="zh-CN" sz="1800"/>
              <a:t>mr</a:t>
            </a:r>
            <a:r>
              <a:rPr lang="zh-CN" altLang="en-US" sz="1800"/>
              <a:t>：相同的</a:t>
            </a:r>
            <a:r>
              <a:rPr lang="en-US" altLang="zh-CN" sz="1800"/>
              <a:t>key</a:t>
            </a:r>
            <a:r>
              <a:rPr lang="zh-CN" altLang="en-US" sz="1800"/>
              <a:t>为一组的特征</a:t>
            </a:r>
            <a:endParaRPr lang="en-US" altLang="zh-CN" sz="1800"/>
          </a:p>
          <a:p>
            <a:pPr lvl="2"/>
            <a:r>
              <a:rPr lang="en-US" altLang="zh-CN" sz="1600"/>
              <a:t>map</a:t>
            </a:r>
            <a:r>
              <a:rPr lang="zh-CN" altLang="en-US" sz="1600"/>
              <a:t>：</a:t>
            </a:r>
            <a:endParaRPr lang="en-US" altLang="zh-CN" sz="1600"/>
          </a:p>
          <a:p>
            <a:pPr lvl="3"/>
            <a:r>
              <a:rPr lang="en-US" altLang="zh-CN" sz="1400"/>
              <a:t>1</a:t>
            </a:r>
            <a:r>
              <a:rPr lang="zh-CN" altLang="en-US" sz="1400"/>
              <a:t>，读懂数据：第一次附加初始</a:t>
            </a:r>
            <a:r>
              <a:rPr lang="en-US" altLang="zh-CN" sz="1400"/>
              <a:t>pr</a:t>
            </a:r>
            <a:r>
              <a:rPr lang="zh-CN" altLang="en-US" sz="1400"/>
              <a:t>值</a:t>
            </a:r>
            <a:endParaRPr lang="en-US" altLang="zh-CN" sz="1400"/>
          </a:p>
          <a:p>
            <a:pPr lvl="3"/>
            <a:r>
              <a:rPr lang="en-US" altLang="zh-CN" sz="1400"/>
              <a:t>2</a:t>
            </a:r>
            <a:r>
              <a:rPr lang="zh-CN" altLang="en-US" sz="1400"/>
              <a:t>，映射</a:t>
            </a:r>
            <a:r>
              <a:rPr lang="en-US" altLang="zh-CN" sz="1400"/>
              <a:t>k:v</a:t>
            </a:r>
          </a:p>
          <a:p>
            <a:pPr lvl="4"/>
            <a:r>
              <a:rPr lang="en-US" altLang="zh-CN" sz="1400"/>
              <a:t>1</a:t>
            </a:r>
            <a:r>
              <a:rPr lang="zh-CN" altLang="en-US" sz="1400"/>
              <a:t>，传递页面链接关系，</a:t>
            </a:r>
            <a:r>
              <a:rPr lang="en-US" altLang="zh-CN" sz="1400"/>
              <a:t>key</a:t>
            </a:r>
            <a:r>
              <a:rPr lang="zh-CN" altLang="en-US" sz="1400"/>
              <a:t>为该页面，</a:t>
            </a:r>
            <a:r>
              <a:rPr lang="en-US" altLang="zh-CN" sz="1400"/>
              <a:t>value</a:t>
            </a:r>
            <a:r>
              <a:rPr lang="zh-CN" altLang="en-US" sz="1400"/>
              <a:t>为页面链接关系</a:t>
            </a:r>
            <a:endParaRPr lang="en-US" altLang="zh-CN" sz="1400"/>
          </a:p>
          <a:p>
            <a:pPr lvl="4"/>
            <a:r>
              <a:rPr lang="en-US" altLang="zh-CN" sz="1400"/>
              <a:t>2</a:t>
            </a:r>
            <a:r>
              <a:rPr lang="zh-CN" altLang="en-US" sz="1400"/>
              <a:t>，计算链接的</a:t>
            </a:r>
            <a:r>
              <a:rPr lang="en-US" altLang="zh-CN" sz="1400"/>
              <a:t>pr</a:t>
            </a:r>
            <a:r>
              <a:rPr lang="zh-CN" altLang="en-US" sz="1400"/>
              <a:t>值，</a:t>
            </a:r>
            <a:r>
              <a:rPr lang="en-US" altLang="zh-CN" sz="1400"/>
              <a:t>key</a:t>
            </a:r>
            <a:r>
              <a:rPr lang="zh-CN" altLang="en-US" sz="1400"/>
              <a:t>为所链接的页面，</a:t>
            </a:r>
            <a:r>
              <a:rPr lang="en-US" altLang="zh-CN" sz="1400"/>
              <a:t>value</a:t>
            </a:r>
            <a:r>
              <a:rPr lang="zh-CN" altLang="en-US" sz="1400"/>
              <a:t>为</a:t>
            </a:r>
            <a:r>
              <a:rPr lang="en-US" altLang="zh-CN" sz="1400"/>
              <a:t>pr</a:t>
            </a:r>
            <a:r>
              <a:rPr lang="zh-CN" altLang="en-US" sz="1400"/>
              <a:t>值</a:t>
            </a:r>
            <a:endParaRPr lang="en-US" altLang="zh-CN" sz="1400"/>
          </a:p>
          <a:p>
            <a:pPr lvl="2"/>
            <a:r>
              <a:rPr lang="en-US" altLang="zh-CN" sz="1600"/>
              <a:t>reduce</a:t>
            </a:r>
            <a:r>
              <a:rPr lang="zh-CN" altLang="en-US" sz="1600"/>
              <a:t>：</a:t>
            </a:r>
            <a:endParaRPr lang="en-US" altLang="zh-CN" sz="1600"/>
          </a:p>
          <a:p>
            <a:pPr lvl="3"/>
            <a:r>
              <a:rPr lang="zh-CN" altLang="en-US" sz="1400"/>
              <a:t>*，按页面分组</a:t>
            </a:r>
            <a:endParaRPr lang="en-US" altLang="zh-CN" sz="1400"/>
          </a:p>
          <a:p>
            <a:pPr lvl="3"/>
            <a:r>
              <a:rPr lang="en-US" altLang="zh-CN" sz="1400"/>
              <a:t>1</a:t>
            </a:r>
            <a:r>
              <a:rPr lang="zh-CN" altLang="en-US" sz="1400"/>
              <a:t>，两类</a:t>
            </a:r>
            <a:r>
              <a:rPr lang="en-US" altLang="zh-CN" sz="1400"/>
              <a:t>value</a:t>
            </a:r>
            <a:r>
              <a:rPr lang="zh-CN" altLang="en-US" sz="1400"/>
              <a:t>分别处理</a:t>
            </a:r>
            <a:endParaRPr lang="en-US" altLang="zh-CN" sz="1400"/>
          </a:p>
          <a:p>
            <a:pPr lvl="3"/>
            <a:r>
              <a:rPr lang="en-US" altLang="zh-CN" sz="1400"/>
              <a:t>2</a:t>
            </a:r>
            <a:r>
              <a:rPr lang="zh-CN" altLang="en-US" sz="1400"/>
              <a:t>，最终合并为一条数据输出：</a:t>
            </a:r>
            <a:r>
              <a:rPr lang="en-US" altLang="zh-CN" sz="1400"/>
              <a:t>key</a:t>
            </a:r>
            <a:r>
              <a:rPr lang="zh-CN" altLang="en-US" sz="1400"/>
              <a:t>为页面</a:t>
            </a:r>
            <a:r>
              <a:rPr lang="en-US" altLang="zh-CN" sz="1400"/>
              <a:t>&amp;</a:t>
            </a:r>
            <a:r>
              <a:rPr lang="zh-CN" altLang="en-US" sz="1400"/>
              <a:t>新的</a:t>
            </a:r>
            <a:r>
              <a:rPr lang="en-US" altLang="zh-CN" sz="1400"/>
              <a:t>pr</a:t>
            </a:r>
            <a:r>
              <a:rPr lang="zh-CN" altLang="en-US" sz="1400"/>
              <a:t>值，</a:t>
            </a:r>
            <a:r>
              <a:rPr lang="en-US" altLang="zh-CN" sz="1400"/>
              <a:t>value</a:t>
            </a:r>
            <a:r>
              <a:rPr lang="zh-CN" altLang="en-US" sz="1400"/>
              <a:t>为链接关系</a:t>
            </a:r>
            <a:endParaRPr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A B D</a:t>
            </a:r>
          </a:p>
          <a:p>
            <a:r>
              <a:rPr lang="en-US" altLang="zh-CN" sz="1600"/>
              <a:t>B C</a:t>
            </a:r>
          </a:p>
          <a:p>
            <a:r>
              <a:rPr lang="en-US" altLang="zh-CN" sz="1600"/>
              <a:t>C A B</a:t>
            </a:r>
          </a:p>
          <a:p>
            <a:r>
              <a:rPr lang="en-US" altLang="zh-CN" sz="1600"/>
              <a:t>D B C</a:t>
            </a:r>
          </a:p>
          <a:p>
            <a:r>
              <a:rPr lang="en-US" altLang="zh-CN" sz="1600"/>
              <a:t>map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en-US" altLang="zh-CN" sz="1200"/>
              <a:t>:BD</a:t>
            </a:r>
          </a:p>
          <a:p>
            <a:pPr lvl="1"/>
            <a:r>
              <a:rPr lang="en-US" altLang="zh-CN" sz="1200"/>
              <a:t>B:1/2</a:t>
            </a:r>
          </a:p>
          <a:p>
            <a:pPr lvl="1"/>
            <a:r>
              <a:rPr lang="en-US" altLang="zh-CN" sz="1200"/>
              <a:t>D:1/2</a:t>
            </a:r>
          </a:p>
          <a:p>
            <a:pPr lvl="1"/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en-US" altLang="zh-CN" sz="1200"/>
              <a:t>:1/2</a:t>
            </a:r>
          </a:p>
          <a:p>
            <a:r>
              <a:rPr lang="en-US" altLang="zh-CN" sz="1600"/>
              <a:t>reduce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A:1/2  B D </a:t>
            </a:r>
          </a:p>
          <a:p>
            <a:r>
              <a:rPr lang="en-US" altLang="zh-CN" sz="1600"/>
              <a:t>map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  1/2,  B  D </a:t>
            </a:r>
          </a:p>
          <a:p>
            <a:pPr lvl="1"/>
            <a:r>
              <a:rPr lang="en-US" altLang="zh-CN" sz="1200"/>
              <a:t>B:1/4</a:t>
            </a:r>
          </a:p>
          <a:p>
            <a:pPr lvl="1"/>
            <a:r>
              <a:rPr lang="en-US" altLang="zh-CN" sz="1200"/>
              <a:t>C:1/4</a:t>
            </a:r>
          </a:p>
          <a:p>
            <a:pPr lvl="1"/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en-US" altLang="zh-CN" sz="1200"/>
              <a:t>:3/4</a:t>
            </a:r>
          </a:p>
          <a:p>
            <a:r>
              <a:rPr lang="en-US" altLang="zh-CN" sz="1600"/>
              <a:t>reduce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200"/>
              <a:t>//</a:t>
            </a:r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  1/2,  B  D </a:t>
            </a:r>
          </a:p>
          <a:p>
            <a:pPr lvl="1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en-US" altLang="zh-CN" sz="1200"/>
              <a:t>:3/4</a:t>
            </a:r>
          </a:p>
          <a:p>
            <a:pPr lvl="1"/>
            <a:r>
              <a:rPr lang="en-US" altLang="zh-CN" sz="1200"/>
              <a:t>A:  3/4,B,D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en-US" altLang="zh-CN"/>
              <a:t>MR-API</a:t>
            </a:r>
            <a:r>
              <a:rPr lang="zh-CN" altLang="en-US"/>
              <a:t>：</a:t>
            </a:r>
            <a:r>
              <a:rPr lang="en-US" altLang="zh-CN"/>
              <a:t>TFIDF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666098"/>
            <a:ext cx="8786874" cy="50734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概念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1800"/>
              <a:t>TF-IDF</a:t>
            </a:r>
            <a:r>
              <a:rPr lang="zh-CN" altLang="zh-CN" sz="1800"/>
              <a:t>（</a:t>
            </a:r>
            <a:r>
              <a:rPr lang="en-US" altLang="zh-CN" sz="1800"/>
              <a:t>term frequency–inverse document frequency</a:t>
            </a:r>
            <a:r>
              <a:rPr lang="zh-CN" altLang="zh-CN" sz="1800"/>
              <a:t>）是一种用于资讯检索与资讯探勘的常用</a:t>
            </a:r>
            <a:r>
              <a:rPr lang="zh-CN" altLang="zh-CN" sz="1800">
                <a:solidFill>
                  <a:srgbClr val="FF0000"/>
                </a:solidFill>
              </a:rPr>
              <a:t>加权技术</a:t>
            </a:r>
            <a:r>
              <a:rPr lang="zh-CN" altLang="zh-CN" sz="1800"/>
              <a:t>。</a:t>
            </a:r>
            <a:endParaRPr lang="zh-CN" altLang="zh-CN" sz="1200"/>
          </a:p>
          <a:p>
            <a:pPr lvl="1">
              <a:lnSpc>
                <a:spcPct val="150000"/>
              </a:lnSpc>
            </a:pPr>
            <a:r>
              <a:rPr lang="en-US" altLang="zh-CN" sz="1800"/>
              <a:t>TF-IDF</a:t>
            </a:r>
            <a:r>
              <a:rPr lang="zh-CN" altLang="zh-CN" sz="1800"/>
              <a:t>是一种</a:t>
            </a:r>
            <a:r>
              <a:rPr lang="zh-CN" altLang="zh-CN" sz="1800">
                <a:solidFill>
                  <a:srgbClr val="FF0000"/>
                </a:solidFill>
              </a:rPr>
              <a:t>统计</a:t>
            </a:r>
            <a:r>
              <a:rPr lang="zh-CN" altLang="zh-CN" sz="1800"/>
              <a:t>方法，用以评估一字词对于一个文件集或一个语料库中的其中一份文件的</a:t>
            </a:r>
            <a:r>
              <a:rPr lang="zh-CN" altLang="zh-CN" sz="1800">
                <a:solidFill>
                  <a:srgbClr val="FF0000"/>
                </a:solidFill>
              </a:rPr>
              <a:t>重要</a:t>
            </a:r>
            <a:r>
              <a:rPr lang="zh-CN" altLang="zh-CN" sz="1800"/>
              <a:t>程度。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zh-CN" sz="1600">
                <a:solidFill>
                  <a:srgbClr val="FF0000"/>
                </a:solidFill>
              </a:rPr>
              <a:t>字词的重要性随着它在文件中出现的次数成正比增加</a:t>
            </a:r>
            <a:endParaRPr lang="en-US" altLang="zh-CN" sz="160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sz="1600">
                <a:solidFill>
                  <a:srgbClr val="FF0000"/>
                </a:solidFill>
              </a:rPr>
              <a:t>但同时会随着它在语料库中出现的频率成反比下降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TF-IDF</a:t>
            </a:r>
            <a:r>
              <a:rPr lang="zh-CN" altLang="zh-CN" sz="1800"/>
              <a:t>加权的各种形式常被搜寻引擎应用</a:t>
            </a:r>
            <a:endParaRPr lang="en-US" altLang="zh-CN" sz="1800"/>
          </a:p>
          <a:p>
            <a:pPr lvl="2">
              <a:lnSpc>
                <a:spcPct val="150000"/>
              </a:lnSpc>
            </a:pPr>
            <a:r>
              <a:rPr lang="zh-CN" altLang="zh-CN" sz="1600"/>
              <a:t>作为文件与用户查询之间相关程度的度量或评级。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zh-CN" sz="1600"/>
              <a:t>除了</a:t>
            </a:r>
            <a:r>
              <a:rPr lang="en-US" altLang="zh-CN" sz="1600"/>
              <a:t>TF-IDF</a:t>
            </a:r>
            <a:r>
              <a:rPr lang="zh-CN" altLang="zh-CN" sz="1600"/>
              <a:t>以外，因特网上的搜寻引擎还会使用基于</a:t>
            </a:r>
            <a:r>
              <a:rPr lang="zh-CN" altLang="en-US" sz="1600"/>
              <a:t>链接</a:t>
            </a:r>
            <a:r>
              <a:rPr lang="zh-CN" altLang="zh-CN" sz="1600"/>
              <a:t>分析的评级方法，以确定文件在搜寻结果中出现的顺序</a:t>
            </a:r>
            <a:r>
              <a:rPr lang="zh-CN" altLang="en-US" sz="1600"/>
              <a:t>：</a:t>
            </a:r>
            <a:r>
              <a:rPr lang="en-US" altLang="zh-CN" sz="1600">
                <a:solidFill>
                  <a:srgbClr val="FF0000"/>
                </a:solidFill>
              </a:rPr>
              <a:t>PR</a:t>
            </a:r>
            <a:r>
              <a:rPr lang="zh-CN" altLang="zh-CN" sz="1600"/>
              <a:t>。</a:t>
            </a:r>
          </a:p>
          <a:p>
            <a:pPr lvl="1">
              <a:lnSpc>
                <a:spcPct val="150000"/>
              </a:lnSpc>
            </a:pPr>
            <a:endParaRPr lang="zh-CN" altLang="zh-CN" sz="1200"/>
          </a:p>
          <a:p>
            <a:pPr lvl="1">
              <a:lnSpc>
                <a:spcPct val="15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735948"/>
            <a:ext cx="8786874" cy="5073427"/>
          </a:xfrm>
        </p:spPr>
        <p:txBody>
          <a:bodyPr/>
          <a:lstStyle/>
          <a:p>
            <a:r>
              <a:rPr lang="zh-CN" altLang="en-US"/>
              <a:t>大白话：</a:t>
            </a:r>
            <a:endParaRPr lang="en-US" altLang="zh-CN"/>
          </a:p>
          <a:p>
            <a:pPr lvl="1"/>
            <a:r>
              <a:rPr lang="zh-CN" altLang="en-US"/>
              <a:t>打开百度</a:t>
            </a:r>
            <a:endParaRPr lang="en-US" altLang="zh-CN"/>
          </a:p>
          <a:p>
            <a:pPr lvl="2"/>
            <a:r>
              <a:rPr lang="zh-CN" altLang="en-US"/>
              <a:t>搜索：</a:t>
            </a:r>
            <a:r>
              <a:rPr lang="zh-CN" altLang="en-US">
                <a:solidFill>
                  <a:srgbClr val="FF0000"/>
                </a:solidFill>
              </a:rPr>
              <a:t>王者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zh-CN" altLang="en-US"/>
              <a:t>搜索：</a:t>
            </a:r>
            <a:r>
              <a:rPr lang="zh-CN" altLang="en-US">
                <a:solidFill>
                  <a:srgbClr val="FF0000"/>
                </a:solidFill>
              </a:rPr>
              <a:t>王者荣耀</a:t>
            </a:r>
            <a:endParaRPr lang="en-US" altLang="zh-CN">
              <a:solidFill>
                <a:srgbClr val="FF0000"/>
              </a:solidFill>
            </a:endParaRPr>
          </a:p>
          <a:p>
            <a:pPr lvl="4"/>
            <a:r>
              <a:rPr lang="zh-CN" altLang="en-US"/>
              <a:t>继续搜索：</a:t>
            </a:r>
            <a:r>
              <a:rPr lang="zh-CN" altLang="en-US">
                <a:solidFill>
                  <a:srgbClr val="FF0000"/>
                </a:solidFill>
              </a:rPr>
              <a:t>王者荣耀 </a:t>
            </a:r>
            <a:r>
              <a:rPr lang="zh-CN" altLang="en-US">
                <a:solidFill>
                  <a:srgbClr val="92D050"/>
                </a:solidFill>
              </a:rPr>
              <a:t>露娜</a:t>
            </a:r>
            <a:endParaRPr lang="en-US" altLang="zh-CN">
              <a:solidFill>
                <a:srgbClr val="92D050"/>
              </a:solidFill>
            </a:endParaRPr>
          </a:p>
          <a:p>
            <a:pPr lvl="5"/>
            <a:r>
              <a:rPr lang="zh-CN" altLang="en-US"/>
              <a:t>继续搜索：</a:t>
            </a:r>
            <a:r>
              <a:rPr lang="zh-CN" altLang="en-US">
                <a:solidFill>
                  <a:srgbClr val="FF0000"/>
                </a:solidFill>
              </a:rPr>
              <a:t>王者荣耀 </a:t>
            </a:r>
            <a:r>
              <a:rPr lang="zh-CN" altLang="en-US">
                <a:solidFill>
                  <a:srgbClr val="92D050"/>
                </a:solidFill>
              </a:rPr>
              <a:t>露娜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连招</a:t>
            </a:r>
            <a:endParaRPr lang="en-US" altLang="zh-CN">
              <a:solidFill>
                <a:srgbClr val="00B0F0"/>
              </a:solidFill>
            </a:endParaRPr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用户通过调整字词来缩小范围</a:t>
            </a:r>
            <a:endParaRPr lang="en-US" altLang="zh-CN">
              <a:solidFill>
                <a:srgbClr val="00B0F0"/>
              </a:solidFill>
            </a:endParaRPr>
          </a:p>
          <a:p>
            <a:pPr lvl="2"/>
            <a:r>
              <a:rPr lang="zh-CN" altLang="en-US">
                <a:solidFill>
                  <a:srgbClr val="00B0F0"/>
                </a:solidFill>
              </a:rPr>
              <a:t>每个字词都有对应出现的页面</a:t>
            </a:r>
            <a:endParaRPr lang="en-US" altLang="zh-CN">
              <a:solidFill>
                <a:srgbClr val="00B0F0"/>
              </a:solidFill>
            </a:endParaRPr>
          </a:p>
          <a:p>
            <a:pPr lvl="2"/>
            <a:r>
              <a:rPr lang="zh-CN" altLang="en-US">
                <a:solidFill>
                  <a:srgbClr val="00B0F0"/>
                </a:solidFill>
              </a:rPr>
              <a:t>通过字词数量缩小范围</a:t>
            </a:r>
            <a:endParaRPr lang="en-US" altLang="zh-CN">
              <a:solidFill>
                <a:srgbClr val="00B0F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最终通过字词对于页面的权重来进行排序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《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》		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/>
              <a:t>词频</a:t>
            </a:r>
            <a:r>
              <a:rPr lang="en-US" altLang="zh-CN" b="1"/>
              <a:t> (term frequency, TF)</a:t>
            </a:r>
            <a:r>
              <a:rPr lang="en-US" altLang="zh-CN"/>
              <a:t> </a:t>
            </a:r>
            <a:r>
              <a:rPr lang="zh-CN" altLang="zh-CN"/>
              <a:t>指的是某一个给定的词语在一份给定的文件中出现的次数。这个数字通常会被归一化（分子一般小于分母 区别于</a:t>
            </a:r>
            <a:r>
              <a:rPr lang="en-US" altLang="zh-CN"/>
              <a:t>IDF</a:t>
            </a:r>
            <a:r>
              <a:rPr lang="zh-CN" altLang="zh-CN"/>
              <a:t>），以防止它偏向长的文件。（同一个词语在长文件里可能会比短文件有更高的词频，而不管该词语重要与否。）</a:t>
            </a:r>
            <a:endParaRPr lang="en-US" altLang="zh-CN"/>
          </a:p>
          <a:p>
            <a:pPr lvl="1"/>
            <a:r>
              <a:rPr lang="zh-CN" altLang="en-US"/>
              <a:t>公式中：</a:t>
            </a:r>
            <a:endParaRPr lang="en-US" altLang="zh-CN"/>
          </a:p>
          <a:p>
            <a:pPr lvl="2"/>
            <a:r>
              <a:rPr lang="en-US" altLang="zh-CN"/>
              <a:t>n</a:t>
            </a:r>
            <a:r>
              <a:rPr lang="en-US" altLang="zh-CN" baseline="-25000"/>
              <a:t>i,j</a:t>
            </a:r>
            <a:r>
              <a:rPr lang="zh-CN" altLang="en-US"/>
              <a:t>是该词在文件</a:t>
            </a:r>
            <a:r>
              <a:rPr lang="en-US" altLang="zh-CN"/>
              <a:t>d</a:t>
            </a:r>
            <a:r>
              <a:rPr lang="en-US" altLang="zh-CN" baseline="-25000"/>
              <a:t>j</a:t>
            </a:r>
            <a:r>
              <a:rPr lang="zh-CN" altLang="en-US"/>
              <a:t>中的出现次数，而分母则是在文件</a:t>
            </a:r>
            <a:r>
              <a:rPr lang="en-US" altLang="zh-CN"/>
              <a:t>d</a:t>
            </a:r>
            <a:r>
              <a:rPr lang="en-US" altLang="zh-CN" baseline="-25000"/>
              <a:t>j</a:t>
            </a:r>
            <a:r>
              <a:rPr lang="zh-CN" altLang="en-US"/>
              <a:t>中所有字词的出现次数之和。</a:t>
            </a:r>
            <a:endParaRPr lang="zh-CN" altLang="zh-CN"/>
          </a:p>
        </p:txBody>
      </p:sp>
      <p:pic>
        <p:nvPicPr>
          <p:cNvPr id="4" name="图片 3" descr=" \mathrm{tf_{i,j}} = \frac{n_{i,j}}{\sum_k n_{k,j}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0" y="3861048"/>
            <a:ext cx="2550825" cy="90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/>
              <a:t>逆向文件频率</a:t>
            </a:r>
            <a:r>
              <a:rPr lang="en-US" altLang="zh-CN" b="1"/>
              <a:t> (inverse document frequency, IDF)</a:t>
            </a:r>
            <a:r>
              <a:rPr lang="en-US" altLang="zh-CN"/>
              <a:t> </a:t>
            </a:r>
            <a:r>
              <a:rPr lang="zh-CN" altLang="zh-CN"/>
              <a:t>是一个词语普遍重要性的度量。某一特定词语的</a:t>
            </a:r>
            <a:r>
              <a:rPr lang="en-US" altLang="zh-CN"/>
              <a:t>IDF</a:t>
            </a:r>
            <a:r>
              <a:rPr lang="zh-CN" altLang="zh-CN"/>
              <a:t>，可以由总文件数目除以包含该词语之文件的数目，再将得到的商取</a:t>
            </a:r>
            <a:r>
              <a:rPr lang="zh-CN" altLang="zh-CN">
                <a:solidFill>
                  <a:srgbClr val="FF0000"/>
                </a:solidFill>
              </a:rPr>
              <a:t>对数</a:t>
            </a:r>
            <a:r>
              <a:rPr lang="zh-CN" altLang="zh-CN"/>
              <a:t>得到。</a:t>
            </a:r>
            <a:endParaRPr lang="en-US" altLang="zh-CN"/>
          </a:p>
          <a:p>
            <a:pPr lvl="1"/>
            <a:r>
              <a:rPr lang="en-US" altLang="zh-CN"/>
              <a:t>|D|</a:t>
            </a:r>
            <a:r>
              <a:rPr lang="zh-CN" altLang="zh-CN"/>
              <a:t>：语料库中的文件总数</a:t>
            </a:r>
            <a:endParaRPr lang="en-US" altLang="zh-CN"/>
          </a:p>
          <a:p>
            <a:pPr lvl="1"/>
            <a:r>
              <a:rPr lang="en-US" altLang="zh-CN"/>
              <a:t>                      </a:t>
            </a:r>
            <a:r>
              <a:rPr lang="zh-CN" altLang="en-US"/>
              <a:t>包含</a:t>
            </a:r>
            <a:r>
              <a:rPr lang="en-US" altLang="zh-CN"/>
              <a:t>t</a:t>
            </a:r>
            <a:r>
              <a:rPr lang="en-US" altLang="zh-CN" baseline="-25000"/>
              <a:t>i</a:t>
            </a:r>
            <a:r>
              <a:rPr lang="zh-CN" altLang="en-US"/>
              <a:t>文件的数目</a:t>
            </a:r>
            <a:endParaRPr lang="zh-CN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zh-CN"/>
          </a:p>
        </p:txBody>
      </p:sp>
      <p:pic>
        <p:nvPicPr>
          <p:cNvPr id="4" name="图片 3" descr=" \mathrm{idf_{i}} =  \log \frac{|D|}{|\{j: t_{i} \in d_{j}\}|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3579744" cy="87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1656184" cy="3338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/>
              <a:t>整体框架描述</a:t>
            </a:r>
            <a:endParaRPr lang="en-US" altLang="zh-CN" sz="2000"/>
          </a:p>
          <a:p>
            <a:r>
              <a:rPr lang="zh-CN" altLang="en-US" sz="2000"/>
              <a:t>搭建环境 </a:t>
            </a:r>
            <a:r>
              <a:rPr lang="en-US" altLang="zh-CN" sz="2000"/>
              <a:t>&amp; hadoop-mapreduce-examples-2.6.5.jar</a:t>
            </a:r>
          </a:p>
          <a:p>
            <a:r>
              <a:rPr lang="en-US" altLang="zh-CN" sz="2000"/>
              <a:t>MR</a:t>
            </a:r>
            <a:r>
              <a:rPr lang="zh-CN" altLang="en-US" sz="2000"/>
              <a:t>设计理念</a:t>
            </a:r>
            <a:endParaRPr lang="en-US" altLang="zh-CN" sz="2000"/>
          </a:p>
          <a:p>
            <a:r>
              <a:rPr lang="zh-CN" altLang="en-US" sz="2000"/>
              <a:t>手动实现</a:t>
            </a:r>
            <a:r>
              <a:rPr lang="en-US" altLang="zh-CN" sz="2000"/>
              <a:t>WordCount</a:t>
            </a:r>
            <a:r>
              <a:rPr lang="zh-CN" altLang="en-US" sz="2000"/>
              <a:t>：粗粒度介绍计算框架</a:t>
            </a:r>
            <a:endParaRPr lang="en-US" altLang="zh-CN" sz="2000"/>
          </a:p>
          <a:p>
            <a:r>
              <a:rPr lang="zh-CN" altLang="en-US" sz="2000"/>
              <a:t>源码分析</a:t>
            </a:r>
            <a:endParaRPr lang="en-US" altLang="zh-CN" sz="2000"/>
          </a:p>
          <a:p>
            <a:r>
              <a:rPr lang="zh-CN" altLang="en-US" sz="2000"/>
              <a:t>天气案例：细粒度介绍计算框架</a:t>
            </a:r>
            <a:endParaRPr lang="en-US" altLang="zh-CN" sz="2000"/>
          </a:p>
          <a:p>
            <a:r>
              <a:rPr lang="en-US" altLang="zh-CN" sz="2000"/>
              <a:t>FOF</a:t>
            </a:r>
            <a:r>
              <a:rPr lang="zh-CN" altLang="en-US" sz="2000"/>
              <a:t>案例：</a:t>
            </a:r>
            <a:r>
              <a:rPr lang="en-US" altLang="zh-CN" sz="2000"/>
              <a:t>MR</a:t>
            </a:r>
            <a:r>
              <a:rPr lang="zh-CN" altLang="en-US" sz="2000"/>
              <a:t>与数据模型</a:t>
            </a:r>
            <a:endParaRPr lang="en-US" altLang="zh-CN" sz="2000"/>
          </a:p>
          <a:p>
            <a:r>
              <a:rPr lang="en-US" altLang="zh-CN" sz="2000">
                <a:solidFill>
                  <a:srgbClr val="FF0000"/>
                </a:solidFill>
              </a:rPr>
              <a:t>PageRank</a:t>
            </a:r>
            <a:r>
              <a:rPr lang="zh-CN" altLang="en-US" sz="2000">
                <a:solidFill>
                  <a:srgbClr val="FF0000"/>
                </a:solidFill>
              </a:rPr>
              <a:t>案例：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TFIDF</a:t>
            </a:r>
            <a:r>
              <a:rPr lang="zh-CN" altLang="en-US" sz="2000">
                <a:solidFill>
                  <a:srgbClr val="FF0000"/>
                </a:solidFill>
              </a:rPr>
              <a:t>案例：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ItemCF</a:t>
            </a:r>
            <a:r>
              <a:rPr lang="zh-CN" altLang="en-US" sz="2000">
                <a:solidFill>
                  <a:srgbClr val="FF0000"/>
                </a:solidFill>
              </a:rPr>
              <a:t>案例：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TF-IDF</a:t>
            </a:r>
            <a:r>
              <a:rPr lang="zh-CN" altLang="en-US"/>
              <a:t>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zh-CN"/>
              <a:t>某</a:t>
            </a:r>
            <a:r>
              <a:rPr lang="zh-CN" altLang="zh-CN">
                <a:solidFill>
                  <a:srgbClr val="FF0000"/>
                </a:solidFill>
              </a:rPr>
              <a:t>一</a:t>
            </a:r>
            <a:r>
              <a:rPr lang="zh-CN" altLang="zh-CN"/>
              <a:t>特定文件内的</a:t>
            </a:r>
            <a:r>
              <a:rPr lang="zh-CN" altLang="zh-CN">
                <a:solidFill>
                  <a:srgbClr val="FF0000"/>
                </a:solidFill>
              </a:rPr>
              <a:t>高词语频率</a:t>
            </a:r>
            <a:r>
              <a:rPr lang="zh-CN" altLang="zh-CN"/>
              <a:t>，以及该词语在</a:t>
            </a:r>
            <a:r>
              <a:rPr lang="zh-CN" altLang="zh-CN">
                <a:solidFill>
                  <a:srgbClr val="FF0000"/>
                </a:solidFill>
              </a:rPr>
              <a:t>整个</a:t>
            </a:r>
            <a:r>
              <a:rPr lang="zh-CN" altLang="zh-CN"/>
              <a:t>文件集合中的</a:t>
            </a:r>
            <a:r>
              <a:rPr lang="zh-CN" altLang="zh-CN">
                <a:solidFill>
                  <a:srgbClr val="FF0000"/>
                </a:solidFill>
              </a:rPr>
              <a:t>低</a:t>
            </a:r>
            <a:r>
              <a:rPr lang="zh-CN" altLang="zh-CN"/>
              <a:t>文件频率，可以产生出</a:t>
            </a:r>
            <a:r>
              <a:rPr lang="zh-CN" altLang="zh-CN">
                <a:solidFill>
                  <a:srgbClr val="FF0000"/>
                </a:solidFill>
              </a:rPr>
              <a:t>高权重</a:t>
            </a:r>
            <a:r>
              <a:rPr lang="zh-CN" altLang="zh-CN"/>
              <a:t>的</a:t>
            </a:r>
            <a:r>
              <a:rPr lang="en-US" altLang="zh-CN"/>
              <a:t>TF-IDF</a:t>
            </a:r>
            <a:r>
              <a:rPr lang="zh-CN" altLang="zh-CN"/>
              <a:t>。因此，</a:t>
            </a:r>
            <a:r>
              <a:rPr lang="en-US" altLang="zh-CN"/>
              <a:t>TF-IDF</a:t>
            </a:r>
            <a:r>
              <a:rPr lang="zh-CN" altLang="zh-CN"/>
              <a:t>倾向于过滤掉常见的词语，保留重要的词语。</a:t>
            </a:r>
          </a:p>
          <a:p>
            <a:pPr lvl="1"/>
            <a:r>
              <a:rPr lang="en-US" altLang="zh-CN" b="1"/>
              <a:t>TFIDF</a:t>
            </a:r>
            <a:r>
              <a:rPr lang="zh-CN" altLang="zh-CN" b="1"/>
              <a:t>的主要思想是</a:t>
            </a:r>
            <a:r>
              <a:rPr lang="zh-CN" altLang="zh-CN"/>
              <a:t>：如果某个词或短语在一篇文章中出现的频率</a:t>
            </a:r>
            <a:r>
              <a:rPr lang="en-US" altLang="zh-CN"/>
              <a:t>TF</a:t>
            </a:r>
            <a:r>
              <a:rPr lang="zh-CN" altLang="zh-CN"/>
              <a:t>高，并且在其他文章中很少出现，则认为此词或者短语具有很好的类别区分能力，适合用来分类。</a:t>
            </a:r>
            <a:endParaRPr lang="zh-CN" altLang="en-US"/>
          </a:p>
        </p:txBody>
      </p:sp>
      <p:pic>
        <p:nvPicPr>
          <p:cNvPr id="4" name="图片 3" descr=" \mathrm{tf{}idf_{i,j}} = \mathrm{tf_{i,j}} \times  \mathrm{idf_{i}}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2112235" cy="28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mr</a:t>
            </a:r>
            <a:r>
              <a:rPr lang="zh-CN" altLang="en-US"/>
              <a:t>：</a:t>
            </a:r>
            <a:r>
              <a:rPr lang="en-US" altLang="zh-CN"/>
              <a:t>1</a:t>
            </a:r>
          </a:p>
          <a:p>
            <a:r>
              <a:rPr lang="zh-CN" altLang="en-US"/>
              <a:t>乐</a:t>
            </a:r>
            <a:r>
              <a:rPr lang="en-US" altLang="zh-CN"/>
              <a:t>_38238909485177232  3</a:t>
            </a:r>
          </a:p>
          <a:p>
            <a:r>
              <a:rPr lang="en-US" altLang="zh-CN"/>
              <a:t>//</a:t>
            </a:r>
            <a:r>
              <a:rPr lang="zh-CN" altLang="en-US"/>
              <a:t>微博：字词的</a:t>
            </a:r>
            <a:r>
              <a:rPr lang="en-US" altLang="zh-CN"/>
              <a:t>wc</a:t>
            </a:r>
          </a:p>
          <a:p>
            <a:r>
              <a:rPr lang="en-US" altLang="zh-CN"/>
              <a:t>38238909485177232   40</a:t>
            </a:r>
          </a:p>
          <a:p>
            <a:r>
              <a:rPr lang="en-US" altLang="zh-CN"/>
              <a:t>MR</a:t>
            </a:r>
          </a:p>
          <a:p>
            <a:r>
              <a:rPr lang="zh-CN" altLang="en-US"/>
              <a:t>乐</a:t>
            </a:r>
            <a:r>
              <a:rPr lang="en-US" altLang="zh-CN"/>
              <a:t>_38238909485177232 </a:t>
            </a:r>
            <a:r>
              <a:rPr lang="zh-CN" altLang="en-US"/>
              <a:t>（</a:t>
            </a:r>
            <a:r>
              <a:rPr lang="en-US" altLang="zh-CN"/>
              <a:t>3/40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乐</a:t>
            </a:r>
            <a:r>
              <a:rPr lang="en-US" altLang="zh-CN"/>
              <a:t> </a:t>
            </a:r>
            <a:r>
              <a:rPr lang="zh-CN" altLang="en-US"/>
              <a:t>逆向文件频率  </a:t>
            </a:r>
            <a:r>
              <a:rPr lang="en-US" altLang="zh-CN"/>
              <a:t>1065</a:t>
            </a:r>
          </a:p>
          <a:p>
            <a:r>
              <a:rPr lang="zh-CN" altLang="en-US"/>
              <a:t>乐  </a:t>
            </a:r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解需求思路：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分词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面向文本计算词频：</a:t>
            </a:r>
            <a:r>
              <a:rPr lang="en-US" altLang="zh-CN"/>
              <a:t>wc</a:t>
            </a:r>
          </a:p>
          <a:p>
            <a:r>
              <a:rPr lang="zh-CN" altLang="en-US"/>
              <a:t>面向全量文本计算包含集合：</a:t>
            </a:r>
            <a:r>
              <a:rPr lang="en-US" altLang="zh-CN"/>
              <a:t>wc</a:t>
            </a:r>
          </a:p>
          <a:p>
            <a:r>
              <a:rPr lang="zh-CN" altLang="en-US"/>
              <a:t>套用公式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MR</a:t>
            </a:r>
          </a:p>
          <a:p>
            <a:pPr lvl="1"/>
            <a:r>
              <a:rPr lang="zh-CN" altLang="en-US" sz="1400"/>
              <a:t>第一次：词频统计</a:t>
            </a:r>
            <a:r>
              <a:rPr lang="en-US" altLang="zh-CN" sz="1400"/>
              <a:t>+</a:t>
            </a:r>
            <a:r>
              <a:rPr lang="zh-CN" altLang="en-US" sz="1400"/>
              <a:t>文本总数统计</a:t>
            </a:r>
            <a:endParaRPr lang="en-US" altLang="zh-CN" sz="1400"/>
          </a:p>
          <a:p>
            <a:pPr lvl="2"/>
            <a:r>
              <a:rPr lang="en-US" altLang="zh-CN" sz="1200"/>
              <a:t>map</a:t>
            </a:r>
            <a:r>
              <a:rPr lang="zh-CN" altLang="en-US" sz="1200"/>
              <a:t>：</a:t>
            </a:r>
            <a:endParaRPr lang="en-US" altLang="zh-CN" sz="1200"/>
          </a:p>
          <a:p>
            <a:pPr lvl="3"/>
            <a:r>
              <a:rPr lang="zh-CN" altLang="en-US" sz="1100"/>
              <a:t>词频：</a:t>
            </a:r>
            <a:r>
              <a:rPr lang="en-US" altLang="zh-CN" sz="1100"/>
              <a:t>key</a:t>
            </a:r>
            <a:r>
              <a:rPr lang="zh-CN" altLang="en-US" sz="1100"/>
              <a:t>：</a:t>
            </a:r>
            <a:r>
              <a:rPr lang="zh-CN" altLang="en-US" sz="1100">
                <a:solidFill>
                  <a:srgbClr val="FF0000"/>
                </a:solidFill>
              </a:rPr>
              <a:t>字词</a:t>
            </a:r>
            <a:r>
              <a:rPr lang="en-US" altLang="zh-CN" sz="1100">
                <a:solidFill>
                  <a:srgbClr val="FF0000"/>
                </a:solidFill>
              </a:rPr>
              <a:t>+</a:t>
            </a:r>
            <a:r>
              <a:rPr lang="zh-CN" altLang="en-US" sz="1100">
                <a:solidFill>
                  <a:srgbClr val="FF0000"/>
                </a:solidFill>
              </a:rPr>
              <a:t>文本</a:t>
            </a:r>
            <a:r>
              <a:rPr lang="zh-CN" altLang="en-US" sz="1100"/>
              <a:t>，</a:t>
            </a:r>
            <a:r>
              <a:rPr lang="en-US" altLang="zh-CN" sz="1100"/>
              <a:t>value</a:t>
            </a:r>
            <a:r>
              <a:rPr lang="zh-CN" altLang="en-US" sz="1100"/>
              <a:t>：</a:t>
            </a:r>
            <a:r>
              <a:rPr lang="en-US" altLang="zh-CN" sz="1100"/>
              <a:t>1</a:t>
            </a:r>
          </a:p>
          <a:p>
            <a:pPr lvl="3"/>
            <a:r>
              <a:rPr lang="zh-CN" altLang="en-US" sz="1100"/>
              <a:t>文本总数：</a:t>
            </a:r>
            <a:r>
              <a:rPr lang="en-US" altLang="zh-CN" sz="1100"/>
              <a:t>key</a:t>
            </a:r>
            <a:r>
              <a:rPr lang="zh-CN" altLang="en-US" sz="1100"/>
              <a:t>：</a:t>
            </a:r>
            <a:r>
              <a:rPr lang="en-US" altLang="zh-CN" sz="1100">
                <a:solidFill>
                  <a:srgbClr val="FF0000"/>
                </a:solidFill>
              </a:rPr>
              <a:t>count</a:t>
            </a:r>
            <a:r>
              <a:rPr lang="zh-CN" altLang="en-US" sz="1100"/>
              <a:t>，</a:t>
            </a:r>
            <a:r>
              <a:rPr lang="en-US" altLang="zh-CN" sz="1100"/>
              <a:t>value</a:t>
            </a:r>
            <a:r>
              <a:rPr lang="zh-CN" altLang="en-US" sz="1100"/>
              <a:t>：</a:t>
            </a:r>
            <a:r>
              <a:rPr lang="en-US" altLang="zh-CN" sz="1100"/>
              <a:t>1</a:t>
            </a: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partition</a:t>
            </a:r>
            <a:r>
              <a:rPr lang="zh-CN" altLang="en-US" sz="1200"/>
              <a:t>：</a:t>
            </a:r>
            <a:r>
              <a:rPr lang="en-US" altLang="zh-CN" sz="1200"/>
              <a:t>4</a:t>
            </a:r>
            <a:r>
              <a:rPr lang="zh-CN" altLang="en-US" sz="1200"/>
              <a:t>个</a:t>
            </a:r>
            <a:r>
              <a:rPr lang="en-US" altLang="zh-CN" sz="1200"/>
              <a:t>reduce</a:t>
            </a:r>
          </a:p>
          <a:p>
            <a:pPr lvl="3"/>
            <a:r>
              <a:rPr lang="en-US" altLang="zh-CN" sz="1100"/>
              <a:t>0~2</a:t>
            </a:r>
            <a:r>
              <a:rPr lang="zh-CN" altLang="en-US" sz="1100"/>
              <a:t>号</a:t>
            </a:r>
            <a:r>
              <a:rPr lang="en-US" altLang="zh-CN" sz="1100"/>
              <a:t>reduce</a:t>
            </a:r>
            <a:r>
              <a:rPr lang="zh-CN" altLang="en-US" sz="1100"/>
              <a:t>并行计算词频</a:t>
            </a:r>
            <a:endParaRPr lang="en-US" altLang="zh-CN" sz="1100"/>
          </a:p>
          <a:p>
            <a:pPr lvl="3"/>
            <a:r>
              <a:rPr lang="en-US" altLang="zh-CN" sz="1100"/>
              <a:t>3</a:t>
            </a:r>
            <a:r>
              <a:rPr lang="zh-CN" altLang="en-US" sz="1100"/>
              <a:t>号</a:t>
            </a:r>
            <a:r>
              <a:rPr lang="en-US" altLang="zh-CN" sz="1100"/>
              <a:t>reduce</a:t>
            </a:r>
            <a:r>
              <a:rPr lang="zh-CN" altLang="en-US" sz="1100"/>
              <a:t>计算文本总数</a:t>
            </a:r>
            <a:endParaRPr lang="en-US" altLang="zh-CN" sz="1100"/>
          </a:p>
          <a:p>
            <a:pPr lvl="2"/>
            <a:r>
              <a:rPr lang="en-US" altLang="zh-CN" sz="1200"/>
              <a:t>reduce</a:t>
            </a:r>
            <a:r>
              <a:rPr lang="zh-CN" altLang="en-US" sz="1200"/>
              <a:t>：</a:t>
            </a:r>
            <a:endParaRPr lang="en-US" altLang="zh-CN" sz="1200"/>
          </a:p>
          <a:p>
            <a:pPr lvl="3"/>
            <a:r>
              <a:rPr lang="en-US" altLang="zh-CN" sz="1100"/>
              <a:t>0~2</a:t>
            </a:r>
            <a:r>
              <a:rPr lang="zh-CN" altLang="en-US" sz="1100"/>
              <a:t>：</a:t>
            </a:r>
            <a:r>
              <a:rPr lang="en-US" altLang="zh-CN" sz="1100"/>
              <a:t>sum</a:t>
            </a:r>
          </a:p>
          <a:p>
            <a:pPr lvl="3"/>
            <a:r>
              <a:rPr lang="en-US" altLang="zh-CN" sz="1100"/>
              <a:t>3</a:t>
            </a:r>
            <a:r>
              <a:rPr lang="zh-CN" altLang="en-US" sz="1100"/>
              <a:t>：</a:t>
            </a:r>
            <a:r>
              <a:rPr lang="en-US" altLang="zh-CN" sz="1100"/>
              <a:t>count</a:t>
            </a:r>
            <a:r>
              <a:rPr lang="zh-CN" altLang="en-US" sz="1100"/>
              <a:t>：</a:t>
            </a:r>
            <a:r>
              <a:rPr lang="en-US" altLang="zh-CN" sz="1100"/>
              <a:t>sum</a:t>
            </a:r>
          </a:p>
          <a:p>
            <a:pPr lvl="1"/>
            <a:r>
              <a:rPr lang="zh-CN" altLang="en-US" sz="1400"/>
              <a:t>第二次：字词集合统计：</a:t>
            </a:r>
            <a:r>
              <a:rPr lang="zh-CN" altLang="en-US" sz="1400">
                <a:solidFill>
                  <a:srgbClr val="FF0000"/>
                </a:solidFill>
              </a:rPr>
              <a:t>逆向文件频率</a:t>
            </a:r>
            <a:endParaRPr lang="en-US" altLang="zh-CN" sz="1400">
              <a:solidFill>
                <a:srgbClr val="FF0000"/>
              </a:solidFill>
            </a:endParaRPr>
          </a:p>
          <a:p>
            <a:pPr lvl="2"/>
            <a:r>
              <a:rPr lang="en-US" altLang="zh-CN" sz="1200"/>
              <a:t>map</a:t>
            </a:r>
            <a:r>
              <a:rPr lang="zh-CN" altLang="en-US" sz="1200"/>
              <a:t>：</a:t>
            </a:r>
            <a:endParaRPr lang="en-US" altLang="zh-CN" sz="1200"/>
          </a:p>
          <a:p>
            <a:pPr lvl="3"/>
            <a:r>
              <a:rPr lang="en-US" altLang="zh-CN" sz="1100"/>
              <a:t>key</a:t>
            </a:r>
            <a:r>
              <a:rPr lang="zh-CN" altLang="en-US" sz="1100"/>
              <a:t>：字词，</a:t>
            </a:r>
            <a:r>
              <a:rPr lang="en-US" altLang="zh-CN" sz="1100"/>
              <a:t>value</a:t>
            </a:r>
            <a:r>
              <a:rPr lang="zh-CN" altLang="en-US" sz="1100"/>
              <a:t>：</a:t>
            </a:r>
            <a:r>
              <a:rPr lang="en-US" altLang="zh-CN" sz="1100"/>
              <a:t>1</a:t>
            </a:r>
          </a:p>
          <a:p>
            <a:pPr lvl="2"/>
            <a:r>
              <a:rPr lang="en-US" altLang="zh-CN" sz="1200"/>
              <a:t>reduce</a:t>
            </a:r>
            <a:r>
              <a:rPr lang="zh-CN" altLang="en-US" sz="1200"/>
              <a:t>：</a:t>
            </a:r>
            <a:endParaRPr lang="en-US" altLang="zh-CN" sz="1200"/>
          </a:p>
          <a:p>
            <a:pPr lvl="3"/>
            <a:r>
              <a:rPr lang="en-US" altLang="zh-CN" sz="1100"/>
              <a:t>sum</a:t>
            </a:r>
          </a:p>
          <a:p>
            <a:pPr lvl="1"/>
            <a:r>
              <a:rPr lang="zh-CN" altLang="en-US" sz="1400"/>
              <a:t>第三次：取</a:t>
            </a:r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2</a:t>
            </a:r>
            <a:r>
              <a:rPr lang="zh-CN" altLang="en-US" sz="1400"/>
              <a:t>次结果最终计算出字词的</a:t>
            </a:r>
            <a:r>
              <a:rPr lang="en-US" altLang="zh-CN" sz="1400"/>
              <a:t>TF-IDF</a:t>
            </a:r>
          </a:p>
          <a:p>
            <a:pPr lvl="2"/>
            <a:r>
              <a:rPr lang="en-US" altLang="zh-CN" sz="1200"/>
              <a:t>map</a:t>
            </a:r>
            <a:r>
              <a:rPr lang="zh-CN" altLang="en-US" sz="1200"/>
              <a:t>：输入数据为第一步的</a:t>
            </a:r>
            <a:r>
              <a:rPr lang="en-US" altLang="zh-CN" sz="1200"/>
              <a:t>tf</a:t>
            </a:r>
          </a:p>
          <a:p>
            <a:pPr lvl="3"/>
            <a:r>
              <a:rPr lang="en-US" altLang="zh-CN" sz="1000"/>
              <a:t>setup</a:t>
            </a:r>
            <a:r>
              <a:rPr lang="zh-CN" altLang="en-US" sz="1000"/>
              <a:t>：加载：</a:t>
            </a:r>
            <a:r>
              <a:rPr lang="en-US" altLang="zh-CN" sz="1000"/>
              <a:t>a</a:t>
            </a:r>
            <a:r>
              <a:rPr lang="zh-CN" altLang="en-US" sz="1000"/>
              <a:t>，</a:t>
            </a:r>
            <a:r>
              <a:rPr lang="en-US" altLang="zh-CN" sz="1000"/>
              <a:t>DF</a:t>
            </a:r>
            <a:r>
              <a:rPr lang="zh-CN" altLang="en-US" sz="1000"/>
              <a:t>；</a:t>
            </a:r>
            <a:r>
              <a:rPr lang="en-US" altLang="zh-CN" sz="1000"/>
              <a:t>b</a:t>
            </a:r>
            <a:r>
              <a:rPr lang="zh-CN" altLang="en-US" sz="1000"/>
              <a:t>，文本总数</a:t>
            </a:r>
            <a:endParaRPr lang="en-US" altLang="zh-CN" sz="1000"/>
          </a:p>
          <a:p>
            <a:pPr lvl="3"/>
            <a:r>
              <a:rPr lang="zh-CN" altLang="en-US" sz="1000"/>
              <a:t>计算</a:t>
            </a:r>
            <a:r>
              <a:rPr lang="en-US" altLang="zh-CN" sz="1000"/>
              <a:t>TF-IDF</a:t>
            </a:r>
          </a:p>
          <a:p>
            <a:pPr lvl="3"/>
            <a:r>
              <a:rPr lang="en-US" altLang="zh-CN" sz="1000"/>
              <a:t>key</a:t>
            </a:r>
            <a:r>
              <a:rPr lang="zh-CN" altLang="en-US" sz="1000"/>
              <a:t>：文本，</a:t>
            </a:r>
            <a:r>
              <a:rPr lang="en-US" altLang="zh-CN" sz="1000"/>
              <a:t>value</a:t>
            </a:r>
            <a:r>
              <a:rPr lang="zh-CN" altLang="en-US" sz="1000"/>
              <a:t>：字词</a:t>
            </a:r>
            <a:r>
              <a:rPr lang="en-US" altLang="zh-CN" sz="1000"/>
              <a:t>+TF-IDF</a:t>
            </a:r>
          </a:p>
          <a:p>
            <a:pPr lvl="2"/>
            <a:r>
              <a:rPr lang="en-US" altLang="zh-CN" sz="1200"/>
              <a:t>reduce</a:t>
            </a:r>
            <a:r>
              <a:rPr lang="zh-CN" altLang="en-US" sz="1200"/>
              <a:t>：</a:t>
            </a:r>
            <a:endParaRPr lang="en-US" altLang="zh-CN" sz="1200"/>
          </a:p>
          <a:p>
            <a:pPr lvl="3"/>
            <a:r>
              <a:rPr lang="zh-CN" altLang="en-US" sz="1000"/>
              <a:t>按文本（</a:t>
            </a:r>
            <a:r>
              <a:rPr lang="en-US" altLang="zh-CN" sz="1000"/>
              <a:t>key</a:t>
            </a:r>
            <a:r>
              <a:rPr lang="zh-CN" altLang="en-US" sz="1000"/>
              <a:t>）生成该文本的字词</a:t>
            </a:r>
            <a:r>
              <a:rPr lang="en-US" altLang="zh-CN" sz="1000"/>
              <a:t>+TF-IDF</a:t>
            </a:r>
            <a:r>
              <a:rPr lang="zh-CN" altLang="en-US" sz="1000"/>
              <a:t>值列表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《MapReduce</a:t>
            </a:r>
            <a:r>
              <a:rPr lang="zh-CN" altLang="en-US">
                <a:solidFill>
                  <a:srgbClr val="FF0000"/>
                </a:solidFill>
              </a:rPr>
              <a:t>设计模式</a:t>
            </a:r>
            <a:r>
              <a:rPr lang="en-US" altLang="zh-CN">
                <a:solidFill>
                  <a:srgbClr val="FF0000"/>
                </a:solidFill>
              </a:rPr>
              <a:t>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en-US" altLang="zh-CN"/>
              <a:t>MR-API</a:t>
            </a:r>
            <a:r>
              <a:rPr lang="zh-CN" altLang="en-US"/>
              <a:t>：</a:t>
            </a:r>
            <a:r>
              <a:rPr lang="en-US" altLang="zh-CN"/>
              <a:t>ItemCF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/>
              <a:t>电子商务网站是个性化推荐系统重要地应用的领域之一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/>
              <a:t>亚马逊就是个性化推荐系统的积极应用者和推广者，亚马逊的推荐系统深入到网站的各类商品，为亚马逊带来了至少</a:t>
            </a:r>
            <a:r>
              <a:rPr lang="en-US" altLang="zh-CN"/>
              <a:t>30%</a:t>
            </a:r>
            <a:r>
              <a:rPr lang="zh-CN" altLang="zh-CN"/>
              <a:t>的销售额。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不光是电商类，推荐系统无处不在。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QQ</a:t>
            </a:r>
            <a:r>
              <a:rPr lang="zh-CN" altLang="zh-CN"/>
              <a:t>，人人网的好友推荐；新浪微博的你可能感觉兴趣的人；优酷，土豆的电影推荐；豆瓣的图书推荐；大从点评的餐饮推荐；世纪佳缘的相亲推荐；天际网的职业推荐等。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思考：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购买成功后：购买了该商品的其他用户购买了以下商品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根据用户的实时行为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搜索成功后：您可能感兴趣的以下商品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根据用户的主观意识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主页或广告：您可能感兴趣的以下商品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根据用户的特征向量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推荐系统</a:t>
            </a:r>
            <a:r>
              <a:rPr lang="en-US" altLang="zh-CN"/>
              <a:t>——</a:t>
            </a:r>
            <a:r>
              <a:rPr lang="zh-CN" altLang="en-US" b="1"/>
              <a:t>协同</a:t>
            </a:r>
            <a:r>
              <a:rPr lang="zh-CN" altLang="en-US">
                <a:solidFill>
                  <a:srgbClr val="FF0000"/>
                </a:solidFill>
              </a:rPr>
              <a:t>过滤</a:t>
            </a:r>
            <a:r>
              <a:rPr lang="en-US" altLang="zh-CN"/>
              <a:t>(Collaborative Filtering)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en-US" altLang="zh-CN"/>
              <a:t>UserCF</a:t>
            </a:r>
          </a:p>
          <a:p>
            <a:pPr lvl="2"/>
            <a:r>
              <a:rPr lang="zh-CN" altLang="zh-CN"/>
              <a:t>基于用户的协同过滤，通过不同用户对物品的评分来评测</a:t>
            </a:r>
            <a:r>
              <a:rPr lang="zh-CN" altLang="zh-CN">
                <a:solidFill>
                  <a:srgbClr val="FF0000"/>
                </a:solidFill>
              </a:rPr>
              <a:t>用户之间的相似性</a:t>
            </a:r>
            <a:r>
              <a:rPr lang="zh-CN" altLang="zh-CN"/>
              <a:t>，基于用户之间的相似性做出推荐。简单来讲就是：给用户推荐和他兴趣相似的其他用户喜欢的物品。</a:t>
            </a:r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 descr="image015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15719"/>
            <a:ext cx="4165848" cy="340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推荐系统</a:t>
            </a:r>
            <a:r>
              <a:rPr lang="en-US" altLang="zh-CN"/>
              <a:t>——</a:t>
            </a:r>
            <a:r>
              <a:rPr lang="zh-CN" altLang="en-US"/>
              <a:t>协同过滤</a:t>
            </a:r>
            <a:r>
              <a:rPr lang="en-US" altLang="zh-CN"/>
              <a:t>(Collaborative Filtering)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ItemCF</a:t>
            </a:r>
            <a:endParaRPr lang="zh-CN" altLang="zh-CN">
              <a:solidFill>
                <a:srgbClr val="FF0000"/>
              </a:solidFill>
            </a:endParaRPr>
          </a:p>
          <a:p>
            <a:pPr lvl="2"/>
            <a:r>
              <a:rPr lang="zh-CN" altLang="zh-CN"/>
              <a:t>基于</a:t>
            </a:r>
            <a:r>
              <a:rPr lang="en-US" altLang="zh-CN"/>
              <a:t>item</a:t>
            </a:r>
            <a:r>
              <a:rPr lang="zh-CN" altLang="zh-CN"/>
              <a:t>的协同过滤，通过用户对不同</a:t>
            </a:r>
            <a:r>
              <a:rPr lang="en-US" altLang="zh-CN"/>
              <a:t>item</a:t>
            </a:r>
            <a:r>
              <a:rPr lang="zh-CN" altLang="zh-CN"/>
              <a:t>的评分来评测</a:t>
            </a:r>
            <a:r>
              <a:rPr lang="en-US" altLang="zh-CN">
                <a:solidFill>
                  <a:srgbClr val="FF0000"/>
                </a:solidFill>
              </a:rPr>
              <a:t>item</a:t>
            </a:r>
            <a:r>
              <a:rPr lang="zh-CN" altLang="zh-CN">
                <a:solidFill>
                  <a:srgbClr val="FF0000"/>
                </a:solidFill>
              </a:rPr>
              <a:t>之间的相似性</a:t>
            </a:r>
            <a:r>
              <a:rPr lang="zh-CN" altLang="zh-CN"/>
              <a:t>，基于</a:t>
            </a:r>
            <a:r>
              <a:rPr lang="en-US" altLang="zh-CN"/>
              <a:t>item</a:t>
            </a:r>
            <a:r>
              <a:rPr lang="zh-CN" altLang="zh-CN"/>
              <a:t>之间的相似性做出推荐。简单来讲就是：给用户推荐和他之前喜欢的物品相似的物品。</a:t>
            </a:r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" name="图片 4" descr="image0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887561"/>
            <a:ext cx="3564111" cy="320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en-US" altLang="zh-CN"/>
              <a:t>MR-API</a:t>
            </a:r>
            <a:r>
              <a:rPr lang="zh-CN" altLang="en-US"/>
              <a:t>：</a:t>
            </a:r>
            <a:r>
              <a:rPr lang="en-US" altLang="zh-CN"/>
              <a:t>PageRank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1800">
                <a:solidFill>
                  <a:srgbClr val="FF0000"/>
                </a:solidFill>
              </a:rPr>
              <a:t>Co-occurrence Matrix(</a:t>
            </a:r>
            <a:r>
              <a:rPr lang="zh-CN" altLang="zh-CN" sz="1800">
                <a:solidFill>
                  <a:srgbClr val="FF0000"/>
                </a:solidFill>
              </a:rPr>
              <a:t>同现矩阵</a:t>
            </a:r>
            <a:r>
              <a:rPr lang="en-US" altLang="zh-CN" sz="1800">
                <a:solidFill>
                  <a:srgbClr val="FF0000"/>
                </a:solidFill>
              </a:rPr>
              <a:t>)</a:t>
            </a:r>
            <a:r>
              <a:rPr lang="zh-CN" altLang="zh-CN" sz="1800"/>
              <a:t>和</a:t>
            </a:r>
            <a:r>
              <a:rPr lang="en-US" altLang="zh-CN" sz="1800">
                <a:solidFill>
                  <a:srgbClr val="FF0000"/>
                </a:solidFill>
              </a:rPr>
              <a:t>User Preference Vector(</a:t>
            </a:r>
            <a:r>
              <a:rPr lang="zh-CN" altLang="zh-CN" sz="1800">
                <a:solidFill>
                  <a:srgbClr val="FF0000"/>
                </a:solidFill>
              </a:rPr>
              <a:t>用户评分向量</a:t>
            </a:r>
            <a:r>
              <a:rPr lang="en-US" altLang="zh-CN" sz="1800">
                <a:solidFill>
                  <a:srgbClr val="FF0000"/>
                </a:solidFill>
              </a:rPr>
              <a:t>)</a:t>
            </a:r>
            <a:r>
              <a:rPr lang="zh-CN" altLang="zh-CN" sz="1800"/>
              <a:t>相乘得到的这个</a:t>
            </a:r>
            <a:r>
              <a:rPr lang="en-US" altLang="zh-CN" sz="1800" b="1">
                <a:solidFill>
                  <a:srgbClr val="FF0000"/>
                </a:solidFill>
              </a:rPr>
              <a:t>R</a:t>
            </a:r>
            <a:r>
              <a:rPr lang="en-US" altLang="zh-CN" sz="1800">
                <a:solidFill>
                  <a:srgbClr val="FF0000"/>
                </a:solidFill>
              </a:rPr>
              <a:t>ecommended Vector(</a:t>
            </a:r>
            <a:r>
              <a:rPr lang="zh-CN" altLang="zh-CN" sz="1800">
                <a:solidFill>
                  <a:srgbClr val="FF0000"/>
                </a:solidFill>
              </a:rPr>
              <a:t>推荐向量</a:t>
            </a:r>
            <a:r>
              <a:rPr lang="en-US" altLang="zh-CN" sz="180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1800"/>
              <a:t>基于全量数据的统计，产生同现矩阵</a:t>
            </a:r>
            <a:endParaRPr lang="en-US" altLang="zh-CN" sz="1800"/>
          </a:p>
          <a:p>
            <a:pPr lvl="2"/>
            <a:r>
              <a:rPr lang="zh-CN" altLang="en-US" sz="1600"/>
              <a:t>体现商品间的关联性</a:t>
            </a:r>
            <a:endParaRPr lang="en-US" altLang="zh-CN" sz="1600"/>
          </a:p>
          <a:p>
            <a:pPr lvl="2"/>
            <a:r>
              <a:rPr lang="zh-CN" altLang="en-US" sz="1600"/>
              <a:t>每件商品都有自己对其他</a:t>
            </a:r>
            <a:r>
              <a:rPr lang="zh-CN" altLang="en-US" sz="1600">
                <a:solidFill>
                  <a:srgbClr val="FF0000"/>
                </a:solidFill>
              </a:rPr>
              <a:t>全部</a:t>
            </a:r>
            <a:r>
              <a:rPr lang="zh-CN" altLang="en-US" sz="1600"/>
              <a:t>商品的关联性（</a:t>
            </a:r>
            <a:r>
              <a:rPr lang="zh-CN" altLang="en-US" sz="1600">
                <a:solidFill>
                  <a:srgbClr val="FF0000"/>
                </a:solidFill>
              </a:rPr>
              <a:t>每件商品的特征</a:t>
            </a:r>
            <a:r>
              <a:rPr lang="zh-CN" altLang="en-US" sz="1600"/>
              <a:t>）</a:t>
            </a:r>
            <a:endParaRPr lang="en-US" altLang="zh-CN" sz="1600"/>
          </a:p>
          <a:p>
            <a:pPr lvl="1"/>
            <a:r>
              <a:rPr lang="zh-CN" altLang="en-US" sz="1800"/>
              <a:t>用户评分向量体现的是用户对</a:t>
            </a:r>
            <a:r>
              <a:rPr lang="zh-CN" altLang="en-US" sz="1800">
                <a:solidFill>
                  <a:srgbClr val="FF0000"/>
                </a:solidFill>
              </a:rPr>
              <a:t>一些</a:t>
            </a:r>
            <a:r>
              <a:rPr lang="zh-CN" altLang="en-US" sz="1800"/>
              <a:t>商品的评分</a:t>
            </a:r>
            <a:endParaRPr lang="en-US" altLang="zh-CN" sz="1800"/>
          </a:p>
          <a:p>
            <a:pPr lvl="1"/>
            <a:r>
              <a:rPr lang="zh-CN" altLang="en-US" sz="1800"/>
              <a:t>任一商品需要：</a:t>
            </a:r>
            <a:endParaRPr lang="en-US" altLang="zh-CN" sz="1800"/>
          </a:p>
          <a:p>
            <a:pPr lvl="2"/>
            <a:r>
              <a:rPr lang="zh-CN" altLang="en-US" sz="1600"/>
              <a:t>用户评分向量乘以</a:t>
            </a:r>
            <a:r>
              <a:rPr lang="zh-CN" altLang="en-US" sz="1600">
                <a:solidFill>
                  <a:srgbClr val="FF0000"/>
                </a:solidFill>
              </a:rPr>
              <a:t>基于</a:t>
            </a:r>
            <a:r>
              <a:rPr lang="zh-CN" altLang="en-US" sz="1600"/>
              <a:t>该商品的其他商品关联值</a:t>
            </a:r>
            <a:endParaRPr lang="en-US" altLang="zh-CN" sz="1600"/>
          </a:p>
          <a:p>
            <a:pPr lvl="2"/>
            <a:r>
              <a:rPr lang="zh-CN" altLang="en-US" sz="1600"/>
              <a:t>求和得出针对该商品的推荐向量</a:t>
            </a:r>
            <a:endParaRPr lang="en-US" altLang="zh-CN" sz="1600"/>
          </a:p>
          <a:p>
            <a:pPr lvl="2"/>
            <a:r>
              <a:rPr lang="zh-CN" altLang="en-US" sz="1600"/>
              <a:t>排序取</a:t>
            </a:r>
            <a:r>
              <a:rPr lang="en-US" altLang="zh-CN" sz="1600"/>
              <a:t>TopN</a:t>
            </a:r>
            <a:r>
              <a:rPr lang="zh-CN" altLang="en-US" sz="1600"/>
              <a:t>即可</a:t>
            </a:r>
            <a:endParaRPr lang="en-US" altLang="zh-CN" sz="1600"/>
          </a:p>
          <a:p>
            <a:pPr lvl="1"/>
            <a:endParaRPr lang="zh-CN" altLang="zh-CN" sz="1800"/>
          </a:p>
          <a:p>
            <a:endParaRPr lang="zh-CN" altLang="en-US" sz="2000"/>
          </a:p>
        </p:txBody>
      </p:sp>
      <p:pic>
        <p:nvPicPr>
          <p:cNvPr id="4" name="aimg_127645" descr="http://attach.dataguru.cn/attachments/forum/201401/11/113248yu6z9hymzykht82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933056"/>
            <a:ext cx="5920737" cy="207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aimg_127647" descr="http://attach.dataguru.cn/attachments/forum/201401/11/113637hgh8uddxi6v6rv0z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25144"/>
            <a:ext cx="1685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15816" y="2132856"/>
            <a:ext cx="5903722" cy="2066303"/>
            <a:chOff x="580775" y="2348880"/>
            <a:chExt cx="8348943" cy="2922130"/>
          </a:xfrm>
        </p:grpSpPr>
        <p:pic>
          <p:nvPicPr>
            <p:cNvPr id="4" name="aimg_127645" descr="http://attach.dataguru.cn/attachments/forum/201401/11/113248yu6z9hymzykht829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775" y="2348880"/>
              <a:ext cx="8348943" cy="292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图文框 4"/>
            <p:cNvSpPr/>
            <p:nvPr/>
          </p:nvSpPr>
          <p:spPr>
            <a:xfrm>
              <a:off x="6804248" y="2852936"/>
              <a:ext cx="432048" cy="2880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图文框 5"/>
            <p:cNvSpPr/>
            <p:nvPr/>
          </p:nvSpPr>
          <p:spPr>
            <a:xfrm>
              <a:off x="1475656" y="2838408"/>
              <a:ext cx="432048" cy="2318783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97650" y="4137759"/>
            <a:ext cx="5921888" cy="2072661"/>
            <a:chOff x="580775" y="2348880"/>
            <a:chExt cx="8348943" cy="2922130"/>
          </a:xfrm>
        </p:grpSpPr>
        <p:pic>
          <p:nvPicPr>
            <p:cNvPr id="11" name="aimg_127645" descr="http://attach.dataguru.cn/attachments/forum/201401/11/113248yu6z9hymzykht829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775" y="2348880"/>
              <a:ext cx="8348943" cy="292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图文框 11"/>
            <p:cNvSpPr/>
            <p:nvPr/>
          </p:nvSpPr>
          <p:spPr>
            <a:xfrm>
              <a:off x="6804248" y="3140968"/>
              <a:ext cx="432048" cy="2880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图文框 12"/>
            <p:cNvSpPr/>
            <p:nvPr/>
          </p:nvSpPr>
          <p:spPr>
            <a:xfrm>
              <a:off x="2123728" y="2838408"/>
              <a:ext cx="432048" cy="2318783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每一次迭代，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25996" y="-133201"/>
            <a:ext cx="5903722" cy="2066303"/>
            <a:chOff x="580775" y="2348880"/>
            <a:chExt cx="8348943" cy="2922130"/>
          </a:xfrm>
        </p:grpSpPr>
        <p:pic>
          <p:nvPicPr>
            <p:cNvPr id="5" name="aimg_127645" descr="http://attach.dataguru.cn/attachments/forum/201401/11/113248yu6z9hymzykht829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775" y="2348880"/>
              <a:ext cx="8348943" cy="292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图文框 5"/>
            <p:cNvSpPr/>
            <p:nvPr/>
          </p:nvSpPr>
          <p:spPr>
            <a:xfrm>
              <a:off x="6804248" y="2852936"/>
              <a:ext cx="432048" cy="2880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图文框 6"/>
            <p:cNvSpPr/>
            <p:nvPr/>
          </p:nvSpPr>
          <p:spPr>
            <a:xfrm>
              <a:off x="1475656" y="2838408"/>
              <a:ext cx="432048" cy="2318783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61232" y="2024543"/>
            <a:ext cx="5921888" cy="2072661"/>
            <a:chOff x="580775" y="2348880"/>
            <a:chExt cx="8348943" cy="2922130"/>
          </a:xfrm>
        </p:grpSpPr>
        <p:pic>
          <p:nvPicPr>
            <p:cNvPr id="9" name="aimg_127645" descr="http://attach.dataguru.cn/attachments/forum/201401/11/113248yu6z9hymzykht829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775" y="2348880"/>
              <a:ext cx="8348943" cy="292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图文框 9"/>
            <p:cNvSpPr/>
            <p:nvPr/>
          </p:nvSpPr>
          <p:spPr>
            <a:xfrm>
              <a:off x="6804248" y="3140968"/>
              <a:ext cx="432048" cy="2880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图文框 10"/>
            <p:cNvSpPr/>
            <p:nvPr/>
          </p:nvSpPr>
          <p:spPr>
            <a:xfrm>
              <a:off x="2123728" y="2838408"/>
              <a:ext cx="432048" cy="2318783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59832" y="4097204"/>
            <a:ext cx="5503393" cy="1926188"/>
            <a:chOff x="580775" y="2348880"/>
            <a:chExt cx="8348943" cy="2922130"/>
          </a:xfrm>
        </p:grpSpPr>
        <p:pic>
          <p:nvPicPr>
            <p:cNvPr id="13" name="aimg_127645" descr="http://attach.dataguru.cn/attachments/forum/201401/11/113248yu6z9hymzykht829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775" y="2348880"/>
              <a:ext cx="8348943" cy="292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图文框 13"/>
            <p:cNvSpPr/>
            <p:nvPr/>
          </p:nvSpPr>
          <p:spPr>
            <a:xfrm>
              <a:off x="6804248" y="3140968"/>
              <a:ext cx="432048" cy="2880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图文框 14"/>
            <p:cNvSpPr/>
            <p:nvPr/>
          </p:nvSpPr>
          <p:spPr>
            <a:xfrm>
              <a:off x="2123728" y="2838408"/>
              <a:ext cx="432048" cy="2318783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图文框 15"/>
            <p:cNvSpPr/>
            <p:nvPr/>
          </p:nvSpPr>
          <p:spPr>
            <a:xfrm>
              <a:off x="1472714" y="2852936"/>
              <a:ext cx="4611453" cy="288032"/>
            </a:xfrm>
            <a:prstGeom prst="fra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80775" y="2348880"/>
            <a:ext cx="5503393" cy="1926188"/>
            <a:chOff x="580775" y="2348880"/>
            <a:chExt cx="8348943" cy="2922130"/>
          </a:xfrm>
        </p:grpSpPr>
        <p:pic>
          <p:nvPicPr>
            <p:cNvPr id="4" name="aimg_127645" descr="http://attach.dataguru.cn/attachments/forum/201401/11/113248yu6z9hymzykht829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775" y="2348880"/>
              <a:ext cx="8348943" cy="292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图文框 4"/>
            <p:cNvSpPr/>
            <p:nvPr/>
          </p:nvSpPr>
          <p:spPr>
            <a:xfrm>
              <a:off x="6804248" y="3140968"/>
              <a:ext cx="432048" cy="2880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图文框 5"/>
            <p:cNvSpPr/>
            <p:nvPr/>
          </p:nvSpPr>
          <p:spPr>
            <a:xfrm>
              <a:off x="2123728" y="2838408"/>
              <a:ext cx="432048" cy="2318783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图文框 6"/>
            <p:cNvSpPr/>
            <p:nvPr/>
          </p:nvSpPr>
          <p:spPr>
            <a:xfrm>
              <a:off x="1472714" y="2852936"/>
              <a:ext cx="4611453" cy="288032"/>
            </a:xfrm>
            <a:prstGeom prst="fra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80775" y="2348880"/>
            <a:ext cx="8348943" cy="2922130"/>
            <a:chOff x="580775" y="2348880"/>
            <a:chExt cx="8348943" cy="2922130"/>
          </a:xfrm>
        </p:grpSpPr>
        <p:pic>
          <p:nvPicPr>
            <p:cNvPr id="4" name="aimg_127645" descr="http://attach.dataguru.cn/attachments/forum/201401/11/113248yu6z9hymzykht829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775" y="2348880"/>
              <a:ext cx="8348943" cy="292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图文框 4"/>
            <p:cNvSpPr/>
            <p:nvPr/>
          </p:nvSpPr>
          <p:spPr>
            <a:xfrm>
              <a:off x="6804248" y="3140968"/>
              <a:ext cx="432048" cy="2880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图文框 5"/>
            <p:cNvSpPr/>
            <p:nvPr/>
          </p:nvSpPr>
          <p:spPr>
            <a:xfrm>
              <a:off x="2123728" y="2838408"/>
              <a:ext cx="432048" cy="2318783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大白话：</a:t>
            </a:r>
            <a:endParaRPr lang="en-US" altLang="zh-CN" sz="2000"/>
          </a:p>
          <a:p>
            <a:pPr lvl="1"/>
            <a:r>
              <a:rPr lang="zh-CN" altLang="en-US" sz="1800"/>
              <a:t>通过历史订单交易记录</a:t>
            </a:r>
            <a:endParaRPr lang="en-US" altLang="zh-CN" sz="1800"/>
          </a:p>
          <a:p>
            <a:pPr lvl="1"/>
            <a:r>
              <a:rPr lang="zh-CN" altLang="en-US" sz="1800"/>
              <a:t>计算得出每一件商品相对其他商品同时出现在同一订单的次数</a:t>
            </a:r>
            <a:endParaRPr lang="en-US" altLang="zh-CN" sz="1800"/>
          </a:p>
          <a:p>
            <a:pPr lvl="2"/>
            <a:r>
              <a:rPr lang="en-US" altLang="zh-CN" sz="1600"/>
              <a:t>so</a:t>
            </a:r>
            <a:r>
              <a:rPr lang="zh-CN" altLang="en-US" sz="1600"/>
              <a:t>：每件商品都有自己相对全部商品的同现列表</a:t>
            </a:r>
            <a:endParaRPr lang="en-US" altLang="zh-CN" sz="1600"/>
          </a:p>
          <a:p>
            <a:pPr lvl="1"/>
            <a:r>
              <a:rPr lang="zh-CN" altLang="en-US" sz="1800"/>
              <a:t>用户会对部分商品有过加入购物车，购买等实际操作，经过计算会得到用户对这部分商品的评分向量列表</a:t>
            </a:r>
            <a:endParaRPr lang="en-US" altLang="zh-CN" sz="1800"/>
          </a:p>
          <a:p>
            <a:pPr lvl="1"/>
            <a:r>
              <a:rPr lang="zh-CN" altLang="en-US" sz="1800"/>
              <a:t>使用用户评分向量列表中的分值：</a:t>
            </a:r>
            <a:endParaRPr lang="en-US" altLang="zh-CN" sz="1800"/>
          </a:p>
          <a:p>
            <a:pPr lvl="2"/>
            <a:r>
              <a:rPr lang="zh-CN" altLang="en-US" sz="1600"/>
              <a:t>依次乘以每一件商品同现列表中该分值的代表物品的同现值</a:t>
            </a:r>
            <a:endParaRPr lang="en-US" altLang="zh-CN" sz="1600"/>
          </a:p>
          <a:p>
            <a:pPr lvl="2"/>
            <a:r>
              <a:rPr lang="zh-CN" altLang="en-US" sz="1600"/>
              <a:t>求和便是该物品的推荐向量</a:t>
            </a:r>
          </a:p>
        </p:txBody>
      </p:sp>
      <p:pic>
        <p:nvPicPr>
          <p:cNvPr id="4" name="aimg_127646" descr="http://attach.dataguru.cn/attachments/forum/201401/11/113646f62y4gh22qsfudb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53" y="4005064"/>
            <a:ext cx="5715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MR</a:t>
            </a:r>
            <a:r>
              <a:rPr lang="zh-CN" altLang="en-US">
                <a:solidFill>
                  <a:srgbClr val="FF0000"/>
                </a:solidFill>
              </a:rPr>
              <a:t>原语！！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去除重复数据</a:t>
            </a:r>
            <a:endParaRPr lang="en-US" altLang="zh-CN"/>
          </a:p>
          <a:p>
            <a:r>
              <a:rPr lang="zh-CN" altLang="en-US"/>
              <a:t>计算用户评分向量</a:t>
            </a:r>
            <a:endParaRPr lang="en-US" altLang="zh-CN"/>
          </a:p>
          <a:p>
            <a:r>
              <a:rPr lang="zh-CN" altLang="en-US"/>
              <a:t>计算同现矩阵</a:t>
            </a:r>
            <a:endParaRPr lang="en-US" altLang="zh-CN"/>
          </a:p>
          <a:p>
            <a:r>
              <a:rPr lang="zh-CN" altLang="en-US"/>
              <a:t>计算乘机</a:t>
            </a:r>
            <a:endParaRPr lang="en-US" altLang="zh-CN"/>
          </a:p>
          <a:p>
            <a:r>
              <a:rPr lang="zh-CN" altLang="en-US"/>
              <a:t>计算求和</a:t>
            </a:r>
            <a:endParaRPr lang="en-US" altLang="zh-CN"/>
          </a:p>
          <a:p>
            <a:r>
              <a:rPr lang="zh-CN" altLang="en-US"/>
              <a:t>计算取</a:t>
            </a:r>
            <a:r>
              <a:rPr lang="en-US" altLang="zh-CN"/>
              <a:t>TopN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不要破坏原语</a:t>
            </a:r>
            <a:r>
              <a:rPr lang="zh-CN" altLang="en-US"/>
              <a:t>，</a:t>
            </a:r>
            <a:r>
              <a:rPr lang="zh-CN" altLang="en-US">
                <a:solidFill>
                  <a:srgbClr val="FFC000"/>
                </a:solidFill>
              </a:rPr>
              <a:t>充分利用原语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r>
              <a:rPr lang="zh-CN" altLang="en-US"/>
              <a:t>（</a:t>
            </a:r>
            <a:r>
              <a:rPr lang="en-US" altLang="zh-CN"/>
              <a:t>k:v,</a:t>
            </a:r>
            <a:r>
              <a:rPr lang="zh-CN" altLang="en-US">
                <a:solidFill>
                  <a:srgbClr val="FF0000"/>
                </a:solidFill>
              </a:rPr>
              <a:t>原语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原始数据</a:t>
            </a:r>
            <a:endParaRPr lang="en-US" altLang="zh-CN"/>
          </a:p>
          <a:p>
            <a:pPr lvl="2"/>
            <a:r>
              <a:rPr lang="pl-PL" altLang="zh-CN"/>
              <a:t>i161,u2625,click,2014/9/18 15:03</a:t>
            </a:r>
          </a:p>
          <a:p>
            <a:pPr lvl="2"/>
            <a:r>
              <a:rPr lang="pl-PL" altLang="zh-CN"/>
              <a:t>i161,u2626,click,2014/9/23 22:40</a:t>
            </a:r>
          </a:p>
          <a:p>
            <a:pPr lvl="2"/>
            <a:r>
              <a:rPr lang="pl-PL" altLang="zh-CN"/>
              <a:t>i161,u2627,click,2014/9/25 19:09</a:t>
            </a:r>
          </a:p>
          <a:p>
            <a:pPr lvl="2"/>
            <a:r>
              <a:rPr lang="pl-PL" altLang="zh-CN"/>
              <a:t>i161,u2628,click,2014/9/28 21:35</a:t>
            </a:r>
            <a:endParaRPr lang="en-US" altLang="zh-CN"/>
          </a:p>
          <a:p>
            <a:pPr lvl="1"/>
            <a:r>
              <a:rPr lang="zh-CN" altLang="en-US"/>
              <a:t>用户评分向量（</a:t>
            </a:r>
            <a:r>
              <a:rPr lang="zh-CN" altLang="en-US">
                <a:solidFill>
                  <a:srgbClr val="FF0000"/>
                </a:solidFill>
              </a:rPr>
              <a:t>所有用户</a:t>
            </a:r>
            <a:r>
              <a:rPr lang="zh-CN" altLang="en-US"/>
              <a:t>对所有商品的评分）</a:t>
            </a:r>
            <a:endParaRPr lang="en-US" altLang="zh-CN"/>
          </a:p>
          <a:p>
            <a:pPr lvl="1"/>
            <a:r>
              <a:rPr lang="zh-CN" altLang="en-US"/>
              <a:t>同现矩阵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乘积计算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求和计算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MR</a:t>
            </a:r>
            <a:r>
              <a:rPr lang="zh-CN" altLang="en-US">
                <a:solidFill>
                  <a:srgbClr val="FF0000"/>
                </a:solidFill>
              </a:rPr>
              <a:t>原语！！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去除重复数据</a:t>
            </a:r>
            <a:endParaRPr lang="en-US" altLang="zh-CN" sz="1600"/>
          </a:p>
          <a:p>
            <a:r>
              <a:rPr lang="zh-CN" altLang="en-US" sz="1600"/>
              <a:t>计算用户评分向量</a:t>
            </a:r>
            <a:endParaRPr lang="en-US" altLang="zh-CN" sz="1600"/>
          </a:p>
          <a:p>
            <a:pPr lvl="1"/>
            <a:r>
              <a:rPr lang="en-US" altLang="zh-CN" sz="1200"/>
              <a:t>key</a:t>
            </a:r>
            <a:r>
              <a:rPr lang="zh-CN" altLang="en-US" sz="1200"/>
              <a:t>：用户</a:t>
            </a:r>
            <a:endParaRPr lang="en-US" altLang="zh-CN" sz="1200"/>
          </a:p>
          <a:p>
            <a:pPr lvl="1"/>
            <a:r>
              <a:rPr lang="en-US" altLang="zh-CN" sz="1200"/>
              <a:t>value</a:t>
            </a:r>
            <a:r>
              <a:rPr lang="zh-CN" altLang="en-US" sz="1200"/>
              <a:t>：商品：评分 列表</a:t>
            </a:r>
            <a:endParaRPr lang="en-US" altLang="zh-CN" sz="1200"/>
          </a:p>
          <a:p>
            <a:r>
              <a:rPr lang="zh-CN" altLang="en-US" sz="1600"/>
              <a:t>计算同现矩阵</a:t>
            </a:r>
            <a:endParaRPr lang="en-US" altLang="zh-CN" sz="1600"/>
          </a:p>
          <a:p>
            <a:pPr lvl="1"/>
            <a:r>
              <a:rPr lang="zh-CN" altLang="en-US" sz="1200"/>
              <a:t>将每个用户的平分向量列表中的商品，两两组合输出（笛卡儿积），</a:t>
            </a:r>
            <a:r>
              <a:rPr lang="en-US" altLang="zh-CN" sz="1200"/>
              <a:t>sum</a:t>
            </a:r>
            <a:r>
              <a:rPr lang="zh-CN" altLang="en-US" sz="1200"/>
              <a:t>次数</a:t>
            </a:r>
            <a:endParaRPr lang="en-US" altLang="zh-CN" sz="1200"/>
          </a:p>
          <a:p>
            <a:pPr lvl="1"/>
            <a:r>
              <a:rPr lang="en-US" altLang="zh-CN" sz="1200"/>
              <a:t>key</a:t>
            </a:r>
            <a:r>
              <a:rPr lang="zh-CN" altLang="en-US" sz="1200"/>
              <a:t>：商品</a:t>
            </a:r>
            <a:r>
              <a:rPr lang="en-US" altLang="zh-CN" sz="1200"/>
              <a:t>A</a:t>
            </a:r>
            <a:r>
              <a:rPr lang="zh-CN" altLang="en-US" sz="1200"/>
              <a:t>：商品</a:t>
            </a:r>
            <a:r>
              <a:rPr lang="en-US" altLang="zh-CN" sz="1200"/>
              <a:t>B</a:t>
            </a:r>
          </a:p>
          <a:p>
            <a:pPr lvl="1"/>
            <a:r>
              <a:rPr lang="en-US" altLang="zh-CN" sz="1200"/>
              <a:t>key</a:t>
            </a:r>
            <a:r>
              <a:rPr lang="zh-CN" altLang="en-US" sz="1200"/>
              <a:t>：商品</a:t>
            </a:r>
            <a:r>
              <a:rPr lang="en-US" altLang="zh-CN" sz="1200"/>
              <a:t>B</a:t>
            </a:r>
            <a:r>
              <a:rPr lang="zh-CN" altLang="en-US" sz="1200"/>
              <a:t>：商品</a:t>
            </a:r>
            <a:r>
              <a:rPr lang="en-US" altLang="zh-CN" sz="1200"/>
              <a:t>A</a:t>
            </a:r>
          </a:p>
          <a:p>
            <a:pPr lvl="1"/>
            <a:r>
              <a:rPr lang="en-US" altLang="zh-CN" sz="1200"/>
              <a:t>value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</a:p>
          <a:p>
            <a:r>
              <a:rPr lang="zh-CN" altLang="en-US" sz="1600"/>
              <a:t>计算乘机</a:t>
            </a:r>
            <a:endParaRPr lang="en-US" altLang="zh-CN" sz="1600"/>
          </a:p>
          <a:p>
            <a:pPr lvl="1"/>
            <a:r>
              <a:rPr lang="zh-CN" altLang="en-US" sz="1200"/>
              <a:t>按商品分组</a:t>
            </a:r>
            <a:endParaRPr lang="en-US" altLang="zh-CN" sz="1200"/>
          </a:p>
          <a:p>
            <a:pPr lvl="2"/>
            <a:r>
              <a:rPr lang="zh-CN" altLang="en-US" sz="1100"/>
              <a:t>同现矩阵：</a:t>
            </a:r>
            <a:r>
              <a:rPr lang="en-US" altLang="zh-CN" sz="1100"/>
              <a:t>A</a:t>
            </a:r>
            <a:r>
              <a:rPr lang="zh-CN" altLang="en-US" sz="1100"/>
              <a:t>商品同现列表</a:t>
            </a:r>
            <a:endParaRPr lang="en-US" altLang="zh-CN" sz="1100"/>
          </a:p>
          <a:p>
            <a:pPr lvl="2"/>
            <a:r>
              <a:rPr lang="zh-CN" altLang="en-US" sz="1100"/>
              <a:t>评分矩阵：所有用户对</a:t>
            </a:r>
            <a:r>
              <a:rPr lang="en-US" altLang="zh-CN" sz="1100"/>
              <a:t>A</a:t>
            </a:r>
            <a:r>
              <a:rPr lang="zh-CN" altLang="en-US" sz="1100"/>
              <a:t>商品的评分</a:t>
            </a:r>
            <a:endParaRPr lang="en-US" altLang="zh-CN" sz="1100"/>
          </a:p>
          <a:p>
            <a:pPr lvl="2"/>
            <a:r>
              <a:rPr lang="zh-CN" altLang="en-US" sz="1100"/>
              <a:t>乘机逻辑：不同同现商品下，</a:t>
            </a:r>
            <a:r>
              <a:rPr lang="en-US" altLang="zh-CN" sz="1100"/>
              <a:t>A</a:t>
            </a:r>
            <a:r>
              <a:rPr lang="zh-CN" altLang="en-US" sz="1100"/>
              <a:t>商品的乘机</a:t>
            </a:r>
            <a:endParaRPr lang="en-US" altLang="zh-CN" sz="1100"/>
          </a:p>
          <a:p>
            <a:pPr lvl="3"/>
            <a:r>
              <a:rPr lang="en-US" altLang="zh-CN" sz="900">
                <a:solidFill>
                  <a:srgbClr val="FF0000"/>
                </a:solidFill>
              </a:rPr>
              <a:t>but</a:t>
            </a:r>
            <a:r>
              <a:rPr lang="zh-CN" altLang="en-US" sz="900">
                <a:solidFill>
                  <a:srgbClr val="FF0000"/>
                </a:solidFill>
              </a:rPr>
              <a:t>：计算商品</a:t>
            </a:r>
            <a:r>
              <a:rPr lang="en-US" altLang="zh-CN" sz="900">
                <a:solidFill>
                  <a:srgbClr val="FF0000"/>
                </a:solidFill>
              </a:rPr>
              <a:t>A</a:t>
            </a:r>
            <a:r>
              <a:rPr lang="zh-CN" altLang="en-US" sz="900">
                <a:solidFill>
                  <a:srgbClr val="FF0000"/>
                </a:solidFill>
              </a:rPr>
              <a:t>对于用户甲的推荐向量需要满足：</a:t>
            </a:r>
            <a:endParaRPr lang="en-US" altLang="zh-CN" sz="900">
              <a:solidFill>
                <a:srgbClr val="FF0000"/>
              </a:solidFill>
            </a:endParaRPr>
          </a:p>
          <a:p>
            <a:pPr lvl="4"/>
            <a:r>
              <a:rPr lang="zh-CN" altLang="en-US" sz="900">
                <a:solidFill>
                  <a:srgbClr val="FF0000"/>
                </a:solidFill>
              </a:rPr>
              <a:t>商品</a:t>
            </a:r>
            <a:r>
              <a:rPr lang="en-US" altLang="zh-CN" sz="900">
                <a:solidFill>
                  <a:srgbClr val="FF0000"/>
                </a:solidFill>
              </a:rPr>
              <a:t>A</a:t>
            </a:r>
            <a:r>
              <a:rPr lang="zh-CN" altLang="en-US" sz="900">
                <a:solidFill>
                  <a:srgbClr val="FF0000"/>
                </a:solidFill>
              </a:rPr>
              <a:t>同现商品各自的评分乘机，再求和</a:t>
            </a:r>
            <a:endParaRPr lang="en-US" altLang="zh-CN" sz="900">
              <a:solidFill>
                <a:srgbClr val="FF0000"/>
              </a:solidFill>
            </a:endParaRP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map@key</a:t>
            </a:r>
            <a:r>
              <a:rPr lang="zh-CN" altLang="en-US" sz="1100">
                <a:solidFill>
                  <a:srgbClr val="FF0000"/>
                </a:solidFill>
              </a:rPr>
              <a:t>：商品</a:t>
            </a:r>
            <a:endParaRPr lang="en-US" altLang="zh-CN" sz="1100">
              <a:solidFill>
                <a:srgbClr val="FF0000"/>
              </a:solidFill>
            </a:endParaRP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map@val:</a:t>
            </a: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reduce@key</a:t>
            </a:r>
            <a:r>
              <a:rPr lang="zh-CN" altLang="en-US" sz="1100">
                <a:solidFill>
                  <a:srgbClr val="FF0000"/>
                </a:solidFill>
              </a:rPr>
              <a:t>：用户</a:t>
            </a:r>
            <a:r>
              <a:rPr lang="en-US" altLang="zh-CN" sz="1100">
                <a:solidFill>
                  <a:srgbClr val="FF0000"/>
                </a:solidFill>
              </a:rPr>
              <a:t>+</a:t>
            </a:r>
            <a:r>
              <a:rPr lang="zh-CN" altLang="en-US" sz="1100">
                <a:solidFill>
                  <a:srgbClr val="FF0000"/>
                </a:solidFill>
              </a:rPr>
              <a:t>同现</a:t>
            </a:r>
            <a:endParaRPr lang="en-US" altLang="zh-CN" sz="1100">
              <a:solidFill>
                <a:srgbClr val="FF0000"/>
              </a:solidFill>
            </a:endParaRP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reduce@val</a:t>
            </a:r>
            <a:r>
              <a:rPr lang="zh-CN" altLang="en-US" sz="1100">
                <a:solidFill>
                  <a:srgbClr val="FF0000"/>
                </a:solidFill>
              </a:rPr>
              <a:t>：</a:t>
            </a:r>
            <a:r>
              <a:rPr lang="en-US" altLang="zh-CN" sz="1100">
                <a:solidFill>
                  <a:srgbClr val="FF0000"/>
                </a:solidFill>
              </a:rPr>
              <a:t>map@key+</a:t>
            </a:r>
            <a:r>
              <a:rPr lang="zh-CN" altLang="en-US" sz="1100">
                <a:solidFill>
                  <a:srgbClr val="FF0000"/>
                </a:solidFill>
              </a:rPr>
              <a:t>乘机</a:t>
            </a:r>
            <a:endParaRPr lang="en-US" altLang="zh-CN" sz="1100">
              <a:solidFill>
                <a:srgbClr val="FF0000"/>
              </a:solidFill>
            </a:endParaRPr>
          </a:p>
          <a:p>
            <a:r>
              <a:rPr lang="zh-CN" altLang="en-US" sz="1600"/>
              <a:t>计算求和</a:t>
            </a:r>
            <a:endParaRPr lang="en-US" altLang="zh-CN" sz="1600"/>
          </a:p>
          <a:p>
            <a:r>
              <a:rPr lang="zh-CN" altLang="en-US" sz="1600"/>
              <a:t>计算取</a:t>
            </a:r>
            <a:r>
              <a:rPr lang="en-US" altLang="zh-CN" sz="1600"/>
              <a:t>TopN</a:t>
            </a:r>
            <a:endParaRPr lang="zh-CN" alt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同现：</a:t>
            </a:r>
            <a:endParaRPr lang="en-US" altLang="zh-CN"/>
          </a:p>
          <a:p>
            <a:r>
              <a:rPr lang="en-US" altLang="zh-CN" sz="2000">
                <a:solidFill>
                  <a:srgbClr val="FF0000"/>
                </a:solidFill>
              </a:rPr>
              <a:t>101</a:t>
            </a:r>
            <a:r>
              <a:rPr lang="en-US" altLang="zh-CN" sz="2000"/>
              <a:t>:101  3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101</a:t>
            </a:r>
            <a:r>
              <a:rPr lang="en-US" altLang="zh-CN" sz="2000"/>
              <a:t>:102  2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101</a:t>
            </a:r>
            <a:r>
              <a:rPr lang="en-US" altLang="zh-CN" sz="2000"/>
              <a:t>:103  5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102</a:t>
            </a:r>
            <a:r>
              <a:rPr lang="en-US" altLang="zh-CN" sz="2000"/>
              <a:t>:101  3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102</a:t>
            </a:r>
            <a:r>
              <a:rPr lang="en-US" altLang="zh-CN" sz="2000"/>
              <a:t>:102  2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102</a:t>
            </a:r>
            <a:r>
              <a:rPr lang="en-US" altLang="zh-CN" sz="2000"/>
              <a:t>:103  5</a:t>
            </a:r>
          </a:p>
          <a:p>
            <a:r>
              <a:rPr lang="zh-CN" altLang="en-US"/>
              <a:t>用户评分：</a:t>
            </a:r>
            <a:endParaRPr lang="en-US" altLang="zh-CN"/>
          </a:p>
          <a:p>
            <a:r>
              <a:rPr lang="en-US" altLang="zh-CN" sz="2000">
                <a:solidFill>
                  <a:srgbClr val="FF0000"/>
                </a:solidFill>
              </a:rPr>
              <a:t>101</a:t>
            </a:r>
            <a:r>
              <a:rPr lang="en-US" altLang="zh-CN" sz="2000"/>
              <a:t>:12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102</a:t>
            </a:r>
            <a:r>
              <a:rPr lang="en-US" altLang="zh-CN" sz="2000"/>
              <a:t>:6</a:t>
            </a:r>
          </a:p>
          <a:p>
            <a:r>
              <a:rPr lang="zh-CN" altLang="en-US" sz="2000"/>
              <a:t>输出：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/>
              <a:t>PageRank</a:t>
            </a:r>
            <a:r>
              <a:rPr lang="zh-CN" altLang="en-US"/>
              <a:t>是什么</a:t>
            </a:r>
            <a:endParaRPr lang="en-US" altLang="zh-CN"/>
          </a:p>
          <a:p>
            <a:r>
              <a:rPr lang="en-US" altLang="zh-CN"/>
              <a:t>PR</a:t>
            </a:r>
            <a:r>
              <a:rPr lang="zh-CN" altLang="en-US"/>
              <a:t>计算逻辑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MR</a:t>
            </a:r>
            <a:r>
              <a:rPr lang="zh-CN" altLang="en-US"/>
              <a:t>实现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" y="2132856"/>
            <a:ext cx="82105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PageRank</a:t>
            </a:r>
            <a:r>
              <a:rPr lang="zh-CN" altLang="en-US" sz="3600"/>
              <a:t>计算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什么是</a:t>
            </a:r>
            <a:r>
              <a:rPr lang="en-US" altLang="zh-CN"/>
              <a:t>pagerank</a:t>
            </a:r>
          </a:p>
          <a:p>
            <a:pPr lvl="1"/>
            <a:r>
              <a:rPr lang="en-US" altLang="zh-CN"/>
              <a:t>PageRank</a:t>
            </a:r>
            <a:r>
              <a:rPr lang="zh-CN" altLang="en-US"/>
              <a:t>是</a:t>
            </a:r>
            <a:r>
              <a:rPr lang="en-US" altLang="zh-CN"/>
              <a:t>Google</a:t>
            </a:r>
            <a:r>
              <a:rPr lang="zh-CN" altLang="en-US"/>
              <a:t>提出的算法，用于衡量特定网页相对于</a:t>
            </a:r>
            <a:r>
              <a:rPr lang="zh-CN" altLang="en-US">
                <a:solidFill>
                  <a:srgbClr val="FF0000"/>
                </a:solidFill>
              </a:rPr>
              <a:t>搜索引擎</a:t>
            </a:r>
            <a:r>
              <a:rPr lang="zh-CN" altLang="en-US"/>
              <a:t>索引中的其他网页而言的重要程度。</a:t>
            </a:r>
            <a:endParaRPr lang="en-US" altLang="zh-CN"/>
          </a:p>
          <a:p>
            <a:pPr lvl="1"/>
            <a:r>
              <a:rPr lang="zh-CN" altLang="en-US"/>
              <a:t>是</a:t>
            </a:r>
            <a:r>
              <a:rPr lang="en-US" altLang="zh-CN"/>
              <a:t>Google</a:t>
            </a:r>
            <a:r>
              <a:rPr lang="zh-CN" altLang="en-US"/>
              <a:t>创始人拉里</a:t>
            </a:r>
            <a:r>
              <a:rPr lang="en-US" altLang="zh-CN"/>
              <a:t>·</a:t>
            </a:r>
            <a:r>
              <a:rPr lang="zh-CN" altLang="en-US"/>
              <a:t>佩奇和谢尔盖</a:t>
            </a:r>
            <a:r>
              <a:rPr lang="en-US" altLang="zh-CN"/>
              <a:t>·</a:t>
            </a:r>
            <a:r>
              <a:rPr lang="zh-CN" altLang="en-US"/>
              <a:t>布林于</a:t>
            </a:r>
            <a:r>
              <a:rPr lang="en-US" altLang="zh-CN">
                <a:solidFill>
                  <a:srgbClr val="FF0000"/>
                </a:solidFill>
              </a:rPr>
              <a:t>1997</a:t>
            </a:r>
            <a:r>
              <a:rPr lang="zh-CN" altLang="en-US"/>
              <a:t>年创造的</a:t>
            </a:r>
            <a:endParaRPr lang="en-US" altLang="zh-CN"/>
          </a:p>
          <a:p>
            <a:pPr lvl="1"/>
            <a:r>
              <a:rPr lang="en-US" altLang="zh-CN"/>
              <a:t>PageRank</a:t>
            </a:r>
            <a:r>
              <a:rPr lang="zh-CN" altLang="en-US"/>
              <a:t>实现了将</a:t>
            </a:r>
            <a:r>
              <a:rPr lang="zh-CN" altLang="en-US">
                <a:solidFill>
                  <a:srgbClr val="FF0000"/>
                </a:solidFill>
              </a:rPr>
              <a:t>链接价值概念</a:t>
            </a:r>
            <a:r>
              <a:rPr lang="zh-CN" altLang="en-US"/>
              <a:t>作为</a:t>
            </a:r>
            <a:r>
              <a:rPr lang="zh-CN" altLang="en-US">
                <a:solidFill>
                  <a:srgbClr val="FF0000"/>
                </a:solidFill>
              </a:rPr>
              <a:t>排名</a:t>
            </a:r>
            <a:r>
              <a:rPr lang="zh-CN" altLang="en-US"/>
              <a:t>因素。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计算环境</a:t>
            </a:r>
            <a:endParaRPr lang="en-US" altLang="zh-CN"/>
          </a:p>
          <a:p>
            <a:pPr lvl="1"/>
            <a:r>
              <a:rPr lang="en-US" altLang="zh-CN"/>
              <a:t>Hadoop-2.5.2</a:t>
            </a:r>
          </a:p>
          <a:p>
            <a:pPr lvl="1"/>
            <a:r>
              <a:rPr lang="zh-CN" altLang="en-US"/>
              <a:t>四台主机</a:t>
            </a:r>
            <a:endParaRPr lang="en-US" altLang="zh-CN"/>
          </a:p>
          <a:p>
            <a:pPr lvl="1"/>
            <a:r>
              <a:rPr lang="zh-CN" altLang="en-US"/>
              <a:t>两台</a:t>
            </a:r>
            <a:r>
              <a:rPr lang="en-US" altLang="zh-CN"/>
              <a:t>NN</a:t>
            </a:r>
            <a:r>
              <a:rPr lang="zh-CN" altLang="en-US"/>
              <a:t>的</a:t>
            </a:r>
            <a:r>
              <a:rPr lang="en-US" altLang="zh-CN"/>
              <a:t>HA</a:t>
            </a:r>
          </a:p>
          <a:p>
            <a:pPr lvl="1"/>
            <a:r>
              <a:rPr lang="zh-CN" altLang="en-US"/>
              <a:t>两台</a:t>
            </a:r>
            <a:r>
              <a:rPr lang="en-US" altLang="zh-CN"/>
              <a:t>RM</a:t>
            </a:r>
            <a:r>
              <a:rPr lang="zh-CN" altLang="en-US"/>
              <a:t>的</a:t>
            </a:r>
            <a:r>
              <a:rPr lang="en-US" altLang="zh-CN"/>
              <a:t>HA</a:t>
            </a:r>
          </a:p>
          <a:p>
            <a:pPr lvl="1"/>
            <a:r>
              <a:rPr lang="zh-CN" altLang="en-US"/>
              <a:t>离线计算框架</a:t>
            </a:r>
            <a:r>
              <a:rPr lang="en-US" altLang="zh-CN"/>
              <a:t>MapReduce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PageRank</a:t>
            </a:r>
            <a:r>
              <a:rPr lang="zh-CN" altLang="en-US" sz="3600"/>
              <a:t>计算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算法原理（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思考超链接在互联网中的作用？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入链 </a:t>
            </a:r>
            <a:r>
              <a:rPr lang="en-US" altLang="zh-CN"/>
              <a:t>====</a:t>
            </a:r>
            <a:r>
              <a:rPr lang="zh-CN" altLang="en-US"/>
              <a:t>投票</a:t>
            </a:r>
            <a:endParaRPr lang="en-US" altLang="zh-CN"/>
          </a:p>
          <a:p>
            <a:pPr lvl="2"/>
            <a:r>
              <a:rPr lang="en-US" altLang="zh-CN"/>
              <a:t>PageRank</a:t>
            </a:r>
            <a:r>
              <a:rPr lang="zh-CN" altLang="en-US"/>
              <a:t>让链接来</a:t>
            </a:r>
            <a:r>
              <a:rPr lang="en-US" altLang="zh-CN"/>
              <a:t>“</a:t>
            </a:r>
            <a:r>
              <a:rPr lang="zh-CN" altLang="en-US"/>
              <a:t>投票</a:t>
            </a:r>
            <a:r>
              <a:rPr lang="en-US" altLang="zh-CN"/>
              <a:t>“</a:t>
            </a:r>
            <a:r>
              <a:rPr lang="zh-CN" altLang="en-US"/>
              <a:t>，到一个页面的超链接相当于对该页投一票。</a:t>
            </a:r>
            <a:endParaRPr lang="en-US" altLang="zh-CN"/>
          </a:p>
          <a:p>
            <a:pPr lvl="1"/>
            <a:r>
              <a:rPr lang="zh-CN" altLang="en-US"/>
              <a:t>入链数量</a:t>
            </a:r>
            <a:endParaRPr lang="en-US" altLang="zh-CN"/>
          </a:p>
          <a:p>
            <a:pPr lvl="2"/>
            <a:r>
              <a:rPr lang="zh-CN" altLang="en-US"/>
              <a:t>如果一个页面节点接收到的其他网页指向的入链数量越多，那么这个页面越重要。</a:t>
            </a:r>
            <a:endParaRPr lang="en-US" altLang="zh-CN"/>
          </a:p>
          <a:p>
            <a:pPr lvl="1"/>
            <a:r>
              <a:rPr lang="zh-CN" altLang="en-US"/>
              <a:t>入链质量</a:t>
            </a:r>
            <a:endParaRPr lang="en-US" altLang="zh-CN"/>
          </a:p>
          <a:p>
            <a:pPr lvl="2"/>
            <a:r>
              <a:rPr lang="zh-CN" altLang="en-US"/>
              <a:t>指向页面</a:t>
            </a:r>
            <a:r>
              <a:rPr lang="en-US" altLang="zh-CN"/>
              <a:t>A</a:t>
            </a:r>
            <a:r>
              <a:rPr lang="zh-CN" altLang="en-US"/>
              <a:t>的入链质量不同，质量高的页面会通过链接向其他页面传递更多的权重。所以越是质量高的页面指向页面</a:t>
            </a:r>
            <a:r>
              <a:rPr lang="en-US" altLang="zh-CN"/>
              <a:t>A</a:t>
            </a:r>
            <a:r>
              <a:rPr lang="zh-CN" altLang="en-US"/>
              <a:t>，则页面</a:t>
            </a:r>
            <a:r>
              <a:rPr lang="en-US" altLang="zh-CN"/>
              <a:t>A</a:t>
            </a:r>
            <a:r>
              <a:rPr lang="zh-CN" altLang="en-US"/>
              <a:t>越重要。</a:t>
            </a:r>
            <a:endParaRPr lang="en-US" altLang="zh-CN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PageRank</a:t>
            </a:r>
            <a:r>
              <a:rPr lang="zh-CN" altLang="en-US" sz="3600"/>
              <a:t>计算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>
                <a:solidFill>
                  <a:srgbClr val="000000"/>
                </a:solidFill>
              </a:rPr>
              <a:t>网络上各个页面的链接图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endParaRPr lang="zh-CN" altLang="en-US">
              <a:solidFill>
                <a:srgbClr val="000000"/>
              </a:solidFill>
            </a:endParaRPr>
          </a:p>
          <a:p>
            <a:endParaRPr lang="zh-CN" altLang="en-US" sz="1600"/>
          </a:p>
        </p:txBody>
      </p:sp>
      <p:sp>
        <p:nvSpPr>
          <p:cNvPr id="23" name="圆角矩形 22"/>
          <p:cNvSpPr/>
          <p:nvPr/>
        </p:nvSpPr>
        <p:spPr>
          <a:xfrm>
            <a:off x="2555776" y="2348880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56269" y="2348880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535806" y="4365104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56269" y="4353930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4" idx="1"/>
          </p:cNvCxnSpPr>
          <p:nvPr/>
        </p:nvCxnSpPr>
        <p:spPr>
          <a:xfrm>
            <a:off x="3131840" y="2636912"/>
            <a:ext cx="27244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11870" y="2924944"/>
            <a:ext cx="274439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924944"/>
            <a:ext cx="272442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  <a:endCxn id="23" idx="2"/>
          </p:cNvCxnSpPr>
          <p:nvPr/>
        </p:nvCxnSpPr>
        <p:spPr>
          <a:xfrm flipV="1">
            <a:off x="2823838" y="2924944"/>
            <a:ext cx="1997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111870" y="2780928"/>
            <a:ext cx="2744399" cy="1573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1"/>
            <a:endCxn id="25" idx="3"/>
          </p:cNvCxnSpPr>
          <p:nvPr/>
        </p:nvCxnSpPr>
        <p:spPr>
          <a:xfrm flipH="1">
            <a:off x="3111870" y="4641962"/>
            <a:ext cx="2744399" cy="11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24" idx="2"/>
          </p:cNvCxnSpPr>
          <p:nvPr/>
        </p:nvCxnSpPr>
        <p:spPr>
          <a:xfrm flipV="1">
            <a:off x="6144301" y="2924944"/>
            <a:ext cx="0" cy="142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PageRank</a:t>
            </a:r>
            <a:r>
              <a:rPr lang="zh-CN" altLang="en-US" sz="3600"/>
              <a:t>计算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en-US">
                <a:solidFill>
                  <a:srgbClr val="000000"/>
                </a:solidFill>
              </a:rPr>
              <a:t>站在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的角度：</a:t>
            </a:r>
            <a:endParaRPr lang="en-US" altLang="zh-CN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需要将自己的</a:t>
            </a:r>
            <a:r>
              <a:rPr lang="en-US" altLang="zh-CN">
                <a:solidFill>
                  <a:srgbClr val="000000"/>
                </a:solidFill>
              </a:rPr>
              <a:t>PR</a:t>
            </a:r>
            <a:r>
              <a:rPr lang="zh-CN" altLang="en-US">
                <a:solidFill>
                  <a:srgbClr val="000000"/>
                </a:solidFill>
              </a:rPr>
              <a:t>值分给</a:t>
            </a:r>
            <a:r>
              <a:rPr lang="en-US" altLang="zh-CN">
                <a:solidFill>
                  <a:srgbClr val="000000"/>
                </a:solidFill>
              </a:rPr>
              <a:t>B,D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站在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的角度：</a:t>
            </a:r>
            <a:endParaRPr lang="en-US" altLang="zh-CN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收到来自</a:t>
            </a:r>
            <a:r>
              <a:rPr lang="en-US" altLang="zh-CN">
                <a:solidFill>
                  <a:srgbClr val="000000"/>
                </a:solidFill>
              </a:rPr>
              <a:t>A,C,D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en-US" altLang="zh-CN">
                <a:solidFill>
                  <a:srgbClr val="000000"/>
                </a:solidFill>
              </a:rPr>
              <a:t>PR</a:t>
            </a:r>
            <a:r>
              <a:rPr lang="zh-CN" altLang="en-US">
                <a:solidFill>
                  <a:srgbClr val="000000"/>
                </a:solidFill>
              </a:rPr>
              <a:t>值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endParaRPr lang="zh-CN" altLang="en-US">
              <a:solidFill>
                <a:srgbClr val="000000"/>
              </a:solidFill>
            </a:endParaRPr>
          </a:p>
          <a:p>
            <a:endParaRPr lang="zh-CN" altLang="en-US" sz="1600"/>
          </a:p>
        </p:txBody>
      </p:sp>
      <p:sp>
        <p:nvSpPr>
          <p:cNvPr id="23" name="圆角矩形 22"/>
          <p:cNvSpPr/>
          <p:nvPr/>
        </p:nvSpPr>
        <p:spPr>
          <a:xfrm>
            <a:off x="4211960" y="3140968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512453" y="3140968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91990" y="5157192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12453" y="5146018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4" idx="1"/>
          </p:cNvCxnSpPr>
          <p:nvPr/>
        </p:nvCxnSpPr>
        <p:spPr>
          <a:xfrm>
            <a:off x="4788024" y="3429000"/>
            <a:ext cx="27244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768054" y="3717032"/>
            <a:ext cx="274439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788024" y="3717032"/>
            <a:ext cx="272442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  <a:endCxn id="23" idx="2"/>
          </p:cNvCxnSpPr>
          <p:nvPr/>
        </p:nvCxnSpPr>
        <p:spPr>
          <a:xfrm flipV="1">
            <a:off x="4480022" y="3717032"/>
            <a:ext cx="1997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768054" y="3573016"/>
            <a:ext cx="2744399" cy="1573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1"/>
            <a:endCxn id="25" idx="3"/>
          </p:cNvCxnSpPr>
          <p:nvPr/>
        </p:nvCxnSpPr>
        <p:spPr>
          <a:xfrm flipH="1">
            <a:off x="4768054" y="5434050"/>
            <a:ext cx="2744399" cy="11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24" idx="2"/>
          </p:cNvCxnSpPr>
          <p:nvPr/>
        </p:nvCxnSpPr>
        <p:spPr>
          <a:xfrm flipV="1">
            <a:off x="7800485" y="3717032"/>
            <a:ext cx="0" cy="142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635896" y="2791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8517" y="2657825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35896" y="580526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72400" y="580526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4065</TotalTime>
  <Words>2293</Words>
  <Application>Microsoft Office PowerPoint</Application>
  <PresentationFormat>信纸(8.5x11 英寸)</PresentationFormat>
  <Paragraphs>312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微软雅黑</vt:lpstr>
      <vt:lpstr>Arial</vt:lpstr>
      <vt:lpstr>Trebuchet MS</vt:lpstr>
      <vt:lpstr>ppt新模板</vt:lpstr>
      <vt:lpstr>分布式云平台</vt:lpstr>
      <vt:lpstr>Hadoop</vt:lpstr>
      <vt:lpstr>Hadoop</vt:lpstr>
      <vt:lpstr>PowerPoint 演示文稿</vt:lpstr>
      <vt:lpstr>PowerPoint 演示文稿</vt:lpstr>
      <vt:lpstr>PageRank计算</vt:lpstr>
      <vt:lpstr>PageRank计算</vt:lpstr>
      <vt:lpstr>PageRank计算</vt:lpstr>
      <vt:lpstr>PageRank计算</vt:lpstr>
      <vt:lpstr>PageRank计算</vt:lpstr>
      <vt:lpstr>PageRank计算</vt:lpstr>
      <vt:lpstr>PageRank计算</vt:lpstr>
      <vt:lpstr>PowerPoint 演示文稿</vt:lpstr>
      <vt:lpstr>PowerPoint 演示文稿</vt:lpstr>
      <vt:lpstr>Hadoop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Hadoop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MR原语！！</vt:lpstr>
      <vt:lpstr>不要破坏原语，充分利用原语</vt:lpstr>
      <vt:lpstr>MR原语！！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1691</cp:revision>
  <dcterms:created xsi:type="dcterms:W3CDTF">2007-09-26T12:04:00Z</dcterms:created>
  <dcterms:modified xsi:type="dcterms:W3CDTF">2018-04-19T01:56:16Z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