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6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6A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1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91680" y="2348880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-15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Git</a:t>
            </a:r>
            <a:r>
              <a:rPr lang="zh-CN" altLang="en-US" sz="6000" b="1" spc="-1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操作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879" y="5957991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尚硅谷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412776"/>
            <a:ext cx="2232248" cy="3384376"/>
          </a:xfrm>
          <a:prstGeom prst="rect">
            <a:avLst/>
          </a:prstGeom>
          <a:solidFill>
            <a:srgbClr val="CCFF99">
              <a:alpha val="81961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275856" y="1412776"/>
            <a:ext cx="5472608" cy="3384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63888" y="1628800"/>
            <a:ext cx="2016224" cy="2952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68144" y="1628800"/>
            <a:ext cx="2736304" cy="2952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4"/>
          <p:cNvSpPr txBox="1"/>
          <p:nvPr/>
        </p:nvSpPr>
        <p:spPr>
          <a:xfrm>
            <a:off x="539552" y="692696"/>
            <a:ext cx="8256985" cy="864096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b="1" dirty="0">
                <a:sym typeface="Arial" panose="020B0604020202020204" pitchFamily="34" charset="0"/>
              </a:rPr>
              <a:t>理解工作目录，暂存区，本地仓库</a:t>
            </a:r>
            <a:endParaRPr lang="en-US" altLang="zh-CN" sz="2600" b="1" dirty="0"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204865"/>
            <a:ext cx="672840" cy="20882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7584" y="1628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工作目录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51920" y="177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暂存区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0152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本地仓库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2132856"/>
            <a:ext cx="824300" cy="135873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2060848"/>
            <a:ext cx="824300" cy="13587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55576" y="4941168"/>
            <a:ext cx="799288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工作区</a:t>
            </a:r>
            <a:r>
              <a:rPr lang="en-US" altLang="zh-CN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(Working Directory):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就是你电脑本地硬盘目录</a:t>
            </a:r>
            <a:endParaRPr lang="en-US" altLang="zh-CN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本地库</a:t>
            </a:r>
            <a:r>
              <a:rPr lang="en-US" altLang="zh-CN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(Repository):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工作区有个隐藏目录</a:t>
            </a:r>
            <a:r>
              <a:rPr lang="en-US" altLang="zh-CN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en-US" altLang="zh-CN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，它就是</a:t>
            </a:r>
            <a:r>
              <a:rPr lang="en-US" altLang="zh-CN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的本地版本库</a:t>
            </a:r>
            <a:endParaRPr lang="en-US" altLang="zh-CN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暂存区</a:t>
            </a:r>
            <a:r>
              <a:rPr lang="en-US" altLang="zh-CN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(stage):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一般存放在</a:t>
            </a:r>
            <a:r>
              <a:rPr lang="en-US" altLang="zh-CN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en-US" altLang="zh-CN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r>
              <a:rPr lang="en-US" altLang="zh-CN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下的</a:t>
            </a:r>
            <a:r>
              <a:rPr lang="en-US" altLang="zh-CN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文件（</a:t>
            </a:r>
            <a:r>
              <a:rPr lang="en-US" altLang="zh-CN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en-US" altLang="zh-CN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en-US" altLang="zh-CN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/index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）中，所以我们把暂存区有时也叫作索引（</a:t>
            </a:r>
            <a:r>
              <a:rPr lang="en-US" altLang="zh-CN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"/>
          <p:cNvSpPr txBox="1"/>
          <p:nvPr/>
        </p:nvSpPr>
        <p:spPr>
          <a:xfrm>
            <a:off x="515277" y="2060848"/>
            <a:ext cx="6993124" cy="1152128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b="1" dirty="0">
                <a:sym typeface="Arial" panose="020B0604020202020204" pitchFamily="34" charset="0"/>
              </a:rPr>
              <a:t>2.</a:t>
            </a:r>
            <a:r>
              <a:rPr lang="zh-CN" altLang="en-US" b="1" dirty="0">
                <a:sym typeface="Arial" panose="020B0604020202020204" pitchFamily="34" charset="0"/>
              </a:rPr>
              <a:t>创建本地版本仓库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在项目文件夹内右键打开</a:t>
            </a:r>
            <a:r>
              <a:rPr lang="en-US" altLang="zh-CN" sz="2000" dirty="0" err="1">
                <a:solidFill>
                  <a:srgbClr val="007C6A"/>
                </a:solidFill>
              </a:rPr>
              <a:t>git</a:t>
            </a:r>
            <a:r>
              <a:rPr lang="en-US" altLang="zh-CN" sz="2000" dirty="0">
                <a:solidFill>
                  <a:srgbClr val="007C6A"/>
                </a:solidFill>
              </a:rPr>
              <a:t> bash</a:t>
            </a:r>
            <a:r>
              <a:rPr lang="zh-CN" altLang="en-US" sz="2000" dirty="0">
                <a:solidFill>
                  <a:srgbClr val="007C6A"/>
                </a:solidFill>
              </a:rPr>
              <a:t>窗口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输入命令</a:t>
            </a:r>
            <a:r>
              <a:rPr lang="en-US" altLang="zh-CN" sz="2000" dirty="0">
                <a:solidFill>
                  <a:srgbClr val="007C6A"/>
                </a:solidFill>
              </a:rPr>
              <a:t>: </a:t>
            </a:r>
            <a:r>
              <a:rPr lang="zh-CN" altLang="en-US" sz="2000" dirty="0">
                <a:solidFill>
                  <a:srgbClr val="007C6A"/>
                </a:solidFill>
              </a:rPr>
              <a:t> </a:t>
            </a:r>
            <a:r>
              <a:rPr lang="en-US" altLang="zh-CN" sz="2000" dirty="0">
                <a:solidFill>
                  <a:srgbClr val="007C6A"/>
                </a:solidFill>
              </a:rPr>
              <a:t>git  </a:t>
            </a:r>
            <a:r>
              <a:rPr lang="en-US" altLang="zh-CN" sz="2000" dirty="0" err="1">
                <a:solidFill>
                  <a:srgbClr val="007C6A"/>
                </a:solidFill>
              </a:rPr>
              <a:t>init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5" name="文本框 14"/>
          <p:cNvSpPr txBox="1"/>
          <p:nvPr/>
        </p:nvSpPr>
        <p:spPr>
          <a:xfrm>
            <a:off x="515277" y="3104963"/>
            <a:ext cx="8256985" cy="2664295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3.</a:t>
            </a:r>
            <a:r>
              <a:rPr lang="zh-CN" altLang="en-US" b="1" dirty="0">
                <a:sym typeface="Arial" panose="020B0604020202020204" pitchFamily="34" charset="0"/>
              </a:rPr>
              <a:t>提交文件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7C6A"/>
                </a:solidFill>
              </a:rPr>
              <a:t>新建文件</a:t>
            </a:r>
            <a:endParaRPr lang="en-US" altLang="zh-CN" sz="19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7C6A"/>
                </a:solidFill>
              </a:rPr>
              <a:t>输入命令：</a:t>
            </a:r>
            <a:r>
              <a:rPr lang="en-US" altLang="zh-CN" sz="1900" dirty="0" err="1">
                <a:solidFill>
                  <a:srgbClr val="007C6A"/>
                </a:solidFill>
              </a:rPr>
              <a:t>git</a:t>
            </a:r>
            <a:r>
              <a:rPr lang="en-US" altLang="zh-CN" sz="1900" dirty="0">
                <a:solidFill>
                  <a:srgbClr val="007C6A"/>
                </a:solidFill>
              </a:rPr>
              <a:t> add </a:t>
            </a:r>
            <a:r>
              <a:rPr lang="zh-CN" altLang="en-US" sz="1900" dirty="0">
                <a:solidFill>
                  <a:srgbClr val="007C6A"/>
                </a:solidFill>
              </a:rPr>
              <a:t>文件名，将文件添加到暂存区</a:t>
            </a:r>
            <a:endParaRPr lang="en-US" altLang="zh-CN" sz="19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7C6A"/>
                </a:solidFill>
              </a:rPr>
              <a:t>删除有两个命令</a:t>
            </a:r>
            <a:r>
              <a:rPr lang="en-US" altLang="zh-CN" sz="1900" dirty="0">
                <a:solidFill>
                  <a:srgbClr val="007C6A"/>
                </a:solidFill>
              </a:rPr>
              <a:t>git rm  - - cached &lt;</a:t>
            </a:r>
            <a:r>
              <a:rPr lang="zh-CN" altLang="en-US" sz="1900" dirty="0">
                <a:solidFill>
                  <a:srgbClr val="007C6A"/>
                </a:solidFill>
              </a:rPr>
              <a:t>文件名</a:t>
            </a:r>
            <a:r>
              <a:rPr lang="en-US" altLang="zh-CN" sz="1900" dirty="0">
                <a:solidFill>
                  <a:srgbClr val="007C6A"/>
                </a:solidFill>
              </a:rPr>
              <a:t>&gt;  </a:t>
            </a:r>
            <a:r>
              <a:rPr lang="zh-CN" altLang="en-US" sz="1900" dirty="0">
                <a:solidFill>
                  <a:srgbClr val="007C6A"/>
                </a:solidFill>
              </a:rPr>
              <a:t>、</a:t>
            </a:r>
            <a:r>
              <a:rPr lang="en-US" altLang="zh-CN" sz="1900" dirty="0">
                <a:solidFill>
                  <a:srgbClr val="007C6A"/>
                </a:solidFill>
              </a:rPr>
              <a:t>rm &lt;</a:t>
            </a:r>
            <a:r>
              <a:rPr lang="zh-CN" altLang="en-US" sz="1900" dirty="0">
                <a:solidFill>
                  <a:srgbClr val="007C6A"/>
                </a:solidFill>
              </a:rPr>
              <a:t>文件名</a:t>
            </a:r>
            <a:r>
              <a:rPr lang="en-US" altLang="zh-CN" sz="1900" dirty="0">
                <a:solidFill>
                  <a:srgbClr val="007C6A"/>
                </a:solidFill>
              </a:rPr>
              <a:t>&gt; </a:t>
            </a:r>
            <a:r>
              <a:rPr lang="zh-CN" altLang="en-US" sz="1900" dirty="0">
                <a:solidFill>
                  <a:srgbClr val="007C6A"/>
                </a:solidFill>
              </a:rPr>
              <a:t>前者是删除暂存区的文件，后者和</a:t>
            </a:r>
            <a:r>
              <a:rPr lang="en-US" altLang="zh-CN" sz="1900" dirty="0">
                <a:solidFill>
                  <a:srgbClr val="007C6A"/>
                </a:solidFill>
              </a:rPr>
              <a:t>git</a:t>
            </a:r>
            <a:r>
              <a:rPr lang="zh-CN" altLang="en-US" sz="1900" dirty="0">
                <a:solidFill>
                  <a:srgbClr val="007C6A"/>
                </a:solidFill>
              </a:rPr>
              <a:t>没什么关系，就相当于</a:t>
            </a:r>
            <a:r>
              <a:rPr lang="en-US" altLang="zh-CN" sz="1900" dirty="0" err="1">
                <a:solidFill>
                  <a:srgbClr val="007C6A"/>
                </a:solidFill>
              </a:rPr>
              <a:t>linux</a:t>
            </a:r>
            <a:r>
              <a:rPr lang="zh-CN" altLang="en-US" sz="1900" dirty="0">
                <a:solidFill>
                  <a:srgbClr val="007C6A"/>
                </a:solidFill>
              </a:rPr>
              <a:t>命令</a:t>
            </a:r>
            <a:endParaRPr lang="en-US" altLang="zh-CN" sz="19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7C6A"/>
                </a:solidFill>
              </a:rPr>
              <a:t>通过</a:t>
            </a:r>
            <a:r>
              <a:rPr lang="en-US" altLang="zh-CN" sz="1900" dirty="0" err="1">
                <a:solidFill>
                  <a:srgbClr val="007C6A"/>
                </a:solidFill>
              </a:rPr>
              <a:t>git</a:t>
            </a:r>
            <a:r>
              <a:rPr lang="en-US" altLang="zh-CN" sz="1900" dirty="0">
                <a:solidFill>
                  <a:srgbClr val="007C6A"/>
                </a:solidFill>
              </a:rPr>
              <a:t>  status  </a:t>
            </a:r>
            <a:r>
              <a:rPr lang="zh-CN" altLang="en-US" sz="1900" dirty="0">
                <a:solidFill>
                  <a:srgbClr val="007C6A"/>
                </a:solidFill>
              </a:rPr>
              <a:t>进行查看工作目录（暂存区）状态</a:t>
            </a:r>
            <a:endParaRPr lang="en-US" altLang="zh-CN" sz="19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7C6A"/>
                </a:solidFill>
              </a:rPr>
              <a:t>输入命令：</a:t>
            </a:r>
            <a:r>
              <a:rPr lang="en-US" altLang="zh-CN" sz="1900" dirty="0" err="1">
                <a:solidFill>
                  <a:srgbClr val="007C6A"/>
                </a:solidFill>
              </a:rPr>
              <a:t>git</a:t>
            </a:r>
            <a:r>
              <a:rPr lang="en-US" altLang="zh-CN" sz="1900" dirty="0">
                <a:solidFill>
                  <a:srgbClr val="007C6A"/>
                </a:solidFill>
              </a:rPr>
              <a:t> commit </a:t>
            </a:r>
            <a:r>
              <a:rPr lang="zh-CN" altLang="en-US" sz="1900" dirty="0">
                <a:solidFill>
                  <a:srgbClr val="007C6A"/>
                </a:solidFill>
              </a:rPr>
              <a:t>提交文件到本地库</a:t>
            </a:r>
            <a:endParaRPr lang="en-US" altLang="zh-CN" sz="19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7C6A"/>
                </a:solidFill>
              </a:rPr>
              <a:t>编写注释</a:t>
            </a:r>
            <a:r>
              <a:rPr lang="en-US" altLang="zh-CN" sz="1900" dirty="0">
                <a:solidFill>
                  <a:srgbClr val="007C6A"/>
                </a:solidFill>
              </a:rPr>
              <a:t> </a:t>
            </a:r>
            <a:r>
              <a:rPr lang="zh-CN" altLang="en-US" sz="1900" dirty="0">
                <a:solidFill>
                  <a:srgbClr val="007C6A"/>
                </a:solidFill>
              </a:rPr>
              <a:t>，完成提交</a:t>
            </a:r>
            <a:endParaRPr lang="en-US" altLang="zh-CN" sz="19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7C6A"/>
                </a:solidFill>
              </a:rPr>
              <a:t>或者也可以</a:t>
            </a:r>
            <a:r>
              <a:rPr lang="en-US" altLang="zh-CN" sz="1900" dirty="0" err="1">
                <a:solidFill>
                  <a:srgbClr val="007C6A"/>
                </a:solidFill>
              </a:rPr>
              <a:t>git</a:t>
            </a:r>
            <a:r>
              <a:rPr lang="en-US" altLang="zh-CN" sz="1900" dirty="0">
                <a:solidFill>
                  <a:srgbClr val="007C6A"/>
                </a:solidFill>
              </a:rPr>
              <a:t>  commit  –m “</a:t>
            </a:r>
            <a:r>
              <a:rPr lang="zh-CN" altLang="en-US" sz="1900" dirty="0">
                <a:solidFill>
                  <a:srgbClr val="007C6A"/>
                </a:solidFill>
              </a:rPr>
              <a:t>注释内容</a:t>
            </a:r>
            <a:r>
              <a:rPr lang="en-US" altLang="zh-CN" sz="1900" dirty="0">
                <a:solidFill>
                  <a:srgbClr val="007C6A"/>
                </a:solidFill>
              </a:rPr>
              <a:t>”, </a:t>
            </a:r>
            <a:r>
              <a:rPr lang="zh-CN" altLang="en-US" sz="1900" dirty="0">
                <a:solidFill>
                  <a:srgbClr val="007C6A"/>
                </a:solidFill>
              </a:rPr>
              <a:t>直接带注释提交</a:t>
            </a:r>
            <a:endParaRPr lang="en-US" altLang="zh-CN" sz="1900" dirty="0">
              <a:solidFill>
                <a:srgbClr val="007C6A"/>
              </a:solidFill>
            </a:endParaRPr>
          </a:p>
        </p:txBody>
      </p:sp>
      <p:sp>
        <p:nvSpPr>
          <p:cNvPr id="7" name="文本框 14"/>
          <p:cNvSpPr txBox="1"/>
          <p:nvPr/>
        </p:nvSpPr>
        <p:spPr>
          <a:xfrm>
            <a:off x="539552" y="836713"/>
            <a:ext cx="6993124" cy="136815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b="1" dirty="0">
                <a:sym typeface="Arial" panose="020B0604020202020204" pitchFamily="34" charset="0"/>
              </a:rPr>
              <a:t>1.</a:t>
            </a:r>
            <a:r>
              <a:rPr lang="zh-CN" altLang="en-US" b="1" dirty="0">
                <a:sym typeface="Arial" panose="020B0604020202020204" pitchFamily="34" charset="0"/>
              </a:rPr>
              <a:t>创建项目文件夹设置文件夹属性</a:t>
            </a:r>
            <a:endParaRPr lang="en-US" altLang="zh-CN" b="1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任意位置创建空文件夹，作为项目文件夹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设置文件夹属性，可查看隐藏文件</a:t>
            </a:r>
            <a:endParaRPr lang="en-US" altLang="zh-CN" sz="2800" dirty="0">
              <a:solidFill>
                <a:srgbClr val="007C6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196752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4.</a:t>
            </a:r>
            <a:r>
              <a:rPr lang="zh-CN" altLang="en-US" b="1" dirty="0">
                <a:sym typeface="Arial" panose="020B0604020202020204" pitchFamily="34" charset="0"/>
              </a:rPr>
              <a:t>查看文件提交记录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输入命令： </a:t>
            </a:r>
            <a:r>
              <a:rPr lang="en-US" altLang="zh-CN" sz="2400" dirty="0">
                <a:solidFill>
                  <a:srgbClr val="007C6A"/>
                </a:solidFill>
              </a:rPr>
              <a:t>git  log  </a:t>
            </a:r>
            <a:r>
              <a:rPr lang="zh-CN" altLang="en-US" sz="2400" dirty="0">
                <a:solidFill>
                  <a:srgbClr val="007C6A"/>
                </a:solidFill>
              </a:rPr>
              <a:t>文件名，查看仓库历史记录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也可以输入命令：</a:t>
            </a:r>
            <a:r>
              <a:rPr lang="en-US" altLang="zh-CN" sz="2400" dirty="0" err="1">
                <a:solidFill>
                  <a:srgbClr val="007C6A"/>
                </a:solidFill>
              </a:rPr>
              <a:t>git</a:t>
            </a:r>
            <a:r>
              <a:rPr lang="en-US" altLang="zh-CN" sz="2400" dirty="0">
                <a:solidFill>
                  <a:srgbClr val="007C6A"/>
                </a:solidFill>
              </a:rPr>
              <a:t> log  --pretty=</a:t>
            </a:r>
            <a:r>
              <a:rPr lang="en-US" altLang="zh-CN" sz="2400" dirty="0" err="1">
                <a:solidFill>
                  <a:srgbClr val="007C6A"/>
                </a:solidFill>
              </a:rPr>
              <a:t>oneline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文件名，查看简易信息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68795" y="3861048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5.</a:t>
            </a:r>
            <a:r>
              <a:rPr lang="zh-CN" altLang="en-US" b="1" dirty="0">
                <a:sym typeface="Arial" panose="020B0604020202020204" pitchFamily="34" charset="0"/>
              </a:rPr>
              <a:t>回退历史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输入命令：</a:t>
            </a:r>
            <a:r>
              <a:rPr lang="en-US" altLang="zh-CN" sz="2400" dirty="0" err="1">
                <a:solidFill>
                  <a:srgbClr val="007C6A"/>
                </a:solidFill>
              </a:rPr>
              <a:t>git</a:t>
            </a:r>
            <a:r>
              <a:rPr lang="en-US" altLang="zh-CN" sz="2400" dirty="0">
                <a:solidFill>
                  <a:srgbClr val="007C6A"/>
                </a:solidFill>
              </a:rPr>
              <a:t>  reset  --hard HEAD^ </a:t>
            </a:r>
            <a:r>
              <a:rPr lang="zh-CN" altLang="en-US" sz="2400" dirty="0">
                <a:solidFill>
                  <a:srgbClr val="007C6A"/>
                </a:solidFill>
              </a:rPr>
              <a:t>，回退到上一次提交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输入命令：</a:t>
            </a:r>
            <a:r>
              <a:rPr lang="en-US" altLang="zh-CN" sz="2400" dirty="0" err="1">
                <a:solidFill>
                  <a:srgbClr val="007C6A"/>
                </a:solidFill>
              </a:rPr>
              <a:t>git</a:t>
            </a:r>
            <a:r>
              <a:rPr lang="en-US" altLang="zh-CN" sz="2400" dirty="0">
                <a:solidFill>
                  <a:srgbClr val="007C6A"/>
                </a:solidFill>
              </a:rPr>
              <a:t>  reset  --hard </a:t>
            </a:r>
            <a:r>
              <a:rPr lang="en-US" altLang="zh-CN" sz="2400" dirty="0" err="1">
                <a:solidFill>
                  <a:srgbClr val="007C6A"/>
                </a:solidFill>
              </a:rPr>
              <a:t>HEAD~n</a:t>
            </a:r>
            <a:r>
              <a:rPr lang="zh-CN" altLang="en-US" sz="2400" dirty="0">
                <a:solidFill>
                  <a:srgbClr val="007C6A"/>
                </a:solidFill>
              </a:rPr>
              <a:t>，回退</a:t>
            </a:r>
            <a:r>
              <a:rPr lang="en-US" altLang="zh-CN" sz="2400" dirty="0">
                <a:solidFill>
                  <a:srgbClr val="007C6A"/>
                </a:solidFill>
              </a:rPr>
              <a:t>n</a:t>
            </a:r>
            <a:r>
              <a:rPr lang="zh-CN" altLang="en-US" sz="2400" dirty="0">
                <a:solidFill>
                  <a:srgbClr val="007C6A"/>
                </a:solidFill>
              </a:rPr>
              <a:t>次操作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输入命令：</a:t>
            </a:r>
            <a:r>
              <a:rPr lang="en-US" altLang="zh-CN" sz="2400" dirty="0" err="1">
                <a:solidFill>
                  <a:srgbClr val="007C6A"/>
                </a:solidFill>
              </a:rPr>
              <a:t>git</a:t>
            </a:r>
            <a:r>
              <a:rPr lang="en-US" altLang="zh-CN" sz="2400" dirty="0">
                <a:solidFill>
                  <a:srgbClr val="007C6A"/>
                </a:solidFill>
              </a:rPr>
              <a:t>  reset </a:t>
            </a:r>
            <a:r>
              <a:rPr lang="zh-CN" altLang="en-US" sz="2400" dirty="0">
                <a:solidFill>
                  <a:srgbClr val="007C6A"/>
                </a:solidFill>
              </a:rPr>
              <a:t>文件名，撤销文件缓存区的状态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06894" y="1052736"/>
            <a:ext cx="8256985" cy="166333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6.</a:t>
            </a:r>
            <a:r>
              <a:rPr lang="zh-CN" altLang="en-US" sz="2600" b="1" dirty="0">
                <a:sym typeface="Arial" panose="020B0604020202020204" pitchFamily="34" charset="0"/>
              </a:rPr>
              <a:t>版本穿越</a:t>
            </a:r>
            <a:endParaRPr lang="en-US" altLang="zh-CN" sz="26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7C6A"/>
                </a:solidFill>
              </a:rPr>
              <a:t>输入命令：</a:t>
            </a:r>
            <a:r>
              <a:rPr lang="en-US" altLang="zh-CN" sz="2200" b="1" dirty="0">
                <a:solidFill>
                  <a:srgbClr val="007C6A"/>
                </a:solidFill>
              </a:rPr>
              <a:t> </a:t>
            </a:r>
            <a:r>
              <a:rPr lang="en-US" altLang="zh-CN" sz="2200" dirty="0" err="1">
                <a:solidFill>
                  <a:srgbClr val="007C6A"/>
                </a:solidFill>
              </a:rPr>
              <a:t>git</a:t>
            </a:r>
            <a:r>
              <a:rPr lang="en-US" altLang="zh-CN" sz="2200" dirty="0">
                <a:solidFill>
                  <a:srgbClr val="007C6A"/>
                </a:solidFill>
              </a:rPr>
              <a:t>  </a:t>
            </a:r>
            <a:r>
              <a:rPr lang="en-US" altLang="zh-CN" sz="2200" dirty="0" err="1">
                <a:solidFill>
                  <a:srgbClr val="007C6A"/>
                </a:solidFill>
              </a:rPr>
              <a:t>reflog</a:t>
            </a:r>
            <a:r>
              <a:rPr lang="en-US" altLang="zh-CN" sz="2200" dirty="0">
                <a:solidFill>
                  <a:srgbClr val="007C6A"/>
                </a:solidFill>
              </a:rPr>
              <a:t>  </a:t>
            </a:r>
            <a:r>
              <a:rPr lang="zh-CN" altLang="en-US" sz="2200" dirty="0">
                <a:solidFill>
                  <a:srgbClr val="007C6A"/>
                </a:solidFill>
              </a:rPr>
              <a:t>文件名，查看历史记录的版本号</a:t>
            </a:r>
            <a:endParaRPr lang="en-US" altLang="zh-CN" sz="22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7C6A"/>
                </a:solidFill>
              </a:rPr>
              <a:t>输入命令： </a:t>
            </a:r>
            <a:r>
              <a:rPr lang="en-US" altLang="zh-CN" sz="2200" dirty="0" err="1">
                <a:solidFill>
                  <a:srgbClr val="007C6A"/>
                </a:solidFill>
              </a:rPr>
              <a:t>git</a:t>
            </a:r>
            <a:r>
              <a:rPr lang="en-US" altLang="zh-CN" sz="2200" dirty="0">
                <a:solidFill>
                  <a:srgbClr val="007C6A"/>
                </a:solidFill>
              </a:rPr>
              <a:t>  reset  --hard  </a:t>
            </a:r>
            <a:r>
              <a:rPr lang="zh-CN" altLang="en-US" sz="2200" dirty="0">
                <a:solidFill>
                  <a:srgbClr val="007C6A"/>
                </a:solidFill>
              </a:rPr>
              <a:t>版本号</a:t>
            </a:r>
            <a:endParaRPr lang="en-US" altLang="zh-CN" sz="22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47808" y="2597333"/>
            <a:ext cx="8256985" cy="1663334"/>
          </a:xfrm>
          <a:prstGeom prst="rect">
            <a:avLst/>
          </a:prstGeom>
        </p:spPr>
        <p:txBody>
          <a:bodyPr vert="horz" rtlCol="0" anchor="ctr">
            <a:normAutofit fontScale="92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7.</a:t>
            </a:r>
            <a:r>
              <a:rPr lang="zh-CN" altLang="en-US" b="1" dirty="0">
                <a:sym typeface="Arial" panose="020B0604020202020204" pitchFamily="34" charset="0"/>
              </a:rPr>
              <a:t>还原文件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删除项目文件夹中的文件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输入命令：</a:t>
            </a:r>
            <a:r>
              <a:rPr lang="en-US" altLang="zh-CN" sz="2400" dirty="0" err="1">
                <a:solidFill>
                  <a:srgbClr val="007C6A"/>
                </a:solidFill>
              </a:rPr>
              <a:t>git</a:t>
            </a:r>
            <a:r>
              <a:rPr lang="en-US" altLang="zh-CN" sz="2400" dirty="0">
                <a:solidFill>
                  <a:srgbClr val="007C6A"/>
                </a:solidFill>
              </a:rPr>
              <a:t>  checkout </a:t>
            </a:r>
            <a:r>
              <a:rPr lang="zh-CN" altLang="en-US" sz="2400" dirty="0">
                <a:solidFill>
                  <a:srgbClr val="007C6A"/>
                </a:solidFill>
              </a:rPr>
              <a:t>文件名，此时，仓库中的文件依然存在，所以可以从本地仓库中还原文件  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" name="文本框 14"/>
          <p:cNvSpPr txBox="1"/>
          <p:nvPr/>
        </p:nvSpPr>
        <p:spPr>
          <a:xfrm>
            <a:off x="502629" y="4141931"/>
            <a:ext cx="8256985" cy="2095381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8.</a:t>
            </a:r>
            <a:r>
              <a:rPr lang="zh-CN" altLang="en-US" sz="2600" b="1" dirty="0">
                <a:sym typeface="Arial" panose="020B0604020202020204" pitchFamily="34" charset="0"/>
              </a:rPr>
              <a:t>删除某个文件</a:t>
            </a:r>
            <a:endParaRPr lang="en-US" altLang="zh-CN" sz="26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200" dirty="0">
                <a:solidFill>
                  <a:srgbClr val="007C6A"/>
                </a:solidFill>
              </a:rPr>
              <a:t>删除项目文件夹中的文件</a:t>
            </a:r>
            <a:endParaRPr lang="en-US" altLang="zh-CN" sz="22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7C6A"/>
                </a:solidFill>
              </a:rPr>
              <a:t>（</a:t>
            </a:r>
            <a:r>
              <a:rPr lang="zh-CN" altLang="en-US" sz="1600" dirty="0">
                <a:solidFill>
                  <a:srgbClr val="FF0000"/>
                </a:solidFill>
              </a:rPr>
              <a:t>其实再下一步之前，有一步手动操作，删除工作目录下的某个文件</a:t>
            </a:r>
            <a:r>
              <a:rPr lang="zh-CN" altLang="en-US" sz="2200" dirty="0">
                <a:solidFill>
                  <a:srgbClr val="007C6A"/>
                </a:solidFill>
              </a:rPr>
              <a:t>）</a:t>
            </a:r>
            <a:endParaRPr lang="en-US" altLang="zh-CN" sz="22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7C6A"/>
                </a:solidFill>
              </a:rPr>
              <a:t>输入命令：</a:t>
            </a:r>
            <a:r>
              <a:rPr lang="en-US" altLang="zh-CN" sz="2200" dirty="0">
                <a:solidFill>
                  <a:srgbClr val="007C6A"/>
                </a:solidFill>
              </a:rPr>
              <a:t>git  add </a:t>
            </a:r>
            <a:r>
              <a:rPr lang="zh-CN" altLang="en-US" sz="2200" dirty="0">
                <a:solidFill>
                  <a:srgbClr val="007C6A"/>
                </a:solidFill>
              </a:rPr>
              <a:t>文件名 （</a:t>
            </a:r>
            <a:r>
              <a:rPr lang="zh-CN" altLang="en-US" sz="1600" dirty="0">
                <a:solidFill>
                  <a:srgbClr val="FF0000"/>
                </a:solidFill>
              </a:rPr>
              <a:t>这个</a:t>
            </a:r>
            <a:r>
              <a:rPr lang="en-US" altLang="zh-CN" sz="1600" dirty="0">
                <a:solidFill>
                  <a:srgbClr val="FF0000"/>
                </a:solidFill>
              </a:rPr>
              <a:t>add</a:t>
            </a:r>
            <a:r>
              <a:rPr lang="zh-CN" altLang="en-US" sz="1600" dirty="0">
                <a:solidFill>
                  <a:srgbClr val="FF0000"/>
                </a:solidFill>
              </a:rPr>
              <a:t>不是增加，而是把上面的操作添加进</a:t>
            </a:r>
            <a:r>
              <a:rPr lang="en-US" altLang="zh-CN" sz="1600" dirty="0">
                <a:solidFill>
                  <a:srgbClr val="FF0000"/>
                </a:solidFill>
              </a:rPr>
              <a:t>git</a:t>
            </a:r>
            <a:r>
              <a:rPr lang="zh-CN" altLang="en-US" sz="2200" dirty="0">
                <a:solidFill>
                  <a:srgbClr val="007C6A"/>
                </a:solidFill>
              </a:rPr>
              <a:t>）</a:t>
            </a:r>
            <a:endParaRPr lang="en-US" altLang="zh-CN" sz="22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7C6A"/>
                </a:solidFill>
              </a:rPr>
              <a:t>输入命令：</a:t>
            </a:r>
            <a:r>
              <a:rPr lang="en-US" altLang="zh-CN" sz="2200" dirty="0" err="1">
                <a:solidFill>
                  <a:srgbClr val="007C6A"/>
                </a:solidFill>
              </a:rPr>
              <a:t>git</a:t>
            </a:r>
            <a:r>
              <a:rPr lang="en-US" altLang="zh-CN" sz="2200" dirty="0">
                <a:solidFill>
                  <a:srgbClr val="007C6A"/>
                </a:solidFill>
              </a:rPr>
              <a:t>  commit, </a:t>
            </a:r>
            <a:r>
              <a:rPr lang="zh-CN" altLang="en-US" sz="2200" dirty="0">
                <a:solidFill>
                  <a:srgbClr val="007C6A"/>
                </a:solidFill>
              </a:rPr>
              <a:t>真正地删除仓库中的文件</a:t>
            </a:r>
            <a:endParaRPr lang="en-US" altLang="zh-CN" sz="22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</a:rPr>
              <a:t>注意了，所谓的删除只是这一次操作的版本号没有了，其他的都可以恢复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764704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系统上线了，但是产品经理又提了新的需求，评估一下工期要两个月，但是同时系统正在上线运行，时不时还要修改</a:t>
            </a: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，如何管理几个版本？</a:t>
            </a: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15816" y="2348880"/>
            <a:ext cx="3649503" cy="4080594"/>
            <a:chOff x="3023739" y="2342300"/>
            <a:chExt cx="3649503" cy="4080594"/>
          </a:xfrm>
        </p:grpSpPr>
        <p:sp>
          <p:nvSpPr>
            <p:cNvPr id="4" name="右箭头 3"/>
            <p:cNvSpPr/>
            <p:nvPr/>
          </p:nvSpPr>
          <p:spPr>
            <a:xfrm rot="16200000">
              <a:off x="2515200" y="4776623"/>
              <a:ext cx="1917693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5" name="右箭头 4"/>
            <p:cNvSpPr/>
            <p:nvPr/>
          </p:nvSpPr>
          <p:spPr>
            <a:xfrm rot="18891316">
              <a:off x="3300697" y="5030044"/>
              <a:ext cx="1589267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 rot="12415726">
              <a:off x="3349533" y="4030534"/>
              <a:ext cx="1401246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 rot="20213016">
              <a:off x="3582540" y="5153893"/>
              <a:ext cx="2361776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710857" y="2939523"/>
              <a:ext cx="0" cy="296120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030330" y="2939523"/>
              <a:ext cx="0" cy="296120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右箭头 9"/>
            <p:cNvSpPr/>
            <p:nvPr/>
          </p:nvSpPr>
          <p:spPr>
            <a:xfrm rot="16200000">
              <a:off x="5291461" y="3957540"/>
              <a:ext cx="1376180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 rot="12386646">
              <a:off x="3319180" y="2649510"/>
              <a:ext cx="2644821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23739" y="6040229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007C6A"/>
                  </a:solidFill>
                  <a:latin typeface="微软雅黑" pitchFamily="34" charset="-122"/>
                  <a:ea typeface="微软雅黑" pitchFamily="34" charset="-122"/>
                </a:rPr>
                <a:t>主生产</a:t>
              </a:r>
              <a:endParaRPr lang="en-US" altLang="zh-CN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240240" y="6052452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007C6A"/>
                  </a:solidFill>
                  <a:latin typeface="微软雅黑" pitchFamily="34" charset="-122"/>
                  <a:ea typeface="微软雅黑" pitchFamily="34" charset="-122"/>
                </a:rPr>
                <a:t>修改</a:t>
              </a:r>
              <a:r>
                <a:rPr lang="en-US" altLang="zh-CN" dirty="0">
                  <a:solidFill>
                    <a:srgbClr val="007C6A"/>
                  </a:solidFill>
                  <a:latin typeface="微软雅黑" pitchFamily="34" charset="-122"/>
                  <a:ea typeface="微软雅黑" pitchFamily="34" charset="-122"/>
                </a:rPr>
                <a:t>bug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521114" y="6040229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007C6A"/>
                  </a:solidFill>
                  <a:latin typeface="微软雅黑" pitchFamily="34" charset="-122"/>
                  <a:ea typeface="微软雅黑" pitchFamily="34" charset="-122"/>
                </a:rPr>
                <a:t>开发功能</a:t>
              </a:r>
              <a:endParaRPr lang="en-US" altLang="zh-CN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 rot="16200000">
              <a:off x="2721001" y="2888169"/>
              <a:ext cx="1451778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4139952" y="1916832"/>
            <a:ext cx="461216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采用分支的方式管理多个版本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713838" y="908720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600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创建分支</a:t>
            </a:r>
            <a:endParaRPr lang="en-US" altLang="zh-CN" sz="2600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输入命令：</a:t>
            </a:r>
            <a:r>
              <a:rPr lang="en-US" altLang="zh-CN" sz="22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branch  &lt;</a:t>
            </a: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分支名</a:t>
            </a:r>
            <a:r>
              <a:rPr lang="en-US" altLang="zh-CN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输入命令：</a:t>
            </a:r>
            <a:r>
              <a:rPr lang="en-US" altLang="zh-CN" sz="22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branch –v</a:t>
            </a: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，查看分支</a:t>
            </a:r>
            <a:endParaRPr lang="en-US" altLang="zh-CN" sz="22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680978" y="2726158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600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切换分支</a:t>
            </a:r>
            <a:endParaRPr lang="en-US" altLang="zh-CN" sz="2600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输入命令：</a:t>
            </a:r>
            <a:r>
              <a:rPr lang="en-US" altLang="zh-CN" sz="22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checkout  &lt;</a:t>
            </a: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分支名</a:t>
            </a:r>
            <a:r>
              <a:rPr lang="en-US" altLang="zh-CN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输入命令：</a:t>
            </a:r>
            <a:r>
              <a:rPr lang="en-US" altLang="zh-CN" sz="22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checkout  –b  &lt;</a:t>
            </a: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分支名</a:t>
            </a:r>
            <a:r>
              <a:rPr lang="en-US" altLang="zh-CN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，将创建分支，切换分支一起完成</a:t>
            </a:r>
            <a:endParaRPr lang="en-US" altLang="zh-CN" sz="22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14"/>
          <p:cNvSpPr txBox="1"/>
          <p:nvPr/>
        </p:nvSpPr>
        <p:spPr>
          <a:xfrm>
            <a:off x="741222" y="4563831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合并分支</a:t>
            </a:r>
            <a:endParaRPr lang="en-US" altLang="zh-CN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输入命令：</a:t>
            </a:r>
            <a:r>
              <a:rPr lang="en-US" altLang="zh-CN" sz="22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 checkout  master</a:t>
            </a: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，切换到主干</a:t>
            </a:r>
            <a:endParaRPr lang="en-US" altLang="zh-CN" sz="22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输入命令：</a:t>
            </a:r>
            <a:r>
              <a:rPr lang="en-US" altLang="zh-CN" sz="22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 merge  &lt;</a:t>
            </a: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分支名</a:t>
            </a:r>
            <a:r>
              <a:rPr lang="en-US" altLang="zh-CN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，合并分支</a:t>
            </a:r>
            <a:endParaRPr lang="en-US" altLang="zh-CN" sz="22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42E3EF-0601-44CE-AE86-B078FF839D19}"/>
              </a:ext>
            </a:extLst>
          </p:cNvPr>
          <p:cNvSpPr txBox="1"/>
          <p:nvPr/>
        </p:nvSpPr>
        <p:spPr>
          <a:xfrm>
            <a:off x="5690738" y="904866"/>
            <a:ext cx="262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删除一个分支：</a:t>
            </a:r>
            <a:endParaRPr lang="en-US" altLang="zh-CN" dirty="0"/>
          </a:p>
          <a:p>
            <a:r>
              <a:rPr lang="en-US" altLang="zh-CN" dirty="0"/>
              <a:t>Git branch –d &lt;</a:t>
            </a:r>
            <a:r>
              <a:rPr lang="zh-CN" altLang="en-US" dirty="0"/>
              <a:t>分支名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663135" y="838355"/>
            <a:ext cx="7632848" cy="2049655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冲突</a:t>
            </a:r>
            <a:endParaRPr lang="en-US" altLang="zh-CN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冲突一般指同一个文件同一位置的代码，在两种版本合并时版本管理软件无法判断到底应该保留哪个版本，因此会提示该文件发生冲突，需要程序员来手工判断解决冲突。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右箭头 2"/>
          <p:cNvSpPr/>
          <p:nvPr/>
        </p:nvSpPr>
        <p:spPr>
          <a:xfrm rot="16200000">
            <a:off x="6569378" y="5226640"/>
            <a:ext cx="1118337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 rot="18891316">
            <a:off x="7075654" y="5106602"/>
            <a:ext cx="1648220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 rot="13634421">
            <a:off x="7207587" y="3725083"/>
            <a:ext cx="1530186" cy="39409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 rot="16200000">
            <a:off x="6577622" y="3742108"/>
            <a:ext cx="1122838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7034455" y="4575446"/>
            <a:ext cx="188181" cy="198972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8550851" y="4510572"/>
            <a:ext cx="188181" cy="198972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乘号 8"/>
          <p:cNvSpPr/>
          <p:nvPr/>
        </p:nvSpPr>
        <p:spPr>
          <a:xfrm>
            <a:off x="6845964" y="2780928"/>
            <a:ext cx="689850" cy="62290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14"/>
          <p:cNvSpPr txBox="1"/>
          <p:nvPr/>
        </p:nvSpPr>
        <p:spPr>
          <a:xfrm>
            <a:off x="689042" y="2826245"/>
            <a:ext cx="5617476" cy="2049655"/>
          </a:xfrm>
          <a:prstGeom prst="rect">
            <a:avLst/>
          </a:prstGeom>
        </p:spPr>
        <p:txBody>
          <a:bodyPr vert="horz" rtlCol="0" anchor="ctr">
            <a:normAutofit fontScale="92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600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合并时冲突</a:t>
            </a:r>
            <a:endParaRPr lang="en-US" altLang="zh-CN" sz="2600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程序合并时发生冲突系统会提示</a:t>
            </a:r>
            <a:r>
              <a:rPr lang="en-US" altLang="zh-CN" sz="19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CONFLICT</a:t>
            </a:r>
            <a:r>
              <a:rPr lang="zh-CN" altLang="en-US" sz="19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关键字，命令行后缀会进入</a:t>
            </a:r>
            <a:r>
              <a:rPr lang="en-US" altLang="zh-CN" sz="19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MERGING</a:t>
            </a:r>
            <a:r>
              <a:rPr lang="zh-CN" altLang="en-US" sz="19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状态，表示此时是解决冲突的状态。</a:t>
            </a:r>
            <a:endParaRPr lang="en-US" altLang="zh-CN" sz="19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1"/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73" y="4483547"/>
            <a:ext cx="6566809" cy="10721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827584" y="908720"/>
            <a:ext cx="7632848" cy="2049655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解决冲突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此时通过</a:t>
            </a:r>
            <a:r>
              <a:rPr lang="en-US" altLang="zh-CN" sz="2400" dirty="0">
                <a:solidFill>
                  <a:srgbClr val="007C6A"/>
                </a:solidFill>
              </a:rPr>
              <a:t>git diff</a:t>
            </a:r>
            <a:r>
              <a:rPr lang="zh-CN" altLang="en-US" sz="2400" dirty="0">
                <a:solidFill>
                  <a:srgbClr val="007C6A"/>
                </a:solidFill>
              </a:rPr>
              <a:t> 可以找到发生冲突的文件及冲突的内容。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4979886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然后修改冲突文件的内容，再次</a:t>
            </a:r>
            <a:r>
              <a:rPr lang="en-US" altLang="zh-CN" dirty="0">
                <a:solidFill>
                  <a:srgbClr val="007C6A"/>
                </a:solidFill>
              </a:rPr>
              <a:t>git add &lt;file&gt; </a:t>
            </a:r>
            <a:r>
              <a:rPr lang="zh-CN" altLang="en-US" dirty="0">
                <a:solidFill>
                  <a:srgbClr val="007C6A"/>
                </a:solidFill>
              </a:rPr>
              <a:t>和</a:t>
            </a:r>
            <a:r>
              <a:rPr lang="en-US" altLang="zh-CN" dirty="0">
                <a:solidFill>
                  <a:srgbClr val="007C6A"/>
                </a:solidFill>
              </a:rPr>
              <a:t>git commit </a:t>
            </a:r>
            <a:r>
              <a:rPr lang="zh-CN" altLang="en-US" dirty="0">
                <a:solidFill>
                  <a:srgbClr val="007C6A"/>
                </a:solidFill>
              </a:rPr>
              <a:t>提交后，后缀</a:t>
            </a:r>
            <a:r>
              <a:rPr lang="en-US" altLang="zh-CN" dirty="0">
                <a:solidFill>
                  <a:srgbClr val="FF0000"/>
                </a:solidFill>
              </a:rPr>
              <a:t>MERGING</a:t>
            </a:r>
            <a:r>
              <a:rPr lang="zh-CN" altLang="en-US" dirty="0">
                <a:solidFill>
                  <a:srgbClr val="007C6A"/>
                </a:solidFill>
              </a:rPr>
              <a:t>消失，说明冲突解决完成。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3556" y="2348880"/>
            <a:ext cx="7236800" cy="24783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9540" y="5626217"/>
            <a:ext cx="6588728" cy="857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725</Words>
  <Application>Microsoft Office PowerPoint</Application>
  <PresentationFormat>全屏显示(4:3)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YY</cp:lastModifiedBy>
  <cp:revision>108</cp:revision>
  <dcterms:created xsi:type="dcterms:W3CDTF">2013-03-04T07:19:04Z</dcterms:created>
  <dcterms:modified xsi:type="dcterms:W3CDTF">2018-05-16T12:24:22Z</dcterms:modified>
</cp:coreProperties>
</file>