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55EE9-0FCC-AA45-AE6D-A64B53A725EE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4555-414C-D741-9A8B-5B8C8C0C2D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7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2C3-720E-AB47-AECB-6695CF97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9733F-1B35-D747-A0F9-6C344797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6DA7-D94F-9A4C-88A6-2F7D3BA4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635A-E631-B542-B132-95DD6C74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B0C70-3F73-C745-95CD-9211045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6D2F-BD90-A946-8B73-61978037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082B-1025-8640-A529-55DC98A6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3BF0-8C02-8247-9C31-485A4D62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086-7933-7A4F-A050-5121D858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4727-A6B1-3844-BD43-6DC9B1A2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9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8E0F-223E-3E42-900F-540F40C70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4B50-87D9-1844-A80A-B88C322F6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9A4A-A8DD-A94E-A809-F68F350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2A68-6F25-0143-A1F0-4F6653C0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F3F3-E10E-004B-8FC9-CEC0299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EB4-53BF-2341-9A5B-38CFAF9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CE76-5B6E-014D-9213-2AC41BAA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8C46-7849-2C46-9A79-0389FF98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1229-79F6-B744-B020-D7A24A80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BE5F-8B5C-F340-A5FB-988359EB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95B-3E11-524D-9C1B-9C684422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8F82-019E-EA4D-A3B3-E97B1272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B486-9DE2-1E49-B2DA-99EF3D66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4925-C453-9048-91B5-13699488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818F-4A33-B047-BC9D-D3384E60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97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8384-EBF2-8048-9105-3A5ACAD0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CBBA-0782-6542-884F-05C7A1C4F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F4521-453C-B54A-AFC6-D21D07701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3611-C0EB-2B42-BDD9-D0AE62EA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81CE-46FC-B548-B28B-07FDFC67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2070-6A74-9045-8CDB-2EF9D64C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0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52D-38EB-6442-A2D9-30680F2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C4CB-3288-174C-A817-BBB71557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5E845-5F2F-6540-BA4D-ABEC5A7E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FFF12-9FAC-AC43-8A3F-2EDD4C9FA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8CD8-8056-9B49-97A6-EA84EFDEE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3A549-76D9-7F45-A1A7-C7AA519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B0178-D40E-354A-94F2-2828F914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85A3B-99B0-F04B-A6CB-FA793BB6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ECDD-6A37-7C42-A9B0-621CE4C1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FB13C-A315-F347-AB7F-C337EC7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3F61D-F7FA-1B4B-BB39-D47215FC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59633-A379-9E4F-ACF6-6CF9CB3B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2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6DB6D-FC98-F34D-8733-5E2A2131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CFAAA-E00A-1C4C-A5F7-5F88069E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7FB8E-AE74-AA49-B01D-99B33D8B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238A-DBA9-0845-AC67-212420E8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BAE7-826F-4440-B1DA-05732C1B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E77D-E308-F947-BECD-F160F9ED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A47D2-6E76-6B4F-AFB3-807E35B2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5B8C-586B-DF49-A35F-3302A48B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A4A9-533D-304F-9323-5AC94D4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6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1014-C7BE-BC45-85DF-73CD4096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0636C-31B2-8046-932C-F9BE0B63E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BC29-B9F7-DE44-951C-AFE2E1FA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6E56-E07E-FE46-B579-2065EF38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5FB1-809F-6D45-965B-826C4C55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2EA3-0204-4343-9BD7-1B34C0A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8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104B3-FDD2-CD42-9669-3406057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47BF-352C-F04A-8E85-CC556E8B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0C83-522B-5241-8DA2-0735A608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53B8-3AD6-B24E-9C8D-BCC342116AA0}" type="datetimeFigureOut">
              <a:rPr lang="de-DE" smtClean="0"/>
              <a:t>16.06.19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957B-6669-C34D-A104-8FBBC9F8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228B-86B6-E043-88E5-27C91441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8D94-A11F-B645-8D50-66B176BF52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mikolov/word2ve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nlp.stanford.edu/pubs/glov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rojects/glove/" TargetMode="Externa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asttext.c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ber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ber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hyperlink" Target="https://colab.research.google.com/github/tensorflow/tpu/blob/master/tools/colab/bert_finetuning_with_cloud_tpu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473432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5B95-865D-C444-9C51-0A1DE4AC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1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</a:t>
            </a:r>
            <a:br>
              <a:rPr lang="de-DE" dirty="0"/>
            </a:br>
            <a:r>
              <a:rPr lang="de-DE" dirty="0" err="1"/>
              <a:t>Sequence</a:t>
            </a:r>
            <a:r>
              <a:rPr lang="de-DE" dirty="0"/>
              <a:t> Kernels</a:t>
            </a:r>
            <a:br>
              <a:rPr lang="de-DE" dirty="0"/>
            </a:br>
            <a:r>
              <a:rPr lang="de-DE" dirty="0" err="1"/>
              <a:t>Embeddings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C457-BA18-AD41-894C-FAF07AC68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495"/>
            <a:ext cx="9144000" cy="1655762"/>
          </a:xfrm>
        </p:spPr>
        <p:txBody>
          <a:bodyPr/>
          <a:lstStyle/>
          <a:p>
            <a:r>
              <a:rPr lang="de-DE" dirty="0"/>
              <a:t>13.6.2019</a:t>
            </a:r>
          </a:p>
        </p:txBody>
      </p:sp>
    </p:spTree>
    <p:extLst>
      <p:ext uri="{BB962C8B-B14F-4D97-AF65-F5344CB8AC3E}">
        <p14:creationId xmlns:p14="http://schemas.microsoft.com/office/powerpoint/2010/main" val="351808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CFBB-2E57-3E46-B6EC-25C4BF91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Feature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cont‘d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681C-E317-2B49-BA38-3C781A88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Leverage</a:t>
            </a:r>
            <a:r>
              <a:rPr lang="de-DE" dirty="0"/>
              <a:t> </a:t>
            </a:r>
            <a:r>
              <a:rPr lang="de-DE" u="sng" dirty="0" err="1"/>
              <a:t>unlabeled</a:t>
            </a:r>
            <a:r>
              <a:rPr lang="de-DE" u="sng" dirty="0"/>
              <a:t> </a:t>
            </a:r>
            <a:r>
              <a:rPr lang="de-DE" u="sng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relate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surroundings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hence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„</a:t>
            </a:r>
            <a:r>
              <a:rPr lang="de-DE" dirty="0" err="1"/>
              <a:t>embedding</a:t>
            </a:r>
            <a:r>
              <a:rPr lang="de-DE" dirty="0"/>
              <a:t>“</a:t>
            </a:r>
          </a:p>
          <a:p>
            <a:r>
              <a:rPr lang="de-DE" dirty="0"/>
              <a:t>Most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auto-encoder (AE)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encoding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intermediate </a:t>
            </a:r>
            <a:r>
              <a:rPr lang="de-DE" dirty="0" err="1"/>
              <a:t>representation</a:t>
            </a:r>
            <a:r>
              <a:rPr lang="de-DE" dirty="0"/>
              <a:t> x -&gt; h, 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decoding</a:t>
            </a:r>
            <a:r>
              <a:rPr lang="de-DE" dirty="0"/>
              <a:t>/</a:t>
            </a:r>
            <a:r>
              <a:rPr lang="de-DE" dirty="0" err="1"/>
              <a:t>reconstructing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h -&gt; </a:t>
            </a:r>
            <a:r>
              <a:rPr lang="de-DE" dirty="0" err="1"/>
              <a:t>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x.</a:t>
            </a:r>
          </a:p>
          <a:p>
            <a:pPr lvl="1"/>
            <a:r>
              <a:rPr lang="de-DE" dirty="0" err="1"/>
              <a:t>Undercomplete</a:t>
            </a:r>
            <a:r>
              <a:rPr lang="de-DE" dirty="0"/>
              <a:t> AE: </a:t>
            </a:r>
            <a:r>
              <a:rPr lang="de-DE" dirty="0" err="1"/>
              <a:t>dim</a:t>
            </a:r>
            <a:r>
              <a:rPr lang="de-DE" dirty="0"/>
              <a:t>(h) &lt; </a:t>
            </a:r>
            <a:r>
              <a:rPr lang="de-DE" dirty="0" err="1"/>
              <a:t>dim</a:t>
            </a:r>
            <a:r>
              <a:rPr lang="de-DE" dirty="0"/>
              <a:t>(x)</a:t>
            </a:r>
          </a:p>
          <a:p>
            <a:pPr lvl="1"/>
            <a:r>
              <a:rPr lang="de-DE" dirty="0" err="1"/>
              <a:t>Overcomplete</a:t>
            </a:r>
            <a:r>
              <a:rPr lang="de-DE" dirty="0"/>
              <a:t> AE: </a:t>
            </a:r>
            <a:r>
              <a:rPr lang="de-DE" dirty="0" err="1"/>
              <a:t>dim</a:t>
            </a:r>
            <a:r>
              <a:rPr lang="de-DE" dirty="0"/>
              <a:t>(h) &gt; </a:t>
            </a:r>
            <a:r>
              <a:rPr lang="de-DE" dirty="0" err="1"/>
              <a:t>dim</a:t>
            </a:r>
            <a:r>
              <a:rPr lang="de-DE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09442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AF8108D-05E7-114C-B31C-AB3A25C0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AE </a:t>
            </a:r>
            <a:r>
              <a:rPr lang="de-DE" dirty="0" err="1"/>
              <a:t>for</a:t>
            </a:r>
            <a:r>
              <a:rPr lang="de-DE" dirty="0"/>
              <a:t> Speech Tasks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FC45E-5547-9340-9840-58BACBC41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 (x): 11 Frames </a:t>
            </a:r>
            <a:r>
              <a:rPr lang="de-DE" dirty="0" err="1"/>
              <a:t>of</a:t>
            </a:r>
            <a:r>
              <a:rPr lang="de-DE" dirty="0"/>
              <a:t> MFCC</a:t>
            </a:r>
          </a:p>
          <a:p>
            <a:r>
              <a:rPr lang="de-DE" dirty="0"/>
              <a:t>Output (</a:t>
            </a:r>
            <a:r>
              <a:rPr lang="de-DE" dirty="0" err="1"/>
              <a:t>z</a:t>
            </a:r>
            <a:r>
              <a:rPr lang="de-DE" dirty="0"/>
              <a:t>): </a:t>
            </a:r>
            <a:r>
              <a:rPr lang="de-DE" dirty="0" err="1"/>
              <a:t>center</a:t>
            </a:r>
            <a:r>
              <a:rPr lang="de-DE" dirty="0"/>
              <a:t> MFCC </a:t>
            </a:r>
            <a:r>
              <a:rPr lang="de-DE" dirty="0" err="1"/>
              <a:t>frame</a:t>
            </a:r>
            <a:endParaRPr lang="de-DE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6FA5EDC4-2BE7-3142-AD39-654C0D25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14" y="3054350"/>
            <a:ext cx="3860800" cy="295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6714B-B6FE-DD46-843E-2D95899CE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36" y="2102644"/>
            <a:ext cx="3848100" cy="3797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0109CF-F00F-9742-B925-18D5A0C1F785}"/>
              </a:ext>
            </a:extLst>
          </p:cNvPr>
          <p:cNvSpPr/>
          <p:nvPr/>
        </p:nvSpPr>
        <p:spPr>
          <a:xfrm>
            <a:off x="5736771" y="6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Vachhani</a:t>
            </a:r>
            <a:r>
              <a:rPr lang="de-DE" dirty="0"/>
              <a:t> et al., 2017: </a:t>
            </a:r>
            <a:r>
              <a:rPr lang="de-DE" dirty="0" err="1"/>
              <a:t>Deep</a:t>
            </a:r>
            <a:r>
              <a:rPr lang="de-DE" dirty="0"/>
              <a:t> Autoencoder </a:t>
            </a:r>
            <a:r>
              <a:rPr lang="de-DE" dirty="0" err="1"/>
              <a:t>based</a:t>
            </a:r>
            <a:r>
              <a:rPr lang="de-DE" dirty="0"/>
              <a:t> Speech Features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Dysarthric</a:t>
            </a:r>
            <a:r>
              <a:rPr lang="de-DE" dirty="0"/>
              <a:t>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25186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1AD6-BBC3-284F-8B8A-F571399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NLP</a:t>
            </a:r>
            <a:br>
              <a:rPr lang="de-DE" dirty="0"/>
            </a:b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in </a:t>
            </a:r>
            <a:r>
              <a:rPr lang="de-DE" dirty="0" err="1"/>
              <a:t>Context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2CE2-65AC-754C-AA61-07ED0169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Bag-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words</a:t>
            </a:r>
            <a:r>
              <a:rPr lang="de-DE" dirty="0"/>
              <a:t> (BOW)</a:t>
            </a:r>
          </a:p>
          <a:p>
            <a:r>
              <a:rPr lang="de-DE" dirty="0"/>
              <a:t>Word2Vec: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bag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(CBOW)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skip</a:t>
            </a:r>
            <a:r>
              <a:rPr lang="de-DE" dirty="0"/>
              <a:t>-gram</a:t>
            </a:r>
          </a:p>
          <a:p>
            <a:r>
              <a:rPr lang="de-DE" dirty="0" err="1"/>
              <a:t>GloVe</a:t>
            </a:r>
            <a:endParaRPr lang="de-DE" dirty="0"/>
          </a:p>
          <a:p>
            <a:r>
              <a:rPr lang="de-DE" dirty="0" err="1"/>
              <a:t>FastText</a:t>
            </a:r>
            <a:endParaRPr lang="de-DE" dirty="0"/>
          </a:p>
          <a:p>
            <a:r>
              <a:rPr lang="de-DE" dirty="0" err="1"/>
              <a:t>CoVe</a:t>
            </a:r>
            <a:endParaRPr lang="de-DE" dirty="0"/>
          </a:p>
          <a:p>
            <a:r>
              <a:rPr lang="de-DE" dirty="0"/>
              <a:t>Higher-level </a:t>
            </a:r>
            <a:r>
              <a:rPr lang="de-DE" dirty="0" err="1"/>
              <a:t>embeddings</a:t>
            </a:r>
            <a:r>
              <a:rPr lang="de-DE" dirty="0"/>
              <a:t>: </a:t>
            </a:r>
            <a:r>
              <a:rPr lang="de-DE" dirty="0" err="1"/>
              <a:t>ULMfit</a:t>
            </a:r>
            <a:r>
              <a:rPr lang="de-DE" dirty="0"/>
              <a:t>, </a:t>
            </a:r>
            <a:r>
              <a:rPr lang="de-DE" dirty="0" err="1"/>
              <a:t>ELMo</a:t>
            </a:r>
            <a:r>
              <a:rPr lang="de-DE" dirty="0"/>
              <a:t>, BERT</a:t>
            </a:r>
          </a:p>
        </p:txBody>
      </p:sp>
    </p:spTree>
    <p:extLst>
      <p:ext uri="{BB962C8B-B14F-4D97-AF65-F5344CB8AC3E}">
        <p14:creationId xmlns:p14="http://schemas.microsoft.com/office/powerpoint/2010/main" val="309676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4FB-9F98-F243-BB81-0326BDDD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Word2Vec: CBOW </a:t>
            </a:r>
            <a:r>
              <a:rPr lang="de-DE" dirty="0" err="1"/>
              <a:t>and</a:t>
            </a:r>
            <a:r>
              <a:rPr lang="de-DE" dirty="0"/>
              <a:t> Skip-Gram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F1E38-534B-FC4C-809B-32383B5DF0AF}"/>
              </a:ext>
            </a:extLst>
          </p:cNvPr>
          <p:cNvSpPr/>
          <p:nvPr/>
        </p:nvSpPr>
        <p:spPr>
          <a:xfrm>
            <a:off x="436994" y="6262543"/>
            <a:ext cx="783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medium-content-serif-font"/>
              </a:rPr>
              <a:t>Mikolov</a:t>
            </a:r>
            <a:r>
              <a:rPr lang="de-DE" dirty="0">
                <a:latin typeface="medium-content-serif-font"/>
              </a:rPr>
              <a:t> et al., 2013: </a:t>
            </a:r>
            <a:r>
              <a:rPr lang="de-DE" dirty="0" err="1">
                <a:latin typeface="medium-content-serif-font"/>
              </a:rPr>
              <a:t>Efficient</a:t>
            </a:r>
            <a:r>
              <a:rPr lang="de-DE" dirty="0">
                <a:latin typeface="medium-content-serif-font"/>
              </a:rPr>
              <a:t> </a:t>
            </a:r>
            <a:r>
              <a:rPr lang="de-DE" dirty="0" err="1">
                <a:latin typeface="medium-content-serif-font"/>
              </a:rPr>
              <a:t>Estimation</a:t>
            </a:r>
            <a:r>
              <a:rPr lang="de-DE" dirty="0">
                <a:latin typeface="medium-content-serif-font"/>
              </a:rPr>
              <a:t> </a:t>
            </a:r>
            <a:r>
              <a:rPr lang="de-DE" dirty="0" err="1">
                <a:latin typeface="medium-content-serif-font"/>
              </a:rPr>
              <a:t>of</a:t>
            </a:r>
            <a:r>
              <a:rPr lang="de-DE" dirty="0">
                <a:latin typeface="medium-content-serif-font"/>
              </a:rPr>
              <a:t> Word </a:t>
            </a:r>
            <a:r>
              <a:rPr lang="de-DE" dirty="0" err="1">
                <a:latin typeface="medium-content-serif-font"/>
              </a:rPr>
              <a:t>Representations</a:t>
            </a:r>
            <a:r>
              <a:rPr lang="de-DE" dirty="0">
                <a:latin typeface="medium-content-serif-font"/>
              </a:rPr>
              <a:t> in </a:t>
            </a:r>
            <a:r>
              <a:rPr lang="de-DE" dirty="0" err="1">
                <a:latin typeface="medium-content-serif-font"/>
              </a:rPr>
              <a:t>Vector</a:t>
            </a:r>
            <a:r>
              <a:rPr lang="de-DE" dirty="0">
                <a:latin typeface="medium-content-serif-font"/>
              </a:rPr>
              <a:t> Space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5EB6C-53A0-5B49-81E9-162D6495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network</a:t>
            </a:r>
            <a:endParaRPr lang="de-DE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C4C506BE-74D2-9B4A-AAE6-5AAD9E65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56" y="2467398"/>
            <a:ext cx="6023684" cy="36007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7839DA-D9DD-724B-8A11-4A365C048892}"/>
              </a:ext>
            </a:extLst>
          </p:cNvPr>
          <p:cNvSpPr/>
          <p:nvPr/>
        </p:nvSpPr>
        <p:spPr>
          <a:xfrm>
            <a:off x="8168047" y="6262543"/>
            <a:ext cx="387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https://github.com/tmikolov/word2vec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3EBD-122B-7F4C-B8AE-87E37B24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GloVe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B4A2-2B42-BE43-9570-AFBE8BF3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444444"/>
                </a:solidFill>
                <a:latin typeface="Ashbury"/>
              </a:rPr>
              <a:t>Jeffrey </a:t>
            </a:r>
            <a:r>
              <a:rPr lang="de-DE" dirty="0" err="1">
                <a:solidFill>
                  <a:srgbClr val="444444"/>
                </a:solidFill>
                <a:latin typeface="Ashbury"/>
              </a:rPr>
              <a:t>Pennington</a:t>
            </a:r>
            <a:r>
              <a:rPr lang="de-DE" dirty="0">
                <a:solidFill>
                  <a:srgbClr val="444444"/>
                </a:solidFill>
                <a:latin typeface="Ashbury"/>
              </a:rPr>
              <a:t>, Richard Socher, </a:t>
            </a:r>
            <a:r>
              <a:rPr lang="de-DE" dirty="0" err="1">
                <a:solidFill>
                  <a:srgbClr val="444444"/>
                </a:solidFill>
                <a:latin typeface="Ashbury"/>
              </a:rPr>
              <a:t>and</a:t>
            </a:r>
            <a:r>
              <a:rPr lang="de-DE" dirty="0">
                <a:solidFill>
                  <a:srgbClr val="444444"/>
                </a:solidFill>
                <a:latin typeface="Ashbury"/>
              </a:rPr>
              <a:t> Christopher D. Manning. 2014. </a:t>
            </a:r>
            <a:r>
              <a:rPr lang="de-DE" dirty="0">
                <a:latin typeface="Ashbury"/>
                <a:hlinkClick r:id="rId2"/>
              </a:rPr>
              <a:t>GloVe: Global Vectors for Word Representation</a:t>
            </a:r>
            <a:r>
              <a:rPr lang="de-DE" dirty="0">
                <a:solidFill>
                  <a:srgbClr val="444444"/>
                </a:solidFill>
                <a:latin typeface="Ashbury"/>
              </a:rPr>
              <a:t>.</a:t>
            </a:r>
          </a:p>
          <a:p>
            <a:r>
              <a:rPr lang="de-DE" dirty="0"/>
              <a:t>Co-</a:t>
            </a:r>
            <a:r>
              <a:rPr lang="de-DE" dirty="0" err="1"/>
              <a:t>occurrence</a:t>
            </a:r>
            <a:r>
              <a:rPr lang="de-DE" dirty="0"/>
              <a:t> count-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analytically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r>
              <a:rPr lang="de-DE" dirty="0"/>
              <a:t>Linear </a:t>
            </a:r>
            <a:r>
              <a:rPr lang="de-DE" dirty="0" err="1"/>
              <a:t>substructures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EB4469-6AD1-1542-8EE5-0ED3B761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00" y="3933825"/>
            <a:ext cx="3350029" cy="255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8C497-3655-AC41-8117-3459716B6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828" y="3252334"/>
            <a:ext cx="3760237" cy="29246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F072B3-4425-D344-A9B1-339374A51458}"/>
              </a:ext>
            </a:extLst>
          </p:cNvPr>
          <p:cNvSpPr/>
          <p:nvPr/>
        </p:nvSpPr>
        <p:spPr>
          <a:xfrm>
            <a:off x="7994784" y="6311900"/>
            <a:ext cx="397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5"/>
              </a:rPr>
              <a:t>https://nlp.stanford.edu/projects/glove/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32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7F9D-70C8-BD40-97FF-375549BD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FastText</a:t>
            </a:r>
            <a:r>
              <a:rPr lang="de-DE" dirty="0"/>
              <a:t> (Facebook 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1424-762E-D542-AF2A-EB6EC0A2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Bojanowski</a:t>
            </a:r>
            <a:r>
              <a:rPr lang="de-DE" dirty="0"/>
              <a:t> et al., 2016: </a:t>
            </a:r>
            <a:r>
              <a:rPr lang="de-DE" dirty="0" err="1"/>
              <a:t>Enriching</a:t>
            </a:r>
            <a:r>
              <a:rPr lang="de-DE" dirty="0"/>
              <a:t> Word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Subword</a:t>
            </a:r>
            <a:r>
              <a:rPr lang="de-DE" dirty="0"/>
              <a:t> Information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-grams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 high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scarce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rare</a:t>
            </a:r>
          </a:p>
          <a:p>
            <a:pPr lvl="1"/>
            <a:r>
              <a:rPr lang="de-DE" dirty="0"/>
              <a:t>-ness </a:t>
            </a:r>
            <a:r>
              <a:rPr lang="de-DE" dirty="0" err="1"/>
              <a:t>and</a:t>
            </a:r>
            <a:r>
              <a:rPr lang="de-DE" dirty="0"/>
              <a:t> -</a:t>
            </a:r>
            <a:r>
              <a:rPr lang="de-DE" dirty="0" err="1"/>
              <a:t>ity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2F331-F3ED-C844-B5DA-F1D501BB4C7F}"/>
              </a:ext>
            </a:extLst>
          </p:cNvPr>
          <p:cNvSpPr/>
          <p:nvPr/>
        </p:nvSpPr>
        <p:spPr>
          <a:xfrm>
            <a:off x="2239504" y="5622965"/>
            <a:ext cx="195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https://fasttext.cc/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468D5-2625-6744-A194-9D7D60FB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7433"/>
            <a:ext cx="6029425" cy="36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0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A563-726C-0F43-84C3-BBDE99A1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CoVe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87CF-B1DE-3A4B-A9AB-95B00CEF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McCann et al. 2017: </a:t>
            </a:r>
            <a:r>
              <a:rPr lang="de-DE" dirty="0" err="1"/>
              <a:t>Learned</a:t>
            </a:r>
            <a:r>
              <a:rPr lang="de-DE" dirty="0"/>
              <a:t> in Translation: </a:t>
            </a:r>
            <a:r>
              <a:rPr lang="de-DE" dirty="0" err="1"/>
              <a:t>Contextualized</a:t>
            </a:r>
            <a:r>
              <a:rPr lang="de-DE" dirty="0"/>
              <a:t> Word </a:t>
            </a:r>
            <a:r>
              <a:rPr lang="de-DE" dirty="0" err="1"/>
              <a:t>Vectors</a:t>
            </a:r>
            <a:r>
              <a:rPr lang="de-DE" dirty="0"/>
              <a:t> </a:t>
            </a:r>
          </a:p>
          <a:p>
            <a:r>
              <a:rPr lang="de-DE" dirty="0" err="1"/>
              <a:t>Use</a:t>
            </a:r>
            <a:r>
              <a:rPr lang="de-DE" dirty="0"/>
              <a:t> LSTM </a:t>
            </a:r>
            <a:r>
              <a:rPr lang="de-DE" dirty="0" err="1"/>
              <a:t>from</a:t>
            </a:r>
            <a:r>
              <a:rPr lang="de-DE" dirty="0"/>
              <a:t> (</a:t>
            </a:r>
            <a:r>
              <a:rPr lang="de-DE" dirty="0" err="1"/>
              <a:t>unrelated</a:t>
            </a:r>
            <a:r>
              <a:rPr lang="de-DE" dirty="0"/>
              <a:t>)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embedding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F6D11-34DE-6444-9457-1F40A68B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292928"/>
            <a:ext cx="9245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8DD3-8B43-F64A-990D-84724B8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ULMFiT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74E0-62CD-5042-9B98-961CF2BB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Howard </a:t>
            </a:r>
            <a:r>
              <a:rPr lang="de-DE" dirty="0" err="1"/>
              <a:t>and</a:t>
            </a:r>
            <a:r>
              <a:rPr lang="de-DE" dirty="0"/>
              <a:t> Ruder, 2018: Universal Language Model Fine-tuning </a:t>
            </a:r>
            <a:r>
              <a:rPr lang="de-DE" dirty="0" err="1"/>
              <a:t>for</a:t>
            </a:r>
            <a:r>
              <a:rPr lang="de-DE" dirty="0"/>
              <a:t> Text </a:t>
            </a:r>
            <a:r>
              <a:rPr lang="de-DE" dirty="0" err="1"/>
              <a:t>Classification</a:t>
            </a:r>
            <a:r>
              <a:rPr lang="de-DE" dirty="0"/>
              <a:t> </a:t>
            </a:r>
          </a:p>
          <a:p>
            <a:r>
              <a:rPr lang="de-DE" dirty="0"/>
              <a:t>Multi-</a:t>
            </a:r>
            <a:r>
              <a:rPr lang="de-DE" dirty="0" err="1"/>
              <a:t>purpose</a:t>
            </a:r>
            <a:r>
              <a:rPr lang="de-DE" dirty="0"/>
              <a:t>: </a:t>
            </a:r>
            <a:r>
              <a:rPr lang="de-DE" dirty="0" err="1"/>
              <a:t>sentiment</a:t>
            </a:r>
            <a:r>
              <a:rPr lang="de-DE" dirty="0"/>
              <a:t>,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,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r>
              <a:rPr lang="de-DE" dirty="0"/>
              <a:t>3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Training</a:t>
            </a:r>
          </a:p>
          <a:p>
            <a:pPr lvl="1"/>
            <a:r>
              <a:rPr lang="de-DE" dirty="0"/>
              <a:t>General </a:t>
            </a:r>
            <a:r>
              <a:rPr lang="de-DE" dirty="0" err="1"/>
              <a:t>domain</a:t>
            </a:r>
            <a:r>
              <a:rPr lang="de-DE" dirty="0"/>
              <a:t> LM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/>
              <a:t>Fine-tuning on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gradual</a:t>
            </a:r>
            <a:br>
              <a:rPr lang="de-DE" dirty="0"/>
            </a:br>
            <a:r>
              <a:rPr lang="de-DE" dirty="0" err="1"/>
              <a:t>unfreezing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C9291-E720-834A-8705-26B8B724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27" y="3239634"/>
            <a:ext cx="6299694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4A5D-966B-344B-A86C-BEB31B52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ELMo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2392-3708-BB4C-99E3-9265E47C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Peters et al. 2018: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contextualized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</a:p>
          <a:p>
            <a:r>
              <a:rPr lang="de-DE" dirty="0"/>
              <a:t>Train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r>
              <a:rPr lang="de-DE" dirty="0"/>
              <a:t> LM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surroundings</a:t>
            </a:r>
            <a:endParaRPr lang="de-DE" dirty="0"/>
          </a:p>
          <a:p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context-dependent</a:t>
            </a:r>
            <a:r>
              <a:rPr lang="de-DE" dirty="0"/>
              <a:t> (non-</a:t>
            </a:r>
            <a:r>
              <a:rPr lang="de-DE" dirty="0" err="1"/>
              <a:t>static</a:t>
            </a:r>
            <a:r>
              <a:rPr lang="de-D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374D4-3EA2-D447-BD0F-0D4E3958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35" y="3429000"/>
            <a:ext cx="6213929" cy="30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0895-36E8-B445-8639-3C1730EF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ELMo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62DB96-5FF8-6D43-A37B-EF67D0FDD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209" y="1825625"/>
            <a:ext cx="942958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62CEF7-F777-784E-A962-7BFBC7101BE1}"/>
              </a:ext>
            </a:extLst>
          </p:cNvPr>
          <p:cNvSpPr/>
          <p:nvPr/>
        </p:nvSpPr>
        <p:spPr>
          <a:xfrm>
            <a:off x="7279028" y="6123543"/>
            <a:ext cx="416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http://jalammar.github.io/illustrated-bert/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84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5699-83C6-5243-8EAE-51162397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EC4D-CB06-174A-82F5-23CD467A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</a:t>
            </a:r>
          </a:p>
          <a:p>
            <a:r>
              <a:rPr lang="de-DE" dirty="0" err="1"/>
              <a:t>Sequence</a:t>
            </a:r>
            <a:r>
              <a:rPr lang="de-DE" dirty="0"/>
              <a:t> Kernels</a:t>
            </a:r>
          </a:p>
          <a:p>
            <a:r>
              <a:rPr lang="de-DE" dirty="0"/>
              <a:t>Learning Feature </a:t>
            </a:r>
            <a:r>
              <a:rPr lang="de-DE" dirty="0" err="1"/>
              <a:t>Representations</a:t>
            </a:r>
            <a:r>
              <a:rPr lang="de-DE" dirty="0"/>
              <a:t>: </a:t>
            </a:r>
            <a:r>
              <a:rPr lang="de-DE" dirty="0" err="1"/>
              <a:t>Embeddings</a:t>
            </a:r>
            <a:endParaRPr lang="de-DE" dirty="0"/>
          </a:p>
          <a:p>
            <a:pPr lvl="1"/>
            <a:r>
              <a:rPr lang="de-DE" dirty="0"/>
              <a:t>Autoencoders</a:t>
            </a:r>
          </a:p>
          <a:p>
            <a:pPr lvl="1"/>
            <a:r>
              <a:rPr lang="de-DE" dirty="0"/>
              <a:t>Embedding </a:t>
            </a:r>
            <a:r>
              <a:rPr lang="de-DE" dirty="0" err="1"/>
              <a:t>Layers</a:t>
            </a:r>
            <a:endParaRPr lang="de-DE" dirty="0"/>
          </a:p>
          <a:p>
            <a:pPr lvl="1"/>
            <a:r>
              <a:rPr lang="de-DE" dirty="0"/>
              <a:t>NLP: Word2Vec, Doc2Vec, </a:t>
            </a:r>
            <a:r>
              <a:rPr lang="de-DE" dirty="0" err="1"/>
              <a:t>GloVe</a:t>
            </a:r>
            <a:r>
              <a:rPr lang="de-DE" dirty="0"/>
              <a:t>, </a:t>
            </a:r>
            <a:r>
              <a:rPr lang="de-DE" dirty="0" err="1"/>
              <a:t>ELMo</a:t>
            </a:r>
            <a:r>
              <a:rPr lang="de-DE" dirty="0"/>
              <a:t>, </a:t>
            </a:r>
            <a:r>
              <a:rPr lang="de-DE" dirty="0" err="1"/>
              <a:t>ULMFit</a:t>
            </a:r>
            <a:r>
              <a:rPr lang="de-DE" dirty="0"/>
              <a:t>, BERT, </a:t>
            </a:r>
            <a:r>
              <a:rPr lang="de-DE" dirty="0" err="1"/>
              <a:t>ELMo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50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862-72DE-9E4D-BB86-9BFC3A6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ELMo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106FAC-0D87-754E-8717-CBA34098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199" y="1825625"/>
            <a:ext cx="832160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6BA947-C59C-AB46-AF83-2B895873C164}"/>
              </a:ext>
            </a:extLst>
          </p:cNvPr>
          <p:cNvSpPr/>
          <p:nvPr/>
        </p:nvSpPr>
        <p:spPr>
          <a:xfrm>
            <a:off x="7279028" y="6123543"/>
            <a:ext cx="416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http://jalammar.github.io/illustrated-bert/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9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C54E-9563-FB4C-8953-FD54BA5B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ACB8-1279-2C44-AA3E-97D663F4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Devlin</a:t>
            </a:r>
            <a:r>
              <a:rPr lang="de-DE" dirty="0"/>
              <a:t> et al. 2018: BERT: </a:t>
            </a:r>
            <a:r>
              <a:rPr lang="de-DE" dirty="0" err="1"/>
              <a:t>Pre</a:t>
            </a:r>
            <a:r>
              <a:rPr lang="de-DE" dirty="0"/>
              <a:t>-training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Bidirectional</a:t>
            </a:r>
            <a:r>
              <a:rPr lang="de-DE" dirty="0"/>
              <a:t> Transformers </a:t>
            </a:r>
            <a:r>
              <a:rPr lang="de-DE" dirty="0" err="1"/>
              <a:t>for</a:t>
            </a:r>
            <a:r>
              <a:rPr lang="de-DE" dirty="0"/>
              <a:t> Language Understanding </a:t>
            </a:r>
          </a:p>
          <a:p>
            <a:r>
              <a:rPr lang="de-DE" dirty="0" err="1"/>
              <a:t>Bidirectional</a:t>
            </a:r>
            <a:r>
              <a:rPr lang="de-DE" dirty="0"/>
              <a:t> Transformer,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masking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05940-78C9-1547-B61C-2C2725E2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78" y="3310229"/>
            <a:ext cx="8362043" cy="3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14A-3190-524C-8394-3ED51B2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BERT – multi-task!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0FC5F-450A-3148-B1F5-0CFE98B92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47" y="1825625"/>
            <a:ext cx="8628505" cy="4351338"/>
          </a:xfrm>
        </p:spPr>
      </p:pic>
    </p:spTree>
    <p:extLst>
      <p:ext uri="{BB962C8B-B14F-4D97-AF65-F5344CB8AC3E}">
        <p14:creationId xmlns:p14="http://schemas.microsoft.com/office/powerpoint/2010/main" val="200247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407F-AA40-844E-8F96-C5267A94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047C2-6763-4D49-8A4E-E77231B58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1861344"/>
            <a:ext cx="9017000" cy="4279900"/>
          </a:xfrm>
        </p:spPr>
      </p:pic>
    </p:spTree>
    <p:extLst>
      <p:ext uri="{BB962C8B-B14F-4D97-AF65-F5344CB8AC3E}">
        <p14:creationId xmlns:p14="http://schemas.microsoft.com/office/powerpoint/2010/main" val="94830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8BEE-61E0-4A46-A78B-700254CD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90F9-82EB-A941-A7F1-0363802E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https://colab.research.google.com/github/tensorflow/tpu/blob/master/tools/colab/bert_finetuning_with_cloud_tpus.ipynb</a:t>
            </a:r>
            <a:endParaRPr lang="de-DE" dirty="0"/>
          </a:p>
          <a:p>
            <a:r>
              <a:rPr lang="de-DE" dirty="0">
                <a:hlinkClick r:id="rId3"/>
              </a:rPr>
              <a:t>https://github.com/google-research/bert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intermediate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dirty="0"/>
              <a:t>Fine-tune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in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4802-1B72-E348-AF95-71F920E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9872-46B2-2C40-8E01-82B44773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Text-independent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(</a:t>
            </a:r>
            <a:r>
              <a:rPr lang="de-DE" dirty="0" err="1"/>
              <a:t>verification</a:t>
            </a:r>
            <a:r>
              <a:rPr lang="de-DE" dirty="0"/>
              <a:t>, </a:t>
            </a:r>
            <a:r>
              <a:rPr lang="de-DE" dirty="0" err="1"/>
              <a:t>recognition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Large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speakers</a:t>
            </a:r>
            <a:r>
              <a:rPr lang="de-DE" dirty="0"/>
              <a:t> (</a:t>
            </a:r>
            <a:r>
              <a:rPr lang="de-DE" dirty="0" err="1"/>
              <a:t>hundreds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thousands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per </a:t>
            </a:r>
            <a:r>
              <a:rPr lang="de-DE" dirty="0" err="1"/>
              <a:t>speaker</a:t>
            </a:r>
            <a:r>
              <a:rPr lang="de-DE" dirty="0"/>
              <a:t> (4-10 </a:t>
            </a:r>
            <a:r>
              <a:rPr lang="de-DE" dirty="0" err="1"/>
              <a:t>seconds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Often</a:t>
            </a:r>
            <a:r>
              <a:rPr lang="de-DE" dirty="0"/>
              <a:t> just 1 sample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enrollment</a:t>
            </a:r>
            <a:r>
              <a:rPr lang="de-DE" dirty="0"/>
              <a:t> (</a:t>
            </a:r>
            <a:r>
              <a:rPr lang="de-DE" dirty="0" err="1"/>
              <a:t>training</a:t>
            </a:r>
            <a:r>
              <a:rPr lang="de-DE" dirty="0"/>
              <a:t>)</a:t>
            </a:r>
          </a:p>
          <a:p>
            <a:r>
              <a:rPr lang="de-DE" dirty="0"/>
              <a:t>Age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b="1" dirty="0"/>
              <a:t>(</a:t>
            </a:r>
            <a:r>
              <a:rPr lang="de-DE" b="1" dirty="0" err="1"/>
              <a:t>today‘s</a:t>
            </a:r>
            <a:r>
              <a:rPr lang="de-DE" b="1" dirty="0"/>
              <a:t> </a:t>
            </a:r>
            <a:r>
              <a:rPr lang="de-DE" b="1" dirty="0" err="1"/>
              <a:t>exercise</a:t>
            </a:r>
            <a:r>
              <a:rPr lang="de-DE" b="1" dirty="0"/>
              <a:t>!)</a:t>
            </a:r>
          </a:p>
          <a:p>
            <a:pPr lvl="1"/>
            <a:r>
              <a:rPr lang="de-DE" dirty="0"/>
              <a:t>Regression </a:t>
            </a:r>
            <a:r>
              <a:rPr lang="de-DE" dirty="0" err="1"/>
              <a:t>problem</a:t>
            </a:r>
            <a:endParaRPr lang="de-DE" dirty="0"/>
          </a:p>
          <a:p>
            <a:pPr lvl="1"/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3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9019-8EEA-F044-8EF8-CE084126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6B936-82E2-4F48-B299-0ABC3CFD0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Martin Law</a:t>
            </a:r>
          </a:p>
        </p:txBody>
      </p:sp>
    </p:spTree>
    <p:extLst>
      <p:ext uri="{BB962C8B-B14F-4D97-AF65-F5344CB8AC3E}">
        <p14:creationId xmlns:p14="http://schemas.microsoft.com/office/powerpoint/2010/main" val="355408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99973-D149-0C47-AF92-394F59F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Kernels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F72EA-BB6D-0C45-8044-81A3E7D62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Elmar Nöth (FAU-INF5)</a:t>
            </a:r>
          </a:p>
        </p:txBody>
      </p:sp>
    </p:spTree>
    <p:extLst>
      <p:ext uri="{BB962C8B-B14F-4D97-AF65-F5344CB8AC3E}">
        <p14:creationId xmlns:p14="http://schemas.microsoft.com/office/powerpoint/2010/main" val="35420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2687F-DAFB-774E-B035-B85A97F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Modelling</a:t>
            </a:r>
            <a:r>
              <a:rPr lang="de-DE" dirty="0"/>
              <a:t> Speakers </a:t>
            </a:r>
            <a:r>
              <a:rPr lang="de-DE" dirty="0" err="1"/>
              <a:t>for</a:t>
            </a:r>
            <a:r>
              <a:rPr lang="de-DE" dirty="0"/>
              <a:t> SVM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19365-EA01-B042-A109-053C19A9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in </a:t>
            </a:r>
            <a:r>
              <a:rPr lang="de-DE" dirty="0" err="1"/>
              <a:t>length</a:t>
            </a:r>
            <a:endParaRPr lang="de-DE" dirty="0"/>
          </a:p>
          <a:p>
            <a:r>
              <a:rPr lang="de-DE" dirty="0"/>
              <a:t>Single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(</a:t>
            </a:r>
            <a:r>
              <a:rPr lang="de-DE" dirty="0" err="1"/>
              <a:t>many-to-one</a:t>
            </a:r>
            <a:r>
              <a:rPr lang="de-DE" dirty="0"/>
              <a:t>)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speakers</a:t>
            </a:r>
            <a:endParaRPr lang="de-DE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CFA2FE-2606-8E46-9DF8-55C4860A0B31}"/>
              </a:ext>
            </a:extLst>
          </p:cNvPr>
          <p:cNvGrpSpPr/>
          <p:nvPr/>
        </p:nvGrpSpPr>
        <p:grpSpPr>
          <a:xfrm>
            <a:off x="3632774" y="3525454"/>
            <a:ext cx="3956561" cy="2967421"/>
            <a:chOff x="3013613" y="1318736"/>
            <a:chExt cx="3956561" cy="296742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3DBCA94-CE77-FB44-8752-4817E500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13" y="1318736"/>
              <a:ext cx="3956561" cy="2967421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344670-6895-F147-8134-2F2E84DFC51B}"/>
                </a:ext>
              </a:extLst>
            </p:cNvPr>
            <p:cNvSpPr/>
            <p:nvPr/>
          </p:nvSpPr>
          <p:spPr bwMode="auto">
            <a:xfrm>
              <a:off x="3638477" y="2575092"/>
              <a:ext cx="593314" cy="119401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AF8FA6-CAB5-E04E-926B-3B48B986962A}"/>
                </a:ext>
              </a:extLst>
            </p:cNvPr>
            <p:cNvSpPr/>
            <p:nvPr/>
          </p:nvSpPr>
          <p:spPr bwMode="auto">
            <a:xfrm rot="20969187">
              <a:off x="5354574" y="1440251"/>
              <a:ext cx="1062168" cy="1897270"/>
            </a:xfrm>
            <a:prstGeom prst="ellipse">
              <a:avLst/>
            </a:prstGeom>
            <a:solidFill>
              <a:srgbClr val="FFC000">
                <a:alpha val="5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94D0FE-F83B-6B4B-88EF-A6B9D264BE35}"/>
                </a:ext>
              </a:extLst>
            </p:cNvPr>
            <p:cNvSpPr/>
            <p:nvPr/>
          </p:nvSpPr>
          <p:spPr bwMode="auto">
            <a:xfrm rot="5400000">
              <a:off x="5572194" y="3183137"/>
              <a:ext cx="626926" cy="1298957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E612E6-CC4F-DD43-8A60-404A5DDC2C65}"/>
                </a:ext>
              </a:extLst>
            </p:cNvPr>
            <p:cNvSpPr/>
            <p:nvPr/>
          </p:nvSpPr>
          <p:spPr bwMode="auto">
            <a:xfrm rot="5148920">
              <a:off x="3826578" y="3632941"/>
              <a:ext cx="403721" cy="752469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9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C9A1-A335-CD42-9C54-750A490E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GMM </a:t>
            </a:r>
            <a:r>
              <a:rPr lang="de-DE" dirty="0" err="1"/>
              <a:t>Supervectors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3B17-362C-1841-BF13-3EDACA30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 a „</a:t>
            </a:r>
            <a:r>
              <a:rPr lang="de-DE" dirty="0" err="1"/>
              <a:t>background</a:t>
            </a:r>
            <a:r>
              <a:rPr lang="de-DE" dirty="0"/>
              <a:t>“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speakers</a:t>
            </a:r>
            <a:r>
              <a:rPr lang="de-DE" dirty="0"/>
              <a:t> – </a:t>
            </a:r>
            <a:r>
              <a:rPr lang="de-DE" dirty="0" err="1"/>
              <a:t>unsupervised</a:t>
            </a:r>
            <a:r>
              <a:rPr lang="de-DE" dirty="0"/>
              <a:t>!</a:t>
            </a:r>
          </a:p>
          <a:p>
            <a:r>
              <a:rPr lang="de-DE" dirty="0" err="1"/>
              <a:t>Adapt</a:t>
            </a:r>
            <a:r>
              <a:rPr lang="de-DE" dirty="0"/>
              <a:t> a „</a:t>
            </a:r>
            <a:r>
              <a:rPr lang="de-DE" dirty="0" err="1"/>
              <a:t>target</a:t>
            </a:r>
            <a:r>
              <a:rPr lang="de-DE" dirty="0"/>
              <a:t>“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), 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max</a:t>
            </a:r>
            <a:r>
              <a:rPr lang="de-DE" dirty="0"/>
              <a:t>-a-posteriori</a:t>
            </a:r>
          </a:p>
          <a:p>
            <a:r>
              <a:rPr lang="de-DE" dirty="0" err="1"/>
              <a:t>Use</a:t>
            </a:r>
            <a:r>
              <a:rPr lang="de-DE" dirty="0"/>
              <a:t> GMM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SVM</a:t>
            </a:r>
          </a:p>
          <a:p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096DE-6D51-254F-9335-DAD374C9D2FF}"/>
              </a:ext>
            </a:extLst>
          </p:cNvPr>
          <p:cNvGrpSpPr/>
          <p:nvPr/>
        </p:nvGrpSpPr>
        <p:grpSpPr>
          <a:xfrm>
            <a:off x="2024404" y="3822405"/>
            <a:ext cx="3647779" cy="2670470"/>
            <a:chOff x="3013613" y="1318736"/>
            <a:chExt cx="3956561" cy="2967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F83246-A2C5-BA47-8F08-39BBC9572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13" y="1318736"/>
              <a:ext cx="3956561" cy="2967421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F89865-5730-CD4A-ACFE-DCBEFEF8812A}"/>
                </a:ext>
              </a:extLst>
            </p:cNvPr>
            <p:cNvSpPr/>
            <p:nvPr/>
          </p:nvSpPr>
          <p:spPr bwMode="auto">
            <a:xfrm>
              <a:off x="3638477" y="2575092"/>
              <a:ext cx="593314" cy="119401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EA42CA-28F8-834F-929B-B511BB92FF9D}"/>
                </a:ext>
              </a:extLst>
            </p:cNvPr>
            <p:cNvSpPr/>
            <p:nvPr/>
          </p:nvSpPr>
          <p:spPr bwMode="auto">
            <a:xfrm rot="20969187">
              <a:off x="5354574" y="1440251"/>
              <a:ext cx="1062168" cy="1897270"/>
            </a:xfrm>
            <a:prstGeom prst="ellipse">
              <a:avLst/>
            </a:prstGeom>
            <a:solidFill>
              <a:srgbClr val="FFC000">
                <a:alpha val="5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AD84E2-50E5-7249-A294-E2BC8C1CD570}"/>
                </a:ext>
              </a:extLst>
            </p:cNvPr>
            <p:cNvSpPr/>
            <p:nvPr/>
          </p:nvSpPr>
          <p:spPr bwMode="auto">
            <a:xfrm rot="5400000">
              <a:off x="5572194" y="3183137"/>
              <a:ext cx="626926" cy="1298957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8C0990-067E-AF4D-9538-6C3D5EAAC60D}"/>
                </a:ext>
              </a:extLst>
            </p:cNvPr>
            <p:cNvSpPr/>
            <p:nvPr/>
          </p:nvSpPr>
          <p:spPr bwMode="auto">
            <a:xfrm rot="5148920">
              <a:off x="3826578" y="3632941"/>
              <a:ext cx="403721" cy="752469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E2822-EE07-394D-9D8B-3125C7366756}"/>
              </a:ext>
            </a:extLst>
          </p:cNvPr>
          <p:cNvGrpSpPr/>
          <p:nvPr/>
        </p:nvGrpSpPr>
        <p:grpSpPr>
          <a:xfrm>
            <a:off x="6096000" y="3861043"/>
            <a:ext cx="3595002" cy="2631832"/>
            <a:chOff x="-885703" y="1313466"/>
            <a:chExt cx="3899316" cy="29244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363E53-19E7-094C-9C77-1E95B26B5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5703" y="1313466"/>
              <a:ext cx="3899316" cy="2924487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6751AF-CF0E-E14C-A8BF-AEED07E23FA1}"/>
                </a:ext>
              </a:extLst>
            </p:cNvPr>
            <p:cNvSpPr/>
            <p:nvPr/>
          </p:nvSpPr>
          <p:spPr bwMode="auto">
            <a:xfrm>
              <a:off x="-787928" y="2586386"/>
              <a:ext cx="593314" cy="119401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D792B7-ABC2-4346-9B71-1C491C69A968}"/>
                </a:ext>
              </a:extLst>
            </p:cNvPr>
            <p:cNvSpPr/>
            <p:nvPr/>
          </p:nvSpPr>
          <p:spPr bwMode="auto">
            <a:xfrm>
              <a:off x="2066761" y="1441566"/>
              <a:ext cx="322217" cy="1897270"/>
            </a:xfrm>
            <a:prstGeom prst="ellipse">
              <a:avLst/>
            </a:prstGeom>
            <a:solidFill>
              <a:srgbClr val="FFC000">
                <a:alpha val="56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684142-C2D5-BE4A-8F55-3E519DE8F4BB}"/>
                </a:ext>
              </a:extLst>
            </p:cNvPr>
            <p:cNvSpPr/>
            <p:nvPr/>
          </p:nvSpPr>
          <p:spPr bwMode="auto">
            <a:xfrm rot="5400000">
              <a:off x="2247277" y="3432766"/>
              <a:ext cx="626926" cy="695264"/>
            </a:xfrm>
            <a:prstGeom prst="ellipse">
              <a:avLst/>
            </a:prstGeom>
            <a:solidFill>
              <a:srgbClr val="FF000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DFF18B-24FB-7542-8660-CAD9970EE731}"/>
                </a:ext>
              </a:extLst>
            </p:cNvPr>
            <p:cNvSpPr/>
            <p:nvPr/>
          </p:nvSpPr>
          <p:spPr bwMode="auto">
            <a:xfrm rot="5400000">
              <a:off x="832594" y="2950722"/>
              <a:ext cx="403721" cy="1986993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1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7F"/>
                </a:buClr>
                <a:buSzPct val="150000"/>
                <a:buFont typeface="Wingdings" pitchFamily="2" charset="2"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2F30C2-3176-244A-9141-5D8DEE8B81B1}"/>
              </a:ext>
            </a:extLst>
          </p:cNvPr>
          <p:cNvSpPr txBox="1"/>
          <p:nvPr/>
        </p:nvSpPr>
        <p:spPr>
          <a:xfrm>
            <a:off x="2384018" y="4035808"/>
            <a:ext cx="9267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UBM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2362C-63D8-B644-A7E5-6BC346F9D5DE}"/>
              </a:ext>
            </a:extLst>
          </p:cNvPr>
          <p:cNvSpPr txBox="1"/>
          <p:nvPr/>
        </p:nvSpPr>
        <p:spPr>
          <a:xfrm>
            <a:off x="6477015" y="4032025"/>
            <a:ext cx="87205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Target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F0023F-BA48-2D44-8D45-3252A986031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310771" y="4216691"/>
            <a:ext cx="3166244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0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50F0-784F-9346-A11D-5C3B61CD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Bhattacharyya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E901-A8A0-D04B-AED4-916B2C66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supervectors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…</a:t>
            </a:r>
          </a:p>
          <a:p>
            <a:r>
              <a:rPr lang="de-DE" dirty="0" err="1"/>
              <a:t>Since</a:t>
            </a:r>
            <a:r>
              <a:rPr lang="de-DE" dirty="0"/>
              <a:t> all SV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UBM,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distance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Bhattacharyya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F168C-A7B8-AE4D-8858-BE4F8E13C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93" y="3429000"/>
            <a:ext cx="35306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DF5D9-ABE9-4342-890B-34BA4CF5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43" y="4203700"/>
            <a:ext cx="4508500" cy="774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85D598-5384-754B-A49B-FA4DD53E5850}"/>
              </a:ext>
            </a:extLst>
          </p:cNvPr>
          <p:cNvSpPr/>
          <p:nvPr/>
        </p:nvSpPr>
        <p:spPr>
          <a:xfrm>
            <a:off x="1073443" y="5665569"/>
            <a:ext cx="10280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You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et al. 2008: An SVM Kernel 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With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GMM-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Supervector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Based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on 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the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Bhattacharyya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Distance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de-DE" i="1" dirty="0" err="1">
                <a:solidFill>
                  <a:srgbClr val="333333"/>
                </a:solidFill>
                <a:latin typeface="Arial" panose="020B0604020202020204" pitchFamily="34" charset="0"/>
              </a:rPr>
              <a:t>for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 Speaker Recognition (</a:t>
            </a:r>
            <a:r>
              <a:rPr lang="de-DE" dirty="0">
                <a:hlinkClick r:id="rId4"/>
              </a:rPr>
              <a:t>https://ieeexplore.ieee.org/document/4734326</a:t>
            </a:r>
            <a:r>
              <a:rPr lang="de-DE" i="1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5B1F-E27A-374A-92F0-759545C3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Feature </a:t>
            </a:r>
            <a:r>
              <a:rPr lang="de-DE" dirty="0" err="1"/>
              <a:t>Representations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5C43-58F3-4340-A020-36574488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MFCC etc.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spectral</a:t>
            </a:r>
            <a:r>
              <a:rPr lang="de-DE" dirty="0"/>
              <a:t>/</a:t>
            </a:r>
            <a:r>
              <a:rPr lang="de-DE" dirty="0" err="1"/>
              <a:t>cepstral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motivated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produced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resorted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one-hot</a:t>
            </a:r>
            <a:r>
              <a:rPr lang="de-DE" dirty="0"/>
              <a:t> </a:t>
            </a:r>
            <a:r>
              <a:rPr lang="de-DE" dirty="0" err="1"/>
              <a:t>encoding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pPr lvl="1"/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(temporal)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/>
              <a:t>Embedding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a (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)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one-hot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,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(</a:t>
            </a:r>
            <a:r>
              <a:rPr lang="de-DE" b="1" dirty="0" err="1"/>
              <a:t>supervised</a:t>
            </a:r>
            <a:r>
              <a:rPr lang="de-DE" dirty="0"/>
              <a:t>!)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40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703</Words>
  <Application>Microsoft Macintosh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Ashbury</vt:lpstr>
      <vt:lpstr>Calibri</vt:lpstr>
      <vt:lpstr>Calibri Light</vt:lpstr>
      <vt:lpstr>Courier New</vt:lpstr>
      <vt:lpstr>medium-content-serif-font</vt:lpstr>
      <vt:lpstr>Wingdings</vt:lpstr>
      <vt:lpstr>Office Theme</vt:lpstr>
      <vt:lpstr>Support Vector Machines Sequence Kernels Embeddings</vt:lpstr>
      <vt:lpstr>Agenda Today</vt:lpstr>
      <vt:lpstr>Motivation</vt:lpstr>
      <vt:lpstr>SVM</vt:lpstr>
      <vt:lpstr>Sequence Kernels</vt:lpstr>
      <vt:lpstr>Modelling Speakers for SVM</vt:lpstr>
      <vt:lpstr>GMM Supervectors</vt:lpstr>
      <vt:lpstr>Bhattacharyya based Kernel</vt:lpstr>
      <vt:lpstr>Learning Feature Representations</vt:lpstr>
      <vt:lpstr>Learning Feature Representations cont‘d</vt:lpstr>
      <vt:lpstr>AE for Speech Tasks</vt:lpstr>
      <vt:lpstr>Embeddings for NLP How to represent words in Context?</vt:lpstr>
      <vt:lpstr>Word2Vec: CBOW and Skip-Gram</vt:lpstr>
      <vt:lpstr>GloVe</vt:lpstr>
      <vt:lpstr>FastText (Facebook AI)</vt:lpstr>
      <vt:lpstr>CoVe</vt:lpstr>
      <vt:lpstr>ULMFiT</vt:lpstr>
      <vt:lpstr>ELMo</vt:lpstr>
      <vt:lpstr>ELMo</vt:lpstr>
      <vt:lpstr>ELMo</vt:lpstr>
      <vt:lpstr>BERT</vt:lpstr>
      <vt:lpstr>BERT – multi-task!</vt:lpstr>
      <vt:lpstr>BERT</vt:lpstr>
      <vt:lpstr>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to Sequence</dc:title>
  <dc:creator>riedhammerko</dc:creator>
  <cp:lastModifiedBy>riedhammerko</cp:lastModifiedBy>
  <cp:revision>70</cp:revision>
  <dcterms:created xsi:type="dcterms:W3CDTF">2019-05-26T16:54:53Z</dcterms:created>
  <dcterms:modified xsi:type="dcterms:W3CDTF">2019-06-16T23:13:11Z</dcterms:modified>
</cp:coreProperties>
</file>