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556"/>
  </p:normalViewPr>
  <p:slideViewPr>
    <p:cSldViewPr snapToGrid="0" snapToObjects="1">
      <p:cViewPr varScale="1">
        <p:scale>
          <a:sx n="137" d="100"/>
          <a:sy n="137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55EE9-0FCC-AA45-AE6D-A64B53A725EE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4555-414C-D741-9A8B-5B8C8C0C2D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7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2C3-720E-AB47-AECB-6695CF97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733F-1B35-D747-A0F9-6C344797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DA7-D94F-9A4C-88A6-2F7D3BA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635A-E631-B542-B132-95DD6C74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0C70-3F73-C745-95CD-9211045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D2F-BD90-A946-8B73-61978037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082B-1025-8640-A529-55DC98A6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3BF0-8C02-8247-9C31-485A4D62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086-7933-7A4F-A050-5121D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4727-A6B1-3844-BD43-6DC9B1A2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8E0F-223E-3E42-900F-540F40C7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4B50-87D9-1844-A80A-B88C322F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9A4A-A8DD-A94E-A809-F68F350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2A68-6F25-0143-A1F0-4F6653C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F3F3-E10E-004B-8FC9-CEC0299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EB4-53BF-2341-9A5B-38CFAF9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CE76-5B6E-014D-9213-2AC41BAA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8C46-7849-2C46-9A79-0389FF98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1229-79F6-B744-B020-D7A24A8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BE5F-8B5C-F340-A5FB-988359E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95B-3E11-524D-9C1B-9C684422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8F82-019E-EA4D-A3B3-E97B1272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B486-9DE2-1E49-B2DA-99EF3D66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4925-C453-9048-91B5-13699488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818F-4A33-B047-BC9D-D3384E60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384-EBF2-8048-9105-3A5ACAD0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CBBA-0782-6542-884F-05C7A1C4F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4521-453C-B54A-AFC6-D21D0770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3611-C0EB-2B42-BDD9-D0AE62E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81CE-46FC-B548-B28B-07FDFC67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070-6A74-9045-8CDB-2EF9D64C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52D-38EB-6442-A2D9-30680F2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C4CB-3288-174C-A817-BBB71557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E845-5F2F-6540-BA4D-ABEC5A7E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FFF12-9FAC-AC43-8A3F-2EDD4C9F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8CD8-8056-9B49-97A6-EA84EFDE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3A549-76D9-7F45-A1A7-C7AA519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B0178-D40E-354A-94F2-2828F91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5A3B-99B0-F04B-A6CB-FA793BB6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ECDD-6A37-7C42-A9B0-621CE4C1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FB13C-A315-F347-AB7F-C337EC7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3F61D-F7FA-1B4B-BB39-D47215F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9633-A379-9E4F-ACF6-6CF9CB3B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2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DB6D-FC98-F34D-8733-5E2A2131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CFAAA-E00A-1C4C-A5F7-5F88069E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FB8E-AE74-AA49-B01D-99B33D8B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238A-DBA9-0845-AC67-212420E8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BAE7-826F-4440-B1DA-05732C1B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E77D-E308-F947-BECD-F160F9ED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47D2-6E76-6B4F-AFB3-807E35B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5B8C-586B-DF49-A35F-3302A48B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A4A9-533D-304F-9323-5AC94D4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6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014-C7BE-BC45-85DF-73CD4096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0636C-31B2-8046-932C-F9BE0B63E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BC29-B9F7-DE44-951C-AFE2E1FA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6E56-E07E-FE46-B579-2065EF38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5FB1-809F-6D45-965B-826C4C55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2EA3-0204-4343-9BD7-1B34C0A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8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104B3-FDD2-CD42-9669-3406057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47BF-352C-F04A-8E85-CC556E8B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0C83-522B-5241-8DA2-0735A608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53B8-3AD6-B24E-9C8D-BCC342116AA0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957B-6669-C34D-A104-8FBBC9F8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228B-86B6-E043-88E5-27C91441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607.0460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n.html#embed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38/s41592-018-0019-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sa.colorado.edu/papers/JASIS.lsi.9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3/bengio03a/bengio03a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3781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-nlp.stanford.edu/pubs/glov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B95-865D-C444-9C51-0A1DE4AC2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Embeddings</a:t>
            </a:r>
            <a:br>
              <a:rPr lang="de-DE" dirty="0"/>
            </a:br>
            <a:r>
              <a:rPr lang="de-DE" sz="4400" i="1" dirty="0"/>
              <a:t>(Feature Learning)</a:t>
            </a:r>
            <a:endParaRPr lang="de-DE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C457-BA18-AD41-894C-FAF07AC68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28.5.2020</a:t>
            </a:r>
          </a:p>
        </p:txBody>
      </p:sp>
    </p:spTree>
    <p:extLst>
      <p:ext uri="{BB962C8B-B14F-4D97-AF65-F5344CB8AC3E}">
        <p14:creationId xmlns:p14="http://schemas.microsoft.com/office/powerpoint/2010/main" val="35180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35B3-8BB6-E141-A336-F12F8959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FastText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803-01A5-8A40-95B4-2207CB7E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Previous word-based models struggle </a:t>
            </a:r>
            <a:br>
              <a:rPr lang="en-DE" dirty="0"/>
            </a:br>
            <a:r>
              <a:rPr lang="en-DE" dirty="0"/>
              <a:t>with OOV</a:t>
            </a:r>
            <a:br>
              <a:rPr lang="en-DE" dirty="0"/>
            </a:br>
            <a:r>
              <a:rPr lang="en-DE" dirty="0"/>
              <a:t>What to do, if an observed word is </a:t>
            </a:r>
            <a:br>
              <a:rPr lang="en-DE" dirty="0"/>
            </a:br>
            <a:r>
              <a:rPr lang="en-DE" dirty="0"/>
              <a:t>not in the vocabulary?</a:t>
            </a:r>
            <a:br>
              <a:rPr lang="en-DE" dirty="0"/>
            </a:br>
            <a:endParaRPr lang="en-DE" dirty="0"/>
          </a:p>
          <a:p>
            <a:r>
              <a:rPr lang="en-DE" dirty="0"/>
              <a:t>Alternative:</a:t>
            </a:r>
          </a:p>
          <a:p>
            <a:pPr lvl="1"/>
            <a:r>
              <a:rPr lang="en-DE" dirty="0"/>
              <a:t>Train on character n-grams instead</a:t>
            </a:r>
          </a:p>
          <a:p>
            <a:pPr lvl="1"/>
            <a:r>
              <a:rPr lang="en-DE" dirty="0"/>
              <a:t>Use skip-gram approach</a:t>
            </a:r>
          </a:p>
          <a:p>
            <a:r>
              <a:rPr lang="en-DE" dirty="0"/>
              <a:t>Can handle OOV by averaging over known n-grams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96013-72C8-B449-A112-56A7C09B3B01}"/>
              </a:ext>
            </a:extLst>
          </p:cNvPr>
          <p:cNvSpPr/>
          <p:nvPr/>
        </p:nvSpPr>
        <p:spPr>
          <a:xfrm>
            <a:off x="838200" y="5850235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Piotr Bojanowski, Edouard Grave, Armand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Joulin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 and Tomas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Mikolov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en-GB" sz="1600" i="1" u="sng" dirty="0">
                <a:solidFill>
                  <a:srgbClr val="663366"/>
                </a:solidFill>
                <a:latin typeface="Arial" panose="020B0604020202020204" pitchFamily="34" charset="0"/>
                <a:hlinkClick r:id="rId2" tooltip="arxiv:1607.04606"/>
              </a:rPr>
              <a:t>Enriching Word Vectors with Subword Information</a:t>
            </a:r>
            <a:r>
              <a:rPr lang="en-GB" sz="1600" i="1" u="sng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 2016</a:t>
            </a:r>
            <a:endParaRPr lang="en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49F14-09D8-6041-831B-F7636A1D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75" y="1567578"/>
            <a:ext cx="5536725" cy="36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7A4A-60F6-7E4E-BDB1-C01C7B72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A65E-14C2-3E41-8F36-0DB8314F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Word2Vec, FastText, etc. can be trained on large amounts of unlabeled data</a:t>
            </a:r>
          </a:p>
          <a:p>
            <a:pPr lvl="1"/>
            <a:r>
              <a:rPr lang="en-DE" dirty="0"/>
              <a:t>Ready-to-go models avaliable to map Words to feature vectors</a:t>
            </a:r>
          </a:p>
          <a:p>
            <a:pPr lvl="1"/>
            <a:r>
              <a:rPr lang="en-DE" dirty="0"/>
              <a:t>Statistics can be updated using more (in-domain) data</a:t>
            </a:r>
          </a:p>
          <a:p>
            <a:r>
              <a:rPr lang="en-DE" dirty="0"/>
              <a:t>Most approaches can be modeled as computational graph</a:t>
            </a:r>
            <a:br>
              <a:rPr lang="en-DE" dirty="0"/>
            </a:br>
            <a:r>
              <a:rPr lang="en-DE" dirty="0">
                <a:sym typeface="Wingdings" pitchFamily="2" charset="2"/>
              </a:rPr>
              <a:t> integrate models into training routines (with backprop)</a:t>
            </a:r>
          </a:p>
          <a:p>
            <a:r>
              <a:rPr lang="en-DE" dirty="0">
                <a:sym typeface="Wingdings" pitchFamily="2" charset="2"/>
              </a:rPr>
              <a:t>Most basic form: (single) embedding layer to map one-hot to smaller dimension (eg.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parse layer in pytorch: </a:t>
            </a:r>
            <a:r>
              <a:rPr lang="en-GB" dirty="0">
                <a:hlinkClick r:id="rId2"/>
              </a:rPr>
              <a:t>https://pytorch.org/docs/stable/nn.html#embedding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40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BB80-A002-AE4F-BDDD-005DF2B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CE2B7-C65F-7E48-A5A2-4965BE36F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E" dirty="0"/>
                  <a:t>Previously</a:t>
                </a:r>
              </a:p>
              <a:p>
                <a:pPr lvl="1"/>
                <a:r>
                  <a:rPr lang="en-DE" dirty="0"/>
                  <a:t>Token-based models (eg. </a:t>
                </a:r>
                <a:r>
                  <a:rPr lang="en-GB" dirty="0"/>
                  <a:t>n</a:t>
                </a:r>
                <a:r>
                  <a:rPr lang="en-DE" dirty="0"/>
                  <a:t>-grams)</a:t>
                </a:r>
              </a:p>
              <a:p>
                <a:pPr lvl="1"/>
                <a:r>
                  <a:rPr lang="en-DE" dirty="0"/>
                  <a:t>Discrete (small) vocabulary (eg. </a:t>
                </a:r>
                <a:r>
                  <a:rPr lang="en-GB" dirty="0"/>
                  <a:t>[a-z0-9], …)</a:t>
                </a:r>
              </a:p>
              <a:p>
                <a:pPr lvl="1"/>
                <a:r>
                  <a:rPr lang="en-GB" dirty="0"/>
                  <a:t>More complex models used feature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is straight-forward for real-valued data (audio, video, …)</a:t>
                </a:r>
              </a:p>
              <a:p>
                <a:pPr lvl="1"/>
                <a:r>
                  <a:rPr lang="en-GB" dirty="0"/>
                  <a:t>What about discrete (and large!) vocabularies?</a:t>
                </a:r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Natural language ( = </a:t>
                </a:r>
                <a:r>
                  <a:rPr lang="en-DE" dirty="0"/>
                  <a:t>words)?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CE2B7-C65F-7E48-A5A2-4965BE36F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869-BA20-7D41-8D28-C78A7CB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One-Hot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00D3F-F03F-CD43-8BFD-C5AB18E01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E" dirty="0"/>
                  <a:t>Given fixed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DE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DE" dirty="0"/>
                  <a:t> </a:t>
                </a:r>
                <a:r>
                  <a:rPr lang="en-US" dirty="0"/>
                  <a:t>for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dirty="0"/>
              </a:p>
              <a:p>
                <a:r>
                  <a:rPr lang="en-GB" i="1" dirty="0"/>
                  <a:t>a</a:t>
                </a:r>
                <a:r>
                  <a:rPr lang="en-DE" i="1" dirty="0"/>
                  <a:t>ka</a:t>
                </a:r>
                <a:r>
                  <a:rPr lang="en-DE" dirty="0"/>
                  <a:t> word vector</a:t>
                </a:r>
              </a:p>
              <a:p>
                <a:r>
                  <a:rPr lang="en-DE" dirty="0"/>
                  <a:t>Drawbacks</a:t>
                </a:r>
              </a:p>
              <a:p>
                <a:pPr lvl="1"/>
                <a:r>
                  <a:rPr lang="en-DE" dirty="0"/>
                  <a:t>Curse of dimensionality</a:t>
                </a:r>
              </a:p>
              <a:p>
                <a:pPr lvl="1"/>
                <a:r>
                  <a:rPr lang="en-US" dirty="0"/>
                  <a:t>Euclidean distance between points not necessarily semantic</a:t>
                </a:r>
                <a:endParaRPr lang="en-DE" dirty="0"/>
              </a:p>
              <a:p>
                <a:pPr lvl="1"/>
                <a:r>
                  <a:rPr lang="en-DE" dirty="0"/>
                  <a:t>Isolated words </a:t>
                </a:r>
                <a:r>
                  <a:rPr lang="en-DE" dirty="0">
                    <a:sym typeface="Wingdings" pitchFamily="2" charset="2"/>
                  </a:rPr>
                  <a:t> loss of context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00D3F-F03F-CD43-8BFD-C5AB18E01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BD4A-3DAB-A04D-94E2-EDD437F8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Curse of Dimensionality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D2CBD-BF17-BC4C-A2CB-CD1AAE9053B1}"/>
              </a:ext>
            </a:extLst>
          </p:cNvPr>
          <p:cNvSpPr/>
          <p:nvPr/>
        </p:nvSpPr>
        <p:spPr>
          <a:xfrm>
            <a:off x="838199" y="1448709"/>
            <a:ext cx="1051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22222"/>
                </a:solidFill>
                <a:latin typeface="Lora"/>
              </a:rPr>
              <a:t>[1] Bellman, R. E. </a:t>
            </a:r>
            <a:r>
              <a:rPr lang="en-GB" sz="1600" i="1" dirty="0">
                <a:solidFill>
                  <a:srgbClr val="222222"/>
                </a:solidFill>
                <a:latin typeface="Lora"/>
              </a:rPr>
              <a:t>Adaptive Control Processes: A Guided Tour, Ch. 5.16</a:t>
            </a:r>
            <a:r>
              <a:rPr lang="en-GB" sz="1600" dirty="0">
                <a:solidFill>
                  <a:srgbClr val="222222"/>
                </a:solidFill>
                <a:latin typeface="Lora"/>
              </a:rPr>
              <a:t> (Princeton Univ. Press, Princeton, NJ, 1961)</a:t>
            </a:r>
            <a:endParaRPr lang="en-DE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CB96-FF8B-734A-BB7B-C0E6A3969D0E}"/>
              </a:ext>
            </a:extLst>
          </p:cNvPr>
          <p:cNvSpPr/>
          <p:nvPr/>
        </p:nvSpPr>
        <p:spPr>
          <a:xfrm>
            <a:off x="838200" y="5902372"/>
            <a:ext cx="10515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22222"/>
                </a:solidFill>
                <a:latin typeface="-apple-system"/>
              </a:rPr>
              <a:t>[2] Altman, N., </a:t>
            </a:r>
            <a:r>
              <a:rPr lang="en-GB" sz="1600" dirty="0" err="1">
                <a:solidFill>
                  <a:srgbClr val="222222"/>
                </a:solidFill>
                <a:latin typeface="-apple-system"/>
              </a:rPr>
              <a:t>Krzywinski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, M. The curse(s) of dimensionality. </a:t>
            </a:r>
            <a:r>
              <a:rPr lang="en-GB" sz="1600" i="1" dirty="0">
                <a:solidFill>
                  <a:srgbClr val="222222"/>
                </a:solidFill>
                <a:latin typeface="-apple-system"/>
              </a:rPr>
              <a:t>Nat Methods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GB" sz="1600" b="1" dirty="0">
                <a:solidFill>
                  <a:srgbClr val="222222"/>
                </a:solidFill>
                <a:latin typeface="-apple-system"/>
              </a:rPr>
              <a:t>15, </a:t>
            </a:r>
            <a:r>
              <a:rPr lang="en-GB" sz="1600" dirty="0">
                <a:solidFill>
                  <a:srgbClr val="222222"/>
                </a:solidFill>
                <a:latin typeface="-apple-system"/>
              </a:rPr>
              <a:t>399–400 (2018). </a:t>
            </a:r>
            <a:r>
              <a:rPr lang="en-GB" sz="1600" dirty="0">
                <a:solidFill>
                  <a:srgbClr val="222222"/>
                </a:solidFill>
                <a:latin typeface="-apple-system"/>
                <a:hlinkClick r:id="rId2"/>
              </a:rPr>
              <a:t>https://doi.org/10.1038/s41592-018-0019-x</a:t>
            </a:r>
            <a:endParaRPr lang="en-DE" sz="16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A55F97-85B0-EE45-99C3-36356909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70" y="2129665"/>
            <a:ext cx="6333549" cy="37471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84D2A5-E8DF-544E-9F52-BD7E255E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75983"/>
            <a:ext cx="3710081" cy="3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AD7D3-620A-5846-9918-00FC458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Wanted: A mapping that…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3778-7D17-754C-A824-FC9A6330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an handle a large vocabulary</a:t>
            </a:r>
          </a:p>
          <a:p>
            <a:r>
              <a:rPr lang="en-DE" dirty="0"/>
              <a:t>Has a rather small output dimension</a:t>
            </a:r>
          </a:p>
          <a:p>
            <a:r>
              <a:rPr lang="en-DE" dirty="0"/>
              <a:t>Ideally…</a:t>
            </a:r>
          </a:p>
          <a:p>
            <a:pPr lvl="1"/>
            <a:r>
              <a:rPr lang="en-DE" dirty="0"/>
              <a:t>Produces output values where (Euclidean) distances correlate with semantic distances</a:t>
            </a:r>
          </a:p>
          <a:p>
            <a:pPr lvl="1"/>
            <a:r>
              <a:rPr lang="en-DE" dirty="0"/>
              <a:t>Incorporates the context of each token </a:t>
            </a:r>
          </a:p>
        </p:txBody>
      </p:sp>
    </p:spTree>
    <p:extLst>
      <p:ext uri="{BB962C8B-B14F-4D97-AF65-F5344CB8AC3E}">
        <p14:creationId xmlns:p14="http://schemas.microsoft.com/office/powerpoint/2010/main" val="268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7D98-2DA0-1547-A186-F18A3D38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Latent Semantic Indexing (1990)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6EC8-106B-2841-87B4-8DBBFDF1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idea:</a:t>
            </a:r>
            <a:br>
              <a:rPr lang="en-GB" dirty="0"/>
            </a:br>
            <a:r>
              <a:rPr lang="en-GB" dirty="0"/>
              <a:t>Terms that occur in the same document should relate to each other</a:t>
            </a:r>
          </a:p>
          <a:p>
            <a:r>
              <a:rPr lang="en-GB" dirty="0"/>
              <a:t>Construct a term-occurrence matrix</a:t>
            </a:r>
          </a:p>
          <a:p>
            <a:r>
              <a:rPr lang="en-GB" dirty="0"/>
              <a:t>Find principal components using singular value decomposition</a:t>
            </a:r>
          </a:p>
          <a:p>
            <a:r>
              <a:rPr lang="en-GB" dirty="0"/>
              <a:t>Apply rank-reduction (</a:t>
            </a:r>
            <a:r>
              <a:rPr lang="en-GB" dirty="0" err="1"/>
              <a:t>ie</a:t>
            </a:r>
            <a:r>
              <a:rPr lang="en-GB" dirty="0"/>
              <a:t>. discard dimensions relating to smaller singular values)</a:t>
            </a:r>
          </a:p>
          <a:p>
            <a:r>
              <a:rPr lang="en-GB" dirty="0"/>
              <a:t>Use resulting matrix to map term vectors to lower-dim space</a:t>
            </a:r>
          </a:p>
          <a:p>
            <a:pPr lvl="1"/>
            <a:r>
              <a:rPr lang="en-GB" dirty="0"/>
              <a:t>Works reasonably well for spam/ham, etc.</a:t>
            </a:r>
          </a:p>
          <a:p>
            <a:pPr lvl="1"/>
            <a:r>
              <a:rPr lang="en-GB" dirty="0"/>
              <a:t>Context modelling limited to plain co-occurrence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8B70E-A190-0C45-88BF-97FEA147045F}"/>
              </a:ext>
            </a:extLst>
          </p:cNvPr>
          <p:cNvSpPr/>
          <p:nvPr/>
        </p:nvSpPr>
        <p:spPr>
          <a:xfrm>
            <a:off x="838200" y="6019512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Scott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Deerwester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Susan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Dumais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George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Furnas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Thomas </a:t>
            </a:r>
            <a:r>
              <a:rPr lang="en-GB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Landauer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, Richard Harshman: </a:t>
            </a:r>
            <a:r>
              <a:rPr lang="en-GB" sz="1600" i="1" dirty="0">
                <a:solidFill>
                  <a:srgbClr val="663366"/>
                </a:solidFill>
                <a:latin typeface="Arial" panose="020B0604020202020204" pitchFamily="34" charset="0"/>
                <a:hlinkClick r:id="rId2"/>
              </a:rPr>
              <a:t>Indexing by Latent Semantic Analysis.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In: </a:t>
            </a:r>
            <a:r>
              <a:rPr lang="en-GB" sz="1600" i="1" dirty="0">
                <a:solidFill>
                  <a:srgbClr val="202122"/>
                </a:solidFill>
                <a:latin typeface="Arial" panose="020B0604020202020204" pitchFamily="34" charset="0"/>
              </a:rPr>
              <a:t>Journal of the American society for information science.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 1990.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167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8E3F8CF-ECEB-CC47-882B-F6049E20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68" y="483900"/>
            <a:ext cx="6342654" cy="5400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85340-4448-DB4D-BFFD-E31D955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Word Embeddings (2003)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458C-F1C6-604E-A55C-DFC46A3D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Key idea:</a:t>
            </a:r>
            <a:br>
              <a:rPr lang="en-DE" dirty="0"/>
            </a:br>
            <a:r>
              <a:rPr lang="en-DE" dirty="0"/>
              <a:t>Use NN to predict next word</a:t>
            </a:r>
            <a:br>
              <a:rPr lang="en-DE" dirty="0"/>
            </a:br>
            <a:br>
              <a:rPr lang="en-DE" dirty="0"/>
            </a:br>
            <a:br>
              <a:rPr lang="en-DE" dirty="0"/>
            </a:br>
            <a:br>
              <a:rPr lang="en-DE" dirty="0"/>
            </a:br>
            <a:endParaRPr lang="en-DE" dirty="0"/>
          </a:p>
          <a:p>
            <a:r>
              <a:rPr lang="en-DE" dirty="0"/>
              <a:t>Use shared “embedding”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75399-FA00-9B41-A1BB-FC7B2F36DE1B}"/>
              </a:ext>
            </a:extLst>
          </p:cNvPr>
          <p:cNvSpPr/>
          <p:nvPr/>
        </p:nvSpPr>
        <p:spPr>
          <a:xfrm>
            <a:off x="838200" y="6019512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Open Sans"/>
              </a:rPr>
              <a:t>Bengio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Y., Ducharme, R., Vincent, P., &amp;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Janvin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C. (2003).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3"/>
              </a:rPr>
              <a:t>A Neural Probabilistic Language Model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The Journal of Machine Learning Research, 3, 1137–1155.</a:t>
            </a:r>
            <a:endParaRPr lang="en-DE" sz="1600" dirty="0"/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EAAEB47-8CB0-3D4F-9B2D-CEF42AA8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36" y="3521075"/>
            <a:ext cx="3060700" cy="4953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25D3AE6-B455-A24B-B8C8-6039B3AF9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136" y="2833182"/>
            <a:ext cx="3022600" cy="660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AACA3D0-445B-D14F-AAE5-382C436D4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086" y="4903282"/>
            <a:ext cx="3860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49006DF-A80F-F241-804F-06E94012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20" y="1690687"/>
            <a:ext cx="7111451" cy="4319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5080E-72BC-0941-8C9A-3946DCD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Word2Vec (2013)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CE6E-3B55-964E-9F98-5EF7032E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Avoid costly hidden layer</a:t>
            </a:r>
          </a:p>
          <a:p>
            <a:r>
              <a:rPr lang="en-DE" dirty="0"/>
              <a:t>Allow for more context</a:t>
            </a:r>
          </a:p>
          <a:p>
            <a:r>
              <a:rPr lang="en-DE" dirty="0"/>
              <a:t>Continuous Bag-of-Words</a:t>
            </a:r>
            <a:br>
              <a:rPr lang="en-DE" dirty="0"/>
            </a:br>
            <a:r>
              <a:rPr lang="en-DE" dirty="0"/>
              <a:t>(CBOW) uses context to</a:t>
            </a:r>
            <a:br>
              <a:rPr lang="en-DE" dirty="0"/>
            </a:br>
            <a:r>
              <a:rPr lang="en-DE" dirty="0"/>
              <a:t>predict center word</a:t>
            </a:r>
          </a:p>
          <a:p>
            <a:r>
              <a:rPr lang="en-DE" dirty="0"/>
              <a:t>Skip-gram predicts context</a:t>
            </a:r>
            <a:br>
              <a:rPr lang="en-DE" dirty="0"/>
            </a:br>
            <a:r>
              <a:rPr lang="en-DE" dirty="0"/>
              <a:t>from center 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9A16D-66F9-764F-AF25-43F7F990B2EC}"/>
              </a:ext>
            </a:extLst>
          </p:cNvPr>
          <p:cNvSpPr/>
          <p:nvPr/>
        </p:nvSpPr>
        <p:spPr>
          <a:xfrm>
            <a:off x="838200" y="6019512"/>
            <a:ext cx="10515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Open Sans"/>
              </a:rPr>
              <a:t>Mikolov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T.,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Corrado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G., Chen, K., &amp; Dean, J. (2013).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3"/>
              </a:rPr>
              <a:t>Efficient Estimation of Word Representations in Vector Space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Proceedings of the International Conference on Learning Representations (ICLR 2013), 1–12.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227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F607-B48B-2545-8CC3-98CB8E1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GloVe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60A-E512-8243-8415-58E54BC4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word-word</a:t>
            </a:r>
            <a:br>
              <a:rPr lang="en-DE" dirty="0"/>
            </a:br>
            <a:r>
              <a:rPr lang="en-DE" dirty="0"/>
              <a:t>co-occurrence</a:t>
            </a:r>
          </a:p>
          <a:p>
            <a:r>
              <a:rPr lang="en-DE" dirty="0"/>
              <a:t>Minimize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05CF5-6CE2-6A47-B62F-8B43DC75AC0C}"/>
              </a:ext>
            </a:extLst>
          </p:cNvPr>
          <p:cNvSpPr/>
          <p:nvPr/>
        </p:nvSpPr>
        <p:spPr>
          <a:xfrm>
            <a:off x="838200" y="5908100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Open Sans"/>
              </a:rPr>
              <a:t>Pennington, J., </a:t>
            </a:r>
            <a:r>
              <a:rPr lang="en-GB" sz="1600" dirty="0" err="1">
                <a:solidFill>
                  <a:srgbClr val="000000"/>
                </a:solidFill>
                <a:latin typeface="Open Sans"/>
              </a:rPr>
              <a:t>Socher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, R., &amp; Manning, C. D. (2014). </a:t>
            </a:r>
            <a:r>
              <a:rPr lang="en-GB" sz="1600" dirty="0">
                <a:solidFill>
                  <a:srgbClr val="000000"/>
                </a:solidFill>
                <a:latin typeface="Open Sans"/>
                <a:hlinkClick r:id="rId2"/>
              </a:rPr>
              <a:t>Glove: Global Vectors for Word Representation</a:t>
            </a:r>
            <a:r>
              <a:rPr lang="en-GB" sz="1600" dirty="0">
                <a:solidFill>
                  <a:srgbClr val="000000"/>
                </a:solidFill>
                <a:latin typeface="Open Sans"/>
              </a:rPr>
              <a:t>. Proceedings of the 2014 Conference on Empirical Methods in Natural Language Processing, 1532–1543.</a:t>
            </a:r>
            <a:endParaRPr lang="en-DE" sz="16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D542B4D-CD66-9F48-BA43-0C725669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51" y="681037"/>
            <a:ext cx="6666056" cy="509212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37BD76-5175-3C40-AF9A-6A2BE72F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7" y="3372267"/>
            <a:ext cx="44450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E46F0-EB90-814D-B65F-24921E2356B8}"/>
              </a:ext>
            </a:extLst>
          </p:cNvPr>
          <p:cNvSpPr txBox="1"/>
          <p:nvPr/>
        </p:nvSpPr>
        <p:spPr>
          <a:xfrm>
            <a:off x="838200" y="4857750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</a:t>
            </a:r>
            <a:r>
              <a:rPr lang="en-DE" dirty="0"/>
              <a:t>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497C8-E18D-7D42-8734-D638939E7724}"/>
              </a:ext>
            </a:extLst>
          </p:cNvPr>
          <p:cNvSpPr txBox="1"/>
          <p:nvPr/>
        </p:nvSpPr>
        <p:spPr>
          <a:xfrm>
            <a:off x="2993571" y="4849783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o-occurrence 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A5D4E5-D2AE-6A4B-898A-C0B31FDC5C26}"/>
              </a:ext>
            </a:extLst>
          </p:cNvPr>
          <p:cNvCxnSpPr>
            <a:stCxn id="9" idx="0"/>
          </p:cNvCxnSpPr>
          <p:nvPr/>
        </p:nvCxnSpPr>
        <p:spPr>
          <a:xfrm flipV="1">
            <a:off x="1553877" y="4001294"/>
            <a:ext cx="1012540" cy="8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619B97-879E-5B4E-A167-54A35912247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048027" y="3961547"/>
            <a:ext cx="491316" cy="88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8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696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Lora</vt:lpstr>
      <vt:lpstr>Open Sans</vt:lpstr>
      <vt:lpstr>Office Theme</vt:lpstr>
      <vt:lpstr>Embeddings (Feature Learning)</vt:lpstr>
      <vt:lpstr>Motivation</vt:lpstr>
      <vt:lpstr>One-Hot Encoding</vt:lpstr>
      <vt:lpstr>Curse of Dimensionality [1]</vt:lpstr>
      <vt:lpstr>Wanted: A mapping that…</vt:lpstr>
      <vt:lpstr>Latent Semantic Indexing (1990)</vt:lpstr>
      <vt:lpstr>Word Embeddings (2003)</vt:lpstr>
      <vt:lpstr>Word2Vec (2013)</vt:lpstr>
      <vt:lpstr>GloVe (2014)</vt:lpstr>
      <vt:lpstr>FastText (2016)</vt:lpstr>
      <vt:lpstr>Transfer Learning vs.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</dc:title>
  <dc:creator>riedhammerko</dc:creator>
  <cp:lastModifiedBy>riedhammerko</cp:lastModifiedBy>
  <cp:revision>57</cp:revision>
  <dcterms:created xsi:type="dcterms:W3CDTF">2019-05-26T16:54:53Z</dcterms:created>
  <dcterms:modified xsi:type="dcterms:W3CDTF">2020-05-28T06:45:41Z</dcterms:modified>
</cp:coreProperties>
</file>