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6" r:id="rId1"/>
  </p:sldMasterIdLst>
  <p:notesMasterIdLst>
    <p:notesMasterId r:id="rId37"/>
  </p:notesMasterIdLst>
  <p:sldIdLst>
    <p:sldId id="594" r:id="rId2"/>
    <p:sldId id="619" r:id="rId3"/>
    <p:sldId id="595" r:id="rId4"/>
    <p:sldId id="596" r:id="rId5"/>
    <p:sldId id="597" r:id="rId6"/>
    <p:sldId id="620" r:id="rId7"/>
    <p:sldId id="598" r:id="rId8"/>
    <p:sldId id="621" r:id="rId9"/>
    <p:sldId id="590" r:id="rId10"/>
    <p:sldId id="622" r:id="rId11"/>
    <p:sldId id="591" r:id="rId12"/>
    <p:sldId id="624" r:id="rId13"/>
    <p:sldId id="625" r:id="rId14"/>
    <p:sldId id="552" r:id="rId15"/>
    <p:sldId id="555" r:id="rId16"/>
    <p:sldId id="368" r:id="rId17"/>
    <p:sldId id="369" r:id="rId18"/>
    <p:sldId id="501" r:id="rId19"/>
    <p:sldId id="371" r:id="rId20"/>
    <p:sldId id="599" r:id="rId21"/>
    <p:sldId id="601" r:id="rId22"/>
    <p:sldId id="600" r:id="rId23"/>
    <p:sldId id="604" r:id="rId24"/>
    <p:sldId id="603" r:id="rId25"/>
    <p:sldId id="605" r:id="rId26"/>
    <p:sldId id="593" r:id="rId27"/>
    <p:sldId id="610" r:id="rId28"/>
    <p:sldId id="611" r:id="rId29"/>
    <p:sldId id="612" r:id="rId30"/>
    <p:sldId id="613" r:id="rId31"/>
    <p:sldId id="614" r:id="rId32"/>
    <p:sldId id="615" r:id="rId33"/>
    <p:sldId id="616" r:id="rId34"/>
    <p:sldId id="617" r:id="rId35"/>
    <p:sldId id="618" r:id="rId36"/>
  </p:sldIdLst>
  <p:sldSz cx="12192000" cy="6858000"/>
  <p:notesSz cx="6858000" cy="9144000"/>
  <p:defaultTextStyle>
    <a:defPPr>
      <a:defRPr lang="en-US"/>
    </a:defPPr>
    <a:lvl1pPr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6FFCC"/>
    <a:srgbClr val="0000FF"/>
    <a:srgbClr val="0000CC"/>
    <a:srgbClr val="FFCC99"/>
    <a:srgbClr val="000000"/>
    <a:srgbClr val="666699"/>
    <a:srgbClr val="A50021"/>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78821" autoAdjust="0"/>
  </p:normalViewPr>
  <p:slideViewPr>
    <p:cSldViewPr snapToGrid="0">
      <p:cViewPr varScale="1">
        <p:scale>
          <a:sx n="67" d="100"/>
          <a:sy n="67" d="100"/>
        </p:scale>
        <p:origin x="710" y="62"/>
      </p:cViewPr>
      <p:guideLst>
        <p:guide orient="horz" pos="2160"/>
        <p:guide pos="384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8430"/>
    </p:cViewPr>
  </p:sorterViewPr>
  <p:notesViewPr>
    <p:cSldViewPr snapToGrid="0">
      <p:cViewPr varScale="1">
        <p:scale>
          <a:sx n="58" d="100"/>
          <a:sy n="58" d="100"/>
        </p:scale>
        <p:origin x="-181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_rels/viewProps.xml.rels><?xml version="1.0" encoding="UTF-8" standalone="yes"?>
<Relationships xmlns="http://schemas.openxmlformats.org/package/2006/relationships"><Relationship Id="rId1"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image" Target="../media/image7.wmf"/><Relationship Id="rId7" Type="http://schemas.openxmlformats.org/officeDocument/2006/relationships/image" Target="../media/image11.w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10.wmf"/><Relationship Id="rId5" Type="http://schemas.openxmlformats.org/officeDocument/2006/relationships/image" Target="../media/image9.wmf"/><Relationship Id="rId10" Type="http://schemas.openxmlformats.org/officeDocument/2006/relationships/image" Target="../media/image14.wmf"/><Relationship Id="rId4" Type="http://schemas.openxmlformats.org/officeDocument/2006/relationships/image" Target="../media/image8.wmf"/><Relationship Id="rId9" Type="http://schemas.openxmlformats.org/officeDocument/2006/relationships/image" Target="../media/image13.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79.wmf"/><Relationship Id="rId1" Type="http://schemas.openxmlformats.org/officeDocument/2006/relationships/image" Target="../media/image78.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82.wmf"/><Relationship Id="rId7" Type="http://schemas.openxmlformats.org/officeDocument/2006/relationships/image" Target="../media/image86.wmf"/><Relationship Id="rId2" Type="http://schemas.openxmlformats.org/officeDocument/2006/relationships/image" Target="../media/image81.wmf"/><Relationship Id="rId1" Type="http://schemas.openxmlformats.org/officeDocument/2006/relationships/image" Target="../media/image80.wmf"/><Relationship Id="rId6" Type="http://schemas.openxmlformats.org/officeDocument/2006/relationships/image" Target="../media/image85.wmf"/><Relationship Id="rId5" Type="http://schemas.openxmlformats.org/officeDocument/2006/relationships/image" Target="../media/image84.wmf"/><Relationship Id="rId4" Type="http://schemas.openxmlformats.org/officeDocument/2006/relationships/image" Target="../media/image83.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 Id="rId5" Type="http://schemas.openxmlformats.org/officeDocument/2006/relationships/image" Target="../media/image91.wmf"/><Relationship Id="rId4" Type="http://schemas.openxmlformats.org/officeDocument/2006/relationships/image" Target="../media/image90.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92.wmf"/><Relationship Id="rId5" Type="http://schemas.openxmlformats.org/officeDocument/2006/relationships/image" Target="../media/image96.wmf"/><Relationship Id="rId4" Type="http://schemas.openxmlformats.org/officeDocument/2006/relationships/image" Target="../media/image95.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99.wmf"/><Relationship Id="rId7" Type="http://schemas.openxmlformats.org/officeDocument/2006/relationships/image" Target="../media/image103.wmf"/><Relationship Id="rId2" Type="http://schemas.openxmlformats.org/officeDocument/2006/relationships/image" Target="../media/image98.wmf"/><Relationship Id="rId1" Type="http://schemas.openxmlformats.org/officeDocument/2006/relationships/image" Target="../media/image97.wmf"/><Relationship Id="rId6" Type="http://schemas.openxmlformats.org/officeDocument/2006/relationships/image" Target="../media/image102.wmf"/><Relationship Id="rId5" Type="http://schemas.openxmlformats.org/officeDocument/2006/relationships/image" Target="../media/image101.wmf"/><Relationship Id="rId4" Type="http://schemas.openxmlformats.org/officeDocument/2006/relationships/image" Target="../media/image100.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111.wmf"/><Relationship Id="rId3" Type="http://schemas.openxmlformats.org/officeDocument/2006/relationships/image" Target="../media/image106.wmf"/><Relationship Id="rId7" Type="http://schemas.openxmlformats.org/officeDocument/2006/relationships/image" Target="../media/image110.wmf"/><Relationship Id="rId2" Type="http://schemas.openxmlformats.org/officeDocument/2006/relationships/image" Target="../media/image105.wmf"/><Relationship Id="rId1" Type="http://schemas.openxmlformats.org/officeDocument/2006/relationships/image" Target="../media/image104.emf"/><Relationship Id="rId6" Type="http://schemas.openxmlformats.org/officeDocument/2006/relationships/image" Target="../media/image109.wmf"/><Relationship Id="rId11" Type="http://schemas.openxmlformats.org/officeDocument/2006/relationships/image" Target="../media/image114.wmf"/><Relationship Id="rId5" Type="http://schemas.openxmlformats.org/officeDocument/2006/relationships/image" Target="../media/image108.wmf"/><Relationship Id="rId10" Type="http://schemas.openxmlformats.org/officeDocument/2006/relationships/image" Target="../media/image113.wmf"/><Relationship Id="rId4" Type="http://schemas.openxmlformats.org/officeDocument/2006/relationships/image" Target="../media/image107.wmf"/><Relationship Id="rId9" Type="http://schemas.openxmlformats.org/officeDocument/2006/relationships/image" Target="../media/image112.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116.wmf"/><Relationship Id="rId1" Type="http://schemas.openxmlformats.org/officeDocument/2006/relationships/image" Target="../media/image115.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116.wmf"/><Relationship Id="rId1" Type="http://schemas.openxmlformats.org/officeDocument/2006/relationships/image" Target="../media/image120.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123.wmf"/><Relationship Id="rId1" Type="http://schemas.openxmlformats.org/officeDocument/2006/relationships/image" Target="../media/image122.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26.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image" Target="../media/image17.wmf"/><Relationship Id="rId7" Type="http://schemas.openxmlformats.org/officeDocument/2006/relationships/image" Target="../media/image21.wmf"/><Relationship Id="rId2" Type="http://schemas.openxmlformats.org/officeDocument/2006/relationships/image" Target="../media/image16.wmf"/><Relationship Id="rId1" Type="http://schemas.openxmlformats.org/officeDocument/2006/relationships/image" Target="../media/image15.wmf"/><Relationship Id="rId6" Type="http://schemas.openxmlformats.org/officeDocument/2006/relationships/image" Target="../media/image20.wmf"/><Relationship Id="rId5" Type="http://schemas.openxmlformats.org/officeDocument/2006/relationships/image" Target="../media/image19.wmf"/><Relationship Id="rId4" Type="http://schemas.openxmlformats.org/officeDocument/2006/relationships/image" Target="../media/image18.wmf"/><Relationship Id="rId9" Type="http://schemas.openxmlformats.org/officeDocument/2006/relationships/image" Target="../media/image23.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30.wmf"/><Relationship Id="rId2" Type="http://schemas.openxmlformats.org/officeDocument/2006/relationships/image" Target="../media/image129.wmf"/><Relationship Id="rId1" Type="http://schemas.openxmlformats.org/officeDocument/2006/relationships/image" Target="../media/image128.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35.wmf"/><Relationship Id="rId2" Type="http://schemas.openxmlformats.org/officeDocument/2006/relationships/image" Target="../media/image134.wmf"/><Relationship Id="rId1" Type="http://schemas.openxmlformats.org/officeDocument/2006/relationships/image" Target="../media/image133.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40.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142.wmf"/><Relationship Id="rId1" Type="http://schemas.openxmlformats.org/officeDocument/2006/relationships/image" Target="../media/image140.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image" Target="../media/image26.wmf"/><Relationship Id="rId7" Type="http://schemas.openxmlformats.org/officeDocument/2006/relationships/image" Target="../media/image30.wmf"/><Relationship Id="rId2" Type="http://schemas.openxmlformats.org/officeDocument/2006/relationships/image" Target="../media/image25.wmf"/><Relationship Id="rId1" Type="http://schemas.openxmlformats.org/officeDocument/2006/relationships/image" Target="../media/image24.wmf"/><Relationship Id="rId6" Type="http://schemas.openxmlformats.org/officeDocument/2006/relationships/image" Target="../media/image29.wmf"/><Relationship Id="rId5" Type="http://schemas.openxmlformats.org/officeDocument/2006/relationships/image" Target="../media/image28.wmf"/><Relationship Id="rId4" Type="http://schemas.openxmlformats.org/officeDocument/2006/relationships/image" Target="../media/image27.wmf"/><Relationship Id="rId9" Type="http://schemas.openxmlformats.org/officeDocument/2006/relationships/image" Target="../media/image32.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40.wmf"/><Relationship Id="rId13" Type="http://schemas.openxmlformats.org/officeDocument/2006/relationships/image" Target="../media/image45.wmf"/><Relationship Id="rId18" Type="http://schemas.openxmlformats.org/officeDocument/2006/relationships/image" Target="../media/image50.wmf"/><Relationship Id="rId3" Type="http://schemas.openxmlformats.org/officeDocument/2006/relationships/image" Target="../media/image35.wmf"/><Relationship Id="rId21" Type="http://schemas.openxmlformats.org/officeDocument/2006/relationships/image" Target="../media/image53.wmf"/><Relationship Id="rId7" Type="http://schemas.openxmlformats.org/officeDocument/2006/relationships/image" Target="../media/image39.wmf"/><Relationship Id="rId12" Type="http://schemas.openxmlformats.org/officeDocument/2006/relationships/image" Target="../media/image44.wmf"/><Relationship Id="rId17" Type="http://schemas.openxmlformats.org/officeDocument/2006/relationships/image" Target="../media/image49.wmf"/><Relationship Id="rId2" Type="http://schemas.openxmlformats.org/officeDocument/2006/relationships/image" Target="../media/image34.wmf"/><Relationship Id="rId16" Type="http://schemas.openxmlformats.org/officeDocument/2006/relationships/image" Target="../media/image48.wmf"/><Relationship Id="rId20" Type="http://schemas.openxmlformats.org/officeDocument/2006/relationships/image" Target="../media/image52.wmf"/><Relationship Id="rId1" Type="http://schemas.openxmlformats.org/officeDocument/2006/relationships/image" Target="../media/image33.wmf"/><Relationship Id="rId6" Type="http://schemas.openxmlformats.org/officeDocument/2006/relationships/image" Target="../media/image38.wmf"/><Relationship Id="rId11" Type="http://schemas.openxmlformats.org/officeDocument/2006/relationships/image" Target="../media/image43.wmf"/><Relationship Id="rId5" Type="http://schemas.openxmlformats.org/officeDocument/2006/relationships/image" Target="../media/image37.wmf"/><Relationship Id="rId15" Type="http://schemas.openxmlformats.org/officeDocument/2006/relationships/image" Target="../media/image47.wmf"/><Relationship Id="rId10" Type="http://schemas.openxmlformats.org/officeDocument/2006/relationships/image" Target="../media/image42.wmf"/><Relationship Id="rId19" Type="http://schemas.openxmlformats.org/officeDocument/2006/relationships/image" Target="../media/image51.wmf"/><Relationship Id="rId4" Type="http://schemas.openxmlformats.org/officeDocument/2006/relationships/image" Target="../media/image36.wmf"/><Relationship Id="rId9" Type="http://schemas.openxmlformats.org/officeDocument/2006/relationships/image" Target="../media/image41.wmf"/><Relationship Id="rId14" Type="http://schemas.openxmlformats.org/officeDocument/2006/relationships/image" Target="../media/image46.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4.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image" Target="../media/image58.wmf"/><Relationship Id="rId7" Type="http://schemas.openxmlformats.org/officeDocument/2006/relationships/image" Target="../media/image62.wmf"/><Relationship Id="rId12" Type="http://schemas.openxmlformats.org/officeDocument/2006/relationships/image" Target="../media/image66.wmf"/><Relationship Id="rId2" Type="http://schemas.openxmlformats.org/officeDocument/2006/relationships/image" Target="../media/image57.wmf"/><Relationship Id="rId1" Type="http://schemas.openxmlformats.org/officeDocument/2006/relationships/image" Target="../media/image56.wmf"/><Relationship Id="rId6" Type="http://schemas.openxmlformats.org/officeDocument/2006/relationships/image" Target="../media/image61.wmf"/><Relationship Id="rId11" Type="http://schemas.openxmlformats.org/officeDocument/2006/relationships/image" Target="../media/image65.wmf"/><Relationship Id="rId5" Type="http://schemas.openxmlformats.org/officeDocument/2006/relationships/image" Target="../media/image60.wmf"/><Relationship Id="rId10" Type="http://schemas.openxmlformats.org/officeDocument/2006/relationships/image" Target="../media/image21.wmf"/><Relationship Id="rId4" Type="http://schemas.openxmlformats.org/officeDocument/2006/relationships/image" Target="../media/image59.wmf"/><Relationship Id="rId9" Type="http://schemas.openxmlformats.org/officeDocument/2006/relationships/image" Target="../media/image6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 Id="rId5" Type="http://schemas.openxmlformats.org/officeDocument/2006/relationships/image" Target="../media/image72.wmf"/><Relationship Id="rId4" Type="http://schemas.openxmlformats.org/officeDocument/2006/relationships/image" Target="../media/image71.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image" Target="../media/image7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3538" name="Rectangle 2">
            <a:extLst>
              <a:ext uri="{FF2B5EF4-FFF2-40B4-BE49-F238E27FC236}">
                <a16:creationId xmlns:a16="http://schemas.microsoft.com/office/drawing/2014/main" id="{9BFC02D2-DF13-41FE-AF00-BD9729040119}"/>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pPr>
              <a:defRPr/>
            </a:pPr>
            <a:endParaRPr lang="zh-CN" altLang="en-US"/>
          </a:p>
        </p:txBody>
      </p:sp>
      <p:sp>
        <p:nvSpPr>
          <p:cNvPr id="833539" name="Rectangle 3">
            <a:extLst>
              <a:ext uri="{FF2B5EF4-FFF2-40B4-BE49-F238E27FC236}">
                <a16:creationId xmlns:a16="http://schemas.microsoft.com/office/drawing/2014/main" id="{5BBF9752-39B2-41AD-9D41-C76B8217D0D7}"/>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altLang="zh-CN"/>
          </a:p>
        </p:txBody>
      </p:sp>
      <p:sp>
        <p:nvSpPr>
          <p:cNvPr id="4100" name="Rectangle 4">
            <a:extLst>
              <a:ext uri="{FF2B5EF4-FFF2-40B4-BE49-F238E27FC236}">
                <a16:creationId xmlns:a16="http://schemas.microsoft.com/office/drawing/2014/main" id="{48BAF211-D404-479A-ACFD-0F991C4A7C44}"/>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3541" name="Rectangle 5">
            <a:extLst>
              <a:ext uri="{FF2B5EF4-FFF2-40B4-BE49-F238E27FC236}">
                <a16:creationId xmlns:a16="http://schemas.microsoft.com/office/drawing/2014/main" id="{450EA8AE-EE28-4191-8B42-BE4C9807933E}"/>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833542" name="Rectangle 6">
            <a:extLst>
              <a:ext uri="{FF2B5EF4-FFF2-40B4-BE49-F238E27FC236}">
                <a16:creationId xmlns:a16="http://schemas.microsoft.com/office/drawing/2014/main" id="{C27EE62A-6FFA-46C1-9A98-61E94645176A}"/>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pPr>
              <a:defRPr/>
            </a:pPr>
            <a:endParaRPr lang="en-US" altLang="zh-CN"/>
          </a:p>
        </p:txBody>
      </p:sp>
      <p:sp>
        <p:nvSpPr>
          <p:cNvPr id="833543" name="Rectangle 7">
            <a:extLst>
              <a:ext uri="{FF2B5EF4-FFF2-40B4-BE49-F238E27FC236}">
                <a16:creationId xmlns:a16="http://schemas.microsoft.com/office/drawing/2014/main" id="{F5011152-003F-44D1-AF5E-458E52F18F84}"/>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pPr>
              <a:defRPr/>
            </a:pPr>
            <a:fld id="{EF5A6EE0-9DF6-49A4-A047-2144A1CFAABD}"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Arial Narrow" pitchFamily="34"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Narrow" pitchFamily="34"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Narrow" pitchFamily="34"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Narrow"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baike.baidu.com/item/%E7%8B%84%E6%8B%89%E5%85%8B/308724"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C39588E9-88E3-48E9-B204-9082D0ECFAD1}"/>
              </a:ext>
            </a:extLst>
          </p:cNvPr>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Arial Narrow" panose="020B0606020202030204" pitchFamily="34" charset="0"/>
                <a:ea typeface="宋体" panose="02010600030101010101" pitchFamily="2" charset="-122"/>
              </a:defRPr>
            </a:lvl2pPr>
            <a:lvl3pPr marL="1143000" indent="-228600">
              <a:spcBef>
                <a:spcPct val="30000"/>
              </a:spcBef>
              <a:defRPr kumimoji="1" sz="1200">
                <a:solidFill>
                  <a:schemeClr val="tx1"/>
                </a:solidFill>
                <a:latin typeface="Arial Narrow" panose="020B0606020202030204" pitchFamily="34" charset="0"/>
                <a:ea typeface="宋体" panose="02010600030101010101" pitchFamily="2" charset="-122"/>
              </a:defRPr>
            </a:lvl3pPr>
            <a:lvl4pPr marL="1600200" indent="-228600">
              <a:spcBef>
                <a:spcPct val="30000"/>
              </a:spcBef>
              <a:defRPr kumimoji="1" sz="1200">
                <a:solidFill>
                  <a:schemeClr val="tx1"/>
                </a:solidFill>
                <a:latin typeface="Arial Narrow" panose="020B0606020202030204" pitchFamily="34" charset="0"/>
                <a:ea typeface="宋体" panose="02010600030101010101" pitchFamily="2" charset="-122"/>
              </a:defRPr>
            </a:lvl4pPr>
            <a:lvl5pPr marL="2057400" indent="-228600">
              <a:spcBef>
                <a:spcPct val="30000"/>
              </a:spcBef>
              <a:defRPr kumimoji="1" sz="1200">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Narrow" panose="020B0606020202030204" pitchFamily="34" charset="0"/>
                <a:ea typeface="宋体" panose="02010600030101010101" pitchFamily="2" charset="-122"/>
              </a:defRPr>
            </a:lvl9pPr>
          </a:lstStyle>
          <a:p>
            <a:pPr algn="r" eaLnBrk="1" hangingPunct="1"/>
            <a:fld id="{B53A6018-9CC2-40A1-99D6-5BB7DE261A62}" type="slidenum">
              <a:rPr kumimoji="0" lang="en-US" altLang="zh-CN">
                <a:latin typeface="Arial" panose="020B0604020202020204" pitchFamily="34" charset="0"/>
              </a:rPr>
              <a:pPr algn="r" eaLnBrk="1" hangingPunct="1"/>
              <a:t>1</a:t>
            </a:fld>
            <a:endParaRPr kumimoji="0" lang="en-US" altLang="zh-CN">
              <a:latin typeface="Arial" panose="020B0604020202020204" pitchFamily="34" charset="0"/>
            </a:endParaRPr>
          </a:p>
        </p:txBody>
      </p:sp>
      <p:sp>
        <p:nvSpPr>
          <p:cNvPr id="6147" name="Rectangle 2">
            <a:extLst>
              <a:ext uri="{FF2B5EF4-FFF2-40B4-BE49-F238E27FC236}">
                <a16:creationId xmlns:a16="http://schemas.microsoft.com/office/drawing/2014/main" id="{8B5CAEF0-A34E-4840-83FE-7C1AF0C26A48}"/>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CC975577-462D-4DB0-AA54-C95B451322B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130000"/>
              </a:lnSpc>
              <a:spcBef>
                <a:spcPct val="20000"/>
              </a:spcBef>
              <a:buClr>
                <a:srgbClr val="FF3300"/>
              </a:buClr>
              <a:buFont typeface="Wingdings" panose="05000000000000000000" pitchFamily="2" charset="2"/>
              <a:buChar char="Ø"/>
            </a:pPr>
            <a:r>
              <a:rPr lang="zh-CN" altLang="en-US" b="1"/>
              <a:t>在确定系统的数学模型后，就可以用几种不同的方法去分析控制系统的动态性能和稳态性能。</a:t>
            </a:r>
            <a:endParaRPr lang="en-US" altLang="zh-CN" b="1"/>
          </a:p>
          <a:p>
            <a:pPr eaLnBrk="1" hangingPunct="1">
              <a:lnSpc>
                <a:spcPct val="130000"/>
              </a:lnSpc>
              <a:spcBef>
                <a:spcPct val="20000"/>
              </a:spcBef>
              <a:buClr>
                <a:srgbClr val="FF3300"/>
              </a:buClr>
              <a:buFont typeface="Wingdings" panose="05000000000000000000" pitchFamily="2" charset="2"/>
              <a:buChar char="Ø"/>
            </a:pPr>
            <a:r>
              <a:rPr lang="zh-CN" altLang="en-US" b="1"/>
              <a:t>在经典控制理论中，常用时域分析法、根轨迹法或频域分析法来分析线性控制系统的性能。</a:t>
            </a:r>
            <a:endParaRPr lang="en-US" altLang="zh-CN" b="1"/>
          </a:p>
          <a:p>
            <a:pPr eaLnBrk="1" hangingPunct="1">
              <a:lnSpc>
                <a:spcPct val="130000"/>
              </a:lnSpc>
              <a:spcBef>
                <a:spcPct val="20000"/>
              </a:spcBef>
              <a:buClr>
                <a:srgbClr val="FF3300"/>
              </a:buClr>
              <a:buFont typeface="Wingdings" panose="05000000000000000000" pitchFamily="2" charset="2"/>
              <a:buChar char="Ø"/>
            </a:pPr>
            <a:r>
              <a:rPr lang="zh-CN" altLang="en-US" b="1"/>
              <a:t>不同的方法有不同的特点和适用范围。</a:t>
            </a:r>
            <a:endParaRPr lang="en-US" altLang="zh-CN" b="1"/>
          </a:p>
          <a:p>
            <a:pPr eaLnBrk="1" hangingPunct="1">
              <a:lnSpc>
                <a:spcPct val="130000"/>
              </a:lnSpc>
              <a:spcBef>
                <a:spcPct val="20000"/>
              </a:spcBef>
              <a:buClr>
                <a:srgbClr val="FF3300"/>
              </a:buClr>
              <a:buFont typeface="Wingdings" panose="05000000000000000000" pitchFamily="2" charset="2"/>
              <a:buChar char="Ø"/>
            </a:pPr>
            <a:r>
              <a:rPr lang="zh-CN" altLang="en-US" b="1"/>
              <a:t>时域分析法是一种直接在时间域中对系统进行分析的方法，具有直观、准确的优点，并且可以提供系统时间响应的全部信息。</a:t>
            </a:r>
            <a:endParaRPr lang="en-US" altLang="zh-CN" b="1"/>
          </a:p>
          <a:p>
            <a:pPr eaLnBrk="1" hangingPunct="1"/>
            <a:r>
              <a:rPr lang="zh-CN" altLang="en-US"/>
              <a:t>时域分析法：在时间域内研究系统在典型输入信号作用下，其输出相应随时间变化规律的方法。</a:t>
            </a:r>
            <a:endParaRPr lang="en-US" altLang="zh-CN"/>
          </a:p>
          <a:p>
            <a:pPr eaLnBrk="1" hangingPunct="1"/>
            <a:r>
              <a:rPr lang="zh-CN" altLang="en-US"/>
              <a:t>对于一个稳定的控制系统，其输出响应含有瞬态分量和暂态分量</a:t>
            </a:r>
            <a:endParaRPr lang="en-US" altLang="zh-CN"/>
          </a:p>
          <a:p>
            <a:pPr eaLnBrk="1" hangingPunct="1"/>
            <a:r>
              <a:rPr lang="zh-CN" altLang="en-US"/>
              <a:t>一般认为阶跃输入对系统来说是最严峻的工作状态，如果系统在阶跃函数作用下能满足动态性能要求，那么其他都可以。</a:t>
            </a:r>
            <a:endParaRPr lang="en-US" altLang="zh-CN"/>
          </a:p>
          <a:p>
            <a:pPr eaLnBrk="1" hangingPunct="1"/>
            <a:r>
              <a:rPr lang="zh-CN" altLang="en-US">
                <a:solidFill>
                  <a:srgbClr val="121212"/>
                </a:solidFill>
                <a:latin typeface="-apple-system"/>
              </a:rPr>
              <a:t>阶跃信号最具有代表性，相比阶跃信号，别的信号时间上是光滑的，变换缓慢。阶跃信号时间上是跳跃的，变化时间短幅度大，在所有信号中最为苛刻，因此我们对系统的阶跃响应进行分析，如果阶跃响应下的性能</a:t>
            </a:r>
            <a:r>
              <a:rPr lang="en-US" altLang="zh-CN">
                <a:solidFill>
                  <a:srgbClr val="121212"/>
                </a:solidFill>
                <a:latin typeface="-apple-system"/>
              </a:rPr>
              <a:t>ok</a:t>
            </a:r>
            <a:r>
              <a:rPr lang="zh-CN" altLang="en-US">
                <a:solidFill>
                  <a:srgbClr val="121212"/>
                </a:solidFill>
                <a:latin typeface="-apple-system"/>
              </a:rPr>
              <a:t>，别的一般响应系统也都能够应对。</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23846931-572B-411C-AE0C-41E852DF0E01}"/>
              </a:ext>
            </a:extLst>
          </p:cNvPr>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Arial Narrow" panose="020B0606020202030204" pitchFamily="34" charset="0"/>
                <a:ea typeface="宋体" panose="02010600030101010101" pitchFamily="2" charset="-122"/>
              </a:defRPr>
            </a:lvl2pPr>
            <a:lvl3pPr marL="1143000" indent="-228600">
              <a:spcBef>
                <a:spcPct val="30000"/>
              </a:spcBef>
              <a:defRPr kumimoji="1" sz="1200">
                <a:solidFill>
                  <a:schemeClr val="tx1"/>
                </a:solidFill>
                <a:latin typeface="Arial Narrow" panose="020B0606020202030204" pitchFamily="34" charset="0"/>
                <a:ea typeface="宋体" panose="02010600030101010101" pitchFamily="2" charset="-122"/>
              </a:defRPr>
            </a:lvl3pPr>
            <a:lvl4pPr marL="1600200" indent="-228600">
              <a:spcBef>
                <a:spcPct val="30000"/>
              </a:spcBef>
              <a:defRPr kumimoji="1" sz="1200">
                <a:solidFill>
                  <a:schemeClr val="tx1"/>
                </a:solidFill>
                <a:latin typeface="Arial Narrow" panose="020B0606020202030204" pitchFamily="34" charset="0"/>
                <a:ea typeface="宋体" panose="02010600030101010101" pitchFamily="2" charset="-122"/>
              </a:defRPr>
            </a:lvl4pPr>
            <a:lvl5pPr marL="2057400" indent="-228600">
              <a:spcBef>
                <a:spcPct val="30000"/>
              </a:spcBef>
              <a:defRPr kumimoji="1" sz="1200">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Narrow" panose="020B0606020202030204" pitchFamily="34" charset="0"/>
                <a:ea typeface="宋体" panose="02010600030101010101" pitchFamily="2" charset="-122"/>
              </a:defRPr>
            </a:lvl9pPr>
          </a:lstStyle>
          <a:p>
            <a:pPr algn="r" eaLnBrk="1" hangingPunct="1"/>
            <a:fld id="{A592007C-4A04-462E-A203-0128679BCA72}" type="slidenum">
              <a:rPr kumimoji="0" lang="en-US" altLang="zh-CN">
                <a:latin typeface="Arial" panose="020B0604020202020204" pitchFamily="34" charset="0"/>
              </a:rPr>
              <a:pPr algn="r" eaLnBrk="1" hangingPunct="1"/>
              <a:t>10</a:t>
            </a:fld>
            <a:endParaRPr kumimoji="0" lang="en-US" altLang="zh-CN">
              <a:latin typeface="Arial" panose="020B0604020202020204" pitchFamily="34" charset="0"/>
            </a:endParaRPr>
          </a:p>
        </p:txBody>
      </p:sp>
      <p:sp>
        <p:nvSpPr>
          <p:cNvPr id="24579" name="Rectangle 2">
            <a:extLst>
              <a:ext uri="{FF2B5EF4-FFF2-40B4-BE49-F238E27FC236}">
                <a16:creationId xmlns:a16="http://schemas.microsoft.com/office/drawing/2014/main" id="{CA28BB08-C516-4C04-AFF7-2466AFA9810D}"/>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A05ACDE0-43BC-4DEA-B17E-061EFF9079AF}"/>
              </a:ext>
            </a:extLst>
          </p:cNvPr>
          <p:cNvSpPr>
            <a:spLocks noGrp="1" noChangeArrowheads="1"/>
          </p:cNvSpPr>
          <p:nvPr>
            <p:ph type="body" idx="1"/>
          </p:nvPr>
        </p:nvSpPr>
        <p:spPr/>
        <p:txBody>
          <a:bodyPr/>
          <a:lstStyle/>
          <a:p>
            <a:pPr>
              <a:defRPr/>
            </a:pPr>
            <a:r>
              <a:rPr lang="zh-CN" altLang="en-US" dirty="0"/>
              <a:t>随动系统是一种带反馈控制的动态系统。在这种系统中输出量一般是机械量，例如：位移，速度或者加速度等等。反馈装置将输出量变换成与输入量相同的信号，然后进行比较得出偏差。系统是按照偏差的性质进行控制的，控制的结果是减少或消除偏差，使系统的输出量准确地跟踪或复现输入量的变化。</a:t>
            </a:r>
          </a:p>
          <a:p>
            <a:pPr>
              <a:defRPr/>
            </a:pPr>
            <a:r>
              <a:rPr lang="zh-CN" altLang="en-US" dirty="0"/>
              <a:t>在随动系统中加入一按恒速变化的位置信号，该恒速度为</a:t>
            </a:r>
            <a:r>
              <a:rPr lang="en-US" altLang="zh-CN" dirty="0"/>
              <a:t>A</a:t>
            </a:r>
          </a:p>
          <a:p>
            <a:pPr>
              <a:defRPr/>
            </a:pPr>
            <a:r>
              <a:rPr lang="zh-CN" altLang="en-US" b="1" dirty="0">
                <a:solidFill>
                  <a:srgbClr val="FF0000"/>
                </a:solidFill>
                <a:effectLst>
                  <a:outerShdw blurRad="38100" dist="38100" dir="2700000" algn="tl">
                    <a:srgbClr val="C0C0C0"/>
                  </a:outerShdw>
                </a:effectLst>
                <a:latin typeface="Arial" charset="0"/>
                <a:ea typeface="华文新魏" pitchFamily="2" charset="-122"/>
              </a:rPr>
              <a:t>考查系统对匀速信号的跟踪能力</a:t>
            </a:r>
          </a:p>
          <a:p>
            <a:pPr eaLnBrk="1" hangingPunct="1">
              <a:defRPr/>
            </a:pPr>
            <a:endParaRPr lang="zh-CN" altLang="en-US" b="1" dirty="0">
              <a:solidFill>
                <a:schemeClr val="hlin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1DAA7F25-E7F5-4636-BE99-DAC40413412E}"/>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id="{24353FF6-C23F-4671-A6D5-4B58E67AAAF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t>在随动系统中加入一按恒加速变化的位置信号，该恒加速度为</a:t>
            </a:r>
            <a:r>
              <a:rPr lang="en-US" altLang="zh-CN"/>
              <a:t>A</a:t>
            </a:r>
          </a:p>
          <a:p>
            <a:r>
              <a:rPr lang="zh-CN" altLang="en-US"/>
              <a:t>宇宙飞船控制系统的典型输入</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dirty="0"/>
              <a:t>脉冲函数也称</a:t>
            </a:r>
            <a:r>
              <a:rPr lang="en-US" altLang="zh-CN" dirty="0"/>
              <a:t>δ</a:t>
            </a:r>
            <a:r>
              <a:rPr lang="zh-CN" altLang="en-US" dirty="0"/>
              <a:t>函数，是英国物理学家</a:t>
            </a:r>
            <a:r>
              <a:rPr lang="zh-CN" altLang="en-US" dirty="0">
                <a:hlinkClick r:id="rId3"/>
              </a:rPr>
              <a:t>狄拉克</a:t>
            </a:r>
            <a:r>
              <a:rPr lang="en-US" altLang="zh-CN" dirty="0"/>
              <a:t>(Dirac)</a:t>
            </a:r>
            <a:r>
              <a:rPr lang="zh-CN" altLang="en-US" dirty="0"/>
              <a:t>在</a:t>
            </a:r>
            <a:r>
              <a:rPr lang="en-US" altLang="zh-CN" dirty="0"/>
              <a:t>20</a:t>
            </a:r>
            <a:r>
              <a:rPr lang="zh-CN" altLang="en-US" dirty="0"/>
              <a:t>世纪</a:t>
            </a:r>
            <a:r>
              <a:rPr lang="en-US" altLang="zh-CN" dirty="0"/>
              <a:t>20</a:t>
            </a:r>
            <a:r>
              <a:rPr lang="zh-CN" altLang="en-US" dirty="0"/>
              <a:t>年代引人的，用于描述瞬间或空间几何点上的物理量。例如，瞬时的冲击力、脉冲电流或电压等急速变化的物理量，以及质点的质量分布、点电荷的电量分布等在空间或时间上高度集中的物理量。</a:t>
            </a:r>
          </a:p>
          <a:p>
            <a:endParaRPr lang="zh-CN" altLang="en-US" dirty="0"/>
          </a:p>
        </p:txBody>
      </p:sp>
      <p:sp>
        <p:nvSpPr>
          <p:cNvPr id="4" name="灯片编号占位符 3"/>
          <p:cNvSpPr>
            <a:spLocks noGrp="1"/>
          </p:cNvSpPr>
          <p:nvPr>
            <p:ph type="sldNum" sz="quarter" idx="5"/>
          </p:nvPr>
        </p:nvSpPr>
        <p:spPr/>
        <p:txBody>
          <a:bodyPr/>
          <a:lstStyle/>
          <a:p>
            <a:pPr>
              <a:defRPr/>
            </a:pPr>
            <a:fld id="{EF5A6EE0-9DF6-49A4-A047-2144A1CFAABD}" type="slidenum">
              <a:rPr lang="zh-CN" altLang="en-US" smtClean="0"/>
              <a:pPr>
                <a:defRPr/>
              </a:pPr>
              <a:t>12</a:t>
            </a:fld>
            <a:endParaRPr lang="en-US" altLang="zh-CN"/>
          </a:p>
        </p:txBody>
      </p:sp>
    </p:spTree>
    <p:extLst>
      <p:ext uri="{BB962C8B-B14F-4D97-AF65-F5344CB8AC3E}">
        <p14:creationId xmlns:p14="http://schemas.microsoft.com/office/powerpoint/2010/main" val="30396070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b="1" dirty="0">
                <a:solidFill>
                  <a:srgbClr val="FF0000"/>
                </a:solidFill>
                <a:effectLst>
                  <a:outerShdw blurRad="38100" dist="38100" dir="2700000" algn="tl">
                    <a:srgbClr val="C0C0C0"/>
                  </a:outerShdw>
                </a:effectLst>
                <a:latin typeface="Arial" pitchFamily="34" charset="0"/>
                <a:ea typeface="华文新魏" pitchFamily="2" charset="-122"/>
              </a:rPr>
              <a:t>考查系统在脉冲扰动下的恢复情况</a:t>
            </a:r>
          </a:p>
          <a:p>
            <a:endParaRPr lang="zh-CN" altLang="en-US" dirty="0"/>
          </a:p>
        </p:txBody>
      </p:sp>
      <p:sp>
        <p:nvSpPr>
          <p:cNvPr id="4" name="灯片编号占位符 3"/>
          <p:cNvSpPr>
            <a:spLocks noGrp="1"/>
          </p:cNvSpPr>
          <p:nvPr>
            <p:ph type="sldNum" sz="quarter" idx="5"/>
          </p:nvPr>
        </p:nvSpPr>
        <p:spPr/>
        <p:txBody>
          <a:bodyPr/>
          <a:lstStyle/>
          <a:p>
            <a:pPr>
              <a:defRPr/>
            </a:pPr>
            <a:fld id="{EF5A6EE0-9DF6-49A4-A047-2144A1CFAABD}" type="slidenum">
              <a:rPr lang="zh-CN" altLang="en-US" smtClean="0"/>
              <a:pPr>
                <a:defRPr/>
              </a:pPr>
              <a:t>13</a:t>
            </a:fld>
            <a:endParaRPr lang="en-US" altLang="zh-CN"/>
          </a:p>
        </p:txBody>
      </p:sp>
    </p:spTree>
    <p:extLst>
      <p:ext uri="{BB962C8B-B14F-4D97-AF65-F5344CB8AC3E}">
        <p14:creationId xmlns:p14="http://schemas.microsoft.com/office/powerpoint/2010/main" val="39211049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a:extLst>
              <a:ext uri="{FF2B5EF4-FFF2-40B4-BE49-F238E27FC236}">
                <a16:creationId xmlns:a16="http://schemas.microsoft.com/office/drawing/2014/main" id="{A60C2B67-190C-494E-B862-993FACEE1609}"/>
              </a:ext>
            </a:extLst>
          </p:cNvPr>
          <p:cNvSpPr>
            <a:spLocks noGrp="1" noRot="1" noChangeAspect="1" noChangeArrowheads="1" noTextEdit="1"/>
          </p:cNvSpPr>
          <p:nvPr>
            <p:ph type="sldImg"/>
          </p:nvPr>
        </p:nvSpPr>
        <p:spPr>
          <a:ln/>
        </p:spPr>
      </p:sp>
      <p:sp>
        <p:nvSpPr>
          <p:cNvPr id="32771" name="备注占位符 2">
            <a:extLst>
              <a:ext uri="{FF2B5EF4-FFF2-40B4-BE49-F238E27FC236}">
                <a16:creationId xmlns:a16="http://schemas.microsoft.com/office/drawing/2014/main" id="{D8F5D5C1-4B1D-4D95-A279-7A619E6E327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形如正弦函数的波浪下作用</a:t>
            </a:r>
          </a:p>
        </p:txBody>
      </p:sp>
      <p:sp>
        <p:nvSpPr>
          <p:cNvPr id="32772" name="灯片编号占位符 3">
            <a:extLst>
              <a:ext uri="{FF2B5EF4-FFF2-40B4-BE49-F238E27FC236}">
                <a16:creationId xmlns:a16="http://schemas.microsoft.com/office/drawing/2014/main" id="{2A0DC471-AFB7-4805-8866-28C3C98A731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D0AC0667-D6F7-4BD2-BB52-F056EC979A8C}" type="slidenum">
              <a:rPr lang="zh-CN" altLang="en-US" sz="1200" smtClean="0">
                <a:latin typeface="Times New Roman" panose="02020603050405020304" pitchFamily="18" charset="0"/>
              </a:rPr>
              <a:pPr/>
              <a:t>14</a:t>
            </a:fld>
            <a:endParaRPr lang="en-US" altLang="zh-CN" sz="1200">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AE21817B-82B7-41AF-805E-F70776AE2CF0}"/>
              </a:ext>
            </a:extLst>
          </p:cNvPr>
          <p:cNvSpPr>
            <a:spLocks noGrp="1" noRot="1" noChangeAspect="1" noChangeArrowheads="1" noTextEdit="1"/>
          </p:cNvSpPr>
          <p:nvPr>
            <p:ph type="sldImg"/>
          </p:nvPr>
        </p:nvSpPr>
        <p:spPr>
          <a:ln/>
        </p:spPr>
      </p:sp>
      <p:sp>
        <p:nvSpPr>
          <p:cNvPr id="114691" name="Rectangle 3">
            <a:extLst>
              <a:ext uri="{FF2B5EF4-FFF2-40B4-BE49-F238E27FC236}">
                <a16:creationId xmlns:a16="http://schemas.microsoft.com/office/drawing/2014/main" id="{EAEF8E06-933D-48FD-9DBD-6CB207A7703F}"/>
              </a:ext>
            </a:extLst>
          </p:cNvPr>
          <p:cNvSpPr>
            <a:spLocks noGrp="1" noChangeArrowheads="1"/>
          </p:cNvSpPr>
          <p:nvPr>
            <p:ph type="body" idx="1"/>
          </p:nvPr>
        </p:nvSpPr>
        <p:spPr/>
        <p:txBody>
          <a:bodyPr/>
          <a:lstStyle/>
          <a:p>
            <a:pPr>
              <a:defRPr/>
            </a:pPr>
            <a:r>
              <a:rPr kumimoji="0" lang="zh-CN" altLang="en-US" b="1" dirty="0"/>
              <a:t>用</a:t>
            </a:r>
            <a:r>
              <a:rPr kumimoji="0" lang="en-US" altLang="zh-CN" b="1" i="1" dirty="0">
                <a:sym typeface="Symbol" pitchFamily="18" charset="2"/>
              </a:rPr>
              <a:t>tr</a:t>
            </a:r>
            <a:r>
              <a:rPr kumimoji="0" lang="en-US" altLang="zh-CN" b="1" dirty="0">
                <a:sym typeface="Symbol" pitchFamily="18" charset="2"/>
              </a:rPr>
              <a:t> </a:t>
            </a:r>
            <a:r>
              <a:rPr kumimoji="0" lang="en-US" altLang="zh-CN" b="1" dirty="0"/>
              <a:t>,</a:t>
            </a:r>
            <a:r>
              <a:rPr kumimoji="0" lang="en-US" altLang="zh-CN" b="1" dirty="0">
                <a:sym typeface="Symbol" pitchFamily="18" charset="2"/>
              </a:rPr>
              <a:t> </a:t>
            </a:r>
            <a:r>
              <a:rPr kumimoji="0" lang="en-US" altLang="zh-CN" b="1" i="1" dirty="0" err="1">
                <a:sym typeface="Symbol" pitchFamily="18" charset="2"/>
              </a:rPr>
              <a:t>tp</a:t>
            </a:r>
            <a:r>
              <a:rPr kumimoji="0" lang="en-US" altLang="zh-CN" b="1" dirty="0">
                <a:sym typeface="Symbol" pitchFamily="18" charset="2"/>
              </a:rPr>
              <a:t> </a:t>
            </a:r>
            <a:r>
              <a:rPr kumimoji="0" lang="en-US" altLang="zh-CN" b="1" dirty="0"/>
              <a:t>, </a:t>
            </a:r>
            <a:r>
              <a:rPr kumimoji="0" lang="en-US" altLang="zh-CN" b="1" i="1" dirty="0">
                <a:sym typeface="Symbol" pitchFamily="18" charset="2"/>
              </a:rPr>
              <a:t>&amp;</a:t>
            </a:r>
            <a:r>
              <a:rPr kumimoji="0" lang="en-US" altLang="zh-CN" b="1" dirty="0"/>
              <a:t> ,</a:t>
            </a:r>
            <a:r>
              <a:rPr kumimoji="0" lang="en-US" altLang="zh-CN" b="1" dirty="0">
                <a:sym typeface="Symbol" pitchFamily="18" charset="2"/>
              </a:rPr>
              <a:t> </a:t>
            </a:r>
            <a:r>
              <a:rPr kumimoji="0" lang="en-US" altLang="zh-CN" b="1" i="1" dirty="0" err="1">
                <a:sym typeface="Symbol" pitchFamily="18" charset="2"/>
              </a:rPr>
              <a:t>ts</a:t>
            </a:r>
            <a:r>
              <a:rPr kumimoji="0" lang="en-US" altLang="zh-CN" b="1" dirty="0">
                <a:sym typeface="Symbol" pitchFamily="18" charset="2"/>
              </a:rPr>
              <a:t> </a:t>
            </a:r>
            <a:r>
              <a:rPr kumimoji="0" lang="zh-CN" altLang="en-US" b="1" dirty="0"/>
              <a:t>四个性能指标来衡量瞬态响应的好坏。</a:t>
            </a:r>
            <a:r>
              <a:rPr lang="zh-CN" altLang="en-US" b="1" dirty="0">
                <a:effectLst>
                  <a:outerShdw blurRad="38100" dist="38100" dir="2700000" algn="tl">
                    <a:srgbClr val="C0C0C0"/>
                  </a:outerShdw>
                </a:effectLst>
              </a:rPr>
              <a:t>延迟时间</a:t>
            </a:r>
            <a:r>
              <a:rPr lang="en-US" altLang="zh-CN" b="1" dirty="0">
                <a:effectLst>
                  <a:outerShdw blurRad="38100" dist="38100" dir="2700000" algn="tl">
                    <a:srgbClr val="C0C0C0"/>
                  </a:outerShdw>
                </a:effectLst>
              </a:rPr>
              <a:t>td</a:t>
            </a:r>
            <a:r>
              <a:rPr lang="zh-CN" altLang="en-US" b="1" dirty="0">
                <a:solidFill>
                  <a:srgbClr val="CC0000"/>
                </a:solidFill>
                <a:effectLst>
                  <a:outerShdw blurRad="38100" dist="38100" dir="2700000" algn="tl">
                    <a:srgbClr val="C0C0C0"/>
                  </a:outerShdw>
                </a:effectLst>
              </a:rPr>
              <a:t>：</a:t>
            </a:r>
            <a:r>
              <a:rPr lang="en-US" altLang="zh-CN" b="1" dirty="0">
                <a:solidFill>
                  <a:srgbClr val="006600"/>
                </a:solidFill>
                <a:effectLst>
                  <a:outerShdw blurRad="38100" dist="38100" dir="2700000" algn="tl">
                    <a:srgbClr val="C0C0C0"/>
                  </a:outerShdw>
                </a:effectLst>
              </a:rPr>
              <a:t>c(t)</a:t>
            </a:r>
            <a:r>
              <a:rPr lang="zh-CN" altLang="en-US" b="1" dirty="0">
                <a:solidFill>
                  <a:srgbClr val="006600"/>
                </a:solidFill>
                <a:effectLst>
                  <a:outerShdw blurRad="38100" dist="38100" dir="2700000" algn="tl">
                    <a:srgbClr val="C0C0C0"/>
                  </a:outerShdw>
                </a:effectLst>
              </a:rPr>
              <a:t>从</a:t>
            </a:r>
            <a:r>
              <a:rPr lang="en-US" altLang="zh-CN" b="1" dirty="0">
                <a:solidFill>
                  <a:srgbClr val="006600"/>
                </a:solidFill>
                <a:effectLst>
                  <a:outerShdw blurRad="38100" dist="38100" dir="2700000" algn="tl">
                    <a:srgbClr val="C0C0C0"/>
                  </a:outerShdw>
                </a:effectLst>
              </a:rPr>
              <a:t>0</a:t>
            </a:r>
            <a:r>
              <a:rPr lang="zh-CN" altLang="en-US" b="1" dirty="0">
                <a:solidFill>
                  <a:srgbClr val="006600"/>
                </a:solidFill>
                <a:effectLst>
                  <a:outerShdw blurRad="38100" dist="38100" dir="2700000" algn="tl">
                    <a:srgbClr val="C0C0C0"/>
                  </a:outerShdw>
                </a:effectLst>
              </a:rPr>
              <a:t>到</a:t>
            </a:r>
            <a:r>
              <a:rPr lang="en-US" altLang="zh-CN" b="1" dirty="0">
                <a:solidFill>
                  <a:srgbClr val="006600"/>
                </a:solidFill>
                <a:effectLst>
                  <a:outerShdw blurRad="38100" dist="38100" dir="2700000" algn="tl">
                    <a:srgbClr val="C0C0C0"/>
                  </a:outerShdw>
                </a:effectLst>
              </a:rPr>
              <a:t>0.5c(∞)</a:t>
            </a:r>
            <a:r>
              <a:rPr lang="zh-CN" altLang="en-US" b="1" dirty="0">
                <a:solidFill>
                  <a:srgbClr val="006600"/>
                </a:solidFill>
                <a:effectLst>
                  <a:outerShdw blurRad="38100" dist="38100" dir="2700000" algn="tl">
                    <a:srgbClr val="C0C0C0"/>
                  </a:outerShdw>
                </a:effectLst>
              </a:rPr>
              <a:t>的时间。</a:t>
            </a:r>
            <a:endParaRPr lang="en-US" altLang="zh-CN" b="1" dirty="0">
              <a:solidFill>
                <a:srgbClr val="006600"/>
              </a:solidFill>
              <a:effectLst>
                <a:outerShdw blurRad="38100" dist="38100" dir="2700000" algn="tl">
                  <a:srgbClr val="C0C0C0"/>
                </a:outerShdw>
              </a:effectLst>
            </a:endParaRPr>
          </a:p>
          <a:p>
            <a:pPr>
              <a:defRPr/>
            </a:pPr>
            <a:r>
              <a:rPr lang="zh-CN" altLang="en-US" b="1" dirty="0">
                <a:solidFill>
                  <a:srgbClr val="006600"/>
                </a:solidFill>
                <a:effectLst>
                  <a:outerShdw blurRad="38100" dist="38100" dir="2700000" algn="tl">
                    <a:srgbClr val="C0C0C0"/>
                  </a:outerShdw>
                </a:effectLst>
              </a:rPr>
              <a:t>上升时间和峰值时间评价系统的响应速度，超调量评价系统的阻尼程度，调节时间同时反映响应速度和阻尼程度的综合指标。</a:t>
            </a:r>
            <a:endParaRPr lang="en-US" altLang="zh-CN" b="1" dirty="0">
              <a:solidFill>
                <a:srgbClr val="006600"/>
              </a:solidFill>
              <a:effectLst>
                <a:outerShdw blurRad="38100" dist="38100" dir="2700000" algn="tl">
                  <a:srgbClr val="C0C0C0"/>
                </a:outerShdw>
              </a:effectLst>
            </a:endParaRPr>
          </a:p>
          <a:p>
            <a:pPr>
              <a:defRPr/>
            </a:pPr>
            <a:r>
              <a:rPr lang="zh-CN" altLang="en-US" b="1" dirty="0">
                <a:solidFill>
                  <a:srgbClr val="006600"/>
                </a:solidFill>
                <a:effectLst>
                  <a:outerShdw blurRad="38100" dist="38100" dir="2700000" algn="tl">
                    <a:srgbClr val="C0C0C0"/>
                  </a:outerShdw>
                </a:effectLst>
              </a:rPr>
              <a:t>上升时间：响应熊终值</a:t>
            </a:r>
            <a:r>
              <a:rPr lang="en-US" altLang="zh-CN" b="1" dirty="0">
                <a:solidFill>
                  <a:srgbClr val="006600"/>
                </a:solidFill>
                <a:effectLst>
                  <a:outerShdw blurRad="38100" dist="38100" dir="2700000" algn="tl">
                    <a:srgbClr val="C0C0C0"/>
                  </a:outerShdw>
                </a:effectLst>
              </a:rPr>
              <a:t>10%</a:t>
            </a:r>
            <a:r>
              <a:rPr lang="zh-CN" altLang="en-US" b="1" dirty="0">
                <a:solidFill>
                  <a:srgbClr val="006600"/>
                </a:solidFill>
                <a:effectLst>
                  <a:outerShdw blurRad="38100" dist="38100" dir="2700000" algn="tl">
                    <a:srgbClr val="C0C0C0"/>
                  </a:outerShdw>
                </a:effectLst>
              </a:rPr>
              <a:t>上升到终值</a:t>
            </a:r>
            <a:r>
              <a:rPr lang="en-US" altLang="zh-CN" b="1" dirty="0">
                <a:solidFill>
                  <a:srgbClr val="006600"/>
                </a:solidFill>
                <a:effectLst>
                  <a:outerShdw blurRad="38100" dist="38100" dir="2700000" algn="tl">
                    <a:srgbClr val="C0C0C0"/>
                  </a:outerShdw>
                </a:effectLst>
              </a:rPr>
              <a:t>90%</a:t>
            </a:r>
            <a:r>
              <a:rPr lang="zh-CN" altLang="en-US" b="1" dirty="0">
                <a:solidFill>
                  <a:srgbClr val="006600"/>
                </a:solidFill>
                <a:effectLst>
                  <a:outerShdw blurRad="38100" dist="38100" dir="2700000" algn="tl">
                    <a:srgbClr val="C0C0C0"/>
                  </a:outerShdw>
                </a:effectLst>
              </a:rPr>
              <a:t>所需的时间；对于振荡系统，响应从零第一次上升到终值所需的</a:t>
            </a:r>
            <a:r>
              <a:rPr lang="zh-CN" altLang="en-US" b="1">
                <a:solidFill>
                  <a:srgbClr val="006600"/>
                </a:solidFill>
                <a:effectLst>
                  <a:outerShdw blurRad="38100" dist="38100" dir="2700000" algn="tl">
                    <a:srgbClr val="C0C0C0"/>
                  </a:outerShdw>
                </a:effectLst>
              </a:rPr>
              <a:t>时间。上升时间越短，响应速度越快。</a:t>
            </a:r>
            <a:endParaRPr lang="en-US" altLang="zh-CN" b="1" dirty="0">
              <a:solidFill>
                <a:srgbClr val="006600"/>
              </a:solidFill>
              <a:effectLst>
                <a:outerShdw blurRad="38100" dist="38100" dir="2700000" algn="tl">
                  <a:srgbClr val="C0C0C0"/>
                </a:outerShdw>
              </a:effectLst>
            </a:endParaRPr>
          </a:p>
          <a:p>
            <a:pPr>
              <a:defRPr/>
            </a:pPr>
            <a:r>
              <a:rPr lang="zh-CN" altLang="en-US" b="1" dirty="0">
                <a:solidFill>
                  <a:srgbClr val="006600"/>
                </a:solidFill>
                <a:effectLst>
                  <a:outerShdw blurRad="38100" dist="38100" dir="2700000" algn="tl">
                    <a:srgbClr val="C0C0C0"/>
                  </a:outerShdw>
                </a:effectLst>
              </a:rPr>
              <a:t>峰值时间：响应超过其终值到达第一个峰值所需的时间。</a:t>
            </a:r>
            <a:endParaRPr lang="en-US" altLang="zh-CN" b="1" dirty="0">
              <a:solidFill>
                <a:srgbClr val="006600"/>
              </a:solidFill>
              <a:effectLst>
                <a:outerShdw blurRad="38100" dist="38100" dir="2700000" algn="tl">
                  <a:srgbClr val="C0C0C0"/>
                </a:outerShdw>
              </a:effectLst>
            </a:endParaRPr>
          </a:p>
          <a:p>
            <a:pPr>
              <a:defRPr/>
            </a:pPr>
            <a:r>
              <a:rPr lang="zh-CN" altLang="en-US" b="1" dirty="0">
                <a:solidFill>
                  <a:srgbClr val="006600"/>
                </a:solidFill>
                <a:effectLst>
                  <a:outerShdw blurRad="38100" dist="38100" dir="2700000" algn="tl">
                    <a:srgbClr val="C0C0C0"/>
                  </a:outerShdw>
                </a:effectLst>
              </a:rPr>
              <a:t>调节时间：响应到达并保持在终值内所需的最短时间</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7E5893F0-761B-4CFD-B00E-242DDFD10CEB}"/>
              </a:ext>
            </a:extLst>
          </p:cNvPr>
          <p:cNvSpPr>
            <a:spLocks noGrp="1" noRot="1" noChangeAspect="1" noChangeArrowheads="1" noTextEdit="1"/>
          </p:cNvSpPr>
          <p:nvPr>
            <p:ph type="sldImg"/>
          </p:nvPr>
        </p:nvSpPr>
        <p:spPr>
          <a:ln/>
        </p:spPr>
      </p:sp>
      <p:sp>
        <p:nvSpPr>
          <p:cNvPr id="144387" name="Rectangle 3">
            <a:extLst>
              <a:ext uri="{FF2B5EF4-FFF2-40B4-BE49-F238E27FC236}">
                <a16:creationId xmlns:a16="http://schemas.microsoft.com/office/drawing/2014/main" id="{03D73376-5D07-4CE3-BFA6-3E5D0FC54620}"/>
              </a:ext>
            </a:extLst>
          </p:cNvPr>
          <p:cNvSpPr>
            <a:spLocks noGrp="1" noChangeArrowheads="1"/>
          </p:cNvSpPr>
          <p:nvPr>
            <p:ph type="body" idx="1"/>
          </p:nvPr>
        </p:nvSpPr>
        <p:spPr/>
        <p:txBody>
          <a:bodyPr/>
          <a:lstStyle/>
          <a:p>
            <a:pPr eaLnBrk="1" hangingPunct="1">
              <a:lnSpc>
                <a:spcPct val="120000"/>
              </a:lnSpc>
              <a:buClr>
                <a:schemeClr val="hlink"/>
              </a:buClr>
              <a:buFont typeface="Wingdings" pitchFamily="2" charset="2"/>
              <a:buChar char="p"/>
              <a:defRPr/>
            </a:pPr>
            <a:r>
              <a:rPr kumimoji="0" lang="zh-CN" altLang="en-US" b="1">
                <a:effectLst>
                  <a:outerShdw blurRad="38100" dist="38100" dir="2700000" algn="tl">
                    <a:srgbClr val="C0C0C0"/>
                  </a:outerShdw>
                </a:effectLst>
              </a:rPr>
              <a:t>一阶系统响应的特点：</a:t>
            </a:r>
          </a:p>
          <a:p>
            <a:pPr>
              <a:defRPr/>
            </a:pP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F3A9BE9F-C6F7-423A-8014-406E3BF7D25D}"/>
              </a:ext>
            </a:extLst>
          </p:cNvPr>
          <p:cNvSpPr>
            <a:spLocks noGrp="1" noRot="1" noChangeAspect="1" noChangeArrowheads="1" noTextEdit="1"/>
          </p:cNvSpPr>
          <p:nvPr>
            <p:ph type="sldImg"/>
          </p:nvPr>
        </p:nvSpPr>
        <p:spPr>
          <a:ln/>
        </p:spPr>
      </p:sp>
      <p:sp>
        <p:nvSpPr>
          <p:cNvPr id="45059" name="Rectangle 3">
            <a:extLst>
              <a:ext uri="{FF2B5EF4-FFF2-40B4-BE49-F238E27FC236}">
                <a16:creationId xmlns:a16="http://schemas.microsoft.com/office/drawing/2014/main" id="{F0DB5547-25D0-4548-B049-4998BB651A1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120000"/>
              </a:lnSpc>
            </a:pPr>
            <a:r>
              <a:rPr kumimoji="0" lang="zh-CN" altLang="en-US" b="1"/>
              <a:t>一阶系统的脉冲响应为一单调下降的指数曲线，若定义该指数曲线衰减到其城市的</a:t>
            </a:r>
            <a:r>
              <a:rPr kumimoji="0" lang="en-US" altLang="zh-CN" b="1"/>
              <a:t>5%</a:t>
            </a:r>
            <a:r>
              <a:rPr kumimoji="0" lang="zh-CN" altLang="en-US" b="1"/>
              <a:t>所需时间为脉冲响应调节时间，则仍为</a:t>
            </a:r>
            <a:r>
              <a:rPr kumimoji="0" lang="en-US" altLang="zh-CN" b="1"/>
              <a:t>t=3T</a:t>
            </a:r>
            <a:r>
              <a:rPr kumimoji="0" lang="zh-CN" altLang="en-US" b="1"/>
              <a:t>。故系统的惯性越小，响应过程的快速性越好。</a:t>
            </a:r>
            <a:endParaRPr kumimoji="0" lang="en-US" altLang="zh-CN" b="1"/>
          </a:p>
          <a:p>
            <a:pPr eaLnBrk="1" hangingPunct="1">
              <a:lnSpc>
                <a:spcPct val="120000"/>
              </a:lnSpc>
            </a:pPr>
            <a:r>
              <a:rPr kumimoji="0" lang="zh-CN" altLang="en-US" b="1"/>
              <a:t>系统输出量的拉氏变换与系统的闭环传函相同，这时输出称为脉冲（冲激）响应函数，以</a:t>
            </a:r>
            <a:r>
              <a:rPr kumimoji="0" lang="en-US" altLang="zh-CN" b="1" i="1"/>
              <a:t>h</a:t>
            </a:r>
            <a:r>
              <a:rPr kumimoji="0" lang="en-US" altLang="zh-CN" b="1"/>
              <a:t>(</a:t>
            </a:r>
            <a:r>
              <a:rPr kumimoji="0" lang="en-US" altLang="zh-CN" b="1" i="1"/>
              <a:t>t</a:t>
            </a:r>
            <a:r>
              <a:rPr kumimoji="0" lang="en-US" altLang="zh-CN" b="1"/>
              <a:t>)</a:t>
            </a:r>
            <a:r>
              <a:rPr kumimoji="0" lang="zh-CN" altLang="en-US" b="1"/>
              <a:t>标志。</a:t>
            </a:r>
          </a:p>
          <a:p>
            <a:pPr eaLnBrk="1" hangingPunct="1">
              <a:lnSpc>
                <a:spcPct val="120000"/>
              </a:lnSpc>
            </a:pPr>
            <a:endParaRPr kumimoji="0" lang="zh-CN" altLang="en-US" b="1"/>
          </a:p>
          <a:p>
            <a:pPr eaLnBrk="1" hangingPunct="1">
              <a:lnSpc>
                <a:spcPct val="120000"/>
              </a:lnSpc>
            </a:pPr>
            <a:r>
              <a:rPr kumimoji="0" lang="zh-CN" altLang="en-US" b="1"/>
              <a:t>研究线性定常系统的时间响应，不必对每种输入信号形式进行测定，往往只取其中一种典型形式进行研究。</a:t>
            </a:r>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DAB8B472-94EB-40C6-8B1D-967E501BC2C4}"/>
              </a:ext>
            </a:extLst>
          </p:cNvPr>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Arial Narrow" panose="020B0606020202030204" pitchFamily="34" charset="0"/>
                <a:ea typeface="宋体" panose="02010600030101010101" pitchFamily="2" charset="-122"/>
              </a:defRPr>
            </a:lvl2pPr>
            <a:lvl3pPr marL="1143000" indent="-228600">
              <a:spcBef>
                <a:spcPct val="30000"/>
              </a:spcBef>
              <a:defRPr kumimoji="1" sz="1200">
                <a:solidFill>
                  <a:schemeClr val="tx1"/>
                </a:solidFill>
                <a:latin typeface="Arial Narrow" panose="020B0606020202030204" pitchFamily="34" charset="0"/>
                <a:ea typeface="宋体" panose="02010600030101010101" pitchFamily="2" charset="-122"/>
              </a:defRPr>
            </a:lvl3pPr>
            <a:lvl4pPr marL="1600200" indent="-228600">
              <a:spcBef>
                <a:spcPct val="30000"/>
              </a:spcBef>
              <a:defRPr kumimoji="1" sz="1200">
                <a:solidFill>
                  <a:schemeClr val="tx1"/>
                </a:solidFill>
                <a:latin typeface="Arial Narrow" panose="020B0606020202030204" pitchFamily="34" charset="0"/>
                <a:ea typeface="宋体" panose="02010600030101010101" pitchFamily="2" charset="-122"/>
              </a:defRPr>
            </a:lvl4pPr>
            <a:lvl5pPr marL="2057400" indent="-228600">
              <a:spcBef>
                <a:spcPct val="30000"/>
              </a:spcBef>
              <a:defRPr kumimoji="1" sz="1200">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Narrow" panose="020B0606020202030204" pitchFamily="34" charset="0"/>
                <a:ea typeface="宋体" panose="02010600030101010101" pitchFamily="2" charset="-122"/>
              </a:defRPr>
            </a:lvl9pPr>
          </a:lstStyle>
          <a:p>
            <a:pPr algn="r" eaLnBrk="1" hangingPunct="1"/>
            <a:fld id="{892D997D-57F7-48CE-8245-2646D9610877}" type="slidenum">
              <a:rPr kumimoji="0" lang="en-US" altLang="zh-CN">
                <a:latin typeface="Arial" panose="020B0604020202020204" pitchFamily="34" charset="0"/>
              </a:rPr>
              <a:pPr algn="r" eaLnBrk="1" hangingPunct="1"/>
              <a:t>2</a:t>
            </a:fld>
            <a:endParaRPr kumimoji="0" lang="en-US" altLang="zh-CN">
              <a:latin typeface="Arial" panose="020B0604020202020204" pitchFamily="34" charset="0"/>
            </a:endParaRPr>
          </a:p>
        </p:txBody>
      </p:sp>
      <p:sp>
        <p:nvSpPr>
          <p:cNvPr id="8195" name="Rectangle 2">
            <a:extLst>
              <a:ext uri="{FF2B5EF4-FFF2-40B4-BE49-F238E27FC236}">
                <a16:creationId xmlns:a16="http://schemas.microsoft.com/office/drawing/2014/main" id="{C879DE75-ADC4-44C0-B142-DF46775C9F9F}"/>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33E81263-3ED9-4C76-B9EF-DE1F563F71D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130000"/>
              </a:lnSpc>
              <a:spcBef>
                <a:spcPct val="20000"/>
              </a:spcBef>
              <a:buClr>
                <a:srgbClr val="FF3300"/>
              </a:buClr>
              <a:buFont typeface="Wingdings" panose="05000000000000000000" pitchFamily="2" charset="2"/>
              <a:buNone/>
            </a:pP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5A788E53-0228-46A3-81BE-AC42271F7324}"/>
              </a:ext>
            </a:extLst>
          </p:cNvPr>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Arial Narrow" panose="020B0606020202030204" pitchFamily="34" charset="0"/>
                <a:ea typeface="宋体" panose="02010600030101010101" pitchFamily="2" charset="-122"/>
              </a:defRPr>
            </a:lvl2pPr>
            <a:lvl3pPr marL="1143000" indent="-228600">
              <a:spcBef>
                <a:spcPct val="30000"/>
              </a:spcBef>
              <a:defRPr kumimoji="1" sz="1200">
                <a:solidFill>
                  <a:schemeClr val="tx1"/>
                </a:solidFill>
                <a:latin typeface="Arial Narrow" panose="020B0606020202030204" pitchFamily="34" charset="0"/>
                <a:ea typeface="宋体" panose="02010600030101010101" pitchFamily="2" charset="-122"/>
              </a:defRPr>
            </a:lvl3pPr>
            <a:lvl4pPr marL="1600200" indent="-228600">
              <a:spcBef>
                <a:spcPct val="30000"/>
              </a:spcBef>
              <a:defRPr kumimoji="1" sz="1200">
                <a:solidFill>
                  <a:schemeClr val="tx1"/>
                </a:solidFill>
                <a:latin typeface="Arial Narrow" panose="020B0606020202030204" pitchFamily="34" charset="0"/>
                <a:ea typeface="宋体" panose="02010600030101010101" pitchFamily="2" charset="-122"/>
              </a:defRPr>
            </a:lvl4pPr>
            <a:lvl5pPr marL="2057400" indent="-228600">
              <a:spcBef>
                <a:spcPct val="30000"/>
              </a:spcBef>
              <a:defRPr kumimoji="1" sz="1200">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Narrow" panose="020B0606020202030204" pitchFamily="34" charset="0"/>
                <a:ea typeface="宋体" panose="02010600030101010101" pitchFamily="2" charset="-122"/>
              </a:defRPr>
            </a:lvl9pPr>
          </a:lstStyle>
          <a:p>
            <a:pPr algn="r" eaLnBrk="1" hangingPunct="1"/>
            <a:fld id="{7BF4B014-2FF4-4877-98AA-BF8659BDAC26}" type="slidenum">
              <a:rPr kumimoji="0" lang="en-US" altLang="zh-CN">
                <a:latin typeface="Arial" panose="020B0604020202020204" pitchFamily="34" charset="0"/>
              </a:rPr>
              <a:pPr algn="r" eaLnBrk="1" hangingPunct="1"/>
              <a:t>3</a:t>
            </a:fld>
            <a:endParaRPr kumimoji="0" lang="en-US" altLang="zh-CN">
              <a:latin typeface="Arial" panose="020B0604020202020204" pitchFamily="34" charset="0"/>
            </a:endParaRPr>
          </a:p>
        </p:txBody>
      </p:sp>
      <p:sp>
        <p:nvSpPr>
          <p:cNvPr id="10243" name="Rectangle 2">
            <a:extLst>
              <a:ext uri="{FF2B5EF4-FFF2-40B4-BE49-F238E27FC236}">
                <a16:creationId xmlns:a16="http://schemas.microsoft.com/office/drawing/2014/main" id="{35EE6335-0449-4B82-A368-728BFE3570F9}"/>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AB8EDDEF-4C3C-4B4B-816C-A3C713327AF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57D91447-6C8D-470F-8E88-7CEA9AAF2624}"/>
              </a:ext>
            </a:extLst>
          </p:cNvPr>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Arial Narrow" panose="020B0606020202030204" pitchFamily="34" charset="0"/>
                <a:ea typeface="宋体" panose="02010600030101010101" pitchFamily="2" charset="-122"/>
              </a:defRPr>
            </a:lvl2pPr>
            <a:lvl3pPr marL="1143000" indent="-228600">
              <a:spcBef>
                <a:spcPct val="30000"/>
              </a:spcBef>
              <a:defRPr kumimoji="1" sz="1200">
                <a:solidFill>
                  <a:schemeClr val="tx1"/>
                </a:solidFill>
                <a:latin typeface="Arial Narrow" panose="020B0606020202030204" pitchFamily="34" charset="0"/>
                <a:ea typeface="宋体" panose="02010600030101010101" pitchFamily="2" charset="-122"/>
              </a:defRPr>
            </a:lvl3pPr>
            <a:lvl4pPr marL="1600200" indent="-228600">
              <a:spcBef>
                <a:spcPct val="30000"/>
              </a:spcBef>
              <a:defRPr kumimoji="1" sz="1200">
                <a:solidFill>
                  <a:schemeClr val="tx1"/>
                </a:solidFill>
                <a:latin typeface="Arial Narrow" panose="020B0606020202030204" pitchFamily="34" charset="0"/>
                <a:ea typeface="宋体" panose="02010600030101010101" pitchFamily="2" charset="-122"/>
              </a:defRPr>
            </a:lvl4pPr>
            <a:lvl5pPr marL="2057400" indent="-228600">
              <a:spcBef>
                <a:spcPct val="30000"/>
              </a:spcBef>
              <a:defRPr kumimoji="1" sz="1200">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Narrow" panose="020B0606020202030204" pitchFamily="34" charset="0"/>
                <a:ea typeface="宋体" panose="02010600030101010101" pitchFamily="2" charset="-122"/>
              </a:defRPr>
            </a:lvl9pPr>
          </a:lstStyle>
          <a:p>
            <a:pPr algn="r" eaLnBrk="1" hangingPunct="1"/>
            <a:fld id="{B0FD60C0-0DD4-438A-BB5A-05FD2C37A9EA}" type="slidenum">
              <a:rPr kumimoji="0" lang="en-US" altLang="zh-CN">
                <a:latin typeface="Arial" panose="020B0604020202020204" pitchFamily="34" charset="0"/>
              </a:rPr>
              <a:pPr algn="r" eaLnBrk="1" hangingPunct="1"/>
              <a:t>4</a:t>
            </a:fld>
            <a:endParaRPr kumimoji="0" lang="en-US" altLang="zh-CN">
              <a:latin typeface="Arial" panose="020B0604020202020204" pitchFamily="34" charset="0"/>
            </a:endParaRPr>
          </a:p>
        </p:txBody>
      </p:sp>
      <p:sp>
        <p:nvSpPr>
          <p:cNvPr id="12291" name="Rectangle 2">
            <a:extLst>
              <a:ext uri="{FF2B5EF4-FFF2-40B4-BE49-F238E27FC236}">
                <a16:creationId xmlns:a16="http://schemas.microsoft.com/office/drawing/2014/main" id="{A74E74F7-DDDD-42FF-AE44-116A1C2DEF7E}"/>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E849EA97-7EC8-4665-8EEF-7EDB5E00E20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140000"/>
              </a:lnSpc>
              <a:buFont typeface="Wingdings" panose="05000000000000000000" pitchFamily="2" charset="2"/>
              <a:buChar char="Ø"/>
            </a:pPr>
            <a:r>
              <a:rPr lang="zh-CN" altLang="en-US" b="1">
                <a:solidFill>
                  <a:srgbClr val="FF0000"/>
                </a:solidFill>
              </a:rPr>
              <a:t>控制系统性能的评价分为动态性能指标和稳态性能指标，</a:t>
            </a:r>
            <a:endParaRPr lang="en-US" altLang="zh-CN" b="1">
              <a:solidFill>
                <a:srgbClr val="FF0000"/>
              </a:solidFill>
            </a:endParaRPr>
          </a:p>
          <a:p>
            <a:pPr eaLnBrk="1" hangingPunct="1">
              <a:lnSpc>
                <a:spcPct val="140000"/>
              </a:lnSpc>
              <a:buFont typeface="Wingdings" panose="05000000000000000000" pitchFamily="2" charset="2"/>
              <a:buChar char="Ø"/>
            </a:pPr>
            <a:r>
              <a:rPr lang="zh-CN" altLang="en-US" b="1">
                <a:solidFill>
                  <a:srgbClr val="FF0000"/>
                </a:solidFill>
              </a:rPr>
              <a:t>为了求解系统的时间响应，必须了解输入信号（即外作用）的解析表达式。</a:t>
            </a:r>
            <a:endParaRPr lang="en-US" altLang="zh-CN" b="1">
              <a:solidFill>
                <a:srgbClr val="FF0000"/>
              </a:solidFill>
            </a:endParaRPr>
          </a:p>
          <a:p>
            <a:pPr eaLnBrk="1" hangingPunct="1">
              <a:lnSpc>
                <a:spcPct val="140000"/>
              </a:lnSpc>
              <a:buFont typeface="Wingdings" panose="05000000000000000000" pitchFamily="2" charset="2"/>
              <a:buChar char="Ø"/>
            </a:pPr>
            <a:r>
              <a:rPr lang="zh-CN" altLang="en-US" b="1">
                <a:solidFill>
                  <a:srgbClr val="FF0000"/>
                </a:solidFill>
              </a:rPr>
              <a:t>然而，在一般情况下，控制系统的外加输入信号具有随机性而无法确定，因此需要选择若干典型输入信号。</a:t>
            </a:r>
            <a:endParaRPr lang="en-US" altLang="zh-CN" b="1">
              <a:solidFill>
                <a:srgbClr val="FF0000"/>
              </a:solidFill>
            </a:endParaRPr>
          </a:p>
          <a:p>
            <a:pPr eaLnBrk="1" hangingPunct="1">
              <a:lnSpc>
                <a:spcPct val="140000"/>
              </a:lnSpc>
              <a:buFont typeface="Wingdings" panose="05000000000000000000" pitchFamily="2" charset="2"/>
              <a:buChar char="Ø"/>
            </a:pPr>
            <a:r>
              <a:rPr lang="zh-CN" altLang="en-US" b="1">
                <a:solidFill>
                  <a:srgbClr val="FF0000"/>
                </a:solidFill>
              </a:rPr>
              <a:t>动态性能</a:t>
            </a:r>
            <a:r>
              <a:rPr lang="zh-CN" altLang="en-US" b="1">
                <a:solidFill>
                  <a:srgbClr val="000000"/>
                </a:solidFill>
              </a:rPr>
              <a:t>需要通过其对</a:t>
            </a:r>
            <a:r>
              <a:rPr lang="zh-CN" altLang="en-US" b="1">
                <a:solidFill>
                  <a:schemeClr val="hlink"/>
                </a:solidFill>
              </a:rPr>
              <a:t>输入信号</a:t>
            </a:r>
            <a:r>
              <a:rPr lang="zh-CN" altLang="en-US" b="1">
                <a:solidFill>
                  <a:srgbClr val="000000"/>
                </a:solidFill>
              </a:rPr>
              <a:t>的响应过程来评价。因此在分析和设计控制系统时，需要一个对系统的性能进行比较的基准</a:t>
            </a:r>
            <a:r>
              <a:rPr lang="en-US" altLang="zh-CN" b="1">
                <a:solidFill>
                  <a:srgbClr val="000000"/>
                </a:solidFill>
              </a:rPr>
              <a:t>---</a:t>
            </a:r>
            <a:r>
              <a:rPr lang="zh-CN" altLang="en-US" b="1">
                <a:solidFill>
                  <a:srgbClr val="FF0000"/>
                </a:solidFill>
              </a:rPr>
              <a:t>典型输入信号</a:t>
            </a:r>
            <a:r>
              <a:rPr lang="zh-CN" altLang="en-US" b="1">
                <a:solidFill>
                  <a:srgbClr val="000000"/>
                </a:solidFill>
              </a:rPr>
              <a:t>。</a:t>
            </a:r>
          </a:p>
          <a:p>
            <a:pPr eaLnBrk="1" hangingPunct="1"/>
            <a:r>
              <a:rPr lang="zh-CN" altLang="en-US" b="1">
                <a:latin typeface="黑体" panose="02010609060101010101" pitchFamily="49" charset="-122"/>
                <a:ea typeface="黑体" panose="02010609060101010101" pitchFamily="49" charset="-122"/>
              </a:rPr>
              <a:t>一般认为</a:t>
            </a:r>
            <a:r>
              <a:rPr lang="zh-CN" altLang="en-US" b="1">
                <a:solidFill>
                  <a:srgbClr val="FF0000"/>
                </a:solidFill>
                <a:latin typeface="黑体" panose="02010609060101010101" pitchFamily="49" charset="-122"/>
                <a:ea typeface="黑体" panose="02010609060101010101" pitchFamily="49" charset="-122"/>
              </a:rPr>
              <a:t>阶跃输入</a:t>
            </a:r>
            <a:r>
              <a:rPr lang="zh-CN" altLang="en-US" b="1">
                <a:latin typeface="黑体" panose="02010609060101010101" pitchFamily="49" charset="-122"/>
                <a:ea typeface="黑体" panose="02010609060101010101" pitchFamily="49" charset="-122"/>
              </a:rPr>
              <a:t>对系统来说是最严峻的工作状态，如果系统在阶跃函数作用下能满足</a:t>
            </a:r>
            <a:r>
              <a:rPr lang="zh-CN" altLang="en-US" b="1">
                <a:solidFill>
                  <a:srgbClr val="FF0000"/>
                </a:solidFill>
                <a:latin typeface="黑体" panose="02010609060101010101" pitchFamily="49" charset="-122"/>
                <a:ea typeface="黑体" panose="02010609060101010101" pitchFamily="49" charset="-122"/>
              </a:rPr>
              <a:t>动态性能</a:t>
            </a:r>
            <a:r>
              <a:rPr lang="zh-CN" altLang="en-US" b="1">
                <a:latin typeface="黑体" panose="02010609060101010101" pitchFamily="49" charset="-122"/>
                <a:ea typeface="黑体" panose="02010609060101010101" pitchFamily="49" charset="-122"/>
              </a:rPr>
              <a:t>要求，那么其他都可以。</a:t>
            </a:r>
          </a:p>
          <a:p>
            <a:pPr eaLnBrk="1" hangingPunct="1"/>
            <a:r>
              <a:rPr lang="zh-CN" altLang="en-US"/>
              <a:t>对于一个稳定的控制系统，其输出响应含有瞬态分量和暂态分量</a:t>
            </a:r>
            <a:endParaRPr lang="en-US" altLang="zh-CN"/>
          </a:p>
          <a:p>
            <a:pPr eaLnBrk="1" hangingPunct="1"/>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29591C1E-964E-4D7D-B881-B3BA0433C485}"/>
              </a:ext>
            </a:extLst>
          </p:cNvPr>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Arial Narrow" panose="020B0606020202030204" pitchFamily="34" charset="0"/>
                <a:ea typeface="宋体" panose="02010600030101010101" pitchFamily="2" charset="-122"/>
              </a:defRPr>
            </a:lvl2pPr>
            <a:lvl3pPr marL="1143000" indent="-228600">
              <a:spcBef>
                <a:spcPct val="30000"/>
              </a:spcBef>
              <a:defRPr kumimoji="1" sz="1200">
                <a:solidFill>
                  <a:schemeClr val="tx1"/>
                </a:solidFill>
                <a:latin typeface="Arial Narrow" panose="020B0606020202030204" pitchFamily="34" charset="0"/>
                <a:ea typeface="宋体" panose="02010600030101010101" pitchFamily="2" charset="-122"/>
              </a:defRPr>
            </a:lvl3pPr>
            <a:lvl4pPr marL="1600200" indent="-228600">
              <a:spcBef>
                <a:spcPct val="30000"/>
              </a:spcBef>
              <a:defRPr kumimoji="1" sz="1200">
                <a:solidFill>
                  <a:schemeClr val="tx1"/>
                </a:solidFill>
                <a:latin typeface="Arial Narrow" panose="020B0606020202030204" pitchFamily="34" charset="0"/>
                <a:ea typeface="宋体" panose="02010600030101010101" pitchFamily="2" charset="-122"/>
              </a:defRPr>
            </a:lvl4pPr>
            <a:lvl5pPr marL="2057400" indent="-228600">
              <a:spcBef>
                <a:spcPct val="30000"/>
              </a:spcBef>
              <a:defRPr kumimoji="1" sz="1200">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Narrow" panose="020B0606020202030204" pitchFamily="34" charset="0"/>
                <a:ea typeface="宋体" panose="02010600030101010101" pitchFamily="2" charset="-122"/>
              </a:defRPr>
            </a:lvl9pPr>
          </a:lstStyle>
          <a:p>
            <a:pPr algn="r" eaLnBrk="1" hangingPunct="1"/>
            <a:fld id="{FD2D598C-FB92-4B2A-8D82-E305DAACD6A2}" type="slidenum">
              <a:rPr kumimoji="0" lang="en-US" altLang="zh-CN">
                <a:latin typeface="Arial" panose="020B0604020202020204" pitchFamily="34" charset="0"/>
              </a:rPr>
              <a:pPr algn="r" eaLnBrk="1" hangingPunct="1"/>
              <a:t>5</a:t>
            </a:fld>
            <a:endParaRPr kumimoji="0" lang="en-US" altLang="zh-CN">
              <a:latin typeface="Arial" panose="020B0604020202020204" pitchFamily="34" charset="0"/>
            </a:endParaRPr>
          </a:p>
        </p:txBody>
      </p:sp>
      <p:sp>
        <p:nvSpPr>
          <p:cNvPr id="14339" name="Rectangle 2">
            <a:extLst>
              <a:ext uri="{FF2B5EF4-FFF2-40B4-BE49-F238E27FC236}">
                <a16:creationId xmlns:a16="http://schemas.microsoft.com/office/drawing/2014/main" id="{98E6092A-69BC-4A9F-AB3D-5522D844051D}"/>
              </a:ext>
            </a:extLst>
          </p:cNvPr>
          <p:cNvSpPr>
            <a:spLocks noGrp="1" noRot="1" noChangeAspect="1" noChangeArrowheads="1" noTextEdit="1"/>
          </p:cNvSpPr>
          <p:nvPr>
            <p:ph type="sldImg"/>
          </p:nvPr>
        </p:nvSpPr>
        <p:spPr>
          <a:ln/>
        </p:spPr>
      </p:sp>
      <p:sp>
        <p:nvSpPr>
          <p:cNvPr id="14340" name="Rectangle 3">
            <a:extLst>
              <a:ext uri="{FF2B5EF4-FFF2-40B4-BE49-F238E27FC236}">
                <a16:creationId xmlns:a16="http://schemas.microsoft.com/office/drawing/2014/main" id="{9828F048-77A4-400C-8895-16CFE48826F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a:t>室温系统或水位调节系统，其输入信号为要求的室温或水位高度，这是设计者熟知的。</a:t>
            </a:r>
            <a:endParaRPr lang="en-US" altLang="zh-CN"/>
          </a:p>
          <a:p>
            <a:pPr eaLnBrk="1" hangingPunct="1"/>
            <a:r>
              <a:rPr lang="zh-CN" altLang="en-US"/>
              <a:t>为了便于进行分析和设计，同时也为了便于对各种控制系统的性能进行比较，我们需要假定一些基本的输入函数形式，称之为典型输入信号。</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E4888FDD-018A-4191-A978-8DBA2AF62BE1}"/>
              </a:ext>
            </a:extLst>
          </p:cNvPr>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Arial Narrow" panose="020B0606020202030204" pitchFamily="34" charset="0"/>
                <a:ea typeface="宋体" panose="02010600030101010101" pitchFamily="2" charset="-122"/>
              </a:defRPr>
            </a:lvl2pPr>
            <a:lvl3pPr marL="1143000" indent="-228600">
              <a:spcBef>
                <a:spcPct val="30000"/>
              </a:spcBef>
              <a:defRPr kumimoji="1" sz="1200">
                <a:solidFill>
                  <a:schemeClr val="tx1"/>
                </a:solidFill>
                <a:latin typeface="Arial Narrow" panose="020B0606020202030204" pitchFamily="34" charset="0"/>
                <a:ea typeface="宋体" panose="02010600030101010101" pitchFamily="2" charset="-122"/>
              </a:defRPr>
            </a:lvl3pPr>
            <a:lvl4pPr marL="1600200" indent="-228600">
              <a:spcBef>
                <a:spcPct val="30000"/>
              </a:spcBef>
              <a:defRPr kumimoji="1" sz="1200">
                <a:solidFill>
                  <a:schemeClr val="tx1"/>
                </a:solidFill>
                <a:latin typeface="Arial Narrow" panose="020B0606020202030204" pitchFamily="34" charset="0"/>
                <a:ea typeface="宋体" panose="02010600030101010101" pitchFamily="2" charset="-122"/>
              </a:defRPr>
            </a:lvl4pPr>
            <a:lvl5pPr marL="2057400" indent="-228600">
              <a:spcBef>
                <a:spcPct val="30000"/>
              </a:spcBef>
              <a:defRPr kumimoji="1" sz="1200">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Narrow" panose="020B0606020202030204" pitchFamily="34" charset="0"/>
                <a:ea typeface="宋体" panose="02010600030101010101" pitchFamily="2" charset="-122"/>
              </a:defRPr>
            </a:lvl9pPr>
          </a:lstStyle>
          <a:p>
            <a:pPr algn="r" eaLnBrk="1" hangingPunct="1"/>
            <a:fld id="{5467B2B2-5A06-41DA-9C62-9DD51F41AB81}" type="slidenum">
              <a:rPr kumimoji="0" lang="en-US" altLang="zh-CN">
                <a:latin typeface="Arial" panose="020B0604020202020204" pitchFamily="34" charset="0"/>
              </a:rPr>
              <a:pPr algn="r" eaLnBrk="1" hangingPunct="1"/>
              <a:t>6</a:t>
            </a:fld>
            <a:endParaRPr kumimoji="0" lang="en-US" altLang="zh-CN">
              <a:latin typeface="Arial" panose="020B0604020202020204" pitchFamily="34" charset="0"/>
            </a:endParaRPr>
          </a:p>
        </p:txBody>
      </p:sp>
      <p:sp>
        <p:nvSpPr>
          <p:cNvPr id="16387" name="Rectangle 2">
            <a:extLst>
              <a:ext uri="{FF2B5EF4-FFF2-40B4-BE49-F238E27FC236}">
                <a16:creationId xmlns:a16="http://schemas.microsoft.com/office/drawing/2014/main" id="{956DBB20-CF34-42DF-B740-8D1F20EDF6C5}"/>
              </a:ext>
            </a:extLst>
          </p:cNvPr>
          <p:cNvSpPr>
            <a:spLocks noGrp="1" noRot="1" noChangeAspect="1" noChangeArrowheads="1" noTextEdit="1"/>
          </p:cNvSpPr>
          <p:nvPr>
            <p:ph type="sldImg"/>
          </p:nvPr>
        </p:nvSpPr>
        <p:spPr>
          <a:ln/>
        </p:spPr>
      </p:sp>
      <p:sp>
        <p:nvSpPr>
          <p:cNvPr id="16388" name="Rectangle 3">
            <a:extLst>
              <a:ext uri="{FF2B5EF4-FFF2-40B4-BE49-F238E27FC236}">
                <a16:creationId xmlns:a16="http://schemas.microsoft.com/office/drawing/2014/main" id="{A75793C9-AA4B-4C14-8AD6-D5127CB4E27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79A320D4-87C5-41FE-A06E-09A1F6E8936A}"/>
              </a:ext>
            </a:extLst>
          </p:cNvPr>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Arial Narrow" panose="020B0606020202030204" pitchFamily="34" charset="0"/>
                <a:ea typeface="宋体" panose="02010600030101010101" pitchFamily="2" charset="-122"/>
              </a:defRPr>
            </a:lvl2pPr>
            <a:lvl3pPr marL="1143000" indent="-228600">
              <a:spcBef>
                <a:spcPct val="30000"/>
              </a:spcBef>
              <a:defRPr kumimoji="1" sz="1200">
                <a:solidFill>
                  <a:schemeClr val="tx1"/>
                </a:solidFill>
                <a:latin typeface="Arial Narrow" panose="020B0606020202030204" pitchFamily="34" charset="0"/>
                <a:ea typeface="宋体" panose="02010600030101010101" pitchFamily="2" charset="-122"/>
              </a:defRPr>
            </a:lvl3pPr>
            <a:lvl4pPr marL="1600200" indent="-228600">
              <a:spcBef>
                <a:spcPct val="30000"/>
              </a:spcBef>
              <a:defRPr kumimoji="1" sz="1200">
                <a:solidFill>
                  <a:schemeClr val="tx1"/>
                </a:solidFill>
                <a:latin typeface="Arial Narrow" panose="020B0606020202030204" pitchFamily="34" charset="0"/>
                <a:ea typeface="宋体" panose="02010600030101010101" pitchFamily="2" charset="-122"/>
              </a:defRPr>
            </a:lvl4pPr>
            <a:lvl5pPr marL="2057400" indent="-228600">
              <a:spcBef>
                <a:spcPct val="30000"/>
              </a:spcBef>
              <a:defRPr kumimoji="1" sz="1200">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Narrow" panose="020B0606020202030204" pitchFamily="34" charset="0"/>
                <a:ea typeface="宋体" panose="02010600030101010101" pitchFamily="2" charset="-122"/>
              </a:defRPr>
            </a:lvl9pPr>
          </a:lstStyle>
          <a:p>
            <a:pPr algn="r" eaLnBrk="1" hangingPunct="1"/>
            <a:fld id="{428B6F0C-A710-46BD-B63F-A8A8489C1323}" type="slidenum">
              <a:rPr kumimoji="0" lang="en-US" altLang="zh-CN">
                <a:latin typeface="Arial" panose="020B0604020202020204" pitchFamily="34" charset="0"/>
              </a:rPr>
              <a:pPr algn="r" eaLnBrk="1" hangingPunct="1"/>
              <a:t>7</a:t>
            </a:fld>
            <a:endParaRPr kumimoji="0" lang="en-US" altLang="zh-CN">
              <a:latin typeface="Arial" panose="020B0604020202020204" pitchFamily="34" charset="0"/>
            </a:endParaRPr>
          </a:p>
        </p:txBody>
      </p:sp>
      <p:sp>
        <p:nvSpPr>
          <p:cNvPr id="18435" name="Rectangle 2">
            <a:extLst>
              <a:ext uri="{FF2B5EF4-FFF2-40B4-BE49-F238E27FC236}">
                <a16:creationId xmlns:a16="http://schemas.microsoft.com/office/drawing/2014/main" id="{B89649AC-92BD-4942-99CB-63D77FB53F59}"/>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165EF40D-C654-43A0-BC52-7E4BCBDEEC6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a:t>阶跃函数是自动控制系统在实际工作条件下经常遇到的一种外作用形式。例如：电源电压突然跳动，负载突然增大或减小，飞机飞行中遇到的常值阵风扰动，都可以试为阶跃函数形式的外作用。</a:t>
            </a:r>
          </a:p>
          <a:p>
            <a:pPr eaLnBrk="1" hangingPunct="1"/>
            <a:r>
              <a:rPr lang="zh-CN" altLang="en-US"/>
              <a:t>在控制系统的分析设计工作中，一般将阶跃函数作用下系统的响应特性作为评价系统动态性能指标的依据。</a:t>
            </a:r>
          </a:p>
          <a:p>
            <a:pPr eaLnBrk="1" hangingPunct="1"/>
            <a:r>
              <a:rPr lang="en-US" altLang="zh-CN" b="1">
                <a:solidFill>
                  <a:schemeClr val="hlink"/>
                </a:solidFill>
              </a:rPr>
              <a:t>(</a:t>
            </a:r>
            <a:r>
              <a:rPr lang="zh-CN" altLang="en-US" b="1">
                <a:solidFill>
                  <a:schemeClr val="hlink"/>
                </a:solidFill>
              </a:rPr>
              <a:t>位置函数</a:t>
            </a:r>
            <a:r>
              <a:rPr lang="en-US" altLang="zh-CN" b="1">
                <a:solidFill>
                  <a:schemeClr val="hlink"/>
                </a:solidFill>
              </a:rPr>
              <a:t>)</a:t>
            </a:r>
          </a:p>
          <a:p>
            <a:pPr eaLnBrk="1" hangingPunct="1"/>
            <a:r>
              <a:rPr lang="zh-CN" altLang="en-US" b="1">
                <a:solidFill>
                  <a:schemeClr val="hlink"/>
                </a:solidFill>
              </a:rPr>
              <a:t>（</a:t>
            </a:r>
            <a:r>
              <a:rPr lang="en-US" altLang="zh-CN" b="1">
                <a:solidFill>
                  <a:schemeClr val="hlink"/>
                </a:solidFill>
              </a:rPr>
              <a:t>1</a:t>
            </a:r>
            <a:r>
              <a:rPr lang="zh-CN" altLang="en-US" b="1">
                <a:solidFill>
                  <a:schemeClr val="hlink"/>
                </a:solidFill>
              </a:rPr>
              <a:t>）可以作为开关的数学模型，所以有时称为开关函数（</a:t>
            </a:r>
            <a:r>
              <a:rPr lang="en-US" altLang="zh-CN" b="1">
                <a:solidFill>
                  <a:schemeClr val="hlink"/>
                </a:solidFill>
              </a:rPr>
              <a:t>2</a:t>
            </a:r>
            <a:r>
              <a:rPr lang="zh-CN" altLang="en-US" b="1">
                <a:solidFill>
                  <a:schemeClr val="hlink"/>
                </a:solidFill>
              </a:rPr>
              <a:t>）表示某些分段函数，起到截取波形的作用（</a:t>
            </a:r>
            <a:r>
              <a:rPr lang="en-US" altLang="zh-CN" b="1">
                <a:solidFill>
                  <a:schemeClr val="hlink"/>
                </a:solidFill>
              </a:rPr>
              <a:t>3</a:t>
            </a:r>
            <a:r>
              <a:rPr lang="zh-CN" altLang="en-US" b="1">
                <a:solidFill>
                  <a:schemeClr val="hlink"/>
                </a:solidFill>
              </a:rPr>
              <a:t>）起到分解波形的作用</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01331BE9-9762-4BD1-B259-2E7FC02D18EE}"/>
              </a:ext>
            </a:extLst>
          </p:cNvPr>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Arial Narrow" panose="020B0606020202030204" pitchFamily="34" charset="0"/>
                <a:ea typeface="宋体" panose="02010600030101010101" pitchFamily="2" charset="-122"/>
              </a:defRPr>
            </a:lvl2pPr>
            <a:lvl3pPr marL="1143000" indent="-228600">
              <a:spcBef>
                <a:spcPct val="30000"/>
              </a:spcBef>
              <a:defRPr kumimoji="1" sz="1200">
                <a:solidFill>
                  <a:schemeClr val="tx1"/>
                </a:solidFill>
                <a:latin typeface="Arial Narrow" panose="020B0606020202030204" pitchFamily="34" charset="0"/>
                <a:ea typeface="宋体" panose="02010600030101010101" pitchFamily="2" charset="-122"/>
              </a:defRPr>
            </a:lvl3pPr>
            <a:lvl4pPr marL="1600200" indent="-228600">
              <a:spcBef>
                <a:spcPct val="30000"/>
              </a:spcBef>
              <a:defRPr kumimoji="1" sz="1200">
                <a:solidFill>
                  <a:schemeClr val="tx1"/>
                </a:solidFill>
                <a:latin typeface="Arial Narrow" panose="020B0606020202030204" pitchFamily="34" charset="0"/>
                <a:ea typeface="宋体" panose="02010600030101010101" pitchFamily="2" charset="-122"/>
              </a:defRPr>
            </a:lvl4pPr>
            <a:lvl5pPr marL="2057400" indent="-228600">
              <a:spcBef>
                <a:spcPct val="30000"/>
              </a:spcBef>
              <a:defRPr kumimoji="1" sz="1200">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Narrow" panose="020B0606020202030204" pitchFamily="34" charset="0"/>
                <a:ea typeface="宋体" panose="02010600030101010101" pitchFamily="2" charset="-122"/>
              </a:defRPr>
            </a:lvl9pPr>
          </a:lstStyle>
          <a:p>
            <a:pPr algn="r" eaLnBrk="1" hangingPunct="1"/>
            <a:fld id="{208A16DA-501C-4D35-AE5D-C5F1455A6CBE}" type="slidenum">
              <a:rPr kumimoji="0" lang="en-US" altLang="zh-CN">
                <a:latin typeface="Arial" panose="020B0604020202020204" pitchFamily="34" charset="0"/>
              </a:rPr>
              <a:pPr algn="r" eaLnBrk="1" hangingPunct="1"/>
              <a:t>8</a:t>
            </a:fld>
            <a:endParaRPr kumimoji="0" lang="en-US" altLang="zh-CN">
              <a:latin typeface="Arial" panose="020B0604020202020204" pitchFamily="34" charset="0"/>
            </a:endParaRPr>
          </a:p>
        </p:txBody>
      </p:sp>
      <p:sp>
        <p:nvSpPr>
          <p:cNvPr id="20483" name="Rectangle 2">
            <a:extLst>
              <a:ext uri="{FF2B5EF4-FFF2-40B4-BE49-F238E27FC236}">
                <a16:creationId xmlns:a16="http://schemas.microsoft.com/office/drawing/2014/main" id="{C3D38711-5309-4C24-8D76-CC882FC75095}"/>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491D8F94-C410-4567-B7A9-7960FE0735E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a:t>阶跃函数是自动控制系统在实际工作条件下经常遇到的一种外作用形式。例如：电源电压突然跳动，负载突然增大或减小，飞机飞行中遇到的常值阵风扰动，都可以试为阶跃函数形式的外作用。</a:t>
            </a:r>
          </a:p>
          <a:p>
            <a:pPr eaLnBrk="1" hangingPunct="1"/>
            <a:r>
              <a:rPr lang="zh-CN" altLang="en-US"/>
              <a:t>在控制系统的分析设计工作中，一般将阶跃函数作用下系统的响应特性作为评价系统动态性能指标的依据。</a:t>
            </a:r>
          </a:p>
          <a:p>
            <a:pPr eaLnBrk="1" hangingPunct="1"/>
            <a:r>
              <a:rPr lang="en-US" altLang="zh-CN" b="1">
                <a:solidFill>
                  <a:schemeClr val="hlink"/>
                </a:solidFill>
              </a:rPr>
              <a:t>(</a:t>
            </a:r>
            <a:r>
              <a:rPr lang="zh-CN" altLang="en-US" b="1">
                <a:solidFill>
                  <a:schemeClr val="hlink"/>
                </a:solidFill>
              </a:rPr>
              <a:t>位置函数</a:t>
            </a:r>
            <a:r>
              <a:rPr lang="en-US" altLang="zh-CN" b="1">
                <a:solidFill>
                  <a:schemeClr val="hlink"/>
                </a:solidFill>
              </a:rPr>
              <a:t>)</a:t>
            </a:r>
          </a:p>
          <a:p>
            <a:pPr eaLnBrk="1" hangingPunct="1"/>
            <a:r>
              <a:rPr lang="zh-CN" altLang="en-US" b="1">
                <a:solidFill>
                  <a:schemeClr val="hlink"/>
                </a:solidFill>
              </a:rPr>
              <a:t>（</a:t>
            </a:r>
            <a:r>
              <a:rPr lang="en-US" altLang="zh-CN" b="1">
                <a:solidFill>
                  <a:schemeClr val="hlink"/>
                </a:solidFill>
              </a:rPr>
              <a:t>1</a:t>
            </a:r>
            <a:r>
              <a:rPr lang="zh-CN" altLang="en-US" b="1">
                <a:solidFill>
                  <a:schemeClr val="hlink"/>
                </a:solidFill>
              </a:rPr>
              <a:t>）可以作为开关的数学模型，所以有时称为开关函数（</a:t>
            </a:r>
            <a:r>
              <a:rPr lang="en-US" altLang="zh-CN" b="1">
                <a:solidFill>
                  <a:schemeClr val="hlink"/>
                </a:solidFill>
              </a:rPr>
              <a:t>2</a:t>
            </a:r>
            <a:r>
              <a:rPr lang="zh-CN" altLang="en-US" b="1">
                <a:solidFill>
                  <a:schemeClr val="hlink"/>
                </a:solidFill>
              </a:rPr>
              <a:t>）表示某些分段函数，起到截取波形的作用（</a:t>
            </a:r>
            <a:r>
              <a:rPr lang="en-US" altLang="zh-CN" b="1">
                <a:solidFill>
                  <a:schemeClr val="hlink"/>
                </a:solidFill>
              </a:rPr>
              <a:t>3</a:t>
            </a:r>
            <a:r>
              <a:rPr lang="zh-CN" altLang="en-US" b="1">
                <a:solidFill>
                  <a:schemeClr val="hlink"/>
                </a:solidFill>
              </a:rPr>
              <a:t>）起到分解波形的作用</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7514ECA1-8BDD-4F37-B1D0-A60CE47F1247}"/>
              </a:ext>
            </a:extLst>
          </p:cNvPr>
          <p:cNvSpPr>
            <a:spLocks noGrp="1" noRot="1" noChangeAspect="1" noChangeArrowheads="1" noTextEdit="1"/>
          </p:cNvSpPr>
          <p:nvPr>
            <p:ph type="sldImg"/>
          </p:nvPr>
        </p:nvSpPr>
        <p:spPr>
          <a:ln/>
        </p:spPr>
      </p:sp>
      <p:sp>
        <p:nvSpPr>
          <p:cNvPr id="17411" name="Rectangle 3">
            <a:extLst>
              <a:ext uri="{FF2B5EF4-FFF2-40B4-BE49-F238E27FC236}">
                <a16:creationId xmlns:a16="http://schemas.microsoft.com/office/drawing/2014/main" id="{0820EE20-EDA0-4C96-ADB6-D2BF3DB728EC}"/>
              </a:ext>
            </a:extLst>
          </p:cNvPr>
          <p:cNvSpPr>
            <a:spLocks noGrp="1" noChangeArrowheads="1"/>
          </p:cNvSpPr>
          <p:nvPr>
            <p:ph type="body" idx="1"/>
          </p:nvPr>
        </p:nvSpPr>
        <p:spPr/>
        <p:txBody>
          <a:bodyPr/>
          <a:lstStyle/>
          <a:p>
            <a:pPr marL="342900" indent="-342900">
              <a:buClr>
                <a:srgbClr val="FF0000"/>
              </a:buClr>
              <a:buFont typeface="Wingdings" panose="05000000000000000000" pitchFamily="2" charset="2"/>
              <a:buChar char="l"/>
              <a:defRPr/>
            </a:pPr>
            <a:r>
              <a:rPr lang="en-US" altLang="zh-CN" dirty="0"/>
              <a:t>t=0</a:t>
            </a:r>
            <a:r>
              <a:rPr lang="zh-CN" altLang="en-US" dirty="0"/>
              <a:t>时刻开始，以恒定速率</a:t>
            </a:r>
            <a:r>
              <a:rPr lang="en-US" altLang="zh-CN" dirty="0"/>
              <a:t>R</a:t>
            </a:r>
            <a:r>
              <a:rPr lang="zh-CN" altLang="en-US" dirty="0"/>
              <a:t>随时间而变化的函数。</a:t>
            </a:r>
            <a:r>
              <a:rPr lang="zh-CN" altLang="en-US" b="1" dirty="0">
                <a:latin typeface="黑体" panose="02010609060101010101" pitchFamily="49" charset="-122"/>
                <a:ea typeface="黑体" panose="02010609060101010101" pitchFamily="49" charset="-122"/>
              </a:rPr>
              <a:t>在工程实践中，某些</a:t>
            </a:r>
            <a:r>
              <a:rPr lang="zh-CN" altLang="en-US" b="1" dirty="0">
                <a:solidFill>
                  <a:srgbClr val="FF0000"/>
                </a:solidFill>
                <a:latin typeface="黑体" panose="02010609060101010101" pitchFamily="49" charset="-122"/>
                <a:ea typeface="黑体" panose="02010609060101010101" pitchFamily="49" charset="-122"/>
              </a:rPr>
              <a:t>随动系统</a:t>
            </a:r>
            <a:r>
              <a:rPr lang="zh-CN" altLang="en-US" b="1" dirty="0">
                <a:latin typeface="黑体" panose="02010609060101010101" pitchFamily="49" charset="-122"/>
                <a:ea typeface="黑体" panose="02010609060101010101" pitchFamily="49" charset="-122"/>
              </a:rPr>
              <a:t>常常工作于这种外作用下；</a:t>
            </a:r>
            <a:endParaRPr lang="en-US" altLang="zh-CN" b="1" dirty="0">
              <a:latin typeface="黑体" panose="02010609060101010101" pitchFamily="49" charset="-122"/>
              <a:ea typeface="黑体" panose="02010609060101010101" pitchFamily="49" charset="-122"/>
            </a:endParaRPr>
          </a:p>
          <a:p>
            <a:pPr marL="342900" indent="-342900">
              <a:buClr>
                <a:srgbClr val="FF0000"/>
              </a:buClr>
              <a:buFont typeface="Wingdings" panose="05000000000000000000" pitchFamily="2" charset="2"/>
              <a:buChar char="l"/>
              <a:defRPr/>
            </a:pPr>
            <a:r>
              <a:rPr lang="zh-CN" altLang="en-US" b="1" dirty="0">
                <a:latin typeface="黑体" panose="02010609060101010101" pitchFamily="49" charset="-122"/>
                <a:ea typeface="黑体" panose="02010609060101010101" pitchFamily="49" charset="-122"/>
              </a:rPr>
              <a:t>如雷达</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高射炮防空系统，当雷达跟踪的目标以</a:t>
            </a:r>
            <a:r>
              <a:rPr lang="zh-CN" altLang="en-US" b="1" dirty="0">
                <a:solidFill>
                  <a:srgbClr val="FF0000"/>
                </a:solidFill>
                <a:latin typeface="黑体" panose="02010609060101010101" pitchFamily="49" charset="-122"/>
                <a:ea typeface="黑体" panose="02010609060101010101" pitchFamily="49" charset="-122"/>
              </a:rPr>
              <a:t>恒定速率</a:t>
            </a:r>
            <a:r>
              <a:rPr lang="zh-CN" altLang="en-US" b="1" dirty="0">
                <a:latin typeface="黑体" panose="02010609060101010101" pitchFamily="49" charset="-122"/>
                <a:ea typeface="黑体" panose="02010609060101010101" pitchFamily="49" charset="-122"/>
              </a:rPr>
              <a:t>飞行，便可视为系统工作于斜坡函数作用下。斜坡函数是系统动力学中经常用来研究系统模型及其反馈系统的有关信息的测试函数</a:t>
            </a:r>
          </a:p>
          <a:p>
            <a:pPr>
              <a:defRPr/>
            </a:pPr>
            <a:endParaRPr lang="zh-CN" altLang="en-US" dirty="0"/>
          </a:p>
          <a:p>
            <a:pPr>
              <a:defRPr/>
            </a:pPr>
            <a:r>
              <a:rPr lang="zh-CN" altLang="en-US" dirty="0"/>
              <a:t>随动系统是一种带反馈控制的动态系统。在这种系统中输出量一般是机械量，例如：位移，速度或者加速度等等。反馈装置将输出量变换成与输入量相同的信号，然后进行比较得出偏差。系统是按照偏差的性质进行控制的，控制的结果是减少或消除偏差，使系统的输出量准确地跟踪或复现输入量的变化。</a:t>
            </a:r>
          </a:p>
          <a:p>
            <a:pPr>
              <a:defRPr/>
            </a:pPr>
            <a:r>
              <a:rPr lang="zh-CN" altLang="en-US" dirty="0"/>
              <a:t>在随动系统中加入一按恒速变化的位置信号，该恒速度为</a:t>
            </a:r>
            <a:r>
              <a:rPr lang="en-US" altLang="zh-CN" dirty="0"/>
              <a:t>A</a:t>
            </a:r>
          </a:p>
          <a:p>
            <a:pPr>
              <a:defRPr/>
            </a:pPr>
            <a:r>
              <a:rPr lang="zh-CN" altLang="en-US" b="1" dirty="0">
                <a:solidFill>
                  <a:srgbClr val="FF0000"/>
                </a:solidFill>
                <a:effectLst>
                  <a:outerShdw blurRad="38100" dist="38100" dir="2700000" algn="tl">
                    <a:srgbClr val="C0C0C0"/>
                  </a:outerShdw>
                </a:effectLst>
                <a:latin typeface="Arial" charset="0"/>
                <a:ea typeface="华文新魏" pitchFamily="2" charset="-122"/>
              </a:rPr>
              <a:t>考查系统对匀速信号的跟踪能力</a:t>
            </a:r>
          </a:p>
          <a:p>
            <a:pPr>
              <a:defRPr/>
            </a:pPr>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822AE83C-21A6-4BF9-9328-72559D1736BE}"/>
              </a:ext>
            </a:extLst>
          </p:cNvPr>
          <p:cNvGrpSpPr>
            <a:grpSpLocks/>
          </p:cNvGrpSpPr>
          <p:nvPr/>
        </p:nvGrpSpPr>
        <p:grpSpPr bwMode="auto">
          <a:xfrm>
            <a:off x="0" y="2438400"/>
            <a:ext cx="12012613" cy="1052513"/>
            <a:chOff x="0" y="1536"/>
            <a:chExt cx="5675" cy="663"/>
          </a:xfrm>
        </p:grpSpPr>
        <p:grpSp>
          <p:nvGrpSpPr>
            <p:cNvPr id="5" name="Group 3">
              <a:extLst>
                <a:ext uri="{FF2B5EF4-FFF2-40B4-BE49-F238E27FC236}">
                  <a16:creationId xmlns:a16="http://schemas.microsoft.com/office/drawing/2014/main" id="{C5150FBC-5804-4AB6-A643-5EDB6185DFD4}"/>
                </a:ext>
              </a:extLst>
            </p:cNvPr>
            <p:cNvGrpSpPr>
              <a:grpSpLocks/>
            </p:cNvGrpSpPr>
            <p:nvPr/>
          </p:nvGrpSpPr>
          <p:grpSpPr bwMode="auto">
            <a:xfrm>
              <a:off x="183" y="1604"/>
              <a:ext cx="448" cy="299"/>
              <a:chOff x="720" y="336"/>
              <a:chExt cx="624" cy="432"/>
            </a:xfrm>
          </p:grpSpPr>
          <p:sp>
            <p:nvSpPr>
              <p:cNvPr id="12" name="Rectangle 4">
                <a:extLst>
                  <a:ext uri="{FF2B5EF4-FFF2-40B4-BE49-F238E27FC236}">
                    <a16:creationId xmlns:a16="http://schemas.microsoft.com/office/drawing/2014/main" id="{B25045EA-A389-4287-BDF9-CBEC2C0316A5}"/>
                  </a:ext>
                </a:extLst>
              </p:cNvPr>
              <p:cNvSpPr>
                <a:spLocks noChangeArrowheads="1"/>
              </p:cNvSpPr>
              <p:nvPr/>
            </p:nvSpPr>
            <p:spPr bwMode="auto">
              <a:xfrm>
                <a:off x="720" y="336"/>
                <a:ext cx="383" cy="432"/>
              </a:xfrm>
              <a:prstGeom prst="rect">
                <a:avLst/>
              </a:prstGeom>
              <a:solidFill>
                <a:schemeClr val="folHlink"/>
              </a:solidFill>
              <a:ln>
                <a:noFill/>
              </a:ln>
              <a:effec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a:p>
            </p:txBody>
          </p:sp>
          <p:sp>
            <p:nvSpPr>
              <p:cNvPr id="13" name="Rectangle 5">
                <a:extLst>
                  <a:ext uri="{FF2B5EF4-FFF2-40B4-BE49-F238E27FC236}">
                    <a16:creationId xmlns:a16="http://schemas.microsoft.com/office/drawing/2014/main" id="{995E99A9-A41C-4BA2-8073-D1F335465CF8}"/>
                  </a:ext>
                </a:extLst>
              </p:cNvPr>
              <p:cNvSpPr>
                <a:spLocks noChangeArrowheads="1"/>
              </p:cNvSpPr>
              <p:nvPr/>
            </p:nvSpPr>
            <p:spPr bwMode="auto">
              <a:xfrm>
                <a:off x="1055" y="336"/>
                <a:ext cx="288" cy="432"/>
              </a:xfrm>
              <a:prstGeom prst="rect">
                <a:avLst/>
              </a:prstGeom>
              <a:gradFill rotWithShape="0">
                <a:gsLst>
                  <a:gs pos="0">
                    <a:schemeClr val="folHlink"/>
                  </a:gs>
                  <a:gs pos="100000">
                    <a:schemeClr val="bg1"/>
                  </a:gs>
                </a:gsLst>
                <a:lin ang="0" scaled="1"/>
              </a:gradFill>
              <a:ln>
                <a:noFill/>
              </a:ln>
              <a:effec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a:p>
            </p:txBody>
          </p:sp>
        </p:grpSp>
        <p:grpSp>
          <p:nvGrpSpPr>
            <p:cNvPr id="6" name="Group 6">
              <a:extLst>
                <a:ext uri="{FF2B5EF4-FFF2-40B4-BE49-F238E27FC236}">
                  <a16:creationId xmlns:a16="http://schemas.microsoft.com/office/drawing/2014/main" id="{8FDDE0CE-931F-45DD-87C0-B61DF282E428}"/>
                </a:ext>
              </a:extLst>
            </p:cNvPr>
            <p:cNvGrpSpPr>
              <a:grpSpLocks/>
            </p:cNvGrpSpPr>
            <p:nvPr/>
          </p:nvGrpSpPr>
          <p:grpSpPr bwMode="auto">
            <a:xfrm>
              <a:off x="261" y="1870"/>
              <a:ext cx="465" cy="299"/>
              <a:chOff x="912" y="2640"/>
              <a:chExt cx="672" cy="432"/>
            </a:xfrm>
          </p:grpSpPr>
          <p:sp>
            <p:nvSpPr>
              <p:cNvPr id="10" name="Rectangle 7">
                <a:extLst>
                  <a:ext uri="{FF2B5EF4-FFF2-40B4-BE49-F238E27FC236}">
                    <a16:creationId xmlns:a16="http://schemas.microsoft.com/office/drawing/2014/main" id="{9DEC4788-9698-4A8C-BAF6-5A658484F97F}"/>
                  </a:ext>
                </a:extLst>
              </p:cNvPr>
              <p:cNvSpPr>
                <a:spLocks noChangeArrowheads="1"/>
              </p:cNvSpPr>
              <p:nvPr/>
            </p:nvSpPr>
            <p:spPr bwMode="auto">
              <a:xfrm>
                <a:off x="912" y="2640"/>
                <a:ext cx="384" cy="432"/>
              </a:xfrm>
              <a:prstGeom prst="rect">
                <a:avLst/>
              </a:prstGeom>
              <a:solidFill>
                <a:schemeClr val="accent2"/>
              </a:solidFill>
              <a:ln>
                <a:noFill/>
              </a:ln>
              <a:effec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a:p>
            </p:txBody>
          </p:sp>
          <p:sp>
            <p:nvSpPr>
              <p:cNvPr id="11" name="Rectangle 8">
                <a:extLst>
                  <a:ext uri="{FF2B5EF4-FFF2-40B4-BE49-F238E27FC236}">
                    <a16:creationId xmlns:a16="http://schemas.microsoft.com/office/drawing/2014/main" id="{60B6B745-1AE9-4E10-8F7E-31B5B48A79A1}"/>
                  </a:ext>
                </a:extLst>
              </p:cNvPr>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a:p>
            </p:txBody>
          </p:sp>
        </p:grpSp>
        <p:sp>
          <p:nvSpPr>
            <p:cNvPr id="7" name="Rectangle 9">
              <a:extLst>
                <a:ext uri="{FF2B5EF4-FFF2-40B4-BE49-F238E27FC236}">
                  <a16:creationId xmlns:a16="http://schemas.microsoft.com/office/drawing/2014/main" id="{627F1D46-E401-49E8-97D0-80400796E236}"/>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a:p>
          </p:txBody>
        </p:sp>
        <p:sp>
          <p:nvSpPr>
            <p:cNvPr id="8" name="Rectangle 10">
              <a:extLst>
                <a:ext uri="{FF2B5EF4-FFF2-40B4-BE49-F238E27FC236}">
                  <a16:creationId xmlns:a16="http://schemas.microsoft.com/office/drawing/2014/main" id="{A47A7D2C-BFC1-413B-8293-2EACA9519211}"/>
                </a:ext>
              </a:extLst>
            </p:cNvPr>
            <p:cNvSpPr>
              <a:spLocks noChangeArrowheads="1"/>
            </p:cNvSpPr>
            <p:nvPr/>
          </p:nvSpPr>
          <p:spPr bwMode="auto">
            <a:xfrm>
              <a:off x="400" y="1536"/>
              <a:ext cx="20" cy="663"/>
            </a:xfrm>
            <a:prstGeom prst="rect">
              <a:avLst/>
            </a:prstGeom>
            <a:solidFill>
              <a:schemeClr val="bg2"/>
            </a:solidFill>
            <a:ln>
              <a:noFill/>
            </a:ln>
            <a:effec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a:p>
          </p:txBody>
        </p:sp>
        <p:sp>
          <p:nvSpPr>
            <p:cNvPr id="9" name="Rectangle 11">
              <a:extLst>
                <a:ext uri="{FF2B5EF4-FFF2-40B4-BE49-F238E27FC236}">
                  <a16:creationId xmlns:a16="http://schemas.microsoft.com/office/drawing/2014/main" id="{B47BC506-0028-44DE-BAE9-94F589CD880C}"/>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a:p>
          </p:txBody>
        </p:sp>
      </p:grpSp>
      <p:sp>
        <p:nvSpPr>
          <p:cNvPr id="690188" name="Rectangle 12"/>
          <p:cNvSpPr>
            <a:spLocks noGrp="1" noChangeArrowheads="1"/>
          </p:cNvSpPr>
          <p:nvPr>
            <p:ph type="ctrTitle"/>
          </p:nvPr>
        </p:nvSpPr>
        <p:spPr>
          <a:xfrm>
            <a:off x="1320800" y="1828800"/>
            <a:ext cx="10363200" cy="1143000"/>
          </a:xfrm>
        </p:spPr>
        <p:txBody>
          <a:bodyPr/>
          <a:lstStyle>
            <a:lvl1pPr>
              <a:defRPr/>
            </a:lvl1pPr>
          </a:lstStyle>
          <a:p>
            <a:pPr lvl="0"/>
            <a:r>
              <a:rPr lang="zh-CN" altLang="en-US" noProof="0"/>
              <a:t>单击此处编辑母版标题样式</a:t>
            </a:r>
          </a:p>
        </p:txBody>
      </p:sp>
      <p:sp>
        <p:nvSpPr>
          <p:cNvPr id="690189" name="Rectangle 13"/>
          <p:cNvSpPr>
            <a:spLocks noGrp="1" noChangeArrowheads="1"/>
          </p:cNvSpPr>
          <p:nvPr>
            <p:ph type="subTitle" idx="1"/>
          </p:nvPr>
        </p:nvSpPr>
        <p:spPr>
          <a:xfrm>
            <a:off x="1828800" y="3886200"/>
            <a:ext cx="8534400" cy="1752600"/>
          </a:xfrm>
        </p:spPr>
        <p:txBody>
          <a:bodyPr/>
          <a:lstStyle>
            <a:lvl1pPr marL="0" indent="0" algn="ctr">
              <a:defRPr/>
            </a:lvl1pPr>
          </a:lstStyle>
          <a:p>
            <a:pPr lvl="0"/>
            <a:r>
              <a:rPr lang="zh-CN" altLang="en-US" noProof="0"/>
              <a:t>单击此处编辑母版副标题样式</a:t>
            </a:r>
          </a:p>
        </p:txBody>
      </p:sp>
      <p:sp>
        <p:nvSpPr>
          <p:cNvPr id="14" name="Rectangle 14">
            <a:extLst>
              <a:ext uri="{FF2B5EF4-FFF2-40B4-BE49-F238E27FC236}">
                <a16:creationId xmlns:a16="http://schemas.microsoft.com/office/drawing/2014/main" id="{7DF31A4F-8913-4989-BEFD-7D85EC2C6A02}"/>
              </a:ext>
            </a:extLst>
          </p:cNvPr>
          <p:cNvSpPr>
            <a:spLocks noGrp="1" noChangeArrowheads="1"/>
          </p:cNvSpPr>
          <p:nvPr>
            <p:ph type="dt" sz="half" idx="10"/>
          </p:nvPr>
        </p:nvSpPr>
        <p:spPr>
          <a:xfrm>
            <a:off x="1320800" y="6248400"/>
            <a:ext cx="2540000" cy="457200"/>
          </a:xfrm>
        </p:spPr>
        <p:txBody>
          <a:bodyPr/>
          <a:lstStyle>
            <a:lvl1pPr>
              <a:defRPr>
                <a:solidFill>
                  <a:schemeClr val="bg2"/>
                </a:solidFill>
              </a:defRPr>
            </a:lvl1pPr>
          </a:lstStyle>
          <a:p>
            <a:pPr>
              <a:defRPr/>
            </a:pPr>
            <a:endParaRPr lang="en-US" altLang="zh-CN"/>
          </a:p>
        </p:txBody>
      </p:sp>
      <p:sp>
        <p:nvSpPr>
          <p:cNvPr id="15" name="Rectangle 15">
            <a:extLst>
              <a:ext uri="{FF2B5EF4-FFF2-40B4-BE49-F238E27FC236}">
                <a16:creationId xmlns:a16="http://schemas.microsoft.com/office/drawing/2014/main" id="{947C8780-5DAA-4F48-A2FB-766A233F528F}"/>
              </a:ext>
            </a:extLst>
          </p:cNvPr>
          <p:cNvSpPr>
            <a:spLocks noGrp="1" noChangeArrowheads="1"/>
          </p:cNvSpPr>
          <p:nvPr>
            <p:ph type="ftr" sz="quarter" idx="11"/>
          </p:nvPr>
        </p:nvSpPr>
        <p:spPr bwMode="auto">
          <a:xfrm>
            <a:off x="4572000" y="6248400"/>
            <a:ext cx="3860800" cy="457200"/>
          </a:xfrm>
          <a:prstGeom prst="rect">
            <a:avLst/>
          </a:prstGeom>
        </p:spPr>
        <p:txBody>
          <a:bodyPr vert="horz" wrap="square" lIns="91440" tIns="45720" rIns="91440" bIns="45720" numCol="1" anchor="b" anchorCtr="0" compatLnSpc="1">
            <a:prstTxWarp prst="textNoShape">
              <a:avLst/>
            </a:prstTxWarp>
          </a:bodyPr>
          <a:lstStyle>
            <a:lvl1pPr algn="ctr" eaLnBrk="1" hangingPunct="1">
              <a:defRPr kumimoji="0" sz="1400">
                <a:solidFill>
                  <a:schemeClr val="bg2"/>
                </a:solidFill>
              </a:defRPr>
            </a:lvl1pPr>
          </a:lstStyle>
          <a:p>
            <a:pPr>
              <a:defRPr/>
            </a:pPr>
            <a:r>
              <a:rPr lang="zh-CN" altLang="en-US"/>
              <a:t>东北大学《自动控制原理》课程组</a:t>
            </a:r>
            <a:endParaRPr lang="en-US" altLang="zh-CN"/>
          </a:p>
        </p:txBody>
      </p:sp>
      <p:sp>
        <p:nvSpPr>
          <p:cNvPr id="16" name="Rectangle 16">
            <a:extLst>
              <a:ext uri="{FF2B5EF4-FFF2-40B4-BE49-F238E27FC236}">
                <a16:creationId xmlns:a16="http://schemas.microsoft.com/office/drawing/2014/main" id="{2AA344A8-3F81-40AE-816B-D15600FD694B}"/>
              </a:ext>
            </a:extLst>
          </p:cNvPr>
          <p:cNvSpPr>
            <a:spLocks noGrp="1" noChangeArrowheads="1"/>
          </p:cNvSpPr>
          <p:nvPr>
            <p:ph type="sldNum" sz="quarter" idx="12"/>
          </p:nvPr>
        </p:nvSpPr>
        <p:spPr>
          <a:xfrm>
            <a:off x="9144000" y="6248400"/>
            <a:ext cx="2540000" cy="457200"/>
          </a:xfrm>
        </p:spPr>
        <p:txBody>
          <a:bodyPr/>
          <a:lstStyle>
            <a:lvl1pPr>
              <a:defRPr sz="1400">
                <a:solidFill>
                  <a:schemeClr val="bg2"/>
                </a:solidFill>
              </a:defRPr>
            </a:lvl1pPr>
          </a:lstStyle>
          <a:p>
            <a:pPr>
              <a:defRPr/>
            </a:pPr>
            <a:fld id="{95E5637C-FD58-4F37-A14F-0B9BC3259484}" type="slidenum">
              <a:rPr lang="zh-CN" altLang="en-US"/>
              <a:pPr>
                <a:defRPr/>
              </a:pPr>
              <a:t>‹#›</a:t>
            </a:fld>
            <a:endParaRPr lang="en-US" altLang="zh-CN"/>
          </a:p>
        </p:txBody>
      </p:sp>
    </p:spTree>
    <p:extLst>
      <p:ext uri="{BB962C8B-B14F-4D97-AF65-F5344CB8AC3E}">
        <p14:creationId xmlns:p14="http://schemas.microsoft.com/office/powerpoint/2010/main" val="1640516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3238CE67-BC4E-4175-9A0C-BFF2948E0C6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3">
            <a:extLst>
              <a:ext uri="{FF2B5EF4-FFF2-40B4-BE49-F238E27FC236}">
                <a16:creationId xmlns:a16="http://schemas.microsoft.com/office/drawing/2014/main" id="{0047F606-25A2-461E-8509-FE892B355FE7}"/>
              </a:ext>
            </a:extLst>
          </p:cNvPr>
          <p:cNvSpPr>
            <a:spLocks noGrp="1" noChangeArrowheads="1"/>
          </p:cNvSpPr>
          <p:nvPr>
            <p:ph type="sldNum" sz="quarter" idx="11"/>
          </p:nvPr>
        </p:nvSpPr>
        <p:spPr>
          <a:ln/>
        </p:spPr>
        <p:txBody>
          <a:bodyPr/>
          <a:lstStyle>
            <a:lvl1pPr>
              <a:defRPr/>
            </a:lvl1pPr>
          </a:lstStyle>
          <a:p>
            <a:pPr>
              <a:defRPr/>
            </a:pPr>
            <a:fld id="{05708D19-70BA-4405-A2B4-19DD16932B95}" type="slidenum">
              <a:rPr lang="zh-CN" altLang="en-US"/>
              <a:pPr>
                <a:defRPr/>
              </a:pPr>
              <a:t>‹#›</a:t>
            </a:fld>
            <a:endParaRPr lang="en-US" altLang="zh-CN"/>
          </a:p>
        </p:txBody>
      </p:sp>
    </p:spTree>
    <p:extLst>
      <p:ext uri="{BB962C8B-B14F-4D97-AF65-F5344CB8AC3E}">
        <p14:creationId xmlns:p14="http://schemas.microsoft.com/office/powerpoint/2010/main" val="2892669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486901" y="185738"/>
            <a:ext cx="2705100" cy="60515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365252" y="185738"/>
            <a:ext cx="7918449" cy="60515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63C77FA6-599D-4D8E-8CFA-B165C75B05C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3">
            <a:extLst>
              <a:ext uri="{FF2B5EF4-FFF2-40B4-BE49-F238E27FC236}">
                <a16:creationId xmlns:a16="http://schemas.microsoft.com/office/drawing/2014/main" id="{99EB516C-B419-4803-9169-09709CC42C49}"/>
              </a:ext>
            </a:extLst>
          </p:cNvPr>
          <p:cNvSpPr>
            <a:spLocks noGrp="1" noChangeArrowheads="1"/>
          </p:cNvSpPr>
          <p:nvPr>
            <p:ph type="sldNum" sz="quarter" idx="11"/>
          </p:nvPr>
        </p:nvSpPr>
        <p:spPr>
          <a:ln/>
        </p:spPr>
        <p:txBody>
          <a:bodyPr/>
          <a:lstStyle>
            <a:lvl1pPr>
              <a:defRPr/>
            </a:lvl1pPr>
          </a:lstStyle>
          <a:p>
            <a:pPr>
              <a:defRPr/>
            </a:pPr>
            <a:fld id="{4D852B7B-7C2F-42CE-AA82-4F12389B60B7}" type="slidenum">
              <a:rPr lang="zh-CN" altLang="en-US"/>
              <a:pPr>
                <a:defRPr/>
              </a:pPr>
              <a:t>‹#›</a:t>
            </a:fld>
            <a:endParaRPr lang="en-US" altLang="zh-CN"/>
          </a:p>
        </p:txBody>
      </p:sp>
    </p:spTree>
    <p:extLst>
      <p:ext uri="{BB962C8B-B14F-4D97-AF65-F5344CB8AC3E}">
        <p14:creationId xmlns:p14="http://schemas.microsoft.com/office/powerpoint/2010/main" val="12377426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1422400" y="185738"/>
            <a:ext cx="10769600" cy="957262"/>
          </a:xfrm>
        </p:spPr>
        <p:txBody>
          <a:bodyPr/>
          <a:lstStyle/>
          <a:p>
            <a:r>
              <a:rPr lang="zh-CN" altLang="en-US"/>
              <a:t>单击此处编辑母版标题样式</a:t>
            </a:r>
          </a:p>
        </p:txBody>
      </p:sp>
      <p:sp>
        <p:nvSpPr>
          <p:cNvPr id="3" name="内容占位符 2"/>
          <p:cNvSpPr>
            <a:spLocks noGrp="1"/>
          </p:cNvSpPr>
          <p:nvPr>
            <p:ph sz="half" idx="1"/>
          </p:nvPr>
        </p:nvSpPr>
        <p:spPr>
          <a:xfrm>
            <a:off x="1365251" y="1487488"/>
            <a:ext cx="5310716" cy="4749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879168" y="1487488"/>
            <a:ext cx="5312833" cy="22987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879168" y="3938588"/>
            <a:ext cx="5312833" cy="22987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11">
            <a:extLst>
              <a:ext uri="{FF2B5EF4-FFF2-40B4-BE49-F238E27FC236}">
                <a16:creationId xmlns:a16="http://schemas.microsoft.com/office/drawing/2014/main" id="{58E37376-22A9-4A82-9731-3A302967EFB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E19E115E-A32D-46B0-AACF-3A1954156310}"/>
              </a:ext>
            </a:extLst>
          </p:cNvPr>
          <p:cNvSpPr>
            <a:spLocks noGrp="1" noChangeArrowheads="1"/>
          </p:cNvSpPr>
          <p:nvPr>
            <p:ph type="sldNum" sz="quarter" idx="11"/>
          </p:nvPr>
        </p:nvSpPr>
        <p:spPr>
          <a:ln/>
        </p:spPr>
        <p:txBody>
          <a:bodyPr/>
          <a:lstStyle>
            <a:lvl1pPr>
              <a:defRPr/>
            </a:lvl1pPr>
          </a:lstStyle>
          <a:p>
            <a:pPr>
              <a:defRPr/>
            </a:pPr>
            <a:fld id="{2840A8B8-1D73-4300-8EDD-269CBDC9898E}" type="slidenum">
              <a:rPr lang="zh-CN" altLang="en-US"/>
              <a:pPr>
                <a:defRPr/>
              </a:pPr>
              <a:t>‹#›</a:t>
            </a:fld>
            <a:endParaRPr lang="en-US" altLang="zh-CN"/>
          </a:p>
        </p:txBody>
      </p:sp>
    </p:spTree>
    <p:extLst>
      <p:ext uri="{BB962C8B-B14F-4D97-AF65-F5344CB8AC3E}">
        <p14:creationId xmlns:p14="http://schemas.microsoft.com/office/powerpoint/2010/main" val="39757642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422400" y="185738"/>
            <a:ext cx="10769600" cy="957262"/>
          </a:xfrm>
        </p:spPr>
        <p:txBody>
          <a:bodyPr/>
          <a:lstStyle/>
          <a:p>
            <a:r>
              <a:rPr lang="zh-CN" altLang="en-US"/>
              <a:t>单击此处编辑母版标题样式</a:t>
            </a:r>
          </a:p>
        </p:txBody>
      </p:sp>
      <p:sp>
        <p:nvSpPr>
          <p:cNvPr id="3" name="文本占位符 2"/>
          <p:cNvSpPr>
            <a:spLocks noGrp="1"/>
          </p:cNvSpPr>
          <p:nvPr>
            <p:ph type="body" sz="half" idx="1"/>
          </p:nvPr>
        </p:nvSpPr>
        <p:spPr>
          <a:xfrm>
            <a:off x="1365251" y="1487488"/>
            <a:ext cx="5310716" cy="4749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879168" y="1487488"/>
            <a:ext cx="5312833" cy="22987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879168" y="3938588"/>
            <a:ext cx="5312833" cy="22987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11">
            <a:extLst>
              <a:ext uri="{FF2B5EF4-FFF2-40B4-BE49-F238E27FC236}">
                <a16:creationId xmlns:a16="http://schemas.microsoft.com/office/drawing/2014/main" id="{4A741A18-BF9B-4583-B345-C290713A71C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94A299F4-96C8-4C9C-B906-76CA1D90646E}"/>
              </a:ext>
            </a:extLst>
          </p:cNvPr>
          <p:cNvSpPr>
            <a:spLocks noGrp="1" noChangeArrowheads="1"/>
          </p:cNvSpPr>
          <p:nvPr>
            <p:ph type="sldNum" sz="quarter" idx="11"/>
          </p:nvPr>
        </p:nvSpPr>
        <p:spPr>
          <a:ln/>
        </p:spPr>
        <p:txBody>
          <a:bodyPr/>
          <a:lstStyle>
            <a:lvl1pPr>
              <a:defRPr/>
            </a:lvl1pPr>
          </a:lstStyle>
          <a:p>
            <a:pPr>
              <a:defRPr/>
            </a:pPr>
            <a:fld id="{A81660A8-5448-4E93-B5D3-7DB8C186CFF4}" type="slidenum">
              <a:rPr lang="zh-CN" altLang="en-US"/>
              <a:pPr>
                <a:defRPr/>
              </a:pPr>
              <a:t>‹#›</a:t>
            </a:fld>
            <a:endParaRPr lang="en-US" altLang="zh-CN"/>
          </a:p>
        </p:txBody>
      </p:sp>
    </p:spTree>
    <p:extLst>
      <p:ext uri="{BB962C8B-B14F-4D97-AF65-F5344CB8AC3E}">
        <p14:creationId xmlns:p14="http://schemas.microsoft.com/office/powerpoint/2010/main" val="22715291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365251" y="185738"/>
            <a:ext cx="10826749" cy="6051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11">
            <a:extLst>
              <a:ext uri="{FF2B5EF4-FFF2-40B4-BE49-F238E27FC236}">
                <a16:creationId xmlns:a16="http://schemas.microsoft.com/office/drawing/2014/main" id="{CBE43040-1B05-4ED7-91E1-2BE0DD02278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3">
            <a:extLst>
              <a:ext uri="{FF2B5EF4-FFF2-40B4-BE49-F238E27FC236}">
                <a16:creationId xmlns:a16="http://schemas.microsoft.com/office/drawing/2014/main" id="{A0066484-829B-4FB9-B414-A476F080526E}"/>
              </a:ext>
            </a:extLst>
          </p:cNvPr>
          <p:cNvSpPr>
            <a:spLocks noGrp="1" noChangeArrowheads="1"/>
          </p:cNvSpPr>
          <p:nvPr>
            <p:ph type="sldNum" sz="quarter" idx="11"/>
          </p:nvPr>
        </p:nvSpPr>
        <p:spPr>
          <a:ln/>
        </p:spPr>
        <p:txBody>
          <a:bodyPr/>
          <a:lstStyle>
            <a:lvl1pPr>
              <a:defRPr/>
            </a:lvl1pPr>
          </a:lstStyle>
          <a:p>
            <a:pPr>
              <a:defRPr/>
            </a:pPr>
            <a:fld id="{7E4DA7EC-2B60-405D-87B0-962CB516305A}" type="slidenum">
              <a:rPr lang="zh-CN" altLang="en-US"/>
              <a:pPr>
                <a:defRPr/>
              </a:pPr>
              <a:t>‹#›</a:t>
            </a:fld>
            <a:endParaRPr lang="en-US" altLang="zh-CN"/>
          </a:p>
        </p:txBody>
      </p:sp>
    </p:spTree>
    <p:extLst>
      <p:ext uri="{BB962C8B-B14F-4D97-AF65-F5344CB8AC3E}">
        <p14:creationId xmlns:p14="http://schemas.microsoft.com/office/powerpoint/2010/main" val="4806891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422400" y="185738"/>
            <a:ext cx="10769600" cy="957262"/>
          </a:xfrm>
        </p:spPr>
        <p:txBody>
          <a:bodyPr/>
          <a:lstStyle/>
          <a:p>
            <a:r>
              <a:rPr lang="zh-CN" altLang="en-US"/>
              <a:t>单击此处编辑母版标题样式</a:t>
            </a:r>
          </a:p>
        </p:txBody>
      </p:sp>
      <p:sp>
        <p:nvSpPr>
          <p:cNvPr id="3" name="文本占位符 2"/>
          <p:cNvSpPr>
            <a:spLocks noGrp="1"/>
          </p:cNvSpPr>
          <p:nvPr>
            <p:ph type="body" sz="half" idx="1"/>
          </p:nvPr>
        </p:nvSpPr>
        <p:spPr>
          <a:xfrm>
            <a:off x="1365251" y="1487488"/>
            <a:ext cx="5310716" cy="4749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879168" y="1487488"/>
            <a:ext cx="5312833" cy="4749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a:extLst>
              <a:ext uri="{FF2B5EF4-FFF2-40B4-BE49-F238E27FC236}">
                <a16:creationId xmlns:a16="http://schemas.microsoft.com/office/drawing/2014/main" id="{6F2288A9-8B3E-4D4D-9F03-680867A3C6E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2ADBFFE3-037D-41DE-8751-CF71362D33F9}"/>
              </a:ext>
            </a:extLst>
          </p:cNvPr>
          <p:cNvSpPr>
            <a:spLocks noGrp="1" noChangeArrowheads="1"/>
          </p:cNvSpPr>
          <p:nvPr>
            <p:ph type="sldNum" sz="quarter" idx="11"/>
          </p:nvPr>
        </p:nvSpPr>
        <p:spPr>
          <a:ln/>
        </p:spPr>
        <p:txBody>
          <a:bodyPr/>
          <a:lstStyle>
            <a:lvl1pPr>
              <a:defRPr/>
            </a:lvl1pPr>
          </a:lstStyle>
          <a:p>
            <a:pPr>
              <a:defRPr/>
            </a:pPr>
            <a:fld id="{A72A5F31-D882-44EB-8875-440E3A2C1A43}" type="slidenum">
              <a:rPr lang="zh-CN" altLang="en-US"/>
              <a:pPr>
                <a:defRPr/>
              </a:pPr>
              <a:t>‹#›</a:t>
            </a:fld>
            <a:endParaRPr lang="en-US" altLang="zh-CN"/>
          </a:p>
        </p:txBody>
      </p:sp>
    </p:spTree>
    <p:extLst>
      <p:ext uri="{BB962C8B-B14F-4D97-AF65-F5344CB8AC3E}">
        <p14:creationId xmlns:p14="http://schemas.microsoft.com/office/powerpoint/2010/main" val="28832472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1422400" y="185738"/>
            <a:ext cx="10769600" cy="957262"/>
          </a:xfrm>
        </p:spPr>
        <p:txBody>
          <a:bodyPr/>
          <a:lstStyle/>
          <a:p>
            <a:r>
              <a:rPr lang="zh-CN" altLang="en-US"/>
              <a:t>单击此处编辑母版标题样式</a:t>
            </a:r>
          </a:p>
        </p:txBody>
      </p:sp>
      <p:sp>
        <p:nvSpPr>
          <p:cNvPr id="3" name="内容占位符 2"/>
          <p:cNvSpPr>
            <a:spLocks noGrp="1"/>
          </p:cNvSpPr>
          <p:nvPr>
            <p:ph sz="quarter" idx="1"/>
          </p:nvPr>
        </p:nvSpPr>
        <p:spPr>
          <a:xfrm>
            <a:off x="1365251" y="1487488"/>
            <a:ext cx="5310716" cy="22987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879168" y="1487488"/>
            <a:ext cx="5312833" cy="22987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1365251" y="3938588"/>
            <a:ext cx="5310716" cy="22987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6879168" y="3938588"/>
            <a:ext cx="5312833" cy="22987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a:extLst>
              <a:ext uri="{FF2B5EF4-FFF2-40B4-BE49-F238E27FC236}">
                <a16:creationId xmlns:a16="http://schemas.microsoft.com/office/drawing/2014/main" id="{D2593709-D91A-49E8-838E-1445683D8C9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3">
            <a:extLst>
              <a:ext uri="{FF2B5EF4-FFF2-40B4-BE49-F238E27FC236}">
                <a16:creationId xmlns:a16="http://schemas.microsoft.com/office/drawing/2014/main" id="{38030634-3B08-43B7-A966-BA6FA82F2DA0}"/>
              </a:ext>
            </a:extLst>
          </p:cNvPr>
          <p:cNvSpPr>
            <a:spLocks noGrp="1" noChangeArrowheads="1"/>
          </p:cNvSpPr>
          <p:nvPr>
            <p:ph type="sldNum" sz="quarter" idx="11"/>
          </p:nvPr>
        </p:nvSpPr>
        <p:spPr>
          <a:ln/>
        </p:spPr>
        <p:txBody>
          <a:bodyPr/>
          <a:lstStyle>
            <a:lvl1pPr>
              <a:defRPr/>
            </a:lvl1pPr>
          </a:lstStyle>
          <a:p>
            <a:pPr>
              <a:defRPr/>
            </a:pPr>
            <a:fld id="{60BDB669-18CF-428A-BE94-C1C70FDCA31F}" type="slidenum">
              <a:rPr lang="zh-CN" altLang="en-US"/>
              <a:pPr>
                <a:defRPr/>
              </a:pPr>
              <a:t>‹#›</a:t>
            </a:fld>
            <a:endParaRPr lang="en-US" altLang="zh-CN"/>
          </a:p>
        </p:txBody>
      </p:sp>
    </p:spTree>
    <p:extLst>
      <p:ext uri="{BB962C8B-B14F-4D97-AF65-F5344CB8AC3E}">
        <p14:creationId xmlns:p14="http://schemas.microsoft.com/office/powerpoint/2010/main" val="1598490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7D3C75D6-553E-47DF-B485-5F5CCAAEF82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3">
            <a:extLst>
              <a:ext uri="{FF2B5EF4-FFF2-40B4-BE49-F238E27FC236}">
                <a16:creationId xmlns:a16="http://schemas.microsoft.com/office/drawing/2014/main" id="{1D464C88-C965-4049-A24C-69847558903A}"/>
              </a:ext>
            </a:extLst>
          </p:cNvPr>
          <p:cNvSpPr>
            <a:spLocks noGrp="1" noChangeArrowheads="1"/>
          </p:cNvSpPr>
          <p:nvPr>
            <p:ph type="sldNum" sz="quarter" idx="11"/>
          </p:nvPr>
        </p:nvSpPr>
        <p:spPr>
          <a:ln/>
        </p:spPr>
        <p:txBody>
          <a:bodyPr/>
          <a:lstStyle>
            <a:lvl1pPr>
              <a:defRPr/>
            </a:lvl1pPr>
          </a:lstStyle>
          <a:p>
            <a:pPr>
              <a:defRPr/>
            </a:pPr>
            <a:fld id="{88029E2C-E1D4-4029-B7D9-A254D11D322F}" type="slidenum">
              <a:rPr lang="zh-CN" altLang="en-US"/>
              <a:pPr>
                <a:defRPr/>
              </a:pPr>
              <a:t>‹#›</a:t>
            </a:fld>
            <a:endParaRPr lang="en-US" altLang="zh-CN"/>
          </a:p>
        </p:txBody>
      </p:sp>
    </p:spTree>
    <p:extLst>
      <p:ext uri="{BB962C8B-B14F-4D97-AF65-F5344CB8AC3E}">
        <p14:creationId xmlns:p14="http://schemas.microsoft.com/office/powerpoint/2010/main" val="3307860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a:extLst>
              <a:ext uri="{FF2B5EF4-FFF2-40B4-BE49-F238E27FC236}">
                <a16:creationId xmlns:a16="http://schemas.microsoft.com/office/drawing/2014/main" id="{54142121-2E94-4AE0-AD14-F84D966DE5E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3">
            <a:extLst>
              <a:ext uri="{FF2B5EF4-FFF2-40B4-BE49-F238E27FC236}">
                <a16:creationId xmlns:a16="http://schemas.microsoft.com/office/drawing/2014/main" id="{34617602-D274-461E-A516-193A68A13B62}"/>
              </a:ext>
            </a:extLst>
          </p:cNvPr>
          <p:cNvSpPr>
            <a:spLocks noGrp="1" noChangeArrowheads="1"/>
          </p:cNvSpPr>
          <p:nvPr>
            <p:ph type="sldNum" sz="quarter" idx="11"/>
          </p:nvPr>
        </p:nvSpPr>
        <p:spPr>
          <a:ln/>
        </p:spPr>
        <p:txBody>
          <a:bodyPr/>
          <a:lstStyle>
            <a:lvl1pPr>
              <a:defRPr/>
            </a:lvl1pPr>
          </a:lstStyle>
          <a:p>
            <a:pPr>
              <a:defRPr/>
            </a:pPr>
            <a:fld id="{EB168698-D8B5-4078-8801-1B43E16F8B5D}" type="slidenum">
              <a:rPr lang="zh-CN" altLang="en-US"/>
              <a:pPr>
                <a:defRPr/>
              </a:pPr>
              <a:t>‹#›</a:t>
            </a:fld>
            <a:endParaRPr lang="en-US" altLang="zh-CN"/>
          </a:p>
        </p:txBody>
      </p:sp>
    </p:spTree>
    <p:extLst>
      <p:ext uri="{BB962C8B-B14F-4D97-AF65-F5344CB8AC3E}">
        <p14:creationId xmlns:p14="http://schemas.microsoft.com/office/powerpoint/2010/main" val="1087191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365251" y="1487488"/>
            <a:ext cx="5310716" cy="4749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879168" y="1487488"/>
            <a:ext cx="5312833" cy="4749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a:extLst>
              <a:ext uri="{FF2B5EF4-FFF2-40B4-BE49-F238E27FC236}">
                <a16:creationId xmlns:a16="http://schemas.microsoft.com/office/drawing/2014/main" id="{15F7B69E-C3DA-4483-9A68-0C4B1E0C511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DF06DDF4-EC74-4A22-BB86-B8DD2B240CFD}"/>
              </a:ext>
            </a:extLst>
          </p:cNvPr>
          <p:cNvSpPr>
            <a:spLocks noGrp="1" noChangeArrowheads="1"/>
          </p:cNvSpPr>
          <p:nvPr>
            <p:ph type="sldNum" sz="quarter" idx="11"/>
          </p:nvPr>
        </p:nvSpPr>
        <p:spPr>
          <a:ln/>
        </p:spPr>
        <p:txBody>
          <a:bodyPr/>
          <a:lstStyle>
            <a:lvl1pPr>
              <a:defRPr/>
            </a:lvl1pPr>
          </a:lstStyle>
          <a:p>
            <a:pPr>
              <a:defRPr/>
            </a:pPr>
            <a:fld id="{CE6A8E6F-3F7D-46A5-BBD7-C06A43D66490}" type="slidenum">
              <a:rPr lang="zh-CN" altLang="en-US"/>
              <a:pPr>
                <a:defRPr/>
              </a:pPr>
              <a:t>‹#›</a:t>
            </a:fld>
            <a:endParaRPr lang="en-US" altLang="zh-CN"/>
          </a:p>
        </p:txBody>
      </p:sp>
    </p:spTree>
    <p:extLst>
      <p:ext uri="{BB962C8B-B14F-4D97-AF65-F5344CB8AC3E}">
        <p14:creationId xmlns:p14="http://schemas.microsoft.com/office/powerpoint/2010/main" val="3455198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a:extLst>
              <a:ext uri="{FF2B5EF4-FFF2-40B4-BE49-F238E27FC236}">
                <a16:creationId xmlns:a16="http://schemas.microsoft.com/office/drawing/2014/main" id="{D65E8024-1951-4176-B9CA-32DD6F6FEE0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3">
            <a:extLst>
              <a:ext uri="{FF2B5EF4-FFF2-40B4-BE49-F238E27FC236}">
                <a16:creationId xmlns:a16="http://schemas.microsoft.com/office/drawing/2014/main" id="{9F180F4E-CB36-4629-AD2E-9746522433EA}"/>
              </a:ext>
            </a:extLst>
          </p:cNvPr>
          <p:cNvSpPr>
            <a:spLocks noGrp="1" noChangeArrowheads="1"/>
          </p:cNvSpPr>
          <p:nvPr>
            <p:ph type="sldNum" sz="quarter" idx="11"/>
          </p:nvPr>
        </p:nvSpPr>
        <p:spPr>
          <a:ln/>
        </p:spPr>
        <p:txBody>
          <a:bodyPr/>
          <a:lstStyle>
            <a:lvl1pPr>
              <a:defRPr/>
            </a:lvl1pPr>
          </a:lstStyle>
          <a:p>
            <a:pPr>
              <a:defRPr/>
            </a:pPr>
            <a:fld id="{F7DE6027-FDE1-4C0B-B788-9CADA1025204}" type="slidenum">
              <a:rPr lang="zh-CN" altLang="en-US"/>
              <a:pPr>
                <a:defRPr/>
              </a:pPr>
              <a:t>‹#›</a:t>
            </a:fld>
            <a:endParaRPr lang="en-US" altLang="zh-CN"/>
          </a:p>
        </p:txBody>
      </p:sp>
    </p:spTree>
    <p:extLst>
      <p:ext uri="{BB962C8B-B14F-4D97-AF65-F5344CB8AC3E}">
        <p14:creationId xmlns:p14="http://schemas.microsoft.com/office/powerpoint/2010/main" val="4055551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a:extLst>
              <a:ext uri="{FF2B5EF4-FFF2-40B4-BE49-F238E27FC236}">
                <a16:creationId xmlns:a16="http://schemas.microsoft.com/office/drawing/2014/main" id="{52525941-6DF7-4B80-80EC-7740F2C7E0B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3">
            <a:extLst>
              <a:ext uri="{FF2B5EF4-FFF2-40B4-BE49-F238E27FC236}">
                <a16:creationId xmlns:a16="http://schemas.microsoft.com/office/drawing/2014/main" id="{0D1BCFE8-68A4-4243-89D1-6E8C0A3B0689}"/>
              </a:ext>
            </a:extLst>
          </p:cNvPr>
          <p:cNvSpPr>
            <a:spLocks noGrp="1" noChangeArrowheads="1"/>
          </p:cNvSpPr>
          <p:nvPr>
            <p:ph type="sldNum" sz="quarter" idx="11"/>
          </p:nvPr>
        </p:nvSpPr>
        <p:spPr>
          <a:ln/>
        </p:spPr>
        <p:txBody>
          <a:bodyPr/>
          <a:lstStyle>
            <a:lvl1pPr>
              <a:defRPr/>
            </a:lvl1pPr>
          </a:lstStyle>
          <a:p>
            <a:pPr>
              <a:defRPr/>
            </a:pPr>
            <a:fld id="{50F8AF78-8B4C-4833-B76A-70C30D19FA8C}" type="slidenum">
              <a:rPr lang="zh-CN" altLang="en-US"/>
              <a:pPr>
                <a:defRPr/>
              </a:pPr>
              <a:t>‹#›</a:t>
            </a:fld>
            <a:endParaRPr lang="en-US" altLang="zh-CN"/>
          </a:p>
        </p:txBody>
      </p:sp>
    </p:spTree>
    <p:extLst>
      <p:ext uri="{BB962C8B-B14F-4D97-AF65-F5344CB8AC3E}">
        <p14:creationId xmlns:p14="http://schemas.microsoft.com/office/powerpoint/2010/main" val="3007760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26A4408A-E82A-4B77-B191-A2F129B96AF1}"/>
              </a:ext>
            </a:extLst>
          </p:cNvPr>
          <p:cNvSpPr>
            <a:spLocks noGrp="1" noChangeArrowheads="1"/>
          </p:cNvSpPr>
          <p:nvPr>
            <p:ph type="dt" sz="half" idx="10"/>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62691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7EB92BC0-BDF0-41FE-B640-76238882728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E716324B-9FCF-4564-AD50-593FDDFB9F08}"/>
              </a:ext>
            </a:extLst>
          </p:cNvPr>
          <p:cNvSpPr>
            <a:spLocks noGrp="1" noChangeArrowheads="1"/>
          </p:cNvSpPr>
          <p:nvPr>
            <p:ph type="sldNum" sz="quarter" idx="11"/>
          </p:nvPr>
        </p:nvSpPr>
        <p:spPr>
          <a:ln/>
        </p:spPr>
        <p:txBody>
          <a:bodyPr/>
          <a:lstStyle>
            <a:lvl1pPr>
              <a:defRPr/>
            </a:lvl1pPr>
          </a:lstStyle>
          <a:p>
            <a:pPr>
              <a:defRPr/>
            </a:pPr>
            <a:fld id="{916AEE6E-1EF3-40E6-AC73-67CAEAD579AB}" type="slidenum">
              <a:rPr lang="zh-CN" altLang="en-US"/>
              <a:pPr>
                <a:defRPr/>
              </a:pPr>
              <a:t>‹#›</a:t>
            </a:fld>
            <a:endParaRPr lang="en-US" altLang="zh-CN"/>
          </a:p>
        </p:txBody>
      </p:sp>
    </p:spTree>
    <p:extLst>
      <p:ext uri="{BB962C8B-B14F-4D97-AF65-F5344CB8AC3E}">
        <p14:creationId xmlns:p14="http://schemas.microsoft.com/office/powerpoint/2010/main" val="3395152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EEF81D28-3DD2-44BF-86D5-B3DB838E992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561C1638-13E7-49EB-B7D0-0F59685A324C}"/>
              </a:ext>
            </a:extLst>
          </p:cNvPr>
          <p:cNvSpPr>
            <a:spLocks noGrp="1" noChangeArrowheads="1"/>
          </p:cNvSpPr>
          <p:nvPr>
            <p:ph type="sldNum" sz="quarter" idx="11"/>
          </p:nvPr>
        </p:nvSpPr>
        <p:spPr>
          <a:ln/>
        </p:spPr>
        <p:txBody>
          <a:bodyPr/>
          <a:lstStyle>
            <a:lvl1pPr>
              <a:defRPr/>
            </a:lvl1pPr>
          </a:lstStyle>
          <a:p>
            <a:pPr>
              <a:defRPr/>
            </a:pPr>
            <a:fld id="{ED8E3F61-95D9-4BC5-8F0F-626133325FF1}" type="slidenum">
              <a:rPr lang="zh-CN" altLang="en-US"/>
              <a:pPr>
                <a:defRPr/>
              </a:pPr>
              <a:t>‹#›</a:t>
            </a:fld>
            <a:endParaRPr lang="en-US" altLang="zh-CN"/>
          </a:p>
        </p:txBody>
      </p:sp>
    </p:spTree>
    <p:extLst>
      <p:ext uri="{BB962C8B-B14F-4D97-AF65-F5344CB8AC3E}">
        <p14:creationId xmlns:p14="http://schemas.microsoft.com/office/powerpoint/2010/main" val="3266080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844CB48E-D2A4-49E5-9CA5-1DE50A3F63CF}"/>
              </a:ext>
            </a:extLst>
          </p:cNvPr>
          <p:cNvSpPr>
            <a:spLocks noChangeArrowheads="1"/>
          </p:cNvSpPr>
          <p:nvPr/>
        </p:nvSpPr>
        <p:spPr bwMode="ltGray">
          <a:xfrm>
            <a:off x="557213" y="323850"/>
            <a:ext cx="584200" cy="474663"/>
          </a:xfrm>
          <a:prstGeom prst="rect">
            <a:avLst/>
          </a:prstGeom>
          <a:solidFill>
            <a:schemeClr val="accent2"/>
          </a:solidFill>
          <a:ln>
            <a:noFill/>
          </a:ln>
          <a:effec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hangingPunct="1">
              <a:defRPr/>
            </a:pPr>
            <a:endParaRPr lang="zh-CN" altLang="en-US"/>
          </a:p>
        </p:txBody>
      </p:sp>
      <p:sp>
        <p:nvSpPr>
          <p:cNvPr id="1027" name="Rectangle 3">
            <a:extLst>
              <a:ext uri="{FF2B5EF4-FFF2-40B4-BE49-F238E27FC236}">
                <a16:creationId xmlns:a16="http://schemas.microsoft.com/office/drawing/2014/main" id="{B10D1D56-7AE2-4CAF-BDB8-A6ACC2D4A50A}"/>
              </a:ext>
            </a:extLst>
          </p:cNvPr>
          <p:cNvSpPr>
            <a:spLocks noChangeArrowheads="1"/>
          </p:cNvSpPr>
          <p:nvPr/>
        </p:nvSpPr>
        <p:spPr bwMode="ltGray">
          <a:xfrm>
            <a:off x="1066800" y="920750"/>
            <a:ext cx="438150" cy="474663"/>
          </a:xfrm>
          <a:prstGeom prst="rect">
            <a:avLst/>
          </a:prstGeom>
          <a:gradFill rotWithShape="0">
            <a:gsLst>
              <a:gs pos="0">
                <a:schemeClr val="accent2"/>
              </a:gs>
              <a:gs pos="100000">
                <a:schemeClr val="bg1"/>
              </a:gs>
            </a:gsLst>
            <a:lin ang="0" scaled="1"/>
          </a:gradFill>
          <a:ln>
            <a:noFill/>
          </a:ln>
          <a:effec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hangingPunct="1">
              <a:defRPr/>
            </a:pPr>
            <a:endParaRPr lang="zh-CN" altLang="en-US"/>
          </a:p>
        </p:txBody>
      </p:sp>
      <p:sp>
        <p:nvSpPr>
          <p:cNvPr id="1028" name="Rectangle 4">
            <a:extLst>
              <a:ext uri="{FF2B5EF4-FFF2-40B4-BE49-F238E27FC236}">
                <a16:creationId xmlns:a16="http://schemas.microsoft.com/office/drawing/2014/main" id="{C952793B-64E0-4A69-B2B5-47FEA249FC4B}"/>
              </a:ext>
            </a:extLst>
          </p:cNvPr>
          <p:cNvSpPr>
            <a:spLocks noChangeArrowheads="1"/>
          </p:cNvSpPr>
          <p:nvPr/>
        </p:nvSpPr>
        <p:spPr bwMode="ltGray">
          <a:xfrm>
            <a:off x="722313" y="746125"/>
            <a:ext cx="561975" cy="474663"/>
          </a:xfrm>
          <a:prstGeom prst="rect">
            <a:avLst/>
          </a:prstGeom>
          <a:solidFill>
            <a:schemeClr val="folHlink"/>
          </a:solidFill>
          <a:ln>
            <a:noFill/>
          </a:ln>
          <a:effec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hangingPunct="1">
              <a:defRPr/>
            </a:pPr>
            <a:endParaRPr lang="zh-CN" altLang="en-US"/>
          </a:p>
        </p:txBody>
      </p:sp>
      <p:sp>
        <p:nvSpPr>
          <p:cNvPr id="1029" name="Rectangle 5">
            <a:extLst>
              <a:ext uri="{FF2B5EF4-FFF2-40B4-BE49-F238E27FC236}">
                <a16:creationId xmlns:a16="http://schemas.microsoft.com/office/drawing/2014/main" id="{A6C65814-235B-4ECA-9AB1-7821BA3821F4}"/>
              </a:ext>
            </a:extLst>
          </p:cNvPr>
          <p:cNvSpPr>
            <a:spLocks noChangeArrowheads="1"/>
          </p:cNvSpPr>
          <p:nvPr/>
        </p:nvSpPr>
        <p:spPr bwMode="ltGray">
          <a:xfrm>
            <a:off x="1214438" y="746125"/>
            <a:ext cx="492125" cy="474663"/>
          </a:xfrm>
          <a:prstGeom prst="rect">
            <a:avLst/>
          </a:prstGeom>
          <a:gradFill rotWithShape="0">
            <a:gsLst>
              <a:gs pos="0">
                <a:schemeClr val="folHlink"/>
              </a:gs>
              <a:gs pos="100000">
                <a:schemeClr val="bg1"/>
              </a:gs>
            </a:gsLst>
            <a:lin ang="0" scaled="1"/>
          </a:gradFill>
          <a:ln>
            <a:noFill/>
          </a:ln>
          <a:effec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hangingPunct="1">
              <a:defRPr/>
            </a:pPr>
            <a:endParaRPr lang="zh-CN" altLang="en-US"/>
          </a:p>
        </p:txBody>
      </p:sp>
      <p:sp>
        <p:nvSpPr>
          <p:cNvPr id="1030" name="Rectangle 6">
            <a:extLst>
              <a:ext uri="{FF2B5EF4-FFF2-40B4-BE49-F238E27FC236}">
                <a16:creationId xmlns:a16="http://schemas.microsoft.com/office/drawing/2014/main" id="{F1A0333A-17BF-474A-9C15-C250EBA55639}"/>
              </a:ext>
            </a:extLst>
          </p:cNvPr>
          <p:cNvSpPr>
            <a:spLocks noChangeArrowheads="1"/>
          </p:cNvSpPr>
          <p:nvPr/>
        </p:nvSpPr>
        <p:spPr bwMode="ltGray">
          <a:xfrm>
            <a:off x="169863" y="673100"/>
            <a:ext cx="746125" cy="422275"/>
          </a:xfrm>
          <a:prstGeom prst="rect">
            <a:avLst/>
          </a:prstGeom>
          <a:gradFill rotWithShape="0">
            <a:gsLst>
              <a:gs pos="0">
                <a:schemeClr val="bg1"/>
              </a:gs>
              <a:gs pos="100000">
                <a:schemeClr val="hlink"/>
              </a:gs>
            </a:gsLst>
            <a:lin ang="18900000" scaled="1"/>
          </a:gradFill>
          <a:ln>
            <a:noFill/>
          </a:ln>
          <a:effec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hangingPunct="1">
              <a:defRPr/>
            </a:pPr>
            <a:endParaRPr lang="zh-CN" altLang="en-US"/>
          </a:p>
        </p:txBody>
      </p:sp>
      <p:sp>
        <p:nvSpPr>
          <p:cNvPr id="1031" name="Rectangle 7">
            <a:extLst>
              <a:ext uri="{FF2B5EF4-FFF2-40B4-BE49-F238E27FC236}">
                <a16:creationId xmlns:a16="http://schemas.microsoft.com/office/drawing/2014/main" id="{D2DBDC5C-CB5C-45E1-9089-D41542653FDD}"/>
              </a:ext>
            </a:extLst>
          </p:cNvPr>
          <p:cNvSpPr>
            <a:spLocks noChangeArrowheads="1"/>
          </p:cNvSpPr>
          <p:nvPr/>
        </p:nvSpPr>
        <p:spPr bwMode="gray">
          <a:xfrm>
            <a:off x="1016000" y="215900"/>
            <a:ext cx="42863" cy="1052513"/>
          </a:xfrm>
          <a:prstGeom prst="rect">
            <a:avLst/>
          </a:prstGeom>
          <a:solidFill>
            <a:schemeClr val="bg2"/>
          </a:solidFill>
          <a:ln>
            <a:noFill/>
          </a:ln>
          <a:effec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hangingPunct="1">
              <a:defRPr/>
            </a:pPr>
            <a:endParaRPr lang="zh-CN" altLang="en-US"/>
          </a:p>
        </p:txBody>
      </p:sp>
      <p:sp>
        <p:nvSpPr>
          <p:cNvPr id="1032" name="Rectangle 8">
            <a:extLst>
              <a:ext uri="{FF2B5EF4-FFF2-40B4-BE49-F238E27FC236}">
                <a16:creationId xmlns:a16="http://schemas.microsoft.com/office/drawing/2014/main" id="{2BC48848-A407-45D5-888C-933B8189B4C5}"/>
              </a:ext>
            </a:extLst>
          </p:cNvPr>
          <p:cNvSpPr>
            <a:spLocks noChangeArrowheads="1"/>
          </p:cNvSpPr>
          <p:nvPr/>
        </p:nvSpPr>
        <p:spPr bwMode="gray">
          <a:xfrm>
            <a:off x="590550" y="1006475"/>
            <a:ext cx="10968038" cy="31750"/>
          </a:xfrm>
          <a:prstGeom prst="rect">
            <a:avLst/>
          </a:prstGeom>
          <a:gradFill rotWithShape="0">
            <a:gsLst>
              <a:gs pos="0">
                <a:schemeClr val="bg2"/>
              </a:gs>
              <a:gs pos="100000">
                <a:schemeClr val="bg1"/>
              </a:gs>
            </a:gsLst>
            <a:lin ang="0" scaled="1"/>
          </a:gradFill>
          <a:ln>
            <a:noFill/>
          </a:ln>
          <a:effec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hangingPunct="1">
              <a:defRPr/>
            </a:pPr>
            <a:endParaRPr lang="zh-CN" altLang="en-US"/>
          </a:p>
        </p:txBody>
      </p:sp>
      <p:sp>
        <p:nvSpPr>
          <p:cNvPr id="689161" name="Rectangle 9">
            <a:extLst>
              <a:ext uri="{FF2B5EF4-FFF2-40B4-BE49-F238E27FC236}">
                <a16:creationId xmlns:a16="http://schemas.microsoft.com/office/drawing/2014/main" id="{A31C73D2-26A3-4896-90FE-929BD9C0E169}"/>
              </a:ext>
            </a:extLst>
          </p:cNvPr>
          <p:cNvSpPr>
            <a:spLocks noGrp="1" noChangeArrowheads="1"/>
          </p:cNvSpPr>
          <p:nvPr>
            <p:ph type="title"/>
          </p:nvPr>
        </p:nvSpPr>
        <p:spPr bwMode="auto">
          <a:xfrm>
            <a:off x="1422400" y="7938"/>
            <a:ext cx="10769600" cy="957262"/>
          </a:xfrm>
          <a:prstGeom prst="rect">
            <a:avLst/>
          </a:prstGeom>
          <a:noFill/>
          <a:ln>
            <a:noFill/>
          </a:ln>
          <a:effec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34" name="Rectangle 10">
            <a:extLst>
              <a:ext uri="{FF2B5EF4-FFF2-40B4-BE49-F238E27FC236}">
                <a16:creationId xmlns:a16="http://schemas.microsoft.com/office/drawing/2014/main" id="{D99EF8FD-1318-41A6-B419-FDDB5256D241}"/>
              </a:ext>
            </a:extLst>
          </p:cNvPr>
          <p:cNvSpPr>
            <a:spLocks noGrp="1" noChangeArrowheads="1"/>
          </p:cNvSpPr>
          <p:nvPr>
            <p:ph type="body" idx="1"/>
          </p:nvPr>
        </p:nvSpPr>
        <p:spPr bwMode="auto">
          <a:xfrm>
            <a:off x="1365250" y="1487488"/>
            <a:ext cx="10826750" cy="474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1. 单击此处编辑母版文本样式</a:t>
            </a:r>
          </a:p>
          <a:p>
            <a:pPr lvl="1"/>
            <a:r>
              <a:rPr lang="zh-CN" altLang="en-US"/>
              <a:t>(1) 第二级</a:t>
            </a:r>
          </a:p>
          <a:p>
            <a:pPr lvl="2"/>
            <a:r>
              <a:rPr lang="zh-CN" altLang="en-US"/>
              <a:t>① 第三级</a:t>
            </a:r>
          </a:p>
          <a:p>
            <a:pPr lvl="2"/>
            <a:r>
              <a:rPr lang="zh-CN" altLang="en-US"/>
              <a:t>正文</a:t>
            </a:r>
          </a:p>
        </p:txBody>
      </p:sp>
      <p:sp>
        <p:nvSpPr>
          <p:cNvPr id="689163" name="Rectangle 11">
            <a:extLst>
              <a:ext uri="{FF2B5EF4-FFF2-40B4-BE49-F238E27FC236}">
                <a16:creationId xmlns:a16="http://schemas.microsoft.com/office/drawing/2014/main" id="{6B9D0D9E-E4D9-4A2A-B0C7-D2DEE98EE3D7}"/>
              </a:ext>
            </a:extLst>
          </p:cNvPr>
          <p:cNvSpPr>
            <a:spLocks noGrp="1" noChangeArrowheads="1"/>
          </p:cNvSpPr>
          <p:nvPr>
            <p:ph type="dt" sz="half" idx="2"/>
          </p:nvPr>
        </p:nvSpPr>
        <p:spPr bwMode="auto">
          <a:xfrm>
            <a:off x="1219200" y="6324600"/>
            <a:ext cx="25400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kumimoji="0" sz="1400"/>
            </a:lvl1pPr>
          </a:lstStyle>
          <a:p>
            <a:pPr>
              <a:defRPr/>
            </a:pPr>
            <a:endParaRPr lang="en-US" altLang="zh-CN"/>
          </a:p>
        </p:txBody>
      </p:sp>
      <p:sp>
        <p:nvSpPr>
          <p:cNvPr id="689165" name="Rectangle 13">
            <a:extLst>
              <a:ext uri="{FF2B5EF4-FFF2-40B4-BE49-F238E27FC236}">
                <a16:creationId xmlns:a16="http://schemas.microsoft.com/office/drawing/2014/main" id="{E01F9541-8491-4EC7-8127-FD8C562A2E73}"/>
              </a:ext>
            </a:extLst>
          </p:cNvPr>
          <p:cNvSpPr>
            <a:spLocks noGrp="1" noChangeArrowheads="1"/>
          </p:cNvSpPr>
          <p:nvPr>
            <p:ph type="sldNum" sz="quarter" idx="4"/>
          </p:nvPr>
        </p:nvSpPr>
        <p:spPr bwMode="auto">
          <a:xfrm>
            <a:off x="9359900" y="6570663"/>
            <a:ext cx="2540000" cy="287337"/>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kumimoji="0" sz="1000"/>
            </a:lvl1pPr>
          </a:lstStyle>
          <a:p>
            <a:pPr>
              <a:defRPr/>
            </a:pPr>
            <a:fld id="{D02612E7-1F11-43FA-A571-83902F87B5FD}"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243" r:id="rId1"/>
    <p:sldLayoutId id="2147484229" r:id="rId2"/>
    <p:sldLayoutId id="2147484230" r:id="rId3"/>
    <p:sldLayoutId id="2147484231" r:id="rId4"/>
    <p:sldLayoutId id="2147484232" r:id="rId5"/>
    <p:sldLayoutId id="2147484233" r:id="rId6"/>
    <p:sldLayoutId id="2147484244" r:id="rId7"/>
    <p:sldLayoutId id="2147484234" r:id="rId8"/>
    <p:sldLayoutId id="2147484235" r:id="rId9"/>
    <p:sldLayoutId id="2147484236" r:id="rId10"/>
    <p:sldLayoutId id="2147484237" r:id="rId11"/>
    <p:sldLayoutId id="2147484238" r:id="rId12"/>
    <p:sldLayoutId id="2147484239" r:id="rId13"/>
    <p:sldLayoutId id="2147484240" r:id="rId14"/>
    <p:sldLayoutId id="2147484241" r:id="rId15"/>
    <p:sldLayoutId id="2147484242" r:id="rId16"/>
  </p:sldLayoutIdLst>
  <p:hf hdr="0" ftr="0" dt="0"/>
  <p:txStyles>
    <p:titleStyle>
      <a:lvl1pPr algn="l" rtl="0" eaLnBrk="0" fontAlgn="base" hangingPunct="0">
        <a:spcBef>
          <a:spcPct val="0"/>
        </a:spcBef>
        <a:spcAft>
          <a:spcPct val="0"/>
        </a:spcAft>
        <a:defRPr kumimoji="1" sz="4200" b="1">
          <a:solidFill>
            <a:schemeClr val="tx2"/>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4200" b="1">
          <a:solidFill>
            <a:schemeClr val="tx2"/>
          </a:solidFill>
          <a:effectLst>
            <a:outerShdw blurRad="38100" dist="38100" dir="2700000" algn="tl">
              <a:srgbClr val="C0C0C0"/>
            </a:outerShdw>
          </a:effectLst>
          <a:latin typeface="Tahoma" pitchFamily="34" charset="0"/>
          <a:ea typeface="宋体" pitchFamily="2" charset="-122"/>
        </a:defRPr>
      </a:lvl2pPr>
      <a:lvl3pPr algn="l" rtl="0" eaLnBrk="0" fontAlgn="base" hangingPunct="0">
        <a:spcBef>
          <a:spcPct val="0"/>
        </a:spcBef>
        <a:spcAft>
          <a:spcPct val="0"/>
        </a:spcAft>
        <a:defRPr kumimoji="1" sz="4200" b="1">
          <a:solidFill>
            <a:schemeClr val="tx2"/>
          </a:solidFill>
          <a:effectLst>
            <a:outerShdw blurRad="38100" dist="38100" dir="2700000" algn="tl">
              <a:srgbClr val="C0C0C0"/>
            </a:outerShdw>
          </a:effectLst>
          <a:latin typeface="Tahoma" pitchFamily="34" charset="0"/>
          <a:ea typeface="宋体" pitchFamily="2" charset="-122"/>
        </a:defRPr>
      </a:lvl3pPr>
      <a:lvl4pPr algn="l" rtl="0" eaLnBrk="0" fontAlgn="base" hangingPunct="0">
        <a:spcBef>
          <a:spcPct val="0"/>
        </a:spcBef>
        <a:spcAft>
          <a:spcPct val="0"/>
        </a:spcAft>
        <a:defRPr kumimoji="1" sz="4200" b="1">
          <a:solidFill>
            <a:schemeClr val="tx2"/>
          </a:solidFill>
          <a:effectLst>
            <a:outerShdw blurRad="38100" dist="38100" dir="2700000" algn="tl">
              <a:srgbClr val="C0C0C0"/>
            </a:outerShdw>
          </a:effectLst>
          <a:latin typeface="Tahoma" pitchFamily="34" charset="0"/>
          <a:ea typeface="宋体" pitchFamily="2" charset="-122"/>
        </a:defRPr>
      </a:lvl4pPr>
      <a:lvl5pPr algn="l" rtl="0" eaLnBrk="0" fontAlgn="base" hangingPunct="0">
        <a:spcBef>
          <a:spcPct val="0"/>
        </a:spcBef>
        <a:spcAft>
          <a:spcPct val="0"/>
        </a:spcAft>
        <a:defRPr kumimoji="1" sz="4200" b="1">
          <a:solidFill>
            <a:schemeClr val="tx2"/>
          </a:solidFill>
          <a:effectLst>
            <a:outerShdw blurRad="38100" dist="38100" dir="2700000" algn="tl">
              <a:srgbClr val="C0C0C0"/>
            </a:outerShdw>
          </a:effectLst>
          <a:latin typeface="Tahoma" pitchFamily="34" charset="0"/>
          <a:ea typeface="宋体" pitchFamily="2" charset="-122"/>
        </a:defRPr>
      </a:lvl5pPr>
      <a:lvl6pPr marL="457200" algn="l" rtl="0" fontAlgn="base">
        <a:spcBef>
          <a:spcPct val="0"/>
        </a:spcBef>
        <a:spcAft>
          <a:spcPct val="0"/>
        </a:spcAft>
        <a:defRPr kumimoji="1" sz="4200" b="1">
          <a:solidFill>
            <a:schemeClr val="tx2"/>
          </a:solidFill>
          <a:effectLst>
            <a:outerShdw blurRad="38100" dist="38100" dir="2700000" algn="tl">
              <a:srgbClr val="C0C0C0"/>
            </a:outerShdw>
          </a:effectLst>
          <a:latin typeface="Tahoma" pitchFamily="34" charset="0"/>
          <a:ea typeface="宋体" pitchFamily="2" charset="-122"/>
        </a:defRPr>
      </a:lvl6pPr>
      <a:lvl7pPr marL="914400" algn="l" rtl="0" fontAlgn="base">
        <a:spcBef>
          <a:spcPct val="0"/>
        </a:spcBef>
        <a:spcAft>
          <a:spcPct val="0"/>
        </a:spcAft>
        <a:defRPr kumimoji="1" sz="4200" b="1">
          <a:solidFill>
            <a:schemeClr val="tx2"/>
          </a:solidFill>
          <a:effectLst>
            <a:outerShdw blurRad="38100" dist="38100" dir="2700000" algn="tl">
              <a:srgbClr val="C0C0C0"/>
            </a:outerShdw>
          </a:effectLst>
          <a:latin typeface="Tahoma" pitchFamily="34" charset="0"/>
          <a:ea typeface="宋体" pitchFamily="2" charset="-122"/>
        </a:defRPr>
      </a:lvl7pPr>
      <a:lvl8pPr marL="1371600" algn="l" rtl="0" fontAlgn="base">
        <a:spcBef>
          <a:spcPct val="0"/>
        </a:spcBef>
        <a:spcAft>
          <a:spcPct val="0"/>
        </a:spcAft>
        <a:defRPr kumimoji="1" sz="4200" b="1">
          <a:solidFill>
            <a:schemeClr val="tx2"/>
          </a:solidFill>
          <a:effectLst>
            <a:outerShdw blurRad="38100" dist="38100" dir="2700000" algn="tl">
              <a:srgbClr val="C0C0C0"/>
            </a:outerShdw>
          </a:effectLst>
          <a:latin typeface="Tahoma" pitchFamily="34" charset="0"/>
          <a:ea typeface="宋体" pitchFamily="2" charset="-122"/>
        </a:defRPr>
      </a:lvl8pPr>
      <a:lvl9pPr marL="1828800" algn="l" rtl="0" fontAlgn="base">
        <a:spcBef>
          <a:spcPct val="0"/>
        </a:spcBef>
        <a:spcAft>
          <a:spcPct val="0"/>
        </a:spcAft>
        <a:defRPr kumimoji="1" sz="4200" b="1">
          <a:solidFill>
            <a:schemeClr val="tx2"/>
          </a:solidFill>
          <a:effectLst>
            <a:outerShdw blurRad="38100" dist="38100" dir="2700000" algn="tl">
              <a:srgbClr val="C0C0C0"/>
            </a:outerShdw>
          </a:effectLst>
          <a:latin typeface="Tahoma" pitchFamily="34" charset="0"/>
          <a:ea typeface="宋体" pitchFamily="2" charset="-122"/>
        </a:defRPr>
      </a:lvl9pPr>
    </p:titleStyle>
    <p:bodyStyle>
      <a:lvl1pPr marL="685800" indent="-685800" algn="l" rtl="0" eaLnBrk="0" fontAlgn="base" hangingPunct="0">
        <a:spcBef>
          <a:spcPct val="20000"/>
        </a:spcBef>
        <a:spcAft>
          <a:spcPct val="0"/>
        </a:spcAft>
        <a:buClr>
          <a:schemeClr val="tx1"/>
        </a:buClr>
        <a:buSzPct val="60000"/>
        <a:buFont typeface="Wingdings" panose="05000000000000000000" pitchFamily="2" charset="2"/>
        <a:defRPr kumimoji="1" sz="3600" b="1">
          <a:solidFill>
            <a:schemeClr val="tx1"/>
          </a:solidFill>
          <a:latin typeface="+mn-lt"/>
          <a:ea typeface="+mn-ea"/>
          <a:cs typeface="+mn-cs"/>
        </a:defRPr>
      </a:lvl1pPr>
      <a:lvl2pPr marL="990600" indent="-533400" algn="l" rtl="0" eaLnBrk="0" fontAlgn="base" hangingPunct="0">
        <a:spcBef>
          <a:spcPct val="20000"/>
        </a:spcBef>
        <a:spcAft>
          <a:spcPct val="0"/>
        </a:spcAft>
        <a:buClr>
          <a:schemeClr val="hlink"/>
        </a:buClr>
        <a:buSzPct val="55000"/>
        <a:buFont typeface="Wingdings" panose="05000000000000000000" pitchFamily="2" charset="2"/>
        <a:defRPr kumimoji="1" sz="3200" b="1">
          <a:solidFill>
            <a:schemeClr val="tx1"/>
          </a:solidFill>
          <a:latin typeface="+mn-lt"/>
          <a:ea typeface="+mn-ea"/>
        </a:defRPr>
      </a:lvl2pPr>
      <a:lvl3pPr marL="1371600" indent="-457200" algn="l" rtl="0" eaLnBrk="0" fontAlgn="base" hangingPunct="0">
        <a:spcBef>
          <a:spcPct val="20000"/>
        </a:spcBef>
        <a:spcAft>
          <a:spcPct val="0"/>
        </a:spcAft>
        <a:buClr>
          <a:schemeClr val="folHlink"/>
        </a:buClr>
        <a:buSzPct val="50000"/>
        <a:buFont typeface="Wingdings" panose="05000000000000000000" pitchFamily="2" charset="2"/>
        <a:defRPr kumimoji="1" sz="2400" b="1">
          <a:solidFill>
            <a:schemeClr val="tx1"/>
          </a:solidFill>
          <a:latin typeface="+mn-lt"/>
          <a:ea typeface="+mn-ea"/>
        </a:defRPr>
      </a:lvl3pPr>
      <a:lvl4pPr marL="1752600" indent="-3810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209800" indent="-381000" algn="l" rtl="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mn-ea"/>
        </a:defRPr>
      </a:lvl5pPr>
      <a:lvl6pPr marL="2667000" indent="-3810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mn-ea"/>
        </a:defRPr>
      </a:lvl6pPr>
      <a:lvl7pPr marL="3124200" indent="-3810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mn-ea"/>
        </a:defRPr>
      </a:lvl7pPr>
      <a:lvl8pPr marL="3581400" indent="-3810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mn-ea"/>
        </a:defRPr>
      </a:lvl8pPr>
      <a:lvl9pPr marL="4038600" indent="-3810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22.bin"/><Relationship Id="rId13" Type="http://schemas.openxmlformats.org/officeDocument/2006/relationships/image" Target="../media/image28.wmf"/><Relationship Id="rId18" Type="http://schemas.openxmlformats.org/officeDocument/2006/relationships/oleObject" Target="../embeddings/oleObject27.bin"/><Relationship Id="rId3" Type="http://schemas.openxmlformats.org/officeDocument/2006/relationships/notesSlide" Target="../notesSlides/notesSlide11.xml"/><Relationship Id="rId21" Type="http://schemas.openxmlformats.org/officeDocument/2006/relationships/image" Target="../media/image32.wmf"/><Relationship Id="rId7" Type="http://schemas.openxmlformats.org/officeDocument/2006/relationships/image" Target="../media/image25.wmf"/><Relationship Id="rId12" Type="http://schemas.openxmlformats.org/officeDocument/2006/relationships/oleObject" Target="../embeddings/oleObject24.bin"/><Relationship Id="rId17" Type="http://schemas.openxmlformats.org/officeDocument/2006/relationships/image" Target="../media/image30.wmf"/><Relationship Id="rId2" Type="http://schemas.openxmlformats.org/officeDocument/2006/relationships/slideLayout" Target="../slideLayouts/slideLayout7.xml"/><Relationship Id="rId16" Type="http://schemas.openxmlformats.org/officeDocument/2006/relationships/oleObject" Target="../embeddings/oleObject26.bin"/><Relationship Id="rId20" Type="http://schemas.openxmlformats.org/officeDocument/2006/relationships/oleObject" Target="../embeddings/oleObject28.bin"/><Relationship Id="rId1" Type="http://schemas.openxmlformats.org/officeDocument/2006/relationships/vmlDrawing" Target="../drawings/vmlDrawing3.vml"/><Relationship Id="rId6" Type="http://schemas.openxmlformats.org/officeDocument/2006/relationships/oleObject" Target="../embeddings/oleObject21.bin"/><Relationship Id="rId11" Type="http://schemas.openxmlformats.org/officeDocument/2006/relationships/image" Target="../media/image27.wmf"/><Relationship Id="rId5" Type="http://schemas.openxmlformats.org/officeDocument/2006/relationships/image" Target="../media/image24.wmf"/><Relationship Id="rId15" Type="http://schemas.openxmlformats.org/officeDocument/2006/relationships/image" Target="../media/image29.wmf"/><Relationship Id="rId10" Type="http://schemas.openxmlformats.org/officeDocument/2006/relationships/oleObject" Target="../embeddings/oleObject23.bin"/><Relationship Id="rId19" Type="http://schemas.openxmlformats.org/officeDocument/2006/relationships/image" Target="../media/image31.wmf"/><Relationship Id="rId4" Type="http://schemas.openxmlformats.org/officeDocument/2006/relationships/oleObject" Target="../embeddings/oleObject20.bin"/><Relationship Id="rId9" Type="http://schemas.openxmlformats.org/officeDocument/2006/relationships/image" Target="../media/image26.wmf"/><Relationship Id="rId14" Type="http://schemas.openxmlformats.org/officeDocument/2006/relationships/oleObject" Target="../embeddings/oleObject25.bin"/></Relationships>
</file>

<file path=ppt/slides/_rels/slide12.xml.rels><?xml version="1.0" encoding="UTF-8" standalone="yes"?>
<Relationships xmlns="http://schemas.openxmlformats.org/package/2006/relationships"><Relationship Id="rId13" Type="http://schemas.openxmlformats.org/officeDocument/2006/relationships/image" Target="../media/image37.wmf"/><Relationship Id="rId18" Type="http://schemas.openxmlformats.org/officeDocument/2006/relationships/image" Target="../media/image39.wmf"/><Relationship Id="rId26" Type="http://schemas.openxmlformats.org/officeDocument/2006/relationships/image" Target="../media/image43.wmf"/><Relationship Id="rId39" Type="http://schemas.openxmlformats.org/officeDocument/2006/relationships/oleObject" Target="../embeddings/oleObject47.bin"/><Relationship Id="rId21" Type="http://schemas.openxmlformats.org/officeDocument/2006/relationships/oleObject" Target="../embeddings/oleObject38.bin"/><Relationship Id="rId34" Type="http://schemas.openxmlformats.org/officeDocument/2006/relationships/image" Target="../media/image47.wmf"/><Relationship Id="rId42" Type="http://schemas.openxmlformats.org/officeDocument/2006/relationships/image" Target="../media/image51.wmf"/><Relationship Id="rId47" Type="http://schemas.openxmlformats.org/officeDocument/2006/relationships/image" Target="../media/image53.wmf"/><Relationship Id="rId7" Type="http://schemas.openxmlformats.org/officeDocument/2006/relationships/image" Target="../media/image34.wmf"/><Relationship Id="rId2" Type="http://schemas.openxmlformats.org/officeDocument/2006/relationships/slideLayout" Target="../slideLayouts/slideLayout7.xml"/><Relationship Id="rId16" Type="http://schemas.openxmlformats.org/officeDocument/2006/relationships/oleObject" Target="../embeddings/oleObject35.bin"/><Relationship Id="rId29" Type="http://schemas.openxmlformats.org/officeDocument/2006/relationships/oleObject" Target="../embeddings/oleObject42.bin"/><Relationship Id="rId1" Type="http://schemas.openxmlformats.org/officeDocument/2006/relationships/vmlDrawing" Target="../drawings/vmlDrawing4.vml"/><Relationship Id="rId6" Type="http://schemas.openxmlformats.org/officeDocument/2006/relationships/oleObject" Target="../embeddings/oleObject30.bin"/><Relationship Id="rId11" Type="http://schemas.openxmlformats.org/officeDocument/2006/relationships/image" Target="../media/image36.wmf"/><Relationship Id="rId24" Type="http://schemas.openxmlformats.org/officeDocument/2006/relationships/image" Target="../media/image42.wmf"/><Relationship Id="rId32" Type="http://schemas.openxmlformats.org/officeDocument/2006/relationships/image" Target="../media/image46.wmf"/><Relationship Id="rId37" Type="http://schemas.openxmlformats.org/officeDocument/2006/relationships/oleObject" Target="../embeddings/oleObject46.bin"/><Relationship Id="rId40" Type="http://schemas.openxmlformats.org/officeDocument/2006/relationships/image" Target="../media/image50.wmf"/><Relationship Id="rId45" Type="http://schemas.openxmlformats.org/officeDocument/2006/relationships/oleObject" Target="../embeddings/oleObject50.bin"/><Relationship Id="rId5" Type="http://schemas.openxmlformats.org/officeDocument/2006/relationships/image" Target="../media/image33.wmf"/><Relationship Id="rId15" Type="http://schemas.openxmlformats.org/officeDocument/2006/relationships/image" Target="../media/image38.wmf"/><Relationship Id="rId23" Type="http://schemas.openxmlformats.org/officeDocument/2006/relationships/oleObject" Target="../embeddings/oleObject39.bin"/><Relationship Id="rId28" Type="http://schemas.openxmlformats.org/officeDocument/2006/relationships/image" Target="../media/image44.wmf"/><Relationship Id="rId36" Type="http://schemas.openxmlformats.org/officeDocument/2006/relationships/image" Target="../media/image48.wmf"/><Relationship Id="rId10" Type="http://schemas.openxmlformats.org/officeDocument/2006/relationships/oleObject" Target="../embeddings/oleObject32.bin"/><Relationship Id="rId19" Type="http://schemas.openxmlformats.org/officeDocument/2006/relationships/oleObject" Target="../embeddings/oleObject37.bin"/><Relationship Id="rId31" Type="http://schemas.openxmlformats.org/officeDocument/2006/relationships/oleObject" Target="../embeddings/oleObject43.bin"/><Relationship Id="rId44" Type="http://schemas.openxmlformats.org/officeDocument/2006/relationships/image" Target="../media/image52.wmf"/><Relationship Id="rId4" Type="http://schemas.openxmlformats.org/officeDocument/2006/relationships/oleObject" Target="../embeddings/oleObject29.bin"/><Relationship Id="rId9" Type="http://schemas.openxmlformats.org/officeDocument/2006/relationships/image" Target="../media/image35.wmf"/><Relationship Id="rId14" Type="http://schemas.openxmlformats.org/officeDocument/2006/relationships/oleObject" Target="../embeddings/oleObject34.bin"/><Relationship Id="rId22" Type="http://schemas.openxmlformats.org/officeDocument/2006/relationships/image" Target="../media/image41.wmf"/><Relationship Id="rId27" Type="http://schemas.openxmlformats.org/officeDocument/2006/relationships/oleObject" Target="../embeddings/oleObject41.bin"/><Relationship Id="rId30" Type="http://schemas.openxmlformats.org/officeDocument/2006/relationships/image" Target="../media/image45.wmf"/><Relationship Id="rId35" Type="http://schemas.openxmlformats.org/officeDocument/2006/relationships/oleObject" Target="../embeddings/oleObject45.bin"/><Relationship Id="rId43" Type="http://schemas.openxmlformats.org/officeDocument/2006/relationships/oleObject" Target="../embeddings/oleObject49.bin"/><Relationship Id="rId48" Type="http://schemas.openxmlformats.org/officeDocument/2006/relationships/oleObject" Target="../embeddings/oleObject52.bin"/><Relationship Id="rId8" Type="http://schemas.openxmlformats.org/officeDocument/2006/relationships/oleObject" Target="../embeddings/oleObject31.bin"/><Relationship Id="rId3" Type="http://schemas.openxmlformats.org/officeDocument/2006/relationships/notesSlide" Target="../notesSlides/notesSlide12.xml"/><Relationship Id="rId12" Type="http://schemas.openxmlformats.org/officeDocument/2006/relationships/oleObject" Target="../embeddings/oleObject33.bin"/><Relationship Id="rId17" Type="http://schemas.openxmlformats.org/officeDocument/2006/relationships/oleObject" Target="../embeddings/oleObject36.bin"/><Relationship Id="rId25" Type="http://schemas.openxmlformats.org/officeDocument/2006/relationships/oleObject" Target="../embeddings/oleObject40.bin"/><Relationship Id="rId33" Type="http://schemas.openxmlformats.org/officeDocument/2006/relationships/oleObject" Target="../embeddings/oleObject44.bin"/><Relationship Id="rId38" Type="http://schemas.openxmlformats.org/officeDocument/2006/relationships/image" Target="../media/image49.wmf"/><Relationship Id="rId46" Type="http://schemas.openxmlformats.org/officeDocument/2006/relationships/oleObject" Target="../embeddings/oleObject51.bin"/><Relationship Id="rId20" Type="http://schemas.openxmlformats.org/officeDocument/2006/relationships/image" Target="../media/image40.wmf"/><Relationship Id="rId41" Type="http://schemas.openxmlformats.org/officeDocument/2006/relationships/oleObject" Target="../embeddings/oleObject48.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55.w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54.bin"/><Relationship Id="rId5" Type="http://schemas.openxmlformats.org/officeDocument/2006/relationships/image" Target="../media/image54.wmf"/><Relationship Id="rId4" Type="http://schemas.openxmlformats.org/officeDocument/2006/relationships/oleObject" Target="../embeddings/oleObject53.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57.bin"/><Relationship Id="rId13" Type="http://schemas.openxmlformats.org/officeDocument/2006/relationships/image" Target="../media/image60.wmf"/><Relationship Id="rId18" Type="http://schemas.openxmlformats.org/officeDocument/2006/relationships/oleObject" Target="../embeddings/oleObject62.bin"/><Relationship Id="rId26" Type="http://schemas.openxmlformats.org/officeDocument/2006/relationships/oleObject" Target="../embeddings/oleObject66.bin"/><Relationship Id="rId3" Type="http://schemas.openxmlformats.org/officeDocument/2006/relationships/notesSlide" Target="../notesSlides/notesSlide14.xml"/><Relationship Id="rId21" Type="http://schemas.openxmlformats.org/officeDocument/2006/relationships/image" Target="../media/image64.wmf"/><Relationship Id="rId7" Type="http://schemas.openxmlformats.org/officeDocument/2006/relationships/image" Target="../media/image57.wmf"/><Relationship Id="rId12" Type="http://schemas.openxmlformats.org/officeDocument/2006/relationships/oleObject" Target="../embeddings/oleObject59.bin"/><Relationship Id="rId17" Type="http://schemas.openxmlformats.org/officeDocument/2006/relationships/image" Target="../media/image62.wmf"/><Relationship Id="rId25" Type="http://schemas.openxmlformats.org/officeDocument/2006/relationships/image" Target="../media/image65.wmf"/><Relationship Id="rId2" Type="http://schemas.openxmlformats.org/officeDocument/2006/relationships/slideLayout" Target="../slideLayouts/slideLayout12.xml"/><Relationship Id="rId16" Type="http://schemas.openxmlformats.org/officeDocument/2006/relationships/oleObject" Target="../embeddings/oleObject61.bin"/><Relationship Id="rId20" Type="http://schemas.openxmlformats.org/officeDocument/2006/relationships/oleObject" Target="../embeddings/oleObject63.bin"/><Relationship Id="rId1" Type="http://schemas.openxmlformats.org/officeDocument/2006/relationships/vmlDrawing" Target="../drawings/vmlDrawing6.vml"/><Relationship Id="rId6" Type="http://schemas.openxmlformats.org/officeDocument/2006/relationships/oleObject" Target="../embeddings/oleObject56.bin"/><Relationship Id="rId11" Type="http://schemas.openxmlformats.org/officeDocument/2006/relationships/image" Target="../media/image59.wmf"/><Relationship Id="rId24" Type="http://schemas.openxmlformats.org/officeDocument/2006/relationships/oleObject" Target="../embeddings/oleObject65.bin"/><Relationship Id="rId5" Type="http://schemas.openxmlformats.org/officeDocument/2006/relationships/image" Target="../media/image56.wmf"/><Relationship Id="rId15" Type="http://schemas.openxmlformats.org/officeDocument/2006/relationships/image" Target="../media/image61.wmf"/><Relationship Id="rId23" Type="http://schemas.openxmlformats.org/officeDocument/2006/relationships/image" Target="../media/image21.wmf"/><Relationship Id="rId10" Type="http://schemas.openxmlformats.org/officeDocument/2006/relationships/oleObject" Target="../embeddings/oleObject58.bin"/><Relationship Id="rId19" Type="http://schemas.openxmlformats.org/officeDocument/2006/relationships/image" Target="../media/image63.wmf"/><Relationship Id="rId4" Type="http://schemas.openxmlformats.org/officeDocument/2006/relationships/oleObject" Target="../embeddings/oleObject55.bin"/><Relationship Id="rId9" Type="http://schemas.openxmlformats.org/officeDocument/2006/relationships/image" Target="../media/image58.wmf"/><Relationship Id="rId14" Type="http://schemas.openxmlformats.org/officeDocument/2006/relationships/oleObject" Target="../embeddings/oleObject60.bin"/><Relationship Id="rId22" Type="http://schemas.openxmlformats.org/officeDocument/2006/relationships/oleObject" Target="../embeddings/oleObject64.bin"/><Relationship Id="rId27" Type="http://schemas.openxmlformats.org/officeDocument/2006/relationships/image" Target="../media/image66.w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4.xml"/><Relationship Id="rId1" Type="http://schemas.openxmlformats.org/officeDocument/2006/relationships/vmlDrawing" Target="../drawings/vmlDrawing7.vml"/><Relationship Id="rId5" Type="http://schemas.openxmlformats.org/officeDocument/2006/relationships/image" Target="../media/image67.wmf"/><Relationship Id="rId4" Type="http://schemas.openxmlformats.org/officeDocument/2006/relationships/oleObject" Target="../embeddings/oleObject67.bin"/></Relationships>
</file>

<file path=ppt/slides/_rels/slide16.xml.rels><?xml version="1.0" encoding="UTF-8" standalone="yes"?>
<Relationships xmlns="http://schemas.openxmlformats.org/package/2006/relationships"><Relationship Id="rId8" Type="http://schemas.openxmlformats.org/officeDocument/2006/relationships/image" Target="../media/image70.wmf"/><Relationship Id="rId3" Type="http://schemas.openxmlformats.org/officeDocument/2006/relationships/oleObject" Target="../embeddings/oleObject68.bin"/><Relationship Id="rId7" Type="http://schemas.openxmlformats.org/officeDocument/2006/relationships/oleObject" Target="../embeddings/oleObject70.bin"/><Relationship Id="rId12" Type="http://schemas.openxmlformats.org/officeDocument/2006/relationships/image" Target="../media/image72.wmf"/><Relationship Id="rId2" Type="http://schemas.openxmlformats.org/officeDocument/2006/relationships/slideLayout" Target="../slideLayouts/slideLayout13.xml"/><Relationship Id="rId1" Type="http://schemas.openxmlformats.org/officeDocument/2006/relationships/vmlDrawing" Target="../drawings/vmlDrawing8.vml"/><Relationship Id="rId6" Type="http://schemas.openxmlformats.org/officeDocument/2006/relationships/image" Target="../media/image69.wmf"/><Relationship Id="rId11" Type="http://schemas.openxmlformats.org/officeDocument/2006/relationships/oleObject" Target="../embeddings/oleObject72.bin"/><Relationship Id="rId5" Type="http://schemas.openxmlformats.org/officeDocument/2006/relationships/oleObject" Target="../embeddings/oleObject69.bin"/><Relationship Id="rId10" Type="http://schemas.openxmlformats.org/officeDocument/2006/relationships/image" Target="../media/image71.wmf"/><Relationship Id="rId4" Type="http://schemas.openxmlformats.org/officeDocument/2006/relationships/image" Target="../media/image68.wmf"/><Relationship Id="rId9" Type="http://schemas.openxmlformats.org/officeDocument/2006/relationships/oleObject" Target="../embeddings/oleObject71.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74.bin"/><Relationship Id="rId3" Type="http://schemas.openxmlformats.org/officeDocument/2006/relationships/image" Target="../media/image75.png"/><Relationship Id="rId7" Type="http://schemas.openxmlformats.org/officeDocument/2006/relationships/image" Target="../media/image73.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73.bin"/><Relationship Id="rId5" Type="http://schemas.openxmlformats.org/officeDocument/2006/relationships/image" Target="../media/image77.png"/><Relationship Id="rId4" Type="http://schemas.openxmlformats.org/officeDocument/2006/relationships/image" Target="../media/image76.png"/><Relationship Id="rId9" Type="http://schemas.openxmlformats.org/officeDocument/2006/relationships/image" Target="../media/image74.wmf"/></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79.wmf"/><Relationship Id="rId2" Type="http://schemas.openxmlformats.org/officeDocument/2006/relationships/slideLayout" Target="../slideLayouts/slideLayout13.xml"/><Relationship Id="rId1" Type="http://schemas.openxmlformats.org/officeDocument/2006/relationships/vmlDrawing" Target="../drawings/vmlDrawing10.vml"/><Relationship Id="rId6" Type="http://schemas.openxmlformats.org/officeDocument/2006/relationships/oleObject" Target="../embeddings/oleObject76.bin"/><Relationship Id="rId5" Type="http://schemas.openxmlformats.org/officeDocument/2006/relationships/image" Target="../media/image78.wmf"/><Relationship Id="rId4" Type="http://schemas.openxmlformats.org/officeDocument/2006/relationships/oleObject" Target="../embeddings/oleObject75.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82.wmf"/><Relationship Id="rId13" Type="http://schemas.openxmlformats.org/officeDocument/2006/relationships/oleObject" Target="../embeddings/oleObject82.bin"/><Relationship Id="rId3" Type="http://schemas.openxmlformats.org/officeDocument/2006/relationships/oleObject" Target="../embeddings/oleObject77.bin"/><Relationship Id="rId7" Type="http://schemas.openxmlformats.org/officeDocument/2006/relationships/oleObject" Target="../embeddings/oleObject79.bin"/><Relationship Id="rId12" Type="http://schemas.openxmlformats.org/officeDocument/2006/relationships/image" Target="../media/image84.wmf"/><Relationship Id="rId2" Type="http://schemas.openxmlformats.org/officeDocument/2006/relationships/slideLayout" Target="../slideLayouts/slideLayout7.xml"/><Relationship Id="rId16" Type="http://schemas.openxmlformats.org/officeDocument/2006/relationships/image" Target="../media/image86.wmf"/><Relationship Id="rId1" Type="http://schemas.openxmlformats.org/officeDocument/2006/relationships/vmlDrawing" Target="../drawings/vmlDrawing11.vml"/><Relationship Id="rId6" Type="http://schemas.openxmlformats.org/officeDocument/2006/relationships/image" Target="../media/image81.wmf"/><Relationship Id="rId11" Type="http://schemas.openxmlformats.org/officeDocument/2006/relationships/oleObject" Target="../embeddings/oleObject81.bin"/><Relationship Id="rId5" Type="http://schemas.openxmlformats.org/officeDocument/2006/relationships/oleObject" Target="../embeddings/oleObject78.bin"/><Relationship Id="rId15" Type="http://schemas.openxmlformats.org/officeDocument/2006/relationships/oleObject" Target="../embeddings/oleObject83.bin"/><Relationship Id="rId10" Type="http://schemas.openxmlformats.org/officeDocument/2006/relationships/image" Target="../media/image83.wmf"/><Relationship Id="rId4" Type="http://schemas.openxmlformats.org/officeDocument/2006/relationships/image" Target="../media/image80.wmf"/><Relationship Id="rId9" Type="http://schemas.openxmlformats.org/officeDocument/2006/relationships/oleObject" Target="../embeddings/oleObject80.bin"/><Relationship Id="rId14" Type="http://schemas.openxmlformats.org/officeDocument/2006/relationships/image" Target="../media/image85.wmf"/></Relationships>
</file>

<file path=ppt/slides/_rels/slide21.xml.rels><?xml version="1.0" encoding="UTF-8" standalone="yes"?>
<Relationships xmlns="http://schemas.openxmlformats.org/package/2006/relationships"><Relationship Id="rId8" Type="http://schemas.openxmlformats.org/officeDocument/2006/relationships/image" Target="../media/image89.wmf"/><Relationship Id="rId3" Type="http://schemas.openxmlformats.org/officeDocument/2006/relationships/oleObject" Target="../embeddings/oleObject84.bin"/><Relationship Id="rId7" Type="http://schemas.openxmlformats.org/officeDocument/2006/relationships/oleObject" Target="../embeddings/oleObject86.bin"/><Relationship Id="rId12" Type="http://schemas.openxmlformats.org/officeDocument/2006/relationships/image" Target="../media/image91.wmf"/><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88.wmf"/><Relationship Id="rId11" Type="http://schemas.openxmlformats.org/officeDocument/2006/relationships/oleObject" Target="../embeddings/oleObject88.bin"/><Relationship Id="rId5" Type="http://schemas.openxmlformats.org/officeDocument/2006/relationships/oleObject" Target="../embeddings/oleObject85.bin"/><Relationship Id="rId10" Type="http://schemas.openxmlformats.org/officeDocument/2006/relationships/image" Target="../media/image90.wmf"/><Relationship Id="rId4" Type="http://schemas.openxmlformats.org/officeDocument/2006/relationships/image" Target="../media/image87.wmf"/><Relationship Id="rId9" Type="http://schemas.openxmlformats.org/officeDocument/2006/relationships/oleObject" Target="../embeddings/oleObject87.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91.bin"/><Relationship Id="rId13" Type="http://schemas.openxmlformats.org/officeDocument/2006/relationships/image" Target="../media/image96.wmf"/><Relationship Id="rId3" Type="http://schemas.openxmlformats.org/officeDocument/2006/relationships/notesSlide" Target="../notesSlides/notesSlide17.xml"/><Relationship Id="rId7" Type="http://schemas.openxmlformats.org/officeDocument/2006/relationships/image" Target="../media/image93.wmf"/><Relationship Id="rId12" Type="http://schemas.openxmlformats.org/officeDocument/2006/relationships/oleObject" Target="../embeddings/oleObject93.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oleObject" Target="../embeddings/oleObject90.bin"/><Relationship Id="rId11" Type="http://schemas.openxmlformats.org/officeDocument/2006/relationships/image" Target="../media/image95.wmf"/><Relationship Id="rId5" Type="http://schemas.openxmlformats.org/officeDocument/2006/relationships/image" Target="../media/image92.wmf"/><Relationship Id="rId10" Type="http://schemas.openxmlformats.org/officeDocument/2006/relationships/oleObject" Target="../embeddings/oleObject92.bin"/><Relationship Id="rId4" Type="http://schemas.openxmlformats.org/officeDocument/2006/relationships/oleObject" Target="../embeddings/oleObject89.bin"/><Relationship Id="rId9" Type="http://schemas.openxmlformats.org/officeDocument/2006/relationships/image" Target="../media/image94.wmf"/></Relationships>
</file>

<file path=ppt/slides/_rels/slide24.xml.rels><?xml version="1.0" encoding="UTF-8" standalone="yes"?>
<Relationships xmlns="http://schemas.openxmlformats.org/package/2006/relationships"><Relationship Id="rId8" Type="http://schemas.openxmlformats.org/officeDocument/2006/relationships/image" Target="../media/image99.wmf"/><Relationship Id="rId13" Type="http://schemas.openxmlformats.org/officeDocument/2006/relationships/oleObject" Target="../embeddings/oleObject99.bin"/><Relationship Id="rId3" Type="http://schemas.openxmlformats.org/officeDocument/2006/relationships/oleObject" Target="../embeddings/oleObject94.bin"/><Relationship Id="rId7" Type="http://schemas.openxmlformats.org/officeDocument/2006/relationships/oleObject" Target="../embeddings/oleObject96.bin"/><Relationship Id="rId12" Type="http://schemas.openxmlformats.org/officeDocument/2006/relationships/image" Target="../media/image101.wmf"/><Relationship Id="rId2" Type="http://schemas.openxmlformats.org/officeDocument/2006/relationships/slideLayout" Target="../slideLayouts/slideLayout7.xml"/><Relationship Id="rId16" Type="http://schemas.openxmlformats.org/officeDocument/2006/relationships/image" Target="../media/image103.wmf"/><Relationship Id="rId1" Type="http://schemas.openxmlformats.org/officeDocument/2006/relationships/vmlDrawing" Target="../drawings/vmlDrawing14.vml"/><Relationship Id="rId6" Type="http://schemas.openxmlformats.org/officeDocument/2006/relationships/image" Target="../media/image98.wmf"/><Relationship Id="rId11" Type="http://schemas.openxmlformats.org/officeDocument/2006/relationships/oleObject" Target="../embeddings/oleObject98.bin"/><Relationship Id="rId5" Type="http://schemas.openxmlformats.org/officeDocument/2006/relationships/oleObject" Target="../embeddings/oleObject95.bin"/><Relationship Id="rId15" Type="http://schemas.openxmlformats.org/officeDocument/2006/relationships/oleObject" Target="../embeddings/oleObject100.bin"/><Relationship Id="rId10" Type="http://schemas.openxmlformats.org/officeDocument/2006/relationships/image" Target="../media/image100.wmf"/><Relationship Id="rId4" Type="http://schemas.openxmlformats.org/officeDocument/2006/relationships/image" Target="../media/image97.wmf"/><Relationship Id="rId9" Type="http://schemas.openxmlformats.org/officeDocument/2006/relationships/oleObject" Target="../embeddings/oleObject97.bin"/><Relationship Id="rId14" Type="http://schemas.openxmlformats.org/officeDocument/2006/relationships/image" Target="../media/image102.wmf"/></Relationships>
</file>

<file path=ppt/slides/_rels/slide25.xml.rels><?xml version="1.0" encoding="UTF-8" standalone="yes"?>
<Relationships xmlns="http://schemas.openxmlformats.org/package/2006/relationships"><Relationship Id="rId8" Type="http://schemas.openxmlformats.org/officeDocument/2006/relationships/image" Target="../media/image106.wmf"/><Relationship Id="rId13" Type="http://schemas.openxmlformats.org/officeDocument/2006/relationships/oleObject" Target="../embeddings/oleObject106.bin"/><Relationship Id="rId18" Type="http://schemas.openxmlformats.org/officeDocument/2006/relationships/image" Target="../media/image111.wmf"/><Relationship Id="rId3" Type="http://schemas.openxmlformats.org/officeDocument/2006/relationships/oleObject" Target="../embeddings/oleObject101.bin"/><Relationship Id="rId21" Type="http://schemas.openxmlformats.org/officeDocument/2006/relationships/oleObject" Target="../embeddings/oleObject110.bin"/><Relationship Id="rId7" Type="http://schemas.openxmlformats.org/officeDocument/2006/relationships/oleObject" Target="../embeddings/oleObject103.bin"/><Relationship Id="rId12" Type="http://schemas.openxmlformats.org/officeDocument/2006/relationships/image" Target="../media/image108.wmf"/><Relationship Id="rId17" Type="http://schemas.openxmlformats.org/officeDocument/2006/relationships/oleObject" Target="../embeddings/oleObject108.bin"/><Relationship Id="rId2" Type="http://schemas.openxmlformats.org/officeDocument/2006/relationships/slideLayout" Target="../slideLayouts/slideLayout7.xml"/><Relationship Id="rId16" Type="http://schemas.openxmlformats.org/officeDocument/2006/relationships/image" Target="../media/image110.wmf"/><Relationship Id="rId20" Type="http://schemas.openxmlformats.org/officeDocument/2006/relationships/image" Target="../media/image112.wmf"/><Relationship Id="rId1" Type="http://schemas.openxmlformats.org/officeDocument/2006/relationships/vmlDrawing" Target="../drawings/vmlDrawing15.vml"/><Relationship Id="rId6" Type="http://schemas.openxmlformats.org/officeDocument/2006/relationships/image" Target="../media/image105.wmf"/><Relationship Id="rId11" Type="http://schemas.openxmlformats.org/officeDocument/2006/relationships/oleObject" Target="../embeddings/oleObject105.bin"/><Relationship Id="rId24" Type="http://schemas.openxmlformats.org/officeDocument/2006/relationships/image" Target="../media/image114.wmf"/><Relationship Id="rId5" Type="http://schemas.openxmlformats.org/officeDocument/2006/relationships/oleObject" Target="../embeddings/oleObject102.bin"/><Relationship Id="rId15" Type="http://schemas.openxmlformats.org/officeDocument/2006/relationships/oleObject" Target="../embeddings/oleObject107.bin"/><Relationship Id="rId23" Type="http://schemas.openxmlformats.org/officeDocument/2006/relationships/oleObject" Target="../embeddings/oleObject111.bin"/><Relationship Id="rId10" Type="http://schemas.openxmlformats.org/officeDocument/2006/relationships/image" Target="../media/image107.wmf"/><Relationship Id="rId19" Type="http://schemas.openxmlformats.org/officeDocument/2006/relationships/oleObject" Target="../embeddings/oleObject109.bin"/><Relationship Id="rId4" Type="http://schemas.openxmlformats.org/officeDocument/2006/relationships/image" Target="../media/image104.emf"/><Relationship Id="rId9" Type="http://schemas.openxmlformats.org/officeDocument/2006/relationships/oleObject" Target="../embeddings/oleObject104.bin"/><Relationship Id="rId14" Type="http://schemas.openxmlformats.org/officeDocument/2006/relationships/image" Target="../media/image109.wmf"/><Relationship Id="rId22" Type="http://schemas.openxmlformats.org/officeDocument/2006/relationships/image" Target="../media/image113.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113.bin"/><Relationship Id="rId3" Type="http://schemas.openxmlformats.org/officeDocument/2006/relationships/image" Target="../media/image117.png"/><Relationship Id="rId7" Type="http://schemas.openxmlformats.org/officeDocument/2006/relationships/image" Target="../media/image115.wmf"/><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oleObject" Target="../embeddings/oleObject112.bin"/><Relationship Id="rId5" Type="http://schemas.openxmlformats.org/officeDocument/2006/relationships/image" Target="../media/image119.png"/><Relationship Id="rId4" Type="http://schemas.openxmlformats.org/officeDocument/2006/relationships/image" Target="../media/image118.png"/><Relationship Id="rId9" Type="http://schemas.openxmlformats.org/officeDocument/2006/relationships/image" Target="../media/image116.wmf"/></Relationships>
</file>

<file path=ppt/slides/_rels/slide28.xml.rels><?xml version="1.0" encoding="UTF-8" standalone="yes"?>
<Relationships xmlns="http://schemas.openxmlformats.org/package/2006/relationships"><Relationship Id="rId8" Type="http://schemas.openxmlformats.org/officeDocument/2006/relationships/image" Target="../media/image116.wmf"/><Relationship Id="rId3" Type="http://schemas.openxmlformats.org/officeDocument/2006/relationships/image" Target="../media/image117.png"/><Relationship Id="rId7" Type="http://schemas.openxmlformats.org/officeDocument/2006/relationships/oleObject" Target="../embeddings/oleObject115.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120.wmf"/><Relationship Id="rId5" Type="http://schemas.openxmlformats.org/officeDocument/2006/relationships/oleObject" Target="../embeddings/oleObject114.bin"/><Relationship Id="rId4" Type="http://schemas.openxmlformats.org/officeDocument/2006/relationships/image" Target="../media/image121.png"/></Relationships>
</file>

<file path=ppt/slides/_rels/slide29.xml.rels><?xml version="1.0" encoding="UTF-8" standalone="yes"?>
<Relationships xmlns="http://schemas.openxmlformats.org/package/2006/relationships"><Relationship Id="rId8" Type="http://schemas.openxmlformats.org/officeDocument/2006/relationships/image" Target="../media/image123.wmf"/><Relationship Id="rId3" Type="http://schemas.openxmlformats.org/officeDocument/2006/relationships/image" Target="../media/image124.png"/><Relationship Id="rId7" Type="http://schemas.openxmlformats.org/officeDocument/2006/relationships/oleObject" Target="../embeddings/oleObject117.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125.png"/><Relationship Id="rId5" Type="http://schemas.openxmlformats.org/officeDocument/2006/relationships/image" Target="../media/image122.wmf"/><Relationship Id="rId4" Type="http://schemas.openxmlformats.org/officeDocument/2006/relationships/oleObject" Target="../embeddings/oleObject116.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126.wmf"/><Relationship Id="rId5" Type="http://schemas.openxmlformats.org/officeDocument/2006/relationships/oleObject" Target="../embeddings/oleObject118.bin"/><Relationship Id="rId4" Type="http://schemas.openxmlformats.org/officeDocument/2006/relationships/image" Target="../media/image124.png"/></Relationships>
</file>

<file path=ppt/slides/_rels/slide31.xml.rels><?xml version="1.0" encoding="UTF-8" standalone="yes"?>
<Relationships xmlns="http://schemas.openxmlformats.org/package/2006/relationships"><Relationship Id="rId8" Type="http://schemas.openxmlformats.org/officeDocument/2006/relationships/image" Target="../media/image129.wmf"/><Relationship Id="rId3" Type="http://schemas.openxmlformats.org/officeDocument/2006/relationships/image" Target="../media/image131.png"/><Relationship Id="rId7" Type="http://schemas.openxmlformats.org/officeDocument/2006/relationships/oleObject" Target="../embeddings/oleObject120.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128.wmf"/><Relationship Id="rId5" Type="http://schemas.openxmlformats.org/officeDocument/2006/relationships/oleObject" Target="../embeddings/oleObject119.bin"/><Relationship Id="rId10" Type="http://schemas.openxmlformats.org/officeDocument/2006/relationships/image" Target="../media/image130.wmf"/><Relationship Id="rId4" Type="http://schemas.openxmlformats.org/officeDocument/2006/relationships/image" Target="../media/image132.png"/><Relationship Id="rId9" Type="http://schemas.openxmlformats.org/officeDocument/2006/relationships/oleObject" Target="../embeddings/oleObject121.bin"/></Relationships>
</file>

<file path=ppt/slides/_rels/slide32.xml.rels><?xml version="1.0" encoding="UTF-8" standalone="yes"?>
<Relationships xmlns="http://schemas.openxmlformats.org/package/2006/relationships"><Relationship Id="rId8" Type="http://schemas.openxmlformats.org/officeDocument/2006/relationships/image" Target="../media/image136.png"/><Relationship Id="rId3" Type="http://schemas.openxmlformats.org/officeDocument/2006/relationships/image" Target="../media/image131.png"/><Relationship Id="rId7" Type="http://schemas.openxmlformats.org/officeDocument/2006/relationships/image" Target="../media/image134.wmf"/><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oleObject" Target="../embeddings/oleObject123.bin"/><Relationship Id="rId5" Type="http://schemas.openxmlformats.org/officeDocument/2006/relationships/image" Target="../media/image133.wmf"/><Relationship Id="rId10" Type="http://schemas.openxmlformats.org/officeDocument/2006/relationships/image" Target="../media/image135.wmf"/><Relationship Id="rId4" Type="http://schemas.openxmlformats.org/officeDocument/2006/relationships/oleObject" Target="../embeddings/oleObject122.bin"/><Relationship Id="rId9" Type="http://schemas.openxmlformats.org/officeDocument/2006/relationships/oleObject" Target="../embeddings/oleObject124.bin"/></Relationships>
</file>

<file path=ppt/slides/_rels/slide33.xml.rels><?xml version="1.0" encoding="UTF-8" standalone="yes"?>
<Relationships xmlns="http://schemas.openxmlformats.org/package/2006/relationships"><Relationship Id="rId3" Type="http://schemas.openxmlformats.org/officeDocument/2006/relationships/image" Target="../media/image138.png"/><Relationship Id="rId2" Type="http://schemas.openxmlformats.org/officeDocument/2006/relationships/image" Target="../media/image137.png"/><Relationship Id="rId1" Type="http://schemas.openxmlformats.org/officeDocument/2006/relationships/slideLayout" Target="../slideLayouts/slideLayout7.xml"/><Relationship Id="rId4" Type="http://schemas.openxmlformats.org/officeDocument/2006/relationships/image" Target="../media/image139.png"/></Relationships>
</file>

<file path=ppt/slides/_rels/slide34.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140.wmf"/><Relationship Id="rId5" Type="http://schemas.openxmlformats.org/officeDocument/2006/relationships/oleObject" Target="../embeddings/oleObject125.bin"/><Relationship Id="rId4" Type="http://schemas.openxmlformats.org/officeDocument/2006/relationships/image" Target="../media/image141.png"/></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26.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142.wmf"/><Relationship Id="rId5" Type="http://schemas.openxmlformats.org/officeDocument/2006/relationships/oleObject" Target="../embeddings/oleObject127.bin"/><Relationship Id="rId4" Type="http://schemas.openxmlformats.org/officeDocument/2006/relationships/image" Target="../media/image140.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9.wmf"/><Relationship Id="rId18" Type="http://schemas.openxmlformats.org/officeDocument/2006/relationships/oleObject" Target="../embeddings/oleObject8.bin"/><Relationship Id="rId3" Type="http://schemas.openxmlformats.org/officeDocument/2006/relationships/notesSlide" Target="../notesSlides/notesSlide7.xml"/><Relationship Id="rId21" Type="http://schemas.openxmlformats.org/officeDocument/2006/relationships/image" Target="../media/image13.wmf"/><Relationship Id="rId7" Type="http://schemas.openxmlformats.org/officeDocument/2006/relationships/image" Target="../media/image6.wmf"/><Relationship Id="rId12" Type="http://schemas.openxmlformats.org/officeDocument/2006/relationships/oleObject" Target="../embeddings/oleObject5.bin"/><Relationship Id="rId17" Type="http://schemas.openxmlformats.org/officeDocument/2006/relationships/image" Target="../media/image11.wmf"/><Relationship Id="rId2" Type="http://schemas.openxmlformats.org/officeDocument/2006/relationships/slideLayout" Target="../slideLayouts/slideLayout7.xml"/><Relationship Id="rId16" Type="http://schemas.openxmlformats.org/officeDocument/2006/relationships/oleObject" Target="../embeddings/oleObject7.bin"/><Relationship Id="rId20" Type="http://schemas.openxmlformats.org/officeDocument/2006/relationships/oleObject" Target="../embeddings/oleObject9.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8.wmf"/><Relationship Id="rId5" Type="http://schemas.openxmlformats.org/officeDocument/2006/relationships/image" Target="../media/image5.wmf"/><Relationship Id="rId15" Type="http://schemas.openxmlformats.org/officeDocument/2006/relationships/image" Target="../media/image10.wmf"/><Relationship Id="rId23" Type="http://schemas.openxmlformats.org/officeDocument/2006/relationships/image" Target="../media/image14.wmf"/><Relationship Id="rId10" Type="http://schemas.openxmlformats.org/officeDocument/2006/relationships/oleObject" Target="../embeddings/oleObject4.bin"/><Relationship Id="rId19" Type="http://schemas.openxmlformats.org/officeDocument/2006/relationships/image" Target="../media/image12.wmf"/><Relationship Id="rId4" Type="http://schemas.openxmlformats.org/officeDocument/2006/relationships/oleObject" Target="../embeddings/oleObject1.bin"/><Relationship Id="rId9" Type="http://schemas.openxmlformats.org/officeDocument/2006/relationships/image" Target="../media/image7.wmf"/><Relationship Id="rId14" Type="http://schemas.openxmlformats.org/officeDocument/2006/relationships/oleObject" Target="../embeddings/oleObject6.bin"/><Relationship Id="rId22" Type="http://schemas.openxmlformats.org/officeDocument/2006/relationships/oleObject" Target="../embeddings/oleObject10.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3.bin"/><Relationship Id="rId13" Type="http://schemas.openxmlformats.org/officeDocument/2006/relationships/image" Target="../media/image19.wmf"/><Relationship Id="rId18" Type="http://schemas.openxmlformats.org/officeDocument/2006/relationships/oleObject" Target="../embeddings/oleObject18.bin"/><Relationship Id="rId3" Type="http://schemas.openxmlformats.org/officeDocument/2006/relationships/notesSlide" Target="../notesSlides/notesSlide9.xml"/><Relationship Id="rId21" Type="http://schemas.openxmlformats.org/officeDocument/2006/relationships/image" Target="../media/image23.wmf"/><Relationship Id="rId7" Type="http://schemas.openxmlformats.org/officeDocument/2006/relationships/image" Target="../media/image16.wmf"/><Relationship Id="rId12" Type="http://schemas.openxmlformats.org/officeDocument/2006/relationships/oleObject" Target="../embeddings/oleObject15.bin"/><Relationship Id="rId17" Type="http://schemas.openxmlformats.org/officeDocument/2006/relationships/image" Target="../media/image21.wmf"/><Relationship Id="rId2" Type="http://schemas.openxmlformats.org/officeDocument/2006/relationships/slideLayout" Target="../slideLayouts/slideLayout7.xml"/><Relationship Id="rId16" Type="http://schemas.openxmlformats.org/officeDocument/2006/relationships/oleObject" Target="../embeddings/oleObject17.bin"/><Relationship Id="rId20" Type="http://schemas.openxmlformats.org/officeDocument/2006/relationships/oleObject" Target="../embeddings/oleObject19.bin"/><Relationship Id="rId1" Type="http://schemas.openxmlformats.org/officeDocument/2006/relationships/vmlDrawing" Target="../drawings/vmlDrawing2.vml"/><Relationship Id="rId6" Type="http://schemas.openxmlformats.org/officeDocument/2006/relationships/oleObject" Target="../embeddings/oleObject12.bin"/><Relationship Id="rId11" Type="http://schemas.openxmlformats.org/officeDocument/2006/relationships/image" Target="../media/image18.wmf"/><Relationship Id="rId5" Type="http://schemas.openxmlformats.org/officeDocument/2006/relationships/image" Target="../media/image15.wmf"/><Relationship Id="rId15" Type="http://schemas.openxmlformats.org/officeDocument/2006/relationships/image" Target="../media/image20.wmf"/><Relationship Id="rId10" Type="http://schemas.openxmlformats.org/officeDocument/2006/relationships/oleObject" Target="../embeddings/oleObject14.bin"/><Relationship Id="rId19" Type="http://schemas.openxmlformats.org/officeDocument/2006/relationships/image" Target="../media/image22.wmf"/><Relationship Id="rId4" Type="http://schemas.openxmlformats.org/officeDocument/2006/relationships/oleObject" Target="../embeddings/oleObject11.bin"/><Relationship Id="rId9" Type="http://schemas.openxmlformats.org/officeDocument/2006/relationships/image" Target="../media/image17.wmf"/><Relationship Id="rId14" Type="http://schemas.openxmlformats.org/officeDocument/2006/relationships/oleObject" Target="../embeddings/oleObject1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4">
            <a:extLst>
              <a:ext uri="{FF2B5EF4-FFF2-40B4-BE49-F238E27FC236}">
                <a16:creationId xmlns:a16="http://schemas.microsoft.com/office/drawing/2014/main" id="{A6A778C5-DBB8-4DD0-8D9B-22DEE93D63B6}"/>
              </a:ext>
            </a:extLst>
          </p:cNvPr>
          <p:cNvSpPr txBox="1">
            <a:spLocks noChangeArrowheads="1"/>
          </p:cNvSpPr>
          <p:nvPr/>
        </p:nvSpPr>
        <p:spPr bwMode="auto">
          <a:xfrm>
            <a:off x="0" y="0"/>
            <a:ext cx="906463" cy="685800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144000" rIns="144000">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0" lang="en-US" altLang="zh-CN">
                <a:solidFill>
                  <a:schemeClr val="bg1"/>
                </a:solidFill>
                <a:latin typeface="黑体" panose="02010609060101010101" pitchFamily="49" charset="-122"/>
                <a:ea typeface="黑体" panose="02010609060101010101" pitchFamily="49" charset="-122"/>
              </a:rPr>
              <a:t>  </a:t>
            </a:r>
            <a:r>
              <a:rPr kumimoji="0" lang="zh-CN" altLang="en-US" sz="4000">
                <a:latin typeface="黑体" panose="02010609060101010101" pitchFamily="49" charset="-122"/>
                <a:ea typeface="黑体" panose="02010609060101010101" pitchFamily="49" charset="-122"/>
              </a:rPr>
              <a:t>自动控制原理</a:t>
            </a:r>
            <a:r>
              <a:rPr kumimoji="0" lang="zh-CN" altLang="en-US">
                <a:solidFill>
                  <a:schemeClr val="bg1"/>
                </a:solidFill>
                <a:latin typeface="黑体" panose="02010609060101010101" pitchFamily="49" charset="-122"/>
                <a:ea typeface="黑体" panose="02010609060101010101" pitchFamily="49" charset="-122"/>
              </a:rPr>
              <a:t>  </a:t>
            </a:r>
            <a:r>
              <a:rPr kumimoji="0" lang="zh-CN" altLang="en-US" sz="3200">
                <a:solidFill>
                  <a:schemeClr val="bg1"/>
                </a:solidFill>
                <a:latin typeface="Arial" panose="020B0604020202020204" pitchFamily="34" charset="0"/>
              </a:rPr>
              <a:t>江西理工大学</a:t>
            </a:r>
          </a:p>
        </p:txBody>
      </p:sp>
      <p:sp>
        <p:nvSpPr>
          <p:cNvPr id="851981" name="Rectangle 13">
            <a:extLst>
              <a:ext uri="{FF2B5EF4-FFF2-40B4-BE49-F238E27FC236}">
                <a16:creationId xmlns:a16="http://schemas.microsoft.com/office/drawing/2014/main" id="{65103507-9EA1-4B7E-92EA-359C893C114C}"/>
              </a:ext>
            </a:extLst>
          </p:cNvPr>
          <p:cNvSpPr>
            <a:spLocks noChangeArrowheads="1"/>
          </p:cNvSpPr>
          <p:nvPr/>
        </p:nvSpPr>
        <p:spPr bwMode="auto">
          <a:xfrm>
            <a:off x="2400300" y="0"/>
            <a:ext cx="8077200" cy="957263"/>
          </a:xfrm>
          <a:prstGeom prst="rect">
            <a:avLst/>
          </a:prstGeom>
          <a:noFill/>
          <a:ln>
            <a:noFill/>
          </a:ln>
          <a:effectLst/>
        </p:spPr>
        <p:txBody>
          <a:bodyPr anchor="b"/>
          <a:lstStyle/>
          <a:p>
            <a:pPr eaLnBrk="1" hangingPunct="1">
              <a:defRPr/>
            </a:pPr>
            <a:r>
              <a:rPr lang="zh-CN" altLang="en-US" sz="4000" b="1" dirty="0">
                <a:solidFill>
                  <a:srgbClr val="0000FF"/>
                </a:solidFill>
                <a:effectLst>
                  <a:outerShdw blurRad="38100" dist="38100" dir="2700000" algn="tl">
                    <a:srgbClr val="C0C0C0"/>
                  </a:outerShdw>
                </a:effectLst>
                <a:latin typeface="黑体" pitchFamily="49" charset="-122"/>
                <a:ea typeface="黑体" pitchFamily="49" charset="-122"/>
              </a:rPr>
              <a:t>第3章</a:t>
            </a:r>
            <a:r>
              <a:rPr lang="zh-CN" altLang="en-US" sz="4000" b="1" dirty="0">
                <a:solidFill>
                  <a:srgbClr val="0000FF"/>
                </a:solidFill>
                <a:effectLst>
                  <a:outerShdw blurRad="38100" dist="38100" dir="2700000" algn="tl">
                    <a:srgbClr val="C0C0C0"/>
                  </a:outerShdw>
                </a:effectLst>
                <a:latin typeface="Tahoma"/>
                <a:ea typeface="黑体" pitchFamily="49" charset="-122"/>
              </a:rPr>
              <a:t> </a:t>
            </a:r>
            <a:r>
              <a:rPr lang="zh-CN" altLang="en-US" sz="4000" b="1" dirty="0">
                <a:solidFill>
                  <a:srgbClr val="0000FF"/>
                </a:solidFill>
                <a:effectLst>
                  <a:outerShdw blurRad="38100" dist="38100" dir="2700000" algn="tl">
                    <a:srgbClr val="C0C0C0"/>
                  </a:outerShdw>
                </a:effectLst>
                <a:latin typeface="黑体" pitchFamily="49" charset="-122"/>
                <a:ea typeface="黑体" pitchFamily="49" charset="-122"/>
              </a:rPr>
              <a:t> 自动控制系统的时域分析</a:t>
            </a:r>
          </a:p>
        </p:txBody>
      </p:sp>
      <p:sp>
        <p:nvSpPr>
          <p:cNvPr id="11" name="文本框 10">
            <a:extLst>
              <a:ext uri="{FF2B5EF4-FFF2-40B4-BE49-F238E27FC236}">
                <a16:creationId xmlns:a16="http://schemas.microsoft.com/office/drawing/2014/main" id="{364BF03B-7616-4B7E-A636-EC4D4EEF7681}"/>
              </a:ext>
            </a:extLst>
          </p:cNvPr>
          <p:cNvSpPr txBox="1">
            <a:spLocks noChangeArrowheads="1"/>
          </p:cNvSpPr>
          <p:nvPr/>
        </p:nvSpPr>
        <p:spPr bwMode="auto">
          <a:xfrm>
            <a:off x="1066800" y="1082675"/>
            <a:ext cx="10744200" cy="543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lnSpc>
                <a:spcPct val="140000"/>
              </a:lnSpc>
              <a:buClr>
                <a:srgbClr val="FF0000"/>
              </a:buClr>
              <a:buFont typeface="Wingdings" panose="05000000000000000000" pitchFamily="2" charset="2"/>
              <a:buChar char="l"/>
            </a:pPr>
            <a:r>
              <a:rPr lang="zh-CN" altLang="en-US" sz="2800" b="1">
                <a:latin typeface="黑体" panose="02010609060101010101" pitchFamily="49" charset="-122"/>
                <a:ea typeface="黑体" panose="02010609060101010101" pitchFamily="49" charset="-122"/>
              </a:rPr>
              <a:t>在确定系统的数学模型后，就可以用</a:t>
            </a:r>
            <a:r>
              <a:rPr lang="zh-CN" altLang="en-US" sz="2800" b="1">
                <a:solidFill>
                  <a:srgbClr val="FF0000"/>
                </a:solidFill>
                <a:latin typeface="黑体" panose="02010609060101010101" pitchFamily="49" charset="-122"/>
                <a:ea typeface="黑体" panose="02010609060101010101" pitchFamily="49" charset="-122"/>
              </a:rPr>
              <a:t>几种不同的方法</a:t>
            </a:r>
            <a:r>
              <a:rPr lang="zh-CN" altLang="en-US" sz="2800" b="1">
                <a:latin typeface="黑体" panose="02010609060101010101" pitchFamily="49" charset="-122"/>
                <a:ea typeface="黑体" panose="02010609060101010101" pitchFamily="49" charset="-122"/>
              </a:rPr>
              <a:t>去分析控制系统的</a:t>
            </a:r>
            <a:r>
              <a:rPr lang="zh-CN" altLang="en-US" sz="2800" b="1">
                <a:solidFill>
                  <a:srgbClr val="FF0000"/>
                </a:solidFill>
                <a:latin typeface="黑体" panose="02010609060101010101" pitchFamily="49" charset="-122"/>
                <a:ea typeface="黑体" panose="02010609060101010101" pitchFamily="49" charset="-122"/>
              </a:rPr>
              <a:t>动态性能</a:t>
            </a:r>
            <a:r>
              <a:rPr lang="zh-CN" altLang="en-US" sz="2800" b="1">
                <a:latin typeface="黑体" panose="02010609060101010101" pitchFamily="49" charset="-122"/>
                <a:ea typeface="黑体" panose="02010609060101010101" pitchFamily="49" charset="-122"/>
              </a:rPr>
              <a:t>和</a:t>
            </a:r>
            <a:r>
              <a:rPr lang="zh-CN" altLang="en-US" sz="2800" b="1">
                <a:solidFill>
                  <a:srgbClr val="FF0000"/>
                </a:solidFill>
                <a:latin typeface="黑体" panose="02010609060101010101" pitchFamily="49" charset="-122"/>
                <a:ea typeface="黑体" panose="02010609060101010101" pitchFamily="49" charset="-122"/>
              </a:rPr>
              <a:t>稳态性能</a:t>
            </a:r>
            <a:r>
              <a:rPr lang="zh-CN" altLang="en-US" sz="2800" b="1">
                <a:latin typeface="黑体" panose="02010609060101010101" pitchFamily="49" charset="-122"/>
                <a:ea typeface="黑体" panose="02010609060101010101" pitchFamily="49" charset="-122"/>
              </a:rPr>
              <a:t>。</a:t>
            </a:r>
            <a:endParaRPr lang="en-US" altLang="zh-CN" sz="2800" b="1">
              <a:latin typeface="黑体" panose="02010609060101010101" pitchFamily="49" charset="-122"/>
              <a:ea typeface="黑体" panose="02010609060101010101" pitchFamily="49" charset="-122"/>
            </a:endParaRPr>
          </a:p>
          <a:p>
            <a:pPr eaLnBrk="1" hangingPunct="1">
              <a:lnSpc>
                <a:spcPct val="140000"/>
              </a:lnSpc>
              <a:buClr>
                <a:srgbClr val="FF0000"/>
              </a:buClr>
              <a:buFont typeface="Wingdings" panose="05000000000000000000" pitchFamily="2" charset="2"/>
              <a:buChar char="l"/>
            </a:pPr>
            <a:r>
              <a:rPr lang="zh-CN" altLang="en-US" sz="2800" b="1">
                <a:latin typeface="黑体" panose="02010609060101010101" pitchFamily="49" charset="-122"/>
                <a:ea typeface="黑体" panose="02010609060101010101" pitchFamily="49" charset="-122"/>
              </a:rPr>
              <a:t>在经典控制理论中，常用</a:t>
            </a:r>
            <a:r>
              <a:rPr lang="zh-CN" altLang="en-US" sz="2800" b="1">
                <a:solidFill>
                  <a:srgbClr val="0000FF"/>
                </a:solidFill>
                <a:latin typeface="黑体" panose="02010609060101010101" pitchFamily="49" charset="-122"/>
                <a:ea typeface="黑体" panose="02010609060101010101" pitchFamily="49" charset="-122"/>
              </a:rPr>
              <a:t>时域分析法、根轨迹法或频域分析法</a:t>
            </a:r>
            <a:r>
              <a:rPr lang="zh-CN" altLang="en-US" sz="2800" b="1">
                <a:latin typeface="黑体" panose="02010609060101010101" pitchFamily="49" charset="-122"/>
                <a:ea typeface="黑体" panose="02010609060101010101" pitchFamily="49" charset="-122"/>
              </a:rPr>
              <a:t>来分析线性控制系统的性能。</a:t>
            </a:r>
            <a:endParaRPr lang="en-US" altLang="zh-CN" sz="2800" b="1">
              <a:latin typeface="黑体" panose="02010609060101010101" pitchFamily="49" charset="-122"/>
              <a:ea typeface="黑体" panose="02010609060101010101" pitchFamily="49" charset="-122"/>
            </a:endParaRPr>
          </a:p>
          <a:p>
            <a:pPr eaLnBrk="1" hangingPunct="1">
              <a:lnSpc>
                <a:spcPct val="140000"/>
              </a:lnSpc>
              <a:buClr>
                <a:srgbClr val="FF0000"/>
              </a:buClr>
              <a:buFont typeface="Wingdings" panose="05000000000000000000" pitchFamily="2" charset="2"/>
              <a:buChar char="l"/>
            </a:pPr>
            <a:r>
              <a:rPr lang="zh-CN" altLang="en-US" sz="2800" b="1">
                <a:latin typeface="黑体" panose="02010609060101010101" pitchFamily="49" charset="-122"/>
                <a:ea typeface="黑体" panose="02010609060101010101" pitchFamily="49" charset="-122"/>
              </a:rPr>
              <a:t>不同的方法有不同的特点和适用范围。</a:t>
            </a:r>
            <a:endParaRPr lang="en-US" altLang="zh-CN" sz="2800" b="1">
              <a:latin typeface="黑体" panose="02010609060101010101" pitchFamily="49" charset="-122"/>
              <a:ea typeface="黑体" panose="02010609060101010101" pitchFamily="49" charset="-122"/>
            </a:endParaRPr>
          </a:p>
          <a:p>
            <a:pPr eaLnBrk="1" hangingPunct="1">
              <a:lnSpc>
                <a:spcPct val="140000"/>
              </a:lnSpc>
              <a:buClr>
                <a:srgbClr val="FF0000"/>
              </a:buClr>
              <a:buFont typeface="Wingdings" panose="05000000000000000000" pitchFamily="2" charset="2"/>
              <a:buChar char="l"/>
            </a:pPr>
            <a:r>
              <a:rPr lang="zh-CN" altLang="en-US" sz="2800" b="1">
                <a:latin typeface="黑体" panose="02010609060101010101" pitchFamily="49" charset="-122"/>
                <a:ea typeface="黑体" panose="02010609060101010101" pitchFamily="49" charset="-122"/>
              </a:rPr>
              <a:t>时域分析法是一种</a:t>
            </a:r>
            <a:r>
              <a:rPr lang="zh-CN" altLang="en-US" sz="2800" b="1">
                <a:solidFill>
                  <a:srgbClr val="FF0000"/>
                </a:solidFill>
                <a:latin typeface="黑体" panose="02010609060101010101" pitchFamily="49" charset="-122"/>
                <a:ea typeface="黑体" panose="02010609060101010101" pitchFamily="49" charset="-122"/>
              </a:rPr>
              <a:t>直接在时间域中</a:t>
            </a:r>
            <a:r>
              <a:rPr lang="zh-CN" altLang="en-US" sz="2800" b="1">
                <a:latin typeface="黑体" panose="02010609060101010101" pitchFamily="49" charset="-122"/>
                <a:ea typeface="黑体" panose="02010609060101010101" pitchFamily="49" charset="-122"/>
              </a:rPr>
              <a:t>对系统进行分析的方法。</a:t>
            </a:r>
            <a:endParaRPr lang="en-US" altLang="zh-CN" sz="2800" b="1">
              <a:latin typeface="黑体" panose="02010609060101010101" pitchFamily="49" charset="-122"/>
              <a:ea typeface="黑体" panose="02010609060101010101" pitchFamily="49" charset="-122"/>
            </a:endParaRPr>
          </a:p>
          <a:p>
            <a:pPr eaLnBrk="1" hangingPunct="1">
              <a:lnSpc>
                <a:spcPct val="140000"/>
              </a:lnSpc>
              <a:buClr>
                <a:srgbClr val="FF0000"/>
              </a:buClr>
              <a:buFont typeface="Wingdings" panose="05000000000000000000" pitchFamily="2" charset="2"/>
              <a:buChar char="l"/>
            </a:pPr>
            <a:r>
              <a:rPr lang="zh-CN" altLang="en-US" sz="2800" b="1">
                <a:latin typeface="黑体" panose="02010609060101010101" pitchFamily="49" charset="-122"/>
                <a:ea typeface="黑体" panose="02010609060101010101" pitchFamily="49" charset="-122"/>
              </a:rPr>
              <a:t>在</a:t>
            </a:r>
            <a:r>
              <a:rPr lang="zh-CN" altLang="en-US" sz="2800" b="1">
                <a:solidFill>
                  <a:srgbClr val="FF0000"/>
                </a:solidFill>
                <a:latin typeface="黑体" panose="02010609060101010101" pitchFamily="49" charset="-122"/>
                <a:ea typeface="黑体" panose="02010609060101010101" pitchFamily="49" charset="-122"/>
              </a:rPr>
              <a:t>时间域内</a:t>
            </a:r>
            <a:r>
              <a:rPr lang="zh-CN" altLang="en-US" sz="2800" b="1">
                <a:latin typeface="黑体" panose="02010609060101010101" pitchFamily="49" charset="-122"/>
                <a:ea typeface="黑体" panose="02010609060101010101" pitchFamily="49" charset="-122"/>
              </a:rPr>
              <a:t>研究系统在</a:t>
            </a:r>
            <a:r>
              <a:rPr lang="zh-CN" altLang="en-US" sz="2800" b="1">
                <a:solidFill>
                  <a:srgbClr val="FF0000"/>
                </a:solidFill>
                <a:latin typeface="黑体" panose="02010609060101010101" pitchFamily="49" charset="-122"/>
                <a:ea typeface="黑体" panose="02010609060101010101" pitchFamily="49" charset="-122"/>
              </a:rPr>
              <a:t>典型输入信号</a:t>
            </a:r>
            <a:r>
              <a:rPr lang="zh-CN" altLang="en-US" sz="2800" b="1">
                <a:latin typeface="黑体" panose="02010609060101010101" pitchFamily="49" charset="-122"/>
                <a:ea typeface="黑体" panose="02010609060101010101" pitchFamily="49" charset="-122"/>
              </a:rPr>
              <a:t>作用下，其输出相应</a:t>
            </a:r>
            <a:r>
              <a:rPr lang="zh-CN" altLang="en-US" sz="2800" b="1">
                <a:solidFill>
                  <a:srgbClr val="FF0000"/>
                </a:solidFill>
                <a:latin typeface="黑体" panose="02010609060101010101" pitchFamily="49" charset="-122"/>
                <a:ea typeface="黑体" panose="02010609060101010101" pitchFamily="49" charset="-122"/>
              </a:rPr>
              <a:t>随时间变化规律</a:t>
            </a:r>
            <a:r>
              <a:rPr lang="zh-CN" altLang="en-US" sz="2800" b="1">
                <a:latin typeface="黑体" panose="02010609060101010101" pitchFamily="49" charset="-122"/>
                <a:ea typeface="黑体" panose="02010609060101010101" pitchFamily="49" charset="-122"/>
              </a:rPr>
              <a:t>的方法。</a:t>
            </a:r>
            <a:endParaRPr lang="en-US" altLang="zh-CN" sz="2800" b="1">
              <a:latin typeface="黑体" panose="02010609060101010101" pitchFamily="49" charset="-122"/>
              <a:ea typeface="黑体" panose="02010609060101010101" pitchFamily="49" charset="-122"/>
            </a:endParaRPr>
          </a:p>
          <a:p>
            <a:pPr eaLnBrk="1" hangingPunct="1">
              <a:lnSpc>
                <a:spcPct val="140000"/>
              </a:lnSpc>
              <a:buClr>
                <a:srgbClr val="FF0000"/>
              </a:buClr>
              <a:buFont typeface="Wingdings" panose="05000000000000000000" pitchFamily="2" charset="2"/>
              <a:buChar char="l"/>
            </a:pPr>
            <a:r>
              <a:rPr lang="zh-CN" altLang="en-US" sz="2800" b="1">
                <a:latin typeface="黑体" panose="02010609060101010101" pitchFamily="49" charset="-122"/>
                <a:ea typeface="黑体" panose="02010609060101010101" pitchFamily="49" charset="-122"/>
              </a:rPr>
              <a:t>具有直观、准确的优点，并且可以提供系统时间响应的全部信息。</a:t>
            </a:r>
            <a:endParaRPr lang="en-US" altLang="zh-CN" sz="2800" b="1">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bldLvl="5"/>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86" name="Rectangle 22">
            <a:extLst>
              <a:ext uri="{FF2B5EF4-FFF2-40B4-BE49-F238E27FC236}">
                <a16:creationId xmlns:a16="http://schemas.microsoft.com/office/drawing/2014/main" id="{02990C50-0427-4BDB-A6B8-FDC398093FA6}"/>
              </a:ext>
            </a:extLst>
          </p:cNvPr>
          <p:cNvSpPr>
            <a:spLocks noChangeArrowheads="1"/>
          </p:cNvSpPr>
          <p:nvPr/>
        </p:nvSpPr>
        <p:spPr bwMode="auto">
          <a:xfrm>
            <a:off x="1089660" y="183977"/>
            <a:ext cx="10789920" cy="6490046"/>
          </a:xfrm>
          <a:prstGeom prst="rect">
            <a:avLst/>
          </a:prstGeom>
          <a:solidFill>
            <a:schemeClr val="bg1"/>
          </a:solidFill>
          <a:ln>
            <a:noFill/>
          </a:ln>
          <a:effectLst/>
        </p:spPr>
        <p:txBody>
          <a:bodyPr wrap="square">
            <a:spAutoFit/>
          </a:bodyPr>
          <a:lstStyle/>
          <a:p>
            <a:pPr marL="342900" indent="-342900">
              <a:lnSpc>
                <a:spcPct val="150000"/>
              </a:lnSpc>
              <a:buClr>
                <a:srgbClr val="FF0000"/>
              </a:buClr>
              <a:buFont typeface="Wingdings" panose="05000000000000000000" pitchFamily="2" charset="2"/>
              <a:buChar char="l"/>
              <a:defRPr/>
            </a:pPr>
            <a:r>
              <a:rPr lang="zh-CN" altLang="en-US" sz="2800" b="1" dirty="0">
                <a:latin typeface="黑体" panose="02010609060101010101" pitchFamily="49" charset="-122"/>
                <a:ea typeface="黑体" panose="02010609060101010101" pitchFamily="49" charset="-122"/>
              </a:rPr>
              <a:t>在工程实践中，某些</a:t>
            </a:r>
            <a:r>
              <a:rPr lang="zh-CN" altLang="en-US" sz="2800" b="1" dirty="0">
                <a:solidFill>
                  <a:srgbClr val="FF0000"/>
                </a:solidFill>
                <a:latin typeface="黑体" panose="02010609060101010101" pitchFamily="49" charset="-122"/>
                <a:ea typeface="黑体" panose="02010609060101010101" pitchFamily="49" charset="-122"/>
              </a:rPr>
              <a:t>随动系统</a:t>
            </a:r>
            <a:r>
              <a:rPr lang="zh-CN" altLang="en-US" sz="2800" b="1" dirty="0">
                <a:latin typeface="黑体" panose="02010609060101010101" pitchFamily="49" charset="-122"/>
                <a:ea typeface="黑体" panose="02010609060101010101" pitchFamily="49" charset="-122"/>
              </a:rPr>
              <a:t>常常工作于这种外作用下；</a:t>
            </a:r>
            <a:endParaRPr lang="en-US" altLang="zh-CN" sz="2800" b="1" dirty="0">
              <a:latin typeface="黑体" panose="02010609060101010101" pitchFamily="49" charset="-122"/>
              <a:ea typeface="黑体" panose="02010609060101010101" pitchFamily="49" charset="-122"/>
            </a:endParaRPr>
          </a:p>
          <a:p>
            <a:pPr marL="342900" indent="-342900">
              <a:lnSpc>
                <a:spcPct val="150000"/>
              </a:lnSpc>
              <a:buClr>
                <a:srgbClr val="FF0000"/>
              </a:buClr>
              <a:buFont typeface="Wingdings" panose="05000000000000000000" pitchFamily="2" charset="2"/>
              <a:buChar char="l"/>
              <a:defRPr/>
            </a:pPr>
            <a:r>
              <a:rPr lang="zh-CN" altLang="en-US" sz="2800" b="1" dirty="0">
                <a:latin typeface="黑体" panose="02010609060101010101" pitchFamily="49" charset="-122"/>
                <a:ea typeface="黑体" panose="02010609060101010101" pitchFamily="49" charset="-122"/>
              </a:rPr>
              <a:t>如雷达</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高射炮防空系统，当雷达跟踪的目标以</a:t>
            </a:r>
            <a:r>
              <a:rPr lang="zh-CN" altLang="en-US" sz="2800" b="1" dirty="0">
                <a:solidFill>
                  <a:srgbClr val="FF0000"/>
                </a:solidFill>
                <a:latin typeface="黑体" panose="02010609060101010101" pitchFamily="49" charset="-122"/>
                <a:ea typeface="黑体" panose="02010609060101010101" pitchFamily="49" charset="-122"/>
              </a:rPr>
              <a:t>恒定速率</a:t>
            </a:r>
            <a:r>
              <a:rPr lang="zh-CN" altLang="en-US" sz="2800" b="1" dirty="0">
                <a:latin typeface="黑体" panose="02010609060101010101" pitchFamily="49" charset="-122"/>
                <a:ea typeface="黑体" panose="02010609060101010101" pitchFamily="49" charset="-122"/>
              </a:rPr>
              <a:t>飞行，便可视为系统工作于斜坡函数作用下；</a:t>
            </a:r>
            <a:endParaRPr lang="en-US" altLang="zh-CN" sz="2800" b="1" dirty="0">
              <a:latin typeface="黑体" panose="02010609060101010101" pitchFamily="49" charset="-122"/>
              <a:ea typeface="黑体" panose="02010609060101010101" pitchFamily="49" charset="-122"/>
            </a:endParaRPr>
          </a:p>
          <a:p>
            <a:pPr marL="342900" indent="-342900">
              <a:lnSpc>
                <a:spcPct val="150000"/>
              </a:lnSpc>
              <a:buClr>
                <a:srgbClr val="FF0000"/>
              </a:buClr>
              <a:buFont typeface="Wingdings" panose="05000000000000000000" pitchFamily="2" charset="2"/>
              <a:buChar char="l"/>
              <a:defRPr/>
            </a:pPr>
            <a:r>
              <a:rPr lang="zh-CN" altLang="en-US" sz="2800" b="1" dirty="0">
                <a:latin typeface="黑体" panose="02010609060101010101" pitchFamily="49" charset="-122"/>
                <a:ea typeface="黑体" panose="02010609060101010101" pitchFamily="49" charset="-122"/>
              </a:rPr>
              <a:t>跟踪通信卫星的天线系统；</a:t>
            </a:r>
            <a:endParaRPr lang="en-US" altLang="zh-CN" sz="2800" b="1" dirty="0">
              <a:latin typeface="黑体" panose="02010609060101010101" pitchFamily="49" charset="-122"/>
              <a:ea typeface="黑体" panose="02010609060101010101" pitchFamily="49" charset="-122"/>
            </a:endParaRPr>
          </a:p>
          <a:p>
            <a:pPr marL="342900" indent="-342900">
              <a:lnSpc>
                <a:spcPct val="150000"/>
              </a:lnSpc>
              <a:buClr>
                <a:srgbClr val="FF0000"/>
              </a:buClr>
              <a:buFont typeface="Wingdings" panose="05000000000000000000" pitchFamily="2" charset="2"/>
              <a:buChar char="l"/>
              <a:defRPr/>
            </a:pPr>
            <a:r>
              <a:rPr lang="zh-CN" altLang="en-US" sz="2800" b="1" dirty="0">
                <a:latin typeface="黑体" panose="02010609060101010101" pitchFamily="49" charset="-122"/>
                <a:ea typeface="黑体" panose="02010609060101010101" pitchFamily="49" charset="-122"/>
              </a:rPr>
              <a:t>输入信号</a:t>
            </a:r>
            <a:r>
              <a:rPr lang="zh-CN" altLang="en-US" sz="2800" b="1" dirty="0">
                <a:solidFill>
                  <a:srgbClr val="FF0000"/>
                </a:solidFill>
                <a:latin typeface="黑体" panose="02010609060101010101" pitchFamily="49" charset="-122"/>
                <a:ea typeface="黑体" panose="02010609060101010101" pitchFamily="49" charset="-122"/>
              </a:rPr>
              <a:t>随时间逐渐变化</a:t>
            </a:r>
            <a:r>
              <a:rPr lang="zh-CN" altLang="en-US" sz="2800" b="1" dirty="0">
                <a:latin typeface="黑体" panose="02010609060101010101" pitchFamily="49" charset="-122"/>
                <a:ea typeface="黑体" panose="02010609060101010101" pitchFamily="49" charset="-122"/>
              </a:rPr>
              <a:t>的控制系统，斜坡函数是比较合适的典型输入。</a:t>
            </a:r>
            <a:endParaRPr lang="en-US" altLang="zh-CN" sz="2800" b="1" dirty="0">
              <a:latin typeface="黑体" panose="02010609060101010101" pitchFamily="49" charset="-122"/>
              <a:ea typeface="黑体" panose="02010609060101010101" pitchFamily="49" charset="-122"/>
            </a:endParaRPr>
          </a:p>
          <a:p>
            <a:pPr marL="342900" indent="-342900">
              <a:lnSpc>
                <a:spcPct val="150000"/>
              </a:lnSpc>
              <a:buClr>
                <a:srgbClr val="FF0000"/>
              </a:buClr>
              <a:buFont typeface="Wingdings" panose="05000000000000000000" pitchFamily="2" charset="2"/>
              <a:buChar char="l"/>
              <a:defRPr/>
            </a:pPr>
            <a:r>
              <a:rPr lang="zh-CN" altLang="en-US" sz="2800" b="1" dirty="0">
                <a:latin typeface="黑体" panose="02010609060101010101" pitchFamily="49" charset="-122"/>
                <a:ea typeface="黑体" panose="02010609060101010101" pitchFamily="49" charset="-122"/>
              </a:rPr>
              <a:t>斜坡函数是系统动力学中经常用来研究系统模型及其反馈系统的有关信息的测试函数。</a:t>
            </a:r>
            <a:endParaRPr lang="en-US" altLang="zh-CN" sz="2800" b="1" dirty="0">
              <a:latin typeface="黑体" panose="02010609060101010101" pitchFamily="49" charset="-122"/>
              <a:ea typeface="黑体" panose="02010609060101010101" pitchFamily="49" charset="-122"/>
            </a:endParaRPr>
          </a:p>
          <a:p>
            <a:pPr marL="342900" indent="-342900">
              <a:lnSpc>
                <a:spcPct val="150000"/>
              </a:lnSpc>
              <a:buClr>
                <a:srgbClr val="FF0000"/>
              </a:buClr>
              <a:buFont typeface="Wingdings" panose="05000000000000000000" pitchFamily="2" charset="2"/>
              <a:buChar char="l"/>
              <a:defRPr/>
            </a:pPr>
            <a:r>
              <a:rPr lang="zh-CN" altLang="en-US" sz="2800" b="1" dirty="0"/>
              <a:t>在随动系统中</a:t>
            </a:r>
            <a:r>
              <a:rPr lang="zh-CN" altLang="en-US" sz="2800" b="1" dirty="0">
                <a:solidFill>
                  <a:srgbClr val="0000FF"/>
                </a:solidFill>
              </a:rPr>
              <a:t>加入一按恒速变化的位置信号</a:t>
            </a:r>
            <a:r>
              <a:rPr lang="zh-CN" altLang="en-US" sz="2800" b="1" dirty="0"/>
              <a:t>，该恒速度为</a:t>
            </a:r>
            <a:r>
              <a:rPr lang="en-US" altLang="zh-CN" sz="2800" b="1" dirty="0"/>
              <a:t>A</a:t>
            </a:r>
            <a:endParaRPr lang="en-US" altLang="zh-CN" sz="2800" b="1" dirty="0">
              <a:latin typeface="黑体" panose="02010609060101010101" pitchFamily="49" charset="-122"/>
              <a:ea typeface="黑体" panose="02010609060101010101" pitchFamily="49" charset="-122"/>
            </a:endParaRPr>
          </a:p>
          <a:p>
            <a:pPr marL="342900" indent="-342900">
              <a:lnSpc>
                <a:spcPct val="150000"/>
              </a:lnSpc>
              <a:buClr>
                <a:srgbClr val="FF0000"/>
              </a:buClr>
              <a:buFont typeface="Wingdings" panose="05000000000000000000" pitchFamily="2" charset="2"/>
              <a:buChar char="l"/>
              <a:defRPr/>
            </a:pPr>
            <a:r>
              <a:rPr lang="zh-CN" altLang="en-US" sz="2800" b="1" dirty="0">
                <a:solidFill>
                  <a:srgbClr val="FF0000"/>
                </a:solidFill>
                <a:effectLst>
                  <a:outerShdw blurRad="38100" dist="38100" dir="2700000" algn="tl">
                    <a:srgbClr val="C0C0C0"/>
                  </a:outerShdw>
                </a:effectLst>
                <a:latin typeface="Arial" charset="0"/>
                <a:ea typeface="华文新魏" pitchFamily="2" charset="-122"/>
              </a:rPr>
              <a:t>考查系统对匀速信号的跟踪能力</a:t>
            </a:r>
          </a:p>
        </p:txBody>
      </p:sp>
      <p:sp>
        <p:nvSpPr>
          <p:cNvPr id="23557" name="Text Box 4">
            <a:extLst>
              <a:ext uri="{FF2B5EF4-FFF2-40B4-BE49-F238E27FC236}">
                <a16:creationId xmlns:a16="http://schemas.microsoft.com/office/drawing/2014/main" id="{067FA187-ABE0-445E-83F0-522EE87D4896}"/>
              </a:ext>
            </a:extLst>
          </p:cNvPr>
          <p:cNvSpPr txBox="1">
            <a:spLocks noChangeArrowheads="1"/>
          </p:cNvSpPr>
          <p:nvPr/>
        </p:nvSpPr>
        <p:spPr bwMode="auto">
          <a:xfrm>
            <a:off x="0" y="0"/>
            <a:ext cx="906463" cy="685800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144000" rIns="144000">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0" lang="en-US" altLang="zh-CN">
                <a:solidFill>
                  <a:schemeClr val="bg1"/>
                </a:solidFill>
                <a:latin typeface="黑体" panose="02010609060101010101" pitchFamily="49" charset="-122"/>
                <a:ea typeface="黑体" panose="02010609060101010101" pitchFamily="49" charset="-122"/>
              </a:rPr>
              <a:t>  </a:t>
            </a:r>
            <a:r>
              <a:rPr kumimoji="0" lang="zh-CN" altLang="en-US" sz="4000">
                <a:latin typeface="黑体" panose="02010609060101010101" pitchFamily="49" charset="-122"/>
                <a:ea typeface="黑体" panose="02010609060101010101" pitchFamily="49" charset="-122"/>
              </a:rPr>
              <a:t>自动控制原理</a:t>
            </a:r>
            <a:r>
              <a:rPr kumimoji="0" lang="zh-CN" altLang="en-US">
                <a:solidFill>
                  <a:schemeClr val="bg1"/>
                </a:solidFill>
                <a:latin typeface="黑体" panose="02010609060101010101" pitchFamily="49" charset="-122"/>
                <a:ea typeface="黑体" panose="02010609060101010101" pitchFamily="49" charset="-122"/>
              </a:rPr>
              <a:t>  </a:t>
            </a:r>
            <a:r>
              <a:rPr kumimoji="0" lang="zh-CN" altLang="en-US" sz="3200">
                <a:solidFill>
                  <a:schemeClr val="bg1"/>
                </a:solidFill>
                <a:latin typeface="Arial" panose="020B0604020202020204" pitchFamily="34" charset="0"/>
              </a:rPr>
              <a:t>江西理工大学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928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928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9286">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9286">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9286">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928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86" grpId="0" uiExpand="1" build="p" bldLvl="5"/>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2">
            <a:extLst>
              <a:ext uri="{FF2B5EF4-FFF2-40B4-BE49-F238E27FC236}">
                <a16:creationId xmlns:a16="http://schemas.microsoft.com/office/drawing/2014/main" id="{9140EFBE-8B77-447F-A0CE-D8E9C39DA06C}"/>
              </a:ext>
            </a:extLst>
          </p:cNvPr>
          <p:cNvSpPr>
            <a:spLocks noGrp="1" noChangeArrowheads="1"/>
          </p:cNvSpPr>
          <p:nvPr>
            <p:ph type="title" idx="4294967295"/>
          </p:nvPr>
        </p:nvSpPr>
        <p:spPr>
          <a:xfrm>
            <a:off x="1216819" y="208916"/>
            <a:ext cx="3786188" cy="711200"/>
          </a:xfrm>
          <a:solidFill>
            <a:srgbClr val="800080"/>
          </a:solidFill>
        </p:spPr>
        <p:txBody>
          <a:bodyPr/>
          <a:lstStyle/>
          <a:p>
            <a:pPr eaLnBrk="1" hangingPunct="1">
              <a:defRPr/>
            </a:pPr>
            <a:r>
              <a:rPr lang="zh-CN" altLang="en-US" sz="3600" dirty="0">
                <a:solidFill>
                  <a:schemeClr val="bg1"/>
                </a:solidFill>
                <a:effectLst>
                  <a:outerShdw blurRad="38100" dist="38100" dir="2700000" algn="tl">
                    <a:srgbClr val="000000"/>
                  </a:outerShdw>
                </a:effectLst>
                <a:latin typeface="黑体" pitchFamily="49" charset="-122"/>
                <a:ea typeface="黑体" pitchFamily="49" charset="-122"/>
              </a:rPr>
              <a:t> </a:t>
            </a:r>
            <a:r>
              <a:rPr lang="en-US" altLang="zh-CN" sz="3600" dirty="0">
                <a:solidFill>
                  <a:schemeClr val="bg1"/>
                </a:solidFill>
                <a:effectLst>
                  <a:outerShdw blurRad="38100" dist="38100" dir="2700000" algn="tl">
                    <a:srgbClr val="000000"/>
                  </a:outerShdw>
                </a:effectLst>
                <a:latin typeface="黑体" pitchFamily="49" charset="-122"/>
                <a:ea typeface="黑体" pitchFamily="49" charset="-122"/>
              </a:rPr>
              <a:t>(3)</a:t>
            </a:r>
            <a:r>
              <a:rPr lang="zh-CN" altLang="en-US" sz="3600" dirty="0">
                <a:solidFill>
                  <a:schemeClr val="bg1"/>
                </a:solidFill>
                <a:effectLst>
                  <a:outerShdw blurRad="38100" dist="38100" dir="2700000" algn="tl">
                    <a:srgbClr val="000000"/>
                  </a:outerShdw>
                </a:effectLst>
                <a:latin typeface="黑体" pitchFamily="49" charset="-122"/>
                <a:ea typeface="黑体" pitchFamily="49" charset="-122"/>
              </a:rPr>
              <a:t>抛物线函数</a:t>
            </a:r>
          </a:p>
        </p:txBody>
      </p:sp>
      <p:graphicFrame>
        <p:nvGraphicFramePr>
          <p:cNvPr id="855043" name="Object 3">
            <a:extLst>
              <a:ext uri="{FF2B5EF4-FFF2-40B4-BE49-F238E27FC236}">
                <a16:creationId xmlns:a16="http://schemas.microsoft.com/office/drawing/2014/main" id="{9965F03F-804C-4F96-85BD-2A468B30B2D3}"/>
              </a:ext>
            </a:extLst>
          </p:cNvPr>
          <p:cNvGraphicFramePr>
            <a:graphicFrameLocks noChangeAspect="1"/>
          </p:cNvGraphicFramePr>
          <p:nvPr/>
        </p:nvGraphicFramePr>
        <p:xfrm>
          <a:off x="1909763" y="1730375"/>
          <a:ext cx="2006600" cy="1366838"/>
        </p:xfrm>
        <a:graphic>
          <a:graphicData uri="http://schemas.openxmlformats.org/presentationml/2006/ole">
            <mc:AlternateContent xmlns:mc="http://schemas.openxmlformats.org/markup-compatibility/2006">
              <mc:Choice xmlns:v="urn:schemas-microsoft-com:vml" Requires="v">
                <p:oleObj spid="_x0000_s26004" name="Equation" r:id="rId4" imgW="634725" imgH="457002" progId="Equation.DSMT4">
                  <p:embed/>
                </p:oleObj>
              </mc:Choice>
              <mc:Fallback>
                <p:oleObj name="Equation" r:id="rId4" imgW="634725" imgH="457002"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9763" y="1730375"/>
                        <a:ext cx="2006600" cy="136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55045" name="Object 5">
            <a:extLst>
              <a:ext uri="{FF2B5EF4-FFF2-40B4-BE49-F238E27FC236}">
                <a16:creationId xmlns:a16="http://schemas.microsoft.com/office/drawing/2014/main" id="{AC2A7E5D-AE93-4086-99C8-2045C0C9BAA0}"/>
              </a:ext>
            </a:extLst>
          </p:cNvPr>
          <p:cNvGraphicFramePr>
            <a:graphicFrameLocks noChangeAspect="1"/>
          </p:cNvGraphicFramePr>
          <p:nvPr>
            <p:extLst>
              <p:ext uri="{D42A27DB-BD31-4B8C-83A1-F6EECF244321}">
                <p14:modId xmlns:p14="http://schemas.microsoft.com/office/powerpoint/2010/main" val="2297320859"/>
              </p:ext>
            </p:extLst>
          </p:nvPr>
        </p:nvGraphicFramePr>
        <p:xfrm>
          <a:off x="5605102" y="4365159"/>
          <a:ext cx="3357563" cy="985838"/>
        </p:xfrm>
        <a:graphic>
          <a:graphicData uri="http://schemas.openxmlformats.org/presentationml/2006/ole">
            <mc:AlternateContent xmlns:mc="http://schemas.openxmlformats.org/markup-compatibility/2006">
              <mc:Choice xmlns:v="urn:schemas-microsoft-com:vml" Requires="v">
                <p:oleObj spid="_x0000_s26005" name="Equation" r:id="rId6" imgW="1117600" imgH="431800" progId="Equation.DSMT4">
                  <p:embed/>
                </p:oleObj>
              </mc:Choice>
              <mc:Fallback>
                <p:oleObj name="Equation" r:id="rId6" imgW="1117600" imgH="43180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05102" y="4365159"/>
                        <a:ext cx="3357563" cy="98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55046" name="Text Box 6">
            <a:extLst>
              <a:ext uri="{FF2B5EF4-FFF2-40B4-BE49-F238E27FC236}">
                <a16:creationId xmlns:a16="http://schemas.microsoft.com/office/drawing/2014/main" id="{DA393FE0-A287-4B3C-B36C-0D0BB34369AA}"/>
              </a:ext>
            </a:extLst>
          </p:cNvPr>
          <p:cNvSpPr txBox="1">
            <a:spLocks noChangeArrowheads="1"/>
          </p:cNvSpPr>
          <p:nvPr/>
        </p:nvSpPr>
        <p:spPr bwMode="auto">
          <a:xfrm>
            <a:off x="1445220" y="3523305"/>
            <a:ext cx="1295400" cy="519113"/>
          </a:xfrm>
          <a:prstGeom prst="rect">
            <a:avLst/>
          </a:prstGeom>
          <a:noFill/>
          <a:ln>
            <a:noFill/>
          </a:ln>
          <a:effec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defRPr/>
            </a:pPr>
            <a:r>
              <a:rPr lang="en-US" altLang="zh-CN" sz="2800" b="1" dirty="0">
                <a:solidFill>
                  <a:srgbClr val="0000FF"/>
                </a:solidFill>
                <a:effectLst>
                  <a:outerShdw blurRad="38100" dist="38100" dir="2700000" algn="tl">
                    <a:srgbClr val="C0C0C0"/>
                  </a:outerShdw>
                </a:effectLst>
                <a:latin typeface="Times New Roman" pitchFamily="18" charset="0"/>
              </a:rPr>
              <a:t>A=1</a:t>
            </a:r>
            <a:r>
              <a:rPr lang="zh-CN" altLang="en-US" sz="2800" b="1" dirty="0">
                <a:solidFill>
                  <a:srgbClr val="0000FF"/>
                </a:solidFill>
                <a:effectLst>
                  <a:outerShdw blurRad="38100" dist="38100" dir="2700000" algn="tl">
                    <a:srgbClr val="C0C0C0"/>
                  </a:outerShdw>
                </a:effectLst>
                <a:latin typeface="Times New Roman" pitchFamily="18" charset="0"/>
              </a:rPr>
              <a:t>，</a:t>
            </a:r>
          </a:p>
        </p:txBody>
      </p:sp>
      <p:grpSp>
        <p:nvGrpSpPr>
          <p:cNvPr id="855047" name="Group 7">
            <a:extLst>
              <a:ext uri="{FF2B5EF4-FFF2-40B4-BE49-F238E27FC236}">
                <a16:creationId xmlns:a16="http://schemas.microsoft.com/office/drawing/2014/main" id="{7E4939CE-F3C1-4A7E-8C7F-CA016854C53E}"/>
              </a:ext>
            </a:extLst>
          </p:cNvPr>
          <p:cNvGrpSpPr>
            <a:grpSpLocks/>
          </p:cNvGrpSpPr>
          <p:nvPr/>
        </p:nvGrpSpPr>
        <p:grpSpPr bwMode="auto">
          <a:xfrm>
            <a:off x="7283884" y="1832761"/>
            <a:ext cx="2432050" cy="2443162"/>
            <a:chOff x="564" y="1755"/>
            <a:chExt cx="2957" cy="2212"/>
          </a:xfrm>
        </p:grpSpPr>
        <p:sp>
          <p:nvSpPr>
            <p:cNvPr id="25621" name="Line 8">
              <a:extLst>
                <a:ext uri="{FF2B5EF4-FFF2-40B4-BE49-F238E27FC236}">
                  <a16:creationId xmlns:a16="http://schemas.microsoft.com/office/drawing/2014/main" id="{5A81E95B-1331-4A38-BFE0-0E47B5E9EC56}"/>
                </a:ext>
              </a:extLst>
            </p:cNvPr>
            <p:cNvSpPr>
              <a:spLocks noChangeShapeType="1"/>
            </p:cNvSpPr>
            <p:nvPr/>
          </p:nvSpPr>
          <p:spPr bwMode="auto">
            <a:xfrm flipV="1">
              <a:off x="763" y="1854"/>
              <a:ext cx="0" cy="1704"/>
            </a:xfrm>
            <a:prstGeom prst="line">
              <a:avLst/>
            </a:prstGeom>
            <a:noFill/>
            <a:ln w="5715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22" name="Line 9">
              <a:extLst>
                <a:ext uri="{FF2B5EF4-FFF2-40B4-BE49-F238E27FC236}">
                  <a16:creationId xmlns:a16="http://schemas.microsoft.com/office/drawing/2014/main" id="{0718A776-8B36-421A-AF5A-5AEC4E919922}"/>
                </a:ext>
              </a:extLst>
            </p:cNvPr>
            <p:cNvSpPr>
              <a:spLocks noChangeShapeType="1"/>
            </p:cNvSpPr>
            <p:nvPr/>
          </p:nvSpPr>
          <p:spPr bwMode="auto">
            <a:xfrm>
              <a:off x="754" y="3576"/>
              <a:ext cx="2480" cy="0"/>
            </a:xfrm>
            <a:prstGeom prst="line">
              <a:avLst/>
            </a:prstGeom>
            <a:noFill/>
            <a:ln w="5715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23" name="Rectangle 10">
              <a:extLst>
                <a:ext uri="{FF2B5EF4-FFF2-40B4-BE49-F238E27FC236}">
                  <a16:creationId xmlns:a16="http://schemas.microsoft.com/office/drawing/2014/main" id="{0EC0A7E7-1234-4114-A6E6-DC5AA729B4DC}"/>
                </a:ext>
              </a:extLst>
            </p:cNvPr>
            <p:cNvSpPr>
              <a:spLocks noChangeArrowheads="1"/>
            </p:cNvSpPr>
            <p:nvPr/>
          </p:nvSpPr>
          <p:spPr bwMode="auto">
            <a:xfrm>
              <a:off x="3193" y="3429"/>
              <a:ext cx="328" cy="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kumimoji="0" lang="en-US" altLang="zh-CN" sz="2400" i="1">
                  <a:latin typeface="Times New Roman" panose="02020603050405020304" pitchFamily="18" charset="0"/>
                </a:rPr>
                <a:t>t</a:t>
              </a:r>
            </a:p>
          </p:txBody>
        </p:sp>
        <p:sp>
          <p:nvSpPr>
            <p:cNvPr id="25624" name="Rectangle 11">
              <a:extLst>
                <a:ext uri="{FF2B5EF4-FFF2-40B4-BE49-F238E27FC236}">
                  <a16:creationId xmlns:a16="http://schemas.microsoft.com/office/drawing/2014/main" id="{015D2E9F-CCD1-46A1-AB20-8DD1AB879386}"/>
                </a:ext>
              </a:extLst>
            </p:cNvPr>
            <p:cNvSpPr>
              <a:spLocks noChangeArrowheads="1"/>
            </p:cNvSpPr>
            <p:nvPr/>
          </p:nvSpPr>
          <p:spPr bwMode="auto">
            <a:xfrm>
              <a:off x="670" y="1755"/>
              <a:ext cx="955" cy="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i="1">
                  <a:latin typeface="Times New Roman" panose="02020603050405020304" pitchFamily="18" charset="0"/>
                </a:rPr>
                <a:t> </a:t>
              </a:r>
              <a:r>
                <a:rPr lang="en-US" altLang="zh-CN" sz="2400" i="1">
                  <a:latin typeface="Times New Roman" panose="02020603050405020304" pitchFamily="18" charset="0"/>
                </a:rPr>
                <a:t>x</a:t>
              </a:r>
              <a:r>
                <a:rPr lang="en-US" altLang="zh-CN" sz="2400" i="1" baseline="-25000">
                  <a:latin typeface="Times New Roman" panose="02020603050405020304" pitchFamily="18" charset="0"/>
                </a:rPr>
                <a:t>r</a:t>
              </a:r>
              <a:r>
                <a:rPr lang="en-US" altLang="zh-CN" sz="2400">
                  <a:latin typeface="Times New Roman" panose="02020603050405020304" pitchFamily="18" charset="0"/>
                </a:rPr>
                <a:t>(</a:t>
              </a:r>
              <a:r>
                <a:rPr lang="en-US" altLang="zh-CN" sz="2400" i="1">
                  <a:latin typeface="Times New Roman" panose="02020603050405020304" pitchFamily="18" charset="0"/>
                </a:rPr>
                <a:t>t</a:t>
              </a:r>
              <a:r>
                <a:rPr lang="en-US" altLang="zh-CN" sz="2400">
                  <a:latin typeface="Times New Roman" panose="02020603050405020304" pitchFamily="18" charset="0"/>
                </a:rPr>
                <a:t>)</a:t>
              </a:r>
            </a:p>
          </p:txBody>
        </p:sp>
        <p:sp>
          <p:nvSpPr>
            <p:cNvPr id="25625" name="Rectangle 12">
              <a:extLst>
                <a:ext uri="{FF2B5EF4-FFF2-40B4-BE49-F238E27FC236}">
                  <a16:creationId xmlns:a16="http://schemas.microsoft.com/office/drawing/2014/main" id="{4B4AB02B-B624-496E-98E6-A35B6A480741}"/>
                </a:ext>
              </a:extLst>
            </p:cNvPr>
            <p:cNvSpPr>
              <a:spLocks noChangeArrowheads="1"/>
            </p:cNvSpPr>
            <p:nvPr/>
          </p:nvSpPr>
          <p:spPr bwMode="auto">
            <a:xfrm>
              <a:off x="564" y="3549"/>
              <a:ext cx="412" cy="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kumimoji="0" lang="en-US" altLang="zh-CN" sz="2400">
                  <a:latin typeface="Times New Roman" panose="02020603050405020304" pitchFamily="18" charset="0"/>
                </a:rPr>
                <a:t>0</a:t>
              </a:r>
            </a:p>
          </p:txBody>
        </p:sp>
      </p:grpSp>
      <p:sp>
        <p:nvSpPr>
          <p:cNvPr id="855053" name="Freeform 13">
            <a:extLst>
              <a:ext uri="{FF2B5EF4-FFF2-40B4-BE49-F238E27FC236}">
                <a16:creationId xmlns:a16="http://schemas.microsoft.com/office/drawing/2014/main" id="{2995F3D4-7E68-47A9-9460-941D761A1A1B}"/>
              </a:ext>
            </a:extLst>
          </p:cNvPr>
          <p:cNvSpPr>
            <a:spLocks/>
          </p:cNvSpPr>
          <p:nvPr/>
        </p:nvSpPr>
        <p:spPr bwMode="auto">
          <a:xfrm>
            <a:off x="7483909" y="2362986"/>
            <a:ext cx="1066800" cy="1435100"/>
          </a:xfrm>
          <a:custGeom>
            <a:avLst/>
            <a:gdLst>
              <a:gd name="T0" fmla="*/ 0 w 735"/>
              <a:gd name="T1" fmla="*/ 2147483646 h 1466"/>
              <a:gd name="T2" fmla="*/ 2147483646 w 735"/>
              <a:gd name="T3" fmla="*/ 2147483646 h 1466"/>
              <a:gd name="T4" fmla="*/ 2147483646 w 735"/>
              <a:gd name="T5" fmla="*/ 2147483646 h 1466"/>
              <a:gd name="T6" fmla="*/ 2147483646 w 735"/>
              <a:gd name="T7" fmla="*/ 0 h 146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35" h="1466">
                <a:moveTo>
                  <a:pt x="0" y="1466"/>
                </a:moveTo>
                <a:cubicBezTo>
                  <a:pt x="184" y="1351"/>
                  <a:pt x="368" y="1237"/>
                  <a:pt x="484" y="1060"/>
                </a:cubicBezTo>
                <a:cubicBezTo>
                  <a:pt x="600" y="883"/>
                  <a:pt x="653" y="583"/>
                  <a:pt x="694" y="406"/>
                </a:cubicBezTo>
                <a:cubicBezTo>
                  <a:pt x="735" y="229"/>
                  <a:pt x="726" y="68"/>
                  <a:pt x="733" y="0"/>
                </a:cubicBezTo>
              </a:path>
            </a:pathLst>
          </a:custGeom>
          <a:noFill/>
          <a:ln w="76200" cap="sq" cmpd="sng">
            <a:solidFill>
              <a:srgbClr val="9933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4943" name="Text Box 15">
            <a:extLst>
              <a:ext uri="{FF2B5EF4-FFF2-40B4-BE49-F238E27FC236}">
                <a16:creationId xmlns:a16="http://schemas.microsoft.com/office/drawing/2014/main" id="{D135A26F-F90D-4FB8-968F-82442EE69871}"/>
              </a:ext>
            </a:extLst>
          </p:cNvPr>
          <p:cNvSpPr txBox="1">
            <a:spLocks noChangeArrowheads="1"/>
          </p:cNvSpPr>
          <p:nvPr/>
        </p:nvSpPr>
        <p:spPr bwMode="auto">
          <a:xfrm>
            <a:off x="2776972" y="3469011"/>
            <a:ext cx="3178175" cy="519113"/>
          </a:xfrm>
          <a:prstGeom prst="rect">
            <a:avLst/>
          </a:prstGeom>
          <a:gradFill rotWithShape="1">
            <a:gsLst>
              <a:gs pos="0">
                <a:srgbClr val="66FFCC">
                  <a:gamma/>
                  <a:shade val="46275"/>
                  <a:invGamma/>
                </a:srgbClr>
              </a:gs>
              <a:gs pos="50000">
                <a:srgbClr val="66FFCC"/>
              </a:gs>
              <a:gs pos="100000">
                <a:srgbClr val="66FFCC">
                  <a:gamma/>
                  <a:shade val="46275"/>
                  <a:invGamma/>
                </a:srgbClr>
              </a:gs>
            </a:gsLst>
            <a:lin ang="5400000" scaled="1"/>
          </a:gradFill>
          <a:ln>
            <a:noFill/>
          </a:ln>
          <a:effectLst/>
        </p:spPr>
        <p:txBody>
          <a:bodyPr>
            <a:spAutoFit/>
          </a:bodyPr>
          <a:lstStyle/>
          <a:p>
            <a:pPr eaLnBrk="1" hangingPunct="1">
              <a:defRPr/>
            </a:pPr>
            <a:r>
              <a:rPr lang="zh-CN" altLang="en-US" sz="2800" b="1">
                <a:solidFill>
                  <a:srgbClr val="FF0000"/>
                </a:solidFill>
                <a:effectLst>
                  <a:outerShdw blurRad="38100" dist="38100" dir="2700000" algn="tl">
                    <a:srgbClr val="000000"/>
                  </a:outerShdw>
                </a:effectLst>
                <a:ea typeface="黑体" pitchFamily="49" charset="-122"/>
              </a:rPr>
              <a:t>称单位抛物线函数</a:t>
            </a:r>
          </a:p>
        </p:txBody>
      </p:sp>
      <p:sp>
        <p:nvSpPr>
          <p:cNvPr id="124944" name="Rectangle 16">
            <a:extLst>
              <a:ext uri="{FF2B5EF4-FFF2-40B4-BE49-F238E27FC236}">
                <a16:creationId xmlns:a16="http://schemas.microsoft.com/office/drawing/2014/main" id="{E19AEE8A-25BF-4E93-A2A3-F26CFF4DD84F}"/>
              </a:ext>
            </a:extLst>
          </p:cNvPr>
          <p:cNvSpPr>
            <a:spLocks noChangeArrowheads="1"/>
          </p:cNvSpPr>
          <p:nvPr/>
        </p:nvSpPr>
        <p:spPr bwMode="auto">
          <a:xfrm>
            <a:off x="5313363" y="257115"/>
            <a:ext cx="3448050" cy="579437"/>
          </a:xfrm>
          <a:prstGeom prst="rect">
            <a:avLst/>
          </a:prstGeom>
          <a:gradFill rotWithShape="1">
            <a:gsLst>
              <a:gs pos="0">
                <a:srgbClr val="66FFCC">
                  <a:gamma/>
                  <a:shade val="46275"/>
                  <a:invGamma/>
                </a:srgbClr>
              </a:gs>
              <a:gs pos="50000">
                <a:srgbClr val="66FFCC"/>
              </a:gs>
              <a:gs pos="100000">
                <a:srgbClr val="66FFCC">
                  <a:gamma/>
                  <a:shade val="46275"/>
                  <a:invGamma/>
                </a:srgbClr>
              </a:gs>
            </a:gsLst>
            <a:lin ang="5400000" scaled="1"/>
          </a:gradFill>
          <a:ln>
            <a:noFill/>
          </a:ln>
          <a:effectLst/>
        </p:spPr>
        <p:txBody>
          <a:bodyPr wrap="none">
            <a:spAutoFit/>
          </a:bodyPr>
          <a:lstStyle/>
          <a:p>
            <a:pPr eaLnBrk="1" hangingPunct="1">
              <a:defRPr/>
            </a:pPr>
            <a:r>
              <a:rPr lang="zh-CN" altLang="en-US" sz="3200" b="1" dirty="0">
                <a:solidFill>
                  <a:srgbClr val="FF0000"/>
                </a:solidFill>
                <a:effectLst>
                  <a:outerShdw blurRad="38100" dist="38100" dir="2700000" algn="tl">
                    <a:srgbClr val="000000"/>
                  </a:outerShdw>
                </a:effectLst>
              </a:rPr>
              <a:t>（等加速度函数）</a:t>
            </a:r>
          </a:p>
        </p:txBody>
      </p:sp>
      <p:graphicFrame>
        <p:nvGraphicFramePr>
          <p:cNvPr id="124945" name="Object 17">
            <a:extLst>
              <a:ext uri="{FF2B5EF4-FFF2-40B4-BE49-F238E27FC236}">
                <a16:creationId xmlns:a16="http://schemas.microsoft.com/office/drawing/2014/main" id="{76731102-3500-4E6F-9CE5-71FD07E87ABA}"/>
              </a:ext>
            </a:extLst>
          </p:cNvPr>
          <p:cNvGraphicFramePr>
            <a:graphicFrameLocks noChangeAspect="1"/>
          </p:cNvGraphicFramePr>
          <p:nvPr/>
        </p:nvGraphicFramePr>
        <p:xfrm>
          <a:off x="4857750" y="2478088"/>
          <a:ext cx="1042988" cy="558800"/>
        </p:xfrm>
        <a:graphic>
          <a:graphicData uri="http://schemas.openxmlformats.org/presentationml/2006/ole">
            <mc:AlternateContent xmlns:mc="http://schemas.openxmlformats.org/markup-compatibility/2006">
              <mc:Choice xmlns:v="urn:schemas-microsoft-com:vml" Requires="v">
                <p:oleObj spid="_x0000_s26006" name="Equation" r:id="rId8" imgW="317087" imgH="177569" progId="Equation.DSMT4">
                  <p:embed/>
                </p:oleObj>
              </mc:Choice>
              <mc:Fallback>
                <p:oleObj name="Equation" r:id="rId8" imgW="317087" imgH="177569" progId="Equation.DSMT4">
                  <p:embed/>
                  <p:pic>
                    <p:nvPicPr>
                      <p:cNvPr id="0" name="Object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57750" y="2478088"/>
                        <a:ext cx="1042988"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4946" name="Object 18">
            <a:extLst>
              <a:ext uri="{FF2B5EF4-FFF2-40B4-BE49-F238E27FC236}">
                <a16:creationId xmlns:a16="http://schemas.microsoft.com/office/drawing/2014/main" id="{0F5798F3-483B-4590-84FD-164F3D4979FE}"/>
              </a:ext>
            </a:extLst>
          </p:cNvPr>
          <p:cNvGraphicFramePr>
            <a:graphicFrameLocks noChangeAspect="1"/>
          </p:cNvGraphicFramePr>
          <p:nvPr/>
        </p:nvGraphicFramePr>
        <p:xfrm>
          <a:off x="4479925" y="1608138"/>
          <a:ext cx="836613" cy="519112"/>
        </p:xfrm>
        <a:graphic>
          <a:graphicData uri="http://schemas.openxmlformats.org/presentationml/2006/ole">
            <mc:AlternateContent xmlns:mc="http://schemas.openxmlformats.org/markup-compatibility/2006">
              <mc:Choice xmlns:v="urn:schemas-microsoft-com:vml" Requires="v">
                <p:oleObj spid="_x0000_s26007" name="Equation" r:id="rId10" imgW="317087" imgH="177569" progId="Equation.DSMT4">
                  <p:embed/>
                </p:oleObj>
              </mc:Choice>
              <mc:Fallback>
                <p:oleObj name="Equation" r:id="rId10" imgW="317087" imgH="177569" progId="Equation.DSMT4">
                  <p:embed/>
                  <p:pic>
                    <p:nvPicPr>
                      <p:cNvPr id="0" name="Object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79925" y="1608138"/>
                        <a:ext cx="836613"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4947" name="Object 19">
            <a:extLst>
              <a:ext uri="{FF2B5EF4-FFF2-40B4-BE49-F238E27FC236}">
                <a16:creationId xmlns:a16="http://schemas.microsoft.com/office/drawing/2014/main" id="{042A0376-B442-4A89-8031-DE2CA9204258}"/>
              </a:ext>
            </a:extLst>
          </p:cNvPr>
          <p:cNvGraphicFramePr>
            <a:graphicFrameLocks noChangeAspect="1"/>
          </p:cNvGraphicFramePr>
          <p:nvPr/>
        </p:nvGraphicFramePr>
        <p:xfrm>
          <a:off x="3695700" y="2211388"/>
          <a:ext cx="1101725" cy="1117600"/>
        </p:xfrm>
        <a:graphic>
          <a:graphicData uri="http://schemas.openxmlformats.org/presentationml/2006/ole">
            <mc:AlternateContent xmlns:mc="http://schemas.openxmlformats.org/markup-compatibility/2006">
              <mc:Choice xmlns:v="urn:schemas-microsoft-com:vml" Requires="v">
                <p:oleObj spid="_x0000_s26008" name="Equation" r:id="rId12" imgW="418918" imgH="393529" progId="Equation.DSMT4">
                  <p:embed/>
                </p:oleObj>
              </mc:Choice>
              <mc:Fallback>
                <p:oleObj name="Equation" r:id="rId12" imgW="418918" imgH="393529" progId="Equation.DSMT4">
                  <p:embed/>
                  <p:pic>
                    <p:nvPicPr>
                      <p:cNvPr id="0" name="Object 1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95700" y="2211388"/>
                        <a:ext cx="1101725" cy="111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4948" name="Object 20">
            <a:extLst>
              <a:ext uri="{FF2B5EF4-FFF2-40B4-BE49-F238E27FC236}">
                <a16:creationId xmlns:a16="http://schemas.microsoft.com/office/drawing/2014/main" id="{50F3F69E-4041-4AEC-AEA1-C8C742C4534A}"/>
              </a:ext>
            </a:extLst>
          </p:cNvPr>
          <p:cNvGraphicFramePr>
            <a:graphicFrameLocks noChangeAspect="1"/>
          </p:cNvGraphicFramePr>
          <p:nvPr/>
        </p:nvGraphicFramePr>
        <p:xfrm>
          <a:off x="3763963" y="1589088"/>
          <a:ext cx="550862" cy="623887"/>
        </p:xfrm>
        <a:graphic>
          <a:graphicData uri="http://schemas.openxmlformats.org/presentationml/2006/ole">
            <mc:AlternateContent xmlns:mc="http://schemas.openxmlformats.org/markup-compatibility/2006">
              <mc:Choice xmlns:v="urn:schemas-microsoft-com:vml" Requires="v">
                <p:oleObj spid="_x0000_s26009" name="Equation" r:id="rId14" imgW="152268" imgH="203024" progId="Equation.DSMT4">
                  <p:embed/>
                </p:oleObj>
              </mc:Choice>
              <mc:Fallback>
                <p:oleObj name="Equation" r:id="rId14" imgW="152268" imgH="203024" progId="Equation.DSMT4">
                  <p:embed/>
                  <p:pic>
                    <p:nvPicPr>
                      <p:cNvPr id="0" name="Object 2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763963" y="1589088"/>
                        <a:ext cx="550862" cy="623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4949" name="Object 21">
            <a:extLst>
              <a:ext uri="{FF2B5EF4-FFF2-40B4-BE49-F238E27FC236}">
                <a16:creationId xmlns:a16="http://schemas.microsoft.com/office/drawing/2014/main" id="{17193C4E-EB96-4319-AFFC-5E0EF52B0637}"/>
              </a:ext>
            </a:extLst>
          </p:cNvPr>
          <p:cNvGraphicFramePr>
            <a:graphicFrameLocks noChangeAspect="1"/>
          </p:cNvGraphicFramePr>
          <p:nvPr>
            <p:extLst>
              <p:ext uri="{D42A27DB-BD31-4B8C-83A1-F6EECF244321}">
                <p14:modId xmlns:p14="http://schemas.microsoft.com/office/powerpoint/2010/main" val="891095624"/>
              </p:ext>
            </p:extLst>
          </p:nvPr>
        </p:nvGraphicFramePr>
        <p:xfrm>
          <a:off x="8965840" y="4392147"/>
          <a:ext cx="463550" cy="882650"/>
        </p:xfrm>
        <a:graphic>
          <a:graphicData uri="http://schemas.openxmlformats.org/presentationml/2006/ole">
            <mc:AlternateContent xmlns:mc="http://schemas.openxmlformats.org/markup-compatibility/2006">
              <mc:Choice xmlns:v="urn:schemas-microsoft-com:vml" Requires="v">
                <p:oleObj spid="_x0000_s26010" name="Equation" r:id="rId16" imgW="228501" imgH="393529" progId="Equation.DSMT4">
                  <p:embed/>
                </p:oleObj>
              </mc:Choice>
              <mc:Fallback>
                <p:oleObj name="Equation" r:id="rId16" imgW="228501" imgH="393529" progId="Equation.DSMT4">
                  <p:embed/>
                  <p:pic>
                    <p:nvPicPr>
                      <p:cNvPr id="0" name="Object 2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965840" y="4392147"/>
                        <a:ext cx="463550" cy="882650"/>
                      </a:xfrm>
                      <a:prstGeom prst="rect">
                        <a:avLst/>
                      </a:prstGeom>
                      <a:gradFill rotWithShape="1">
                        <a:gsLst>
                          <a:gs pos="0">
                            <a:srgbClr val="CC6600"/>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4950" name="Text Box 22">
            <a:extLst>
              <a:ext uri="{FF2B5EF4-FFF2-40B4-BE49-F238E27FC236}">
                <a16:creationId xmlns:a16="http://schemas.microsoft.com/office/drawing/2014/main" id="{F4C0FA43-EB52-450B-B362-750CD86EB5A2}"/>
              </a:ext>
            </a:extLst>
          </p:cNvPr>
          <p:cNvSpPr txBox="1">
            <a:spLocks noChangeArrowheads="1"/>
          </p:cNvSpPr>
          <p:nvPr/>
        </p:nvSpPr>
        <p:spPr bwMode="auto">
          <a:xfrm>
            <a:off x="1376363" y="4724256"/>
            <a:ext cx="533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800" dirty="0"/>
              <a:t>即</a:t>
            </a:r>
          </a:p>
        </p:txBody>
      </p:sp>
      <p:graphicFrame>
        <p:nvGraphicFramePr>
          <p:cNvPr id="124951" name="Object 23">
            <a:extLst>
              <a:ext uri="{FF2B5EF4-FFF2-40B4-BE49-F238E27FC236}">
                <a16:creationId xmlns:a16="http://schemas.microsoft.com/office/drawing/2014/main" id="{1D95B566-DA4E-452B-92B9-BCE48B2DD0E6}"/>
              </a:ext>
            </a:extLst>
          </p:cNvPr>
          <p:cNvGraphicFramePr>
            <a:graphicFrameLocks noChangeAspect="1"/>
          </p:cNvGraphicFramePr>
          <p:nvPr>
            <p:extLst>
              <p:ext uri="{D42A27DB-BD31-4B8C-83A1-F6EECF244321}">
                <p14:modId xmlns:p14="http://schemas.microsoft.com/office/powerpoint/2010/main" val="4183495696"/>
              </p:ext>
            </p:extLst>
          </p:nvPr>
        </p:nvGraphicFramePr>
        <p:xfrm>
          <a:off x="2059284" y="4491687"/>
          <a:ext cx="2117725" cy="984250"/>
        </p:xfrm>
        <a:graphic>
          <a:graphicData uri="http://schemas.openxmlformats.org/presentationml/2006/ole">
            <mc:AlternateContent xmlns:mc="http://schemas.openxmlformats.org/markup-compatibility/2006">
              <mc:Choice xmlns:v="urn:schemas-microsoft-com:vml" Requires="v">
                <p:oleObj spid="_x0000_s26011" name="Equation" r:id="rId18" imgW="698197" imgH="393529" progId="Equation.DSMT4">
                  <p:embed/>
                </p:oleObj>
              </mc:Choice>
              <mc:Fallback>
                <p:oleObj name="Equation" r:id="rId18" imgW="698197" imgH="393529" progId="Equation.DSMT4">
                  <p:embed/>
                  <p:pic>
                    <p:nvPicPr>
                      <p:cNvPr id="0" name="Object 2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059284" y="4491687"/>
                        <a:ext cx="2117725"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4952" name="Object 24">
            <a:extLst>
              <a:ext uri="{FF2B5EF4-FFF2-40B4-BE49-F238E27FC236}">
                <a16:creationId xmlns:a16="http://schemas.microsoft.com/office/drawing/2014/main" id="{F7D2D5DB-3AF6-4D75-99A9-F06B72E5A92B}"/>
              </a:ext>
            </a:extLst>
          </p:cNvPr>
          <p:cNvGraphicFramePr>
            <a:graphicFrameLocks noChangeAspect="1"/>
          </p:cNvGraphicFramePr>
          <p:nvPr>
            <p:extLst>
              <p:ext uri="{D42A27DB-BD31-4B8C-83A1-F6EECF244321}">
                <p14:modId xmlns:p14="http://schemas.microsoft.com/office/powerpoint/2010/main" val="2222844666"/>
              </p:ext>
            </p:extLst>
          </p:nvPr>
        </p:nvGraphicFramePr>
        <p:xfrm>
          <a:off x="6645275" y="955079"/>
          <a:ext cx="3860800" cy="898525"/>
        </p:xfrm>
        <a:graphic>
          <a:graphicData uri="http://schemas.openxmlformats.org/presentationml/2006/ole">
            <mc:AlternateContent xmlns:mc="http://schemas.openxmlformats.org/markup-compatibility/2006">
              <mc:Choice xmlns:v="urn:schemas-microsoft-com:vml" Requires="v">
                <p:oleObj spid="_x0000_s26012" name="Equation" r:id="rId20" imgW="1638300" imgH="419100" progId="Equation.DSMT4">
                  <p:embed/>
                </p:oleObj>
              </mc:Choice>
              <mc:Fallback>
                <p:oleObj name="Equation" r:id="rId20" imgW="1638300" imgH="419100" progId="Equation.DSMT4">
                  <p:embed/>
                  <p:pic>
                    <p:nvPicPr>
                      <p:cNvPr id="0" name="Object 2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645275" y="955079"/>
                        <a:ext cx="3860800" cy="898525"/>
                      </a:xfrm>
                      <a:prstGeom prst="rect">
                        <a:avLst/>
                      </a:prstGeom>
                      <a:solidFill>
                        <a:srgbClr val="00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 name="Text Box 18">
            <a:extLst>
              <a:ext uri="{FF2B5EF4-FFF2-40B4-BE49-F238E27FC236}">
                <a16:creationId xmlns:a16="http://schemas.microsoft.com/office/drawing/2014/main" id="{F4F461FA-CC5B-4D30-B594-2EFA33C88A57}"/>
              </a:ext>
            </a:extLst>
          </p:cNvPr>
          <p:cNvSpPr txBox="1">
            <a:spLocks noChangeArrowheads="1"/>
          </p:cNvSpPr>
          <p:nvPr/>
        </p:nvSpPr>
        <p:spPr bwMode="auto">
          <a:xfrm>
            <a:off x="1155700" y="1242348"/>
            <a:ext cx="25400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Char char="u"/>
            </a:pPr>
            <a:r>
              <a:rPr lang="zh-CN" altLang="en-US" sz="2800" dirty="0">
                <a:solidFill>
                  <a:srgbClr val="FF3300"/>
                </a:solidFill>
                <a:ea typeface="黑体" panose="02010609060101010101" pitchFamily="49" charset="-122"/>
              </a:rPr>
              <a:t>数学表达式</a:t>
            </a:r>
          </a:p>
        </p:txBody>
      </p:sp>
      <p:sp>
        <p:nvSpPr>
          <p:cNvPr id="28" name="文本框 27">
            <a:extLst>
              <a:ext uri="{FF2B5EF4-FFF2-40B4-BE49-F238E27FC236}">
                <a16:creationId xmlns:a16="http://schemas.microsoft.com/office/drawing/2014/main" id="{14AA33DA-5A43-465D-BA41-3C763CCB1DE4}"/>
              </a:ext>
            </a:extLst>
          </p:cNvPr>
          <p:cNvSpPr txBox="1"/>
          <p:nvPr/>
        </p:nvSpPr>
        <p:spPr bwMode="auto">
          <a:xfrm>
            <a:off x="1376363" y="5817334"/>
            <a:ext cx="9011403" cy="523220"/>
          </a:xfrm>
          <a:prstGeom prst="rect">
            <a:avLst/>
          </a:prstGeom>
          <a:solidFill>
            <a:srgbClr val="FFFF00"/>
          </a:solidFill>
          <a:ln>
            <a:noFill/>
          </a:ln>
          <a:effectLst/>
        </p:spPr>
        <p:txBody>
          <a:bodyPr wrap="square">
            <a:spAutoFit/>
          </a:bodyPr>
          <a:lstStyle/>
          <a:p>
            <a:pPr>
              <a:defRPr/>
            </a:pPr>
            <a:r>
              <a:rPr lang="zh-CN" altLang="en-US" sz="2800" b="1" dirty="0">
                <a:solidFill>
                  <a:srgbClr val="FF0000"/>
                </a:solidFill>
                <a:effectLst>
                  <a:outerShdw blurRad="38100" dist="38100" dir="2700000" algn="tl">
                    <a:srgbClr val="000000"/>
                  </a:outerShdw>
                </a:effectLst>
                <a:latin typeface="黑体" panose="02010609060101010101" pitchFamily="49" charset="-122"/>
                <a:ea typeface="黑体" panose="02010609060101010101" pitchFamily="49" charset="-122"/>
              </a:rPr>
              <a:t>加速度函数可用来作为宇宙飞船控制系统的典型输入。</a:t>
            </a:r>
            <a:endParaRPr lang="zh-CN" altLang="en-US" sz="2800" dirty="0">
              <a:latin typeface="黑体" panose="02010609060101010101" pitchFamily="49" charset="-122"/>
              <a:ea typeface="黑体" panose="02010609060101010101" pitchFamily="49" charset="-122"/>
            </a:endParaRPr>
          </a:p>
        </p:txBody>
      </p:sp>
      <p:sp>
        <p:nvSpPr>
          <p:cNvPr id="25620" name="Text Box 4">
            <a:extLst>
              <a:ext uri="{FF2B5EF4-FFF2-40B4-BE49-F238E27FC236}">
                <a16:creationId xmlns:a16="http://schemas.microsoft.com/office/drawing/2014/main" id="{9D6AC1B8-67E2-43B1-9522-5A106508704B}"/>
              </a:ext>
            </a:extLst>
          </p:cNvPr>
          <p:cNvSpPr txBox="1">
            <a:spLocks noChangeArrowheads="1"/>
          </p:cNvSpPr>
          <p:nvPr/>
        </p:nvSpPr>
        <p:spPr bwMode="auto">
          <a:xfrm>
            <a:off x="0" y="0"/>
            <a:ext cx="906463" cy="685800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144000" rIns="144000">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0" lang="en-US" altLang="zh-CN">
                <a:solidFill>
                  <a:schemeClr val="bg1"/>
                </a:solidFill>
                <a:latin typeface="黑体" panose="02010609060101010101" pitchFamily="49" charset="-122"/>
                <a:ea typeface="黑体" panose="02010609060101010101" pitchFamily="49" charset="-122"/>
              </a:rPr>
              <a:t>  </a:t>
            </a:r>
            <a:r>
              <a:rPr kumimoji="0" lang="zh-CN" altLang="en-US" sz="4000">
                <a:latin typeface="黑体" panose="02010609060101010101" pitchFamily="49" charset="-122"/>
                <a:ea typeface="黑体" panose="02010609060101010101" pitchFamily="49" charset="-122"/>
              </a:rPr>
              <a:t>自动控制原理</a:t>
            </a:r>
            <a:r>
              <a:rPr kumimoji="0" lang="zh-CN" altLang="en-US">
                <a:solidFill>
                  <a:schemeClr val="bg1"/>
                </a:solidFill>
                <a:latin typeface="黑体" panose="02010609060101010101" pitchFamily="49" charset="-122"/>
                <a:ea typeface="黑体" panose="02010609060101010101" pitchFamily="49" charset="-122"/>
              </a:rPr>
              <a:t>  </a:t>
            </a:r>
            <a:r>
              <a:rPr kumimoji="0" lang="zh-CN" altLang="en-US" sz="3200">
                <a:solidFill>
                  <a:schemeClr val="bg1"/>
                </a:solidFill>
                <a:latin typeface="Arial" panose="020B0604020202020204" pitchFamily="34" charset="0"/>
              </a:rPr>
              <a:t>江西理工大学</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55043"/>
                                        </p:tgtEl>
                                        <p:attrNameLst>
                                          <p:attrName>style.visibility</p:attrName>
                                        </p:attrNameLst>
                                      </p:cBhvr>
                                      <p:to>
                                        <p:strVal val="visible"/>
                                      </p:to>
                                    </p:set>
                                    <p:animEffect transition="in" filter="blinds(horizontal)">
                                      <p:cBhvr>
                                        <p:cTn id="12" dur="500"/>
                                        <p:tgtEl>
                                          <p:spTgt spid="8550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2494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24948"/>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24945"/>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24947"/>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nodeType="clickEffect">
                                  <p:stCondLst>
                                    <p:cond delay="0"/>
                                  </p:stCondLst>
                                  <p:childTnLst>
                                    <p:set>
                                      <p:cBhvr>
                                        <p:cTn id="32" dur="1" fill="hold">
                                          <p:stCondLst>
                                            <p:cond delay="0"/>
                                          </p:stCondLst>
                                        </p:cTn>
                                        <p:tgtEl>
                                          <p:spTgt spid="124952"/>
                                        </p:tgtEl>
                                        <p:attrNameLst>
                                          <p:attrName>style.visibility</p:attrName>
                                        </p:attrNameLst>
                                      </p:cBhvr>
                                      <p:to>
                                        <p:strVal val="visible"/>
                                      </p:to>
                                    </p:set>
                                    <p:animEffect transition="in" filter="dissolve">
                                      <p:cBhvr>
                                        <p:cTn id="33" dur="500"/>
                                        <p:tgtEl>
                                          <p:spTgt spid="12495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124944"/>
                                        </p:tgtEl>
                                        <p:attrNameLst>
                                          <p:attrName>style.visibility</p:attrName>
                                        </p:attrNameLst>
                                      </p:cBhvr>
                                      <p:to>
                                        <p:strVal val="visible"/>
                                      </p:to>
                                    </p:set>
                                    <p:animEffect transition="in" filter="dissolve">
                                      <p:cBhvr>
                                        <p:cTn id="38" dur="500"/>
                                        <p:tgtEl>
                                          <p:spTgt spid="124944"/>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nodeType="clickEffect">
                                  <p:stCondLst>
                                    <p:cond delay="0"/>
                                  </p:stCondLst>
                                  <p:childTnLst>
                                    <p:set>
                                      <p:cBhvr>
                                        <p:cTn id="42" dur="1" fill="hold">
                                          <p:stCondLst>
                                            <p:cond delay="0"/>
                                          </p:stCondLst>
                                        </p:cTn>
                                        <p:tgtEl>
                                          <p:spTgt spid="855047"/>
                                        </p:tgtEl>
                                        <p:attrNameLst>
                                          <p:attrName>style.visibility</p:attrName>
                                        </p:attrNameLst>
                                      </p:cBhvr>
                                      <p:to>
                                        <p:strVal val="visible"/>
                                      </p:to>
                                    </p:set>
                                    <p:animEffect transition="in" filter="dissolve">
                                      <p:cBhvr>
                                        <p:cTn id="43" dur="500"/>
                                        <p:tgtEl>
                                          <p:spTgt spid="855047"/>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4" fill="hold" nodeType="clickEffect">
                                  <p:stCondLst>
                                    <p:cond delay="0"/>
                                  </p:stCondLst>
                                  <p:childTnLst>
                                    <p:set>
                                      <p:cBhvr>
                                        <p:cTn id="47" dur="1" fill="hold">
                                          <p:stCondLst>
                                            <p:cond delay="0"/>
                                          </p:stCondLst>
                                        </p:cTn>
                                        <p:tgtEl>
                                          <p:spTgt spid="855053"/>
                                        </p:tgtEl>
                                        <p:attrNameLst>
                                          <p:attrName>style.visibility</p:attrName>
                                        </p:attrNameLst>
                                      </p:cBhvr>
                                      <p:to>
                                        <p:strVal val="visible"/>
                                      </p:to>
                                    </p:set>
                                    <p:animEffect transition="in" filter="wipe(down)">
                                      <p:cBhvr>
                                        <p:cTn id="48" dur="2000"/>
                                        <p:tgtEl>
                                          <p:spTgt spid="855053"/>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855046"/>
                                        </p:tgtEl>
                                        <p:attrNameLst>
                                          <p:attrName>style.visibility</p:attrName>
                                        </p:attrNameLst>
                                      </p:cBhvr>
                                      <p:to>
                                        <p:strVal val="visible"/>
                                      </p:to>
                                    </p:set>
                                    <p:animEffect transition="in" filter="blinds(horizontal)">
                                      <p:cBhvr>
                                        <p:cTn id="53" dur="500"/>
                                        <p:tgtEl>
                                          <p:spTgt spid="855046"/>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124943"/>
                                        </p:tgtEl>
                                        <p:attrNameLst>
                                          <p:attrName>style.visibility</p:attrName>
                                        </p:attrNameLst>
                                      </p:cBhvr>
                                      <p:to>
                                        <p:strVal val="visible"/>
                                      </p:to>
                                    </p:set>
                                    <p:animEffect transition="in" filter="dissolve">
                                      <p:cBhvr>
                                        <p:cTn id="58" dur="500"/>
                                        <p:tgtEl>
                                          <p:spTgt spid="124943"/>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124950"/>
                                        </p:tgtEl>
                                        <p:attrNameLst>
                                          <p:attrName>style.visibility</p:attrName>
                                        </p:attrNameLst>
                                      </p:cBhvr>
                                      <p:to>
                                        <p:strVal val="visible"/>
                                      </p:to>
                                    </p:set>
                                    <p:animEffect transition="in" filter="blinds(horizontal)">
                                      <p:cBhvr>
                                        <p:cTn id="63" dur="500"/>
                                        <p:tgtEl>
                                          <p:spTgt spid="124950"/>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 presetClass="entr" presetSubtype="0" fill="hold" nodeType="clickEffect">
                                  <p:stCondLst>
                                    <p:cond delay="0"/>
                                  </p:stCondLst>
                                  <p:childTnLst>
                                    <p:set>
                                      <p:cBhvr>
                                        <p:cTn id="67" dur="1" fill="hold">
                                          <p:stCondLst>
                                            <p:cond delay="0"/>
                                          </p:stCondLst>
                                        </p:cTn>
                                        <p:tgtEl>
                                          <p:spTgt spid="124951"/>
                                        </p:tgtEl>
                                        <p:attrNameLst>
                                          <p:attrName>style.visibility</p:attrName>
                                        </p:attrNameLst>
                                      </p:cBhvr>
                                      <p:to>
                                        <p:strVal val="visibl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nodeType="clickEffect">
                                  <p:stCondLst>
                                    <p:cond delay="0"/>
                                  </p:stCondLst>
                                  <p:childTnLst>
                                    <p:set>
                                      <p:cBhvr>
                                        <p:cTn id="71" dur="1" fill="hold">
                                          <p:stCondLst>
                                            <p:cond delay="0"/>
                                          </p:stCondLst>
                                        </p:cTn>
                                        <p:tgtEl>
                                          <p:spTgt spid="855045"/>
                                        </p:tgtEl>
                                        <p:attrNameLst>
                                          <p:attrName>style.visibility</p:attrName>
                                        </p:attrNameLst>
                                      </p:cBhvr>
                                      <p:to>
                                        <p:strVal val="visible"/>
                                      </p:to>
                                    </p:set>
                                    <p:animEffect transition="in" filter="blinds(horizontal)">
                                      <p:cBhvr>
                                        <p:cTn id="72" dur="500"/>
                                        <p:tgtEl>
                                          <p:spTgt spid="855045"/>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nodeType="clickEffect">
                                  <p:stCondLst>
                                    <p:cond delay="0"/>
                                  </p:stCondLst>
                                  <p:childTnLst>
                                    <p:set>
                                      <p:cBhvr>
                                        <p:cTn id="76" dur="1" fill="hold">
                                          <p:stCondLst>
                                            <p:cond delay="0"/>
                                          </p:stCondLst>
                                        </p:cTn>
                                        <p:tgtEl>
                                          <p:spTgt spid="124949"/>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5046" grpId="0"/>
      <p:bldP spid="124943" grpId="0" animBg="1"/>
      <p:bldP spid="124944" grpId="0" animBg="1"/>
      <p:bldP spid="124950" grpId="0"/>
      <p:bldP spid="26" grpId="0"/>
      <p:bldP spid="2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1CFFEA75-1049-4B59-9D2A-AEE802B445CA}"/>
              </a:ext>
            </a:extLst>
          </p:cNvPr>
          <p:cNvSpPr txBox="1">
            <a:spLocks noChangeArrowheads="1"/>
          </p:cNvSpPr>
          <p:nvPr/>
        </p:nvSpPr>
        <p:spPr bwMode="auto">
          <a:xfrm>
            <a:off x="1181402" y="236446"/>
            <a:ext cx="4454525" cy="711200"/>
          </a:xfrm>
          <a:prstGeom prst="rect">
            <a:avLst/>
          </a:prstGeom>
          <a:solidFill>
            <a:srgbClr val="800080"/>
          </a:solidFill>
          <a:ln>
            <a:noFill/>
          </a:ln>
          <a:effec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4200" b="1">
                <a:solidFill>
                  <a:schemeClr val="tx2"/>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4200" b="1">
                <a:solidFill>
                  <a:schemeClr val="tx2"/>
                </a:solidFill>
                <a:effectLst>
                  <a:outerShdw blurRad="38100" dist="38100" dir="2700000" algn="tl">
                    <a:srgbClr val="C0C0C0"/>
                  </a:outerShdw>
                </a:effectLst>
                <a:latin typeface="Tahoma" pitchFamily="34" charset="0"/>
                <a:ea typeface="宋体" pitchFamily="2" charset="-122"/>
              </a:defRPr>
            </a:lvl2pPr>
            <a:lvl3pPr algn="l" rtl="0" eaLnBrk="0" fontAlgn="base" hangingPunct="0">
              <a:spcBef>
                <a:spcPct val="0"/>
              </a:spcBef>
              <a:spcAft>
                <a:spcPct val="0"/>
              </a:spcAft>
              <a:defRPr kumimoji="1" sz="4200" b="1">
                <a:solidFill>
                  <a:schemeClr val="tx2"/>
                </a:solidFill>
                <a:effectLst>
                  <a:outerShdw blurRad="38100" dist="38100" dir="2700000" algn="tl">
                    <a:srgbClr val="C0C0C0"/>
                  </a:outerShdw>
                </a:effectLst>
                <a:latin typeface="Tahoma" pitchFamily="34" charset="0"/>
                <a:ea typeface="宋体" pitchFamily="2" charset="-122"/>
              </a:defRPr>
            </a:lvl3pPr>
            <a:lvl4pPr algn="l" rtl="0" eaLnBrk="0" fontAlgn="base" hangingPunct="0">
              <a:spcBef>
                <a:spcPct val="0"/>
              </a:spcBef>
              <a:spcAft>
                <a:spcPct val="0"/>
              </a:spcAft>
              <a:defRPr kumimoji="1" sz="4200" b="1">
                <a:solidFill>
                  <a:schemeClr val="tx2"/>
                </a:solidFill>
                <a:effectLst>
                  <a:outerShdw blurRad="38100" dist="38100" dir="2700000" algn="tl">
                    <a:srgbClr val="C0C0C0"/>
                  </a:outerShdw>
                </a:effectLst>
                <a:latin typeface="Tahoma" pitchFamily="34" charset="0"/>
                <a:ea typeface="宋体" pitchFamily="2" charset="-122"/>
              </a:defRPr>
            </a:lvl4pPr>
            <a:lvl5pPr algn="l" rtl="0" eaLnBrk="0" fontAlgn="base" hangingPunct="0">
              <a:spcBef>
                <a:spcPct val="0"/>
              </a:spcBef>
              <a:spcAft>
                <a:spcPct val="0"/>
              </a:spcAft>
              <a:defRPr kumimoji="1" sz="4200" b="1">
                <a:solidFill>
                  <a:schemeClr val="tx2"/>
                </a:solidFill>
                <a:effectLst>
                  <a:outerShdw blurRad="38100" dist="38100" dir="2700000" algn="tl">
                    <a:srgbClr val="C0C0C0"/>
                  </a:outerShdw>
                </a:effectLst>
                <a:latin typeface="Tahoma" pitchFamily="34" charset="0"/>
                <a:ea typeface="宋体" pitchFamily="2" charset="-122"/>
              </a:defRPr>
            </a:lvl5pPr>
            <a:lvl6pPr marL="457200" algn="l" rtl="0" fontAlgn="base">
              <a:spcBef>
                <a:spcPct val="0"/>
              </a:spcBef>
              <a:spcAft>
                <a:spcPct val="0"/>
              </a:spcAft>
              <a:defRPr kumimoji="1" sz="4200" b="1">
                <a:solidFill>
                  <a:schemeClr val="tx2"/>
                </a:solidFill>
                <a:effectLst>
                  <a:outerShdw blurRad="38100" dist="38100" dir="2700000" algn="tl">
                    <a:srgbClr val="C0C0C0"/>
                  </a:outerShdw>
                </a:effectLst>
                <a:latin typeface="Tahoma" pitchFamily="34" charset="0"/>
                <a:ea typeface="宋体" pitchFamily="2" charset="-122"/>
              </a:defRPr>
            </a:lvl6pPr>
            <a:lvl7pPr marL="914400" algn="l" rtl="0" fontAlgn="base">
              <a:spcBef>
                <a:spcPct val="0"/>
              </a:spcBef>
              <a:spcAft>
                <a:spcPct val="0"/>
              </a:spcAft>
              <a:defRPr kumimoji="1" sz="4200" b="1">
                <a:solidFill>
                  <a:schemeClr val="tx2"/>
                </a:solidFill>
                <a:effectLst>
                  <a:outerShdw blurRad="38100" dist="38100" dir="2700000" algn="tl">
                    <a:srgbClr val="C0C0C0"/>
                  </a:outerShdw>
                </a:effectLst>
                <a:latin typeface="Tahoma" pitchFamily="34" charset="0"/>
                <a:ea typeface="宋体" pitchFamily="2" charset="-122"/>
              </a:defRPr>
            </a:lvl7pPr>
            <a:lvl8pPr marL="1371600" algn="l" rtl="0" fontAlgn="base">
              <a:spcBef>
                <a:spcPct val="0"/>
              </a:spcBef>
              <a:spcAft>
                <a:spcPct val="0"/>
              </a:spcAft>
              <a:defRPr kumimoji="1" sz="4200" b="1">
                <a:solidFill>
                  <a:schemeClr val="tx2"/>
                </a:solidFill>
                <a:effectLst>
                  <a:outerShdw blurRad="38100" dist="38100" dir="2700000" algn="tl">
                    <a:srgbClr val="C0C0C0"/>
                  </a:outerShdw>
                </a:effectLst>
                <a:latin typeface="Tahoma" pitchFamily="34" charset="0"/>
                <a:ea typeface="宋体" pitchFamily="2" charset="-122"/>
              </a:defRPr>
            </a:lvl8pPr>
            <a:lvl9pPr marL="1828800" algn="l" rtl="0" fontAlgn="base">
              <a:spcBef>
                <a:spcPct val="0"/>
              </a:spcBef>
              <a:spcAft>
                <a:spcPct val="0"/>
              </a:spcAft>
              <a:defRPr kumimoji="1" sz="4200" b="1">
                <a:solidFill>
                  <a:schemeClr val="tx2"/>
                </a:solidFill>
                <a:effectLst>
                  <a:outerShdw blurRad="38100" dist="38100" dir="2700000" algn="tl">
                    <a:srgbClr val="C0C0C0"/>
                  </a:outerShdw>
                </a:effectLst>
                <a:latin typeface="Tahoma" pitchFamily="34" charset="0"/>
                <a:ea typeface="宋体" pitchFamily="2" charset="-122"/>
              </a:defRPr>
            </a:lvl9pPr>
          </a:lstStyle>
          <a:p>
            <a:pPr eaLnBrk="1" hangingPunct="1">
              <a:defRPr/>
            </a:pPr>
            <a:r>
              <a:rPr lang="en-US" altLang="zh-CN" sz="3200" kern="0">
                <a:solidFill>
                  <a:schemeClr val="bg1"/>
                </a:solidFill>
                <a:effectLst>
                  <a:outerShdw blurRad="38100" dist="38100" dir="2700000" algn="tl">
                    <a:srgbClr val="000000"/>
                  </a:outerShdw>
                </a:effectLst>
                <a:latin typeface="黑体" pitchFamily="49" charset="-122"/>
                <a:ea typeface="黑体" pitchFamily="49" charset="-122"/>
              </a:rPr>
              <a:t>(4) </a:t>
            </a:r>
            <a:r>
              <a:rPr lang="zh-CN" altLang="en-US" sz="3200" kern="0">
                <a:solidFill>
                  <a:schemeClr val="bg1"/>
                </a:solidFill>
                <a:effectLst>
                  <a:outerShdw blurRad="38100" dist="38100" dir="2700000" algn="tl">
                    <a:srgbClr val="000000"/>
                  </a:outerShdw>
                </a:effectLst>
                <a:latin typeface="黑体" pitchFamily="49" charset="-122"/>
                <a:ea typeface="黑体" pitchFamily="49" charset="-122"/>
              </a:rPr>
              <a:t>脉冲函数</a:t>
            </a:r>
            <a:endParaRPr lang="zh-CN" altLang="en-US" sz="3200" kern="0" dirty="0">
              <a:solidFill>
                <a:schemeClr val="bg1"/>
              </a:solidFill>
              <a:effectLst>
                <a:outerShdw blurRad="38100" dist="38100" dir="2700000" algn="tl">
                  <a:srgbClr val="000000"/>
                </a:outerShdw>
              </a:effectLst>
              <a:latin typeface="黑体" pitchFamily="49" charset="-122"/>
              <a:ea typeface="黑体" pitchFamily="49" charset="-122"/>
            </a:endParaRPr>
          </a:p>
        </p:txBody>
      </p:sp>
      <p:sp>
        <p:nvSpPr>
          <p:cNvPr id="3" name="Text Box 4">
            <a:extLst>
              <a:ext uri="{FF2B5EF4-FFF2-40B4-BE49-F238E27FC236}">
                <a16:creationId xmlns:a16="http://schemas.microsoft.com/office/drawing/2014/main" id="{35442EF9-9F79-40ED-89BA-AD6C38651F62}"/>
              </a:ext>
            </a:extLst>
          </p:cNvPr>
          <p:cNvSpPr txBox="1">
            <a:spLocks noChangeArrowheads="1"/>
          </p:cNvSpPr>
          <p:nvPr/>
        </p:nvSpPr>
        <p:spPr bwMode="auto">
          <a:xfrm>
            <a:off x="0" y="0"/>
            <a:ext cx="906463" cy="685800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144000" rIns="144000">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0" lang="en-US" altLang="zh-CN">
                <a:solidFill>
                  <a:schemeClr val="bg1"/>
                </a:solidFill>
                <a:latin typeface="黑体" panose="02010609060101010101" pitchFamily="49" charset="-122"/>
                <a:ea typeface="黑体" panose="02010609060101010101" pitchFamily="49" charset="-122"/>
              </a:rPr>
              <a:t>  </a:t>
            </a:r>
            <a:r>
              <a:rPr kumimoji="0" lang="zh-CN" altLang="en-US" sz="4000">
                <a:latin typeface="黑体" panose="02010609060101010101" pitchFamily="49" charset="-122"/>
                <a:ea typeface="黑体" panose="02010609060101010101" pitchFamily="49" charset="-122"/>
              </a:rPr>
              <a:t>自动控制原理</a:t>
            </a:r>
            <a:r>
              <a:rPr kumimoji="0" lang="zh-CN" altLang="en-US">
                <a:solidFill>
                  <a:schemeClr val="bg1"/>
                </a:solidFill>
                <a:latin typeface="黑体" panose="02010609060101010101" pitchFamily="49" charset="-122"/>
                <a:ea typeface="黑体" panose="02010609060101010101" pitchFamily="49" charset="-122"/>
              </a:rPr>
              <a:t>  </a:t>
            </a:r>
            <a:r>
              <a:rPr kumimoji="0" lang="zh-CN" altLang="en-US" sz="3200">
                <a:solidFill>
                  <a:schemeClr val="bg1"/>
                </a:solidFill>
                <a:latin typeface="Arial" panose="020B0604020202020204" pitchFamily="34" charset="0"/>
              </a:rPr>
              <a:t>江西理工大学</a:t>
            </a:r>
          </a:p>
        </p:txBody>
      </p:sp>
      <p:sp>
        <p:nvSpPr>
          <p:cNvPr id="4" name="Text Box 18">
            <a:extLst>
              <a:ext uri="{FF2B5EF4-FFF2-40B4-BE49-F238E27FC236}">
                <a16:creationId xmlns:a16="http://schemas.microsoft.com/office/drawing/2014/main" id="{6D5116BC-E3F1-4226-A326-500FE9E32FA5}"/>
              </a:ext>
            </a:extLst>
          </p:cNvPr>
          <p:cNvSpPr txBox="1">
            <a:spLocks noChangeArrowheads="1"/>
          </p:cNvSpPr>
          <p:nvPr/>
        </p:nvSpPr>
        <p:spPr bwMode="auto">
          <a:xfrm>
            <a:off x="1110123" y="1105476"/>
            <a:ext cx="25400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Char char="u"/>
            </a:pPr>
            <a:r>
              <a:rPr lang="zh-CN" altLang="en-US" sz="2800" dirty="0">
                <a:solidFill>
                  <a:srgbClr val="FF3300"/>
                </a:solidFill>
                <a:ea typeface="黑体" panose="02010609060101010101" pitchFamily="49" charset="-122"/>
              </a:rPr>
              <a:t>数学表达式</a:t>
            </a:r>
          </a:p>
        </p:txBody>
      </p:sp>
      <p:graphicFrame>
        <p:nvGraphicFramePr>
          <p:cNvPr id="5" name="Object 18">
            <a:extLst>
              <a:ext uri="{FF2B5EF4-FFF2-40B4-BE49-F238E27FC236}">
                <a16:creationId xmlns:a16="http://schemas.microsoft.com/office/drawing/2014/main" id="{3C265154-AD3E-4583-A4DB-C074E45AEE0A}"/>
              </a:ext>
            </a:extLst>
          </p:cNvPr>
          <p:cNvGraphicFramePr>
            <a:graphicFrameLocks noChangeAspect="1"/>
          </p:cNvGraphicFramePr>
          <p:nvPr>
            <p:extLst>
              <p:ext uri="{D42A27DB-BD31-4B8C-83A1-F6EECF244321}">
                <p14:modId xmlns:p14="http://schemas.microsoft.com/office/powerpoint/2010/main" val="2832864978"/>
              </p:ext>
            </p:extLst>
          </p:nvPr>
        </p:nvGraphicFramePr>
        <p:xfrm>
          <a:off x="2380124" y="1205999"/>
          <a:ext cx="2383412" cy="1420160"/>
        </p:xfrm>
        <a:graphic>
          <a:graphicData uri="http://schemas.openxmlformats.org/presentationml/2006/ole">
            <mc:AlternateContent xmlns:mc="http://schemas.openxmlformats.org/markup-compatibility/2006">
              <mc:Choice xmlns:v="urn:schemas-microsoft-com:vml" Requires="v">
                <p:oleObj spid="_x0000_s58860" name="Equation" r:id="rId4" imgW="634725" imgH="457002" progId="Equation.DSMT4">
                  <p:embed/>
                </p:oleObj>
              </mc:Choice>
              <mc:Fallback>
                <p:oleObj name="Equation" r:id="rId4" imgW="634725" imgH="457002" progId="Equation.DSMT4">
                  <p:embed/>
                  <p:pic>
                    <p:nvPicPr>
                      <p:cNvPr id="168973" name="Object 18">
                        <a:extLst>
                          <a:ext uri="{FF2B5EF4-FFF2-40B4-BE49-F238E27FC236}">
                            <a16:creationId xmlns:a16="http://schemas.microsoft.com/office/drawing/2014/main" id="{1A4C3D6F-3A3E-4BF4-A0AC-63CB3A0C9E0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0124" y="1205999"/>
                        <a:ext cx="2383412" cy="1420160"/>
                      </a:xfrm>
                      <a:prstGeom prst="rect">
                        <a:avLst/>
                      </a:prstGeom>
                      <a:noFill/>
                      <a:ln>
                        <a:noFill/>
                      </a:ln>
                    </p:spPr>
                  </p:pic>
                </p:oleObj>
              </mc:Fallback>
            </mc:AlternateContent>
          </a:graphicData>
        </a:graphic>
      </p:graphicFrame>
      <p:graphicFrame>
        <p:nvGraphicFramePr>
          <p:cNvPr id="6" name="Object 17">
            <a:extLst>
              <a:ext uri="{FF2B5EF4-FFF2-40B4-BE49-F238E27FC236}">
                <a16:creationId xmlns:a16="http://schemas.microsoft.com/office/drawing/2014/main" id="{C43CE268-5754-4DB6-A6A7-97F99E64B535}"/>
              </a:ext>
            </a:extLst>
          </p:cNvPr>
          <p:cNvGraphicFramePr>
            <a:graphicFrameLocks noChangeAspect="1"/>
          </p:cNvGraphicFramePr>
          <p:nvPr>
            <p:extLst>
              <p:ext uri="{D42A27DB-BD31-4B8C-83A1-F6EECF244321}">
                <p14:modId xmlns:p14="http://schemas.microsoft.com/office/powerpoint/2010/main" val="850436764"/>
              </p:ext>
            </p:extLst>
          </p:nvPr>
        </p:nvGraphicFramePr>
        <p:xfrm>
          <a:off x="4477762" y="1615316"/>
          <a:ext cx="955675" cy="1087438"/>
        </p:xfrm>
        <a:graphic>
          <a:graphicData uri="http://schemas.openxmlformats.org/presentationml/2006/ole">
            <mc:AlternateContent xmlns:mc="http://schemas.openxmlformats.org/markup-compatibility/2006">
              <mc:Choice xmlns:v="urn:schemas-microsoft-com:vml" Requires="v">
                <p:oleObj spid="_x0000_s58861" name="Equation" r:id="rId6" imgW="228501" imgH="393529" progId="Equation.DSMT4">
                  <p:embed/>
                </p:oleObj>
              </mc:Choice>
              <mc:Fallback>
                <p:oleObj name="Equation" r:id="rId6" imgW="228501" imgH="393529" progId="Equation.DSMT4">
                  <p:embed/>
                  <p:pic>
                    <p:nvPicPr>
                      <p:cNvPr id="168977" name="Object 17">
                        <a:extLst>
                          <a:ext uri="{FF2B5EF4-FFF2-40B4-BE49-F238E27FC236}">
                            <a16:creationId xmlns:a16="http://schemas.microsoft.com/office/drawing/2014/main" id="{54ED749D-E3FB-410A-B4D2-3898F72D3BE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77762" y="1615316"/>
                        <a:ext cx="955675" cy="1087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18">
            <a:extLst>
              <a:ext uri="{FF2B5EF4-FFF2-40B4-BE49-F238E27FC236}">
                <a16:creationId xmlns:a16="http://schemas.microsoft.com/office/drawing/2014/main" id="{E5A6596C-D853-43D1-A2DD-A87CEE9F3692}"/>
              </a:ext>
            </a:extLst>
          </p:cNvPr>
          <p:cNvGraphicFramePr>
            <a:graphicFrameLocks noChangeAspect="1"/>
          </p:cNvGraphicFramePr>
          <p:nvPr>
            <p:extLst>
              <p:ext uri="{D42A27DB-BD31-4B8C-83A1-F6EECF244321}">
                <p14:modId xmlns:p14="http://schemas.microsoft.com/office/powerpoint/2010/main" val="2405416756"/>
              </p:ext>
            </p:extLst>
          </p:nvPr>
        </p:nvGraphicFramePr>
        <p:xfrm>
          <a:off x="4564995" y="1121985"/>
          <a:ext cx="385763" cy="514350"/>
        </p:xfrm>
        <a:graphic>
          <a:graphicData uri="http://schemas.openxmlformats.org/presentationml/2006/ole">
            <mc:AlternateContent xmlns:mc="http://schemas.openxmlformats.org/markup-compatibility/2006">
              <mc:Choice xmlns:v="urn:schemas-microsoft-com:vml" Requires="v">
                <p:oleObj spid="_x0000_s58862" name="Equation" r:id="rId8" imgW="152268" imgH="203024" progId="Equation.DSMT4">
                  <p:embed/>
                </p:oleObj>
              </mc:Choice>
              <mc:Fallback>
                <p:oleObj name="Equation" r:id="rId8" imgW="152268" imgH="203024" progId="Equation.DSMT4">
                  <p:embed/>
                  <p:pic>
                    <p:nvPicPr>
                      <p:cNvPr id="168978" name="Object 18">
                        <a:extLst>
                          <a:ext uri="{FF2B5EF4-FFF2-40B4-BE49-F238E27FC236}">
                            <a16:creationId xmlns:a16="http://schemas.microsoft.com/office/drawing/2014/main" id="{064E187E-F3EC-4BF8-BFCA-97EB280F674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64995" y="1121985"/>
                        <a:ext cx="385763"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 name="Group 19">
            <a:extLst>
              <a:ext uri="{FF2B5EF4-FFF2-40B4-BE49-F238E27FC236}">
                <a16:creationId xmlns:a16="http://schemas.microsoft.com/office/drawing/2014/main" id="{E4B313A4-28B2-45A8-A9E7-78FA7FC0F6AB}"/>
              </a:ext>
            </a:extLst>
          </p:cNvPr>
          <p:cNvGrpSpPr>
            <a:grpSpLocks/>
          </p:cNvGrpSpPr>
          <p:nvPr/>
        </p:nvGrpSpPr>
        <p:grpSpPr bwMode="auto">
          <a:xfrm>
            <a:off x="5474493" y="1898302"/>
            <a:ext cx="2730500" cy="536575"/>
            <a:chOff x="1933" y="715"/>
            <a:chExt cx="1720" cy="338"/>
          </a:xfrm>
        </p:grpSpPr>
        <p:graphicFrame>
          <p:nvGraphicFramePr>
            <p:cNvPr id="9" name="Object 20">
              <a:extLst>
                <a:ext uri="{FF2B5EF4-FFF2-40B4-BE49-F238E27FC236}">
                  <a16:creationId xmlns:a16="http://schemas.microsoft.com/office/drawing/2014/main" id="{76CA9AAB-2DDE-4079-8118-9D5717826D97}"/>
                </a:ext>
              </a:extLst>
            </p:cNvPr>
            <p:cNvGraphicFramePr>
              <a:graphicFrameLocks noChangeAspect="1"/>
            </p:cNvGraphicFramePr>
            <p:nvPr>
              <p:extLst>
                <p:ext uri="{D42A27DB-BD31-4B8C-83A1-F6EECF244321}">
                  <p14:modId xmlns:p14="http://schemas.microsoft.com/office/powerpoint/2010/main" val="2549751206"/>
                </p:ext>
              </p:extLst>
            </p:nvPr>
          </p:nvGraphicFramePr>
          <p:xfrm>
            <a:off x="1933" y="715"/>
            <a:ext cx="817" cy="318"/>
          </p:xfrm>
          <a:graphic>
            <a:graphicData uri="http://schemas.openxmlformats.org/presentationml/2006/ole">
              <mc:AlternateContent xmlns:mc="http://schemas.openxmlformats.org/markup-compatibility/2006">
                <mc:Choice xmlns:v="urn:schemas-microsoft-com:vml" Requires="v">
                  <p:oleObj spid="_x0000_s58863" name="Equation" r:id="rId10" imgW="545626" imgH="177646" progId="Equation.DSMT4">
                    <p:embed/>
                  </p:oleObj>
                </mc:Choice>
                <mc:Fallback>
                  <p:oleObj name="Equation" r:id="rId10" imgW="545626" imgH="177646" progId="Equation.DSMT4">
                    <p:embed/>
                    <p:pic>
                      <p:nvPicPr>
                        <p:cNvPr id="27689" name="Object 20">
                          <a:extLst>
                            <a:ext uri="{FF2B5EF4-FFF2-40B4-BE49-F238E27FC236}">
                              <a16:creationId xmlns:a16="http://schemas.microsoft.com/office/drawing/2014/main" id="{A243EE69-2697-43FB-A585-CF959725B02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33" y="715"/>
                          <a:ext cx="817"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21">
              <a:extLst>
                <a:ext uri="{FF2B5EF4-FFF2-40B4-BE49-F238E27FC236}">
                  <a16:creationId xmlns:a16="http://schemas.microsoft.com/office/drawing/2014/main" id="{B8061CDB-EDE7-4AF9-A398-3FC0B20FA7AA}"/>
                </a:ext>
              </a:extLst>
            </p:cNvPr>
            <p:cNvGraphicFramePr>
              <a:graphicFrameLocks noChangeAspect="1"/>
            </p:cNvGraphicFramePr>
            <p:nvPr>
              <p:extLst>
                <p:ext uri="{D42A27DB-BD31-4B8C-83A1-F6EECF244321}">
                  <p14:modId xmlns:p14="http://schemas.microsoft.com/office/powerpoint/2010/main" val="4151398208"/>
                </p:ext>
              </p:extLst>
            </p:nvPr>
          </p:nvGraphicFramePr>
          <p:xfrm>
            <a:off x="2818" y="727"/>
            <a:ext cx="835" cy="326"/>
          </p:xfrm>
          <a:graphic>
            <a:graphicData uri="http://schemas.openxmlformats.org/presentationml/2006/ole">
              <mc:AlternateContent xmlns:mc="http://schemas.openxmlformats.org/markup-compatibility/2006">
                <mc:Choice xmlns:v="urn:schemas-microsoft-com:vml" Requires="v">
                  <p:oleObj spid="_x0000_s58864" name="Equation" r:id="rId12" imgW="520474" imgH="203112" progId="Equation.DSMT4">
                    <p:embed/>
                  </p:oleObj>
                </mc:Choice>
                <mc:Fallback>
                  <p:oleObj name="Equation" r:id="rId12" imgW="520474" imgH="203112" progId="Equation.DSMT4">
                    <p:embed/>
                    <p:pic>
                      <p:nvPicPr>
                        <p:cNvPr id="27690" name="Object 21">
                          <a:extLst>
                            <a:ext uri="{FF2B5EF4-FFF2-40B4-BE49-F238E27FC236}">
                              <a16:creationId xmlns:a16="http://schemas.microsoft.com/office/drawing/2014/main" id="{F719B11E-8346-44A0-9720-36AF37A7A87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18" y="727"/>
                          <a:ext cx="835"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 name="Group 22">
            <a:extLst>
              <a:ext uri="{FF2B5EF4-FFF2-40B4-BE49-F238E27FC236}">
                <a16:creationId xmlns:a16="http://schemas.microsoft.com/office/drawing/2014/main" id="{D8614DFF-1E13-4977-91B8-E5383150C339}"/>
              </a:ext>
            </a:extLst>
          </p:cNvPr>
          <p:cNvGrpSpPr>
            <a:grpSpLocks/>
          </p:cNvGrpSpPr>
          <p:nvPr/>
        </p:nvGrpSpPr>
        <p:grpSpPr bwMode="auto">
          <a:xfrm>
            <a:off x="5474493" y="1092201"/>
            <a:ext cx="3001963" cy="571500"/>
            <a:chOff x="1885" y="1371"/>
            <a:chExt cx="1891" cy="360"/>
          </a:xfrm>
        </p:grpSpPr>
        <p:graphicFrame>
          <p:nvGraphicFramePr>
            <p:cNvPr id="12" name="Object 23">
              <a:extLst>
                <a:ext uri="{FF2B5EF4-FFF2-40B4-BE49-F238E27FC236}">
                  <a16:creationId xmlns:a16="http://schemas.microsoft.com/office/drawing/2014/main" id="{242C9340-E347-41F8-836F-8825531F4DEF}"/>
                </a:ext>
              </a:extLst>
            </p:cNvPr>
            <p:cNvGraphicFramePr>
              <a:graphicFrameLocks noChangeAspect="1"/>
            </p:cNvGraphicFramePr>
            <p:nvPr/>
          </p:nvGraphicFramePr>
          <p:xfrm>
            <a:off x="1885" y="1371"/>
            <a:ext cx="1027" cy="360"/>
          </p:xfrm>
          <a:graphic>
            <a:graphicData uri="http://schemas.openxmlformats.org/presentationml/2006/ole">
              <mc:AlternateContent xmlns:mc="http://schemas.openxmlformats.org/markup-compatibility/2006">
                <mc:Choice xmlns:v="urn:schemas-microsoft-com:vml" Requires="v">
                  <p:oleObj spid="_x0000_s58865" name="Equation" r:id="rId14" imgW="660113" imgH="203112" progId="Equation.DSMT4">
                    <p:embed/>
                  </p:oleObj>
                </mc:Choice>
                <mc:Fallback>
                  <p:oleObj name="Equation" r:id="rId14" imgW="660113" imgH="203112" progId="Equation.DSMT4">
                    <p:embed/>
                    <p:pic>
                      <p:nvPicPr>
                        <p:cNvPr id="27687" name="Object 23">
                          <a:extLst>
                            <a:ext uri="{FF2B5EF4-FFF2-40B4-BE49-F238E27FC236}">
                              <a16:creationId xmlns:a16="http://schemas.microsoft.com/office/drawing/2014/main" id="{2067F8F8-4539-46B8-9FC4-B49D3C2453F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885" y="1371"/>
                          <a:ext cx="1027" cy="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24">
              <a:extLst>
                <a:ext uri="{FF2B5EF4-FFF2-40B4-BE49-F238E27FC236}">
                  <a16:creationId xmlns:a16="http://schemas.microsoft.com/office/drawing/2014/main" id="{6018D2AD-D38F-4213-9E07-EB748905D658}"/>
                </a:ext>
              </a:extLst>
            </p:cNvPr>
            <p:cNvGraphicFramePr>
              <a:graphicFrameLocks noChangeAspect="1"/>
            </p:cNvGraphicFramePr>
            <p:nvPr/>
          </p:nvGraphicFramePr>
          <p:xfrm>
            <a:off x="2941" y="1381"/>
            <a:ext cx="835" cy="326"/>
          </p:xfrm>
          <a:graphic>
            <a:graphicData uri="http://schemas.openxmlformats.org/presentationml/2006/ole">
              <mc:AlternateContent xmlns:mc="http://schemas.openxmlformats.org/markup-compatibility/2006">
                <mc:Choice xmlns:v="urn:schemas-microsoft-com:vml" Requires="v">
                  <p:oleObj spid="_x0000_s58866" name="Equation" r:id="rId16" imgW="520474" imgH="203112" progId="Equation.DSMT4">
                    <p:embed/>
                  </p:oleObj>
                </mc:Choice>
                <mc:Fallback>
                  <p:oleObj name="Equation" r:id="rId16" imgW="520474" imgH="203112" progId="Equation.DSMT4">
                    <p:embed/>
                    <p:pic>
                      <p:nvPicPr>
                        <p:cNvPr id="27688" name="Object 24">
                          <a:extLst>
                            <a:ext uri="{FF2B5EF4-FFF2-40B4-BE49-F238E27FC236}">
                              <a16:creationId xmlns:a16="http://schemas.microsoft.com/office/drawing/2014/main" id="{1F61E232-4B3F-43A2-8A90-7ECF2A098D6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41" y="1381"/>
                          <a:ext cx="835"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4" name="Group 42">
            <a:extLst>
              <a:ext uri="{FF2B5EF4-FFF2-40B4-BE49-F238E27FC236}">
                <a16:creationId xmlns:a16="http://schemas.microsoft.com/office/drawing/2014/main" id="{A8F44E49-AAE3-46E9-9DBF-CED353D3618D}"/>
              </a:ext>
            </a:extLst>
          </p:cNvPr>
          <p:cNvGrpSpPr>
            <a:grpSpLocks/>
          </p:cNvGrpSpPr>
          <p:nvPr/>
        </p:nvGrpSpPr>
        <p:grpSpPr bwMode="auto">
          <a:xfrm>
            <a:off x="9183492" y="588105"/>
            <a:ext cx="2524125" cy="2439988"/>
            <a:chOff x="4743" y="2928"/>
            <a:chExt cx="873" cy="1089"/>
          </a:xfrm>
        </p:grpSpPr>
        <p:sp>
          <p:nvSpPr>
            <p:cNvPr id="15" name="Line 24">
              <a:extLst>
                <a:ext uri="{FF2B5EF4-FFF2-40B4-BE49-F238E27FC236}">
                  <a16:creationId xmlns:a16="http://schemas.microsoft.com/office/drawing/2014/main" id="{7FF75449-B14C-4AB7-82F1-FF1495C878CE}"/>
                </a:ext>
              </a:extLst>
            </p:cNvPr>
            <p:cNvSpPr>
              <a:spLocks noChangeShapeType="1"/>
            </p:cNvSpPr>
            <p:nvPr/>
          </p:nvSpPr>
          <p:spPr bwMode="auto">
            <a:xfrm flipV="1">
              <a:off x="4900" y="2976"/>
              <a:ext cx="0" cy="72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 name="Line 25">
              <a:extLst>
                <a:ext uri="{FF2B5EF4-FFF2-40B4-BE49-F238E27FC236}">
                  <a16:creationId xmlns:a16="http://schemas.microsoft.com/office/drawing/2014/main" id="{DD77660F-4AA4-4FA8-B9F2-56B5ECAB5466}"/>
                </a:ext>
              </a:extLst>
            </p:cNvPr>
            <p:cNvSpPr>
              <a:spLocks noChangeShapeType="1"/>
            </p:cNvSpPr>
            <p:nvPr/>
          </p:nvSpPr>
          <p:spPr bwMode="auto">
            <a:xfrm>
              <a:off x="4900" y="3696"/>
              <a:ext cx="576"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 name="Line 26">
              <a:extLst>
                <a:ext uri="{FF2B5EF4-FFF2-40B4-BE49-F238E27FC236}">
                  <a16:creationId xmlns:a16="http://schemas.microsoft.com/office/drawing/2014/main" id="{AE241184-02FD-422D-A094-3CA6453715AC}"/>
                </a:ext>
              </a:extLst>
            </p:cNvPr>
            <p:cNvSpPr>
              <a:spLocks noChangeShapeType="1"/>
            </p:cNvSpPr>
            <p:nvPr/>
          </p:nvSpPr>
          <p:spPr bwMode="auto">
            <a:xfrm>
              <a:off x="4900" y="3264"/>
              <a:ext cx="144"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 name="Line 27">
              <a:extLst>
                <a:ext uri="{FF2B5EF4-FFF2-40B4-BE49-F238E27FC236}">
                  <a16:creationId xmlns:a16="http://schemas.microsoft.com/office/drawing/2014/main" id="{F9F58834-044B-4488-BAF1-DA725B781E93}"/>
                </a:ext>
              </a:extLst>
            </p:cNvPr>
            <p:cNvSpPr>
              <a:spLocks noChangeShapeType="1"/>
            </p:cNvSpPr>
            <p:nvPr/>
          </p:nvSpPr>
          <p:spPr bwMode="auto">
            <a:xfrm>
              <a:off x="5044" y="3264"/>
              <a:ext cx="0" cy="43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19" name="Object 28">
              <a:extLst>
                <a:ext uri="{FF2B5EF4-FFF2-40B4-BE49-F238E27FC236}">
                  <a16:creationId xmlns:a16="http://schemas.microsoft.com/office/drawing/2014/main" id="{1F71061C-80A2-453B-A0D1-5624663567A3}"/>
                </a:ext>
              </a:extLst>
            </p:cNvPr>
            <p:cNvGraphicFramePr>
              <a:graphicFrameLocks noChangeAspect="1"/>
            </p:cNvGraphicFramePr>
            <p:nvPr/>
          </p:nvGraphicFramePr>
          <p:xfrm>
            <a:off x="4743" y="3066"/>
            <a:ext cx="178" cy="376"/>
          </p:xfrm>
          <a:graphic>
            <a:graphicData uri="http://schemas.openxmlformats.org/presentationml/2006/ole">
              <mc:AlternateContent xmlns:mc="http://schemas.openxmlformats.org/markup-compatibility/2006">
                <mc:Choice xmlns:v="urn:schemas-microsoft-com:vml" Requires="v">
                  <p:oleObj spid="_x0000_s58867" name="公式" r:id="rId17" imgW="190417" imgH="406224" progId="Equation.3">
                    <p:embed/>
                  </p:oleObj>
                </mc:Choice>
                <mc:Fallback>
                  <p:oleObj name="公式" r:id="rId17" imgW="190417" imgH="406224" progId="Equation.3">
                    <p:embed/>
                    <p:pic>
                      <p:nvPicPr>
                        <p:cNvPr id="27677" name="Object 28">
                          <a:extLst>
                            <a:ext uri="{FF2B5EF4-FFF2-40B4-BE49-F238E27FC236}">
                              <a16:creationId xmlns:a16="http://schemas.microsoft.com/office/drawing/2014/main" id="{42281733-8076-47E4-8A60-21DAD2161F49}"/>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43" y="3066"/>
                          <a:ext cx="178" cy="3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 name="Object 29">
              <a:extLst>
                <a:ext uri="{FF2B5EF4-FFF2-40B4-BE49-F238E27FC236}">
                  <a16:creationId xmlns:a16="http://schemas.microsoft.com/office/drawing/2014/main" id="{08DEEA5E-F238-41E5-A03C-00283271BE38}"/>
                </a:ext>
              </a:extLst>
            </p:cNvPr>
            <p:cNvGraphicFramePr>
              <a:graphicFrameLocks noChangeAspect="1"/>
            </p:cNvGraphicFramePr>
            <p:nvPr/>
          </p:nvGraphicFramePr>
          <p:xfrm>
            <a:off x="4948" y="2928"/>
            <a:ext cx="400" cy="243"/>
          </p:xfrm>
          <a:graphic>
            <a:graphicData uri="http://schemas.openxmlformats.org/presentationml/2006/ole">
              <mc:AlternateContent xmlns:mc="http://schemas.openxmlformats.org/markup-compatibility/2006">
                <mc:Choice xmlns:v="urn:schemas-microsoft-com:vml" Requires="v">
                  <p:oleObj spid="_x0000_s58868" name="公式" r:id="rId19" imgW="355292" imgH="215713" progId="Equation.3">
                    <p:embed/>
                  </p:oleObj>
                </mc:Choice>
                <mc:Fallback>
                  <p:oleObj name="公式" r:id="rId19" imgW="355292" imgH="215713" progId="Equation.3">
                    <p:embed/>
                    <p:pic>
                      <p:nvPicPr>
                        <p:cNvPr id="27678" name="Object 29">
                          <a:extLst>
                            <a:ext uri="{FF2B5EF4-FFF2-40B4-BE49-F238E27FC236}">
                              <a16:creationId xmlns:a16="http://schemas.microsoft.com/office/drawing/2014/main" id="{8E81882B-61BD-4135-8345-049357CAE25C}"/>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948" y="2928"/>
                          <a:ext cx="400"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 name="Line 30">
              <a:extLst>
                <a:ext uri="{FF2B5EF4-FFF2-40B4-BE49-F238E27FC236}">
                  <a16:creationId xmlns:a16="http://schemas.microsoft.com/office/drawing/2014/main" id="{331EA1B4-0CB3-49ED-AE67-4DEA616960CE}"/>
                </a:ext>
              </a:extLst>
            </p:cNvPr>
            <p:cNvSpPr>
              <a:spLocks noChangeShapeType="1"/>
            </p:cNvSpPr>
            <p:nvPr/>
          </p:nvSpPr>
          <p:spPr bwMode="auto">
            <a:xfrm>
              <a:off x="4900" y="3696"/>
              <a:ext cx="0" cy="240"/>
            </a:xfrm>
            <a:prstGeom prst="line">
              <a:avLst/>
            </a:prstGeom>
            <a:noFill/>
            <a:ln w="9525">
              <a:solidFill>
                <a:schemeClr val="tx1"/>
              </a:solidFill>
              <a:prstDash val="lg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 name="Line 31">
              <a:extLst>
                <a:ext uri="{FF2B5EF4-FFF2-40B4-BE49-F238E27FC236}">
                  <a16:creationId xmlns:a16="http://schemas.microsoft.com/office/drawing/2014/main" id="{8970F4D7-1BC4-48D9-9F19-078949AFC22E}"/>
                </a:ext>
              </a:extLst>
            </p:cNvPr>
            <p:cNvSpPr>
              <a:spLocks noChangeShapeType="1"/>
            </p:cNvSpPr>
            <p:nvPr/>
          </p:nvSpPr>
          <p:spPr bwMode="auto">
            <a:xfrm>
              <a:off x="5044" y="3696"/>
              <a:ext cx="0" cy="240"/>
            </a:xfrm>
            <a:prstGeom prst="line">
              <a:avLst/>
            </a:prstGeom>
            <a:noFill/>
            <a:ln w="9525">
              <a:solidFill>
                <a:schemeClr val="tx1"/>
              </a:solidFill>
              <a:prstDash val="lg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 name="Line 32">
              <a:extLst>
                <a:ext uri="{FF2B5EF4-FFF2-40B4-BE49-F238E27FC236}">
                  <a16:creationId xmlns:a16="http://schemas.microsoft.com/office/drawing/2014/main" id="{D054A223-FFF6-4B58-A6F6-50A8144F77BE}"/>
                </a:ext>
              </a:extLst>
            </p:cNvPr>
            <p:cNvSpPr>
              <a:spLocks noChangeShapeType="1"/>
            </p:cNvSpPr>
            <p:nvPr/>
          </p:nvSpPr>
          <p:spPr bwMode="auto">
            <a:xfrm>
              <a:off x="4756" y="3840"/>
              <a:ext cx="432" cy="0"/>
            </a:xfrm>
            <a:prstGeom prst="line">
              <a:avLst/>
            </a:prstGeom>
            <a:noFill/>
            <a:ln w="9525">
              <a:solidFill>
                <a:schemeClr val="tx1"/>
              </a:solidFill>
              <a:prstDash val="lg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 name="Line 33">
              <a:extLst>
                <a:ext uri="{FF2B5EF4-FFF2-40B4-BE49-F238E27FC236}">
                  <a16:creationId xmlns:a16="http://schemas.microsoft.com/office/drawing/2014/main" id="{FB076B69-E9D5-4BDE-A13E-25446981BC3D}"/>
                </a:ext>
              </a:extLst>
            </p:cNvPr>
            <p:cNvSpPr>
              <a:spLocks noChangeShapeType="1"/>
            </p:cNvSpPr>
            <p:nvPr/>
          </p:nvSpPr>
          <p:spPr bwMode="auto">
            <a:xfrm>
              <a:off x="4852" y="3840"/>
              <a:ext cx="48"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 name="Line 34">
              <a:extLst>
                <a:ext uri="{FF2B5EF4-FFF2-40B4-BE49-F238E27FC236}">
                  <a16:creationId xmlns:a16="http://schemas.microsoft.com/office/drawing/2014/main" id="{ACDEDC37-D3CE-4964-B69B-18403A8E1B33}"/>
                </a:ext>
              </a:extLst>
            </p:cNvPr>
            <p:cNvSpPr>
              <a:spLocks noChangeShapeType="1"/>
            </p:cNvSpPr>
            <p:nvPr/>
          </p:nvSpPr>
          <p:spPr bwMode="auto">
            <a:xfrm flipH="1">
              <a:off x="5044" y="3840"/>
              <a:ext cx="48"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26" name="Object 35">
              <a:extLst>
                <a:ext uri="{FF2B5EF4-FFF2-40B4-BE49-F238E27FC236}">
                  <a16:creationId xmlns:a16="http://schemas.microsoft.com/office/drawing/2014/main" id="{97547530-45A9-4454-9815-FAF82E8D2DA2}"/>
                </a:ext>
              </a:extLst>
            </p:cNvPr>
            <p:cNvGraphicFramePr>
              <a:graphicFrameLocks noChangeAspect="1"/>
            </p:cNvGraphicFramePr>
            <p:nvPr/>
          </p:nvGraphicFramePr>
          <p:xfrm>
            <a:off x="5059" y="3851"/>
            <a:ext cx="136" cy="166"/>
          </p:xfrm>
          <a:graphic>
            <a:graphicData uri="http://schemas.openxmlformats.org/presentationml/2006/ole">
              <mc:AlternateContent xmlns:mc="http://schemas.openxmlformats.org/markup-compatibility/2006">
                <mc:Choice xmlns:v="urn:schemas-microsoft-com:vml" Requires="v">
                  <p:oleObj spid="_x0000_s58869" name="公式" r:id="rId21" imgW="114201" imgH="139579" progId="Equation.3">
                    <p:embed/>
                  </p:oleObj>
                </mc:Choice>
                <mc:Fallback>
                  <p:oleObj name="公式" r:id="rId21" imgW="114201" imgH="139579" progId="Equation.3">
                    <p:embed/>
                    <p:pic>
                      <p:nvPicPr>
                        <p:cNvPr id="27684" name="Object 35">
                          <a:extLst>
                            <a:ext uri="{FF2B5EF4-FFF2-40B4-BE49-F238E27FC236}">
                              <a16:creationId xmlns:a16="http://schemas.microsoft.com/office/drawing/2014/main" id="{3DC8134D-D91D-4551-B6DE-B9AD2507375C}"/>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059" y="3851"/>
                          <a:ext cx="136" cy="1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 name="Object 36">
              <a:extLst>
                <a:ext uri="{FF2B5EF4-FFF2-40B4-BE49-F238E27FC236}">
                  <a16:creationId xmlns:a16="http://schemas.microsoft.com/office/drawing/2014/main" id="{B858C46E-0BCD-4FD6-9AD5-B12B8C7866ED}"/>
                </a:ext>
              </a:extLst>
            </p:cNvPr>
            <p:cNvGraphicFramePr>
              <a:graphicFrameLocks noChangeAspect="1"/>
            </p:cNvGraphicFramePr>
            <p:nvPr/>
          </p:nvGraphicFramePr>
          <p:xfrm>
            <a:off x="5476" y="3600"/>
            <a:ext cx="140" cy="240"/>
          </p:xfrm>
          <a:graphic>
            <a:graphicData uri="http://schemas.openxmlformats.org/presentationml/2006/ole">
              <mc:AlternateContent xmlns:mc="http://schemas.openxmlformats.org/markup-compatibility/2006">
                <mc:Choice xmlns:v="urn:schemas-microsoft-com:vml" Requires="v">
                  <p:oleObj spid="_x0000_s58870" name="Equation" r:id="rId23" imgW="88746" imgH="152136" progId="Equation.3">
                    <p:embed/>
                  </p:oleObj>
                </mc:Choice>
                <mc:Fallback>
                  <p:oleObj name="Equation" r:id="rId23" imgW="88746" imgH="152136" progId="Equation.3">
                    <p:embed/>
                    <p:pic>
                      <p:nvPicPr>
                        <p:cNvPr id="27685" name="Object 36">
                          <a:extLst>
                            <a:ext uri="{FF2B5EF4-FFF2-40B4-BE49-F238E27FC236}">
                              <a16:creationId xmlns:a16="http://schemas.microsoft.com/office/drawing/2014/main" id="{F18BD3ED-9BBD-4488-9A47-318A1F9D8EA2}"/>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476" y="3600"/>
                          <a:ext cx="14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 name="Object 37">
              <a:extLst>
                <a:ext uri="{FF2B5EF4-FFF2-40B4-BE49-F238E27FC236}">
                  <a16:creationId xmlns:a16="http://schemas.microsoft.com/office/drawing/2014/main" id="{DCDD5FC0-585F-4AF9-98D6-6982C1FE537C}"/>
                </a:ext>
              </a:extLst>
            </p:cNvPr>
            <p:cNvGraphicFramePr>
              <a:graphicFrameLocks noChangeAspect="1"/>
            </p:cNvGraphicFramePr>
            <p:nvPr/>
          </p:nvGraphicFramePr>
          <p:xfrm>
            <a:off x="4757" y="3592"/>
            <a:ext cx="143" cy="200"/>
          </p:xfrm>
          <a:graphic>
            <a:graphicData uri="http://schemas.openxmlformats.org/presentationml/2006/ole">
              <mc:AlternateContent xmlns:mc="http://schemas.openxmlformats.org/markup-compatibility/2006">
                <mc:Choice xmlns:v="urn:schemas-microsoft-com:vml" Requires="v">
                  <p:oleObj spid="_x0000_s58871" name="Equation" r:id="rId25" imgW="126725" imgH="177415" progId="Equation.3">
                    <p:embed/>
                  </p:oleObj>
                </mc:Choice>
                <mc:Fallback>
                  <p:oleObj name="Equation" r:id="rId25" imgW="126725" imgH="177415" progId="Equation.3">
                    <p:embed/>
                    <p:pic>
                      <p:nvPicPr>
                        <p:cNvPr id="27686" name="Object 37">
                          <a:extLst>
                            <a:ext uri="{FF2B5EF4-FFF2-40B4-BE49-F238E27FC236}">
                              <a16:creationId xmlns:a16="http://schemas.microsoft.com/office/drawing/2014/main" id="{B805AE86-3818-4CD5-8BF7-862AD1A02170}"/>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757" y="3592"/>
                          <a:ext cx="143"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9" name="Object 19">
            <a:extLst>
              <a:ext uri="{FF2B5EF4-FFF2-40B4-BE49-F238E27FC236}">
                <a16:creationId xmlns:a16="http://schemas.microsoft.com/office/drawing/2014/main" id="{977EBF69-678B-40F8-B161-7D6C1676049D}"/>
              </a:ext>
            </a:extLst>
          </p:cNvPr>
          <p:cNvGraphicFramePr>
            <a:graphicFrameLocks noChangeAspect="1"/>
          </p:cNvGraphicFramePr>
          <p:nvPr>
            <p:extLst>
              <p:ext uri="{D42A27DB-BD31-4B8C-83A1-F6EECF244321}">
                <p14:modId xmlns:p14="http://schemas.microsoft.com/office/powerpoint/2010/main" val="1414422288"/>
              </p:ext>
            </p:extLst>
          </p:nvPr>
        </p:nvGraphicFramePr>
        <p:xfrm>
          <a:off x="2295553" y="2522220"/>
          <a:ext cx="3340374" cy="906780"/>
        </p:xfrm>
        <a:graphic>
          <a:graphicData uri="http://schemas.openxmlformats.org/presentationml/2006/ole">
            <mc:AlternateContent xmlns:mc="http://schemas.openxmlformats.org/markup-compatibility/2006">
              <mc:Choice xmlns:v="urn:schemas-microsoft-com:vml" Requires="v">
                <p:oleObj spid="_x0000_s58872" name="Equation" r:id="rId27" imgW="1497950" imgH="406224" progId="Equation.DSMT4">
                  <p:embed/>
                </p:oleObj>
              </mc:Choice>
              <mc:Fallback>
                <p:oleObj name="Equation" r:id="rId27" imgW="1497950" imgH="406224" progId="Equation.DSMT4">
                  <p:embed/>
                  <p:pic>
                    <p:nvPicPr>
                      <p:cNvPr id="168993" name="Object 19">
                        <a:extLst>
                          <a:ext uri="{FF2B5EF4-FFF2-40B4-BE49-F238E27FC236}">
                            <a16:creationId xmlns:a16="http://schemas.microsoft.com/office/drawing/2014/main" id="{0F67E460-CD05-4CF5-8BCF-536942F0262D}"/>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295553" y="2522220"/>
                        <a:ext cx="3340374" cy="906780"/>
                      </a:xfrm>
                      <a:prstGeom prst="rect">
                        <a:avLst/>
                      </a:prstGeom>
                      <a:noFill/>
                      <a:ln>
                        <a:noFill/>
                      </a:ln>
                    </p:spPr>
                  </p:pic>
                </p:oleObj>
              </mc:Fallback>
            </mc:AlternateContent>
          </a:graphicData>
        </a:graphic>
      </p:graphicFrame>
      <p:sp>
        <p:nvSpPr>
          <p:cNvPr id="30" name="Text Box 18">
            <a:extLst>
              <a:ext uri="{FF2B5EF4-FFF2-40B4-BE49-F238E27FC236}">
                <a16:creationId xmlns:a16="http://schemas.microsoft.com/office/drawing/2014/main" id="{5DFC9EE2-A545-4D2A-899E-F518E66E8DCA}"/>
              </a:ext>
            </a:extLst>
          </p:cNvPr>
          <p:cNvSpPr txBox="1">
            <a:spLocks noChangeArrowheads="1"/>
          </p:cNvSpPr>
          <p:nvPr/>
        </p:nvSpPr>
        <p:spPr bwMode="auto">
          <a:xfrm>
            <a:off x="1246751" y="3375046"/>
            <a:ext cx="92233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
                <a:srgbClr val="FF0000"/>
              </a:buClr>
              <a:buSzTx/>
              <a:buFont typeface="Wingdings" panose="05000000000000000000" pitchFamily="2" charset="2"/>
              <a:buChar char="l"/>
            </a:pPr>
            <a:r>
              <a:rPr lang="zh-CN" altLang="en-US" sz="2400" dirty="0">
                <a:solidFill>
                  <a:srgbClr val="0000FF"/>
                </a:solidFill>
                <a:ea typeface="黑体" panose="02010609060101010101" pitchFamily="49" charset="-122"/>
              </a:rPr>
              <a:t>是一个宽度为</a:t>
            </a:r>
            <a:r>
              <a:rPr lang="en-US" altLang="zh-CN" sz="2400" dirty="0">
                <a:solidFill>
                  <a:srgbClr val="0000FF"/>
                </a:solidFill>
                <a:ea typeface="黑体" panose="02010609060101010101" pitchFamily="49" charset="-122"/>
              </a:rPr>
              <a:t>0</a:t>
            </a:r>
            <a:r>
              <a:rPr lang="zh-CN" altLang="en-US" sz="2400" dirty="0">
                <a:solidFill>
                  <a:srgbClr val="0000FF"/>
                </a:solidFill>
                <a:ea typeface="黑体" panose="02010609060101010101" pitchFamily="49" charset="-122"/>
              </a:rPr>
              <a:t>、幅值为无穷大、面积为</a:t>
            </a:r>
            <a:r>
              <a:rPr lang="en-US" altLang="zh-CN" sz="2400" dirty="0">
                <a:solidFill>
                  <a:srgbClr val="0000FF"/>
                </a:solidFill>
                <a:ea typeface="黑体" panose="02010609060101010101" pitchFamily="49" charset="-122"/>
              </a:rPr>
              <a:t>A</a:t>
            </a:r>
            <a:r>
              <a:rPr lang="zh-CN" altLang="en-US" sz="2400" dirty="0">
                <a:solidFill>
                  <a:srgbClr val="0000FF"/>
                </a:solidFill>
                <a:ea typeface="黑体" panose="02010609060101010101" pitchFamily="49" charset="-122"/>
              </a:rPr>
              <a:t>的极限脉冲。</a:t>
            </a:r>
          </a:p>
        </p:txBody>
      </p:sp>
      <p:sp>
        <p:nvSpPr>
          <p:cNvPr id="31" name="Text Box 20">
            <a:extLst>
              <a:ext uri="{FF2B5EF4-FFF2-40B4-BE49-F238E27FC236}">
                <a16:creationId xmlns:a16="http://schemas.microsoft.com/office/drawing/2014/main" id="{72E8530E-2D60-4FE0-9075-323F3A988B6C}"/>
              </a:ext>
            </a:extLst>
          </p:cNvPr>
          <p:cNvSpPr txBox="1">
            <a:spLocks noChangeArrowheads="1"/>
          </p:cNvSpPr>
          <p:nvPr/>
        </p:nvSpPr>
        <p:spPr bwMode="auto">
          <a:xfrm>
            <a:off x="1199065" y="3989523"/>
            <a:ext cx="18101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dirty="0">
                <a:solidFill>
                  <a:srgbClr val="0000FF"/>
                </a:solidFill>
                <a:latin typeface="黑体" panose="02010609060101010101" pitchFamily="49" charset="-122"/>
                <a:ea typeface="黑体" panose="02010609060101010101" pitchFamily="49" charset="-122"/>
              </a:rPr>
              <a:t>当</a:t>
            </a:r>
            <a:r>
              <a:rPr lang="en-US" altLang="zh-CN" sz="2800" i="1" dirty="0">
                <a:solidFill>
                  <a:srgbClr val="0000FF"/>
                </a:solidFill>
                <a:latin typeface="黑体" panose="02010609060101010101" pitchFamily="49" charset="-122"/>
                <a:ea typeface="黑体" panose="02010609060101010101" pitchFamily="49" charset="-122"/>
              </a:rPr>
              <a:t>A</a:t>
            </a:r>
            <a:r>
              <a:rPr lang="en-US" altLang="zh-CN" sz="2800" dirty="0">
                <a:solidFill>
                  <a:srgbClr val="0000FF"/>
                </a:solidFill>
                <a:latin typeface="黑体" panose="02010609060101010101" pitchFamily="49" charset="-122"/>
                <a:ea typeface="黑体" panose="02010609060101010101" pitchFamily="49" charset="-122"/>
              </a:rPr>
              <a:t>=1</a:t>
            </a:r>
            <a:r>
              <a:rPr lang="zh-CN" altLang="en-US" sz="2800" dirty="0">
                <a:solidFill>
                  <a:srgbClr val="0000FF"/>
                </a:solidFill>
                <a:latin typeface="黑体" panose="02010609060101010101" pitchFamily="49" charset="-122"/>
                <a:ea typeface="黑体" panose="02010609060101010101" pitchFamily="49" charset="-122"/>
              </a:rPr>
              <a:t>时，</a:t>
            </a:r>
          </a:p>
        </p:txBody>
      </p:sp>
      <p:sp>
        <p:nvSpPr>
          <p:cNvPr id="32" name="Rectangle 25">
            <a:extLst>
              <a:ext uri="{FF2B5EF4-FFF2-40B4-BE49-F238E27FC236}">
                <a16:creationId xmlns:a16="http://schemas.microsoft.com/office/drawing/2014/main" id="{9949CD3E-4D7C-4C0F-A8D2-979FA97D04D1}"/>
              </a:ext>
            </a:extLst>
          </p:cNvPr>
          <p:cNvSpPr>
            <a:spLocks noChangeArrowheads="1"/>
          </p:cNvSpPr>
          <p:nvPr/>
        </p:nvSpPr>
        <p:spPr bwMode="auto">
          <a:xfrm>
            <a:off x="2879116" y="4086043"/>
            <a:ext cx="4111625" cy="519113"/>
          </a:xfrm>
          <a:prstGeom prst="rect">
            <a:avLst/>
          </a:prstGeom>
          <a:gradFill rotWithShape="1">
            <a:gsLst>
              <a:gs pos="0">
                <a:schemeClr val="accent1">
                  <a:gamma/>
                  <a:shade val="46275"/>
                  <a:invGamma/>
                </a:schemeClr>
              </a:gs>
              <a:gs pos="50000">
                <a:schemeClr val="accent1"/>
              </a:gs>
              <a:gs pos="100000">
                <a:schemeClr val="accent1">
                  <a:gamma/>
                  <a:shade val="46275"/>
                  <a:invGamma/>
                </a:schemeClr>
              </a:gs>
            </a:gsLst>
            <a:lin ang="5400000" scaled="1"/>
          </a:gradFill>
          <a:ln>
            <a:noFill/>
          </a:ln>
          <a:effectLst/>
        </p:spPr>
        <p:txBody>
          <a:bodyPr wrap="none">
            <a:spAutoFit/>
          </a:bodyPr>
          <a:lstStyle/>
          <a:p>
            <a:pPr eaLnBrk="1" hangingPunct="1">
              <a:defRPr/>
            </a:pPr>
            <a:r>
              <a:rPr lang="zh-CN" altLang="en-US" sz="2800" b="1" dirty="0">
                <a:solidFill>
                  <a:srgbClr val="FF0000"/>
                </a:solidFill>
                <a:latin typeface="黑体" pitchFamily="49" charset="-122"/>
                <a:ea typeface="黑体" pitchFamily="49" charset="-122"/>
              </a:rPr>
              <a:t>称为单位脉冲函数</a:t>
            </a:r>
            <a:r>
              <a:rPr lang="zh-CN" altLang="en-US" sz="2800" b="1" i="1" dirty="0">
                <a:solidFill>
                  <a:srgbClr val="FF0000"/>
                </a:solidFill>
                <a:latin typeface="黑体" pitchFamily="49" charset="-122"/>
                <a:ea typeface="黑体" pitchFamily="49" charset="-122"/>
                <a:sym typeface="Symbol" pitchFamily="18" charset="2"/>
              </a:rPr>
              <a:t></a:t>
            </a:r>
            <a:r>
              <a:rPr lang="zh-CN" altLang="en-US" sz="2800" b="1" dirty="0">
                <a:solidFill>
                  <a:srgbClr val="FF0000"/>
                </a:solidFill>
                <a:latin typeface="黑体" pitchFamily="49" charset="-122"/>
                <a:ea typeface="黑体" pitchFamily="49" charset="-122"/>
              </a:rPr>
              <a:t>（</a:t>
            </a:r>
            <a:r>
              <a:rPr lang="en-US" altLang="zh-CN" sz="2800" b="1" i="1" dirty="0">
                <a:solidFill>
                  <a:srgbClr val="FF0000"/>
                </a:solidFill>
                <a:latin typeface="黑体" pitchFamily="49" charset="-122"/>
                <a:ea typeface="黑体" pitchFamily="49" charset="-122"/>
              </a:rPr>
              <a:t>t</a:t>
            </a:r>
            <a:r>
              <a:rPr lang="en-US" altLang="zh-CN" sz="2800" b="1" dirty="0">
                <a:solidFill>
                  <a:srgbClr val="FF0000"/>
                </a:solidFill>
                <a:latin typeface="黑体" pitchFamily="49" charset="-122"/>
                <a:ea typeface="黑体" pitchFamily="49" charset="-122"/>
              </a:rPr>
              <a:t>）</a:t>
            </a:r>
            <a:endParaRPr lang="zh-CN" altLang="en-US" sz="2800" b="1" dirty="0">
              <a:solidFill>
                <a:srgbClr val="FF0000"/>
              </a:solidFill>
              <a:latin typeface="黑体" pitchFamily="49" charset="-122"/>
              <a:ea typeface="黑体" pitchFamily="49" charset="-122"/>
            </a:endParaRPr>
          </a:p>
        </p:txBody>
      </p:sp>
      <p:graphicFrame>
        <p:nvGraphicFramePr>
          <p:cNvPr id="33" name="Object 7">
            <a:extLst>
              <a:ext uri="{FF2B5EF4-FFF2-40B4-BE49-F238E27FC236}">
                <a16:creationId xmlns:a16="http://schemas.microsoft.com/office/drawing/2014/main" id="{E991DF45-7D45-4763-B984-3609DB1E504D}"/>
              </a:ext>
            </a:extLst>
          </p:cNvPr>
          <p:cNvGraphicFramePr>
            <a:graphicFrameLocks noChangeAspect="1"/>
          </p:cNvGraphicFramePr>
          <p:nvPr>
            <p:extLst>
              <p:ext uri="{D42A27DB-BD31-4B8C-83A1-F6EECF244321}">
                <p14:modId xmlns:p14="http://schemas.microsoft.com/office/powerpoint/2010/main" val="2471798684"/>
              </p:ext>
            </p:extLst>
          </p:nvPr>
        </p:nvGraphicFramePr>
        <p:xfrm>
          <a:off x="7495597" y="3958327"/>
          <a:ext cx="1852613" cy="754063"/>
        </p:xfrm>
        <a:graphic>
          <a:graphicData uri="http://schemas.openxmlformats.org/presentationml/2006/ole">
            <mc:AlternateContent xmlns:mc="http://schemas.openxmlformats.org/markup-compatibility/2006">
              <mc:Choice xmlns:v="urn:schemas-microsoft-com:vml" Requires="v">
                <p:oleObj spid="_x0000_s58873" name="Equation" r:id="rId29" imgW="812447" imgH="330057" progId="Equation.DSMT4">
                  <p:embed/>
                </p:oleObj>
              </mc:Choice>
              <mc:Fallback>
                <p:oleObj name="Equation" r:id="rId29" imgW="812447" imgH="330057" progId="Equation.DSMT4">
                  <p:embed/>
                  <p:pic>
                    <p:nvPicPr>
                      <p:cNvPr id="169009" name="Object 7">
                        <a:extLst>
                          <a:ext uri="{FF2B5EF4-FFF2-40B4-BE49-F238E27FC236}">
                            <a16:creationId xmlns:a16="http://schemas.microsoft.com/office/drawing/2014/main" id="{3360CC94-689F-4559-857C-6FA4F6AC6982}"/>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7495597" y="3958327"/>
                        <a:ext cx="1852613"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8" name="Object 7">
            <a:extLst>
              <a:ext uri="{FF2B5EF4-FFF2-40B4-BE49-F238E27FC236}">
                <a16:creationId xmlns:a16="http://schemas.microsoft.com/office/drawing/2014/main" id="{6B6A7DFE-0FCB-41EF-A39B-E50D1C29CA72}"/>
              </a:ext>
            </a:extLst>
          </p:cNvPr>
          <p:cNvGraphicFramePr>
            <a:graphicFrameLocks noChangeAspect="1"/>
          </p:cNvGraphicFramePr>
          <p:nvPr>
            <p:extLst>
              <p:ext uri="{D42A27DB-BD31-4B8C-83A1-F6EECF244321}">
                <p14:modId xmlns:p14="http://schemas.microsoft.com/office/powerpoint/2010/main" val="3008323442"/>
              </p:ext>
            </p:extLst>
          </p:nvPr>
        </p:nvGraphicFramePr>
        <p:xfrm>
          <a:off x="1445572" y="4830653"/>
          <a:ext cx="1481196" cy="1243727"/>
        </p:xfrm>
        <a:graphic>
          <a:graphicData uri="http://schemas.openxmlformats.org/presentationml/2006/ole">
            <mc:AlternateContent xmlns:mc="http://schemas.openxmlformats.org/markup-compatibility/2006">
              <mc:Choice xmlns:v="urn:schemas-microsoft-com:vml" Requires="v">
                <p:oleObj spid="_x0000_s58874" name="Equation" r:id="rId31" imgW="545760" imgH="457200" progId="Equation.DSMT4">
                  <p:embed/>
                </p:oleObj>
              </mc:Choice>
              <mc:Fallback>
                <p:oleObj name="Equation" r:id="rId31" imgW="545760" imgH="457200" progId="Equation.DSMT4">
                  <p:embed/>
                  <p:pic>
                    <p:nvPicPr>
                      <p:cNvPr id="33" name="Object 7">
                        <a:extLst>
                          <a:ext uri="{FF2B5EF4-FFF2-40B4-BE49-F238E27FC236}">
                            <a16:creationId xmlns:a16="http://schemas.microsoft.com/office/drawing/2014/main" id="{E991DF45-7D45-4763-B984-3609DB1E504D}"/>
                          </a:ext>
                        </a:extLst>
                      </p:cNvPr>
                      <p:cNvPicPr>
                        <a:picLocks noChangeAspect="1" noChangeArrowheads="1"/>
                      </p:cNvPicPr>
                      <p:nvPr/>
                    </p:nvPicPr>
                    <p:blipFill>
                      <a:blip r:embed="rId32"/>
                      <a:srcRect/>
                      <a:stretch>
                        <a:fillRect/>
                      </a:stretch>
                    </p:blipFill>
                    <p:spPr bwMode="auto">
                      <a:xfrm>
                        <a:off x="1445572" y="4830653"/>
                        <a:ext cx="1481196" cy="1243727"/>
                      </a:xfrm>
                      <a:prstGeom prst="rect">
                        <a:avLst/>
                      </a:prstGeom>
                      <a:noFill/>
                      <a:ln>
                        <a:noFill/>
                      </a:ln>
                    </p:spPr>
                  </p:pic>
                </p:oleObj>
              </mc:Fallback>
            </mc:AlternateContent>
          </a:graphicData>
        </a:graphic>
      </p:graphicFrame>
      <p:graphicFrame>
        <p:nvGraphicFramePr>
          <p:cNvPr id="49" name="Object 23">
            <a:extLst>
              <a:ext uri="{FF2B5EF4-FFF2-40B4-BE49-F238E27FC236}">
                <a16:creationId xmlns:a16="http://schemas.microsoft.com/office/drawing/2014/main" id="{8A306030-56AF-4CA6-8B5A-5B5D51248914}"/>
              </a:ext>
            </a:extLst>
          </p:cNvPr>
          <p:cNvGraphicFramePr>
            <a:graphicFrameLocks noChangeAspect="1"/>
          </p:cNvGraphicFramePr>
          <p:nvPr>
            <p:extLst>
              <p:ext uri="{D42A27DB-BD31-4B8C-83A1-F6EECF244321}">
                <p14:modId xmlns:p14="http://schemas.microsoft.com/office/powerpoint/2010/main" val="3795677390"/>
              </p:ext>
            </p:extLst>
          </p:nvPr>
        </p:nvGraphicFramePr>
        <p:xfrm>
          <a:off x="3803164" y="4653026"/>
          <a:ext cx="924732" cy="589658"/>
        </p:xfrm>
        <a:graphic>
          <a:graphicData uri="http://schemas.openxmlformats.org/presentationml/2006/ole">
            <mc:AlternateContent xmlns:mc="http://schemas.openxmlformats.org/markup-compatibility/2006">
              <mc:Choice xmlns:v="urn:schemas-microsoft-com:vml" Requires="v">
                <p:oleObj spid="_x0000_s58875" name="Equation" r:id="rId33" imgW="317160" imgH="177480" progId="Equation.DSMT4">
                  <p:embed/>
                </p:oleObj>
              </mc:Choice>
              <mc:Fallback>
                <p:oleObj name="Equation" r:id="rId33" imgW="317160" imgH="177480" progId="Equation.DSMT4">
                  <p:embed/>
                  <p:pic>
                    <p:nvPicPr>
                      <p:cNvPr id="12" name="Object 23">
                        <a:extLst>
                          <a:ext uri="{FF2B5EF4-FFF2-40B4-BE49-F238E27FC236}">
                            <a16:creationId xmlns:a16="http://schemas.microsoft.com/office/drawing/2014/main" id="{242C9340-E347-41F8-836F-8825531F4DEF}"/>
                          </a:ext>
                        </a:extLst>
                      </p:cNvPr>
                      <p:cNvPicPr>
                        <a:picLocks noChangeAspect="1" noChangeArrowheads="1"/>
                      </p:cNvPicPr>
                      <p:nvPr/>
                    </p:nvPicPr>
                    <p:blipFill>
                      <a:blip r:embed="rId34"/>
                      <a:srcRect/>
                      <a:stretch>
                        <a:fillRect/>
                      </a:stretch>
                    </p:blipFill>
                    <p:spPr bwMode="auto">
                      <a:xfrm>
                        <a:off x="3803164" y="4653026"/>
                        <a:ext cx="924732" cy="589658"/>
                      </a:xfrm>
                      <a:prstGeom prst="rect">
                        <a:avLst/>
                      </a:prstGeom>
                      <a:noFill/>
                      <a:ln>
                        <a:noFill/>
                      </a:ln>
                      <a:effectLst/>
                    </p:spPr>
                  </p:pic>
                </p:oleObj>
              </mc:Fallback>
            </mc:AlternateContent>
          </a:graphicData>
        </a:graphic>
      </p:graphicFrame>
      <p:graphicFrame>
        <p:nvGraphicFramePr>
          <p:cNvPr id="50" name="Object 23">
            <a:extLst>
              <a:ext uri="{FF2B5EF4-FFF2-40B4-BE49-F238E27FC236}">
                <a16:creationId xmlns:a16="http://schemas.microsoft.com/office/drawing/2014/main" id="{C7495E85-D59C-4B7E-AB24-5AE14C835D8C}"/>
              </a:ext>
            </a:extLst>
          </p:cNvPr>
          <p:cNvGraphicFramePr>
            <a:graphicFrameLocks noChangeAspect="1"/>
          </p:cNvGraphicFramePr>
          <p:nvPr>
            <p:extLst>
              <p:ext uri="{D42A27DB-BD31-4B8C-83A1-F6EECF244321}">
                <p14:modId xmlns:p14="http://schemas.microsoft.com/office/powerpoint/2010/main" val="4113999970"/>
              </p:ext>
            </p:extLst>
          </p:nvPr>
        </p:nvGraphicFramePr>
        <p:xfrm>
          <a:off x="2794620" y="4680216"/>
          <a:ext cx="631825" cy="599834"/>
        </p:xfrm>
        <a:graphic>
          <a:graphicData uri="http://schemas.openxmlformats.org/presentationml/2006/ole">
            <mc:AlternateContent xmlns:mc="http://schemas.openxmlformats.org/markup-compatibility/2006">
              <mc:Choice xmlns:v="urn:schemas-microsoft-com:vml" Requires="v">
                <p:oleObj spid="_x0000_s58876" name="Equation" r:id="rId35" imgW="152280" imgH="126720" progId="Equation.DSMT4">
                  <p:embed/>
                </p:oleObj>
              </mc:Choice>
              <mc:Fallback>
                <p:oleObj name="Equation" r:id="rId35" imgW="152280" imgH="126720" progId="Equation.DSMT4">
                  <p:embed/>
                  <p:pic>
                    <p:nvPicPr>
                      <p:cNvPr id="49" name="Object 23">
                        <a:extLst>
                          <a:ext uri="{FF2B5EF4-FFF2-40B4-BE49-F238E27FC236}">
                            <a16:creationId xmlns:a16="http://schemas.microsoft.com/office/drawing/2014/main" id="{8A306030-56AF-4CA6-8B5A-5B5D51248914}"/>
                          </a:ext>
                        </a:extLst>
                      </p:cNvPr>
                      <p:cNvPicPr>
                        <a:picLocks noChangeAspect="1" noChangeArrowheads="1"/>
                      </p:cNvPicPr>
                      <p:nvPr/>
                    </p:nvPicPr>
                    <p:blipFill>
                      <a:blip r:embed="rId36"/>
                      <a:srcRect/>
                      <a:stretch>
                        <a:fillRect/>
                      </a:stretch>
                    </p:blipFill>
                    <p:spPr bwMode="auto">
                      <a:xfrm>
                        <a:off x="2794620" y="4680216"/>
                        <a:ext cx="631825" cy="599834"/>
                      </a:xfrm>
                      <a:prstGeom prst="rect">
                        <a:avLst/>
                      </a:prstGeom>
                      <a:noFill/>
                      <a:ln>
                        <a:noFill/>
                      </a:ln>
                      <a:effectLst/>
                    </p:spPr>
                  </p:pic>
                </p:oleObj>
              </mc:Fallback>
            </mc:AlternateContent>
          </a:graphicData>
        </a:graphic>
      </p:graphicFrame>
      <p:graphicFrame>
        <p:nvGraphicFramePr>
          <p:cNvPr id="51" name="Object 23">
            <a:extLst>
              <a:ext uri="{FF2B5EF4-FFF2-40B4-BE49-F238E27FC236}">
                <a16:creationId xmlns:a16="http://schemas.microsoft.com/office/drawing/2014/main" id="{AD59CC9C-4BCE-4E44-8D60-09C003D5D3CA}"/>
              </a:ext>
            </a:extLst>
          </p:cNvPr>
          <p:cNvGraphicFramePr>
            <a:graphicFrameLocks noChangeAspect="1"/>
          </p:cNvGraphicFramePr>
          <p:nvPr>
            <p:extLst>
              <p:ext uri="{D42A27DB-BD31-4B8C-83A1-F6EECF244321}">
                <p14:modId xmlns:p14="http://schemas.microsoft.com/office/powerpoint/2010/main" val="849798123"/>
              </p:ext>
            </p:extLst>
          </p:nvPr>
        </p:nvGraphicFramePr>
        <p:xfrm>
          <a:off x="3800365" y="5499888"/>
          <a:ext cx="924733" cy="589658"/>
        </p:xfrm>
        <a:graphic>
          <a:graphicData uri="http://schemas.openxmlformats.org/presentationml/2006/ole">
            <mc:AlternateContent xmlns:mc="http://schemas.openxmlformats.org/markup-compatibility/2006">
              <mc:Choice xmlns:v="urn:schemas-microsoft-com:vml" Requires="v">
                <p:oleObj spid="_x0000_s58877" name="Equation" r:id="rId37" imgW="317160" imgH="177480" progId="Equation.DSMT4">
                  <p:embed/>
                </p:oleObj>
              </mc:Choice>
              <mc:Fallback>
                <p:oleObj name="Equation" r:id="rId37" imgW="317160" imgH="177480" progId="Equation.DSMT4">
                  <p:embed/>
                  <p:pic>
                    <p:nvPicPr>
                      <p:cNvPr id="49" name="Object 23">
                        <a:extLst>
                          <a:ext uri="{FF2B5EF4-FFF2-40B4-BE49-F238E27FC236}">
                            <a16:creationId xmlns:a16="http://schemas.microsoft.com/office/drawing/2014/main" id="{8A306030-56AF-4CA6-8B5A-5B5D51248914}"/>
                          </a:ext>
                        </a:extLst>
                      </p:cNvPr>
                      <p:cNvPicPr>
                        <a:picLocks noChangeAspect="1" noChangeArrowheads="1"/>
                      </p:cNvPicPr>
                      <p:nvPr/>
                    </p:nvPicPr>
                    <p:blipFill>
                      <a:blip r:embed="rId38"/>
                      <a:srcRect/>
                      <a:stretch>
                        <a:fillRect/>
                      </a:stretch>
                    </p:blipFill>
                    <p:spPr bwMode="auto">
                      <a:xfrm>
                        <a:off x="3800365" y="5499888"/>
                        <a:ext cx="924733" cy="589658"/>
                      </a:xfrm>
                      <a:prstGeom prst="rect">
                        <a:avLst/>
                      </a:prstGeom>
                      <a:noFill/>
                      <a:ln>
                        <a:noFill/>
                      </a:ln>
                      <a:effectLst/>
                    </p:spPr>
                  </p:pic>
                </p:oleObj>
              </mc:Fallback>
            </mc:AlternateContent>
          </a:graphicData>
        </a:graphic>
      </p:graphicFrame>
      <p:graphicFrame>
        <p:nvGraphicFramePr>
          <p:cNvPr id="52" name="Object 23">
            <a:extLst>
              <a:ext uri="{FF2B5EF4-FFF2-40B4-BE49-F238E27FC236}">
                <a16:creationId xmlns:a16="http://schemas.microsoft.com/office/drawing/2014/main" id="{982B5E2F-A814-45D8-A4EF-6015543C0011}"/>
              </a:ext>
            </a:extLst>
          </p:cNvPr>
          <p:cNvGraphicFramePr>
            <a:graphicFrameLocks noChangeAspect="1"/>
          </p:cNvGraphicFramePr>
          <p:nvPr>
            <p:extLst>
              <p:ext uri="{D42A27DB-BD31-4B8C-83A1-F6EECF244321}">
                <p14:modId xmlns:p14="http://schemas.microsoft.com/office/powerpoint/2010/main" val="4258647916"/>
              </p:ext>
            </p:extLst>
          </p:nvPr>
        </p:nvGraphicFramePr>
        <p:xfrm>
          <a:off x="2834255" y="5413036"/>
          <a:ext cx="529311" cy="827554"/>
        </p:xfrm>
        <a:graphic>
          <a:graphicData uri="http://schemas.openxmlformats.org/presentationml/2006/ole">
            <mc:AlternateContent xmlns:mc="http://schemas.openxmlformats.org/markup-compatibility/2006">
              <mc:Choice xmlns:v="urn:schemas-microsoft-com:vml" Requires="v">
                <p:oleObj spid="_x0000_s58878" name="Equation" r:id="rId39" imgW="126720" imgH="177480" progId="Equation.DSMT4">
                  <p:embed/>
                </p:oleObj>
              </mc:Choice>
              <mc:Fallback>
                <p:oleObj name="Equation" r:id="rId39" imgW="126720" imgH="177480" progId="Equation.DSMT4">
                  <p:embed/>
                  <p:pic>
                    <p:nvPicPr>
                      <p:cNvPr id="49" name="Object 23">
                        <a:extLst>
                          <a:ext uri="{FF2B5EF4-FFF2-40B4-BE49-F238E27FC236}">
                            <a16:creationId xmlns:a16="http://schemas.microsoft.com/office/drawing/2014/main" id="{8A306030-56AF-4CA6-8B5A-5B5D51248914}"/>
                          </a:ext>
                        </a:extLst>
                      </p:cNvPr>
                      <p:cNvPicPr>
                        <a:picLocks noChangeAspect="1" noChangeArrowheads="1"/>
                      </p:cNvPicPr>
                      <p:nvPr/>
                    </p:nvPicPr>
                    <p:blipFill>
                      <a:blip r:embed="rId40"/>
                      <a:srcRect/>
                      <a:stretch>
                        <a:fillRect/>
                      </a:stretch>
                    </p:blipFill>
                    <p:spPr bwMode="auto">
                      <a:xfrm>
                        <a:off x="2834255" y="5413036"/>
                        <a:ext cx="529311" cy="827554"/>
                      </a:xfrm>
                      <a:prstGeom prst="rect">
                        <a:avLst/>
                      </a:prstGeom>
                      <a:noFill/>
                      <a:ln>
                        <a:noFill/>
                      </a:ln>
                      <a:effectLst/>
                    </p:spPr>
                  </p:pic>
                </p:oleObj>
              </mc:Fallback>
            </mc:AlternateContent>
          </a:graphicData>
        </a:graphic>
      </p:graphicFrame>
      <p:grpSp>
        <p:nvGrpSpPr>
          <p:cNvPr id="53" name="Group 6">
            <a:extLst>
              <a:ext uri="{FF2B5EF4-FFF2-40B4-BE49-F238E27FC236}">
                <a16:creationId xmlns:a16="http://schemas.microsoft.com/office/drawing/2014/main" id="{FFCCF3F3-051B-4A3A-B587-ABC89D513F79}"/>
              </a:ext>
            </a:extLst>
          </p:cNvPr>
          <p:cNvGrpSpPr>
            <a:grpSpLocks/>
          </p:cNvGrpSpPr>
          <p:nvPr/>
        </p:nvGrpSpPr>
        <p:grpSpPr bwMode="auto">
          <a:xfrm>
            <a:off x="9637430" y="3252576"/>
            <a:ext cx="1582738" cy="2038350"/>
            <a:chOff x="3190" y="3039"/>
            <a:chExt cx="1883" cy="1284"/>
          </a:xfrm>
        </p:grpSpPr>
        <p:sp>
          <p:nvSpPr>
            <p:cNvPr id="54" name="Line 7">
              <a:extLst>
                <a:ext uri="{FF2B5EF4-FFF2-40B4-BE49-F238E27FC236}">
                  <a16:creationId xmlns:a16="http://schemas.microsoft.com/office/drawing/2014/main" id="{CC613D17-BCB5-48BA-AC61-A8017830E7B8}"/>
                </a:ext>
              </a:extLst>
            </p:cNvPr>
            <p:cNvSpPr>
              <a:spLocks noChangeShapeType="1"/>
            </p:cNvSpPr>
            <p:nvPr/>
          </p:nvSpPr>
          <p:spPr bwMode="auto">
            <a:xfrm flipV="1">
              <a:off x="3406" y="3100"/>
              <a:ext cx="0" cy="938"/>
            </a:xfrm>
            <a:prstGeom prst="line">
              <a:avLst/>
            </a:prstGeom>
            <a:noFill/>
            <a:ln w="5715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Line 8">
              <a:extLst>
                <a:ext uri="{FF2B5EF4-FFF2-40B4-BE49-F238E27FC236}">
                  <a16:creationId xmlns:a16="http://schemas.microsoft.com/office/drawing/2014/main" id="{40982C93-A22D-4D0C-8882-A2243C7608C7}"/>
                </a:ext>
              </a:extLst>
            </p:cNvPr>
            <p:cNvSpPr>
              <a:spLocks noChangeShapeType="1"/>
            </p:cNvSpPr>
            <p:nvPr/>
          </p:nvSpPr>
          <p:spPr bwMode="auto">
            <a:xfrm>
              <a:off x="3400" y="4051"/>
              <a:ext cx="1440" cy="0"/>
            </a:xfrm>
            <a:prstGeom prst="line">
              <a:avLst/>
            </a:prstGeom>
            <a:noFill/>
            <a:ln w="5715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 name="Rectangle 9">
              <a:extLst>
                <a:ext uri="{FF2B5EF4-FFF2-40B4-BE49-F238E27FC236}">
                  <a16:creationId xmlns:a16="http://schemas.microsoft.com/office/drawing/2014/main" id="{141C43C5-7BBC-4764-9DA6-2C4955C75D07}"/>
                </a:ext>
              </a:extLst>
            </p:cNvPr>
            <p:cNvSpPr>
              <a:spLocks noChangeArrowheads="1"/>
            </p:cNvSpPr>
            <p:nvPr/>
          </p:nvSpPr>
          <p:spPr bwMode="auto">
            <a:xfrm>
              <a:off x="4752" y="3947"/>
              <a:ext cx="32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kumimoji="0" lang="en-US" altLang="zh-CN" sz="2400" i="1">
                  <a:latin typeface="Times New Roman" panose="02020603050405020304" pitchFamily="18" charset="0"/>
                </a:rPr>
                <a:t>t</a:t>
              </a:r>
            </a:p>
          </p:txBody>
        </p:sp>
        <p:sp>
          <p:nvSpPr>
            <p:cNvPr id="57" name="Rectangle 10">
              <a:extLst>
                <a:ext uri="{FF2B5EF4-FFF2-40B4-BE49-F238E27FC236}">
                  <a16:creationId xmlns:a16="http://schemas.microsoft.com/office/drawing/2014/main" id="{2ADF9F89-7D30-49B3-85F2-9FE05B83A911}"/>
                </a:ext>
              </a:extLst>
            </p:cNvPr>
            <p:cNvSpPr>
              <a:spLocks noChangeArrowheads="1"/>
            </p:cNvSpPr>
            <p:nvPr/>
          </p:nvSpPr>
          <p:spPr bwMode="auto">
            <a:xfrm>
              <a:off x="3190" y="3039"/>
              <a:ext cx="83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i="1">
                  <a:latin typeface="Times New Roman" panose="02020603050405020304" pitchFamily="18" charset="0"/>
                </a:rPr>
                <a:t> </a:t>
              </a:r>
              <a:r>
                <a:rPr lang="zh-CN" altLang="en-US" sz="2400" i="1">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a:t>
              </a:r>
              <a:r>
                <a:rPr lang="en-US" altLang="zh-CN" sz="2400" i="1">
                  <a:latin typeface="Times New Roman" panose="02020603050405020304" pitchFamily="18" charset="0"/>
                </a:rPr>
                <a:t>t</a:t>
              </a:r>
              <a:r>
                <a:rPr lang="en-US" altLang="zh-CN" sz="2400">
                  <a:latin typeface="Times New Roman" panose="02020603050405020304" pitchFamily="18" charset="0"/>
                </a:rPr>
                <a:t>)</a:t>
              </a:r>
            </a:p>
          </p:txBody>
        </p:sp>
        <p:sp>
          <p:nvSpPr>
            <p:cNvPr id="58" name="Rectangle 11">
              <a:extLst>
                <a:ext uri="{FF2B5EF4-FFF2-40B4-BE49-F238E27FC236}">
                  <a16:creationId xmlns:a16="http://schemas.microsoft.com/office/drawing/2014/main" id="{C6E11945-229C-4967-BE8B-19065B0A8594}"/>
                </a:ext>
              </a:extLst>
            </p:cNvPr>
            <p:cNvSpPr>
              <a:spLocks noChangeArrowheads="1"/>
            </p:cNvSpPr>
            <p:nvPr/>
          </p:nvSpPr>
          <p:spPr bwMode="auto">
            <a:xfrm>
              <a:off x="3209" y="4032"/>
              <a:ext cx="40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kumimoji="0" lang="en-US" altLang="zh-CN" sz="2400">
                  <a:latin typeface="Times New Roman" panose="02020603050405020304" pitchFamily="18" charset="0"/>
                </a:rPr>
                <a:t>0</a:t>
              </a:r>
            </a:p>
          </p:txBody>
        </p:sp>
      </p:grpSp>
      <p:sp>
        <p:nvSpPr>
          <p:cNvPr id="59" name="Line 12">
            <a:extLst>
              <a:ext uri="{FF2B5EF4-FFF2-40B4-BE49-F238E27FC236}">
                <a16:creationId xmlns:a16="http://schemas.microsoft.com/office/drawing/2014/main" id="{7EFF7B00-DF27-41D9-BF18-F91989F324EF}"/>
              </a:ext>
            </a:extLst>
          </p:cNvPr>
          <p:cNvSpPr>
            <a:spLocks noChangeShapeType="1"/>
          </p:cNvSpPr>
          <p:nvPr/>
        </p:nvSpPr>
        <p:spPr bwMode="auto">
          <a:xfrm flipV="1">
            <a:off x="9836415" y="3712952"/>
            <a:ext cx="0" cy="1116012"/>
          </a:xfrm>
          <a:prstGeom prst="line">
            <a:avLst/>
          </a:prstGeom>
          <a:noFill/>
          <a:ln w="76200" cap="sq">
            <a:solidFill>
              <a:srgbClr val="99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 name="Text Box 18">
            <a:extLst>
              <a:ext uri="{FF2B5EF4-FFF2-40B4-BE49-F238E27FC236}">
                <a16:creationId xmlns:a16="http://schemas.microsoft.com/office/drawing/2014/main" id="{17301831-3721-42D2-9730-1F84901BA6CB}"/>
              </a:ext>
            </a:extLst>
          </p:cNvPr>
          <p:cNvSpPr txBox="1">
            <a:spLocks noChangeArrowheads="1"/>
          </p:cNvSpPr>
          <p:nvPr/>
        </p:nvSpPr>
        <p:spPr bwMode="auto">
          <a:xfrm>
            <a:off x="1361813" y="6156289"/>
            <a:ext cx="5751512"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
                <a:srgbClr val="FF0000"/>
              </a:buClr>
              <a:buSzTx/>
              <a:buFont typeface="Wingdings" panose="05000000000000000000" pitchFamily="2" charset="2"/>
              <a:buChar char="l"/>
            </a:pPr>
            <a:r>
              <a:rPr lang="zh-CN" altLang="en-US" sz="2400" dirty="0">
                <a:solidFill>
                  <a:srgbClr val="0000FF"/>
                </a:solidFill>
                <a:ea typeface="黑体" panose="02010609060101010101" pitchFamily="49" charset="-122"/>
              </a:rPr>
              <a:t>在</a:t>
            </a:r>
            <a:r>
              <a:rPr lang="en-US" altLang="zh-CN" sz="2400" dirty="0">
                <a:solidFill>
                  <a:srgbClr val="0000FF"/>
                </a:solidFill>
                <a:ea typeface="黑体" panose="02010609060101010101" pitchFamily="49" charset="-122"/>
              </a:rPr>
              <a:t>t0</a:t>
            </a:r>
            <a:r>
              <a:rPr lang="zh-CN" altLang="en-US" sz="2400" dirty="0">
                <a:solidFill>
                  <a:srgbClr val="0000FF"/>
                </a:solidFill>
                <a:ea typeface="黑体" panose="02010609060101010101" pitchFamily="49" charset="-122"/>
              </a:rPr>
              <a:t>时刻出现的单位脉冲函数表示为</a:t>
            </a:r>
          </a:p>
        </p:txBody>
      </p:sp>
      <p:graphicFrame>
        <p:nvGraphicFramePr>
          <p:cNvPr id="61" name="Object 50">
            <a:extLst>
              <a:ext uri="{FF2B5EF4-FFF2-40B4-BE49-F238E27FC236}">
                <a16:creationId xmlns:a16="http://schemas.microsoft.com/office/drawing/2014/main" id="{FE874FC9-E2B7-4257-BE06-6864333E110B}"/>
              </a:ext>
            </a:extLst>
          </p:cNvPr>
          <p:cNvGraphicFramePr>
            <a:graphicFrameLocks noChangeAspect="1"/>
          </p:cNvGraphicFramePr>
          <p:nvPr>
            <p:extLst>
              <p:ext uri="{D42A27DB-BD31-4B8C-83A1-F6EECF244321}">
                <p14:modId xmlns:p14="http://schemas.microsoft.com/office/powerpoint/2010/main" val="2892694411"/>
              </p:ext>
            </p:extLst>
          </p:nvPr>
        </p:nvGraphicFramePr>
        <p:xfrm>
          <a:off x="6822498" y="5695283"/>
          <a:ext cx="2525712" cy="1090613"/>
        </p:xfrm>
        <a:graphic>
          <a:graphicData uri="http://schemas.openxmlformats.org/presentationml/2006/ole">
            <mc:AlternateContent xmlns:mc="http://schemas.openxmlformats.org/markup-compatibility/2006">
              <mc:Choice xmlns:v="urn:schemas-microsoft-com:vml" Requires="v">
                <p:oleObj spid="_x0000_s58879" name="Equation" r:id="rId41" imgW="850680" imgH="457200" progId="Equation.DSMT4">
                  <p:embed/>
                </p:oleObj>
              </mc:Choice>
              <mc:Fallback>
                <p:oleObj name="Equation" r:id="rId41" imgW="850680" imgH="457200" progId="Equation.DSMT4">
                  <p:embed/>
                  <p:pic>
                    <p:nvPicPr>
                      <p:cNvPr id="47" name="Object 50">
                        <a:extLst>
                          <a:ext uri="{FF2B5EF4-FFF2-40B4-BE49-F238E27FC236}">
                            <a16:creationId xmlns:a16="http://schemas.microsoft.com/office/drawing/2014/main" id="{BE34B535-EA87-498B-9CBD-CB1AF52E4BD5}"/>
                          </a:ext>
                        </a:extLst>
                      </p:cNvPr>
                      <p:cNvPicPr>
                        <a:picLocks noChangeAspect="1" noChangeArrowheads="1"/>
                      </p:cNvPicPr>
                      <p:nvPr/>
                    </p:nvPicPr>
                    <p:blipFill>
                      <a:blip r:embed="rId42"/>
                      <a:srcRect/>
                      <a:stretch>
                        <a:fillRect/>
                      </a:stretch>
                    </p:blipFill>
                    <p:spPr bwMode="auto">
                      <a:xfrm>
                        <a:off x="6822498" y="5695283"/>
                        <a:ext cx="2525712" cy="109061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2" name="Object 23">
            <a:extLst>
              <a:ext uri="{FF2B5EF4-FFF2-40B4-BE49-F238E27FC236}">
                <a16:creationId xmlns:a16="http://schemas.microsoft.com/office/drawing/2014/main" id="{B15788FD-7353-4F65-A44F-85C620FD12D7}"/>
              </a:ext>
            </a:extLst>
          </p:cNvPr>
          <p:cNvGraphicFramePr>
            <a:graphicFrameLocks noChangeAspect="1"/>
          </p:cNvGraphicFramePr>
          <p:nvPr>
            <p:extLst>
              <p:ext uri="{D42A27DB-BD31-4B8C-83A1-F6EECF244321}">
                <p14:modId xmlns:p14="http://schemas.microsoft.com/office/powerpoint/2010/main" val="61050063"/>
              </p:ext>
            </p:extLst>
          </p:nvPr>
        </p:nvGraphicFramePr>
        <p:xfrm>
          <a:off x="10080625" y="5408613"/>
          <a:ext cx="962025" cy="758825"/>
        </p:xfrm>
        <a:graphic>
          <a:graphicData uri="http://schemas.openxmlformats.org/presentationml/2006/ole">
            <mc:AlternateContent xmlns:mc="http://schemas.openxmlformats.org/markup-compatibility/2006">
              <mc:Choice xmlns:v="urn:schemas-microsoft-com:vml" Requires="v">
                <p:oleObj spid="_x0000_s58880" name="Equation" r:id="rId43" imgW="330120" imgH="228600" progId="Equation.DSMT4">
                  <p:embed/>
                </p:oleObj>
              </mc:Choice>
              <mc:Fallback>
                <p:oleObj name="Equation" r:id="rId43" imgW="330120" imgH="228600" progId="Equation.DSMT4">
                  <p:embed/>
                  <p:pic>
                    <p:nvPicPr>
                      <p:cNvPr id="51" name="Object 23">
                        <a:extLst>
                          <a:ext uri="{FF2B5EF4-FFF2-40B4-BE49-F238E27FC236}">
                            <a16:creationId xmlns:a16="http://schemas.microsoft.com/office/drawing/2014/main" id="{AD59CC9C-4BCE-4E44-8D60-09C003D5D3CA}"/>
                          </a:ext>
                        </a:extLst>
                      </p:cNvPr>
                      <p:cNvPicPr>
                        <a:picLocks noChangeAspect="1" noChangeArrowheads="1"/>
                      </p:cNvPicPr>
                      <p:nvPr/>
                    </p:nvPicPr>
                    <p:blipFill>
                      <a:blip r:embed="rId44"/>
                      <a:srcRect/>
                      <a:stretch>
                        <a:fillRect/>
                      </a:stretch>
                    </p:blipFill>
                    <p:spPr bwMode="auto">
                      <a:xfrm>
                        <a:off x="10080625" y="5408613"/>
                        <a:ext cx="962025" cy="758825"/>
                      </a:xfrm>
                      <a:prstGeom prst="rect">
                        <a:avLst/>
                      </a:prstGeom>
                      <a:noFill/>
                      <a:ln>
                        <a:noFill/>
                      </a:ln>
                      <a:effectLst/>
                    </p:spPr>
                  </p:pic>
                </p:oleObj>
              </mc:Fallback>
            </mc:AlternateContent>
          </a:graphicData>
        </a:graphic>
      </p:graphicFrame>
      <p:graphicFrame>
        <p:nvGraphicFramePr>
          <p:cNvPr id="63" name="Object 23">
            <a:extLst>
              <a:ext uri="{FF2B5EF4-FFF2-40B4-BE49-F238E27FC236}">
                <a16:creationId xmlns:a16="http://schemas.microsoft.com/office/drawing/2014/main" id="{682C54AA-0BA4-4F5E-A525-F5E3888DBCAA}"/>
              </a:ext>
            </a:extLst>
          </p:cNvPr>
          <p:cNvGraphicFramePr>
            <a:graphicFrameLocks noChangeAspect="1"/>
          </p:cNvGraphicFramePr>
          <p:nvPr>
            <p:extLst>
              <p:ext uri="{D42A27DB-BD31-4B8C-83A1-F6EECF244321}">
                <p14:modId xmlns:p14="http://schemas.microsoft.com/office/powerpoint/2010/main" val="1780363638"/>
              </p:ext>
            </p:extLst>
          </p:nvPr>
        </p:nvGraphicFramePr>
        <p:xfrm>
          <a:off x="9163144" y="5388740"/>
          <a:ext cx="529311" cy="827554"/>
        </p:xfrm>
        <a:graphic>
          <a:graphicData uri="http://schemas.openxmlformats.org/presentationml/2006/ole">
            <mc:AlternateContent xmlns:mc="http://schemas.openxmlformats.org/markup-compatibility/2006">
              <mc:Choice xmlns:v="urn:schemas-microsoft-com:vml" Requires="v">
                <p:oleObj spid="_x0000_s58881" name="Equation" r:id="rId45" imgW="126720" imgH="177480" progId="Equation.DSMT4">
                  <p:embed/>
                </p:oleObj>
              </mc:Choice>
              <mc:Fallback>
                <p:oleObj name="Equation" r:id="rId45" imgW="126720" imgH="177480" progId="Equation.DSMT4">
                  <p:embed/>
                  <p:pic>
                    <p:nvPicPr>
                      <p:cNvPr id="52" name="Object 23">
                        <a:extLst>
                          <a:ext uri="{FF2B5EF4-FFF2-40B4-BE49-F238E27FC236}">
                            <a16:creationId xmlns:a16="http://schemas.microsoft.com/office/drawing/2014/main" id="{982B5E2F-A814-45D8-A4EF-6015543C0011}"/>
                          </a:ext>
                        </a:extLst>
                      </p:cNvPr>
                      <p:cNvPicPr>
                        <a:picLocks noChangeAspect="1" noChangeArrowheads="1"/>
                      </p:cNvPicPr>
                      <p:nvPr/>
                    </p:nvPicPr>
                    <p:blipFill>
                      <a:blip r:embed="rId40"/>
                      <a:srcRect/>
                      <a:stretch>
                        <a:fillRect/>
                      </a:stretch>
                    </p:blipFill>
                    <p:spPr bwMode="auto">
                      <a:xfrm>
                        <a:off x="9163144" y="5388740"/>
                        <a:ext cx="529311" cy="827554"/>
                      </a:xfrm>
                      <a:prstGeom prst="rect">
                        <a:avLst/>
                      </a:prstGeom>
                      <a:noFill/>
                      <a:ln>
                        <a:noFill/>
                      </a:ln>
                      <a:effectLst/>
                    </p:spPr>
                  </p:pic>
                </p:oleObj>
              </mc:Fallback>
            </mc:AlternateContent>
          </a:graphicData>
        </a:graphic>
      </p:graphicFrame>
      <p:graphicFrame>
        <p:nvGraphicFramePr>
          <p:cNvPr id="64" name="Object 23">
            <a:extLst>
              <a:ext uri="{FF2B5EF4-FFF2-40B4-BE49-F238E27FC236}">
                <a16:creationId xmlns:a16="http://schemas.microsoft.com/office/drawing/2014/main" id="{1D90DBFB-B5F0-4414-885C-C6EA5A010970}"/>
              </a:ext>
            </a:extLst>
          </p:cNvPr>
          <p:cNvGraphicFramePr>
            <a:graphicFrameLocks noChangeAspect="1"/>
          </p:cNvGraphicFramePr>
          <p:nvPr>
            <p:extLst>
              <p:ext uri="{D42A27DB-BD31-4B8C-83A1-F6EECF244321}">
                <p14:modId xmlns:p14="http://schemas.microsoft.com/office/powerpoint/2010/main" val="16922495"/>
              </p:ext>
            </p:extLst>
          </p:nvPr>
        </p:nvGraphicFramePr>
        <p:xfrm>
          <a:off x="10175875" y="6040438"/>
          <a:ext cx="960438" cy="760412"/>
        </p:xfrm>
        <a:graphic>
          <a:graphicData uri="http://schemas.openxmlformats.org/presentationml/2006/ole">
            <mc:AlternateContent xmlns:mc="http://schemas.openxmlformats.org/markup-compatibility/2006">
              <mc:Choice xmlns:v="urn:schemas-microsoft-com:vml" Requires="v">
                <p:oleObj spid="_x0000_s58882" name="Equation" r:id="rId46" imgW="330120" imgH="228600" progId="Equation.DSMT4">
                  <p:embed/>
                </p:oleObj>
              </mc:Choice>
              <mc:Fallback>
                <p:oleObj name="Equation" r:id="rId46" imgW="330120" imgH="228600" progId="Equation.DSMT4">
                  <p:embed/>
                  <p:pic>
                    <p:nvPicPr>
                      <p:cNvPr id="49" name="Object 23">
                        <a:extLst>
                          <a:ext uri="{FF2B5EF4-FFF2-40B4-BE49-F238E27FC236}">
                            <a16:creationId xmlns:a16="http://schemas.microsoft.com/office/drawing/2014/main" id="{8A306030-56AF-4CA6-8B5A-5B5D51248914}"/>
                          </a:ext>
                        </a:extLst>
                      </p:cNvPr>
                      <p:cNvPicPr>
                        <a:picLocks noChangeAspect="1" noChangeArrowheads="1"/>
                      </p:cNvPicPr>
                      <p:nvPr/>
                    </p:nvPicPr>
                    <p:blipFill>
                      <a:blip r:embed="rId47"/>
                      <a:srcRect/>
                      <a:stretch>
                        <a:fillRect/>
                      </a:stretch>
                    </p:blipFill>
                    <p:spPr bwMode="auto">
                      <a:xfrm>
                        <a:off x="10175875" y="6040438"/>
                        <a:ext cx="960438" cy="760412"/>
                      </a:xfrm>
                      <a:prstGeom prst="rect">
                        <a:avLst/>
                      </a:prstGeom>
                      <a:noFill/>
                      <a:ln>
                        <a:noFill/>
                      </a:ln>
                      <a:effectLst/>
                    </p:spPr>
                  </p:pic>
                </p:oleObj>
              </mc:Fallback>
            </mc:AlternateContent>
          </a:graphicData>
        </a:graphic>
      </p:graphicFrame>
      <p:graphicFrame>
        <p:nvGraphicFramePr>
          <p:cNvPr id="65" name="Object 23">
            <a:extLst>
              <a:ext uri="{FF2B5EF4-FFF2-40B4-BE49-F238E27FC236}">
                <a16:creationId xmlns:a16="http://schemas.microsoft.com/office/drawing/2014/main" id="{9301C196-0765-429D-A68B-39D58AE5E38B}"/>
              </a:ext>
            </a:extLst>
          </p:cNvPr>
          <p:cNvGraphicFramePr>
            <a:graphicFrameLocks noChangeAspect="1"/>
          </p:cNvGraphicFramePr>
          <p:nvPr>
            <p:extLst>
              <p:ext uri="{D42A27DB-BD31-4B8C-83A1-F6EECF244321}">
                <p14:modId xmlns:p14="http://schemas.microsoft.com/office/powerpoint/2010/main" val="1974797626"/>
              </p:ext>
            </p:extLst>
          </p:nvPr>
        </p:nvGraphicFramePr>
        <p:xfrm>
          <a:off x="9187162" y="6240589"/>
          <a:ext cx="631825" cy="599834"/>
        </p:xfrm>
        <a:graphic>
          <a:graphicData uri="http://schemas.openxmlformats.org/presentationml/2006/ole">
            <mc:AlternateContent xmlns:mc="http://schemas.openxmlformats.org/markup-compatibility/2006">
              <mc:Choice xmlns:v="urn:schemas-microsoft-com:vml" Requires="v">
                <p:oleObj spid="_x0000_s58883" name="Equation" r:id="rId48" imgW="152280" imgH="126720" progId="Equation.DSMT4">
                  <p:embed/>
                </p:oleObj>
              </mc:Choice>
              <mc:Fallback>
                <p:oleObj name="Equation" r:id="rId48" imgW="152280" imgH="126720" progId="Equation.DSMT4">
                  <p:embed/>
                  <p:pic>
                    <p:nvPicPr>
                      <p:cNvPr id="50" name="Object 23">
                        <a:extLst>
                          <a:ext uri="{FF2B5EF4-FFF2-40B4-BE49-F238E27FC236}">
                            <a16:creationId xmlns:a16="http://schemas.microsoft.com/office/drawing/2014/main" id="{C7495E85-D59C-4B7E-AB24-5AE14C835D8C}"/>
                          </a:ext>
                        </a:extLst>
                      </p:cNvPr>
                      <p:cNvPicPr>
                        <a:picLocks noChangeAspect="1" noChangeArrowheads="1"/>
                      </p:cNvPicPr>
                      <p:nvPr/>
                    </p:nvPicPr>
                    <p:blipFill>
                      <a:blip r:embed="rId36"/>
                      <a:srcRect/>
                      <a:stretch>
                        <a:fillRect/>
                      </a:stretch>
                    </p:blipFill>
                    <p:spPr bwMode="auto">
                      <a:xfrm>
                        <a:off x="9187162" y="6240589"/>
                        <a:ext cx="631825" cy="59983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186468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wipe(left)">
                                      <p:cBhvr>
                                        <p:cTn id="41" dur="500"/>
                                        <p:tgtEl>
                                          <p:spTgt spid="30"/>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blinds(horizontal)">
                                      <p:cBhvr>
                                        <p:cTn id="46" dur="500"/>
                                        <p:tgtEl>
                                          <p:spTgt spid="31"/>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dissolve">
                                      <p:cBhvr>
                                        <p:cTn id="51" dur="500"/>
                                        <p:tgtEl>
                                          <p:spTgt spid="32"/>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33"/>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48"/>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49"/>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50"/>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51"/>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52"/>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nodeType="clickEffect">
                                  <p:stCondLst>
                                    <p:cond delay="0"/>
                                  </p:stCondLst>
                                  <p:childTnLst>
                                    <p:set>
                                      <p:cBhvr>
                                        <p:cTn id="79" dur="1" fill="hold">
                                          <p:stCondLst>
                                            <p:cond delay="0"/>
                                          </p:stCondLst>
                                        </p:cTn>
                                        <p:tgtEl>
                                          <p:spTgt spid="53"/>
                                        </p:tgtEl>
                                        <p:attrNameLst>
                                          <p:attrName>style.visibility</p:attrName>
                                        </p:attrNameLst>
                                      </p:cBhvr>
                                      <p:to>
                                        <p:strVal val="visible"/>
                                      </p:to>
                                    </p:set>
                                    <p:animEffect transition="in" filter="dissolve">
                                      <p:cBhvr>
                                        <p:cTn id="80" dur="500"/>
                                        <p:tgtEl>
                                          <p:spTgt spid="53"/>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nodeType="clickEffect">
                                  <p:stCondLst>
                                    <p:cond delay="0"/>
                                  </p:stCondLst>
                                  <p:childTnLst>
                                    <p:set>
                                      <p:cBhvr>
                                        <p:cTn id="84" dur="1" fill="hold">
                                          <p:stCondLst>
                                            <p:cond delay="0"/>
                                          </p:stCondLst>
                                        </p:cTn>
                                        <p:tgtEl>
                                          <p:spTgt spid="59"/>
                                        </p:tgtEl>
                                        <p:attrNameLst>
                                          <p:attrName>style.visibility</p:attrName>
                                        </p:attrNameLst>
                                      </p:cBhvr>
                                      <p:to>
                                        <p:strVal val="visible"/>
                                      </p:to>
                                    </p:set>
                                    <p:animEffect transition="in" filter="wipe(down)">
                                      <p:cBhvr>
                                        <p:cTn id="85" dur="5000"/>
                                        <p:tgtEl>
                                          <p:spTgt spid="59"/>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60"/>
                                        </p:tgtEl>
                                        <p:attrNameLst>
                                          <p:attrName>style.visibility</p:attrName>
                                        </p:attrNameLst>
                                      </p:cBhvr>
                                      <p:to>
                                        <p:strVal val="visible"/>
                                      </p:to>
                                    </p:set>
                                    <p:animEffect transition="in" filter="wipe(left)">
                                      <p:cBhvr>
                                        <p:cTn id="90" dur="500"/>
                                        <p:tgtEl>
                                          <p:spTgt spid="60"/>
                                        </p:tgtEl>
                                      </p:cBhvr>
                                    </p:animEffect>
                                  </p:childTnLst>
                                </p:cTn>
                              </p:par>
                            </p:childTnLst>
                          </p:cTn>
                        </p:par>
                      </p:childTnLst>
                    </p:cTn>
                  </p:par>
                  <p:par>
                    <p:cTn id="91" fill="hold">
                      <p:stCondLst>
                        <p:cond delay="indefinite"/>
                      </p:stCondLst>
                      <p:childTnLst>
                        <p:par>
                          <p:cTn id="92" fill="hold">
                            <p:stCondLst>
                              <p:cond delay="0"/>
                            </p:stCondLst>
                            <p:childTnLst>
                              <p:par>
                                <p:cTn id="93" presetID="3" presetClass="entr" presetSubtype="10" fill="hold" nodeType="clickEffect">
                                  <p:stCondLst>
                                    <p:cond delay="0"/>
                                  </p:stCondLst>
                                  <p:childTnLst>
                                    <p:set>
                                      <p:cBhvr>
                                        <p:cTn id="94" dur="1" fill="hold">
                                          <p:stCondLst>
                                            <p:cond delay="0"/>
                                          </p:stCondLst>
                                        </p:cTn>
                                        <p:tgtEl>
                                          <p:spTgt spid="61"/>
                                        </p:tgtEl>
                                        <p:attrNameLst>
                                          <p:attrName>style.visibility</p:attrName>
                                        </p:attrNameLst>
                                      </p:cBhvr>
                                      <p:to>
                                        <p:strVal val="visible"/>
                                      </p:to>
                                    </p:set>
                                    <p:animEffect transition="in" filter="blinds(horizontal)">
                                      <p:cBhvr>
                                        <p:cTn id="95" dur="500"/>
                                        <p:tgtEl>
                                          <p:spTgt spid="61"/>
                                        </p:tgtEl>
                                      </p:cBhvr>
                                    </p:animEffec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nodeType="clickEffect">
                                  <p:stCondLst>
                                    <p:cond delay="0"/>
                                  </p:stCondLst>
                                  <p:childTnLst>
                                    <p:set>
                                      <p:cBhvr>
                                        <p:cTn id="99" dur="1" fill="hold">
                                          <p:stCondLst>
                                            <p:cond delay="0"/>
                                          </p:stCondLst>
                                        </p:cTn>
                                        <p:tgtEl>
                                          <p:spTgt spid="62"/>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nodeType="clickEffect">
                                  <p:stCondLst>
                                    <p:cond delay="0"/>
                                  </p:stCondLst>
                                  <p:childTnLst>
                                    <p:set>
                                      <p:cBhvr>
                                        <p:cTn id="103" dur="1" fill="hold">
                                          <p:stCondLst>
                                            <p:cond delay="0"/>
                                          </p:stCondLst>
                                        </p:cTn>
                                        <p:tgtEl>
                                          <p:spTgt spid="63"/>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nodeType="clickEffect">
                                  <p:stCondLst>
                                    <p:cond delay="0"/>
                                  </p:stCondLst>
                                  <p:childTnLst>
                                    <p:set>
                                      <p:cBhvr>
                                        <p:cTn id="107" dur="1" fill="hold">
                                          <p:stCondLst>
                                            <p:cond delay="0"/>
                                          </p:stCondLst>
                                        </p:cTn>
                                        <p:tgtEl>
                                          <p:spTgt spid="64"/>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nodeType="clickEffect">
                                  <p:stCondLst>
                                    <p:cond delay="0"/>
                                  </p:stCondLst>
                                  <p:childTnLst>
                                    <p:set>
                                      <p:cBhvr>
                                        <p:cTn id="111"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0" grpId="0"/>
      <p:bldP spid="31" grpId="0"/>
      <p:bldP spid="32" grpId="0" animBg="1"/>
      <p:bldP spid="6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FB976C21-A070-4E88-9852-C0CAA902BF2A}"/>
              </a:ext>
            </a:extLst>
          </p:cNvPr>
          <p:cNvSpPr txBox="1">
            <a:spLocks noChangeArrowheads="1"/>
          </p:cNvSpPr>
          <p:nvPr/>
        </p:nvSpPr>
        <p:spPr bwMode="auto">
          <a:xfrm>
            <a:off x="0" y="0"/>
            <a:ext cx="906463" cy="685800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144000" rIns="144000">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0" lang="en-US" altLang="zh-CN">
                <a:solidFill>
                  <a:schemeClr val="bg1"/>
                </a:solidFill>
                <a:latin typeface="黑体" panose="02010609060101010101" pitchFamily="49" charset="-122"/>
                <a:ea typeface="黑体" panose="02010609060101010101" pitchFamily="49" charset="-122"/>
              </a:rPr>
              <a:t>  </a:t>
            </a:r>
            <a:r>
              <a:rPr kumimoji="0" lang="zh-CN" altLang="en-US" sz="4000">
                <a:latin typeface="黑体" panose="02010609060101010101" pitchFamily="49" charset="-122"/>
                <a:ea typeface="黑体" panose="02010609060101010101" pitchFamily="49" charset="-122"/>
              </a:rPr>
              <a:t>自动控制原理</a:t>
            </a:r>
            <a:r>
              <a:rPr kumimoji="0" lang="zh-CN" altLang="en-US">
                <a:solidFill>
                  <a:schemeClr val="bg1"/>
                </a:solidFill>
                <a:latin typeface="黑体" panose="02010609060101010101" pitchFamily="49" charset="-122"/>
                <a:ea typeface="黑体" panose="02010609060101010101" pitchFamily="49" charset="-122"/>
              </a:rPr>
              <a:t>  </a:t>
            </a:r>
            <a:r>
              <a:rPr kumimoji="0" lang="zh-CN" altLang="en-US" sz="3200">
                <a:solidFill>
                  <a:schemeClr val="bg1"/>
                </a:solidFill>
                <a:latin typeface="Arial" panose="020B0604020202020204" pitchFamily="34" charset="0"/>
              </a:rPr>
              <a:t>江西理工大学</a:t>
            </a:r>
          </a:p>
        </p:txBody>
      </p:sp>
      <p:sp>
        <p:nvSpPr>
          <p:cNvPr id="3" name="Rectangle 25">
            <a:extLst>
              <a:ext uri="{FF2B5EF4-FFF2-40B4-BE49-F238E27FC236}">
                <a16:creationId xmlns:a16="http://schemas.microsoft.com/office/drawing/2014/main" id="{9682283A-54E8-4C27-BF5B-9310B9B49D47}"/>
              </a:ext>
            </a:extLst>
          </p:cNvPr>
          <p:cNvSpPr>
            <a:spLocks noChangeArrowheads="1"/>
          </p:cNvSpPr>
          <p:nvPr/>
        </p:nvSpPr>
        <p:spPr bwMode="auto">
          <a:xfrm>
            <a:off x="1438275" y="371186"/>
            <a:ext cx="5538696" cy="584775"/>
          </a:xfrm>
          <a:prstGeom prst="rect">
            <a:avLst/>
          </a:prstGeom>
          <a:gradFill rotWithShape="1">
            <a:gsLst>
              <a:gs pos="0">
                <a:schemeClr val="accent1">
                  <a:gamma/>
                  <a:shade val="46275"/>
                  <a:invGamma/>
                </a:schemeClr>
              </a:gs>
              <a:gs pos="50000">
                <a:schemeClr val="accent1"/>
              </a:gs>
              <a:gs pos="100000">
                <a:schemeClr val="accent1">
                  <a:gamma/>
                  <a:shade val="46275"/>
                  <a:invGamma/>
                </a:schemeClr>
              </a:gs>
            </a:gsLst>
            <a:lin ang="5400000" scaled="1"/>
          </a:gradFill>
          <a:ln>
            <a:noFill/>
          </a:ln>
          <a:effectLst/>
        </p:spPr>
        <p:txBody>
          <a:bodyPr wrap="none">
            <a:spAutoFit/>
          </a:bodyPr>
          <a:lstStyle/>
          <a:p>
            <a:pPr eaLnBrk="1" hangingPunct="1">
              <a:defRPr/>
            </a:pPr>
            <a:r>
              <a:rPr lang="zh-CN" altLang="en-US" sz="3200" b="1" dirty="0">
                <a:solidFill>
                  <a:srgbClr val="FF0000"/>
                </a:solidFill>
                <a:latin typeface="黑体" pitchFamily="49" charset="-122"/>
                <a:ea typeface="黑体" pitchFamily="49" charset="-122"/>
              </a:rPr>
              <a:t>单位脉冲函数</a:t>
            </a:r>
            <a:r>
              <a:rPr lang="zh-CN" altLang="en-US" sz="3200" b="1" i="1" dirty="0">
                <a:solidFill>
                  <a:srgbClr val="FF0000"/>
                </a:solidFill>
                <a:latin typeface="黑体" pitchFamily="49" charset="-122"/>
                <a:ea typeface="黑体" pitchFamily="49" charset="-122"/>
                <a:sym typeface="Symbol" pitchFamily="18" charset="2"/>
              </a:rPr>
              <a:t></a:t>
            </a:r>
            <a:r>
              <a:rPr lang="zh-CN" altLang="en-US" sz="3200" b="1" dirty="0">
                <a:solidFill>
                  <a:srgbClr val="FF0000"/>
                </a:solidFill>
                <a:latin typeface="黑体" pitchFamily="49" charset="-122"/>
                <a:ea typeface="黑体" pitchFamily="49" charset="-122"/>
              </a:rPr>
              <a:t>（</a:t>
            </a:r>
            <a:r>
              <a:rPr lang="en-US" altLang="zh-CN" sz="3200" b="1" i="1" dirty="0">
                <a:solidFill>
                  <a:srgbClr val="FF0000"/>
                </a:solidFill>
                <a:latin typeface="黑体" pitchFamily="49" charset="-122"/>
                <a:ea typeface="黑体" pitchFamily="49" charset="-122"/>
              </a:rPr>
              <a:t>t</a:t>
            </a:r>
            <a:r>
              <a:rPr lang="en-US" altLang="zh-CN" sz="3200" b="1" dirty="0">
                <a:solidFill>
                  <a:srgbClr val="FF0000"/>
                </a:solidFill>
                <a:latin typeface="黑体" pitchFamily="49" charset="-122"/>
                <a:ea typeface="黑体" pitchFamily="49" charset="-122"/>
              </a:rPr>
              <a:t>）</a:t>
            </a:r>
            <a:r>
              <a:rPr lang="zh-CN" altLang="en-US" sz="3200" b="1" dirty="0">
                <a:solidFill>
                  <a:srgbClr val="FF0000"/>
                </a:solidFill>
                <a:latin typeface="黑体" pitchFamily="49" charset="-122"/>
                <a:ea typeface="黑体" pitchFamily="49" charset="-122"/>
              </a:rPr>
              <a:t>拉氏变换</a:t>
            </a:r>
          </a:p>
        </p:txBody>
      </p:sp>
      <p:graphicFrame>
        <p:nvGraphicFramePr>
          <p:cNvPr id="4" name="Object 3">
            <a:extLst>
              <a:ext uri="{FF2B5EF4-FFF2-40B4-BE49-F238E27FC236}">
                <a16:creationId xmlns:a16="http://schemas.microsoft.com/office/drawing/2014/main" id="{95A5C938-43D1-4754-8747-B02459E9EF89}"/>
              </a:ext>
            </a:extLst>
          </p:cNvPr>
          <p:cNvGraphicFramePr>
            <a:graphicFrameLocks noChangeAspect="1"/>
          </p:cNvGraphicFramePr>
          <p:nvPr>
            <p:extLst>
              <p:ext uri="{D42A27DB-BD31-4B8C-83A1-F6EECF244321}">
                <p14:modId xmlns:p14="http://schemas.microsoft.com/office/powerpoint/2010/main" val="3429498291"/>
              </p:ext>
            </p:extLst>
          </p:nvPr>
        </p:nvGraphicFramePr>
        <p:xfrm>
          <a:off x="1438275" y="1353185"/>
          <a:ext cx="2968625" cy="652463"/>
        </p:xfrm>
        <a:graphic>
          <a:graphicData uri="http://schemas.openxmlformats.org/presentationml/2006/ole">
            <mc:AlternateContent xmlns:mc="http://schemas.openxmlformats.org/markup-compatibility/2006">
              <mc:Choice xmlns:v="urn:schemas-microsoft-com:vml" Requires="v">
                <p:oleObj spid="_x0000_s59402" name="Equation" r:id="rId4" imgW="1155700" imgH="254000" progId="Equation.DSMT4">
                  <p:embed/>
                </p:oleObj>
              </mc:Choice>
              <mc:Fallback>
                <p:oleObj name="Equation" r:id="rId4" imgW="1155700" imgH="254000" progId="Equation.DSMT4">
                  <p:embed/>
                  <p:pic>
                    <p:nvPicPr>
                      <p:cNvPr id="8" name="Object 3">
                        <a:extLst>
                          <a:ext uri="{FF2B5EF4-FFF2-40B4-BE49-F238E27FC236}">
                            <a16:creationId xmlns:a16="http://schemas.microsoft.com/office/drawing/2014/main" id="{4D211FB5-3652-4B91-92E7-3D22EA138A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8275" y="1353185"/>
                        <a:ext cx="2968625" cy="652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5" name="Object 30">
            <a:extLst>
              <a:ext uri="{FF2B5EF4-FFF2-40B4-BE49-F238E27FC236}">
                <a16:creationId xmlns:a16="http://schemas.microsoft.com/office/drawing/2014/main" id="{36EC5E1D-C310-4540-8969-A5F93738856E}"/>
              </a:ext>
            </a:extLst>
          </p:cNvPr>
          <p:cNvGraphicFramePr>
            <a:graphicFrameLocks noChangeAspect="1"/>
          </p:cNvGraphicFramePr>
          <p:nvPr>
            <p:extLst>
              <p:ext uri="{D42A27DB-BD31-4B8C-83A1-F6EECF244321}">
                <p14:modId xmlns:p14="http://schemas.microsoft.com/office/powerpoint/2010/main" val="1546188979"/>
              </p:ext>
            </p:extLst>
          </p:nvPr>
        </p:nvGraphicFramePr>
        <p:xfrm>
          <a:off x="4492943" y="1340486"/>
          <a:ext cx="671512" cy="665162"/>
        </p:xfrm>
        <a:graphic>
          <a:graphicData uri="http://schemas.openxmlformats.org/presentationml/2006/ole">
            <mc:AlternateContent xmlns:mc="http://schemas.openxmlformats.org/markup-compatibility/2006">
              <mc:Choice xmlns:v="urn:schemas-microsoft-com:vml" Requires="v">
                <p:oleObj spid="_x0000_s59403" name="Equation" r:id="rId6" imgW="88707" imgH="164742" progId="Equation.DSMT4">
                  <p:embed/>
                </p:oleObj>
              </mc:Choice>
              <mc:Fallback>
                <p:oleObj name="Equation" r:id="rId6" imgW="88707" imgH="164742" progId="Equation.DSMT4">
                  <p:embed/>
                  <p:pic>
                    <p:nvPicPr>
                      <p:cNvPr id="10" name="Object 30">
                        <a:extLst>
                          <a:ext uri="{FF2B5EF4-FFF2-40B4-BE49-F238E27FC236}">
                            <a16:creationId xmlns:a16="http://schemas.microsoft.com/office/drawing/2014/main" id="{B045DDA7-DA2E-429B-9445-2EB5A7537A3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2943" y="1340486"/>
                        <a:ext cx="671512" cy="665162"/>
                      </a:xfrm>
                      <a:prstGeom prst="rect">
                        <a:avLst/>
                      </a:prstGeom>
                      <a:gradFill rotWithShape="1">
                        <a:gsLst>
                          <a:gs pos="0">
                            <a:srgbClr val="993366"/>
                          </a:gs>
                          <a:gs pos="50000">
                            <a:srgbClr val="CCFFFF"/>
                          </a:gs>
                          <a:gs pos="100000">
                            <a:srgbClr val="99336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22">
            <a:extLst>
              <a:ext uri="{FF2B5EF4-FFF2-40B4-BE49-F238E27FC236}">
                <a16:creationId xmlns:a16="http://schemas.microsoft.com/office/drawing/2014/main" id="{4D1C3DA7-FD1F-4AE9-9B7E-C5D197B8D53C}"/>
              </a:ext>
            </a:extLst>
          </p:cNvPr>
          <p:cNvSpPr>
            <a:spLocks noChangeArrowheads="1"/>
          </p:cNvSpPr>
          <p:nvPr/>
        </p:nvSpPr>
        <p:spPr bwMode="auto">
          <a:xfrm>
            <a:off x="1140142" y="2147225"/>
            <a:ext cx="9911715" cy="4494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nSpc>
                <a:spcPct val="130000"/>
              </a:lnSpc>
              <a:buClr>
                <a:srgbClr val="FF0000"/>
              </a:buClr>
              <a:buFont typeface="Wingdings" panose="05000000000000000000" pitchFamily="2" charset="2"/>
              <a:buChar char="l"/>
            </a:pPr>
            <a:r>
              <a:rPr lang="zh-CN" altLang="en-US" sz="2800" b="1" dirty="0">
                <a:latin typeface="黑体" panose="02010609060101010101" pitchFamily="49" charset="-122"/>
                <a:ea typeface="黑体" panose="02010609060101010101" pitchFamily="49" charset="-122"/>
              </a:rPr>
              <a:t>脉冲函数在现实中是不存在的，只有数学上的定义，但它是一个重要而有效的数学工具，在自动控制理论研究中，它具有重要作用。</a:t>
            </a:r>
            <a:endParaRPr lang="en-US" altLang="zh-CN" sz="2800" b="1" dirty="0">
              <a:latin typeface="黑体" panose="02010609060101010101" pitchFamily="49" charset="-122"/>
              <a:ea typeface="黑体" panose="02010609060101010101" pitchFamily="49" charset="-122"/>
            </a:endParaRPr>
          </a:p>
          <a:p>
            <a:pPr>
              <a:lnSpc>
                <a:spcPct val="130000"/>
              </a:lnSpc>
              <a:buClr>
                <a:srgbClr val="FF0000"/>
              </a:buClr>
              <a:buFont typeface="Wingdings" panose="05000000000000000000" pitchFamily="2" charset="2"/>
              <a:buChar char="l"/>
            </a:pPr>
            <a:r>
              <a:rPr lang="zh-CN" altLang="en-US" sz="2800" b="1" dirty="0">
                <a:latin typeface="黑体" panose="02010609060101010101" pitchFamily="49" charset="-122"/>
                <a:ea typeface="黑体" panose="02010609060101010101" pitchFamily="49" charset="-122"/>
              </a:rPr>
              <a:t>如任意形式的外作用，可以分解成不同时刻的一系列脉冲之和。通过研究控制系统在脉冲函数作用下的响应特性，便可以了解在任意形式外作用下的响应特性。</a:t>
            </a:r>
            <a:endParaRPr lang="en-US" altLang="zh-CN" sz="2800" b="1" dirty="0">
              <a:latin typeface="黑体" panose="02010609060101010101" pitchFamily="49" charset="-122"/>
              <a:ea typeface="黑体" panose="02010609060101010101" pitchFamily="49" charset="-122"/>
            </a:endParaRPr>
          </a:p>
          <a:p>
            <a:pPr>
              <a:lnSpc>
                <a:spcPct val="130000"/>
              </a:lnSpc>
              <a:buClr>
                <a:srgbClr val="FF0000"/>
              </a:buClr>
              <a:buFont typeface="Wingdings" panose="05000000000000000000" pitchFamily="2" charset="2"/>
              <a:buChar char="l"/>
            </a:pPr>
            <a:r>
              <a:rPr lang="zh-CN" altLang="en-US" sz="2800" b="1" dirty="0">
                <a:latin typeface="黑体" panose="02010609060101010101" pitchFamily="49" charset="-122"/>
                <a:ea typeface="黑体" panose="02010609060101010101" pitchFamily="49" charset="-122"/>
              </a:rPr>
              <a:t>当控制系统的输入信号是</a:t>
            </a:r>
            <a:r>
              <a:rPr lang="zh-CN" altLang="en-US" sz="2800" b="1" dirty="0">
                <a:solidFill>
                  <a:srgbClr val="FF0000"/>
                </a:solidFill>
                <a:latin typeface="黑体" panose="02010609060101010101" pitchFamily="49" charset="-122"/>
                <a:ea typeface="黑体" panose="02010609060101010101" pitchFamily="49" charset="-122"/>
              </a:rPr>
              <a:t>冲击输入量</a:t>
            </a:r>
            <a:r>
              <a:rPr lang="zh-CN" altLang="en-US" sz="2800" b="1" dirty="0">
                <a:latin typeface="黑体" panose="02010609060101010101" pitchFamily="49" charset="-122"/>
                <a:ea typeface="黑体" panose="02010609060101010101" pitchFamily="49" charset="-122"/>
              </a:rPr>
              <a:t>时，采用脉冲函数最为合适。</a:t>
            </a:r>
            <a:endParaRPr lang="en-US" altLang="zh-CN" sz="28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027054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bldLvl="5"/>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a:extLst>
              <a:ext uri="{FF2B5EF4-FFF2-40B4-BE49-F238E27FC236}">
                <a16:creationId xmlns:a16="http://schemas.microsoft.com/office/drawing/2014/main" id="{170329F1-D598-4572-A103-2647F7D5E27C}"/>
              </a:ext>
            </a:extLst>
          </p:cNvPr>
          <p:cNvSpPr>
            <a:spLocks noGrp="1" noChangeArrowheads="1"/>
          </p:cNvSpPr>
          <p:nvPr>
            <p:ph type="title"/>
          </p:nvPr>
        </p:nvSpPr>
        <p:spPr>
          <a:xfrm>
            <a:off x="1271588" y="94457"/>
            <a:ext cx="3429000" cy="868362"/>
          </a:xfrm>
          <a:gradFill rotWithShape="1">
            <a:gsLst>
              <a:gs pos="0">
                <a:schemeClr val="accent1"/>
              </a:gs>
              <a:gs pos="50000">
                <a:schemeClr val="bg1"/>
              </a:gs>
              <a:gs pos="100000">
                <a:schemeClr val="accent1"/>
              </a:gs>
            </a:gsLst>
            <a:lin ang="5400000" scaled="1"/>
          </a:gradFill>
        </p:spPr>
        <p:txBody>
          <a:bodyPr/>
          <a:lstStyle/>
          <a:p>
            <a:pPr eaLnBrk="1" hangingPunct="1">
              <a:defRPr/>
            </a:pPr>
            <a:r>
              <a:rPr lang="zh-CN" altLang="en-US" sz="3200">
                <a:solidFill>
                  <a:srgbClr val="FF0000"/>
                </a:solidFill>
                <a:effectLst>
                  <a:outerShdw blurRad="38100" dist="38100" dir="2700000" algn="tl">
                    <a:srgbClr val="000000"/>
                  </a:outerShdw>
                </a:effectLst>
                <a:ea typeface="黑体" pitchFamily="49" charset="-122"/>
              </a:rPr>
              <a:t>各函数间关系：</a:t>
            </a:r>
          </a:p>
        </p:txBody>
      </p:sp>
      <p:graphicFrame>
        <p:nvGraphicFramePr>
          <p:cNvPr id="857091" name="Object 3">
            <a:extLst>
              <a:ext uri="{FF2B5EF4-FFF2-40B4-BE49-F238E27FC236}">
                <a16:creationId xmlns:a16="http://schemas.microsoft.com/office/drawing/2014/main" id="{7F6525E6-A356-4E08-AE76-B553A9DCF3EF}"/>
              </a:ext>
            </a:extLst>
          </p:cNvPr>
          <p:cNvGraphicFramePr>
            <a:graphicFrameLocks noGrp="1" noChangeAspect="1"/>
          </p:cNvGraphicFramePr>
          <p:nvPr>
            <p:ph sz="half" idx="1"/>
          </p:nvPr>
        </p:nvGraphicFramePr>
        <p:xfrm>
          <a:off x="1992313" y="1082675"/>
          <a:ext cx="1987550" cy="1162050"/>
        </p:xfrm>
        <a:graphic>
          <a:graphicData uri="http://schemas.openxmlformats.org/presentationml/2006/ole">
            <mc:AlternateContent xmlns:mc="http://schemas.openxmlformats.org/markup-compatibility/2006">
              <mc:Choice xmlns:v="urn:schemas-microsoft-com:vml" Requires="v">
                <p:oleObj spid="_x0000_s32266" name="Equation" r:id="rId4" imgW="825500" imgH="482600" progId="Equation.DSMT4">
                  <p:embed/>
                </p:oleObj>
              </mc:Choice>
              <mc:Fallback>
                <p:oleObj name="Equation" r:id="rId4" imgW="825500" imgH="4826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92313" y="1082675"/>
                        <a:ext cx="1987550" cy="1162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857092" name="Object 4">
            <a:extLst>
              <a:ext uri="{FF2B5EF4-FFF2-40B4-BE49-F238E27FC236}">
                <a16:creationId xmlns:a16="http://schemas.microsoft.com/office/drawing/2014/main" id="{0345D1B8-97FC-441D-BE4E-DF0CEDB3CDF1}"/>
              </a:ext>
            </a:extLst>
          </p:cNvPr>
          <p:cNvGraphicFramePr>
            <a:graphicFrameLocks noGrp="1" noChangeAspect="1"/>
          </p:cNvGraphicFramePr>
          <p:nvPr>
            <p:ph sz="quarter" idx="2"/>
            <p:extLst>
              <p:ext uri="{D42A27DB-BD31-4B8C-83A1-F6EECF244321}">
                <p14:modId xmlns:p14="http://schemas.microsoft.com/office/powerpoint/2010/main" val="340412606"/>
              </p:ext>
            </p:extLst>
          </p:nvPr>
        </p:nvGraphicFramePr>
        <p:xfrm>
          <a:off x="1797050" y="3894138"/>
          <a:ext cx="3013075" cy="693738"/>
        </p:xfrm>
        <a:graphic>
          <a:graphicData uri="http://schemas.openxmlformats.org/presentationml/2006/ole">
            <mc:AlternateContent xmlns:mc="http://schemas.openxmlformats.org/markup-compatibility/2006">
              <mc:Choice xmlns:v="urn:schemas-microsoft-com:vml" Requires="v">
                <p:oleObj spid="_x0000_s32267" name="公式" r:id="rId6" imgW="939392" imgH="215806" progId="Equation.3">
                  <p:embed/>
                </p:oleObj>
              </mc:Choice>
              <mc:Fallback>
                <p:oleObj name="公式" r:id="rId6" imgW="939392" imgH="215806"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7050" y="3894138"/>
                        <a:ext cx="3013075" cy="6937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2294" name="Text Box 5">
            <a:extLst>
              <a:ext uri="{FF2B5EF4-FFF2-40B4-BE49-F238E27FC236}">
                <a16:creationId xmlns:a16="http://schemas.microsoft.com/office/drawing/2014/main" id="{498CEEC7-BD4F-4A89-B109-4C731B6C84E9}"/>
              </a:ext>
            </a:extLst>
          </p:cNvPr>
          <p:cNvSpPr txBox="1">
            <a:spLocks noChangeArrowheads="1"/>
          </p:cNvSpPr>
          <p:nvPr/>
        </p:nvSpPr>
        <p:spPr bwMode="auto">
          <a:xfrm>
            <a:off x="1221582" y="3264535"/>
            <a:ext cx="3132137" cy="519112"/>
          </a:xfrm>
          <a:prstGeom prst="rect">
            <a:avLst/>
          </a:prstGeom>
          <a:solidFill>
            <a:srgbClr val="800080"/>
          </a:solidFill>
          <a:ln>
            <a:noFill/>
          </a:ln>
          <a:effec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a:defRPr/>
            </a:pPr>
            <a:r>
              <a:rPr lang="zh-CN" altLang="en-US" sz="2800" b="1" dirty="0">
                <a:solidFill>
                  <a:schemeClr val="bg1"/>
                </a:solidFill>
                <a:effectLst>
                  <a:outerShdw blurRad="38100" dist="38100" dir="2700000" algn="tl">
                    <a:srgbClr val="000000"/>
                  </a:outerShdw>
                </a:effectLst>
                <a:latin typeface="黑体" pitchFamily="49" charset="-122"/>
                <a:ea typeface="黑体" pitchFamily="49" charset="-122"/>
              </a:rPr>
              <a:t>（</a:t>
            </a:r>
            <a:r>
              <a:rPr lang="en-US" altLang="zh-CN" sz="2800" b="1" dirty="0">
                <a:solidFill>
                  <a:schemeClr val="bg1"/>
                </a:solidFill>
                <a:effectLst>
                  <a:outerShdw blurRad="38100" dist="38100" dir="2700000" algn="tl">
                    <a:srgbClr val="000000"/>
                  </a:outerShdw>
                </a:effectLst>
                <a:latin typeface="黑体" pitchFamily="49" charset="-122"/>
                <a:ea typeface="黑体" pitchFamily="49" charset="-122"/>
              </a:rPr>
              <a:t>5</a:t>
            </a:r>
            <a:r>
              <a:rPr lang="zh-CN" altLang="en-US" sz="2800" b="1" dirty="0">
                <a:solidFill>
                  <a:schemeClr val="bg1"/>
                </a:solidFill>
                <a:effectLst>
                  <a:outerShdw blurRad="38100" dist="38100" dir="2700000" algn="tl">
                    <a:srgbClr val="000000"/>
                  </a:outerShdw>
                </a:effectLst>
                <a:latin typeface="黑体" pitchFamily="49" charset="-122"/>
                <a:ea typeface="黑体" pitchFamily="49" charset="-122"/>
              </a:rPr>
              <a:t>）正弦函数</a:t>
            </a:r>
            <a:endParaRPr lang="zh-CN" altLang="en-US" sz="2800" dirty="0">
              <a:solidFill>
                <a:schemeClr val="bg1"/>
              </a:solidFill>
              <a:latin typeface="黑体" pitchFamily="49" charset="-122"/>
              <a:ea typeface="黑体" pitchFamily="49" charset="-122"/>
            </a:endParaRPr>
          </a:p>
        </p:txBody>
      </p:sp>
      <p:graphicFrame>
        <p:nvGraphicFramePr>
          <p:cNvPr id="857094" name="Object 6">
            <a:extLst>
              <a:ext uri="{FF2B5EF4-FFF2-40B4-BE49-F238E27FC236}">
                <a16:creationId xmlns:a16="http://schemas.microsoft.com/office/drawing/2014/main" id="{9CEE917E-7F5F-418C-B2D6-D851CFE6AFD1}"/>
              </a:ext>
            </a:extLst>
          </p:cNvPr>
          <p:cNvGraphicFramePr>
            <a:graphicFrameLocks noGrp="1" noChangeAspect="1"/>
          </p:cNvGraphicFramePr>
          <p:nvPr>
            <p:ph sz="quarter" idx="3"/>
            <p:extLst>
              <p:ext uri="{D42A27DB-BD31-4B8C-83A1-F6EECF244321}">
                <p14:modId xmlns:p14="http://schemas.microsoft.com/office/powerpoint/2010/main" val="2999419127"/>
              </p:ext>
            </p:extLst>
          </p:nvPr>
        </p:nvGraphicFramePr>
        <p:xfrm>
          <a:off x="5244306" y="3625057"/>
          <a:ext cx="4956175" cy="1074737"/>
        </p:xfrm>
        <a:graphic>
          <a:graphicData uri="http://schemas.openxmlformats.org/presentationml/2006/ole">
            <mc:AlternateContent xmlns:mc="http://schemas.openxmlformats.org/markup-compatibility/2006">
              <mc:Choice xmlns:v="urn:schemas-microsoft-com:vml" Requires="v">
                <p:oleObj spid="_x0000_s32268" name="公式" r:id="rId8" imgW="1815312" imgH="393529" progId="Equation.3">
                  <p:embed/>
                </p:oleObj>
              </mc:Choice>
              <mc:Fallback>
                <p:oleObj name="公式" r:id="rId8" imgW="1815312" imgH="393529"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44306" y="3625057"/>
                        <a:ext cx="4956175" cy="10747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2296" name="Rectangle 8">
            <a:extLst>
              <a:ext uri="{FF2B5EF4-FFF2-40B4-BE49-F238E27FC236}">
                <a16:creationId xmlns:a16="http://schemas.microsoft.com/office/drawing/2014/main" id="{31E10EE6-7CCF-4F96-899D-ACC9583023BB}"/>
              </a:ext>
            </a:extLst>
          </p:cNvPr>
          <p:cNvSpPr>
            <a:spLocks noChangeArrowheads="1"/>
          </p:cNvSpPr>
          <p:nvPr/>
        </p:nvSpPr>
        <p:spPr bwMode="auto">
          <a:xfrm>
            <a:off x="1271588" y="4689001"/>
            <a:ext cx="9312592" cy="261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marL="342900" indent="-342900" eaLnBrk="1" hangingPunct="1">
              <a:lnSpc>
                <a:spcPct val="140000"/>
              </a:lnSpc>
              <a:spcBef>
                <a:spcPct val="0"/>
              </a:spcBef>
              <a:buClr>
                <a:srgbClr val="FF0000"/>
              </a:buClr>
              <a:buSzTx/>
              <a:buFont typeface="Wingdings" panose="05000000000000000000" pitchFamily="2" charset="2"/>
              <a:buChar char="l"/>
            </a:pPr>
            <a:r>
              <a:rPr lang="zh-CN" altLang="en-US" sz="2400" dirty="0">
                <a:ea typeface="黑体" panose="02010609060101010101" pitchFamily="49" charset="-122"/>
              </a:rPr>
              <a:t>当系统的输入作用是周期性的变化时，可选择正弦函数</a:t>
            </a:r>
            <a:endParaRPr lang="en-US" altLang="zh-CN" sz="2400" dirty="0">
              <a:ea typeface="黑体" panose="02010609060101010101" pitchFamily="49" charset="-122"/>
            </a:endParaRPr>
          </a:p>
          <a:p>
            <a:pPr marL="342900" indent="-342900" eaLnBrk="1" hangingPunct="1">
              <a:lnSpc>
                <a:spcPct val="140000"/>
              </a:lnSpc>
              <a:spcBef>
                <a:spcPct val="0"/>
              </a:spcBef>
              <a:buClr>
                <a:srgbClr val="FF0000"/>
              </a:buClr>
              <a:buSzTx/>
              <a:buFont typeface="Wingdings" panose="05000000000000000000" pitchFamily="2" charset="2"/>
              <a:buChar char="l"/>
            </a:pPr>
            <a:r>
              <a:rPr lang="zh-CN" altLang="en-US" sz="2400" dirty="0">
                <a:ea typeface="黑体" panose="02010609060101010101" pitchFamily="49" charset="-122"/>
              </a:rPr>
              <a:t>舰船的消摆系统、稳定平台的随动系统等。</a:t>
            </a:r>
            <a:endParaRPr lang="en-US" altLang="zh-CN" sz="2400" dirty="0">
              <a:ea typeface="黑体" panose="02010609060101010101" pitchFamily="49" charset="-122"/>
            </a:endParaRPr>
          </a:p>
          <a:p>
            <a:pPr marL="342900" indent="-342900" eaLnBrk="1" hangingPunct="1">
              <a:lnSpc>
                <a:spcPct val="140000"/>
              </a:lnSpc>
              <a:spcBef>
                <a:spcPct val="0"/>
              </a:spcBef>
              <a:buClr>
                <a:srgbClr val="FF0000"/>
              </a:buClr>
              <a:buSzTx/>
              <a:buFont typeface="Wingdings" panose="05000000000000000000" pitchFamily="2" charset="2"/>
              <a:buChar char="l"/>
            </a:pPr>
            <a:r>
              <a:rPr lang="zh-CN" altLang="en-US" sz="2400" dirty="0">
                <a:solidFill>
                  <a:schemeClr val="hlink"/>
                </a:solidFill>
                <a:ea typeface="黑体" panose="02010609060101010101" pitchFamily="49" charset="-122"/>
              </a:rPr>
              <a:t>频域分析法</a:t>
            </a:r>
            <a:r>
              <a:rPr lang="zh-CN" altLang="en-US" sz="2400" dirty="0">
                <a:ea typeface="黑体" panose="02010609060101010101" pitchFamily="49" charset="-122"/>
              </a:rPr>
              <a:t>用正弦函数作输入信号，可以求得系统对不同频率的正弦输入函数的稳态响应，由此可以间接判断系统的性能。</a:t>
            </a:r>
          </a:p>
          <a:p>
            <a:pPr marL="342900" indent="-342900" eaLnBrk="1" hangingPunct="1">
              <a:lnSpc>
                <a:spcPct val="140000"/>
              </a:lnSpc>
              <a:spcBef>
                <a:spcPct val="0"/>
              </a:spcBef>
              <a:buClr>
                <a:srgbClr val="FF0000"/>
              </a:buClr>
              <a:buSzTx/>
              <a:buFont typeface="Wingdings" panose="05000000000000000000" pitchFamily="2" charset="2"/>
              <a:buChar char="l"/>
            </a:pPr>
            <a:endParaRPr lang="zh-CN" altLang="en-US" sz="2400" dirty="0">
              <a:solidFill>
                <a:schemeClr val="hlink"/>
              </a:solidFill>
              <a:ea typeface="黑体" panose="02010609060101010101" pitchFamily="49" charset="-122"/>
            </a:endParaRPr>
          </a:p>
        </p:txBody>
      </p:sp>
      <p:graphicFrame>
        <p:nvGraphicFramePr>
          <p:cNvPr id="10" name="Object 3">
            <a:extLst>
              <a:ext uri="{FF2B5EF4-FFF2-40B4-BE49-F238E27FC236}">
                <a16:creationId xmlns:a16="http://schemas.microsoft.com/office/drawing/2014/main" id="{F01D8AA0-60FC-49F6-A926-10A9E0043387}"/>
              </a:ext>
            </a:extLst>
          </p:cNvPr>
          <p:cNvGraphicFramePr>
            <a:graphicFrameLocks noChangeAspect="1"/>
          </p:cNvGraphicFramePr>
          <p:nvPr/>
        </p:nvGraphicFramePr>
        <p:xfrm>
          <a:off x="4037013" y="1303338"/>
          <a:ext cx="773112" cy="746125"/>
        </p:xfrm>
        <a:graphic>
          <a:graphicData uri="http://schemas.openxmlformats.org/presentationml/2006/ole">
            <mc:AlternateContent xmlns:mc="http://schemas.openxmlformats.org/markup-compatibility/2006">
              <mc:Choice xmlns:v="urn:schemas-microsoft-com:vml" Requires="v">
                <p:oleObj spid="_x0000_s32269" name="Equation" r:id="rId10" imgW="279279" imgH="253890" progId="Equation.DSMT4">
                  <p:embed/>
                </p:oleObj>
              </mc:Choice>
              <mc:Fallback>
                <p:oleObj name="Equation" r:id="rId10" imgW="279279" imgH="253890" progId="Equation.DSMT4">
                  <p:embed/>
                  <p:pic>
                    <p:nvPicPr>
                      <p:cNvPr id="0" name="Object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37013" y="1303338"/>
                        <a:ext cx="773112" cy="746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11" name="Object 3">
            <a:extLst>
              <a:ext uri="{FF2B5EF4-FFF2-40B4-BE49-F238E27FC236}">
                <a16:creationId xmlns:a16="http://schemas.microsoft.com/office/drawing/2014/main" id="{CF80EA82-5A11-4553-93F6-2548765B3224}"/>
              </a:ext>
            </a:extLst>
          </p:cNvPr>
          <p:cNvGraphicFramePr>
            <a:graphicFrameLocks noChangeAspect="1"/>
          </p:cNvGraphicFramePr>
          <p:nvPr/>
        </p:nvGraphicFramePr>
        <p:xfrm>
          <a:off x="5156200" y="1114425"/>
          <a:ext cx="1203325" cy="1158875"/>
        </p:xfrm>
        <a:graphic>
          <a:graphicData uri="http://schemas.openxmlformats.org/presentationml/2006/ole">
            <mc:AlternateContent xmlns:mc="http://schemas.openxmlformats.org/markup-compatibility/2006">
              <mc:Choice xmlns:v="urn:schemas-microsoft-com:vml" Requires="v">
                <p:oleObj spid="_x0000_s32270" name="Equation" r:id="rId12" imgW="533169" imgH="482391" progId="Equation.DSMT4">
                  <p:embed/>
                </p:oleObj>
              </mc:Choice>
              <mc:Fallback>
                <p:oleObj name="Equation" r:id="rId12" imgW="533169" imgH="482391" progId="Equation.DSMT4">
                  <p:embed/>
                  <p:pic>
                    <p:nvPicPr>
                      <p:cNvPr id="0" name="Object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56200" y="1114425"/>
                        <a:ext cx="1203325"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3">
            <a:extLst>
              <a:ext uri="{FF2B5EF4-FFF2-40B4-BE49-F238E27FC236}">
                <a16:creationId xmlns:a16="http://schemas.microsoft.com/office/drawing/2014/main" id="{96CBBBBE-4C48-4AE5-B3F5-64244C190488}"/>
              </a:ext>
            </a:extLst>
          </p:cNvPr>
          <p:cNvGraphicFramePr>
            <a:graphicFrameLocks noChangeAspect="1"/>
          </p:cNvGraphicFramePr>
          <p:nvPr/>
        </p:nvGraphicFramePr>
        <p:xfrm>
          <a:off x="6623050" y="1435100"/>
          <a:ext cx="246063" cy="447675"/>
        </p:xfrm>
        <a:graphic>
          <a:graphicData uri="http://schemas.openxmlformats.org/presentationml/2006/ole">
            <mc:AlternateContent xmlns:mc="http://schemas.openxmlformats.org/markup-compatibility/2006">
              <mc:Choice xmlns:v="urn:schemas-microsoft-com:vml" Requires="v">
                <p:oleObj spid="_x0000_s32271" name="Equation" r:id="rId14" imgW="88746" imgH="152136" progId="Equation.DSMT4">
                  <p:embed/>
                </p:oleObj>
              </mc:Choice>
              <mc:Fallback>
                <p:oleObj name="Equation" r:id="rId14" imgW="88746" imgH="152136" progId="Equation.DSMT4">
                  <p:embed/>
                  <p:pic>
                    <p:nvPicPr>
                      <p:cNvPr id="0" name="Object 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623050" y="1435100"/>
                        <a:ext cx="246063" cy="44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13" name="Object 3">
            <a:extLst>
              <a:ext uri="{FF2B5EF4-FFF2-40B4-BE49-F238E27FC236}">
                <a16:creationId xmlns:a16="http://schemas.microsoft.com/office/drawing/2014/main" id="{EEB9D1D6-FE9C-4713-91A2-9B8989E7300A}"/>
              </a:ext>
            </a:extLst>
          </p:cNvPr>
          <p:cNvGraphicFramePr>
            <a:graphicFrameLocks noChangeAspect="1"/>
          </p:cNvGraphicFramePr>
          <p:nvPr/>
        </p:nvGraphicFramePr>
        <p:xfrm>
          <a:off x="9107488" y="1160463"/>
          <a:ext cx="706437" cy="1109662"/>
        </p:xfrm>
        <a:graphic>
          <a:graphicData uri="http://schemas.openxmlformats.org/presentationml/2006/ole">
            <mc:AlternateContent xmlns:mc="http://schemas.openxmlformats.org/markup-compatibility/2006">
              <mc:Choice xmlns:v="urn:schemas-microsoft-com:vml" Requires="v">
                <p:oleObj spid="_x0000_s32272" name="Equation" r:id="rId16" imgW="266469" imgH="393359" progId="Equation.DSMT4">
                  <p:embed/>
                </p:oleObj>
              </mc:Choice>
              <mc:Fallback>
                <p:oleObj name="Equation" r:id="rId16" imgW="266469" imgH="393359" progId="Equation.DSMT4">
                  <p:embed/>
                  <p:pic>
                    <p:nvPicPr>
                      <p:cNvPr id="0" name="Object 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107488" y="1160463"/>
                        <a:ext cx="706437" cy="110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3">
            <a:extLst>
              <a:ext uri="{FF2B5EF4-FFF2-40B4-BE49-F238E27FC236}">
                <a16:creationId xmlns:a16="http://schemas.microsoft.com/office/drawing/2014/main" id="{8191A395-69A2-4ECC-8233-B921F35B51A7}"/>
              </a:ext>
            </a:extLst>
          </p:cNvPr>
          <p:cNvGraphicFramePr>
            <a:graphicFrameLocks noChangeAspect="1"/>
          </p:cNvGraphicFramePr>
          <p:nvPr/>
        </p:nvGraphicFramePr>
        <p:xfrm>
          <a:off x="7340600" y="1162050"/>
          <a:ext cx="1293813" cy="1244600"/>
        </p:xfrm>
        <a:graphic>
          <a:graphicData uri="http://schemas.openxmlformats.org/presentationml/2006/ole">
            <mc:AlternateContent xmlns:mc="http://schemas.openxmlformats.org/markup-compatibility/2006">
              <mc:Choice xmlns:v="urn:schemas-microsoft-com:vml" Requires="v">
                <p:oleObj spid="_x0000_s32273" name="Equation" r:id="rId18" imgW="533169" imgH="482391" progId="Equation.DSMT4">
                  <p:embed/>
                </p:oleObj>
              </mc:Choice>
              <mc:Fallback>
                <p:oleObj name="Equation" r:id="rId18" imgW="533169" imgH="482391" progId="Equation.DSMT4">
                  <p:embed/>
                  <p:pic>
                    <p:nvPicPr>
                      <p:cNvPr id="0" name="Object 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340600" y="1162050"/>
                        <a:ext cx="1293813"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Object 21">
            <a:extLst>
              <a:ext uri="{FF2B5EF4-FFF2-40B4-BE49-F238E27FC236}">
                <a16:creationId xmlns:a16="http://schemas.microsoft.com/office/drawing/2014/main" id="{3F195A8E-2275-4E11-B2B0-C93C2BA23E07}"/>
              </a:ext>
            </a:extLst>
          </p:cNvPr>
          <p:cNvGraphicFramePr>
            <a:graphicFrameLocks noChangeAspect="1"/>
          </p:cNvGraphicFramePr>
          <p:nvPr/>
        </p:nvGraphicFramePr>
        <p:xfrm>
          <a:off x="4138613" y="2244725"/>
          <a:ext cx="430212" cy="835025"/>
        </p:xfrm>
        <a:graphic>
          <a:graphicData uri="http://schemas.openxmlformats.org/presentationml/2006/ole">
            <mc:AlternateContent xmlns:mc="http://schemas.openxmlformats.org/markup-compatibility/2006">
              <mc:Choice xmlns:v="urn:schemas-microsoft-com:vml" Requires="v">
                <p:oleObj spid="_x0000_s32274" name="Equation" r:id="rId20" imgW="164957" imgH="393359" progId="Equation.DSMT4">
                  <p:embed/>
                </p:oleObj>
              </mc:Choice>
              <mc:Fallback>
                <p:oleObj name="Equation" r:id="rId20" imgW="164957" imgH="393359" progId="Equation.DSMT4">
                  <p:embed/>
                  <p:pic>
                    <p:nvPicPr>
                      <p:cNvPr id="0" name="Object 2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138613" y="2244725"/>
                        <a:ext cx="430212" cy="835025"/>
                      </a:xfrm>
                      <a:prstGeom prst="rect">
                        <a:avLst/>
                      </a:prstGeom>
                      <a:gradFill rotWithShape="1">
                        <a:gsLst>
                          <a:gs pos="0">
                            <a:srgbClr val="66FFCC"/>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Object 21">
            <a:extLst>
              <a:ext uri="{FF2B5EF4-FFF2-40B4-BE49-F238E27FC236}">
                <a16:creationId xmlns:a16="http://schemas.microsoft.com/office/drawing/2014/main" id="{9BD077E0-825A-4EFF-9A6C-7B149D57DA0D}"/>
              </a:ext>
            </a:extLst>
          </p:cNvPr>
          <p:cNvGraphicFramePr>
            <a:graphicFrameLocks noChangeAspect="1"/>
          </p:cNvGraphicFramePr>
          <p:nvPr/>
        </p:nvGraphicFramePr>
        <p:xfrm>
          <a:off x="6446838" y="2387600"/>
          <a:ext cx="596900" cy="835025"/>
        </p:xfrm>
        <a:graphic>
          <a:graphicData uri="http://schemas.openxmlformats.org/presentationml/2006/ole">
            <mc:AlternateContent xmlns:mc="http://schemas.openxmlformats.org/markup-compatibility/2006">
              <mc:Choice xmlns:v="urn:schemas-microsoft-com:vml" Requires="v">
                <p:oleObj spid="_x0000_s32275" name="Equation" r:id="rId22" imgW="228501" imgH="393529" progId="Equation.DSMT4">
                  <p:embed/>
                </p:oleObj>
              </mc:Choice>
              <mc:Fallback>
                <p:oleObj name="Equation" r:id="rId22" imgW="228501" imgH="393529" progId="Equation.DSMT4">
                  <p:embed/>
                  <p:pic>
                    <p:nvPicPr>
                      <p:cNvPr id="0" name="Object 2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446838" y="2387600"/>
                        <a:ext cx="596900" cy="835025"/>
                      </a:xfrm>
                      <a:prstGeom prst="rect">
                        <a:avLst/>
                      </a:prstGeom>
                      <a:gradFill rotWithShape="1">
                        <a:gsLst>
                          <a:gs pos="0">
                            <a:srgbClr val="66FFCC"/>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Object 21">
            <a:extLst>
              <a:ext uri="{FF2B5EF4-FFF2-40B4-BE49-F238E27FC236}">
                <a16:creationId xmlns:a16="http://schemas.microsoft.com/office/drawing/2014/main" id="{9F68443A-7037-4506-9E12-5C6978F17842}"/>
              </a:ext>
            </a:extLst>
          </p:cNvPr>
          <p:cNvGraphicFramePr>
            <a:graphicFrameLocks noChangeAspect="1"/>
          </p:cNvGraphicFramePr>
          <p:nvPr/>
        </p:nvGraphicFramePr>
        <p:xfrm>
          <a:off x="2184400" y="2322513"/>
          <a:ext cx="430213" cy="647700"/>
        </p:xfrm>
        <a:graphic>
          <a:graphicData uri="http://schemas.openxmlformats.org/presentationml/2006/ole">
            <mc:AlternateContent xmlns:mc="http://schemas.openxmlformats.org/markup-compatibility/2006">
              <mc:Choice xmlns:v="urn:schemas-microsoft-com:vml" Requires="v">
                <p:oleObj spid="_x0000_s32276" name="Equation" r:id="rId24" imgW="88707" imgH="164742" progId="Equation.DSMT4">
                  <p:embed/>
                </p:oleObj>
              </mc:Choice>
              <mc:Fallback>
                <p:oleObj name="Equation" r:id="rId24" imgW="88707" imgH="164742" progId="Equation.DSMT4">
                  <p:embed/>
                  <p:pic>
                    <p:nvPicPr>
                      <p:cNvPr id="0" name="Object 2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184400" y="2322513"/>
                        <a:ext cx="430213" cy="647700"/>
                      </a:xfrm>
                      <a:prstGeom prst="rect">
                        <a:avLst/>
                      </a:prstGeom>
                      <a:gradFill rotWithShape="1">
                        <a:gsLst>
                          <a:gs pos="0">
                            <a:srgbClr val="66FFCC"/>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 name="Object 21">
            <a:extLst>
              <a:ext uri="{FF2B5EF4-FFF2-40B4-BE49-F238E27FC236}">
                <a16:creationId xmlns:a16="http://schemas.microsoft.com/office/drawing/2014/main" id="{9C8F9C6D-451B-4A4B-8B32-83B292A21DA5}"/>
              </a:ext>
            </a:extLst>
          </p:cNvPr>
          <p:cNvGraphicFramePr>
            <a:graphicFrameLocks noChangeAspect="1"/>
          </p:cNvGraphicFramePr>
          <p:nvPr/>
        </p:nvGraphicFramePr>
        <p:xfrm>
          <a:off x="9161463" y="2470150"/>
          <a:ext cx="598487" cy="833438"/>
        </p:xfrm>
        <a:graphic>
          <a:graphicData uri="http://schemas.openxmlformats.org/presentationml/2006/ole">
            <mc:AlternateContent xmlns:mc="http://schemas.openxmlformats.org/markup-compatibility/2006">
              <mc:Choice xmlns:v="urn:schemas-microsoft-com:vml" Requires="v">
                <p:oleObj spid="_x0000_s32277" name="Equation" r:id="rId26" imgW="228501" imgH="393529" progId="Equation.DSMT4">
                  <p:embed/>
                </p:oleObj>
              </mc:Choice>
              <mc:Fallback>
                <p:oleObj name="Equation" r:id="rId26" imgW="228501" imgH="393529" progId="Equation.DSMT4">
                  <p:embed/>
                  <p:pic>
                    <p:nvPicPr>
                      <p:cNvPr id="0" name="Object 21"/>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9161463" y="2470150"/>
                        <a:ext cx="598487" cy="833438"/>
                      </a:xfrm>
                      <a:prstGeom prst="rect">
                        <a:avLst/>
                      </a:prstGeom>
                      <a:gradFill rotWithShape="1">
                        <a:gsLst>
                          <a:gs pos="0">
                            <a:srgbClr val="66FFCC"/>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61" name="Text Box 4">
            <a:extLst>
              <a:ext uri="{FF2B5EF4-FFF2-40B4-BE49-F238E27FC236}">
                <a16:creationId xmlns:a16="http://schemas.microsoft.com/office/drawing/2014/main" id="{130626E5-3895-4D95-9DCA-6B5CE204AF0F}"/>
              </a:ext>
            </a:extLst>
          </p:cNvPr>
          <p:cNvSpPr txBox="1">
            <a:spLocks noChangeArrowheads="1"/>
          </p:cNvSpPr>
          <p:nvPr/>
        </p:nvSpPr>
        <p:spPr bwMode="auto">
          <a:xfrm>
            <a:off x="0" y="0"/>
            <a:ext cx="906463" cy="685800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144000" rIns="144000">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0" lang="en-US" altLang="zh-CN">
                <a:solidFill>
                  <a:schemeClr val="bg1"/>
                </a:solidFill>
                <a:latin typeface="黑体" panose="02010609060101010101" pitchFamily="49" charset="-122"/>
                <a:ea typeface="黑体" panose="02010609060101010101" pitchFamily="49" charset="-122"/>
              </a:rPr>
              <a:t>  </a:t>
            </a:r>
            <a:r>
              <a:rPr kumimoji="0" lang="zh-CN" altLang="en-US" sz="4000">
                <a:latin typeface="黑体" panose="02010609060101010101" pitchFamily="49" charset="-122"/>
                <a:ea typeface="黑体" panose="02010609060101010101" pitchFamily="49" charset="-122"/>
              </a:rPr>
              <a:t>自动控制原理</a:t>
            </a:r>
            <a:r>
              <a:rPr kumimoji="0" lang="zh-CN" altLang="en-US">
                <a:solidFill>
                  <a:schemeClr val="bg1"/>
                </a:solidFill>
                <a:latin typeface="黑体" panose="02010609060101010101" pitchFamily="49" charset="-122"/>
                <a:ea typeface="黑体" panose="02010609060101010101" pitchFamily="49" charset="-122"/>
              </a:rPr>
              <a:t>  </a:t>
            </a:r>
            <a:r>
              <a:rPr kumimoji="0" lang="zh-CN" altLang="en-US" sz="3200">
                <a:solidFill>
                  <a:schemeClr val="bg1"/>
                </a:solidFill>
                <a:latin typeface="Arial" panose="020B0604020202020204" pitchFamily="34" charset="0"/>
              </a:rPr>
              <a:t>江西理工大学</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57091"/>
                                        </p:tgtEl>
                                        <p:attrNameLst>
                                          <p:attrName>style.visibility</p:attrName>
                                        </p:attrNameLst>
                                      </p:cBhvr>
                                      <p:to>
                                        <p:strVal val="visible"/>
                                      </p:to>
                                    </p:set>
                                    <p:animEffect transition="in" filter="wipe(left)">
                                      <p:cBhvr>
                                        <p:cTn id="7" dur="2000"/>
                                        <p:tgtEl>
                                          <p:spTgt spid="8570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20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2000"/>
                                        <p:tgtEl>
                                          <p:spTgt spid="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2000"/>
                                        <p:tgtEl>
                                          <p:spTgt spid="1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2000"/>
                                        <p:tgtEl>
                                          <p:spTgt spid="1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2000"/>
                                        <p:tgtEl>
                                          <p:spTgt spid="1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12294"/>
                                        </p:tgtEl>
                                        <p:attrNameLst>
                                          <p:attrName>style.visibility</p:attrName>
                                        </p:attrNameLst>
                                      </p:cBhvr>
                                      <p:to>
                                        <p:strVal val="visible"/>
                                      </p:to>
                                    </p:set>
                                    <p:animEffect transition="in" filter="blinds(horizontal)">
                                      <p:cBhvr>
                                        <p:cTn id="53" dur="500"/>
                                        <p:tgtEl>
                                          <p:spTgt spid="12294"/>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nodeType="clickEffect">
                                  <p:stCondLst>
                                    <p:cond delay="0"/>
                                  </p:stCondLst>
                                  <p:childTnLst>
                                    <p:set>
                                      <p:cBhvr>
                                        <p:cTn id="57" dur="1" fill="hold">
                                          <p:stCondLst>
                                            <p:cond delay="0"/>
                                          </p:stCondLst>
                                        </p:cTn>
                                        <p:tgtEl>
                                          <p:spTgt spid="857092"/>
                                        </p:tgtEl>
                                        <p:attrNameLst>
                                          <p:attrName>style.visibility</p:attrName>
                                        </p:attrNameLst>
                                      </p:cBhvr>
                                      <p:to>
                                        <p:strVal val="visible"/>
                                      </p:to>
                                    </p:set>
                                    <p:animEffect transition="in" filter="blinds(horizontal)">
                                      <p:cBhvr>
                                        <p:cTn id="58" dur="500"/>
                                        <p:tgtEl>
                                          <p:spTgt spid="857092"/>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nodeType="clickEffect">
                                  <p:stCondLst>
                                    <p:cond delay="0"/>
                                  </p:stCondLst>
                                  <p:childTnLst>
                                    <p:set>
                                      <p:cBhvr>
                                        <p:cTn id="62" dur="1" fill="hold">
                                          <p:stCondLst>
                                            <p:cond delay="0"/>
                                          </p:stCondLst>
                                        </p:cTn>
                                        <p:tgtEl>
                                          <p:spTgt spid="857094"/>
                                        </p:tgtEl>
                                        <p:attrNameLst>
                                          <p:attrName>style.visibility</p:attrName>
                                        </p:attrNameLst>
                                      </p:cBhvr>
                                      <p:to>
                                        <p:strVal val="visible"/>
                                      </p:to>
                                    </p:set>
                                    <p:animEffect transition="in" filter="blinds(horizontal)">
                                      <p:cBhvr>
                                        <p:cTn id="63" dur="500"/>
                                        <p:tgtEl>
                                          <p:spTgt spid="857094"/>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12296">
                                            <p:txEl>
                                              <p:pRg st="0" end="0"/>
                                            </p:txEl>
                                          </p:spTgt>
                                        </p:tgtEl>
                                        <p:attrNameLst>
                                          <p:attrName>style.visibility</p:attrName>
                                        </p:attrNameLst>
                                      </p:cBhvr>
                                      <p:to>
                                        <p:strVal val="visible"/>
                                      </p:to>
                                    </p:set>
                                    <p:animEffect transition="in" filter="blinds(horizontal)">
                                      <p:cBhvr>
                                        <p:cTn id="68" dur="500"/>
                                        <p:tgtEl>
                                          <p:spTgt spid="12296">
                                            <p:txEl>
                                              <p:pRg st="0" end="0"/>
                                            </p:txEl>
                                          </p:spTgt>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12296">
                                            <p:txEl>
                                              <p:pRg st="1" end="1"/>
                                            </p:txEl>
                                          </p:spTgt>
                                        </p:tgtEl>
                                        <p:attrNameLst>
                                          <p:attrName>style.visibility</p:attrName>
                                        </p:attrNameLst>
                                      </p:cBhvr>
                                      <p:to>
                                        <p:strVal val="visible"/>
                                      </p:to>
                                    </p:set>
                                    <p:animEffect transition="in" filter="blinds(horizontal)">
                                      <p:cBhvr>
                                        <p:cTn id="73" dur="500"/>
                                        <p:tgtEl>
                                          <p:spTgt spid="12296">
                                            <p:txEl>
                                              <p:pRg st="1" end="1"/>
                                            </p:txEl>
                                          </p:spTgt>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12296">
                                            <p:txEl>
                                              <p:pRg st="2" end="2"/>
                                            </p:txEl>
                                          </p:spTgt>
                                        </p:tgtEl>
                                        <p:attrNameLst>
                                          <p:attrName>style.visibility</p:attrName>
                                        </p:attrNameLst>
                                      </p:cBhvr>
                                      <p:to>
                                        <p:strVal val="visible"/>
                                      </p:to>
                                    </p:set>
                                    <p:animEffect transition="in" filter="blinds(horizontal)">
                                      <p:cBhvr>
                                        <p:cTn id="78" dur="500"/>
                                        <p:tgtEl>
                                          <p:spTgt spid="1229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4" grpId="0" animBg="1"/>
      <p:bldP spid="12296" grpId="0" build="p" bldLvl="5"/>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99" name="Text Box 79">
            <a:extLst>
              <a:ext uri="{FF2B5EF4-FFF2-40B4-BE49-F238E27FC236}">
                <a16:creationId xmlns:a16="http://schemas.microsoft.com/office/drawing/2014/main" id="{9B1659AC-4EB2-4DD1-818F-4BCCB3C69B38}"/>
              </a:ext>
            </a:extLst>
          </p:cNvPr>
          <p:cNvSpPr txBox="1">
            <a:spLocks noChangeArrowheads="1"/>
          </p:cNvSpPr>
          <p:nvPr/>
        </p:nvSpPr>
        <p:spPr bwMode="auto">
          <a:xfrm>
            <a:off x="3617913" y="6116638"/>
            <a:ext cx="1728787" cy="457200"/>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400">
                <a:solidFill>
                  <a:schemeClr val="bg1"/>
                </a:solidFill>
                <a:ea typeface="黑体" panose="02010609060101010101" pitchFamily="49" charset="-122"/>
              </a:rPr>
              <a:t>上升时间</a:t>
            </a:r>
          </a:p>
        </p:txBody>
      </p:sp>
      <p:sp>
        <p:nvSpPr>
          <p:cNvPr id="81924" name="Text Box 4">
            <a:extLst>
              <a:ext uri="{FF2B5EF4-FFF2-40B4-BE49-F238E27FC236}">
                <a16:creationId xmlns:a16="http://schemas.microsoft.com/office/drawing/2014/main" id="{64DAC084-9C93-466F-BFE2-338161FCCCB4}"/>
              </a:ext>
            </a:extLst>
          </p:cNvPr>
          <p:cNvSpPr txBox="1">
            <a:spLocks noChangeArrowheads="1"/>
          </p:cNvSpPr>
          <p:nvPr/>
        </p:nvSpPr>
        <p:spPr bwMode="auto">
          <a:xfrm>
            <a:off x="1939134" y="1075316"/>
            <a:ext cx="7559991" cy="559897"/>
          </a:xfrm>
          <a:prstGeom prst="rect">
            <a:avLst/>
          </a:prstGeom>
          <a:noFill/>
          <a:ln>
            <a:noFill/>
          </a:ln>
          <a:effectLst/>
        </p:spPr>
        <p:txBody>
          <a:bodyPr wrap="square">
            <a:spAutoFit/>
          </a:bodyPr>
          <a:lstStyle/>
          <a:p>
            <a:pPr eaLnBrk="1" hangingPunct="1">
              <a:lnSpc>
                <a:spcPct val="120000"/>
              </a:lnSpc>
              <a:defRPr/>
            </a:pPr>
            <a:r>
              <a:rPr lang="en-US" altLang="zh-CN" sz="2800" b="1" dirty="0">
                <a:solidFill>
                  <a:srgbClr val="000099"/>
                </a:solidFill>
                <a:effectLst>
                  <a:outerShdw blurRad="38100" dist="38100" dir="2700000" algn="tl">
                    <a:srgbClr val="C0C0C0"/>
                  </a:outerShdw>
                </a:effectLst>
                <a:latin typeface="Times New Roman" pitchFamily="18" charset="0"/>
              </a:rPr>
              <a:t>c(t) = </a:t>
            </a:r>
            <a:r>
              <a:rPr lang="en-US" altLang="zh-CN" sz="2800" b="1" dirty="0" err="1">
                <a:solidFill>
                  <a:srgbClr val="000099"/>
                </a:solidFill>
                <a:effectLst>
                  <a:outerShdw blurRad="38100" dist="38100" dir="2700000" algn="tl">
                    <a:srgbClr val="C0C0C0"/>
                  </a:outerShdw>
                </a:effectLst>
                <a:latin typeface="Times New Roman" pitchFamily="18" charset="0"/>
              </a:rPr>
              <a:t>c</a:t>
            </a:r>
            <a:r>
              <a:rPr lang="en-US" altLang="zh-CN" sz="2800" b="1" baseline="-25000" dirty="0" err="1">
                <a:solidFill>
                  <a:srgbClr val="000099"/>
                </a:solidFill>
                <a:effectLst>
                  <a:outerShdw blurRad="38100" dist="38100" dir="2700000" algn="tl">
                    <a:srgbClr val="C0C0C0"/>
                  </a:outerShdw>
                </a:effectLst>
                <a:latin typeface="Times New Roman" pitchFamily="18" charset="0"/>
              </a:rPr>
              <a:t>t</a:t>
            </a:r>
            <a:r>
              <a:rPr lang="en-US" altLang="zh-CN" sz="2800" b="1" dirty="0">
                <a:solidFill>
                  <a:srgbClr val="000099"/>
                </a:solidFill>
                <a:effectLst>
                  <a:outerShdw blurRad="38100" dist="38100" dir="2700000" algn="tl">
                    <a:srgbClr val="C0C0C0"/>
                  </a:outerShdw>
                </a:effectLst>
                <a:latin typeface="Times New Roman" pitchFamily="18" charset="0"/>
              </a:rPr>
              <a:t>(t) + </a:t>
            </a:r>
            <a:r>
              <a:rPr lang="en-US" altLang="zh-CN" sz="2800" b="1" dirty="0" err="1">
                <a:solidFill>
                  <a:srgbClr val="000099"/>
                </a:solidFill>
                <a:effectLst>
                  <a:outerShdw blurRad="38100" dist="38100" dir="2700000" algn="tl">
                    <a:srgbClr val="C0C0C0"/>
                  </a:outerShdw>
                </a:effectLst>
                <a:latin typeface="Times New Roman" pitchFamily="18" charset="0"/>
              </a:rPr>
              <a:t>c</a:t>
            </a:r>
            <a:r>
              <a:rPr lang="en-US" altLang="zh-CN" sz="2800" b="1" baseline="-25000" dirty="0" err="1">
                <a:solidFill>
                  <a:srgbClr val="000099"/>
                </a:solidFill>
                <a:effectLst>
                  <a:outerShdw blurRad="38100" dist="38100" dir="2700000" algn="tl">
                    <a:srgbClr val="C0C0C0"/>
                  </a:outerShdw>
                </a:effectLst>
                <a:latin typeface="Times New Roman" pitchFamily="18" charset="0"/>
              </a:rPr>
              <a:t>ss</a:t>
            </a:r>
            <a:r>
              <a:rPr lang="en-US" altLang="zh-CN" sz="2800" b="1" dirty="0">
                <a:solidFill>
                  <a:srgbClr val="000099"/>
                </a:solidFill>
                <a:effectLst>
                  <a:outerShdw blurRad="38100" dist="38100" dir="2700000" algn="tl">
                    <a:srgbClr val="C0C0C0"/>
                  </a:outerShdw>
                </a:effectLst>
                <a:latin typeface="Times New Roman" pitchFamily="18" charset="0"/>
              </a:rPr>
              <a:t>(t) = </a:t>
            </a:r>
            <a:r>
              <a:rPr lang="zh-CN" altLang="en-US" sz="2800" b="1" dirty="0">
                <a:solidFill>
                  <a:srgbClr val="000099"/>
                </a:solidFill>
                <a:effectLst>
                  <a:outerShdw blurRad="38100" dist="38100" dir="2700000" algn="tl">
                    <a:srgbClr val="C0C0C0"/>
                  </a:outerShdw>
                </a:effectLst>
                <a:latin typeface="Times New Roman" pitchFamily="18" charset="0"/>
              </a:rPr>
              <a:t>暂态响应 </a:t>
            </a:r>
            <a:r>
              <a:rPr lang="en-US" altLang="zh-CN" sz="2800" b="1" dirty="0">
                <a:solidFill>
                  <a:srgbClr val="000099"/>
                </a:solidFill>
                <a:effectLst>
                  <a:outerShdw blurRad="38100" dist="38100" dir="2700000" algn="tl">
                    <a:srgbClr val="C0C0C0"/>
                  </a:outerShdw>
                </a:effectLst>
                <a:latin typeface="Times New Roman" pitchFamily="18" charset="0"/>
              </a:rPr>
              <a:t>+ </a:t>
            </a:r>
            <a:r>
              <a:rPr lang="zh-CN" altLang="en-US" sz="2800" b="1" dirty="0">
                <a:solidFill>
                  <a:srgbClr val="000099"/>
                </a:solidFill>
                <a:effectLst>
                  <a:outerShdw blurRad="38100" dist="38100" dir="2700000" algn="tl">
                    <a:srgbClr val="C0C0C0"/>
                  </a:outerShdw>
                </a:effectLst>
                <a:latin typeface="Times New Roman" pitchFamily="18" charset="0"/>
              </a:rPr>
              <a:t>稳态响应</a:t>
            </a:r>
          </a:p>
        </p:txBody>
      </p:sp>
      <p:sp>
        <p:nvSpPr>
          <p:cNvPr id="81929" name="Rectangle 9">
            <a:extLst>
              <a:ext uri="{FF2B5EF4-FFF2-40B4-BE49-F238E27FC236}">
                <a16:creationId xmlns:a16="http://schemas.microsoft.com/office/drawing/2014/main" id="{3DF14911-8A39-48EF-9CC3-CD379E58D820}"/>
              </a:ext>
            </a:extLst>
          </p:cNvPr>
          <p:cNvSpPr>
            <a:spLocks noChangeArrowheads="1"/>
          </p:cNvSpPr>
          <p:nvPr/>
        </p:nvSpPr>
        <p:spPr bwMode="auto">
          <a:xfrm>
            <a:off x="1211263" y="382589"/>
            <a:ext cx="6765925" cy="579437"/>
          </a:xfrm>
          <a:prstGeom prst="rect">
            <a:avLst/>
          </a:prstGeom>
          <a:gradFill rotWithShape="1">
            <a:gsLst>
              <a:gs pos="0">
                <a:schemeClr val="accent1"/>
              </a:gs>
              <a:gs pos="50000">
                <a:schemeClr val="bg1"/>
              </a:gs>
              <a:gs pos="100000">
                <a:schemeClr val="accent1"/>
              </a:gs>
            </a:gsLst>
            <a:lin ang="5400000" scaled="1"/>
          </a:gradFill>
          <a:ln>
            <a:noFill/>
          </a:ln>
          <a:effectLst/>
        </p:spPr>
        <p:txBody>
          <a:bodyPr>
            <a:spAutoFit/>
          </a:bodyPr>
          <a:lstStyle/>
          <a:p>
            <a:pPr eaLnBrk="1" hangingPunct="1">
              <a:defRPr/>
            </a:pPr>
            <a:r>
              <a:rPr lang="en-US" altLang="zh-CN" sz="3200" b="1" dirty="0">
                <a:solidFill>
                  <a:srgbClr val="FF0000"/>
                </a:solidFill>
                <a:effectLst>
                  <a:outerShdw blurRad="38100" dist="38100" dir="2700000" algn="tl">
                    <a:srgbClr val="000000"/>
                  </a:outerShdw>
                </a:effectLst>
                <a:latin typeface="黑体" pitchFamily="49" charset="-122"/>
                <a:ea typeface="黑体" pitchFamily="49" charset="-122"/>
              </a:rPr>
              <a:t>3.</a:t>
            </a:r>
            <a:r>
              <a:rPr lang="zh-CN" altLang="en-US" sz="3200" b="1" dirty="0">
                <a:solidFill>
                  <a:srgbClr val="FF0000"/>
                </a:solidFill>
                <a:effectLst>
                  <a:outerShdw blurRad="38100" dist="38100" dir="2700000" algn="tl">
                    <a:srgbClr val="000000"/>
                  </a:outerShdw>
                </a:effectLst>
                <a:latin typeface="黑体" pitchFamily="49" charset="-122"/>
                <a:ea typeface="黑体" pitchFamily="49" charset="-122"/>
              </a:rPr>
              <a:t>阶跃响应的时域性能指标</a:t>
            </a:r>
          </a:p>
        </p:txBody>
      </p:sp>
      <p:sp>
        <p:nvSpPr>
          <p:cNvPr id="81933" name="Freeform 13">
            <a:extLst>
              <a:ext uri="{FF2B5EF4-FFF2-40B4-BE49-F238E27FC236}">
                <a16:creationId xmlns:a16="http://schemas.microsoft.com/office/drawing/2014/main" id="{EC0C5166-E3A0-45BD-8D4E-696F9D57F0A5}"/>
              </a:ext>
            </a:extLst>
          </p:cNvPr>
          <p:cNvSpPr>
            <a:spLocks/>
          </p:cNvSpPr>
          <p:nvPr/>
        </p:nvSpPr>
        <p:spPr bwMode="auto">
          <a:xfrm>
            <a:off x="2349500" y="3402013"/>
            <a:ext cx="5588000" cy="2603500"/>
          </a:xfrm>
          <a:custGeom>
            <a:avLst/>
            <a:gdLst>
              <a:gd name="T0" fmla="*/ 0 w 3520"/>
              <a:gd name="T1" fmla="*/ 2147483646 h 1640"/>
              <a:gd name="T2" fmla="*/ 2147483646 w 3520"/>
              <a:gd name="T3" fmla="*/ 2147483646 h 1640"/>
              <a:gd name="T4" fmla="*/ 2147483646 w 3520"/>
              <a:gd name="T5" fmla="*/ 2147483646 h 1640"/>
              <a:gd name="T6" fmla="*/ 2147483646 w 3520"/>
              <a:gd name="T7" fmla="*/ 2147483646 h 1640"/>
              <a:gd name="T8" fmla="*/ 2147483646 w 3520"/>
              <a:gd name="T9" fmla="*/ 0 h 1640"/>
              <a:gd name="T10" fmla="*/ 2147483646 w 3520"/>
              <a:gd name="T11" fmla="*/ 2147483646 h 1640"/>
              <a:gd name="T12" fmla="*/ 2147483646 w 3520"/>
              <a:gd name="T13" fmla="*/ 2147483646 h 1640"/>
              <a:gd name="T14" fmla="*/ 2147483646 w 3520"/>
              <a:gd name="T15" fmla="*/ 2147483646 h 1640"/>
              <a:gd name="T16" fmla="*/ 2147483646 w 3520"/>
              <a:gd name="T17" fmla="*/ 2147483646 h 16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520" h="1640">
                <a:moveTo>
                  <a:pt x="0" y="1638"/>
                </a:moveTo>
                <a:cubicBezTo>
                  <a:pt x="63" y="1639"/>
                  <a:pt x="126" y="1640"/>
                  <a:pt x="192" y="1536"/>
                </a:cubicBezTo>
                <a:cubicBezTo>
                  <a:pt x="258" y="1432"/>
                  <a:pt x="327" y="1209"/>
                  <a:pt x="397" y="1011"/>
                </a:cubicBezTo>
                <a:cubicBezTo>
                  <a:pt x="467" y="813"/>
                  <a:pt x="533" y="514"/>
                  <a:pt x="614" y="346"/>
                </a:cubicBezTo>
                <a:cubicBezTo>
                  <a:pt x="695" y="178"/>
                  <a:pt x="757" y="0"/>
                  <a:pt x="883" y="0"/>
                </a:cubicBezTo>
                <a:cubicBezTo>
                  <a:pt x="1009" y="0"/>
                  <a:pt x="1216" y="263"/>
                  <a:pt x="1370" y="346"/>
                </a:cubicBezTo>
                <a:cubicBezTo>
                  <a:pt x="1524" y="429"/>
                  <a:pt x="1596" y="506"/>
                  <a:pt x="1805" y="499"/>
                </a:cubicBezTo>
                <a:cubicBezTo>
                  <a:pt x="2014" y="492"/>
                  <a:pt x="2338" y="324"/>
                  <a:pt x="2624" y="307"/>
                </a:cubicBezTo>
                <a:cubicBezTo>
                  <a:pt x="2910" y="290"/>
                  <a:pt x="3371" y="382"/>
                  <a:pt x="3520" y="397"/>
                </a:cubicBezTo>
              </a:path>
            </a:pathLst>
          </a:custGeom>
          <a:noFill/>
          <a:ln w="76200" cap="sq" cmpd="sng">
            <a:solidFill>
              <a:srgbClr val="9933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81934" name="Group 14">
            <a:extLst>
              <a:ext uri="{FF2B5EF4-FFF2-40B4-BE49-F238E27FC236}">
                <a16:creationId xmlns:a16="http://schemas.microsoft.com/office/drawing/2014/main" id="{D6CB8478-B1D3-4CCB-AB72-D6199FC15CE6}"/>
              </a:ext>
            </a:extLst>
          </p:cNvPr>
          <p:cNvGrpSpPr>
            <a:grpSpLocks/>
          </p:cNvGrpSpPr>
          <p:nvPr/>
        </p:nvGrpSpPr>
        <p:grpSpPr bwMode="auto">
          <a:xfrm>
            <a:off x="1649413" y="2836863"/>
            <a:ext cx="8510587" cy="3644900"/>
            <a:chOff x="77" y="949"/>
            <a:chExt cx="5361" cy="2296"/>
          </a:xfrm>
        </p:grpSpPr>
        <p:sp>
          <p:nvSpPr>
            <p:cNvPr id="33853" name="Line 15">
              <a:extLst>
                <a:ext uri="{FF2B5EF4-FFF2-40B4-BE49-F238E27FC236}">
                  <a16:creationId xmlns:a16="http://schemas.microsoft.com/office/drawing/2014/main" id="{8BB1747B-BE5A-4376-AA99-01DE4A5BE21D}"/>
                </a:ext>
              </a:extLst>
            </p:cNvPr>
            <p:cNvSpPr>
              <a:spLocks noChangeShapeType="1"/>
            </p:cNvSpPr>
            <p:nvPr/>
          </p:nvSpPr>
          <p:spPr bwMode="auto">
            <a:xfrm flipH="1" flipV="1">
              <a:off x="509" y="1048"/>
              <a:ext cx="0" cy="1907"/>
            </a:xfrm>
            <a:prstGeom prst="line">
              <a:avLst/>
            </a:prstGeom>
            <a:noFill/>
            <a:ln w="5715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54" name="Line 16">
              <a:extLst>
                <a:ext uri="{FF2B5EF4-FFF2-40B4-BE49-F238E27FC236}">
                  <a16:creationId xmlns:a16="http://schemas.microsoft.com/office/drawing/2014/main" id="{A065A7F7-5CE4-4B34-8402-5B43FD1FD577}"/>
                </a:ext>
              </a:extLst>
            </p:cNvPr>
            <p:cNvSpPr>
              <a:spLocks noChangeShapeType="1"/>
            </p:cNvSpPr>
            <p:nvPr/>
          </p:nvSpPr>
          <p:spPr bwMode="auto">
            <a:xfrm>
              <a:off x="517" y="2950"/>
              <a:ext cx="4690" cy="0"/>
            </a:xfrm>
            <a:prstGeom prst="line">
              <a:avLst/>
            </a:prstGeom>
            <a:noFill/>
            <a:ln w="5715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55" name="Rectangle 17">
              <a:extLst>
                <a:ext uri="{FF2B5EF4-FFF2-40B4-BE49-F238E27FC236}">
                  <a16:creationId xmlns:a16="http://schemas.microsoft.com/office/drawing/2014/main" id="{0E5A6004-3664-4BDE-AAE5-4F1838A24BED}"/>
                </a:ext>
              </a:extLst>
            </p:cNvPr>
            <p:cNvSpPr>
              <a:spLocks noChangeArrowheads="1"/>
            </p:cNvSpPr>
            <p:nvPr/>
          </p:nvSpPr>
          <p:spPr bwMode="auto">
            <a:xfrm>
              <a:off x="77" y="949"/>
              <a:ext cx="4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i="1">
                  <a:latin typeface="Times New Roman" panose="02020603050405020304" pitchFamily="18" charset="0"/>
                </a:rPr>
                <a:t>c</a:t>
              </a:r>
              <a:r>
                <a:rPr lang="en-US" altLang="zh-CN" sz="2400">
                  <a:latin typeface="Times New Roman" panose="02020603050405020304" pitchFamily="18" charset="0"/>
                </a:rPr>
                <a:t>(</a:t>
              </a:r>
              <a:r>
                <a:rPr lang="en-US" altLang="zh-CN" sz="2400" i="1">
                  <a:latin typeface="Times New Roman" panose="02020603050405020304" pitchFamily="18" charset="0"/>
                </a:rPr>
                <a:t>t</a:t>
              </a:r>
              <a:r>
                <a:rPr lang="en-US" altLang="zh-CN" sz="2400">
                  <a:latin typeface="Times New Roman" panose="02020603050405020304" pitchFamily="18" charset="0"/>
                </a:rPr>
                <a:t>)</a:t>
              </a:r>
              <a:endParaRPr kumimoji="0" lang="en-US" altLang="zh-CN" sz="2800" i="1">
                <a:latin typeface="Times New Roman" panose="02020603050405020304" pitchFamily="18" charset="0"/>
                <a:sym typeface="Symbol" panose="05050102010706020507" pitchFamily="18" charset="2"/>
              </a:endParaRPr>
            </a:p>
          </p:txBody>
        </p:sp>
        <p:sp>
          <p:nvSpPr>
            <p:cNvPr id="33856" name="Rectangle 18">
              <a:extLst>
                <a:ext uri="{FF2B5EF4-FFF2-40B4-BE49-F238E27FC236}">
                  <a16:creationId xmlns:a16="http://schemas.microsoft.com/office/drawing/2014/main" id="{26C30A9C-F52A-4A1E-BA98-B1C6E385B71C}"/>
                </a:ext>
              </a:extLst>
            </p:cNvPr>
            <p:cNvSpPr>
              <a:spLocks noChangeArrowheads="1"/>
            </p:cNvSpPr>
            <p:nvPr/>
          </p:nvSpPr>
          <p:spPr bwMode="auto">
            <a:xfrm>
              <a:off x="5221" y="2778"/>
              <a:ext cx="2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i="1">
                  <a:latin typeface="Times New Roman" panose="02020603050405020304" pitchFamily="18" charset="0"/>
                </a:rPr>
                <a:t> </a:t>
              </a:r>
              <a:r>
                <a:rPr lang="en-US" altLang="zh-CN" sz="2400" i="1">
                  <a:latin typeface="Times New Roman" panose="02020603050405020304" pitchFamily="18" charset="0"/>
                </a:rPr>
                <a:t>t</a:t>
              </a:r>
            </a:p>
          </p:txBody>
        </p:sp>
        <p:sp>
          <p:nvSpPr>
            <p:cNvPr id="33857" name="Rectangle 19">
              <a:extLst>
                <a:ext uri="{FF2B5EF4-FFF2-40B4-BE49-F238E27FC236}">
                  <a16:creationId xmlns:a16="http://schemas.microsoft.com/office/drawing/2014/main" id="{8ECB0D55-ABB3-4EC4-B6A6-19395EEA60FA}"/>
                </a:ext>
              </a:extLst>
            </p:cNvPr>
            <p:cNvSpPr>
              <a:spLocks noChangeArrowheads="1"/>
            </p:cNvSpPr>
            <p:nvPr/>
          </p:nvSpPr>
          <p:spPr bwMode="auto">
            <a:xfrm>
              <a:off x="315" y="2957"/>
              <a:ext cx="2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a:latin typeface="Times New Roman" panose="02020603050405020304" pitchFamily="18" charset="0"/>
                </a:rPr>
                <a:t> </a:t>
              </a:r>
              <a:r>
                <a:rPr lang="en-US" altLang="zh-CN" sz="2400">
                  <a:latin typeface="Times New Roman" panose="02020603050405020304" pitchFamily="18" charset="0"/>
                </a:rPr>
                <a:t>0</a:t>
              </a:r>
            </a:p>
          </p:txBody>
        </p:sp>
      </p:grpSp>
      <p:sp>
        <p:nvSpPr>
          <p:cNvPr id="81940" name="Line 20">
            <a:extLst>
              <a:ext uri="{FF2B5EF4-FFF2-40B4-BE49-F238E27FC236}">
                <a16:creationId xmlns:a16="http://schemas.microsoft.com/office/drawing/2014/main" id="{D4FC37E6-D057-438C-802C-AB3A6E85D248}"/>
              </a:ext>
            </a:extLst>
          </p:cNvPr>
          <p:cNvSpPr>
            <a:spLocks noChangeShapeType="1"/>
          </p:cNvSpPr>
          <p:nvPr/>
        </p:nvSpPr>
        <p:spPr bwMode="auto">
          <a:xfrm>
            <a:off x="2324100" y="3990975"/>
            <a:ext cx="6726238" cy="0"/>
          </a:xfrm>
          <a:prstGeom prst="line">
            <a:avLst/>
          </a:prstGeom>
          <a:noFill/>
          <a:ln w="38100" cap="sq">
            <a:solidFill>
              <a:srgbClr val="0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42" name="Line 22">
            <a:extLst>
              <a:ext uri="{FF2B5EF4-FFF2-40B4-BE49-F238E27FC236}">
                <a16:creationId xmlns:a16="http://schemas.microsoft.com/office/drawing/2014/main" id="{EDB73DD7-96CA-4A4B-B66A-1D2B8DD3C2B2}"/>
              </a:ext>
            </a:extLst>
          </p:cNvPr>
          <p:cNvSpPr>
            <a:spLocks noChangeShapeType="1"/>
          </p:cNvSpPr>
          <p:nvPr/>
        </p:nvSpPr>
        <p:spPr bwMode="auto">
          <a:xfrm>
            <a:off x="3325813" y="3948113"/>
            <a:ext cx="0" cy="2071687"/>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43" name="Line 23">
            <a:extLst>
              <a:ext uri="{FF2B5EF4-FFF2-40B4-BE49-F238E27FC236}">
                <a16:creationId xmlns:a16="http://schemas.microsoft.com/office/drawing/2014/main" id="{432F657D-6A3C-4E95-AB32-41250293FD74}"/>
              </a:ext>
            </a:extLst>
          </p:cNvPr>
          <p:cNvSpPr>
            <a:spLocks noChangeShapeType="1"/>
          </p:cNvSpPr>
          <p:nvPr/>
        </p:nvSpPr>
        <p:spPr bwMode="auto">
          <a:xfrm>
            <a:off x="3771900" y="3392488"/>
            <a:ext cx="0" cy="2662237"/>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44" name="Line 24">
            <a:extLst>
              <a:ext uri="{FF2B5EF4-FFF2-40B4-BE49-F238E27FC236}">
                <a16:creationId xmlns:a16="http://schemas.microsoft.com/office/drawing/2014/main" id="{56B85956-429F-4112-AA0D-909DA654F252}"/>
              </a:ext>
            </a:extLst>
          </p:cNvPr>
          <p:cNvSpPr>
            <a:spLocks noChangeShapeType="1"/>
          </p:cNvSpPr>
          <p:nvPr/>
        </p:nvSpPr>
        <p:spPr bwMode="auto">
          <a:xfrm>
            <a:off x="5681663" y="3562350"/>
            <a:ext cx="0" cy="2478088"/>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46" name="Rectangle 26">
            <a:extLst>
              <a:ext uri="{FF2B5EF4-FFF2-40B4-BE49-F238E27FC236}">
                <a16:creationId xmlns:a16="http://schemas.microsoft.com/office/drawing/2014/main" id="{C9516BE2-0C9D-4408-A9A1-DCBDB406CDFF}"/>
              </a:ext>
            </a:extLst>
          </p:cNvPr>
          <p:cNvSpPr>
            <a:spLocks noChangeArrowheads="1"/>
          </p:cNvSpPr>
          <p:nvPr/>
        </p:nvSpPr>
        <p:spPr bwMode="auto">
          <a:xfrm>
            <a:off x="1822450" y="3733800"/>
            <a:ext cx="687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a:latin typeface="Times New Roman" panose="02020603050405020304" pitchFamily="18" charset="0"/>
              </a:rPr>
              <a:t>1</a:t>
            </a:r>
            <a:endParaRPr kumimoji="0" lang="en-US" altLang="zh-CN" sz="2800">
              <a:latin typeface="Times New Roman" panose="02020603050405020304" pitchFamily="18" charset="0"/>
              <a:sym typeface="Symbol" panose="05050102010706020507" pitchFamily="18" charset="2"/>
            </a:endParaRPr>
          </a:p>
        </p:txBody>
      </p:sp>
      <p:sp>
        <p:nvSpPr>
          <p:cNvPr id="81948" name="Line 28">
            <a:extLst>
              <a:ext uri="{FF2B5EF4-FFF2-40B4-BE49-F238E27FC236}">
                <a16:creationId xmlns:a16="http://schemas.microsoft.com/office/drawing/2014/main" id="{F1B657B1-80E2-4958-91AB-FAE059821277}"/>
              </a:ext>
            </a:extLst>
          </p:cNvPr>
          <p:cNvSpPr>
            <a:spLocks noChangeShapeType="1"/>
          </p:cNvSpPr>
          <p:nvPr/>
        </p:nvSpPr>
        <p:spPr bwMode="auto">
          <a:xfrm>
            <a:off x="5702300" y="4130675"/>
            <a:ext cx="3840163" cy="0"/>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49" name="Line 29">
            <a:extLst>
              <a:ext uri="{FF2B5EF4-FFF2-40B4-BE49-F238E27FC236}">
                <a16:creationId xmlns:a16="http://schemas.microsoft.com/office/drawing/2014/main" id="{A92C4C42-6F9B-4E3A-ABE7-6C7F20A02B67}"/>
              </a:ext>
            </a:extLst>
          </p:cNvPr>
          <p:cNvSpPr>
            <a:spLocks noChangeShapeType="1"/>
          </p:cNvSpPr>
          <p:nvPr/>
        </p:nvSpPr>
        <p:spPr bwMode="auto">
          <a:xfrm>
            <a:off x="8223250" y="3319463"/>
            <a:ext cx="0" cy="488950"/>
          </a:xfrm>
          <a:prstGeom prst="line">
            <a:avLst/>
          </a:prstGeom>
          <a:noFill/>
          <a:ln w="381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50" name="Line 30">
            <a:extLst>
              <a:ext uri="{FF2B5EF4-FFF2-40B4-BE49-F238E27FC236}">
                <a16:creationId xmlns:a16="http://schemas.microsoft.com/office/drawing/2014/main" id="{B7F20A08-60AB-4C40-A065-A04DEBA0DE56}"/>
              </a:ext>
            </a:extLst>
          </p:cNvPr>
          <p:cNvSpPr>
            <a:spLocks noChangeShapeType="1"/>
          </p:cNvSpPr>
          <p:nvPr/>
        </p:nvSpPr>
        <p:spPr bwMode="auto">
          <a:xfrm>
            <a:off x="8020050" y="3522663"/>
            <a:ext cx="0" cy="468312"/>
          </a:xfrm>
          <a:prstGeom prst="line">
            <a:avLst/>
          </a:prstGeom>
          <a:noFill/>
          <a:ln w="381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51" name="Line 31">
            <a:extLst>
              <a:ext uri="{FF2B5EF4-FFF2-40B4-BE49-F238E27FC236}">
                <a16:creationId xmlns:a16="http://schemas.microsoft.com/office/drawing/2014/main" id="{EA79905A-B3D4-4715-B7B2-3925FB84776D}"/>
              </a:ext>
            </a:extLst>
          </p:cNvPr>
          <p:cNvSpPr>
            <a:spLocks noChangeShapeType="1"/>
          </p:cNvSpPr>
          <p:nvPr/>
        </p:nvSpPr>
        <p:spPr bwMode="auto">
          <a:xfrm flipV="1">
            <a:off x="8018463" y="4092575"/>
            <a:ext cx="0" cy="528638"/>
          </a:xfrm>
          <a:prstGeom prst="line">
            <a:avLst/>
          </a:prstGeom>
          <a:noFill/>
          <a:ln w="381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52" name="Line 32">
            <a:extLst>
              <a:ext uri="{FF2B5EF4-FFF2-40B4-BE49-F238E27FC236}">
                <a16:creationId xmlns:a16="http://schemas.microsoft.com/office/drawing/2014/main" id="{8FF949A9-BE95-4DDF-94EF-964CC891B977}"/>
              </a:ext>
            </a:extLst>
          </p:cNvPr>
          <p:cNvSpPr>
            <a:spLocks noChangeShapeType="1"/>
          </p:cNvSpPr>
          <p:nvPr/>
        </p:nvSpPr>
        <p:spPr bwMode="auto">
          <a:xfrm flipV="1">
            <a:off x="8242300" y="3949700"/>
            <a:ext cx="0" cy="468313"/>
          </a:xfrm>
          <a:prstGeom prst="line">
            <a:avLst/>
          </a:prstGeom>
          <a:noFill/>
          <a:ln w="381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53" name="Line 33">
            <a:extLst>
              <a:ext uri="{FF2B5EF4-FFF2-40B4-BE49-F238E27FC236}">
                <a16:creationId xmlns:a16="http://schemas.microsoft.com/office/drawing/2014/main" id="{A228CEDF-8DFA-4B89-9A4A-1EBCFB7822BA}"/>
              </a:ext>
            </a:extLst>
          </p:cNvPr>
          <p:cNvSpPr>
            <a:spLocks noChangeShapeType="1"/>
          </p:cNvSpPr>
          <p:nvPr/>
        </p:nvSpPr>
        <p:spPr bwMode="auto">
          <a:xfrm flipH="1">
            <a:off x="2695575" y="3381375"/>
            <a:ext cx="1035050" cy="0"/>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54" name="Line 34">
            <a:extLst>
              <a:ext uri="{FF2B5EF4-FFF2-40B4-BE49-F238E27FC236}">
                <a16:creationId xmlns:a16="http://schemas.microsoft.com/office/drawing/2014/main" id="{C77A5CE7-B85A-4243-B7B0-B40A440A9B8A}"/>
              </a:ext>
            </a:extLst>
          </p:cNvPr>
          <p:cNvSpPr>
            <a:spLocks noChangeShapeType="1"/>
          </p:cNvSpPr>
          <p:nvPr/>
        </p:nvSpPr>
        <p:spPr bwMode="auto">
          <a:xfrm>
            <a:off x="3090863" y="3336925"/>
            <a:ext cx="0" cy="633413"/>
          </a:xfrm>
          <a:prstGeom prst="line">
            <a:avLst/>
          </a:prstGeom>
          <a:noFill/>
          <a:ln w="38100" cap="sq">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55" name="Line 35">
            <a:extLst>
              <a:ext uri="{FF2B5EF4-FFF2-40B4-BE49-F238E27FC236}">
                <a16:creationId xmlns:a16="http://schemas.microsoft.com/office/drawing/2014/main" id="{63C1833E-053E-4E19-B2B8-75F2D19105F1}"/>
              </a:ext>
            </a:extLst>
          </p:cNvPr>
          <p:cNvSpPr>
            <a:spLocks noChangeShapeType="1"/>
          </p:cNvSpPr>
          <p:nvPr/>
        </p:nvSpPr>
        <p:spPr bwMode="auto">
          <a:xfrm>
            <a:off x="5702300" y="3848100"/>
            <a:ext cx="3840163" cy="0"/>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81956" name="Group 36">
            <a:extLst>
              <a:ext uri="{FF2B5EF4-FFF2-40B4-BE49-F238E27FC236}">
                <a16:creationId xmlns:a16="http://schemas.microsoft.com/office/drawing/2014/main" id="{5B295535-0772-426A-A778-3BA1940DA84B}"/>
              </a:ext>
            </a:extLst>
          </p:cNvPr>
          <p:cNvGrpSpPr>
            <a:grpSpLocks/>
          </p:cNvGrpSpPr>
          <p:nvPr/>
        </p:nvGrpSpPr>
        <p:grpSpPr bwMode="auto">
          <a:xfrm>
            <a:off x="5672138" y="3576638"/>
            <a:ext cx="3521075" cy="222250"/>
            <a:chOff x="3028" y="737"/>
            <a:chExt cx="2218" cy="140"/>
          </a:xfrm>
        </p:grpSpPr>
        <p:sp>
          <p:nvSpPr>
            <p:cNvPr id="33839" name="Line 37">
              <a:extLst>
                <a:ext uri="{FF2B5EF4-FFF2-40B4-BE49-F238E27FC236}">
                  <a16:creationId xmlns:a16="http://schemas.microsoft.com/office/drawing/2014/main" id="{E01CB0E3-2C32-42ED-8335-014B68ADD7EC}"/>
                </a:ext>
              </a:extLst>
            </p:cNvPr>
            <p:cNvSpPr>
              <a:spLocks noChangeShapeType="1"/>
            </p:cNvSpPr>
            <p:nvPr/>
          </p:nvSpPr>
          <p:spPr bwMode="auto">
            <a:xfrm flipH="1">
              <a:off x="3360" y="743"/>
              <a:ext cx="145" cy="134"/>
            </a:xfrm>
            <a:prstGeom prst="line">
              <a:avLst/>
            </a:prstGeom>
            <a:noFill/>
            <a:ln w="38100" cap="sq">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40" name="Line 38">
              <a:extLst>
                <a:ext uri="{FF2B5EF4-FFF2-40B4-BE49-F238E27FC236}">
                  <a16:creationId xmlns:a16="http://schemas.microsoft.com/office/drawing/2014/main" id="{896DADB7-42BF-44AE-BCA4-C3FA5466A237}"/>
                </a:ext>
              </a:extLst>
            </p:cNvPr>
            <p:cNvSpPr>
              <a:spLocks noChangeShapeType="1"/>
            </p:cNvSpPr>
            <p:nvPr/>
          </p:nvSpPr>
          <p:spPr bwMode="auto">
            <a:xfrm flipH="1">
              <a:off x="3680" y="743"/>
              <a:ext cx="145" cy="134"/>
            </a:xfrm>
            <a:prstGeom prst="line">
              <a:avLst/>
            </a:prstGeom>
            <a:noFill/>
            <a:ln w="38100" cap="sq">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41" name="Line 39">
              <a:extLst>
                <a:ext uri="{FF2B5EF4-FFF2-40B4-BE49-F238E27FC236}">
                  <a16:creationId xmlns:a16="http://schemas.microsoft.com/office/drawing/2014/main" id="{64867BEF-E821-4921-8B1E-414FDE547329}"/>
                </a:ext>
              </a:extLst>
            </p:cNvPr>
            <p:cNvSpPr>
              <a:spLocks noChangeShapeType="1"/>
            </p:cNvSpPr>
            <p:nvPr/>
          </p:nvSpPr>
          <p:spPr bwMode="auto">
            <a:xfrm flipH="1">
              <a:off x="3840" y="737"/>
              <a:ext cx="145" cy="134"/>
            </a:xfrm>
            <a:prstGeom prst="line">
              <a:avLst/>
            </a:prstGeom>
            <a:noFill/>
            <a:ln w="38100" cap="sq">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42" name="Line 40">
              <a:extLst>
                <a:ext uri="{FF2B5EF4-FFF2-40B4-BE49-F238E27FC236}">
                  <a16:creationId xmlns:a16="http://schemas.microsoft.com/office/drawing/2014/main" id="{54A89A3F-1B16-41DC-8A64-B5D750F4EB85}"/>
                </a:ext>
              </a:extLst>
            </p:cNvPr>
            <p:cNvSpPr>
              <a:spLocks noChangeShapeType="1"/>
            </p:cNvSpPr>
            <p:nvPr/>
          </p:nvSpPr>
          <p:spPr bwMode="auto">
            <a:xfrm flipH="1">
              <a:off x="3514" y="737"/>
              <a:ext cx="145" cy="134"/>
            </a:xfrm>
            <a:prstGeom prst="line">
              <a:avLst/>
            </a:prstGeom>
            <a:noFill/>
            <a:ln w="38100" cap="sq">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43" name="Line 41">
              <a:extLst>
                <a:ext uri="{FF2B5EF4-FFF2-40B4-BE49-F238E27FC236}">
                  <a16:creationId xmlns:a16="http://schemas.microsoft.com/office/drawing/2014/main" id="{28D9B30E-DDFD-4886-BD5A-964EDA527A10}"/>
                </a:ext>
              </a:extLst>
            </p:cNvPr>
            <p:cNvSpPr>
              <a:spLocks noChangeShapeType="1"/>
            </p:cNvSpPr>
            <p:nvPr/>
          </p:nvSpPr>
          <p:spPr bwMode="auto">
            <a:xfrm flipH="1">
              <a:off x="3188" y="737"/>
              <a:ext cx="145" cy="134"/>
            </a:xfrm>
            <a:prstGeom prst="line">
              <a:avLst/>
            </a:prstGeom>
            <a:noFill/>
            <a:ln w="38100" cap="sq">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44" name="Line 42">
              <a:extLst>
                <a:ext uri="{FF2B5EF4-FFF2-40B4-BE49-F238E27FC236}">
                  <a16:creationId xmlns:a16="http://schemas.microsoft.com/office/drawing/2014/main" id="{8A86627A-D578-47E1-A3B4-07BC3CBBB69F}"/>
                </a:ext>
              </a:extLst>
            </p:cNvPr>
            <p:cNvSpPr>
              <a:spLocks noChangeShapeType="1"/>
            </p:cNvSpPr>
            <p:nvPr/>
          </p:nvSpPr>
          <p:spPr bwMode="auto">
            <a:xfrm flipH="1">
              <a:off x="3028" y="743"/>
              <a:ext cx="145" cy="134"/>
            </a:xfrm>
            <a:prstGeom prst="line">
              <a:avLst/>
            </a:prstGeom>
            <a:noFill/>
            <a:ln w="38100" cap="sq">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45" name="Line 43">
              <a:extLst>
                <a:ext uri="{FF2B5EF4-FFF2-40B4-BE49-F238E27FC236}">
                  <a16:creationId xmlns:a16="http://schemas.microsoft.com/office/drawing/2014/main" id="{872701B9-C172-410F-A593-4050F0D3371D}"/>
                </a:ext>
              </a:extLst>
            </p:cNvPr>
            <p:cNvSpPr>
              <a:spLocks noChangeShapeType="1"/>
            </p:cNvSpPr>
            <p:nvPr/>
          </p:nvSpPr>
          <p:spPr bwMode="auto">
            <a:xfrm flipH="1">
              <a:off x="3981" y="743"/>
              <a:ext cx="145" cy="134"/>
            </a:xfrm>
            <a:prstGeom prst="line">
              <a:avLst/>
            </a:prstGeom>
            <a:noFill/>
            <a:ln w="38100" cap="sq">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46" name="Line 44">
              <a:extLst>
                <a:ext uri="{FF2B5EF4-FFF2-40B4-BE49-F238E27FC236}">
                  <a16:creationId xmlns:a16="http://schemas.microsoft.com/office/drawing/2014/main" id="{CAA8724A-20A0-420F-B5B8-B9A654D97360}"/>
                </a:ext>
              </a:extLst>
            </p:cNvPr>
            <p:cNvSpPr>
              <a:spLocks noChangeShapeType="1"/>
            </p:cNvSpPr>
            <p:nvPr/>
          </p:nvSpPr>
          <p:spPr bwMode="auto">
            <a:xfrm flipH="1">
              <a:off x="4480" y="743"/>
              <a:ext cx="145" cy="134"/>
            </a:xfrm>
            <a:prstGeom prst="line">
              <a:avLst/>
            </a:prstGeom>
            <a:noFill/>
            <a:ln w="38100" cap="sq">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47" name="Line 45">
              <a:extLst>
                <a:ext uri="{FF2B5EF4-FFF2-40B4-BE49-F238E27FC236}">
                  <a16:creationId xmlns:a16="http://schemas.microsoft.com/office/drawing/2014/main" id="{41D1E755-B6DC-4BC3-B09F-5D8F84AFB846}"/>
                </a:ext>
              </a:extLst>
            </p:cNvPr>
            <p:cNvSpPr>
              <a:spLocks noChangeShapeType="1"/>
            </p:cNvSpPr>
            <p:nvPr/>
          </p:nvSpPr>
          <p:spPr bwMode="auto">
            <a:xfrm flipH="1">
              <a:off x="4800" y="743"/>
              <a:ext cx="145" cy="134"/>
            </a:xfrm>
            <a:prstGeom prst="line">
              <a:avLst/>
            </a:prstGeom>
            <a:noFill/>
            <a:ln w="38100" cap="sq">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48" name="Line 46">
              <a:extLst>
                <a:ext uri="{FF2B5EF4-FFF2-40B4-BE49-F238E27FC236}">
                  <a16:creationId xmlns:a16="http://schemas.microsoft.com/office/drawing/2014/main" id="{DBF6BD05-214A-40BB-8933-9744147E9E24}"/>
                </a:ext>
              </a:extLst>
            </p:cNvPr>
            <p:cNvSpPr>
              <a:spLocks noChangeShapeType="1"/>
            </p:cNvSpPr>
            <p:nvPr/>
          </p:nvSpPr>
          <p:spPr bwMode="auto">
            <a:xfrm flipH="1">
              <a:off x="4960" y="737"/>
              <a:ext cx="145" cy="134"/>
            </a:xfrm>
            <a:prstGeom prst="line">
              <a:avLst/>
            </a:prstGeom>
            <a:noFill/>
            <a:ln w="38100" cap="sq">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49" name="Line 47">
              <a:extLst>
                <a:ext uri="{FF2B5EF4-FFF2-40B4-BE49-F238E27FC236}">
                  <a16:creationId xmlns:a16="http://schemas.microsoft.com/office/drawing/2014/main" id="{D98DDBF0-3C65-42D8-875A-005CFEF07909}"/>
                </a:ext>
              </a:extLst>
            </p:cNvPr>
            <p:cNvSpPr>
              <a:spLocks noChangeShapeType="1"/>
            </p:cNvSpPr>
            <p:nvPr/>
          </p:nvSpPr>
          <p:spPr bwMode="auto">
            <a:xfrm flipH="1">
              <a:off x="4634" y="737"/>
              <a:ext cx="145" cy="134"/>
            </a:xfrm>
            <a:prstGeom prst="line">
              <a:avLst/>
            </a:prstGeom>
            <a:noFill/>
            <a:ln w="38100" cap="sq">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50" name="Line 48">
              <a:extLst>
                <a:ext uri="{FF2B5EF4-FFF2-40B4-BE49-F238E27FC236}">
                  <a16:creationId xmlns:a16="http://schemas.microsoft.com/office/drawing/2014/main" id="{B8BA56BC-9BCA-405D-AAA9-0045B7A3E543}"/>
                </a:ext>
              </a:extLst>
            </p:cNvPr>
            <p:cNvSpPr>
              <a:spLocks noChangeShapeType="1"/>
            </p:cNvSpPr>
            <p:nvPr/>
          </p:nvSpPr>
          <p:spPr bwMode="auto">
            <a:xfrm flipH="1">
              <a:off x="4308" y="737"/>
              <a:ext cx="145" cy="134"/>
            </a:xfrm>
            <a:prstGeom prst="line">
              <a:avLst/>
            </a:prstGeom>
            <a:noFill/>
            <a:ln w="38100" cap="sq">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51" name="Line 49">
              <a:extLst>
                <a:ext uri="{FF2B5EF4-FFF2-40B4-BE49-F238E27FC236}">
                  <a16:creationId xmlns:a16="http://schemas.microsoft.com/office/drawing/2014/main" id="{62E429B4-E535-4F9D-9FA8-DF6B9EAC6177}"/>
                </a:ext>
              </a:extLst>
            </p:cNvPr>
            <p:cNvSpPr>
              <a:spLocks noChangeShapeType="1"/>
            </p:cNvSpPr>
            <p:nvPr/>
          </p:nvSpPr>
          <p:spPr bwMode="auto">
            <a:xfrm flipH="1">
              <a:off x="4148" y="743"/>
              <a:ext cx="145" cy="134"/>
            </a:xfrm>
            <a:prstGeom prst="line">
              <a:avLst/>
            </a:prstGeom>
            <a:noFill/>
            <a:ln w="38100" cap="sq">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52" name="Line 50">
              <a:extLst>
                <a:ext uri="{FF2B5EF4-FFF2-40B4-BE49-F238E27FC236}">
                  <a16:creationId xmlns:a16="http://schemas.microsoft.com/office/drawing/2014/main" id="{08DF5F22-547F-4A41-B33A-172621A10257}"/>
                </a:ext>
              </a:extLst>
            </p:cNvPr>
            <p:cNvSpPr>
              <a:spLocks noChangeShapeType="1"/>
            </p:cNvSpPr>
            <p:nvPr/>
          </p:nvSpPr>
          <p:spPr bwMode="auto">
            <a:xfrm flipH="1">
              <a:off x="5101" y="743"/>
              <a:ext cx="145" cy="134"/>
            </a:xfrm>
            <a:prstGeom prst="line">
              <a:avLst/>
            </a:prstGeom>
            <a:noFill/>
            <a:ln w="38100" cap="sq">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1971" name="Group 51">
            <a:extLst>
              <a:ext uri="{FF2B5EF4-FFF2-40B4-BE49-F238E27FC236}">
                <a16:creationId xmlns:a16="http://schemas.microsoft.com/office/drawing/2014/main" id="{9DAE90D3-1751-4B04-BEF3-0E4AAAA01BDC}"/>
              </a:ext>
            </a:extLst>
          </p:cNvPr>
          <p:cNvGrpSpPr>
            <a:grpSpLocks/>
          </p:cNvGrpSpPr>
          <p:nvPr/>
        </p:nvGrpSpPr>
        <p:grpSpPr bwMode="auto">
          <a:xfrm>
            <a:off x="5692775" y="4168775"/>
            <a:ext cx="3521075" cy="222250"/>
            <a:chOff x="3028" y="737"/>
            <a:chExt cx="2218" cy="140"/>
          </a:xfrm>
        </p:grpSpPr>
        <p:sp>
          <p:nvSpPr>
            <p:cNvPr id="33825" name="Line 52">
              <a:extLst>
                <a:ext uri="{FF2B5EF4-FFF2-40B4-BE49-F238E27FC236}">
                  <a16:creationId xmlns:a16="http://schemas.microsoft.com/office/drawing/2014/main" id="{1D5287F2-4201-45B1-9546-D29FC831E607}"/>
                </a:ext>
              </a:extLst>
            </p:cNvPr>
            <p:cNvSpPr>
              <a:spLocks noChangeShapeType="1"/>
            </p:cNvSpPr>
            <p:nvPr/>
          </p:nvSpPr>
          <p:spPr bwMode="auto">
            <a:xfrm flipH="1">
              <a:off x="3360" y="743"/>
              <a:ext cx="145" cy="134"/>
            </a:xfrm>
            <a:prstGeom prst="line">
              <a:avLst/>
            </a:prstGeom>
            <a:noFill/>
            <a:ln w="38100" cap="sq">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26" name="Line 53">
              <a:extLst>
                <a:ext uri="{FF2B5EF4-FFF2-40B4-BE49-F238E27FC236}">
                  <a16:creationId xmlns:a16="http://schemas.microsoft.com/office/drawing/2014/main" id="{0A329DC3-5DA2-445E-814E-4086DE6EB240}"/>
                </a:ext>
              </a:extLst>
            </p:cNvPr>
            <p:cNvSpPr>
              <a:spLocks noChangeShapeType="1"/>
            </p:cNvSpPr>
            <p:nvPr/>
          </p:nvSpPr>
          <p:spPr bwMode="auto">
            <a:xfrm flipH="1">
              <a:off x="3680" y="743"/>
              <a:ext cx="145" cy="134"/>
            </a:xfrm>
            <a:prstGeom prst="line">
              <a:avLst/>
            </a:prstGeom>
            <a:noFill/>
            <a:ln w="38100" cap="sq">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27" name="Line 54">
              <a:extLst>
                <a:ext uri="{FF2B5EF4-FFF2-40B4-BE49-F238E27FC236}">
                  <a16:creationId xmlns:a16="http://schemas.microsoft.com/office/drawing/2014/main" id="{684C159D-BED4-4560-A7EF-6BEBA8386191}"/>
                </a:ext>
              </a:extLst>
            </p:cNvPr>
            <p:cNvSpPr>
              <a:spLocks noChangeShapeType="1"/>
            </p:cNvSpPr>
            <p:nvPr/>
          </p:nvSpPr>
          <p:spPr bwMode="auto">
            <a:xfrm flipH="1">
              <a:off x="3840" y="737"/>
              <a:ext cx="145" cy="134"/>
            </a:xfrm>
            <a:prstGeom prst="line">
              <a:avLst/>
            </a:prstGeom>
            <a:noFill/>
            <a:ln w="38100" cap="sq">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28" name="Line 55">
              <a:extLst>
                <a:ext uri="{FF2B5EF4-FFF2-40B4-BE49-F238E27FC236}">
                  <a16:creationId xmlns:a16="http://schemas.microsoft.com/office/drawing/2014/main" id="{6CF2BDEF-F986-44E5-95BC-6F4750D4D3BE}"/>
                </a:ext>
              </a:extLst>
            </p:cNvPr>
            <p:cNvSpPr>
              <a:spLocks noChangeShapeType="1"/>
            </p:cNvSpPr>
            <p:nvPr/>
          </p:nvSpPr>
          <p:spPr bwMode="auto">
            <a:xfrm flipH="1">
              <a:off x="3514" y="737"/>
              <a:ext cx="145" cy="134"/>
            </a:xfrm>
            <a:prstGeom prst="line">
              <a:avLst/>
            </a:prstGeom>
            <a:noFill/>
            <a:ln w="38100" cap="sq">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29" name="Line 56">
              <a:extLst>
                <a:ext uri="{FF2B5EF4-FFF2-40B4-BE49-F238E27FC236}">
                  <a16:creationId xmlns:a16="http://schemas.microsoft.com/office/drawing/2014/main" id="{445736DA-A57F-42C3-B4D2-B33F7BE30861}"/>
                </a:ext>
              </a:extLst>
            </p:cNvPr>
            <p:cNvSpPr>
              <a:spLocks noChangeShapeType="1"/>
            </p:cNvSpPr>
            <p:nvPr/>
          </p:nvSpPr>
          <p:spPr bwMode="auto">
            <a:xfrm flipH="1">
              <a:off x="3188" y="737"/>
              <a:ext cx="145" cy="134"/>
            </a:xfrm>
            <a:prstGeom prst="line">
              <a:avLst/>
            </a:prstGeom>
            <a:noFill/>
            <a:ln w="38100" cap="sq">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30" name="Line 57">
              <a:extLst>
                <a:ext uri="{FF2B5EF4-FFF2-40B4-BE49-F238E27FC236}">
                  <a16:creationId xmlns:a16="http://schemas.microsoft.com/office/drawing/2014/main" id="{5E247EC8-DC5F-4F5E-8CB8-FADB7993EBAC}"/>
                </a:ext>
              </a:extLst>
            </p:cNvPr>
            <p:cNvSpPr>
              <a:spLocks noChangeShapeType="1"/>
            </p:cNvSpPr>
            <p:nvPr/>
          </p:nvSpPr>
          <p:spPr bwMode="auto">
            <a:xfrm flipH="1">
              <a:off x="3028" y="743"/>
              <a:ext cx="145" cy="134"/>
            </a:xfrm>
            <a:prstGeom prst="line">
              <a:avLst/>
            </a:prstGeom>
            <a:noFill/>
            <a:ln w="38100" cap="sq">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31" name="Line 58">
              <a:extLst>
                <a:ext uri="{FF2B5EF4-FFF2-40B4-BE49-F238E27FC236}">
                  <a16:creationId xmlns:a16="http://schemas.microsoft.com/office/drawing/2014/main" id="{629542C0-2A97-44A6-A085-45C0F3D51E18}"/>
                </a:ext>
              </a:extLst>
            </p:cNvPr>
            <p:cNvSpPr>
              <a:spLocks noChangeShapeType="1"/>
            </p:cNvSpPr>
            <p:nvPr/>
          </p:nvSpPr>
          <p:spPr bwMode="auto">
            <a:xfrm flipH="1">
              <a:off x="3981" y="743"/>
              <a:ext cx="145" cy="134"/>
            </a:xfrm>
            <a:prstGeom prst="line">
              <a:avLst/>
            </a:prstGeom>
            <a:noFill/>
            <a:ln w="38100" cap="sq">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32" name="Line 59">
              <a:extLst>
                <a:ext uri="{FF2B5EF4-FFF2-40B4-BE49-F238E27FC236}">
                  <a16:creationId xmlns:a16="http://schemas.microsoft.com/office/drawing/2014/main" id="{D98F8EB4-895F-415A-A6D2-378CDD12B7D2}"/>
                </a:ext>
              </a:extLst>
            </p:cNvPr>
            <p:cNvSpPr>
              <a:spLocks noChangeShapeType="1"/>
            </p:cNvSpPr>
            <p:nvPr/>
          </p:nvSpPr>
          <p:spPr bwMode="auto">
            <a:xfrm flipH="1">
              <a:off x="4480" y="743"/>
              <a:ext cx="145" cy="134"/>
            </a:xfrm>
            <a:prstGeom prst="line">
              <a:avLst/>
            </a:prstGeom>
            <a:noFill/>
            <a:ln w="38100" cap="sq">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33" name="Line 60">
              <a:extLst>
                <a:ext uri="{FF2B5EF4-FFF2-40B4-BE49-F238E27FC236}">
                  <a16:creationId xmlns:a16="http://schemas.microsoft.com/office/drawing/2014/main" id="{9636348B-F836-45A1-AF41-00C21EE103C0}"/>
                </a:ext>
              </a:extLst>
            </p:cNvPr>
            <p:cNvSpPr>
              <a:spLocks noChangeShapeType="1"/>
            </p:cNvSpPr>
            <p:nvPr/>
          </p:nvSpPr>
          <p:spPr bwMode="auto">
            <a:xfrm flipH="1">
              <a:off x="4800" y="743"/>
              <a:ext cx="145" cy="134"/>
            </a:xfrm>
            <a:prstGeom prst="line">
              <a:avLst/>
            </a:prstGeom>
            <a:noFill/>
            <a:ln w="38100" cap="sq">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34" name="Line 61">
              <a:extLst>
                <a:ext uri="{FF2B5EF4-FFF2-40B4-BE49-F238E27FC236}">
                  <a16:creationId xmlns:a16="http://schemas.microsoft.com/office/drawing/2014/main" id="{C9D07F67-86EB-4F3A-B6D5-FFFEBEE69534}"/>
                </a:ext>
              </a:extLst>
            </p:cNvPr>
            <p:cNvSpPr>
              <a:spLocks noChangeShapeType="1"/>
            </p:cNvSpPr>
            <p:nvPr/>
          </p:nvSpPr>
          <p:spPr bwMode="auto">
            <a:xfrm flipH="1">
              <a:off x="4960" y="737"/>
              <a:ext cx="145" cy="134"/>
            </a:xfrm>
            <a:prstGeom prst="line">
              <a:avLst/>
            </a:prstGeom>
            <a:noFill/>
            <a:ln w="38100" cap="sq">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35" name="Line 62">
              <a:extLst>
                <a:ext uri="{FF2B5EF4-FFF2-40B4-BE49-F238E27FC236}">
                  <a16:creationId xmlns:a16="http://schemas.microsoft.com/office/drawing/2014/main" id="{95B4E13C-FFE5-48C7-A3ED-7CC7A554F7DC}"/>
                </a:ext>
              </a:extLst>
            </p:cNvPr>
            <p:cNvSpPr>
              <a:spLocks noChangeShapeType="1"/>
            </p:cNvSpPr>
            <p:nvPr/>
          </p:nvSpPr>
          <p:spPr bwMode="auto">
            <a:xfrm flipH="1">
              <a:off x="4634" y="737"/>
              <a:ext cx="145" cy="134"/>
            </a:xfrm>
            <a:prstGeom prst="line">
              <a:avLst/>
            </a:prstGeom>
            <a:noFill/>
            <a:ln w="38100" cap="sq">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36" name="Line 63">
              <a:extLst>
                <a:ext uri="{FF2B5EF4-FFF2-40B4-BE49-F238E27FC236}">
                  <a16:creationId xmlns:a16="http://schemas.microsoft.com/office/drawing/2014/main" id="{D05C4572-60F6-4D2B-BDAC-21647A969F87}"/>
                </a:ext>
              </a:extLst>
            </p:cNvPr>
            <p:cNvSpPr>
              <a:spLocks noChangeShapeType="1"/>
            </p:cNvSpPr>
            <p:nvPr/>
          </p:nvSpPr>
          <p:spPr bwMode="auto">
            <a:xfrm flipH="1">
              <a:off x="4308" y="737"/>
              <a:ext cx="145" cy="134"/>
            </a:xfrm>
            <a:prstGeom prst="line">
              <a:avLst/>
            </a:prstGeom>
            <a:noFill/>
            <a:ln w="38100" cap="sq">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37" name="Line 64">
              <a:extLst>
                <a:ext uri="{FF2B5EF4-FFF2-40B4-BE49-F238E27FC236}">
                  <a16:creationId xmlns:a16="http://schemas.microsoft.com/office/drawing/2014/main" id="{3AF45922-42FA-42EC-AB02-70146AA5C98F}"/>
                </a:ext>
              </a:extLst>
            </p:cNvPr>
            <p:cNvSpPr>
              <a:spLocks noChangeShapeType="1"/>
            </p:cNvSpPr>
            <p:nvPr/>
          </p:nvSpPr>
          <p:spPr bwMode="auto">
            <a:xfrm flipH="1">
              <a:off x="4148" y="743"/>
              <a:ext cx="145" cy="134"/>
            </a:xfrm>
            <a:prstGeom prst="line">
              <a:avLst/>
            </a:prstGeom>
            <a:noFill/>
            <a:ln w="38100" cap="sq">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38" name="Line 65">
              <a:extLst>
                <a:ext uri="{FF2B5EF4-FFF2-40B4-BE49-F238E27FC236}">
                  <a16:creationId xmlns:a16="http://schemas.microsoft.com/office/drawing/2014/main" id="{B2B9818A-B823-42E9-BE11-BF43B46E8FC7}"/>
                </a:ext>
              </a:extLst>
            </p:cNvPr>
            <p:cNvSpPr>
              <a:spLocks noChangeShapeType="1"/>
            </p:cNvSpPr>
            <p:nvPr/>
          </p:nvSpPr>
          <p:spPr bwMode="auto">
            <a:xfrm flipH="1">
              <a:off x="5101" y="743"/>
              <a:ext cx="145" cy="134"/>
            </a:xfrm>
            <a:prstGeom prst="line">
              <a:avLst/>
            </a:prstGeom>
            <a:noFill/>
            <a:ln w="38100" cap="sq">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1986" name="AutoShape 66">
            <a:extLst>
              <a:ext uri="{FF2B5EF4-FFF2-40B4-BE49-F238E27FC236}">
                <a16:creationId xmlns:a16="http://schemas.microsoft.com/office/drawing/2014/main" id="{BB981E07-3EBE-471E-8B63-7FF6164A09A2}"/>
              </a:ext>
            </a:extLst>
          </p:cNvPr>
          <p:cNvSpPr>
            <a:spLocks/>
          </p:cNvSpPr>
          <p:nvPr/>
        </p:nvSpPr>
        <p:spPr bwMode="auto">
          <a:xfrm>
            <a:off x="9548813" y="3033713"/>
            <a:ext cx="1119187" cy="958850"/>
          </a:xfrm>
          <a:prstGeom prst="callout1">
            <a:avLst>
              <a:gd name="adj1" fmla="val 11921"/>
              <a:gd name="adj2" fmla="val -6810"/>
              <a:gd name="adj3" fmla="val 4968"/>
              <a:gd name="adj4" fmla="val -111917"/>
            </a:avLst>
          </a:prstGeom>
          <a:noFill/>
          <a:ln w="38100" cap="sq">
            <a:solidFill>
              <a:srgbClr val="99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a:latin typeface="Times New Roman" panose="02020603050405020304" pitchFamily="18" charset="0"/>
              </a:rPr>
              <a:t>0.05</a:t>
            </a:r>
          </a:p>
          <a:p>
            <a:pPr eaLnBrk="1" hangingPunct="1">
              <a:spcBef>
                <a:spcPct val="0"/>
              </a:spcBef>
              <a:buClrTx/>
              <a:buSzTx/>
              <a:buFontTx/>
              <a:buNone/>
            </a:pPr>
            <a:r>
              <a:rPr kumimoji="0" lang="zh-CN" altLang="en-US" sz="2400">
                <a:latin typeface="Times New Roman" panose="02020603050405020304" pitchFamily="18" charset="0"/>
              </a:rPr>
              <a:t>或</a:t>
            </a:r>
          </a:p>
          <a:p>
            <a:pPr eaLnBrk="1" hangingPunct="1">
              <a:spcBef>
                <a:spcPct val="0"/>
              </a:spcBef>
              <a:buClrTx/>
              <a:buSzTx/>
              <a:buFontTx/>
              <a:buNone/>
            </a:pPr>
            <a:r>
              <a:rPr kumimoji="0" lang="en-US" altLang="zh-CN" sz="2400">
                <a:latin typeface="Times New Roman" panose="02020603050405020304" pitchFamily="18" charset="0"/>
              </a:rPr>
              <a:t>0.02</a:t>
            </a:r>
          </a:p>
        </p:txBody>
      </p:sp>
      <p:sp>
        <p:nvSpPr>
          <p:cNvPr id="81987" name="Freeform 67">
            <a:extLst>
              <a:ext uri="{FF2B5EF4-FFF2-40B4-BE49-F238E27FC236}">
                <a16:creationId xmlns:a16="http://schemas.microsoft.com/office/drawing/2014/main" id="{4833B104-C39A-4742-8FA6-A90402DE6186}"/>
              </a:ext>
            </a:extLst>
          </p:cNvPr>
          <p:cNvSpPr>
            <a:spLocks/>
          </p:cNvSpPr>
          <p:nvPr/>
        </p:nvSpPr>
        <p:spPr bwMode="auto">
          <a:xfrm>
            <a:off x="8020050" y="3309938"/>
            <a:ext cx="1466850" cy="1354137"/>
          </a:xfrm>
          <a:custGeom>
            <a:avLst/>
            <a:gdLst>
              <a:gd name="T0" fmla="*/ 0 w 924"/>
              <a:gd name="T1" fmla="*/ 2147483646 h 853"/>
              <a:gd name="T2" fmla="*/ 2147483646 w 924"/>
              <a:gd name="T3" fmla="*/ 2147483646 h 853"/>
              <a:gd name="T4" fmla="*/ 2147483646 w 924"/>
              <a:gd name="T5" fmla="*/ 0 h 853"/>
              <a:gd name="T6" fmla="*/ 0 60000 65536"/>
              <a:gd name="T7" fmla="*/ 0 60000 65536"/>
              <a:gd name="T8" fmla="*/ 0 60000 65536"/>
            </a:gdLst>
            <a:ahLst/>
            <a:cxnLst>
              <a:cxn ang="T6">
                <a:pos x="T0" y="T1"/>
              </a:cxn>
              <a:cxn ang="T7">
                <a:pos x="T2" y="T3"/>
              </a:cxn>
              <a:cxn ang="T8">
                <a:pos x="T4" y="T5"/>
              </a:cxn>
            </a:cxnLst>
            <a:rect l="0" t="0" r="r" b="b"/>
            <a:pathLst>
              <a:path w="924" h="853">
                <a:moveTo>
                  <a:pt x="0" y="456"/>
                </a:moveTo>
                <a:cubicBezTo>
                  <a:pt x="63" y="654"/>
                  <a:pt x="127" y="853"/>
                  <a:pt x="281" y="777"/>
                </a:cubicBezTo>
                <a:cubicBezTo>
                  <a:pt x="435" y="701"/>
                  <a:pt x="817" y="129"/>
                  <a:pt x="924" y="0"/>
                </a:cubicBezTo>
              </a:path>
            </a:pathLst>
          </a:custGeom>
          <a:noFill/>
          <a:ln w="38100" cap="sq" cmpd="sng">
            <a:solidFill>
              <a:srgbClr val="9933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88" name="Rectangle 68">
            <a:extLst>
              <a:ext uri="{FF2B5EF4-FFF2-40B4-BE49-F238E27FC236}">
                <a16:creationId xmlns:a16="http://schemas.microsoft.com/office/drawing/2014/main" id="{81F9CDA6-63DC-4034-B41A-82B14E09ED55}"/>
              </a:ext>
            </a:extLst>
          </p:cNvPr>
          <p:cNvSpPr>
            <a:spLocks noChangeArrowheads="1"/>
          </p:cNvSpPr>
          <p:nvPr/>
        </p:nvSpPr>
        <p:spPr bwMode="auto">
          <a:xfrm>
            <a:off x="3211513" y="5967413"/>
            <a:ext cx="3762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800" i="1">
                <a:latin typeface="Times New Roman" panose="02020603050405020304" pitchFamily="18" charset="0"/>
                <a:sym typeface="Symbol" panose="05050102010706020507" pitchFamily="18" charset="2"/>
              </a:rPr>
              <a:t>t</a:t>
            </a:r>
            <a:r>
              <a:rPr kumimoji="0" lang="en-US" altLang="zh-CN" sz="2800" i="1" baseline="-30000">
                <a:latin typeface="Times New Roman" panose="02020603050405020304" pitchFamily="18" charset="0"/>
                <a:sym typeface="Symbol" panose="05050102010706020507" pitchFamily="18" charset="2"/>
              </a:rPr>
              <a:t>r</a:t>
            </a:r>
          </a:p>
        </p:txBody>
      </p:sp>
      <p:sp>
        <p:nvSpPr>
          <p:cNvPr id="81989" name="Rectangle 69">
            <a:extLst>
              <a:ext uri="{FF2B5EF4-FFF2-40B4-BE49-F238E27FC236}">
                <a16:creationId xmlns:a16="http://schemas.microsoft.com/office/drawing/2014/main" id="{573A0FB9-1736-4A2D-9557-F7E156F95889}"/>
              </a:ext>
            </a:extLst>
          </p:cNvPr>
          <p:cNvSpPr>
            <a:spLocks noChangeArrowheads="1"/>
          </p:cNvSpPr>
          <p:nvPr/>
        </p:nvSpPr>
        <p:spPr bwMode="auto">
          <a:xfrm>
            <a:off x="3532188" y="5969000"/>
            <a:ext cx="5810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zh-CN" altLang="en-US" sz="2800">
                <a:latin typeface="Times New Roman" panose="02020603050405020304" pitchFamily="18" charset="0"/>
                <a:sym typeface="Symbol" panose="05050102010706020507" pitchFamily="18" charset="2"/>
              </a:rPr>
              <a:t> </a:t>
            </a:r>
            <a:r>
              <a:rPr kumimoji="0" lang="en-US" altLang="zh-CN" sz="2800" i="1">
                <a:latin typeface="Times New Roman" panose="02020603050405020304" pitchFamily="18" charset="0"/>
                <a:sym typeface="Symbol" panose="05050102010706020507" pitchFamily="18" charset="2"/>
              </a:rPr>
              <a:t>t</a:t>
            </a:r>
            <a:r>
              <a:rPr kumimoji="0" lang="en-US" altLang="zh-CN" sz="2800" i="1" baseline="-25000">
                <a:latin typeface="Times New Roman" panose="02020603050405020304" pitchFamily="18" charset="0"/>
                <a:sym typeface="Symbol" panose="05050102010706020507" pitchFamily="18" charset="2"/>
              </a:rPr>
              <a:t>p</a:t>
            </a:r>
            <a:r>
              <a:rPr kumimoji="0" lang="en-US" altLang="zh-CN" sz="2800">
                <a:latin typeface="Times New Roman" panose="02020603050405020304" pitchFamily="18" charset="0"/>
                <a:sym typeface="Symbol" panose="05050102010706020507" pitchFamily="18" charset="2"/>
              </a:rPr>
              <a:t> </a:t>
            </a:r>
          </a:p>
        </p:txBody>
      </p:sp>
      <p:sp>
        <p:nvSpPr>
          <p:cNvPr id="81990" name="Rectangle 70">
            <a:extLst>
              <a:ext uri="{FF2B5EF4-FFF2-40B4-BE49-F238E27FC236}">
                <a16:creationId xmlns:a16="http://schemas.microsoft.com/office/drawing/2014/main" id="{290EC9EF-392B-45A4-A973-4DA7EE7027E6}"/>
              </a:ext>
            </a:extLst>
          </p:cNvPr>
          <p:cNvSpPr>
            <a:spLocks noChangeArrowheads="1"/>
          </p:cNvSpPr>
          <p:nvPr/>
        </p:nvSpPr>
        <p:spPr bwMode="auto">
          <a:xfrm>
            <a:off x="5551488" y="5969000"/>
            <a:ext cx="3762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800" i="1">
                <a:latin typeface="Times New Roman" panose="02020603050405020304" pitchFamily="18" charset="0"/>
                <a:sym typeface="Symbol" panose="05050102010706020507" pitchFamily="18" charset="2"/>
              </a:rPr>
              <a:t>t</a:t>
            </a:r>
            <a:r>
              <a:rPr kumimoji="0" lang="en-US" altLang="zh-CN" sz="2800" i="1" baseline="-25000">
                <a:latin typeface="Times New Roman" panose="02020603050405020304" pitchFamily="18" charset="0"/>
                <a:sym typeface="Symbol" panose="05050102010706020507" pitchFamily="18" charset="2"/>
              </a:rPr>
              <a:t>s</a:t>
            </a:r>
            <a:endParaRPr kumimoji="0" lang="en-US" altLang="zh-CN" sz="2800" i="1" baseline="-30000">
              <a:latin typeface="Times New Roman" panose="02020603050405020304" pitchFamily="18" charset="0"/>
              <a:sym typeface="Symbol" panose="05050102010706020507" pitchFamily="18" charset="2"/>
            </a:endParaRPr>
          </a:p>
        </p:txBody>
      </p:sp>
      <p:graphicFrame>
        <p:nvGraphicFramePr>
          <p:cNvPr id="81992" name="Object 72">
            <a:extLst>
              <a:ext uri="{FF2B5EF4-FFF2-40B4-BE49-F238E27FC236}">
                <a16:creationId xmlns:a16="http://schemas.microsoft.com/office/drawing/2014/main" id="{E32616F3-E50F-411B-9AF6-ED5417370C88}"/>
              </a:ext>
            </a:extLst>
          </p:cNvPr>
          <p:cNvGraphicFramePr>
            <a:graphicFrameLocks noGrp="1" noChangeAspect="1"/>
          </p:cNvGraphicFramePr>
          <p:nvPr>
            <p:ph/>
          </p:nvPr>
        </p:nvGraphicFramePr>
        <p:xfrm>
          <a:off x="5132388" y="2095500"/>
          <a:ext cx="3349625" cy="971550"/>
        </p:xfrm>
        <a:graphic>
          <a:graphicData uri="http://schemas.openxmlformats.org/presentationml/2006/ole">
            <mc:AlternateContent xmlns:mc="http://schemas.openxmlformats.org/markup-compatibility/2006">
              <mc:Choice xmlns:v="urn:schemas-microsoft-com:vml" Requires="v">
                <p:oleObj spid="_x0000_s33900" name="公式" r:id="rId4" imgW="1663700" imgH="482600" progId="Equation.3">
                  <p:embed/>
                </p:oleObj>
              </mc:Choice>
              <mc:Fallback>
                <p:oleObj name="公式" r:id="rId4" imgW="1663700" imgH="482600" progId="Equation.3">
                  <p:embed/>
                  <p:pic>
                    <p:nvPicPr>
                      <p:cNvPr id="0" name="Object 7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32388" y="2095500"/>
                        <a:ext cx="3349625" cy="971550"/>
                      </a:xfrm>
                      <a:prstGeom prst="rect">
                        <a:avLst/>
                      </a:prstGeom>
                      <a:solidFill>
                        <a:srgbClr val="CCFFFF"/>
                      </a:solidFill>
                      <a:ln w="571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00" name="Text Box 80">
            <a:extLst>
              <a:ext uri="{FF2B5EF4-FFF2-40B4-BE49-F238E27FC236}">
                <a16:creationId xmlns:a16="http://schemas.microsoft.com/office/drawing/2014/main" id="{4EC7EA3F-279C-4E06-AF67-6334B7F51F25}"/>
              </a:ext>
            </a:extLst>
          </p:cNvPr>
          <p:cNvSpPr txBox="1">
            <a:spLocks noChangeArrowheads="1"/>
          </p:cNvSpPr>
          <p:nvPr/>
        </p:nvSpPr>
        <p:spPr bwMode="auto">
          <a:xfrm>
            <a:off x="3783013" y="5484813"/>
            <a:ext cx="1728787" cy="457200"/>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400">
                <a:solidFill>
                  <a:schemeClr val="bg1"/>
                </a:solidFill>
                <a:ea typeface="黑体" panose="02010609060101010101" pitchFamily="49" charset="-122"/>
              </a:rPr>
              <a:t>峰值时间</a:t>
            </a:r>
          </a:p>
        </p:txBody>
      </p:sp>
      <p:sp>
        <p:nvSpPr>
          <p:cNvPr id="82001" name="Text Box 81">
            <a:extLst>
              <a:ext uri="{FF2B5EF4-FFF2-40B4-BE49-F238E27FC236}">
                <a16:creationId xmlns:a16="http://schemas.microsoft.com/office/drawing/2014/main" id="{49D5E24A-7450-448E-A058-6B27A03853C9}"/>
              </a:ext>
            </a:extLst>
          </p:cNvPr>
          <p:cNvSpPr txBox="1">
            <a:spLocks noChangeArrowheads="1"/>
          </p:cNvSpPr>
          <p:nvPr/>
        </p:nvSpPr>
        <p:spPr bwMode="auto">
          <a:xfrm>
            <a:off x="8670925" y="2224088"/>
            <a:ext cx="1728788" cy="457200"/>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400">
                <a:solidFill>
                  <a:schemeClr val="bg1"/>
                </a:solidFill>
                <a:ea typeface="黑体" panose="02010609060101010101" pitchFamily="49" charset="-122"/>
              </a:rPr>
              <a:t>超调量</a:t>
            </a:r>
          </a:p>
        </p:txBody>
      </p:sp>
      <p:sp>
        <p:nvSpPr>
          <p:cNvPr id="82002" name="Text Box 82">
            <a:extLst>
              <a:ext uri="{FF2B5EF4-FFF2-40B4-BE49-F238E27FC236}">
                <a16:creationId xmlns:a16="http://schemas.microsoft.com/office/drawing/2014/main" id="{C6366B0A-1BE4-47FD-89E8-F0B9947FE30E}"/>
              </a:ext>
            </a:extLst>
          </p:cNvPr>
          <p:cNvSpPr txBox="1">
            <a:spLocks noChangeArrowheads="1"/>
          </p:cNvSpPr>
          <p:nvPr/>
        </p:nvSpPr>
        <p:spPr bwMode="auto">
          <a:xfrm>
            <a:off x="5927725" y="6165850"/>
            <a:ext cx="1728788" cy="457200"/>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400">
                <a:solidFill>
                  <a:schemeClr val="bg1"/>
                </a:solidFill>
                <a:ea typeface="黑体" panose="02010609060101010101" pitchFamily="49" charset="-122"/>
              </a:rPr>
              <a:t>调节时间</a:t>
            </a:r>
          </a:p>
        </p:txBody>
      </p:sp>
      <p:sp>
        <p:nvSpPr>
          <p:cNvPr id="33824" name="Text Box 4">
            <a:extLst>
              <a:ext uri="{FF2B5EF4-FFF2-40B4-BE49-F238E27FC236}">
                <a16:creationId xmlns:a16="http://schemas.microsoft.com/office/drawing/2014/main" id="{FF9A819E-E71D-4084-BF6E-081545768C34}"/>
              </a:ext>
            </a:extLst>
          </p:cNvPr>
          <p:cNvSpPr txBox="1">
            <a:spLocks noChangeArrowheads="1"/>
          </p:cNvSpPr>
          <p:nvPr/>
        </p:nvSpPr>
        <p:spPr bwMode="auto">
          <a:xfrm>
            <a:off x="0" y="0"/>
            <a:ext cx="906463" cy="685800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144000" rIns="144000">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0" lang="en-US" altLang="zh-CN">
                <a:solidFill>
                  <a:schemeClr val="bg1"/>
                </a:solidFill>
                <a:latin typeface="黑体" panose="02010609060101010101" pitchFamily="49" charset="-122"/>
                <a:ea typeface="黑体" panose="02010609060101010101" pitchFamily="49" charset="-122"/>
              </a:rPr>
              <a:t>  </a:t>
            </a:r>
            <a:r>
              <a:rPr kumimoji="0" lang="zh-CN" altLang="en-US" sz="4000">
                <a:latin typeface="黑体" panose="02010609060101010101" pitchFamily="49" charset="-122"/>
                <a:ea typeface="黑体" panose="02010609060101010101" pitchFamily="49" charset="-122"/>
              </a:rPr>
              <a:t>自动控制原理</a:t>
            </a:r>
            <a:r>
              <a:rPr kumimoji="0" lang="zh-CN" altLang="en-US">
                <a:solidFill>
                  <a:schemeClr val="bg1"/>
                </a:solidFill>
                <a:latin typeface="黑体" panose="02010609060101010101" pitchFamily="49" charset="-122"/>
                <a:ea typeface="黑体" panose="02010609060101010101" pitchFamily="49" charset="-122"/>
              </a:rPr>
              <a:t>  </a:t>
            </a:r>
            <a:r>
              <a:rPr kumimoji="0" lang="zh-CN" altLang="en-US" sz="3200">
                <a:solidFill>
                  <a:schemeClr val="bg1"/>
                </a:solidFill>
                <a:latin typeface="Arial" panose="020B0604020202020204" pitchFamily="34" charset="0"/>
              </a:rPr>
              <a:t>江西理工大学</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1924"/>
                                        </p:tgtEl>
                                        <p:attrNameLst>
                                          <p:attrName>style.visibility</p:attrName>
                                        </p:attrNameLst>
                                      </p:cBhvr>
                                      <p:to>
                                        <p:strVal val="visible"/>
                                      </p:to>
                                    </p:set>
                                    <p:animEffect transition="in" filter="checkerboard(across)">
                                      <p:cBhvr>
                                        <p:cTn id="7" dur="500"/>
                                        <p:tgtEl>
                                          <p:spTgt spid="819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81934"/>
                                        </p:tgtEl>
                                        <p:attrNameLst>
                                          <p:attrName>style.visibility</p:attrName>
                                        </p:attrNameLst>
                                      </p:cBhvr>
                                      <p:to>
                                        <p:strVal val="visible"/>
                                      </p:to>
                                    </p:set>
                                    <p:animEffect transition="in" filter="dissolve">
                                      <p:cBhvr>
                                        <p:cTn id="12" dur="500"/>
                                        <p:tgtEl>
                                          <p:spTgt spid="8193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81940"/>
                                        </p:tgtEl>
                                        <p:attrNameLst>
                                          <p:attrName>style.visibility</p:attrName>
                                        </p:attrNameLst>
                                      </p:cBhvr>
                                      <p:to>
                                        <p:strVal val="visible"/>
                                      </p:to>
                                    </p:set>
                                    <p:animEffect transition="in" filter="dissolve">
                                      <p:cBhvr>
                                        <p:cTn id="17" dur="500"/>
                                        <p:tgtEl>
                                          <p:spTgt spid="81940"/>
                                        </p:tgtEl>
                                      </p:cBhvr>
                                    </p:animEffect>
                                  </p:childTnLst>
                                </p:cTn>
                              </p:par>
                            </p:childTnLst>
                          </p:cTn>
                        </p:par>
                        <p:par>
                          <p:cTn id="18" fill="hold" nodeType="afterGroup">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81946"/>
                                        </p:tgtEl>
                                        <p:attrNameLst>
                                          <p:attrName>style.visibility</p:attrName>
                                        </p:attrNameLst>
                                      </p:cBhvr>
                                      <p:to>
                                        <p:strVal val="visible"/>
                                      </p:to>
                                    </p:set>
                                    <p:animEffect transition="in" filter="dissolve">
                                      <p:cBhvr>
                                        <p:cTn id="21" dur="500"/>
                                        <p:tgtEl>
                                          <p:spTgt spid="81946"/>
                                        </p:tgtEl>
                                      </p:cBhvr>
                                    </p:animEffect>
                                  </p:childTnLst>
                                </p:cTn>
                              </p:par>
                            </p:childTnLst>
                          </p:cTn>
                        </p:par>
                        <p:par>
                          <p:cTn id="22" fill="hold" nodeType="afterGroup">
                            <p:stCondLst>
                              <p:cond delay="1000"/>
                            </p:stCondLst>
                            <p:childTnLst>
                              <p:par>
                                <p:cTn id="23" presetID="22" presetClass="entr" presetSubtype="8" fill="hold" nodeType="afterEffect">
                                  <p:stCondLst>
                                    <p:cond delay="0"/>
                                  </p:stCondLst>
                                  <p:childTnLst>
                                    <p:set>
                                      <p:cBhvr>
                                        <p:cTn id="24" dur="1" fill="hold">
                                          <p:stCondLst>
                                            <p:cond delay="0"/>
                                          </p:stCondLst>
                                        </p:cTn>
                                        <p:tgtEl>
                                          <p:spTgt spid="81933"/>
                                        </p:tgtEl>
                                        <p:attrNameLst>
                                          <p:attrName>style.visibility</p:attrName>
                                        </p:attrNameLst>
                                      </p:cBhvr>
                                      <p:to>
                                        <p:strVal val="visible"/>
                                      </p:to>
                                    </p:set>
                                    <p:animEffect transition="in" filter="wipe(left)">
                                      <p:cBhvr>
                                        <p:cTn id="25" dur="500"/>
                                        <p:tgtEl>
                                          <p:spTgt spid="8193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nodeType="clickEffect">
                                  <p:stCondLst>
                                    <p:cond delay="0"/>
                                  </p:stCondLst>
                                  <p:childTnLst>
                                    <p:set>
                                      <p:cBhvr>
                                        <p:cTn id="29" dur="1" fill="hold">
                                          <p:stCondLst>
                                            <p:cond delay="0"/>
                                          </p:stCondLst>
                                        </p:cTn>
                                        <p:tgtEl>
                                          <p:spTgt spid="81942"/>
                                        </p:tgtEl>
                                        <p:attrNameLst>
                                          <p:attrName>style.visibility</p:attrName>
                                        </p:attrNameLst>
                                      </p:cBhvr>
                                      <p:to>
                                        <p:strVal val="visible"/>
                                      </p:to>
                                    </p:set>
                                    <p:animEffect transition="in" filter="dissolve">
                                      <p:cBhvr>
                                        <p:cTn id="30" dur="1000"/>
                                        <p:tgtEl>
                                          <p:spTgt spid="81942"/>
                                        </p:tgtEl>
                                      </p:cBhvr>
                                    </p:animEffect>
                                  </p:childTnLst>
                                </p:cTn>
                              </p:par>
                            </p:childTnLst>
                          </p:cTn>
                        </p:par>
                        <p:par>
                          <p:cTn id="31" fill="hold" nodeType="afterGroup">
                            <p:stCondLst>
                              <p:cond delay="1000"/>
                            </p:stCondLst>
                            <p:childTnLst>
                              <p:par>
                                <p:cTn id="32" presetID="9" presetClass="entr" presetSubtype="0" fill="hold" grpId="0" nodeType="afterEffect">
                                  <p:stCondLst>
                                    <p:cond delay="1000"/>
                                  </p:stCondLst>
                                  <p:childTnLst>
                                    <p:set>
                                      <p:cBhvr>
                                        <p:cTn id="33" dur="1" fill="hold">
                                          <p:stCondLst>
                                            <p:cond delay="0"/>
                                          </p:stCondLst>
                                        </p:cTn>
                                        <p:tgtEl>
                                          <p:spTgt spid="81988"/>
                                        </p:tgtEl>
                                        <p:attrNameLst>
                                          <p:attrName>style.visibility</p:attrName>
                                        </p:attrNameLst>
                                      </p:cBhvr>
                                      <p:to>
                                        <p:strVal val="visible"/>
                                      </p:to>
                                    </p:set>
                                    <p:animEffect transition="in" filter="dissolve">
                                      <p:cBhvr>
                                        <p:cTn id="34" dur="500"/>
                                        <p:tgtEl>
                                          <p:spTgt spid="8198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1999"/>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nodeType="clickEffect">
                                  <p:stCondLst>
                                    <p:cond delay="0"/>
                                  </p:stCondLst>
                                  <p:childTnLst>
                                    <p:set>
                                      <p:cBhvr>
                                        <p:cTn id="42" dur="1" fill="hold">
                                          <p:stCondLst>
                                            <p:cond delay="0"/>
                                          </p:stCondLst>
                                        </p:cTn>
                                        <p:tgtEl>
                                          <p:spTgt spid="81943"/>
                                        </p:tgtEl>
                                        <p:attrNameLst>
                                          <p:attrName>style.visibility</p:attrName>
                                        </p:attrNameLst>
                                      </p:cBhvr>
                                      <p:to>
                                        <p:strVal val="visible"/>
                                      </p:to>
                                    </p:set>
                                    <p:animEffect transition="in" filter="dissolve">
                                      <p:cBhvr>
                                        <p:cTn id="43" dur="500"/>
                                        <p:tgtEl>
                                          <p:spTgt spid="81943"/>
                                        </p:tgtEl>
                                      </p:cBhvr>
                                    </p:animEffect>
                                  </p:childTnLst>
                                </p:cTn>
                              </p:par>
                              <p:par>
                                <p:cTn id="44" presetID="1" presetClass="exit" presetSubtype="0" fill="hold" grpId="1" nodeType="withEffect">
                                  <p:stCondLst>
                                    <p:cond delay="0"/>
                                  </p:stCondLst>
                                  <p:childTnLst>
                                    <p:set>
                                      <p:cBhvr>
                                        <p:cTn id="45" dur="1" fill="hold">
                                          <p:stCondLst>
                                            <p:cond delay="0"/>
                                          </p:stCondLst>
                                        </p:cTn>
                                        <p:tgtEl>
                                          <p:spTgt spid="81999"/>
                                        </p:tgtEl>
                                        <p:attrNameLst>
                                          <p:attrName>style.visibility</p:attrName>
                                        </p:attrNameLst>
                                      </p:cBhvr>
                                      <p:to>
                                        <p:strVal val="hidden"/>
                                      </p:to>
                                    </p:set>
                                  </p:childTnLst>
                                </p:cTn>
                              </p:par>
                            </p:childTnLst>
                          </p:cTn>
                        </p:par>
                        <p:par>
                          <p:cTn id="46" fill="hold" nodeType="afterGroup">
                            <p:stCondLst>
                              <p:cond delay="500"/>
                            </p:stCondLst>
                            <p:childTnLst>
                              <p:par>
                                <p:cTn id="47" presetID="9" presetClass="entr" presetSubtype="0" fill="hold" grpId="0" nodeType="afterEffect">
                                  <p:stCondLst>
                                    <p:cond delay="2000"/>
                                  </p:stCondLst>
                                  <p:childTnLst>
                                    <p:set>
                                      <p:cBhvr>
                                        <p:cTn id="48" dur="1" fill="hold">
                                          <p:stCondLst>
                                            <p:cond delay="0"/>
                                          </p:stCondLst>
                                        </p:cTn>
                                        <p:tgtEl>
                                          <p:spTgt spid="81989"/>
                                        </p:tgtEl>
                                        <p:attrNameLst>
                                          <p:attrName>style.visibility</p:attrName>
                                        </p:attrNameLst>
                                      </p:cBhvr>
                                      <p:to>
                                        <p:strVal val="visible"/>
                                      </p:to>
                                    </p:set>
                                    <p:animEffect transition="in" filter="dissolve">
                                      <p:cBhvr>
                                        <p:cTn id="49" dur="500"/>
                                        <p:tgtEl>
                                          <p:spTgt spid="81989"/>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82000"/>
                                        </p:tgtEl>
                                        <p:attrNameLst>
                                          <p:attrName>style.visibility</p:attrName>
                                        </p:attrNameLst>
                                      </p:cBhvr>
                                      <p:to>
                                        <p:strVal val="visible"/>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9" presetClass="entr" presetSubtype="0" fill="hold" nodeType="clickEffect">
                                  <p:stCondLst>
                                    <p:cond delay="0"/>
                                  </p:stCondLst>
                                  <p:childTnLst>
                                    <p:set>
                                      <p:cBhvr>
                                        <p:cTn id="57" dur="1" fill="hold">
                                          <p:stCondLst>
                                            <p:cond delay="0"/>
                                          </p:stCondLst>
                                        </p:cTn>
                                        <p:tgtEl>
                                          <p:spTgt spid="81953"/>
                                        </p:tgtEl>
                                        <p:attrNameLst>
                                          <p:attrName>style.visibility</p:attrName>
                                        </p:attrNameLst>
                                      </p:cBhvr>
                                      <p:to>
                                        <p:strVal val="visible"/>
                                      </p:to>
                                    </p:set>
                                    <p:animEffect transition="in" filter="dissolve">
                                      <p:cBhvr>
                                        <p:cTn id="58" dur="500"/>
                                        <p:tgtEl>
                                          <p:spTgt spid="81953"/>
                                        </p:tgtEl>
                                      </p:cBhvr>
                                    </p:animEffect>
                                  </p:childTnLst>
                                </p:cTn>
                              </p:par>
                              <p:par>
                                <p:cTn id="59" presetID="1" presetClass="exit" presetSubtype="0" fill="hold" grpId="1" nodeType="withEffect">
                                  <p:stCondLst>
                                    <p:cond delay="0"/>
                                  </p:stCondLst>
                                  <p:childTnLst>
                                    <p:set>
                                      <p:cBhvr>
                                        <p:cTn id="60" dur="1" fill="hold">
                                          <p:stCondLst>
                                            <p:cond delay="0"/>
                                          </p:stCondLst>
                                        </p:cTn>
                                        <p:tgtEl>
                                          <p:spTgt spid="82000"/>
                                        </p:tgtEl>
                                        <p:attrNameLst>
                                          <p:attrName>style.visibility</p:attrName>
                                        </p:attrNameLst>
                                      </p:cBhvr>
                                      <p:to>
                                        <p:strVal val="hidden"/>
                                      </p:to>
                                    </p:set>
                                  </p:childTnLst>
                                </p:cTn>
                              </p:par>
                            </p:childTnLst>
                          </p:cTn>
                        </p:par>
                        <p:par>
                          <p:cTn id="61" fill="hold" nodeType="afterGroup">
                            <p:stCondLst>
                              <p:cond delay="500"/>
                            </p:stCondLst>
                            <p:childTnLst>
                              <p:par>
                                <p:cTn id="62" presetID="9" presetClass="entr" presetSubtype="0" fill="hold" nodeType="afterEffect">
                                  <p:stCondLst>
                                    <p:cond delay="1000"/>
                                  </p:stCondLst>
                                  <p:childTnLst>
                                    <p:set>
                                      <p:cBhvr>
                                        <p:cTn id="63" dur="1" fill="hold">
                                          <p:stCondLst>
                                            <p:cond delay="0"/>
                                          </p:stCondLst>
                                        </p:cTn>
                                        <p:tgtEl>
                                          <p:spTgt spid="81954"/>
                                        </p:tgtEl>
                                        <p:attrNameLst>
                                          <p:attrName>style.visibility</p:attrName>
                                        </p:attrNameLst>
                                      </p:cBhvr>
                                      <p:to>
                                        <p:strVal val="visible"/>
                                      </p:to>
                                    </p:set>
                                    <p:animEffect transition="in" filter="dissolve">
                                      <p:cBhvr>
                                        <p:cTn id="64" dur="500"/>
                                        <p:tgtEl>
                                          <p:spTgt spid="81954"/>
                                        </p:tgtEl>
                                      </p:cBhvr>
                                    </p:animEffect>
                                  </p:childTnLst>
                                </p:cTn>
                              </p:par>
                            </p:childTnLst>
                          </p:cTn>
                        </p:par>
                        <p:par>
                          <p:cTn id="65" fill="hold" nodeType="afterGroup">
                            <p:stCondLst>
                              <p:cond delay="2000"/>
                            </p:stCondLst>
                            <p:childTnLst>
                              <p:par>
                                <p:cTn id="66" presetID="3" presetClass="entr" presetSubtype="10" fill="hold" nodeType="afterEffect">
                                  <p:stCondLst>
                                    <p:cond delay="0"/>
                                  </p:stCondLst>
                                  <p:childTnLst>
                                    <p:set>
                                      <p:cBhvr>
                                        <p:cTn id="67" dur="1" fill="hold">
                                          <p:stCondLst>
                                            <p:cond delay="0"/>
                                          </p:stCondLst>
                                        </p:cTn>
                                        <p:tgtEl>
                                          <p:spTgt spid="81992"/>
                                        </p:tgtEl>
                                        <p:attrNameLst>
                                          <p:attrName>style.visibility</p:attrName>
                                        </p:attrNameLst>
                                      </p:cBhvr>
                                      <p:to>
                                        <p:strVal val="visible"/>
                                      </p:to>
                                    </p:set>
                                    <p:animEffect transition="in" filter="blinds(horizontal)">
                                      <p:cBhvr>
                                        <p:cTn id="68" dur="500"/>
                                        <p:tgtEl>
                                          <p:spTgt spid="81992"/>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82001"/>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9" presetClass="entr" presetSubtype="0" fill="hold" nodeType="clickEffect">
                                  <p:stCondLst>
                                    <p:cond delay="0"/>
                                  </p:stCondLst>
                                  <p:childTnLst>
                                    <p:set>
                                      <p:cBhvr>
                                        <p:cTn id="76" dur="1" fill="hold">
                                          <p:stCondLst>
                                            <p:cond delay="0"/>
                                          </p:stCondLst>
                                        </p:cTn>
                                        <p:tgtEl>
                                          <p:spTgt spid="81944"/>
                                        </p:tgtEl>
                                        <p:attrNameLst>
                                          <p:attrName>style.visibility</p:attrName>
                                        </p:attrNameLst>
                                      </p:cBhvr>
                                      <p:to>
                                        <p:strVal val="visible"/>
                                      </p:to>
                                    </p:set>
                                    <p:animEffect transition="in" filter="dissolve">
                                      <p:cBhvr>
                                        <p:cTn id="77" dur="2000"/>
                                        <p:tgtEl>
                                          <p:spTgt spid="81944"/>
                                        </p:tgtEl>
                                      </p:cBhvr>
                                    </p:animEffect>
                                  </p:childTnLst>
                                </p:cTn>
                              </p:par>
                              <p:par>
                                <p:cTn id="78" presetID="1" presetClass="exit" presetSubtype="0" fill="hold" grpId="1" nodeType="withEffect">
                                  <p:stCondLst>
                                    <p:cond delay="0"/>
                                  </p:stCondLst>
                                  <p:childTnLst>
                                    <p:set>
                                      <p:cBhvr>
                                        <p:cTn id="79" dur="1" fill="hold">
                                          <p:stCondLst>
                                            <p:cond delay="0"/>
                                          </p:stCondLst>
                                        </p:cTn>
                                        <p:tgtEl>
                                          <p:spTgt spid="82001"/>
                                        </p:tgtEl>
                                        <p:attrNameLst>
                                          <p:attrName>style.visibility</p:attrName>
                                        </p:attrNameLst>
                                      </p:cBhvr>
                                      <p:to>
                                        <p:strVal val="hidden"/>
                                      </p:to>
                                    </p:set>
                                  </p:childTnLst>
                                </p:cTn>
                              </p:par>
                            </p:childTnLst>
                          </p:cTn>
                        </p:par>
                        <p:par>
                          <p:cTn id="80" fill="hold" nodeType="afterGroup">
                            <p:stCondLst>
                              <p:cond delay="2000"/>
                            </p:stCondLst>
                            <p:childTnLst>
                              <p:par>
                                <p:cTn id="81" presetID="9" presetClass="entr" presetSubtype="0" fill="hold" grpId="0" nodeType="afterEffect">
                                  <p:stCondLst>
                                    <p:cond delay="0"/>
                                  </p:stCondLst>
                                  <p:childTnLst>
                                    <p:set>
                                      <p:cBhvr>
                                        <p:cTn id="82" dur="1" fill="hold">
                                          <p:stCondLst>
                                            <p:cond delay="0"/>
                                          </p:stCondLst>
                                        </p:cTn>
                                        <p:tgtEl>
                                          <p:spTgt spid="81990"/>
                                        </p:tgtEl>
                                        <p:attrNameLst>
                                          <p:attrName>style.visibility</p:attrName>
                                        </p:attrNameLst>
                                      </p:cBhvr>
                                      <p:to>
                                        <p:strVal val="visible"/>
                                      </p:to>
                                    </p:set>
                                    <p:animEffect transition="in" filter="dissolve">
                                      <p:cBhvr>
                                        <p:cTn id="83" dur="500"/>
                                        <p:tgtEl>
                                          <p:spTgt spid="81990"/>
                                        </p:tgtEl>
                                      </p:cBhvr>
                                    </p:animEffect>
                                  </p:childTnLst>
                                </p:cTn>
                              </p:par>
                            </p:childTnLst>
                          </p:cTn>
                        </p:par>
                        <p:par>
                          <p:cTn id="84" fill="hold" nodeType="afterGroup">
                            <p:stCondLst>
                              <p:cond delay="2500"/>
                            </p:stCondLst>
                            <p:childTnLst>
                              <p:par>
                                <p:cTn id="85" presetID="9" presetClass="entr" presetSubtype="0" fill="hold" nodeType="afterEffect">
                                  <p:stCondLst>
                                    <p:cond delay="0"/>
                                  </p:stCondLst>
                                  <p:childTnLst>
                                    <p:set>
                                      <p:cBhvr>
                                        <p:cTn id="86" dur="1" fill="hold">
                                          <p:stCondLst>
                                            <p:cond delay="0"/>
                                          </p:stCondLst>
                                        </p:cTn>
                                        <p:tgtEl>
                                          <p:spTgt spid="81955"/>
                                        </p:tgtEl>
                                        <p:attrNameLst>
                                          <p:attrName>style.visibility</p:attrName>
                                        </p:attrNameLst>
                                      </p:cBhvr>
                                      <p:to>
                                        <p:strVal val="visible"/>
                                      </p:to>
                                    </p:set>
                                    <p:animEffect transition="in" filter="dissolve">
                                      <p:cBhvr>
                                        <p:cTn id="87" dur="500"/>
                                        <p:tgtEl>
                                          <p:spTgt spid="81955"/>
                                        </p:tgtEl>
                                      </p:cBhvr>
                                    </p:animEffect>
                                  </p:childTnLst>
                                </p:cTn>
                              </p:par>
                            </p:childTnLst>
                          </p:cTn>
                        </p:par>
                        <p:par>
                          <p:cTn id="88" fill="hold" nodeType="afterGroup">
                            <p:stCondLst>
                              <p:cond delay="3000"/>
                            </p:stCondLst>
                            <p:childTnLst>
                              <p:par>
                                <p:cTn id="89" presetID="9" presetClass="entr" presetSubtype="0" fill="hold" nodeType="afterEffect">
                                  <p:stCondLst>
                                    <p:cond delay="0"/>
                                  </p:stCondLst>
                                  <p:childTnLst>
                                    <p:set>
                                      <p:cBhvr>
                                        <p:cTn id="90" dur="1" fill="hold">
                                          <p:stCondLst>
                                            <p:cond delay="0"/>
                                          </p:stCondLst>
                                        </p:cTn>
                                        <p:tgtEl>
                                          <p:spTgt spid="81956"/>
                                        </p:tgtEl>
                                        <p:attrNameLst>
                                          <p:attrName>style.visibility</p:attrName>
                                        </p:attrNameLst>
                                      </p:cBhvr>
                                      <p:to>
                                        <p:strVal val="visible"/>
                                      </p:to>
                                    </p:set>
                                    <p:animEffect transition="in" filter="dissolve">
                                      <p:cBhvr>
                                        <p:cTn id="91" dur="500"/>
                                        <p:tgtEl>
                                          <p:spTgt spid="81956"/>
                                        </p:tgtEl>
                                      </p:cBhvr>
                                    </p:animEffect>
                                  </p:childTnLst>
                                </p:cTn>
                              </p:par>
                            </p:childTnLst>
                          </p:cTn>
                        </p:par>
                        <p:par>
                          <p:cTn id="92" fill="hold" nodeType="afterGroup">
                            <p:stCondLst>
                              <p:cond delay="3500"/>
                            </p:stCondLst>
                            <p:childTnLst>
                              <p:par>
                                <p:cTn id="93" presetID="9" presetClass="entr" presetSubtype="0" fill="hold" nodeType="afterEffect">
                                  <p:stCondLst>
                                    <p:cond delay="0"/>
                                  </p:stCondLst>
                                  <p:childTnLst>
                                    <p:set>
                                      <p:cBhvr>
                                        <p:cTn id="94" dur="1" fill="hold">
                                          <p:stCondLst>
                                            <p:cond delay="0"/>
                                          </p:stCondLst>
                                        </p:cTn>
                                        <p:tgtEl>
                                          <p:spTgt spid="81948"/>
                                        </p:tgtEl>
                                        <p:attrNameLst>
                                          <p:attrName>style.visibility</p:attrName>
                                        </p:attrNameLst>
                                      </p:cBhvr>
                                      <p:to>
                                        <p:strVal val="visible"/>
                                      </p:to>
                                    </p:set>
                                    <p:animEffect transition="in" filter="dissolve">
                                      <p:cBhvr>
                                        <p:cTn id="95" dur="500"/>
                                        <p:tgtEl>
                                          <p:spTgt spid="81948"/>
                                        </p:tgtEl>
                                      </p:cBhvr>
                                    </p:animEffect>
                                  </p:childTnLst>
                                </p:cTn>
                              </p:par>
                            </p:childTnLst>
                          </p:cTn>
                        </p:par>
                        <p:par>
                          <p:cTn id="96" fill="hold" nodeType="afterGroup">
                            <p:stCondLst>
                              <p:cond delay="4000"/>
                            </p:stCondLst>
                            <p:childTnLst>
                              <p:par>
                                <p:cTn id="97" presetID="9" presetClass="entr" presetSubtype="0" fill="hold" nodeType="afterEffect">
                                  <p:stCondLst>
                                    <p:cond delay="0"/>
                                  </p:stCondLst>
                                  <p:childTnLst>
                                    <p:set>
                                      <p:cBhvr>
                                        <p:cTn id="98" dur="1" fill="hold">
                                          <p:stCondLst>
                                            <p:cond delay="0"/>
                                          </p:stCondLst>
                                        </p:cTn>
                                        <p:tgtEl>
                                          <p:spTgt spid="81971"/>
                                        </p:tgtEl>
                                        <p:attrNameLst>
                                          <p:attrName>style.visibility</p:attrName>
                                        </p:attrNameLst>
                                      </p:cBhvr>
                                      <p:to>
                                        <p:strVal val="visible"/>
                                      </p:to>
                                    </p:set>
                                    <p:animEffect transition="in" filter="dissolve">
                                      <p:cBhvr>
                                        <p:cTn id="99" dur="500"/>
                                        <p:tgtEl>
                                          <p:spTgt spid="81971"/>
                                        </p:tgtEl>
                                      </p:cBhvr>
                                    </p:animEffect>
                                  </p:childTnLst>
                                </p:cTn>
                              </p:par>
                            </p:childTnLst>
                          </p:cTn>
                        </p:par>
                        <p:par>
                          <p:cTn id="100" fill="hold" nodeType="afterGroup">
                            <p:stCondLst>
                              <p:cond delay="4500"/>
                            </p:stCondLst>
                            <p:childTnLst>
                              <p:par>
                                <p:cTn id="101" presetID="9" presetClass="entr" presetSubtype="0" fill="hold" nodeType="afterEffect">
                                  <p:stCondLst>
                                    <p:cond delay="0"/>
                                  </p:stCondLst>
                                  <p:childTnLst>
                                    <p:set>
                                      <p:cBhvr>
                                        <p:cTn id="102" dur="1" fill="hold">
                                          <p:stCondLst>
                                            <p:cond delay="0"/>
                                          </p:stCondLst>
                                        </p:cTn>
                                        <p:tgtEl>
                                          <p:spTgt spid="81949"/>
                                        </p:tgtEl>
                                        <p:attrNameLst>
                                          <p:attrName>style.visibility</p:attrName>
                                        </p:attrNameLst>
                                      </p:cBhvr>
                                      <p:to>
                                        <p:strVal val="visible"/>
                                      </p:to>
                                    </p:set>
                                    <p:animEffect transition="in" filter="dissolve">
                                      <p:cBhvr>
                                        <p:cTn id="103" dur="500"/>
                                        <p:tgtEl>
                                          <p:spTgt spid="81949"/>
                                        </p:tgtEl>
                                      </p:cBhvr>
                                    </p:animEffect>
                                  </p:childTnLst>
                                </p:cTn>
                              </p:par>
                            </p:childTnLst>
                          </p:cTn>
                        </p:par>
                        <p:par>
                          <p:cTn id="104" fill="hold" nodeType="afterGroup">
                            <p:stCondLst>
                              <p:cond delay="5000"/>
                            </p:stCondLst>
                            <p:childTnLst>
                              <p:par>
                                <p:cTn id="105" presetID="9" presetClass="entr" presetSubtype="0" fill="hold" nodeType="afterEffect">
                                  <p:stCondLst>
                                    <p:cond delay="0"/>
                                  </p:stCondLst>
                                  <p:childTnLst>
                                    <p:set>
                                      <p:cBhvr>
                                        <p:cTn id="106" dur="1" fill="hold">
                                          <p:stCondLst>
                                            <p:cond delay="0"/>
                                          </p:stCondLst>
                                        </p:cTn>
                                        <p:tgtEl>
                                          <p:spTgt spid="81952"/>
                                        </p:tgtEl>
                                        <p:attrNameLst>
                                          <p:attrName>style.visibility</p:attrName>
                                        </p:attrNameLst>
                                      </p:cBhvr>
                                      <p:to>
                                        <p:strVal val="visible"/>
                                      </p:to>
                                    </p:set>
                                    <p:animEffect transition="in" filter="dissolve">
                                      <p:cBhvr>
                                        <p:cTn id="107" dur="500"/>
                                        <p:tgtEl>
                                          <p:spTgt spid="81952"/>
                                        </p:tgtEl>
                                      </p:cBhvr>
                                    </p:animEffect>
                                  </p:childTnLst>
                                </p:cTn>
                              </p:par>
                            </p:childTnLst>
                          </p:cTn>
                        </p:par>
                        <p:par>
                          <p:cTn id="108" fill="hold" nodeType="afterGroup">
                            <p:stCondLst>
                              <p:cond delay="5500"/>
                            </p:stCondLst>
                            <p:childTnLst>
                              <p:par>
                                <p:cTn id="109" presetID="9" presetClass="entr" presetSubtype="0" fill="hold" nodeType="afterEffect">
                                  <p:stCondLst>
                                    <p:cond delay="0"/>
                                  </p:stCondLst>
                                  <p:childTnLst>
                                    <p:set>
                                      <p:cBhvr>
                                        <p:cTn id="110" dur="1" fill="hold">
                                          <p:stCondLst>
                                            <p:cond delay="0"/>
                                          </p:stCondLst>
                                        </p:cTn>
                                        <p:tgtEl>
                                          <p:spTgt spid="81950"/>
                                        </p:tgtEl>
                                        <p:attrNameLst>
                                          <p:attrName>style.visibility</p:attrName>
                                        </p:attrNameLst>
                                      </p:cBhvr>
                                      <p:to>
                                        <p:strVal val="visible"/>
                                      </p:to>
                                    </p:set>
                                    <p:animEffect transition="in" filter="dissolve">
                                      <p:cBhvr>
                                        <p:cTn id="111" dur="500"/>
                                        <p:tgtEl>
                                          <p:spTgt spid="81950"/>
                                        </p:tgtEl>
                                      </p:cBhvr>
                                    </p:animEffect>
                                  </p:childTnLst>
                                </p:cTn>
                              </p:par>
                            </p:childTnLst>
                          </p:cTn>
                        </p:par>
                        <p:par>
                          <p:cTn id="112" fill="hold" nodeType="afterGroup">
                            <p:stCondLst>
                              <p:cond delay="6000"/>
                            </p:stCondLst>
                            <p:childTnLst>
                              <p:par>
                                <p:cTn id="113" presetID="9" presetClass="entr" presetSubtype="0" fill="hold" nodeType="afterEffect">
                                  <p:stCondLst>
                                    <p:cond delay="0"/>
                                  </p:stCondLst>
                                  <p:childTnLst>
                                    <p:set>
                                      <p:cBhvr>
                                        <p:cTn id="114" dur="1" fill="hold">
                                          <p:stCondLst>
                                            <p:cond delay="0"/>
                                          </p:stCondLst>
                                        </p:cTn>
                                        <p:tgtEl>
                                          <p:spTgt spid="81951"/>
                                        </p:tgtEl>
                                        <p:attrNameLst>
                                          <p:attrName>style.visibility</p:attrName>
                                        </p:attrNameLst>
                                      </p:cBhvr>
                                      <p:to>
                                        <p:strVal val="visible"/>
                                      </p:to>
                                    </p:set>
                                    <p:animEffect transition="in" filter="dissolve">
                                      <p:cBhvr>
                                        <p:cTn id="115" dur="500"/>
                                        <p:tgtEl>
                                          <p:spTgt spid="81951"/>
                                        </p:tgtEl>
                                      </p:cBhvr>
                                    </p:animEffect>
                                  </p:childTnLst>
                                </p:cTn>
                              </p:par>
                            </p:childTnLst>
                          </p:cTn>
                        </p:par>
                        <p:par>
                          <p:cTn id="116" fill="hold" nodeType="afterGroup">
                            <p:stCondLst>
                              <p:cond delay="6500"/>
                            </p:stCondLst>
                            <p:childTnLst>
                              <p:par>
                                <p:cTn id="117" presetID="9" presetClass="entr" presetSubtype="0" fill="hold" nodeType="afterEffect">
                                  <p:stCondLst>
                                    <p:cond delay="2000"/>
                                  </p:stCondLst>
                                  <p:childTnLst>
                                    <p:set>
                                      <p:cBhvr>
                                        <p:cTn id="118" dur="1" fill="hold">
                                          <p:stCondLst>
                                            <p:cond delay="0"/>
                                          </p:stCondLst>
                                        </p:cTn>
                                        <p:tgtEl>
                                          <p:spTgt spid="81987"/>
                                        </p:tgtEl>
                                        <p:attrNameLst>
                                          <p:attrName>style.visibility</p:attrName>
                                        </p:attrNameLst>
                                      </p:cBhvr>
                                      <p:to>
                                        <p:strVal val="visible"/>
                                      </p:to>
                                    </p:set>
                                    <p:animEffect transition="in" filter="dissolve">
                                      <p:cBhvr>
                                        <p:cTn id="119" dur="500"/>
                                        <p:tgtEl>
                                          <p:spTgt spid="81987"/>
                                        </p:tgtEl>
                                      </p:cBhvr>
                                    </p:animEffect>
                                  </p:childTnLst>
                                </p:cTn>
                              </p:par>
                            </p:childTnLst>
                          </p:cTn>
                        </p:par>
                        <p:par>
                          <p:cTn id="120" fill="hold" nodeType="afterGroup">
                            <p:stCondLst>
                              <p:cond delay="9000"/>
                            </p:stCondLst>
                            <p:childTnLst>
                              <p:par>
                                <p:cTn id="121" presetID="9" presetClass="entr" presetSubtype="0" fill="hold" grpId="0" nodeType="afterEffect">
                                  <p:stCondLst>
                                    <p:cond delay="0"/>
                                  </p:stCondLst>
                                  <p:childTnLst>
                                    <p:set>
                                      <p:cBhvr>
                                        <p:cTn id="122" dur="1" fill="hold">
                                          <p:stCondLst>
                                            <p:cond delay="0"/>
                                          </p:stCondLst>
                                        </p:cTn>
                                        <p:tgtEl>
                                          <p:spTgt spid="81986"/>
                                        </p:tgtEl>
                                        <p:attrNameLst>
                                          <p:attrName>style.visibility</p:attrName>
                                        </p:attrNameLst>
                                      </p:cBhvr>
                                      <p:to>
                                        <p:strVal val="visible"/>
                                      </p:to>
                                    </p:set>
                                    <p:animEffect transition="in" filter="dissolve">
                                      <p:cBhvr>
                                        <p:cTn id="123" dur="500"/>
                                        <p:tgtEl>
                                          <p:spTgt spid="81986"/>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820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99" grpId="0" animBg="1"/>
      <p:bldP spid="81999" grpId="1" animBg="1"/>
      <p:bldP spid="81924" grpId="0" autoUpdateAnimBg="0"/>
      <p:bldP spid="81946" grpId="0" autoUpdateAnimBg="0"/>
      <p:bldP spid="81986" grpId="0" animBg="1" autoUpdateAnimBg="0"/>
      <p:bldP spid="81988" grpId="0" autoUpdateAnimBg="0"/>
      <p:bldP spid="81989" grpId="0" autoUpdateAnimBg="0"/>
      <p:bldP spid="81990" grpId="0" autoUpdateAnimBg="0"/>
      <p:bldP spid="82000" grpId="0" animBg="1"/>
      <p:bldP spid="82000" grpId="1" animBg="1"/>
      <p:bldP spid="82001" grpId="0" animBg="1"/>
      <p:bldP spid="82001" grpId="1" animBg="1"/>
      <p:bldP spid="8200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a:extLst>
              <a:ext uri="{FF2B5EF4-FFF2-40B4-BE49-F238E27FC236}">
                <a16:creationId xmlns:a16="http://schemas.microsoft.com/office/drawing/2014/main" id="{0DE8DF89-3CD1-4955-BC7E-D16999284B08}"/>
              </a:ext>
            </a:extLst>
          </p:cNvPr>
          <p:cNvSpPr>
            <a:spLocks noGrp="1" noChangeArrowheads="1"/>
          </p:cNvSpPr>
          <p:nvPr>
            <p:ph type="title"/>
          </p:nvPr>
        </p:nvSpPr>
        <p:spPr>
          <a:xfrm>
            <a:off x="2917825" y="66675"/>
            <a:ext cx="7348538" cy="890588"/>
          </a:xfrm>
        </p:spPr>
        <p:txBody>
          <a:bodyPr/>
          <a:lstStyle/>
          <a:p>
            <a:pPr eaLnBrk="1" hangingPunct="1">
              <a:defRPr/>
            </a:pPr>
            <a:r>
              <a:rPr lang="zh-CN" altLang="en-US" sz="3600" dirty="0">
                <a:solidFill>
                  <a:schemeClr val="hlink"/>
                </a:solidFill>
                <a:latin typeface="黑体" panose="02010609060101010101" pitchFamily="49" charset="-122"/>
                <a:ea typeface="黑体" panose="02010609060101010101" pitchFamily="49" charset="-122"/>
              </a:rPr>
              <a:t>3.2  一阶系统的阶跃响应 </a:t>
            </a:r>
          </a:p>
        </p:txBody>
      </p:sp>
      <p:sp>
        <p:nvSpPr>
          <p:cNvPr id="18436" name="Rectangle 3">
            <a:extLst>
              <a:ext uri="{FF2B5EF4-FFF2-40B4-BE49-F238E27FC236}">
                <a16:creationId xmlns:a16="http://schemas.microsoft.com/office/drawing/2014/main" id="{A30CB66D-D45D-4B17-97A3-0FD009D99DDB}"/>
              </a:ext>
            </a:extLst>
          </p:cNvPr>
          <p:cNvSpPr>
            <a:spLocks noGrp="1" noChangeArrowheads="1"/>
          </p:cNvSpPr>
          <p:nvPr>
            <p:ph type="body" sz="half" idx="1"/>
          </p:nvPr>
        </p:nvSpPr>
        <p:spPr>
          <a:xfrm>
            <a:off x="1288098" y="1252538"/>
            <a:ext cx="3983037" cy="612775"/>
          </a:xfrm>
          <a:solidFill>
            <a:srgbClr val="0000FF"/>
          </a:solidFill>
        </p:spPr>
        <p:txBody>
          <a:bodyPr/>
          <a:lstStyle/>
          <a:p>
            <a:pPr marL="190500" lvl="1" indent="0" algn="just" eaLnBrk="1" hangingPunct="1"/>
            <a:r>
              <a:rPr lang="zh-CN" altLang="en-US" sz="2800" dirty="0">
                <a:solidFill>
                  <a:schemeClr val="bg1"/>
                </a:solidFill>
                <a:latin typeface="黑体" panose="02010609060101010101" pitchFamily="49" charset="-122"/>
                <a:ea typeface="黑体" panose="02010609060101010101" pitchFamily="49" charset="-122"/>
              </a:rPr>
              <a:t>1.一阶系统的数学模型</a:t>
            </a:r>
            <a:r>
              <a:rPr lang="en-US" altLang="zh-CN" sz="2800" dirty="0">
                <a:solidFill>
                  <a:schemeClr val="bg1"/>
                </a:solidFill>
                <a:latin typeface="黑体" panose="02010609060101010101" pitchFamily="49" charset="-122"/>
                <a:ea typeface="黑体" panose="02010609060101010101" pitchFamily="49" charset="-122"/>
              </a:rPr>
              <a:t> </a:t>
            </a:r>
            <a:endParaRPr lang="zh-CN" altLang="en-US" sz="2800" dirty="0">
              <a:solidFill>
                <a:schemeClr val="bg1"/>
              </a:solidFill>
              <a:latin typeface="黑体" panose="02010609060101010101" pitchFamily="49" charset="-122"/>
              <a:ea typeface="黑体" panose="02010609060101010101" pitchFamily="49" charset="-122"/>
            </a:endParaRPr>
          </a:p>
        </p:txBody>
      </p:sp>
      <p:sp>
        <p:nvSpPr>
          <p:cNvPr id="18438" name="Rectangle 20">
            <a:extLst>
              <a:ext uri="{FF2B5EF4-FFF2-40B4-BE49-F238E27FC236}">
                <a16:creationId xmlns:a16="http://schemas.microsoft.com/office/drawing/2014/main" id="{5338B626-C12E-449D-BD15-D9E2832FCB3E}"/>
              </a:ext>
            </a:extLst>
          </p:cNvPr>
          <p:cNvSpPr>
            <a:spLocks noChangeArrowheads="1"/>
          </p:cNvSpPr>
          <p:nvPr/>
        </p:nvSpPr>
        <p:spPr bwMode="auto">
          <a:xfrm>
            <a:off x="1454848" y="2008537"/>
            <a:ext cx="93698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342900" indent="-342900">
              <a:buClr>
                <a:schemeClr val="hlink"/>
              </a:buClr>
              <a:buFont typeface="Wingdings" panose="05000000000000000000" pitchFamily="2" charset="2"/>
              <a:buChar char="l"/>
            </a:pPr>
            <a:r>
              <a:rPr lang="zh-CN" altLang="en-US" sz="2800" b="1">
                <a:latin typeface="黑体" panose="02010609060101010101" pitchFamily="49" charset="-122"/>
                <a:ea typeface="黑体" panose="02010609060101010101" pitchFamily="49" charset="-122"/>
              </a:rPr>
              <a:t>能够用</a:t>
            </a:r>
            <a:r>
              <a:rPr lang="zh-CN" altLang="en-US" sz="2800" b="1">
                <a:solidFill>
                  <a:srgbClr val="FF3300"/>
                </a:solidFill>
                <a:latin typeface="黑体" panose="02010609060101010101" pitchFamily="49" charset="-122"/>
                <a:ea typeface="黑体" panose="02010609060101010101" pitchFamily="49" charset="-122"/>
              </a:rPr>
              <a:t>一阶微分方程</a:t>
            </a:r>
            <a:r>
              <a:rPr lang="zh-CN" altLang="en-US" sz="2800" b="1">
                <a:latin typeface="黑体" panose="02010609060101010101" pitchFamily="49" charset="-122"/>
                <a:ea typeface="黑体" panose="02010609060101010101" pitchFamily="49" charset="-122"/>
              </a:rPr>
              <a:t>描述的系统为一阶系统。如</a:t>
            </a:r>
            <a:r>
              <a:rPr lang="en-US" altLang="zh-CN" sz="2800" b="1">
                <a:latin typeface="黑体" panose="02010609060101010101" pitchFamily="49" charset="-122"/>
                <a:ea typeface="黑体" panose="02010609060101010101" pitchFamily="49" charset="-122"/>
              </a:rPr>
              <a:t>RC</a:t>
            </a:r>
            <a:r>
              <a:rPr lang="zh-CN" altLang="en-US" sz="2800" b="1">
                <a:latin typeface="黑体" panose="02010609060101010101" pitchFamily="49" charset="-122"/>
                <a:ea typeface="黑体" panose="02010609060101010101" pitchFamily="49" charset="-122"/>
              </a:rPr>
              <a:t>电路</a:t>
            </a:r>
            <a:r>
              <a:rPr lang="en-US" altLang="zh-CN" sz="2800" b="1">
                <a:latin typeface="黑体" panose="02010609060101010101" pitchFamily="49" charset="-122"/>
                <a:ea typeface="黑体" panose="02010609060101010101" pitchFamily="49" charset="-122"/>
              </a:rPr>
              <a:t>:</a:t>
            </a:r>
            <a:endParaRPr lang="zh-CN" altLang="en-US" sz="2800" b="1">
              <a:latin typeface="黑体" panose="02010609060101010101" pitchFamily="49" charset="-122"/>
              <a:ea typeface="黑体" panose="02010609060101010101" pitchFamily="49" charset="-122"/>
            </a:endParaRPr>
          </a:p>
        </p:txBody>
      </p:sp>
      <p:sp>
        <p:nvSpPr>
          <p:cNvPr id="700437" name="Rectangle 21">
            <a:extLst>
              <a:ext uri="{FF2B5EF4-FFF2-40B4-BE49-F238E27FC236}">
                <a16:creationId xmlns:a16="http://schemas.microsoft.com/office/drawing/2014/main" id="{04F34177-092E-4775-9FAF-FA2BB12A9BEF}"/>
              </a:ext>
            </a:extLst>
          </p:cNvPr>
          <p:cNvSpPr>
            <a:spLocks noChangeArrowheads="1"/>
          </p:cNvSpPr>
          <p:nvPr/>
        </p:nvSpPr>
        <p:spPr bwMode="auto">
          <a:xfrm>
            <a:off x="1427957" y="2861807"/>
            <a:ext cx="236092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buClr>
                <a:schemeClr val="hlink"/>
              </a:buClr>
              <a:buFont typeface="Wingdings" panose="05000000000000000000" pitchFamily="2" charset="2"/>
              <a:buChar char="l"/>
            </a:pPr>
            <a:r>
              <a:rPr lang="zh-CN" altLang="en-US" sz="2800" b="1" dirty="0">
                <a:latin typeface="黑体" panose="02010609060101010101" pitchFamily="49" charset="-122"/>
                <a:ea typeface="黑体" panose="02010609060101010101" pitchFamily="49" charset="-122"/>
              </a:rPr>
              <a:t>微分方程：</a:t>
            </a:r>
          </a:p>
        </p:txBody>
      </p:sp>
      <p:sp>
        <p:nvSpPr>
          <p:cNvPr id="700440" name="Rectangle 24">
            <a:extLst>
              <a:ext uri="{FF2B5EF4-FFF2-40B4-BE49-F238E27FC236}">
                <a16:creationId xmlns:a16="http://schemas.microsoft.com/office/drawing/2014/main" id="{75A11EBB-F3C9-42DD-9D6F-6A81FC8D623C}"/>
              </a:ext>
            </a:extLst>
          </p:cNvPr>
          <p:cNvSpPr>
            <a:spLocks noChangeArrowheads="1"/>
          </p:cNvSpPr>
          <p:nvPr/>
        </p:nvSpPr>
        <p:spPr bwMode="auto">
          <a:xfrm>
            <a:off x="1419067" y="3952082"/>
            <a:ext cx="236092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buClr>
                <a:srgbClr val="FF0000"/>
              </a:buClr>
              <a:buFont typeface="Wingdings" panose="05000000000000000000" pitchFamily="2" charset="2"/>
              <a:buChar char="l"/>
            </a:pPr>
            <a:r>
              <a:rPr lang="zh-CN" altLang="en-US" sz="2800" b="1">
                <a:latin typeface="黑体" panose="02010609060101010101" pitchFamily="49" charset="-122"/>
                <a:ea typeface="黑体" panose="02010609060101010101" pitchFamily="49" charset="-122"/>
              </a:rPr>
              <a:t>传递函数：</a:t>
            </a:r>
          </a:p>
        </p:txBody>
      </p:sp>
      <p:grpSp>
        <p:nvGrpSpPr>
          <p:cNvPr id="700443" name="Group 27">
            <a:extLst>
              <a:ext uri="{FF2B5EF4-FFF2-40B4-BE49-F238E27FC236}">
                <a16:creationId xmlns:a16="http://schemas.microsoft.com/office/drawing/2014/main" id="{C09864EC-4583-4AB8-9A95-90232B97F718}"/>
              </a:ext>
            </a:extLst>
          </p:cNvPr>
          <p:cNvGrpSpPr>
            <a:grpSpLocks/>
          </p:cNvGrpSpPr>
          <p:nvPr/>
        </p:nvGrpSpPr>
        <p:grpSpPr bwMode="auto">
          <a:xfrm>
            <a:off x="8007350" y="2667591"/>
            <a:ext cx="3143250" cy="1860550"/>
            <a:chOff x="3663" y="1759"/>
            <a:chExt cx="1980" cy="1172"/>
          </a:xfrm>
        </p:grpSpPr>
        <p:sp>
          <p:nvSpPr>
            <p:cNvPr id="35870" name="Text Box 28">
              <a:extLst>
                <a:ext uri="{FF2B5EF4-FFF2-40B4-BE49-F238E27FC236}">
                  <a16:creationId xmlns:a16="http://schemas.microsoft.com/office/drawing/2014/main" id="{2DE0FF23-0929-494A-8E55-9735564A86B9}"/>
                </a:ext>
              </a:extLst>
            </p:cNvPr>
            <p:cNvSpPr txBox="1">
              <a:spLocks noChangeArrowheads="1"/>
            </p:cNvSpPr>
            <p:nvPr/>
          </p:nvSpPr>
          <p:spPr bwMode="auto">
            <a:xfrm>
              <a:off x="4064" y="1759"/>
              <a:ext cx="413"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just"/>
              <a:r>
                <a:rPr lang="zh-CN" altLang="en-US" b="1" i="1">
                  <a:latin typeface="Times New Roman" panose="02020603050405020304" pitchFamily="18" charset="0"/>
                </a:rPr>
                <a:t>  </a:t>
              </a:r>
              <a:r>
                <a:rPr lang="en-US" altLang="zh-CN" sz="2000" b="1" i="1">
                  <a:latin typeface="Times New Roman" panose="02020603050405020304" pitchFamily="18" charset="0"/>
                </a:rPr>
                <a:t>R</a:t>
              </a:r>
              <a:endParaRPr lang="en-US" altLang="zh-CN" sz="2000" b="1" i="1" baseline="-25000">
                <a:latin typeface="Times New Roman" panose="02020603050405020304" pitchFamily="18" charset="0"/>
              </a:endParaRPr>
            </a:p>
          </p:txBody>
        </p:sp>
        <p:sp>
          <p:nvSpPr>
            <p:cNvPr id="35871" name="Text Box 29">
              <a:extLst>
                <a:ext uri="{FF2B5EF4-FFF2-40B4-BE49-F238E27FC236}">
                  <a16:creationId xmlns:a16="http://schemas.microsoft.com/office/drawing/2014/main" id="{1FDB6CBE-4A6C-4949-905B-DF8869D9E962}"/>
                </a:ext>
              </a:extLst>
            </p:cNvPr>
            <p:cNvSpPr txBox="1">
              <a:spLocks noChangeArrowheads="1"/>
            </p:cNvSpPr>
            <p:nvPr/>
          </p:nvSpPr>
          <p:spPr bwMode="auto">
            <a:xfrm>
              <a:off x="3771" y="1793"/>
              <a:ext cx="393"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just"/>
              <a:r>
                <a:rPr lang="zh-CN" altLang="en-US" b="1">
                  <a:latin typeface="Times New Roman" panose="02020603050405020304" pitchFamily="18" charset="0"/>
                </a:rPr>
                <a:t> </a:t>
              </a:r>
              <a:r>
                <a:rPr lang="en-US" altLang="zh-CN" b="1" i="1">
                  <a:latin typeface="Times New Roman" panose="02020603050405020304" pitchFamily="18" charset="0"/>
                </a:rPr>
                <a:t>i</a:t>
              </a:r>
              <a:r>
                <a:rPr lang="en-US" altLang="zh-CN" b="1">
                  <a:latin typeface="Times New Roman" panose="02020603050405020304" pitchFamily="18" charset="0"/>
                </a:rPr>
                <a:t>(</a:t>
              </a:r>
              <a:r>
                <a:rPr lang="en-US" altLang="zh-CN" b="1" i="1">
                  <a:latin typeface="Times New Roman" panose="02020603050405020304" pitchFamily="18" charset="0"/>
                </a:rPr>
                <a:t>t</a:t>
              </a:r>
              <a:r>
                <a:rPr lang="en-US" altLang="zh-CN" b="1">
                  <a:latin typeface="Times New Roman" panose="02020603050405020304" pitchFamily="18" charset="0"/>
                </a:rPr>
                <a:t>)</a:t>
              </a:r>
            </a:p>
          </p:txBody>
        </p:sp>
        <p:grpSp>
          <p:nvGrpSpPr>
            <p:cNvPr id="35872" name="Group 30">
              <a:extLst>
                <a:ext uri="{FF2B5EF4-FFF2-40B4-BE49-F238E27FC236}">
                  <a16:creationId xmlns:a16="http://schemas.microsoft.com/office/drawing/2014/main" id="{8F0050C9-9261-47A1-8725-C40DD720C1B9}"/>
                </a:ext>
              </a:extLst>
            </p:cNvPr>
            <p:cNvGrpSpPr>
              <a:grpSpLocks/>
            </p:cNvGrpSpPr>
            <p:nvPr/>
          </p:nvGrpSpPr>
          <p:grpSpPr bwMode="auto">
            <a:xfrm>
              <a:off x="5007" y="2428"/>
              <a:ext cx="224" cy="103"/>
              <a:chOff x="8876" y="5566"/>
              <a:chExt cx="240" cy="80"/>
            </a:xfrm>
          </p:grpSpPr>
          <p:sp>
            <p:nvSpPr>
              <p:cNvPr id="35888" name="Line 31">
                <a:extLst>
                  <a:ext uri="{FF2B5EF4-FFF2-40B4-BE49-F238E27FC236}">
                    <a16:creationId xmlns:a16="http://schemas.microsoft.com/office/drawing/2014/main" id="{508D19B5-BDDA-4001-8F58-5C02F687768D}"/>
                  </a:ext>
                </a:extLst>
              </p:cNvPr>
              <p:cNvSpPr>
                <a:spLocks noChangeShapeType="1"/>
              </p:cNvSpPr>
              <p:nvPr/>
            </p:nvSpPr>
            <p:spPr bwMode="auto">
              <a:xfrm rot="-5400000">
                <a:off x="8996" y="5526"/>
                <a:ext cx="0" cy="24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89" name="Line 32">
                <a:extLst>
                  <a:ext uri="{FF2B5EF4-FFF2-40B4-BE49-F238E27FC236}">
                    <a16:creationId xmlns:a16="http://schemas.microsoft.com/office/drawing/2014/main" id="{3088029D-1BAE-4775-BCA6-498D7146F35A}"/>
                  </a:ext>
                </a:extLst>
              </p:cNvPr>
              <p:cNvSpPr>
                <a:spLocks noChangeShapeType="1"/>
              </p:cNvSpPr>
              <p:nvPr/>
            </p:nvSpPr>
            <p:spPr bwMode="auto">
              <a:xfrm rot="-5400000">
                <a:off x="8996" y="5446"/>
                <a:ext cx="0" cy="24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5873" name="Rectangle 33">
              <a:extLst>
                <a:ext uri="{FF2B5EF4-FFF2-40B4-BE49-F238E27FC236}">
                  <a16:creationId xmlns:a16="http://schemas.microsoft.com/office/drawing/2014/main" id="{3A53939A-06B3-44CE-8548-5BD489B3D9C9}"/>
                </a:ext>
              </a:extLst>
            </p:cNvPr>
            <p:cNvSpPr>
              <a:spLocks noChangeArrowheads="1"/>
            </p:cNvSpPr>
            <p:nvPr/>
          </p:nvSpPr>
          <p:spPr bwMode="auto">
            <a:xfrm rot="-5400000">
              <a:off x="4261" y="1860"/>
              <a:ext cx="105" cy="404"/>
            </a:xfrm>
            <a:prstGeom prst="rect">
              <a:avLst/>
            </a:prstGeom>
            <a:solidFill>
              <a:srgbClr val="FFFFCC"/>
            </a:solidFill>
            <a:ln w="25400">
              <a:solidFill>
                <a:srgbClr val="FF0000"/>
              </a:solidFill>
              <a:miter lim="800000"/>
              <a:headEnd/>
              <a:tailEnd/>
            </a:ln>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5874" name="Oval 34">
              <a:extLst>
                <a:ext uri="{FF2B5EF4-FFF2-40B4-BE49-F238E27FC236}">
                  <a16:creationId xmlns:a16="http://schemas.microsoft.com/office/drawing/2014/main" id="{26541F7A-3E23-406B-B455-74A681C5CFC1}"/>
                </a:ext>
              </a:extLst>
            </p:cNvPr>
            <p:cNvSpPr>
              <a:spLocks noChangeAspect="1"/>
            </p:cNvSpPr>
            <p:nvPr/>
          </p:nvSpPr>
          <p:spPr bwMode="auto">
            <a:xfrm>
              <a:off x="3715" y="2023"/>
              <a:ext cx="68" cy="68"/>
            </a:xfrm>
            <a:prstGeom prst="ellipse">
              <a:avLst/>
            </a:prstGeom>
            <a:noFill/>
            <a:ln w="2222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5875" name="Oval 35">
              <a:extLst>
                <a:ext uri="{FF2B5EF4-FFF2-40B4-BE49-F238E27FC236}">
                  <a16:creationId xmlns:a16="http://schemas.microsoft.com/office/drawing/2014/main" id="{A279A494-0D27-45AA-B93E-DFEAB8BA4627}"/>
                </a:ext>
              </a:extLst>
            </p:cNvPr>
            <p:cNvSpPr>
              <a:spLocks noChangeArrowheads="1"/>
            </p:cNvSpPr>
            <p:nvPr/>
          </p:nvSpPr>
          <p:spPr bwMode="auto">
            <a:xfrm>
              <a:off x="5105" y="2878"/>
              <a:ext cx="37" cy="53"/>
            </a:xfrm>
            <a:prstGeom prst="ellipse">
              <a:avLst/>
            </a:prstGeom>
            <a:solidFill>
              <a:srgbClr val="0000FF"/>
            </a:solidFill>
            <a:ln w="19050">
              <a:solidFill>
                <a:srgbClr val="0000FF"/>
              </a:solidFill>
              <a:round/>
              <a:headEnd/>
              <a:tailEnd/>
            </a:ln>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5876" name="Oval 36">
              <a:extLst>
                <a:ext uri="{FF2B5EF4-FFF2-40B4-BE49-F238E27FC236}">
                  <a16:creationId xmlns:a16="http://schemas.microsoft.com/office/drawing/2014/main" id="{AD1CC645-AEDB-4C7F-8649-17CF329CE153}"/>
                </a:ext>
              </a:extLst>
            </p:cNvPr>
            <p:cNvSpPr>
              <a:spLocks noChangeAspect="1"/>
            </p:cNvSpPr>
            <p:nvPr/>
          </p:nvSpPr>
          <p:spPr bwMode="auto">
            <a:xfrm>
              <a:off x="3755" y="2861"/>
              <a:ext cx="68" cy="68"/>
            </a:xfrm>
            <a:prstGeom prst="ellipse">
              <a:avLst/>
            </a:prstGeom>
            <a:noFill/>
            <a:ln w="2222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5877" name="Oval 37">
              <a:extLst>
                <a:ext uri="{FF2B5EF4-FFF2-40B4-BE49-F238E27FC236}">
                  <a16:creationId xmlns:a16="http://schemas.microsoft.com/office/drawing/2014/main" id="{11BB8216-6858-4400-9004-B22FDA609F28}"/>
                </a:ext>
              </a:extLst>
            </p:cNvPr>
            <p:cNvSpPr>
              <a:spLocks noChangeAspect="1"/>
            </p:cNvSpPr>
            <p:nvPr/>
          </p:nvSpPr>
          <p:spPr bwMode="auto">
            <a:xfrm>
              <a:off x="5307" y="2023"/>
              <a:ext cx="68" cy="68"/>
            </a:xfrm>
            <a:prstGeom prst="ellipse">
              <a:avLst/>
            </a:prstGeom>
            <a:noFill/>
            <a:ln w="2222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5878" name="Oval 38">
              <a:extLst>
                <a:ext uri="{FF2B5EF4-FFF2-40B4-BE49-F238E27FC236}">
                  <a16:creationId xmlns:a16="http://schemas.microsoft.com/office/drawing/2014/main" id="{D74CDFCD-F724-445C-B09E-73A15BA87A5B}"/>
                </a:ext>
              </a:extLst>
            </p:cNvPr>
            <p:cNvSpPr>
              <a:spLocks noChangeAspect="1"/>
            </p:cNvSpPr>
            <p:nvPr/>
          </p:nvSpPr>
          <p:spPr bwMode="auto">
            <a:xfrm>
              <a:off x="5307" y="2861"/>
              <a:ext cx="68" cy="68"/>
            </a:xfrm>
            <a:prstGeom prst="ellipse">
              <a:avLst/>
            </a:prstGeom>
            <a:noFill/>
            <a:ln w="2222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5879" name="Line 39">
              <a:extLst>
                <a:ext uri="{FF2B5EF4-FFF2-40B4-BE49-F238E27FC236}">
                  <a16:creationId xmlns:a16="http://schemas.microsoft.com/office/drawing/2014/main" id="{FB09B723-8E96-4FD1-A6EF-387A4EDE440F}"/>
                </a:ext>
              </a:extLst>
            </p:cNvPr>
            <p:cNvSpPr>
              <a:spLocks noChangeShapeType="1"/>
            </p:cNvSpPr>
            <p:nvPr/>
          </p:nvSpPr>
          <p:spPr bwMode="auto">
            <a:xfrm>
              <a:off x="3824" y="2900"/>
              <a:ext cx="1467"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80" name="Line 40">
              <a:extLst>
                <a:ext uri="{FF2B5EF4-FFF2-40B4-BE49-F238E27FC236}">
                  <a16:creationId xmlns:a16="http://schemas.microsoft.com/office/drawing/2014/main" id="{6C4C10EF-F94D-4E39-91BA-4E32A759A28F}"/>
                </a:ext>
              </a:extLst>
            </p:cNvPr>
            <p:cNvSpPr>
              <a:spLocks noChangeShapeType="1"/>
            </p:cNvSpPr>
            <p:nvPr/>
          </p:nvSpPr>
          <p:spPr bwMode="auto">
            <a:xfrm>
              <a:off x="5120" y="2058"/>
              <a:ext cx="0" cy="367"/>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81" name="Line 41">
              <a:extLst>
                <a:ext uri="{FF2B5EF4-FFF2-40B4-BE49-F238E27FC236}">
                  <a16:creationId xmlns:a16="http://schemas.microsoft.com/office/drawing/2014/main" id="{B71DD325-E6A7-433B-95EE-5B5752B10171}"/>
                </a:ext>
              </a:extLst>
            </p:cNvPr>
            <p:cNvSpPr>
              <a:spLocks noChangeShapeType="1"/>
            </p:cNvSpPr>
            <p:nvPr/>
          </p:nvSpPr>
          <p:spPr bwMode="auto">
            <a:xfrm>
              <a:off x="5120" y="2533"/>
              <a:ext cx="0" cy="367"/>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82" name="Oval 42">
              <a:extLst>
                <a:ext uri="{FF2B5EF4-FFF2-40B4-BE49-F238E27FC236}">
                  <a16:creationId xmlns:a16="http://schemas.microsoft.com/office/drawing/2014/main" id="{284BD714-8EE9-4E69-B516-54797EBFD399}"/>
                </a:ext>
              </a:extLst>
            </p:cNvPr>
            <p:cNvSpPr>
              <a:spLocks noChangeArrowheads="1"/>
            </p:cNvSpPr>
            <p:nvPr/>
          </p:nvSpPr>
          <p:spPr bwMode="auto">
            <a:xfrm>
              <a:off x="5105" y="2042"/>
              <a:ext cx="37" cy="52"/>
            </a:xfrm>
            <a:prstGeom prst="ellipse">
              <a:avLst/>
            </a:prstGeom>
            <a:solidFill>
              <a:srgbClr val="0000FF"/>
            </a:solidFill>
            <a:ln w="19050">
              <a:solidFill>
                <a:srgbClr val="0000FF"/>
              </a:solidFill>
              <a:round/>
              <a:headEnd/>
              <a:tailEnd/>
            </a:ln>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5883" name="Text Box 43">
              <a:extLst>
                <a:ext uri="{FF2B5EF4-FFF2-40B4-BE49-F238E27FC236}">
                  <a16:creationId xmlns:a16="http://schemas.microsoft.com/office/drawing/2014/main" id="{3D8E0DB4-C500-4597-ACCC-96CBC1EA9C2B}"/>
                </a:ext>
              </a:extLst>
            </p:cNvPr>
            <p:cNvSpPr txBox="1">
              <a:spLocks noChangeArrowheads="1"/>
            </p:cNvSpPr>
            <p:nvPr/>
          </p:nvSpPr>
          <p:spPr bwMode="auto">
            <a:xfrm>
              <a:off x="4735" y="2318"/>
              <a:ext cx="276"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just">
                <a:lnSpc>
                  <a:spcPct val="120000"/>
                </a:lnSpc>
              </a:pPr>
              <a:r>
                <a:rPr lang="zh-CN" altLang="en-US" sz="2000" b="1">
                  <a:latin typeface="Times New Roman" panose="02020603050405020304" pitchFamily="18" charset="0"/>
                </a:rPr>
                <a:t> </a:t>
              </a:r>
              <a:r>
                <a:rPr lang="en-US" altLang="zh-CN" sz="2000" b="1" i="1">
                  <a:latin typeface="Times New Roman" panose="02020603050405020304" pitchFamily="18" charset="0"/>
                </a:rPr>
                <a:t>C</a:t>
              </a:r>
            </a:p>
          </p:txBody>
        </p:sp>
        <p:sp>
          <p:nvSpPr>
            <p:cNvPr id="35884" name="Line 44">
              <a:extLst>
                <a:ext uri="{FF2B5EF4-FFF2-40B4-BE49-F238E27FC236}">
                  <a16:creationId xmlns:a16="http://schemas.microsoft.com/office/drawing/2014/main" id="{678D2F29-B344-469D-9E98-CADB222975FA}"/>
                </a:ext>
              </a:extLst>
            </p:cNvPr>
            <p:cNvSpPr>
              <a:spLocks noChangeShapeType="1"/>
            </p:cNvSpPr>
            <p:nvPr/>
          </p:nvSpPr>
          <p:spPr bwMode="auto">
            <a:xfrm>
              <a:off x="3777" y="2062"/>
              <a:ext cx="340" cy="0"/>
            </a:xfrm>
            <a:prstGeom prst="line">
              <a:avLst/>
            </a:prstGeom>
            <a:noFill/>
            <a:ln w="222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85" name="Line 45">
              <a:extLst>
                <a:ext uri="{FF2B5EF4-FFF2-40B4-BE49-F238E27FC236}">
                  <a16:creationId xmlns:a16="http://schemas.microsoft.com/office/drawing/2014/main" id="{3002EC85-C8E7-45F4-80F8-71594F220A3A}"/>
                </a:ext>
              </a:extLst>
            </p:cNvPr>
            <p:cNvSpPr>
              <a:spLocks noChangeShapeType="1"/>
            </p:cNvSpPr>
            <p:nvPr/>
          </p:nvSpPr>
          <p:spPr bwMode="auto">
            <a:xfrm>
              <a:off x="4516" y="2065"/>
              <a:ext cx="787"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5886" name="Object 46">
              <a:extLst>
                <a:ext uri="{FF2B5EF4-FFF2-40B4-BE49-F238E27FC236}">
                  <a16:creationId xmlns:a16="http://schemas.microsoft.com/office/drawing/2014/main" id="{5B479F79-3C50-4403-A4B5-DF1248DCFA79}"/>
                </a:ext>
              </a:extLst>
            </p:cNvPr>
            <p:cNvGraphicFramePr>
              <a:graphicFrameLocks noChangeAspect="1"/>
            </p:cNvGraphicFramePr>
            <p:nvPr/>
          </p:nvGraphicFramePr>
          <p:xfrm>
            <a:off x="3663" y="2380"/>
            <a:ext cx="371" cy="261"/>
          </p:xfrm>
          <a:graphic>
            <a:graphicData uri="http://schemas.openxmlformats.org/presentationml/2006/ole">
              <mc:AlternateContent xmlns:mc="http://schemas.openxmlformats.org/markup-compatibility/2006">
                <mc:Choice xmlns:v="urn:schemas-microsoft-com:vml" Requires="v">
                  <p:oleObj spid="_x0000_s36100" name="Equation" r:id="rId3" imgW="330200" imgH="228600" progId="Equation.DSMT4">
                    <p:embed/>
                  </p:oleObj>
                </mc:Choice>
                <mc:Fallback>
                  <p:oleObj name="Equation" r:id="rId3" imgW="330200" imgH="228600" progId="Equation.DSMT4">
                    <p:embed/>
                    <p:pic>
                      <p:nvPicPr>
                        <p:cNvPr id="0" name="Object 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3" y="2380"/>
                          <a:ext cx="371"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5887" name="Object 47">
              <a:extLst>
                <a:ext uri="{FF2B5EF4-FFF2-40B4-BE49-F238E27FC236}">
                  <a16:creationId xmlns:a16="http://schemas.microsoft.com/office/drawing/2014/main" id="{9A6FB758-54BC-422C-AF68-287770984153}"/>
                </a:ext>
              </a:extLst>
            </p:cNvPr>
            <p:cNvGraphicFramePr>
              <a:graphicFrameLocks noChangeAspect="1"/>
            </p:cNvGraphicFramePr>
            <p:nvPr/>
          </p:nvGraphicFramePr>
          <p:xfrm>
            <a:off x="5273" y="2344"/>
            <a:ext cx="370" cy="261"/>
          </p:xfrm>
          <a:graphic>
            <a:graphicData uri="http://schemas.openxmlformats.org/presentationml/2006/ole">
              <mc:AlternateContent xmlns:mc="http://schemas.openxmlformats.org/markup-compatibility/2006">
                <mc:Choice xmlns:v="urn:schemas-microsoft-com:vml" Requires="v">
                  <p:oleObj spid="_x0000_s36101" name="Equation" r:id="rId5" imgW="330200" imgH="228600" progId="Equation.DSMT4">
                    <p:embed/>
                  </p:oleObj>
                </mc:Choice>
                <mc:Fallback>
                  <p:oleObj name="Equation" r:id="rId5" imgW="330200" imgH="228600" progId="Equation.DSMT4">
                    <p:embed/>
                    <p:pic>
                      <p:nvPicPr>
                        <p:cNvPr id="0" name="Object 4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73" y="2344"/>
                          <a:ext cx="370"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18443" name="Rectangle 48">
            <a:extLst>
              <a:ext uri="{FF2B5EF4-FFF2-40B4-BE49-F238E27FC236}">
                <a16:creationId xmlns:a16="http://schemas.microsoft.com/office/drawing/2014/main" id="{02D18ED3-E23B-4727-A0E7-63FD46D29188}"/>
              </a:ext>
            </a:extLst>
          </p:cNvPr>
          <p:cNvSpPr>
            <a:spLocks noChangeArrowheads="1"/>
          </p:cNvSpPr>
          <p:nvPr/>
        </p:nvSpPr>
        <p:spPr bwMode="auto">
          <a:xfrm>
            <a:off x="1475656" y="5299075"/>
            <a:ext cx="21510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buClr>
                <a:schemeClr val="hlink"/>
              </a:buClr>
              <a:buFont typeface="Wingdings" panose="05000000000000000000" pitchFamily="2" charset="2"/>
              <a:buChar char="l"/>
            </a:pPr>
            <a:r>
              <a:rPr lang="zh-CN" altLang="en-US" sz="2800" b="1" dirty="0">
                <a:latin typeface="黑体" panose="02010609060101010101" pitchFamily="49" charset="-122"/>
                <a:ea typeface="黑体" panose="02010609060101010101" pitchFamily="49" charset="-122"/>
              </a:rPr>
              <a:t>结构图：</a:t>
            </a:r>
          </a:p>
        </p:txBody>
      </p:sp>
      <p:grpSp>
        <p:nvGrpSpPr>
          <p:cNvPr id="700465" name="Group 49">
            <a:extLst>
              <a:ext uri="{FF2B5EF4-FFF2-40B4-BE49-F238E27FC236}">
                <a16:creationId xmlns:a16="http://schemas.microsoft.com/office/drawing/2014/main" id="{3A3C5005-3668-49E4-AF5C-EBF000DBA075}"/>
              </a:ext>
            </a:extLst>
          </p:cNvPr>
          <p:cNvGrpSpPr>
            <a:grpSpLocks/>
          </p:cNvGrpSpPr>
          <p:nvPr/>
        </p:nvGrpSpPr>
        <p:grpSpPr bwMode="auto">
          <a:xfrm>
            <a:off x="3871913" y="4935538"/>
            <a:ext cx="4635500" cy="1484312"/>
            <a:chOff x="1292" y="2626"/>
            <a:chExt cx="2064" cy="668"/>
          </a:xfrm>
        </p:grpSpPr>
        <p:sp>
          <p:nvSpPr>
            <p:cNvPr id="35856" name="Text Box 50">
              <a:extLst>
                <a:ext uri="{FF2B5EF4-FFF2-40B4-BE49-F238E27FC236}">
                  <a16:creationId xmlns:a16="http://schemas.microsoft.com/office/drawing/2014/main" id="{A45D1422-1387-4B0A-939F-AF5171B66039}"/>
                </a:ext>
              </a:extLst>
            </p:cNvPr>
            <p:cNvSpPr txBox="1">
              <a:spLocks noChangeArrowheads="1"/>
            </p:cNvSpPr>
            <p:nvPr/>
          </p:nvSpPr>
          <p:spPr bwMode="auto">
            <a:xfrm>
              <a:off x="1292" y="2649"/>
              <a:ext cx="410"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just"/>
              <a:r>
                <a:rPr lang="en-US" altLang="zh-CN" sz="2000" b="1" i="1">
                  <a:latin typeface="黑体" panose="02010609060101010101" pitchFamily="49" charset="-122"/>
                  <a:ea typeface="黑体" panose="02010609060101010101" pitchFamily="49" charset="-122"/>
                </a:rPr>
                <a:t>X</a:t>
              </a:r>
              <a:r>
                <a:rPr lang="en-US" altLang="zh-CN" sz="2000" b="1" i="1" baseline="-25000">
                  <a:latin typeface="黑体" panose="02010609060101010101" pitchFamily="49" charset="-122"/>
                  <a:ea typeface="黑体" panose="02010609060101010101" pitchFamily="49" charset="-122"/>
                </a:rPr>
                <a:t>r</a:t>
              </a:r>
              <a:r>
                <a:rPr lang="en-US" altLang="zh-CN" sz="2000" b="1">
                  <a:latin typeface="黑体" panose="02010609060101010101" pitchFamily="49" charset="-122"/>
                  <a:ea typeface="黑体" panose="02010609060101010101" pitchFamily="49" charset="-122"/>
                </a:rPr>
                <a:t>(</a:t>
              </a:r>
              <a:r>
                <a:rPr lang="en-US" altLang="zh-CN" sz="2000" b="1" i="1">
                  <a:latin typeface="黑体" panose="02010609060101010101" pitchFamily="49" charset="-122"/>
                  <a:ea typeface="黑体" panose="02010609060101010101" pitchFamily="49" charset="-122"/>
                </a:rPr>
                <a:t>s</a:t>
              </a:r>
              <a:r>
                <a:rPr lang="en-US" altLang="zh-CN" sz="2000" b="1">
                  <a:latin typeface="黑体" panose="02010609060101010101" pitchFamily="49" charset="-122"/>
                  <a:ea typeface="黑体" panose="02010609060101010101" pitchFamily="49" charset="-122"/>
                </a:rPr>
                <a:t>)</a:t>
              </a:r>
            </a:p>
          </p:txBody>
        </p:sp>
        <p:sp>
          <p:nvSpPr>
            <p:cNvPr id="35857" name="Text Box 51">
              <a:extLst>
                <a:ext uri="{FF2B5EF4-FFF2-40B4-BE49-F238E27FC236}">
                  <a16:creationId xmlns:a16="http://schemas.microsoft.com/office/drawing/2014/main" id="{83E54AF7-BDFD-4FA8-B23F-84608EF09B2A}"/>
                </a:ext>
              </a:extLst>
            </p:cNvPr>
            <p:cNvSpPr txBox="1">
              <a:spLocks noChangeArrowheads="1"/>
            </p:cNvSpPr>
            <p:nvPr/>
          </p:nvSpPr>
          <p:spPr bwMode="auto">
            <a:xfrm>
              <a:off x="2956" y="2626"/>
              <a:ext cx="400"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just"/>
              <a:r>
                <a:rPr lang="en-US" altLang="zh-CN" sz="2000" b="1">
                  <a:latin typeface="黑体" panose="02010609060101010101" pitchFamily="49" charset="-122"/>
                  <a:ea typeface="黑体" panose="02010609060101010101" pitchFamily="49" charset="-122"/>
                </a:rPr>
                <a:t>X</a:t>
              </a:r>
              <a:r>
                <a:rPr lang="en-US" altLang="zh-CN" sz="2000" b="1" baseline="-25000">
                  <a:latin typeface="黑体" panose="02010609060101010101" pitchFamily="49" charset="-122"/>
                  <a:ea typeface="黑体" panose="02010609060101010101" pitchFamily="49" charset="-122"/>
                </a:rPr>
                <a:t>c</a:t>
              </a:r>
              <a:r>
                <a:rPr lang="en-US" altLang="zh-CN" sz="2000" b="1">
                  <a:latin typeface="黑体" panose="02010609060101010101" pitchFamily="49" charset="-122"/>
                  <a:ea typeface="黑体" panose="02010609060101010101" pitchFamily="49" charset="-122"/>
                </a:rPr>
                <a:t>(s)</a:t>
              </a:r>
            </a:p>
          </p:txBody>
        </p:sp>
        <p:sp>
          <p:nvSpPr>
            <p:cNvPr id="35858" name="Text Box 52">
              <a:extLst>
                <a:ext uri="{FF2B5EF4-FFF2-40B4-BE49-F238E27FC236}">
                  <a16:creationId xmlns:a16="http://schemas.microsoft.com/office/drawing/2014/main" id="{CCB6951A-3EDC-4150-B97B-28C2FF2D75A5}"/>
                </a:ext>
              </a:extLst>
            </p:cNvPr>
            <p:cNvSpPr txBox="1">
              <a:spLocks noChangeArrowheads="1"/>
            </p:cNvSpPr>
            <p:nvPr/>
          </p:nvSpPr>
          <p:spPr bwMode="auto">
            <a:xfrm>
              <a:off x="1836" y="2645"/>
              <a:ext cx="396"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just"/>
              <a:r>
                <a:rPr lang="en-US" altLang="zh-CN" sz="2000" b="1" i="1">
                  <a:latin typeface="黑体" panose="02010609060101010101" pitchFamily="49" charset="-122"/>
                  <a:ea typeface="黑体" panose="02010609060101010101" pitchFamily="49" charset="-122"/>
                </a:rPr>
                <a:t>E</a:t>
              </a:r>
              <a:r>
                <a:rPr lang="en-US" altLang="zh-CN" sz="2000" b="1">
                  <a:latin typeface="黑体" panose="02010609060101010101" pitchFamily="49" charset="-122"/>
                  <a:ea typeface="黑体" panose="02010609060101010101" pitchFamily="49" charset="-122"/>
                </a:rPr>
                <a:t>(</a:t>
              </a:r>
              <a:r>
                <a:rPr lang="en-US" altLang="zh-CN" sz="2000" b="1" i="1">
                  <a:latin typeface="黑体" panose="02010609060101010101" pitchFamily="49" charset="-122"/>
                  <a:ea typeface="黑体" panose="02010609060101010101" pitchFamily="49" charset="-122"/>
                </a:rPr>
                <a:t>s</a:t>
              </a:r>
              <a:r>
                <a:rPr lang="en-US" altLang="zh-CN" sz="2000" b="1">
                  <a:latin typeface="黑体" panose="02010609060101010101" pitchFamily="49" charset="-122"/>
                  <a:ea typeface="黑体" panose="02010609060101010101" pitchFamily="49" charset="-122"/>
                </a:rPr>
                <a:t>)</a:t>
              </a:r>
            </a:p>
          </p:txBody>
        </p:sp>
        <p:sp>
          <p:nvSpPr>
            <p:cNvPr id="35859" name="Line 53">
              <a:extLst>
                <a:ext uri="{FF2B5EF4-FFF2-40B4-BE49-F238E27FC236}">
                  <a16:creationId xmlns:a16="http://schemas.microsoft.com/office/drawing/2014/main" id="{F0935B11-870C-4352-8216-B2046E213D96}"/>
                </a:ext>
              </a:extLst>
            </p:cNvPr>
            <p:cNvSpPr>
              <a:spLocks noChangeShapeType="1"/>
            </p:cNvSpPr>
            <p:nvPr/>
          </p:nvSpPr>
          <p:spPr bwMode="auto">
            <a:xfrm>
              <a:off x="2533" y="3282"/>
              <a:ext cx="67" cy="0"/>
            </a:xfrm>
            <a:prstGeom prst="line">
              <a:avLst/>
            </a:prstGeom>
            <a:noFill/>
            <a:ln w="254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0" name="Line 54">
              <a:extLst>
                <a:ext uri="{FF2B5EF4-FFF2-40B4-BE49-F238E27FC236}">
                  <a16:creationId xmlns:a16="http://schemas.microsoft.com/office/drawing/2014/main" id="{9F420E69-4D6C-429C-9989-C66E66C0A74C}"/>
                </a:ext>
              </a:extLst>
            </p:cNvPr>
            <p:cNvSpPr>
              <a:spLocks noChangeShapeType="1"/>
            </p:cNvSpPr>
            <p:nvPr/>
          </p:nvSpPr>
          <p:spPr bwMode="auto">
            <a:xfrm rot="5400000">
              <a:off x="1689" y="3254"/>
              <a:ext cx="80" cy="0"/>
            </a:xfrm>
            <a:prstGeom prst="line">
              <a:avLst/>
            </a:prstGeom>
            <a:noFill/>
            <a:ln w="254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1" name="Text Box 55">
              <a:extLst>
                <a:ext uri="{FF2B5EF4-FFF2-40B4-BE49-F238E27FC236}">
                  <a16:creationId xmlns:a16="http://schemas.microsoft.com/office/drawing/2014/main" id="{60B0CA10-7DC2-44E1-8CC2-50061D1E6CA7}"/>
                </a:ext>
              </a:extLst>
            </p:cNvPr>
            <p:cNvSpPr txBox="1">
              <a:spLocks noChangeArrowheads="1"/>
            </p:cNvSpPr>
            <p:nvPr/>
          </p:nvSpPr>
          <p:spPr bwMode="auto">
            <a:xfrm>
              <a:off x="1692" y="2880"/>
              <a:ext cx="34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just"/>
              <a:r>
                <a:rPr lang="en-US" altLang="zh-CN" sz="2000" b="1">
                  <a:latin typeface="黑体" panose="02010609060101010101" pitchFamily="49" charset="-122"/>
                  <a:ea typeface="黑体" panose="02010609060101010101" pitchFamily="49" charset="-122"/>
                </a:rPr>
                <a:t>(-)</a:t>
              </a:r>
            </a:p>
          </p:txBody>
        </p:sp>
        <p:sp>
          <p:nvSpPr>
            <p:cNvPr id="35862" name="Rectangle 56">
              <a:extLst>
                <a:ext uri="{FF2B5EF4-FFF2-40B4-BE49-F238E27FC236}">
                  <a16:creationId xmlns:a16="http://schemas.microsoft.com/office/drawing/2014/main" id="{75E6DBB7-9CDA-405D-8F69-FA377B56695F}"/>
                </a:ext>
              </a:extLst>
            </p:cNvPr>
            <p:cNvSpPr>
              <a:spLocks noChangeArrowheads="1"/>
            </p:cNvSpPr>
            <p:nvPr/>
          </p:nvSpPr>
          <p:spPr bwMode="auto">
            <a:xfrm>
              <a:off x="2261" y="2702"/>
              <a:ext cx="504" cy="388"/>
            </a:xfrm>
            <a:prstGeom prst="rect">
              <a:avLst/>
            </a:prstGeom>
            <a:solidFill>
              <a:srgbClr val="FFFFCC"/>
            </a:solidFill>
            <a:ln w="25400">
              <a:solidFill>
                <a:srgbClr val="FF0000"/>
              </a:solidFill>
              <a:miter lim="800000"/>
              <a:headEnd/>
              <a:tailEnd/>
            </a:ln>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endParaRPr lang="zh-CN" altLang="en-US" b="1">
                <a:latin typeface="黑体" panose="02010609060101010101" pitchFamily="49" charset="-122"/>
                <a:ea typeface="黑体" panose="02010609060101010101" pitchFamily="49" charset="-122"/>
              </a:endParaRPr>
            </a:p>
          </p:txBody>
        </p:sp>
        <p:sp>
          <p:nvSpPr>
            <p:cNvPr id="35863" name="Oval 57">
              <a:extLst>
                <a:ext uri="{FF2B5EF4-FFF2-40B4-BE49-F238E27FC236}">
                  <a16:creationId xmlns:a16="http://schemas.microsoft.com/office/drawing/2014/main" id="{A1E113D2-580B-4E7E-AFCA-3988E6E35C68}"/>
                </a:ext>
              </a:extLst>
            </p:cNvPr>
            <p:cNvSpPr>
              <a:spLocks noChangeArrowheads="1"/>
            </p:cNvSpPr>
            <p:nvPr/>
          </p:nvSpPr>
          <p:spPr bwMode="auto">
            <a:xfrm>
              <a:off x="1644" y="2809"/>
              <a:ext cx="135" cy="136"/>
            </a:xfrm>
            <a:prstGeom prst="ellipse">
              <a:avLst/>
            </a:prstGeom>
            <a:solidFill>
              <a:srgbClr val="FFFFCC"/>
            </a:solidFill>
            <a:ln w="25400">
              <a:solidFill>
                <a:srgbClr val="FF0000"/>
              </a:solidFill>
              <a:round/>
              <a:headEnd/>
              <a:tailEnd/>
            </a:ln>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endParaRPr lang="zh-CN" altLang="en-US" b="1">
                <a:latin typeface="黑体" panose="02010609060101010101" pitchFamily="49" charset="-122"/>
                <a:ea typeface="黑体" panose="02010609060101010101" pitchFamily="49" charset="-122"/>
              </a:endParaRPr>
            </a:p>
          </p:txBody>
        </p:sp>
        <p:sp>
          <p:nvSpPr>
            <p:cNvPr id="35864" name="Line 58">
              <a:extLst>
                <a:ext uri="{FF2B5EF4-FFF2-40B4-BE49-F238E27FC236}">
                  <a16:creationId xmlns:a16="http://schemas.microsoft.com/office/drawing/2014/main" id="{28DDBCCC-CE50-44B1-B1B7-12BC4122EB8F}"/>
                </a:ext>
              </a:extLst>
            </p:cNvPr>
            <p:cNvSpPr>
              <a:spLocks noChangeShapeType="1"/>
            </p:cNvSpPr>
            <p:nvPr/>
          </p:nvSpPr>
          <p:spPr bwMode="auto">
            <a:xfrm>
              <a:off x="1349" y="2882"/>
              <a:ext cx="298" cy="0"/>
            </a:xfrm>
            <a:prstGeom prst="line">
              <a:avLst/>
            </a:prstGeom>
            <a:noFill/>
            <a:ln w="1905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35865" name="Line 59">
              <a:extLst>
                <a:ext uri="{FF2B5EF4-FFF2-40B4-BE49-F238E27FC236}">
                  <a16:creationId xmlns:a16="http://schemas.microsoft.com/office/drawing/2014/main" id="{6E093A36-5FEA-4376-AAD0-735065FFEF6A}"/>
                </a:ext>
              </a:extLst>
            </p:cNvPr>
            <p:cNvSpPr>
              <a:spLocks noChangeShapeType="1"/>
            </p:cNvSpPr>
            <p:nvPr/>
          </p:nvSpPr>
          <p:spPr bwMode="auto">
            <a:xfrm>
              <a:off x="2771" y="2882"/>
              <a:ext cx="526" cy="0"/>
            </a:xfrm>
            <a:prstGeom prst="line">
              <a:avLst/>
            </a:prstGeom>
            <a:noFill/>
            <a:ln w="1905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35866" name="Freeform 60">
              <a:extLst>
                <a:ext uri="{FF2B5EF4-FFF2-40B4-BE49-F238E27FC236}">
                  <a16:creationId xmlns:a16="http://schemas.microsoft.com/office/drawing/2014/main" id="{50389903-B9EF-4BAE-B866-76438F63D450}"/>
                </a:ext>
              </a:extLst>
            </p:cNvPr>
            <p:cNvSpPr>
              <a:spLocks/>
            </p:cNvSpPr>
            <p:nvPr/>
          </p:nvSpPr>
          <p:spPr bwMode="auto">
            <a:xfrm>
              <a:off x="1707" y="2941"/>
              <a:ext cx="1" cy="345"/>
            </a:xfrm>
            <a:custGeom>
              <a:avLst/>
              <a:gdLst>
                <a:gd name="T0" fmla="*/ 0 w 6"/>
                <a:gd name="T1" fmla="*/ 138 h 362"/>
                <a:gd name="T2" fmla="*/ 0 w 6"/>
                <a:gd name="T3" fmla="*/ 0 h 362"/>
                <a:gd name="T4" fmla="*/ 0 60000 65536"/>
                <a:gd name="T5" fmla="*/ 0 60000 65536"/>
                <a:gd name="T6" fmla="*/ 0 w 6"/>
                <a:gd name="T7" fmla="*/ 0 h 362"/>
                <a:gd name="T8" fmla="*/ 6 w 6"/>
                <a:gd name="T9" fmla="*/ 362 h 362"/>
              </a:gdLst>
              <a:ahLst/>
              <a:cxnLst>
                <a:cxn ang="T4">
                  <a:pos x="T0" y="T1"/>
                </a:cxn>
                <a:cxn ang="T5">
                  <a:pos x="T2" y="T3"/>
                </a:cxn>
              </a:cxnLst>
              <a:rect l="T6" t="T7" r="T8" b="T9"/>
              <a:pathLst>
                <a:path w="6" h="362">
                  <a:moveTo>
                    <a:pt x="6" y="362"/>
                  </a:moveTo>
                  <a:lnTo>
                    <a:pt x="0" y="0"/>
                  </a:lnTo>
                </a:path>
              </a:pathLst>
            </a:custGeom>
            <a:noFill/>
            <a:ln w="19050" cap="flat" cmpd="sng">
              <a:solidFill>
                <a:schemeClr val="tx1"/>
              </a:solidFill>
              <a:prstDash val="solid"/>
              <a:round/>
              <a:headEnd type="none" w="med" len="me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867" name="Line 61">
              <a:extLst>
                <a:ext uri="{FF2B5EF4-FFF2-40B4-BE49-F238E27FC236}">
                  <a16:creationId xmlns:a16="http://schemas.microsoft.com/office/drawing/2014/main" id="{F3C79154-4E09-4794-B673-20AA70208452}"/>
                </a:ext>
              </a:extLst>
            </p:cNvPr>
            <p:cNvSpPr>
              <a:spLocks noChangeShapeType="1"/>
            </p:cNvSpPr>
            <p:nvPr/>
          </p:nvSpPr>
          <p:spPr bwMode="auto">
            <a:xfrm rot="-5400000">
              <a:off x="2846" y="3083"/>
              <a:ext cx="40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8" name="Line 63">
              <a:extLst>
                <a:ext uri="{FF2B5EF4-FFF2-40B4-BE49-F238E27FC236}">
                  <a16:creationId xmlns:a16="http://schemas.microsoft.com/office/drawing/2014/main" id="{698DE826-7931-4826-8089-22500021391C}"/>
                </a:ext>
              </a:extLst>
            </p:cNvPr>
            <p:cNvSpPr>
              <a:spLocks noChangeShapeType="1"/>
            </p:cNvSpPr>
            <p:nvPr/>
          </p:nvSpPr>
          <p:spPr bwMode="auto">
            <a:xfrm>
              <a:off x="1717" y="3284"/>
              <a:ext cx="133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9" name="Line 64">
              <a:extLst>
                <a:ext uri="{FF2B5EF4-FFF2-40B4-BE49-F238E27FC236}">
                  <a16:creationId xmlns:a16="http://schemas.microsoft.com/office/drawing/2014/main" id="{3AC52341-C0F9-4130-92ED-42840EB66675}"/>
                </a:ext>
              </a:extLst>
            </p:cNvPr>
            <p:cNvSpPr>
              <a:spLocks noChangeShapeType="1"/>
            </p:cNvSpPr>
            <p:nvPr/>
          </p:nvSpPr>
          <p:spPr bwMode="auto">
            <a:xfrm>
              <a:off x="1784" y="2881"/>
              <a:ext cx="481" cy="0"/>
            </a:xfrm>
            <a:prstGeom prst="line">
              <a:avLst/>
            </a:prstGeom>
            <a:noFill/>
            <a:ln w="1905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sp>
        <p:nvSpPr>
          <p:cNvPr id="35850" name="Text Box 3">
            <a:extLst>
              <a:ext uri="{FF2B5EF4-FFF2-40B4-BE49-F238E27FC236}">
                <a16:creationId xmlns:a16="http://schemas.microsoft.com/office/drawing/2014/main" id="{73EBAA7C-0A6A-43F8-88E1-F8D48D747F29}"/>
              </a:ext>
            </a:extLst>
          </p:cNvPr>
          <p:cNvSpPr txBox="1">
            <a:spLocks noChangeArrowheads="1"/>
          </p:cNvSpPr>
          <p:nvPr/>
        </p:nvSpPr>
        <p:spPr bwMode="auto">
          <a:xfrm>
            <a:off x="976771" y="6499192"/>
            <a:ext cx="4540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spcBef>
                <a:spcPct val="50000"/>
              </a:spcBef>
            </a:pPr>
            <a:r>
              <a:rPr lang="en-US" altLang="zh-CN" sz="2000" b="1" dirty="0"/>
              <a:t>Automatic Control Principle</a:t>
            </a:r>
          </a:p>
        </p:txBody>
      </p:sp>
      <p:sp>
        <p:nvSpPr>
          <p:cNvPr id="4" name="椭圆形标注 3">
            <a:extLst>
              <a:ext uri="{FF2B5EF4-FFF2-40B4-BE49-F238E27FC236}">
                <a16:creationId xmlns:a16="http://schemas.microsoft.com/office/drawing/2014/main" id="{83B9A54A-9747-4C0B-B6DD-ED3B80AD84B9}"/>
              </a:ext>
            </a:extLst>
          </p:cNvPr>
          <p:cNvSpPr>
            <a:spLocks noChangeArrowheads="1"/>
          </p:cNvSpPr>
          <p:nvPr/>
        </p:nvSpPr>
        <p:spPr bwMode="auto">
          <a:xfrm>
            <a:off x="8007350" y="5799138"/>
            <a:ext cx="2592388" cy="817562"/>
          </a:xfrm>
          <a:prstGeom prst="wedgeEllipseCallout">
            <a:avLst>
              <a:gd name="adj1" fmla="val -108681"/>
              <a:gd name="adj2" fmla="val -45227"/>
            </a:avLst>
          </a:prstGeom>
          <a:solidFill>
            <a:schemeClr val="accent1"/>
          </a:solidFill>
          <a:ln w="9525">
            <a:solidFill>
              <a:schemeClr val="tx1"/>
            </a:solidFill>
            <a:miter lim="800000"/>
            <a:headEnd/>
            <a:tailEnd/>
          </a:ln>
        </p:spPr>
        <p:txBody>
          <a:bodyPr wrap="none"/>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lang="en-US" altLang="zh-CN" b="1"/>
              <a:t>T</a:t>
            </a:r>
            <a:r>
              <a:rPr lang="zh-CN" altLang="en-US" b="1"/>
              <a:t>为时间常数</a:t>
            </a:r>
          </a:p>
        </p:txBody>
      </p:sp>
      <p:graphicFrame>
        <p:nvGraphicFramePr>
          <p:cNvPr id="49" name="Object 4">
            <a:extLst>
              <a:ext uri="{FF2B5EF4-FFF2-40B4-BE49-F238E27FC236}">
                <a16:creationId xmlns:a16="http://schemas.microsoft.com/office/drawing/2014/main" id="{5B5C816E-A083-4CEC-9354-223219ABFCEF}"/>
              </a:ext>
            </a:extLst>
          </p:cNvPr>
          <p:cNvGraphicFramePr>
            <a:graphicFrameLocks noChangeAspect="1"/>
          </p:cNvGraphicFramePr>
          <p:nvPr>
            <p:extLst>
              <p:ext uri="{D42A27DB-BD31-4B8C-83A1-F6EECF244321}">
                <p14:modId xmlns:p14="http://schemas.microsoft.com/office/powerpoint/2010/main" val="1449305472"/>
              </p:ext>
            </p:extLst>
          </p:nvPr>
        </p:nvGraphicFramePr>
        <p:xfrm>
          <a:off x="3643313" y="3789363"/>
          <a:ext cx="3486150" cy="968375"/>
        </p:xfrm>
        <a:graphic>
          <a:graphicData uri="http://schemas.openxmlformats.org/presentationml/2006/ole">
            <mc:AlternateContent xmlns:mc="http://schemas.openxmlformats.org/markup-compatibility/2006">
              <mc:Choice xmlns:v="urn:schemas-microsoft-com:vml" Requires="v">
                <p:oleObj spid="_x0000_s36102" name="Equation" r:id="rId7" imgW="1548728" imgH="431613" progId="Equation.DSMT4">
                  <p:embed/>
                </p:oleObj>
              </mc:Choice>
              <mc:Fallback>
                <p:oleObj name="Equation" r:id="rId7" imgW="1548728" imgH="431613"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43313" y="3789363"/>
                        <a:ext cx="3486150" cy="96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 name="Object 4">
            <a:extLst>
              <a:ext uri="{FF2B5EF4-FFF2-40B4-BE49-F238E27FC236}">
                <a16:creationId xmlns:a16="http://schemas.microsoft.com/office/drawing/2014/main" id="{4695F166-3AAB-4D5E-A3F1-8C531840841C}"/>
              </a:ext>
            </a:extLst>
          </p:cNvPr>
          <p:cNvGraphicFramePr>
            <a:graphicFrameLocks noChangeAspect="1"/>
          </p:cNvGraphicFramePr>
          <p:nvPr>
            <p:extLst>
              <p:ext uri="{D42A27DB-BD31-4B8C-83A1-F6EECF244321}">
                <p14:modId xmlns:p14="http://schemas.microsoft.com/office/powerpoint/2010/main" val="2513874497"/>
              </p:ext>
            </p:extLst>
          </p:nvPr>
        </p:nvGraphicFramePr>
        <p:xfrm>
          <a:off x="3825250" y="2666967"/>
          <a:ext cx="2314575" cy="884238"/>
        </p:xfrm>
        <a:graphic>
          <a:graphicData uri="http://schemas.openxmlformats.org/presentationml/2006/ole">
            <mc:AlternateContent xmlns:mc="http://schemas.openxmlformats.org/markup-compatibility/2006">
              <mc:Choice xmlns:v="urn:schemas-microsoft-com:vml" Requires="v">
                <p:oleObj spid="_x0000_s36103" name="Equation" r:id="rId9" imgW="1028254" imgH="393529" progId="Equation.DSMT4">
                  <p:embed/>
                </p:oleObj>
              </mc:Choice>
              <mc:Fallback>
                <p:oleObj name="Equation" r:id="rId9" imgW="1028254" imgH="393529" progId="Equation.DSMT4">
                  <p:embed/>
                  <p:pic>
                    <p:nvPicPr>
                      <p:cNvPr id="0"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25250" y="2666967"/>
                        <a:ext cx="2314575" cy="884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 name="Object 4">
            <a:extLst>
              <a:ext uri="{FF2B5EF4-FFF2-40B4-BE49-F238E27FC236}">
                <a16:creationId xmlns:a16="http://schemas.microsoft.com/office/drawing/2014/main" id="{32792D72-48AB-4E64-AA60-560846180023}"/>
              </a:ext>
            </a:extLst>
          </p:cNvPr>
          <p:cNvGraphicFramePr>
            <a:graphicFrameLocks noChangeAspect="1"/>
          </p:cNvGraphicFramePr>
          <p:nvPr/>
        </p:nvGraphicFramePr>
        <p:xfrm>
          <a:off x="6302375" y="4989513"/>
          <a:ext cx="485775" cy="882650"/>
        </p:xfrm>
        <a:graphic>
          <a:graphicData uri="http://schemas.openxmlformats.org/presentationml/2006/ole">
            <mc:AlternateContent xmlns:mc="http://schemas.openxmlformats.org/markup-compatibility/2006">
              <mc:Choice xmlns:v="urn:schemas-microsoft-com:vml" Requires="v">
                <p:oleObj spid="_x0000_s36104" name="Equation" r:id="rId11" imgW="215713" imgH="393359" progId="Equation.DSMT4">
                  <p:embed/>
                </p:oleObj>
              </mc:Choice>
              <mc:Fallback>
                <p:oleObj name="Equation" r:id="rId11" imgW="215713" imgH="393359" progId="Equation.DSMT4">
                  <p:embed/>
                  <p:pic>
                    <p:nvPicPr>
                      <p:cNvPr id="0" name="Object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02375" y="4989513"/>
                        <a:ext cx="485775" cy="882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55" name="Text Box 4">
            <a:extLst>
              <a:ext uri="{FF2B5EF4-FFF2-40B4-BE49-F238E27FC236}">
                <a16:creationId xmlns:a16="http://schemas.microsoft.com/office/drawing/2014/main" id="{E3DF03ED-A08D-4B81-BD67-C805F2144FBE}"/>
              </a:ext>
            </a:extLst>
          </p:cNvPr>
          <p:cNvSpPr txBox="1">
            <a:spLocks noChangeArrowheads="1"/>
          </p:cNvSpPr>
          <p:nvPr/>
        </p:nvSpPr>
        <p:spPr bwMode="auto">
          <a:xfrm>
            <a:off x="0" y="0"/>
            <a:ext cx="906463" cy="685800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144000" rIns="144000">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0" lang="en-US" altLang="zh-CN">
                <a:solidFill>
                  <a:schemeClr val="bg1"/>
                </a:solidFill>
                <a:latin typeface="黑体" panose="02010609060101010101" pitchFamily="49" charset="-122"/>
                <a:ea typeface="黑体" panose="02010609060101010101" pitchFamily="49" charset="-122"/>
              </a:rPr>
              <a:t>  </a:t>
            </a:r>
            <a:r>
              <a:rPr kumimoji="0" lang="zh-CN" altLang="en-US" sz="4000">
                <a:latin typeface="黑体" panose="02010609060101010101" pitchFamily="49" charset="-122"/>
                <a:ea typeface="黑体" panose="02010609060101010101" pitchFamily="49" charset="-122"/>
              </a:rPr>
              <a:t>自动控制原理</a:t>
            </a:r>
            <a:r>
              <a:rPr kumimoji="0" lang="zh-CN" altLang="en-US">
                <a:solidFill>
                  <a:schemeClr val="bg1"/>
                </a:solidFill>
                <a:latin typeface="黑体" panose="02010609060101010101" pitchFamily="49" charset="-122"/>
                <a:ea typeface="黑体" panose="02010609060101010101" pitchFamily="49" charset="-122"/>
              </a:rPr>
              <a:t>  </a:t>
            </a:r>
            <a:r>
              <a:rPr kumimoji="0" lang="zh-CN" altLang="en-US" sz="3200">
                <a:solidFill>
                  <a:schemeClr val="bg1"/>
                </a:solidFill>
                <a:latin typeface="Arial" panose="020B0604020202020204" pitchFamily="34" charset="0"/>
              </a:rPr>
              <a:t>江西理工大学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436">
                                            <p:txEl>
                                              <p:pRg st="0" end="0"/>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43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00443"/>
                                        </p:tgtEl>
                                        <p:attrNameLst>
                                          <p:attrName>style.visibility</p:attrName>
                                        </p:attrNameLst>
                                      </p:cBhvr>
                                      <p:to>
                                        <p:strVal val="visible"/>
                                      </p:to>
                                    </p:set>
                                    <p:animEffect transition="in" filter="blinds(horizontal)">
                                      <p:cBhvr>
                                        <p:cTn id="17" dur="500"/>
                                        <p:tgtEl>
                                          <p:spTgt spid="70044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00437"/>
                                        </p:tgtEl>
                                        <p:attrNameLst>
                                          <p:attrName>style.visibility</p:attrName>
                                        </p:attrNameLst>
                                      </p:cBhvr>
                                      <p:to>
                                        <p:strVal val="visible"/>
                                      </p:to>
                                    </p:set>
                                    <p:animEffect transition="in" filter="blinds(horizontal)">
                                      <p:cBhvr>
                                        <p:cTn id="22" dur="500"/>
                                        <p:tgtEl>
                                          <p:spTgt spid="70043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dissolve">
                                      <p:cBhvr>
                                        <p:cTn id="27" dur="500"/>
                                        <p:tgtEl>
                                          <p:spTgt spid="5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00440"/>
                                        </p:tgtEl>
                                        <p:attrNameLst>
                                          <p:attrName>style.visibility</p:attrName>
                                        </p:attrNameLst>
                                      </p:cBhvr>
                                      <p:to>
                                        <p:strVal val="visible"/>
                                      </p:to>
                                    </p:set>
                                    <p:animEffect transition="in" filter="blinds(horizontal)">
                                      <p:cBhvr>
                                        <p:cTn id="32" dur="500"/>
                                        <p:tgtEl>
                                          <p:spTgt spid="70044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49"/>
                                        </p:tgtEl>
                                        <p:attrNameLst>
                                          <p:attrName>style.visibility</p:attrName>
                                        </p:attrNameLst>
                                      </p:cBhvr>
                                      <p:to>
                                        <p:strVal val="visible"/>
                                      </p:to>
                                    </p:set>
                                    <p:animEffect transition="in" filter="dissolve">
                                      <p:cBhvr>
                                        <p:cTn id="37" dur="500"/>
                                        <p:tgtEl>
                                          <p:spTgt spid="4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8443"/>
                                        </p:tgtEl>
                                        <p:attrNameLst>
                                          <p:attrName>style.visibility</p:attrName>
                                        </p:attrNameLst>
                                      </p:cBhvr>
                                      <p:to>
                                        <p:strVal val="visible"/>
                                      </p:to>
                                    </p:set>
                                    <p:animEffect transition="in" filter="blinds(horizontal)">
                                      <p:cBhvr>
                                        <p:cTn id="42" dur="500"/>
                                        <p:tgtEl>
                                          <p:spTgt spid="1844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700465"/>
                                        </p:tgtEl>
                                        <p:attrNameLst>
                                          <p:attrName>style.visibility</p:attrName>
                                        </p:attrNameLst>
                                      </p:cBhvr>
                                      <p:to>
                                        <p:strVal val="visible"/>
                                      </p:to>
                                    </p:set>
                                    <p:animEffect transition="in" filter="blinds(horizontal)">
                                      <p:cBhvr>
                                        <p:cTn id="47" dur="500"/>
                                        <p:tgtEl>
                                          <p:spTgt spid="70046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55"/>
                                        </p:tgtEl>
                                        <p:attrNameLst>
                                          <p:attrName>style.visibility</p:attrName>
                                        </p:attrNameLst>
                                      </p:cBhvr>
                                      <p:to>
                                        <p:strVal val="visible"/>
                                      </p:to>
                                    </p:set>
                                    <p:animEffect transition="in" filter="dissolve">
                                      <p:cBhvr>
                                        <p:cTn id="52" dur="500"/>
                                        <p:tgtEl>
                                          <p:spTgt spid="5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build="p" animBg="1"/>
      <p:bldP spid="18438" grpId="0"/>
      <p:bldP spid="700437" grpId="0"/>
      <p:bldP spid="700440" grpId="0"/>
      <p:bldP spid="18443" grpId="0"/>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a:extLst>
              <a:ext uri="{FF2B5EF4-FFF2-40B4-BE49-F238E27FC236}">
                <a16:creationId xmlns:a16="http://schemas.microsoft.com/office/drawing/2014/main" id="{FF6454CA-75E2-4483-8106-920016067805}"/>
              </a:ext>
            </a:extLst>
          </p:cNvPr>
          <p:cNvSpPr>
            <a:spLocks noGrp="1" noChangeArrowheads="1"/>
          </p:cNvSpPr>
          <p:nvPr>
            <p:ph type="body" idx="1"/>
          </p:nvPr>
        </p:nvSpPr>
        <p:spPr>
          <a:xfrm>
            <a:off x="1524000" y="1142207"/>
            <a:ext cx="6337300" cy="731838"/>
          </a:xfrm>
          <a:solidFill>
            <a:srgbClr val="0000FF"/>
          </a:solidFill>
        </p:spPr>
        <p:txBody>
          <a:bodyPr/>
          <a:lstStyle/>
          <a:p>
            <a:pPr marL="190500" lvl="1" indent="0" algn="just" eaLnBrk="1" hangingPunct="1"/>
            <a:r>
              <a:rPr lang="zh-CN" altLang="en-US">
                <a:solidFill>
                  <a:schemeClr val="bg1"/>
                </a:solidFill>
                <a:latin typeface="黑体" panose="02010609060101010101" pitchFamily="49" charset="-122"/>
                <a:ea typeface="黑体" panose="02010609060101010101" pitchFamily="49" charset="-122"/>
              </a:rPr>
              <a:t>2.一阶系统的单位阶跃响应 </a:t>
            </a:r>
          </a:p>
        </p:txBody>
      </p:sp>
      <mc:AlternateContent xmlns:mc="http://schemas.openxmlformats.org/markup-compatibility/2006">
        <mc:Choice xmlns:a14="http://schemas.microsoft.com/office/drawing/2010/main" Requires="a14">
          <p:sp>
            <p:nvSpPr>
              <p:cNvPr id="701464" name="Object 24">
                <a:extLst>
                  <a:ext uri="{FF2B5EF4-FFF2-40B4-BE49-F238E27FC236}">
                    <a16:creationId xmlns:a16="http://schemas.microsoft.com/office/drawing/2014/main" id="{61F86143-0CA8-4A6A-99E6-D97D87568FE4}"/>
                  </a:ext>
                </a:extLst>
              </p:cNvPr>
              <p:cNvSpPr txBox="1"/>
              <p:nvPr/>
            </p:nvSpPr>
            <p:spPr bwMode="auto">
              <a:xfrm>
                <a:off x="2175984" y="3327040"/>
                <a:ext cx="6922296" cy="1105852"/>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𝑥</m:t>
                          </m:r>
                        </m:e>
                        <m:sub>
                          <m:r>
                            <a:rPr lang="zh-CN" altLang="en-US" sz="2800" i="1">
                              <a:solidFill>
                                <a:srgbClr val="000000"/>
                              </a:solidFill>
                              <a:latin typeface="Cambria Math" panose="02040503050406030204" pitchFamily="18" charset="0"/>
                            </a:rPr>
                            <m:t>𝑐</m:t>
                          </m:r>
                        </m:sub>
                      </m:sSub>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𝑡</m:t>
                      </m:r>
                      <m:r>
                        <a:rPr lang="zh-CN" altLang="en-US" sz="2800" i="1">
                          <a:solidFill>
                            <a:srgbClr val="000000"/>
                          </a:solidFill>
                          <a:latin typeface="Cambria Math" panose="02040503050406030204" pitchFamily="18" charset="0"/>
                        </a:rPr>
                        <m:t>)=</m:t>
                      </m:r>
                      <m:sSup>
                        <m:sSupPr>
                          <m:ctrlPr>
                            <a:rPr lang="zh-CN" altLang="en-US" sz="2800" i="1">
                              <a:solidFill>
                                <a:srgbClr val="000000"/>
                              </a:solidFill>
                              <a:latin typeface="Cambria Math" panose="02040503050406030204" pitchFamily="18" charset="0"/>
                            </a:rPr>
                          </m:ctrlPr>
                        </m:sSupPr>
                        <m:e>
                          <m:r>
                            <a:rPr lang="zh-CN" altLang="en-US" sz="2800" i="1">
                              <a:solidFill>
                                <a:srgbClr val="000000"/>
                              </a:solidFill>
                              <a:latin typeface="Cambria Math" panose="02040503050406030204" pitchFamily="18" charset="0"/>
                            </a:rPr>
                            <m:t>𝐿</m:t>
                          </m:r>
                        </m:e>
                        <m:sup>
                          <m:r>
                            <a:rPr lang="zh-CN" altLang="en-US" sz="2800" i="1">
                              <a:solidFill>
                                <a:srgbClr val="000000"/>
                              </a:solidFill>
                              <a:latin typeface="Cambria Math" panose="02040503050406030204" pitchFamily="18" charset="0"/>
                            </a:rPr>
                            <m:t>−1</m:t>
                          </m:r>
                        </m:sup>
                      </m:sSup>
                      <m:d>
                        <m:dPr>
                          <m:begChr m:val="["/>
                          <m:endChr m:val="]"/>
                          <m:ctrlPr>
                            <a:rPr lang="zh-CN" altLang="en-US" sz="2800" i="1">
                              <a:solidFill>
                                <a:srgbClr val="000000"/>
                              </a:solidFill>
                              <a:latin typeface="Cambria Math" panose="02040503050406030204" pitchFamily="18" charset="0"/>
                            </a:rPr>
                          </m:ctrlPr>
                        </m:dPr>
                        <m:e>
                          <m:f>
                            <m:fPr>
                              <m:ctrlPr>
                                <a:rPr lang="zh-CN" altLang="en-US" sz="2800" i="1">
                                  <a:solidFill>
                                    <a:srgbClr val="000000"/>
                                  </a:solidFill>
                                  <a:latin typeface="Cambria Math" panose="02040503050406030204" pitchFamily="18" charset="0"/>
                                </a:rPr>
                              </m:ctrlPr>
                            </m:fPr>
                            <m:num>
                              <m:r>
                                <a:rPr lang="zh-CN" altLang="en-US" sz="2800" i="1">
                                  <a:solidFill>
                                    <a:srgbClr val="000000"/>
                                  </a:solidFill>
                                  <a:latin typeface="Cambria Math" panose="02040503050406030204" pitchFamily="18" charset="0"/>
                                </a:rPr>
                                <m:t>1</m:t>
                              </m:r>
                            </m:num>
                            <m:den>
                              <m:r>
                                <a:rPr lang="zh-CN" altLang="en-US" sz="2800" i="1">
                                  <a:solidFill>
                                    <a:srgbClr val="000000"/>
                                  </a:solidFill>
                                  <a:latin typeface="Cambria Math" panose="02040503050406030204" pitchFamily="18" charset="0"/>
                                </a:rPr>
                                <m:t>𝑇𝑠</m:t>
                              </m:r>
                              <m:r>
                                <a:rPr lang="zh-CN" altLang="en-US" sz="2800" i="1">
                                  <a:solidFill>
                                    <a:srgbClr val="000000"/>
                                  </a:solidFill>
                                  <a:latin typeface="Cambria Math" panose="02040503050406030204" pitchFamily="18" charset="0"/>
                                </a:rPr>
                                <m:t>+1</m:t>
                              </m:r>
                            </m:den>
                          </m:f>
                          <m:r>
                            <a:rPr lang="zh-CN" altLang="en-US" sz="2800" i="1">
                              <a:solidFill>
                                <a:srgbClr val="000000"/>
                              </a:solidFill>
                              <a:latin typeface="Cambria Math" panose="02040503050406030204" pitchFamily="18" charset="0"/>
                            </a:rPr>
                            <m:t>⋅</m:t>
                          </m:r>
                          <m:f>
                            <m:fPr>
                              <m:ctrlPr>
                                <a:rPr lang="zh-CN" altLang="en-US" sz="2800" i="1">
                                  <a:solidFill>
                                    <a:srgbClr val="000000"/>
                                  </a:solidFill>
                                  <a:latin typeface="Cambria Math" panose="02040503050406030204" pitchFamily="18" charset="0"/>
                                </a:rPr>
                              </m:ctrlPr>
                            </m:fPr>
                            <m:num>
                              <m:r>
                                <a:rPr lang="zh-CN" altLang="en-US" sz="2800" i="1">
                                  <a:solidFill>
                                    <a:srgbClr val="000000"/>
                                  </a:solidFill>
                                  <a:latin typeface="Cambria Math" panose="02040503050406030204" pitchFamily="18" charset="0"/>
                                </a:rPr>
                                <m:t>1</m:t>
                              </m:r>
                            </m:num>
                            <m:den>
                              <m:r>
                                <a:rPr lang="zh-CN" altLang="en-US" sz="2800" i="1">
                                  <a:solidFill>
                                    <a:srgbClr val="000000"/>
                                  </a:solidFill>
                                  <a:latin typeface="Cambria Math" panose="02040503050406030204" pitchFamily="18" charset="0"/>
                                </a:rPr>
                                <m:t>𝑠</m:t>
                              </m:r>
                            </m:den>
                          </m:f>
                        </m:e>
                      </m:d>
                      <m:r>
                        <a:rPr lang="zh-CN" altLang="en-US" sz="2800" i="1">
                          <a:solidFill>
                            <a:srgbClr val="000000"/>
                          </a:solidFill>
                          <a:latin typeface="Cambria Math" panose="02040503050406030204" pitchFamily="18" charset="0"/>
                        </a:rPr>
                        <m:t>=</m:t>
                      </m:r>
                      <m:sSup>
                        <m:sSupPr>
                          <m:ctrlPr>
                            <a:rPr lang="zh-CN" altLang="en-US" sz="2800" i="1">
                              <a:solidFill>
                                <a:srgbClr val="000000"/>
                              </a:solidFill>
                              <a:latin typeface="Cambria Math" panose="02040503050406030204" pitchFamily="18" charset="0"/>
                            </a:rPr>
                          </m:ctrlPr>
                        </m:sSupPr>
                        <m:e>
                          <m:r>
                            <a:rPr lang="zh-CN" altLang="en-US" sz="2800" i="1">
                              <a:solidFill>
                                <a:srgbClr val="000000"/>
                              </a:solidFill>
                              <a:latin typeface="Cambria Math" panose="02040503050406030204" pitchFamily="18" charset="0"/>
                            </a:rPr>
                            <m:t>𝐿</m:t>
                          </m:r>
                        </m:e>
                        <m:sup>
                          <m:r>
                            <a:rPr lang="zh-CN" altLang="en-US" sz="2800" i="1">
                              <a:solidFill>
                                <a:srgbClr val="000000"/>
                              </a:solidFill>
                              <a:latin typeface="Cambria Math" panose="02040503050406030204" pitchFamily="18" charset="0"/>
                            </a:rPr>
                            <m:t>−1</m:t>
                          </m:r>
                        </m:sup>
                      </m:sSup>
                      <m:d>
                        <m:dPr>
                          <m:begChr m:val="["/>
                          <m:endChr m:val="]"/>
                          <m:ctrlPr>
                            <a:rPr lang="zh-CN" altLang="en-US" sz="2800" i="1">
                              <a:solidFill>
                                <a:srgbClr val="000000"/>
                              </a:solidFill>
                              <a:latin typeface="Cambria Math" panose="02040503050406030204" pitchFamily="18" charset="0"/>
                            </a:rPr>
                          </m:ctrlPr>
                        </m:dPr>
                        <m:e>
                          <m:f>
                            <m:fPr>
                              <m:ctrlPr>
                                <a:rPr lang="zh-CN" altLang="en-US" sz="2800" i="1">
                                  <a:solidFill>
                                    <a:srgbClr val="000000"/>
                                  </a:solidFill>
                                  <a:latin typeface="Cambria Math" panose="02040503050406030204" pitchFamily="18" charset="0"/>
                                </a:rPr>
                              </m:ctrlPr>
                            </m:fPr>
                            <m:num>
                              <m:r>
                                <a:rPr lang="zh-CN" altLang="en-US" sz="2800" i="1">
                                  <a:solidFill>
                                    <a:srgbClr val="000000"/>
                                  </a:solidFill>
                                  <a:latin typeface="Cambria Math" panose="02040503050406030204" pitchFamily="18" charset="0"/>
                                </a:rPr>
                                <m:t>1</m:t>
                              </m:r>
                            </m:num>
                            <m:den>
                              <m:r>
                                <a:rPr lang="zh-CN" altLang="en-US" sz="2800" i="1">
                                  <a:solidFill>
                                    <a:srgbClr val="000000"/>
                                  </a:solidFill>
                                  <a:latin typeface="Cambria Math" panose="02040503050406030204" pitchFamily="18" charset="0"/>
                                </a:rPr>
                                <m:t>𝑠</m:t>
                              </m:r>
                            </m:den>
                          </m:f>
                          <m:r>
                            <a:rPr lang="zh-CN" altLang="en-US" sz="2800" i="1">
                              <a:solidFill>
                                <a:srgbClr val="000000"/>
                              </a:solidFill>
                              <a:latin typeface="Cambria Math" panose="02040503050406030204" pitchFamily="18" charset="0"/>
                            </a:rPr>
                            <m:t>−</m:t>
                          </m:r>
                          <m:f>
                            <m:fPr>
                              <m:ctrlPr>
                                <a:rPr lang="zh-CN" altLang="en-US" sz="2800" i="1">
                                  <a:solidFill>
                                    <a:srgbClr val="000000"/>
                                  </a:solidFill>
                                  <a:latin typeface="Cambria Math" panose="02040503050406030204" pitchFamily="18" charset="0"/>
                                </a:rPr>
                              </m:ctrlPr>
                            </m:fPr>
                            <m:num>
                              <m:r>
                                <a:rPr lang="zh-CN" altLang="en-US" sz="2800" i="1">
                                  <a:solidFill>
                                    <a:srgbClr val="000000"/>
                                  </a:solidFill>
                                  <a:latin typeface="Cambria Math" panose="02040503050406030204" pitchFamily="18" charset="0"/>
                                </a:rPr>
                                <m:t>1</m:t>
                              </m:r>
                            </m:num>
                            <m:den>
                              <m:r>
                                <a:rPr lang="zh-CN" altLang="en-US" sz="2800" i="1">
                                  <a:solidFill>
                                    <a:srgbClr val="000000"/>
                                  </a:solidFill>
                                  <a:latin typeface="Cambria Math" panose="02040503050406030204" pitchFamily="18" charset="0"/>
                                </a:rPr>
                                <m:t>𝑠</m:t>
                              </m:r>
                              <m:r>
                                <a:rPr lang="zh-CN" altLang="en-US" sz="2800" i="1">
                                  <a:solidFill>
                                    <a:srgbClr val="000000"/>
                                  </a:solidFill>
                                  <a:latin typeface="Cambria Math" panose="02040503050406030204" pitchFamily="18" charset="0"/>
                                </a:rPr>
                                <m:t>+</m:t>
                              </m:r>
                              <m:f>
                                <m:fPr>
                                  <m:ctrlPr>
                                    <a:rPr lang="zh-CN" altLang="en-US" sz="2800" i="1">
                                      <a:solidFill>
                                        <a:srgbClr val="000000"/>
                                      </a:solidFill>
                                      <a:latin typeface="Cambria Math" panose="02040503050406030204" pitchFamily="18" charset="0"/>
                                    </a:rPr>
                                  </m:ctrlPr>
                                </m:fPr>
                                <m:num>
                                  <m:r>
                                    <a:rPr lang="zh-CN" altLang="en-US" sz="2800" i="1">
                                      <a:solidFill>
                                        <a:srgbClr val="000000"/>
                                      </a:solidFill>
                                      <a:latin typeface="Cambria Math" panose="02040503050406030204" pitchFamily="18" charset="0"/>
                                    </a:rPr>
                                    <m:t>1</m:t>
                                  </m:r>
                                </m:num>
                                <m:den>
                                  <m:r>
                                    <a:rPr lang="zh-CN" altLang="en-US" sz="2800" i="1">
                                      <a:solidFill>
                                        <a:srgbClr val="000000"/>
                                      </a:solidFill>
                                      <a:latin typeface="Cambria Math" panose="02040503050406030204" pitchFamily="18" charset="0"/>
                                    </a:rPr>
                                    <m:t>𝑇</m:t>
                                  </m:r>
                                </m:den>
                              </m:f>
                            </m:den>
                          </m:f>
                        </m:e>
                      </m:d>
                    </m:oMath>
                  </m:oMathPara>
                </a14:m>
                <a:endParaRPr lang="zh-CN" altLang="en-US" sz="2800" dirty="0"/>
              </a:p>
            </p:txBody>
          </p:sp>
        </mc:Choice>
        <mc:Fallback>
          <p:sp>
            <p:nvSpPr>
              <p:cNvPr id="701464" name="Object 24">
                <a:extLst>
                  <a:ext uri="{FF2B5EF4-FFF2-40B4-BE49-F238E27FC236}">
                    <a16:creationId xmlns:a16="http://schemas.microsoft.com/office/drawing/2014/main" id="{61F86143-0CA8-4A6A-99E6-D97D87568FE4}"/>
                  </a:ext>
                </a:extLst>
              </p:cNvPr>
              <p:cNvSpPr txBox="1">
                <a:spLocks noRot="1" noChangeAspect="1" noMove="1" noResize="1" noEditPoints="1" noAdjustHandles="1" noChangeArrowheads="1" noChangeShapeType="1" noTextEdit="1"/>
              </p:cNvSpPr>
              <p:nvPr/>
            </p:nvSpPr>
            <p:spPr bwMode="auto">
              <a:xfrm>
                <a:off x="2175984" y="3327040"/>
                <a:ext cx="6922296" cy="1105852"/>
              </a:xfrm>
              <a:prstGeom prst="rect">
                <a:avLst/>
              </a:prstGeom>
              <a:blipFill>
                <a:blip r:embed="rId3"/>
                <a:stretch>
                  <a:fillRect b="-11602"/>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01466" name="Object 26">
                <a:extLst>
                  <a:ext uri="{FF2B5EF4-FFF2-40B4-BE49-F238E27FC236}">
                    <a16:creationId xmlns:a16="http://schemas.microsoft.com/office/drawing/2014/main" id="{44EA0EB7-6949-4E1E-B1FF-A556D8BD5933}"/>
                  </a:ext>
                </a:extLst>
              </p:cNvPr>
              <p:cNvSpPr txBox="1"/>
              <p:nvPr/>
            </p:nvSpPr>
            <p:spPr bwMode="auto">
              <a:xfrm>
                <a:off x="2412046" y="4804922"/>
                <a:ext cx="5484813" cy="1190625"/>
              </a:xfrm>
              <a:prstGeom prst="rect">
                <a:avLst/>
              </a:prstGeom>
              <a:solidFill>
                <a:srgbClr val="FFFF99"/>
              </a:solidFill>
              <a:ln w="28575">
                <a:solidFill>
                  <a:srgbClr val="FF0000"/>
                </a:solidFill>
                <a:miter lim="800000"/>
                <a:headEnd/>
                <a:tailEnd/>
              </a:ln>
            </p:spPr>
            <p:txBody>
              <a:bodyPr>
                <a:noAutofit/>
              </a:bodyPr>
              <a:lstStyle/>
              <a:p>
                <a:pPr/>
                <a14:m>
                  <m:oMathPara xmlns:m="http://schemas.openxmlformats.org/officeDocument/2006/math">
                    <m:oMathParaPr>
                      <m:jc m:val="left"/>
                    </m:oMathParaPr>
                    <m:oMath xmlns:m="http://schemas.openxmlformats.org/officeDocument/2006/math">
                      <m:sSub>
                        <m:sSubPr>
                          <m:ctrlPr>
                            <a:rPr lang="zh-CN" altLang="en-US" sz="3200" b="1" i="1">
                              <a:solidFill>
                                <a:srgbClr val="000000"/>
                              </a:solidFill>
                              <a:latin typeface="Cambria Math" panose="02040503050406030204" pitchFamily="18" charset="0"/>
                            </a:rPr>
                          </m:ctrlPr>
                        </m:sSubPr>
                        <m:e>
                          <m:r>
                            <a:rPr lang="zh-CN" altLang="en-US" sz="3200" b="1" i="1">
                              <a:solidFill>
                                <a:srgbClr val="000000"/>
                              </a:solidFill>
                              <a:latin typeface="Cambria Math" panose="02040503050406030204" pitchFamily="18" charset="0"/>
                            </a:rPr>
                            <m:t>𝒙</m:t>
                          </m:r>
                        </m:e>
                        <m:sub>
                          <m:r>
                            <a:rPr lang="zh-CN" altLang="en-US" sz="3200" b="1" i="1">
                              <a:solidFill>
                                <a:srgbClr val="000000"/>
                              </a:solidFill>
                              <a:latin typeface="Cambria Math" panose="02040503050406030204" pitchFamily="18" charset="0"/>
                            </a:rPr>
                            <m:t>𝒄</m:t>
                          </m:r>
                        </m:sub>
                      </m:sSub>
                      <m:r>
                        <a:rPr lang="zh-CN" altLang="en-US" sz="3200" b="1" i="1">
                          <a:solidFill>
                            <a:srgbClr val="000000"/>
                          </a:solidFill>
                          <a:latin typeface="Cambria Math" panose="02040503050406030204" pitchFamily="18" charset="0"/>
                        </a:rPr>
                        <m:t>(</m:t>
                      </m:r>
                      <m:r>
                        <a:rPr lang="zh-CN" altLang="en-US" sz="3200" b="1" i="1">
                          <a:solidFill>
                            <a:srgbClr val="000000"/>
                          </a:solidFill>
                          <a:latin typeface="Cambria Math" panose="02040503050406030204" pitchFamily="18" charset="0"/>
                        </a:rPr>
                        <m:t>𝒕</m:t>
                      </m:r>
                      <m:r>
                        <a:rPr lang="zh-CN" altLang="en-US" sz="3200" b="1" i="1">
                          <a:solidFill>
                            <a:srgbClr val="000000"/>
                          </a:solidFill>
                          <a:latin typeface="Cambria Math" panose="02040503050406030204" pitchFamily="18" charset="0"/>
                        </a:rPr>
                        <m:t>)=</m:t>
                      </m:r>
                      <m:r>
                        <a:rPr lang="zh-CN" altLang="en-US" sz="3200" b="1" i="1">
                          <a:solidFill>
                            <a:srgbClr val="000000"/>
                          </a:solidFill>
                          <a:latin typeface="Cambria Math" panose="02040503050406030204" pitchFamily="18" charset="0"/>
                        </a:rPr>
                        <m:t>𝟏</m:t>
                      </m:r>
                      <m:r>
                        <a:rPr lang="zh-CN" altLang="en-US" sz="3200" b="1" i="1">
                          <a:solidFill>
                            <a:srgbClr val="000000"/>
                          </a:solidFill>
                          <a:latin typeface="Cambria Math" panose="02040503050406030204" pitchFamily="18" charset="0"/>
                        </a:rPr>
                        <m:t>−</m:t>
                      </m:r>
                      <m:sSup>
                        <m:sSupPr>
                          <m:ctrlPr>
                            <a:rPr lang="zh-CN" altLang="en-US" sz="3200" b="1" i="1">
                              <a:solidFill>
                                <a:srgbClr val="000000"/>
                              </a:solidFill>
                              <a:latin typeface="Cambria Math" panose="02040503050406030204" pitchFamily="18" charset="0"/>
                            </a:rPr>
                          </m:ctrlPr>
                        </m:sSupPr>
                        <m:e>
                          <m:r>
                            <a:rPr lang="zh-CN" altLang="en-US" sz="3200" b="1" i="1">
                              <a:solidFill>
                                <a:srgbClr val="000000"/>
                              </a:solidFill>
                              <a:latin typeface="Cambria Math" panose="02040503050406030204" pitchFamily="18" charset="0"/>
                            </a:rPr>
                            <m:t>𝒆</m:t>
                          </m:r>
                        </m:e>
                        <m:sup>
                          <m:r>
                            <a:rPr lang="zh-CN" altLang="en-US" sz="3200" b="1" i="1">
                              <a:solidFill>
                                <a:srgbClr val="000000"/>
                              </a:solidFill>
                              <a:latin typeface="Cambria Math" panose="02040503050406030204" pitchFamily="18" charset="0"/>
                            </a:rPr>
                            <m:t>−</m:t>
                          </m:r>
                          <m:f>
                            <m:fPr>
                              <m:ctrlPr>
                                <a:rPr lang="zh-CN" altLang="en-US" sz="3200" b="1" i="1">
                                  <a:solidFill>
                                    <a:srgbClr val="000000"/>
                                  </a:solidFill>
                                  <a:latin typeface="Cambria Math" panose="02040503050406030204" pitchFamily="18" charset="0"/>
                                </a:rPr>
                              </m:ctrlPr>
                            </m:fPr>
                            <m:num>
                              <m:r>
                                <a:rPr lang="zh-CN" altLang="en-US" sz="3200" b="1" i="0">
                                  <a:solidFill>
                                    <a:srgbClr val="000000"/>
                                  </a:solidFill>
                                  <a:latin typeface="Cambria Math" panose="02040503050406030204" pitchFamily="18" charset="0"/>
                                </a:rPr>
                                <m:t>𝟏</m:t>
                              </m:r>
                            </m:num>
                            <m:den>
                              <m:r>
                                <a:rPr lang="zh-CN" altLang="en-US" sz="3200" b="1" i="1">
                                  <a:solidFill>
                                    <a:srgbClr val="000000"/>
                                  </a:solidFill>
                                  <a:latin typeface="Cambria Math" panose="02040503050406030204" pitchFamily="18" charset="0"/>
                                </a:rPr>
                                <m:t>𝑻</m:t>
                              </m:r>
                            </m:den>
                          </m:f>
                          <m:r>
                            <a:rPr lang="zh-CN" altLang="en-US" sz="3200" b="1" i="1">
                              <a:solidFill>
                                <a:srgbClr val="000000"/>
                              </a:solidFill>
                              <a:latin typeface="Cambria Math" panose="02040503050406030204" pitchFamily="18" charset="0"/>
                            </a:rPr>
                            <m:t>𝒕</m:t>
                          </m:r>
                        </m:sup>
                      </m:sSup>
                      <m:r>
                        <m:rPr>
                          <m:nor/>
                        </m:rPr>
                        <a:rPr lang="zh-CN" altLang="en-US" sz="3200" b="1" i="0">
                          <a:solidFill>
                            <a:srgbClr val="000000"/>
                          </a:solidFill>
                          <a:latin typeface="黑体" panose="02010609060101010101" pitchFamily="49" charset="-122"/>
                          <a:ea typeface="黑体" panose="02010609060101010101" pitchFamily="49" charset="-122"/>
                        </a:rPr>
                        <m:t>, </m:t>
                      </m:r>
                      <m:r>
                        <a:rPr lang="zh-CN" altLang="en-US" sz="3200" b="1" i="1">
                          <a:solidFill>
                            <a:srgbClr val="000000"/>
                          </a:solidFill>
                          <a:latin typeface="Cambria Math" panose="02040503050406030204" pitchFamily="18" charset="0"/>
                        </a:rPr>
                        <m:t>(</m:t>
                      </m:r>
                      <m:r>
                        <a:rPr lang="zh-CN" altLang="en-US" sz="3200" b="1" i="1">
                          <a:solidFill>
                            <a:srgbClr val="000000"/>
                          </a:solidFill>
                          <a:latin typeface="Cambria Math" panose="02040503050406030204" pitchFamily="18" charset="0"/>
                        </a:rPr>
                        <m:t>𝒕</m:t>
                      </m:r>
                      <m:r>
                        <a:rPr lang="zh-CN" altLang="en-US" sz="3200" b="1" i="1">
                          <a:solidFill>
                            <a:srgbClr val="000000"/>
                          </a:solidFill>
                          <a:latin typeface="Cambria Math" panose="02040503050406030204" pitchFamily="18" charset="0"/>
                        </a:rPr>
                        <m:t>≥</m:t>
                      </m:r>
                      <m:r>
                        <a:rPr lang="zh-CN" altLang="en-US" sz="3200" b="1" i="1">
                          <a:solidFill>
                            <a:srgbClr val="000000"/>
                          </a:solidFill>
                          <a:latin typeface="Cambria Math" panose="02040503050406030204" pitchFamily="18" charset="0"/>
                        </a:rPr>
                        <m:t>𝟎</m:t>
                      </m:r>
                      <m:r>
                        <a:rPr lang="zh-CN" altLang="en-US" sz="3200" b="1" i="1">
                          <a:solidFill>
                            <a:srgbClr val="000000"/>
                          </a:solidFill>
                          <a:latin typeface="Cambria Math" panose="02040503050406030204" pitchFamily="18" charset="0"/>
                        </a:rPr>
                        <m:t>)</m:t>
                      </m:r>
                    </m:oMath>
                  </m:oMathPara>
                </a14:m>
                <a:endParaRPr lang="zh-CN" altLang="en-US" sz="3200" b="1" dirty="0">
                  <a:latin typeface="黑体" panose="02010609060101010101" pitchFamily="49" charset="-122"/>
                  <a:ea typeface="黑体" panose="02010609060101010101" pitchFamily="49" charset="-122"/>
                </a:endParaRPr>
              </a:p>
            </p:txBody>
          </p:sp>
        </mc:Choice>
        <mc:Fallback>
          <p:sp>
            <p:nvSpPr>
              <p:cNvPr id="701466" name="Object 26">
                <a:extLst>
                  <a:ext uri="{FF2B5EF4-FFF2-40B4-BE49-F238E27FC236}">
                    <a16:creationId xmlns:a16="http://schemas.microsoft.com/office/drawing/2014/main" id="{44EA0EB7-6949-4E1E-B1FF-A556D8BD5933}"/>
                  </a:ext>
                </a:extLst>
              </p:cNvPr>
              <p:cNvSpPr txBox="1">
                <a:spLocks noRot="1" noChangeAspect="1" noMove="1" noResize="1" noEditPoints="1" noAdjustHandles="1" noChangeArrowheads="1" noChangeShapeType="1" noTextEdit="1"/>
              </p:cNvSpPr>
              <p:nvPr/>
            </p:nvSpPr>
            <p:spPr bwMode="auto">
              <a:xfrm>
                <a:off x="2412046" y="4804922"/>
                <a:ext cx="5484813" cy="1190625"/>
              </a:xfrm>
              <a:prstGeom prst="rect">
                <a:avLst/>
              </a:prstGeom>
              <a:blipFill>
                <a:blip r:embed="rId4"/>
                <a:stretch>
                  <a:fillRect/>
                </a:stretch>
              </a:blipFill>
              <a:ln w="28575">
                <a:solidFill>
                  <a:srgbClr val="FF0000"/>
                </a:solidFill>
                <a:miter lim="800000"/>
                <a:headEnd/>
                <a:tailEnd/>
              </a:ln>
            </p:spPr>
            <p:txBody>
              <a:bodyPr/>
              <a:lstStyle/>
              <a:p>
                <a:r>
                  <a:rPr lang="zh-CN" altLang="en-US">
                    <a:noFill/>
                  </a:rPr>
                  <a:t> </a:t>
                </a:r>
              </a:p>
            </p:txBody>
          </p:sp>
        </mc:Fallback>
      </mc:AlternateContent>
      <p:sp>
        <p:nvSpPr>
          <p:cNvPr id="36869" name="Text Box 3">
            <a:extLst>
              <a:ext uri="{FF2B5EF4-FFF2-40B4-BE49-F238E27FC236}">
                <a16:creationId xmlns:a16="http://schemas.microsoft.com/office/drawing/2014/main" id="{ABBA090B-1E7C-42CA-99B9-E24B528F607C}"/>
              </a:ext>
            </a:extLst>
          </p:cNvPr>
          <p:cNvSpPr txBox="1">
            <a:spLocks noChangeArrowheads="1"/>
          </p:cNvSpPr>
          <p:nvPr/>
        </p:nvSpPr>
        <p:spPr bwMode="auto">
          <a:xfrm>
            <a:off x="998220" y="6367577"/>
            <a:ext cx="4540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000"/>
              <a:t>Automatic Control Principle</a:t>
            </a:r>
          </a:p>
        </p:txBody>
      </p:sp>
      <mc:AlternateContent xmlns:mc="http://schemas.openxmlformats.org/markup-compatibility/2006">
        <mc:Choice xmlns:a14="http://schemas.microsoft.com/office/drawing/2010/main" Requires="a14">
          <p:sp>
            <p:nvSpPr>
              <p:cNvPr id="19468" name="Object 25">
                <a:extLst>
                  <a:ext uri="{FF2B5EF4-FFF2-40B4-BE49-F238E27FC236}">
                    <a16:creationId xmlns:a16="http://schemas.microsoft.com/office/drawing/2014/main" id="{C65C5154-6AA0-4AD5-89AC-1A258911B263}"/>
                  </a:ext>
                </a:extLst>
              </p:cNvPr>
              <p:cNvSpPr txBox="1"/>
              <p:nvPr/>
            </p:nvSpPr>
            <p:spPr bwMode="auto">
              <a:xfrm>
                <a:off x="2313146" y="2152766"/>
                <a:ext cx="3765550" cy="638175"/>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𝑋</m:t>
                          </m:r>
                        </m:e>
                        <m:sub>
                          <m:r>
                            <a:rPr lang="zh-CN" altLang="en-US" sz="2800" i="1">
                              <a:solidFill>
                                <a:srgbClr val="000000"/>
                              </a:solidFill>
                              <a:latin typeface="Cambria Math" panose="02040503050406030204" pitchFamily="18" charset="0"/>
                            </a:rPr>
                            <m:t>𝑐</m:t>
                          </m:r>
                        </m:sub>
                      </m:sSub>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𝑠</m:t>
                      </m:r>
                      <m:r>
                        <a:rPr lang="zh-CN" altLang="en-US" sz="280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𝑊</m:t>
                          </m:r>
                        </m:e>
                        <m:sub>
                          <m:r>
                            <a:rPr lang="zh-CN" altLang="en-US" sz="2800" i="1">
                              <a:solidFill>
                                <a:srgbClr val="000000"/>
                              </a:solidFill>
                              <a:latin typeface="Cambria Math" panose="02040503050406030204" pitchFamily="18" charset="0"/>
                            </a:rPr>
                            <m:t>𝐵</m:t>
                          </m:r>
                        </m:sub>
                      </m:sSub>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𝑠</m:t>
                      </m:r>
                      <m:r>
                        <a:rPr lang="zh-CN" altLang="en-US" sz="280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𝑋</m:t>
                          </m:r>
                        </m:e>
                        <m:sub>
                          <m:r>
                            <a:rPr lang="zh-CN" altLang="en-US" sz="2800" i="1">
                              <a:solidFill>
                                <a:srgbClr val="000000"/>
                              </a:solidFill>
                              <a:latin typeface="Cambria Math" panose="02040503050406030204" pitchFamily="18" charset="0"/>
                            </a:rPr>
                            <m:t>𝑟</m:t>
                          </m:r>
                        </m:sub>
                      </m:sSub>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𝑠</m:t>
                      </m:r>
                      <m:r>
                        <a:rPr lang="zh-CN" altLang="en-US" sz="2800" i="1">
                          <a:solidFill>
                            <a:srgbClr val="000000"/>
                          </a:solidFill>
                          <a:latin typeface="Cambria Math" panose="02040503050406030204" pitchFamily="18" charset="0"/>
                        </a:rPr>
                        <m:t>)</m:t>
                      </m:r>
                    </m:oMath>
                  </m:oMathPara>
                </a14:m>
                <a:endParaRPr lang="zh-CN" altLang="en-US" sz="2800" dirty="0"/>
              </a:p>
            </p:txBody>
          </p:sp>
        </mc:Choice>
        <mc:Fallback>
          <p:sp>
            <p:nvSpPr>
              <p:cNvPr id="19468" name="Object 25">
                <a:extLst>
                  <a:ext uri="{FF2B5EF4-FFF2-40B4-BE49-F238E27FC236}">
                    <a16:creationId xmlns:a16="http://schemas.microsoft.com/office/drawing/2014/main" id="{C65C5154-6AA0-4AD5-89AC-1A258911B263}"/>
                  </a:ext>
                </a:extLst>
              </p:cNvPr>
              <p:cNvSpPr txBox="1">
                <a:spLocks noRot="1" noChangeAspect="1" noMove="1" noResize="1" noEditPoints="1" noAdjustHandles="1" noChangeArrowheads="1" noChangeShapeType="1" noTextEdit="1"/>
              </p:cNvSpPr>
              <p:nvPr/>
            </p:nvSpPr>
            <p:spPr bwMode="auto">
              <a:xfrm>
                <a:off x="2313146" y="2152766"/>
                <a:ext cx="3765550" cy="638175"/>
              </a:xfrm>
              <a:prstGeom prst="rect">
                <a:avLst/>
              </a:prstGeom>
              <a:blipFill>
                <a:blip r:embed="rId5"/>
                <a:stretch>
                  <a:fillRect/>
                </a:stretch>
              </a:blipFill>
              <a:ln>
                <a:noFill/>
              </a:ln>
            </p:spPr>
            <p:txBody>
              <a:bodyPr/>
              <a:lstStyle/>
              <a:p>
                <a:r>
                  <a:rPr lang="zh-CN" altLang="en-US">
                    <a:noFill/>
                  </a:rPr>
                  <a:t> </a:t>
                </a:r>
              </a:p>
            </p:txBody>
          </p:sp>
        </mc:Fallback>
      </mc:AlternateContent>
      <p:sp>
        <p:nvSpPr>
          <p:cNvPr id="36872" name="Text Box 4">
            <a:extLst>
              <a:ext uri="{FF2B5EF4-FFF2-40B4-BE49-F238E27FC236}">
                <a16:creationId xmlns:a16="http://schemas.microsoft.com/office/drawing/2014/main" id="{E94E742A-04E3-4557-81A5-8A2EF18C41AF}"/>
              </a:ext>
            </a:extLst>
          </p:cNvPr>
          <p:cNvSpPr txBox="1">
            <a:spLocks noChangeArrowheads="1"/>
          </p:cNvSpPr>
          <p:nvPr/>
        </p:nvSpPr>
        <p:spPr bwMode="auto">
          <a:xfrm>
            <a:off x="0" y="0"/>
            <a:ext cx="906463" cy="685800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144000" rIns="144000">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0" lang="en-US" altLang="zh-CN">
                <a:solidFill>
                  <a:schemeClr val="bg1"/>
                </a:solidFill>
                <a:latin typeface="黑体" panose="02010609060101010101" pitchFamily="49" charset="-122"/>
                <a:ea typeface="黑体" panose="02010609060101010101" pitchFamily="49" charset="-122"/>
              </a:rPr>
              <a:t>  </a:t>
            </a:r>
            <a:r>
              <a:rPr kumimoji="0" lang="zh-CN" altLang="en-US" sz="4000">
                <a:latin typeface="黑体" panose="02010609060101010101" pitchFamily="49" charset="-122"/>
                <a:ea typeface="黑体" panose="02010609060101010101" pitchFamily="49" charset="-122"/>
              </a:rPr>
              <a:t>自动控制原理</a:t>
            </a:r>
            <a:r>
              <a:rPr kumimoji="0" lang="zh-CN" altLang="en-US">
                <a:solidFill>
                  <a:schemeClr val="bg1"/>
                </a:solidFill>
                <a:latin typeface="黑体" panose="02010609060101010101" pitchFamily="49" charset="-122"/>
                <a:ea typeface="黑体" panose="02010609060101010101" pitchFamily="49" charset="-122"/>
              </a:rPr>
              <a:t>  </a:t>
            </a:r>
            <a:r>
              <a:rPr kumimoji="0" lang="zh-CN" altLang="en-US" sz="3200">
                <a:solidFill>
                  <a:schemeClr val="bg1"/>
                </a:solidFill>
                <a:latin typeface="Arial" panose="020B0604020202020204" pitchFamily="34" charset="0"/>
              </a:rPr>
              <a:t>江西理工大学</a:t>
            </a:r>
          </a:p>
        </p:txBody>
      </p:sp>
      <p:sp>
        <p:nvSpPr>
          <p:cNvPr id="20" name="Rectangle 2">
            <a:extLst>
              <a:ext uri="{FF2B5EF4-FFF2-40B4-BE49-F238E27FC236}">
                <a16:creationId xmlns:a16="http://schemas.microsoft.com/office/drawing/2014/main" id="{8029392E-94DA-42A9-9F08-EFE5CB86C657}"/>
              </a:ext>
            </a:extLst>
          </p:cNvPr>
          <p:cNvSpPr txBox="1">
            <a:spLocks noChangeArrowheads="1"/>
          </p:cNvSpPr>
          <p:nvPr/>
        </p:nvSpPr>
        <p:spPr>
          <a:xfrm>
            <a:off x="2849245" y="238125"/>
            <a:ext cx="7348538" cy="890588"/>
          </a:xfrm>
          <a:prstGeom prst="rect">
            <a:avLst/>
          </a:prstGeom>
        </p:spPr>
        <p:txBody>
          <a:bodyPr/>
          <a:lstStyle>
            <a:lvl1pPr algn="l" rtl="0" eaLnBrk="0" fontAlgn="base" hangingPunct="0">
              <a:spcBef>
                <a:spcPct val="0"/>
              </a:spcBef>
              <a:spcAft>
                <a:spcPct val="0"/>
              </a:spcAft>
              <a:defRPr kumimoji="1" sz="4200" b="1">
                <a:solidFill>
                  <a:schemeClr val="tx2"/>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4200" b="1">
                <a:solidFill>
                  <a:schemeClr val="tx2"/>
                </a:solidFill>
                <a:effectLst>
                  <a:outerShdw blurRad="38100" dist="38100" dir="2700000" algn="tl">
                    <a:srgbClr val="C0C0C0"/>
                  </a:outerShdw>
                </a:effectLst>
                <a:latin typeface="Tahoma" pitchFamily="34" charset="0"/>
                <a:ea typeface="宋体" pitchFamily="2" charset="-122"/>
              </a:defRPr>
            </a:lvl2pPr>
            <a:lvl3pPr algn="l" rtl="0" eaLnBrk="0" fontAlgn="base" hangingPunct="0">
              <a:spcBef>
                <a:spcPct val="0"/>
              </a:spcBef>
              <a:spcAft>
                <a:spcPct val="0"/>
              </a:spcAft>
              <a:defRPr kumimoji="1" sz="4200" b="1">
                <a:solidFill>
                  <a:schemeClr val="tx2"/>
                </a:solidFill>
                <a:effectLst>
                  <a:outerShdw blurRad="38100" dist="38100" dir="2700000" algn="tl">
                    <a:srgbClr val="C0C0C0"/>
                  </a:outerShdw>
                </a:effectLst>
                <a:latin typeface="Tahoma" pitchFamily="34" charset="0"/>
                <a:ea typeface="宋体" pitchFamily="2" charset="-122"/>
              </a:defRPr>
            </a:lvl3pPr>
            <a:lvl4pPr algn="l" rtl="0" eaLnBrk="0" fontAlgn="base" hangingPunct="0">
              <a:spcBef>
                <a:spcPct val="0"/>
              </a:spcBef>
              <a:spcAft>
                <a:spcPct val="0"/>
              </a:spcAft>
              <a:defRPr kumimoji="1" sz="4200" b="1">
                <a:solidFill>
                  <a:schemeClr val="tx2"/>
                </a:solidFill>
                <a:effectLst>
                  <a:outerShdw blurRad="38100" dist="38100" dir="2700000" algn="tl">
                    <a:srgbClr val="C0C0C0"/>
                  </a:outerShdw>
                </a:effectLst>
                <a:latin typeface="Tahoma" pitchFamily="34" charset="0"/>
                <a:ea typeface="宋体" pitchFamily="2" charset="-122"/>
              </a:defRPr>
            </a:lvl4pPr>
            <a:lvl5pPr algn="l" rtl="0" eaLnBrk="0" fontAlgn="base" hangingPunct="0">
              <a:spcBef>
                <a:spcPct val="0"/>
              </a:spcBef>
              <a:spcAft>
                <a:spcPct val="0"/>
              </a:spcAft>
              <a:defRPr kumimoji="1" sz="4200" b="1">
                <a:solidFill>
                  <a:schemeClr val="tx2"/>
                </a:solidFill>
                <a:effectLst>
                  <a:outerShdw blurRad="38100" dist="38100" dir="2700000" algn="tl">
                    <a:srgbClr val="C0C0C0"/>
                  </a:outerShdw>
                </a:effectLst>
                <a:latin typeface="Tahoma" pitchFamily="34" charset="0"/>
                <a:ea typeface="宋体" pitchFamily="2" charset="-122"/>
              </a:defRPr>
            </a:lvl5pPr>
            <a:lvl6pPr marL="457200" algn="l" rtl="0" fontAlgn="base">
              <a:spcBef>
                <a:spcPct val="0"/>
              </a:spcBef>
              <a:spcAft>
                <a:spcPct val="0"/>
              </a:spcAft>
              <a:defRPr kumimoji="1" sz="4200" b="1">
                <a:solidFill>
                  <a:schemeClr val="tx2"/>
                </a:solidFill>
                <a:effectLst>
                  <a:outerShdw blurRad="38100" dist="38100" dir="2700000" algn="tl">
                    <a:srgbClr val="C0C0C0"/>
                  </a:outerShdw>
                </a:effectLst>
                <a:latin typeface="Tahoma" pitchFamily="34" charset="0"/>
                <a:ea typeface="宋体" pitchFamily="2" charset="-122"/>
              </a:defRPr>
            </a:lvl6pPr>
            <a:lvl7pPr marL="914400" algn="l" rtl="0" fontAlgn="base">
              <a:spcBef>
                <a:spcPct val="0"/>
              </a:spcBef>
              <a:spcAft>
                <a:spcPct val="0"/>
              </a:spcAft>
              <a:defRPr kumimoji="1" sz="4200" b="1">
                <a:solidFill>
                  <a:schemeClr val="tx2"/>
                </a:solidFill>
                <a:effectLst>
                  <a:outerShdw blurRad="38100" dist="38100" dir="2700000" algn="tl">
                    <a:srgbClr val="C0C0C0"/>
                  </a:outerShdw>
                </a:effectLst>
                <a:latin typeface="Tahoma" pitchFamily="34" charset="0"/>
                <a:ea typeface="宋体" pitchFamily="2" charset="-122"/>
              </a:defRPr>
            </a:lvl7pPr>
            <a:lvl8pPr marL="1371600" algn="l" rtl="0" fontAlgn="base">
              <a:spcBef>
                <a:spcPct val="0"/>
              </a:spcBef>
              <a:spcAft>
                <a:spcPct val="0"/>
              </a:spcAft>
              <a:defRPr kumimoji="1" sz="4200" b="1">
                <a:solidFill>
                  <a:schemeClr val="tx2"/>
                </a:solidFill>
                <a:effectLst>
                  <a:outerShdw blurRad="38100" dist="38100" dir="2700000" algn="tl">
                    <a:srgbClr val="C0C0C0"/>
                  </a:outerShdw>
                </a:effectLst>
                <a:latin typeface="Tahoma" pitchFamily="34" charset="0"/>
                <a:ea typeface="宋体" pitchFamily="2" charset="-122"/>
              </a:defRPr>
            </a:lvl8pPr>
            <a:lvl9pPr marL="1828800" algn="l" rtl="0" fontAlgn="base">
              <a:spcBef>
                <a:spcPct val="0"/>
              </a:spcBef>
              <a:spcAft>
                <a:spcPct val="0"/>
              </a:spcAft>
              <a:defRPr kumimoji="1" sz="4200" b="1">
                <a:solidFill>
                  <a:schemeClr val="tx2"/>
                </a:solidFill>
                <a:effectLst>
                  <a:outerShdw blurRad="38100" dist="38100" dir="2700000" algn="tl">
                    <a:srgbClr val="C0C0C0"/>
                  </a:outerShdw>
                </a:effectLst>
                <a:latin typeface="Tahoma" pitchFamily="34" charset="0"/>
                <a:ea typeface="宋体" pitchFamily="2" charset="-122"/>
              </a:defRPr>
            </a:lvl9pPr>
          </a:lstStyle>
          <a:p>
            <a:pPr eaLnBrk="1" hangingPunct="1">
              <a:defRPr/>
            </a:pPr>
            <a:r>
              <a:rPr lang="zh-CN" altLang="en-US" sz="3600" kern="0" dirty="0">
                <a:solidFill>
                  <a:schemeClr val="hlink"/>
                </a:solidFill>
                <a:latin typeface="黑体" panose="02010609060101010101" pitchFamily="49" charset="-122"/>
                <a:ea typeface="黑体" panose="02010609060101010101" pitchFamily="49" charset="-122"/>
              </a:rPr>
              <a:t>3.2  一阶系统的阶跃响应 </a:t>
            </a:r>
          </a:p>
        </p:txBody>
      </p:sp>
      <p:graphicFrame>
        <p:nvGraphicFramePr>
          <p:cNvPr id="11" name="Object 4">
            <a:extLst>
              <a:ext uri="{FF2B5EF4-FFF2-40B4-BE49-F238E27FC236}">
                <a16:creationId xmlns:a16="http://schemas.microsoft.com/office/drawing/2014/main" id="{DED881A3-45BF-4C62-91D0-DC525E2A9CB3}"/>
              </a:ext>
            </a:extLst>
          </p:cNvPr>
          <p:cNvGraphicFramePr>
            <a:graphicFrameLocks noChangeAspect="1"/>
          </p:cNvGraphicFramePr>
          <p:nvPr>
            <p:extLst>
              <p:ext uri="{D42A27DB-BD31-4B8C-83A1-F6EECF244321}">
                <p14:modId xmlns:p14="http://schemas.microsoft.com/office/powerpoint/2010/main" val="586680392"/>
              </p:ext>
            </p:extLst>
          </p:nvPr>
        </p:nvGraphicFramePr>
        <p:xfrm>
          <a:off x="5839459" y="1951729"/>
          <a:ext cx="1299211" cy="1003280"/>
        </p:xfrm>
        <a:graphic>
          <a:graphicData uri="http://schemas.openxmlformats.org/presentationml/2006/ole">
            <mc:AlternateContent xmlns:mc="http://schemas.openxmlformats.org/markup-compatibility/2006">
              <mc:Choice xmlns:v="urn:schemas-microsoft-com:vml" Requires="v">
                <p:oleObj spid="_x0000_s60424" name="Equation" r:id="rId6" imgW="507960" imgH="393480" progId="Equation.DSMT4">
                  <p:embed/>
                </p:oleObj>
              </mc:Choice>
              <mc:Fallback>
                <p:oleObj name="Equation" r:id="rId6" imgW="507960" imgH="393480" progId="Equation.DSMT4">
                  <p:embed/>
                  <p:pic>
                    <p:nvPicPr>
                      <p:cNvPr id="49" name="Object 4">
                        <a:extLst>
                          <a:ext uri="{FF2B5EF4-FFF2-40B4-BE49-F238E27FC236}">
                            <a16:creationId xmlns:a16="http://schemas.microsoft.com/office/drawing/2014/main" id="{5B5C816E-A083-4CEC-9354-223219ABFCEF}"/>
                          </a:ext>
                        </a:extLst>
                      </p:cNvPr>
                      <p:cNvPicPr>
                        <a:picLocks noChangeAspect="1" noChangeArrowheads="1"/>
                      </p:cNvPicPr>
                      <p:nvPr/>
                    </p:nvPicPr>
                    <p:blipFill>
                      <a:blip r:embed="rId7"/>
                      <a:srcRect/>
                      <a:stretch>
                        <a:fillRect/>
                      </a:stretch>
                    </p:blipFill>
                    <p:spPr bwMode="auto">
                      <a:xfrm>
                        <a:off x="5839459" y="1951729"/>
                        <a:ext cx="1299211" cy="1003280"/>
                      </a:xfrm>
                      <a:prstGeom prst="rect">
                        <a:avLst/>
                      </a:prstGeom>
                      <a:noFill/>
                      <a:ln>
                        <a:noFill/>
                      </a:ln>
                      <a:effectLst/>
                    </p:spPr>
                  </p:pic>
                </p:oleObj>
              </mc:Fallback>
            </mc:AlternateContent>
          </a:graphicData>
        </a:graphic>
      </p:graphicFrame>
      <p:graphicFrame>
        <p:nvGraphicFramePr>
          <p:cNvPr id="12" name="Object 4">
            <a:extLst>
              <a:ext uri="{FF2B5EF4-FFF2-40B4-BE49-F238E27FC236}">
                <a16:creationId xmlns:a16="http://schemas.microsoft.com/office/drawing/2014/main" id="{0C112BD9-9BB9-4370-8A5E-F6CFB5705DFF}"/>
              </a:ext>
            </a:extLst>
          </p:cNvPr>
          <p:cNvGraphicFramePr>
            <a:graphicFrameLocks noChangeAspect="1"/>
          </p:cNvGraphicFramePr>
          <p:nvPr>
            <p:extLst>
              <p:ext uri="{D42A27DB-BD31-4B8C-83A1-F6EECF244321}">
                <p14:modId xmlns:p14="http://schemas.microsoft.com/office/powerpoint/2010/main" val="1338254309"/>
              </p:ext>
            </p:extLst>
          </p:nvPr>
        </p:nvGraphicFramePr>
        <p:xfrm>
          <a:off x="7170420" y="1874045"/>
          <a:ext cx="558798" cy="1150710"/>
        </p:xfrm>
        <a:graphic>
          <a:graphicData uri="http://schemas.openxmlformats.org/presentationml/2006/ole">
            <mc:AlternateContent xmlns:mc="http://schemas.openxmlformats.org/markup-compatibility/2006">
              <mc:Choice xmlns:v="urn:schemas-microsoft-com:vml" Requires="v">
                <p:oleObj spid="_x0000_s60425" name="Equation" r:id="rId8" imgW="190440" imgH="393480" progId="Equation.DSMT4">
                  <p:embed/>
                </p:oleObj>
              </mc:Choice>
              <mc:Fallback>
                <p:oleObj name="Equation" r:id="rId8" imgW="190440" imgH="393480" progId="Equation.DSMT4">
                  <p:embed/>
                  <p:pic>
                    <p:nvPicPr>
                      <p:cNvPr id="11" name="Object 4">
                        <a:extLst>
                          <a:ext uri="{FF2B5EF4-FFF2-40B4-BE49-F238E27FC236}">
                            <a16:creationId xmlns:a16="http://schemas.microsoft.com/office/drawing/2014/main" id="{DED881A3-45BF-4C62-91D0-DC525E2A9CB3}"/>
                          </a:ext>
                        </a:extLst>
                      </p:cNvPr>
                      <p:cNvPicPr>
                        <a:picLocks noChangeAspect="1" noChangeArrowheads="1"/>
                      </p:cNvPicPr>
                      <p:nvPr/>
                    </p:nvPicPr>
                    <p:blipFill>
                      <a:blip r:embed="rId9"/>
                      <a:srcRect/>
                      <a:stretch>
                        <a:fillRect/>
                      </a:stretch>
                    </p:blipFill>
                    <p:spPr bwMode="auto">
                      <a:xfrm>
                        <a:off x="7170420" y="1874045"/>
                        <a:ext cx="558798" cy="1150710"/>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dissolve">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dissolv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0146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014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1464" grpId="0"/>
      <p:bldP spid="701466" grpId="0" animBg="1"/>
      <p:bldP spid="1946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890" name="Group 2">
            <a:extLst>
              <a:ext uri="{FF2B5EF4-FFF2-40B4-BE49-F238E27FC236}">
                <a16:creationId xmlns:a16="http://schemas.microsoft.com/office/drawing/2014/main" id="{60D15FC8-F92C-4645-A6B1-151439CF7684}"/>
              </a:ext>
            </a:extLst>
          </p:cNvPr>
          <p:cNvGrpSpPr>
            <a:grpSpLocks/>
          </p:cNvGrpSpPr>
          <p:nvPr/>
        </p:nvGrpSpPr>
        <p:grpSpPr bwMode="auto">
          <a:xfrm>
            <a:off x="1962467" y="908748"/>
            <a:ext cx="4267200" cy="3114675"/>
            <a:chOff x="601" y="1935"/>
            <a:chExt cx="2688" cy="1962"/>
          </a:xfrm>
        </p:grpSpPr>
        <p:sp>
          <p:nvSpPr>
            <p:cNvPr id="37918" name="Line 3">
              <a:extLst>
                <a:ext uri="{FF2B5EF4-FFF2-40B4-BE49-F238E27FC236}">
                  <a16:creationId xmlns:a16="http://schemas.microsoft.com/office/drawing/2014/main" id="{95CB8E4E-21F6-4F6F-A94F-79F63077162E}"/>
                </a:ext>
              </a:extLst>
            </p:cNvPr>
            <p:cNvSpPr>
              <a:spLocks noChangeShapeType="1"/>
            </p:cNvSpPr>
            <p:nvPr/>
          </p:nvSpPr>
          <p:spPr bwMode="auto">
            <a:xfrm flipV="1">
              <a:off x="610" y="2034"/>
              <a:ext cx="0" cy="1704"/>
            </a:xfrm>
            <a:prstGeom prst="line">
              <a:avLst/>
            </a:prstGeom>
            <a:noFill/>
            <a:ln w="5715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19" name="Line 4">
              <a:extLst>
                <a:ext uri="{FF2B5EF4-FFF2-40B4-BE49-F238E27FC236}">
                  <a16:creationId xmlns:a16="http://schemas.microsoft.com/office/drawing/2014/main" id="{71E26868-18DE-4E19-AB8B-BCA1A6E4634B}"/>
                </a:ext>
              </a:extLst>
            </p:cNvPr>
            <p:cNvSpPr>
              <a:spLocks noChangeShapeType="1"/>
            </p:cNvSpPr>
            <p:nvPr/>
          </p:nvSpPr>
          <p:spPr bwMode="auto">
            <a:xfrm>
              <a:off x="601" y="3756"/>
              <a:ext cx="2480" cy="0"/>
            </a:xfrm>
            <a:prstGeom prst="line">
              <a:avLst/>
            </a:prstGeom>
            <a:noFill/>
            <a:ln w="5715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20" name="Rectangle 5">
              <a:extLst>
                <a:ext uri="{FF2B5EF4-FFF2-40B4-BE49-F238E27FC236}">
                  <a16:creationId xmlns:a16="http://schemas.microsoft.com/office/drawing/2014/main" id="{7F69D636-73D5-4158-A936-0B1168D93C4D}"/>
                </a:ext>
              </a:extLst>
            </p:cNvPr>
            <p:cNvSpPr>
              <a:spLocks noChangeArrowheads="1"/>
            </p:cNvSpPr>
            <p:nvPr/>
          </p:nvSpPr>
          <p:spPr bwMode="auto">
            <a:xfrm>
              <a:off x="3120" y="3609"/>
              <a:ext cx="1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kumimoji="0" lang="en-US" altLang="zh-CN" sz="2400" i="1">
                  <a:latin typeface="Times New Roman" panose="02020603050405020304" pitchFamily="18" charset="0"/>
                </a:rPr>
                <a:t>t</a:t>
              </a:r>
            </a:p>
          </p:txBody>
        </p:sp>
        <p:sp>
          <p:nvSpPr>
            <p:cNvPr id="37921" name="Rectangle 6">
              <a:extLst>
                <a:ext uri="{FF2B5EF4-FFF2-40B4-BE49-F238E27FC236}">
                  <a16:creationId xmlns:a16="http://schemas.microsoft.com/office/drawing/2014/main" id="{40021B96-7D33-41E1-AFD3-4332A807FAAF}"/>
                </a:ext>
              </a:extLst>
            </p:cNvPr>
            <p:cNvSpPr>
              <a:spLocks noChangeArrowheads="1"/>
            </p:cNvSpPr>
            <p:nvPr/>
          </p:nvSpPr>
          <p:spPr bwMode="auto">
            <a:xfrm>
              <a:off x="647" y="1935"/>
              <a:ext cx="45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i="1">
                  <a:latin typeface="Times New Roman" panose="02020603050405020304" pitchFamily="18" charset="0"/>
                </a:rPr>
                <a:t>x</a:t>
              </a:r>
              <a:r>
                <a:rPr lang="en-US" altLang="zh-CN" sz="2400" i="1" baseline="-25000">
                  <a:latin typeface="Times New Roman" panose="02020603050405020304" pitchFamily="18" charset="0"/>
                </a:rPr>
                <a:t>c</a:t>
              </a:r>
              <a:r>
                <a:rPr lang="en-US" altLang="zh-CN" sz="2400">
                  <a:latin typeface="Times New Roman" panose="02020603050405020304" pitchFamily="18" charset="0"/>
                </a:rPr>
                <a:t>(</a:t>
              </a:r>
              <a:r>
                <a:rPr lang="en-US" altLang="zh-CN" sz="2400" i="1">
                  <a:latin typeface="Times New Roman" panose="02020603050405020304" pitchFamily="18" charset="0"/>
                </a:rPr>
                <a:t>t</a:t>
              </a:r>
              <a:r>
                <a:rPr lang="en-US" altLang="zh-CN" sz="2400">
                  <a:latin typeface="Times New Roman" panose="02020603050405020304" pitchFamily="18" charset="0"/>
                </a:rPr>
                <a:t>)</a:t>
              </a:r>
            </a:p>
          </p:txBody>
        </p:sp>
      </p:grpSp>
      <p:sp>
        <p:nvSpPr>
          <p:cNvPr id="37891" name="Text Box 7">
            <a:extLst>
              <a:ext uri="{FF2B5EF4-FFF2-40B4-BE49-F238E27FC236}">
                <a16:creationId xmlns:a16="http://schemas.microsoft.com/office/drawing/2014/main" id="{45F99004-A200-45E3-A05C-F5A722BA998D}"/>
              </a:ext>
            </a:extLst>
          </p:cNvPr>
          <p:cNvSpPr txBox="1">
            <a:spLocks noChangeArrowheads="1"/>
          </p:cNvSpPr>
          <p:nvPr/>
        </p:nvSpPr>
        <p:spPr bwMode="auto">
          <a:xfrm>
            <a:off x="1484630" y="3721956"/>
            <a:ext cx="55038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0" lang="zh-CN" altLang="en-US" sz="2400" b="0">
                <a:latin typeface="Times New Roman" panose="02020603050405020304" pitchFamily="18" charset="0"/>
              </a:rPr>
              <a:t>　</a:t>
            </a:r>
            <a:r>
              <a:rPr kumimoji="0" lang="zh-CN" altLang="en-US" sz="2400">
                <a:latin typeface="Times New Roman" panose="02020603050405020304" pitchFamily="18" charset="0"/>
              </a:rPr>
              <a:t>０　  </a:t>
            </a:r>
            <a:r>
              <a:rPr kumimoji="0" lang="en-US" altLang="zh-CN" sz="2400" i="1">
                <a:latin typeface="Times New Roman" panose="02020603050405020304" pitchFamily="18" charset="0"/>
              </a:rPr>
              <a:t>T</a:t>
            </a:r>
            <a:r>
              <a:rPr kumimoji="0" lang="zh-CN" altLang="en-US" sz="2400">
                <a:latin typeface="Times New Roman" panose="02020603050405020304" pitchFamily="18" charset="0"/>
              </a:rPr>
              <a:t>　   </a:t>
            </a:r>
            <a:r>
              <a:rPr kumimoji="0" lang="en-US" altLang="zh-CN" sz="2400">
                <a:latin typeface="Times New Roman" panose="02020603050405020304" pitchFamily="18" charset="0"/>
              </a:rPr>
              <a:t>2</a:t>
            </a:r>
            <a:r>
              <a:rPr kumimoji="0" lang="en-US" altLang="zh-CN" sz="2400" i="1">
                <a:latin typeface="Times New Roman" panose="02020603050405020304" pitchFamily="18" charset="0"/>
              </a:rPr>
              <a:t>T</a:t>
            </a:r>
            <a:r>
              <a:rPr kumimoji="0" lang="en-US" altLang="zh-CN" sz="2400">
                <a:latin typeface="Times New Roman" panose="02020603050405020304" pitchFamily="18" charset="0"/>
              </a:rPr>
              <a:t>     3</a:t>
            </a:r>
            <a:r>
              <a:rPr kumimoji="0" lang="en-US" altLang="zh-CN" sz="2400" i="1">
                <a:latin typeface="Times New Roman" panose="02020603050405020304" pitchFamily="18" charset="0"/>
              </a:rPr>
              <a:t>T</a:t>
            </a:r>
            <a:r>
              <a:rPr kumimoji="0" lang="en-US" altLang="zh-CN" sz="2400">
                <a:latin typeface="Times New Roman" panose="02020603050405020304" pitchFamily="18" charset="0"/>
              </a:rPr>
              <a:t>      4</a:t>
            </a:r>
            <a:r>
              <a:rPr kumimoji="0" lang="en-US" altLang="zh-CN" sz="2400" i="1">
                <a:latin typeface="Times New Roman" panose="02020603050405020304" pitchFamily="18" charset="0"/>
              </a:rPr>
              <a:t>T</a:t>
            </a:r>
            <a:r>
              <a:rPr kumimoji="0" lang="en-US" altLang="zh-CN" sz="2400">
                <a:latin typeface="Times New Roman" panose="02020603050405020304" pitchFamily="18" charset="0"/>
              </a:rPr>
              <a:t>        </a:t>
            </a:r>
            <a:endParaRPr kumimoji="0" lang="en-US" altLang="zh-CN" sz="2400" i="1">
              <a:latin typeface="Times New Roman" panose="02020603050405020304" pitchFamily="18" charset="0"/>
            </a:endParaRPr>
          </a:p>
        </p:txBody>
      </p:sp>
      <p:graphicFrame>
        <p:nvGraphicFramePr>
          <p:cNvPr id="37892" name="Object 9">
            <a:extLst>
              <a:ext uri="{FF2B5EF4-FFF2-40B4-BE49-F238E27FC236}">
                <a16:creationId xmlns:a16="http://schemas.microsoft.com/office/drawing/2014/main" id="{2CD302C6-771A-42EB-B9A1-F4BAD3A1D8EA}"/>
              </a:ext>
            </a:extLst>
          </p:cNvPr>
          <p:cNvGraphicFramePr>
            <a:graphicFrameLocks noChangeAspect="1"/>
          </p:cNvGraphicFramePr>
          <p:nvPr/>
        </p:nvGraphicFramePr>
        <p:xfrm>
          <a:off x="8096250" y="187325"/>
          <a:ext cx="2571750" cy="717550"/>
        </p:xfrm>
        <a:graphic>
          <a:graphicData uri="http://schemas.openxmlformats.org/presentationml/2006/ole">
            <mc:AlternateContent xmlns:mc="http://schemas.openxmlformats.org/markup-compatibility/2006">
              <mc:Choice xmlns:v="urn:schemas-microsoft-com:vml" Requires="v">
                <p:oleObj spid="_x0000_s38006" name="公式" r:id="rId4" imgW="1231366" imgH="342751" progId="Equation.3">
                  <p:embed/>
                </p:oleObj>
              </mc:Choice>
              <mc:Fallback>
                <p:oleObj name="公式" r:id="rId4" imgW="1231366" imgH="342751"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96250" y="187325"/>
                        <a:ext cx="2571750" cy="717550"/>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86" name="Text Box 12">
            <a:extLst>
              <a:ext uri="{FF2B5EF4-FFF2-40B4-BE49-F238E27FC236}">
                <a16:creationId xmlns:a16="http://schemas.microsoft.com/office/drawing/2014/main" id="{981C6422-DFCC-47C0-96EF-73F7F668CC50}"/>
              </a:ext>
            </a:extLst>
          </p:cNvPr>
          <p:cNvSpPr txBox="1">
            <a:spLocks noChangeArrowheads="1"/>
          </p:cNvSpPr>
          <p:nvPr/>
        </p:nvSpPr>
        <p:spPr bwMode="auto">
          <a:xfrm>
            <a:off x="6240779" y="1116720"/>
            <a:ext cx="5776902" cy="3018327"/>
          </a:xfrm>
          <a:prstGeom prst="rect">
            <a:avLst/>
          </a:prstGeom>
          <a:noFill/>
          <a:ln>
            <a:noFill/>
          </a:ln>
          <a:effec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marL="342900" indent="-342900" eaLnBrk="1" hangingPunct="1">
              <a:lnSpc>
                <a:spcPct val="140000"/>
              </a:lnSpc>
              <a:buClr>
                <a:schemeClr val="hlink"/>
              </a:buClr>
              <a:buFont typeface="Wingdings" panose="05000000000000000000" pitchFamily="2" charset="2"/>
              <a:buChar char="l"/>
              <a:defRPr/>
            </a:pPr>
            <a:r>
              <a:rPr kumimoji="0" lang="zh-CN" altLang="en-US" sz="2800" b="1" dirty="0">
                <a:latin typeface="黑体" pitchFamily="49" charset="-122"/>
                <a:ea typeface="黑体" pitchFamily="49" charset="-122"/>
              </a:rPr>
              <a:t> 响应曲线为</a:t>
            </a:r>
            <a:r>
              <a:rPr kumimoji="0" lang="zh-CN" altLang="en-US" sz="2800" b="1" dirty="0">
                <a:solidFill>
                  <a:srgbClr val="FF0000"/>
                </a:solidFill>
                <a:latin typeface="黑体" pitchFamily="49" charset="-122"/>
                <a:ea typeface="黑体" pitchFamily="49" charset="-122"/>
              </a:rPr>
              <a:t>非周期响应</a:t>
            </a:r>
            <a:r>
              <a:rPr kumimoji="0" lang="zh-CN" altLang="en-US" sz="2800" b="1" dirty="0">
                <a:latin typeface="黑体" pitchFamily="49" charset="-122"/>
                <a:ea typeface="黑体" pitchFamily="49" charset="-122"/>
              </a:rPr>
              <a:t>，</a:t>
            </a:r>
            <a:r>
              <a:rPr kumimoji="0" lang="zh-CN" altLang="en-US" sz="2800" b="1" dirty="0">
                <a:solidFill>
                  <a:schemeClr val="tx2"/>
                </a:solidFill>
                <a:latin typeface="黑体" pitchFamily="49" charset="-122"/>
                <a:ea typeface="黑体" pitchFamily="49" charset="-122"/>
              </a:rPr>
              <a:t>无振荡。</a:t>
            </a:r>
          </a:p>
          <a:p>
            <a:pPr marL="342900" indent="-342900" eaLnBrk="1" hangingPunct="1">
              <a:lnSpc>
                <a:spcPct val="140000"/>
              </a:lnSpc>
              <a:buClr>
                <a:schemeClr val="hlink"/>
              </a:buClr>
              <a:buFont typeface="Wingdings" panose="05000000000000000000" pitchFamily="2" charset="2"/>
              <a:buChar char="l"/>
              <a:defRPr/>
            </a:pPr>
            <a:r>
              <a:rPr kumimoji="0" lang="zh-CN" altLang="en-US" sz="2800" b="1" dirty="0">
                <a:latin typeface="黑体" pitchFamily="49" charset="-122"/>
                <a:ea typeface="黑体" pitchFamily="49" charset="-122"/>
                <a:sym typeface="Wingdings" pitchFamily="2" charset="2"/>
              </a:rPr>
              <a:t>可以用时间常数</a:t>
            </a:r>
            <a:r>
              <a:rPr kumimoji="0" lang="en-US" altLang="zh-CN" sz="2800" b="1" i="1" dirty="0">
                <a:latin typeface="黑体" pitchFamily="49" charset="-122"/>
                <a:ea typeface="黑体" pitchFamily="49" charset="-122"/>
                <a:sym typeface="Wingdings" pitchFamily="2" charset="2"/>
              </a:rPr>
              <a:t>T</a:t>
            </a:r>
            <a:r>
              <a:rPr kumimoji="0" lang="zh-CN" altLang="en-US" sz="2800" b="1" dirty="0">
                <a:latin typeface="黑体" pitchFamily="49" charset="-122"/>
                <a:ea typeface="黑体" pitchFamily="49" charset="-122"/>
                <a:sym typeface="Wingdings" pitchFamily="2" charset="2"/>
              </a:rPr>
              <a:t>去度量系统输出量的数值。</a:t>
            </a:r>
          </a:p>
          <a:p>
            <a:pPr marL="342900" indent="-342900" eaLnBrk="1" hangingPunct="1">
              <a:lnSpc>
                <a:spcPct val="140000"/>
              </a:lnSpc>
              <a:buClr>
                <a:schemeClr val="hlink"/>
              </a:buClr>
              <a:buFont typeface="Wingdings" panose="05000000000000000000" pitchFamily="2" charset="2"/>
              <a:buChar char="l"/>
              <a:defRPr/>
            </a:pPr>
            <a:r>
              <a:rPr lang="zh-CN" altLang="en-US" sz="2800" b="1" dirty="0">
                <a:solidFill>
                  <a:srgbClr val="0000FF"/>
                </a:solidFill>
                <a:latin typeface="黑体" pitchFamily="49" charset="-122"/>
                <a:ea typeface="黑体" pitchFamily="49" charset="-122"/>
              </a:rPr>
              <a:t>无超调；稳态误差</a:t>
            </a:r>
            <a:r>
              <a:rPr lang="en-US" altLang="zh-CN" sz="2800" b="1" dirty="0" err="1">
                <a:solidFill>
                  <a:srgbClr val="0000FF"/>
                </a:solidFill>
                <a:latin typeface="黑体" pitchFamily="49" charset="-122"/>
                <a:ea typeface="黑体" pitchFamily="49" charset="-122"/>
              </a:rPr>
              <a:t>e</a:t>
            </a:r>
            <a:r>
              <a:rPr lang="en-US" altLang="zh-CN" sz="2800" b="1" baseline="-25000" dirty="0" err="1">
                <a:solidFill>
                  <a:srgbClr val="0000FF"/>
                </a:solidFill>
                <a:latin typeface="黑体" pitchFamily="49" charset="-122"/>
                <a:ea typeface="黑体" pitchFamily="49" charset="-122"/>
              </a:rPr>
              <a:t>ss</a:t>
            </a:r>
            <a:r>
              <a:rPr lang="en-US" altLang="zh-CN" sz="2800" b="1" dirty="0">
                <a:solidFill>
                  <a:srgbClr val="0000FF"/>
                </a:solidFill>
                <a:latin typeface="黑体" pitchFamily="49" charset="-122"/>
                <a:ea typeface="黑体" pitchFamily="49" charset="-122"/>
              </a:rPr>
              <a:t>=0</a:t>
            </a:r>
            <a:r>
              <a:rPr lang="en-US" altLang="zh-CN" sz="2800" b="1" dirty="0">
                <a:latin typeface="黑体" pitchFamily="49" charset="-122"/>
                <a:ea typeface="黑体" pitchFamily="49" charset="-122"/>
              </a:rPr>
              <a:t> </a:t>
            </a:r>
            <a:r>
              <a:rPr lang="zh-CN" altLang="en-US" sz="2800" b="1" dirty="0">
                <a:latin typeface="黑体" pitchFamily="49" charset="-122"/>
                <a:ea typeface="黑体" pitchFamily="49" charset="-122"/>
              </a:rPr>
              <a:t>。</a:t>
            </a:r>
          </a:p>
          <a:p>
            <a:pPr marL="342900" indent="-342900" eaLnBrk="1" hangingPunct="1">
              <a:lnSpc>
                <a:spcPct val="140000"/>
              </a:lnSpc>
              <a:buClr>
                <a:schemeClr val="hlink"/>
              </a:buClr>
              <a:buFont typeface="Wingdings" panose="05000000000000000000" pitchFamily="2" charset="2"/>
              <a:buChar char="l"/>
              <a:defRPr/>
            </a:pPr>
            <a:r>
              <a:rPr kumimoji="0" lang="zh-CN" altLang="en-US" sz="2800" b="1" dirty="0">
                <a:solidFill>
                  <a:srgbClr val="FF0000"/>
                </a:solidFill>
                <a:effectLst>
                  <a:outerShdw blurRad="38100" dist="38100" dir="2700000" algn="tl">
                    <a:srgbClr val="C0C0C0"/>
                  </a:outerShdw>
                </a:effectLst>
                <a:latin typeface="黑体" pitchFamily="49" charset="-122"/>
                <a:ea typeface="黑体" pitchFamily="49" charset="-122"/>
                <a:sym typeface="Wingdings" pitchFamily="2" charset="2"/>
              </a:rPr>
              <a:t>响应曲线的初始斜率等于</a:t>
            </a:r>
            <a:r>
              <a:rPr kumimoji="0" lang="en-US" altLang="zh-CN" sz="2800" b="1" dirty="0">
                <a:solidFill>
                  <a:srgbClr val="FF0000"/>
                </a:solidFill>
                <a:effectLst>
                  <a:outerShdw blurRad="38100" dist="38100" dir="2700000" algn="tl">
                    <a:srgbClr val="C0C0C0"/>
                  </a:outerShdw>
                </a:effectLst>
                <a:latin typeface="黑体" pitchFamily="49" charset="-122"/>
                <a:ea typeface="黑体" pitchFamily="49" charset="-122"/>
                <a:sym typeface="Wingdings" pitchFamily="2" charset="2"/>
              </a:rPr>
              <a:t>1/</a:t>
            </a:r>
            <a:r>
              <a:rPr kumimoji="0" lang="en-US" altLang="zh-CN" sz="2800" b="1" i="1" dirty="0">
                <a:solidFill>
                  <a:srgbClr val="FF0000"/>
                </a:solidFill>
                <a:effectLst>
                  <a:outerShdw blurRad="38100" dist="38100" dir="2700000" algn="tl">
                    <a:srgbClr val="C0C0C0"/>
                  </a:outerShdw>
                </a:effectLst>
                <a:latin typeface="黑体" pitchFamily="49" charset="-122"/>
                <a:ea typeface="黑体" pitchFamily="49" charset="-122"/>
                <a:sym typeface="Wingdings" pitchFamily="2" charset="2"/>
              </a:rPr>
              <a:t>T</a:t>
            </a:r>
            <a:r>
              <a:rPr kumimoji="0" lang="zh-CN" altLang="en-US" sz="2800" b="1" dirty="0">
                <a:solidFill>
                  <a:srgbClr val="FF0000"/>
                </a:solidFill>
                <a:effectLst>
                  <a:outerShdw blurRad="38100" dist="38100" dir="2700000" algn="tl">
                    <a:srgbClr val="C0C0C0"/>
                  </a:outerShdw>
                </a:effectLst>
                <a:latin typeface="黑体" pitchFamily="49" charset="-122"/>
                <a:ea typeface="黑体" pitchFamily="49" charset="-122"/>
                <a:sym typeface="Wingdings" pitchFamily="2" charset="2"/>
              </a:rPr>
              <a:t>。</a:t>
            </a:r>
          </a:p>
        </p:txBody>
      </p:sp>
      <p:sp>
        <p:nvSpPr>
          <p:cNvPr id="858125" name="Line 13">
            <a:extLst>
              <a:ext uri="{FF2B5EF4-FFF2-40B4-BE49-F238E27FC236}">
                <a16:creationId xmlns:a16="http://schemas.microsoft.com/office/drawing/2014/main" id="{1B8F4866-2FFF-4E51-9F61-91FC50D405A6}"/>
              </a:ext>
            </a:extLst>
          </p:cNvPr>
          <p:cNvSpPr>
            <a:spLocks noChangeShapeType="1"/>
          </p:cNvSpPr>
          <p:nvPr/>
        </p:nvSpPr>
        <p:spPr bwMode="auto">
          <a:xfrm>
            <a:off x="1930717" y="2553398"/>
            <a:ext cx="850900" cy="1587"/>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8126" name="Line 14">
            <a:extLst>
              <a:ext uri="{FF2B5EF4-FFF2-40B4-BE49-F238E27FC236}">
                <a16:creationId xmlns:a16="http://schemas.microsoft.com/office/drawing/2014/main" id="{AA6B217D-D0B3-49B6-ACD3-53E049E38113}"/>
              </a:ext>
            </a:extLst>
          </p:cNvPr>
          <p:cNvSpPr>
            <a:spLocks noChangeShapeType="1"/>
          </p:cNvSpPr>
          <p:nvPr/>
        </p:nvSpPr>
        <p:spPr bwMode="auto">
          <a:xfrm>
            <a:off x="1951354" y="2129535"/>
            <a:ext cx="1477963" cy="1588"/>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896" name="Line 15">
            <a:extLst>
              <a:ext uri="{FF2B5EF4-FFF2-40B4-BE49-F238E27FC236}">
                <a16:creationId xmlns:a16="http://schemas.microsoft.com/office/drawing/2014/main" id="{648843B6-2E73-4169-A0B5-1F217B572D07}"/>
              </a:ext>
            </a:extLst>
          </p:cNvPr>
          <p:cNvSpPr>
            <a:spLocks noChangeShapeType="1"/>
          </p:cNvSpPr>
          <p:nvPr/>
        </p:nvSpPr>
        <p:spPr bwMode="auto">
          <a:xfrm>
            <a:off x="2014854" y="1718373"/>
            <a:ext cx="4216400" cy="1587"/>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8128" name="Line 16">
            <a:extLst>
              <a:ext uri="{FF2B5EF4-FFF2-40B4-BE49-F238E27FC236}">
                <a16:creationId xmlns:a16="http://schemas.microsoft.com/office/drawing/2014/main" id="{77B57445-05A0-4668-972B-F9EA14A56377}"/>
              </a:ext>
            </a:extLst>
          </p:cNvPr>
          <p:cNvSpPr>
            <a:spLocks noChangeShapeType="1"/>
          </p:cNvSpPr>
          <p:nvPr/>
        </p:nvSpPr>
        <p:spPr bwMode="auto">
          <a:xfrm flipV="1">
            <a:off x="4940617" y="1791398"/>
            <a:ext cx="1587" cy="198755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8129" name="Line 17">
            <a:extLst>
              <a:ext uri="{FF2B5EF4-FFF2-40B4-BE49-F238E27FC236}">
                <a16:creationId xmlns:a16="http://schemas.microsoft.com/office/drawing/2014/main" id="{B31A5336-2273-409A-A1C9-B51FD96A7814}"/>
              </a:ext>
            </a:extLst>
          </p:cNvPr>
          <p:cNvSpPr>
            <a:spLocks noChangeShapeType="1"/>
          </p:cNvSpPr>
          <p:nvPr/>
        </p:nvSpPr>
        <p:spPr bwMode="auto">
          <a:xfrm flipV="1">
            <a:off x="4197667" y="1862835"/>
            <a:ext cx="1587" cy="1920875"/>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8130" name="Line 18">
            <a:extLst>
              <a:ext uri="{FF2B5EF4-FFF2-40B4-BE49-F238E27FC236}">
                <a16:creationId xmlns:a16="http://schemas.microsoft.com/office/drawing/2014/main" id="{0F92F401-6AC3-47D8-8346-E48BB75086E1}"/>
              </a:ext>
            </a:extLst>
          </p:cNvPr>
          <p:cNvSpPr>
            <a:spLocks noChangeShapeType="1"/>
          </p:cNvSpPr>
          <p:nvPr/>
        </p:nvSpPr>
        <p:spPr bwMode="auto">
          <a:xfrm flipV="1">
            <a:off x="3457892" y="2078735"/>
            <a:ext cx="1587" cy="175260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8131" name="Line 19">
            <a:extLst>
              <a:ext uri="{FF2B5EF4-FFF2-40B4-BE49-F238E27FC236}">
                <a16:creationId xmlns:a16="http://schemas.microsoft.com/office/drawing/2014/main" id="{B16F5B75-54B1-41A7-A8F7-4E10397594E0}"/>
              </a:ext>
            </a:extLst>
          </p:cNvPr>
          <p:cNvSpPr>
            <a:spLocks noChangeShapeType="1"/>
          </p:cNvSpPr>
          <p:nvPr/>
        </p:nvSpPr>
        <p:spPr bwMode="auto">
          <a:xfrm flipH="1">
            <a:off x="2737167" y="2583560"/>
            <a:ext cx="1587" cy="127000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8132" name="Freeform 20">
            <a:extLst>
              <a:ext uri="{FF2B5EF4-FFF2-40B4-BE49-F238E27FC236}">
                <a16:creationId xmlns:a16="http://schemas.microsoft.com/office/drawing/2014/main" id="{6597206E-DD67-4B13-8776-8E9D3854D052}"/>
              </a:ext>
            </a:extLst>
          </p:cNvPr>
          <p:cNvSpPr>
            <a:spLocks/>
          </p:cNvSpPr>
          <p:nvPr/>
        </p:nvSpPr>
        <p:spPr bwMode="auto">
          <a:xfrm>
            <a:off x="1986279" y="1791398"/>
            <a:ext cx="3838575" cy="2028825"/>
          </a:xfrm>
          <a:custGeom>
            <a:avLst/>
            <a:gdLst>
              <a:gd name="T0" fmla="*/ 0 w 1913"/>
              <a:gd name="T1" fmla="*/ 2147483646 h 1043"/>
              <a:gd name="T2" fmla="*/ 2147483646 w 1913"/>
              <a:gd name="T3" fmla="*/ 2147483646 h 1043"/>
              <a:gd name="T4" fmla="*/ 2147483646 w 1913"/>
              <a:gd name="T5" fmla="*/ 2147483646 h 1043"/>
              <a:gd name="T6" fmla="*/ 2147483646 w 1913"/>
              <a:gd name="T7" fmla="*/ 2147483646 h 1043"/>
              <a:gd name="T8" fmla="*/ 2147483646 w 1913"/>
              <a:gd name="T9" fmla="*/ 2147483646 h 1043"/>
              <a:gd name="T10" fmla="*/ 2147483646 w 1913"/>
              <a:gd name="T11" fmla="*/ 2147483646 h 1043"/>
              <a:gd name="T12" fmla="*/ 2147483646 w 1913"/>
              <a:gd name="T13" fmla="*/ 0 h 104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13" h="1043">
                <a:moveTo>
                  <a:pt x="0" y="1043"/>
                </a:moveTo>
                <a:cubicBezTo>
                  <a:pt x="54" y="914"/>
                  <a:pt x="109" y="786"/>
                  <a:pt x="174" y="674"/>
                </a:cubicBezTo>
                <a:cubicBezTo>
                  <a:pt x="239" y="562"/>
                  <a:pt x="293" y="462"/>
                  <a:pt x="391" y="370"/>
                </a:cubicBezTo>
                <a:cubicBezTo>
                  <a:pt x="489" y="278"/>
                  <a:pt x="638" y="174"/>
                  <a:pt x="761" y="120"/>
                </a:cubicBezTo>
                <a:cubicBezTo>
                  <a:pt x="884" y="66"/>
                  <a:pt x="1011" y="62"/>
                  <a:pt x="1130" y="44"/>
                </a:cubicBezTo>
                <a:cubicBezTo>
                  <a:pt x="1249" y="26"/>
                  <a:pt x="1348" y="18"/>
                  <a:pt x="1478" y="11"/>
                </a:cubicBezTo>
                <a:cubicBezTo>
                  <a:pt x="1608" y="4"/>
                  <a:pt x="1832" y="2"/>
                  <a:pt x="1913" y="0"/>
                </a:cubicBezTo>
              </a:path>
            </a:pathLst>
          </a:custGeom>
          <a:noFill/>
          <a:ln w="76200" cap="sq" cmpd="sng">
            <a:solidFill>
              <a:srgbClr val="9933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8133" name="Text Box 21">
            <a:extLst>
              <a:ext uri="{FF2B5EF4-FFF2-40B4-BE49-F238E27FC236}">
                <a16:creationId xmlns:a16="http://schemas.microsoft.com/office/drawing/2014/main" id="{0544978B-5FBC-4A1F-962D-BE6D75F3B079}"/>
              </a:ext>
            </a:extLst>
          </p:cNvPr>
          <p:cNvSpPr txBox="1">
            <a:spLocks noChangeArrowheads="1"/>
          </p:cNvSpPr>
          <p:nvPr/>
        </p:nvSpPr>
        <p:spPr bwMode="auto">
          <a:xfrm>
            <a:off x="1025842" y="2399410"/>
            <a:ext cx="1052512"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50000"/>
              </a:spcBef>
              <a:buClrTx/>
              <a:buSzTx/>
              <a:buFontTx/>
              <a:buNone/>
            </a:pPr>
            <a:r>
              <a:rPr kumimoji="0" lang="en-US" altLang="zh-CN" sz="2400">
                <a:latin typeface="Times New Roman" panose="02020603050405020304" pitchFamily="18" charset="0"/>
              </a:rPr>
              <a:t>0.632</a:t>
            </a:r>
          </a:p>
        </p:txBody>
      </p:sp>
      <p:sp>
        <p:nvSpPr>
          <p:cNvPr id="858134" name="Rectangle 22">
            <a:extLst>
              <a:ext uri="{FF2B5EF4-FFF2-40B4-BE49-F238E27FC236}">
                <a16:creationId xmlns:a16="http://schemas.microsoft.com/office/drawing/2014/main" id="{BA95B4C6-4304-4F7B-9310-B440F90812A1}"/>
              </a:ext>
            </a:extLst>
          </p:cNvPr>
          <p:cNvSpPr>
            <a:spLocks noChangeArrowheads="1"/>
          </p:cNvSpPr>
          <p:nvPr/>
        </p:nvSpPr>
        <p:spPr bwMode="auto">
          <a:xfrm>
            <a:off x="4167504" y="1907285"/>
            <a:ext cx="717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0.95</a:t>
            </a:r>
          </a:p>
        </p:txBody>
      </p:sp>
      <p:sp>
        <p:nvSpPr>
          <p:cNvPr id="858135" name="Rectangle 23">
            <a:extLst>
              <a:ext uri="{FF2B5EF4-FFF2-40B4-BE49-F238E27FC236}">
                <a16:creationId xmlns:a16="http://schemas.microsoft.com/office/drawing/2014/main" id="{0C59CB70-0DF9-4E23-8658-011B6C0793D6}"/>
              </a:ext>
            </a:extLst>
          </p:cNvPr>
          <p:cNvSpPr>
            <a:spLocks noChangeArrowheads="1"/>
          </p:cNvSpPr>
          <p:nvPr/>
        </p:nvSpPr>
        <p:spPr bwMode="auto">
          <a:xfrm>
            <a:off x="4970779" y="1892998"/>
            <a:ext cx="869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0.982</a:t>
            </a:r>
          </a:p>
        </p:txBody>
      </p:sp>
      <p:sp>
        <p:nvSpPr>
          <p:cNvPr id="858136" name="Oval 24">
            <a:extLst>
              <a:ext uri="{FF2B5EF4-FFF2-40B4-BE49-F238E27FC236}">
                <a16:creationId xmlns:a16="http://schemas.microsoft.com/office/drawing/2014/main" id="{0064D163-2CD8-4991-82FA-1ED281EF11A1}"/>
              </a:ext>
            </a:extLst>
          </p:cNvPr>
          <p:cNvSpPr>
            <a:spLocks noChangeArrowheads="1"/>
          </p:cNvSpPr>
          <p:nvPr/>
        </p:nvSpPr>
        <p:spPr bwMode="auto">
          <a:xfrm>
            <a:off x="2645092" y="2493073"/>
            <a:ext cx="173037" cy="173037"/>
          </a:xfrm>
          <a:prstGeom prst="ellipse">
            <a:avLst/>
          </a:prstGeom>
          <a:solidFill>
            <a:srgbClr val="993300"/>
          </a:solidFill>
          <a:ln w="9525" cap="sq">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b="0"/>
          </a:p>
        </p:txBody>
      </p:sp>
      <p:sp>
        <p:nvSpPr>
          <p:cNvPr id="858137" name="Oval 25">
            <a:extLst>
              <a:ext uri="{FF2B5EF4-FFF2-40B4-BE49-F238E27FC236}">
                <a16:creationId xmlns:a16="http://schemas.microsoft.com/office/drawing/2014/main" id="{D9A6F5A7-6EB3-458D-A957-27DF0349961B}"/>
              </a:ext>
            </a:extLst>
          </p:cNvPr>
          <p:cNvSpPr>
            <a:spLocks noChangeArrowheads="1"/>
          </p:cNvSpPr>
          <p:nvPr/>
        </p:nvSpPr>
        <p:spPr bwMode="auto">
          <a:xfrm>
            <a:off x="3391217" y="2007298"/>
            <a:ext cx="173037" cy="173037"/>
          </a:xfrm>
          <a:prstGeom prst="ellipse">
            <a:avLst/>
          </a:prstGeom>
          <a:solidFill>
            <a:srgbClr val="993300"/>
          </a:solidFill>
          <a:ln w="9525" cap="sq">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b="0"/>
          </a:p>
        </p:txBody>
      </p:sp>
      <p:sp>
        <p:nvSpPr>
          <p:cNvPr id="858138" name="Oval 26">
            <a:extLst>
              <a:ext uri="{FF2B5EF4-FFF2-40B4-BE49-F238E27FC236}">
                <a16:creationId xmlns:a16="http://schemas.microsoft.com/office/drawing/2014/main" id="{A8D2E21F-930B-4375-8DFA-DC81C5B107A6}"/>
              </a:ext>
            </a:extLst>
          </p:cNvPr>
          <p:cNvSpPr>
            <a:spLocks noChangeArrowheads="1"/>
          </p:cNvSpPr>
          <p:nvPr/>
        </p:nvSpPr>
        <p:spPr bwMode="auto">
          <a:xfrm>
            <a:off x="4111942" y="1791398"/>
            <a:ext cx="173037" cy="173037"/>
          </a:xfrm>
          <a:prstGeom prst="ellipse">
            <a:avLst/>
          </a:prstGeom>
          <a:solidFill>
            <a:srgbClr val="993300"/>
          </a:solidFill>
          <a:ln w="9525" cap="sq">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b="0"/>
          </a:p>
        </p:txBody>
      </p:sp>
      <p:sp>
        <p:nvSpPr>
          <p:cNvPr id="858139" name="Oval 27">
            <a:extLst>
              <a:ext uri="{FF2B5EF4-FFF2-40B4-BE49-F238E27FC236}">
                <a16:creationId xmlns:a16="http://schemas.microsoft.com/office/drawing/2014/main" id="{FCF96879-DFF0-42CD-B630-5743BD641302}"/>
              </a:ext>
            </a:extLst>
          </p:cNvPr>
          <p:cNvSpPr>
            <a:spLocks noChangeArrowheads="1"/>
          </p:cNvSpPr>
          <p:nvPr/>
        </p:nvSpPr>
        <p:spPr bwMode="auto">
          <a:xfrm>
            <a:off x="4837429" y="1718373"/>
            <a:ext cx="173038" cy="173037"/>
          </a:xfrm>
          <a:prstGeom prst="ellipse">
            <a:avLst/>
          </a:prstGeom>
          <a:solidFill>
            <a:srgbClr val="993300"/>
          </a:solidFill>
          <a:ln w="9525" cap="sq">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b="0"/>
          </a:p>
        </p:txBody>
      </p:sp>
      <p:sp>
        <p:nvSpPr>
          <p:cNvPr id="858140" name="Text Box 28">
            <a:extLst>
              <a:ext uri="{FF2B5EF4-FFF2-40B4-BE49-F238E27FC236}">
                <a16:creationId xmlns:a16="http://schemas.microsoft.com/office/drawing/2014/main" id="{043C39D5-737E-4848-83E1-ACE56B286558}"/>
              </a:ext>
            </a:extLst>
          </p:cNvPr>
          <p:cNvSpPr txBox="1">
            <a:spLocks noChangeArrowheads="1"/>
          </p:cNvSpPr>
          <p:nvPr/>
        </p:nvSpPr>
        <p:spPr bwMode="auto">
          <a:xfrm>
            <a:off x="1008379" y="1923160"/>
            <a:ext cx="1052513"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50000"/>
              </a:spcBef>
              <a:buClrTx/>
              <a:buSzTx/>
              <a:buFontTx/>
              <a:buNone/>
            </a:pPr>
            <a:r>
              <a:rPr kumimoji="0" lang="en-US" altLang="zh-CN" sz="2400">
                <a:latin typeface="Times New Roman" panose="02020603050405020304" pitchFamily="18" charset="0"/>
              </a:rPr>
              <a:t>0.865</a:t>
            </a:r>
          </a:p>
        </p:txBody>
      </p:sp>
      <p:sp>
        <p:nvSpPr>
          <p:cNvPr id="37910" name="Text Box 29">
            <a:extLst>
              <a:ext uri="{FF2B5EF4-FFF2-40B4-BE49-F238E27FC236}">
                <a16:creationId xmlns:a16="http://schemas.microsoft.com/office/drawing/2014/main" id="{4C67335C-08D2-4FC2-A22A-E45F15FFE3CA}"/>
              </a:ext>
            </a:extLst>
          </p:cNvPr>
          <p:cNvSpPr txBox="1">
            <a:spLocks noChangeArrowheads="1"/>
          </p:cNvSpPr>
          <p:nvPr/>
        </p:nvSpPr>
        <p:spPr bwMode="auto">
          <a:xfrm>
            <a:off x="1389379" y="1502473"/>
            <a:ext cx="638175"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50000"/>
              </a:spcBef>
              <a:buClrTx/>
              <a:buSzTx/>
              <a:buFontTx/>
              <a:buNone/>
            </a:pPr>
            <a:r>
              <a:rPr kumimoji="0" lang="en-US" altLang="zh-CN" sz="2400">
                <a:latin typeface="Times New Roman" panose="02020603050405020304" pitchFamily="18" charset="0"/>
              </a:rPr>
              <a:t>1.0</a:t>
            </a:r>
          </a:p>
        </p:txBody>
      </p:sp>
      <p:sp>
        <p:nvSpPr>
          <p:cNvPr id="37911" name="Rectangle 3">
            <a:extLst>
              <a:ext uri="{FF2B5EF4-FFF2-40B4-BE49-F238E27FC236}">
                <a16:creationId xmlns:a16="http://schemas.microsoft.com/office/drawing/2014/main" id="{FB42A7A9-C650-44E1-95D7-1510F87CE091}"/>
              </a:ext>
            </a:extLst>
          </p:cNvPr>
          <p:cNvSpPr>
            <a:spLocks noChangeArrowheads="1"/>
          </p:cNvSpPr>
          <p:nvPr/>
        </p:nvSpPr>
        <p:spPr bwMode="auto">
          <a:xfrm>
            <a:off x="1363980" y="230188"/>
            <a:ext cx="5624512" cy="638175"/>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19050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lvl="1" algn="just" eaLnBrk="1" hangingPunct="1"/>
            <a:r>
              <a:rPr lang="zh-CN" altLang="en-US">
                <a:solidFill>
                  <a:schemeClr val="bg1"/>
                </a:solidFill>
                <a:latin typeface="黑体" panose="02010609060101010101" pitchFamily="49" charset="-122"/>
                <a:ea typeface="黑体" panose="02010609060101010101" pitchFamily="49" charset="-122"/>
              </a:rPr>
              <a:t>2.一阶系统的单位阶跃响应 </a:t>
            </a:r>
          </a:p>
        </p:txBody>
      </p:sp>
      <p:sp>
        <p:nvSpPr>
          <p:cNvPr id="859142" name="Line 6">
            <a:extLst>
              <a:ext uri="{FF2B5EF4-FFF2-40B4-BE49-F238E27FC236}">
                <a16:creationId xmlns:a16="http://schemas.microsoft.com/office/drawing/2014/main" id="{8907BA62-74F8-479F-B729-EE71CAF1F3F0}"/>
              </a:ext>
            </a:extLst>
          </p:cNvPr>
          <p:cNvSpPr>
            <a:spLocks noChangeShapeType="1"/>
          </p:cNvSpPr>
          <p:nvPr/>
        </p:nvSpPr>
        <p:spPr bwMode="auto">
          <a:xfrm flipV="1">
            <a:off x="1989454" y="1383410"/>
            <a:ext cx="858838" cy="2397125"/>
          </a:xfrm>
          <a:prstGeom prst="line">
            <a:avLst/>
          </a:prstGeom>
          <a:noFill/>
          <a:ln w="76200" cap="sq">
            <a:solidFill>
              <a:srgbClr val="0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9141" name="Line 5">
            <a:extLst>
              <a:ext uri="{FF2B5EF4-FFF2-40B4-BE49-F238E27FC236}">
                <a16:creationId xmlns:a16="http://schemas.microsoft.com/office/drawing/2014/main" id="{4C295342-95BC-4184-8CB4-4A0AFB133DF5}"/>
              </a:ext>
            </a:extLst>
          </p:cNvPr>
          <p:cNvSpPr>
            <a:spLocks noChangeShapeType="1"/>
          </p:cNvSpPr>
          <p:nvPr/>
        </p:nvSpPr>
        <p:spPr bwMode="auto">
          <a:xfrm flipH="1">
            <a:off x="2748279" y="1739010"/>
            <a:ext cx="0" cy="2133600"/>
          </a:xfrm>
          <a:prstGeom prst="line">
            <a:avLst/>
          </a:prstGeom>
          <a:noFill/>
          <a:ln w="57150">
            <a:solidFill>
              <a:srgbClr val="0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8834" name="Text Box 2">
            <a:extLst>
              <a:ext uri="{FF2B5EF4-FFF2-40B4-BE49-F238E27FC236}">
                <a16:creationId xmlns:a16="http://schemas.microsoft.com/office/drawing/2014/main" id="{AB73C650-70E7-4267-A896-9465C768B5AC}"/>
              </a:ext>
            </a:extLst>
          </p:cNvPr>
          <p:cNvSpPr txBox="1">
            <a:spLocks noChangeArrowheads="1"/>
          </p:cNvSpPr>
          <p:nvPr/>
        </p:nvSpPr>
        <p:spPr bwMode="auto">
          <a:xfrm>
            <a:off x="1090611" y="4266809"/>
            <a:ext cx="6871335" cy="592213"/>
          </a:xfrm>
          <a:prstGeom prst="rect">
            <a:avLst/>
          </a:prstGeom>
          <a:noFill/>
          <a:ln>
            <a:noFill/>
          </a:ln>
          <a:effec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marL="457200" indent="-457200" eaLnBrk="1" hangingPunct="1">
              <a:lnSpc>
                <a:spcPct val="130000"/>
              </a:lnSpc>
              <a:buClr>
                <a:srgbClr val="FF0000"/>
              </a:buClr>
              <a:buFont typeface="Wingdings" panose="05000000000000000000" pitchFamily="2" charset="2"/>
              <a:buChar char="l"/>
              <a:defRPr/>
            </a:pPr>
            <a:r>
              <a:rPr kumimoji="0" lang="zh-CN" altLang="en-US" sz="2800" b="1">
                <a:effectLst>
                  <a:outerShdw blurRad="38100" dist="38100" dir="2700000" algn="tl">
                    <a:srgbClr val="C0C0C0"/>
                  </a:outerShdw>
                </a:effectLst>
                <a:latin typeface="Arial" pitchFamily="34" charset="0"/>
              </a:rPr>
              <a:t>一阶系统的瞬态响应指标上升时间</a:t>
            </a:r>
            <a:r>
              <a:rPr kumimoji="0" lang="en-US" altLang="zh-CN" sz="2800" b="1" i="1">
                <a:effectLst>
                  <a:outerShdw blurRad="38100" dist="38100" dir="2700000" algn="tl">
                    <a:srgbClr val="C0C0C0"/>
                  </a:outerShdw>
                </a:effectLst>
                <a:latin typeface="Times New Roman" pitchFamily="18" charset="0"/>
              </a:rPr>
              <a:t>t</a:t>
            </a:r>
            <a:r>
              <a:rPr kumimoji="0" lang="en-US" altLang="zh-CN" b="1" i="1" baseline="-30000">
                <a:effectLst>
                  <a:outerShdw blurRad="38100" dist="38100" dir="2700000" algn="tl">
                    <a:srgbClr val="C0C0C0"/>
                  </a:outerShdw>
                </a:effectLst>
                <a:latin typeface="Times New Roman" pitchFamily="18" charset="0"/>
                <a:cs typeface="Times New Roman" pitchFamily="18" charset="0"/>
              </a:rPr>
              <a:t>s </a:t>
            </a:r>
            <a:endParaRPr kumimoji="0" lang="en-US" altLang="zh-CN" sz="2800" b="1">
              <a:effectLst>
                <a:outerShdw blurRad="38100" dist="38100" dir="2700000" algn="tl">
                  <a:srgbClr val="C0C0C0"/>
                </a:outerShdw>
              </a:effectLst>
              <a:latin typeface="Arial" pitchFamily="34" charset="0"/>
            </a:endParaRPr>
          </a:p>
        </p:txBody>
      </p:sp>
      <p:graphicFrame>
        <p:nvGraphicFramePr>
          <p:cNvPr id="888836" name="Object 4">
            <a:extLst>
              <a:ext uri="{FF2B5EF4-FFF2-40B4-BE49-F238E27FC236}">
                <a16:creationId xmlns:a16="http://schemas.microsoft.com/office/drawing/2014/main" id="{1874D34F-2EDA-4BE6-A81D-22BE1283EE40}"/>
              </a:ext>
            </a:extLst>
          </p:cNvPr>
          <p:cNvGraphicFramePr>
            <a:graphicFrameLocks noChangeAspect="1"/>
          </p:cNvGraphicFramePr>
          <p:nvPr>
            <p:extLst>
              <p:ext uri="{D42A27DB-BD31-4B8C-83A1-F6EECF244321}">
                <p14:modId xmlns:p14="http://schemas.microsoft.com/office/powerpoint/2010/main" val="2904967159"/>
              </p:ext>
            </p:extLst>
          </p:nvPr>
        </p:nvGraphicFramePr>
        <p:xfrm>
          <a:off x="1484630" y="5109422"/>
          <a:ext cx="3269714" cy="1349374"/>
        </p:xfrm>
        <a:graphic>
          <a:graphicData uri="http://schemas.openxmlformats.org/presentationml/2006/ole">
            <mc:AlternateContent xmlns:mc="http://schemas.openxmlformats.org/markup-compatibility/2006">
              <mc:Choice xmlns:v="urn:schemas-microsoft-com:vml" Requires="v">
                <p:oleObj spid="_x0000_s38007" name="Equation" r:id="rId6" imgW="1167893" imgH="482391" progId="Equation.3">
                  <p:embed/>
                </p:oleObj>
              </mc:Choice>
              <mc:Fallback>
                <p:oleObj name="Equation" r:id="rId6" imgW="1167893" imgH="482391"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84630" y="5109422"/>
                        <a:ext cx="3269714" cy="1349374"/>
                      </a:xfrm>
                      <a:prstGeom prst="rect">
                        <a:avLst/>
                      </a:prstGeom>
                      <a:noFill/>
                      <a:ln>
                        <a:noFill/>
                      </a:ln>
                      <a:effectLst/>
                    </p:spPr>
                  </p:pic>
                </p:oleObj>
              </mc:Fallback>
            </mc:AlternateContent>
          </a:graphicData>
        </a:graphic>
      </p:graphicFrame>
      <p:sp>
        <p:nvSpPr>
          <p:cNvPr id="888864" name="Text Box 32">
            <a:extLst>
              <a:ext uri="{FF2B5EF4-FFF2-40B4-BE49-F238E27FC236}">
                <a16:creationId xmlns:a16="http://schemas.microsoft.com/office/drawing/2014/main" id="{D7CC7315-FF08-40C2-82AC-7F3EF8C9CAD5}"/>
              </a:ext>
            </a:extLst>
          </p:cNvPr>
          <p:cNvSpPr txBox="1">
            <a:spLocks noChangeArrowheads="1"/>
          </p:cNvSpPr>
          <p:nvPr/>
        </p:nvSpPr>
        <p:spPr bwMode="auto">
          <a:xfrm>
            <a:off x="6864509" y="4833339"/>
            <a:ext cx="5035232" cy="1815882"/>
          </a:xfrm>
          <a:prstGeom prst="rect">
            <a:avLst/>
          </a:prstGeom>
          <a:solidFill>
            <a:srgbClr val="CCFFFF"/>
          </a:solidFill>
          <a:ln w="381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pPr>
            <a:r>
              <a:rPr lang="en-US" altLang="zh-CN" sz="2800">
                <a:solidFill>
                  <a:srgbClr val="000000"/>
                </a:solidFill>
                <a:latin typeface="黑体" panose="02010609060101010101" pitchFamily="49" charset="-122"/>
                <a:ea typeface="黑体" panose="02010609060101010101" pitchFamily="49" charset="-122"/>
              </a:rPr>
              <a:t>T</a:t>
            </a:r>
            <a:r>
              <a:rPr lang="zh-CN" altLang="en-US" sz="2800">
                <a:solidFill>
                  <a:srgbClr val="000000"/>
                </a:solidFill>
                <a:latin typeface="黑体" panose="02010609060101010101" pitchFamily="49" charset="-122"/>
                <a:ea typeface="黑体" panose="02010609060101010101" pitchFamily="49" charset="-122"/>
              </a:rPr>
              <a:t>反映了系统的惯性。</a:t>
            </a:r>
          </a:p>
          <a:p>
            <a:pPr eaLnBrk="1" hangingPunct="1">
              <a:spcBef>
                <a:spcPct val="50000"/>
              </a:spcBef>
              <a:buClrTx/>
              <a:buSzTx/>
            </a:pPr>
            <a:r>
              <a:rPr lang="en-US" altLang="zh-CN" sz="2800">
                <a:solidFill>
                  <a:srgbClr val="000000"/>
                </a:solidFill>
                <a:latin typeface="黑体" panose="02010609060101010101" pitchFamily="49" charset="-122"/>
                <a:ea typeface="黑体" panose="02010609060101010101" pitchFamily="49" charset="-122"/>
              </a:rPr>
              <a:t>T</a:t>
            </a:r>
            <a:r>
              <a:rPr lang="zh-CN" altLang="en-US" sz="2800">
                <a:solidFill>
                  <a:srgbClr val="000000"/>
                </a:solidFill>
                <a:latin typeface="黑体" panose="02010609060101010101" pitchFamily="49" charset="-122"/>
                <a:ea typeface="黑体" panose="02010609060101010101" pitchFamily="49" charset="-122"/>
              </a:rPr>
              <a:t>越小惯性越小，响应快！</a:t>
            </a:r>
          </a:p>
          <a:p>
            <a:pPr eaLnBrk="1" hangingPunct="1">
              <a:spcBef>
                <a:spcPct val="50000"/>
              </a:spcBef>
              <a:buClrTx/>
              <a:buSzTx/>
            </a:pPr>
            <a:r>
              <a:rPr lang="en-US" altLang="zh-CN" sz="2800">
                <a:solidFill>
                  <a:srgbClr val="000000"/>
                </a:solidFill>
                <a:latin typeface="黑体" panose="02010609060101010101" pitchFamily="49" charset="-122"/>
                <a:ea typeface="黑体" panose="02010609060101010101" pitchFamily="49" charset="-122"/>
              </a:rPr>
              <a:t>T</a:t>
            </a:r>
            <a:r>
              <a:rPr lang="zh-CN" altLang="en-US" sz="2800">
                <a:solidFill>
                  <a:srgbClr val="000000"/>
                </a:solidFill>
                <a:latin typeface="黑体" panose="02010609060101010101" pitchFamily="49" charset="-122"/>
                <a:ea typeface="黑体" panose="02010609060101010101" pitchFamily="49" charset="-122"/>
              </a:rPr>
              <a:t>越大，惯性越大，响应慢。</a:t>
            </a:r>
          </a:p>
        </p:txBody>
      </p:sp>
      <p:sp>
        <p:nvSpPr>
          <p:cNvPr id="37917" name="Text Box 4">
            <a:extLst>
              <a:ext uri="{FF2B5EF4-FFF2-40B4-BE49-F238E27FC236}">
                <a16:creationId xmlns:a16="http://schemas.microsoft.com/office/drawing/2014/main" id="{DED3BD73-3371-4B6C-8A53-8C57204F6E13}"/>
              </a:ext>
            </a:extLst>
          </p:cNvPr>
          <p:cNvSpPr txBox="1">
            <a:spLocks noChangeArrowheads="1"/>
          </p:cNvSpPr>
          <p:nvPr/>
        </p:nvSpPr>
        <p:spPr bwMode="auto">
          <a:xfrm>
            <a:off x="0" y="0"/>
            <a:ext cx="906463" cy="685800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144000" rIns="144000">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0" lang="en-US" altLang="zh-CN">
                <a:solidFill>
                  <a:schemeClr val="bg1"/>
                </a:solidFill>
                <a:latin typeface="黑体" panose="02010609060101010101" pitchFamily="49" charset="-122"/>
                <a:ea typeface="黑体" panose="02010609060101010101" pitchFamily="49" charset="-122"/>
              </a:rPr>
              <a:t>  </a:t>
            </a:r>
            <a:r>
              <a:rPr kumimoji="0" lang="zh-CN" altLang="en-US" sz="4000">
                <a:latin typeface="黑体" panose="02010609060101010101" pitchFamily="49" charset="-122"/>
                <a:ea typeface="黑体" panose="02010609060101010101" pitchFamily="49" charset="-122"/>
              </a:rPr>
              <a:t>自动控制原理</a:t>
            </a:r>
            <a:r>
              <a:rPr kumimoji="0" lang="zh-CN" altLang="en-US">
                <a:solidFill>
                  <a:schemeClr val="bg1"/>
                </a:solidFill>
                <a:latin typeface="黑体" panose="02010609060101010101" pitchFamily="49" charset="-122"/>
                <a:ea typeface="黑体" panose="02010609060101010101" pitchFamily="49" charset="-122"/>
              </a:rPr>
              <a:t>  </a:t>
            </a:r>
            <a:r>
              <a:rPr kumimoji="0" lang="zh-CN" altLang="en-US" sz="3200">
                <a:solidFill>
                  <a:schemeClr val="bg1"/>
                </a:solidFill>
                <a:latin typeface="Arial" panose="020B0604020202020204" pitchFamily="34" charset="0"/>
              </a:rPr>
              <a:t>江西理工大学</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58131"/>
                                        </p:tgtEl>
                                        <p:attrNameLst>
                                          <p:attrName>style.visibility</p:attrName>
                                        </p:attrNameLst>
                                      </p:cBhvr>
                                      <p:to>
                                        <p:strVal val="visible"/>
                                      </p:to>
                                    </p:set>
                                    <p:animEffect transition="in" filter="dissolve">
                                      <p:cBhvr>
                                        <p:cTn id="7" dur="500"/>
                                        <p:tgtEl>
                                          <p:spTgt spid="858131"/>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858136"/>
                                        </p:tgtEl>
                                        <p:attrNameLst>
                                          <p:attrName>style.visibility</p:attrName>
                                        </p:attrNameLst>
                                      </p:cBhvr>
                                      <p:to>
                                        <p:strVal val="visible"/>
                                      </p:to>
                                    </p:set>
                                    <p:animEffect transition="in" filter="dissolve">
                                      <p:cBhvr>
                                        <p:cTn id="11" dur="500"/>
                                        <p:tgtEl>
                                          <p:spTgt spid="858136"/>
                                        </p:tgtEl>
                                      </p:cBhvr>
                                    </p:animEffect>
                                  </p:childTnLst>
                                </p:cTn>
                              </p:par>
                            </p:childTnLst>
                          </p:cTn>
                        </p:par>
                        <p:par>
                          <p:cTn id="12" fill="hold" nodeType="afterGroup">
                            <p:stCondLst>
                              <p:cond delay="1000"/>
                            </p:stCondLst>
                            <p:childTnLst>
                              <p:par>
                                <p:cTn id="13" presetID="9" presetClass="entr" presetSubtype="0" fill="hold" nodeType="afterEffect">
                                  <p:stCondLst>
                                    <p:cond delay="0"/>
                                  </p:stCondLst>
                                  <p:childTnLst>
                                    <p:set>
                                      <p:cBhvr>
                                        <p:cTn id="14" dur="1" fill="hold">
                                          <p:stCondLst>
                                            <p:cond delay="0"/>
                                          </p:stCondLst>
                                        </p:cTn>
                                        <p:tgtEl>
                                          <p:spTgt spid="858125"/>
                                        </p:tgtEl>
                                        <p:attrNameLst>
                                          <p:attrName>style.visibility</p:attrName>
                                        </p:attrNameLst>
                                      </p:cBhvr>
                                      <p:to>
                                        <p:strVal val="visible"/>
                                      </p:to>
                                    </p:set>
                                    <p:animEffect transition="in" filter="dissolve">
                                      <p:cBhvr>
                                        <p:cTn id="15" dur="500"/>
                                        <p:tgtEl>
                                          <p:spTgt spid="858125"/>
                                        </p:tgtEl>
                                      </p:cBhvr>
                                    </p:animEffect>
                                  </p:childTnLst>
                                </p:cTn>
                              </p:par>
                            </p:childTnLst>
                          </p:cTn>
                        </p:par>
                        <p:par>
                          <p:cTn id="16" fill="hold" nodeType="afterGroup">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858133"/>
                                        </p:tgtEl>
                                        <p:attrNameLst>
                                          <p:attrName>style.visibility</p:attrName>
                                        </p:attrNameLst>
                                      </p:cBhvr>
                                      <p:to>
                                        <p:strVal val="visible"/>
                                      </p:to>
                                    </p:set>
                                    <p:animEffect transition="in" filter="dissolve">
                                      <p:cBhvr>
                                        <p:cTn id="19" dur="500"/>
                                        <p:tgtEl>
                                          <p:spTgt spid="858133"/>
                                        </p:tgtEl>
                                      </p:cBhvr>
                                    </p:animEffect>
                                  </p:childTnLst>
                                </p:cTn>
                              </p:par>
                            </p:childTnLst>
                          </p:cTn>
                        </p:par>
                        <p:par>
                          <p:cTn id="20" fill="hold" nodeType="afterGroup">
                            <p:stCondLst>
                              <p:cond delay="2000"/>
                            </p:stCondLst>
                            <p:childTnLst>
                              <p:par>
                                <p:cTn id="21" presetID="9" presetClass="entr" presetSubtype="0" fill="hold" nodeType="afterEffect">
                                  <p:stCondLst>
                                    <p:cond delay="3000"/>
                                  </p:stCondLst>
                                  <p:childTnLst>
                                    <p:set>
                                      <p:cBhvr>
                                        <p:cTn id="22" dur="1" fill="hold">
                                          <p:stCondLst>
                                            <p:cond delay="0"/>
                                          </p:stCondLst>
                                        </p:cTn>
                                        <p:tgtEl>
                                          <p:spTgt spid="858130"/>
                                        </p:tgtEl>
                                        <p:attrNameLst>
                                          <p:attrName>style.visibility</p:attrName>
                                        </p:attrNameLst>
                                      </p:cBhvr>
                                      <p:to>
                                        <p:strVal val="visible"/>
                                      </p:to>
                                    </p:set>
                                    <p:animEffect transition="in" filter="dissolve">
                                      <p:cBhvr>
                                        <p:cTn id="23" dur="500"/>
                                        <p:tgtEl>
                                          <p:spTgt spid="858130"/>
                                        </p:tgtEl>
                                      </p:cBhvr>
                                    </p:animEffect>
                                  </p:childTnLst>
                                </p:cTn>
                              </p:par>
                            </p:childTnLst>
                          </p:cTn>
                        </p:par>
                        <p:par>
                          <p:cTn id="24" fill="hold" nodeType="afterGroup">
                            <p:stCondLst>
                              <p:cond delay="5500"/>
                            </p:stCondLst>
                            <p:childTnLst>
                              <p:par>
                                <p:cTn id="25" presetID="9" presetClass="entr" presetSubtype="0" fill="hold" grpId="0" nodeType="afterEffect">
                                  <p:stCondLst>
                                    <p:cond delay="0"/>
                                  </p:stCondLst>
                                  <p:childTnLst>
                                    <p:set>
                                      <p:cBhvr>
                                        <p:cTn id="26" dur="1" fill="hold">
                                          <p:stCondLst>
                                            <p:cond delay="0"/>
                                          </p:stCondLst>
                                        </p:cTn>
                                        <p:tgtEl>
                                          <p:spTgt spid="858137"/>
                                        </p:tgtEl>
                                        <p:attrNameLst>
                                          <p:attrName>style.visibility</p:attrName>
                                        </p:attrNameLst>
                                      </p:cBhvr>
                                      <p:to>
                                        <p:strVal val="visible"/>
                                      </p:to>
                                    </p:set>
                                    <p:animEffect transition="in" filter="dissolve">
                                      <p:cBhvr>
                                        <p:cTn id="27" dur="500"/>
                                        <p:tgtEl>
                                          <p:spTgt spid="858137"/>
                                        </p:tgtEl>
                                      </p:cBhvr>
                                    </p:animEffect>
                                  </p:childTnLst>
                                </p:cTn>
                              </p:par>
                            </p:childTnLst>
                          </p:cTn>
                        </p:par>
                        <p:par>
                          <p:cTn id="28" fill="hold" nodeType="afterGroup">
                            <p:stCondLst>
                              <p:cond delay="6000"/>
                            </p:stCondLst>
                            <p:childTnLst>
                              <p:par>
                                <p:cTn id="29" presetID="9" presetClass="entr" presetSubtype="0" fill="hold" nodeType="afterEffect">
                                  <p:stCondLst>
                                    <p:cond delay="0"/>
                                  </p:stCondLst>
                                  <p:childTnLst>
                                    <p:set>
                                      <p:cBhvr>
                                        <p:cTn id="30" dur="1" fill="hold">
                                          <p:stCondLst>
                                            <p:cond delay="0"/>
                                          </p:stCondLst>
                                        </p:cTn>
                                        <p:tgtEl>
                                          <p:spTgt spid="858126"/>
                                        </p:tgtEl>
                                        <p:attrNameLst>
                                          <p:attrName>style.visibility</p:attrName>
                                        </p:attrNameLst>
                                      </p:cBhvr>
                                      <p:to>
                                        <p:strVal val="visible"/>
                                      </p:to>
                                    </p:set>
                                    <p:animEffect transition="in" filter="dissolve">
                                      <p:cBhvr>
                                        <p:cTn id="31" dur="500"/>
                                        <p:tgtEl>
                                          <p:spTgt spid="858126"/>
                                        </p:tgtEl>
                                      </p:cBhvr>
                                    </p:animEffect>
                                  </p:childTnLst>
                                </p:cTn>
                              </p:par>
                            </p:childTnLst>
                          </p:cTn>
                        </p:par>
                        <p:par>
                          <p:cTn id="32" fill="hold" nodeType="afterGroup">
                            <p:stCondLst>
                              <p:cond delay="6500"/>
                            </p:stCondLst>
                            <p:childTnLst>
                              <p:par>
                                <p:cTn id="33" presetID="9" presetClass="entr" presetSubtype="0" fill="hold" grpId="0" nodeType="afterEffect">
                                  <p:stCondLst>
                                    <p:cond delay="0"/>
                                  </p:stCondLst>
                                  <p:childTnLst>
                                    <p:set>
                                      <p:cBhvr>
                                        <p:cTn id="34" dur="1" fill="hold">
                                          <p:stCondLst>
                                            <p:cond delay="0"/>
                                          </p:stCondLst>
                                        </p:cTn>
                                        <p:tgtEl>
                                          <p:spTgt spid="858140"/>
                                        </p:tgtEl>
                                        <p:attrNameLst>
                                          <p:attrName>style.visibility</p:attrName>
                                        </p:attrNameLst>
                                      </p:cBhvr>
                                      <p:to>
                                        <p:strVal val="visible"/>
                                      </p:to>
                                    </p:set>
                                    <p:animEffect transition="in" filter="dissolve">
                                      <p:cBhvr>
                                        <p:cTn id="35" dur="500"/>
                                        <p:tgtEl>
                                          <p:spTgt spid="858140"/>
                                        </p:tgtEl>
                                      </p:cBhvr>
                                    </p:animEffect>
                                  </p:childTnLst>
                                </p:cTn>
                              </p:par>
                            </p:childTnLst>
                          </p:cTn>
                        </p:par>
                        <p:par>
                          <p:cTn id="36" fill="hold" nodeType="afterGroup">
                            <p:stCondLst>
                              <p:cond delay="7000"/>
                            </p:stCondLst>
                            <p:childTnLst>
                              <p:par>
                                <p:cTn id="37" presetID="9" presetClass="entr" presetSubtype="0" fill="hold" nodeType="afterEffect">
                                  <p:stCondLst>
                                    <p:cond delay="3000"/>
                                  </p:stCondLst>
                                  <p:childTnLst>
                                    <p:set>
                                      <p:cBhvr>
                                        <p:cTn id="38" dur="1" fill="hold">
                                          <p:stCondLst>
                                            <p:cond delay="0"/>
                                          </p:stCondLst>
                                        </p:cTn>
                                        <p:tgtEl>
                                          <p:spTgt spid="858129"/>
                                        </p:tgtEl>
                                        <p:attrNameLst>
                                          <p:attrName>style.visibility</p:attrName>
                                        </p:attrNameLst>
                                      </p:cBhvr>
                                      <p:to>
                                        <p:strVal val="visible"/>
                                      </p:to>
                                    </p:set>
                                    <p:animEffect transition="in" filter="dissolve">
                                      <p:cBhvr>
                                        <p:cTn id="39" dur="500"/>
                                        <p:tgtEl>
                                          <p:spTgt spid="858129"/>
                                        </p:tgtEl>
                                      </p:cBhvr>
                                    </p:animEffect>
                                  </p:childTnLst>
                                </p:cTn>
                              </p:par>
                            </p:childTnLst>
                          </p:cTn>
                        </p:par>
                        <p:par>
                          <p:cTn id="40" fill="hold" nodeType="afterGroup">
                            <p:stCondLst>
                              <p:cond delay="10500"/>
                            </p:stCondLst>
                            <p:childTnLst>
                              <p:par>
                                <p:cTn id="41" presetID="9" presetClass="entr" presetSubtype="0" fill="hold" grpId="0" nodeType="afterEffect">
                                  <p:stCondLst>
                                    <p:cond delay="0"/>
                                  </p:stCondLst>
                                  <p:childTnLst>
                                    <p:set>
                                      <p:cBhvr>
                                        <p:cTn id="42" dur="1" fill="hold">
                                          <p:stCondLst>
                                            <p:cond delay="0"/>
                                          </p:stCondLst>
                                        </p:cTn>
                                        <p:tgtEl>
                                          <p:spTgt spid="858138"/>
                                        </p:tgtEl>
                                        <p:attrNameLst>
                                          <p:attrName>style.visibility</p:attrName>
                                        </p:attrNameLst>
                                      </p:cBhvr>
                                      <p:to>
                                        <p:strVal val="visible"/>
                                      </p:to>
                                    </p:set>
                                    <p:animEffect transition="in" filter="dissolve">
                                      <p:cBhvr>
                                        <p:cTn id="43" dur="500"/>
                                        <p:tgtEl>
                                          <p:spTgt spid="858138"/>
                                        </p:tgtEl>
                                      </p:cBhvr>
                                    </p:animEffect>
                                  </p:childTnLst>
                                </p:cTn>
                              </p:par>
                            </p:childTnLst>
                          </p:cTn>
                        </p:par>
                        <p:par>
                          <p:cTn id="44" fill="hold" nodeType="afterGroup">
                            <p:stCondLst>
                              <p:cond delay="11000"/>
                            </p:stCondLst>
                            <p:childTnLst>
                              <p:par>
                                <p:cTn id="45" presetID="9" presetClass="entr" presetSubtype="0" fill="hold" grpId="0" nodeType="afterEffect">
                                  <p:stCondLst>
                                    <p:cond delay="0"/>
                                  </p:stCondLst>
                                  <p:childTnLst>
                                    <p:set>
                                      <p:cBhvr>
                                        <p:cTn id="46" dur="1" fill="hold">
                                          <p:stCondLst>
                                            <p:cond delay="0"/>
                                          </p:stCondLst>
                                        </p:cTn>
                                        <p:tgtEl>
                                          <p:spTgt spid="858134"/>
                                        </p:tgtEl>
                                        <p:attrNameLst>
                                          <p:attrName>style.visibility</p:attrName>
                                        </p:attrNameLst>
                                      </p:cBhvr>
                                      <p:to>
                                        <p:strVal val="visible"/>
                                      </p:to>
                                    </p:set>
                                    <p:animEffect transition="in" filter="dissolve">
                                      <p:cBhvr>
                                        <p:cTn id="47" dur="500"/>
                                        <p:tgtEl>
                                          <p:spTgt spid="858134"/>
                                        </p:tgtEl>
                                      </p:cBhvr>
                                    </p:animEffect>
                                  </p:childTnLst>
                                </p:cTn>
                              </p:par>
                            </p:childTnLst>
                          </p:cTn>
                        </p:par>
                        <p:par>
                          <p:cTn id="48" fill="hold" nodeType="afterGroup">
                            <p:stCondLst>
                              <p:cond delay="11500"/>
                            </p:stCondLst>
                            <p:childTnLst>
                              <p:par>
                                <p:cTn id="49" presetID="9" presetClass="entr" presetSubtype="0" fill="hold" nodeType="afterEffect">
                                  <p:stCondLst>
                                    <p:cond delay="3000"/>
                                  </p:stCondLst>
                                  <p:childTnLst>
                                    <p:set>
                                      <p:cBhvr>
                                        <p:cTn id="50" dur="1" fill="hold">
                                          <p:stCondLst>
                                            <p:cond delay="0"/>
                                          </p:stCondLst>
                                        </p:cTn>
                                        <p:tgtEl>
                                          <p:spTgt spid="858128"/>
                                        </p:tgtEl>
                                        <p:attrNameLst>
                                          <p:attrName>style.visibility</p:attrName>
                                        </p:attrNameLst>
                                      </p:cBhvr>
                                      <p:to>
                                        <p:strVal val="visible"/>
                                      </p:to>
                                    </p:set>
                                    <p:animEffect transition="in" filter="dissolve">
                                      <p:cBhvr>
                                        <p:cTn id="51" dur="500"/>
                                        <p:tgtEl>
                                          <p:spTgt spid="858128"/>
                                        </p:tgtEl>
                                      </p:cBhvr>
                                    </p:animEffect>
                                  </p:childTnLst>
                                </p:cTn>
                              </p:par>
                            </p:childTnLst>
                          </p:cTn>
                        </p:par>
                        <p:par>
                          <p:cTn id="52" fill="hold" nodeType="afterGroup">
                            <p:stCondLst>
                              <p:cond delay="15000"/>
                            </p:stCondLst>
                            <p:childTnLst>
                              <p:par>
                                <p:cTn id="53" presetID="9" presetClass="entr" presetSubtype="0" fill="hold" grpId="0" nodeType="afterEffect">
                                  <p:stCondLst>
                                    <p:cond delay="0"/>
                                  </p:stCondLst>
                                  <p:childTnLst>
                                    <p:set>
                                      <p:cBhvr>
                                        <p:cTn id="54" dur="1" fill="hold">
                                          <p:stCondLst>
                                            <p:cond delay="0"/>
                                          </p:stCondLst>
                                        </p:cTn>
                                        <p:tgtEl>
                                          <p:spTgt spid="858139"/>
                                        </p:tgtEl>
                                        <p:attrNameLst>
                                          <p:attrName>style.visibility</p:attrName>
                                        </p:attrNameLst>
                                      </p:cBhvr>
                                      <p:to>
                                        <p:strVal val="visible"/>
                                      </p:to>
                                    </p:set>
                                    <p:animEffect transition="in" filter="dissolve">
                                      <p:cBhvr>
                                        <p:cTn id="55" dur="500"/>
                                        <p:tgtEl>
                                          <p:spTgt spid="858139"/>
                                        </p:tgtEl>
                                      </p:cBhvr>
                                    </p:animEffect>
                                  </p:childTnLst>
                                </p:cTn>
                              </p:par>
                            </p:childTnLst>
                          </p:cTn>
                        </p:par>
                        <p:par>
                          <p:cTn id="56" fill="hold" nodeType="afterGroup">
                            <p:stCondLst>
                              <p:cond delay="15500"/>
                            </p:stCondLst>
                            <p:childTnLst>
                              <p:par>
                                <p:cTn id="57" presetID="9" presetClass="entr" presetSubtype="0" fill="hold" grpId="0" nodeType="afterEffect">
                                  <p:stCondLst>
                                    <p:cond delay="0"/>
                                  </p:stCondLst>
                                  <p:childTnLst>
                                    <p:set>
                                      <p:cBhvr>
                                        <p:cTn id="58" dur="1" fill="hold">
                                          <p:stCondLst>
                                            <p:cond delay="0"/>
                                          </p:stCondLst>
                                        </p:cTn>
                                        <p:tgtEl>
                                          <p:spTgt spid="858135"/>
                                        </p:tgtEl>
                                        <p:attrNameLst>
                                          <p:attrName>style.visibility</p:attrName>
                                        </p:attrNameLst>
                                      </p:cBhvr>
                                      <p:to>
                                        <p:strVal val="visible"/>
                                      </p:to>
                                    </p:set>
                                    <p:animEffect transition="in" filter="dissolve">
                                      <p:cBhvr>
                                        <p:cTn id="59" dur="500"/>
                                        <p:tgtEl>
                                          <p:spTgt spid="858135"/>
                                        </p:tgtEl>
                                      </p:cBhvr>
                                    </p:animEffect>
                                  </p:childTnLst>
                                </p:cTn>
                              </p:par>
                            </p:childTnLst>
                          </p:cTn>
                        </p:par>
                        <p:par>
                          <p:cTn id="60" fill="hold" nodeType="afterGroup">
                            <p:stCondLst>
                              <p:cond delay="16000"/>
                            </p:stCondLst>
                            <p:childTnLst>
                              <p:par>
                                <p:cTn id="61" presetID="22" presetClass="entr" presetSubtype="8" fill="hold" nodeType="afterEffect">
                                  <p:stCondLst>
                                    <p:cond delay="3000"/>
                                  </p:stCondLst>
                                  <p:childTnLst>
                                    <p:set>
                                      <p:cBhvr>
                                        <p:cTn id="62" dur="1" fill="hold">
                                          <p:stCondLst>
                                            <p:cond delay="0"/>
                                          </p:stCondLst>
                                        </p:cTn>
                                        <p:tgtEl>
                                          <p:spTgt spid="858132"/>
                                        </p:tgtEl>
                                        <p:attrNameLst>
                                          <p:attrName>style.visibility</p:attrName>
                                        </p:attrNameLst>
                                      </p:cBhvr>
                                      <p:to>
                                        <p:strVal val="visible"/>
                                      </p:to>
                                    </p:set>
                                    <p:animEffect transition="in" filter="wipe(left)">
                                      <p:cBhvr>
                                        <p:cTn id="63" dur="500"/>
                                        <p:tgtEl>
                                          <p:spTgt spid="858132"/>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20486">
                                            <p:txEl>
                                              <p:pRg st="0" end="0"/>
                                            </p:txEl>
                                          </p:spTgt>
                                        </p:tgtEl>
                                        <p:attrNameLst>
                                          <p:attrName>style.visibility</p:attrName>
                                        </p:attrNameLst>
                                      </p:cBhvr>
                                      <p:to>
                                        <p:strVal val="visible"/>
                                      </p:to>
                                    </p:set>
                                    <p:animEffect transition="in" filter="blinds(horizontal)">
                                      <p:cBhvr>
                                        <p:cTn id="68" dur="500"/>
                                        <p:tgtEl>
                                          <p:spTgt spid="20486">
                                            <p:txEl>
                                              <p:pRg st="0" end="0"/>
                                            </p:txEl>
                                          </p:spTgt>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20486">
                                            <p:txEl>
                                              <p:pRg st="1" end="1"/>
                                            </p:txEl>
                                          </p:spTgt>
                                        </p:tgtEl>
                                        <p:attrNameLst>
                                          <p:attrName>style.visibility</p:attrName>
                                        </p:attrNameLst>
                                      </p:cBhvr>
                                      <p:to>
                                        <p:strVal val="visible"/>
                                      </p:to>
                                    </p:set>
                                    <p:animEffect transition="in" filter="blinds(horizontal)">
                                      <p:cBhvr>
                                        <p:cTn id="73" dur="500"/>
                                        <p:tgtEl>
                                          <p:spTgt spid="20486">
                                            <p:txEl>
                                              <p:pRg st="1" end="1"/>
                                            </p:txEl>
                                          </p:spTgt>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20486">
                                            <p:txEl>
                                              <p:pRg st="2" end="2"/>
                                            </p:txEl>
                                          </p:spTgt>
                                        </p:tgtEl>
                                        <p:attrNameLst>
                                          <p:attrName>style.visibility</p:attrName>
                                        </p:attrNameLst>
                                      </p:cBhvr>
                                      <p:to>
                                        <p:strVal val="visible"/>
                                      </p:to>
                                    </p:set>
                                    <p:animEffect transition="in" filter="blinds(horizontal)">
                                      <p:cBhvr>
                                        <p:cTn id="78" dur="500"/>
                                        <p:tgtEl>
                                          <p:spTgt spid="20486">
                                            <p:txEl>
                                              <p:pRg st="2" end="2"/>
                                            </p:txEl>
                                          </p:spTgt>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3" presetClass="entr" presetSubtype="10" fill="hold" grpId="0" nodeType="clickEffect">
                                  <p:stCondLst>
                                    <p:cond delay="0"/>
                                  </p:stCondLst>
                                  <p:childTnLst>
                                    <p:set>
                                      <p:cBhvr>
                                        <p:cTn id="82" dur="1" fill="hold">
                                          <p:stCondLst>
                                            <p:cond delay="0"/>
                                          </p:stCondLst>
                                        </p:cTn>
                                        <p:tgtEl>
                                          <p:spTgt spid="20486">
                                            <p:txEl>
                                              <p:pRg st="3" end="3"/>
                                            </p:txEl>
                                          </p:spTgt>
                                        </p:tgtEl>
                                        <p:attrNameLst>
                                          <p:attrName>style.visibility</p:attrName>
                                        </p:attrNameLst>
                                      </p:cBhvr>
                                      <p:to>
                                        <p:strVal val="visible"/>
                                      </p:to>
                                    </p:set>
                                    <p:animEffect transition="in" filter="blinds(horizontal)">
                                      <p:cBhvr>
                                        <p:cTn id="83" dur="500"/>
                                        <p:tgtEl>
                                          <p:spTgt spid="20486">
                                            <p:txEl>
                                              <p:pRg st="3" end="3"/>
                                            </p:txEl>
                                          </p:spTgt>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4" fill="hold" nodeType="clickEffect">
                                  <p:stCondLst>
                                    <p:cond delay="0"/>
                                  </p:stCondLst>
                                  <p:childTnLst>
                                    <p:set>
                                      <p:cBhvr>
                                        <p:cTn id="87" dur="1" fill="hold">
                                          <p:stCondLst>
                                            <p:cond delay="0"/>
                                          </p:stCondLst>
                                        </p:cTn>
                                        <p:tgtEl>
                                          <p:spTgt spid="859142"/>
                                        </p:tgtEl>
                                        <p:attrNameLst>
                                          <p:attrName>style.visibility</p:attrName>
                                        </p:attrNameLst>
                                      </p:cBhvr>
                                      <p:to>
                                        <p:strVal val="visible"/>
                                      </p:to>
                                    </p:set>
                                    <p:animEffect transition="in" filter="wipe(down)">
                                      <p:cBhvr>
                                        <p:cTn id="88" dur="500"/>
                                        <p:tgtEl>
                                          <p:spTgt spid="859142"/>
                                        </p:tgtEl>
                                      </p:cBhvr>
                                    </p:animEffect>
                                  </p:childTnLst>
                                </p:cTn>
                              </p:par>
                            </p:childTnLst>
                          </p:cTn>
                        </p:par>
                        <p:par>
                          <p:cTn id="89" fill="hold" nodeType="afterGroup">
                            <p:stCondLst>
                              <p:cond delay="500"/>
                            </p:stCondLst>
                            <p:childTnLst>
                              <p:par>
                                <p:cTn id="90" presetID="22" presetClass="entr" presetSubtype="4" fill="hold" nodeType="afterEffect">
                                  <p:stCondLst>
                                    <p:cond delay="2000"/>
                                  </p:stCondLst>
                                  <p:childTnLst>
                                    <p:set>
                                      <p:cBhvr>
                                        <p:cTn id="91" dur="1" fill="hold">
                                          <p:stCondLst>
                                            <p:cond delay="0"/>
                                          </p:stCondLst>
                                        </p:cTn>
                                        <p:tgtEl>
                                          <p:spTgt spid="859141"/>
                                        </p:tgtEl>
                                        <p:attrNameLst>
                                          <p:attrName>style.visibility</p:attrName>
                                        </p:attrNameLst>
                                      </p:cBhvr>
                                      <p:to>
                                        <p:strVal val="visible"/>
                                      </p:to>
                                    </p:set>
                                    <p:animEffect transition="in" filter="wipe(down)">
                                      <p:cBhvr>
                                        <p:cTn id="92" dur="500"/>
                                        <p:tgtEl>
                                          <p:spTgt spid="859141"/>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888834">
                                            <p:txEl>
                                              <p:pRg st="0" end="0"/>
                                            </p:txEl>
                                          </p:spTgt>
                                        </p:tgtEl>
                                        <p:attrNameLst>
                                          <p:attrName>style.visibility</p:attrName>
                                        </p:attrNameLst>
                                      </p:cBhvr>
                                      <p:to>
                                        <p:strVal val="visible"/>
                                      </p:to>
                                    </p:set>
                                    <p:animEffect transition="in" filter="blinds(horizontal)">
                                      <p:cBhvr>
                                        <p:cTn id="97" dur="500"/>
                                        <p:tgtEl>
                                          <p:spTgt spid="888834">
                                            <p:txEl>
                                              <p:pRg st="0" end="0"/>
                                            </p:txEl>
                                          </p:spTgt>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9" presetClass="entr" presetSubtype="0" fill="hold" nodeType="clickEffect">
                                  <p:stCondLst>
                                    <p:cond delay="0"/>
                                  </p:stCondLst>
                                  <p:childTnLst>
                                    <p:set>
                                      <p:cBhvr>
                                        <p:cTn id="101" dur="1" fill="hold">
                                          <p:stCondLst>
                                            <p:cond delay="0"/>
                                          </p:stCondLst>
                                        </p:cTn>
                                        <p:tgtEl>
                                          <p:spTgt spid="888836"/>
                                        </p:tgtEl>
                                        <p:attrNameLst>
                                          <p:attrName>style.visibility</p:attrName>
                                        </p:attrNameLst>
                                      </p:cBhvr>
                                      <p:to>
                                        <p:strVal val="visible"/>
                                      </p:to>
                                    </p:set>
                                    <p:animEffect transition="in" filter="dissolve">
                                      <p:cBhvr>
                                        <p:cTn id="102" dur="500"/>
                                        <p:tgtEl>
                                          <p:spTgt spid="888836"/>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6" presetClass="entr" presetSubtype="16" fill="hold" grpId="0" nodeType="clickEffect">
                                  <p:stCondLst>
                                    <p:cond delay="0"/>
                                  </p:stCondLst>
                                  <p:childTnLst>
                                    <p:set>
                                      <p:cBhvr>
                                        <p:cTn id="106" dur="1" fill="hold">
                                          <p:stCondLst>
                                            <p:cond delay="0"/>
                                          </p:stCondLst>
                                        </p:cTn>
                                        <p:tgtEl>
                                          <p:spTgt spid="888864"/>
                                        </p:tgtEl>
                                        <p:attrNameLst>
                                          <p:attrName>style.visibility</p:attrName>
                                        </p:attrNameLst>
                                      </p:cBhvr>
                                      <p:to>
                                        <p:strVal val="visible"/>
                                      </p:to>
                                    </p:set>
                                    <p:animEffect transition="in" filter="circle(in)">
                                      <p:cBhvr>
                                        <p:cTn id="107" dur="2000"/>
                                        <p:tgtEl>
                                          <p:spTgt spid="8888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6" grpId="0" build="p"/>
      <p:bldP spid="858133" grpId="0" autoUpdateAnimBg="0"/>
      <p:bldP spid="858134" grpId="0" autoUpdateAnimBg="0"/>
      <p:bldP spid="858135" grpId="0" autoUpdateAnimBg="0"/>
      <p:bldP spid="858136" grpId="0" animBg="1"/>
      <p:bldP spid="858137" grpId="0" animBg="1"/>
      <p:bldP spid="858138" grpId="0" animBg="1"/>
      <p:bldP spid="858139" grpId="0" animBg="1"/>
      <p:bldP spid="858140" grpId="0" autoUpdateAnimBg="0"/>
      <p:bldP spid="888834" grpId="0" build="p" autoUpdateAnimBg="0"/>
      <p:bldP spid="88886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a:extLst>
              <a:ext uri="{FF2B5EF4-FFF2-40B4-BE49-F238E27FC236}">
                <a16:creationId xmlns:a16="http://schemas.microsoft.com/office/drawing/2014/main" id="{360F3150-111C-4D43-A79A-5B320361CA46}"/>
              </a:ext>
            </a:extLst>
          </p:cNvPr>
          <p:cNvSpPr>
            <a:spLocks noGrp="1" noChangeArrowheads="1"/>
          </p:cNvSpPr>
          <p:nvPr>
            <p:ph type="body" idx="1"/>
          </p:nvPr>
        </p:nvSpPr>
        <p:spPr>
          <a:xfrm>
            <a:off x="1008932" y="1242818"/>
            <a:ext cx="9803847" cy="1679496"/>
          </a:xfrm>
        </p:spPr>
        <p:txBody>
          <a:bodyPr/>
          <a:lstStyle/>
          <a:p>
            <a:pPr marL="190500" lvl="1" indent="0" algn="just" eaLnBrk="1" hangingPunct="1">
              <a:lnSpc>
                <a:spcPct val="120000"/>
              </a:lnSpc>
            </a:pPr>
            <a:r>
              <a:rPr lang="zh-CN" altLang="en-US" sz="2800" dirty="0">
                <a:latin typeface="黑体" panose="02010609060101010101" pitchFamily="49" charset="-122"/>
                <a:ea typeface="黑体" panose="02010609060101010101" pitchFamily="49" charset="-122"/>
              </a:rPr>
              <a:t>例1  一阶系统的结构如下图所示。试求该系统单位阶跃响应的调节时间</a:t>
            </a:r>
            <a:r>
              <a:rPr lang="en-US" altLang="zh-CN" sz="2800" i="1" dirty="0" err="1">
                <a:latin typeface="黑体" panose="02010609060101010101" pitchFamily="49" charset="-122"/>
                <a:ea typeface="黑体" panose="02010609060101010101" pitchFamily="49" charset="-122"/>
              </a:rPr>
              <a:t>t</a:t>
            </a:r>
            <a:r>
              <a:rPr lang="en-US" altLang="zh-CN" sz="2800" i="1" baseline="-4000" dirty="0" err="1">
                <a:latin typeface="黑体" panose="02010609060101010101" pitchFamily="49" charset="-122"/>
                <a:ea typeface="黑体" panose="02010609060101010101" pitchFamily="49" charset="-122"/>
              </a:rPr>
              <a:t>s</a:t>
            </a:r>
            <a:r>
              <a:rPr lang="en-US" altLang="zh-CN" sz="2800" dirty="0">
                <a:latin typeface="黑体" panose="02010609060101010101" pitchFamily="49" charset="-122"/>
                <a:ea typeface="黑体" panose="02010609060101010101" pitchFamily="49" charset="-122"/>
              </a:rPr>
              <a:t> ；</a:t>
            </a:r>
            <a:r>
              <a:rPr lang="zh-CN" altLang="en-US" sz="2800" dirty="0">
                <a:latin typeface="黑体" panose="02010609060101010101" pitchFamily="49" charset="-122"/>
                <a:ea typeface="黑体" panose="02010609060101010101" pitchFamily="49" charset="-122"/>
              </a:rPr>
              <a:t>如果要求</a:t>
            </a:r>
            <a:r>
              <a:rPr lang="en-US" altLang="zh-CN" sz="2800" i="1" dirty="0" err="1">
                <a:latin typeface="黑体" panose="02010609060101010101" pitchFamily="49" charset="-122"/>
                <a:ea typeface="黑体" panose="02010609060101010101" pitchFamily="49" charset="-122"/>
              </a:rPr>
              <a:t>t</a:t>
            </a:r>
            <a:r>
              <a:rPr lang="en-US" altLang="zh-CN" sz="2800" i="1" baseline="-8000" dirty="0" err="1">
                <a:latin typeface="黑体" panose="02010609060101010101" pitchFamily="49" charset="-122"/>
                <a:ea typeface="黑体" panose="02010609060101010101" pitchFamily="49" charset="-122"/>
              </a:rPr>
              <a:t>s</a:t>
            </a:r>
            <a:r>
              <a:rPr lang="en-US" altLang="zh-CN" sz="2800" dirty="0">
                <a:latin typeface="黑体" panose="02010609060101010101" pitchFamily="49" charset="-122"/>
                <a:ea typeface="黑体" panose="02010609060101010101" pitchFamily="49" charset="-122"/>
              </a:rPr>
              <a:t>(5%)</a:t>
            </a:r>
            <a:r>
              <a:rPr lang="en-US" altLang="zh-CN" sz="2800" dirty="0">
                <a:latin typeface="黑体" panose="02010609060101010101" pitchFamily="49" charset="-122"/>
                <a:ea typeface="黑体" panose="02010609060101010101" pitchFamily="49" charset="-122"/>
                <a:sym typeface="Symbol" panose="05050102010706020507" pitchFamily="18" charset="2"/>
              </a:rPr>
              <a:t> </a:t>
            </a:r>
            <a:r>
              <a:rPr lang="en-US" altLang="zh-CN" sz="2800" dirty="0">
                <a:latin typeface="黑体" panose="02010609060101010101" pitchFamily="49" charset="-122"/>
                <a:ea typeface="黑体" panose="02010609060101010101" pitchFamily="49" charset="-122"/>
              </a:rPr>
              <a:t>0.1(</a:t>
            </a:r>
            <a:r>
              <a:rPr lang="zh-CN" altLang="en-US" sz="2800" dirty="0">
                <a:latin typeface="黑体" panose="02010609060101010101" pitchFamily="49" charset="-122"/>
                <a:ea typeface="黑体" panose="02010609060101010101" pitchFamily="49" charset="-122"/>
              </a:rPr>
              <a:t>秒)，试问系统的反馈系数应取何值？</a:t>
            </a:r>
            <a:r>
              <a:rPr lang="zh-CN" altLang="en-US"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p:txBody>
      </p:sp>
      <p:grpSp>
        <p:nvGrpSpPr>
          <p:cNvPr id="39940" name="Group 7">
            <a:extLst>
              <a:ext uri="{FF2B5EF4-FFF2-40B4-BE49-F238E27FC236}">
                <a16:creationId xmlns:a16="http://schemas.microsoft.com/office/drawing/2014/main" id="{48CE913C-C0D9-4919-9159-CEF622BC05D4}"/>
              </a:ext>
            </a:extLst>
          </p:cNvPr>
          <p:cNvGrpSpPr>
            <a:grpSpLocks/>
          </p:cNvGrpSpPr>
          <p:nvPr/>
        </p:nvGrpSpPr>
        <p:grpSpPr bwMode="auto">
          <a:xfrm>
            <a:off x="3244850" y="3427321"/>
            <a:ext cx="4413250" cy="2027238"/>
            <a:chOff x="1510" y="818"/>
            <a:chExt cx="2330" cy="843"/>
          </a:xfrm>
        </p:grpSpPr>
        <p:sp>
          <p:nvSpPr>
            <p:cNvPr id="39944" name="Rectangle 8">
              <a:extLst>
                <a:ext uri="{FF2B5EF4-FFF2-40B4-BE49-F238E27FC236}">
                  <a16:creationId xmlns:a16="http://schemas.microsoft.com/office/drawing/2014/main" id="{8F69E41D-0472-4577-8ED1-080AAEAD1A5E}"/>
                </a:ext>
              </a:extLst>
            </p:cNvPr>
            <p:cNvSpPr>
              <a:spLocks noChangeArrowheads="1"/>
            </p:cNvSpPr>
            <p:nvPr/>
          </p:nvSpPr>
          <p:spPr bwMode="auto">
            <a:xfrm>
              <a:off x="2541" y="936"/>
              <a:ext cx="614" cy="273"/>
            </a:xfrm>
            <a:prstGeom prst="rect">
              <a:avLst/>
            </a:prstGeom>
            <a:solidFill>
              <a:srgbClr val="FFFFCC"/>
            </a:solidFill>
            <a:ln w="25400">
              <a:solidFill>
                <a:srgbClr val="FF0000"/>
              </a:solidFill>
              <a:miter lim="800000"/>
              <a:headEnd/>
              <a:tailEnd/>
            </a:ln>
          </p:spPr>
          <p:txBody>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b="0"/>
            </a:p>
          </p:txBody>
        </p:sp>
        <p:sp>
          <p:nvSpPr>
            <p:cNvPr id="39945" name="Rectangle 9">
              <a:extLst>
                <a:ext uri="{FF2B5EF4-FFF2-40B4-BE49-F238E27FC236}">
                  <a16:creationId xmlns:a16="http://schemas.microsoft.com/office/drawing/2014/main" id="{06503D47-DAC2-4863-9B9D-EF30BB6DE5B9}"/>
                </a:ext>
              </a:extLst>
            </p:cNvPr>
            <p:cNvSpPr>
              <a:spLocks noChangeArrowheads="1"/>
            </p:cNvSpPr>
            <p:nvPr/>
          </p:nvSpPr>
          <p:spPr bwMode="auto">
            <a:xfrm>
              <a:off x="2552" y="1388"/>
              <a:ext cx="469" cy="273"/>
            </a:xfrm>
            <a:prstGeom prst="rect">
              <a:avLst/>
            </a:prstGeom>
            <a:solidFill>
              <a:srgbClr val="FFFFCC"/>
            </a:solidFill>
            <a:ln w="254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b="0"/>
            </a:p>
          </p:txBody>
        </p:sp>
        <p:sp>
          <p:nvSpPr>
            <p:cNvPr id="39946" name="Text Box 10">
              <a:extLst>
                <a:ext uri="{FF2B5EF4-FFF2-40B4-BE49-F238E27FC236}">
                  <a16:creationId xmlns:a16="http://schemas.microsoft.com/office/drawing/2014/main" id="{B307EF1F-4E81-49B8-9F76-038C35CF6791}"/>
                </a:ext>
              </a:extLst>
            </p:cNvPr>
            <p:cNvSpPr txBox="1">
              <a:spLocks noChangeArrowheads="1"/>
            </p:cNvSpPr>
            <p:nvPr/>
          </p:nvSpPr>
          <p:spPr bwMode="auto">
            <a:xfrm>
              <a:off x="2636" y="1407"/>
              <a:ext cx="380"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kumimoji="0" lang="en-US" altLang="zh-CN" sz="2000">
                  <a:latin typeface="Times New Roman" panose="02020603050405020304" pitchFamily="18" charset="0"/>
                </a:rPr>
                <a:t>0.1</a:t>
              </a:r>
            </a:p>
          </p:txBody>
        </p:sp>
        <p:sp>
          <p:nvSpPr>
            <p:cNvPr id="39947" name="Text Box 11">
              <a:extLst>
                <a:ext uri="{FF2B5EF4-FFF2-40B4-BE49-F238E27FC236}">
                  <a16:creationId xmlns:a16="http://schemas.microsoft.com/office/drawing/2014/main" id="{B7F9C66C-62DD-4833-91B1-A4CD4E8B38CE}"/>
                </a:ext>
              </a:extLst>
            </p:cNvPr>
            <p:cNvSpPr txBox="1">
              <a:spLocks noChangeArrowheads="1"/>
            </p:cNvSpPr>
            <p:nvPr/>
          </p:nvSpPr>
          <p:spPr bwMode="auto">
            <a:xfrm>
              <a:off x="3405" y="822"/>
              <a:ext cx="435"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kumimoji="0" lang="en-US" altLang="zh-CN" sz="2000">
                  <a:latin typeface="Times New Roman" panose="02020603050405020304" pitchFamily="18" charset="0"/>
                </a:rPr>
                <a:t>C(</a:t>
              </a:r>
              <a:r>
                <a:rPr kumimoji="0" lang="en-US" altLang="zh-CN" sz="2000" i="1">
                  <a:latin typeface="Times New Roman" panose="02020603050405020304" pitchFamily="18" charset="0"/>
                </a:rPr>
                <a:t>s</a:t>
              </a:r>
              <a:r>
                <a:rPr kumimoji="0" lang="en-US" altLang="zh-CN" sz="2000">
                  <a:latin typeface="Times New Roman" panose="02020603050405020304" pitchFamily="18" charset="0"/>
                </a:rPr>
                <a:t>)</a:t>
              </a:r>
            </a:p>
          </p:txBody>
        </p:sp>
        <p:sp>
          <p:nvSpPr>
            <p:cNvPr id="39948" name="Text Box 12">
              <a:extLst>
                <a:ext uri="{FF2B5EF4-FFF2-40B4-BE49-F238E27FC236}">
                  <a16:creationId xmlns:a16="http://schemas.microsoft.com/office/drawing/2014/main" id="{ED7E3C82-D6CE-4F8F-A4DF-E807E27F6F0F}"/>
                </a:ext>
              </a:extLst>
            </p:cNvPr>
            <p:cNvSpPr txBox="1">
              <a:spLocks noChangeArrowheads="1"/>
            </p:cNvSpPr>
            <p:nvPr/>
          </p:nvSpPr>
          <p:spPr bwMode="auto">
            <a:xfrm>
              <a:off x="1510" y="819"/>
              <a:ext cx="45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kumimoji="0" lang="en-US" altLang="zh-CN" sz="2000" i="1">
                  <a:latin typeface="Times New Roman" panose="02020603050405020304" pitchFamily="18" charset="0"/>
                </a:rPr>
                <a:t>R</a:t>
              </a:r>
              <a:r>
                <a:rPr kumimoji="0" lang="en-US" altLang="zh-CN" sz="2000">
                  <a:latin typeface="Times New Roman" panose="02020603050405020304" pitchFamily="18" charset="0"/>
                </a:rPr>
                <a:t>(</a:t>
              </a:r>
              <a:r>
                <a:rPr kumimoji="0" lang="en-US" altLang="zh-CN" sz="2000" i="1">
                  <a:latin typeface="Times New Roman" panose="02020603050405020304" pitchFamily="18" charset="0"/>
                </a:rPr>
                <a:t>s</a:t>
              </a:r>
              <a:r>
                <a:rPr kumimoji="0" lang="en-US" altLang="zh-CN" sz="2000">
                  <a:latin typeface="Times New Roman" panose="02020603050405020304" pitchFamily="18" charset="0"/>
                </a:rPr>
                <a:t>)</a:t>
              </a:r>
            </a:p>
          </p:txBody>
        </p:sp>
        <p:sp>
          <p:nvSpPr>
            <p:cNvPr id="39949" name="Text Box 13">
              <a:extLst>
                <a:ext uri="{FF2B5EF4-FFF2-40B4-BE49-F238E27FC236}">
                  <a16:creationId xmlns:a16="http://schemas.microsoft.com/office/drawing/2014/main" id="{9C6AA174-D3C0-4496-A27C-538E1890AAC7}"/>
                </a:ext>
              </a:extLst>
            </p:cNvPr>
            <p:cNvSpPr txBox="1">
              <a:spLocks noChangeArrowheads="1"/>
            </p:cNvSpPr>
            <p:nvPr/>
          </p:nvSpPr>
          <p:spPr bwMode="auto">
            <a:xfrm>
              <a:off x="2135" y="818"/>
              <a:ext cx="473"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kumimoji="0" lang="en-US" altLang="zh-CN" sz="2000" i="1">
                  <a:latin typeface="Times New Roman" panose="02020603050405020304" pitchFamily="18" charset="0"/>
                </a:rPr>
                <a:t>E</a:t>
              </a:r>
              <a:r>
                <a:rPr kumimoji="0" lang="en-US" altLang="zh-CN" sz="2000">
                  <a:latin typeface="Times New Roman" panose="02020603050405020304" pitchFamily="18" charset="0"/>
                </a:rPr>
                <a:t>(</a:t>
              </a:r>
              <a:r>
                <a:rPr kumimoji="0" lang="en-US" altLang="zh-CN" sz="2000" i="1">
                  <a:latin typeface="Times New Roman" panose="02020603050405020304" pitchFamily="18" charset="0"/>
                </a:rPr>
                <a:t>s</a:t>
              </a:r>
              <a:r>
                <a:rPr kumimoji="0" lang="en-US" altLang="zh-CN" sz="2000">
                  <a:latin typeface="Times New Roman" panose="02020603050405020304" pitchFamily="18" charset="0"/>
                </a:rPr>
                <a:t>)</a:t>
              </a:r>
            </a:p>
          </p:txBody>
        </p:sp>
        <p:sp>
          <p:nvSpPr>
            <p:cNvPr id="39950" name="Text Box 14">
              <a:extLst>
                <a:ext uri="{FF2B5EF4-FFF2-40B4-BE49-F238E27FC236}">
                  <a16:creationId xmlns:a16="http://schemas.microsoft.com/office/drawing/2014/main" id="{938998F4-FB1C-4732-B09C-16A7DE8C2AF9}"/>
                </a:ext>
              </a:extLst>
            </p:cNvPr>
            <p:cNvSpPr txBox="1">
              <a:spLocks noChangeArrowheads="1"/>
            </p:cNvSpPr>
            <p:nvPr/>
          </p:nvSpPr>
          <p:spPr bwMode="auto">
            <a:xfrm>
              <a:off x="2636" y="950"/>
              <a:ext cx="938"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kumimoji="0" lang="en-US" altLang="zh-CN" sz="2000">
                  <a:latin typeface="Times New Roman" panose="02020603050405020304" pitchFamily="18" charset="0"/>
                </a:rPr>
                <a:t>100/s</a:t>
              </a:r>
            </a:p>
          </p:txBody>
        </p:sp>
        <p:sp>
          <p:nvSpPr>
            <p:cNvPr id="39951" name="Line 15">
              <a:extLst>
                <a:ext uri="{FF2B5EF4-FFF2-40B4-BE49-F238E27FC236}">
                  <a16:creationId xmlns:a16="http://schemas.microsoft.com/office/drawing/2014/main" id="{4709C896-01DA-4368-B720-D671D24DACF4}"/>
                </a:ext>
              </a:extLst>
            </p:cNvPr>
            <p:cNvSpPr>
              <a:spLocks noChangeShapeType="1"/>
            </p:cNvSpPr>
            <p:nvPr/>
          </p:nvSpPr>
          <p:spPr bwMode="auto">
            <a:xfrm>
              <a:off x="3189" y="1520"/>
              <a:ext cx="94" cy="0"/>
            </a:xfrm>
            <a:prstGeom prst="line">
              <a:avLst/>
            </a:prstGeom>
            <a:noFill/>
            <a:ln w="254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2" name="Line 16">
              <a:extLst>
                <a:ext uri="{FF2B5EF4-FFF2-40B4-BE49-F238E27FC236}">
                  <a16:creationId xmlns:a16="http://schemas.microsoft.com/office/drawing/2014/main" id="{2A85DBB7-8427-4AAC-A662-4787596C309E}"/>
                </a:ext>
              </a:extLst>
            </p:cNvPr>
            <p:cNvSpPr>
              <a:spLocks noChangeShapeType="1"/>
            </p:cNvSpPr>
            <p:nvPr/>
          </p:nvSpPr>
          <p:spPr bwMode="auto">
            <a:xfrm rot="5400000">
              <a:off x="2006" y="1489"/>
              <a:ext cx="90" cy="0"/>
            </a:xfrm>
            <a:prstGeom prst="line">
              <a:avLst/>
            </a:prstGeom>
            <a:noFill/>
            <a:ln w="254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3" name="Text Box 17">
              <a:extLst>
                <a:ext uri="{FF2B5EF4-FFF2-40B4-BE49-F238E27FC236}">
                  <a16:creationId xmlns:a16="http://schemas.microsoft.com/office/drawing/2014/main" id="{6E5B3A6B-D33E-4F32-BA6E-AA5291EA7604}"/>
                </a:ext>
              </a:extLst>
            </p:cNvPr>
            <p:cNvSpPr txBox="1">
              <a:spLocks noChangeArrowheads="1"/>
            </p:cNvSpPr>
            <p:nvPr/>
          </p:nvSpPr>
          <p:spPr bwMode="auto">
            <a:xfrm>
              <a:off x="2075" y="1087"/>
              <a:ext cx="613"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kumimoji="0" lang="en-US" altLang="zh-CN" sz="1800">
                  <a:latin typeface="Times New Roman" panose="02020603050405020304" pitchFamily="18" charset="0"/>
                </a:rPr>
                <a:t>(</a:t>
              </a:r>
              <a:r>
                <a:rPr kumimoji="0" lang="en-US" altLang="zh-CN" sz="1800">
                  <a:latin typeface="宋体" panose="02010600030101010101" pitchFamily="2" charset="-122"/>
                </a:rPr>
                <a:t>-</a:t>
              </a:r>
              <a:r>
                <a:rPr kumimoji="0" lang="en-US" altLang="zh-CN" sz="1800">
                  <a:latin typeface="Times New Roman" panose="02020603050405020304" pitchFamily="18" charset="0"/>
                </a:rPr>
                <a:t>)</a:t>
              </a:r>
            </a:p>
          </p:txBody>
        </p:sp>
        <p:sp>
          <p:nvSpPr>
            <p:cNvPr id="39954" name="Oval 18">
              <a:extLst>
                <a:ext uri="{FF2B5EF4-FFF2-40B4-BE49-F238E27FC236}">
                  <a16:creationId xmlns:a16="http://schemas.microsoft.com/office/drawing/2014/main" id="{7D63000F-045D-41F9-A1E4-CB34095FE2C5}"/>
                </a:ext>
              </a:extLst>
            </p:cNvPr>
            <p:cNvSpPr>
              <a:spLocks noChangeAspect="1" noChangeArrowheads="1"/>
            </p:cNvSpPr>
            <p:nvPr/>
          </p:nvSpPr>
          <p:spPr bwMode="auto">
            <a:xfrm>
              <a:off x="1983" y="1002"/>
              <a:ext cx="127" cy="122"/>
            </a:xfrm>
            <a:prstGeom prst="ellipse">
              <a:avLst/>
            </a:prstGeom>
            <a:solidFill>
              <a:srgbClr val="FFFFCC"/>
            </a:solidFill>
            <a:ln w="25400">
              <a:solidFill>
                <a:srgbClr val="FF0000"/>
              </a:solidFill>
              <a:round/>
              <a:headEnd/>
              <a:tailEnd/>
            </a:ln>
          </p:spPr>
          <p:txBody>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b="0"/>
            </a:p>
          </p:txBody>
        </p:sp>
        <p:sp>
          <p:nvSpPr>
            <p:cNvPr id="39955" name="Line 19">
              <a:extLst>
                <a:ext uri="{FF2B5EF4-FFF2-40B4-BE49-F238E27FC236}">
                  <a16:creationId xmlns:a16="http://schemas.microsoft.com/office/drawing/2014/main" id="{8DF35451-5446-456A-BA16-C2588481A8A0}"/>
                </a:ext>
              </a:extLst>
            </p:cNvPr>
            <p:cNvSpPr>
              <a:spLocks noChangeShapeType="1"/>
            </p:cNvSpPr>
            <p:nvPr/>
          </p:nvSpPr>
          <p:spPr bwMode="auto">
            <a:xfrm>
              <a:off x="1563" y="1070"/>
              <a:ext cx="422" cy="0"/>
            </a:xfrm>
            <a:prstGeom prst="line">
              <a:avLst/>
            </a:prstGeom>
            <a:noFill/>
            <a:ln w="28575">
              <a:solidFill>
                <a:srgbClr val="0000FF"/>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39956" name="Line 20">
              <a:extLst>
                <a:ext uri="{FF2B5EF4-FFF2-40B4-BE49-F238E27FC236}">
                  <a16:creationId xmlns:a16="http://schemas.microsoft.com/office/drawing/2014/main" id="{6AB31247-94F8-4267-A1CD-822C1BE5CFE2}"/>
                </a:ext>
              </a:extLst>
            </p:cNvPr>
            <p:cNvSpPr>
              <a:spLocks noChangeShapeType="1"/>
            </p:cNvSpPr>
            <p:nvPr/>
          </p:nvSpPr>
          <p:spPr bwMode="auto">
            <a:xfrm>
              <a:off x="2122" y="1070"/>
              <a:ext cx="422" cy="0"/>
            </a:xfrm>
            <a:prstGeom prst="line">
              <a:avLst/>
            </a:prstGeom>
            <a:noFill/>
            <a:ln w="28575">
              <a:solidFill>
                <a:srgbClr val="0000FF"/>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39957" name="Line 21">
              <a:extLst>
                <a:ext uri="{FF2B5EF4-FFF2-40B4-BE49-F238E27FC236}">
                  <a16:creationId xmlns:a16="http://schemas.microsoft.com/office/drawing/2014/main" id="{EC10347E-54D8-4809-9F89-6BE9A1B6B618}"/>
                </a:ext>
              </a:extLst>
            </p:cNvPr>
            <p:cNvSpPr>
              <a:spLocks noChangeShapeType="1"/>
            </p:cNvSpPr>
            <p:nvPr/>
          </p:nvSpPr>
          <p:spPr bwMode="auto">
            <a:xfrm flipH="1">
              <a:off x="3024" y="1524"/>
              <a:ext cx="372" cy="0"/>
            </a:xfrm>
            <a:prstGeom prst="line">
              <a:avLst/>
            </a:prstGeom>
            <a:noFill/>
            <a:ln w="28575">
              <a:solidFill>
                <a:srgbClr val="0000FF"/>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39958" name="Line 22">
              <a:extLst>
                <a:ext uri="{FF2B5EF4-FFF2-40B4-BE49-F238E27FC236}">
                  <a16:creationId xmlns:a16="http://schemas.microsoft.com/office/drawing/2014/main" id="{5CE3E044-FB29-4231-A40D-57DC91E125D6}"/>
                </a:ext>
              </a:extLst>
            </p:cNvPr>
            <p:cNvSpPr>
              <a:spLocks noChangeShapeType="1"/>
            </p:cNvSpPr>
            <p:nvPr/>
          </p:nvSpPr>
          <p:spPr bwMode="auto">
            <a:xfrm rot="-5400000">
              <a:off x="1840" y="1322"/>
              <a:ext cx="404" cy="0"/>
            </a:xfrm>
            <a:prstGeom prst="line">
              <a:avLst/>
            </a:prstGeom>
            <a:noFill/>
            <a:ln w="28575">
              <a:solidFill>
                <a:srgbClr val="0000FF"/>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39959" name="Line 23">
              <a:extLst>
                <a:ext uri="{FF2B5EF4-FFF2-40B4-BE49-F238E27FC236}">
                  <a16:creationId xmlns:a16="http://schemas.microsoft.com/office/drawing/2014/main" id="{50DC9959-D7F2-45CB-A787-B00F71755A7A}"/>
                </a:ext>
              </a:extLst>
            </p:cNvPr>
            <p:cNvSpPr>
              <a:spLocks noChangeShapeType="1"/>
            </p:cNvSpPr>
            <p:nvPr/>
          </p:nvSpPr>
          <p:spPr bwMode="auto">
            <a:xfrm>
              <a:off x="2037" y="1524"/>
              <a:ext cx="515"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0" name="Line 24">
              <a:extLst>
                <a:ext uri="{FF2B5EF4-FFF2-40B4-BE49-F238E27FC236}">
                  <a16:creationId xmlns:a16="http://schemas.microsoft.com/office/drawing/2014/main" id="{55EEF74C-F2D9-4F43-878F-381DC74D8150}"/>
                </a:ext>
              </a:extLst>
            </p:cNvPr>
            <p:cNvSpPr>
              <a:spLocks noChangeShapeType="1"/>
            </p:cNvSpPr>
            <p:nvPr/>
          </p:nvSpPr>
          <p:spPr bwMode="auto">
            <a:xfrm rot="-5400000">
              <a:off x="3169" y="1297"/>
              <a:ext cx="454"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1" name="Line 25">
              <a:extLst>
                <a:ext uri="{FF2B5EF4-FFF2-40B4-BE49-F238E27FC236}">
                  <a16:creationId xmlns:a16="http://schemas.microsoft.com/office/drawing/2014/main" id="{B2C9B12E-032B-4737-B2FD-8F7E57A1EBFB}"/>
                </a:ext>
              </a:extLst>
            </p:cNvPr>
            <p:cNvSpPr>
              <a:spLocks noChangeShapeType="1"/>
            </p:cNvSpPr>
            <p:nvPr/>
          </p:nvSpPr>
          <p:spPr bwMode="auto">
            <a:xfrm>
              <a:off x="3155" y="1068"/>
              <a:ext cx="611"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3578" name="Rectangle 26">
            <a:extLst>
              <a:ext uri="{FF2B5EF4-FFF2-40B4-BE49-F238E27FC236}">
                <a16:creationId xmlns:a16="http://schemas.microsoft.com/office/drawing/2014/main" id="{C1E4667D-5BE6-406C-B53C-D5BB218E6811}"/>
              </a:ext>
            </a:extLst>
          </p:cNvPr>
          <p:cNvSpPr>
            <a:spLocks noChangeArrowheads="1"/>
          </p:cNvSpPr>
          <p:nvPr/>
        </p:nvSpPr>
        <p:spPr bwMode="auto">
          <a:xfrm>
            <a:off x="1132497" y="5639728"/>
            <a:ext cx="74882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
                <a:schemeClr val="hlink"/>
              </a:buClr>
              <a:buSzTx/>
              <a:buFont typeface="Wingdings" panose="05000000000000000000" pitchFamily="2" charset="2"/>
              <a:buChar char="l"/>
            </a:pPr>
            <a:r>
              <a:rPr lang="zh-CN" altLang="en-US" sz="2800" dirty="0">
                <a:solidFill>
                  <a:srgbClr val="FF3300"/>
                </a:solidFill>
                <a:latin typeface="黑体" panose="02010609060101010101" pitchFamily="49" charset="-122"/>
                <a:ea typeface="黑体" panose="02010609060101010101" pitchFamily="49" charset="-122"/>
              </a:rPr>
              <a:t>解题关键：</a:t>
            </a:r>
            <a:r>
              <a:rPr lang="zh-CN" altLang="en-US" sz="2800" dirty="0">
                <a:solidFill>
                  <a:srgbClr val="0000FF"/>
                </a:solidFill>
                <a:latin typeface="黑体" panose="02010609060101010101" pitchFamily="49" charset="-122"/>
                <a:ea typeface="黑体" panose="02010609060101010101" pitchFamily="49" charset="-122"/>
              </a:rPr>
              <a:t>化闭环传递函数为标准形式。</a:t>
            </a:r>
          </a:p>
        </p:txBody>
      </p:sp>
      <p:sp>
        <p:nvSpPr>
          <p:cNvPr id="39942" name="Text Box 3">
            <a:extLst>
              <a:ext uri="{FF2B5EF4-FFF2-40B4-BE49-F238E27FC236}">
                <a16:creationId xmlns:a16="http://schemas.microsoft.com/office/drawing/2014/main" id="{4C9949CC-363B-468D-B17F-0665F878EC22}"/>
              </a:ext>
            </a:extLst>
          </p:cNvPr>
          <p:cNvSpPr txBox="1">
            <a:spLocks noChangeArrowheads="1"/>
          </p:cNvSpPr>
          <p:nvPr/>
        </p:nvSpPr>
        <p:spPr bwMode="auto">
          <a:xfrm>
            <a:off x="1122417" y="6373104"/>
            <a:ext cx="4540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000" dirty="0"/>
              <a:t>Automatic Control Principle</a:t>
            </a:r>
          </a:p>
        </p:txBody>
      </p:sp>
      <p:sp>
        <p:nvSpPr>
          <p:cNvPr id="39943" name="Text Box 4">
            <a:extLst>
              <a:ext uri="{FF2B5EF4-FFF2-40B4-BE49-F238E27FC236}">
                <a16:creationId xmlns:a16="http://schemas.microsoft.com/office/drawing/2014/main" id="{1CFCAF4F-750D-4520-A083-50776BED080C}"/>
              </a:ext>
            </a:extLst>
          </p:cNvPr>
          <p:cNvSpPr txBox="1">
            <a:spLocks noChangeArrowheads="1"/>
          </p:cNvSpPr>
          <p:nvPr/>
        </p:nvSpPr>
        <p:spPr bwMode="auto">
          <a:xfrm>
            <a:off x="0" y="0"/>
            <a:ext cx="906463" cy="685800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144000" rIns="144000">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0" lang="en-US" altLang="zh-CN">
                <a:solidFill>
                  <a:schemeClr val="bg1"/>
                </a:solidFill>
                <a:latin typeface="黑体" panose="02010609060101010101" pitchFamily="49" charset="-122"/>
                <a:ea typeface="黑体" panose="02010609060101010101" pitchFamily="49" charset="-122"/>
              </a:rPr>
              <a:t>  </a:t>
            </a:r>
            <a:r>
              <a:rPr kumimoji="0" lang="zh-CN" altLang="en-US" sz="4000">
                <a:latin typeface="黑体" panose="02010609060101010101" pitchFamily="49" charset="-122"/>
                <a:ea typeface="黑体" panose="02010609060101010101" pitchFamily="49" charset="-122"/>
              </a:rPr>
              <a:t>自动控制原理</a:t>
            </a:r>
            <a:r>
              <a:rPr kumimoji="0" lang="zh-CN" altLang="en-US">
                <a:solidFill>
                  <a:schemeClr val="bg1"/>
                </a:solidFill>
                <a:latin typeface="黑体" panose="02010609060101010101" pitchFamily="49" charset="-122"/>
                <a:ea typeface="黑体" panose="02010609060101010101" pitchFamily="49" charset="-122"/>
              </a:rPr>
              <a:t>  </a:t>
            </a:r>
            <a:r>
              <a:rPr kumimoji="0" lang="zh-CN" altLang="en-US" sz="3200">
                <a:solidFill>
                  <a:schemeClr val="bg1"/>
                </a:solidFill>
                <a:latin typeface="Arial" panose="020B0604020202020204" pitchFamily="34" charset="0"/>
              </a:rPr>
              <a:t>江西理工大学</a:t>
            </a:r>
          </a:p>
        </p:txBody>
      </p:sp>
      <p:sp>
        <p:nvSpPr>
          <p:cNvPr id="26" name="Rectangle 2">
            <a:extLst>
              <a:ext uri="{FF2B5EF4-FFF2-40B4-BE49-F238E27FC236}">
                <a16:creationId xmlns:a16="http://schemas.microsoft.com/office/drawing/2014/main" id="{72BED784-68B4-46B6-978D-8CFD6686341E}"/>
              </a:ext>
            </a:extLst>
          </p:cNvPr>
          <p:cNvSpPr txBox="1">
            <a:spLocks noChangeArrowheads="1"/>
          </p:cNvSpPr>
          <p:nvPr/>
        </p:nvSpPr>
        <p:spPr>
          <a:xfrm>
            <a:off x="2849245" y="238125"/>
            <a:ext cx="7348538" cy="890588"/>
          </a:xfrm>
          <a:prstGeom prst="rect">
            <a:avLst/>
          </a:prstGeom>
        </p:spPr>
        <p:txBody>
          <a:bodyPr/>
          <a:lstStyle>
            <a:lvl1pPr algn="l" rtl="0" eaLnBrk="0" fontAlgn="base" hangingPunct="0">
              <a:spcBef>
                <a:spcPct val="0"/>
              </a:spcBef>
              <a:spcAft>
                <a:spcPct val="0"/>
              </a:spcAft>
              <a:defRPr kumimoji="1" sz="4200" b="1">
                <a:solidFill>
                  <a:schemeClr val="tx2"/>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4200" b="1">
                <a:solidFill>
                  <a:schemeClr val="tx2"/>
                </a:solidFill>
                <a:effectLst>
                  <a:outerShdw blurRad="38100" dist="38100" dir="2700000" algn="tl">
                    <a:srgbClr val="C0C0C0"/>
                  </a:outerShdw>
                </a:effectLst>
                <a:latin typeface="Tahoma" pitchFamily="34" charset="0"/>
                <a:ea typeface="宋体" pitchFamily="2" charset="-122"/>
              </a:defRPr>
            </a:lvl2pPr>
            <a:lvl3pPr algn="l" rtl="0" eaLnBrk="0" fontAlgn="base" hangingPunct="0">
              <a:spcBef>
                <a:spcPct val="0"/>
              </a:spcBef>
              <a:spcAft>
                <a:spcPct val="0"/>
              </a:spcAft>
              <a:defRPr kumimoji="1" sz="4200" b="1">
                <a:solidFill>
                  <a:schemeClr val="tx2"/>
                </a:solidFill>
                <a:effectLst>
                  <a:outerShdw blurRad="38100" dist="38100" dir="2700000" algn="tl">
                    <a:srgbClr val="C0C0C0"/>
                  </a:outerShdw>
                </a:effectLst>
                <a:latin typeface="Tahoma" pitchFamily="34" charset="0"/>
                <a:ea typeface="宋体" pitchFamily="2" charset="-122"/>
              </a:defRPr>
            </a:lvl3pPr>
            <a:lvl4pPr algn="l" rtl="0" eaLnBrk="0" fontAlgn="base" hangingPunct="0">
              <a:spcBef>
                <a:spcPct val="0"/>
              </a:spcBef>
              <a:spcAft>
                <a:spcPct val="0"/>
              </a:spcAft>
              <a:defRPr kumimoji="1" sz="4200" b="1">
                <a:solidFill>
                  <a:schemeClr val="tx2"/>
                </a:solidFill>
                <a:effectLst>
                  <a:outerShdw blurRad="38100" dist="38100" dir="2700000" algn="tl">
                    <a:srgbClr val="C0C0C0"/>
                  </a:outerShdw>
                </a:effectLst>
                <a:latin typeface="Tahoma" pitchFamily="34" charset="0"/>
                <a:ea typeface="宋体" pitchFamily="2" charset="-122"/>
              </a:defRPr>
            </a:lvl4pPr>
            <a:lvl5pPr algn="l" rtl="0" eaLnBrk="0" fontAlgn="base" hangingPunct="0">
              <a:spcBef>
                <a:spcPct val="0"/>
              </a:spcBef>
              <a:spcAft>
                <a:spcPct val="0"/>
              </a:spcAft>
              <a:defRPr kumimoji="1" sz="4200" b="1">
                <a:solidFill>
                  <a:schemeClr val="tx2"/>
                </a:solidFill>
                <a:effectLst>
                  <a:outerShdw blurRad="38100" dist="38100" dir="2700000" algn="tl">
                    <a:srgbClr val="C0C0C0"/>
                  </a:outerShdw>
                </a:effectLst>
                <a:latin typeface="Tahoma" pitchFamily="34" charset="0"/>
                <a:ea typeface="宋体" pitchFamily="2" charset="-122"/>
              </a:defRPr>
            </a:lvl5pPr>
            <a:lvl6pPr marL="457200" algn="l" rtl="0" fontAlgn="base">
              <a:spcBef>
                <a:spcPct val="0"/>
              </a:spcBef>
              <a:spcAft>
                <a:spcPct val="0"/>
              </a:spcAft>
              <a:defRPr kumimoji="1" sz="4200" b="1">
                <a:solidFill>
                  <a:schemeClr val="tx2"/>
                </a:solidFill>
                <a:effectLst>
                  <a:outerShdw blurRad="38100" dist="38100" dir="2700000" algn="tl">
                    <a:srgbClr val="C0C0C0"/>
                  </a:outerShdw>
                </a:effectLst>
                <a:latin typeface="Tahoma" pitchFamily="34" charset="0"/>
                <a:ea typeface="宋体" pitchFamily="2" charset="-122"/>
              </a:defRPr>
            </a:lvl6pPr>
            <a:lvl7pPr marL="914400" algn="l" rtl="0" fontAlgn="base">
              <a:spcBef>
                <a:spcPct val="0"/>
              </a:spcBef>
              <a:spcAft>
                <a:spcPct val="0"/>
              </a:spcAft>
              <a:defRPr kumimoji="1" sz="4200" b="1">
                <a:solidFill>
                  <a:schemeClr val="tx2"/>
                </a:solidFill>
                <a:effectLst>
                  <a:outerShdw blurRad="38100" dist="38100" dir="2700000" algn="tl">
                    <a:srgbClr val="C0C0C0"/>
                  </a:outerShdw>
                </a:effectLst>
                <a:latin typeface="Tahoma" pitchFamily="34" charset="0"/>
                <a:ea typeface="宋体" pitchFamily="2" charset="-122"/>
              </a:defRPr>
            </a:lvl7pPr>
            <a:lvl8pPr marL="1371600" algn="l" rtl="0" fontAlgn="base">
              <a:spcBef>
                <a:spcPct val="0"/>
              </a:spcBef>
              <a:spcAft>
                <a:spcPct val="0"/>
              </a:spcAft>
              <a:defRPr kumimoji="1" sz="4200" b="1">
                <a:solidFill>
                  <a:schemeClr val="tx2"/>
                </a:solidFill>
                <a:effectLst>
                  <a:outerShdw blurRad="38100" dist="38100" dir="2700000" algn="tl">
                    <a:srgbClr val="C0C0C0"/>
                  </a:outerShdw>
                </a:effectLst>
                <a:latin typeface="Tahoma" pitchFamily="34" charset="0"/>
                <a:ea typeface="宋体" pitchFamily="2" charset="-122"/>
              </a:defRPr>
            </a:lvl8pPr>
            <a:lvl9pPr marL="1828800" algn="l" rtl="0" fontAlgn="base">
              <a:spcBef>
                <a:spcPct val="0"/>
              </a:spcBef>
              <a:spcAft>
                <a:spcPct val="0"/>
              </a:spcAft>
              <a:defRPr kumimoji="1" sz="4200" b="1">
                <a:solidFill>
                  <a:schemeClr val="tx2"/>
                </a:solidFill>
                <a:effectLst>
                  <a:outerShdw blurRad="38100" dist="38100" dir="2700000" algn="tl">
                    <a:srgbClr val="C0C0C0"/>
                  </a:outerShdw>
                </a:effectLst>
                <a:latin typeface="Tahoma" pitchFamily="34" charset="0"/>
                <a:ea typeface="宋体" pitchFamily="2" charset="-122"/>
              </a:defRPr>
            </a:lvl9pPr>
          </a:lstStyle>
          <a:p>
            <a:pPr eaLnBrk="1" hangingPunct="1">
              <a:defRPr/>
            </a:pPr>
            <a:r>
              <a:rPr lang="zh-CN" altLang="en-US" sz="3600" kern="0" dirty="0">
                <a:solidFill>
                  <a:schemeClr val="hlink"/>
                </a:solidFill>
                <a:latin typeface="黑体" panose="02010609060101010101" pitchFamily="49" charset="-122"/>
                <a:ea typeface="黑体" panose="02010609060101010101" pitchFamily="49" charset="-122"/>
              </a:rPr>
              <a:t>3.2  一阶系统的阶跃响应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3" fill="hold" nodeType="clickEffect">
                                  <p:stCondLst>
                                    <p:cond delay="0"/>
                                  </p:stCondLst>
                                  <p:childTnLst>
                                    <p:set>
                                      <p:cBhvr>
                                        <p:cTn id="6" dur="1" fill="hold">
                                          <p:stCondLst>
                                            <p:cond delay="0"/>
                                          </p:stCondLst>
                                        </p:cTn>
                                        <p:tgtEl>
                                          <p:spTgt spid="23578"/>
                                        </p:tgtEl>
                                        <p:attrNameLst>
                                          <p:attrName>style.visibility</p:attrName>
                                        </p:attrNameLst>
                                      </p:cBhvr>
                                      <p:to>
                                        <p:strVal val="visible"/>
                                      </p:to>
                                    </p:set>
                                    <p:anim calcmode="lin" valueType="num">
                                      <p:cBhvr additive="base">
                                        <p:cTn id="7" dur="500" fill="hold"/>
                                        <p:tgtEl>
                                          <p:spTgt spid="23578"/>
                                        </p:tgtEl>
                                        <p:attrNameLst>
                                          <p:attrName>ppt_x</p:attrName>
                                        </p:attrNameLst>
                                      </p:cBhvr>
                                      <p:tavLst>
                                        <p:tav tm="0">
                                          <p:val>
                                            <p:strVal val="1+#ppt_w/2"/>
                                          </p:val>
                                        </p:tav>
                                        <p:tav tm="100000">
                                          <p:val>
                                            <p:strVal val="#ppt_x"/>
                                          </p:val>
                                        </p:tav>
                                      </p:tavLst>
                                    </p:anim>
                                    <p:anim calcmode="lin" valueType="num">
                                      <p:cBhvr additive="base">
                                        <p:cTn id="8" dur="500" fill="hold"/>
                                        <p:tgtEl>
                                          <p:spTgt spid="2357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1">
            <a:extLst>
              <a:ext uri="{FF2B5EF4-FFF2-40B4-BE49-F238E27FC236}">
                <a16:creationId xmlns:a16="http://schemas.microsoft.com/office/drawing/2014/main" id="{431DB393-78C8-4E3F-ADE9-FCBE7D7CD9D6}"/>
              </a:ext>
            </a:extLst>
          </p:cNvPr>
          <p:cNvSpPr txBox="1">
            <a:spLocks noGrp="1"/>
          </p:cNvSpPr>
          <p:nvPr/>
        </p:nvSpPr>
        <p:spPr bwMode="auto">
          <a:xfrm>
            <a:off x="8543925" y="6570663"/>
            <a:ext cx="1905000"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fld id="{C2910382-7E22-4887-997D-321FCE06A0D4}" type="slidenum">
              <a:rPr kumimoji="0" lang="en-US" altLang="zh-CN" sz="1000" b="0"/>
              <a:pPr algn="r" eaLnBrk="1" hangingPunct="1">
                <a:spcBef>
                  <a:spcPct val="0"/>
                </a:spcBef>
                <a:buClrTx/>
                <a:buSzTx/>
                <a:buFontTx/>
                <a:buNone/>
              </a:pPr>
              <a:t>2</a:t>
            </a:fld>
            <a:endParaRPr kumimoji="0" lang="en-US" altLang="zh-CN" sz="1000" b="0"/>
          </a:p>
        </p:txBody>
      </p:sp>
      <p:sp>
        <p:nvSpPr>
          <p:cNvPr id="7171" name="Text Box 4">
            <a:extLst>
              <a:ext uri="{FF2B5EF4-FFF2-40B4-BE49-F238E27FC236}">
                <a16:creationId xmlns:a16="http://schemas.microsoft.com/office/drawing/2014/main" id="{54AD8008-2EC0-4333-A8BB-38EF026A7A2C}"/>
              </a:ext>
            </a:extLst>
          </p:cNvPr>
          <p:cNvSpPr txBox="1">
            <a:spLocks noChangeArrowheads="1"/>
          </p:cNvSpPr>
          <p:nvPr/>
        </p:nvSpPr>
        <p:spPr bwMode="auto">
          <a:xfrm>
            <a:off x="0" y="7938"/>
            <a:ext cx="906463" cy="685800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144000" rIns="144000">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0" lang="en-US" altLang="zh-CN">
                <a:solidFill>
                  <a:schemeClr val="bg1"/>
                </a:solidFill>
                <a:latin typeface="黑体" panose="02010609060101010101" pitchFamily="49" charset="-122"/>
                <a:ea typeface="黑体" panose="02010609060101010101" pitchFamily="49" charset="-122"/>
              </a:rPr>
              <a:t>  </a:t>
            </a:r>
            <a:r>
              <a:rPr kumimoji="0" lang="zh-CN" altLang="en-US" sz="4000">
                <a:latin typeface="黑体" panose="02010609060101010101" pitchFamily="49" charset="-122"/>
                <a:ea typeface="黑体" panose="02010609060101010101" pitchFamily="49" charset="-122"/>
              </a:rPr>
              <a:t>自动控制原理</a:t>
            </a:r>
            <a:r>
              <a:rPr kumimoji="0" lang="zh-CN" altLang="en-US">
                <a:solidFill>
                  <a:schemeClr val="bg1"/>
                </a:solidFill>
                <a:latin typeface="黑体" panose="02010609060101010101" pitchFamily="49" charset="-122"/>
                <a:ea typeface="黑体" panose="02010609060101010101" pitchFamily="49" charset="-122"/>
              </a:rPr>
              <a:t>  </a:t>
            </a:r>
            <a:r>
              <a:rPr kumimoji="0" lang="zh-CN" altLang="en-US" sz="3200">
                <a:solidFill>
                  <a:schemeClr val="bg1"/>
                </a:solidFill>
                <a:latin typeface="Arial" panose="020B0604020202020204" pitchFamily="34" charset="0"/>
              </a:rPr>
              <a:t>江西理工大学</a:t>
            </a:r>
          </a:p>
        </p:txBody>
      </p:sp>
      <p:sp>
        <p:nvSpPr>
          <p:cNvPr id="7172" name="灯片编号占位符 2">
            <a:extLst>
              <a:ext uri="{FF2B5EF4-FFF2-40B4-BE49-F238E27FC236}">
                <a16:creationId xmlns:a16="http://schemas.microsoft.com/office/drawing/2014/main" id="{734A53C5-0A7E-473F-8377-25D350760A81}"/>
              </a:ext>
            </a:extLst>
          </p:cNvPr>
          <p:cNvSpPr txBox="1">
            <a:spLocks noGrp="1"/>
          </p:cNvSpPr>
          <p:nvPr/>
        </p:nvSpPr>
        <p:spPr bwMode="auto">
          <a:xfrm>
            <a:off x="8543925" y="6570663"/>
            <a:ext cx="1905000"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fld id="{07A99E6F-76F9-49F9-A68E-2A3AF1D20501}" type="slidenum">
              <a:rPr kumimoji="0" lang="zh-CN" altLang="en-US" sz="1000" b="0"/>
              <a:pPr algn="r" eaLnBrk="1" hangingPunct="1">
                <a:spcBef>
                  <a:spcPct val="0"/>
                </a:spcBef>
                <a:buClrTx/>
                <a:buSzTx/>
                <a:buFontTx/>
                <a:buNone/>
              </a:pPr>
              <a:t>2</a:t>
            </a:fld>
            <a:endParaRPr kumimoji="0" lang="en-US" altLang="zh-CN" sz="1000" b="0"/>
          </a:p>
        </p:txBody>
      </p:sp>
      <p:sp>
        <p:nvSpPr>
          <p:cNvPr id="851981" name="Rectangle 13">
            <a:extLst>
              <a:ext uri="{FF2B5EF4-FFF2-40B4-BE49-F238E27FC236}">
                <a16:creationId xmlns:a16="http://schemas.microsoft.com/office/drawing/2014/main" id="{2578724A-F19B-4B82-8AB3-EF6998455304}"/>
              </a:ext>
            </a:extLst>
          </p:cNvPr>
          <p:cNvSpPr>
            <a:spLocks noChangeArrowheads="1"/>
          </p:cNvSpPr>
          <p:nvPr/>
        </p:nvSpPr>
        <p:spPr bwMode="auto">
          <a:xfrm>
            <a:off x="2400300" y="0"/>
            <a:ext cx="8077200" cy="957263"/>
          </a:xfrm>
          <a:prstGeom prst="rect">
            <a:avLst/>
          </a:prstGeom>
          <a:noFill/>
          <a:ln>
            <a:noFill/>
          </a:ln>
          <a:effectLst/>
        </p:spPr>
        <p:txBody>
          <a:bodyPr anchor="b"/>
          <a:lstStyle/>
          <a:p>
            <a:pPr eaLnBrk="1" hangingPunct="1">
              <a:defRPr/>
            </a:pPr>
            <a:r>
              <a:rPr lang="zh-CN" altLang="en-US" sz="4000" b="1">
                <a:solidFill>
                  <a:srgbClr val="0000FF"/>
                </a:solidFill>
                <a:effectLst>
                  <a:outerShdw blurRad="38100" dist="38100" dir="2700000" algn="tl">
                    <a:srgbClr val="C0C0C0"/>
                  </a:outerShdw>
                </a:effectLst>
                <a:latin typeface="黑体" pitchFamily="49" charset="-122"/>
                <a:ea typeface="黑体" pitchFamily="49" charset="-122"/>
              </a:rPr>
              <a:t>第3章</a:t>
            </a:r>
            <a:r>
              <a:rPr lang="zh-CN" altLang="en-US" sz="4000" b="1">
                <a:solidFill>
                  <a:srgbClr val="0000FF"/>
                </a:solidFill>
                <a:effectLst>
                  <a:outerShdw blurRad="38100" dist="38100" dir="2700000" algn="tl">
                    <a:srgbClr val="C0C0C0"/>
                  </a:outerShdw>
                </a:effectLst>
                <a:latin typeface="Tahoma"/>
                <a:ea typeface="黑体" pitchFamily="49" charset="-122"/>
              </a:rPr>
              <a:t> </a:t>
            </a:r>
            <a:r>
              <a:rPr lang="zh-CN" altLang="en-US" sz="4000" b="1">
                <a:solidFill>
                  <a:srgbClr val="0000FF"/>
                </a:solidFill>
                <a:effectLst>
                  <a:outerShdw blurRad="38100" dist="38100" dir="2700000" algn="tl">
                    <a:srgbClr val="C0C0C0"/>
                  </a:outerShdw>
                </a:effectLst>
                <a:latin typeface="黑体" pitchFamily="49" charset="-122"/>
                <a:ea typeface="黑体" pitchFamily="49" charset="-122"/>
              </a:rPr>
              <a:t> 自动控制系统的时域分析</a:t>
            </a:r>
          </a:p>
        </p:txBody>
      </p:sp>
      <p:sp>
        <p:nvSpPr>
          <p:cNvPr id="131094" name="Rectangle 3">
            <a:extLst>
              <a:ext uri="{FF2B5EF4-FFF2-40B4-BE49-F238E27FC236}">
                <a16:creationId xmlns:a16="http://schemas.microsoft.com/office/drawing/2014/main" id="{C97DCE95-1B11-49C8-A022-CE7F71506502}"/>
              </a:ext>
            </a:extLst>
          </p:cNvPr>
          <p:cNvSpPr>
            <a:spLocks noChangeArrowheads="1"/>
          </p:cNvSpPr>
          <p:nvPr/>
        </p:nvSpPr>
        <p:spPr bwMode="auto">
          <a:xfrm>
            <a:off x="2332038" y="2019300"/>
            <a:ext cx="7662862" cy="427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30000"/>
              </a:lnSpc>
              <a:buClr>
                <a:schemeClr val="hlink"/>
              </a:buClr>
              <a:buSzTx/>
              <a:buFont typeface="Wingdings" panose="05000000000000000000" pitchFamily="2" charset="2"/>
              <a:buChar char="l"/>
            </a:pPr>
            <a:r>
              <a:rPr lang="zh-CN" altLang="en-US" sz="3200">
                <a:latin typeface="黑体" panose="02010609060101010101" pitchFamily="49" charset="-122"/>
                <a:ea typeface="黑体" panose="02010609060101010101" pitchFamily="49" charset="-122"/>
              </a:rPr>
              <a:t> 自动控制系统的时域指标</a:t>
            </a:r>
          </a:p>
          <a:p>
            <a:pPr eaLnBrk="1" hangingPunct="1">
              <a:lnSpc>
                <a:spcPct val="130000"/>
              </a:lnSpc>
              <a:buClr>
                <a:schemeClr val="hlink"/>
              </a:buClr>
              <a:buSzTx/>
              <a:buFont typeface="Wingdings" panose="05000000000000000000" pitchFamily="2" charset="2"/>
              <a:buChar char="l"/>
            </a:pPr>
            <a:r>
              <a:rPr lang="zh-CN" altLang="en-US" sz="3200">
                <a:latin typeface="黑体" panose="02010609060101010101" pitchFamily="49" charset="-122"/>
                <a:ea typeface="黑体" panose="02010609060101010101" pitchFamily="49" charset="-122"/>
              </a:rPr>
              <a:t> 一阶系统的阶跃响应</a:t>
            </a:r>
          </a:p>
          <a:p>
            <a:pPr eaLnBrk="1" hangingPunct="1">
              <a:lnSpc>
                <a:spcPct val="130000"/>
              </a:lnSpc>
              <a:buClr>
                <a:schemeClr val="hlink"/>
              </a:buClr>
              <a:buSzTx/>
              <a:buFont typeface="Wingdings" panose="05000000000000000000" pitchFamily="2" charset="2"/>
              <a:buChar char="l"/>
            </a:pPr>
            <a:r>
              <a:rPr lang="zh-CN" altLang="en-US" sz="3200">
                <a:latin typeface="黑体" panose="02010609060101010101" pitchFamily="49" charset="-122"/>
                <a:ea typeface="黑体" panose="02010609060101010101" pitchFamily="49" charset="-122"/>
              </a:rPr>
              <a:t> 二阶系统的阶跃响应 </a:t>
            </a:r>
          </a:p>
          <a:p>
            <a:pPr eaLnBrk="1" hangingPunct="1">
              <a:lnSpc>
                <a:spcPct val="130000"/>
              </a:lnSpc>
              <a:buClr>
                <a:schemeClr val="hlink"/>
              </a:buClr>
              <a:buSzTx/>
              <a:buFont typeface="Wingdings" panose="05000000000000000000" pitchFamily="2" charset="2"/>
              <a:buChar char="l"/>
            </a:pPr>
            <a:r>
              <a:rPr lang="zh-CN" altLang="en-US" sz="3200">
                <a:latin typeface="黑体" panose="02010609060101010101" pitchFamily="49" charset="-122"/>
                <a:ea typeface="黑体" panose="02010609060101010101" pitchFamily="49" charset="-122"/>
              </a:rPr>
              <a:t> 高阶系统的阶跃响应 </a:t>
            </a:r>
          </a:p>
          <a:p>
            <a:pPr eaLnBrk="1" hangingPunct="1">
              <a:lnSpc>
                <a:spcPct val="130000"/>
              </a:lnSpc>
              <a:buClr>
                <a:schemeClr val="hlink"/>
              </a:buClr>
              <a:buSzTx/>
              <a:buFont typeface="Wingdings" panose="05000000000000000000" pitchFamily="2" charset="2"/>
              <a:buChar char="l"/>
            </a:pPr>
            <a:r>
              <a:rPr lang="zh-CN" altLang="en-US" sz="3200">
                <a:latin typeface="黑体" panose="02010609060101010101" pitchFamily="49" charset="-122"/>
                <a:ea typeface="黑体" panose="02010609060101010101" pitchFamily="49" charset="-122"/>
              </a:rPr>
              <a:t> 自动控制系统的代数稳定判据</a:t>
            </a:r>
          </a:p>
          <a:p>
            <a:pPr eaLnBrk="1" hangingPunct="1">
              <a:lnSpc>
                <a:spcPct val="130000"/>
              </a:lnSpc>
              <a:buClr>
                <a:schemeClr val="hlink"/>
              </a:buClr>
              <a:buSzTx/>
              <a:buFont typeface="Wingdings" panose="05000000000000000000" pitchFamily="2" charset="2"/>
              <a:buChar char="l"/>
            </a:pPr>
            <a:r>
              <a:rPr lang="zh-CN" altLang="en-US" sz="3200">
                <a:latin typeface="黑体" panose="02010609060101010101" pitchFamily="49" charset="-122"/>
                <a:ea typeface="黑体" panose="02010609060101010101" pitchFamily="49" charset="-122"/>
              </a:rPr>
              <a:t> 稳态误差 </a:t>
            </a:r>
          </a:p>
        </p:txBody>
      </p:sp>
      <p:sp>
        <p:nvSpPr>
          <p:cNvPr id="131095" name="Rectangle 23">
            <a:extLst>
              <a:ext uri="{FF2B5EF4-FFF2-40B4-BE49-F238E27FC236}">
                <a16:creationId xmlns:a16="http://schemas.microsoft.com/office/drawing/2014/main" id="{37579755-C9E6-48BF-B3B8-CE42200F3498}"/>
              </a:ext>
            </a:extLst>
          </p:cNvPr>
          <p:cNvSpPr>
            <a:spLocks noChangeArrowheads="1"/>
          </p:cNvSpPr>
          <p:nvPr/>
        </p:nvSpPr>
        <p:spPr bwMode="auto">
          <a:xfrm>
            <a:off x="4157663" y="1065213"/>
            <a:ext cx="2781300" cy="654050"/>
          </a:xfrm>
          <a:prstGeom prst="rect">
            <a:avLst/>
          </a:prstGeom>
          <a:gradFill rotWithShape="1">
            <a:gsLst>
              <a:gs pos="0">
                <a:schemeClr val="accent1"/>
              </a:gs>
              <a:gs pos="50000">
                <a:schemeClr val="bg1"/>
              </a:gs>
              <a:gs pos="100000">
                <a:schemeClr val="accent1"/>
              </a:gs>
            </a:gsLst>
            <a:lin ang="5400000" scaled="1"/>
          </a:gradFill>
          <a:ln>
            <a:noFill/>
          </a:ln>
          <a:effectLst/>
        </p:spPr>
        <p:txBody>
          <a:bodyPr>
            <a:spAutoFit/>
          </a:bodyPr>
          <a:lstStyle/>
          <a:p>
            <a:pPr algn="ctr" eaLnBrk="1" hangingPunct="1">
              <a:lnSpc>
                <a:spcPct val="130000"/>
              </a:lnSpc>
              <a:spcBef>
                <a:spcPct val="20000"/>
              </a:spcBef>
              <a:buClr>
                <a:schemeClr val="tx1"/>
              </a:buClr>
              <a:buSzPct val="60000"/>
              <a:buFont typeface="Wingdings" pitchFamily="2" charset="2"/>
              <a:buNone/>
              <a:defRPr/>
            </a:pPr>
            <a:r>
              <a:rPr lang="zh-CN" altLang="en-US" sz="3200" b="1">
                <a:solidFill>
                  <a:schemeClr val="hlink"/>
                </a:solidFill>
                <a:ea typeface="黑体" pitchFamily="49" charset="-122"/>
              </a:rPr>
              <a:t>主要内容</a:t>
            </a:r>
          </a:p>
        </p:txBody>
      </p:sp>
      <p:pic>
        <p:nvPicPr>
          <p:cNvPr id="7176" name="Picture 7">
            <a:extLst>
              <a:ext uri="{FF2B5EF4-FFF2-40B4-BE49-F238E27FC236}">
                <a16:creationId xmlns:a16="http://schemas.microsoft.com/office/drawing/2014/main" id="{843FDCE6-9317-43C4-B174-AEAA1EDFFE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96338" y="4838700"/>
            <a:ext cx="1871662"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1094">
                                            <p:txEl>
                                              <p:pRg st="0" end="0"/>
                                            </p:txEl>
                                          </p:spTgt>
                                        </p:tgtEl>
                                        <p:attrNameLst>
                                          <p:attrName>style.visibility</p:attrName>
                                        </p:attrNameLst>
                                      </p:cBhvr>
                                      <p:to>
                                        <p:strVal val="visible"/>
                                      </p:to>
                                    </p:set>
                                    <p:animEffect transition="in" filter="blinds(horizontal)">
                                      <p:cBhvr>
                                        <p:cTn id="7" dur="500"/>
                                        <p:tgtEl>
                                          <p:spTgt spid="13109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1094">
                                            <p:txEl>
                                              <p:pRg st="1" end="1"/>
                                            </p:txEl>
                                          </p:spTgt>
                                        </p:tgtEl>
                                        <p:attrNameLst>
                                          <p:attrName>style.visibility</p:attrName>
                                        </p:attrNameLst>
                                      </p:cBhvr>
                                      <p:to>
                                        <p:strVal val="visible"/>
                                      </p:to>
                                    </p:set>
                                    <p:animEffect transition="in" filter="blinds(horizontal)">
                                      <p:cBhvr>
                                        <p:cTn id="12" dur="500"/>
                                        <p:tgtEl>
                                          <p:spTgt spid="13109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1094">
                                            <p:txEl>
                                              <p:pRg st="2" end="2"/>
                                            </p:txEl>
                                          </p:spTgt>
                                        </p:tgtEl>
                                        <p:attrNameLst>
                                          <p:attrName>style.visibility</p:attrName>
                                        </p:attrNameLst>
                                      </p:cBhvr>
                                      <p:to>
                                        <p:strVal val="visible"/>
                                      </p:to>
                                    </p:set>
                                    <p:animEffect transition="in" filter="blinds(horizontal)">
                                      <p:cBhvr>
                                        <p:cTn id="17" dur="500"/>
                                        <p:tgtEl>
                                          <p:spTgt spid="13109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1094">
                                            <p:txEl>
                                              <p:pRg st="3" end="3"/>
                                            </p:txEl>
                                          </p:spTgt>
                                        </p:tgtEl>
                                        <p:attrNameLst>
                                          <p:attrName>style.visibility</p:attrName>
                                        </p:attrNameLst>
                                      </p:cBhvr>
                                      <p:to>
                                        <p:strVal val="visible"/>
                                      </p:to>
                                    </p:set>
                                    <p:animEffect transition="in" filter="blinds(horizontal)">
                                      <p:cBhvr>
                                        <p:cTn id="22" dur="500"/>
                                        <p:tgtEl>
                                          <p:spTgt spid="13109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1094">
                                            <p:txEl>
                                              <p:pRg st="4" end="4"/>
                                            </p:txEl>
                                          </p:spTgt>
                                        </p:tgtEl>
                                        <p:attrNameLst>
                                          <p:attrName>style.visibility</p:attrName>
                                        </p:attrNameLst>
                                      </p:cBhvr>
                                      <p:to>
                                        <p:strVal val="visible"/>
                                      </p:to>
                                    </p:set>
                                    <p:animEffect transition="in" filter="blinds(horizontal)">
                                      <p:cBhvr>
                                        <p:cTn id="27" dur="500"/>
                                        <p:tgtEl>
                                          <p:spTgt spid="13109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1094">
                                            <p:txEl>
                                              <p:pRg st="5" end="5"/>
                                            </p:txEl>
                                          </p:spTgt>
                                        </p:tgtEl>
                                        <p:attrNameLst>
                                          <p:attrName>style.visibility</p:attrName>
                                        </p:attrNameLst>
                                      </p:cBhvr>
                                      <p:to>
                                        <p:strVal val="visible"/>
                                      </p:to>
                                    </p:set>
                                    <p:animEffect transition="in" filter="blinds(horizontal)">
                                      <p:cBhvr>
                                        <p:cTn id="32" dur="500"/>
                                        <p:tgtEl>
                                          <p:spTgt spid="13109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9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4153F6DC-A755-4382-AF4E-055E85AA5BB3}"/>
              </a:ext>
            </a:extLst>
          </p:cNvPr>
          <p:cNvSpPr>
            <a:spLocks noChangeArrowheads="1"/>
          </p:cNvSpPr>
          <p:nvPr/>
        </p:nvSpPr>
        <p:spPr bwMode="auto">
          <a:xfrm>
            <a:off x="906463" y="-61119"/>
            <a:ext cx="11285537" cy="6858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b="0"/>
          </a:p>
        </p:txBody>
      </p:sp>
      <p:grpSp>
        <p:nvGrpSpPr>
          <p:cNvPr id="40963" name="Group 5">
            <a:extLst>
              <a:ext uri="{FF2B5EF4-FFF2-40B4-BE49-F238E27FC236}">
                <a16:creationId xmlns:a16="http://schemas.microsoft.com/office/drawing/2014/main" id="{47BA84B2-5CC4-4849-AC2F-A477704E9C06}"/>
              </a:ext>
            </a:extLst>
          </p:cNvPr>
          <p:cNvGrpSpPr>
            <a:grpSpLocks/>
          </p:cNvGrpSpPr>
          <p:nvPr/>
        </p:nvGrpSpPr>
        <p:grpSpPr bwMode="auto">
          <a:xfrm>
            <a:off x="7346633" y="468471"/>
            <a:ext cx="3997325" cy="1677988"/>
            <a:chOff x="1510" y="818"/>
            <a:chExt cx="2330" cy="843"/>
          </a:xfrm>
        </p:grpSpPr>
        <p:sp>
          <p:nvSpPr>
            <p:cNvPr id="40976" name="Rectangle 6">
              <a:extLst>
                <a:ext uri="{FF2B5EF4-FFF2-40B4-BE49-F238E27FC236}">
                  <a16:creationId xmlns:a16="http://schemas.microsoft.com/office/drawing/2014/main" id="{371AA677-2EEE-451D-AC8D-86A5E5B1FD8E}"/>
                </a:ext>
              </a:extLst>
            </p:cNvPr>
            <p:cNvSpPr>
              <a:spLocks noChangeArrowheads="1"/>
            </p:cNvSpPr>
            <p:nvPr/>
          </p:nvSpPr>
          <p:spPr bwMode="auto">
            <a:xfrm>
              <a:off x="2541" y="936"/>
              <a:ext cx="614" cy="273"/>
            </a:xfrm>
            <a:prstGeom prst="rect">
              <a:avLst/>
            </a:prstGeom>
            <a:solidFill>
              <a:srgbClr val="FFFFCC"/>
            </a:solidFill>
            <a:ln w="25400">
              <a:solidFill>
                <a:srgbClr val="FF0000"/>
              </a:solidFill>
              <a:miter lim="800000"/>
              <a:headEnd/>
              <a:tailEnd/>
            </a:ln>
          </p:spPr>
          <p:txBody>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b="0"/>
            </a:p>
          </p:txBody>
        </p:sp>
        <p:sp>
          <p:nvSpPr>
            <p:cNvPr id="40977" name="Rectangle 7">
              <a:extLst>
                <a:ext uri="{FF2B5EF4-FFF2-40B4-BE49-F238E27FC236}">
                  <a16:creationId xmlns:a16="http://schemas.microsoft.com/office/drawing/2014/main" id="{11EF58FE-9EF4-41DA-9E2A-5AF9212D5DBD}"/>
                </a:ext>
              </a:extLst>
            </p:cNvPr>
            <p:cNvSpPr>
              <a:spLocks noChangeArrowheads="1"/>
            </p:cNvSpPr>
            <p:nvPr/>
          </p:nvSpPr>
          <p:spPr bwMode="auto">
            <a:xfrm>
              <a:off x="2552" y="1388"/>
              <a:ext cx="469" cy="273"/>
            </a:xfrm>
            <a:prstGeom prst="rect">
              <a:avLst/>
            </a:prstGeom>
            <a:solidFill>
              <a:srgbClr val="FFFFCC"/>
            </a:solidFill>
            <a:ln w="254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b="0"/>
            </a:p>
          </p:txBody>
        </p:sp>
        <p:sp>
          <p:nvSpPr>
            <p:cNvPr id="40978" name="Text Box 8">
              <a:extLst>
                <a:ext uri="{FF2B5EF4-FFF2-40B4-BE49-F238E27FC236}">
                  <a16:creationId xmlns:a16="http://schemas.microsoft.com/office/drawing/2014/main" id="{4781AD62-229A-4800-88B1-1236D9A27B9F}"/>
                </a:ext>
              </a:extLst>
            </p:cNvPr>
            <p:cNvSpPr txBox="1">
              <a:spLocks noChangeArrowheads="1"/>
            </p:cNvSpPr>
            <p:nvPr/>
          </p:nvSpPr>
          <p:spPr bwMode="auto">
            <a:xfrm>
              <a:off x="2636" y="1407"/>
              <a:ext cx="380"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kumimoji="0" lang="en-US" altLang="zh-CN" sz="2000">
                  <a:latin typeface="Times New Roman" panose="02020603050405020304" pitchFamily="18" charset="0"/>
                </a:rPr>
                <a:t>0.1</a:t>
              </a:r>
            </a:p>
          </p:txBody>
        </p:sp>
        <p:sp>
          <p:nvSpPr>
            <p:cNvPr id="40979" name="Text Box 9">
              <a:extLst>
                <a:ext uri="{FF2B5EF4-FFF2-40B4-BE49-F238E27FC236}">
                  <a16:creationId xmlns:a16="http://schemas.microsoft.com/office/drawing/2014/main" id="{284AD950-FAC8-46F6-8BA8-6BEBBBFD87C6}"/>
                </a:ext>
              </a:extLst>
            </p:cNvPr>
            <p:cNvSpPr txBox="1">
              <a:spLocks noChangeArrowheads="1"/>
            </p:cNvSpPr>
            <p:nvPr/>
          </p:nvSpPr>
          <p:spPr bwMode="auto">
            <a:xfrm>
              <a:off x="3405" y="822"/>
              <a:ext cx="435"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kumimoji="0" lang="en-US" altLang="zh-CN" sz="2000">
                  <a:latin typeface="Times New Roman" panose="02020603050405020304" pitchFamily="18" charset="0"/>
                </a:rPr>
                <a:t>C(</a:t>
              </a:r>
              <a:r>
                <a:rPr kumimoji="0" lang="en-US" altLang="zh-CN" sz="2000" i="1">
                  <a:latin typeface="Times New Roman" panose="02020603050405020304" pitchFamily="18" charset="0"/>
                </a:rPr>
                <a:t>s</a:t>
              </a:r>
              <a:r>
                <a:rPr kumimoji="0" lang="en-US" altLang="zh-CN" sz="2000">
                  <a:latin typeface="Times New Roman" panose="02020603050405020304" pitchFamily="18" charset="0"/>
                </a:rPr>
                <a:t>)</a:t>
              </a:r>
            </a:p>
          </p:txBody>
        </p:sp>
        <p:sp>
          <p:nvSpPr>
            <p:cNvPr id="40980" name="Text Box 10">
              <a:extLst>
                <a:ext uri="{FF2B5EF4-FFF2-40B4-BE49-F238E27FC236}">
                  <a16:creationId xmlns:a16="http://schemas.microsoft.com/office/drawing/2014/main" id="{D54FEE09-54AD-4B4D-A7C3-40A67A81377A}"/>
                </a:ext>
              </a:extLst>
            </p:cNvPr>
            <p:cNvSpPr txBox="1">
              <a:spLocks noChangeArrowheads="1"/>
            </p:cNvSpPr>
            <p:nvPr/>
          </p:nvSpPr>
          <p:spPr bwMode="auto">
            <a:xfrm>
              <a:off x="1510" y="819"/>
              <a:ext cx="45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kumimoji="0" lang="en-US" altLang="zh-CN" sz="2000" i="1">
                  <a:latin typeface="Times New Roman" panose="02020603050405020304" pitchFamily="18" charset="0"/>
                </a:rPr>
                <a:t>R</a:t>
              </a:r>
              <a:r>
                <a:rPr kumimoji="0" lang="en-US" altLang="zh-CN" sz="2000">
                  <a:latin typeface="Times New Roman" panose="02020603050405020304" pitchFamily="18" charset="0"/>
                </a:rPr>
                <a:t>(</a:t>
              </a:r>
              <a:r>
                <a:rPr kumimoji="0" lang="en-US" altLang="zh-CN" sz="2000" i="1">
                  <a:latin typeface="Times New Roman" panose="02020603050405020304" pitchFamily="18" charset="0"/>
                </a:rPr>
                <a:t>s</a:t>
              </a:r>
              <a:r>
                <a:rPr kumimoji="0" lang="en-US" altLang="zh-CN" sz="2000">
                  <a:latin typeface="Times New Roman" panose="02020603050405020304" pitchFamily="18" charset="0"/>
                </a:rPr>
                <a:t>)</a:t>
              </a:r>
            </a:p>
          </p:txBody>
        </p:sp>
        <p:sp>
          <p:nvSpPr>
            <p:cNvPr id="40981" name="Text Box 11">
              <a:extLst>
                <a:ext uri="{FF2B5EF4-FFF2-40B4-BE49-F238E27FC236}">
                  <a16:creationId xmlns:a16="http://schemas.microsoft.com/office/drawing/2014/main" id="{DC910145-FDD9-493F-B024-8F76AFDDC127}"/>
                </a:ext>
              </a:extLst>
            </p:cNvPr>
            <p:cNvSpPr txBox="1">
              <a:spLocks noChangeArrowheads="1"/>
            </p:cNvSpPr>
            <p:nvPr/>
          </p:nvSpPr>
          <p:spPr bwMode="auto">
            <a:xfrm>
              <a:off x="2135" y="818"/>
              <a:ext cx="473"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kumimoji="0" lang="en-US" altLang="zh-CN" sz="2000" i="1">
                  <a:latin typeface="Times New Roman" panose="02020603050405020304" pitchFamily="18" charset="0"/>
                </a:rPr>
                <a:t>E</a:t>
              </a:r>
              <a:r>
                <a:rPr kumimoji="0" lang="en-US" altLang="zh-CN" sz="2000">
                  <a:latin typeface="Times New Roman" panose="02020603050405020304" pitchFamily="18" charset="0"/>
                </a:rPr>
                <a:t>(</a:t>
              </a:r>
              <a:r>
                <a:rPr kumimoji="0" lang="en-US" altLang="zh-CN" sz="2000" i="1">
                  <a:latin typeface="Times New Roman" panose="02020603050405020304" pitchFamily="18" charset="0"/>
                </a:rPr>
                <a:t>s</a:t>
              </a:r>
              <a:r>
                <a:rPr kumimoji="0" lang="en-US" altLang="zh-CN" sz="2000">
                  <a:latin typeface="Times New Roman" panose="02020603050405020304" pitchFamily="18" charset="0"/>
                </a:rPr>
                <a:t>)</a:t>
              </a:r>
            </a:p>
          </p:txBody>
        </p:sp>
        <p:sp>
          <p:nvSpPr>
            <p:cNvPr id="40982" name="Text Box 12">
              <a:extLst>
                <a:ext uri="{FF2B5EF4-FFF2-40B4-BE49-F238E27FC236}">
                  <a16:creationId xmlns:a16="http://schemas.microsoft.com/office/drawing/2014/main" id="{0E587DA5-2823-4BFD-8864-78DE595DABA4}"/>
                </a:ext>
              </a:extLst>
            </p:cNvPr>
            <p:cNvSpPr txBox="1">
              <a:spLocks noChangeArrowheads="1"/>
            </p:cNvSpPr>
            <p:nvPr/>
          </p:nvSpPr>
          <p:spPr bwMode="auto">
            <a:xfrm>
              <a:off x="2636" y="950"/>
              <a:ext cx="938"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kumimoji="0" lang="en-US" altLang="zh-CN" sz="2000">
                  <a:latin typeface="Times New Roman" panose="02020603050405020304" pitchFamily="18" charset="0"/>
                </a:rPr>
                <a:t>100/s</a:t>
              </a:r>
            </a:p>
          </p:txBody>
        </p:sp>
        <p:sp>
          <p:nvSpPr>
            <p:cNvPr id="40983" name="Line 13">
              <a:extLst>
                <a:ext uri="{FF2B5EF4-FFF2-40B4-BE49-F238E27FC236}">
                  <a16:creationId xmlns:a16="http://schemas.microsoft.com/office/drawing/2014/main" id="{FDA3D872-9637-4C66-A8FD-EF14142C2567}"/>
                </a:ext>
              </a:extLst>
            </p:cNvPr>
            <p:cNvSpPr>
              <a:spLocks noChangeShapeType="1"/>
            </p:cNvSpPr>
            <p:nvPr/>
          </p:nvSpPr>
          <p:spPr bwMode="auto">
            <a:xfrm>
              <a:off x="3189" y="1520"/>
              <a:ext cx="94" cy="0"/>
            </a:xfrm>
            <a:prstGeom prst="line">
              <a:avLst/>
            </a:prstGeom>
            <a:noFill/>
            <a:ln w="254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4" name="Line 14">
              <a:extLst>
                <a:ext uri="{FF2B5EF4-FFF2-40B4-BE49-F238E27FC236}">
                  <a16:creationId xmlns:a16="http://schemas.microsoft.com/office/drawing/2014/main" id="{84E18B58-5917-4B33-A7CB-520AF27223BD}"/>
                </a:ext>
              </a:extLst>
            </p:cNvPr>
            <p:cNvSpPr>
              <a:spLocks noChangeShapeType="1"/>
            </p:cNvSpPr>
            <p:nvPr/>
          </p:nvSpPr>
          <p:spPr bwMode="auto">
            <a:xfrm rot="5400000">
              <a:off x="2006" y="1489"/>
              <a:ext cx="90" cy="0"/>
            </a:xfrm>
            <a:prstGeom prst="line">
              <a:avLst/>
            </a:prstGeom>
            <a:noFill/>
            <a:ln w="254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5" name="Text Box 15">
              <a:extLst>
                <a:ext uri="{FF2B5EF4-FFF2-40B4-BE49-F238E27FC236}">
                  <a16:creationId xmlns:a16="http://schemas.microsoft.com/office/drawing/2014/main" id="{D238EB24-27FD-4369-977E-D8AFBD6D59E0}"/>
                </a:ext>
              </a:extLst>
            </p:cNvPr>
            <p:cNvSpPr txBox="1">
              <a:spLocks noChangeArrowheads="1"/>
            </p:cNvSpPr>
            <p:nvPr/>
          </p:nvSpPr>
          <p:spPr bwMode="auto">
            <a:xfrm>
              <a:off x="2075" y="1087"/>
              <a:ext cx="613"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kumimoji="0" lang="en-US" altLang="zh-CN" sz="1800">
                  <a:latin typeface="Times New Roman" panose="02020603050405020304" pitchFamily="18" charset="0"/>
                </a:rPr>
                <a:t>(</a:t>
              </a:r>
              <a:r>
                <a:rPr kumimoji="0" lang="en-US" altLang="zh-CN" sz="1800">
                  <a:latin typeface="宋体" panose="02010600030101010101" pitchFamily="2" charset="-122"/>
                </a:rPr>
                <a:t>-</a:t>
              </a:r>
              <a:r>
                <a:rPr kumimoji="0" lang="en-US" altLang="zh-CN" sz="1800">
                  <a:latin typeface="Times New Roman" panose="02020603050405020304" pitchFamily="18" charset="0"/>
                </a:rPr>
                <a:t>)</a:t>
              </a:r>
            </a:p>
          </p:txBody>
        </p:sp>
        <p:sp>
          <p:nvSpPr>
            <p:cNvPr id="40986" name="Oval 16">
              <a:extLst>
                <a:ext uri="{FF2B5EF4-FFF2-40B4-BE49-F238E27FC236}">
                  <a16:creationId xmlns:a16="http://schemas.microsoft.com/office/drawing/2014/main" id="{3A8CD95C-4A94-45FB-89F2-C877E38ED57B}"/>
                </a:ext>
              </a:extLst>
            </p:cNvPr>
            <p:cNvSpPr>
              <a:spLocks noChangeAspect="1" noChangeArrowheads="1"/>
            </p:cNvSpPr>
            <p:nvPr/>
          </p:nvSpPr>
          <p:spPr bwMode="auto">
            <a:xfrm>
              <a:off x="1983" y="1002"/>
              <a:ext cx="127" cy="122"/>
            </a:xfrm>
            <a:prstGeom prst="ellipse">
              <a:avLst/>
            </a:prstGeom>
            <a:solidFill>
              <a:srgbClr val="FFFFCC"/>
            </a:solidFill>
            <a:ln w="25400">
              <a:solidFill>
                <a:srgbClr val="FF0000"/>
              </a:solidFill>
              <a:round/>
              <a:headEnd/>
              <a:tailEnd/>
            </a:ln>
          </p:spPr>
          <p:txBody>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b="0"/>
            </a:p>
          </p:txBody>
        </p:sp>
        <p:sp>
          <p:nvSpPr>
            <p:cNvPr id="40987" name="Line 17">
              <a:extLst>
                <a:ext uri="{FF2B5EF4-FFF2-40B4-BE49-F238E27FC236}">
                  <a16:creationId xmlns:a16="http://schemas.microsoft.com/office/drawing/2014/main" id="{9EB3CC04-21CF-4111-9876-1924836A3890}"/>
                </a:ext>
              </a:extLst>
            </p:cNvPr>
            <p:cNvSpPr>
              <a:spLocks noChangeShapeType="1"/>
            </p:cNvSpPr>
            <p:nvPr/>
          </p:nvSpPr>
          <p:spPr bwMode="auto">
            <a:xfrm>
              <a:off x="1563" y="1070"/>
              <a:ext cx="422" cy="0"/>
            </a:xfrm>
            <a:prstGeom prst="line">
              <a:avLst/>
            </a:prstGeom>
            <a:noFill/>
            <a:ln w="28575">
              <a:solidFill>
                <a:srgbClr val="0000FF"/>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40988" name="Line 18">
              <a:extLst>
                <a:ext uri="{FF2B5EF4-FFF2-40B4-BE49-F238E27FC236}">
                  <a16:creationId xmlns:a16="http://schemas.microsoft.com/office/drawing/2014/main" id="{E0BC8A83-7061-4688-932E-EA9F6B284777}"/>
                </a:ext>
              </a:extLst>
            </p:cNvPr>
            <p:cNvSpPr>
              <a:spLocks noChangeShapeType="1"/>
            </p:cNvSpPr>
            <p:nvPr/>
          </p:nvSpPr>
          <p:spPr bwMode="auto">
            <a:xfrm>
              <a:off x="2122" y="1070"/>
              <a:ext cx="422" cy="0"/>
            </a:xfrm>
            <a:prstGeom prst="line">
              <a:avLst/>
            </a:prstGeom>
            <a:noFill/>
            <a:ln w="28575">
              <a:solidFill>
                <a:srgbClr val="0000FF"/>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40989" name="Line 19">
              <a:extLst>
                <a:ext uri="{FF2B5EF4-FFF2-40B4-BE49-F238E27FC236}">
                  <a16:creationId xmlns:a16="http://schemas.microsoft.com/office/drawing/2014/main" id="{17547FE0-0AB5-4168-BEC5-CF8E898A76B3}"/>
                </a:ext>
              </a:extLst>
            </p:cNvPr>
            <p:cNvSpPr>
              <a:spLocks noChangeShapeType="1"/>
            </p:cNvSpPr>
            <p:nvPr/>
          </p:nvSpPr>
          <p:spPr bwMode="auto">
            <a:xfrm flipH="1">
              <a:off x="3024" y="1524"/>
              <a:ext cx="372" cy="0"/>
            </a:xfrm>
            <a:prstGeom prst="line">
              <a:avLst/>
            </a:prstGeom>
            <a:noFill/>
            <a:ln w="28575">
              <a:solidFill>
                <a:srgbClr val="0000FF"/>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40990" name="Line 20">
              <a:extLst>
                <a:ext uri="{FF2B5EF4-FFF2-40B4-BE49-F238E27FC236}">
                  <a16:creationId xmlns:a16="http://schemas.microsoft.com/office/drawing/2014/main" id="{3E88B973-1815-4F18-AD93-3CA1638B0FFE}"/>
                </a:ext>
              </a:extLst>
            </p:cNvPr>
            <p:cNvSpPr>
              <a:spLocks noChangeShapeType="1"/>
            </p:cNvSpPr>
            <p:nvPr/>
          </p:nvSpPr>
          <p:spPr bwMode="auto">
            <a:xfrm rot="-5400000">
              <a:off x="1840" y="1322"/>
              <a:ext cx="404" cy="0"/>
            </a:xfrm>
            <a:prstGeom prst="line">
              <a:avLst/>
            </a:prstGeom>
            <a:noFill/>
            <a:ln w="28575">
              <a:solidFill>
                <a:srgbClr val="0000FF"/>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40991" name="Line 21">
              <a:extLst>
                <a:ext uri="{FF2B5EF4-FFF2-40B4-BE49-F238E27FC236}">
                  <a16:creationId xmlns:a16="http://schemas.microsoft.com/office/drawing/2014/main" id="{13A4A9E8-8695-4FE7-B3C8-94F3DB989709}"/>
                </a:ext>
              </a:extLst>
            </p:cNvPr>
            <p:cNvSpPr>
              <a:spLocks noChangeShapeType="1"/>
            </p:cNvSpPr>
            <p:nvPr/>
          </p:nvSpPr>
          <p:spPr bwMode="auto">
            <a:xfrm>
              <a:off x="2037" y="1524"/>
              <a:ext cx="515"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92" name="Line 22">
              <a:extLst>
                <a:ext uri="{FF2B5EF4-FFF2-40B4-BE49-F238E27FC236}">
                  <a16:creationId xmlns:a16="http://schemas.microsoft.com/office/drawing/2014/main" id="{78191A77-382C-4586-BE1F-F9650B8E7E4E}"/>
                </a:ext>
              </a:extLst>
            </p:cNvPr>
            <p:cNvSpPr>
              <a:spLocks noChangeShapeType="1"/>
            </p:cNvSpPr>
            <p:nvPr/>
          </p:nvSpPr>
          <p:spPr bwMode="auto">
            <a:xfrm rot="-5400000">
              <a:off x="3169" y="1297"/>
              <a:ext cx="454"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93" name="Line 23">
              <a:extLst>
                <a:ext uri="{FF2B5EF4-FFF2-40B4-BE49-F238E27FC236}">
                  <a16:creationId xmlns:a16="http://schemas.microsoft.com/office/drawing/2014/main" id="{2F342F17-525B-412D-8E53-BBEFF1EF1299}"/>
                </a:ext>
              </a:extLst>
            </p:cNvPr>
            <p:cNvSpPr>
              <a:spLocks noChangeShapeType="1"/>
            </p:cNvSpPr>
            <p:nvPr/>
          </p:nvSpPr>
          <p:spPr bwMode="auto">
            <a:xfrm>
              <a:off x="3155" y="1068"/>
              <a:ext cx="611"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43384" name="Rectangle 24">
            <a:extLst>
              <a:ext uri="{FF2B5EF4-FFF2-40B4-BE49-F238E27FC236}">
                <a16:creationId xmlns:a16="http://schemas.microsoft.com/office/drawing/2014/main" id="{06C77833-D9AB-4F0C-B37A-46E143D9E861}"/>
              </a:ext>
            </a:extLst>
          </p:cNvPr>
          <p:cNvSpPr>
            <a:spLocks noChangeArrowheads="1"/>
          </p:cNvSpPr>
          <p:nvPr/>
        </p:nvSpPr>
        <p:spPr bwMode="auto">
          <a:xfrm>
            <a:off x="1979613" y="2309813"/>
            <a:ext cx="74882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
                <a:schemeClr val="hlink"/>
              </a:buClr>
              <a:buSzTx/>
              <a:buFont typeface="Wingdings" panose="05000000000000000000" pitchFamily="2" charset="2"/>
              <a:buChar char="l"/>
            </a:pPr>
            <a:r>
              <a:rPr lang="zh-CN" altLang="en-US" sz="2800">
                <a:solidFill>
                  <a:srgbClr val="FF3300"/>
                </a:solidFill>
                <a:latin typeface="黑体" panose="02010609060101010101" pitchFamily="49" charset="-122"/>
                <a:ea typeface="黑体" panose="02010609060101010101" pitchFamily="49" charset="-122"/>
              </a:rPr>
              <a:t>得时间常数</a:t>
            </a:r>
            <a:r>
              <a:rPr lang="en-US" altLang="zh-CN" sz="2800">
                <a:solidFill>
                  <a:srgbClr val="FF3300"/>
                </a:solidFill>
                <a:latin typeface="黑体" panose="02010609060101010101" pitchFamily="49" charset="-122"/>
                <a:ea typeface="黑体" panose="02010609060101010101" pitchFamily="49" charset="-122"/>
              </a:rPr>
              <a:t>T=0.1</a:t>
            </a:r>
            <a:r>
              <a:rPr lang="zh-CN" altLang="en-US" sz="2800">
                <a:solidFill>
                  <a:srgbClr val="FF3300"/>
                </a:solidFill>
                <a:latin typeface="黑体" panose="02010609060101010101" pitchFamily="49" charset="-122"/>
                <a:ea typeface="黑体" panose="02010609060101010101" pitchFamily="49" charset="-122"/>
              </a:rPr>
              <a:t>（</a:t>
            </a:r>
            <a:r>
              <a:rPr lang="en-US" altLang="zh-CN" sz="2800">
                <a:solidFill>
                  <a:srgbClr val="FF3300"/>
                </a:solidFill>
                <a:latin typeface="黑体" panose="02010609060101010101" pitchFamily="49" charset="-122"/>
                <a:ea typeface="黑体" panose="02010609060101010101" pitchFamily="49" charset="-122"/>
              </a:rPr>
              <a:t>s</a:t>
            </a:r>
            <a:r>
              <a:rPr lang="zh-CN" altLang="en-US" sz="2800">
                <a:solidFill>
                  <a:srgbClr val="FF3300"/>
                </a:solidFill>
                <a:latin typeface="黑体" panose="02010609060101010101" pitchFamily="49" charset="-122"/>
                <a:ea typeface="黑体" panose="02010609060101010101" pitchFamily="49" charset="-122"/>
              </a:rPr>
              <a:t>）</a:t>
            </a:r>
            <a:endParaRPr lang="zh-CN" altLang="en-US" sz="2800">
              <a:solidFill>
                <a:srgbClr val="0000FF"/>
              </a:solidFill>
              <a:latin typeface="黑体" panose="02010609060101010101" pitchFamily="49" charset="-122"/>
              <a:ea typeface="黑体" panose="02010609060101010101" pitchFamily="49" charset="-122"/>
            </a:endParaRPr>
          </a:p>
        </p:txBody>
      </p:sp>
      <p:graphicFrame>
        <p:nvGraphicFramePr>
          <p:cNvPr id="143386" name="Object 26">
            <a:extLst>
              <a:ext uri="{FF2B5EF4-FFF2-40B4-BE49-F238E27FC236}">
                <a16:creationId xmlns:a16="http://schemas.microsoft.com/office/drawing/2014/main" id="{6473421D-2F17-4437-A1F0-ECB68BE8D7A2}"/>
              </a:ext>
            </a:extLst>
          </p:cNvPr>
          <p:cNvGraphicFramePr>
            <a:graphicFrameLocks noChangeAspect="1"/>
          </p:cNvGraphicFramePr>
          <p:nvPr/>
        </p:nvGraphicFramePr>
        <p:xfrm>
          <a:off x="1917700" y="720725"/>
          <a:ext cx="4057650" cy="1655763"/>
        </p:xfrm>
        <a:graphic>
          <a:graphicData uri="http://schemas.openxmlformats.org/presentationml/2006/ole">
            <mc:AlternateContent xmlns:mc="http://schemas.openxmlformats.org/markup-compatibility/2006">
              <mc:Choice xmlns:v="urn:schemas-microsoft-com:vml" Requires="v">
                <p:oleObj spid="_x0000_s41288" name="公式" r:id="rId3" imgW="1866900" imgH="762000" progId="Equation.3">
                  <p:embed/>
                </p:oleObj>
              </mc:Choice>
              <mc:Fallback>
                <p:oleObj name="公式" r:id="rId3" imgW="1866900" imgH="762000" progId="Equation.3">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7700" y="720725"/>
                        <a:ext cx="4057650" cy="1655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66" name="Text Box 27">
            <a:extLst>
              <a:ext uri="{FF2B5EF4-FFF2-40B4-BE49-F238E27FC236}">
                <a16:creationId xmlns:a16="http://schemas.microsoft.com/office/drawing/2014/main" id="{EE013E1A-8AE9-4812-AE5C-2EF0A6BA6E5F}"/>
              </a:ext>
            </a:extLst>
          </p:cNvPr>
          <p:cNvSpPr txBox="1">
            <a:spLocks noChangeArrowheads="1"/>
          </p:cNvSpPr>
          <p:nvPr/>
        </p:nvSpPr>
        <p:spPr bwMode="auto">
          <a:xfrm>
            <a:off x="1922463" y="249238"/>
            <a:ext cx="40560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800" dirty="0">
                <a:ea typeface="黑体" panose="02010609060101010101" pitchFamily="49" charset="-122"/>
              </a:rPr>
              <a:t>解：系统闭环传递函数：</a:t>
            </a:r>
          </a:p>
        </p:txBody>
      </p:sp>
      <p:sp>
        <p:nvSpPr>
          <p:cNvPr id="143388" name="Text Box 28">
            <a:extLst>
              <a:ext uri="{FF2B5EF4-FFF2-40B4-BE49-F238E27FC236}">
                <a16:creationId xmlns:a16="http://schemas.microsoft.com/office/drawing/2014/main" id="{FCC2E322-9890-4403-B4ED-E2B2337A02A2}"/>
              </a:ext>
            </a:extLst>
          </p:cNvPr>
          <p:cNvSpPr txBox="1">
            <a:spLocks noChangeArrowheads="1"/>
          </p:cNvSpPr>
          <p:nvPr/>
        </p:nvSpPr>
        <p:spPr bwMode="auto">
          <a:xfrm>
            <a:off x="2027238" y="3108325"/>
            <a:ext cx="33242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
                <a:srgbClr val="FF0000"/>
              </a:buClr>
              <a:buSzTx/>
              <a:buFont typeface="Wingdings" panose="05000000000000000000" pitchFamily="2" charset="2"/>
              <a:buChar char="l"/>
            </a:pPr>
            <a:r>
              <a:rPr lang="zh-CN" altLang="en-US" sz="2800">
                <a:ea typeface="黑体" panose="02010609060101010101" pitchFamily="49" charset="-122"/>
              </a:rPr>
              <a:t>调节时间为：</a:t>
            </a:r>
          </a:p>
        </p:txBody>
      </p:sp>
      <p:graphicFrame>
        <p:nvGraphicFramePr>
          <p:cNvPr id="143389" name="Object 29">
            <a:extLst>
              <a:ext uri="{FF2B5EF4-FFF2-40B4-BE49-F238E27FC236}">
                <a16:creationId xmlns:a16="http://schemas.microsoft.com/office/drawing/2014/main" id="{BC65D0B3-27C9-427F-9736-612D46F84E2B}"/>
              </a:ext>
            </a:extLst>
          </p:cNvPr>
          <p:cNvGraphicFramePr>
            <a:graphicFrameLocks noChangeAspect="1"/>
          </p:cNvGraphicFramePr>
          <p:nvPr/>
        </p:nvGraphicFramePr>
        <p:xfrm>
          <a:off x="4724400" y="3038475"/>
          <a:ext cx="3584575" cy="638175"/>
        </p:xfrm>
        <a:graphic>
          <a:graphicData uri="http://schemas.openxmlformats.org/presentationml/2006/ole">
            <mc:AlternateContent xmlns:mc="http://schemas.openxmlformats.org/markup-compatibility/2006">
              <mc:Choice xmlns:v="urn:schemas-microsoft-com:vml" Requires="v">
                <p:oleObj spid="_x0000_s41289" name="公式" r:id="rId5" imgW="1282700" imgH="228600" progId="Equation.3">
                  <p:embed/>
                </p:oleObj>
              </mc:Choice>
              <mc:Fallback>
                <p:oleObj name="公式" r:id="rId5" imgW="1282700" imgH="228600" progId="Equation.3">
                  <p:embed/>
                  <p:pic>
                    <p:nvPicPr>
                      <p:cNvPr id="0" name="Object 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4400" y="3038475"/>
                        <a:ext cx="35845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390" name="Text Box 30">
            <a:extLst>
              <a:ext uri="{FF2B5EF4-FFF2-40B4-BE49-F238E27FC236}">
                <a16:creationId xmlns:a16="http://schemas.microsoft.com/office/drawing/2014/main" id="{F750BB25-3B76-4DCB-A1F2-D1B32672887C}"/>
              </a:ext>
            </a:extLst>
          </p:cNvPr>
          <p:cNvSpPr txBox="1">
            <a:spLocks noChangeArrowheads="1"/>
          </p:cNvSpPr>
          <p:nvPr/>
        </p:nvSpPr>
        <p:spPr bwMode="auto">
          <a:xfrm>
            <a:off x="1989138" y="3841750"/>
            <a:ext cx="47879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
                <a:schemeClr val="hlink"/>
              </a:buClr>
              <a:buSzTx/>
              <a:buFont typeface="Wingdings" panose="05000000000000000000" pitchFamily="2" charset="2"/>
              <a:buChar char="l"/>
            </a:pPr>
            <a:r>
              <a:rPr lang="zh-CN" altLang="en-US" sz="2800">
                <a:latin typeface="黑体" panose="02010609060101010101" pitchFamily="49" charset="-122"/>
                <a:ea typeface="黑体" panose="02010609060101010101" pitchFamily="49" charset="-122"/>
              </a:rPr>
              <a:t>设反馈系数为</a:t>
            </a:r>
            <a:r>
              <a:rPr lang="en-US" altLang="zh-CN" sz="2800">
                <a:latin typeface="黑体" panose="02010609060101010101" pitchFamily="49" charset="-122"/>
                <a:ea typeface="黑体" panose="02010609060101010101" pitchFamily="49" charset="-122"/>
              </a:rPr>
              <a:t>k</a:t>
            </a:r>
            <a:r>
              <a:rPr lang="en-US" altLang="zh-CN" sz="2800" baseline="-25000">
                <a:latin typeface="黑体" panose="02010609060101010101" pitchFamily="49" charset="-122"/>
                <a:ea typeface="黑体" panose="02010609060101010101" pitchFamily="49" charset="-122"/>
              </a:rPr>
              <a:t>f</a:t>
            </a:r>
          </a:p>
        </p:txBody>
      </p:sp>
      <p:graphicFrame>
        <p:nvGraphicFramePr>
          <p:cNvPr id="143391" name="Object 31">
            <a:extLst>
              <a:ext uri="{FF2B5EF4-FFF2-40B4-BE49-F238E27FC236}">
                <a16:creationId xmlns:a16="http://schemas.microsoft.com/office/drawing/2014/main" id="{5A412D1B-D8E4-4344-AF6B-DFB3B1AD81F8}"/>
              </a:ext>
            </a:extLst>
          </p:cNvPr>
          <p:cNvGraphicFramePr>
            <a:graphicFrameLocks noChangeAspect="1"/>
          </p:cNvGraphicFramePr>
          <p:nvPr>
            <p:extLst>
              <p:ext uri="{D42A27DB-BD31-4B8C-83A1-F6EECF244321}">
                <p14:modId xmlns:p14="http://schemas.microsoft.com/office/powerpoint/2010/main" val="1909669669"/>
              </p:ext>
            </p:extLst>
          </p:nvPr>
        </p:nvGraphicFramePr>
        <p:xfrm>
          <a:off x="8415180" y="3599022"/>
          <a:ext cx="1689100" cy="1979613"/>
        </p:xfrm>
        <a:graphic>
          <a:graphicData uri="http://schemas.openxmlformats.org/presentationml/2006/ole">
            <mc:AlternateContent xmlns:mc="http://schemas.openxmlformats.org/markup-compatibility/2006">
              <mc:Choice xmlns:v="urn:schemas-microsoft-com:vml" Requires="v">
                <p:oleObj spid="_x0000_s41290" name="公式" r:id="rId7" imgW="736280" imgH="863225" progId="Equation.3">
                  <p:embed/>
                </p:oleObj>
              </mc:Choice>
              <mc:Fallback>
                <p:oleObj name="公式" r:id="rId7" imgW="736280" imgH="863225" progId="Equation.3">
                  <p:embed/>
                  <p:pic>
                    <p:nvPicPr>
                      <p:cNvPr id="0" name="Object 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15180" y="3599022"/>
                        <a:ext cx="16891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392" name="Object 32">
            <a:extLst>
              <a:ext uri="{FF2B5EF4-FFF2-40B4-BE49-F238E27FC236}">
                <a16:creationId xmlns:a16="http://schemas.microsoft.com/office/drawing/2014/main" id="{4F6AC3C6-DBBD-4A8A-975B-AA99D05BE42E}"/>
              </a:ext>
            </a:extLst>
          </p:cNvPr>
          <p:cNvGraphicFramePr>
            <a:graphicFrameLocks noChangeAspect="1"/>
          </p:cNvGraphicFramePr>
          <p:nvPr>
            <p:extLst>
              <p:ext uri="{D42A27DB-BD31-4B8C-83A1-F6EECF244321}">
                <p14:modId xmlns:p14="http://schemas.microsoft.com/office/powerpoint/2010/main" val="4047858155"/>
              </p:ext>
            </p:extLst>
          </p:nvPr>
        </p:nvGraphicFramePr>
        <p:xfrm>
          <a:off x="5451764" y="5585455"/>
          <a:ext cx="1928812" cy="1089025"/>
        </p:xfrm>
        <a:graphic>
          <a:graphicData uri="http://schemas.openxmlformats.org/presentationml/2006/ole">
            <mc:AlternateContent xmlns:mc="http://schemas.openxmlformats.org/markup-compatibility/2006">
              <mc:Choice xmlns:v="urn:schemas-microsoft-com:vml" Requires="v">
                <p:oleObj spid="_x0000_s41291" name="公式" r:id="rId9" imgW="787058" imgH="444307" progId="Equation.3">
                  <p:embed/>
                </p:oleObj>
              </mc:Choice>
              <mc:Fallback>
                <p:oleObj name="公式" r:id="rId9" imgW="787058" imgH="444307" progId="Equation.3">
                  <p:embed/>
                  <p:pic>
                    <p:nvPicPr>
                      <p:cNvPr id="0" name="Object 3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51764" y="5585455"/>
                        <a:ext cx="1928812"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393" name="Object 33">
            <a:extLst>
              <a:ext uri="{FF2B5EF4-FFF2-40B4-BE49-F238E27FC236}">
                <a16:creationId xmlns:a16="http://schemas.microsoft.com/office/drawing/2014/main" id="{B7EE6B15-B8AB-4C5B-8F79-364F842D512F}"/>
              </a:ext>
            </a:extLst>
          </p:cNvPr>
          <p:cNvGraphicFramePr>
            <a:graphicFrameLocks noChangeAspect="1"/>
          </p:cNvGraphicFramePr>
          <p:nvPr>
            <p:extLst>
              <p:ext uri="{D42A27DB-BD31-4B8C-83A1-F6EECF244321}">
                <p14:modId xmlns:p14="http://schemas.microsoft.com/office/powerpoint/2010/main" val="3163509375"/>
              </p:ext>
            </p:extLst>
          </p:nvPr>
        </p:nvGraphicFramePr>
        <p:xfrm>
          <a:off x="7745098" y="5773565"/>
          <a:ext cx="2085975" cy="706437"/>
        </p:xfrm>
        <a:graphic>
          <a:graphicData uri="http://schemas.openxmlformats.org/presentationml/2006/ole">
            <mc:AlternateContent xmlns:mc="http://schemas.openxmlformats.org/markup-compatibility/2006">
              <mc:Choice xmlns:v="urn:schemas-microsoft-com:vml" Requires="v">
                <p:oleObj spid="_x0000_s41292" name="公式" r:id="rId11" imgW="710891" imgH="241195" progId="Equation.3">
                  <p:embed/>
                </p:oleObj>
              </mc:Choice>
              <mc:Fallback>
                <p:oleObj name="公式" r:id="rId11" imgW="710891" imgH="241195" progId="Equation.3">
                  <p:embed/>
                  <p:pic>
                    <p:nvPicPr>
                      <p:cNvPr id="0" name="Object 3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745098" y="5773565"/>
                        <a:ext cx="2085975"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394" name="Object 34">
            <a:extLst>
              <a:ext uri="{FF2B5EF4-FFF2-40B4-BE49-F238E27FC236}">
                <a16:creationId xmlns:a16="http://schemas.microsoft.com/office/drawing/2014/main" id="{7EBAF8F2-12C9-4202-B10F-575A078817FF}"/>
              </a:ext>
            </a:extLst>
          </p:cNvPr>
          <p:cNvGraphicFramePr>
            <a:graphicFrameLocks noChangeAspect="1"/>
          </p:cNvGraphicFramePr>
          <p:nvPr>
            <p:extLst>
              <p:ext uri="{D42A27DB-BD31-4B8C-83A1-F6EECF244321}">
                <p14:modId xmlns:p14="http://schemas.microsoft.com/office/powerpoint/2010/main" val="3125475541"/>
              </p:ext>
            </p:extLst>
          </p:nvPr>
        </p:nvGraphicFramePr>
        <p:xfrm>
          <a:off x="5299868" y="4410711"/>
          <a:ext cx="1249363" cy="517525"/>
        </p:xfrm>
        <a:graphic>
          <a:graphicData uri="http://schemas.openxmlformats.org/presentationml/2006/ole">
            <mc:AlternateContent xmlns:mc="http://schemas.openxmlformats.org/markup-compatibility/2006">
              <mc:Choice xmlns:v="urn:schemas-microsoft-com:vml" Requires="v">
                <p:oleObj spid="_x0000_s41293" name="公式" r:id="rId13" imgW="520474" imgH="215806" progId="Equation.3">
                  <p:embed/>
                </p:oleObj>
              </mc:Choice>
              <mc:Fallback>
                <p:oleObj name="公式" r:id="rId13" imgW="520474" imgH="215806" progId="Equation.3">
                  <p:embed/>
                  <p:pic>
                    <p:nvPicPr>
                      <p:cNvPr id="0" name="Object 3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99868" y="4410711"/>
                        <a:ext cx="1249363"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395" name="Object 35">
            <a:extLst>
              <a:ext uri="{FF2B5EF4-FFF2-40B4-BE49-F238E27FC236}">
                <a16:creationId xmlns:a16="http://schemas.microsoft.com/office/drawing/2014/main" id="{A2AA0BB4-987B-4241-8545-34B0F7E9BE7B}"/>
              </a:ext>
            </a:extLst>
          </p:cNvPr>
          <p:cNvGraphicFramePr>
            <a:graphicFrameLocks noChangeAspect="1"/>
          </p:cNvGraphicFramePr>
          <p:nvPr>
            <p:extLst>
              <p:ext uri="{D42A27DB-BD31-4B8C-83A1-F6EECF244321}">
                <p14:modId xmlns:p14="http://schemas.microsoft.com/office/powerpoint/2010/main" val="3103205334"/>
              </p:ext>
            </p:extLst>
          </p:nvPr>
        </p:nvGraphicFramePr>
        <p:xfrm>
          <a:off x="6658293" y="3765071"/>
          <a:ext cx="1647825" cy="1731963"/>
        </p:xfrm>
        <a:graphic>
          <a:graphicData uri="http://schemas.openxmlformats.org/presentationml/2006/ole">
            <mc:AlternateContent xmlns:mc="http://schemas.openxmlformats.org/markup-compatibility/2006">
              <mc:Choice xmlns:v="urn:schemas-microsoft-com:vml" Requires="v">
                <p:oleObj spid="_x0000_s41294" name="公式" r:id="rId15" imgW="723586" imgH="761669" progId="Equation.3">
                  <p:embed/>
                </p:oleObj>
              </mc:Choice>
              <mc:Fallback>
                <p:oleObj name="公式" r:id="rId15" imgW="723586" imgH="761669" progId="Equation.3">
                  <p:embed/>
                  <p:pic>
                    <p:nvPicPr>
                      <p:cNvPr id="0" name="Object 3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658293" y="3765071"/>
                        <a:ext cx="1647825" cy="173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75" name="Text Box 4">
            <a:extLst>
              <a:ext uri="{FF2B5EF4-FFF2-40B4-BE49-F238E27FC236}">
                <a16:creationId xmlns:a16="http://schemas.microsoft.com/office/drawing/2014/main" id="{0A380552-E186-4B61-BB60-92906F3335BF}"/>
              </a:ext>
            </a:extLst>
          </p:cNvPr>
          <p:cNvSpPr txBox="1">
            <a:spLocks noChangeArrowheads="1"/>
          </p:cNvSpPr>
          <p:nvPr/>
        </p:nvSpPr>
        <p:spPr bwMode="auto">
          <a:xfrm>
            <a:off x="0" y="0"/>
            <a:ext cx="906463" cy="685800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144000" rIns="144000">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0" lang="en-US" altLang="zh-CN">
                <a:solidFill>
                  <a:schemeClr val="bg1"/>
                </a:solidFill>
                <a:latin typeface="黑体" panose="02010609060101010101" pitchFamily="49" charset="-122"/>
                <a:ea typeface="黑体" panose="02010609060101010101" pitchFamily="49" charset="-122"/>
              </a:rPr>
              <a:t>  </a:t>
            </a:r>
            <a:r>
              <a:rPr kumimoji="0" lang="zh-CN" altLang="en-US" sz="4000">
                <a:latin typeface="黑体" panose="02010609060101010101" pitchFamily="49" charset="-122"/>
                <a:ea typeface="黑体" panose="02010609060101010101" pitchFamily="49" charset="-122"/>
              </a:rPr>
              <a:t>自动控制原理</a:t>
            </a:r>
            <a:r>
              <a:rPr kumimoji="0" lang="zh-CN" altLang="en-US">
                <a:solidFill>
                  <a:schemeClr val="bg1"/>
                </a:solidFill>
                <a:latin typeface="黑体" panose="02010609060101010101" pitchFamily="49" charset="-122"/>
                <a:ea typeface="黑体" panose="02010609060101010101" pitchFamily="49" charset="-122"/>
              </a:rPr>
              <a:t>  </a:t>
            </a:r>
            <a:r>
              <a:rPr kumimoji="0" lang="zh-CN" altLang="en-US" sz="3200">
                <a:solidFill>
                  <a:schemeClr val="bg1"/>
                </a:solidFill>
                <a:latin typeface="Arial" panose="020B0604020202020204" pitchFamily="34" charset="0"/>
              </a:rPr>
              <a:t>江西理工大学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143386"/>
                                        </p:tgtEl>
                                        <p:attrNameLst>
                                          <p:attrName>style.visibility</p:attrName>
                                        </p:attrNameLst>
                                      </p:cBhvr>
                                      <p:to>
                                        <p:strVal val="visible"/>
                                      </p:to>
                                    </p:set>
                                    <p:anim calcmode="lin" valueType="num">
                                      <p:cBhvr>
                                        <p:cTn id="7" dur="500" fill="hold"/>
                                        <p:tgtEl>
                                          <p:spTgt spid="143386"/>
                                        </p:tgtEl>
                                        <p:attrNameLst>
                                          <p:attrName>ppt_w</p:attrName>
                                        </p:attrNameLst>
                                      </p:cBhvr>
                                      <p:tavLst>
                                        <p:tav tm="0">
                                          <p:val>
                                            <p:fltVal val="0"/>
                                          </p:val>
                                        </p:tav>
                                        <p:tav tm="100000">
                                          <p:val>
                                            <p:strVal val="#ppt_w"/>
                                          </p:val>
                                        </p:tav>
                                      </p:tavLst>
                                    </p:anim>
                                    <p:anim calcmode="lin" valueType="num">
                                      <p:cBhvr>
                                        <p:cTn id="8" dur="500" fill="hold"/>
                                        <p:tgtEl>
                                          <p:spTgt spid="143386"/>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4338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3388"/>
                                        </p:tgtEl>
                                        <p:attrNameLst>
                                          <p:attrName>style.visibility</p:attrName>
                                        </p:attrNameLst>
                                      </p:cBhvr>
                                      <p:to>
                                        <p:strVal val="visible"/>
                                      </p:to>
                                    </p:set>
                                    <p:animEffect transition="in" filter="wipe(left)">
                                      <p:cBhvr>
                                        <p:cTn id="17" dur="500"/>
                                        <p:tgtEl>
                                          <p:spTgt spid="14338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43389"/>
                                        </p:tgtEl>
                                        <p:attrNameLst>
                                          <p:attrName>style.visibility</p:attrName>
                                        </p:attrNameLst>
                                      </p:cBhvr>
                                      <p:to>
                                        <p:strVal val="visible"/>
                                      </p:to>
                                    </p:set>
                                    <p:animEffect transition="in" filter="dissolve">
                                      <p:cBhvr>
                                        <p:cTn id="22" dur="500"/>
                                        <p:tgtEl>
                                          <p:spTgt spid="14338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339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4339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43395"/>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43391"/>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43392"/>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1433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8" grpId="0"/>
      <p:bldP spid="14339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6" name="Rectangle 4">
            <a:extLst>
              <a:ext uri="{FF2B5EF4-FFF2-40B4-BE49-F238E27FC236}">
                <a16:creationId xmlns:a16="http://schemas.microsoft.com/office/drawing/2014/main" id="{3BD338C7-3485-4D88-83EA-224BBAEF665B}"/>
              </a:ext>
            </a:extLst>
          </p:cNvPr>
          <p:cNvSpPr>
            <a:spLocks noChangeArrowheads="1"/>
          </p:cNvSpPr>
          <p:nvPr/>
        </p:nvSpPr>
        <p:spPr bwMode="auto">
          <a:xfrm>
            <a:off x="1420416" y="311785"/>
            <a:ext cx="3041650" cy="579438"/>
          </a:xfrm>
          <a:prstGeom prst="rect">
            <a:avLst/>
          </a:prstGeom>
          <a:noFill/>
          <a:ln>
            <a:noFill/>
          </a:ln>
          <a:effectLst/>
        </p:spPr>
        <p:txBody>
          <a:bodyPr wrap="none">
            <a:spAutoFit/>
          </a:bodyPr>
          <a:lstStyle/>
          <a:p>
            <a:pPr eaLnBrk="1" hangingPunct="1">
              <a:defRPr/>
            </a:pPr>
            <a:r>
              <a:rPr kumimoji="0" lang="en-US" altLang="zh-CN" sz="3200" b="1" dirty="0">
                <a:solidFill>
                  <a:srgbClr val="FF0000"/>
                </a:solidFill>
                <a:effectLst>
                  <a:outerShdw blurRad="38100" dist="38100" dir="2700000" algn="tl">
                    <a:srgbClr val="C0C0C0"/>
                  </a:outerShdw>
                </a:effectLst>
                <a:latin typeface="黑体" pitchFamily="49" charset="-122"/>
                <a:ea typeface="黑体" pitchFamily="49" charset="-122"/>
              </a:rPr>
              <a:t>3.</a:t>
            </a:r>
            <a:r>
              <a:rPr kumimoji="0" lang="zh-CN" altLang="en-US" sz="3200" b="1" dirty="0">
                <a:solidFill>
                  <a:srgbClr val="FF0000"/>
                </a:solidFill>
                <a:effectLst>
                  <a:outerShdw blurRad="38100" dist="38100" dir="2700000" algn="tl">
                    <a:srgbClr val="C0C0C0"/>
                  </a:outerShdw>
                </a:effectLst>
                <a:latin typeface="黑体" pitchFamily="49" charset="-122"/>
                <a:ea typeface="黑体" pitchFamily="49" charset="-122"/>
              </a:rPr>
              <a:t>单位斜坡响应</a:t>
            </a:r>
          </a:p>
        </p:txBody>
      </p:sp>
      <p:sp>
        <p:nvSpPr>
          <p:cNvPr id="41987" name="Rectangle 5">
            <a:extLst>
              <a:ext uri="{FF2B5EF4-FFF2-40B4-BE49-F238E27FC236}">
                <a16:creationId xmlns:a16="http://schemas.microsoft.com/office/drawing/2014/main" id="{86DB5094-1D21-49B7-A5DE-F07371A21389}"/>
              </a:ext>
            </a:extLst>
          </p:cNvPr>
          <p:cNvSpPr>
            <a:spLocks noChangeArrowheads="1"/>
          </p:cNvSpPr>
          <p:nvPr/>
        </p:nvSpPr>
        <p:spPr bwMode="auto">
          <a:xfrm>
            <a:off x="4976019" y="400367"/>
            <a:ext cx="200888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800" dirty="0"/>
              <a:t>[ </a:t>
            </a:r>
            <a:r>
              <a:rPr kumimoji="0" lang="en-US" altLang="zh-CN" sz="2800" i="1" dirty="0"/>
              <a:t>r</a:t>
            </a:r>
            <a:r>
              <a:rPr kumimoji="0" lang="en-US" altLang="zh-CN" sz="2800" dirty="0"/>
              <a:t>(</a:t>
            </a:r>
            <a:r>
              <a:rPr kumimoji="0" lang="en-US" altLang="zh-CN" sz="2800" i="1" dirty="0"/>
              <a:t>t</a:t>
            </a:r>
            <a:r>
              <a:rPr kumimoji="0" lang="en-US" altLang="zh-CN" sz="2800" dirty="0"/>
              <a:t>) = </a:t>
            </a:r>
            <a:r>
              <a:rPr kumimoji="0" lang="en-US" altLang="zh-CN" sz="2800" i="1" dirty="0"/>
              <a:t>t </a:t>
            </a:r>
            <a:r>
              <a:rPr kumimoji="0" lang="en-US" altLang="zh-CN" sz="2800" dirty="0"/>
              <a:t>]</a:t>
            </a:r>
            <a:endParaRPr kumimoji="0" lang="zh-CN" altLang="en-US" sz="2800" dirty="0"/>
          </a:p>
        </p:txBody>
      </p:sp>
      <p:graphicFrame>
        <p:nvGraphicFramePr>
          <p:cNvPr id="146438" name="Object 6">
            <a:extLst>
              <a:ext uri="{FF2B5EF4-FFF2-40B4-BE49-F238E27FC236}">
                <a16:creationId xmlns:a16="http://schemas.microsoft.com/office/drawing/2014/main" id="{9B1F87AE-5BB7-49A9-B748-CC86E360E2AA}"/>
              </a:ext>
            </a:extLst>
          </p:cNvPr>
          <p:cNvGraphicFramePr>
            <a:graphicFrameLocks noChangeAspect="1"/>
          </p:cNvGraphicFramePr>
          <p:nvPr/>
        </p:nvGraphicFramePr>
        <p:xfrm>
          <a:off x="1971675" y="1285875"/>
          <a:ext cx="1471613" cy="646113"/>
        </p:xfrm>
        <a:graphic>
          <a:graphicData uri="http://schemas.openxmlformats.org/presentationml/2006/ole">
            <mc:AlternateContent xmlns:mc="http://schemas.openxmlformats.org/markup-compatibility/2006">
              <mc:Choice xmlns:v="urn:schemas-microsoft-com:vml" Requires="v">
                <p:oleObj spid="_x0000_s42222" name="公式" r:id="rId3" imgW="520700" imgH="228600" progId="Equation.3">
                  <p:embed/>
                </p:oleObj>
              </mc:Choice>
              <mc:Fallback>
                <p:oleObj name="公式" r:id="rId3" imgW="520700" imgH="2286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1675" y="1285875"/>
                        <a:ext cx="1471613" cy="646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6439" name="Object 7">
            <a:extLst>
              <a:ext uri="{FF2B5EF4-FFF2-40B4-BE49-F238E27FC236}">
                <a16:creationId xmlns:a16="http://schemas.microsoft.com/office/drawing/2014/main" id="{1829D23E-1DA8-4BF5-A856-5EA88C1240CC}"/>
              </a:ext>
            </a:extLst>
          </p:cNvPr>
          <p:cNvGraphicFramePr>
            <a:graphicFrameLocks noChangeAspect="1"/>
          </p:cNvGraphicFramePr>
          <p:nvPr/>
        </p:nvGraphicFramePr>
        <p:xfrm>
          <a:off x="5330825" y="1044575"/>
          <a:ext cx="3095625" cy="1306513"/>
        </p:xfrm>
        <a:graphic>
          <a:graphicData uri="http://schemas.openxmlformats.org/presentationml/2006/ole">
            <mc:AlternateContent xmlns:mc="http://schemas.openxmlformats.org/markup-compatibility/2006">
              <mc:Choice xmlns:v="urn:schemas-microsoft-com:vml" Requires="v">
                <p:oleObj spid="_x0000_s42223" name="公式" r:id="rId5" imgW="1143000" imgH="482600" progId="Equation.3">
                  <p:embed/>
                </p:oleObj>
              </mc:Choice>
              <mc:Fallback>
                <p:oleObj name="公式" r:id="rId5" imgW="1143000" imgH="4826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0825" y="1044575"/>
                        <a:ext cx="3095625" cy="1306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6440" name="Object 8">
            <a:extLst>
              <a:ext uri="{FF2B5EF4-FFF2-40B4-BE49-F238E27FC236}">
                <a16:creationId xmlns:a16="http://schemas.microsoft.com/office/drawing/2014/main" id="{127533BC-D476-40CD-A333-A426884C9220}"/>
              </a:ext>
            </a:extLst>
          </p:cNvPr>
          <p:cNvGraphicFramePr>
            <a:graphicFrameLocks noChangeAspect="1"/>
          </p:cNvGraphicFramePr>
          <p:nvPr/>
        </p:nvGraphicFramePr>
        <p:xfrm>
          <a:off x="3484563" y="1035050"/>
          <a:ext cx="1774825" cy="1100138"/>
        </p:xfrm>
        <a:graphic>
          <a:graphicData uri="http://schemas.openxmlformats.org/presentationml/2006/ole">
            <mc:AlternateContent xmlns:mc="http://schemas.openxmlformats.org/markup-compatibility/2006">
              <mc:Choice xmlns:v="urn:schemas-microsoft-com:vml" Requires="v">
                <p:oleObj spid="_x0000_s42224" name="公式" r:id="rId7" imgW="634725" imgH="393529" progId="Equation.3">
                  <p:embed/>
                </p:oleObj>
              </mc:Choice>
              <mc:Fallback>
                <p:oleObj name="公式" r:id="rId7" imgW="634725" imgH="393529"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84563" y="1035050"/>
                        <a:ext cx="1774825" cy="1100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6441" name="Object 9">
            <a:extLst>
              <a:ext uri="{FF2B5EF4-FFF2-40B4-BE49-F238E27FC236}">
                <a16:creationId xmlns:a16="http://schemas.microsoft.com/office/drawing/2014/main" id="{FC4A6582-51C0-43D1-B737-6F4800F242CE}"/>
              </a:ext>
            </a:extLst>
          </p:cNvPr>
          <p:cNvGraphicFramePr>
            <a:graphicFrameLocks noChangeAspect="1"/>
          </p:cNvGraphicFramePr>
          <p:nvPr/>
        </p:nvGraphicFramePr>
        <p:xfrm>
          <a:off x="2006600" y="2260600"/>
          <a:ext cx="5938838" cy="808038"/>
        </p:xfrm>
        <a:graphic>
          <a:graphicData uri="http://schemas.openxmlformats.org/presentationml/2006/ole">
            <mc:AlternateContent xmlns:mc="http://schemas.openxmlformats.org/markup-compatibility/2006">
              <mc:Choice xmlns:v="urn:schemas-microsoft-com:vml" Requires="v">
                <p:oleObj spid="_x0000_s42225" name="公式" r:id="rId9" imgW="1778000" imgH="241300" progId="Equation.3">
                  <p:embed/>
                </p:oleObj>
              </mc:Choice>
              <mc:Fallback>
                <p:oleObj name="公式" r:id="rId9" imgW="1778000" imgH="2413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06600" y="2260600"/>
                        <a:ext cx="5938838" cy="808038"/>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46442" name="Group 10">
            <a:extLst>
              <a:ext uri="{FF2B5EF4-FFF2-40B4-BE49-F238E27FC236}">
                <a16:creationId xmlns:a16="http://schemas.microsoft.com/office/drawing/2014/main" id="{4834DC6F-B468-430F-A138-65CA3B737024}"/>
              </a:ext>
            </a:extLst>
          </p:cNvPr>
          <p:cNvGrpSpPr>
            <a:grpSpLocks/>
          </p:cNvGrpSpPr>
          <p:nvPr/>
        </p:nvGrpSpPr>
        <p:grpSpPr bwMode="auto">
          <a:xfrm>
            <a:off x="7258050" y="3194050"/>
            <a:ext cx="4410075" cy="3305175"/>
            <a:chOff x="664" y="1755"/>
            <a:chExt cx="2778" cy="2082"/>
          </a:xfrm>
        </p:grpSpPr>
        <p:sp>
          <p:nvSpPr>
            <p:cNvPr id="42007" name="Line 11">
              <a:extLst>
                <a:ext uri="{FF2B5EF4-FFF2-40B4-BE49-F238E27FC236}">
                  <a16:creationId xmlns:a16="http://schemas.microsoft.com/office/drawing/2014/main" id="{C036842E-CCF7-4D9D-8203-C6A4D4279772}"/>
                </a:ext>
              </a:extLst>
            </p:cNvPr>
            <p:cNvSpPr>
              <a:spLocks noChangeShapeType="1"/>
            </p:cNvSpPr>
            <p:nvPr/>
          </p:nvSpPr>
          <p:spPr bwMode="auto">
            <a:xfrm flipV="1">
              <a:off x="763" y="1854"/>
              <a:ext cx="0" cy="1704"/>
            </a:xfrm>
            <a:prstGeom prst="line">
              <a:avLst/>
            </a:prstGeom>
            <a:noFill/>
            <a:ln w="5715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08" name="Line 12">
              <a:extLst>
                <a:ext uri="{FF2B5EF4-FFF2-40B4-BE49-F238E27FC236}">
                  <a16:creationId xmlns:a16="http://schemas.microsoft.com/office/drawing/2014/main" id="{FA807A93-3C7C-49B9-A804-DAC20DB10CFE}"/>
                </a:ext>
              </a:extLst>
            </p:cNvPr>
            <p:cNvSpPr>
              <a:spLocks noChangeShapeType="1"/>
            </p:cNvSpPr>
            <p:nvPr/>
          </p:nvSpPr>
          <p:spPr bwMode="auto">
            <a:xfrm>
              <a:off x="754" y="3576"/>
              <a:ext cx="2480" cy="0"/>
            </a:xfrm>
            <a:prstGeom prst="line">
              <a:avLst/>
            </a:prstGeom>
            <a:noFill/>
            <a:ln w="5715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09" name="Rectangle 13">
              <a:extLst>
                <a:ext uri="{FF2B5EF4-FFF2-40B4-BE49-F238E27FC236}">
                  <a16:creationId xmlns:a16="http://schemas.microsoft.com/office/drawing/2014/main" id="{4071B9D2-C03A-4D6E-AB54-C6DF0B279A68}"/>
                </a:ext>
              </a:extLst>
            </p:cNvPr>
            <p:cNvSpPr>
              <a:spLocks noChangeArrowheads="1"/>
            </p:cNvSpPr>
            <p:nvPr/>
          </p:nvSpPr>
          <p:spPr bwMode="auto">
            <a:xfrm>
              <a:off x="3273" y="3429"/>
              <a:ext cx="1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kumimoji="0" lang="en-US" altLang="zh-CN" sz="2400" i="1">
                  <a:latin typeface="Times New Roman" panose="02020603050405020304" pitchFamily="18" charset="0"/>
                </a:rPr>
                <a:t>t</a:t>
              </a:r>
            </a:p>
          </p:txBody>
        </p:sp>
        <p:sp>
          <p:nvSpPr>
            <p:cNvPr id="42010" name="Rectangle 14">
              <a:extLst>
                <a:ext uri="{FF2B5EF4-FFF2-40B4-BE49-F238E27FC236}">
                  <a16:creationId xmlns:a16="http://schemas.microsoft.com/office/drawing/2014/main" id="{D7D061D9-6A67-403C-9F0C-7C00A3384404}"/>
                </a:ext>
              </a:extLst>
            </p:cNvPr>
            <p:cNvSpPr>
              <a:spLocks noChangeArrowheads="1"/>
            </p:cNvSpPr>
            <p:nvPr/>
          </p:nvSpPr>
          <p:spPr bwMode="auto">
            <a:xfrm>
              <a:off x="833" y="1755"/>
              <a:ext cx="3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i="1">
                  <a:latin typeface="Times New Roman" panose="02020603050405020304" pitchFamily="18" charset="0"/>
                </a:rPr>
                <a:t>c</a:t>
              </a:r>
              <a:r>
                <a:rPr lang="en-US" altLang="zh-CN" sz="2400">
                  <a:latin typeface="Times New Roman" panose="02020603050405020304" pitchFamily="18" charset="0"/>
                </a:rPr>
                <a:t>(</a:t>
              </a:r>
              <a:r>
                <a:rPr lang="en-US" altLang="zh-CN" sz="2400" i="1">
                  <a:latin typeface="Times New Roman" panose="02020603050405020304" pitchFamily="18" charset="0"/>
                </a:rPr>
                <a:t>t</a:t>
              </a:r>
              <a:r>
                <a:rPr lang="en-US" altLang="zh-CN" sz="2400">
                  <a:latin typeface="Times New Roman" panose="02020603050405020304" pitchFamily="18" charset="0"/>
                </a:rPr>
                <a:t>)</a:t>
              </a:r>
            </a:p>
          </p:txBody>
        </p:sp>
        <p:sp>
          <p:nvSpPr>
            <p:cNvPr id="42011" name="Rectangle 15">
              <a:extLst>
                <a:ext uri="{FF2B5EF4-FFF2-40B4-BE49-F238E27FC236}">
                  <a16:creationId xmlns:a16="http://schemas.microsoft.com/office/drawing/2014/main" id="{CF1556B9-709C-49B3-A922-924567AA97ED}"/>
                </a:ext>
              </a:extLst>
            </p:cNvPr>
            <p:cNvSpPr>
              <a:spLocks noChangeArrowheads="1"/>
            </p:cNvSpPr>
            <p:nvPr/>
          </p:nvSpPr>
          <p:spPr bwMode="auto">
            <a:xfrm>
              <a:off x="664" y="3549"/>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kumimoji="0" lang="en-US" altLang="zh-CN" sz="2400">
                  <a:latin typeface="Times New Roman" panose="02020603050405020304" pitchFamily="18" charset="0"/>
                </a:rPr>
                <a:t>0</a:t>
              </a:r>
            </a:p>
          </p:txBody>
        </p:sp>
      </p:grpSp>
      <p:sp>
        <p:nvSpPr>
          <p:cNvPr id="146448" name="Line 16">
            <a:extLst>
              <a:ext uri="{FF2B5EF4-FFF2-40B4-BE49-F238E27FC236}">
                <a16:creationId xmlns:a16="http://schemas.microsoft.com/office/drawing/2014/main" id="{A12B20B6-ED52-48E5-B931-9814DF9D7115}"/>
              </a:ext>
            </a:extLst>
          </p:cNvPr>
          <p:cNvSpPr>
            <a:spLocks noChangeShapeType="1"/>
          </p:cNvSpPr>
          <p:nvPr/>
        </p:nvSpPr>
        <p:spPr bwMode="auto">
          <a:xfrm flipV="1">
            <a:off x="8694738" y="3521075"/>
            <a:ext cx="2587625" cy="2587625"/>
          </a:xfrm>
          <a:prstGeom prst="line">
            <a:avLst/>
          </a:prstGeom>
          <a:noFill/>
          <a:ln w="762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6449" name="Line 17">
            <a:extLst>
              <a:ext uri="{FF2B5EF4-FFF2-40B4-BE49-F238E27FC236}">
                <a16:creationId xmlns:a16="http://schemas.microsoft.com/office/drawing/2014/main" id="{A6AF597D-1813-4DD1-814E-24E85B09FE96}"/>
              </a:ext>
            </a:extLst>
          </p:cNvPr>
          <p:cNvSpPr>
            <a:spLocks noChangeShapeType="1"/>
          </p:cNvSpPr>
          <p:nvPr/>
        </p:nvSpPr>
        <p:spPr bwMode="auto">
          <a:xfrm flipV="1">
            <a:off x="7416800" y="3262312"/>
            <a:ext cx="2774950" cy="2774950"/>
          </a:xfrm>
          <a:prstGeom prst="line">
            <a:avLst/>
          </a:prstGeom>
          <a:noFill/>
          <a:ln w="57150" cap="sq">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6450" name="Freeform 18">
            <a:extLst>
              <a:ext uri="{FF2B5EF4-FFF2-40B4-BE49-F238E27FC236}">
                <a16:creationId xmlns:a16="http://schemas.microsoft.com/office/drawing/2014/main" id="{199C70D0-1FD2-4C4D-8CF6-5FCB10F89749}"/>
              </a:ext>
            </a:extLst>
          </p:cNvPr>
          <p:cNvSpPr>
            <a:spLocks/>
          </p:cNvSpPr>
          <p:nvPr/>
        </p:nvSpPr>
        <p:spPr bwMode="auto">
          <a:xfrm>
            <a:off x="7416800" y="3663950"/>
            <a:ext cx="3657600" cy="2395537"/>
          </a:xfrm>
          <a:custGeom>
            <a:avLst/>
            <a:gdLst>
              <a:gd name="T0" fmla="*/ 0 w 2228"/>
              <a:gd name="T1" fmla="*/ 2147483646 h 1543"/>
              <a:gd name="T2" fmla="*/ 2147483646 w 2228"/>
              <a:gd name="T3" fmla="*/ 2147483646 h 1543"/>
              <a:gd name="T4" fmla="*/ 2147483646 w 2228"/>
              <a:gd name="T5" fmla="*/ 2147483646 h 1543"/>
              <a:gd name="T6" fmla="*/ 2147483646 w 2228"/>
              <a:gd name="T7" fmla="*/ 0 h 154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28" h="1543">
                <a:moveTo>
                  <a:pt x="0" y="1543"/>
                </a:moveTo>
                <a:cubicBezTo>
                  <a:pt x="210" y="1533"/>
                  <a:pt x="420" y="1523"/>
                  <a:pt x="608" y="1456"/>
                </a:cubicBezTo>
                <a:cubicBezTo>
                  <a:pt x="796" y="1389"/>
                  <a:pt x="860" y="1384"/>
                  <a:pt x="1130" y="1141"/>
                </a:cubicBezTo>
                <a:cubicBezTo>
                  <a:pt x="1400" y="898"/>
                  <a:pt x="2045" y="190"/>
                  <a:pt x="2228" y="0"/>
                </a:cubicBezTo>
              </a:path>
            </a:pathLst>
          </a:custGeom>
          <a:noFill/>
          <a:ln w="76200" cap="sq" cmpd="sng">
            <a:solidFill>
              <a:srgbClr val="9933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6451" name="Rectangle 19">
            <a:extLst>
              <a:ext uri="{FF2B5EF4-FFF2-40B4-BE49-F238E27FC236}">
                <a16:creationId xmlns:a16="http://schemas.microsoft.com/office/drawing/2014/main" id="{77EA36E0-EBBA-4F50-8670-A0E62FC868DA}"/>
              </a:ext>
            </a:extLst>
          </p:cNvPr>
          <p:cNvSpPr>
            <a:spLocks noChangeArrowheads="1"/>
          </p:cNvSpPr>
          <p:nvPr/>
        </p:nvSpPr>
        <p:spPr bwMode="auto">
          <a:xfrm rot="19135513">
            <a:off x="8139113" y="4286250"/>
            <a:ext cx="923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i="1">
                <a:latin typeface="Times New Roman" panose="02020603050405020304" pitchFamily="18" charset="0"/>
              </a:rPr>
              <a:t>r</a:t>
            </a:r>
            <a:r>
              <a:rPr lang="en-US" altLang="zh-CN" sz="2400">
                <a:latin typeface="Times New Roman" panose="02020603050405020304" pitchFamily="18" charset="0"/>
              </a:rPr>
              <a:t>(</a:t>
            </a:r>
            <a:r>
              <a:rPr lang="en-US" altLang="zh-CN" sz="2400" i="1">
                <a:latin typeface="Times New Roman" panose="02020603050405020304" pitchFamily="18" charset="0"/>
              </a:rPr>
              <a:t>t</a:t>
            </a:r>
            <a:r>
              <a:rPr lang="en-US" altLang="zh-CN" sz="2400">
                <a:latin typeface="Times New Roman" panose="02020603050405020304" pitchFamily="18" charset="0"/>
              </a:rPr>
              <a:t>)= </a:t>
            </a:r>
            <a:r>
              <a:rPr lang="en-US" altLang="zh-CN" sz="2400" i="1">
                <a:latin typeface="Times New Roman" panose="02020603050405020304" pitchFamily="18" charset="0"/>
              </a:rPr>
              <a:t>t</a:t>
            </a:r>
          </a:p>
        </p:txBody>
      </p:sp>
      <p:sp>
        <p:nvSpPr>
          <p:cNvPr id="146453" name="Text Box 21">
            <a:extLst>
              <a:ext uri="{FF2B5EF4-FFF2-40B4-BE49-F238E27FC236}">
                <a16:creationId xmlns:a16="http://schemas.microsoft.com/office/drawing/2014/main" id="{ECF15C08-8848-440E-B4F6-BFEE8974D707}"/>
              </a:ext>
            </a:extLst>
          </p:cNvPr>
          <p:cNvSpPr txBox="1">
            <a:spLocks noChangeArrowheads="1"/>
          </p:cNvSpPr>
          <p:nvPr/>
        </p:nvSpPr>
        <p:spPr bwMode="auto">
          <a:xfrm>
            <a:off x="1019187" y="4498461"/>
            <a:ext cx="6297590" cy="984500"/>
          </a:xfrm>
          <a:prstGeom prst="rect">
            <a:avLst/>
          </a:prstGeom>
          <a:noFill/>
          <a:ln>
            <a:noFill/>
          </a:ln>
          <a:effectLst/>
        </p:spPr>
        <p:txBody>
          <a:bodyPr wrap="square">
            <a:spAutoFit/>
          </a:bodyPr>
          <a:lstStyle/>
          <a:p>
            <a:pPr eaLnBrk="1" hangingPunct="1">
              <a:lnSpc>
                <a:spcPct val="130000"/>
              </a:lnSpc>
              <a:defRPr/>
            </a:pPr>
            <a:r>
              <a:rPr kumimoji="0" lang="zh-CN" altLang="en-US" b="1" dirty="0">
                <a:solidFill>
                  <a:srgbClr val="FF0000"/>
                </a:solidFill>
                <a:effectLst>
                  <a:outerShdw blurRad="38100" dist="38100" dir="2700000" algn="tl">
                    <a:srgbClr val="C0C0C0"/>
                  </a:outerShdw>
                </a:effectLst>
                <a:latin typeface="黑体" pitchFamily="49" charset="-122"/>
                <a:ea typeface="黑体" pitchFamily="49" charset="-122"/>
              </a:rPr>
              <a:t>稳态响应</a:t>
            </a:r>
            <a:r>
              <a:rPr kumimoji="0" lang="zh-CN" altLang="en-US" b="1" dirty="0">
                <a:latin typeface="黑体" pitchFamily="49" charset="-122"/>
                <a:ea typeface="黑体" pitchFamily="49" charset="-122"/>
              </a:rPr>
              <a:t>是一个与输入斜坡函数斜率相同但在时间上迟后了一个时间常数</a:t>
            </a:r>
            <a:r>
              <a:rPr kumimoji="0" lang="en-US" altLang="zh-CN" b="1" i="1" dirty="0">
                <a:latin typeface="黑体" pitchFamily="49" charset="-122"/>
                <a:ea typeface="黑体" pitchFamily="49" charset="-122"/>
              </a:rPr>
              <a:t>T</a:t>
            </a:r>
            <a:r>
              <a:rPr kumimoji="0" lang="zh-CN" altLang="en-US" b="1" dirty="0">
                <a:latin typeface="黑体" pitchFamily="49" charset="-122"/>
                <a:ea typeface="黑体" pitchFamily="49" charset="-122"/>
              </a:rPr>
              <a:t>的斜坡函数。</a:t>
            </a:r>
          </a:p>
        </p:txBody>
      </p:sp>
      <p:sp>
        <p:nvSpPr>
          <p:cNvPr id="146454" name="Line 22">
            <a:extLst>
              <a:ext uri="{FF2B5EF4-FFF2-40B4-BE49-F238E27FC236}">
                <a16:creationId xmlns:a16="http://schemas.microsoft.com/office/drawing/2014/main" id="{735A152D-3384-4723-9684-9722086B33DD}"/>
              </a:ext>
            </a:extLst>
          </p:cNvPr>
          <p:cNvSpPr>
            <a:spLocks noChangeShapeType="1"/>
          </p:cNvSpPr>
          <p:nvPr/>
        </p:nvSpPr>
        <p:spPr bwMode="auto">
          <a:xfrm>
            <a:off x="9934575" y="3575050"/>
            <a:ext cx="0" cy="1208087"/>
          </a:xfrm>
          <a:prstGeom prst="line">
            <a:avLst/>
          </a:prstGeom>
          <a:noFill/>
          <a:ln w="57150" cap="sq">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6455" name="Line 23">
            <a:extLst>
              <a:ext uri="{FF2B5EF4-FFF2-40B4-BE49-F238E27FC236}">
                <a16:creationId xmlns:a16="http://schemas.microsoft.com/office/drawing/2014/main" id="{A286A3C3-C2B3-448F-857F-6FB518FC9F92}"/>
              </a:ext>
            </a:extLst>
          </p:cNvPr>
          <p:cNvSpPr>
            <a:spLocks noChangeShapeType="1"/>
          </p:cNvSpPr>
          <p:nvPr/>
        </p:nvSpPr>
        <p:spPr bwMode="auto">
          <a:xfrm>
            <a:off x="9296400" y="4140200"/>
            <a:ext cx="0" cy="1208087"/>
          </a:xfrm>
          <a:prstGeom prst="line">
            <a:avLst/>
          </a:prstGeom>
          <a:noFill/>
          <a:ln w="57150" cap="sq">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6456" name="Rectangle 24">
            <a:extLst>
              <a:ext uri="{FF2B5EF4-FFF2-40B4-BE49-F238E27FC236}">
                <a16:creationId xmlns:a16="http://schemas.microsoft.com/office/drawing/2014/main" id="{FB0B3A2E-6CB3-4F20-AC13-B3CE5F076D53}"/>
              </a:ext>
            </a:extLst>
          </p:cNvPr>
          <p:cNvSpPr>
            <a:spLocks noChangeArrowheads="1"/>
          </p:cNvSpPr>
          <p:nvPr/>
        </p:nvSpPr>
        <p:spPr bwMode="auto">
          <a:xfrm>
            <a:off x="8399463" y="6061075"/>
            <a:ext cx="522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400" i="1">
                <a:latin typeface="Times New Roman" panose="02020603050405020304" pitchFamily="18" charset="0"/>
              </a:rPr>
              <a:t>T</a:t>
            </a:r>
          </a:p>
        </p:txBody>
      </p:sp>
      <p:sp>
        <p:nvSpPr>
          <p:cNvPr id="146457" name="Rectangle 25">
            <a:extLst>
              <a:ext uri="{FF2B5EF4-FFF2-40B4-BE49-F238E27FC236}">
                <a16:creationId xmlns:a16="http://schemas.microsoft.com/office/drawing/2014/main" id="{4CAC62F8-EE0E-425D-9012-51321227CFD8}"/>
              </a:ext>
            </a:extLst>
          </p:cNvPr>
          <p:cNvSpPr>
            <a:spLocks noChangeArrowheads="1"/>
          </p:cNvSpPr>
          <p:nvPr/>
        </p:nvSpPr>
        <p:spPr bwMode="auto">
          <a:xfrm>
            <a:off x="9934575" y="3829050"/>
            <a:ext cx="522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400" i="1">
                <a:latin typeface="Times New Roman" panose="02020603050405020304" pitchFamily="18" charset="0"/>
              </a:rPr>
              <a:t>T</a:t>
            </a:r>
          </a:p>
        </p:txBody>
      </p:sp>
      <p:sp>
        <p:nvSpPr>
          <p:cNvPr id="146458" name="AutoShape 26">
            <a:extLst>
              <a:ext uri="{FF2B5EF4-FFF2-40B4-BE49-F238E27FC236}">
                <a16:creationId xmlns:a16="http://schemas.microsoft.com/office/drawing/2014/main" id="{05A29198-29AF-4407-AACA-C8B232DEDFA7}"/>
              </a:ext>
            </a:extLst>
          </p:cNvPr>
          <p:cNvSpPr>
            <a:spLocks noChangeArrowheads="1"/>
          </p:cNvSpPr>
          <p:nvPr/>
        </p:nvSpPr>
        <p:spPr bwMode="auto">
          <a:xfrm>
            <a:off x="1063626" y="3563938"/>
            <a:ext cx="2695574" cy="655637"/>
          </a:xfrm>
          <a:prstGeom prst="cloudCallout">
            <a:avLst>
              <a:gd name="adj1" fmla="val 50079"/>
              <a:gd name="adj2" fmla="val -120218"/>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pPr>
            <a:r>
              <a:rPr lang="zh-CN" altLang="en-US" sz="2400" b="0">
                <a:solidFill>
                  <a:srgbClr val="000000"/>
                </a:solidFill>
                <a:latin typeface="Arial" panose="020B0604020202020204" pitchFamily="34" charset="0"/>
                <a:ea typeface="黑体" panose="02010609060101010101" pitchFamily="49" charset="-122"/>
              </a:rPr>
              <a:t>稳态分量</a:t>
            </a:r>
          </a:p>
        </p:txBody>
      </p:sp>
      <p:sp>
        <p:nvSpPr>
          <p:cNvPr id="146459" name="AutoShape 27">
            <a:extLst>
              <a:ext uri="{FF2B5EF4-FFF2-40B4-BE49-F238E27FC236}">
                <a16:creationId xmlns:a16="http://schemas.microsoft.com/office/drawing/2014/main" id="{A8434B08-D754-49EF-9BA2-E893635C01A1}"/>
              </a:ext>
            </a:extLst>
          </p:cNvPr>
          <p:cNvSpPr>
            <a:spLocks noChangeArrowheads="1"/>
          </p:cNvSpPr>
          <p:nvPr/>
        </p:nvSpPr>
        <p:spPr bwMode="auto">
          <a:xfrm rot="10646781">
            <a:off x="4157347" y="3510116"/>
            <a:ext cx="2523580" cy="649288"/>
          </a:xfrm>
          <a:prstGeom prst="cloudCallout">
            <a:avLst>
              <a:gd name="adj1" fmla="val -2043"/>
              <a:gd name="adj2" fmla="val 152078"/>
            </a:avLst>
          </a:prstGeom>
          <a:solidFill>
            <a:srgbClr val="FFCC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marL="342900" indent="-342900">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pPr>
            <a:r>
              <a:rPr lang="zh-CN" altLang="en-US" sz="2400">
                <a:solidFill>
                  <a:srgbClr val="000000"/>
                </a:solidFill>
                <a:latin typeface="Arial" panose="020B0604020202020204" pitchFamily="34" charset="0"/>
                <a:ea typeface="黑体" panose="02010609060101010101" pitchFamily="49" charset="-122"/>
              </a:rPr>
              <a:t>暂态分量</a:t>
            </a:r>
          </a:p>
        </p:txBody>
      </p:sp>
      <p:graphicFrame>
        <p:nvGraphicFramePr>
          <p:cNvPr id="146460" name="Object 28">
            <a:extLst>
              <a:ext uri="{FF2B5EF4-FFF2-40B4-BE49-F238E27FC236}">
                <a16:creationId xmlns:a16="http://schemas.microsoft.com/office/drawing/2014/main" id="{609874E3-C0D5-4540-8685-E59ED36FADB4}"/>
              </a:ext>
            </a:extLst>
          </p:cNvPr>
          <p:cNvGraphicFramePr>
            <a:graphicFrameLocks noChangeAspect="1"/>
          </p:cNvGraphicFramePr>
          <p:nvPr>
            <p:extLst>
              <p:ext uri="{D42A27DB-BD31-4B8C-83A1-F6EECF244321}">
                <p14:modId xmlns:p14="http://schemas.microsoft.com/office/powerpoint/2010/main" val="2502551405"/>
              </p:ext>
            </p:extLst>
          </p:nvPr>
        </p:nvGraphicFramePr>
        <p:xfrm>
          <a:off x="2085975" y="5682456"/>
          <a:ext cx="2566988" cy="709612"/>
        </p:xfrm>
        <a:graphic>
          <a:graphicData uri="http://schemas.openxmlformats.org/presentationml/2006/ole">
            <mc:AlternateContent xmlns:mc="http://schemas.openxmlformats.org/markup-compatibility/2006">
              <mc:Choice xmlns:v="urn:schemas-microsoft-com:vml" Requires="v">
                <p:oleObj spid="_x0000_s42226" name="公式" r:id="rId11" imgW="825500" imgH="228600" progId="Equation.3">
                  <p:embed/>
                </p:oleObj>
              </mc:Choice>
              <mc:Fallback>
                <p:oleObj name="公式" r:id="rId11" imgW="825500" imgH="228600" progId="Equation.3">
                  <p:embed/>
                  <p:pic>
                    <p:nvPicPr>
                      <p:cNvPr id="0" name="Object 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85975" y="5682456"/>
                        <a:ext cx="2566988" cy="709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6461" name="Line 29">
            <a:extLst>
              <a:ext uri="{FF2B5EF4-FFF2-40B4-BE49-F238E27FC236}">
                <a16:creationId xmlns:a16="http://schemas.microsoft.com/office/drawing/2014/main" id="{4ED82177-021F-41B1-A829-36FA0E098007}"/>
              </a:ext>
            </a:extLst>
          </p:cNvPr>
          <p:cNvSpPr>
            <a:spLocks noChangeShapeType="1"/>
          </p:cNvSpPr>
          <p:nvPr/>
        </p:nvSpPr>
        <p:spPr bwMode="auto">
          <a:xfrm>
            <a:off x="3529013" y="2984500"/>
            <a:ext cx="720725"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06" name="Text Box 4">
            <a:extLst>
              <a:ext uri="{FF2B5EF4-FFF2-40B4-BE49-F238E27FC236}">
                <a16:creationId xmlns:a16="http://schemas.microsoft.com/office/drawing/2014/main" id="{6FBACF1B-E7A0-4A53-BA14-1A88D72B88EF}"/>
              </a:ext>
            </a:extLst>
          </p:cNvPr>
          <p:cNvSpPr txBox="1">
            <a:spLocks noChangeArrowheads="1"/>
          </p:cNvSpPr>
          <p:nvPr/>
        </p:nvSpPr>
        <p:spPr bwMode="auto">
          <a:xfrm>
            <a:off x="0" y="0"/>
            <a:ext cx="906463" cy="685800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144000" rIns="144000">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0" lang="en-US" altLang="zh-CN">
                <a:solidFill>
                  <a:schemeClr val="bg1"/>
                </a:solidFill>
                <a:latin typeface="黑体" panose="02010609060101010101" pitchFamily="49" charset="-122"/>
                <a:ea typeface="黑体" panose="02010609060101010101" pitchFamily="49" charset="-122"/>
              </a:rPr>
              <a:t>  </a:t>
            </a:r>
            <a:r>
              <a:rPr kumimoji="0" lang="zh-CN" altLang="en-US" sz="4000">
                <a:latin typeface="黑体" panose="02010609060101010101" pitchFamily="49" charset="-122"/>
                <a:ea typeface="黑体" panose="02010609060101010101" pitchFamily="49" charset="-122"/>
              </a:rPr>
              <a:t>自动控制原理</a:t>
            </a:r>
            <a:r>
              <a:rPr kumimoji="0" lang="zh-CN" altLang="en-US">
                <a:solidFill>
                  <a:schemeClr val="bg1"/>
                </a:solidFill>
                <a:latin typeface="黑体" panose="02010609060101010101" pitchFamily="49" charset="-122"/>
                <a:ea typeface="黑体" panose="02010609060101010101" pitchFamily="49" charset="-122"/>
              </a:rPr>
              <a:t>  </a:t>
            </a:r>
            <a:r>
              <a:rPr kumimoji="0" lang="zh-CN" altLang="en-US" sz="3200">
                <a:solidFill>
                  <a:schemeClr val="bg1"/>
                </a:solidFill>
                <a:latin typeface="Arial" panose="020B0604020202020204" pitchFamily="34" charset="0"/>
              </a:rPr>
              <a:t>江西理工大学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46438"/>
                                        </p:tgtEl>
                                        <p:attrNameLst>
                                          <p:attrName>style.visibility</p:attrName>
                                        </p:attrNameLst>
                                      </p:cBhvr>
                                      <p:to>
                                        <p:strVal val="visible"/>
                                      </p:to>
                                    </p:set>
                                    <p:animEffect transition="in" filter="dissolve">
                                      <p:cBhvr>
                                        <p:cTn id="7" dur="500"/>
                                        <p:tgtEl>
                                          <p:spTgt spid="1464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46440"/>
                                        </p:tgtEl>
                                        <p:attrNameLst>
                                          <p:attrName>style.visibility</p:attrName>
                                        </p:attrNameLst>
                                      </p:cBhvr>
                                      <p:to>
                                        <p:strVal val="visible"/>
                                      </p:to>
                                    </p:set>
                                    <p:animEffect transition="in" filter="dissolve">
                                      <p:cBhvr>
                                        <p:cTn id="12" dur="500"/>
                                        <p:tgtEl>
                                          <p:spTgt spid="1464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46439"/>
                                        </p:tgtEl>
                                        <p:attrNameLst>
                                          <p:attrName>style.visibility</p:attrName>
                                        </p:attrNameLst>
                                      </p:cBhvr>
                                      <p:to>
                                        <p:strVal val="visible"/>
                                      </p:to>
                                    </p:set>
                                    <p:animEffect transition="in" filter="dissolve">
                                      <p:cBhvr>
                                        <p:cTn id="17" dur="500"/>
                                        <p:tgtEl>
                                          <p:spTgt spid="14643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46441"/>
                                        </p:tgtEl>
                                        <p:attrNameLst>
                                          <p:attrName>style.visibility</p:attrName>
                                        </p:attrNameLst>
                                      </p:cBhvr>
                                      <p:to>
                                        <p:strVal val="visible"/>
                                      </p:to>
                                    </p:set>
                                    <p:animEffect transition="in" filter="dissolve">
                                      <p:cBhvr>
                                        <p:cTn id="22" dur="500"/>
                                        <p:tgtEl>
                                          <p:spTgt spid="14644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46442"/>
                                        </p:tgtEl>
                                        <p:attrNameLst>
                                          <p:attrName>style.visibility</p:attrName>
                                        </p:attrNameLst>
                                      </p:cBhvr>
                                      <p:to>
                                        <p:strVal val="visible"/>
                                      </p:to>
                                    </p:set>
                                    <p:animEffect transition="in" filter="dissolve">
                                      <p:cBhvr>
                                        <p:cTn id="27" dur="500"/>
                                        <p:tgtEl>
                                          <p:spTgt spid="14644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146449"/>
                                        </p:tgtEl>
                                        <p:attrNameLst>
                                          <p:attrName>style.visibility</p:attrName>
                                        </p:attrNameLst>
                                      </p:cBhvr>
                                      <p:to>
                                        <p:strVal val="visible"/>
                                      </p:to>
                                    </p:set>
                                    <p:animEffect transition="in" filter="wipe(down)">
                                      <p:cBhvr>
                                        <p:cTn id="32" dur="500"/>
                                        <p:tgtEl>
                                          <p:spTgt spid="146449"/>
                                        </p:tgtEl>
                                      </p:cBhvr>
                                    </p:animEffect>
                                  </p:childTnLst>
                                </p:cTn>
                              </p:par>
                            </p:childTnLst>
                          </p:cTn>
                        </p:par>
                        <p:par>
                          <p:cTn id="33" fill="hold" nodeType="afterGroup">
                            <p:stCondLst>
                              <p:cond delay="500"/>
                            </p:stCondLst>
                            <p:childTnLst>
                              <p:par>
                                <p:cTn id="34" presetID="9" presetClass="entr" presetSubtype="0" fill="hold" grpId="0" nodeType="afterEffect">
                                  <p:stCondLst>
                                    <p:cond delay="0"/>
                                  </p:stCondLst>
                                  <p:childTnLst>
                                    <p:set>
                                      <p:cBhvr>
                                        <p:cTn id="35" dur="1" fill="hold">
                                          <p:stCondLst>
                                            <p:cond delay="0"/>
                                          </p:stCondLst>
                                        </p:cTn>
                                        <p:tgtEl>
                                          <p:spTgt spid="146451"/>
                                        </p:tgtEl>
                                        <p:attrNameLst>
                                          <p:attrName>style.visibility</p:attrName>
                                        </p:attrNameLst>
                                      </p:cBhvr>
                                      <p:to>
                                        <p:strVal val="visible"/>
                                      </p:to>
                                    </p:set>
                                    <p:animEffect transition="in" filter="dissolve">
                                      <p:cBhvr>
                                        <p:cTn id="36" dur="500"/>
                                        <p:tgtEl>
                                          <p:spTgt spid="14645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146450"/>
                                        </p:tgtEl>
                                        <p:attrNameLst>
                                          <p:attrName>style.visibility</p:attrName>
                                        </p:attrNameLst>
                                      </p:cBhvr>
                                      <p:to>
                                        <p:strVal val="visible"/>
                                      </p:to>
                                    </p:set>
                                    <p:animEffect transition="in" filter="wipe(left)">
                                      <p:cBhvr>
                                        <p:cTn id="41" dur="500"/>
                                        <p:tgtEl>
                                          <p:spTgt spid="146450"/>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146461"/>
                                        </p:tgtEl>
                                        <p:attrNameLst>
                                          <p:attrName>style.visibility</p:attrName>
                                        </p:attrNameLst>
                                      </p:cBhvr>
                                      <p:to>
                                        <p:strVal val="visible"/>
                                      </p:to>
                                    </p:set>
                                    <p:animEffect transition="in" filter="wipe(left)">
                                      <p:cBhvr>
                                        <p:cTn id="46" dur="500"/>
                                        <p:tgtEl>
                                          <p:spTgt spid="146461"/>
                                        </p:tgtEl>
                                      </p:cBhvr>
                                    </p:animEffect>
                                  </p:childTnLst>
                                </p:cTn>
                              </p:par>
                            </p:childTnLst>
                          </p:cTn>
                        </p:par>
                        <p:par>
                          <p:cTn id="47" fill="hold" nodeType="afterGroup">
                            <p:stCondLst>
                              <p:cond delay="500"/>
                            </p:stCondLst>
                            <p:childTnLst>
                              <p:par>
                                <p:cTn id="48" presetID="1" presetClass="entr" presetSubtype="0" fill="hold" grpId="0" nodeType="afterEffect">
                                  <p:stCondLst>
                                    <p:cond delay="0"/>
                                  </p:stCondLst>
                                  <p:childTnLst>
                                    <p:set>
                                      <p:cBhvr>
                                        <p:cTn id="49" dur="1" fill="hold">
                                          <p:stCondLst>
                                            <p:cond delay="0"/>
                                          </p:stCondLst>
                                        </p:cTn>
                                        <p:tgtEl>
                                          <p:spTgt spid="146458"/>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2" fill="hold" grpId="0" nodeType="clickEffect">
                                  <p:stCondLst>
                                    <p:cond delay="0"/>
                                  </p:stCondLst>
                                  <p:childTnLst>
                                    <p:set>
                                      <p:cBhvr>
                                        <p:cTn id="53" dur="1" fill="hold">
                                          <p:stCondLst>
                                            <p:cond delay="0"/>
                                          </p:stCondLst>
                                        </p:cTn>
                                        <p:tgtEl>
                                          <p:spTgt spid="146459"/>
                                        </p:tgtEl>
                                        <p:attrNameLst>
                                          <p:attrName>style.visibility</p:attrName>
                                        </p:attrNameLst>
                                      </p:cBhvr>
                                      <p:to>
                                        <p:strVal val="visible"/>
                                      </p:to>
                                    </p:set>
                                    <p:anim calcmode="lin" valueType="num">
                                      <p:cBhvr additive="base">
                                        <p:cTn id="54" dur="500" fill="hold"/>
                                        <p:tgtEl>
                                          <p:spTgt spid="146459"/>
                                        </p:tgtEl>
                                        <p:attrNameLst>
                                          <p:attrName>ppt_x</p:attrName>
                                        </p:attrNameLst>
                                      </p:cBhvr>
                                      <p:tavLst>
                                        <p:tav tm="0">
                                          <p:val>
                                            <p:strVal val="1+#ppt_w/2"/>
                                          </p:val>
                                        </p:tav>
                                        <p:tav tm="100000">
                                          <p:val>
                                            <p:strVal val="#ppt_x"/>
                                          </p:val>
                                        </p:tav>
                                      </p:tavLst>
                                    </p:anim>
                                    <p:anim calcmode="lin" valueType="num">
                                      <p:cBhvr additive="base">
                                        <p:cTn id="55" dur="500" fill="hold"/>
                                        <p:tgtEl>
                                          <p:spTgt spid="146459"/>
                                        </p:tgtEl>
                                        <p:attrNameLst>
                                          <p:attrName>ppt_y</p:attrName>
                                        </p:attrNameLst>
                                      </p:cBhvr>
                                      <p:tavLst>
                                        <p:tav tm="0">
                                          <p:val>
                                            <p:strVal val="#ppt_y"/>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9" presetClass="entr" presetSubtype="0" fill="hold" nodeType="clickEffect">
                                  <p:stCondLst>
                                    <p:cond delay="0"/>
                                  </p:stCondLst>
                                  <p:childTnLst>
                                    <p:set>
                                      <p:cBhvr>
                                        <p:cTn id="59" dur="1" fill="hold">
                                          <p:stCondLst>
                                            <p:cond delay="0"/>
                                          </p:stCondLst>
                                        </p:cTn>
                                        <p:tgtEl>
                                          <p:spTgt spid="146448"/>
                                        </p:tgtEl>
                                        <p:attrNameLst>
                                          <p:attrName>style.visibility</p:attrName>
                                        </p:attrNameLst>
                                      </p:cBhvr>
                                      <p:to>
                                        <p:strVal val="visible"/>
                                      </p:to>
                                    </p:set>
                                    <p:animEffect transition="in" filter="dissolve">
                                      <p:cBhvr>
                                        <p:cTn id="60" dur="500"/>
                                        <p:tgtEl>
                                          <p:spTgt spid="146448"/>
                                        </p:tgtEl>
                                      </p:cBhvr>
                                    </p:animEffect>
                                  </p:childTnLst>
                                </p:cTn>
                              </p:par>
                            </p:childTnLst>
                          </p:cTn>
                        </p:par>
                        <p:par>
                          <p:cTn id="61" fill="hold" nodeType="afterGroup">
                            <p:stCondLst>
                              <p:cond delay="500"/>
                            </p:stCondLst>
                            <p:childTnLst>
                              <p:par>
                                <p:cTn id="62" presetID="9" presetClass="entr" presetSubtype="0" fill="hold" grpId="0" nodeType="afterEffect">
                                  <p:stCondLst>
                                    <p:cond delay="1000"/>
                                  </p:stCondLst>
                                  <p:childTnLst>
                                    <p:set>
                                      <p:cBhvr>
                                        <p:cTn id="63" dur="1" fill="hold">
                                          <p:stCondLst>
                                            <p:cond delay="0"/>
                                          </p:stCondLst>
                                        </p:cTn>
                                        <p:tgtEl>
                                          <p:spTgt spid="146456"/>
                                        </p:tgtEl>
                                        <p:attrNameLst>
                                          <p:attrName>style.visibility</p:attrName>
                                        </p:attrNameLst>
                                      </p:cBhvr>
                                      <p:to>
                                        <p:strVal val="visible"/>
                                      </p:to>
                                    </p:set>
                                    <p:animEffect transition="in" filter="dissolve">
                                      <p:cBhvr>
                                        <p:cTn id="64" dur="500"/>
                                        <p:tgtEl>
                                          <p:spTgt spid="146456"/>
                                        </p:tgtEl>
                                      </p:cBhvr>
                                    </p:animEffect>
                                  </p:childTnLst>
                                </p:cTn>
                              </p:par>
                            </p:childTnLst>
                          </p:cTn>
                        </p:par>
                        <p:par>
                          <p:cTn id="65" fill="hold" nodeType="afterGroup">
                            <p:stCondLst>
                              <p:cond delay="2000"/>
                            </p:stCondLst>
                            <p:childTnLst>
                              <p:par>
                                <p:cTn id="66" presetID="17" presetClass="entr" presetSubtype="10" fill="hold" nodeType="afterEffect">
                                  <p:stCondLst>
                                    <p:cond delay="0"/>
                                  </p:stCondLst>
                                  <p:childTnLst>
                                    <p:set>
                                      <p:cBhvr>
                                        <p:cTn id="67" dur="1" fill="hold">
                                          <p:stCondLst>
                                            <p:cond delay="0"/>
                                          </p:stCondLst>
                                        </p:cTn>
                                        <p:tgtEl>
                                          <p:spTgt spid="146454"/>
                                        </p:tgtEl>
                                        <p:attrNameLst>
                                          <p:attrName>style.visibility</p:attrName>
                                        </p:attrNameLst>
                                      </p:cBhvr>
                                      <p:to>
                                        <p:strVal val="visible"/>
                                      </p:to>
                                    </p:set>
                                    <p:anim calcmode="lin" valueType="num">
                                      <p:cBhvr>
                                        <p:cTn id="68" dur="500" fill="hold"/>
                                        <p:tgtEl>
                                          <p:spTgt spid="146454"/>
                                        </p:tgtEl>
                                        <p:attrNameLst>
                                          <p:attrName>ppt_w</p:attrName>
                                        </p:attrNameLst>
                                      </p:cBhvr>
                                      <p:tavLst>
                                        <p:tav tm="0">
                                          <p:val>
                                            <p:fltVal val="0"/>
                                          </p:val>
                                        </p:tav>
                                        <p:tav tm="100000">
                                          <p:val>
                                            <p:strVal val="#ppt_w"/>
                                          </p:val>
                                        </p:tav>
                                      </p:tavLst>
                                    </p:anim>
                                    <p:anim calcmode="lin" valueType="num">
                                      <p:cBhvr>
                                        <p:cTn id="69" dur="500" fill="hold"/>
                                        <p:tgtEl>
                                          <p:spTgt spid="146454"/>
                                        </p:tgtEl>
                                        <p:attrNameLst>
                                          <p:attrName>ppt_h</p:attrName>
                                        </p:attrNameLst>
                                      </p:cBhvr>
                                      <p:tavLst>
                                        <p:tav tm="0">
                                          <p:val>
                                            <p:strVal val="#ppt_h"/>
                                          </p:val>
                                        </p:tav>
                                        <p:tav tm="100000">
                                          <p:val>
                                            <p:strVal val="#ppt_h"/>
                                          </p:val>
                                        </p:tav>
                                      </p:tavLst>
                                    </p:anim>
                                  </p:childTnLst>
                                </p:cTn>
                              </p:par>
                            </p:childTnLst>
                          </p:cTn>
                        </p:par>
                        <p:par>
                          <p:cTn id="70" fill="hold" nodeType="afterGroup">
                            <p:stCondLst>
                              <p:cond delay="2500"/>
                            </p:stCondLst>
                            <p:childTnLst>
                              <p:par>
                                <p:cTn id="71" presetID="17" presetClass="entr" presetSubtype="10" fill="hold" nodeType="afterEffect">
                                  <p:stCondLst>
                                    <p:cond delay="0"/>
                                  </p:stCondLst>
                                  <p:childTnLst>
                                    <p:set>
                                      <p:cBhvr>
                                        <p:cTn id="72" dur="1" fill="hold">
                                          <p:stCondLst>
                                            <p:cond delay="0"/>
                                          </p:stCondLst>
                                        </p:cTn>
                                        <p:tgtEl>
                                          <p:spTgt spid="146455"/>
                                        </p:tgtEl>
                                        <p:attrNameLst>
                                          <p:attrName>style.visibility</p:attrName>
                                        </p:attrNameLst>
                                      </p:cBhvr>
                                      <p:to>
                                        <p:strVal val="visible"/>
                                      </p:to>
                                    </p:set>
                                    <p:anim calcmode="lin" valueType="num">
                                      <p:cBhvr>
                                        <p:cTn id="73" dur="500" fill="hold"/>
                                        <p:tgtEl>
                                          <p:spTgt spid="146455"/>
                                        </p:tgtEl>
                                        <p:attrNameLst>
                                          <p:attrName>ppt_w</p:attrName>
                                        </p:attrNameLst>
                                      </p:cBhvr>
                                      <p:tavLst>
                                        <p:tav tm="0">
                                          <p:val>
                                            <p:fltVal val="0"/>
                                          </p:val>
                                        </p:tav>
                                        <p:tav tm="100000">
                                          <p:val>
                                            <p:strVal val="#ppt_w"/>
                                          </p:val>
                                        </p:tav>
                                      </p:tavLst>
                                    </p:anim>
                                    <p:anim calcmode="lin" valueType="num">
                                      <p:cBhvr>
                                        <p:cTn id="74" dur="500" fill="hold"/>
                                        <p:tgtEl>
                                          <p:spTgt spid="146455"/>
                                        </p:tgtEl>
                                        <p:attrNameLst>
                                          <p:attrName>ppt_h</p:attrName>
                                        </p:attrNameLst>
                                      </p:cBhvr>
                                      <p:tavLst>
                                        <p:tav tm="0">
                                          <p:val>
                                            <p:strVal val="#ppt_h"/>
                                          </p:val>
                                        </p:tav>
                                        <p:tav tm="100000">
                                          <p:val>
                                            <p:strVal val="#ppt_h"/>
                                          </p:val>
                                        </p:tav>
                                      </p:tavLst>
                                    </p:anim>
                                  </p:childTnLst>
                                </p:cTn>
                              </p:par>
                            </p:childTnLst>
                          </p:cTn>
                        </p:par>
                        <p:par>
                          <p:cTn id="75" fill="hold" nodeType="afterGroup">
                            <p:stCondLst>
                              <p:cond delay="3000"/>
                            </p:stCondLst>
                            <p:childTnLst>
                              <p:par>
                                <p:cTn id="76" presetID="9" presetClass="entr" presetSubtype="0" fill="hold" grpId="0" nodeType="afterEffect">
                                  <p:stCondLst>
                                    <p:cond delay="0"/>
                                  </p:stCondLst>
                                  <p:childTnLst>
                                    <p:set>
                                      <p:cBhvr>
                                        <p:cTn id="77" dur="1" fill="hold">
                                          <p:stCondLst>
                                            <p:cond delay="0"/>
                                          </p:stCondLst>
                                        </p:cTn>
                                        <p:tgtEl>
                                          <p:spTgt spid="146457"/>
                                        </p:tgtEl>
                                        <p:attrNameLst>
                                          <p:attrName>style.visibility</p:attrName>
                                        </p:attrNameLst>
                                      </p:cBhvr>
                                      <p:to>
                                        <p:strVal val="visible"/>
                                      </p:to>
                                    </p:set>
                                    <p:animEffect transition="in" filter="dissolve">
                                      <p:cBhvr>
                                        <p:cTn id="78" dur="500"/>
                                        <p:tgtEl>
                                          <p:spTgt spid="146457"/>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16" presetClass="entr" presetSubtype="42" fill="hold" grpId="0" nodeType="clickEffect">
                                  <p:stCondLst>
                                    <p:cond delay="0"/>
                                  </p:stCondLst>
                                  <p:childTnLst>
                                    <p:set>
                                      <p:cBhvr>
                                        <p:cTn id="82" dur="1" fill="hold">
                                          <p:stCondLst>
                                            <p:cond delay="0"/>
                                          </p:stCondLst>
                                        </p:cTn>
                                        <p:tgtEl>
                                          <p:spTgt spid="146453">
                                            <p:txEl>
                                              <p:pRg st="0" end="0"/>
                                            </p:txEl>
                                          </p:spTgt>
                                        </p:tgtEl>
                                        <p:attrNameLst>
                                          <p:attrName>style.visibility</p:attrName>
                                        </p:attrNameLst>
                                      </p:cBhvr>
                                      <p:to>
                                        <p:strVal val="visible"/>
                                      </p:to>
                                    </p:set>
                                    <p:animEffect transition="in" filter="barn(outHorizontal)">
                                      <p:cBhvr>
                                        <p:cTn id="83" dur="500"/>
                                        <p:tgtEl>
                                          <p:spTgt spid="146453">
                                            <p:txEl>
                                              <p:pRg st="0" end="0"/>
                                            </p:txEl>
                                          </p:spTgt>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6" presetClass="entr" presetSubtype="0" fill="hold" nodeType="clickEffect">
                                  <p:stCondLst>
                                    <p:cond delay="0"/>
                                  </p:stCondLst>
                                  <p:childTnLst>
                                    <p:set>
                                      <p:cBhvr>
                                        <p:cTn id="87" dur="1" fill="hold">
                                          <p:stCondLst>
                                            <p:cond delay="0"/>
                                          </p:stCondLst>
                                        </p:cTn>
                                        <p:tgtEl>
                                          <p:spTgt spid="146460"/>
                                        </p:tgtEl>
                                        <p:attrNameLst>
                                          <p:attrName>style.visibility</p:attrName>
                                        </p:attrNameLst>
                                      </p:cBhvr>
                                      <p:to>
                                        <p:strVal val="visible"/>
                                      </p:to>
                                    </p:set>
                                    <p:animEffect transition="in" filter="wipe(down)">
                                      <p:cBhvr>
                                        <p:cTn id="88" dur="580">
                                          <p:stCondLst>
                                            <p:cond delay="0"/>
                                          </p:stCondLst>
                                        </p:cTn>
                                        <p:tgtEl>
                                          <p:spTgt spid="146460"/>
                                        </p:tgtEl>
                                      </p:cBhvr>
                                    </p:animEffect>
                                    <p:anim calcmode="lin" valueType="num">
                                      <p:cBhvr>
                                        <p:cTn id="89" dur="1822" tmFilter="0,0; 0.14,0.36; 0.43,0.73; 0.71,0.91; 1.0,1.0">
                                          <p:stCondLst>
                                            <p:cond delay="0"/>
                                          </p:stCondLst>
                                        </p:cTn>
                                        <p:tgtEl>
                                          <p:spTgt spid="146460"/>
                                        </p:tgtEl>
                                        <p:attrNameLst>
                                          <p:attrName>ppt_x</p:attrName>
                                        </p:attrNameLst>
                                      </p:cBhvr>
                                      <p:tavLst>
                                        <p:tav tm="0">
                                          <p:val>
                                            <p:strVal val="#ppt_x-0.25"/>
                                          </p:val>
                                        </p:tav>
                                        <p:tav tm="100000">
                                          <p:val>
                                            <p:strVal val="#ppt_x"/>
                                          </p:val>
                                        </p:tav>
                                      </p:tavLst>
                                    </p:anim>
                                    <p:anim calcmode="lin" valueType="num">
                                      <p:cBhvr>
                                        <p:cTn id="90" dur="664" tmFilter="0.0,0.0; 0.25,0.07; 0.50,0.2; 0.75,0.467; 1.0,1.0">
                                          <p:stCondLst>
                                            <p:cond delay="0"/>
                                          </p:stCondLst>
                                        </p:cTn>
                                        <p:tgtEl>
                                          <p:spTgt spid="146460"/>
                                        </p:tgtEl>
                                        <p:attrNameLst>
                                          <p:attrName>ppt_y</p:attrName>
                                        </p:attrNameLst>
                                      </p:cBhvr>
                                      <p:tavLst>
                                        <p:tav tm="0" fmla="#ppt_y-sin(pi*$)/3">
                                          <p:val>
                                            <p:fltVal val="0.5"/>
                                          </p:val>
                                        </p:tav>
                                        <p:tav tm="100000">
                                          <p:val>
                                            <p:fltVal val="1"/>
                                          </p:val>
                                        </p:tav>
                                      </p:tavLst>
                                    </p:anim>
                                    <p:anim calcmode="lin" valueType="num">
                                      <p:cBhvr>
                                        <p:cTn id="91" dur="664" tmFilter="0, 0; 0.125,0.2665; 0.25,0.4; 0.375,0.465; 0.5,0.5;  0.625,0.535; 0.75,0.6; 0.875,0.7335; 1,1">
                                          <p:stCondLst>
                                            <p:cond delay="664"/>
                                          </p:stCondLst>
                                        </p:cTn>
                                        <p:tgtEl>
                                          <p:spTgt spid="146460"/>
                                        </p:tgtEl>
                                        <p:attrNameLst>
                                          <p:attrName>ppt_y</p:attrName>
                                        </p:attrNameLst>
                                      </p:cBhvr>
                                      <p:tavLst>
                                        <p:tav tm="0" fmla="#ppt_y-sin(pi*$)/9">
                                          <p:val>
                                            <p:fltVal val="0"/>
                                          </p:val>
                                        </p:tav>
                                        <p:tav tm="100000">
                                          <p:val>
                                            <p:fltVal val="1"/>
                                          </p:val>
                                        </p:tav>
                                      </p:tavLst>
                                    </p:anim>
                                    <p:anim calcmode="lin" valueType="num">
                                      <p:cBhvr>
                                        <p:cTn id="92" dur="332" tmFilter="0, 0; 0.125,0.2665; 0.25,0.4; 0.375,0.465; 0.5,0.5;  0.625,0.535; 0.75,0.6; 0.875,0.7335; 1,1">
                                          <p:stCondLst>
                                            <p:cond delay="1324"/>
                                          </p:stCondLst>
                                        </p:cTn>
                                        <p:tgtEl>
                                          <p:spTgt spid="146460"/>
                                        </p:tgtEl>
                                        <p:attrNameLst>
                                          <p:attrName>ppt_y</p:attrName>
                                        </p:attrNameLst>
                                      </p:cBhvr>
                                      <p:tavLst>
                                        <p:tav tm="0" fmla="#ppt_y-sin(pi*$)/27">
                                          <p:val>
                                            <p:fltVal val="0"/>
                                          </p:val>
                                        </p:tav>
                                        <p:tav tm="100000">
                                          <p:val>
                                            <p:fltVal val="1"/>
                                          </p:val>
                                        </p:tav>
                                      </p:tavLst>
                                    </p:anim>
                                    <p:anim calcmode="lin" valueType="num">
                                      <p:cBhvr>
                                        <p:cTn id="93" dur="164" tmFilter="0, 0; 0.125,0.2665; 0.25,0.4; 0.375,0.465; 0.5,0.5;  0.625,0.535; 0.75,0.6; 0.875,0.7335; 1,1">
                                          <p:stCondLst>
                                            <p:cond delay="1656"/>
                                          </p:stCondLst>
                                        </p:cTn>
                                        <p:tgtEl>
                                          <p:spTgt spid="146460"/>
                                        </p:tgtEl>
                                        <p:attrNameLst>
                                          <p:attrName>ppt_y</p:attrName>
                                        </p:attrNameLst>
                                      </p:cBhvr>
                                      <p:tavLst>
                                        <p:tav tm="0" fmla="#ppt_y-sin(pi*$)/81">
                                          <p:val>
                                            <p:fltVal val="0"/>
                                          </p:val>
                                        </p:tav>
                                        <p:tav tm="100000">
                                          <p:val>
                                            <p:fltVal val="1"/>
                                          </p:val>
                                        </p:tav>
                                      </p:tavLst>
                                    </p:anim>
                                    <p:animScale>
                                      <p:cBhvr>
                                        <p:cTn id="94" dur="26">
                                          <p:stCondLst>
                                            <p:cond delay="650"/>
                                          </p:stCondLst>
                                        </p:cTn>
                                        <p:tgtEl>
                                          <p:spTgt spid="146460"/>
                                        </p:tgtEl>
                                      </p:cBhvr>
                                      <p:to x="100000" y="60000"/>
                                    </p:animScale>
                                    <p:animScale>
                                      <p:cBhvr>
                                        <p:cTn id="95" dur="166" decel="50000">
                                          <p:stCondLst>
                                            <p:cond delay="676"/>
                                          </p:stCondLst>
                                        </p:cTn>
                                        <p:tgtEl>
                                          <p:spTgt spid="146460"/>
                                        </p:tgtEl>
                                      </p:cBhvr>
                                      <p:to x="100000" y="100000"/>
                                    </p:animScale>
                                    <p:animScale>
                                      <p:cBhvr>
                                        <p:cTn id="96" dur="26">
                                          <p:stCondLst>
                                            <p:cond delay="1312"/>
                                          </p:stCondLst>
                                        </p:cTn>
                                        <p:tgtEl>
                                          <p:spTgt spid="146460"/>
                                        </p:tgtEl>
                                      </p:cBhvr>
                                      <p:to x="100000" y="80000"/>
                                    </p:animScale>
                                    <p:animScale>
                                      <p:cBhvr>
                                        <p:cTn id="97" dur="166" decel="50000">
                                          <p:stCondLst>
                                            <p:cond delay="1338"/>
                                          </p:stCondLst>
                                        </p:cTn>
                                        <p:tgtEl>
                                          <p:spTgt spid="146460"/>
                                        </p:tgtEl>
                                      </p:cBhvr>
                                      <p:to x="100000" y="100000"/>
                                    </p:animScale>
                                    <p:animScale>
                                      <p:cBhvr>
                                        <p:cTn id="98" dur="26">
                                          <p:stCondLst>
                                            <p:cond delay="1642"/>
                                          </p:stCondLst>
                                        </p:cTn>
                                        <p:tgtEl>
                                          <p:spTgt spid="146460"/>
                                        </p:tgtEl>
                                      </p:cBhvr>
                                      <p:to x="100000" y="90000"/>
                                    </p:animScale>
                                    <p:animScale>
                                      <p:cBhvr>
                                        <p:cTn id="99" dur="166" decel="50000">
                                          <p:stCondLst>
                                            <p:cond delay="1668"/>
                                          </p:stCondLst>
                                        </p:cTn>
                                        <p:tgtEl>
                                          <p:spTgt spid="146460"/>
                                        </p:tgtEl>
                                      </p:cBhvr>
                                      <p:to x="100000" y="100000"/>
                                    </p:animScale>
                                    <p:animScale>
                                      <p:cBhvr>
                                        <p:cTn id="100" dur="26">
                                          <p:stCondLst>
                                            <p:cond delay="1808"/>
                                          </p:stCondLst>
                                        </p:cTn>
                                        <p:tgtEl>
                                          <p:spTgt spid="146460"/>
                                        </p:tgtEl>
                                      </p:cBhvr>
                                      <p:to x="100000" y="95000"/>
                                    </p:animScale>
                                    <p:animScale>
                                      <p:cBhvr>
                                        <p:cTn id="101" dur="166" decel="50000">
                                          <p:stCondLst>
                                            <p:cond delay="1834"/>
                                          </p:stCondLst>
                                        </p:cTn>
                                        <p:tgtEl>
                                          <p:spTgt spid="146460"/>
                                        </p:tgtEl>
                                      </p:cBhvr>
                                      <p:to x="100000" y="100000"/>
                                    </p:animScale>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 presetClass="entr" presetSubtype="0" fill="hold" grpId="1" nodeType="clickEffect">
                                  <p:stCondLst>
                                    <p:cond delay="0"/>
                                  </p:stCondLst>
                                  <p:childTnLst>
                                    <p:set>
                                      <p:cBhvr>
                                        <p:cTn id="105" dur="1" fill="hold">
                                          <p:stCondLst>
                                            <p:cond delay="0"/>
                                          </p:stCondLst>
                                        </p:cTn>
                                        <p:tgtEl>
                                          <p:spTgt spid="1464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51" grpId="0" autoUpdateAnimBg="0"/>
      <p:bldP spid="146453" grpId="0" build="p" autoUpdateAnimBg="0"/>
      <p:bldP spid="146456" grpId="0" autoUpdateAnimBg="0"/>
      <p:bldP spid="146457" grpId="0" autoUpdateAnimBg="0"/>
      <p:bldP spid="146458" grpId="0" animBg="1"/>
      <p:bldP spid="146459" grpId="0" animBg="1"/>
      <p:bldP spid="146459"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2" name="Rectangle 4">
            <a:extLst>
              <a:ext uri="{FF2B5EF4-FFF2-40B4-BE49-F238E27FC236}">
                <a16:creationId xmlns:a16="http://schemas.microsoft.com/office/drawing/2014/main" id="{86A5F408-2DC6-4EA1-BA66-00B98230AB63}"/>
              </a:ext>
            </a:extLst>
          </p:cNvPr>
          <p:cNvSpPr>
            <a:spLocks noChangeArrowheads="1"/>
          </p:cNvSpPr>
          <p:nvPr/>
        </p:nvSpPr>
        <p:spPr bwMode="auto">
          <a:xfrm>
            <a:off x="1678305" y="356364"/>
            <a:ext cx="5899150" cy="519113"/>
          </a:xfrm>
          <a:prstGeom prst="rect">
            <a:avLst/>
          </a:prstGeom>
          <a:noFill/>
          <a:ln>
            <a:noFill/>
          </a:ln>
          <a:effectLst/>
        </p:spPr>
        <p:txBody>
          <a:bodyPr wrap="none">
            <a:spAutoFit/>
          </a:bodyPr>
          <a:lstStyle/>
          <a:p>
            <a:pPr eaLnBrk="1" hangingPunct="1">
              <a:defRPr/>
            </a:pPr>
            <a:r>
              <a:rPr kumimoji="0" lang="zh-CN" altLang="en-US" sz="2800" b="1" dirty="0">
                <a:effectLst>
                  <a:outerShdw blurRad="38100" dist="38100" dir="2700000" algn="tl">
                    <a:srgbClr val="C0C0C0"/>
                  </a:outerShdw>
                </a:effectLst>
                <a:latin typeface="黑体" panose="02010609060101010101" pitchFamily="49" charset="-122"/>
                <a:ea typeface="黑体" panose="02010609060101010101" pitchFamily="49" charset="-122"/>
              </a:rPr>
              <a:t>比较阶跃响应曲线和斜坡响应曲线：</a:t>
            </a:r>
          </a:p>
        </p:txBody>
      </p:sp>
      <p:grpSp>
        <p:nvGrpSpPr>
          <p:cNvPr id="145413" name="Group 5">
            <a:extLst>
              <a:ext uri="{FF2B5EF4-FFF2-40B4-BE49-F238E27FC236}">
                <a16:creationId xmlns:a16="http://schemas.microsoft.com/office/drawing/2014/main" id="{E5966824-7819-440D-ACC9-E26CEE6F6B64}"/>
              </a:ext>
            </a:extLst>
          </p:cNvPr>
          <p:cNvGrpSpPr>
            <a:grpSpLocks/>
          </p:cNvGrpSpPr>
          <p:nvPr/>
        </p:nvGrpSpPr>
        <p:grpSpPr bwMode="auto">
          <a:xfrm>
            <a:off x="1530406" y="1030785"/>
            <a:ext cx="4002087" cy="2682875"/>
            <a:chOff x="265" y="925"/>
            <a:chExt cx="2521" cy="1690"/>
          </a:xfrm>
        </p:grpSpPr>
        <p:sp>
          <p:nvSpPr>
            <p:cNvPr id="43029" name="Text Box 6">
              <a:extLst>
                <a:ext uri="{FF2B5EF4-FFF2-40B4-BE49-F238E27FC236}">
                  <a16:creationId xmlns:a16="http://schemas.microsoft.com/office/drawing/2014/main" id="{42FC28F5-113A-4441-A632-38286E97F07B}"/>
                </a:ext>
              </a:extLst>
            </p:cNvPr>
            <p:cNvSpPr txBox="1">
              <a:spLocks noChangeArrowheads="1"/>
            </p:cNvSpPr>
            <p:nvPr/>
          </p:nvSpPr>
          <p:spPr bwMode="auto">
            <a:xfrm>
              <a:off x="529" y="2092"/>
              <a:ext cx="344"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0" lang="zh-CN" altLang="en-US" sz="2400" b="0">
                  <a:latin typeface="Times New Roman" panose="02020603050405020304" pitchFamily="18" charset="0"/>
                </a:rPr>
                <a:t>　</a:t>
              </a:r>
              <a:r>
                <a:rPr kumimoji="0" lang="en-US" altLang="zh-CN" sz="2400">
                  <a:latin typeface="Times New Roman" panose="02020603050405020304" pitchFamily="18" charset="0"/>
                </a:rPr>
                <a:t>0     </a:t>
              </a:r>
              <a:endParaRPr kumimoji="0" lang="en-US" altLang="zh-CN" sz="2400" i="1">
                <a:latin typeface="Times New Roman" panose="02020603050405020304" pitchFamily="18" charset="0"/>
              </a:endParaRPr>
            </a:p>
          </p:txBody>
        </p:sp>
        <p:grpSp>
          <p:nvGrpSpPr>
            <p:cNvPr id="43030" name="Group 7">
              <a:extLst>
                <a:ext uri="{FF2B5EF4-FFF2-40B4-BE49-F238E27FC236}">
                  <a16:creationId xmlns:a16="http://schemas.microsoft.com/office/drawing/2014/main" id="{768DAC59-E84D-476B-8CA2-F35753803906}"/>
                </a:ext>
              </a:extLst>
            </p:cNvPr>
            <p:cNvGrpSpPr>
              <a:grpSpLocks/>
            </p:cNvGrpSpPr>
            <p:nvPr/>
          </p:nvGrpSpPr>
          <p:grpSpPr bwMode="auto">
            <a:xfrm>
              <a:off x="619" y="925"/>
              <a:ext cx="2167" cy="1593"/>
              <a:chOff x="1242" y="-33"/>
              <a:chExt cx="2699" cy="2047"/>
            </a:xfrm>
          </p:grpSpPr>
          <p:sp>
            <p:nvSpPr>
              <p:cNvPr id="43035" name="Line 8">
                <a:extLst>
                  <a:ext uri="{FF2B5EF4-FFF2-40B4-BE49-F238E27FC236}">
                    <a16:creationId xmlns:a16="http://schemas.microsoft.com/office/drawing/2014/main" id="{E287796F-CAD6-47F5-AF11-2491D2E4336E}"/>
                  </a:ext>
                </a:extLst>
              </p:cNvPr>
              <p:cNvSpPr>
                <a:spLocks noChangeShapeType="1"/>
              </p:cNvSpPr>
              <p:nvPr/>
            </p:nvSpPr>
            <p:spPr bwMode="auto">
              <a:xfrm flipV="1">
                <a:off x="1251" y="66"/>
                <a:ext cx="0" cy="1704"/>
              </a:xfrm>
              <a:prstGeom prst="line">
                <a:avLst/>
              </a:prstGeom>
              <a:noFill/>
              <a:ln w="5715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36" name="Line 9">
                <a:extLst>
                  <a:ext uri="{FF2B5EF4-FFF2-40B4-BE49-F238E27FC236}">
                    <a16:creationId xmlns:a16="http://schemas.microsoft.com/office/drawing/2014/main" id="{09033CD5-4431-407B-9088-E3FCEB248FB2}"/>
                  </a:ext>
                </a:extLst>
              </p:cNvPr>
              <p:cNvSpPr>
                <a:spLocks noChangeShapeType="1"/>
              </p:cNvSpPr>
              <p:nvPr/>
            </p:nvSpPr>
            <p:spPr bwMode="auto">
              <a:xfrm>
                <a:off x="1242" y="1788"/>
                <a:ext cx="2448" cy="0"/>
              </a:xfrm>
              <a:prstGeom prst="line">
                <a:avLst/>
              </a:prstGeom>
              <a:noFill/>
              <a:ln w="5715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37" name="Rectangle 10">
                <a:extLst>
                  <a:ext uri="{FF2B5EF4-FFF2-40B4-BE49-F238E27FC236}">
                    <a16:creationId xmlns:a16="http://schemas.microsoft.com/office/drawing/2014/main" id="{CA97AC03-6949-4475-8B6B-869F5B81D8BC}"/>
                  </a:ext>
                </a:extLst>
              </p:cNvPr>
              <p:cNvSpPr>
                <a:spLocks noChangeArrowheads="1"/>
              </p:cNvSpPr>
              <p:nvPr/>
            </p:nvSpPr>
            <p:spPr bwMode="auto">
              <a:xfrm>
                <a:off x="3729" y="1640"/>
                <a:ext cx="212"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kumimoji="0" lang="en-US" altLang="zh-CN" sz="2400" i="1">
                    <a:latin typeface="Times New Roman" panose="02020603050405020304" pitchFamily="18" charset="0"/>
                  </a:rPr>
                  <a:t>t</a:t>
                </a:r>
              </a:p>
            </p:txBody>
          </p:sp>
          <p:sp>
            <p:nvSpPr>
              <p:cNvPr id="43038" name="Rectangle 11">
                <a:extLst>
                  <a:ext uri="{FF2B5EF4-FFF2-40B4-BE49-F238E27FC236}">
                    <a16:creationId xmlns:a16="http://schemas.microsoft.com/office/drawing/2014/main" id="{2CA0D2BB-57F3-44AC-A5BA-CE625104C2F6}"/>
                  </a:ext>
                </a:extLst>
              </p:cNvPr>
              <p:cNvSpPr>
                <a:spLocks noChangeArrowheads="1"/>
              </p:cNvSpPr>
              <p:nvPr/>
            </p:nvSpPr>
            <p:spPr bwMode="auto">
              <a:xfrm>
                <a:off x="1273" y="-33"/>
                <a:ext cx="479"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i="1">
                    <a:latin typeface="Times New Roman" panose="02020603050405020304" pitchFamily="18" charset="0"/>
                  </a:rPr>
                  <a:t>c</a:t>
                </a:r>
                <a:r>
                  <a:rPr lang="en-US" altLang="zh-CN" sz="2400">
                    <a:latin typeface="Times New Roman" panose="02020603050405020304" pitchFamily="18" charset="0"/>
                  </a:rPr>
                  <a:t>(</a:t>
                </a:r>
                <a:r>
                  <a:rPr lang="en-US" altLang="zh-CN" sz="2400" i="1">
                    <a:latin typeface="Times New Roman" panose="02020603050405020304" pitchFamily="18" charset="0"/>
                  </a:rPr>
                  <a:t>t</a:t>
                </a:r>
                <a:r>
                  <a:rPr lang="en-US" altLang="zh-CN" sz="2400">
                    <a:latin typeface="Times New Roman" panose="02020603050405020304" pitchFamily="18" charset="0"/>
                  </a:rPr>
                  <a:t>)</a:t>
                </a:r>
              </a:p>
            </p:txBody>
          </p:sp>
        </p:grpSp>
        <p:sp>
          <p:nvSpPr>
            <p:cNvPr id="43031" name="Line 12">
              <a:extLst>
                <a:ext uri="{FF2B5EF4-FFF2-40B4-BE49-F238E27FC236}">
                  <a16:creationId xmlns:a16="http://schemas.microsoft.com/office/drawing/2014/main" id="{C15A60FB-7ECB-485D-889F-579B1DC1DA93}"/>
                </a:ext>
              </a:extLst>
            </p:cNvPr>
            <p:cNvSpPr>
              <a:spLocks noChangeShapeType="1"/>
            </p:cNvSpPr>
            <p:nvPr/>
          </p:nvSpPr>
          <p:spPr bwMode="auto">
            <a:xfrm>
              <a:off x="653" y="1325"/>
              <a:ext cx="2133"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32" name="Freeform 13">
              <a:extLst>
                <a:ext uri="{FF2B5EF4-FFF2-40B4-BE49-F238E27FC236}">
                  <a16:creationId xmlns:a16="http://schemas.microsoft.com/office/drawing/2014/main" id="{960A8679-E047-4363-A293-799D5106BD4E}"/>
                </a:ext>
              </a:extLst>
            </p:cNvPr>
            <p:cNvSpPr>
              <a:spLocks/>
            </p:cNvSpPr>
            <p:nvPr/>
          </p:nvSpPr>
          <p:spPr bwMode="auto">
            <a:xfrm>
              <a:off x="639" y="1347"/>
              <a:ext cx="1941" cy="995"/>
            </a:xfrm>
            <a:custGeom>
              <a:avLst/>
              <a:gdLst>
                <a:gd name="T0" fmla="*/ 0 w 1913"/>
                <a:gd name="T1" fmla="*/ 490 h 1043"/>
                <a:gd name="T2" fmla="*/ 222 w 1913"/>
                <a:gd name="T3" fmla="*/ 318 h 1043"/>
                <a:gd name="T4" fmla="*/ 494 w 1913"/>
                <a:gd name="T5" fmla="*/ 174 h 1043"/>
                <a:gd name="T6" fmla="*/ 959 w 1913"/>
                <a:gd name="T7" fmla="*/ 56 h 1043"/>
                <a:gd name="T8" fmla="*/ 1427 w 1913"/>
                <a:gd name="T9" fmla="*/ 22 h 1043"/>
                <a:gd name="T10" fmla="*/ 1866 w 1913"/>
                <a:gd name="T11" fmla="*/ 10 h 1043"/>
                <a:gd name="T12" fmla="*/ 2413 w 1913"/>
                <a:gd name="T13" fmla="*/ 0 h 104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13" h="1043">
                  <a:moveTo>
                    <a:pt x="0" y="1043"/>
                  </a:moveTo>
                  <a:cubicBezTo>
                    <a:pt x="54" y="914"/>
                    <a:pt x="109" y="786"/>
                    <a:pt x="174" y="674"/>
                  </a:cubicBezTo>
                  <a:cubicBezTo>
                    <a:pt x="239" y="562"/>
                    <a:pt x="293" y="462"/>
                    <a:pt x="391" y="370"/>
                  </a:cubicBezTo>
                  <a:cubicBezTo>
                    <a:pt x="489" y="278"/>
                    <a:pt x="638" y="174"/>
                    <a:pt x="761" y="120"/>
                  </a:cubicBezTo>
                  <a:cubicBezTo>
                    <a:pt x="884" y="66"/>
                    <a:pt x="1011" y="62"/>
                    <a:pt x="1130" y="44"/>
                  </a:cubicBezTo>
                  <a:cubicBezTo>
                    <a:pt x="1249" y="26"/>
                    <a:pt x="1348" y="18"/>
                    <a:pt x="1478" y="11"/>
                  </a:cubicBezTo>
                  <a:cubicBezTo>
                    <a:pt x="1608" y="4"/>
                    <a:pt x="1832" y="2"/>
                    <a:pt x="1913" y="0"/>
                  </a:cubicBezTo>
                </a:path>
              </a:pathLst>
            </a:custGeom>
            <a:noFill/>
            <a:ln w="76200" cap="sq" cmpd="sng">
              <a:solidFill>
                <a:srgbClr val="9933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33" name="Oval 14">
              <a:extLst>
                <a:ext uri="{FF2B5EF4-FFF2-40B4-BE49-F238E27FC236}">
                  <a16:creationId xmlns:a16="http://schemas.microsoft.com/office/drawing/2014/main" id="{01C49060-1E38-4ACF-8A80-CD6028331B26}"/>
                </a:ext>
              </a:extLst>
            </p:cNvPr>
            <p:cNvSpPr>
              <a:spLocks noChangeArrowheads="1"/>
            </p:cNvSpPr>
            <p:nvPr/>
          </p:nvSpPr>
          <p:spPr bwMode="auto">
            <a:xfrm>
              <a:off x="2081" y="1313"/>
              <a:ext cx="87" cy="84"/>
            </a:xfrm>
            <a:prstGeom prst="ellipse">
              <a:avLst/>
            </a:prstGeom>
            <a:solidFill>
              <a:srgbClr val="993300"/>
            </a:solidFill>
            <a:ln w="9525" cap="sq">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b="0"/>
            </a:p>
          </p:txBody>
        </p:sp>
        <p:sp>
          <p:nvSpPr>
            <p:cNvPr id="43034" name="Text Box 15">
              <a:extLst>
                <a:ext uri="{FF2B5EF4-FFF2-40B4-BE49-F238E27FC236}">
                  <a16:creationId xmlns:a16="http://schemas.microsoft.com/office/drawing/2014/main" id="{1F127F4E-3E7A-40A6-90D8-32A721833E35}"/>
                </a:ext>
              </a:extLst>
            </p:cNvPr>
            <p:cNvSpPr txBox="1">
              <a:spLocks noChangeArrowheads="1"/>
            </p:cNvSpPr>
            <p:nvPr/>
          </p:nvSpPr>
          <p:spPr bwMode="auto">
            <a:xfrm>
              <a:off x="265" y="1203"/>
              <a:ext cx="395"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50000"/>
                </a:spcBef>
                <a:buClrTx/>
                <a:buSzTx/>
                <a:buFontTx/>
                <a:buNone/>
              </a:pPr>
              <a:r>
                <a:rPr kumimoji="0" lang="en-US" altLang="zh-CN" sz="2400">
                  <a:latin typeface="Times New Roman" panose="02020603050405020304" pitchFamily="18" charset="0"/>
                </a:rPr>
                <a:t>1.0</a:t>
              </a:r>
            </a:p>
          </p:txBody>
        </p:sp>
      </p:grpSp>
      <p:grpSp>
        <p:nvGrpSpPr>
          <p:cNvPr id="145424" name="Group 16">
            <a:extLst>
              <a:ext uri="{FF2B5EF4-FFF2-40B4-BE49-F238E27FC236}">
                <a16:creationId xmlns:a16="http://schemas.microsoft.com/office/drawing/2014/main" id="{003A7929-A399-4E3F-9511-497CD4471819}"/>
              </a:ext>
            </a:extLst>
          </p:cNvPr>
          <p:cNvGrpSpPr>
            <a:grpSpLocks/>
          </p:cNvGrpSpPr>
          <p:nvPr/>
        </p:nvGrpSpPr>
        <p:grpSpPr bwMode="auto">
          <a:xfrm>
            <a:off x="6973831" y="974611"/>
            <a:ext cx="3687763" cy="2562225"/>
            <a:chOff x="3076" y="1009"/>
            <a:chExt cx="2323" cy="1614"/>
          </a:xfrm>
        </p:grpSpPr>
        <p:grpSp>
          <p:nvGrpSpPr>
            <p:cNvPr id="43015" name="Group 17">
              <a:extLst>
                <a:ext uri="{FF2B5EF4-FFF2-40B4-BE49-F238E27FC236}">
                  <a16:creationId xmlns:a16="http://schemas.microsoft.com/office/drawing/2014/main" id="{AE26A7C4-EA5E-45F0-8FD9-346EF5738515}"/>
                </a:ext>
              </a:extLst>
            </p:cNvPr>
            <p:cNvGrpSpPr>
              <a:grpSpLocks/>
            </p:cNvGrpSpPr>
            <p:nvPr/>
          </p:nvGrpSpPr>
          <p:grpSpPr bwMode="auto">
            <a:xfrm>
              <a:off x="3076" y="1009"/>
              <a:ext cx="2323" cy="1602"/>
              <a:chOff x="641" y="1755"/>
              <a:chExt cx="2819" cy="2188"/>
            </a:xfrm>
          </p:grpSpPr>
          <p:sp>
            <p:nvSpPr>
              <p:cNvPr id="43024" name="Line 18">
                <a:extLst>
                  <a:ext uri="{FF2B5EF4-FFF2-40B4-BE49-F238E27FC236}">
                    <a16:creationId xmlns:a16="http://schemas.microsoft.com/office/drawing/2014/main" id="{B900052E-57B1-48D0-8508-06A02E60A6DF}"/>
                  </a:ext>
                </a:extLst>
              </p:cNvPr>
              <p:cNvSpPr>
                <a:spLocks noChangeShapeType="1"/>
              </p:cNvSpPr>
              <p:nvPr/>
            </p:nvSpPr>
            <p:spPr bwMode="auto">
              <a:xfrm flipV="1">
                <a:off x="763" y="1854"/>
                <a:ext cx="0" cy="1704"/>
              </a:xfrm>
              <a:prstGeom prst="line">
                <a:avLst/>
              </a:prstGeom>
              <a:noFill/>
              <a:ln w="5715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25" name="Line 19">
                <a:extLst>
                  <a:ext uri="{FF2B5EF4-FFF2-40B4-BE49-F238E27FC236}">
                    <a16:creationId xmlns:a16="http://schemas.microsoft.com/office/drawing/2014/main" id="{FC202912-88F8-47E7-B648-59F49C247D36}"/>
                  </a:ext>
                </a:extLst>
              </p:cNvPr>
              <p:cNvSpPr>
                <a:spLocks noChangeShapeType="1"/>
              </p:cNvSpPr>
              <p:nvPr/>
            </p:nvSpPr>
            <p:spPr bwMode="auto">
              <a:xfrm>
                <a:off x="754" y="3576"/>
                <a:ext cx="2480" cy="0"/>
              </a:xfrm>
              <a:prstGeom prst="line">
                <a:avLst/>
              </a:prstGeom>
              <a:noFill/>
              <a:ln w="5715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26" name="Rectangle 20">
                <a:extLst>
                  <a:ext uri="{FF2B5EF4-FFF2-40B4-BE49-F238E27FC236}">
                    <a16:creationId xmlns:a16="http://schemas.microsoft.com/office/drawing/2014/main" id="{D1BA0565-C0AF-4F25-BDF6-7722A4421984}"/>
                  </a:ext>
                </a:extLst>
              </p:cNvPr>
              <p:cNvSpPr>
                <a:spLocks noChangeArrowheads="1"/>
              </p:cNvSpPr>
              <p:nvPr/>
            </p:nvSpPr>
            <p:spPr bwMode="auto">
              <a:xfrm>
                <a:off x="3254" y="3430"/>
                <a:ext cx="206" cy="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kumimoji="0" lang="en-US" altLang="zh-CN" sz="2400" i="1">
                    <a:latin typeface="Times New Roman" panose="02020603050405020304" pitchFamily="18" charset="0"/>
                  </a:rPr>
                  <a:t>t</a:t>
                </a:r>
              </a:p>
            </p:txBody>
          </p:sp>
          <p:sp>
            <p:nvSpPr>
              <p:cNvPr id="43027" name="Rectangle 21">
                <a:extLst>
                  <a:ext uri="{FF2B5EF4-FFF2-40B4-BE49-F238E27FC236}">
                    <a16:creationId xmlns:a16="http://schemas.microsoft.com/office/drawing/2014/main" id="{03F3E1FC-13FA-46A2-83B6-22BDB971A426}"/>
                  </a:ext>
                </a:extLst>
              </p:cNvPr>
              <p:cNvSpPr>
                <a:spLocks noChangeArrowheads="1"/>
              </p:cNvSpPr>
              <p:nvPr/>
            </p:nvSpPr>
            <p:spPr bwMode="auto">
              <a:xfrm>
                <a:off x="791" y="1755"/>
                <a:ext cx="467" cy="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i="1">
                    <a:latin typeface="Times New Roman" panose="02020603050405020304" pitchFamily="18" charset="0"/>
                  </a:rPr>
                  <a:t>c</a:t>
                </a:r>
                <a:r>
                  <a:rPr lang="en-US" altLang="zh-CN" sz="2400">
                    <a:latin typeface="Times New Roman" panose="02020603050405020304" pitchFamily="18" charset="0"/>
                  </a:rPr>
                  <a:t>(</a:t>
                </a:r>
                <a:r>
                  <a:rPr lang="en-US" altLang="zh-CN" sz="2400" i="1">
                    <a:latin typeface="Times New Roman" panose="02020603050405020304" pitchFamily="18" charset="0"/>
                  </a:rPr>
                  <a:t>t</a:t>
                </a:r>
                <a:r>
                  <a:rPr lang="en-US" altLang="zh-CN" sz="2400">
                    <a:latin typeface="Times New Roman" panose="02020603050405020304" pitchFamily="18" charset="0"/>
                  </a:rPr>
                  <a:t>)</a:t>
                </a:r>
              </a:p>
            </p:txBody>
          </p:sp>
          <p:sp>
            <p:nvSpPr>
              <p:cNvPr id="43028" name="Rectangle 22">
                <a:extLst>
                  <a:ext uri="{FF2B5EF4-FFF2-40B4-BE49-F238E27FC236}">
                    <a16:creationId xmlns:a16="http://schemas.microsoft.com/office/drawing/2014/main" id="{C9352D7A-77E4-448C-88BC-02F4232A3C63}"/>
                  </a:ext>
                </a:extLst>
              </p:cNvPr>
              <p:cNvSpPr>
                <a:spLocks noChangeArrowheads="1"/>
              </p:cNvSpPr>
              <p:nvPr/>
            </p:nvSpPr>
            <p:spPr bwMode="auto">
              <a:xfrm>
                <a:off x="641" y="3549"/>
                <a:ext cx="258"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kumimoji="0" lang="en-US" altLang="zh-CN" sz="2400">
                    <a:latin typeface="Times New Roman" panose="02020603050405020304" pitchFamily="18" charset="0"/>
                  </a:rPr>
                  <a:t>0</a:t>
                </a:r>
              </a:p>
            </p:txBody>
          </p:sp>
        </p:grpSp>
        <p:sp>
          <p:nvSpPr>
            <p:cNvPr id="43016" name="Line 23">
              <a:extLst>
                <a:ext uri="{FF2B5EF4-FFF2-40B4-BE49-F238E27FC236}">
                  <a16:creationId xmlns:a16="http://schemas.microsoft.com/office/drawing/2014/main" id="{1AFE85EA-0901-47E3-9871-4FC01ECC2539}"/>
                </a:ext>
              </a:extLst>
            </p:cNvPr>
            <p:cNvSpPr>
              <a:spLocks noChangeShapeType="1"/>
            </p:cNvSpPr>
            <p:nvPr/>
          </p:nvSpPr>
          <p:spPr bwMode="auto">
            <a:xfrm flipV="1">
              <a:off x="3847" y="1163"/>
              <a:ext cx="1344" cy="1194"/>
            </a:xfrm>
            <a:prstGeom prst="line">
              <a:avLst/>
            </a:prstGeom>
            <a:noFill/>
            <a:ln w="762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17" name="Line 24">
              <a:extLst>
                <a:ext uri="{FF2B5EF4-FFF2-40B4-BE49-F238E27FC236}">
                  <a16:creationId xmlns:a16="http://schemas.microsoft.com/office/drawing/2014/main" id="{A1BAABD0-0E68-4CB0-B8A9-C6503DAFB315}"/>
                </a:ext>
              </a:extLst>
            </p:cNvPr>
            <p:cNvSpPr>
              <a:spLocks noChangeShapeType="1"/>
            </p:cNvSpPr>
            <p:nvPr/>
          </p:nvSpPr>
          <p:spPr bwMode="auto">
            <a:xfrm flipV="1">
              <a:off x="3184" y="1044"/>
              <a:ext cx="1440" cy="1280"/>
            </a:xfrm>
            <a:prstGeom prst="line">
              <a:avLst/>
            </a:prstGeom>
            <a:noFill/>
            <a:ln w="57150" cap="sq">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18" name="Freeform 25">
              <a:extLst>
                <a:ext uri="{FF2B5EF4-FFF2-40B4-BE49-F238E27FC236}">
                  <a16:creationId xmlns:a16="http://schemas.microsoft.com/office/drawing/2014/main" id="{C41519F9-3742-425F-B759-65BAFC0D12E2}"/>
                </a:ext>
              </a:extLst>
            </p:cNvPr>
            <p:cNvSpPr>
              <a:spLocks/>
            </p:cNvSpPr>
            <p:nvPr/>
          </p:nvSpPr>
          <p:spPr bwMode="auto">
            <a:xfrm>
              <a:off x="3184" y="1229"/>
              <a:ext cx="1899" cy="1105"/>
            </a:xfrm>
            <a:custGeom>
              <a:avLst/>
              <a:gdLst>
                <a:gd name="T0" fmla="*/ 0 w 2228"/>
                <a:gd name="T1" fmla="*/ 7 h 1543"/>
                <a:gd name="T2" fmla="*/ 48 w 2228"/>
                <a:gd name="T3" fmla="*/ 7 h 1543"/>
                <a:gd name="T4" fmla="*/ 87 w 2228"/>
                <a:gd name="T5" fmla="*/ 6 h 1543"/>
                <a:gd name="T6" fmla="*/ 173 w 2228"/>
                <a:gd name="T7" fmla="*/ 0 h 154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28" h="1543">
                  <a:moveTo>
                    <a:pt x="0" y="1543"/>
                  </a:moveTo>
                  <a:cubicBezTo>
                    <a:pt x="210" y="1533"/>
                    <a:pt x="420" y="1523"/>
                    <a:pt x="608" y="1456"/>
                  </a:cubicBezTo>
                  <a:cubicBezTo>
                    <a:pt x="796" y="1389"/>
                    <a:pt x="860" y="1384"/>
                    <a:pt x="1130" y="1141"/>
                  </a:cubicBezTo>
                  <a:cubicBezTo>
                    <a:pt x="1400" y="898"/>
                    <a:pt x="2045" y="190"/>
                    <a:pt x="2228" y="0"/>
                  </a:cubicBezTo>
                </a:path>
              </a:pathLst>
            </a:custGeom>
            <a:noFill/>
            <a:ln w="76200" cap="sq" cmpd="sng">
              <a:solidFill>
                <a:srgbClr val="9933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19" name="Rectangle 26">
              <a:extLst>
                <a:ext uri="{FF2B5EF4-FFF2-40B4-BE49-F238E27FC236}">
                  <a16:creationId xmlns:a16="http://schemas.microsoft.com/office/drawing/2014/main" id="{BEBAB3F4-AC10-4B0D-B5B8-95B491862744}"/>
                </a:ext>
              </a:extLst>
            </p:cNvPr>
            <p:cNvSpPr>
              <a:spLocks noChangeArrowheads="1"/>
            </p:cNvSpPr>
            <p:nvPr/>
          </p:nvSpPr>
          <p:spPr bwMode="auto">
            <a:xfrm rot="-2464487">
              <a:off x="3486" y="1423"/>
              <a:ext cx="66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i="1">
                  <a:latin typeface="Times New Roman" panose="02020603050405020304" pitchFamily="18" charset="0"/>
                </a:rPr>
                <a:t>r</a:t>
              </a:r>
              <a:r>
                <a:rPr lang="en-US" altLang="zh-CN" sz="2400">
                  <a:latin typeface="Times New Roman" panose="02020603050405020304" pitchFamily="18" charset="0"/>
                </a:rPr>
                <a:t>(</a:t>
              </a:r>
              <a:r>
                <a:rPr lang="en-US" altLang="zh-CN" sz="2400" i="1">
                  <a:latin typeface="Times New Roman" panose="02020603050405020304" pitchFamily="18" charset="0"/>
                </a:rPr>
                <a:t>t</a:t>
              </a:r>
              <a:r>
                <a:rPr lang="en-US" altLang="zh-CN" sz="2400">
                  <a:latin typeface="Times New Roman" panose="02020603050405020304" pitchFamily="18" charset="0"/>
                </a:rPr>
                <a:t>)= </a:t>
              </a:r>
              <a:r>
                <a:rPr lang="en-US" altLang="zh-CN" sz="2400" i="1">
                  <a:latin typeface="Times New Roman" panose="02020603050405020304" pitchFamily="18" charset="0"/>
                </a:rPr>
                <a:t>t</a:t>
              </a:r>
            </a:p>
          </p:txBody>
        </p:sp>
        <p:sp>
          <p:nvSpPr>
            <p:cNvPr id="43020" name="Line 27">
              <a:extLst>
                <a:ext uri="{FF2B5EF4-FFF2-40B4-BE49-F238E27FC236}">
                  <a16:creationId xmlns:a16="http://schemas.microsoft.com/office/drawing/2014/main" id="{871B21CD-6962-4C9F-9DE4-A6BD451472B2}"/>
                </a:ext>
              </a:extLst>
            </p:cNvPr>
            <p:cNvSpPr>
              <a:spLocks noChangeShapeType="1"/>
            </p:cNvSpPr>
            <p:nvPr/>
          </p:nvSpPr>
          <p:spPr bwMode="auto">
            <a:xfrm>
              <a:off x="4491" y="1188"/>
              <a:ext cx="0" cy="557"/>
            </a:xfrm>
            <a:prstGeom prst="line">
              <a:avLst/>
            </a:prstGeom>
            <a:noFill/>
            <a:ln w="57150" cap="sq">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21" name="Line 28">
              <a:extLst>
                <a:ext uri="{FF2B5EF4-FFF2-40B4-BE49-F238E27FC236}">
                  <a16:creationId xmlns:a16="http://schemas.microsoft.com/office/drawing/2014/main" id="{C7498DC2-5FD6-4F1A-BDA2-082E055C3526}"/>
                </a:ext>
              </a:extLst>
            </p:cNvPr>
            <p:cNvSpPr>
              <a:spLocks noChangeShapeType="1"/>
            </p:cNvSpPr>
            <p:nvPr/>
          </p:nvSpPr>
          <p:spPr bwMode="auto">
            <a:xfrm>
              <a:off x="4160" y="1449"/>
              <a:ext cx="0" cy="557"/>
            </a:xfrm>
            <a:prstGeom prst="line">
              <a:avLst/>
            </a:prstGeom>
            <a:noFill/>
            <a:ln w="57150" cap="sq">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22" name="Rectangle 29">
              <a:extLst>
                <a:ext uri="{FF2B5EF4-FFF2-40B4-BE49-F238E27FC236}">
                  <a16:creationId xmlns:a16="http://schemas.microsoft.com/office/drawing/2014/main" id="{A178B92B-2F6B-4C43-B4DE-BC28FD75D874}"/>
                </a:ext>
              </a:extLst>
            </p:cNvPr>
            <p:cNvSpPr>
              <a:spLocks noChangeArrowheads="1"/>
            </p:cNvSpPr>
            <p:nvPr/>
          </p:nvSpPr>
          <p:spPr bwMode="auto">
            <a:xfrm>
              <a:off x="3694" y="2335"/>
              <a:ext cx="27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400" i="1">
                  <a:latin typeface="Times New Roman" panose="02020603050405020304" pitchFamily="18" charset="0"/>
                </a:rPr>
                <a:t>T</a:t>
              </a:r>
            </a:p>
          </p:txBody>
        </p:sp>
        <p:sp>
          <p:nvSpPr>
            <p:cNvPr id="43023" name="Rectangle 30">
              <a:extLst>
                <a:ext uri="{FF2B5EF4-FFF2-40B4-BE49-F238E27FC236}">
                  <a16:creationId xmlns:a16="http://schemas.microsoft.com/office/drawing/2014/main" id="{0CB93B54-60F2-49DE-82EC-B1235C48F457}"/>
                </a:ext>
              </a:extLst>
            </p:cNvPr>
            <p:cNvSpPr>
              <a:spLocks noChangeArrowheads="1"/>
            </p:cNvSpPr>
            <p:nvPr/>
          </p:nvSpPr>
          <p:spPr bwMode="auto">
            <a:xfrm>
              <a:off x="4491" y="1305"/>
              <a:ext cx="27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400" i="1">
                  <a:latin typeface="Times New Roman" panose="02020603050405020304" pitchFamily="18" charset="0"/>
                </a:rPr>
                <a:t>T</a:t>
              </a:r>
            </a:p>
          </p:txBody>
        </p:sp>
      </p:grpSp>
      <p:sp>
        <p:nvSpPr>
          <p:cNvPr id="145439" name="Text Box 31">
            <a:extLst>
              <a:ext uri="{FF2B5EF4-FFF2-40B4-BE49-F238E27FC236}">
                <a16:creationId xmlns:a16="http://schemas.microsoft.com/office/drawing/2014/main" id="{BA7E6A5A-C294-49E3-821F-D06A02B125E5}"/>
              </a:ext>
            </a:extLst>
          </p:cNvPr>
          <p:cNvSpPr txBox="1">
            <a:spLocks noChangeArrowheads="1"/>
          </p:cNvSpPr>
          <p:nvPr/>
        </p:nvSpPr>
        <p:spPr bwMode="auto">
          <a:xfrm>
            <a:off x="1154430" y="3557078"/>
            <a:ext cx="10447020" cy="3126049"/>
          </a:xfrm>
          <a:prstGeom prst="rect">
            <a:avLst/>
          </a:prstGeom>
          <a:noFill/>
          <a:ln>
            <a:noFill/>
          </a:ln>
          <a:effectLst/>
        </p:spPr>
        <p:txBody>
          <a:bodyPr wrap="square">
            <a:spAutoFit/>
          </a:bodyPr>
          <a:lstStyle/>
          <a:p>
            <a:pPr eaLnBrk="1" hangingPunct="1">
              <a:lnSpc>
                <a:spcPct val="120000"/>
              </a:lnSpc>
              <a:buClr>
                <a:srgbClr val="FF0000"/>
              </a:buClr>
              <a:buFont typeface="Wingdings" panose="05000000000000000000" pitchFamily="2" charset="2"/>
              <a:buChar char="l"/>
              <a:defRPr/>
            </a:pPr>
            <a:r>
              <a:rPr kumimoji="0" lang="zh-CN" altLang="en-US" sz="2800" b="1" dirty="0">
                <a:latin typeface="黑体" pitchFamily="49" charset="-122"/>
                <a:ea typeface="黑体" pitchFamily="49" charset="-122"/>
              </a:rPr>
              <a:t> 在阶跃响应中，输出量与输入量之间的位置误差随时间而减小，最终趋于</a:t>
            </a:r>
            <a:r>
              <a:rPr kumimoji="0" lang="en-US" altLang="zh-CN" sz="2800" b="1" dirty="0">
                <a:latin typeface="黑体" pitchFamily="49" charset="-122"/>
                <a:ea typeface="黑体" pitchFamily="49" charset="-122"/>
              </a:rPr>
              <a:t>0</a:t>
            </a:r>
            <a:r>
              <a:rPr kumimoji="0" lang="zh-CN" altLang="en-US" sz="2800" b="1" dirty="0">
                <a:latin typeface="黑体" pitchFamily="49" charset="-122"/>
                <a:ea typeface="黑体" pitchFamily="49" charset="-122"/>
              </a:rPr>
              <a:t>，而在初始状态下，位置误差最大，响应曲线的斜率也最大；</a:t>
            </a:r>
            <a:r>
              <a:rPr kumimoji="0" lang="zh-CN" altLang="en-US" sz="2800" b="1" dirty="0">
                <a:solidFill>
                  <a:srgbClr val="FF0000"/>
                </a:solidFill>
                <a:effectLst>
                  <a:outerShdw blurRad="38100" dist="38100" dir="2700000" algn="tl">
                    <a:srgbClr val="C0C0C0"/>
                  </a:outerShdw>
                </a:effectLst>
                <a:latin typeface="黑体" pitchFamily="49" charset="-122"/>
                <a:ea typeface="黑体" pitchFamily="49" charset="-122"/>
              </a:rPr>
              <a:t>无差跟踪</a:t>
            </a:r>
            <a:endParaRPr kumimoji="0" lang="zh-CN" altLang="en-US" sz="2800" b="1" dirty="0">
              <a:latin typeface="黑体" pitchFamily="49" charset="-122"/>
              <a:ea typeface="黑体" pitchFamily="49" charset="-122"/>
            </a:endParaRPr>
          </a:p>
          <a:p>
            <a:pPr eaLnBrk="1" hangingPunct="1">
              <a:lnSpc>
                <a:spcPct val="120000"/>
              </a:lnSpc>
              <a:buClr>
                <a:srgbClr val="FF0000"/>
              </a:buClr>
              <a:buFont typeface="Wingdings" panose="05000000000000000000" pitchFamily="2" charset="2"/>
              <a:buChar char="l"/>
              <a:defRPr/>
            </a:pPr>
            <a:r>
              <a:rPr kumimoji="0" lang="zh-CN" altLang="en-US" sz="2800" b="1" dirty="0">
                <a:latin typeface="黑体" pitchFamily="49" charset="-122"/>
                <a:ea typeface="黑体" pitchFamily="49" charset="-122"/>
              </a:rPr>
              <a:t> </a:t>
            </a:r>
            <a:r>
              <a:rPr kumimoji="0" lang="zh-CN" altLang="en-US" sz="2800" b="1" dirty="0">
                <a:solidFill>
                  <a:srgbClr val="000099"/>
                </a:solidFill>
                <a:latin typeface="黑体" pitchFamily="49" charset="-122"/>
                <a:ea typeface="黑体" pitchFamily="49" charset="-122"/>
              </a:rPr>
              <a:t>在斜坡响应中，输出量与输入量之间的位置误差随时间而增大，最终趋于常值</a:t>
            </a:r>
            <a:r>
              <a:rPr kumimoji="0" lang="en-US" altLang="zh-CN" sz="2800" b="1" i="1" dirty="0">
                <a:solidFill>
                  <a:srgbClr val="000099"/>
                </a:solidFill>
                <a:latin typeface="黑体" pitchFamily="49" charset="-122"/>
                <a:ea typeface="黑体" pitchFamily="49" charset="-122"/>
              </a:rPr>
              <a:t>T</a:t>
            </a:r>
            <a:r>
              <a:rPr kumimoji="0" lang="zh-CN" altLang="en-US" sz="2800" b="1" dirty="0">
                <a:solidFill>
                  <a:srgbClr val="000099"/>
                </a:solidFill>
                <a:latin typeface="黑体" pitchFamily="49" charset="-122"/>
                <a:ea typeface="黑体" pitchFamily="49" charset="-122"/>
              </a:rPr>
              <a:t>，惯性越小，跟踪的准确度越高。在初始状态下，位置误差和响应曲线的斜率均等于</a:t>
            </a:r>
            <a:r>
              <a:rPr kumimoji="0" lang="en-US" altLang="zh-CN" sz="2800" b="1" dirty="0">
                <a:solidFill>
                  <a:srgbClr val="000099"/>
                </a:solidFill>
                <a:latin typeface="黑体" pitchFamily="49" charset="-122"/>
                <a:ea typeface="黑体" pitchFamily="49" charset="-122"/>
              </a:rPr>
              <a:t>0</a:t>
            </a:r>
            <a:r>
              <a:rPr kumimoji="0" lang="zh-CN" altLang="en-US" sz="2800" b="1" dirty="0">
                <a:solidFill>
                  <a:srgbClr val="000099"/>
                </a:solidFill>
                <a:latin typeface="黑体" pitchFamily="49" charset="-122"/>
                <a:ea typeface="黑体" pitchFamily="49" charset="-122"/>
              </a:rPr>
              <a:t>。</a:t>
            </a:r>
            <a:r>
              <a:rPr kumimoji="0" lang="zh-CN" altLang="en-US" sz="2800" b="1" dirty="0">
                <a:solidFill>
                  <a:srgbClr val="FF0000"/>
                </a:solidFill>
                <a:effectLst>
                  <a:outerShdw blurRad="38100" dist="38100" dir="2700000" algn="tl">
                    <a:srgbClr val="C0C0C0"/>
                  </a:outerShdw>
                </a:effectLst>
                <a:latin typeface="黑体" pitchFamily="49" charset="-122"/>
                <a:ea typeface="黑体" pitchFamily="49" charset="-122"/>
              </a:rPr>
              <a:t>有差跟踪</a:t>
            </a:r>
            <a:r>
              <a:rPr kumimoji="0" lang="zh-CN" altLang="en-US" sz="2800" b="1" dirty="0">
                <a:solidFill>
                  <a:srgbClr val="000099"/>
                </a:solidFill>
                <a:latin typeface="黑体" pitchFamily="49" charset="-122"/>
                <a:ea typeface="黑体" pitchFamily="49" charset="-122"/>
              </a:rPr>
              <a:t>。</a:t>
            </a:r>
          </a:p>
        </p:txBody>
      </p:sp>
      <p:sp>
        <p:nvSpPr>
          <p:cNvPr id="43014" name="Text Box 4">
            <a:extLst>
              <a:ext uri="{FF2B5EF4-FFF2-40B4-BE49-F238E27FC236}">
                <a16:creationId xmlns:a16="http://schemas.microsoft.com/office/drawing/2014/main" id="{03A3A2CA-C4B7-486F-B098-6505F06E49BE}"/>
              </a:ext>
            </a:extLst>
          </p:cNvPr>
          <p:cNvSpPr txBox="1">
            <a:spLocks noChangeArrowheads="1"/>
          </p:cNvSpPr>
          <p:nvPr/>
        </p:nvSpPr>
        <p:spPr bwMode="auto">
          <a:xfrm>
            <a:off x="0" y="0"/>
            <a:ext cx="906463" cy="685800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144000" rIns="144000">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0" lang="en-US" altLang="zh-CN">
                <a:solidFill>
                  <a:schemeClr val="bg1"/>
                </a:solidFill>
                <a:latin typeface="黑体" panose="02010609060101010101" pitchFamily="49" charset="-122"/>
                <a:ea typeface="黑体" panose="02010609060101010101" pitchFamily="49" charset="-122"/>
              </a:rPr>
              <a:t>  </a:t>
            </a:r>
            <a:r>
              <a:rPr kumimoji="0" lang="zh-CN" altLang="en-US" sz="4000">
                <a:latin typeface="黑体" panose="02010609060101010101" pitchFamily="49" charset="-122"/>
                <a:ea typeface="黑体" panose="02010609060101010101" pitchFamily="49" charset="-122"/>
              </a:rPr>
              <a:t>自动控制原理</a:t>
            </a:r>
            <a:r>
              <a:rPr kumimoji="0" lang="zh-CN" altLang="en-US">
                <a:solidFill>
                  <a:schemeClr val="bg1"/>
                </a:solidFill>
                <a:latin typeface="黑体" panose="02010609060101010101" pitchFamily="49" charset="-122"/>
                <a:ea typeface="黑体" panose="02010609060101010101" pitchFamily="49" charset="-122"/>
              </a:rPr>
              <a:t>  </a:t>
            </a:r>
            <a:r>
              <a:rPr kumimoji="0" lang="zh-CN" altLang="en-US" sz="3200">
                <a:solidFill>
                  <a:schemeClr val="bg1"/>
                </a:solidFill>
                <a:latin typeface="Arial" panose="020B0604020202020204" pitchFamily="34" charset="0"/>
              </a:rPr>
              <a:t>江西理工大学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nodeType="clickEffect">
                                  <p:stCondLst>
                                    <p:cond delay="0"/>
                                  </p:stCondLst>
                                  <p:childTnLst>
                                    <p:set>
                                      <p:cBhvr>
                                        <p:cTn id="6" dur="1" fill="hold">
                                          <p:stCondLst>
                                            <p:cond delay="0"/>
                                          </p:stCondLst>
                                        </p:cTn>
                                        <p:tgtEl>
                                          <p:spTgt spid="145413"/>
                                        </p:tgtEl>
                                        <p:attrNameLst>
                                          <p:attrName>style.visibility</p:attrName>
                                        </p:attrNameLst>
                                      </p:cBhvr>
                                      <p:to>
                                        <p:strVal val="visible"/>
                                      </p:to>
                                    </p:set>
                                    <p:animEffect transition="in" filter="checkerboard(down)">
                                      <p:cBhvr>
                                        <p:cTn id="7" dur="500"/>
                                        <p:tgtEl>
                                          <p:spTgt spid="1454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nodeType="clickEffect">
                                  <p:stCondLst>
                                    <p:cond delay="0"/>
                                  </p:stCondLst>
                                  <p:childTnLst>
                                    <p:set>
                                      <p:cBhvr>
                                        <p:cTn id="11" dur="1" fill="hold">
                                          <p:stCondLst>
                                            <p:cond delay="0"/>
                                          </p:stCondLst>
                                        </p:cTn>
                                        <p:tgtEl>
                                          <p:spTgt spid="145424"/>
                                        </p:tgtEl>
                                        <p:attrNameLst>
                                          <p:attrName>style.visibility</p:attrName>
                                        </p:attrNameLst>
                                      </p:cBhvr>
                                      <p:to>
                                        <p:strVal val="visible"/>
                                      </p:to>
                                    </p:set>
                                    <p:animEffect transition="in" filter="checkerboard(down)">
                                      <p:cBhvr>
                                        <p:cTn id="12" dur="500"/>
                                        <p:tgtEl>
                                          <p:spTgt spid="1454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5439">
                                            <p:txEl>
                                              <p:pRg st="0" end="0"/>
                                            </p:txEl>
                                          </p:spTgt>
                                        </p:tgtEl>
                                        <p:attrNameLst>
                                          <p:attrName>style.visibility</p:attrName>
                                        </p:attrNameLst>
                                      </p:cBhvr>
                                      <p:to>
                                        <p:strVal val="visible"/>
                                      </p:to>
                                    </p:set>
                                    <p:animEffect transition="in" filter="blinds(horizontal)">
                                      <p:cBhvr>
                                        <p:cTn id="17" dur="500"/>
                                        <p:tgtEl>
                                          <p:spTgt spid="145439">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5439">
                                            <p:txEl>
                                              <p:pRg st="1" end="1"/>
                                            </p:txEl>
                                          </p:spTgt>
                                        </p:tgtEl>
                                        <p:attrNameLst>
                                          <p:attrName>style.visibility</p:attrName>
                                        </p:attrNameLst>
                                      </p:cBhvr>
                                      <p:to>
                                        <p:strVal val="visible"/>
                                      </p:to>
                                    </p:set>
                                    <p:animEffect transition="in" filter="blinds(horizontal)">
                                      <p:cBhvr>
                                        <p:cTn id="22" dur="500"/>
                                        <p:tgtEl>
                                          <p:spTgt spid="14543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39"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a:extLst>
              <a:ext uri="{FF2B5EF4-FFF2-40B4-BE49-F238E27FC236}">
                <a16:creationId xmlns:a16="http://schemas.microsoft.com/office/drawing/2014/main" id="{13C0FE4B-3B67-4814-8707-D93084C35DAE}"/>
              </a:ext>
            </a:extLst>
          </p:cNvPr>
          <p:cNvSpPr>
            <a:spLocks noChangeArrowheads="1"/>
          </p:cNvSpPr>
          <p:nvPr/>
        </p:nvSpPr>
        <p:spPr bwMode="auto">
          <a:xfrm>
            <a:off x="1495425" y="384176"/>
            <a:ext cx="3041650" cy="579438"/>
          </a:xfrm>
          <a:prstGeom prst="rect">
            <a:avLst/>
          </a:prstGeom>
          <a:noFill/>
          <a:ln>
            <a:noFill/>
          </a:ln>
          <a:effectLst/>
        </p:spPr>
        <p:txBody>
          <a:bodyPr wrap="none">
            <a:spAutoFit/>
          </a:bodyPr>
          <a:lstStyle/>
          <a:p>
            <a:pPr eaLnBrk="1" hangingPunct="1">
              <a:defRPr/>
            </a:pPr>
            <a:r>
              <a:rPr kumimoji="0" lang="en-US" altLang="zh-CN" sz="3200" b="1" dirty="0">
                <a:solidFill>
                  <a:srgbClr val="FF0000"/>
                </a:solidFill>
                <a:effectLst>
                  <a:outerShdw blurRad="38100" dist="38100" dir="2700000" algn="tl">
                    <a:srgbClr val="C0C0C0"/>
                  </a:outerShdw>
                </a:effectLst>
                <a:latin typeface="黑体" pitchFamily="49" charset="-122"/>
                <a:ea typeface="黑体" pitchFamily="49" charset="-122"/>
              </a:rPr>
              <a:t>4.</a:t>
            </a:r>
            <a:r>
              <a:rPr kumimoji="0" lang="zh-CN" altLang="en-US" sz="3200" b="1" dirty="0">
                <a:solidFill>
                  <a:srgbClr val="FF0000"/>
                </a:solidFill>
                <a:effectLst>
                  <a:outerShdw blurRad="38100" dist="38100" dir="2700000" algn="tl">
                    <a:srgbClr val="C0C0C0"/>
                  </a:outerShdw>
                </a:effectLst>
                <a:latin typeface="黑体" pitchFamily="49" charset="-122"/>
                <a:ea typeface="黑体" pitchFamily="49" charset="-122"/>
              </a:rPr>
              <a:t>单位脉冲响应</a:t>
            </a:r>
          </a:p>
        </p:txBody>
      </p:sp>
      <p:sp>
        <p:nvSpPr>
          <p:cNvPr id="148483" name="Rectangle 3">
            <a:extLst>
              <a:ext uri="{FF2B5EF4-FFF2-40B4-BE49-F238E27FC236}">
                <a16:creationId xmlns:a16="http://schemas.microsoft.com/office/drawing/2014/main" id="{A3A1FC01-3AAB-49E5-BBDE-EC12333818CD}"/>
              </a:ext>
            </a:extLst>
          </p:cNvPr>
          <p:cNvSpPr>
            <a:spLocks noChangeArrowheads="1"/>
          </p:cNvSpPr>
          <p:nvPr/>
        </p:nvSpPr>
        <p:spPr bwMode="auto">
          <a:xfrm>
            <a:off x="5721350" y="441325"/>
            <a:ext cx="1557338" cy="457200"/>
          </a:xfrm>
          <a:prstGeom prst="rect">
            <a:avLst/>
          </a:prstGeom>
          <a:noFill/>
          <a:ln>
            <a:noFill/>
          </a:ln>
          <a:effectLst/>
        </p:spPr>
        <p:txBody>
          <a:bodyPr wrap="none">
            <a:spAutoFit/>
          </a:bodyPr>
          <a:lstStyle/>
          <a:p>
            <a:pPr eaLnBrk="1" hangingPunct="1">
              <a:defRPr/>
            </a:pPr>
            <a:r>
              <a:rPr kumimoji="0" lang="en-US" altLang="zh-CN" b="1">
                <a:effectLst>
                  <a:outerShdw blurRad="38100" dist="38100" dir="2700000" algn="tl">
                    <a:srgbClr val="C0C0C0"/>
                  </a:outerShdw>
                </a:effectLst>
              </a:rPr>
              <a:t>[</a:t>
            </a:r>
            <a:r>
              <a:rPr lang="en-US" altLang="zh-CN" b="1" i="1"/>
              <a:t>R</a:t>
            </a:r>
            <a:r>
              <a:rPr lang="en-US" altLang="zh-CN" b="1"/>
              <a:t>(</a:t>
            </a:r>
            <a:r>
              <a:rPr lang="en-US" altLang="zh-CN" b="1" i="1"/>
              <a:t>s</a:t>
            </a:r>
            <a:r>
              <a:rPr lang="en-US" altLang="zh-CN" b="1"/>
              <a:t>)=1]</a:t>
            </a:r>
            <a:endParaRPr lang="zh-CN" altLang="en-US" b="1"/>
          </a:p>
        </p:txBody>
      </p:sp>
      <p:graphicFrame>
        <p:nvGraphicFramePr>
          <p:cNvPr id="148484" name="Object 4">
            <a:extLst>
              <a:ext uri="{FF2B5EF4-FFF2-40B4-BE49-F238E27FC236}">
                <a16:creationId xmlns:a16="http://schemas.microsoft.com/office/drawing/2014/main" id="{AE8A2A88-17F5-40AF-980A-DB5DA6D8E660}"/>
              </a:ext>
            </a:extLst>
          </p:cNvPr>
          <p:cNvGraphicFramePr>
            <a:graphicFrameLocks noChangeAspect="1"/>
          </p:cNvGraphicFramePr>
          <p:nvPr>
            <p:extLst>
              <p:ext uri="{D42A27DB-BD31-4B8C-83A1-F6EECF244321}">
                <p14:modId xmlns:p14="http://schemas.microsoft.com/office/powerpoint/2010/main" val="3999658083"/>
              </p:ext>
            </p:extLst>
          </p:nvPr>
        </p:nvGraphicFramePr>
        <p:xfrm>
          <a:off x="1416685" y="1442244"/>
          <a:ext cx="1198563" cy="633412"/>
        </p:xfrm>
        <a:graphic>
          <a:graphicData uri="http://schemas.openxmlformats.org/presentationml/2006/ole">
            <mc:AlternateContent xmlns:mc="http://schemas.openxmlformats.org/markup-compatibility/2006">
              <mc:Choice xmlns:v="urn:schemas-microsoft-com:vml" Requires="v">
                <p:oleObj spid="_x0000_s44268" name="Equation" r:id="rId4" imgW="431613" imgH="228501" progId="Equation.DSMT4">
                  <p:embed/>
                </p:oleObj>
              </mc:Choice>
              <mc:Fallback>
                <p:oleObj name="Equation" r:id="rId4" imgW="431613" imgH="228501"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16685" y="1442244"/>
                        <a:ext cx="1198563"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8485" name="Object 5">
            <a:extLst>
              <a:ext uri="{FF2B5EF4-FFF2-40B4-BE49-F238E27FC236}">
                <a16:creationId xmlns:a16="http://schemas.microsoft.com/office/drawing/2014/main" id="{D96C8BC7-B43D-4AE4-BA9F-84F97FA4D4BC}"/>
              </a:ext>
            </a:extLst>
          </p:cNvPr>
          <p:cNvGraphicFramePr>
            <a:graphicFrameLocks noChangeAspect="1"/>
          </p:cNvGraphicFramePr>
          <p:nvPr>
            <p:extLst>
              <p:ext uri="{D42A27DB-BD31-4B8C-83A1-F6EECF244321}">
                <p14:modId xmlns:p14="http://schemas.microsoft.com/office/powerpoint/2010/main" val="1838903141"/>
              </p:ext>
            </p:extLst>
          </p:nvPr>
        </p:nvGraphicFramePr>
        <p:xfrm>
          <a:off x="1525588" y="3123882"/>
          <a:ext cx="2520950" cy="1277937"/>
        </p:xfrm>
        <a:graphic>
          <a:graphicData uri="http://schemas.openxmlformats.org/presentationml/2006/ole">
            <mc:AlternateContent xmlns:mc="http://schemas.openxmlformats.org/markup-compatibility/2006">
              <mc:Choice xmlns:v="urn:schemas-microsoft-com:vml" Requires="v">
                <p:oleObj spid="_x0000_s44269" name="公式" r:id="rId6" imgW="825500" imgH="419100" progId="Equation.3">
                  <p:embed/>
                </p:oleObj>
              </mc:Choice>
              <mc:Fallback>
                <p:oleObj name="公式" r:id="rId6" imgW="825500" imgH="4191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5588" y="3123882"/>
                        <a:ext cx="2520950" cy="127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48486" name="Group 6">
            <a:extLst>
              <a:ext uri="{FF2B5EF4-FFF2-40B4-BE49-F238E27FC236}">
                <a16:creationId xmlns:a16="http://schemas.microsoft.com/office/drawing/2014/main" id="{4C72C24A-2C76-46A7-A4E7-23E16B40057A}"/>
              </a:ext>
            </a:extLst>
          </p:cNvPr>
          <p:cNvGrpSpPr>
            <a:grpSpLocks/>
          </p:cNvGrpSpPr>
          <p:nvPr/>
        </p:nvGrpSpPr>
        <p:grpSpPr bwMode="auto">
          <a:xfrm>
            <a:off x="7186613" y="1100455"/>
            <a:ext cx="4225925" cy="3149600"/>
            <a:chOff x="3098" y="201"/>
            <a:chExt cx="2662" cy="1984"/>
          </a:xfrm>
        </p:grpSpPr>
        <p:sp>
          <p:nvSpPr>
            <p:cNvPr id="44044" name="Rectangle 7">
              <a:extLst>
                <a:ext uri="{FF2B5EF4-FFF2-40B4-BE49-F238E27FC236}">
                  <a16:creationId xmlns:a16="http://schemas.microsoft.com/office/drawing/2014/main" id="{BFBEC551-9433-4DBD-A4FB-CF018C8E97CC}"/>
                </a:ext>
              </a:extLst>
            </p:cNvPr>
            <p:cNvSpPr>
              <a:spLocks noChangeArrowheads="1"/>
            </p:cNvSpPr>
            <p:nvPr/>
          </p:nvSpPr>
          <p:spPr bwMode="auto">
            <a:xfrm>
              <a:off x="3760" y="1897"/>
              <a:ext cx="13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i="1">
                  <a:latin typeface="Times New Roman" panose="02020603050405020304" pitchFamily="18" charset="0"/>
                </a:rPr>
                <a:t>T       </a:t>
              </a:r>
              <a:r>
                <a:rPr kumimoji="0" lang="en-US" altLang="zh-CN" sz="2400">
                  <a:latin typeface="Times New Roman" panose="02020603050405020304" pitchFamily="18" charset="0"/>
                </a:rPr>
                <a:t>2</a:t>
              </a:r>
              <a:r>
                <a:rPr kumimoji="0" lang="en-US" altLang="zh-CN" sz="2400" i="1">
                  <a:latin typeface="Times New Roman" panose="02020603050405020304" pitchFamily="18" charset="0"/>
                </a:rPr>
                <a:t>T     </a:t>
              </a:r>
              <a:r>
                <a:rPr kumimoji="0" lang="en-US" altLang="zh-CN" sz="2400">
                  <a:latin typeface="Times New Roman" panose="02020603050405020304" pitchFamily="18" charset="0"/>
                </a:rPr>
                <a:t>3</a:t>
              </a:r>
              <a:r>
                <a:rPr kumimoji="0" lang="en-US" altLang="zh-CN" sz="2400" i="1">
                  <a:latin typeface="Times New Roman" panose="02020603050405020304" pitchFamily="18" charset="0"/>
                </a:rPr>
                <a:t>T</a:t>
              </a:r>
            </a:p>
          </p:txBody>
        </p:sp>
        <p:sp>
          <p:nvSpPr>
            <p:cNvPr id="44045" name="Freeform 8">
              <a:extLst>
                <a:ext uri="{FF2B5EF4-FFF2-40B4-BE49-F238E27FC236}">
                  <a16:creationId xmlns:a16="http://schemas.microsoft.com/office/drawing/2014/main" id="{4FB47C0B-58B2-4844-8FB0-AE0F16497299}"/>
                </a:ext>
              </a:extLst>
            </p:cNvPr>
            <p:cNvSpPr>
              <a:spLocks/>
            </p:cNvSpPr>
            <p:nvPr/>
          </p:nvSpPr>
          <p:spPr bwMode="auto">
            <a:xfrm>
              <a:off x="3505" y="551"/>
              <a:ext cx="1835" cy="1294"/>
            </a:xfrm>
            <a:custGeom>
              <a:avLst/>
              <a:gdLst>
                <a:gd name="T0" fmla="*/ 0 w 2521"/>
                <a:gd name="T1" fmla="*/ 0 h 1598"/>
                <a:gd name="T2" fmla="*/ 1 w 2521"/>
                <a:gd name="T3" fmla="*/ 19 h 1598"/>
                <a:gd name="T4" fmla="*/ 3 w 2521"/>
                <a:gd name="T5" fmla="*/ 30 h 1598"/>
                <a:gd name="T6" fmla="*/ 5 w 2521"/>
                <a:gd name="T7" fmla="*/ 40 h 1598"/>
                <a:gd name="T8" fmla="*/ 7 w 2521"/>
                <a:gd name="T9" fmla="*/ 46 h 1598"/>
                <a:gd name="T10" fmla="*/ 10 w 2521"/>
                <a:gd name="T11" fmla="*/ 53 h 1598"/>
                <a:gd name="T12" fmla="*/ 16 w 2521"/>
                <a:gd name="T13" fmla="*/ 54 h 159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21" h="1598">
                  <a:moveTo>
                    <a:pt x="0" y="0"/>
                  </a:moveTo>
                  <a:cubicBezTo>
                    <a:pt x="77" y="197"/>
                    <a:pt x="154" y="394"/>
                    <a:pt x="239" y="543"/>
                  </a:cubicBezTo>
                  <a:cubicBezTo>
                    <a:pt x="324" y="692"/>
                    <a:pt x="413" y="788"/>
                    <a:pt x="511" y="891"/>
                  </a:cubicBezTo>
                  <a:cubicBezTo>
                    <a:pt x="609" y="994"/>
                    <a:pt x="730" y="1089"/>
                    <a:pt x="826" y="1163"/>
                  </a:cubicBezTo>
                  <a:cubicBezTo>
                    <a:pt x="922" y="1237"/>
                    <a:pt x="948" y="1271"/>
                    <a:pt x="1087" y="1336"/>
                  </a:cubicBezTo>
                  <a:cubicBezTo>
                    <a:pt x="1226" y="1401"/>
                    <a:pt x="1424" y="1510"/>
                    <a:pt x="1663" y="1554"/>
                  </a:cubicBezTo>
                  <a:cubicBezTo>
                    <a:pt x="1902" y="1598"/>
                    <a:pt x="2378" y="1590"/>
                    <a:pt x="2521" y="1597"/>
                  </a:cubicBezTo>
                </a:path>
              </a:pathLst>
            </a:custGeom>
            <a:noFill/>
            <a:ln w="76200" cap="sq" cmpd="sng">
              <a:solidFill>
                <a:srgbClr val="9933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46" name="Line 9">
              <a:extLst>
                <a:ext uri="{FF2B5EF4-FFF2-40B4-BE49-F238E27FC236}">
                  <a16:creationId xmlns:a16="http://schemas.microsoft.com/office/drawing/2014/main" id="{874D0D3A-9A5B-42E6-9F7C-7FC9904C8619}"/>
                </a:ext>
              </a:extLst>
            </p:cNvPr>
            <p:cNvSpPr>
              <a:spLocks noChangeShapeType="1"/>
            </p:cNvSpPr>
            <p:nvPr/>
          </p:nvSpPr>
          <p:spPr bwMode="auto">
            <a:xfrm flipV="1">
              <a:off x="3488" y="247"/>
              <a:ext cx="0" cy="1642"/>
            </a:xfrm>
            <a:prstGeom prst="line">
              <a:avLst/>
            </a:prstGeom>
            <a:noFill/>
            <a:ln w="5715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47" name="Line 10">
              <a:extLst>
                <a:ext uri="{FF2B5EF4-FFF2-40B4-BE49-F238E27FC236}">
                  <a16:creationId xmlns:a16="http://schemas.microsoft.com/office/drawing/2014/main" id="{5E740C88-C94B-429F-90B9-C89929CC1A4D}"/>
                </a:ext>
              </a:extLst>
            </p:cNvPr>
            <p:cNvSpPr>
              <a:spLocks noChangeShapeType="1"/>
            </p:cNvSpPr>
            <p:nvPr/>
          </p:nvSpPr>
          <p:spPr bwMode="auto">
            <a:xfrm flipV="1">
              <a:off x="3481" y="1894"/>
              <a:ext cx="2132" cy="10"/>
            </a:xfrm>
            <a:prstGeom prst="line">
              <a:avLst/>
            </a:prstGeom>
            <a:noFill/>
            <a:ln w="5715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48" name="Rectangle 11">
              <a:extLst>
                <a:ext uri="{FF2B5EF4-FFF2-40B4-BE49-F238E27FC236}">
                  <a16:creationId xmlns:a16="http://schemas.microsoft.com/office/drawing/2014/main" id="{68C997CE-4186-4E49-B89C-0631941BD937}"/>
                </a:ext>
              </a:extLst>
            </p:cNvPr>
            <p:cNvSpPr>
              <a:spLocks noChangeArrowheads="1"/>
            </p:cNvSpPr>
            <p:nvPr/>
          </p:nvSpPr>
          <p:spPr bwMode="auto">
            <a:xfrm>
              <a:off x="5591" y="1772"/>
              <a:ext cx="1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kumimoji="0" lang="en-US" altLang="zh-CN" sz="2400" i="1">
                  <a:latin typeface="Times New Roman" panose="02020603050405020304" pitchFamily="18" charset="0"/>
                </a:rPr>
                <a:t>t</a:t>
              </a:r>
            </a:p>
          </p:txBody>
        </p:sp>
        <p:sp>
          <p:nvSpPr>
            <p:cNvPr id="44049" name="Rectangle 12">
              <a:extLst>
                <a:ext uri="{FF2B5EF4-FFF2-40B4-BE49-F238E27FC236}">
                  <a16:creationId xmlns:a16="http://schemas.microsoft.com/office/drawing/2014/main" id="{6F14A32F-9296-4CF6-ACD2-87FF5EE6ADD2}"/>
                </a:ext>
              </a:extLst>
            </p:cNvPr>
            <p:cNvSpPr>
              <a:spLocks noChangeArrowheads="1"/>
            </p:cNvSpPr>
            <p:nvPr/>
          </p:nvSpPr>
          <p:spPr bwMode="auto">
            <a:xfrm>
              <a:off x="3522" y="201"/>
              <a:ext cx="38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i="1">
                  <a:latin typeface="Times New Roman" panose="02020603050405020304" pitchFamily="18" charset="0"/>
                </a:rPr>
                <a:t>c</a:t>
              </a:r>
              <a:r>
                <a:rPr lang="en-US" altLang="zh-CN" sz="2400">
                  <a:latin typeface="Times New Roman" panose="02020603050405020304" pitchFamily="18" charset="0"/>
                </a:rPr>
                <a:t>(</a:t>
              </a:r>
              <a:r>
                <a:rPr lang="en-US" altLang="zh-CN" sz="2400" i="1">
                  <a:latin typeface="Times New Roman" panose="02020603050405020304" pitchFamily="18" charset="0"/>
                </a:rPr>
                <a:t>t</a:t>
              </a:r>
              <a:r>
                <a:rPr lang="en-US" altLang="zh-CN" sz="2400">
                  <a:latin typeface="Times New Roman" panose="02020603050405020304" pitchFamily="18" charset="0"/>
                </a:rPr>
                <a:t>)</a:t>
              </a:r>
            </a:p>
          </p:txBody>
        </p:sp>
        <p:sp>
          <p:nvSpPr>
            <p:cNvPr id="44050" name="Rectangle 13">
              <a:extLst>
                <a:ext uri="{FF2B5EF4-FFF2-40B4-BE49-F238E27FC236}">
                  <a16:creationId xmlns:a16="http://schemas.microsoft.com/office/drawing/2014/main" id="{42EB7CD4-623A-4E46-B0BA-3CB38C72D01E}"/>
                </a:ext>
              </a:extLst>
            </p:cNvPr>
            <p:cNvSpPr>
              <a:spLocks noChangeArrowheads="1"/>
            </p:cNvSpPr>
            <p:nvPr/>
          </p:nvSpPr>
          <p:spPr bwMode="auto">
            <a:xfrm>
              <a:off x="3388" y="1882"/>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kumimoji="0" lang="en-US" altLang="zh-CN" sz="2400">
                  <a:latin typeface="Times New Roman" panose="02020603050405020304" pitchFamily="18" charset="0"/>
                </a:rPr>
                <a:t>0</a:t>
              </a:r>
            </a:p>
          </p:txBody>
        </p:sp>
        <p:sp>
          <p:nvSpPr>
            <p:cNvPr id="44051" name="Line 14">
              <a:extLst>
                <a:ext uri="{FF2B5EF4-FFF2-40B4-BE49-F238E27FC236}">
                  <a16:creationId xmlns:a16="http://schemas.microsoft.com/office/drawing/2014/main" id="{C3629334-8B94-4CE6-9264-8758A9A34B8B}"/>
                </a:ext>
              </a:extLst>
            </p:cNvPr>
            <p:cNvSpPr>
              <a:spLocks noChangeShapeType="1"/>
            </p:cNvSpPr>
            <p:nvPr/>
          </p:nvSpPr>
          <p:spPr bwMode="auto">
            <a:xfrm>
              <a:off x="3928" y="1326"/>
              <a:ext cx="0" cy="602"/>
            </a:xfrm>
            <a:prstGeom prst="line">
              <a:avLst/>
            </a:prstGeom>
            <a:noFill/>
            <a:ln w="57150">
              <a:solidFill>
                <a:srgbClr val="9933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52" name="Line 15">
              <a:extLst>
                <a:ext uri="{FF2B5EF4-FFF2-40B4-BE49-F238E27FC236}">
                  <a16:creationId xmlns:a16="http://schemas.microsoft.com/office/drawing/2014/main" id="{1556F269-8606-40CD-848C-CCCCB0B4AAD6}"/>
                </a:ext>
              </a:extLst>
            </p:cNvPr>
            <p:cNvSpPr>
              <a:spLocks noChangeShapeType="1"/>
            </p:cNvSpPr>
            <p:nvPr/>
          </p:nvSpPr>
          <p:spPr bwMode="auto">
            <a:xfrm>
              <a:off x="4371" y="1645"/>
              <a:ext cx="0" cy="283"/>
            </a:xfrm>
            <a:prstGeom prst="line">
              <a:avLst/>
            </a:prstGeom>
            <a:noFill/>
            <a:ln w="57150">
              <a:solidFill>
                <a:srgbClr val="9933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53" name="Line 16">
              <a:extLst>
                <a:ext uri="{FF2B5EF4-FFF2-40B4-BE49-F238E27FC236}">
                  <a16:creationId xmlns:a16="http://schemas.microsoft.com/office/drawing/2014/main" id="{64D2F8C3-C5AF-4B13-89FC-5EB658FB21E3}"/>
                </a:ext>
              </a:extLst>
            </p:cNvPr>
            <p:cNvSpPr>
              <a:spLocks noChangeShapeType="1"/>
            </p:cNvSpPr>
            <p:nvPr/>
          </p:nvSpPr>
          <p:spPr bwMode="auto">
            <a:xfrm>
              <a:off x="4807" y="1815"/>
              <a:ext cx="7" cy="113"/>
            </a:xfrm>
            <a:prstGeom prst="line">
              <a:avLst/>
            </a:prstGeom>
            <a:noFill/>
            <a:ln w="57150">
              <a:solidFill>
                <a:srgbClr val="9933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54" name="Rectangle 17">
              <a:extLst>
                <a:ext uri="{FF2B5EF4-FFF2-40B4-BE49-F238E27FC236}">
                  <a16:creationId xmlns:a16="http://schemas.microsoft.com/office/drawing/2014/main" id="{246C3F30-01A8-4861-B7A5-A3FF5AE9D126}"/>
                </a:ext>
              </a:extLst>
            </p:cNvPr>
            <p:cNvSpPr>
              <a:spLocks noChangeArrowheads="1"/>
            </p:cNvSpPr>
            <p:nvPr/>
          </p:nvSpPr>
          <p:spPr bwMode="auto">
            <a:xfrm>
              <a:off x="3098" y="425"/>
              <a:ext cx="4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400" i="1">
                  <a:latin typeface="Times New Roman" panose="02020603050405020304" pitchFamily="18" charset="0"/>
                </a:rPr>
                <a:t>1/T</a:t>
              </a:r>
            </a:p>
          </p:txBody>
        </p:sp>
        <p:sp>
          <p:nvSpPr>
            <p:cNvPr id="44055" name="Rectangle 18">
              <a:extLst>
                <a:ext uri="{FF2B5EF4-FFF2-40B4-BE49-F238E27FC236}">
                  <a16:creationId xmlns:a16="http://schemas.microsoft.com/office/drawing/2014/main" id="{08D75046-248C-4A75-996A-F36E26E92E1E}"/>
                </a:ext>
              </a:extLst>
            </p:cNvPr>
            <p:cNvSpPr>
              <a:spLocks noChangeArrowheads="1"/>
            </p:cNvSpPr>
            <p:nvPr/>
          </p:nvSpPr>
          <p:spPr bwMode="auto">
            <a:xfrm>
              <a:off x="3824" y="997"/>
              <a:ext cx="8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a:latin typeface="Times New Roman" panose="02020603050405020304" pitchFamily="18" charset="0"/>
                </a:rPr>
                <a:t>0.368/</a:t>
              </a:r>
              <a:r>
                <a:rPr kumimoji="0" lang="en-US" altLang="zh-CN" sz="2400" i="1">
                  <a:latin typeface="Times New Roman" panose="02020603050405020304" pitchFamily="18" charset="0"/>
                </a:rPr>
                <a:t>T</a:t>
              </a:r>
            </a:p>
          </p:txBody>
        </p:sp>
        <p:sp>
          <p:nvSpPr>
            <p:cNvPr id="44056" name="Rectangle 19">
              <a:extLst>
                <a:ext uri="{FF2B5EF4-FFF2-40B4-BE49-F238E27FC236}">
                  <a16:creationId xmlns:a16="http://schemas.microsoft.com/office/drawing/2014/main" id="{081FE8B5-6176-4ACA-A8E6-AD48F674E34A}"/>
                </a:ext>
              </a:extLst>
            </p:cNvPr>
            <p:cNvSpPr>
              <a:spLocks noChangeArrowheads="1"/>
            </p:cNvSpPr>
            <p:nvPr/>
          </p:nvSpPr>
          <p:spPr bwMode="auto">
            <a:xfrm>
              <a:off x="4218" y="1353"/>
              <a:ext cx="77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a:latin typeface="Times New Roman" panose="02020603050405020304" pitchFamily="18" charset="0"/>
                </a:rPr>
                <a:t>0.135/</a:t>
              </a:r>
              <a:r>
                <a:rPr kumimoji="0" lang="en-US" altLang="zh-CN" sz="2400" i="1">
                  <a:latin typeface="Times New Roman" panose="02020603050405020304" pitchFamily="18" charset="0"/>
                </a:rPr>
                <a:t>T</a:t>
              </a:r>
            </a:p>
          </p:txBody>
        </p:sp>
        <p:sp>
          <p:nvSpPr>
            <p:cNvPr id="44057" name="Rectangle 20">
              <a:extLst>
                <a:ext uri="{FF2B5EF4-FFF2-40B4-BE49-F238E27FC236}">
                  <a16:creationId xmlns:a16="http://schemas.microsoft.com/office/drawing/2014/main" id="{56C7920D-3DCA-4B6F-92F5-4C5AA9E4F171}"/>
                </a:ext>
              </a:extLst>
            </p:cNvPr>
            <p:cNvSpPr>
              <a:spLocks noChangeArrowheads="1"/>
            </p:cNvSpPr>
            <p:nvPr/>
          </p:nvSpPr>
          <p:spPr bwMode="auto">
            <a:xfrm>
              <a:off x="4701" y="1572"/>
              <a:ext cx="79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a:latin typeface="Times New Roman" panose="02020603050405020304" pitchFamily="18" charset="0"/>
                </a:rPr>
                <a:t>0.05/</a:t>
              </a:r>
              <a:r>
                <a:rPr kumimoji="0" lang="en-US" altLang="zh-CN" sz="2400" i="1">
                  <a:latin typeface="Times New Roman" panose="02020603050405020304" pitchFamily="18" charset="0"/>
                </a:rPr>
                <a:t>T</a:t>
              </a:r>
            </a:p>
          </p:txBody>
        </p:sp>
      </p:grpSp>
      <p:sp>
        <p:nvSpPr>
          <p:cNvPr id="148501" name="Text Box 21">
            <a:extLst>
              <a:ext uri="{FF2B5EF4-FFF2-40B4-BE49-F238E27FC236}">
                <a16:creationId xmlns:a16="http://schemas.microsoft.com/office/drawing/2014/main" id="{F498E22B-C7A3-4DCF-B7DF-70E31673EBD3}"/>
              </a:ext>
            </a:extLst>
          </p:cNvPr>
          <p:cNvSpPr txBox="1">
            <a:spLocks noChangeArrowheads="1"/>
          </p:cNvSpPr>
          <p:nvPr/>
        </p:nvSpPr>
        <p:spPr bwMode="auto">
          <a:xfrm>
            <a:off x="1061246" y="4697132"/>
            <a:ext cx="10463211" cy="1133195"/>
          </a:xfrm>
          <a:prstGeom prst="rect">
            <a:avLst/>
          </a:prstGeom>
          <a:noFill/>
          <a:ln>
            <a:noFill/>
          </a:ln>
          <a:effectLst/>
        </p:spPr>
        <p:txBody>
          <a:bodyPr wrap="square">
            <a:spAutoFit/>
          </a:bodyPr>
          <a:lstStyle/>
          <a:p>
            <a:pPr marL="342900" indent="-342900" eaLnBrk="1" hangingPunct="1">
              <a:lnSpc>
                <a:spcPct val="130000"/>
              </a:lnSpc>
              <a:buClr>
                <a:schemeClr val="hlink"/>
              </a:buClr>
              <a:buFont typeface="Wingdings" panose="05000000000000000000" pitchFamily="2" charset="2"/>
              <a:buChar char="l"/>
              <a:defRPr/>
            </a:pPr>
            <a:r>
              <a:rPr kumimoji="0" lang="zh-CN" altLang="en-US" sz="2800" b="1" dirty="0">
                <a:solidFill>
                  <a:srgbClr val="0000FF"/>
                </a:solidFill>
                <a:effectLst>
                  <a:outerShdw blurRad="38100" dist="38100" dir="2700000" algn="tl">
                    <a:srgbClr val="C0C0C0"/>
                  </a:outerShdw>
                </a:effectLst>
                <a:latin typeface="黑体" pitchFamily="49" charset="-122"/>
                <a:ea typeface="黑体" pitchFamily="49" charset="-122"/>
              </a:rPr>
              <a:t> </a:t>
            </a:r>
            <a:r>
              <a:rPr kumimoji="0" lang="zh-CN" altLang="en-US" sz="2800" b="1" dirty="0">
                <a:effectLst>
                  <a:outerShdw blurRad="38100" dist="38100" dir="2700000" algn="tl">
                    <a:srgbClr val="C0C0C0"/>
                  </a:outerShdw>
                </a:effectLst>
                <a:latin typeface="黑体" pitchFamily="49" charset="-122"/>
                <a:ea typeface="黑体" pitchFamily="49" charset="-122"/>
              </a:rPr>
              <a:t>求系统闭环传函提供了实验方法，以单位脉冲输入信号作用于系统，测定出系统的单位脉冲响应，可以得到闭环传函。</a:t>
            </a:r>
          </a:p>
        </p:txBody>
      </p:sp>
      <p:graphicFrame>
        <p:nvGraphicFramePr>
          <p:cNvPr id="2" name="对象 1">
            <a:extLst>
              <a:ext uri="{FF2B5EF4-FFF2-40B4-BE49-F238E27FC236}">
                <a16:creationId xmlns:a16="http://schemas.microsoft.com/office/drawing/2014/main" id="{D76D972E-B540-48F9-A96C-8A49C2051FE7}"/>
              </a:ext>
            </a:extLst>
          </p:cNvPr>
          <p:cNvGraphicFramePr>
            <a:graphicFrameLocks noChangeAspect="1"/>
          </p:cNvGraphicFramePr>
          <p:nvPr>
            <p:extLst>
              <p:ext uri="{D42A27DB-BD31-4B8C-83A1-F6EECF244321}">
                <p14:modId xmlns:p14="http://schemas.microsoft.com/office/powerpoint/2010/main" val="501497985"/>
              </p:ext>
            </p:extLst>
          </p:nvPr>
        </p:nvGraphicFramePr>
        <p:xfrm>
          <a:off x="2704307" y="2093912"/>
          <a:ext cx="1570037" cy="971550"/>
        </p:xfrm>
        <a:graphic>
          <a:graphicData uri="http://schemas.openxmlformats.org/presentationml/2006/ole">
            <mc:AlternateContent xmlns:mc="http://schemas.openxmlformats.org/markup-compatibility/2006">
              <mc:Choice xmlns:v="urn:schemas-microsoft-com:vml" Requires="v">
                <p:oleObj spid="_x0000_s44270" name="Equation" r:id="rId8" imgW="634725" imgH="393529" progId="Equation.DSMT4">
                  <p:embed/>
                </p:oleObj>
              </mc:Choice>
              <mc:Fallback>
                <p:oleObj name="Equation" r:id="rId8" imgW="634725" imgH="393529" progId="Equation.DSMT4">
                  <p:embed/>
                  <p:pic>
                    <p:nvPicPr>
                      <p:cNvPr id="0" name="对象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04307" y="2093912"/>
                        <a:ext cx="1570037"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2">
            <a:extLst>
              <a:ext uri="{FF2B5EF4-FFF2-40B4-BE49-F238E27FC236}">
                <a16:creationId xmlns:a16="http://schemas.microsoft.com/office/drawing/2014/main" id="{EA6E1ED5-1146-4747-BF1C-9DC68101BF99}"/>
              </a:ext>
            </a:extLst>
          </p:cNvPr>
          <p:cNvGraphicFramePr>
            <a:graphicFrameLocks noChangeAspect="1"/>
          </p:cNvGraphicFramePr>
          <p:nvPr>
            <p:extLst>
              <p:ext uri="{D42A27DB-BD31-4B8C-83A1-F6EECF244321}">
                <p14:modId xmlns:p14="http://schemas.microsoft.com/office/powerpoint/2010/main" val="2351124501"/>
              </p:ext>
            </p:extLst>
          </p:nvPr>
        </p:nvGraphicFramePr>
        <p:xfrm>
          <a:off x="2696687" y="1449070"/>
          <a:ext cx="3041650" cy="520700"/>
        </p:xfrm>
        <a:graphic>
          <a:graphicData uri="http://schemas.openxmlformats.org/presentationml/2006/ole">
            <mc:AlternateContent xmlns:mc="http://schemas.openxmlformats.org/markup-compatibility/2006">
              <mc:Choice xmlns:v="urn:schemas-microsoft-com:vml" Requires="v">
                <p:oleObj spid="_x0000_s44271" name="Equation" r:id="rId10" imgW="990600" imgH="228600" progId="Equation.DSMT4">
                  <p:embed/>
                </p:oleObj>
              </mc:Choice>
              <mc:Fallback>
                <p:oleObj name="Equation" r:id="rId10" imgW="990600" imgH="228600" progId="Equation.DSMT4">
                  <p:embed/>
                  <p:pic>
                    <p:nvPicPr>
                      <p:cNvPr id="0" name="对象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96687" y="1449070"/>
                        <a:ext cx="30416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a:extLst>
              <a:ext uri="{FF2B5EF4-FFF2-40B4-BE49-F238E27FC236}">
                <a16:creationId xmlns:a16="http://schemas.microsoft.com/office/drawing/2014/main" id="{5C5A96EC-982E-49E8-9C2B-7179BF27DF83}"/>
              </a:ext>
            </a:extLst>
          </p:cNvPr>
          <p:cNvGraphicFramePr>
            <a:graphicFrameLocks noChangeAspect="1"/>
          </p:cNvGraphicFramePr>
          <p:nvPr>
            <p:extLst>
              <p:ext uri="{D42A27DB-BD31-4B8C-83A1-F6EECF244321}">
                <p14:modId xmlns:p14="http://schemas.microsoft.com/office/powerpoint/2010/main" val="1412241139"/>
              </p:ext>
            </p:extLst>
          </p:nvPr>
        </p:nvGraphicFramePr>
        <p:xfrm>
          <a:off x="4384677" y="2267744"/>
          <a:ext cx="1908175" cy="604838"/>
        </p:xfrm>
        <a:graphic>
          <a:graphicData uri="http://schemas.openxmlformats.org/presentationml/2006/ole">
            <mc:AlternateContent xmlns:mc="http://schemas.openxmlformats.org/markup-compatibility/2006">
              <mc:Choice xmlns:v="urn:schemas-microsoft-com:vml" Requires="v">
                <p:oleObj spid="_x0000_s44272" name="Equation" r:id="rId12" imgW="533169" imgH="228501" progId="Equation.DSMT4">
                  <p:embed/>
                </p:oleObj>
              </mc:Choice>
              <mc:Fallback>
                <p:oleObj name="Equation" r:id="rId12" imgW="533169" imgH="228501" progId="Equation.DSMT4">
                  <p:embed/>
                  <p:pic>
                    <p:nvPicPr>
                      <p:cNvPr id="0" name="对象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84677" y="2267744"/>
                        <a:ext cx="1908175" cy="604838"/>
                      </a:xfrm>
                      <a:prstGeom prst="rect">
                        <a:avLst/>
                      </a:prstGeom>
                      <a:solidFill>
                        <a:srgbClr val="FFCC99"/>
                      </a:solidFill>
                      <a:ln w="9525">
                        <a:solidFill>
                          <a:srgbClr val="FF0000"/>
                        </a:solidFill>
                        <a:miter lim="800000"/>
                        <a:headEnd/>
                        <a:tailEnd/>
                      </a:ln>
                    </p:spPr>
                  </p:pic>
                </p:oleObj>
              </mc:Fallback>
            </mc:AlternateContent>
          </a:graphicData>
        </a:graphic>
      </p:graphicFrame>
      <p:sp>
        <p:nvSpPr>
          <p:cNvPr id="44043" name="Text Box 4">
            <a:extLst>
              <a:ext uri="{FF2B5EF4-FFF2-40B4-BE49-F238E27FC236}">
                <a16:creationId xmlns:a16="http://schemas.microsoft.com/office/drawing/2014/main" id="{1014DFB6-F9B3-4463-BC58-B2D68DEA7009}"/>
              </a:ext>
            </a:extLst>
          </p:cNvPr>
          <p:cNvSpPr txBox="1">
            <a:spLocks noChangeArrowheads="1"/>
          </p:cNvSpPr>
          <p:nvPr/>
        </p:nvSpPr>
        <p:spPr bwMode="auto">
          <a:xfrm>
            <a:off x="0" y="0"/>
            <a:ext cx="906463" cy="685800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144000" rIns="144000">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0" lang="en-US" altLang="zh-CN">
                <a:solidFill>
                  <a:schemeClr val="bg1"/>
                </a:solidFill>
                <a:latin typeface="黑体" panose="02010609060101010101" pitchFamily="49" charset="-122"/>
                <a:ea typeface="黑体" panose="02010609060101010101" pitchFamily="49" charset="-122"/>
              </a:rPr>
              <a:t>  </a:t>
            </a:r>
            <a:r>
              <a:rPr kumimoji="0" lang="zh-CN" altLang="en-US" sz="4000">
                <a:latin typeface="黑体" panose="02010609060101010101" pitchFamily="49" charset="-122"/>
                <a:ea typeface="黑体" panose="02010609060101010101" pitchFamily="49" charset="-122"/>
              </a:rPr>
              <a:t>自动控制原理</a:t>
            </a:r>
            <a:r>
              <a:rPr kumimoji="0" lang="zh-CN" altLang="en-US">
                <a:solidFill>
                  <a:schemeClr val="bg1"/>
                </a:solidFill>
                <a:latin typeface="黑体" panose="02010609060101010101" pitchFamily="49" charset="-122"/>
                <a:ea typeface="黑体" panose="02010609060101010101" pitchFamily="49" charset="-122"/>
              </a:rPr>
              <a:t>  </a:t>
            </a:r>
            <a:r>
              <a:rPr kumimoji="0" lang="zh-CN" altLang="en-US" sz="3200">
                <a:solidFill>
                  <a:schemeClr val="bg1"/>
                </a:solidFill>
                <a:latin typeface="Arial" panose="020B0604020202020204" pitchFamily="34" charset="0"/>
              </a:rPr>
              <a:t>江西理工大学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48484"/>
                                        </p:tgtEl>
                                        <p:attrNameLst>
                                          <p:attrName>style.visibility</p:attrName>
                                        </p:attrNameLst>
                                      </p:cBhvr>
                                      <p:to>
                                        <p:strVal val="visible"/>
                                      </p:to>
                                    </p:set>
                                    <p:animEffect transition="in" filter="dissolve">
                                      <p:cBhvr>
                                        <p:cTn id="7" dur="500"/>
                                        <p:tgtEl>
                                          <p:spTgt spid="1484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48485"/>
                                        </p:tgtEl>
                                        <p:attrNameLst>
                                          <p:attrName>style.visibility</p:attrName>
                                        </p:attrNameLst>
                                      </p:cBhvr>
                                      <p:to>
                                        <p:strVal val="visible"/>
                                      </p:to>
                                    </p:set>
                                    <p:animEffect transition="in" filter="dissolve">
                                      <p:cBhvr>
                                        <p:cTn id="22" dur="500"/>
                                        <p:tgtEl>
                                          <p:spTgt spid="14848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48486"/>
                                        </p:tgtEl>
                                        <p:attrNameLst>
                                          <p:attrName>style.visibility</p:attrName>
                                        </p:attrNameLst>
                                      </p:cBhvr>
                                      <p:to>
                                        <p:strVal val="visible"/>
                                      </p:to>
                                    </p:set>
                                    <p:animEffect transition="in" filter="dissolve">
                                      <p:cBhvr>
                                        <p:cTn id="27" dur="500"/>
                                        <p:tgtEl>
                                          <p:spTgt spid="14848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dissolve">
                                      <p:cBhvr>
                                        <p:cTn id="32" dur="500"/>
                                        <p:tgtEl>
                                          <p:spTgt spid="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850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501"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
            <a:extLst>
              <a:ext uri="{FF2B5EF4-FFF2-40B4-BE49-F238E27FC236}">
                <a16:creationId xmlns:a16="http://schemas.microsoft.com/office/drawing/2014/main" id="{A086315F-CC13-4656-923C-5C96B8838330}"/>
              </a:ext>
            </a:extLst>
          </p:cNvPr>
          <p:cNvSpPr>
            <a:spLocks noChangeArrowheads="1"/>
          </p:cNvSpPr>
          <p:nvPr/>
        </p:nvSpPr>
        <p:spPr bwMode="auto">
          <a:xfrm>
            <a:off x="906463" y="0"/>
            <a:ext cx="11285537" cy="6858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b="0"/>
          </a:p>
        </p:txBody>
      </p:sp>
      <p:sp>
        <p:nvSpPr>
          <p:cNvPr id="46083" name="Rectangle 3">
            <a:extLst>
              <a:ext uri="{FF2B5EF4-FFF2-40B4-BE49-F238E27FC236}">
                <a16:creationId xmlns:a16="http://schemas.microsoft.com/office/drawing/2014/main" id="{CD5EFAE4-2344-40BB-A150-B90BDFF45BC7}"/>
              </a:ext>
            </a:extLst>
          </p:cNvPr>
          <p:cNvSpPr>
            <a:spLocks noChangeArrowheads="1"/>
          </p:cNvSpPr>
          <p:nvPr/>
        </p:nvSpPr>
        <p:spPr bwMode="auto">
          <a:xfrm>
            <a:off x="1879600" y="368300"/>
            <a:ext cx="7296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t>例</a:t>
            </a:r>
            <a:r>
              <a:rPr lang="en-US" altLang="zh-CN" sz="2400"/>
              <a:t>2  </a:t>
            </a:r>
            <a:r>
              <a:rPr lang="zh-CN" altLang="en-US" sz="2400"/>
              <a:t>已知各系统的脉冲响应，试求系统闭环传递函数</a:t>
            </a:r>
            <a:endParaRPr lang="en-US" altLang="zh-CN" sz="2400"/>
          </a:p>
        </p:txBody>
      </p:sp>
      <p:graphicFrame>
        <p:nvGraphicFramePr>
          <p:cNvPr id="46084" name="Object 4">
            <a:extLst>
              <a:ext uri="{FF2B5EF4-FFF2-40B4-BE49-F238E27FC236}">
                <a16:creationId xmlns:a16="http://schemas.microsoft.com/office/drawing/2014/main" id="{895E7DE9-23E3-4D9A-A4FF-D02D70A9D775}"/>
              </a:ext>
            </a:extLst>
          </p:cNvPr>
          <p:cNvGraphicFramePr>
            <a:graphicFrameLocks noChangeAspect="1"/>
          </p:cNvGraphicFramePr>
          <p:nvPr/>
        </p:nvGraphicFramePr>
        <p:xfrm>
          <a:off x="9210675" y="361950"/>
          <a:ext cx="1027113" cy="546100"/>
        </p:xfrm>
        <a:graphic>
          <a:graphicData uri="http://schemas.openxmlformats.org/presentationml/2006/ole">
            <mc:AlternateContent xmlns:mc="http://schemas.openxmlformats.org/markup-compatibility/2006">
              <mc:Choice xmlns:v="urn:schemas-microsoft-com:vml" Requires="v">
                <p:oleObj spid="_x0000_s46387" name="公式" r:id="rId3" imgW="406048" imgH="215713" progId="Equation.3">
                  <p:embed/>
                </p:oleObj>
              </mc:Choice>
              <mc:Fallback>
                <p:oleObj name="公式" r:id="rId3" imgW="406048" imgH="215713"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10675" y="361950"/>
                        <a:ext cx="1027113"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85" name="Object 5">
            <a:extLst>
              <a:ext uri="{FF2B5EF4-FFF2-40B4-BE49-F238E27FC236}">
                <a16:creationId xmlns:a16="http://schemas.microsoft.com/office/drawing/2014/main" id="{983A3FBC-2C3B-4EA7-86DA-883EFE6E6283}"/>
              </a:ext>
            </a:extLst>
          </p:cNvPr>
          <p:cNvGraphicFramePr>
            <a:graphicFrameLocks noChangeAspect="1"/>
          </p:cNvGraphicFramePr>
          <p:nvPr/>
        </p:nvGraphicFramePr>
        <p:xfrm>
          <a:off x="2330450" y="1177925"/>
          <a:ext cx="3879850" cy="677863"/>
        </p:xfrm>
        <a:graphic>
          <a:graphicData uri="http://schemas.openxmlformats.org/presentationml/2006/ole">
            <mc:AlternateContent xmlns:mc="http://schemas.openxmlformats.org/markup-compatibility/2006">
              <mc:Choice xmlns:v="urn:schemas-microsoft-com:vml" Requires="v">
                <p:oleObj spid="_x0000_s46388" name="公式" r:id="rId5" imgW="1308100" imgH="228600" progId="Equation.3">
                  <p:embed/>
                </p:oleObj>
              </mc:Choice>
              <mc:Fallback>
                <p:oleObj name="公式" r:id="rId5" imgW="1308100" imgH="228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0450" y="1177925"/>
                        <a:ext cx="3879850" cy="677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86" name="Object 6">
            <a:extLst>
              <a:ext uri="{FF2B5EF4-FFF2-40B4-BE49-F238E27FC236}">
                <a16:creationId xmlns:a16="http://schemas.microsoft.com/office/drawing/2014/main" id="{B108BC62-4A21-430D-B220-A3B215375636}"/>
              </a:ext>
            </a:extLst>
          </p:cNvPr>
          <p:cNvGraphicFramePr>
            <a:graphicFrameLocks noChangeAspect="1"/>
          </p:cNvGraphicFramePr>
          <p:nvPr/>
        </p:nvGraphicFramePr>
        <p:xfrm>
          <a:off x="2260600" y="2046288"/>
          <a:ext cx="3956050" cy="677862"/>
        </p:xfrm>
        <a:graphic>
          <a:graphicData uri="http://schemas.openxmlformats.org/presentationml/2006/ole">
            <mc:AlternateContent xmlns:mc="http://schemas.openxmlformats.org/markup-compatibility/2006">
              <mc:Choice xmlns:v="urn:schemas-microsoft-com:vml" Requires="v">
                <p:oleObj spid="_x0000_s46389" name="公式" r:id="rId7" imgW="1333500" imgH="228600" progId="Equation.3">
                  <p:embed/>
                </p:oleObj>
              </mc:Choice>
              <mc:Fallback>
                <p:oleObj name="公式" r:id="rId7" imgW="1333500" imgH="2286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60600" y="2046288"/>
                        <a:ext cx="3956050" cy="677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9511" name="Text Box 7">
            <a:extLst>
              <a:ext uri="{FF2B5EF4-FFF2-40B4-BE49-F238E27FC236}">
                <a16:creationId xmlns:a16="http://schemas.microsoft.com/office/drawing/2014/main" id="{47B7A878-E969-4A19-BFF9-211C8AAA2ED1}"/>
              </a:ext>
            </a:extLst>
          </p:cNvPr>
          <p:cNvSpPr txBox="1">
            <a:spLocks noChangeArrowheads="1"/>
          </p:cNvSpPr>
          <p:nvPr/>
        </p:nvSpPr>
        <p:spPr bwMode="auto">
          <a:xfrm>
            <a:off x="1911350" y="3068638"/>
            <a:ext cx="8826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800">
                <a:solidFill>
                  <a:srgbClr val="FF0000"/>
                </a:solidFill>
                <a:ea typeface="黑体" panose="02010609060101010101" pitchFamily="49" charset="-122"/>
              </a:rPr>
              <a:t>解：</a:t>
            </a:r>
          </a:p>
        </p:txBody>
      </p:sp>
      <p:graphicFrame>
        <p:nvGraphicFramePr>
          <p:cNvPr id="149512" name="Object 8">
            <a:extLst>
              <a:ext uri="{FF2B5EF4-FFF2-40B4-BE49-F238E27FC236}">
                <a16:creationId xmlns:a16="http://schemas.microsoft.com/office/drawing/2014/main" id="{C8FCC8CC-9FB0-43E8-951A-7239A0412AD9}"/>
              </a:ext>
            </a:extLst>
          </p:cNvPr>
          <p:cNvGraphicFramePr>
            <a:graphicFrameLocks noChangeAspect="1"/>
          </p:cNvGraphicFramePr>
          <p:nvPr/>
        </p:nvGraphicFramePr>
        <p:xfrm>
          <a:off x="3135313" y="3165475"/>
          <a:ext cx="2728912" cy="577850"/>
        </p:xfrm>
        <a:graphic>
          <a:graphicData uri="http://schemas.openxmlformats.org/presentationml/2006/ole">
            <mc:AlternateContent xmlns:mc="http://schemas.openxmlformats.org/markup-compatibility/2006">
              <mc:Choice xmlns:v="urn:schemas-microsoft-com:vml" Requires="v">
                <p:oleObj spid="_x0000_s46390" name="Equation" r:id="rId9" imgW="1079500" imgH="228600" progId="Equation.DSMT4">
                  <p:embed/>
                </p:oleObj>
              </mc:Choice>
              <mc:Fallback>
                <p:oleObj name="Equation" r:id="rId9" imgW="1079500" imgH="228600"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5313" y="3165475"/>
                        <a:ext cx="2728912"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9513" name="Object 9">
            <a:extLst>
              <a:ext uri="{FF2B5EF4-FFF2-40B4-BE49-F238E27FC236}">
                <a16:creationId xmlns:a16="http://schemas.microsoft.com/office/drawing/2014/main" id="{879998B0-3B2E-4222-A777-5017A6E6F18E}"/>
              </a:ext>
            </a:extLst>
          </p:cNvPr>
          <p:cNvGraphicFramePr>
            <a:graphicFrameLocks noChangeAspect="1"/>
          </p:cNvGraphicFramePr>
          <p:nvPr/>
        </p:nvGraphicFramePr>
        <p:xfrm>
          <a:off x="3165475" y="4338638"/>
          <a:ext cx="3530600" cy="1476375"/>
        </p:xfrm>
        <a:graphic>
          <a:graphicData uri="http://schemas.openxmlformats.org/presentationml/2006/ole">
            <mc:AlternateContent xmlns:mc="http://schemas.openxmlformats.org/markup-compatibility/2006">
              <mc:Choice xmlns:v="urn:schemas-microsoft-com:vml" Requires="v">
                <p:oleObj spid="_x0000_s46391" name="公式" r:id="rId11" imgW="1396394" imgH="583947" progId="Equation.3">
                  <p:embed/>
                </p:oleObj>
              </mc:Choice>
              <mc:Fallback>
                <p:oleObj name="公式" r:id="rId11" imgW="1396394" imgH="583947"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65475" y="4338638"/>
                        <a:ext cx="3530600" cy="1476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对象 1">
            <a:extLst>
              <a:ext uri="{FF2B5EF4-FFF2-40B4-BE49-F238E27FC236}">
                <a16:creationId xmlns:a16="http://schemas.microsoft.com/office/drawing/2014/main" id="{53A6CBA7-F6BD-44AC-9009-C5AA387D5420}"/>
              </a:ext>
            </a:extLst>
          </p:cNvPr>
          <p:cNvGraphicFramePr>
            <a:graphicFrameLocks noChangeAspect="1"/>
          </p:cNvGraphicFramePr>
          <p:nvPr/>
        </p:nvGraphicFramePr>
        <p:xfrm>
          <a:off x="6096000" y="2932113"/>
          <a:ext cx="1604963" cy="993775"/>
        </p:xfrm>
        <a:graphic>
          <a:graphicData uri="http://schemas.openxmlformats.org/presentationml/2006/ole">
            <mc:AlternateContent xmlns:mc="http://schemas.openxmlformats.org/markup-compatibility/2006">
              <mc:Choice xmlns:v="urn:schemas-microsoft-com:vml" Requires="v">
                <p:oleObj spid="_x0000_s46392" name="Equation" r:id="rId13" imgW="634725" imgH="393529" progId="Equation.DSMT4">
                  <p:embed/>
                </p:oleObj>
              </mc:Choice>
              <mc:Fallback>
                <p:oleObj name="Equation" r:id="rId13" imgW="634725" imgH="393529" progId="Equation.DSMT4">
                  <p:embed/>
                  <p:pic>
                    <p:nvPicPr>
                      <p:cNvPr id="0" name="对象 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96000" y="2932113"/>
                        <a:ext cx="1604963" cy="993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对象 2">
            <a:extLst>
              <a:ext uri="{FF2B5EF4-FFF2-40B4-BE49-F238E27FC236}">
                <a16:creationId xmlns:a16="http://schemas.microsoft.com/office/drawing/2014/main" id="{43EA1BCE-BAA1-4C02-A967-BA8E1A3DBC1D}"/>
              </a:ext>
            </a:extLst>
          </p:cNvPr>
          <p:cNvGraphicFramePr>
            <a:graphicFrameLocks noChangeAspect="1"/>
          </p:cNvGraphicFramePr>
          <p:nvPr/>
        </p:nvGraphicFramePr>
        <p:xfrm>
          <a:off x="6740525" y="4243388"/>
          <a:ext cx="1797050" cy="1057275"/>
        </p:xfrm>
        <a:graphic>
          <a:graphicData uri="http://schemas.openxmlformats.org/presentationml/2006/ole">
            <mc:AlternateContent xmlns:mc="http://schemas.openxmlformats.org/markup-compatibility/2006">
              <mc:Choice xmlns:v="urn:schemas-microsoft-com:vml" Requires="v">
                <p:oleObj spid="_x0000_s46393" name="Equation" r:id="rId15" imgW="710891" imgH="418918" progId="Equation.DSMT4">
                  <p:embed/>
                </p:oleObj>
              </mc:Choice>
              <mc:Fallback>
                <p:oleObj name="Equation" r:id="rId15" imgW="710891" imgH="418918" progId="Equation.DSMT4">
                  <p:embed/>
                  <p:pic>
                    <p:nvPicPr>
                      <p:cNvPr id="0" name="对象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740525" y="4243388"/>
                        <a:ext cx="1797050" cy="1057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092" name="Text Box 4">
            <a:extLst>
              <a:ext uri="{FF2B5EF4-FFF2-40B4-BE49-F238E27FC236}">
                <a16:creationId xmlns:a16="http://schemas.microsoft.com/office/drawing/2014/main" id="{DE340088-3FA6-4455-B739-6CF992711A6D}"/>
              </a:ext>
            </a:extLst>
          </p:cNvPr>
          <p:cNvSpPr txBox="1">
            <a:spLocks noChangeArrowheads="1"/>
          </p:cNvSpPr>
          <p:nvPr/>
        </p:nvSpPr>
        <p:spPr bwMode="auto">
          <a:xfrm>
            <a:off x="0" y="0"/>
            <a:ext cx="906463" cy="685800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144000" rIns="144000">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0" lang="en-US" altLang="zh-CN">
                <a:solidFill>
                  <a:schemeClr val="bg1"/>
                </a:solidFill>
                <a:latin typeface="黑体" panose="02010609060101010101" pitchFamily="49" charset="-122"/>
                <a:ea typeface="黑体" panose="02010609060101010101" pitchFamily="49" charset="-122"/>
              </a:rPr>
              <a:t>  </a:t>
            </a:r>
            <a:r>
              <a:rPr kumimoji="0" lang="zh-CN" altLang="en-US" sz="4000">
                <a:latin typeface="黑体" panose="02010609060101010101" pitchFamily="49" charset="-122"/>
                <a:ea typeface="黑体" panose="02010609060101010101" pitchFamily="49" charset="-122"/>
              </a:rPr>
              <a:t>自动控制原理</a:t>
            </a:r>
            <a:r>
              <a:rPr kumimoji="0" lang="zh-CN" altLang="en-US">
                <a:solidFill>
                  <a:schemeClr val="bg1"/>
                </a:solidFill>
                <a:latin typeface="黑体" panose="02010609060101010101" pitchFamily="49" charset="-122"/>
                <a:ea typeface="黑体" panose="02010609060101010101" pitchFamily="49" charset="-122"/>
              </a:rPr>
              <a:t>  </a:t>
            </a:r>
            <a:r>
              <a:rPr kumimoji="0" lang="zh-CN" altLang="en-US" sz="3200">
                <a:solidFill>
                  <a:schemeClr val="bg1"/>
                </a:solidFill>
                <a:latin typeface="Arial" panose="020B0604020202020204" pitchFamily="34" charset="0"/>
              </a:rPr>
              <a:t>江西理工大学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951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3" presetClass="entr" presetSubtype="16" fill="hold" nodeType="clickEffect">
                                  <p:stCondLst>
                                    <p:cond delay="0"/>
                                  </p:stCondLst>
                                  <p:childTnLst>
                                    <p:set>
                                      <p:cBhvr>
                                        <p:cTn id="10" dur="1" fill="hold">
                                          <p:stCondLst>
                                            <p:cond delay="0"/>
                                          </p:stCondLst>
                                        </p:cTn>
                                        <p:tgtEl>
                                          <p:spTgt spid="149512"/>
                                        </p:tgtEl>
                                        <p:attrNameLst>
                                          <p:attrName>style.visibility</p:attrName>
                                        </p:attrNameLst>
                                      </p:cBhvr>
                                      <p:to>
                                        <p:strVal val="visible"/>
                                      </p:to>
                                    </p:set>
                                    <p:anim calcmode="lin" valueType="num">
                                      <p:cBhvr>
                                        <p:cTn id="11" dur="500" fill="hold"/>
                                        <p:tgtEl>
                                          <p:spTgt spid="149512"/>
                                        </p:tgtEl>
                                        <p:attrNameLst>
                                          <p:attrName>ppt_w</p:attrName>
                                        </p:attrNameLst>
                                      </p:cBhvr>
                                      <p:tavLst>
                                        <p:tav tm="0">
                                          <p:val>
                                            <p:fltVal val="0"/>
                                          </p:val>
                                        </p:tav>
                                        <p:tav tm="100000">
                                          <p:val>
                                            <p:strVal val="#ppt_w"/>
                                          </p:val>
                                        </p:tav>
                                      </p:tavLst>
                                    </p:anim>
                                    <p:anim calcmode="lin" valueType="num">
                                      <p:cBhvr>
                                        <p:cTn id="12" dur="500" fill="hold"/>
                                        <p:tgtEl>
                                          <p:spTgt spid="149512"/>
                                        </p:tgtEl>
                                        <p:attrNameLst>
                                          <p:attrName>ppt_h</p:attrName>
                                        </p:attrNameLst>
                                      </p:cBhvr>
                                      <p:tavLst>
                                        <p:tav tm="0">
                                          <p:val>
                                            <p:fltVal val="0"/>
                                          </p:val>
                                        </p:tav>
                                        <p:tav tm="100000">
                                          <p:val>
                                            <p:strVal val="#ppt_h"/>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1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10" fill="hold" nodeType="clickEffect">
                                  <p:stCondLst>
                                    <p:cond delay="0"/>
                                  </p:stCondLst>
                                  <p:childTnLst>
                                    <p:set>
                                      <p:cBhvr>
                                        <p:cTn id="22" dur="1" fill="hold">
                                          <p:stCondLst>
                                            <p:cond delay="0"/>
                                          </p:stCondLst>
                                        </p:cTn>
                                        <p:tgtEl>
                                          <p:spTgt spid="149513"/>
                                        </p:tgtEl>
                                        <p:attrNameLst>
                                          <p:attrName>style.visibility</p:attrName>
                                        </p:attrNameLst>
                                      </p:cBhvr>
                                      <p:to>
                                        <p:strVal val="visible"/>
                                      </p:to>
                                    </p:set>
                                    <p:anim calcmode="lin" valueType="num">
                                      <p:cBhvr>
                                        <p:cTn id="23" dur="500" fill="hold"/>
                                        <p:tgtEl>
                                          <p:spTgt spid="149513"/>
                                        </p:tgtEl>
                                        <p:attrNameLst>
                                          <p:attrName>ppt_w</p:attrName>
                                        </p:attrNameLst>
                                      </p:cBhvr>
                                      <p:tavLst>
                                        <p:tav tm="0">
                                          <p:val>
                                            <p:fltVal val="0"/>
                                          </p:val>
                                        </p:tav>
                                        <p:tav tm="100000">
                                          <p:val>
                                            <p:strVal val="#ppt_w"/>
                                          </p:val>
                                        </p:tav>
                                      </p:tavLst>
                                    </p:anim>
                                    <p:anim calcmode="lin" valueType="num">
                                      <p:cBhvr>
                                        <p:cTn id="24" dur="500" fill="hold"/>
                                        <p:tgtEl>
                                          <p:spTgt spid="149513"/>
                                        </p:tgtEl>
                                        <p:attrNameLst>
                                          <p:attrName>ppt_h</p:attrName>
                                        </p:attrNameLst>
                                      </p:cBhvr>
                                      <p:tavLst>
                                        <p:tav tm="0">
                                          <p:val>
                                            <p:strVal val="#ppt_h"/>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3" presetClass="entr" presetSubtype="16"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p:cTn id="29" dur="500" fill="hold"/>
                                        <p:tgtEl>
                                          <p:spTgt spid="3"/>
                                        </p:tgtEl>
                                        <p:attrNameLst>
                                          <p:attrName>ppt_w</p:attrName>
                                        </p:attrNameLst>
                                      </p:cBhvr>
                                      <p:tavLst>
                                        <p:tav tm="0">
                                          <p:val>
                                            <p:fltVal val="0"/>
                                          </p:val>
                                        </p:tav>
                                        <p:tav tm="100000">
                                          <p:val>
                                            <p:strVal val="#ppt_w"/>
                                          </p:val>
                                        </p:tav>
                                      </p:tavLst>
                                    </p:anim>
                                    <p:anim calcmode="lin" valueType="num">
                                      <p:cBhvr>
                                        <p:cTn id="30" dur="500" fill="hold"/>
                                        <p:tgtEl>
                                          <p:spTgt spid="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547D1EA9-18F1-4A2C-971B-DBDCD71D45AD}"/>
              </a:ext>
            </a:extLst>
          </p:cNvPr>
          <p:cNvSpPr>
            <a:spLocks noChangeArrowheads="1"/>
          </p:cNvSpPr>
          <p:nvPr/>
        </p:nvSpPr>
        <p:spPr bwMode="auto">
          <a:xfrm>
            <a:off x="906463" y="0"/>
            <a:ext cx="11285537" cy="6858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b="0"/>
          </a:p>
        </p:txBody>
      </p:sp>
      <p:sp>
        <p:nvSpPr>
          <p:cNvPr id="47107" name="Rectangle 3">
            <a:extLst>
              <a:ext uri="{FF2B5EF4-FFF2-40B4-BE49-F238E27FC236}">
                <a16:creationId xmlns:a16="http://schemas.microsoft.com/office/drawing/2014/main" id="{ADE79763-9904-46A9-A37D-10F709EFA99D}"/>
              </a:ext>
            </a:extLst>
          </p:cNvPr>
          <p:cNvSpPr>
            <a:spLocks noChangeArrowheads="1"/>
          </p:cNvSpPr>
          <p:nvPr/>
        </p:nvSpPr>
        <p:spPr bwMode="auto">
          <a:xfrm>
            <a:off x="1211263" y="311580"/>
            <a:ext cx="9704070" cy="1294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0"/>
              </a:spcBef>
              <a:buClrTx/>
              <a:buSzTx/>
              <a:buFontTx/>
              <a:buNone/>
            </a:pPr>
            <a:r>
              <a:rPr lang="zh-CN" altLang="en-US" sz="2800" dirty="0"/>
              <a:t>例</a:t>
            </a:r>
            <a:r>
              <a:rPr lang="en-US" altLang="zh-CN" sz="2800" dirty="0"/>
              <a:t>3   </a:t>
            </a:r>
            <a:r>
              <a:rPr lang="zh-CN" altLang="en-US" sz="2800" dirty="0"/>
              <a:t>已知                           ，引入负反馈，将调节时间减至原来的</a:t>
            </a:r>
            <a:r>
              <a:rPr lang="en-US" altLang="zh-CN" sz="2800" dirty="0"/>
              <a:t>0.1</a:t>
            </a:r>
            <a:r>
              <a:rPr lang="zh-CN" altLang="en-US" sz="2800" dirty="0"/>
              <a:t>倍，但总放大系数不变，试选择       、</a:t>
            </a:r>
            <a:r>
              <a:rPr lang="zh-CN" altLang="en-US" sz="2800" b="0" dirty="0"/>
              <a:t>  </a:t>
            </a:r>
            <a:endParaRPr lang="en-US" altLang="zh-CN" sz="2800" b="0" dirty="0"/>
          </a:p>
        </p:txBody>
      </p:sp>
      <p:sp>
        <p:nvSpPr>
          <p:cNvPr id="164871" name="Text Box 7">
            <a:extLst>
              <a:ext uri="{FF2B5EF4-FFF2-40B4-BE49-F238E27FC236}">
                <a16:creationId xmlns:a16="http://schemas.microsoft.com/office/drawing/2014/main" id="{2DA560D7-AC04-45DA-9D52-1AD726B9CBEF}"/>
              </a:ext>
            </a:extLst>
          </p:cNvPr>
          <p:cNvSpPr txBox="1">
            <a:spLocks noChangeArrowheads="1"/>
          </p:cNvSpPr>
          <p:nvPr/>
        </p:nvSpPr>
        <p:spPr bwMode="auto">
          <a:xfrm>
            <a:off x="1211263" y="3200401"/>
            <a:ext cx="8826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800" dirty="0">
                <a:solidFill>
                  <a:srgbClr val="FF0000"/>
                </a:solidFill>
                <a:ea typeface="黑体" panose="02010609060101010101" pitchFamily="49" charset="-122"/>
              </a:rPr>
              <a:t>解：</a:t>
            </a:r>
          </a:p>
        </p:txBody>
      </p:sp>
      <p:sp>
        <p:nvSpPr>
          <p:cNvPr id="47109" name="Rectangle 11">
            <a:extLst>
              <a:ext uri="{FF2B5EF4-FFF2-40B4-BE49-F238E27FC236}">
                <a16:creationId xmlns:a16="http://schemas.microsoft.com/office/drawing/2014/main" id="{55346E1A-7C7B-48E2-BD1E-D780458ED26A}"/>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b="0"/>
          </a:p>
        </p:txBody>
      </p:sp>
      <p:graphicFrame>
        <p:nvGraphicFramePr>
          <p:cNvPr id="47110" name="Object 10">
            <a:extLst>
              <a:ext uri="{FF2B5EF4-FFF2-40B4-BE49-F238E27FC236}">
                <a16:creationId xmlns:a16="http://schemas.microsoft.com/office/drawing/2014/main" id="{9E2E64F3-7965-49B8-8FD9-81E4509A37B9}"/>
              </a:ext>
            </a:extLst>
          </p:cNvPr>
          <p:cNvGraphicFramePr>
            <a:graphicFrameLocks noChangeAspect="1"/>
          </p:cNvGraphicFramePr>
          <p:nvPr>
            <p:extLst>
              <p:ext uri="{D42A27DB-BD31-4B8C-83A1-F6EECF244321}">
                <p14:modId xmlns:p14="http://schemas.microsoft.com/office/powerpoint/2010/main" val="3746335481"/>
              </p:ext>
            </p:extLst>
          </p:nvPr>
        </p:nvGraphicFramePr>
        <p:xfrm>
          <a:off x="2398713" y="1616235"/>
          <a:ext cx="5811837" cy="1714500"/>
        </p:xfrm>
        <a:graphic>
          <a:graphicData uri="http://schemas.openxmlformats.org/presentationml/2006/ole">
            <mc:AlternateContent xmlns:mc="http://schemas.openxmlformats.org/markup-compatibility/2006">
              <mc:Choice xmlns:v="urn:schemas-microsoft-com:vml" Requires="v">
                <p:oleObj spid="_x0000_s47589" name="Visio" r:id="rId3" imgW="3970830" imgH="1173131" progId="Visio.Drawing.11">
                  <p:embed/>
                </p:oleObj>
              </mc:Choice>
              <mc:Fallback>
                <p:oleObj name="Visio" r:id="rId3" imgW="3970830" imgH="1173131" progId="Visio.Drawing.11">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8713" y="1616235"/>
                        <a:ext cx="5811837"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11" name="Rectangle 13">
            <a:extLst>
              <a:ext uri="{FF2B5EF4-FFF2-40B4-BE49-F238E27FC236}">
                <a16:creationId xmlns:a16="http://schemas.microsoft.com/office/drawing/2014/main" id="{EE1571FF-D470-41A2-94A1-402398D4B74F}"/>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b="0"/>
          </a:p>
        </p:txBody>
      </p:sp>
      <p:graphicFrame>
        <p:nvGraphicFramePr>
          <p:cNvPr id="47112" name="Object 12">
            <a:extLst>
              <a:ext uri="{FF2B5EF4-FFF2-40B4-BE49-F238E27FC236}">
                <a16:creationId xmlns:a16="http://schemas.microsoft.com/office/drawing/2014/main" id="{A29D264D-0D1B-4E49-BEA9-EE6861AFA26E}"/>
              </a:ext>
            </a:extLst>
          </p:cNvPr>
          <p:cNvGraphicFramePr>
            <a:graphicFrameLocks noChangeAspect="1"/>
          </p:cNvGraphicFramePr>
          <p:nvPr>
            <p:extLst>
              <p:ext uri="{D42A27DB-BD31-4B8C-83A1-F6EECF244321}">
                <p14:modId xmlns:p14="http://schemas.microsoft.com/office/powerpoint/2010/main" val="4123521433"/>
              </p:ext>
            </p:extLst>
          </p:nvPr>
        </p:nvGraphicFramePr>
        <p:xfrm>
          <a:off x="3203575" y="274638"/>
          <a:ext cx="2159000" cy="885825"/>
        </p:xfrm>
        <a:graphic>
          <a:graphicData uri="http://schemas.openxmlformats.org/presentationml/2006/ole">
            <mc:AlternateContent xmlns:mc="http://schemas.openxmlformats.org/markup-compatibility/2006">
              <mc:Choice xmlns:v="urn:schemas-microsoft-com:vml" Requires="v">
                <p:oleObj spid="_x0000_s47590" r:id="rId5" imgW="952087" imgH="393529" progId="Equation.DSMT4">
                  <p:embed/>
                </p:oleObj>
              </mc:Choice>
              <mc:Fallback>
                <p:oleObj r:id="rId5" imgW="952087" imgH="393529" progId="Equation.DSMT4">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3575" y="274638"/>
                        <a:ext cx="21590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13" name="Rectangle 15">
            <a:extLst>
              <a:ext uri="{FF2B5EF4-FFF2-40B4-BE49-F238E27FC236}">
                <a16:creationId xmlns:a16="http://schemas.microsoft.com/office/drawing/2014/main" id="{801DE858-B816-456F-BBEC-ED439181B337}"/>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b="0"/>
          </a:p>
        </p:txBody>
      </p:sp>
      <p:graphicFrame>
        <p:nvGraphicFramePr>
          <p:cNvPr id="47114" name="Object 14">
            <a:extLst>
              <a:ext uri="{FF2B5EF4-FFF2-40B4-BE49-F238E27FC236}">
                <a16:creationId xmlns:a16="http://schemas.microsoft.com/office/drawing/2014/main" id="{E8AFFA32-4AA9-468E-B407-D7398DCF1FAC}"/>
              </a:ext>
            </a:extLst>
          </p:cNvPr>
          <p:cNvGraphicFramePr>
            <a:graphicFrameLocks noChangeAspect="1"/>
          </p:cNvGraphicFramePr>
          <p:nvPr>
            <p:extLst>
              <p:ext uri="{D42A27DB-BD31-4B8C-83A1-F6EECF244321}">
                <p14:modId xmlns:p14="http://schemas.microsoft.com/office/powerpoint/2010/main" val="2680947914"/>
              </p:ext>
            </p:extLst>
          </p:nvPr>
        </p:nvGraphicFramePr>
        <p:xfrm>
          <a:off x="8019573" y="1019175"/>
          <a:ext cx="541338" cy="519113"/>
        </p:xfrm>
        <a:graphic>
          <a:graphicData uri="http://schemas.openxmlformats.org/presentationml/2006/ole">
            <mc:AlternateContent xmlns:mc="http://schemas.openxmlformats.org/markup-compatibility/2006">
              <mc:Choice xmlns:v="urn:schemas-microsoft-com:vml" Requires="v">
                <p:oleObj spid="_x0000_s47591" r:id="rId7" imgW="241300" imgH="228600" progId="Equation.DSMT4">
                  <p:embed/>
                </p:oleObj>
              </mc:Choice>
              <mc:Fallback>
                <p:oleObj r:id="rId7" imgW="241300" imgH="228600" progId="Equation.DSMT4">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19573" y="1019175"/>
                        <a:ext cx="5413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15" name="Rectangle 17">
            <a:extLst>
              <a:ext uri="{FF2B5EF4-FFF2-40B4-BE49-F238E27FC236}">
                <a16:creationId xmlns:a16="http://schemas.microsoft.com/office/drawing/2014/main" id="{F1A6F2D8-7A6C-4A26-8E74-98E2B1D2FE65}"/>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b="0"/>
          </a:p>
        </p:txBody>
      </p:sp>
      <p:graphicFrame>
        <p:nvGraphicFramePr>
          <p:cNvPr id="47116" name="Object 16">
            <a:extLst>
              <a:ext uri="{FF2B5EF4-FFF2-40B4-BE49-F238E27FC236}">
                <a16:creationId xmlns:a16="http://schemas.microsoft.com/office/drawing/2014/main" id="{B2C12B73-0A0E-40CA-8C79-043C9A07EA33}"/>
              </a:ext>
            </a:extLst>
          </p:cNvPr>
          <p:cNvGraphicFramePr>
            <a:graphicFrameLocks noChangeAspect="1"/>
          </p:cNvGraphicFramePr>
          <p:nvPr>
            <p:extLst>
              <p:ext uri="{D42A27DB-BD31-4B8C-83A1-F6EECF244321}">
                <p14:modId xmlns:p14="http://schemas.microsoft.com/office/powerpoint/2010/main" val="1065492962"/>
              </p:ext>
            </p:extLst>
          </p:nvPr>
        </p:nvGraphicFramePr>
        <p:xfrm>
          <a:off x="8810625" y="1002936"/>
          <a:ext cx="574675" cy="657225"/>
        </p:xfrm>
        <a:graphic>
          <a:graphicData uri="http://schemas.openxmlformats.org/presentationml/2006/ole">
            <mc:AlternateContent xmlns:mc="http://schemas.openxmlformats.org/markup-compatibility/2006">
              <mc:Choice xmlns:v="urn:schemas-microsoft-com:vml" Requires="v">
                <p:oleObj spid="_x0000_s47592" r:id="rId9" imgW="203112" imgH="228501" progId="Equation.DSMT4">
                  <p:embed/>
                </p:oleObj>
              </mc:Choice>
              <mc:Fallback>
                <p:oleObj r:id="rId9" imgW="203112" imgH="228501" progId="Equation.DSMT4">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810625" y="1002936"/>
                        <a:ext cx="5746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17" name="Rectangle 19">
            <a:extLst>
              <a:ext uri="{FF2B5EF4-FFF2-40B4-BE49-F238E27FC236}">
                <a16:creationId xmlns:a16="http://schemas.microsoft.com/office/drawing/2014/main" id="{55947F1C-97A5-42EE-8799-06A4AC80BC6D}"/>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b="0"/>
          </a:p>
        </p:txBody>
      </p:sp>
      <p:graphicFrame>
        <p:nvGraphicFramePr>
          <p:cNvPr id="164884" name="Object 20">
            <a:extLst>
              <a:ext uri="{FF2B5EF4-FFF2-40B4-BE49-F238E27FC236}">
                <a16:creationId xmlns:a16="http://schemas.microsoft.com/office/drawing/2014/main" id="{09C00CA0-05AA-4C79-961E-832588ED665A}"/>
              </a:ext>
            </a:extLst>
          </p:cNvPr>
          <p:cNvGraphicFramePr>
            <a:graphicFrameLocks noChangeAspect="1"/>
          </p:cNvGraphicFramePr>
          <p:nvPr/>
        </p:nvGraphicFramePr>
        <p:xfrm>
          <a:off x="2093913" y="3813175"/>
          <a:ext cx="873125" cy="577850"/>
        </p:xfrm>
        <a:graphic>
          <a:graphicData uri="http://schemas.openxmlformats.org/presentationml/2006/ole">
            <mc:AlternateContent xmlns:mc="http://schemas.openxmlformats.org/markup-compatibility/2006">
              <mc:Choice xmlns:v="urn:schemas-microsoft-com:vml" Requires="v">
                <p:oleObj spid="_x0000_s47593" name="公式" r:id="rId11" imgW="469696" imgH="203112" progId="Equation.3">
                  <p:embed/>
                </p:oleObj>
              </mc:Choice>
              <mc:Fallback>
                <p:oleObj name="公式" r:id="rId11" imgW="469696" imgH="203112" progId="Equation.3">
                  <p:embed/>
                  <p:pic>
                    <p:nvPicPr>
                      <p:cNvPr id="0" name="Object 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93913" y="3813175"/>
                        <a:ext cx="873125"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885" name="Object 21">
            <a:extLst>
              <a:ext uri="{FF2B5EF4-FFF2-40B4-BE49-F238E27FC236}">
                <a16:creationId xmlns:a16="http://schemas.microsoft.com/office/drawing/2014/main" id="{3C0D7926-1244-4CCC-8633-715749718E28}"/>
              </a:ext>
            </a:extLst>
          </p:cNvPr>
          <p:cNvGraphicFramePr>
            <a:graphicFrameLocks noChangeAspect="1"/>
          </p:cNvGraphicFramePr>
          <p:nvPr/>
        </p:nvGraphicFramePr>
        <p:xfrm>
          <a:off x="3203575" y="3765550"/>
          <a:ext cx="1922463" cy="787400"/>
        </p:xfrm>
        <a:graphic>
          <a:graphicData uri="http://schemas.openxmlformats.org/presentationml/2006/ole">
            <mc:AlternateContent xmlns:mc="http://schemas.openxmlformats.org/markup-compatibility/2006">
              <mc:Choice xmlns:v="urn:schemas-microsoft-com:vml" Requires="v">
                <p:oleObj spid="_x0000_s47594" name="公式" r:id="rId13" imgW="1054100" imgH="431800" progId="Equation.3">
                  <p:embed/>
                </p:oleObj>
              </mc:Choice>
              <mc:Fallback>
                <p:oleObj name="公式" r:id="rId13" imgW="1054100" imgH="431800" progId="Equation.3">
                  <p:embed/>
                  <p:pic>
                    <p:nvPicPr>
                      <p:cNvPr id="0" name="Object 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03575" y="3765550"/>
                        <a:ext cx="1922463"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886" name="Object 22">
            <a:extLst>
              <a:ext uri="{FF2B5EF4-FFF2-40B4-BE49-F238E27FC236}">
                <a16:creationId xmlns:a16="http://schemas.microsoft.com/office/drawing/2014/main" id="{30CF3A96-6B44-4570-900C-B31B55CB439A}"/>
              </a:ext>
            </a:extLst>
          </p:cNvPr>
          <p:cNvGraphicFramePr>
            <a:graphicFrameLocks noChangeAspect="1"/>
          </p:cNvGraphicFramePr>
          <p:nvPr/>
        </p:nvGraphicFramePr>
        <p:xfrm>
          <a:off x="7453313" y="3760788"/>
          <a:ext cx="2293937" cy="887412"/>
        </p:xfrm>
        <a:graphic>
          <a:graphicData uri="http://schemas.openxmlformats.org/presentationml/2006/ole">
            <mc:AlternateContent xmlns:mc="http://schemas.openxmlformats.org/markup-compatibility/2006">
              <mc:Choice xmlns:v="urn:schemas-microsoft-com:vml" Requires="v">
                <p:oleObj spid="_x0000_s47595" name="Equation" r:id="rId15" imgW="1117600" imgH="431800" progId="Equation.DSMT4">
                  <p:embed/>
                </p:oleObj>
              </mc:Choice>
              <mc:Fallback>
                <p:oleObj name="Equation" r:id="rId15" imgW="1117600" imgH="431800" progId="Equation.DSMT4">
                  <p:embed/>
                  <p:pic>
                    <p:nvPicPr>
                      <p:cNvPr id="0" name="Object 2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453313" y="3760788"/>
                        <a:ext cx="2293937" cy="887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21" name="Rectangle 24">
            <a:extLst>
              <a:ext uri="{FF2B5EF4-FFF2-40B4-BE49-F238E27FC236}">
                <a16:creationId xmlns:a16="http://schemas.microsoft.com/office/drawing/2014/main" id="{66652E53-FB76-4472-B2DB-A840CFF8261F}"/>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b="0"/>
          </a:p>
        </p:txBody>
      </p:sp>
      <p:graphicFrame>
        <p:nvGraphicFramePr>
          <p:cNvPr id="164887" name="Object 23">
            <a:extLst>
              <a:ext uri="{FF2B5EF4-FFF2-40B4-BE49-F238E27FC236}">
                <a16:creationId xmlns:a16="http://schemas.microsoft.com/office/drawing/2014/main" id="{D4BC21A4-2C57-4F54-BE8E-3CDF1F01D7CE}"/>
              </a:ext>
            </a:extLst>
          </p:cNvPr>
          <p:cNvGraphicFramePr>
            <a:graphicFrameLocks noChangeAspect="1"/>
          </p:cNvGraphicFramePr>
          <p:nvPr/>
        </p:nvGraphicFramePr>
        <p:xfrm>
          <a:off x="5516563" y="5089525"/>
          <a:ext cx="2133600" cy="1520825"/>
        </p:xfrm>
        <a:graphic>
          <a:graphicData uri="http://schemas.openxmlformats.org/presentationml/2006/ole">
            <mc:AlternateContent xmlns:mc="http://schemas.openxmlformats.org/markup-compatibility/2006">
              <mc:Choice xmlns:v="urn:schemas-microsoft-com:vml" Requires="v">
                <p:oleObj spid="_x0000_s47596" name="Equation" r:id="rId17" imgW="1282700" imgH="914400" progId="Equation.DSMT4">
                  <p:embed/>
                </p:oleObj>
              </mc:Choice>
              <mc:Fallback>
                <p:oleObj name="Equation" r:id="rId17" imgW="1282700" imgH="914400" progId="Equation.DSMT4">
                  <p:embed/>
                  <p:pic>
                    <p:nvPicPr>
                      <p:cNvPr id="0" name="Object 2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516563" y="5089525"/>
                        <a:ext cx="2133600" cy="152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 name="对象 1">
            <a:extLst>
              <a:ext uri="{FF2B5EF4-FFF2-40B4-BE49-F238E27FC236}">
                <a16:creationId xmlns:a16="http://schemas.microsoft.com/office/drawing/2014/main" id="{87AD652F-B305-4070-A5F1-D3B2DA7376E5}"/>
              </a:ext>
            </a:extLst>
          </p:cNvPr>
          <p:cNvGraphicFramePr>
            <a:graphicFrameLocks noChangeAspect="1"/>
          </p:cNvGraphicFramePr>
          <p:nvPr/>
        </p:nvGraphicFramePr>
        <p:xfrm>
          <a:off x="5105400" y="3328988"/>
          <a:ext cx="2336800" cy="1666875"/>
        </p:xfrm>
        <a:graphic>
          <a:graphicData uri="http://schemas.openxmlformats.org/presentationml/2006/ole">
            <mc:AlternateContent xmlns:mc="http://schemas.openxmlformats.org/markup-compatibility/2006">
              <mc:Choice xmlns:v="urn:schemas-microsoft-com:vml" Requires="v">
                <p:oleObj spid="_x0000_s47597" name="Equation" r:id="rId19" imgW="1066800" imgH="762000" progId="Equation.DSMT4">
                  <p:embed/>
                </p:oleObj>
              </mc:Choice>
              <mc:Fallback>
                <p:oleObj name="Equation" r:id="rId19" imgW="1066800" imgH="762000" progId="Equation.DSMT4">
                  <p:embed/>
                  <p:pic>
                    <p:nvPicPr>
                      <p:cNvPr id="0" name="对象 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105400" y="3328988"/>
                        <a:ext cx="2336800"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2">
            <a:extLst>
              <a:ext uri="{FF2B5EF4-FFF2-40B4-BE49-F238E27FC236}">
                <a16:creationId xmlns:a16="http://schemas.microsoft.com/office/drawing/2014/main" id="{93F3CCD8-236C-4EDE-B0A7-A1042D8E63DA}"/>
              </a:ext>
            </a:extLst>
          </p:cNvPr>
          <p:cNvGraphicFramePr>
            <a:graphicFrameLocks noChangeAspect="1"/>
          </p:cNvGraphicFramePr>
          <p:nvPr/>
        </p:nvGraphicFramePr>
        <p:xfrm>
          <a:off x="2794000" y="4913313"/>
          <a:ext cx="2085975" cy="1720850"/>
        </p:xfrm>
        <a:graphic>
          <a:graphicData uri="http://schemas.openxmlformats.org/presentationml/2006/ole">
            <mc:AlternateContent xmlns:mc="http://schemas.openxmlformats.org/markup-compatibility/2006">
              <mc:Choice xmlns:v="urn:schemas-microsoft-com:vml" Requires="v">
                <p:oleObj spid="_x0000_s47598" name="公式" r:id="rId21" imgW="1016000" imgH="838200" progId="Equation.3">
                  <p:embed/>
                </p:oleObj>
              </mc:Choice>
              <mc:Fallback>
                <p:oleObj name="公式" r:id="rId21" imgW="1016000" imgH="838200" progId="Equation.3">
                  <p:embed/>
                  <p:pic>
                    <p:nvPicPr>
                      <p:cNvPr id="0" name="对象 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794000" y="4913313"/>
                        <a:ext cx="2085975" cy="172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对象 3">
            <a:extLst>
              <a:ext uri="{FF2B5EF4-FFF2-40B4-BE49-F238E27FC236}">
                <a16:creationId xmlns:a16="http://schemas.microsoft.com/office/drawing/2014/main" id="{592AC163-EE07-4D80-85DC-1ABABCCDCFF4}"/>
              </a:ext>
            </a:extLst>
          </p:cNvPr>
          <p:cNvGraphicFramePr>
            <a:graphicFrameLocks noChangeAspect="1"/>
          </p:cNvGraphicFramePr>
          <p:nvPr/>
        </p:nvGraphicFramePr>
        <p:xfrm>
          <a:off x="7948613" y="5351463"/>
          <a:ext cx="1436687" cy="803275"/>
        </p:xfrm>
        <a:graphic>
          <a:graphicData uri="http://schemas.openxmlformats.org/presentationml/2006/ole">
            <mc:AlternateContent xmlns:mc="http://schemas.openxmlformats.org/markup-compatibility/2006">
              <mc:Choice xmlns:v="urn:schemas-microsoft-com:vml" Requires="v">
                <p:oleObj spid="_x0000_s47599" name="Equation" r:id="rId23" imgW="863225" imgH="482391" progId="Equation.DSMT4">
                  <p:embed/>
                </p:oleObj>
              </mc:Choice>
              <mc:Fallback>
                <p:oleObj name="Equation" r:id="rId23" imgW="863225" imgH="482391" progId="Equation.DSMT4">
                  <p:embed/>
                  <p:pic>
                    <p:nvPicPr>
                      <p:cNvPr id="0" name="对象 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948613" y="5351463"/>
                        <a:ext cx="1436687"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26" name="Text Box 4">
            <a:extLst>
              <a:ext uri="{FF2B5EF4-FFF2-40B4-BE49-F238E27FC236}">
                <a16:creationId xmlns:a16="http://schemas.microsoft.com/office/drawing/2014/main" id="{DFF1A981-E3B9-402C-B334-575287177148}"/>
              </a:ext>
            </a:extLst>
          </p:cNvPr>
          <p:cNvSpPr txBox="1">
            <a:spLocks noChangeArrowheads="1"/>
          </p:cNvSpPr>
          <p:nvPr/>
        </p:nvSpPr>
        <p:spPr bwMode="auto">
          <a:xfrm>
            <a:off x="0" y="0"/>
            <a:ext cx="906463" cy="685800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144000" rIns="144000">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0" lang="en-US" altLang="zh-CN">
                <a:solidFill>
                  <a:schemeClr val="bg1"/>
                </a:solidFill>
                <a:latin typeface="黑体" panose="02010609060101010101" pitchFamily="49" charset="-122"/>
                <a:ea typeface="黑体" panose="02010609060101010101" pitchFamily="49" charset="-122"/>
              </a:rPr>
              <a:t>  </a:t>
            </a:r>
            <a:r>
              <a:rPr kumimoji="0" lang="zh-CN" altLang="en-US" sz="4000">
                <a:latin typeface="黑体" panose="02010609060101010101" pitchFamily="49" charset="-122"/>
                <a:ea typeface="黑体" panose="02010609060101010101" pitchFamily="49" charset="-122"/>
              </a:rPr>
              <a:t>自动控制原理</a:t>
            </a:r>
            <a:r>
              <a:rPr kumimoji="0" lang="zh-CN" altLang="en-US">
                <a:solidFill>
                  <a:schemeClr val="bg1"/>
                </a:solidFill>
                <a:latin typeface="黑体" panose="02010609060101010101" pitchFamily="49" charset="-122"/>
                <a:ea typeface="黑体" panose="02010609060101010101" pitchFamily="49" charset="-122"/>
              </a:rPr>
              <a:t>  </a:t>
            </a:r>
            <a:r>
              <a:rPr kumimoji="0" lang="zh-CN" altLang="en-US" sz="3200">
                <a:solidFill>
                  <a:schemeClr val="bg1"/>
                </a:solidFill>
                <a:latin typeface="Arial" panose="020B0604020202020204" pitchFamily="34" charset="0"/>
              </a:rPr>
              <a:t>江西理工大学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87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488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488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ppt_w</p:attrName>
                                        </p:attrNameLst>
                                      </p:cBhvr>
                                      <p:tavLst>
                                        <p:tav tm="0">
                                          <p:val>
                                            <p:fltVal val="0"/>
                                          </p:val>
                                        </p:tav>
                                        <p:tav tm="100000">
                                          <p:val>
                                            <p:strVal val="#ppt_w"/>
                                          </p:val>
                                        </p:tav>
                                      </p:tavLst>
                                    </p:anim>
                                    <p:anim calcmode="lin" valueType="num">
                                      <p:cBhvr>
                                        <p:cTn id="20"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0" fill="hold" nodeType="clickEffect">
                                  <p:stCondLst>
                                    <p:cond delay="0"/>
                                  </p:stCondLst>
                                  <p:childTnLst>
                                    <p:set>
                                      <p:cBhvr>
                                        <p:cTn id="24" dur="1" fill="hold">
                                          <p:stCondLst>
                                            <p:cond delay="0"/>
                                          </p:stCondLst>
                                        </p:cTn>
                                        <p:tgtEl>
                                          <p:spTgt spid="164886"/>
                                        </p:tgtEl>
                                        <p:attrNameLst>
                                          <p:attrName>style.visibility</p:attrName>
                                        </p:attrNameLst>
                                      </p:cBhvr>
                                      <p:to>
                                        <p:strVal val="visible"/>
                                      </p:to>
                                    </p:set>
                                    <p:anim calcmode="lin" valueType="num">
                                      <p:cBhvr>
                                        <p:cTn id="25" dur="500" fill="hold"/>
                                        <p:tgtEl>
                                          <p:spTgt spid="164886"/>
                                        </p:tgtEl>
                                        <p:attrNameLst>
                                          <p:attrName>ppt_w</p:attrName>
                                        </p:attrNameLst>
                                      </p:cBhvr>
                                      <p:tavLst>
                                        <p:tav tm="0">
                                          <p:val>
                                            <p:fltVal val="0"/>
                                          </p:val>
                                        </p:tav>
                                        <p:tav tm="100000">
                                          <p:val>
                                            <p:strVal val="#ppt_w"/>
                                          </p:val>
                                        </p:tav>
                                      </p:tavLst>
                                    </p:anim>
                                    <p:anim calcmode="lin" valueType="num">
                                      <p:cBhvr>
                                        <p:cTn id="26" dur="500" fill="hold"/>
                                        <p:tgtEl>
                                          <p:spTgt spid="164886"/>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1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p:cTn id="31" dur="500" fill="hold"/>
                                        <p:tgtEl>
                                          <p:spTgt spid="3"/>
                                        </p:tgtEl>
                                        <p:attrNameLst>
                                          <p:attrName>ppt_w</p:attrName>
                                        </p:attrNameLst>
                                      </p:cBhvr>
                                      <p:tavLst>
                                        <p:tav tm="0">
                                          <p:val>
                                            <p:fltVal val="0"/>
                                          </p:val>
                                        </p:tav>
                                        <p:tav tm="100000">
                                          <p:val>
                                            <p:strVal val="#ppt_w"/>
                                          </p:val>
                                        </p:tav>
                                      </p:tavLst>
                                    </p:anim>
                                    <p:anim calcmode="lin" valueType="num">
                                      <p:cBhvr>
                                        <p:cTn id="32"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164887"/>
                                        </p:tgtEl>
                                        <p:attrNameLst>
                                          <p:attrName>style.visibility</p:attrName>
                                        </p:attrNameLst>
                                      </p:cBhvr>
                                      <p:to>
                                        <p:strVal val="visible"/>
                                      </p:to>
                                    </p:set>
                                    <p:animEffect transition="in" filter="dissolve">
                                      <p:cBhvr>
                                        <p:cTn id="37" dur="500"/>
                                        <p:tgtEl>
                                          <p:spTgt spid="16488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dissolve">
                                      <p:cBhvr>
                                        <p:cTn id="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7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4">
            <a:extLst>
              <a:ext uri="{FF2B5EF4-FFF2-40B4-BE49-F238E27FC236}">
                <a16:creationId xmlns:a16="http://schemas.microsoft.com/office/drawing/2014/main" id="{CF8D8855-5917-4C14-B443-2837323DE6DD}"/>
              </a:ext>
            </a:extLst>
          </p:cNvPr>
          <p:cNvSpPr txBox="1">
            <a:spLocks noChangeArrowheads="1"/>
          </p:cNvSpPr>
          <p:nvPr/>
        </p:nvSpPr>
        <p:spPr bwMode="auto">
          <a:xfrm>
            <a:off x="1915160" y="249873"/>
            <a:ext cx="61674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4000" dirty="0">
                <a:solidFill>
                  <a:schemeClr val="hlink"/>
                </a:solidFill>
                <a:ea typeface="黑体" panose="02010609060101010101" pitchFamily="49" charset="-122"/>
              </a:rPr>
              <a:t>作业</a:t>
            </a:r>
          </a:p>
        </p:txBody>
      </p:sp>
      <p:sp>
        <p:nvSpPr>
          <p:cNvPr id="48131" name="Text Box 3">
            <a:extLst>
              <a:ext uri="{FF2B5EF4-FFF2-40B4-BE49-F238E27FC236}">
                <a16:creationId xmlns:a16="http://schemas.microsoft.com/office/drawing/2014/main" id="{A742103A-AD29-49D1-B8D0-86A695268FEA}"/>
              </a:ext>
            </a:extLst>
          </p:cNvPr>
          <p:cNvSpPr txBox="1">
            <a:spLocks noChangeArrowheads="1"/>
          </p:cNvSpPr>
          <p:nvPr/>
        </p:nvSpPr>
        <p:spPr bwMode="auto">
          <a:xfrm>
            <a:off x="2711450" y="2852738"/>
            <a:ext cx="61928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a:latin typeface="黑体" panose="02010609060101010101" pitchFamily="49" charset="-122"/>
                <a:ea typeface="黑体" panose="02010609060101010101" pitchFamily="49" charset="-122"/>
              </a:rPr>
              <a:t>P138  3-1</a:t>
            </a:r>
            <a:r>
              <a:rPr lang="zh-CN" altLang="en-US">
                <a:latin typeface="黑体" panose="02010609060101010101" pitchFamily="49" charset="-122"/>
                <a:ea typeface="黑体" panose="02010609060101010101" pitchFamily="49" charset="-122"/>
              </a:rPr>
              <a:t>、</a:t>
            </a:r>
            <a:r>
              <a:rPr lang="en-US" altLang="zh-CN">
                <a:latin typeface="黑体" panose="02010609060101010101" pitchFamily="49" charset="-122"/>
                <a:ea typeface="黑体" panose="02010609060101010101" pitchFamily="49" charset="-122"/>
              </a:rPr>
              <a:t>3-3</a:t>
            </a:r>
            <a:endParaRPr lang="zh-CN" altLang="en-US">
              <a:latin typeface="黑体" panose="02010609060101010101" pitchFamily="49" charset="-122"/>
              <a:ea typeface="黑体" panose="02010609060101010101" pitchFamily="49" charset="-122"/>
            </a:endParaRPr>
          </a:p>
        </p:txBody>
      </p:sp>
      <p:sp>
        <p:nvSpPr>
          <p:cNvPr id="48132" name="Text Box 3">
            <a:extLst>
              <a:ext uri="{FF2B5EF4-FFF2-40B4-BE49-F238E27FC236}">
                <a16:creationId xmlns:a16="http://schemas.microsoft.com/office/drawing/2014/main" id="{68BDA8E4-C43A-450A-BFAD-1D5860B3E22E}"/>
              </a:ext>
            </a:extLst>
          </p:cNvPr>
          <p:cNvSpPr txBox="1">
            <a:spLocks noChangeArrowheads="1"/>
          </p:cNvSpPr>
          <p:nvPr/>
        </p:nvSpPr>
        <p:spPr bwMode="auto">
          <a:xfrm>
            <a:off x="1524000" y="6461125"/>
            <a:ext cx="4540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000"/>
              <a:t>Automatic Control Principle</a:t>
            </a:r>
          </a:p>
        </p:txBody>
      </p:sp>
      <p:sp>
        <p:nvSpPr>
          <p:cNvPr id="2" name="TextBox 1">
            <a:extLst>
              <a:ext uri="{FF2B5EF4-FFF2-40B4-BE49-F238E27FC236}">
                <a16:creationId xmlns:a16="http://schemas.microsoft.com/office/drawing/2014/main" id="{258F7683-CD31-421A-99BF-B3AC5C0AD910}"/>
              </a:ext>
            </a:extLst>
          </p:cNvPr>
          <p:cNvSpPr txBox="1"/>
          <p:nvPr/>
        </p:nvSpPr>
        <p:spPr bwMode="auto">
          <a:xfrm>
            <a:off x="2490788" y="4433888"/>
            <a:ext cx="6826250" cy="646112"/>
          </a:xfrm>
          <a:prstGeom prst="rect">
            <a:avLst/>
          </a:prstGeom>
          <a:solidFill>
            <a:srgbClr val="FFFF00"/>
          </a:solidFill>
          <a:ln>
            <a:noFill/>
          </a:ln>
          <a:effectLst/>
        </p:spPr>
        <p:txBody>
          <a:bodyPr>
            <a:spAutoFit/>
          </a:bodyPr>
          <a:lstStyle/>
          <a:p>
            <a:pPr eaLnBrk="1" hangingPunct="1">
              <a:spcBef>
                <a:spcPct val="50000"/>
              </a:spcBef>
              <a:defRPr/>
            </a:pPr>
            <a:r>
              <a:rPr lang="zh-CN" altLang="en-US" sz="3600" b="1" dirty="0">
                <a:solidFill>
                  <a:srgbClr val="990000"/>
                </a:solidFill>
                <a:effectLst>
                  <a:outerShdw blurRad="38100" dist="38100" dir="2700000" algn="tl">
                    <a:srgbClr val="C0C0C0"/>
                  </a:outerShdw>
                </a:effectLst>
                <a:latin typeface="Times New Roman" pitchFamily="18" charset="0"/>
                <a:ea typeface="楷体_GB2312" pitchFamily="49" charset="-122"/>
              </a:rPr>
              <a:t>订正作业</a:t>
            </a:r>
          </a:p>
        </p:txBody>
      </p:sp>
      <p:sp>
        <p:nvSpPr>
          <p:cNvPr id="48134" name="Text Box 4">
            <a:extLst>
              <a:ext uri="{FF2B5EF4-FFF2-40B4-BE49-F238E27FC236}">
                <a16:creationId xmlns:a16="http://schemas.microsoft.com/office/drawing/2014/main" id="{0EA1CAC2-59F6-4ACD-9F7B-29686A543B5A}"/>
              </a:ext>
            </a:extLst>
          </p:cNvPr>
          <p:cNvSpPr txBox="1">
            <a:spLocks noChangeArrowheads="1"/>
          </p:cNvSpPr>
          <p:nvPr/>
        </p:nvSpPr>
        <p:spPr bwMode="auto">
          <a:xfrm>
            <a:off x="0" y="0"/>
            <a:ext cx="906463" cy="685800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144000" rIns="144000">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0" lang="en-US" altLang="zh-CN">
                <a:solidFill>
                  <a:schemeClr val="bg1"/>
                </a:solidFill>
                <a:latin typeface="黑体" panose="02010609060101010101" pitchFamily="49" charset="-122"/>
                <a:ea typeface="黑体" panose="02010609060101010101" pitchFamily="49" charset="-122"/>
              </a:rPr>
              <a:t>  </a:t>
            </a:r>
            <a:r>
              <a:rPr kumimoji="0" lang="zh-CN" altLang="en-US" sz="4000">
                <a:latin typeface="黑体" panose="02010609060101010101" pitchFamily="49" charset="-122"/>
                <a:ea typeface="黑体" panose="02010609060101010101" pitchFamily="49" charset="-122"/>
              </a:rPr>
              <a:t>自动控制原理</a:t>
            </a:r>
            <a:r>
              <a:rPr kumimoji="0" lang="zh-CN" altLang="en-US">
                <a:solidFill>
                  <a:schemeClr val="bg1"/>
                </a:solidFill>
                <a:latin typeface="黑体" panose="02010609060101010101" pitchFamily="49" charset="-122"/>
                <a:ea typeface="黑体" panose="02010609060101010101" pitchFamily="49" charset="-122"/>
              </a:rPr>
              <a:t>  </a:t>
            </a:r>
            <a:r>
              <a:rPr kumimoji="0" lang="zh-CN" altLang="en-US" sz="3200">
                <a:solidFill>
                  <a:schemeClr val="bg1"/>
                </a:solidFill>
                <a:latin typeface="Arial" panose="020B0604020202020204" pitchFamily="34" charset="0"/>
              </a:rPr>
              <a:t>江西理工大学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8BE4F8AB-3900-42BA-9127-C99523C66A18}"/>
              </a:ext>
            </a:extLst>
          </p:cNvPr>
          <p:cNvSpPr>
            <a:spLocks noChangeArrowheads="1"/>
          </p:cNvSpPr>
          <p:nvPr/>
        </p:nvSpPr>
        <p:spPr bwMode="auto">
          <a:xfrm>
            <a:off x="843756" y="-10477"/>
            <a:ext cx="11348244" cy="6858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b="0"/>
          </a:p>
        </p:txBody>
      </p:sp>
      <p:sp>
        <p:nvSpPr>
          <p:cNvPr id="49155" name="灯片编号占位符 1">
            <a:extLst>
              <a:ext uri="{FF2B5EF4-FFF2-40B4-BE49-F238E27FC236}">
                <a16:creationId xmlns:a16="http://schemas.microsoft.com/office/drawing/2014/main" id="{303AF70B-BEBB-4917-B31D-B2AD93CF8EC1}"/>
              </a:ext>
            </a:extLst>
          </p:cNvPr>
          <p:cNvSpPr>
            <a:spLocks noGrp="1"/>
          </p:cNvSpPr>
          <p:nvPr>
            <p:ph type="sldNum" sz="quarter" idx="4"/>
          </p:nvPr>
        </p:nvSpPr>
        <p:spPr>
          <a:xfrm>
            <a:off x="8543925" y="6588125"/>
            <a:ext cx="1905000" cy="287338"/>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l" eaLnBrk="0" hangingPunct="0">
              <a:spcBef>
                <a:spcPct val="0"/>
              </a:spcBef>
              <a:buClrTx/>
              <a:buSzTx/>
              <a:buFontTx/>
              <a:buNone/>
            </a:pPr>
            <a:fld id="{6218377B-DF60-42CD-9022-7FD345A99B80}" type="slidenum">
              <a:rPr kumimoji="0" lang="zh-CN" altLang="en-US" sz="1000" b="0" smtClean="0"/>
              <a:pPr algn="l" eaLnBrk="0" hangingPunct="0">
                <a:spcBef>
                  <a:spcPct val="0"/>
                </a:spcBef>
                <a:buClrTx/>
                <a:buSzTx/>
                <a:buFontTx/>
                <a:buNone/>
              </a:pPr>
              <a:t>27</a:t>
            </a:fld>
            <a:endParaRPr kumimoji="0" lang="en-US" altLang="zh-CN" sz="1000" b="0"/>
          </a:p>
        </p:txBody>
      </p:sp>
      <p:sp>
        <p:nvSpPr>
          <p:cNvPr id="3" name="TextBox 2">
            <a:extLst>
              <a:ext uri="{FF2B5EF4-FFF2-40B4-BE49-F238E27FC236}">
                <a16:creationId xmlns:a16="http://schemas.microsoft.com/office/drawing/2014/main" id="{C814DC1F-5EB0-4157-A821-C27DAAE7AF48}"/>
              </a:ext>
            </a:extLst>
          </p:cNvPr>
          <p:cNvSpPr txBox="1"/>
          <p:nvPr/>
        </p:nvSpPr>
        <p:spPr bwMode="auto">
          <a:xfrm>
            <a:off x="1730375" y="374650"/>
            <a:ext cx="1776413" cy="646113"/>
          </a:xfrm>
          <a:prstGeom prst="rect">
            <a:avLst/>
          </a:prstGeom>
          <a:solidFill>
            <a:srgbClr val="FFFF00"/>
          </a:solidFill>
          <a:ln>
            <a:noFill/>
          </a:ln>
          <a:effectLst/>
        </p:spPr>
        <p:txBody>
          <a:bodyPr>
            <a:spAutoFit/>
          </a:bodyPr>
          <a:lstStyle/>
          <a:p>
            <a:pPr eaLnBrk="1" hangingPunct="1">
              <a:spcBef>
                <a:spcPct val="50000"/>
              </a:spcBef>
              <a:defRPr/>
            </a:pPr>
            <a:r>
              <a:rPr lang="en-US" altLang="zh-CN" sz="3600" b="1" dirty="0">
                <a:solidFill>
                  <a:srgbClr val="990000"/>
                </a:solidFill>
                <a:effectLst>
                  <a:outerShdw blurRad="38100" dist="38100" dir="2700000" algn="tl">
                    <a:srgbClr val="C0C0C0"/>
                  </a:outerShdw>
                </a:effectLst>
                <a:latin typeface="Times New Roman" pitchFamily="18" charset="0"/>
                <a:ea typeface="楷体_GB2312" pitchFamily="49" charset="-122"/>
              </a:rPr>
              <a:t>2-25(a)</a:t>
            </a:r>
            <a:endParaRPr lang="zh-CN" altLang="en-US" sz="3600" b="1" dirty="0">
              <a:solidFill>
                <a:srgbClr val="990000"/>
              </a:solidFill>
              <a:effectLst>
                <a:outerShdw blurRad="38100" dist="38100" dir="2700000" algn="tl">
                  <a:srgbClr val="C0C0C0"/>
                </a:outerShdw>
              </a:effectLst>
              <a:latin typeface="Times New Roman" pitchFamily="18" charset="0"/>
              <a:ea typeface="楷体_GB2312" pitchFamily="49" charset="-122"/>
            </a:endParaRPr>
          </a:p>
        </p:txBody>
      </p:sp>
      <p:sp>
        <p:nvSpPr>
          <p:cNvPr id="6" name="TextBox 5">
            <a:extLst>
              <a:ext uri="{FF2B5EF4-FFF2-40B4-BE49-F238E27FC236}">
                <a16:creationId xmlns:a16="http://schemas.microsoft.com/office/drawing/2014/main" id="{D2F54DA9-109C-434D-8C80-6BD9785F689C}"/>
              </a:ext>
            </a:extLst>
          </p:cNvPr>
          <p:cNvSpPr txBox="1"/>
          <p:nvPr/>
        </p:nvSpPr>
        <p:spPr bwMode="auto">
          <a:xfrm>
            <a:off x="1701800" y="1971675"/>
            <a:ext cx="1063625" cy="461963"/>
          </a:xfrm>
          <a:prstGeom prst="rect">
            <a:avLst/>
          </a:prstGeom>
          <a:solidFill>
            <a:srgbClr val="FFFF00"/>
          </a:solidFill>
          <a:ln>
            <a:noFill/>
          </a:ln>
          <a:effectLst/>
        </p:spPr>
        <p:txBody>
          <a:bodyPr>
            <a:spAutoFit/>
          </a:bodyPr>
          <a:lstStyle/>
          <a:p>
            <a:pPr eaLnBrk="1" hangingPunct="1">
              <a:spcBef>
                <a:spcPct val="50000"/>
              </a:spcBef>
              <a:defRPr/>
            </a:pPr>
            <a:r>
              <a:rPr lang="zh-CN" altLang="en-US" b="1" dirty="0">
                <a:solidFill>
                  <a:srgbClr val="990000"/>
                </a:solidFill>
                <a:effectLst>
                  <a:outerShdw blurRad="38100" dist="38100" dir="2700000" algn="tl">
                    <a:srgbClr val="C0C0C0"/>
                  </a:outerShdw>
                </a:effectLst>
                <a:latin typeface="Times New Roman" pitchFamily="18" charset="0"/>
                <a:ea typeface="楷体_GB2312" pitchFamily="49" charset="-122"/>
              </a:rPr>
              <a:t>解：</a:t>
            </a:r>
          </a:p>
        </p:txBody>
      </p:sp>
      <p:sp>
        <p:nvSpPr>
          <p:cNvPr id="7" name="TextBox 6">
            <a:extLst>
              <a:ext uri="{FF2B5EF4-FFF2-40B4-BE49-F238E27FC236}">
                <a16:creationId xmlns:a16="http://schemas.microsoft.com/office/drawing/2014/main" id="{E1F940ED-E638-44A4-9914-B78479DA7263}"/>
              </a:ext>
            </a:extLst>
          </p:cNvPr>
          <p:cNvSpPr txBox="1"/>
          <p:nvPr/>
        </p:nvSpPr>
        <p:spPr bwMode="auto">
          <a:xfrm>
            <a:off x="2765425" y="1971675"/>
            <a:ext cx="3659188" cy="461963"/>
          </a:xfrm>
          <a:prstGeom prst="rect">
            <a:avLst/>
          </a:prstGeom>
          <a:solidFill>
            <a:srgbClr val="FFFF00"/>
          </a:solidFill>
          <a:ln>
            <a:noFill/>
          </a:ln>
          <a:effectLst/>
        </p:spPr>
        <p:txBody>
          <a:bodyPr>
            <a:spAutoFit/>
          </a:bodyPr>
          <a:lstStyle/>
          <a:p>
            <a:pPr eaLnBrk="1" hangingPunct="1">
              <a:spcBef>
                <a:spcPct val="50000"/>
              </a:spcBef>
              <a:defRPr/>
            </a:pPr>
            <a:r>
              <a:rPr lang="zh-CN" altLang="en-US" b="1" dirty="0">
                <a:solidFill>
                  <a:srgbClr val="990000"/>
                </a:solidFill>
                <a:effectLst>
                  <a:outerShdw blurRad="38100" dist="38100" dir="2700000" algn="tl">
                    <a:srgbClr val="C0C0C0"/>
                  </a:outerShdw>
                </a:effectLst>
                <a:latin typeface="Times New Roman" pitchFamily="18" charset="0"/>
                <a:ea typeface="楷体_GB2312" pitchFamily="49" charset="-122"/>
              </a:rPr>
              <a:t>结构图等效变换</a:t>
            </a:r>
          </a:p>
        </p:txBody>
      </p:sp>
      <p:sp>
        <p:nvSpPr>
          <p:cNvPr id="9" name="右箭头 8">
            <a:extLst>
              <a:ext uri="{FF2B5EF4-FFF2-40B4-BE49-F238E27FC236}">
                <a16:creationId xmlns:a16="http://schemas.microsoft.com/office/drawing/2014/main" id="{7A58B384-B7C6-4674-9BC8-CEA125D473E5}"/>
              </a:ext>
            </a:extLst>
          </p:cNvPr>
          <p:cNvSpPr>
            <a:spLocks noChangeArrowheads="1"/>
          </p:cNvSpPr>
          <p:nvPr/>
        </p:nvSpPr>
        <p:spPr bwMode="auto">
          <a:xfrm>
            <a:off x="1701800" y="5384800"/>
            <a:ext cx="468313" cy="138113"/>
          </a:xfrm>
          <a:prstGeom prst="rightArrow">
            <a:avLst>
              <a:gd name="adj1" fmla="val 50000"/>
              <a:gd name="adj2" fmla="val 49465"/>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b="0"/>
          </a:p>
        </p:txBody>
      </p:sp>
      <p:pic>
        <p:nvPicPr>
          <p:cNvPr id="49160" name="Picture 11">
            <a:extLst>
              <a:ext uri="{FF2B5EF4-FFF2-40B4-BE49-F238E27FC236}">
                <a16:creationId xmlns:a16="http://schemas.microsoft.com/office/drawing/2014/main" id="{63E3DAAF-6BB3-475F-AD9E-B74DEF6761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6788" y="52388"/>
            <a:ext cx="5202237" cy="186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334" name="Picture 14">
            <a:extLst>
              <a:ext uri="{FF2B5EF4-FFF2-40B4-BE49-F238E27FC236}">
                <a16:creationId xmlns:a16="http://schemas.microsoft.com/office/drawing/2014/main" id="{4A89EABB-D309-4322-A30A-E1F4A2CC74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5688" y="5075238"/>
            <a:ext cx="3295650"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339" name="Picture 19">
            <a:extLst>
              <a:ext uri="{FF2B5EF4-FFF2-40B4-BE49-F238E27FC236}">
                <a16:creationId xmlns:a16="http://schemas.microsoft.com/office/drawing/2014/main" id="{CFFFE702-CA48-45EA-8D5B-AFEF270FE0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30375" y="2690813"/>
            <a:ext cx="4291013" cy="202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Oval 70">
            <a:extLst>
              <a:ext uri="{FF2B5EF4-FFF2-40B4-BE49-F238E27FC236}">
                <a16:creationId xmlns:a16="http://schemas.microsoft.com/office/drawing/2014/main" id="{AB05E928-A3D5-4B33-960B-D0DEA2843021}"/>
              </a:ext>
            </a:extLst>
          </p:cNvPr>
          <p:cNvSpPr>
            <a:spLocks noChangeArrowheads="1"/>
          </p:cNvSpPr>
          <p:nvPr/>
        </p:nvSpPr>
        <p:spPr bwMode="auto">
          <a:xfrm>
            <a:off x="6178550" y="333375"/>
            <a:ext cx="266700" cy="266700"/>
          </a:xfrm>
          <a:prstGeom prst="ellipse">
            <a:avLst/>
          </a:prstGeom>
          <a:solidFill>
            <a:srgbClr val="993300"/>
          </a:solidFill>
          <a:ln w="12700"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b="0"/>
          </a:p>
        </p:txBody>
      </p:sp>
      <p:sp>
        <p:nvSpPr>
          <p:cNvPr id="24" name="Oval 70">
            <a:extLst>
              <a:ext uri="{FF2B5EF4-FFF2-40B4-BE49-F238E27FC236}">
                <a16:creationId xmlns:a16="http://schemas.microsoft.com/office/drawing/2014/main" id="{58463465-E810-4ED4-8C54-A209B45F3F3F}"/>
              </a:ext>
            </a:extLst>
          </p:cNvPr>
          <p:cNvSpPr>
            <a:spLocks noChangeArrowheads="1"/>
          </p:cNvSpPr>
          <p:nvPr/>
        </p:nvSpPr>
        <p:spPr bwMode="auto">
          <a:xfrm>
            <a:off x="8248650" y="754063"/>
            <a:ext cx="266700" cy="266700"/>
          </a:xfrm>
          <a:prstGeom prst="ellipse">
            <a:avLst/>
          </a:prstGeom>
          <a:solidFill>
            <a:srgbClr val="993300"/>
          </a:solidFill>
          <a:ln w="12700"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b="0"/>
          </a:p>
        </p:txBody>
      </p:sp>
      <p:graphicFrame>
        <p:nvGraphicFramePr>
          <p:cNvPr id="12" name="对象 11">
            <a:extLst>
              <a:ext uri="{FF2B5EF4-FFF2-40B4-BE49-F238E27FC236}">
                <a16:creationId xmlns:a16="http://schemas.microsoft.com/office/drawing/2014/main" id="{547218EB-F55E-420A-8761-C2C6F8B10552}"/>
              </a:ext>
            </a:extLst>
          </p:cNvPr>
          <p:cNvGraphicFramePr>
            <a:graphicFrameLocks noChangeAspect="1"/>
          </p:cNvGraphicFramePr>
          <p:nvPr/>
        </p:nvGraphicFramePr>
        <p:xfrm>
          <a:off x="6191250" y="3263900"/>
          <a:ext cx="4298950" cy="1514475"/>
        </p:xfrm>
        <a:graphic>
          <a:graphicData uri="http://schemas.openxmlformats.org/presentationml/2006/ole">
            <mc:AlternateContent xmlns:mc="http://schemas.openxmlformats.org/markup-compatibility/2006">
              <mc:Choice xmlns:v="urn:schemas-microsoft-com:vml" Requires="v">
                <p:oleObj spid="_x0000_s49252" name="Equation" r:id="rId6" imgW="1765300" imgH="622300" progId="Equation.DSMT4">
                  <p:embed/>
                </p:oleObj>
              </mc:Choice>
              <mc:Fallback>
                <p:oleObj name="Equation" r:id="rId6" imgW="1765300" imgH="622300" progId="Equation.DSMT4">
                  <p:embed/>
                  <p:pic>
                    <p:nvPicPr>
                      <p:cNvPr id="0" name="对象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91250" y="3263900"/>
                        <a:ext cx="4298950"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对象 12">
            <a:extLst>
              <a:ext uri="{FF2B5EF4-FFF2-40B4-BE49-F238E27FC236}">
                <a16:creationId xmlns:a16="http://schemas.microsoft.com/office/drawing/2014/main" id="{8218B98A-ABB1-4959-A2BA-1866DDF8D761}"/>
              </a:ext>
            </a:extLst>
          </p:cNvPr>
          <p:cNvGraphicFramePr>
            <a:graphicFrameLocks noChangeAspect="1"/>
          </p:cNvGraphicFramePr>
          <p:nvPr/>
        </p:nvGraphicFramePr>
        <p:xfrm>
          <a:off x="6486525" y="5087938"/>
          <a:ext cx="4044950" cy="1136650"/>
        </p:xfrm>
        <a:graphic>
          <a:graphicData uri="http://schemas.openxmlformats.org/presentationml/2006/ole">
            <mc:AlternateContent xmlns:mc="http://schemas.openxmlformats.org/markup-compatibility/2006">
              <mc:Choice xmlns:v="urn:schemas-microsoft-com:vml" Requires="v">
                <p:oleObj spid="_x0000_s49253" name="Equation" r:id="rId8" imgW="1536700" imgH="431800" progId="Equation.DSMT4">
                  <p:embed/>
                </p:oleObj>
              </mc:Choice>
              <mc:Fallback>
                <p:oleObj name="Equation" r:id="rId8" imgW="1536700" imgH="431800" progId="Equation.DSMT4">
                  <p:embed/>
                  <p:pic>
                    <p:nvPicPr>
                      <p:cNvPr id="0" name="对象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86525" y="5087938"/>
                        <a:ext cx="4044950" cy="1136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67" name="Text Box 4">
            <a:extLst>
              <a:ext uri="{FF2B5EF4-FFF2-40B4-BE49-F238E27FC236}">
                <a16:creationId xmlns:a16="http://schemas.microsoft.com/office/drawing/2014/main" id="{7422A98A-6E57-44D3-BA31-CF00D9C4D6A4}"/>
              </a:ext>
            </a:extLst>
          </p:cNvPr>
          <p:cNvSpPr txBox="1">
            <a:spLocks noChangeArrowheads="1"/>
          </p:cNvSpPr>
          <p:nvPr/>
        </p:nvSpPr>
        <p:spPr bwMode="auto">
          <a:xfrm>
            <a:off x="0" y="0"/>
            <a:ext cx="906463" cy="685800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144000" rIns="144000">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0" lang="en-US" altLang="zh-CN">
                <a:solidFill>
                  <a:schemeClr val="bg1"/>
                </a:solidFill>
                <a:latin typeface="黑体" panose="02010609060101010101" pitchFamily="49" charset="-122"/>
                <a:ea typeface="黑体" panose="02010609060101010101" pitchFamily="49" charset="-122"/>
              </a:rPr>
              <a:t>  </a:t>
            </a:r>
            <a:r>
              <a:rPr kumimoji="0" lang="zh-CN" altLang="en-US" sz="4000">
                <a:latin typeface="黑体" panose="02010609060101010101" pitchFamily="49" charset="-122"/>
                <a:ea typeface="黑体" panose="02010609060101010101" pitchFamily="49" charset="-122"/>
              </a:rPr>
              <a:t>自动控制原理</a:t>
            </a:r>
            <a:r>
              <a:rPr kumimoji="0" lang="zh-CN" altLang="en-US">
                <a:solidFill>
                  <a:schemeClr val="bg1"/>
                </a:solidFill>
                <a:latin typeface="黑体" panose="02010609060101010101" pitchFamily="49" charset="-122"/>
                <a:ea typeface="黑体" panose="02010609060101010101" pitchFamily="49" charset="-122"/>
              </a:rPr>
              <a:t>  </a:t>
            </a:r>
            <a:r>
              <a:rPr kumimoji="0" lang="zh-CN" altLang="en-US" sz="3200">
                <a:solidFill>
                  <a:schemeClr val="bg1"/>
                </a:solidFill>
                <a:latin typeface="Arial" panose="020B0604020202020204" pitchFamily="34" charset="0"/>
              </a:rPr>
              <a:t>江西理工大学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dissolve">
                                      <p:cBhvr>
                                        <p:cTn id="15" dur="500"/>
                                        <p:tgtEl>
                                          <p:spTgt spid="2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dissolve">
                                      <p:cBhvr>
                                        <p:cTn id="20" dur="500"/>
                                        <p:tgtEl>
                                          <p:spTgt spid="2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56339"/>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left)">
                                      <p:cBhvr>
                                        <p:cTn id="29" dur="500"/>
                                        <p:tgtEl>
                                          <p:spTgt spid="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0"/>
                                          </p:stCondLst>
                                        </p:cTn>
                                        <p:tgtEl>
                                          <p:spTgt spid="56334"/>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nodeType="clickEffect">
                                  <p:stCondLst>
                                    <p:cond delay="0"/>
                                  </p:stCondLst>
                                  <p:childTnLst>
                                    <p:set>
                                      <p:cBhvr>
                                        <p:cTn id="37" dur="1" fill="hold">
                                          <p:stCondLst>
                                            <p:cond delay="0"/>
                                          </p:stCondLst>
                                        </p:cTn>
                                        <p:tgtEl>
                                          <p:spTgt spid="12"/>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23" grpId="0" animBg="1"/>
      <p:bldP spid="2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5C33A234-428A-4CF3-B35A-AF0DF35C2CC7}"/>
              </a:ext>
            </a:extLst>
          </p:cNvPr>
          <p:cNvSpPr>
            <a:spLocks noChangeArrowheads="1"/>
          </p:cNvSpPr>
          <p:nvPr/>
        </p:nvSpPr>
        <p:spPr bwMode="auto">
          <a:xfrm>
            <a:off x="906463" y="0"/>
            <a:ext cx="11285537" cy="6858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b="0"/>
          </a:p>
        </p:txBody>
      </p:sp>
      <p:sp>
        <p:nvSpPr>
          <p:cNvPr id="50179" name="灯片编号占位符 1">
            <a:extLst>
              <a:ext uri="{FF2B5EF4-FFF2-40B4-BE49-F238E27FC236}">
                <a16:creationId xmlns:a16="http://schemas.microsoft.com/office/drawing/2014/main" id="{A9F7CED0-B8A2-4042-B33C-6668E77CD154}"/>
              </a:ext>
            </a:extLst>
          </p:cNvPr>
          <p:cNvSpPr>
            <a:spLocks noGrp="1"/>
          </p:cNvSpPr>
          <p:nvPr>
            <p:ph type="sldNum" sz="quarter" idx="4"/>
          </p:nvPr>
        </p:nvSpPr>
        <p:spPr>
          <a:xfrm>
            <a:off x="8543925" y="6588125"/>
            <a:ext cx="1905000" cy="287338"/>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l" eaLnBrk="0" hangingPunct="0">
              <a:spcBef>
                <a:spcPct val="0"/>
              </a:spcBef>
              <a:buClrTx/>
              <a:buSzTx/>
              <a:buFontTx/>
              <a:buNone/>
            </a:pPr>
            <a:fld id="{515EFD40-0FE3-465B-9C48-807C2A8C7DAE}" type="slidenum">
              <a:rPr kumimoji="0" lang="zh-CN" altLang="en-US" sz="1000" b="0" smtClean="0"/>
              <a:pPr algn="l" eaLnBrk="0" hangingPunct="0">
                <a:spcBef>
                  <a:spcPct val="0"/>
                </a:spcBef>
                <a:buClrTx/>
                <a:buSzTx/>
                <a:buFontTx/>
                <a:buNone/>
              </a:pPr>
              <a:t>28</a:t>
            </a:fld>
            <a:endParaRPr kumimoji="0" lang="en-US" altLang="zh-CN" sz="1000" b="0"/>
          </a:p>
        </p:txBody>
      </p:sp>
      <p:sp>
        <p:nvSpPr>
          <p:cNvPr id="3" name="TextBox 2">
            <a:extLst>
              <a:ext uri="{FF2B5EF4-FFF2-40B4-BE49-F238E27FC236}">
                <a16:creationId xmlns:a16="http://schemas.microsoft.com/office/drawing/2014/main" id="{03C4BFA7-FB81-43B6-820A-E3C2A93CCD26}"/>
              </a:ext>
            </a:extLst>
          </p:cNvPr>
          <p:cNvSpPr txBox="1"/>
          <p:nvPr/>
        </p:nvSpPr>
        <p:spPr bwMode="auto">
          <a:xfrm>
            <a:off x="1730375" y="374650"/>
            <a:ext cx="1776413" cy="646113"/>
          </a:xfrm>
          <a:prstGeom prst="rect">
            <a:avLst/>
          </a:prstGeom>
          <a:solidFill>
            <a:srgbClr val="FFFF00"/>
          </a:solidFill>
          <a:ln>
            <a:noFill/>
          </a:ln>
          <a:effectLst/>
        </p:spPr>
        <p:txBody>
          <a:bodyPr>
            <a:spAutoFit/>
          </a:bodyPr>
          <a:lstStyle/>
          <a:p>
            <a:pPr eaLnBrk="1" hangingPunct="1">
              <a:spcBef>
                <a:spcPct val="50000"/>
              </a:spcBef>
              <a:defRPr/>
            </a:pPr>
            <a:r>
              <a:rPr lang="en-US" altLang="zh-CN" sz="3600" b="1" dirty="0">
                <a:solidFill>
                  <a:srgbClr val="990000"/>
                </a:solidFill>
                <a:effectLst>
                  <a:outerShdw blurRad="38100" dist="38100" dir="2700000" algn="tl">
                    <a:srgbClr val="C0C0C0"/>
                  </a:outerShdw>
                </a:effectLst>
                <a:latin typeface="Times New Roman" pitchFamily="18" charset="0"/>
                <a:ea typeface="楷体_GB2312" pitchFamily="49" charset="-122"/>
              </a:rPr>
              <a:t>2-25(a)</a:t>
            </a:r>
            <a:endParaRPr lang="zh-CN" altLang="en-US" sz="3600" b="1" dirty="0">
              <a:solidFill>
                <a:srgbClr val="990000"/>
              </a:solidFill>
              <a:effectLst>
                <a:outerShdw blurRad="38100" dist="38100" dir="2700000" algn="tl">
                  <a:srgbClr val="C0C0C0"/>
                </a:outerShdw>
              </a:effectLst>
              <a:latin typeface="Times New Roman" pitchFamily="18" charset="0"/>
              <a:ea typeface="楷体_GB2312" pitchFamily="49" charset="-122"/>
            </a:endParaRPr>
          </a:p>
        </p:txBody>
      </p:sp>
      <p:sp>
        <p:nvSpPr>
          <p:cNvPr id="6" name="TextBox 5">
            <a:extLst>
              <a:ext uri="{FF2B5EF4-FFF2-40B4-BE49-F238E27FC236}">
                <a16:creationId xmlns:a16="http://schemas.microsoft.com/office/drawing/2014/main" id="{F62DBD87-6919-4CD4-86B8-A22E5B8ADF9F}"/>
              </a:ext>
            </a:extLst>
          </p:cNvPr>
          <p:cNvSpPr txBox="1"/>
          <p:nvPr/>
        </p:nvSpPr>
        <p:spPr bwMode="auto">
          <a:xfrm>
            <a:off x="1701800" y="1971675"/>
            <a:ext cx="1063625" cy="461963"/>
          </a:xfrm>
          <a:prstGeom prst="rect">
            <a:avLst/>
          </a:prstGeom>
          <a:solidFill>
            <a:srgbClr val="FFFF00"/>
          </a:solidFill>
          <a:ln>
            <a:noFill/>
          </a:ln>
          <a:effectLst/>
        </p:spPr>
        <p:txBody>
          <a:bodyPr>
            <a:spAutoFit/>
          </a:bodyPr>
          <a:lstStyle/>
          <a:p>
            <a:pPr eaLnBrk="1" hangingPunct="1">
              <a:spcBef>
                <a:spcPct val="50000"/>
              </a:spcBef>
              <a:defRPr/>
            </a:pPr>
            <a:r>
              <a:rPr lang="zh-CN" altLang="en-US" b="1" dirty="0">
                <a:solidFill>
                  <a:srgbClr val="990000"/>
                </a:solidFill>
                <a:effectLst>
                  <a:outerShdw blurRad="38100" dist="38100" dir="2700000" algn="tl">
                    <a:srgbClr val="C0C0C0"/>
                  </a:outerShdw>
                </a:effectLst>
                <a:latin typeface="Times New Roman" pitchFamily="18" charset="0"/>
                <a:ea typeface="楷体_GB2312" pitchFamily="49" charset="-122"/>
              </a:rPr>
              <a:t>解：</a:t>
            </a:r>
          </a:p>
        </p:txBody>
      </p:sp>
      <p:sp>
        <p:nvSpPr>
          <p:cNvPr id="7" name="TextBox 6">
            <a:extLst>
              <a:ext uri="{FF2B5EF4-FFF2-40B4-BE49-F238E27FC236}">
                <a16:creationId xmlns:a16="http://schemas.microsoft.com/office/drawing/2014/main" id="{D1CEA158-22BF-4542-ABE7-916EF771A6AD}"/>
              </a:ext>
            </a:extLst>
          </p:cNvPr>
          <p:cNvSpPr txBox="1"/>
          <p:nvPr/>
        </p:nvSpPr>
        <p:spPr bwMode="auto">
          <a:xfrm>
            <a:off x="2765425" y="1971675"/>
            <a:ext cx="3659188" cy="461963"/>
          </a:xfrm>
          <a:prstGeom prst="rect">
            <a:avLst/>
          </a:prstGeom>
          <a:solidFill>
            <a:srgbClr val="FFFF00"/>
          </a:solidFill>
          <a:ln>
            <a:noFill/>
          </a:ln>
          <a:effectLst/>
        </p:spPr>
        <p:txBody>
          <a:bodyPr>
            <a:spAutoFit/>
          </a:bodyPr>
          <a:lstStyle/>
          <a:p>
            <a:pPr eaLnBrk="1" hangingPunct="1">
              <a:spcBef>
                <a:spcPct val="50000"/>
              </a:spcBef>
              <a:defRPr/>
            </a:pPr>
            <a:r>
              <a:rPr lang="zh-CN" altLang="en-US" b="1" dirty="0">
                <a:solidFill>
                  <a:srgbClr val="990000"/>
                </a:solidFill>
                <a:effectLst>
                  <a:outerShdw blurRad="38100" dist="38100" dir="2700000" algn="tl">
                    <a:srgbClr val="C0C0C0"/>
                  </a:outerShdw>
                </a:effectLst>
                <a:latin typeface="Times New Roman" pitchFamily="18" charset="0"/>
                <a:ea typeface="楷体_GB2312" pitchFamily="49" charset="-122"/>
              </a:rPr>
              <a:t>结构图等效变换</a:t>
            </a:r>
          </a:p>
        </p:txBody>
      </p:sp>
      <p:pic>
        <p:nvPicPr>
          <p:cNvPr id="50183" name="Picture 11">
            <a:extLst>
              <a:ext uri="{FF2B5EF4-FFF2-40B4-BE49-F238E27FC236}">
                <a16:creationId xmlns:a16="http://schemas.microsoft.com/office/drawing/2014/main" id="{73EA560C-D377-4DBC-82C0-14FBD9D6A0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6788" y="52388"/>
            <a:ext cx="5202237" cy="186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Oval 70">
            <a:extLst>
              <a:ext uri="{FF2B5EF4-FFF2-40B4-BE49-F238E27FC236}">
                <a16:creationId xmlns:a16="http://schemas.microsoft.com/office/drawing/2014/main" id="{10E0DAB3-C01F-4B5D-8F63-011AB8359A3C}"/>
              </a:ext>
            </a:extLst>
          </p:cNvPr>
          <p:cNvSpPr>
            <a:spLocks noChangeArrowheads="1"/>
          </p:cNvSpPr>
          <p:nvPr/>
        </p:nvSpPr>
        <p:spPr bwMode="auto">
          <a:xfrm>
            <a:off x="6143625" y="1419225"/>
            <a:ext cx="266700" cy="266700"/>
          </a:xfrm>
          <a:prstGeom prst="ellipse">
            <a:avLst/>
          </a:prstGeom>
          <a:solidFill>
            <a:srgbClr val="993300"/>
          </a:solidFill>
          <a:ln w="12700"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b="0"/>
          </a:p>
        </p:txBody>
      </p:sp>
      <p:sp>
        <p:nvSpPr>
          <p:cNvPr id="24" name="Oval 70">
            <a:extLst>
              <a:ext uri="{FF2B5EF4-FFF2-40B4-BE49-F238E27FC236}">
                <a16:creationId xmlns:a16="http://schemas.microsoft.com/office/drawing/2014/main" id="{9784DDE3-36C5-4BF5-8FE9-B10A5D94F559}"/>
              </a:ext>
            </a:extLst>
          </p:cNvPr>
          <p:cNvSpPr>
            <a:spLocks noChangeArrowheads="1"/>
          </p:cNvSpPr>
          <p:nvPr/>
        </p:nvSpPr>
        <p:spPr bwMode="auto">
          <a:xfrm>
            <a:off x="4462463" y="336550"/>
            <a:ext cx="266700" cy="266700"/>
          </a:xfrm>
          <a:prstGeom prst="ellipse">
            <a:avLst/>
          </a:prstGeom>
          <a:solidFill>
            <a:srgbClr val="993300"/>
          </a:solidFill>
          <a:ln w="12700"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b="0"/>
          </a:p>
        </p:txBody>
      </p:sp>
      <p:pic>
        <p:nvPicPr>
          <p:cNvPr id="57346" name="Picture 2">
            <a:extLst>
              <a:ext uri="{FF2B5EF4-FFF2-40B4-BE49-F238E27FC236}">
                <a16:creationId xmlns:a16="http://schemas.microsoft.com/office/drawing/2014/main" id="{B418A3F6-8369-404E-91ED-49C3DD0283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0550" y="2638425"/>
            <a:ext cx="4545013"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对象 3">
            <a:extLst>
              <a:ext uri="{FF2B5EF4-FFF2-40B4-BE49-F238E27FC236}">
                <a16:creationId xmlns:a16="http://schemas.microsoft.com/office/drawing/2014/main" id="{A54E2C82-5096-4587-84D9-B0CA8BD4E67F}"/>
              </a:ext>
            </a:extLst>
          </p:cNvPr>
          <p:cNvGraphicFramePr>
            <a:graphicFrameLocks noChangeAspect="1"/>
          </p:cNvGraphicFramePr>
          <p:nvPr/>
        </p:nvGraphicFramePr>
        <p:xfrm>
          <a:off x="1730375" y="4781550"/>
          <a:ext cx="4446588" cy="2206625"/>
        </p:xfrm>
        <a:graphic>
          <a:graphicData uri="http://schemas.openxmlformats.org/presentationml/2006/ole">
            <mc:AlternateContent xmlns:mc="http://schemas.openxmlformats.org/markup-compatibility/2006">
              <mc:Choice xmlns:v="urn:schemas-microsoft-com:vml" Requires="v">
                <p:oleObj spid="_x0000_s50274" name="Equation" r:id="rId5" imgW="1689100" imgH="838200" progId="Equation.DSMT4">
                  <p:embed/>
                </p:oleObj>
              </mc:Choice>
              <mc:Fallback>
                <p:oleObj name="Equation" r:id="rId5" imgW="1689100" imgH="838200" progId="Equation.DSMT4">
                  <p:embed/>
                  <p:pic>
                    <p:nvPicPr>
                      <p:cNvPr id="0" name="对象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30375" y="4781550"/>
                        <a:ext cx="4446588" cy="220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对象 4">
            <a:extLst>
              <a:ext uri="{FF2B5EF4-FFF2-40B4-BE49-F238E27FC236}">
                <a16:creationId xmlns:a16="http://schemas.microsoft.com/office/drawing/2014/main" id="{52F71924-631A-4B47-BA74-6C4E93DADC48}"/>
              </a:ext>
            </a:extLst>
          </p:cNvPr>
          <p:cNvGraphicFramePr>
            <a:graphicFrameLocks noChangeAspect="1"/>
          </p:cNvGraphicFramePr>
          <p:nvPr/>
        </p:nvGraphicFramePr>
        <p:xfrm>
          <a:off x="6143625" y="5270500"/>
          <a:ext cx="4044950" cy="1136650"/>
        </p:xfrm>
        <a:graphic>
          <a:graphicData uri="http://schemas.openxmlformats.org/presentationml/2006/ole">
            <mc:AlternateContent xmlns:mc="http://schemas.openxmlformats.org/markup-compatibility/2006">
              <mc:Choice xmlns:v="urn:schemas-microsoft-com:vml" Requires="v">
                <p:oleObj spid="_x0000_s50275" name="Equation" r:id="rId7" imgW="1536700" imgH="431800" progId="Equation.DSMT4">
                  <p:embed/>
                </p:oleObj>
              </mc:Choice>
              <mc:Fallback>
                <p:oleObj name="Equation" r:id="rId7" imgW="1536700" imgH="431800" progId="Equation.DSMT4">
                  <p:embed/>
                  <p:pic>
                    <p:nvPicPr>
                      <p:cNvPr id="0" name="对象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43625" y="5270500"/>
                        <a:ext cx="4044950" cy="1136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89" name="Text Box 4">
            <a:extLst>
              <a:ext uri="{FF2B5EF4-FFF2-40B4-BE49-F238E27FC236}">
                <a16:creationId xmlns:a16="http://schemas.microsoft.com/office/drawing/2014/main" id="{A6174A28-8065-4806-A72F-023683F03C30}"/>
              </a:ext>
            </a:extLst>
          </p:cNvPr>
          <p:cNvSpPr txBox="1">
            <a:spLocks noChangeArrowheads="1"/>
          </p:cNvSpPr>
          <p:nvPr/>
        </p:nvSpPr>
        <p:spPr bwMode="auto">
          <a:xfrm>
            <a:off x="0" y="0"/>
            <a:ext cx="906463" cy="685800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144000" rIns="144000">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0" lang="en-US" altLang="zh-CN">
                <a:solidFill>
                  <a:schemeClr val="bg1"/>
                </a:solidFill>
                <a:latin typeface="黑体" panose="02010609060101010101" pitchFamily="49" charset="-122"/>
                <a:ea typeface="黑体" panose="02010609060101010101" pitchFamily="49" charset="-122"/>
              </a:rPr>
              <a:t>  </a:t>
            </a:r>
            <a:r>
              <a:rPr kumimoji="0" lang="zh-CN" altLang="en-US" sz="4000">
                <a:latin typeface="黑体" panose="02010609060101010101" pitchFamily="49" charset="-122"/>
                <a:ea typeface="黑体" panose="02010609060101010101" pitchFamily="49" charset="-122"/>
              </a:rPr>
              <a:t>自动控制原理</a:t>
            </a:r>
            <a:r>
              <a:rPr kumimoji="0" lang="zh-CN" altLang="en-US">
                <a:solidFill>
                  <a:schemeClr val="bg1"/>
                </a:solidFill>
                <a:latin typeface="黑体" panose="02010609060101010101" pitchFamily="49" charset="-122"/>
                <a:ea typeface="黑体" panose="02010609060101010101" pitchFamily="49" charset="-122"/>
              </a:rPr>
              <a:t>  </a:t>
            </a:r>
            <a:r>
              <a:rPr kumimoji="0" lang="zh-CN" altLang="en-US" sz="3200">
                <a:solidFill>
                  <a:schemeClr val="bg1"/>
                </a:solidFill>
                <a:latin typeface="Arial" panose="020B0604020202020204" pitchFamily="34" charset="0"/>
              </a:rPr>
              <a:t>江西理工大学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dissolve">
                                      <p:cBhvr>
                                        <p:cTn id="15" dur="500"/>
                                        <p:tgtEl>
                                          <p:spTgt spid="2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dissolve">
                                      <p:cBhvr>
                                        <p:cTn id="20" dur="500"/>
                                        <p:tgtEl>
                                          <p:spTgt spid="2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57346"/>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3" grpId="0" animBg="1"/>
      <p:bldP spid="2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E94026BA-F040-42B7-81FD-4364FD0168AD}"/>
              </a:ext>
            </a:extLst>
          </p:cNvPr>
          <p:cNvSpPr>
            <a:spLocks noChangeArrowheads="1"/>
          </p:cNvSpPr>
          <p:nvPr/>
        </p:nvSpPr>
        <p:spPr bwMode="auto">
          <a:xfrm>
            <a:off x="906463" y="0"/>
            <a:ext cx="11285537" cy="6858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b="0"/>
          </a:p>
        </p:txBody>
      </p:sp>
      <p:pic>
        <p:nvPicPr>
          <p:cNvPr id="51203" name="Picture 6">
            <a:extLst>
              <a:ext uri="{FF2B5EF4-FFF2-40B4-BE49-F238E27FC236}">
                <a16:creationId xmlns:a16="http://schemas.microsoft.com/office/drawing/2014/main" id="{60555A3B-DD3A-4DB9-9D2F-A783C78FF3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7913" y="0"/>
            <a:ext cx="6332537"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04" name="灯片编号占位符 1">
            <a:extLst>
              <a:ext uri="{FF2B5EF4-FFF2-40B4-BE49-F238E27FC236}">
                <a16:creationId xmlns:a16="http://schemas.microsoft.com/office/drawing/2014/main" id="{B03A3097-D50A-4648-93BE-71CC15902DC4}"/>
              </a:ext>
            </a:extLst>
          </p:cNvPr>
          <p:cNvSpPr>
            <a:spLocks noGrp="1"/>
          </p:cNvSpPr>
          <p:nvPr>
            <p:ph type="sldNum" sz="quarter" idx="4"/>
          </p:nvPr>
        </p:nvSpPr>
        <p:spPr>
          <a:xfrm>
            <a:off x="8515350" y="6570663"/>
            <a:ext cx="1905000" cy="287337"/>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l" eaLnBrk="0" hangingPunct="0">
              <a:spcBef>
                <a:spcPct val="0"/>
              </a:spcBef>
              <a:buClrTx/>
              <a:buSzTx/>
              <a:buFontTx/>
              <a:buNone/>
            </a:pPr>
            <a:fld id="{68F25881-7C5E-41B2-9AD9-24F4C30079CF}" type="slidenum">
              <a:rPr kumimoji="0" lang="zh-CN" altLang="en-US" sz="1000" b="0" smtClean="0"/>
              <a:pPr algn="l" eaLnBrk="0" hangingPunct="0">
                <a:spcBef>
                  <a:spcPct val="0"/>
                </a:spcBef>
                <a:buClrTx/>
                <a:buSzTx/>
                <a:buFontTx/>
                <a:buNone/>
              </a:pPr>
              <a:t>29</a:t>
            </a:fld>
            <a:endParaRPr kumimoji="0" lang="en-US" altLang="zh-CN" sz="1000" b="0"/>
          </a:p>
        </p:txBody>
      </p:sp>
      <p:sp>
        <p:nvSpPr>
          <p:cNvPr id="3" name="TextBox 2">
            <a:extLst>
              <a:ext uri="{FF2B5EF4-FFF2-40B4-BE49-F238E27FC236}">
                <a16:creationId xmlns:a16="http://schemas.microsoft.com/office/drawing/2014/main" id="{6FACF7A7-F3EE-440A-A875-B72B6B7A9125}"/>
              </a:ext>
            </a:extLst>
          </p:cNvPr>
          <p:cNvSpPr txBox="1"/>
          <p:nvPr/>
        </p:nvSpPr>
        <p:spPr bwMode="auto">
          <a:xfrm>
            <a:off x="1660525" y="374650"/>
            <a:ext cx="1812925" cy="646113"/>
          </a:xfrm>
          <a:prstGeom prst="rect">
            <a:avLst/>
          </a:prstGeom>
          <a:solidFill>
            <a:srgbClr val="FFFF00"/>
          </a:solidFill>
          <a:ln>
            <a:noFill/>
          </a:ln>
          <a:effectLst/>
        </p:spPr>
        <p:txBody>
          <a:bodyPr>
            <a:spAutoFit/>
          </a:bodyPr>
          <a:lstStyle/>
          <a:p>
            <a:pPr eaLnBrk="1" hangingPunct="1">
              <a:spcBef>
                <a:spcPct val="50000"/>
              </a:spcBef>
              <a:defRPr/>
            </a:pPr>
            <a:r>
              <a:rPr lang="en-US" altLang="zh-CN" sz="3600" b="1" dirty="0">
                <a:solidFill>
                  <a:srgbClr val="990000"/>
                </a:solidFill>
                <a:effectLst>
                  <a:outerShdw blurRad="38100" dist="38100" dir="2700000" algn="tl">
                    <a:srgbClr val="C0C0C0"/>
                  </a:outerShdw>
                </a:effectLst>
                <a:latin typeface="Times New Roman" pitchFamily="18" charset="0"/>
                <a:ea typeface="楷体_GB2312" pitchFamily="49" charset="-122"/>
              </a:rPr>
              <a:t>2-25(b)</a:t>
            </a:r>
            <a:endParaRPr lang="zh-CN" altLang="en-US" sz="3600" b="1" dirty="0">
              <a:solidFill>
                <a:srgbClr val="990000"/>
              </a:solidFill>
              <a:effectLst>
                <a:outerShdw blurRad="38100" dist="38100" dir="2700000" algn="tl">
                  <a:srgbClr val="C0C0C0"/>
                </a:outerShdw>
              </a:effectLst>
              <a:latin typeface="Times New Roman" pitchFamily="18" charset="0"/>
              <a:ea typeface="楷体_GB2312" pitchFamily="49" charset="-122"/>
            </a:endParaRPr>
          </a:p>
        </p:txBody>
      </p:sp>
      <p:sp>
        <p:nvSpPr>
          <p:cNvPr id="6" name="TextBox 5">
            <a:extLst>
              <a:ext uri="{FF2B5EF4-FFF2-40B4-BE49-F238E27FC236}">
                <a16:creationId xmlns:a16="http://schemas.microsoft.com/office/drawing/2014/main" id="{4CF0232E-E870-44B9-A779-F2A47265E4A9}"/>
              </a:ext>
            </a:extLst>
          </p:cNvPr>
          <p:cNvSpPr txBox="1"/>
          <p:nvPr/>
        </p:nvSpPr>
        <p:spPr bwMode="auto">
          <a:xfrm>
            <a:off x="1782763" y="2105025"/>
            <a:ext cx="1063625" cy="461963"/>
          </a:xfrm>
          <a:prstGeom prst="rect">
            <a:avLst/>
          </a:prstGeom>
          <a:solidFill>
            <a:srgbClr val="FFFF00"/>
          </a:solidFill>
          <a:ln>
            <a:noFill/>
          </a:ln>
          <a:effectLst/>
        </p:spPr>
        <p:txBody>
          <a:bodyPr>
            <a:spAutoFit/>
          </a:bodyPr>
          <a:lstStyle/>
          <a:p>
            <a:pPr eaLnBrk="1" hangingPunct="1">
              <a:spcBef>
                <a:spcPct val="50000"/>
              </a:spcBef>
              <a:defRPr/>
            </a:pPr>
            <a:r>
              <a:rPr lang="zh-CN" altLang="en-US" b="1" dirty="0">
                <a:solidFill>
                  <a:srgbClr val="990000"/>
                </a:solidFill>
                <a:effectLst>
                  <a:outerShdw blurRad="38100" dist="38100" dir="2700000" algn="tl">
                    <a:srgbClr val="C0C0C0"/>
                  </a:outerShdw>
                </a:effectLst>
                <a:latin typeface="Times New Roman" pitchFamily="18" charset="0"/>
                <a:ea typeface="楷体_GB2312" pitchFamily="49" charset="-122"/>
              </a:rPr>
              <a:t>解：</a:t>
            </a:r>
          </a:p>
        </p:txBody>
      </p:sp>
      <p:sp>
        <p:nvSpPr>
          <p:cNvPr id="7" name="TextBox 6">
            <a:extLst>
              <a:ext uri="{FF2B5EF4-FFF2-40B4-BE49-F238E27FC236}">
                <a16:creationId xmlns:a16="http://schemas.microsoft.com/office/drawing/2014/main" id="{4E44D1D5-B884-4AA3-9903-849DA8AC595A}"/>
              </a:ext>
            </a:extLst>
          </p:cNvPr>
          <p:cNvSpPr txBox="1"/>
          <p:nvPr/>
        </p:nvSpPr>
        <p:spPr bwMode="auto">
          <a:xfrm>
            <a:off x="2846388" y="2105025"/>
            <a:ext cx="3659187" cy="461963"/>
          </a:xfrm>
          <a:prstGeom prst="rect">
            <a:avLst/>
          </a:prstGeom>
          <a:solidFill>
            <a:srgbClr val="FFFF00"/>
          </a:solidFill>
          <a:ln>
            <a:noFill/>
          </a:ln>
          <a:effectLst/>
        </p:spPr>
        <p:txBody>
          <a:bodyPr>
            <a:spAutoFit/>
          </a:bodyPr>
          <a:lstStyle/>
          <a:p>
            <a:pPr eaLnBrk="1" hangingPunct="1">
              <a:spcBef>
                <a:spcPct val="50000"/>
              </a:spcBef>
              <a:defRPr/>
            </a:pPr>
            <a:r>
              <a:rPr lang="zh-CN" altLang="en-US" b="1" dirty="0">
                <a:solidFill>
                  <a:srgbClr val="990000"/>
                </a:solidFill>
                <a:effectLst>
                  <a:outerShdw blurRad="38100" dist="38100" dir="2700000" algn="tl">
                    <a:srgbClr val="C0C0C0"/>
                  </a:outerShdw>
                </a:effectLst>
                <a:latin typeface="Times New Roman" pitchFamily="18" charset="0"/>
                <a:ea typeface="楷体_GB2312" pitchFamily="49" charset="-122"/>
              </a:rPr>
              <a:t>结构图等效变换</a:t>
            </a:r>
          </a:p>
        </p:txBody>
      </p:sp>
      <p:sp>
        <p:nvSpPr>
          <p:cNvPr id="23" name="Oval 70">
            <a:extLst>
              <a:ext uri="{FF2B5EF4-FFF2-40B4-BE49-F238E27FC236}">
                <a16:creationId xmlns:a16="http://schemas.microsoft.com/office/drawing/2014/main" id="{B322FDA2-BED7-4CC2-814F-40714243E2C9}"/>
              </a:ext>
            </a:extLst>
          </p:cNvPr>
          <p:cNvSpPr>
            <a:spLocks noChangeArrowheads="1"/>
          </p:cNvSpPr>
          <p:nvPr/>
        </p:nvSpPr>
        <p:spPr bwMode="auto">
          <a:xfrm>
            <a:off x="6156325" y="942975"/>
            <a:ext cx="266700" cy="266700"/>
          </a:xfrm>
          <a:prstGeom prst="ellipse">
            <a:avLst/>
          </a:prstGeom>
          <a:solidFill>
            <a:srgbClr val="993300"/>
          </a:solidFill>
          <a:ln w="12700"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b="0"/>
          </a:p>
        </p:txBody>
      </p:sp>
      <p:sp>
        <p:nvSpPr>
          <p:cNvPr id="24" name="Oval 70">
            <a:extLst>
              <a:ext uri="{FF2B5EF4-FFF2-40B4-BE49-F238E27FC236}">
                <a16:creationId xmlns:a16="http://schemas.microsoft.com/office/drawing/2014/main" id="{5741F0B0-781E-4F5B-8806-AAE7351DF3DC}"/>
              </a:ext>
            </a:extLst>
          </p:cNvPr>
          <p:cNvSpPr>
            <a:spLocks noChangeArrowheads="1"/>
          </p:cNvSpPr>
          <p:nvPr/>
        </p:nvSpPr>
        <p:spPr bwMode="auto">
          <a:xfrm>
            <a:off x="3857625" y="890588"/>
            <a:ext cx="266700" cy="266700"/>
          </a:xfrm>
          <a:prstGeom prst="ellipse">
            <a:avLst/>
          </a:prstGeom>
          <a:solidFill>
            <a:srgbClr val="993300"/>
          </a:solidFill>
          <a:ln w="12700"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b="0"/>
          </a:p>
        </p:txBody>
      </p:sp>
      <p:graphicFrame>
        <p:nvGraphicFramePr>
          <p:cNvPr id="4" name="对象 3">
            <a:extLst>
              <a:ext uri="{FF2B5EF4-FFF2-40B4-BE49-F238E27FC236}">
                <a16:creationId xmlns:a16="http://schemas.microsoft.com/office/drawing/2014/main" id="{1906AAC1-23FD-45FE-AD23-52E8EFDE21A5}"/>
              </a:ext>
            </a:extLst>
          </p:cNvPr>
          <p:cNvGraphicFramePr>
            <a:graphicFrameLocks noChangeAspect="1"/>
          </p:cNvGraphicFramePr>
          <p:nvPr/>
        </p:nvGraphicFramePr>
        <p:xfrm>
          <a:off x="1798638" y="4703763"/>
          <a:ext cx="5918200" cy="2206625"/>
        </p:xfrm>
        <a:graphic>
          <a:graphicData uri="http://schemas.openxmlformats.org/presentationml/2006/ole">
            <mc:AlternateContent xmlns:mc="http://schemas.openxmlformats.org/markup-compatibility/2006">
              <mc:Choice xmlns:v="urn:schemas-microsoft-com:vml" Requires="v">
                <p:oleObj spid="_x0000_s51302" name="Equation" r:id="rId4" imgW="2247900" imgH="838200" progId="Equation.DSMT4">
                  <p:embed/>
                </p:oleObj>
              </mc:Choice>
              <mc:Fallback>
                <p:oleObj name="Equation" r:id="rId4" imgW="2247900" imgH="838200" progId="Equation.DSMT4">
                  <p:embed/>
                  <p:pic>
                    <p:nvPicPr>
                      <p:cNvPr id="0" name="对象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8638" y="4703763"/>
                        <a:ext cx="5918200" cy="220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Oval 70">
            <a:extLst>
              <a:ext uri="{FF2B5EF4-FFF2-40B4-BE49-F238E27FC236}">
                <a16:creationId xmlns:a16="http://schemas.microsoft.com/office/drawing/2014/main" id="{5CA66E6C-191E-4A99-92AF-C13B3AF4D025}"/>
              </a:ext>
            </a:extLst>
          </p:cNvPr>
          <p:cNvSpPr>
            <a:spLocks noChangeArrowheads="1"/>
          </p:cNvSpPr>
          <p:nvPr/>
        </p:nvSpPr>
        <p:spPr bwMode="auto">
          <a:xfrm>
            <a:off x="8242300" y="944563"/>
            <a:ext cx="266700" cy="266700"/>
          </a:xfrm>
          <a:prstGeom prst="ellipse">
            <a:avLst/>
          </a:prstGeom>
          <a:solidFill>
            <a:schemeClr val="accent1"/>
          </a:solidFill>
          <a:ln w="12700" cap="sq">
            <a:solidFill>
              <a:srgbClr val="993300"/>
            </a:solidFill>
            <a:round/>
            <a:headEnd type="none" w="sm" len="sm"/>
            <a:tailEnd type="none" w="sm" len="sm"/>
          </a:ln>
        </p:spPr>
        <p:txBody>
          <a:bodyPr wrap="none" anchor="ct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b="0"/>
          </a:p>
        </p:txBody>
      </p:sp>
      <p:sp>
        <p:nvSpPr>
          <p:cNvPr id="14" name="Oval 70">
            <a:extLst>
              <a:ext uri="{FF2B5EF4-FFF2-40B4-BE49-F238E27FC236}">
                <a16:creationId xmlns:a16="http://schemas.microsoft.com/office/drawing/2014/main" id="{063F8C38-B524-436E-B32A-BE8A177FF837}"/>
              </a:ext>
            </a:extLst>
          </p:cNvPr>
          <p:cNvSpPr>
            <a:spLocks noChangeArrowheads="1"/>
          </p:cNvSpPr>
          <p:nvPr/>
        </p:nvSpPr>
        <p:spPr bwMode="auto">
          <a:xfrm>
            <a:off x="9467850" y="938213"/>
            <a:ext cx="266700" cy="266700"/>
          </a:xfrm>
          <a:prstGeom prst="ellipse">
            <a:avLst/>
          </a:prstGeom>
          <a:solidFill>
            <a:schemeClr val="accent1"/>
          </a:solidFill>
          <a:ln w="12700" cap="sq">
            <a:solidFill>
              <a:srgbClr val="993300"/>
            </a:solidFill>
            <a:round/>
            <a:headEnd type="none" w="sm" len="sm"/>
            <a:tailEnd type="none" w="sm" len="sm"/>
          </a:ln>
        </p:spPr>
        <p:txBody>
          <a:bodyPr wrap="none" anchor="ct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b="0"/>
          </a:p>
        </p:txBody>
      </p:sp>
      <p:pic>
        <p:nvPicPr>
          <p:cNvPr id="58375" name="Picture 7">
            <a:extLst>
              <a:ext uri="{FF2B5EF4-FFF2-40B4-BE49-F238E27FC236}">
                <a16:creationId xmlns:a16="http://schemas.microsoft.com/office/drawing/2014/main" id="{B24D2C7A-35DC-498D-83CD-8E5BB2AF802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82763" y="2566988"/>
            <a:ext cx="6410325" cy="231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a:extLst>
              <a:ext uri="{FF2B5EF4-FFF2-40B4-BE49-F238E27FC236}">
                <a16:creationId xmlns:a16="http://schemas.microsoft.com/office/drawing/2014/main" id="{1FC62384-0CF3-40B0-A58D-321A53D7E49D}"/>
              </a:ext>
            </a:extLst>
          </p:cNvPr>
          <p:cNvSpPr txBox="1"/>
          <p:nvPr/>
        </p:nvSpPr>
        <p:spPr bwMode="auto">
          <a:xfrm>
            <a:off x="3009900" y="2566988"/>
            <a:ext cx="933450" cy="646112"/>
          </a:xfrm>
          <a:prstGeom prst="rect">
            <a:avLst/>
          </a:prstGeom>
          <a:noFill/>
          <a:ln w="38100">
            <a:solidFill>
              <a:srgbClr val="FF0000"/>
            </a:solidFill>
          </a:ln>
          <a:effectLst/>
        </p:spPr>
        <p:txBody>
          <a:bodyPr>
            <a:spAutoFit/>
          </a:bodyPr>
          <a:lstStyle/>
          <a:p>
            <a:pPr eaLnBrk="1" hangingPunct="1">
              <a:spcBef>
                <a:spcPct val="50000"/>
              </a:spcBef>
              <a:defRPr/>
            </a:pPr>
            <a:endParaRPr lang="zh-CN" altLang="en-US" sz="3600" b="1" dirty="0">
              <a:solidFill>
                <a:srgbClr val="990000"/>
              </a:solidFill>
              <a:effectLst>
                <a:outerShdw blurRad="38100" dist="38100" dir="2700000" algn="tl">
                  <a:srgbClr val="C0C0C0"/>
                </a:outerShdw>
              </a:effectLst>
              <a:latin typeface="Times New Roman" pitchFamily="18" charset="0"/>
              <a:ea typeface="楷体_GB2312" pitchFamily="49" charset="-122"/>
            </a:endParaRPr>
          </a:p>
        </p:txBody>
      </p:sp>
      <p:sp>
        <p:nvSpPr>
          <p:cNvPr id="19" name="TextBox 18">
            <a:extLst>
              <a:ext uri="{FF2B5EF4-FFF2-40B4-BE49-F238E27FC236}">
                <a16:creationId xmlns:a16="http://schemas.microsoft.com/office/drawing/2014/main" id="{796C3499-C22B-4E6D-9028-C36D125279DB}"/>
              </a:ext>
            </a:extLst>
          </p:cNvPr>
          <p:cNvSpPr txBox="1"/>
          <p:nvPr/>
        </p:nvSpPr>
        <p:spPr bwMode="auto">
          <a:xfrm>
            <a:off x="6629400" y="2603500"/>
            <a:ext cx="935038" cy="646113"/>
          </a:xfrm>
          <a:prstGeom prst="rect">
            <a:avLst/>
          </a:prstGeom>
          <a:noFill/>
          <a:ln w="38100">
            <a:solidFill>
              <a:srgbClr val="FF0000"/>
            </a:solidFill>
          </a:ln>
          <a:effectLst/>
        </p:spPr>
        <p:txBody>
          <a:bodyPr>
            <a:spAutoFit/>
          </a:bodyPr>
          <a:lstStyle/>
          <a:p>
            <a:pPr eaLnBrk="1" hangingPunct="1">
              <a:spcBef>
                <a:spcPct val="50000"/>
              </a:spcBef>
              <a:defRPr/>
            </a:pPr>
            <a:endParaRPr lang="zh-CN" altLang="en-US" sz="3600" b="1" dirty="0">
              <a:solidFill>
                <a:srgbClr val="990000"/>
              </a:solidFill>
              <a:effectLst>
                <a:outerShdw blurRad="38100" dist="38100" dir="2700000" algn="tl">
                  <a:srgbClr val="C0C0C0"/>
                </a:outerShdw>
              </a:effectLst>
              <a:latin typeface="Times New Roman" pitchFamily="18" charset="0"/>
              <a:ea typeface="楷体_GB2312" pitchFamily="49" charset="-122"/>
            </a:endParaRPr>
          </a:p>
        </p:txBody>
      </p:sp>
      <p:graphicFrame>
        <p:nvGraphicFramePr>
          <p:cNvPr id="2" name="对象 1">
            <a:extLst>
              <a:ext uri="{FF2B5EF4-FFF2-40B4-BE49-F238E27FC236}">
                <a16:creationId xmlns:a16="http://schemas.microsoft.com/office/drawing/2014/main" id="{BA253D3D-4421-44BE-B494-B78E44423C2C}"/>
              </a:ext>
            </a:extLst>
          </p:cNvPr>
          <p:cNvGraphicFramePr>
            <a:graphicFrameLocks noChangeAspect="1"/>
          </p:cNvGraphicFramePr>
          <p:nvPr/>
        </p:nvGraphicFramePr>
        <p:xfrm>
          <a:off x="1795463" y="5295900"/>
          <a:ext cx="6854825" cy="1136650"/>
        </p:xfrm>
        <a:graphic>
          <a:graphicData uri="http://schemas.openxmlformats.org/presentationml/2006/ole">
            <mc:AlternateContent xmlns:mc="http://schemas.openxmlformats.org/markup-compatibility/2006">
              <mc:Choice xmlns:v="urn:schemas-microsoft-com:vml" Requires="v">
                <p:oleObj spid="_x0000_s51303" name="Equation" r:id="rId7" imgW="2603500" imgH="431800" progId="Equation.DSMT4">
                  <p:embed/>
                </p:oleObj>
              </mc:Choice>
              <mc:Fallback>
                <p:oleObj name="Equation" r:id="rId7" imgW="2603500" imgH="431800" progId="Equation.DSMT4">
                  <p:embed/>
                  <p:pic>
                    <p:nvPicPr>
                      <p:cNvPr id="0" name="对象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95463" y="5295900"/>
                        <a:ext cx="6854825" cy="1136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17" name="Text Box 4">
            <a:extLst>
              <a:ext uri="{FF2B5EF4-FFF2-40B4-BE49-F238E27FC236}">
                <a16:creationId xmlns:a16="http://schemas.microsoft.com/office/drawing/2014/main" id="{D93CEB6C-74ED-4E5E-B625-3D5773C31EEC}"/>
              </a:ext>
            </a:extLst>
          </p:cNvPr>
          <p:cNvSpPr txBox="1">
            <a:spLocks noChangeArrowheads="1"/>
          </p:cNvSpPr>
          <p:nvPr/>
        </p:nvSpPr>
        <p:spPr bwMode="auto">
          <a:xfrm>
            <a:off x="0" y="0"/>
            <a:ext cx="906463" cy="685800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144000" rIns="144000">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0" lang="en-US" altLang="zh-CN">
                <a:solidFill>
                  <a:schemeClr val="bg1"/>
                </a:solidFill>
                <a:latin typeface="黑体" panose="02010609060101010101" pitchFamily="49" charset="-122"/>
                <a:ea typeface="黑体" panose="02010609060101010101" pitchFamily="49" charset="-122"/>
              </a:rPr>
              <a:t>  </a:t>
            </a:r>
            <a:r>
              <a:rPr kumimoji="0" lang="zh-CN" altLang="en-US" sz="4000">
                <a:latin typeface="黑体" panose="02010609060101010101" pitchFamily="49" charset="-122"/>
                <a:ea typeface="黑体" panose="02010609060101010101" pitchFamily="49" charset="-122"/>
              </a:rPr>
              <a:t>自动控制原理</a:t>
            </a:r>
            <a:r>
              <a:rPr kumimoji="0" lang="zh-CN" altLang="en-US">
                <a:solidFill>
                  <a:schemeClr val="bg1"/>
                </a:solidFill>
                <a:latin typeface="黑体" panose="02010609060101010101" pitchFamily="49" charset="-122"/>
                <a:ea typeface="黑体" panose="02010609060101010101" pitchFamily="49" charset="-122"/>
              </a:rPr>
              <a:t>  </a:t>
            </a:r>
            <a:r>
              <a:rPr kumimoji="0" lang="zh-CN" altLang="en-US" sz="3200">
                <a:solidFill>
                  <a:schemeClr val="bg1"/>
                </a:solidFill>
                <a:latin typeface="Arial" panose="020B0604020202020204" pitchFamily="34" charset="0"/>
              </a:rPr>
              <a:t>江西理工大学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dissolve">
                                      <p:cBhvr>
                                        <p:cTn id="15" dur="500"/>
                                        <p:tgtEl>
                                          <p:spTgt spid="2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dissolve">
                                      <p:cBhvr>
                                        <p:cTn id="20" dur="500"/>
                                        <p:tgtEl>
                                          <p:spTgt spid="2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58375"/>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dissolve">
                                      <p:cBhvr>
                                        <p:cTn id="33" dur="500"/>
                                        <p:tgtEl>
                                          <p:spTgt spid="1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dissolve">
                                      <p:cBhvr>
                                        <p:cTn id="38" dur="500"/>
                                        <p:tgtEl>
                                          <p:spTgt spid="14"/>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2"/>
                                        </p:tgtEl>
                                        <p:attrNameLst>
                                          <p:attrName>style.visibility</p:attrName>
                                        </p:attrNameLst>
                                      </p:cBhvr>
                                      <p:to>
                                        <p:strVal val="visible"/>
                                      </p:to>
                                    </p:set>
                                  </p:childTnLst>
                                </p:cTn>
                              </p:par>
                            </p:childTnLst>
                          </p:cTn>
                        </p:par>
                        <p:par>
                          <p:cTn id="51" fill="hold" nodeType="afterGroup">
                            <p:stCondLst>
                              <p:cond delay="0"/>
                            </p:stCondLst>
                            <p:childTnLst>
                              <p:par>
                                <p:cTn id="52" presetID="1" presetClass="exit" presetSubtype="0" fill="hold" nodeType="afterEffect">
                                  <p:stCondLst>
                                    <p:cond delay="0"/>
                                  </p:stCondLst>
                                  <p:childTnLst>
                                    <p:set>
                                      <p:cBhvr>
                                        <p:cTn id="53"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3" grpId="0" animBg="1"/>
      <p:bldP spid="24" grpId="0" animBg="1"/>
      <p:bldP spid="13" grpId="0" animBg="1"/>
      <p:bldP spid="14" grpId="0" animBg="1"/>
      <p:bldP spid="8" grpId="0" animBg="1"/>
      <p:bldP spid="1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1">
            <a:extLst>
              <a:ext uri="{FF2B5EF4-FFF2-40B4-BE49-F238E27FC236}">
                <a16:creationId xmlns:a16="http://schemas.microsoft.com/office/drawing/2014/main" id="{32FED264-3290-48DC-9547-68170CA7FAC1}"/>
              </a:ext>
            </a:extLst>
          </p:cNvPr>
          <p:cNvSpPr txBox="1">
            <a:spLocks noGrp="1"/>
          </p:cNvSpPr>
          <p:nvPr/>
        </p:nvSpPr>
        <p:spPr bwMode="auto">
          <a:xfrm>
            <a:off x="9932988" y="6430963"/>
            <a:ext cx="1905000"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fld id="{1C0A839B-39A2-47F9-AA69-AA9410BD24F8}" type="slidenum">
              <a:rPr kumimoji="0" lang="en-US" altLang="zh-CN" sz="1000" b="0"/>
              <a:pPr algn="r" eaLnBrk="1" hangingPunct="1">
                <a:spcBef>
                  <a:spcPct val="0"/>
                </a:spcBef>
                <a:buClrTx/>
                <a:buSzTx/>
                <a:buFontTx/>
                <a:buNone/>
              </a:pPr>
              <a:t>3</a:t>
            </a:fld>
            <a:endParaRPr kumimoji="0" lang="en-US" altLang="zh-CN" sz="1000" b="0"/>
          </a:p>
        </p:txBody>
      </p:sp>
      <p:sp>
        <p:nvSpPr>
          <p:cNvPr id="9219" name="Text Box 4">
            <a:extLst>
              <a:ext uri="{FF2B5EF4-FFF2-40B4-BE49-F238E27FC236}">
                <a16:creationId xmlns:a16="http://schemas.microsoft.com/office/drawing/2014/main" id="{274BC86B-B9F4-4B5B-8B75-C21EAF79E781}"/>
              </a:ext>
            </a:extLst>
          </p:cNvPr>
          <p:cNvSpPr txBox="1">
            <a:spLocks noChangeArrowheads="1"/>
          </p:cNvSpPr>
          <p:nvPr/>
        </p:nvSpPr>
        <p:spPr bwMode="auto">
          <a:xfrm>
            <a:off x="0" y="0"/>
            <a:ext cx="906463" cy="685800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144000" rIns="144000">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0" lang="en-US" altLang="zh-CN">
                <a:solidFill>
                  <a:schemeClr val="bg1"/>
                </a:solidFill>
                <a:latin typeface="黑体" panose="02010609060101010101" pitchFamily="49" charset="-122"/>
                <a:ea typeface="黑体" panose="02010609060101010101" pitchFamily="49" charset="-122"/>
              </a:rPr>
              <a:t>  </a:t>
            </a:r>
            <a:r>
              <a:rPr kumimoji="0" lang="zh-CN" altLang="en-US" sz="4000">
                <a:latin typeface="黑体" panose="02010609060101010101" pitchFamily="49" charset="-122"/>
                <a:ea typeface="黑体" panose="02010609060101010101" pitchFamily="49" charset="-122"/>
              </a:rPr>
              <a:t>自动控制原理</a:t>
            </a:r>
            <a:r>
              <a:rPr kumimoji="0" lang="zh-CN" altLang="en-US">
                <a:solidFill>
                  <a:schemeClr val="bg1"/>
                </a:solidFill>
                <a:latin typeface="黑体" panose="02010609060101010101" pitchFamily="49" charset="-122"/>
                <a:ea typeface="黑体" panose="02010609060101010101" pitchFamily="49" charset="-122"/>
              </a:rPr>
              <a:t>  </a:t>
            </a:r>
            <a:r>
              <a:rPr kumimoji="0" lang="zh-CN" altLang="en-US" sz="3200">
                <a:solidFill>
                  <a:schemeClr val="bg1"/>
                </a:solidFill>
                <a:latin typeface="Arial" panose="020B0604020202020204" pitchFamily="34" charset="0"/>
              </a:rPr>
              <a:t>江西理工大学</a:t>
            </a:r>
          </a:p>
        </p:txBody>
      </p:sp>
      <p:sp>
        <p:nvSpPr>
          <p:cNvPr id="133141" name="Rectangle 3">
            <a:extLst>
              <a:ext uri="{FF2B5EF4-FFF2-40B4-BE49-F238E27FC236}">
                <a16:creationId xmlns:a16="http://schemas.microsoft.com/office/drawing/2014/main" id="{888C1FE0-B8A7-4C24-A0C3-268EC8DA985D}"/>
              </a:ext>
            </a:extLst>
          </p:cNvPr>
          <p:cNvSpPr>
            <a:spLocks noChangeArrowheads="1"/>
          </p:cNvSpPr>
          <p:nvPr/>
        </p:nvSpPr>
        <p:spPr bwMode="auto">
          <a:xfrm>
            <a:off x="1554163" y="1909763"/>
            <a:ext cx="9796462" cy="407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647700" indent="-45720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lvl="1">
              <a:lnSpc>
                <a:spcPct val="150000"/>
              </a:lnSpc>
              <a:spcBef>
                <a:spcPct val="0"/>
              </a:spcBef>
              <a:buSzTx/>
              <a:buFont typeface="Wingdings" panose="05000000000000000000" pitchFamily="2" charset="2"/>
              <a:buChar char="l"/>
            </a:pPr>
            <a:r>
              <a:rPr lang="en-US" altLang="zh-CN" sz="2800">
                <a:latin typeface="黑体" panose="02010609060101010101" pitchFamily="49" charset="-122"/>
                <a:ea typeface="黑体" panose="02010609060101010101" pitchFamily="49" charset="-122"/>
              </a:rPr>
              <a:t>1</a:t>
            </a:r>
            <a:r>
              <a:rPr lang="zh-CN" altLang="en-US" sz="2800">
                <a:latin typeface="黑体" panose="02010609060101010101" pitchFamily="49" charset="-122"/>
                <a:ea typeface="黑体" panose="02010609060101010101" pitchFamily="49" charset="-122"/>
              </a:rPr>
              <a:t>）熟悉时域性能指标的定义；</a:t>
            </a:r>
          </a:p>
          <a:p>
            <a:pPr lvl="1">
              <a:lnSpc>
                <a:spcPct val="150000"/>
              </a:lnSpc>
              <a:spcBef>
                <a:spcPct val="0"/>
              </a:spcBef>
              <a:buSzTx/>
              <a:buFont typeface="Wingdings" panose="05000000000000000000" pitchFamily="2" charset="2"/>
              <a:buChar char="l"/>
            </a:pPr>
            <a:r>
              <a:rPr lang="en-US" altLang="zh-CN" sz="2800">
                <a:latin typeface="黑体" panose="02010609060101010101" pitchFamily="49" charset="-122"/>
                <a:ea typeface="黑体" panose="02010609060101010101" pitchFamily="49" charset="-122"/>
              </a:rPr>
              <a:t>2</a:t>
            </a:r>
            <a:r>
              <a:rPr lang="zh-CN" altLang="en-US" sz="2800">
                <a:latin typeface="黑体" panose="02010609060101010101" pitchFamily="49" charset="-122"/>
                <a:ea typeface="黑体" panose="02010609060101010101" pitchFamily="49" charset="-122"/>
              </a:rPr>
              <a:t>）掌握一阶系统和二阶系统的暂态性能指标的求取；</a:t>
            </a:r>
          </a:p>
          <a:p>
            <a:pPr lvl="1">
              <a:lnSpc>
                <a:spcPct val="150000"/>
              </a:lnSpc>
              <a:spcBef>
                <a:spcPct val="0"/>
              </a:spcBef>
              <a:buSzTx/>
              <a:buFont typeface="Wingdings" panose="05000000000000000000" pitchFamily="2" charset="2"/>
              <a:buChar char="l"/>
            </a:pPr>
            <a:r>
              <a:rPr lang="en-US" altLang="zh-CN" sz="2800">
                <a:latin typeface="黑体" panose="02010609060101010101" pitchFamily="49" charset="-122"/>
                <a:ea typeface="黑体" panose="02010609060101010101" pitchFamily="49" charset="-122"/>
              </a:rPr>
              <a:t>3</a:t>
            </a:r>
            <a:r>
              <a:rPr lang="zh-CN" altLang="en-US" sz="2800">
                <a:latin typeface="黑体" panose="02010609060101010101" pitchFamily="49" charset="-122"/>
                <a:ea typeface="黑体" panose="02010609060101010101" pitchFamily="49" charset="-122"/>
              </a:rPr>
              <a:t>）掌握二阶系统暂态性能改善的方法；</a:t>
            </a:r>
          </a:p>
          <a:p>
            <a:pPr lvl="1">
              <a:lnSpc>
                <a:spcPct val="150000"/>
              </a:lnSpc>
              <a:spcBef>
                <a:spcPct val="0"/>
              </a:spcBef>
              <a:buSzTx/>
              <a:buFont typeface="Wingdings" panose="05000000000000000000" pitchFamily="2" charset="2"/>
              <a:buChar char="l"/>
            </a:pPr>
            <a:r>
              <a:rPr lang="en-US" altLang="zh-CN" sz="2800">
                <a:latin typeface="黑体" panose="02010609060101010101" pitchFamily="49" charset="-122"/>
                <a:ea typeface="黑体" panose="02010609060101010101" pitchFamily="49" charset="-122"/>
              </a:rPr>
              <a:t>4</a:t>
            </a:r>
            <a:r>
              <a:rPr lang="zh-CN" altLang="en-US" sz="2800">
                <a:latin typeface="黑体" panose="02010609060101010101" pitchFamily="49" charset="-122"/>
                <a:ea typeface="黑体" panose="02010609060101010101" pitchFamily="49" charset="-122"/>
              </a:rPr>
              <a:t>）掌握劳斯稳定判据及其应用；</a:t>
            </a:r>
          </a:p>
          <a:p>
            <a:pPr lvl="1">
              <a:lnSpc>
                <a:spcPct val="150000"/>
              </a:lnSpc>
              <a:spcBef>
                <a:spcPct val="0"/>
              </a:spcBef>
              <a:buSzTx/>
              <a:buFont typeface="Wingdings" panose="05000000000000000000" pitchFamily="2" charset="2"/>
              <a:buChar char="l"/>
            </a:pPr>
            <a:r>
              <a:rPr lang="en-US" altLang="zh-CN" sz="2800">
                <a:latin typeface="黑体" panose="02010609060101010101" pitchFamily="49" charset="-122"/>
                <a:ea typeface="黑体" panose="02010609060101010101" pitchFamily="49" charset="-122"/>
              </a:rPr>
              <a:t>5</a:t>
            </a:r>
            <a:r>
              <a:rPr lang="zh-CN" altLang="en-US" sz="2800">
                <a:latin typeface="黑体" panose="02010609060101010101" pitchFamily="49" charset="-122"/>
                <a:ea typeface="黑体" panose="02010609060101010101" pitchFamily="49" charset="-122"/>
              </a:rPr>
              <a:t>）掌握稳态误差的分析与计算；</a:t>
            </a:r>
          </a:p>
          <a:p>
            <a:pPr lvl="1">
              <a:lnSpc>
                <a:spcPct val="150000"/>
              </a:lnSpc>
              <a:spcBef>
                <a:spcPct val="0"/>
              </a:spcBef>
              <a:buSzTx/>
              <a:buFont typeface="Wingdings" panose="05000000000000000000" pitchFamily="2" charset="2"/>
              <a:buChar char="l"/>
            </a:pPr>
            <a:r>
              <a:rPr lang="en-US" altLang="zh-CN" sz="2800">
                <a:latin typeface="黑体" panose="02010609060101010101" pitchFamily="49" charset="-122"/>
                <a:ea typeface="黑体" panose="02010609060101010101" pitchFamily="49" charset="-122"/>
              </a:rPr>
              <a:t>6</a:t>
            </a:r>
            <a:r>
              <a:rPr lang="zh-CN" altLang="en-US" sz="2800">
                <a:latin typeface="黑体" panose="02010609060101010101" pitchFamily="49" charset="-122"/>
                <a:ea typeface="黑体" panose="02010609060101010101" pitchFamily="49" charset="-122"/>
              </a:rPr>
              <a:t>）掌握减小或消除稳态误差的方法。</a:t>
            </a:r>
          </a:p>
        </p:txBody>
      </p:sp>
      <p:sp>
        <p:nvSpPr>
          <p:cNvPr id="133142" name="Rectangle 2">
            <a:extLst>
              <a:ext uri="{FF2B5EF4-FFF2-40B4-BE49-F238E27FC236}">
                <a16:creationId xmlns:a16="http://schemas.microsoft.com/office/drawing/2014/main" id="{3C3B4B44-88B2-445B-8975-2E4D07CB35E2}"/>
              </a:ext>
            </a:extLst>
          </p:cNvPr>
          <p:cNvSpPr>
            <a:spLocks noChangeArrowheads="1"/>
          </p:cNvSpPr>
          <p:nvPr/>
        </p:nvSpPr>
        <p:spPr bwMode="auto">
          <a:xfrm>
            <a:off x="2590800" y="195263"/>
            <a:ext cx="8077200" cy="706437"/>
          </a:xfrm>
          <a:prstGeom prst="rect">
            <a:avLst/>
          </a:prstGeom>
          <a:noFill/>
          <a:ln>
            <a:noFill/>
          </a:ln>
          <a:effectLst/>
        </p:spPr>
        <p:txBody>
          <a:bodyPr anchor="b"/>
          <a:lstStyle/>
          <a:p>
            <a:pPr eaLnBrk="1" hangingPunct="1">
              <a:defRPr/>
            </a:pPr>
            <a:r>
              <a:rPr lang="zh-CN" altLang="en-US" sz="4000" b="1" dirty="0">
                <a:solidFill>
                  <a:srgbClr val="0000FF"/>
                </a:solidFill>
                <a:effectLst>
                  <a:outerShdw blurRad="38100" dist="38100" dir="2700000" algn="tl">
                    <a:srgbClr val="C0C0C0"/>
                  </a:outerShdw>
                </a:effectLst>
                <a:latin typeface="黑体" pitchFamily="49" charset="-122"/>
                <a:ea typeface="黑体" pitchFamily="49" charset="-122"/>
              </a:rPr>
              <a:t>第3章</a:t>
            </a:r>
            <a:r>
              <a:rPr lang="zh-CN" altLang="en-US" sz="4000" b="1" dirty="0">
                <a:solidFill>
                  <a:srgbClr val="0000FF"/>
                </a:solidFill>
                <a:effectLst>
                  <a:outerShdw blurRad="38100" dist="38100" dir="2700000" algn="tl">
                    <a:srgbClr val="C0C0C0"/>
                  </a:outerShdw>
                </a:effectLst>
                <a:latin typeface="Tahoma"/>
                <a:ea typeface="黑体" pitchFamily="49" charset="-122"/>
              </a:rPr>
              <a:t> </a:t>
            </a:r>
            <a:r>
              <a:rPr lang="zh-CN" altLang="en-US" sz="4000" b="1" dirty="0">
                <a:solidFill>
                  <a:srgbClr val="0000FF"/>
                </a:solidFill>
                <a:effectLst>
                  <a:outerShdw blurRad="38100" dist="38100" dir="2700000" algn="tl">
                    <a:srgbClr val="C0C0C0"/>
                  </a:outerShdw>
                </a:effectLst>
                <a:latin typeface="黑体" pitchFamily="49" charset="-122"/>
                <a:ea typeface="黑体" pitchFamily="49" charset="-122"/>
              </a:rPr>
              <a:t> 自动控制系统的时域分析</a:t>
            </a:r>
          </a:p>
        </p:txBody>
      </p:sp>
      <p:sp>
        <p:nvSpPr>
          <p:cNvPr id="133143" name="Rectangle 23">
            <a:extLst>
              <a:ext uri="{FF2B5EF4-FFF2-40B4-BE49-F238E27FC236}">
                <a16:creationId xmlns:a16="http://schemas.microsoft.com/office/drawing/2014/main" id="{DD96F272-3234-4F58-84B8-81ADC266F4BA}"/>
              </a:ext>
            </a:extLst>
          </p:cNvPr>
          <p:cNvSpPr>
            <a:spLocks noChangeArrowheads="1"/>
          </p:cNvSpPr>
          <p:nvPr/>
        </p:nvSpPr>
        <p:spPr bwMode="auto">
          <a:xfrm>
            <a:off x="4060825" y="1012825"/>
            <a:ext cx="2813050" cy="635000"/>
          </a:xfrm>
          <a:prstGeom prst="rect">
            <a:avLst/>
          </a:prstGeom>
          <a:gradFill rotWithShape="1">
            <a:gsLst>
              <a:gs pos="0">
                <a:schemeClr val="accent1"/>
              </a:gs>
              <a:gs pos="50000">
                <a:schemeClr val="bg1"/>
              </a:gs>
              <a:gs pos="100000">
                <a:schemeClr val="accent1"/>
              </a:gs>
            </a:gsLst>
            <a:lin ang="5400000" scaled="1"/>
          </a:gradFill>
          <a:ln>
            <a:noFill/>
          </a:ln>
          <a:effectLst/>
        </p:spPr>
        <p:txBody>
          <a:bodyPr>
            <a:spAutoFit/>
          </a:bodyPr>
          <a:lstStyle/>
          <a:p>
            <a:pPr algn="ctr" eaLnBrk="1" hangingPunct="1">
              <a:lnSpc>
                <a:spcPct val="125000"/>
              </a:lnSpc>
              <a:spcBef>
                <a:spcPct val="20000"/>
              </a:spcBef>
              <a:buClr>
                <a:schemeClr val="tx1"/>
              </a:buClr>
              <a:buSzPct val="60000"/>
              <a:buFont typeface="Wingdings" pitchFamily="2" charset="2"/>
              <a:buNone/>
              <a:defRPr/>
            </a:pPr>
            <a:r>
              <a:rPr lang="zh-CN" altLang="en-US" sz="3200" b="1">
                <a:solidFill>
                  <a:schemeClr val="hlink"/>
                </a:solidFill>
                <a:ea typeface="黑体" pitchFamily="49" charset="-122"/>
              </a:rPr>
              <a:t>学习要点</a:t>
            </a:r>
            <a:endParaRPr lang="en-US" altLang="zh-CN" sz="3200" b="1">
              <a:solidFill>
                <a:schemeClr val="hlink"/>
              </a:solidFill>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3141">
                                            <p:txEl>
                                              <p:pRg st="0" end="0"/>
                                            </p:txEl>
                                          </p:spTgt>
                                        </p:tgtEl>
                                        <p:attrNameLst>
                                          <p:attrName>style.visibility</p:attrName>
                                        </p:attrNameLst>
                                      </p:cBhvr>
                                      <p:to>
                                        <p:strVal val="visible"/>
                                      </p:to>
                                    </p:set>
                                    <p:animEffect transition="in" filter="blinds(horizontal)">
                                      <p:cBhvr>
                                        <p:cTn id="7" dur="500"/>
                                        <p:tgtEl>
                                          <p:spTgt spid="13314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3141">
                                            <p:txEl>
                                              <p:pRg st="1" end="1"/>
                                            </p:txEl>
                                          </p:spTgt>
                                        </p:tgtEl>
                                        <p:attrNameLst>
                                          <p:attrName>style.visibility</p:attrName>
                                        </p:attrNameLst>
                                      </p:cBhvr>
                                      <p:to>
                                        <p:strVal val="visible"/>
                                      </p:to>
                                    </p:set>
                                    <p:animEffect transition="in" filter="blinds(horizontal)">
                                      <p:cBhvr>
                                        <p:cTn id="12" dur="500"/>
                                        <p:tgtEl>
                                          <p:spTgt spid="13314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3141">
                                            <p:txEl>
                                              <p:pRg st="2" end="2"/>
                                            </p:txEl>
                                          </p:spTgt>
                                        </p:tgtEl>
                                        <p:attrNameLst>
                                          <p:attrName>style.visibility</p:attrName>
                                        </p:attrNameLst>
                                      </p:cBhvr>
                                      <p:to>
                                        <p:strVal val="visible"/>
                                      </p:to>
                                    </p:set>
                                    <p:animEffect transition="in" filter="blinds(horizontal)">
                                      <p:cBhvr>
                                        <p:cTn id="17" dur="500"/>
                                        <p:tgtEl>
                                          <p:spTgt spid="13314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3141">
                                            <p:txEl>
                                              <p:pRg st="3" end="3"/>
                                            </p:txEl>
                                          </p:spTgt>
                                        </p:tgtEl>
                                        <p:attrNameLst>
                                          <p:attrName>style.visibility</p:attrName>
                                        </p:attrNameLst>
                                      </p:cBhvr>
                                      <p:to>
                                        <p:strVal val="visible"/>
                                      </p:to>
                                    </p:set>
                                    <p:animEffect transition="in" filter="blinds(horizontal)">
                                      <p:cBhvr>
                                        <p:cTn id="22" dur="500"/>
                                        <p:tgtEl>
                                          <p:spTgt spid="13314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3141">
                                            <p:txEl>
                                              <p:pRg st="4" end="4"/>
                                            </p:txEl>
                                          </p:spTgt>
                                        </p:tgtEl>
                                        <p:attrNameLst>
                                          <p:attrName>style.visibility</p:attrName>
                                        </p:attrNameLst>
                                      </p:cBhvr>
                                      <p:to>
                                        <p:strVal val="visible"/>
                                      </p:to>
                                    </p:set>
                                    <p:animEffect transition="in" filter="blinds(horizontal)">
                                      <p:cBhvr>
                                        <p:cTn id="27" dur="500"/>
                                        <p:tgtEl>
                                          <p:spTgt spid="13314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3141">
                                            <p:txEl>
                                              <p:pRg st="5" end="5"/>
                                            </p:txEl>
                                          </p:spTgt>
                                        </p:tgtEl>
                                        <p:attrNameLst>
                                          <p:attrName>style.visibility</p:attrName>
                                        </p:attrNameLst>
                                      </p:cBhvr>
                                      <p:to>
                                        <p:strVal val="visible"/>
                                      </p:to>
                                    </p:set>
                                    <p:animEffect transition="in" filter="blinds(horizontal)">
                                      <p:cBhvr>
                                        <p:cTn id="32" dur="500"/>
                                        <p:tgtEl>
                                          <p:spTgt spid="13314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1" grpId="0" build="p" bldLvl="5"/>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747D604F-B876-445E-A643-0CACC91C5BF4}"/>
              </a:ext>
            </a:extLst>
          </p:cNvPr>
          <p:cNvSpPr>
            <a:spLocks noChangeArrowheads="1"/>
          </p:cNvSpPr>
          <p:nvPr/>
        </p:nvSpPr>
        <p:spPr bwMode="auto">
          <a:xfrm>
            <a:off x="906463" y="0"/>
            <a:ext cx="11285537" cy="6858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b="0"/>
          </a:p>
        </p:txBody>
      </p:sp>
      <p:pic>
        <p:nvPicPr>
          <p:cNvPr id="30735" name="Picture 15">
            <a:extLst>
              <a:ext uri="{FF2B5EF4-FFF2-40B4-BE49-F238E27FC236}">
                <a16:creationId xmlns:a16="http://schemas.microsoft.com/office/drawing/2014/main" id="{CFDE80C0-60DF-4DEF-B1BF-DF7783DEDD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2263" y="2466975"/>
            <a:ext cx="7332662" cy="215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228" name="Picture 6">
            <a:extLst>
              <a:ext uri="{FF2B5EF4-FFF2-40B4-BE49-F238E27FC236}">
                <a16:creationId xmlns:a16="http://schemas.microsoft.com/office/drawing/2014/main" id="{203A11F0-2135-4C88-8605-5A996C3F52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7913" y="0"/>
            <a:ext cx="6332537"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a:extLst>
              <a:ext uri="{FF2B5EF4-FFF2-40B4-BE49-F238E27FC236}">
                <a16:creationId xmlns:a16="http://schemas.microsoft.com/office/drawing/2014/main" id="{AB0AFBC8-9D6E-4E31-99E0-F231FB61A498}"/>
              </a:ext>
            </a:extLst>
          </p:cNvPr>
          <p:cNvSpPr txBox="1"/>
          <p:nvPr/>
        </p:nvSpPr>
        <p:spPr bwMode="auto">
          <a:xfrm>
            <a:off x="1660525" y="374650"/>
            <a:ext cx="1812925" cy="646113"/>
          </a:xfrm>
          <a:prstGeom prst="rect">
            <a:avLst/>
          </a:prstGeom>
          <a:solidFill>
            <a:srgbClr val="FFFF00"/>
          </a:solidFill>
          <a:ln>
            <a:noFill/>
          </a:ln>
          <a:effectLst/>
        </p:spPr>
        <p:txBody>
          <a:bodyPr>
            <a:spAutoFit/>
          </a:bodyPr>
          <a:lstStyle/>
          <a:p>
            <a:pPr eaLnBrk="1" hangingPunct="1">
              <a:spcBef>
                <a:spcPct val="50000"/>
              </a:spcBef>
              <a:defRPr/>
            </a:pPr>
            <a:r>
              <a:rPr lang="en-US" altLang="zh-CN" sz="3600" b="1" dirty="0">
                <a:solidFill>
                  <a:srgbClr val="990000"/>
                </a:solidFill>
                <a:effectLst>
                  <a:outerShdw blurRad="38100" dist="38100" dir="2700000" algn="tl">
                    <a:srgbClr val="C0C0C0"/>
                  </a:outerShdw>
                </a:effectLst>
                <a:latin typeface="Times New Roman" pitchFamily="18" charset="0"/>
                <a:ea typeface="楷体_GB2312" pitchFamily="49" charset="-122"/>
              </a:rPr>
              <a:t>2-25(b)</a:t>
            </a:r>
            <a:endParaRPr lang="zh-CN" altLang="en-US" sz="3600" b="1" dirty="0">
              <a:solidFill>
                <a:srgbClr val="990000"/>
              </a:solidFill>
              <a:effectLst>
                <a:outerShdw blurRad="38100" dist="38100" dir="2700000" algn="tl">
                  <a:srgbClr val="C0C0C0"/>
                </a:outerShdw>
              </a:effectLst>
              <a:latin typeface="Times New Roman" pitchFamily="18" charset="0"/>
              <a:ea typeface="楷体_GB2312" pitchFamily="49" charset="-122"/>
            </a:endParaRPr>
          </a:p>
        </p:txBody>
      </p:sp>
      <p:sp>
        <p:nvSpPr>
          <p:cNvPr id="6" name="TextBox 5">
            <a:extLst>
              <a:ext uri="{FF2B5EF4-FFF2-40B4-BE49-F238E27FC236}">
                <a16:creationId xmlns:a16="http://schemas.microsoft.com/office/drawing/2014/main" id="{44EC1389-2295-4597-8B97-CD8C6364E677}"/>
              </a:ext>
            </a:extLst>
          </p:cNvPr>
          <p:cNvSpPr txBox="1"/>
          <p:nvPr/>
        </p:nvSpPr>
        <p:spPr bwMode="auto">
          <a:xfrm>
            <a:off x="1782763" y="2105025"/>
            <a:ext cx="1063625" cy="461963"/>
          </a:xfrm>
          <a:prstGeom prst="rect">
            <a:avLst/>
          </a:prstGeom>
          <a:solidFill>
            <a:srgbClr val="FFFF00"/>
          </a:solidFill>
          <a:ln>
            <a:noFill/>
          </a:ln>
          <a:effectLst/>
        </p:spPr>
        <p:txBody>
          <a:bodyPr>
            <a:spAutoFit/>
          </a:bodyPr>
          <a:lstStyle/>
          <a:p>
            <a:pPr eaLnBrk="1" hangingPunct="1">
              <a:spcBef>
                <a:spcPct val="50000"/>
              </a:spcBef>
              <a:defRPr/>
            </a:pPr>
            <a:r>
              <a:rPr lang="zh-CN" altLang="en-US" b="1" dirty="0">
                <a:solidFill>
                  <a:srgbClr val="990000"/>
                </a:solidFill>
                <a:effectLst>
                  <a:outerShdw blurRad="38100" dist="38100" dir="2700000" algn="tl">
                    <a:srgbClr val="C0C0C0"/>
                  </a:outerShdw>
                </a:effectLst>
                <a:latin typeface="Times New Roman" pitchFamily="18" charset="0"/>
                <a:ea typeface="楷体_GB2312" pitchFamily="49" charset="-122"/>
              </a:rPr>
              <a:t>解：</a:t>
            </a:r>
          </a:p>
        </p:txBody>
      </p:sp>
      <p:sp>
        <p:nvSpPr>
          <p:cNvPr id="7" name="TextBox 6">
            <a:extLst>
              <a:ext uri="{FF2B5EF4-FFF2-40B4-BE49-F238E27FC236}">
                <a16:creationId xmlns:a16="http://schemas.microsoft.com/office/drawing/2014/main" id="{1D002469-0998-4549-859C-E5E24A75A33A}"/>
              </a:ext>
            </a:extLst>
          </p:cNvPr>
          <p:cNvSpPr txBox="1"/>
          <p:nvPr/>
        </p:nvSpPr>
        <p:spPr bwMode="auto">
          <a:xfrm>
            <a:off x="2846388" y="2105025"/>
            <a:ext cx="3659187" cy="461963"/>
          </a:xfrm>
          <a:prstGeom prst="rect">
            <a:avLst/>
          </a:prstGeom>
          <a:solidFill>
            <a:srgbClr val="FFFF00"/>
          </a:solidFill>
          <a:ln>
            <a:noFill/>
          </a:ln>
          <a:effectLst/>
        </p:spPr>
        <p:txBody>
          <a:bodyPr>
            <a:spAutoFit/>
          </a:bodyPr>
          <a:lstStyle/>
          <a:p>
            <a:pPr eaLnBrk="1" hangingPunct="1">
              <a:spcBef>
                <a:spcPct val="50000"/>
              </a:spcBef>
              <a:defRPr/>
            </a:pPr>
            <a:r>
              <a:rPr lang="zh-CN" altLang="en-US" b="1" dirty="0">
                <a:solidFill>
                  <a:srgbClr val="990000"/>
                </a:solidFill>
                <a:effectLst>
                  <a:outerShdw blurRad="38100" dist="38100" dir="2700000" algn="tl">
                    <a:srgbClr val="C0C0C0"/>
                  </a:outerShdw>
                </a:effectLst>
                <a:latin typeface="Times New Roman" pitchFamily="18" charset="0"/>
                <a:ea typeface="楷体_GB2312" pitchFamily="49" charset="-122"/>
              </a:rPr>
              <a:t>结构图等效变换</a:t>
            </a:r>
          </a:p>
        </p:txBody>
      </p:sp>
      <p:sp>
        <p:nvSpPr>
          <p:cNvPr id="23" name="Oval 70">
            <a:extLst>
              <a:ext uri="{FF2B5EF4-FFF2-40B4-BE49-F238E27FC236}">
                <a16:creationId xmlns:a16="http://schemas.microsoft.com/office/drawing/2014/main" id="{3B7129AE-C80F-4479-8995-20F8C0157E5C}"/>
              </a:ext>
            </a:extLst>
          </p:cNvPr>
          <p:cNvSpPr>
            <a:spLocks noChangeArrowheads="1"/>
          </p:cNvSpPr>
          <p:nvPr/>
        </p:nvSpPr>
        <p:spPr bwMode="auto">
          <a:xfrm>
            <a:off x="6022975" y="942975"/>
            <a:ext cx="266700" cy="266700"/>
          </a:xfrm>
          <a:prstGeom prst="ellipse">
            <a:avLst/>
          </a:prstGeom>
          <a:solidFill>
            <a:srgbClr val="993300"/>
          </a:solidFill>
          <a:ln w="12700"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b="0"/>
          </a:p>
        </p:txBody>
      </p:sp>
      <p:sp>
        <p:nvSpPr>
          <p:cNvPr id="24" name="Oval 70">
            <a:extLst>
              <a:ext uri="{FF2B5EF4-FFF2-40B4-BE49-F238E27FC236}">
                <a16:creationId xmlns:a16="http://schemas.microsoft.com/office/drawing/2014/main" id="{DC8461AF-1162-46D1-A11E-0B1943E22A97}"/>
              </a:ext>
            </a:extLst>
          </p:cNvPr>
          <p:cNvSpPr>
            <a:spLocks noChangeArrowheads="1"/>
          </p:cNvSpPr>
          <p:nvPr/>
        </p:nvSpPr>
        <p:spPr bwMode="auto">
          <a:xfrm>
            <a:off x="4159250" y="881063"/>
            <a:ext cx="266700" cy="266700"/>
          </a:xfrm>
          <a:prstGeom prst="ellipse">
            <a:avLst/>
          </a:prstGeom>
          <a:solidFill>
            <a:srgbClr val="993300"/>
          </a:solidFill>
          <a:ln w="12700"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b="0"/>
          </a:p>
        </p:txBody>
      </p:sp>
      <p:graphicFrame>
        <p:nvGraphicFramePr>
          <p:cNvPr id="4" name="对象 3">
            <a:extLst>
              <a:ext uri="{FF2B5EF4-FFF2-40B4-BE49-F238E27FC236}">
                <a16:creationId xmlns:a16="http://schemas.microsoft.com/office/drawing/2014/main" id="{AD832EAD-268C-46AB-B118-516A3D092B6B}"/>
              </a:ext>
            </a:extLst>
          </p:cNvPr>
          <p:cNvGraphicFramePr>
            <a:graphicFrameLocks noChangeAspect="1"/>
          </p:cNvGraphicFramePr>
          <p:nvPr/>
        </p:nvGraphicFramePr>
        <p:xfrm>
          <a:off x="1549400" y="4703763"/>
          <a:ext cx="6419850" cy="2206625"/>
        </p:xfrm>
        <a:graphic>
          <a:graphicData uri="http://schemas.openxmlformats.org/presentationml/2006/ole">
            <mc:AlternateContent xmlns:mc="http://schemas.openxmlformats.org/markup-compatibility/2006">
              <mc:Choice xmlns:v="urn:schemas-microsoft-com:vml" Requires="v">
                <p:oleObj spid="_x0000_s52282" name="Equation" r:id="rId5" imgW="2438400" imgH="838200" progId="Equation.DSMT4">
                  <p:embed/>
                </p:oleObj>
              </mc:Choice>
              <mc:Fallback>
                <p:oleObj name="Equation" r:id="rId5" imgW="2438400" imgH="838200" progId="Equation.DSMT4">
                  <p:embed/>
                  <p:pic>
                    <p:nvPicPr>
                      <p:cNvPr id="0" name="对象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9400" y="4703763"/>
                        <a:ext cx="6419850" cy="220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Oval 70">
            <a:extLst>
              <a:ext uri="{FF2B5EF4-FFF2-40B4-BE49-F238E27FC236}">
                <a16:creationId xmlns:a16="http://schemas.microsoft.com/office/drawing/2014/main" id="{1B882DA7-94E9-4931-BCF2-057D2DB419A0}"/>
              </a:ext>
            </a:extLst>
          </p:cNvPr>
          <p:cNvSpPr>
            <a:spLocks noChangeArrowheads="1"/>
          </p:cNvSpPr>
          <p:nvPr/>
        </p:nvSpPr>
        <p:spPr bwMode="auto">
          <a:xfrm>
            <a:off x="8037513" y="979488"/>
            <a:ext cx="266700" cy="266700"/>
          </a:xfrm>
          <a:prstGeom prst="ellipse">
            <a:avLst/>
          </a:prstGeom>
          <a:solidFill>
            <a:schemeClr val="accent1"/>
          </a:solidFill>
          <a:ln w="12700" cap="sq">
            <a:solidFill>
              <a:srgbClr val="993300"/>
            </a:solidFill>
            <a:round/>
            <a:headEnd type="none" w="sm" len="sm"/>
            <a:tailEnd type="none" w="sm" len="sm"/>
          </a:ln>
        </p:spPr>
        <p:txBody>
          <a:bodyPr wrap="none" anchor="ct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b="0"/>
          </a:p>
        </p:txBody>
      </p:sp>
      <p:sp>
        <p:nvSpPr>
          <p:cNvPr id="14" name="Oval 70">
            <a:extLst>
              <a:ext uri="{FF2B5EF4-FFF2-40B4-BE49-F238E27FC236}">
                <a16:creationId xmlns:a16="http://schemas.microsoft.com/office/drawing/2014/main" id="{8A1D4DDC-F249-4536-B366-8E9DA650D767}"/>
              </a:ext>
            </a:extLst>
          </p:cNvPr>
          <p:cNvSpPr>
            <a:spLocks noChangeArrowheads="1"/>
          </p:cNvSpPr>
          <p:nvPr/>
        </p:nvSpPr>
        <p:spPr bwMode="auto">
          <a:xfrm>
            <a:off x="9467850" y="938213"/>
            <a:ext cx="266700" cy="266700"/>
          </a:xfrm>
          <a:prstGeom prst="ellipse">
            <a:avLst/>
          </a:prstGeom>
          <a:solidFill>
            <a:schemeClr val="accent1"/>
          </a:solidFill>
          <a:ln w="12700" cap="sq">
            <a:solidFill>
              <a:srgbClr val="993300"/>
            </a:solidFill>
            <a:round/>
            <a:headEnd type="none" w="sm" len="sm"/>
            <a:tailEnd type="none" w="sm" len="sm"/>
          </a:ln>
        </p:spPr>
        <p:txBody>
          <a:bodyPr wrap="none" anchor="ct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b="0"/>
          </a:p>
        </p:txBody>
      </p:sp>
      <p:sp>
        <p:nvSpPr>
          <p:cNvPr id="8" name="TextBox 7">
            <a:extLst>
              <a:ext uri="{FF2B5EF4-FFF2-40B4-BE49-F238E27FC236}">
                <a16:creationId xmlns:a16="http://schemas.microsoft.com/office/drawing/2014/main" id="{960270A4-FC17-4961-9566-441591007C13}"/>
              </a:ext>
            </a:extLst>
          </p:cNvPr>
          <p:cNvSpPr txBox="1"/>
          <p:nvPr/>
        </p:nvSpPr>
        <p:spPr bwMode="auto">
          <a:xfrm>
            <a:off x="3692525" y="3976688"/>
            <a:ext cx="933450" cy="647700"/>
          </a:xfrm>
          <a:prstGeom prst="rect">
            <a:avLst/>
          </a:prstGeom>
          <a:noFill/>
          <a:ln w="38100">
            <a:solidFill>
              <a:srgbClr val="FF0000"/>
            </a:solidFill>
          </a:ln>
          <a:effectLst/>
        </p:spPr>
        <p:txBody>
          <a:bodyPr>
            <a:spAutoFit/>
          </a:bodyPr>
          <a:lstStyle/>
          <a:p>
            <a:pPr eaLnBrk="1" hangingPunct="1">
              <a:spcBef>
                <a:spcPct val="50000"/>
              </a:spcBef>
              <a:defRPr/>
            </a:pPr>
            <a:endParaRPr lang="zh-CN" altLang="en-US" sz="3600" b="1" dirty="0">
              <a:solidFill>
                <a:srgbClr val="990000"/>
              </a:solidFill>
              <a:effectLst>
                <a:outerShdw blurRad="38100" dist="38100" dir="2700000" algn="tl">
                  <a:srgbClr val="C0C0C0"/>
                </a:outerShdw>
              </a:effectLst>
              <a:latin typeface="Times New Roman" pitchFamily="18" charset="0"/>
              <a:ea typeface="楷体_GB2312" pitchFamily="49" charset="-122"/>
            </a:endParaRPr>
          </a:p>
        </p:txBody>
      </p:sp>
      <p:sp>
        <p:nvSpPr>
          <p:cNvPr id="19" name="TextBox 18">
            <a:extLst>
              <a:ext uri="{FF2B5EF4-FFF2-40B4-BE49-F238E27FC236}">
                <a16:creationId xmlns:a16="http://schemas.microsoft.com/office/drawing/2014/main" id="{80BCA1AE-577B-4D35-ADEC-6874B7FDFEAE}"/>
              </a:ext>
            </a:extLst>
          </p:cNvPr>
          <p:cNvSpPr txBox="1"/>
          <p:nvPr/>
        </p:nvSpPr>
        <p:spPr bwMode="auto">
          <a:xfrm>
            <a:off x="6265863" y="4064000"/>
            <a:ext cx="933450" cy="646113"/>
          </a:xfrm>
          <a:prstGeom prst="rect">
            <a:avLst/>
          </a:prstGeom>
          <a:noFill/>
          <a:ln w="38100">
            <a:solidFill>
              <a:srgbClr val="FF0000"/>
            </a:solidFill>
          </a:ln>
          <a:effectLst/>
        </p:spPr>
        <p:txBody>
          <a:bodyPr>
            <a:spAutoFit/>
          </a:bodyPr>
          <a:lstStyle/>
          <a:p>
            <a:pPr eaLnBrk="1" hangingPunct="1">
              <a:spcBef>
                <a:spcPct val="50000"/>
              </a:spcBef>
              <a:defRPr/>
            </a:pPr>
            <a:endParaRPr lang="zh-CN" altLang="en-US" sz="3600" b="1" dirty="0">
              <a:solidFill>
                <a:srgbClr val="990000"/>
              </a:solidFill>
              <a:effectLst>
                <a:outerShdw blurRad="38100" dist="38100" dir="2700000" algn="tl">
                  <a:srgbClr val="C0C0C0"/>
                </a:outerShdw>
              </a:effectLst>
              <a:latin typeface="Times New Roman" pitchFamily="18" charset="0"/>
              <a:ea typeface="楷体_GB2312" pitchFamily="49" charset="-122"/>
            </a:endParaRPr>
          </a:p>
        </p:txBody>
      </p:sp>
      <p:sp>
        <p:nvSpPr>
          <p:cNvPr id="52239" name="Text Box 4">
            <a:extLst>
              <a:ext uri="{FF2B5EF4-FFF2-40B4-BE49-F238E27FC236}">
                <a16:creationId xmlns:a16="http://schemas.microsoft.com/office/drawing/2014/main" id="{0F388441-7BA0-4BB6-9A9C-EC8A03822EEF}"/>
              </a:ext>
            </a:extLst>
          </p:cNvPr>
          <p:cNvSpPr txBox="1">
            <a:spLocks noChangeArrowheads="1"/>
          </p:cNvSpPr>
          <p:nvPr/>
        </p:nvSpPr>
        <p:spPr bwMode="auto">
          <a:xfrm>
            <a:off x="0" y="0"/>
            <a:ext cx="906463" cy="685800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144000" rIns="144000">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0" lang="en-US" altLang="zh-CN">
                <a:solidFill>
                  <a:schemeClr val="bg1"/>
                </a:solidFill>
                <a:latin typeface="黑体" panose="02010609060101010101" pitchFamily="49" charset="-122"/>
                <a:ea typeface="黑体" panose="02010609060101010101" pitchFamily="49" charset="-122"/>
              </a:rPr>
              <a:t>  </a:t>
            </a:r>
            <a:r>
              <a:rPr kumimoji="0" lang="zh-CN" altLang="en-US" sz="4000">
                <a:latin typeface="黑体" panose="02010609060101010101" pitchFamily="49" charset="-122"/>
                <a:ea typeface="黑体" panose="02010609060101010101" pitchFamily="49" charset="-122"/>
              </a:rPr>
              <a:t>自动控制原理</a:t>
            </a:r>
            <a:r>
              <a:rPr kumimoji="0" lang="zh-CN" altLang="en-US">
                <a:solidFill>
                  <a:schemeClr val="bg1"/>
                </a:solidFill>
                <a:latin typeface="黑体" panose="02010609060101010101" pitchFamily="49" charset="-122"/>
                <a:ea typeface="黑体" panose="02010609060101010101" pitchFamily="49" charset="-122"/>
              </a:rPr>
              <a:t>  </a:t>
            </a:r>
            <a:r>
              <a:rPr kumimoji="0" lang="zh-CN" altLang="en-US" sz="3200">
                <a:solidFill>
                  <a:schemeClr val="bg1"/>
                </a:solidFill>
                <a:latin typeface="Arial" panose="020B0604020202020204" pitchFamily="34" charset="0"/>
              </a:rPr>
              <a:t>江西理工大学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dissolve">
                                      <p:cBhvr>
                                        <p:cTn id="15" dur="500"/>
                                        <p:tgtEl>
                                          <p:spTgt spid="2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dissolve">
                                      <p:cBhvr>
                                        <p:cTn id="20" dur="500"/>
                                        <p:tgtEl>
                                          <p:spTgt spid="2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0735"/>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dissolve">
                                      <p:cBhvr>
                                        <p:cTn id="33" dur="500"/>
                                        <p:tgtEl>
                                          <p:spTgt spid="1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dissolve">
                                      <p:cBhvr>
                                        <p:cTn id="38" dur="500"/>
                                        <p:tgtEl>
                                          <p:spTgt spid="13"/>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3" grpId="0" animBg="1"/>
      <p:bldP spid="24" grpId="0" animBg="1"/>
      <p:bldP spid="13" grpId="0" animBg="1"/>
      <p:bldP spid="14" grpId="0" animBg="1"/>
      <p:bldP spid="8" grpId="0" animBg="1"/>
      <p:bldP spid="1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2E87A151-1212-48C1-A846-A40E75CE6DC6}"/>
              </a:ext>
            </a:extLst>
          </p:cNvPr>
          <p:cNvSpPr>
            <a:spLocks noChangeArrowheads="1"/>
          </p:cNvSpPr>
          <p:nvPr/>
        </p:nvSpPr>
        <p:spPr bwMode="auto">
          <a:xfrm>
            <a:off x="906463" y="0"/>
            <a:ext cx="11285537" cy="6858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b="0"/>
          </a:p>
        </p:txBody>
      </p:sp>
      <p:pic>
        <p:nvPicPr>
          <p:cNvPr id="53251" name="Picture 2">
            <a:extLst>
              <a:ext uri="{FF2B5EF4-FFF2-40B4-BE49-F238E27FC236}">
                <a16:creationId xmlns:a16="http://schemas.microsoft.com/office/drawing/2014/main" id="{EBA91DE0-528B-4C1B-BADA-CB0E19B144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4625" y="161925"/>
            <a:ext cx="5527675" cy="231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a:extLst>
              <a:ext uri="{FF2B5EF4-FFF2-40B4-BE49-F238E27FC236}">
                <a16:creationId xmlns:a16="http://schemas.microsoft.com/office/drawing/2014/main" id="{51DA4287-FD25-411E-BC4B-B33064D804D8}"/>
              </a:ext>
            </a:extLst>
          </p:cNvPr>
          <p:cNvSpPr txBox="1"/>
          <p:nvPr/>
        </p:nvSpPr>
        <p:spPr bwMode="auto">
          <a:xfrm>
            <a:off x="1816100" y="317500"/>
            <a:ext cx="1812925" cy="646113"/>
          </a:xfrm>
          <a:prstGeom prst="rect">
            <a:avLst/>
          </a:prstGeom>
          <a:solidFill>
            <a:srgbClr val="FFFF00"/>
          </a:solidFill>
          <a:ln>
            <a:noFill/>
          </a:ln>
          <a:effectLst/>
        </p:spPr>
        <p:txBody>
          <a:bodyPr>
            <a:spAutoFit/>
          </a:bodyPr>
          <a:lstStyle/>
          <a:p>
            <a:pPr eaLnBrk="1" hangingPunct="1">
              <a:spcBef>
                <a:spcPct val="50000"/>
              </a:spcBef>
              <a:defRPr/>
            </a:pPr>
            <a:r>
              <a:rPr lang="en-US" altLang="zh-CN" sz="3600" b="1" dirty="0">
                <a:solidFill>
                  <a:srgbClr val="990000"/>
                </a:solidFill>
                <a:effectLst>
                  <a:outerShdw blurRad="38100" dist="38100" dir="2700000" algn="tl">
                    <a:srgbClr val="C0C0C0"/>
                  </a:outerShdw>
                </a:effectLst>
                <a:latin typeface="Times New Roman" pitchFamily="18" charset="0"/>
                <a:ea typeface="楷体_GB2312" pitchFamily="49" charset="-122"/>
              </a:rPr>
              <a:t>2-26</a:t>
            </a:r>
            <a:endParaRPr lang="zh-CN" altLang="en-US" sz="3600" b="1" dirty="0">
              <a:solidFill>
                <a:srgbClr val="990000"/>
              </a:solidFill>
              <a:effectLst>
                <a:outerShdw blurRad="38100" dist="38100" dir="2700000" algn="tl">
                  <a:srgbClr val="C0C0C0"/>
                </a:outerShdw>
              </a:effectLst>
              <a:latin typeface="Times New Roman" pitchFamily="18" charset="0"/>
              <a:ea typeface="楷体_GB2312" pitchFamily="49" charset="-122"/>
            </a:endParaRPr>
          </a:p>
        </p:txBody>
      </p:sp>
      <p:pic>
        <p:nvPicPr>
          <p:cNvPr id="60419" name="Picture 3">
            <a:extLst>
              <a:ext uri="{FF2B5EF4-FFF2-40B4-BE49-F238E27FC236}">
                <a16:creationId xmlns:a16="http://schemas.microsoft.com/office/drawing/2014/main" id="{A85D79D3-1763-4B18-99F3-CBA72DCF36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8363" y="2476500"/>
            <a:ext cx="5000625" cy="206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 name="对象 2">
            <a:extLst>
              <a:ext uri="{FF2B5EF4-FFF2-40B4-BE49-F238E27FC236}">
                <a16:creationId xmlns:a16="http://schemas.microsoft.com/office/drawing/2014/main" id="{95EDDF1C-630E-4B62-8101-993935A19FD7}"/>
              </a:ext>
            </a:extLst>
          </p:cNvPr>
          <p:cNvGraphicFramePr>
            <a:graphicFrameLocks noChangeAspect="1"/>
          </p:cNvGraphicFramePr>
          <p:nvPr/>
        </p:nvGraphicFramePr>
        <p:xfrm>
          <a:off x="2000250" y="4537075"/>
          <a:ext cx="4446588" cy="2206625"/>
        </p:xfrm>
        <a:graphic>
          <a:graphicData uri="http://schemas.openxmlformats.org/presentationml/2006/ole">
            <mc:AlternateContent xmlns:mc="http://schemas.openxmlformats.org/markup-compatibility/2006">
              <mc:Choice xmlns:v="urn:schemas-microsoft-com:vml" Requires="v">
                <p:oleObj spid="_x0000_s53385" name="Equation" r:id="rId5" imgW="1689100" imgH="838200" progId="Equation.DSMT4">
                  <p:embed/>
                </p:oleObj>
              </mc:Choice>
              <mc:Fallback>
                <p:oleObj name="Equation" r:id="rId5" imgW="1689100" imgH="838200" progId="Equation.DSMT4">
                  <p:embed/>
                  <p:pic>
                    <p:nvPicPr>
                      <p:cNvPr id="0" name="对象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00250" y="4537075"/>
                        <a:ext cx="4446588" cy="220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对象 4">
            <a:extLst>
              <a:ext uri="{FF2B5EF4-FFF2-40B4-BE49-F238E27FC236}">
                <a16:creationId xmlns:a16="http://schemas.microsoft.com/office/drawing/2014/main" id="{F65F693B-D759-47A5-B032-3373D19C0214}"/>
              </a:ext>
            </a:extLst>
          </p:cNvPr>
          <p:cNvGraphicFramePr>
            <a:graphicFrameLocks noChangeAspect="1"/>
          </p:cNvGraphicFramePr>
          <p:nvPr/>
        </p:nvGraphicFramePr>
        <p:xfrm>
          <a:off x="6415088" y="5089525"/>
          <a:ext cx="3478212" cy="1136650"/>
        </p:xfrm>
        <a:graphic>
          <a:graphicData uri="http://schemas.openxmlformats.org/presentationml/2006/ole">
            <mc:AlternateContent xmlns:mc="http://schemas.openxmlformats.org/markup-compatibility/2006">
              <mc:Choice xmlns:v="urn:schemas-microsoft-com:vml" Requires="v">
                <p:oleObj spid="_x0000_s53386" name="Equation" r:id="rId7" imgW="1320227" imgH="431613" progId="Equation.DSMT4">
                  <p:embed/>
                </p:oleObj>
              </mc:Choice>
              <mc:Fallback>
                <p:oleObj name="Equation" r:id="rId7" imgW="1320227" imgH="431613" progId="Equation.DSMT4">
                  <p:embed/>
                  <p:pic>
                    <p:nvPicPr>
                      <p:cNvPr id="0" name="对象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15088" y="5089525"/>
                        <a:ext cx="3478212" cy="1136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Box 7">
            <a:extLst>
              <a:ext uri="{FF2B5EF4-FFF2-40B4-BE49-F238E27FC236}">
                <a16:creationId xmlns:a16="http://schemas.microsoft.com/office/drawing/2014/main" id="{7AF56C85-49C0-4D75-A384-438B1B8C7616}"/>
              </a:ext>
            </a:extLst>
          </p:cNvPr>
          <p:cNvSpPr txBox="1"/>
          <p:nvPr/>
        </p:nvSpPr>
        <p:spPr bwMode="auto">
          <a:xfrm>
            <a:off x="1816100" y="2244725"/>
            <a:ext cx="906463" cy="461963"/>
          </a:xfrm>
          <a:prstGeom prst="rect">
            <a:avLst/>
          </a:prstGeom>
          <a:solidFill>
            <a:srgbClr val="FFFF00"/>
          </a:solidFill>
          <a:ln>
            <a:noFill/>
          </a:ln>
          <a:effectLst/>
        </p:spPr>
        <p:txBody>
          <a:bodyPr>
            <a:spAutoFit/>
          </a:bodyPr>
          <a:lstStyle/>
          <a:p>
            <a:pPr eaLnBrk="1" hangingPunct="1">
              <a:spcBef>
                <a:spcPct val="50000"/>
              </a:spcBef>
              <a:defRPr/>
            </a:pPr>
            <a:r>
              <a:rPr lang="zh-CN" altLang="en-US" b="1" dirty="0">
                <a:solidFill>
                  <a:srgbClr val="990000"/>
                </a:solidFill>
                <a:effectLst>
                  <a:outerShdw blurRad="38100" dist="38100" dir="2700000" algn="tl">
                    <a:srgbClr val="C0C0C0"/>
                  </a:outerShdw>
                </a:effectLst>
                <a:latin typeface="Times New Roman" pitchFamily="18" charset="0"/>
                <a:ea typeface="楷体_GB2312" pitchFamily="49" charset="-122"/>
              </a:rPr>
              <a:t>解：</a:t>
            </a:r>
          </a:p>
        </p:txBody>
      </p:sp>
      <p:graphicFrame>
        <p:nvGraphicFramePr>
          <p:cNvPr id="6" name="对象 5">
            <a:extLst>
              <a:ext uri="{FF2B5EF4-FFF2-40B4-BE49-F238E27FC236}">
                <a16:creationId xmlns:a16="http://schemas.microsoft.com/office/drawing/2014/main" id="{8E399AED-25F5-4652-B2F6-E88703AFBB3A}"/>
              </a:ext>
            </a:extLst>
          </p:cNvPr>
          <p:cNvGraphicFramePr>
            <a:graphicFrameLocks noChangeAspect="1"/>
          </p:cNvGraphicFramePr>
          <p:nvPr/>
        </p:nvGraphicFramePr>
        <p:xfrm>
          <a:off x="2722563" y="2144713"/>
          <a:ext cx="1655762" cy="661987"/>
        </p:xfrm>
        <a:graphic>
          <a:graphicData uri="http://schemas.openxmlformats.org/presentationml/2006/ole">
            <mc:AlternateContent xmlns:mc="http://schemas.openxmlformats.org/markup-compatibility/2006">
              <mc:Choice xmlns:v="urn:schemas-microsoft-com:vml" Requires="v">
                <p:oleObj spid="_x0000_s53387" name="Equation" r:id="rId9" imgW="571252" imgH="228501" progId="Equation.DSMT4">
                  <p:embed/>
                </p:oleObj>
              </mc:Choice>
              <mc:Fallback>
                <p:oleObj name="Equation" r:id="rId9" imgW="571252" imgH="228501" progId="Equation.DSMT4">
                  <p:embed/>
                  <p:pic>
                    <p:nvPicPr>
                      <p:cNvPr id="0" name="对象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22563" y="2144713"/>
                        <a:ext cx="1655762" cy="66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3258" name="Text Box 4">
            <a:extLst>
              <a:ext uri="{FF2B5EF4-FFF2-40B4-BE49-F238E27FC236}">
                <a16:creationId xmlns:a16="http://schemas.microsoft.com/office/drawing/2014/main" id="{D48B76DD-506D-4460-B938-8B54C5A55FEB}"/>
              </a:ext>
            </a:extLst>
          </p:cNvPr>
          <p:cNvSpPr txBox="1">
            <a:spLocks noChangeArrowheads="1"/>
          </p:cNvSpPr>
          <p:nvPr/>
        </p:nvSpPr>
        <p:spPr bwMode="auto">
          <a:xfrm>
            <a:off x="0" y="0"/>
            <a:ext cx="906463" cy="685800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144000" rIns="144000">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0" lang="en-US" altLang="zh-CN">
                <a:solidFill>
                  <a:schemeClr val="bg1"/>
                </a:solidFill>
                <a:latin typeface="黑体" panose="02010609060101010101" pitchFamily="49" charset="-122"/>
                <a:ea typeface="黑体" panose="02010609060101010101" pitchFamily="49" charset="-122"/>
              </a:rPr>
              <a:t>  </a:t>
            </a:r>
            <a:r>
              <a:rPr kumimoji="0" lang="zh-CN" altLang="en-US" sz="4000">
                <a:latin typeface="黑体" panose="02010609060101010101" pitchFamily="49" charset="-122"/>
                <a:ea typeface="黑体" panose="02010609060101010101" pitchFamily="49" charset="-122"/>
              </a:rPr>
              <a:t>自动控制原理</a:t>
            </a:r>
            <a:r>
              <a:rPr kumimoji="0" lang="zh-CN" altLang="en-US">
                <a:solidFill>
                  <a:schemeClr val="bg1"/>
                </a:solidFill>
                <a:latin typeface="黑体" panose="02010609060101010101" pitchFamily="49" charset="-122"/>
                <a:ea typeface="黑体" panose="02010609060101010101" pitchFamily="49" charset="-122"/>
              </a:rPr>
              <a:t>  </a:t>
            </a:r>
            <a:r>
              <a:rPr kumimoji="0" lang="zh-CN" altLang="en-US" sz="3200">
                <a:solidFill>
                  <a:schemeClr val="bg1"/>
                </a:solidFill>
                <a:latin typeface="Arial" panose="020B0604020202020204" pitchFamily="34" charset="0"/>
              </a:rPr>
              <a:t>江西理工大学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041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EAFEE252-1EC3-4B87-894D-1F2F7F96711B}"/>
              </a:ext>
            </a:extLst>
          </p:cNvPr>
          <p:cNvSpPr>
            <a:spLocks noChangeArrowheads="1"/>
          </p:cNvSpPr>
          <p:nvPr/>
        </p:nvSpPr>
        <p:spPr bwMode="auto">
          <a:xfrm>
            <a:off x="906463" y="0"/>
            <a:ext cx="11285537" cy="6858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b="0"/>
          </a:p>
        </p:txBody>
      </p:sp>
      <p:pic>
        <p:nvPicPr>
          <p:cNvPr id="54275" name="Picture 2">
            <a:extLst>
              <a:ext uri="{FF2B5EF4-FFF2-40B4-BE49-F238E27FC236}">
                <a16:creationId xmlns:a16="http://schemas.microsoft.com/office/drawing/2014/main" id="{6CBACF88-3B93-4357-8A0F-22E5632D4C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4625" y="161925"/>
            <a:ext cx="5527675" cy="231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a:extLst>
              <a:ext uri="{FF2B5EF4-FFF2-40B4-BE49-F238E27FC236}">
                <a16:creationId xmlns:a16="http://schemas.microsoft.com/office/drawing/2014/main" id="{A72EA9C8-128A-42BC-B93D-027E3F45DB73}"/>
              </a:ext>
            </a:extLst>
          </p:cNvPr>
          <p:cNvSpPr txBox="1"/>
          <p:nvPr/>
        </p:nvSpPr>
        <p:spPr bwMode="auto">
          <a:xfrm>
            <a:off x="1816100" y="317500"/>
            <a:ext cx="1812925" cy="646113"/>
          </a:xfrm>
          <a:prstGeom prst="rect">
            <a:avLst/>
          </a:prstGeom>
          <a:solidFill>
            <a:srgbClr val="FFFF00"/>
          </a:solidFill>
          <a:ln>
            <a:noFill/>
          </a:ln>
          <a:effectLst/>
        </p:spPr>
        <p:txBody>
          <a:bodyPr>
            <a:spAutoFit/>
          </a:bodyPr>
          <a:lstStyle/>
          <a:p>
            <a:pPr eaLnBrk="1" hangingPunct="1">
              <a:spcBef>
                <a:spcPct val="50000"/>
              </a:spcBef>
              <a:defRPr/>
            </a:pPr>
            <a:r>
              <a:rPr lang="en-US" altLang="zh-CN" sz="3600" b="1" dirty="0">
                <a:solidFill>
                  <a:srgbClr val="990000"/>
                </a:solidFill>
                <a:effectLst>
                  <a:outerShdw blurRad="38100" dist="38100" dir="2700000" algn="tl">
                    <a:srgbClr val="C0C0C0"/>
                  </a:outerShdw>
                </a:effectLst>
                <a:latin typeface="Times New Roman" pitchFamily="18" charset="0"/>
                <a:ea typeface="楷体_GB2312" pitchFamily="49" charset="-122"/>
              </a:rPr>
              <a:t>2-26</a:t>
            </a:r>
            <a:endParaRPr lang="zh-CN" altLang="en-US" sz="3600" b="1" dirty="0">
              <a:solidFill>
                <a:srgbClr val="990000"/>
              </a:solidFill>
              <a:effectLst>
                <a:outerShdw blurRad="38100" dist="38100" dir="2700000" algn="tl">
                  <a:srgbClr val="C0C0C0"/>
                </a:outerShdw>
              </a:effectLst>
              <a:latin typeface="Times New Roman" pitchFamily="18" charset="0"/>
              <a:ea typeface="楷体_GB2312" pitchFamily="49" charset="-122"/>
            </a:endParaRPr>
          </a:p>
        </p:txBody>
      </p:sp>
      <p:graphicFrame>
        <p:nvGraphicFramePr>
          <p:cNvPr id="3" name="对象 2">
            <a:extLst>
              <a:ext uri="{FF2B5EF4-FFF2-40B4-BE49-F238E27FC236}">
                <a16:creationId xmlns:a16="http://schemas.microsoft.com/office/drawing/2014/main" id="{B7428DF0-80FD-423D-966A-ADACB6AB5824}"/>
              </a:ext>
            </a:extLst>
          </p:cNvPr>
          <p:cNvGraphicFramePr>
            <a:graphicFrameLocks noChangeAspect="1"/>
          </p:cNvGraphicFramePr>
          <p:nvPr/>
        </p:nvGraphicFramePr>
        <p:xfrm>
          <a:off x="1574800" y="5175250"/>
          <a:ext cx="5583238" cy="1136650"/>
        </p:xfrm>
        <a:graphic>
          <a:graphicData uri="http://schemas.openxmlformats.org/presentationml/2006/ole">
            <mc:AlternateContent xmlns:mc="http://schemas.openxmlformats.org/markup-compatibility/2006">
              <mc:Choice xmlns:v="urn:schemas-microsoft-com:vml" Requires="v">
                <p:oleObj spid="_x0000_s54410" name="Equation" r:id="rId4" imgW="2120900" imgH="431800" progId="Equation.DSMT4">
                  <p:embed/>
                </p:oleObj>
              </mc:Choice>
              <mc:Fallback>
                <p:oleObj name="Equation" r:id="rId4" imgW="2120900" imgH="431800" progId="Equation.DSMT4">
                  <p:embed/>
                  <p:pic>
                    <p:nvPicPr>
                      <p:cNvPr id="0"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4800" y="5175250"/>
                        <a:ext cx="5583238" cy="1136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对象 8">
            <a:extLst>
              <a:ext uri="{FF2B5EF4-FFF2-40B4-BE49-F238E27FC236}">
                <a16:creationId xmlns:a16="http://schemas.microsoft.com/office/drawing/2014/main" id="{239421B7-1044-4CF7-957F-3BBDB1ECAFA8}"/>
              </a:ext>
            </a:extLst>
          </p:cNvPr>
          <p:cNvGraphicFramePr>
            <a:graphicFrameLocks noChangeAspect="1"/>
          </p:cNvGraphicFramePr>
          <p:nvPr/>
        </p:nvGraphicFramePr>
        <p:xfrm>
          <a:off x="2187575" y="2165350"/>
          <a:ext cx="1619250" cy="661988"/>
        </p:xfrm>
        <a:graphic>
          <a:graphicData uri="http://schemas.openxmlformats.org/presentationml/2006/ole">
            <mc:AlternateContent xmlns:mc="http://schemas.openxmlformats.org/markup-compatibility/2006">
              <mc:Choice xmlns:v="urn:schemas-microsoft-com:vml" Requires="v">
                <p:oleObj spid="_x0000_s54411" name="Equation" r:id="rId6" imgW="558800" imgH="228600" progId="Equation.DSMT4">
                  <p:embed/>
                </p:oleObj>
              </mc:Choice>
              <mc:Fallback>
                <p:oleObj name="Equation" r:id="rId6" imgW="558800" imgH="228600" progId="Equation.DSMT4">
                  <p:embed/>
                  <p:pic>
                    <p:nvPicPr>
                      <p:cNvPr id="0" name="对象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87575" y="2165350"/>
                        <a:ext cx="1619250"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61442" name="Picture 2">
            <a:extLst>
              <a:ext uri="{FF2B5EF4-FFF2-40B4-BE49-F238E27FC236}">
                <a16:creationId xmlns:a16="http://schemas.microsoft.com/office/drawing/2014/main" id="{7BBFF8AB-D9EE-4574-8731-5263E2051F3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84375" y="2897188"/>
            <a:ext cx="4764088" cy="214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6" name="对象 5">
            <a:extLst>
              <a:ext uri="{FF2B5EF4-FFF2-40B4-BE49-F238E27FC236}">
                <a16:creationId xmlns:a16="http://schemas.microsoft.com/office/drawing/2014/main" id="{BA96EA07-407C-4653-912D-A1998B0F939D}"/>
              </a:ext>
            </a:extLst>
          </p:cNvPr>
          <p:cNvGraphicFramePr>
            <a:graphicFrameLocks noChangeAspect="1"/>
          </p:cNvGraphicFramePr>
          <p:nvPr/>
        </p:nvGraphicFramePr>
        <p:xfrm>
          <a:off x="7094538" y="5164138"/>
          <a:ext cx="3711575" cy="1136650"/>
        </p:xfrm>
        <a:graphic>
          <a:graphicData uri="http://schemas.openxmlformats.org/presentationml/2006/ole">
            <mc:AlternateContent xmlns:mc="http://schemas.openxmlformats.org/markup-compatibility/2006">
              <mc:Choice xmlns:v="urn:schemas-microsoft-com:vml" Requires="v">
                <p:oleObj spid="_x0000_s54412" name="Equation" r:id="rId9" imgW="1409088" imgH="431613" progId="Equation.DSMT4">
                  <p:embed/>
                </p:oleObj>
              </mc:Choice>
              <mc:Fallback>
                <p:oleObj name="Equation" r:id="rId9" imgW="1409088" imgH="431613" progId="Equation.DSMT4">
                  <p:embed/>
                  <p:pic>
                    <p:nvPicPr>
                      <p:cNvPr id="0" name="对象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94538" y="5164138"/>
                        <a:ext cx="3711575" cy="1136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Oval 70">
            <a:extLst>
              <a:ext uri="{FF2B5EF4-FFF2-40B4-BE49-F238E27FC236}">
                <a16:creationId xmlns:a16="http://schemas.microsoft.com/office/drawing/2014/main" id="{9EC4D46E-51B1-415B-A367-467B2611430A}"/>
              </a:ext>
            </a:extLst>
          </p:cNvPr>
          <p:cNvSpPr>
            <a:spLocks noChangeArrowheads="1"/>
          </p:cNvSpPr>
          <p:nvPr/>
        </p:nvSpPr>
        <p:spPr bwMode="auto">
          <a:xfrm>
            <a:off x="4676775" y="1300163"/>
            <a:ext cx="266700" cy="266700"/>
          </a:xfrm>
          <a:prstGeom prst="ellipse">
            <a:avLst/>
          </a:prstGeom>
          <a:solidFill>
            <a:srgbClr val="993300"/>
          </a:solidFill>
          <a:ln w="12700"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b="0"/>
          </a:p>
        </p:txBody>
      </p:sp>
      <p:sp>
        <p:nvSpPr>
          <p:cNvPr id="13" name="Oval 70">
            <a:extLst>
              <a:ext uri="{FF2B5EF4-FFF2-40B4-BE49-F238E27FC236}">
                <a16:creationId xmlns:a16="http://schemas.microsoft.com/office/drawing/2014/main" id="{EC87BE41-6555-4653-9A5A-5EE657A59F24}"/>
              </a:ext>
            </a:extLst>
          </p:cNvPr>
          <p:cNvSpPr>
            <a:spLocks noChangeArrowheads="1"/>
          </p:cNvSpPr>
          <p:nvPr/>
        </p:nvSpPr>
        <p:spPr bwMode="auto">
          <a:xfrm>
            <a:off x="7451725" y="1300163"/>
            <a:ext cx="266700" cy="266700"/>
          </a:xfrm>
          <a:prstGeom prst="ellipse">
            <a:avLst/>
          </a:prstGeom>
          <a:solidFill>
            <a:srgbClr val="993300"/>
          </a:solidFill>
          <a:ln w="12700"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b="0"/>
          </a:p>
        </p:txBody>
      </p:sp>
      <p:sp>
        <p:nvSpPr>
          <p:cNvPr id="54283" name="Text Box 4">
            <a:extLst>
              <a:ext uri="{FF2B5EF4-FFF2-40B4-BE49-F238E27FC236}">
                <a16:creationId xmlns:a16="http://schemas.microsoft.com/office/drawing/2014/main" id="{7343EDE8-91D5-4221-9112-B71025C3E480}"/>
              </a:ext>
            </a:extLst>
          </p:cNvPr>
          <p:cNvSpPr txBox="1">
            <a:spLocks noChangeArrowheads="1"/>
          </p:cNvSpPr>
          <p:nvPr/>
        </p:nvSpPr>
        <p:spPr bwMode="auto">
          <a:xfrm>
            <a:off x="0" y="0"/>
            <a:ext cx="906463" cy="685800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144000" rIns="144000">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0" lang="en-US" altLang="zh-CN">
                <a:solidFill>
                  <a:schemeClr val="bg1"/>
                </a:solidFill>
                <a:latin typeface="黑体" panose="02010609060101010101" pitchFamily="49" charset="-122"/>
                <a:ea typeface="黑体" panose="02010609060101010101" pitchFamily="49" charset="-122"/>
              </a:rPr>
              <a:t>  </a:t>
            </a:r>
            <a:r>
              <a:rPr kumimoji="0" lang="zh-CN" altLang="en-US" sz="4000">
                <a:latin typeface="黑体" panose="02010609060101010101" pitchFamily="49" charset="-122"/>
                <a:ea typeface="黑体" panose="02010609060101010101" pitchFamily="49" charset="-122"/>
              </a:rPr>
              <a:t>自动控制原理</a:t>
            </a:r>
            <a:r>
              <a:rPr kumimoji="0" lang="zh-CN" altLang="en-US">
                <a:solidFill>
                  <a:schemeClr val="bg1"/>
                </a:solidFill>
                <a:latin typeface="黑体" panose="02010609060101010101" pitchFamily="49" charset="-122"/>
                <a:ea typeface="黑体" panose="02010609060101010101" pitchFamily="49" charset="-122"/>
              </a:rPr>
              <a:t>  </a:t>
            </a:r>
            <a:r>
              <a:rPr kumimoji="0" lang="zh-CN" altLang="en-US" sz="3200">
                <a:solidFill>
                  <a:schemeClr val="bg1"/>
                </a:solidFill>
                <a:latin typeface="Arial" panose="020B0604020202020204" pitchFamily="34" charset="0"/>
              </a:rPr>
              <a:t>江西理工大学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dissolve">
                                      <p:cBhvr>
                                        <p:cTn id="11" dur="500"/>
                                        <p:tgtEl>
                                          <p:spTgt spid="1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dissolve">
                                      <p:cBhvr>
                                        <p:cTn id="16" dur="500"/>
                                        <p:tgtEl>
                                          <p:spTgt spid="1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6144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C6E51069-377B-455A-9F97-012CCE1AC858}"/>
              </a:ext>
            </a:extLst>
          </p:cNvPr>
          <p:cNvSpPr>
            <a:spLocks noChangeArrowheads="1"/>
          </p:cNvSpPr>
          <p:nvPr/>
        </p:nvSpPr>
        <p:spPr bwMode="auto">
          <a:xfrm>
            <a:off x="906463" y="0"/>
            <a:ext cx="11285537" cy="6858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b="0"/>
          </a:p>
        </p:txBody>
      </p:sp>
      <p:pic>
        <p:nvPicPr>
          <p:cNvPr id="62468" name="Picture 4">
            <a:extLst>
              <a:ext uri="{FF2B5EF4-FFF2-40B4-BE49-F238E27FC236}">
                <a16:creationId xmlns:a16="http://schemas.microsoft.com/office/drawing/2014/main" id="{698641E6-3322-4AB9-8215-FAC8497931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3438" y="2260600"/>
            <a:ext cx="6983412" cy="240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a:extLst>
              <a:ext uri="{FF2B5EF4-FFF2-40B4-BE49-F238E27FC236}">
                <a16:creationId xmlns:a16="http://schemas.microsoft.com/office/drawing/2014/main" id="{0E6DAD4C-9ED1-41FE-81DF-E08922902C8E}"/>
              </a:ext>
            </a:extLst>
          </p:cNvPr>
          <p:cNvSpPr txBox="1"/>
          <p:nvPr/>
        </p:nvSpPr>
        <p:spPr bwMode="auto">
          <a:xfrm>
            <a:off x="1816100" y="317500"/>
            <a:ext cx="1812925" cy="646113"/>
          </a:xfrm>
          <a:prstGeom prst="rect">
            <a:avLst/>
          </a:prstGeom>
          <a:solidFill>
            <a:srgbClr val="FFFF00"/>
          </a:solidFill>
          <a:ln>
            <a:noFill/>
          </a:ln>
          <a:effectLst/>
        </p:spPr>
        <p:txBody>
          <a:bodyPr>
            <a:spAutoFit/>
          </a:bodyPr>
          <a:lstStyle/>
          <a:p>
            <a:pPr eaLnBrk="1" hangingPunct="1">
              <a:spcBef>
                <a:spcPct val="50000"/>
              </a:spcBef>
              <a:defRPr/>
            </a:pPr>
            <a:r>
              <a:rPr lang="en-US" altLang="zh-CN" sz="3600" b="1" dirty="0">
                <a:solidFill>
                  <a:srgbClr val="990000"/>
                </a:solidFill>
                <a:effectLst>
                  <a:outerShdw blurRad="38100" dist="38100" dir="2700000" algn="tl">
                    <a:srgbClr val="C0C0C0"/>
                  </a:outerShdw>
                </a:effectLst>
                <a:latin typeface="Times New Roman" pitchFamily="18" charset="0"/>
                <a:ea typeface="楷体_GB2312" pitchFamily="49" charset="-122"/>
              </a:rPr>
              <a:t>2-27</a:t>
            </a:r>
            <a:endParaRPr lang="zh-CN" altLang="en-US" sz="3600" b="1" dirty="0">
              <a:solidFill>
                <a:srgbClr val="990000"/>
              </a:solidFill>
              <a:effectLst>
                <a:outerShdw blurRad="38100" dist="38100" dir="2700000" algn="tl">
                  <a:srgbClr val="C0C0C0"/>
                </a:outerShdw>
              </a:effectLst>
              <a:latin typeface="Times New Roman" pitchFamily="18" charset="0"/>
              <a:ea typeface="楷体_GB2312" pitchFamily="49" charset="-122"/>
            </a:endParaRPr>
          </a:p>
        </p:txBody>
      </p:sp>
      <p:sp>
        <p:nvSpPr>
          <p:cNvPr id="8" name="TextBox 7">
            <a:extLst>
              <a:ext uri="{FF2B5EF4-FFF2-40B4-BE49-F238E27FC236}">
                <a16:creationId xmlns:a16="http://schemas.microsoft.com/office/drawing/2014/main" id="{A3C6B289-FA38-4008-99FD-EB15432B9B0F}"/>
              </a:ext>
            </a:extLst>
          </p:cNvPr>
          <p:cNvSpPr txBox="1"/>
          <p:nvPr/>
        </p:nvSpPr>
        <p:spPr bwMode="auto">
          <a:xfrm>
            <a:off x="1884363" y="1798638"/>
            <a:ext cx="906462" cy="461962"/>
          </a:xfrm>
          <a:prstGeom prst="rect">
            <a:avLst/>
          </a:prstGeom>
          <a:solidFill>
            <a:srgbClr val="FFFF00"/>
          </a:solidFill>
          <a:ln>
            <a:noFill/>
          </a:ln>
          <a:effectLst/>
        </p:spPr>
        <p:txBody>
          <a:bodyPr>
            <a:spAutoFit/>
          </a:bodyPr>
          <a:lstStyle/>
          <a:p>
            <a:pPr eaLnBrk="1" hangingPunct="1">
              <a:spcBef>
                <a:spcPct val="50000"/>
              </a:spcBef>
              <a:defRPr/>
            </a:pPr>
            <a:r>
              <a:rPr lang="zh-CN" altLang="en-US" b="1" dirty="0">
                <a:solidFill>
                  <a:srgbClr val="990000"/>
                </a:solidFill>
                <a:effectLst>
                  <a:outerShdw blurRad="38100" dist="38100" dir="2700000" algn="tl">
                    <a:srgbClr val="C0C0C0"/>
                  </a:outerShdw>
                </a:effectLst>
                <a:latin typeface="Times New Roman" pitchFamily="18" charset="0"/>
                <a:ea typeface="楷体_GB2312" pitchFamily="49" charset="-122"/>
              </a:rPr>
              <a:t>解：</a:t>
            </a:r>
          </a:p>
        </p:txBody>
      </p:sp>
      <p:pic>
        <p:nvPicPr>
          <p:cNvPr id="55302" name="Picture 2">
            <a:extLst>
              <a:ext uri="{FF2B5EF4-FFF2-40B4-BE49-F238E27FC236}">
                <a16:creationId xmlns:a16="http://schemas.microsoft.com/office/drawing/2014/main" id="{5FDE2921-5AF0-4D16-ACE8-B9F9DC5A26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5300" y="0"/>
            <a:ext cx="6291263" cy="226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469" name="Picture 5">
            <a:extLst>
              <a:ext uri="{FF2B5EF4-FFF2-40B4-BE49-F238E27FC236}">
                <a16:creationId xmlns:a16="http://schemas.microsoft.com/office/drawing/2014/main" id="{FC53962F-AD2C-440E-8A27-3FF4479934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6800" y="4670425"/>
            <a:ext cx="6824663" cy="201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304" name="Text Box 4">
            <a:extLst>
              <a:ext uri="{FF2B5EF4-FFF2-40B4-BE49-F238E27FC236}">
                <a16:creationId xmlns:a16="http://schemas.microsoft.com/office/drawing/2014/main" id="{A2D1315E-15E0-4A73-82C0-EDFDDA5F0A3F}"/>
              </a:ext>
            </a:extLst>
          </p:cNvPr>
          <p:cNvSpPr txBox="1">
            <a:spLocks noChangeArrowheads="1"/>
          </p:cNvSpPr>
          <p:nvPr/>
        </p:nvSpPr>
        <p:spPr bwMode="auto">
          <a:xfrm>
            <a:off x="0" y="0"/>
            <a:ext cx="906463" cy="685800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144000" rIns="144000">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0" lang="en-US" altLang="zh-CN">
                <a:solidFill>
                  <a:schemeClr val="bg1"/>
                </a:solidFill>
                <a:latin typeface="黑体" panose="02010609060101010101" pitchFamily="49" charset="-122"/>
                <a:ea typeface="黑体" panose="02010609060101010101" pitchFamily="49" charset="-122"/>
              </a:rPr>
              <a:t>  </a:t>
            </a:r>
            <a:r>
              <a:rPr kumimoji="0" lang="zh-CN" altLang="en-US" sz="4000">
                <a:latin typeface="黑体" panose="02010609060101010101" pitchFamily="49" charset="-122"/>
                <a:ea typeface="黑体" panose="02010609060101010101" pitchFamily="49" charset="-122"/>
              </a:rPr>
              <a:t>自动控制原理</a:t>
            </a:r>
            <a:r>
              <a:rPr kumimoji="0" lang="zh-CN" altLang="en-US">
                <a:solidFill>
                  <a:schemeClr val="bg1"/>
                </a:solidFill>
                <a:latin typeface="黑体" panose="02010609060101010101" pitchFamily="49" charset="-122"/>
                <a:ea typeface="黑体" panose="02010609060101010101" pitchFamily="49" charset="-122"/>
              </a:rPr>
              <a:t>  </a:t>
            </a:r>
            <a:r>
              <a:rPr kumimoji="0" lang="zh-CN" altLang="en-US" sz="3200">
                <a:solidFill>
                  <a:schemeClr val="bg1"/>
                </a:solidFill>
                <a:latin typeface="Arial" panose="020B0604020202020204" pitchFamily="34" charset="0"/>
              </a:rPr>
              <a:t>江西理工大学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246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24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5">
            <a:extLst>
              <a:ext uri="{FF2B5EF4-FFF2-40B4-BE49-F238E27FC236}">
                <a16:creationId xmlns:a16="http://schemas.microsoft.com/office/drawing/2014/main" id="{2678A774-EF96-44DA-805E-4051B8DB72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8625" y="0"/>
            <a:ext cx="6845300" cy="2024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323" name="Picture 2">
            <a:extLst>
              <a:ext uri="{FF2B5EF4-FFF2-40B4-BE49-F238E27FC236}">
                <a16:creationId xmlns:a16="http://schemas.microsoft.com/office/drawing/2014/main" id="{6F6D2342-98DF-4576-9377-152AE5048B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5475" y="2352675"/>
            <a:ext cx="7835900" cy="181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对象 3">
            <a:extLst>
              <a:ext uri="{FF2B5EF4-FFF2-40B4-BE49-F238E27FC236}">
                <a16:creationId xmlns:a16="http://schemas.microsoft.com/office/drawing/2014/main" id="{ECE70D79-AE87-4FDA-A9E9-4869AE6F5500}"/>
              </a:ext>
            </a:extLst>
          </p:cNvPr>
          <p:cNvGraphicFramePr>
            <a:graphicFrameLocks noChangeAspect="1"/>
          </p:cNvGraphicFramePr>
          <p:nvPr/>
        </p:nvGraphicFramePr>
        <p:xfrm>
          <a:off x="1895475" y="4313238"/>
          <a:ext cx="7456488" cy="2206625"/>
        </p:xfrm>
        <a:graphic>
          <a:graphicData uri="http://schemas.openxmlformats.org/presentationml/2006/ole">
            <mc:AlternateContent xmlns:mc="http://schemas.openxmlformats.org/markup-compatibility/2006">
              <mc:Choice xmlns:v="urn:schemas-microsoft-com:vml" Requires="v">
                <p:oleObj spid="_x0000_s56368" name="Equation" r:id="rId5" imgW="2832100" imgH="838200" progId="Equation.DSMT4">
                  <p:embed/>
                </p:oleObj>
              </mc:Choice>
              <mc:Fallback>
                <p:oleObj name="Equation" r:id="rId5" imgW="2832100" imgH="838200" progId="Equation.DSMT4">
                  <p:embed/>
                  <p:pic>
                    <p:nvPicPr>
                      <p:cNvPr id="0" name="对象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95475" y="4313238"/>
                        <a:ext cx="7456488" cy="220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325" name="Text Box 4">
            <a:extLst>
              <a:ext uri="{FF2B5EF4-FFF2-40B4-BE49-F238E27FC236}">
                <a16:creationId xmlns:a16="http://schemas.microsoft.com/office/drawing/2014/main" id="{97BCDDC7-7372-4B9A-8FDE-713816C5A40B}"/>
              </a:ext>
            </a:extLst>
          </p:cNvPr>
          <p:cNvSpPr txBox="1">
            <a:spLocks noChangeArrowheads="1"/>
          </p:cNvSpPr>
          <p:nvPr/>
        </p:nvSpPr>
        <p:spPr bwMode="auto">
          <a:xfrm>
            <a:off x="0" y="0"/>
            <a:ext cx="906463" cy="685800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144000" rIns="144000">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0" lang="en-US" altLang="zh-CN">
                <a:solidFill>
                  <a:schemeClr val="bg1"/>
                </a:solidFill>
                <a:latin typeface="黑体" panose="02010609060101010101" pitchFamily="49" charset="-122"/>
                <a:ea typeface="黑体" panose="02010609060101010101" pitchFamily="49" charset="-122"/>
              </a:rPr>
              <a:t>  </a:t>
            </a:r>
            <a:r>
              <a:rPr kumimoji="0" lang="zh-CN" altLang="en-US" sz="4000">
                <a:latin typeface="黑体" panose="02010609060101010101" pitchFamily="49" charset="-122"/>
                <a:ea typeface="黑体" panose="02010609060101010101" pitchFamily="49" charset="-122"/>
              </a:rPr>
              <a:t>自动控制原理</a:t>
            </a:r>
            <a:r>
              <a:rPr kumimoji="0" lang="zh-CN" altLang="en-US">
                <a:solidFill>
                  <a:schemeClr val="bg1"/>
                </a:solidFill>
                <a:latin typeface="黑体" panose="02010609060101010101" pitchFamily="49" charset="-122"/>
                <a:ea typeface="黑体" panose="02010609060101010101" pitchFamily="49" charset="-122"/>
              </a:rPr>
              <a:t>  </a:t>
            </a:r>
            <a:r>
              <a:rPr kumimoji="0" lang="zh-CN" altLang="en-US" sz="3200">
                <a:solidFill>
                  <a:schemeClr val="bg1"/>
                </a:solidFill>
                <a:latin typeface="Arial" panose="020B0604020202020204" pitchFamily="34" charset="0"/>
              </a:rPr>
              <a:t>江西理工大学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346" name="对象 2">
            <a:extLst>
              <a:ext uri="{FF2B5EF4-FFF2-40B4-BE49-F238E27FC236}">
                <a16:creationId xmlns:a16="http://schemas.microsoft.com/office/drawing/2014/main" id="{51997E07-F85E-4759-B0E9-C74C56C2CCF1}"/>
              </a:ext>
            </a:extLst>
          </p:cNvPr>
          <p:cNvGraphicFramePr>
            <a:graphicFrameLocks noChangeAspect="1"/>
          </p:cNvGraphicFramePr>
          <p:nvPr/>
        </p:nvGraphicFramePr>
        <p:xfrm>
          <a:off x="1757363" y="276225"/>
          <a:ext cx="7456487" cy="2206625"/>
        </p:xfrm>
        <a:graphic>
          <a:graphicData uri="http://schemas.openxmlformats.org/presentationml/2006/ole">
            <mc:AlternateContent xmlns:mc="http://schemas.openxmlformats.org/markup-compatibility/2006">
              <mc:Choice xmlns:v="urn:schemas-microsoft-com:vml" Requires="v">
                <p:oleObj spid="_x0000_s57433" name="Equation" r:id="rId3" imgW="2832100" imgH="838200" progId="Equation.DSMT4">
                  <p:embed/>
                </p:oleObj>
              </mc:Choice>
              <mc:Fallback>
                <p:oleObj name="Equation" r:id="rId3" imgW="2832100" imgH="838200" progId="Equation.DSMT4">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7363" y="276225"/>
                        <a:ext cx="7456487" cy="22066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a:extLst>
              <a:ext uri="{FF2B5EF4-FFF2-40B4-BE49-F238E27FC236}">
                <a16:creationId xmlns:a16="http://schemas.microsoft.com/office/drawing/2014/main" id="{72455AE6-85E2-4EF3-B80B-A3448FDE1C60}"/>
              </a:ext>
            </a:extLst>
          </p:cNvPr>
          <p:cNvGraphicFramePr>
            <a:graphicFrameLocks noChangeAspect="1"/>
          </p:cNvGraphicFramePr>
          <p:nvPr/>
        </p:nvGraphicFramePr>
        <p:xfrm>
          <a:off x="1524000" y="2913063"/>
          <a:ext cx="8953500" cy="908050"/>
        </p:xfrm>
        <a:graphic>
          <a:graphicData uri="http://schemas.openxmlformats.org/presentationml/2006/ole">
            <mc:AlternateContent xmlns:mc="http://schemas.openxmlformats.org/markup-compatibility/2006">
              <mc:Choice xmlns:v="urn:schemas-microsoft-com:vml" Requires="v">
                <p:oleObj spid="_x0000_s57434" name="Equation" r:id="rId5" imgW="4254500" imgH="431800" progId="Equation.DSMT4">
                  <p:embed/>
                </p:oleObj>
              </mc:Choice>
              <mc:Fallback>
                <p:oleObj name="Equation" r:id="rId5" imgW="4254500" imgH="431800" progId="Equation.DSMT4">
                  <p:embed/>
                  <p:pic>
                    <p:nvPicPr>
                      <p:cNvPr id="0" name="对象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2913063"/>
                        <a:ext cx="8953500" cy="9080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7348" name="Text Box 4">
            <a:extLst>
              <a:ext uri="{FF2B5EF4-FFF2-40B4-BE49-F238E27FC236}">
                <a16:creationId xmlns:a16="http://schemas.microsoft.com/office/drawing/2014/main" id="{F16EB8BF-7465-41CE-9468-53490409A8BF}"/>
              </a:ext>
            </a:extLst>
          </p:cNvPr>
          <p:cNvSpPr txBox="1">
            <a:spLocks noChangeArrowheads="1"/>
          </p:cNvSpPr>
          <p:nvPr/>
        </p:nvSpPr>
        <p:spPr bwMode="auto">
          <a:xfrm>
            <a:off x="0" y="0"/>
            <a:ext cx="906463" cy="685800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144000" rIns="144000">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0" lang="en-US" altLang="zh-CN">
                <a:solidFill>
                  <a:schemeClr val="bg1"/>
                </a:solidFill>
                <a:latin typeface="黑体" panose="02010609060101010101" pitchFamily="49" charset="-122"/>
                <a:ea typeface="黑体" panose="02010609060101010101" pitchFamily="49" charset="-122"/>
              </a:rPr>
              <a:t>  </a:t>
            </a:r>
            <a:r>
              <a:rPr kumimoji="0" lang="zh-CN" altLang="en-US" sz="4000">
                <a:latin typeface="黑体" panose="02010609060101010101" pitchFamily="49" charset="-122"/>
                <a:ea typeface="黑体" panose="02010609060101010101" pitchFamily="49" charset="-122"/>
              </a:rPr>
              <a:t>自动控制原理</a:t>
            </a:r>
            <a:r>
              <a:rPr kumimoji="0" lang="zh-CN" altLang="en-US">
                <a:solidFill>
                  <a:schemeClr val="bg1"/>
                </a:solidFill>
                <a:latin typeface="黑体" panose="02010609060101010101" pitchFamily="49" charset="-122"/>
                <a:ea typeface="黑体" panose="02010609060101010101" pitchFamily="49" charset="-122"/>
              </a:rPr>
              <a:t>  </a:t>
            </a:r>
            <a:r>
              <a:rPr kumimoji="0" lang="zh-CN" altLang="en-US" sz="3200">
                <a:solidFill>
                  <a:schemeClr val="bg1"/>
                </a:solidFill>
                <a:latin typeface="Arial" panose="020B0604020202020204" pitchFamily="34" charset="0"/>
              </a:rPr>
              <a:t>江西理工大学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4" name="Rectangle 6">
            <a:extLst>
              <a:ext uri="{FF2B5EF4-FFF2-40B4-BE49-F238E27FC236}">
                <a16:creationId xmlns:a16="http://schemas.microsoft.com/office/drawing/2014/main" id="{B887E7F2-96B7-4EFF-B4BD-53C280DE2ADE}"/>
              </a:ext>
            </a:extLst>
          </p:cNvPr>
          <p:cNvSpPr>
            <a:spLocks noChangeArrowheads="1"/>
          </p:cNvSpPr>
          <p:nvPr/>
        </p:nvSpPr>
        <p:spPr bwMode="auto">
          <a:xfrm>
            <a:off x="2530475" y="298450"/>
            <a:ext cx="6835775" cy="641350"/>
          </a:xfrm>
          <a:prstGeom prst="rect">
            <a:avLst/>
          </a:prstGeom>
          <a:noFill/>
          <a:ln>
            <a:noFill/>
          </a:ln>
          <a:effectLst/>
        </p:spPr>
        <p:txBody>
          <a:bodyPr>
            <a:spAutoFit/>
          </a:bodyPr>
          <a:lstStyle/>
          <a:p>
            <a:pPr eaLnBrk="1" hangingPunct="1">
              <a:defRPr/>
            </a:pPr>
            <a:r>
              <a:rPr lang="zh-CN" altLang="en-US" sz="3600" b="1" dirty="0">
                <a:solidFill>
                  <a:srgbClr val="0000FF"/>
                </a:solidFill>
                <a:effectLst>
                  <a:outerShdw blurRad="38100" dist="38100" dir="2700000" algn="tl">
                    <a:srgbClr val="C0C0C0"/>
                  </a:outerShdw>
                </a:effectLst>
                <a:latin typeface="黑体" pitchFamily="49" charset="-122"/>
                <a:ea typeface="黑体" pitchFamily="49" charset="-122"/>
              </a:rPr>
              <a:t>3.1 自动控制系统的时域指标</a:t>
            </a:r>
          </a:p>
        </p:txBody>
      </p:sp>
      <p:sp>
        <p:nvSpPr>
          <p:cNvPr id="10246" name="Text Box 7">
            <a:extLst>
              <a:ext uri="{FF2B5EF4-FFF2-40B4-BE49-F238E27FC236}">
                <a16:creationId xmlns:a16="http://schemas.microsoft.com/office/drawing/2014/main" id="{C3A7212F-8986-43EA-82CE-64FDB70BEE6A}"/>
              </a:ext>
            </a:extLst>
          </p:cNvPr>
          <p:cNvSpPr txBox="1">
            <a:spLocks noChangeArrowheads="1"/>
          </p:cNvSpPr>
          <p:nvPr/>
        </p:nvSpPr>
        <p:spPr bwMode="auto">
          <a:xfrm>
            <a:off x="1147763" y="1155700"/>
            <a:ext cx="73993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800">
                <a:solidFill>
                  <a:schemeClr val="hlink"/>
                </a:solidFill>
                <a:latin typeface="黑体" panose="02010609060101010101" pitchFamily="49" charset="-122"/>
                <a:ea typeface="黑体" panose="02010609060101010101" pitchFamily="49" charset="-122"/>
              </a:rPr>
              <a:t>1.</a:t>
            </a:r>
            <a:r>
              <a:rPr lang="zh-CN" altLang="en-US" sz="2800">
                <a:solidFill>
                  <a:schemeClr val="hlink"/>
                </a:solidFill>
                <a:latin typeface="黑体" panose="02010609060101010101" pitchFamily="49" charset="-122"/>
                <a:ea typeface="黑体" panose="02010609060101010101" pitchFamily="49" charset="-122"/>
              </a:rPr>
              <a:t>对控制性能的要求</a:t>
            </a:r>
          </a:p>
        </p:txBody>
      </p:sp>
      <p:sp>
        <p:nvSpPr>
          <p:cNvPr id="135176" name="Text Box 8">
            <a:extLst>
              <a:ext uri="{FF2B5EF4-FFF2-40B4-BE49-F238E27FC236}">
                <a16:creationId xmlns:a16="http://schemas.microsoft.com/office/drawing/2014/main" id="{472BA11D-F397-478B-A5B5-70C74366E296}"/>
              </a:ext>
            </a:extLst>
          </p:cNvPr>
          <p:cNvSpPr txBox="1">
            <a:spLocks noChangeArrowheads="1"/>
          </p:cNvSpPr>
          <p:nvPr/>
        </p:nvSpPr>
        <p:spPr bwMode="auto">
          <a:xfrm>
            <a:off x="1196975" y="1587500"/>
            <a:ext cx="9847263" cy="157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30000"/>
              </a:lnSpc>
              <a:spcBef>
                <a:spcPct val="0"/>
              </a:spcBef>
              <a:buClrTx/>
              <a:buSzTx/>
              <a:buFontTx/>
              <a:buNone/>
            </a:pPr>
            <a:r>
              <a:rPr lang="zh-CN" altLang="en-US" sz="2600">
                <a:latin typeface="黑体" panose="02010609060101010101" pitchFamily="49" charset="-122"/>
                <a:ea typeface="黑体" panose="02010609060101010101" pitchFamily="49" charset="-122"/>
              </a:rPr>
              <a:t>（</a:t>
            </a:r>
            <a:r>
              <a:rPr lang="en-US" altLang="zh-CN" sz="2600">
                <a:latin typeface="黑体" panose="02010609060101010101" pitchFamily="49" charset="-122"/>
                <a:ea typeface="黑体" panose="02010609060101010101" pitchFamily="49" charset="-122"/>
              </a:rPr>
              <a:t>1</a:t>
            </a:r>
            <a:r>
              <a:rPr lang="zh-CN" altLang="en-US" sz="2600">
                <a:latin typeface="黑体" panose="02010609060101010101" pitchFamily="49" charset="-122"/>
                <a:ea typeface="黑体" panose="02010609060101010101" pitchFamily="49" charset="-122"/>
              </a:rPr>
              <a:t>）系统应是稳定的；</a:t>
            </a:r>
          </a:p>
          <a:p>
            <a:pPr eaLnBrk="1" hangingPunct="1">
              <a:lnSpc>
                <a:spcPct val="130000"/>
              </a:lnSpc>
              <a:spcBef>
                <a:spcPct val="0"/>
              </a:spcBef>
              <a:buClrTx/>
              <a:buSzTx/>
              <a:buFontTx/>
              <a:buNone/>
            </a:pPr>
            <a:r>
              <a:rPr lang="zh-CN" altLang="en-US" sz="2600">
                <a:latin typeface="黑体" panose="02010609060101010101" pitchFamily="49" charset="-122"/>
                <a:ea typeface="黑体" panose="02010609060101010101" pitchFamily="49" charset="-122"/>
              </a:rPr>
              <a:t>（</a:t>
            </a:r>
            <a:r>
              <a:rPr lang="en-US" altLang="zh-CN" sz="2600">
                <a:latin typeface="黑体" panose="02010609060101010101" pitchFamily="49" charset="-122"/>
                <a:ea typeface="黑体" panose="02010609060101010101" pitchFamily="49" charset="-122"/>
              </a:rPr>
              <a:t>2</a:t>
            </a:r>
            <a:r>
              <a:rPr lang="zh-CN" altLang="en-US" sz="2600">
                <a:latin typeface="黑体" panose="02010609060101010101" pitchFamily="49" charset="-122"/>
                <a:ea typeface="黑体" panose="02010609060101010101" pitchFamily="49" charset="-122"/>
              </a:rPr>
              <a:t>）系统达到稳定时，应满足给定的稳态误差的要求；</a:t>
            </a:r>
          </a:p>
          <a:p>
            <a:pPr eaLnBrk="1" hangingPunct="1">
              <a:lnSpc>
                <a:spcPct val="130000"/>
              </a:lnSpc>
              <a:spcBef>
                <a:spcPct val="0"/>
              </a:spcBef>
              <a:buClrTx/>
              <a:buSzTx/>
              <a:buFontTx/>
              <a:buNone/>
            </a:pPr>
            <a:r>
              <a:rPr lang="zh-CN" altLang="en-US" sz="2600">
                <a:latin typeface="黑体" panose="02010609060101010101" pitchFamily="49" charset="-122"/>
                <a:ea typeface="黑体" panose="02010609060101010101" pitchFamily="49" charset="-122"/>
              </a:rPr>
              <a:t>（</a:t>
            </a:r>
            <a:r>
              <a:rPr lang="en-US" altLang="zh-CN" sz="2600">
                <a:latin typeface="黑体" panose="02010609060101010101" pitchFamily="49" charset="-122"/>
                <a:ea typeface="黑体" panose="02010609060101010101" pitchFamily="49" charset="-122"/>
              </a:rPr>
              <a:t>3</a:t>
            </a:r>
            <a:r>
              <a:rPr lang="zh-CN" altLang="en-US" sz="2600">
                <a:latin typeface="黑体" panose="02010609060101010101" pitchFamily="49" charset="-122"/>
                <a:ea typeface="黑体" panose="02010609060101010101" pitchFamily="49" charset="-122"/>
              </a:rPr>
              <a:t>）系统在暂态过程中应满足暂态品质的要求。</a:t>
            </a:r>
          </a:p>
        </p:txBody>
      </p:sp>
      <p:sp>
        <p:nvSpPr>
          <p:cNvPr id="135177" name="Text Box 9">
            <a:extLst>
              <a:ext uri="{FF2B5EF4-FFF2-40B4-BE49-F238E27FC236}">
                <a16:creationId xmlns:a16="http://schemas.microsoft.com/office/drawing/2014/main" id="{C24AFAB4-2B34-47FA-B279-12245020B8E8}"/>
              </a:ext>
            </a:extLst>
          </p:cNvPr>
          <p:cNvSpPr txBox="1">
            <a:spLocks noChangeArrowheads="1"/>
          </p:cNvSpPr>
          <p:nvPr/>
        </p:nvSpPr>
        <p:spPr bwMode="auto">
          <a:xfrm>
            <a:off x="1885950" y="3224213"/>
            <a:ext cx="3463925" cy="1589087"/>
          </a:xfrm>
          <a:prstGeom prst="rect">
            <a:avLst/>
          </a:prstGeom>
          <a:solidFill>
            <a:srgbClr val="CCFFFF"/>
          </a:solidFill>
          <a:ln w="381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30000"/>
              </a:lnSpc>
              <a:spcBef>
                <a:spcPct val="0"/>
              </a:spcBef>
              <a:buClrTx/>
              <a:buSzTx/>
              <a:buFontTx/>
              <a:buNone/>
            </a:pPr>
            <a:r>
              <a:rPr lang="zh-CN" altLang="en-US" sz="2600">
                <a:ea typeface="黑体" panose="02010609060101010101" pitchFamily="49" charset="-122"/>
              </a:rPr>
              <a:t>稳定性</a:t>
            </a:r>
          </a:p>
          <a:p>
            <a:pPr eaLnBrk="1" hangingPunct="1">
              <a:lnSpc>
                <a:spcPct val="130000"/>
              </a:lnSpc>
              <a:spcBef>
                <a:spcPct val="0"/>
              </a:spcBef>
              <a:buClrTx/>
              <a:buSzTx/>
              <a:buFontTx/>
              <a:buNone/>
            </a:pPr>
            <a:r>
              <a:rPr lang="zh-CN" altLang="en-US" sz="2600">
                <a:ea typeface="黑体" panose="02010609060101010101" pitchFamily="49" charset="-122"/>
              </a:rPr>
              <a:t>稳态特性（静态性能）</a:t>
            </a:r>
          </a:p>
          <a:p>
            <a:pPr eaLnBrk="1" hangingPunct="1">
              <a:lnSpc>
                <a:spcPct val="130000"/>
              </a:lnSpc>
              <a:spcBef>
                <a:spcPct val="0"/>
              </a:spcBef>
              <a:buClrTx/>
              <a:buSzTx/>
              <a:buFontTx/>
              <a:buNone/>
            </a:pPr>
            <a:r>
              <a:rPr lang="zh-CN" altLang="en-US" sz="2600">
                <a:ea typeface="黑体" panose="02010609060101010101" pitchFamily="49" charset="-122"/>
              </a:rPr>
              <a:t>暂态特性（动态性能）</a:t>
            </a:r>
          </a:p>
        </p:txBody>
      </p:sp>
      <p:cxnSp>
        <p:nvCxnSpPr>
          <p:cNvPr id="3" name="直接连接符 2">
            <a:extLst>
              <a:ext uri="{FF2B5EF4-FFF2-40B4-BE49-F238E27FC236}">
                <a16:creationId xmlns:a16="http://schemas.microsoft.com/office/drawing/2014/main" id="{E273C79C-4530-42D0-B2DB-60816F5CC8EF}"/>
              </a:ext>
            </a:extLst>
          </p:cNvPr>
          <p:cNvCxnSpPr>
            <a:cxnSpLocks noChangeShapeType="1"/>
          </p:cNvCxnSpPr>
          <p:nvPr/>
        </p:nvCxnSpPr>
        <p:spPr bwMode="auto">
          <a:xfrm flipV="1">
            <a:off x="5491163" y="3803650"/>
            <a:ext cx="917575" cy="12700"/>
          </a:xfrm>
          <a:prstGeom prst="line">
            <a:avLst/>
          </a:prstGeom>
          <a:noFill/>
          <a:ln w="38100" algn="ctr">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连接符 10">
            <a:extLst>
              <a:ext uri="{FF2B5EF4-FFF2-40B4-BE49-F238E27FC236}">
                <a16:creationId xmlns:a16="http://schemas.microsoft.com/office/drawing/2014/main" id="{71E06715-77BA-4549-ABF6-1FBBFD9F2E25}"/>
              </a:ext>
            </a:extLst>
          </p:cNvPr>
          <p:cNvCxnSpPr>
            <a:cxnSpLocks noChangeShapeType="1"/>
          </p:cNvCxnSpPr>
          <p:nvPr/>
        </p:nvCxnSpPr>
        <p:spPr bwMode="auto">
          <a:xfrm flipV="1">
            <a:off x="5349875" y="3905250"/>
            <a:ext cx="1014413" cy="476250"/>
          </a:xfrm>
          <a:prstGeom prst="line">
            <a:avLst/>
          </a:prstGeom>
          <a:noFill/>
          <a:ln w="38100" algn="ctr">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 name="文本框 4">
            <a:extLst>
              <a:ext uri="{FF2B5EF4-FFF2-40B4-BE49-F238E27FC236}">
                <a16:creationId xmlns:a16="http://schemas.microsoft.com/office/drawing/2014/main" id="{4D525C61-2707-4937-B398-CAAC48462579}"/>
              </a:ext>
            </a:extLst>
          </p:cNvPr>
          <p:cNvSpPr txBox="1"/>
          <p:nvPr/>
        </p:nvSpPr>
        <p:spPr bwMode="auto">
          <a:xfrm>
            <a:off x="6364288" y="3571875"/>
            <a:ext cx="3784600" cy="523875"/>
          </a:xfrm>
          <a:prstGeom prst="rect">
            <a:avLst/>
          </a:prstGeom>
          <a:solidFill>
            <a:schemeClr val="bg1"/>
          </a:solidFill>
          <a:ln>
            <a:noFill/>
          </a:ln>
          <a:effectLst/>
        </p:spPr>
        <p:txBody>
          <a:bodyPr>
            <a:spAutoFit/>
          </a:bodyPr>
          <a:lstStyle/>
          <a:p>
            <a:pPr>
              <a:spcBef>
                <a:spcPct val="50000"/>
              </a:spcBef>
              <a:defRPr/>
            </a:pPr>
            <a:r>
              <a:rPr lang="zh-CN" altLang="en-US" sz="2800" b="1" dirty="0">
                <a:solidFill>
                  <a:srgbClr val="990000"/>
                </a:solidFill>
                <a:effectLst>
                  <a:outerShdw blurRad="38100" dist="38100" dir="2700000" algn="tl">
                    <a:srgbClr val="C0C0C0"/>
                  </a:outerShdw>
                </a:effectLst>
                <a:latin typeface="Times New Roman" pitchFamily="18" charset="0"/>
                <a:ea typeface="楷体_GB2312" pitchFamily="49" charset="-122"/>
              </a:rPr>
              <a:t>评价控制系统性能</a:t>
            </a:r>
          </a:p>
        </p:txBody>
      </p:sp>
      <p:sp>
        <p:nvSpPr>
          <p:cNvPr id="16" name="文本框 15">
            <a:extLst>
              <a:ext uri="{FF2B5EF4-FFF2-40B4-BE49-F238E27FC236}">
                <a16:creationId xmlns:a16="http://schemas.microsoft.com/office/drawing/2014/main" id="{5E4BB6B3-6FEA-445F-87AD-B143B77CE665}"/>
              </a:ext>
            </a:extLst>
          </p:cNvPr>
          <p:cNvSpPr txBox="1"/>
          <p:nvPr/>
        </p:nvSpPr>
        <p:spPr bwMode="auto">
          <a:xfrm>
            <a:off x="1524000" y="4903788"/>
            <a:ext cx="3687763" cy="522287"/>
          </a:xfrm>
          <a:prstGeom prst="rect">
            <a:avLst/>
          </a:prstGeom>
          <a:solidFill>
            <a:schemeClr val="bg1"/>
          </a:solidFill>
          <a:ln>
            <a:noFill/>
          </a:ln>
          <a:effectLst/>
        </p:spPr>
        <p:txBody>
          <a:bodyPr>
            <a:spAutoFit/>
          </a:bodyPr>
          <a:lstStyle/>
          <a:p>
            <a:pPr>
              <a:spcBef>
                <a:spcPct val="50000"/>
              </a:spcBef>
              <a:defRPr/>
            </a:pPr>
            <a:r>
              <a:rPr lang="zh-CN" altLang="en-US" sz="2800" b="1" dirty="0">
                <a:effectLst>
                  <a:outerShdw blurRad="38100" dist="38100" dir="2700000" algn="tl">
                    <a:srgbClr val="C0C0C0"/>
                  </a:outerShdw>
                </a:effectLst>
                <a:latin typeface="Times New Roman" pitchFamily="18" charset="0"/>
                <a:ea typeface="楷体_GB2312" pitchFamily="49" charset="-122"/>
              </a:rPr>
              <a:t>求解系统的时间响应</a:t>
            </a:r>
          </a:p>
        </p:txBody>
      </p:sp>
      <p:sp>
        <p:nvSpPr>
          <p:cNvPr id="17" name="文本框 16">
            <a:extLst>
              <a:ext uri="{FF2B5EF4-FFF2-40B4-BE49-F238E27FC236}">
                <a16:creationId xmlns:a16="http://schemas.microsoft.com/office/drawing/2014/main" id="{02DF3C46-324A-480F-A535-1BF1330D00AB}"/>
              </a:ext>
            </a:extLst>
          </p:cNvPr>
          <p:cNvSpPr txBox="1"/>
          <p:nvPr/>
        </p:nvSpPr>
        <p:spPr bwMode="auto">
          <a:xfrm>
            <a:off x="5948363" y="4860925"/>
            <a:ext cx="4719637" cy="523875"/>
          </a:xfrm>
          <a:prstGeom prst="rect">
            <a:avLst/>
          </a:prstGeom>
          <a:solidFill>
            <a:schemeClr val="bg1"/>
          </a:solidFill>
          <a:ln>
            <a:noFill/>
          </a:ln>
          <a:effectLst/>
        </p:spPr>
        <p:txBody>
          <a:bodyPr>
            <a:spAutoFit/>
          </a:bodyPr>
          <a:lstStyle/>
          <a:p>
            <a:pPr>
              <a:spcBef>
                <a:spcPct val="50000"/>
              </a:spcBef>
              <a:defRPr/>
            </a:pPr>
            <a:r>
              <a:rPr lang="zh-CN" altLang="en-US" sz="2800" b="1" dirty="0">
                <a:solidFill>
                  <a:srgbClr val="0000FF"/>
                </a:solidFill>
                <a:effectLst>
                  <a:outerShdw blurRad="38100" dist="38100" dir="2700000" algn="tl">
                    <a:srgbClr val="C0C0C0"/>
                  </a:outerShdw>
                </a:effectLst>
                <a:latin typeface="Times New Roman" pitchFamily="18" charset="0"/>
                <a:ea typeface="楷体_GB2312" pitchFamily="49" charset="-122"/>
              </a:rPr>
              <a:t>了解输入信号的解析表达式</a:t>
            </a:r>
          </a:p>
        </p:txBody>
      </p:sp>
      <p:sp>
        <p:nvSpPr>
          <p:cNvPr id="18" name="文本框 17">
            <a:extLst>
              <a:ext uri="{FF2B5EF4-FFF2-40B4-BE49-F238E27FC236}">
                <a16:creationId xmlns:a16="http://schemas.microsoft.com/office/drawing/2014/main" id="{8987A64F-5E1B-4F75-ADFA-490601E0FD62}"/>
              </a:ext>
            </a:extLst>
          </p:cNvPr>
          <p:cNvSpPr txBox="1"/>
          <p:nvPr/>
        </p:nvSpPr>
        <p:spPr bwMode="auto">
          <a:xfrm>
            <a:off x="1524000" y="5505450"/>
            <a:ext cx="10072688" cy="523875"/>
          </a:xfrm>
          <a:prstGeom prst="rect">
            <a:avLst/>
          </a:prstGeom>
          <a:solidFill>
            <a:schemeClr val="bg1"/>
          </a:solidFill>
          <a:ln>
            <a:noFill/>
          </a:ln>
          <a:effectLst/>
        </p:spPr>
        <p:txBody>
          <a:bodyPr>
            <a:spAutoFit/>
          </a:bodyPr>
          <a:lstStyle/>
          <a:p>
            <a:pPr>
              <a:spcBef>
                <a:spcPct val="50000"/>
              </a:spcBef>
              <a:defRPr/>
            </a:pPr>
            <a:r>
              <a:rPr lang="zh-CN" altLang="en-US" sz="2800" b="1" dirty="0">
                <a:solidFill>
                  <a:srgbClr val="0000FF"/>
                </a:solidFill>
                <a:latin typeface="黑体" panose="02010609060101010101" pitchFamily="49" charset="-122"/>
                <a:ea typeface="黑体" panose="02010609060101010101" pitchFamily="49" charset="-122"/>
              </a:rPr>
              <a:t>思考题：</a:t>
            </a:r>
            <a:r>
              <a:rPr lang="zh-CN" altLang="en-US" sz="2800" b="1" dirty="0">
                <a:latin typeface="黑体" panose="02010609060101010101" pitchFamily="49" charset="-122"/>
                <a:ea typeface="黑体" panose="02010609060101010101" pitchFamily="49" charset="-122"/>
              </a:rPr>
              <a:t>在一般情况下，控制系统的外加输入信号确定吗</a:t>
            </a:r>
            <a:r>
              <a:rPr lang="en-US" altLang="zh-CN" sz="2800" b="1" dirty="0">
                <a:latin typeface="黑体" panose="02010609060101010101" pitchFamily="49" charset="-122"/>
                <a:ea typeface="黑体" panose="02010609060101010101" pitchFamily="49" charset="-122"/>
              </a:rPr>
              <a:t>?</a:t>
            </a:r>
            <a:endParaRPr lang="zh-CN" altLang="en-US" sz="2800" b="1" dirty="0">
              <a:effectLst>
                <a:outerShdw blurRad="38100" dist="38100" dir="2700000" algn="tl">
                  <a:srgbClr val="C0C0C0"/>
                </a:outerShdw>
              </a:effectLst>
              <a:latin typeface="黑体" panose="02010609060101010101" pitchFamily="49" charset="-122"/>
              <a:ea typeface="黑体" panose="02010609060101010101" pitchFamily="49" charset="-122"/>
            </a:endParaRPr>
          </a:p>
        </p:txBody>
      </p:sp>
      <p:cxnSp>
        <p:nvCxnSpPr>
          <p:cNvPr id="19" name="直接连接符 18">
            <a:extLst>
              <a:ext uri="{FF2B5EF4-FFF2-40B4-BE49-F238E27FC236}">
                <a16:creationId xmlns:a16="http://schemas.microsoft.com/office/drawing/2014/main" id="{6B8F5C6C-1406-4444-9668-906713A2E313}"/>
              </a:ext>
            </a:extLst>
          </p:cNvPr>
          <p:cNvCxnSpPr>
            <a:cxnSpLocks noChangeShapeType="1"/>
          </p:cNvCxnSpPr>
          <p:nvPr/>
        </p:nvCxnSpPr>
        <p:spPr bwMode="auto">
          <a:xfrm>
            <a:off x="4935538" y="5124450"/>
            <a:ext cx="1012825" cy="0"/>
          </a:xfrm>
          <a:prstGeom prst="line">
            <a:avLst/>
          </a:prstGeom>
          <a:noFill/>
          <a:ln w="38100" algn="ctr">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文本框 19">
            <a:extLst>
              <a:ext uri="{FF2B5EF4-FFF2-40B4-BE49-F238E27FC236}">
                <a16:creationId xmlns:a16="http://schemas.microsoft.com/office/drawing/2014/main" id="{5F156FAC-EDED-4570-8F77-7551BCA5C332}"/>
              </a:ext>
            </a:extLst>
          </p:cNvPr>
          <p:cNvSpPr txBox="1"/>
          <p:nvPr/>
        </p:nvSpPr>
        <p:spPr bwMode="auto">
          <a:xfrm>
            <a:off x="1501775" y="6107113"/>
            <a:ext cx="3784600" cy="523875"/>
          </a:xfrm>
          <a:prstGeom prst="rect">
            <a:avLst/>
          </a:prstGeom>
          <a:solidFill>
            <a:schemeClr val="bg1"/>
          </a:solidFill>
          <a:ln>
            <a:noFill/>
          </a:ln>
          <a:effectLst/>
        </p:spPr>
        <p:txBody>
          <a:bodyPr>
            <a:spAutoFit/>
          </a:bodyPr>
          <a:lstStyle/>
          <a:p>
            <a:pPr>
              <a:spcBef>
                <a:spcPct val="50000"/>
              </a:spcBef>
              <a:defRPr/>
            </a:pPr>
            <a:r>
              <a:rPr lang="zh-CN" altLang="en-US" sz="2800" b="1" dirty="0">
                <a:solidFill>
                  <a:srgbClr val="FF0000"/>
                </a:solidFill>
                <a:latin typeface="方正姚体" panose="02010601030101010101" pitchFamily="2" charset="-122"/>
                <a:ea typeface="方正姚体" panose="02010601030101010101" pitchFamily="2" charset="-122"/>
              </a:rPr>
              <a:t>具有随机性而无法确定</a:t>
            </a:r>
            <a:endParaRPr lang="zh-CN" altLang="en-US" sz="2800" b="1" dirty="0">
              <a:solidFill>
                <a:srgbClr val="990000"/>
              </a:solidFill>
              <a:effectLst>
                <a:outerShdw blurRad="38100" dist="38100" dir="2700000" algn="tl">
                  <a:srgbClr val="C0C0C0"/>
                </a:outerShdw>
              </a:effectLst>
              <a:latin typeface="方正姚体" panose="02010601030101010101" pitchFamily="2" charset="-122"/>
              <a:ea typeface="方正姚体" panose="02010601030101010101" pitchFamily="2" charset="-122"/>
            </a:endParaRPr>
          </a:p>
        </p:txBody>
      </p:sp>
      <p:sp>
        <p:nvSpPr>
          <p:cNvPr id="23" name="文本框 22">
            <a:extLst>
              <a:ext uri="{FF2B5EF4-FFF2-40B4-BE49-F238E27FC236}">
                <a16:creationId xmlns:a16="http://schemas.microsoft.com/office/drawing/2014/main" id="{6A457ABE-146D-4A44-A504-84FD83E01D31}"/>
              </a:ext>
            </a:extLst>
          </p:cNvPr>
          <p:cNvSpPr txBox="1">
            <a:spLocks noChangeArrowheads="1"/>
          </p:cNvSpPr>
          <p:nvPr/>
        </p:nvSpPr>
        <p:spPr bwMode="auto">
          <a:xfrm>
            <a:off x="5754688" y="6108700"/>
            <a:ext cx="4662487" cy="5222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lang="zh-CN" altLang="en-US" sz="2800" b="1">
                <a:solidFill>
                  <a:srgbClr val="FF0000"/>
                </a:solidFill>
                <a:latin typeface="华文新魏" panose="02010800040101010101" pitchFamily="2" charset="-122"/>
                <a:ea typeface="华文新魏" panose="02010800040101010101" pitchFamily="2" charset="-122"/>
              </a:rPr>
              <a:t>需要选择若干典型输入信号</a:t>
            </a:r>
            <a:endParaRPr lang="zh-CN" altLang="en-US" sz="2800">
              <a:latin typeface="华文新魏" panose="02010800040101010101" pitchFamily="2" charset="-122"/>
              <a:ea typeface="华文新魏" panose="02010800040101010101" pitchFamily="2" charset="-122"/>
            </a:endParaRPr>
          </a:p>
        </p:txBody>
      </p:sp>
      <p:sp>
        <p:nvSpPr>
          <p:cNvPr id="11279" name="Text Box 4">
            <a:extLst>
              <a:ext uri="{FF2B5EF4-FFF2-40B4-BE49-F238E27FC236}">
                <a16:creationId xmlns:a16="http://schemas.microsoft.com/office/drawing/2014/main" id="{835059E8-4D2F-41A5-8D69-20DD17C5D342}"/>
              </a:ext>
            </a:extLst>
          </p:cNvPr>
          <p:cNvSpPr txBox="1">
            <a:spLocks noChangeArrowheads="1"/>
          </p:cNvSpPr>
          <p:nvPr/>
        </p:nvSpPr>
        <p:spPr bwMode="auto">
          <a:xfrm>
            <a:off x="0" y="0"/>
            <a:ext cx="906463" cy="685800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144000" rIns="144000">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0" lang="en-US" altLang="zh-CN">
                <a:solidFill>
                  <a:schemeClr val="bg1"/>
                </a:solidFill>
                <a:latin typeface="黑体" panose="02010609060101010101" pitchFamily="49" charset="-122"/>
                <a:ea typeface="黑体" panose="02010609060101010101" pitchFamily="49" charset="-122"/>
              </a:rPr>
              <a:t>  </a:t>
            </a:r>
            <a:r>
              <a:rPr kumimoji="0" lang="zh-CN" altLang="en-US" sz="4000">
                <a:latin typeface="黑体" panose="02010609060101010101" pitchFamily="49" charset="-122"/>
                <a:ea typeface="黑体" panose="02010609060101010101" pitchFamily="49" charset="-122"/>
              </a:rPr>
              <a:t>自动控制原理</a:t>
            </a:r>
            <a:r>
              <a:rPr kumimoji="0" lang="zh-CN" altLang="en-US">
                <a:solidFill>
                  <a:schemeClr val="bg1"/>
                </a:solidFill>
                <a:latin typeface="黑体" panose="02010609060101010101" pitchFamily="49" charset="-122"/>
                <a:ea typeface="黑体" panose="02010609060101010101" pitchFamily="49" charset="-122"/>
              </a:rPr>
              <a:t>  </a:t>
            </a:r>
            <a:r>
              <a:rPr kumimoji="0" lang="zh-CN" altLang="en-US" sz="3200">
                <a:solidFill>
                  <a:schemeClr val="bg1"/>
                </a:solidFill>
                <a:latin typeface="Arial" panose="020B0604020202020204" pitchFamily="34" charset="0"/>
              </a:rPr>
              <a:t>江西理工大学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35176">
                                            <p:txEl>
                                              <p:pRg st="0" end="0"/>
                                            </p:txEl>
                                          </p:spTgt>
                                        </p:tgtEl>
                                        <p:attrNameLst>
                                          <p:attrName>style.visibility</p:attrName>
                                        </p:attrNameLst>
                                      </p:cBhvr>
                                      <p:to>
                                        <p:strVal val="visible"/>
                                      </p:to>
                                    </p:set>
                                    <p:animEffect transition="in" filter="blinds(horizontal)">
                                      <p:cBhvr>
                                        <p:cTn id="11" dur="500"/>
                                        <p:tgtEl>
                                          <p:spTgt spid="135176">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35176">
                                            <p:txEl>
                                              <p:pRg st="1" end="1"/>
                                            </p:txEl>
                                          </p:spTgt>
                                        </p:tgtEl>
                                        <p:attrNameLst>
                                          <p:attrName>style.visibility</p:attrName>
                                        </p:attrNameLst>
                                      </p:cBhvr>
                                      <p:to>
                                        <p:strVal val="visible"/>
                                      </p:to>
                                    </p:set>
                                    <p:animEffect transition="in" filter="blinds(horizontal)">
                                      <p:cBhvr>
                                        <p:cTn id="16" dur="500"/>
                                        <p:tgtEl>
                                          <p:spTgt spid="135176">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35176">
                                            <p:txEl>
                                              <p:pRg st="2" end="2"/>
                                            </p:txEl>
                                          </p:spTgt>
                                        </p:tgtEl>
                                        <p:attrNameLst>
                                          <p:attrName>style.visibility</p:attrName>
                                        </p:attrNameLst>
                                      </p:cBhvr>
                                      <p:to>
                                        <p:strVal val="visible"/>
                                      </p:to>
                                    </p:set>
                                    <p:animEffect transition="in" filter="blinds(horizontal)">
                                      <p:cBhvr>
                                        <p:cTn id="21" dur="500"/>
                                        <p:tgtEl>
                                          <p:spTgt spid="135176">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35177"/>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wipe(left)">
                                      <p:cBhvr>
                                        <p:cTn id="30" dur="500"/>
                                        <p:tgtEl>
                                          <p:spTgt spid="3"/>
                                        </p:tgtEl>
                                      </p:cBhvr>
                                    </p:animEffect>
                                  </p:childTnLst>
                                </p:cTn>
                              </p:par>
                              <p:par>
                                <p:cTn id="31" presetID="22" presetClass="entr" presetSubtype="4"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down)">
                                      <p:cBhvr>
                                        <p:cTn id="33" dur="500"/>
                                        <p:tgtEl>
                                          <p:spTgt spid="11"/>
                                        </p:tgtEl>
                                      </p:cBhvr>
                                    </p:animEffect>
                                  </p:childTnLst>
                                </p:cTn>
                              </p:par>
                              <p:par>
                                <p:cTn id="34" presetID="1" presetClass="entr" presetSubtype="0" fill="hold" grpId="0" nodeType="withEffect">
                                  <p:stCondLst>
                                    <p:cond delay="0"/>
                                  </p:stCondLst>
                                  <p:childTnLst>
                                    <p:set>
                                      <p:cBhvr>
                                        <p:cTn id="35" dur="1" fill="hold">
                                          <p:stCondLst>
                                            <p:cond delay="0"/>
                                          </p:stCondLst>
                                        </p:cTn>
                                        <p:tgtEl>
                                          <p:spTgt spid="5"/>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wipe(left)">
                                      <p:cBhvr>
                                        <p:cTn id="44" dur="500"/>
                                        <p:tgtEl>
                                          <p:spTgt spid="19"/>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6" grpId="0"/>
      <p:bldP spid="135176" grpId="0" build="p"/>
      <p:bldP spid="135177" grpId="0" animBg="1"/>
      <p:bldP spid="5" grpId="0" animBg="1"/>
      <p:bldP spid="16" grpId="0" animBg="1"/>
      <p:bldP spid="17" grpId="0" animBg="1"/>
      <p:bldP spid="18" grpId="0" animBg="1"/>
      <p:bldP spid="20" grpId="0" animBg="1"/>
      <p:bldP spid="2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22" name="Rectangle 27">
            <a:extLst>
              <a:ext uri="{FF2B5EF4-FFF2-40B4-BE49-F238E27FC236}">
                <a16:creationId xmlns:a16="http://schemas.microsoft.com/office/drawing/2014/main" id="{E3FE5135-1AB7-4249-A10A-DF873ACD7D20}"/>
              </a:ext>
            </a:extLst>
          </p:cNvPr>
          <p:cNvSpPr>
            <a:spLocks noChangeArrowheads="1"/>
          </p:cNvSpPr>
          <p:nvPr/>
        </p:nvSpPr>
        <p:spPr bwMode="auto">
          <a:xfrm>
            <a:off x="1356995" y="350839"/>
            <a:ext cx="6591300" cy="579437"/>
          </a:xfrm>
          <a:prstGeom prst="rect">
            <a:avLst/>
          </a:prstGeom>
          <a:gradFill rotWithShape="1">
            <a:gsLst>
              <a:gs pos="0">
                <a:schemeClr val="accent1"/>
              </a:gs>
              <a:gs pos="50000">
                <a:schemeClr val="bg1"/>
              </a:gs>
              <a:gs pos="100000">
                <a:schemeClr val="accent1"/>
              </a:gs>
            </a:gsLst>
            <a:lin ang="5400000" scaled="1"/>
          </a:gradFill>
          <a:ln>
            <a:noFill/>
          </a:ln>
          <a:effectLst/>
        </p:spPr>
        <p:txBody>
          <a:bodyPr>
            <a:spAutoFit/>
          </a:bodyPr>
          <a:lstStyle/>
          <a:p>
            <a:pPr eaLnBrk="1" hangingPunct="1">
              <a:defRPr/>
            </a:pPr>
            <a:r>
              <a:rPr lang="en-US" altLang="zh-CN" sz="3200" b="1" dirty="0">
                <a:solidFill>
                  <a:schemeClr val="hlink"/>
                </a:solidFill>
                <a:latin typeface="黑体" pitchFamily="49" charset="-122"/>
                <a:ea typeface="黑体" pitchFamily="49" charset="-122"/>
              </a:rPr>
              <a:t>2.</a:t>
            </a:r>
            <a:r>
              <a:rPr lang="zh-CN" altLang="en-US" sz="3200" b="1" dirty="0">
                <a:solidFill>
                  <a:schemeClr val="hlink"/>
                </a:solidFill>
                <a:latin typeface="黑体" pitchFamily="49" charset="-122"/>
                <a:ea typeface="黑体" pitchFamily="49" charset="-122"/>
              </a:rPr>
              <a:t>自动控制系统的典型输入信号</a:t>
            </a:r>
          </a:p>
        </p:txBody>
      </p:sp>
      <p:sp>
        <p:nvSpPr>
          <p:cNvPr id="137223" name="Text Box 3">
            <a:extLst>
              <a:ext uri="{FF2B5EF4-FFF2-40B4-BE49-F238E27FC236}">
                <a16:creationId xmlns:a16="http://schemas.microsoft.com/office/drawing/2014/main" id="{0F54C758-E6B8-4487-B092-5EC9C95028B6}"/>
              </a:ext>
            </a:extLst>
          </p:cNvPr>
          <p:cNvSpPr txBox="1">
            <a:spLocks noChangeArrowheads="1"/>
          </p:cNvSpPr>
          <p:nvPr/>
        </p:nvSpPr>
        <p:spPr bwMode="auto">
          <a:xfrm>
            <a:off x="1903413" y="1076325"/>
            <a:ext cx="7921625" cy="558800"/>
          </a:xfrm>
          <a:prstGeom prst="rect">
            <a:avLst/>
          </a:prstGeom>
          <a:noFill/>
          <a:ln>
            <a:noFill/>
          </a:ln>
          <a:effec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lnSpc>
                <a:spcPct val="150000"/>
              </a:lnSpc>
              <a:buClr>
                <a:srgbClr val="0000FF"/>
              </a:buClr>
              <a:buFont typeface="Wingdings" pitchFamily="2" charset="2"/>
              <a:buChar char="u"/>
              <a:defRPr/>
            </a:pPr>
            <a:r>
              <a:rPr lang="zh-CN" altLang="en-US" b="1" dirty="0">
                <a:solidFill>
                  <a:srgbClr val="000000"/>
                </a:solidFill>
                <a:effectLst>
                  <a:outerShdw blurRad="38100" dist="38100" dir="2700000" algn="tl">
                    <a:srgbClr val="C0C0C0"/>
                  </a:outerShdw>
                </a:effectLst>
                <a:latin typeface="黑体" pitchFamily="49" charset="-122"/>
                <a:ea typeface="黑体" pitchFamily="49" charset="-122"/>
              </a:rPr>
              <a:t> 一般来说，针对某一类输入信号来设计控制系统，如：</a:t>
            </a:r>
            <a:endParaRPr lang="zh-CN" altLang="en-US" b="1" dirty="0">
              <a:solidFill>
                <a:srgbClr val="000000"/>
              </a:solidFill>
              <a:latin typeface="黑体" pitchFamily="49" charset="-122"/>
              <a:ea typeface="黑体" pitchFamily="49" charset="-122"/>
            </a:endParaRPr>
          </a:p>
        </p:txBody>
      </p:sp>
      <p:pic>
        <p:nvPicPr>
          <p:cNvPr id="2" name="图片 1">
            <a:extLst>
              <a:ext uri="{FF2B5EF4-FFF2-40B4-BE49-F238E27FC236}">
                <a16:creationId xmlns:a16="http://schemas.microsoft.com/office/drawing/2014/main" id="{F5E5EA91-591E-4ECD-A759-149D1E64B7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1375" y="1679575"/>
            <a:ext cx="3194050" cy="213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a:extLst>
              <a:ext uri="{FF2B5EF4-FFF2-40B4-BE49-F238E27FC236}">
                <a16:creationId xmlns:a16="http://schemas.microsoft.com/office/drawing/2014/main" id="{516529FA-29AD-47D0-82A6-392820400D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5950" y="1651000"/>
            <a:ext cx="3832225" cy="219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3">
            <a:extLst>
              <a:ext uri="{FF2B5EF4-FFF2-40B4-BE49-F238E27FC236}">
                <a16:creationId xmlns:a16="http://schemas.microsoft.com/office/drawing/2014/main" id="{2651A631-6C4C-44EF-87E4-4898CBA546CA}"/>
              </a:ext>
            </a:extLst>
          </p:cNvPr>
          <p:cNvSpPr txBox="1">
            <a:spLocks noChangeArrowheads="1"/>
          </p:cNvSpPr>
          <p:nvPr/>
        </p:nvSpPr>
        <p:spPr bwMode="auto">
          <a:xfrm>
            <a:off x="1743075" y="3900488"/>
            <a:ext cx="7923213" cy="919162"/>
          </a:xfrm>
          <a:prstGeom prst="rect">
            <a:avLst/>
          </a:prstGeom>
          <a:noFill/>
          <a:ln>
            <a:noFill/>
          </a:ln>
          <a:effec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lnSpc>
                <a:spcPct val="120000"/>
              </a:lnSpc>
              <a:buClr>
                <a:srgbClr val="0000FF"/>
              </a:buClr>
              <a:buFont typeface="Wingdings" pitchFamily="2" charset="2"/>
              <a:buChar char="u"/>
              <a:defRPr/>
            </a:pPr>
            <a:r>
              <a:rPr lang="zh-CN" altLang="en-US" b="1" dirty="0">
                <a:solidFill>
                  <a:srgbClr val="000000"/>
                </a:solidFill>
                <a:effectLst>
                  <a:outerShdw blurRad="38100" dist="38100" dir="2700000" algn="tl">
                    <a:srgbClr val="C0C0C0"/>
                  </a:outerShdw>
                </a:effectLst>
                <a:latin typeface="黑体" pitchFamily="49" charset="-122"/>
                <a:ea typeface="黑体" pitchFamily="49" charset="-122"/>
              </a:rPr>
              <a:t> 大多数情况下，控制系统的输入信号以无法预测的方式变化，如防空火炮系统：</a:t>
            </a:r>
            <a:endParaRPr lang="zh-CN" altLang="en-US" b="1" dirty="0">
              <a:solidFill>
                <a:srgbClr val="000000"/>
              </a:solidFill>
              <a:latin typeface="黑体" pitchFamily="49" charset="-122"/>
              <a:ea typeface="黑体" pitchFamily="49" charset="-122"/>
            </a:endParaRPr>
          </a:p>
        </p:txBody>
      </p:sp>
      <p:pic>
        <p:nvPicPr>
          <p:cNvPr id="4" name="图片 3">
            <a:extLst>
              <a:ext uri="{FF2B5EF4-FFF2-40B4-BE49-F238E27FC236}">
                <a16:creationId xmlns:a16="http://schemas.microsoft.com/office/drawing/2014/main" id="{DDF9ED2D-4D9C-41A9-8F5D-BD3D1DD1375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9088" y="4819650"/>
            <a:ext cx="2478087" cy="201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a:extLst>
              <a:ext uri="{FF2B5EF4-FFF2-40B4-BE49-F238E27FC236}">
                <a16:creationId xmlns:a16="http://schemas.microsoft.com/office/drawing/2014/main" id="{FB167286-0010-4EE3-AF29-12135191FCAF}"/>
              </a:ext>
            </a:extLst>
          </p:cNvPr>
          <p:cNvSpPr txBox="1"/>
          <p:nvPr/>
        </p:nvSpPr>
        <p:spPr bwMode="auto">
          <a:xfrm>
            <a:off x="4465638" y="4672013"/>
            <a:ext cx="5983287" cy="2243137"/>
          </a:xfrm>
          <a:prstGeom prst="rect">
            <a:avLst/>
          </a:prstGeom>
          <a:noFill/>
          <a:ln>
            <a:noFill/>
          </a:ln>
          <a:effectLst/>
        </p:spPr>
        <p:txBody>
          <a:bodyPr>
            <a:spAutoFit/>
          </a:bodyPr>
          <a:lstStyle/>
          <a:p>
            <a:pPr marL="342900" indent="-342900">
              <a:lnSpc>
                <a:spcPct val="150000"/>
              </a:lnSpc>
              <a:spcBef>
                <a:spcPts val="0"/>
              </a:spcBef>
              <a:buClr>
                <a:srgbClr val="FF0000"/>
              </a:buClr>
              <a:buFont typeface="Wingdings" panose="05000000000000000000" pitchFamily="2" charset="2"/>
              <a:buChar char="l"/>
              <a:defRPr/>
            </a:pPr>
            <a:r>
              <a:rPr lang="zh-CN" altLang="en-US" b="1" dirty="0">
                <a:effectLst>
                  <a:outerShdw blurRad="38100" dist="38100" dir="2700000" algn="tl">
                    <a:srgbClr val="C0C0C0"/>
                  </a:outerShdw>
                </a:effectLst>
                <a:latin typeface="Times New Roman" pitchFamily="18" charset="0"/>
                <a:ea typeface="楷体_GB2312" pitchFamily="49" charset="-122"/>
              </a:rPr>
              <a:t>敌机的位置和速度无法预料，使火炮控制系统的输入信号具有了随机性。</a:t>
            </a:r>
            <a:endParaRPr lang="en-US" altLang="zh-CN" b="1" dirty="0">
              <a:effectLst>
                <a:outerShdw blurRad="38100" dist="38100" dir="2700000" algn="tl">
                  <a:srgbClr val="C0C0C0"/>
                </a:outerShdw>
              </a:effectLst>
              <a:latin typeface="Times New Roman" pitchFamily="18" charset="0"/>
              <a:ea typeface="楷体_GB2312" pitchFamily="49" charset="-122"/>
            </a:endParaRPr>
          </a:p>
          <a:p>
            <a:pPr marL="342900" indent="-342900">
              <a:lnSpc>
                <a:spcPct val="150000"/>
              </a:lnSpc>
              <a:spcBef>
                <a:spcPts val="0"/>
              </a:spcBef>
              <a:buClr>
                <a:srgbClr val="FF0000"/>
              </a:buClr>
              <a:buFont typeface="Wingdings" panose="05000000000000000000" pitchFamily="2" charset="2"/>
              <a:buChar char="l"/>
              <a:defRPr/>
            </a:pPr>
            <a:r>
              <a:rPr lang="zh-CN" altLang="en-US" b="1" dirty="0">
                <a:effectLst>
                  <a:outerShdw blurRad="38100" dist="38100" dir="2700000" algn="tl">
                    <a:srgbClr val="C0C0C0"/>
                  </a:outerShdw>
                </a:effectLst>
                <a:latin typeface="Times New Roman" pitchFamily="18" charset="0"/>
                <a:ea typeface="楷体_GB2312" pitchFamily="49" charset="-122"/>
              </a:rPr>
              <a:t>给规定系统的性能要求以及分析和设计工作带来困难。</a:t>
            </a:r>
          </a:p>
        </p:txBody>
      </p:sp>
      <p:sp>
        <p:nvSpPr>
          <p:cNvPr id="13321" name="Text Box 4">
            <a:extLst>
              <a:ext uri="{FF2B5EF4-FFF2-40B4-BE49-F238E27FC236}">
                <a16:creationId xmlns:a16="http://schemas.microsoft.com/office/drawing/2014/main" id="{A6C56E25-AB8F-4C80-A102-6AB4080E69D2}"/>
              </a:ext>
            </a:extLst>
          </p:cNvPr>
          <p:cNvSpPr txBox="1">
            <a:spLocks noChangeArrowheads="1"/>
          </p:cNvSpPr>
          <p:nvPr/>
        </p:nvSpPr>
        <p:spPr bwMode="auto">
          <a:xfrm>
            <a:off x="0" y="0"/>
            <a:ext cx="906463" cy="685800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144000" rIns="144000">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0" lang="en-US" altLang="zh-CN">
                <a:solidFill>
                  <a:schemeClr val="bg1"/>
                </a:solidFill>
                <a:latin typeface="黑体" panose="02010609060101010101" pitchFamily="49" charset="-122"/>
                <a:ea typeface="黑体" panose="02010609060101010101" pitchFamily="49" charset="-122"/>
              </a:rPr>
              <a:t>  </a:t>
            </a:r>
            <a:r>
              <a:rPr kumimoji="0" lang="zh-CN" altLang="en-US" sz="4000">
                <a:latin typeface="黑体" panose="02010609060101010101" pitchFamily="49" charset="-122"/>
                <a:ea typeface="黑体" panose="02010609060101010101" pitchFamily="49" charset="-122"/>
              </a:rPr>
              <a:t>自动控制原理</a:t>
            </a:r>
            <a:r>
              <a:rPr kumimoji="0" lang="zh-CN" altLang="en-US">
                <a:solidFill>
                  <a:schemeClr val="bg1"/>
                </a:solidFill>
                <a:latin typeface="黑体" panose="02010609060101010101" pitchFamily="49" charset="-122"/>
                <a:ea typeface="黑体" panose="02010609060101010101" pitchFamily="49" charset="-122"/>
              </a:rPr>
              <a:t>  </a:t>
            </a:r>
            <a:r>
              <a:rPr kumimoji="0" lang="zh-CN" altLang="en-US" sz="3200">
                <a:solidFill>
                  <a:schemeClr val="bg1"/>
                </a:solidFill>
                <a:latin typeface="Arial" panose="020B0604020202020204" pitchFamily="34" charset="0"/>
              </a:rPr>
              <a:t>江西理工大学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7223">
                                            <p:txEl>
                                              <p:pRg st="0" end="0"/>
                                            </p:txEl>
                                          </p:spTgt>
                                        </p:tgtEl>
                                        <p:attrNameLst>
                                          <p:attrName>style.visibility</p:attrName>
                                        </p:attrNameLst>
                                      </p:cBhvr>
                                      <p:to>
                                        <p:strVal val="visible"/>
                                      </p:to>
                                    </p:set>
                                    <p:animEffect transition="in" filter="fade">
                                      <p:cBhvr>
                                        <p:cTn id="7" dur="500"/>
                                        <p:tgtEl>
                                          <p:spTgt spid="1372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xEl>
                                              <p:pRg st="0" end="0"/>
                                            </p:txEl>
                                          </p:spTgt>
                                        </p:tgtEl>
                                        <p:attrNameLst>
                                          <p:attrName>style.visibility</p:attrName>
                                        </p:attrNameLst>
                                      </p:cBhvr>
                                      <p:to>
                                        <p:strVal val="visible"/>
                                      </p:to>
                                    </p:set>
                                    <p:animEffect transition="in" filter="fade">
                                      <p:cBhvr>
                                        <p:cTn id="20" dur="500"/>
                                        <p:tgtEl>
                                          <p:spTgt spid="12">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3" grpId="0" build="p"/>
      <p:bldP spid="12" grpId="0" build="p"/>
      <p:bldP spid="5" grpId="0" build="p" bldLvl="5"/>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9CB8301-315D-4786-9D99-85F4247E62B9}"/>
              </a:ext>
            </a:extLst>
          </p:cNvPr>
          <p:cNvSpPr txBox="1"/>
          <p:nvPr/>
        </p:nvSpPr>
        <p:spPr bwMode="auto">
          <a:xfrm>
            <a:off x="1524000" y="-134938"/>
            <a:ext cx="9144000" cy="646113"/>
          </a:xfrm>
          <a:prstGeom prst="rect">
            <a:avLst/>
          </a:prstGeom>
          <a:solidFill>
            <a:schemeClr val="bg1"/>
          </a:solidFill>
          <a:ln>
            <a:noFill/>
          </a:ln>
          <a:effectLst/>
        </p:spPr>
        <p:txBody>
          <a:bodyPr>
            <a:spAutoFit/>
          </a:bodyPr>
          <a:lstStyle/>
          <a:p>
            <a:pPr>
              <a:spcBef>
                <a:spcPct val="50000"/>
              </a:spcBef>
              <a:defRPr/>
            </a:pPr>
            <a:endParaRPr lang="zh-CN" altLang="en-US" sz="3600" b="1" dirty="0">
              <a:solidFill>
                <a:srgbClr val="990000"/>
              </a:solidFill>
              <a:effectLst>
                <a:outerShdw blurRad="38100" dist="38100" dir="2700000" algn="tl">
                  <a:srgbClr val="C0C0C0"/>
                </a:outerShdw>
              </a:effectLst>
              <a:latin typeface="Times New Roman" pitchFamily="18" charset="0"/>
              <a:ea typeface="楷体_GB2312" pitchFamily="49" charset="-122"/>
            </a:endParaRPr>
          </a:p>
        </p:txBody>
      </p:sp>
      <p:sp>
        <p:nvSpPr>
          <p:cNvPr id="137223" name="Text Box 3">
            <a:extLst>
              <a:ext uri="{FF2B5EF4-FFF2-40B4-BE49-F238E27FC236}">
                <a16:creationId xmlns:a16="http://schemas.microsoft.com/office/drawing/2014/main" id="{99F116B6-24BE-4724-82E5-F7FE34BD4208}"/>
              </a:ext>
            </a:extLst>
          </p:cNvPr>
          <p:cNvSpPr txBox="1">
            <a:spLocks noChangeArrowheads="1"/>
          </p:cNvSpPr>
          <p:nvPr/>
        </p:nvSpPr>
        <p:spPr bwMode="auto">
          <a:xfrm>
            <a:off x="1108869" y="2451100"/>
            <a:ext cx="9974262" cy="2775760"/>
          </a:xfrm>
          <a:prstGeom prst="rect">
            <a:avLst/>
          </a:prstGeom>
          <a:noFill/>
          <a:ln>
            <a:noFill/>
          </a:ln>
          <a:effec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lnSpc>
                <a:spcPct val="150000"/>
              </a:lnSpc>
              <a:buClr>
                <a:srgbClr val="0000FF"/>
              </a:buClr>
              <a:buFont typeface="Wingdings" pitchFamily="2" charset="2"/>
              <a:buChar char="u"/>
              <a:defRPr/>
            </a:pPr>
            <a:r>
              <a:rPr lang="zh-CN" altLang="en-US" b="1" dirty="0">
                <a:solidFill>
                  <a:srgbClr val="000000"/>
                </a:solidFill>
                <a:effectLst>
                  <a:outerShdw blurRad="38100" dist="38100" dir="2700000" algn="tl">
                    <a:srgbClr val="C0C0C0"/>
                  </a:outerShdw>
                </a:effectLst>
                <a:latin typeface="黑体" pitchFamily="49" charset="-122"/>
                <a:ea typeface="黑体" pitchFamily="49" charset="-122"/>
              </a:rPr>
              <a:t> </a:t>
            </a:r>
            <a:r>
              <a:rPr lang="zh-CN" altLang="en-US" b="1" dirty="0">
                <a:solidFill>
                  <a:srgbClr val="000000"/>
                </a:solidFill>
                <a:latin typeface="黑体" pitchFamily="49" charset="-122"/>
                <a:ea typeface="黑体" pitchFamily="49" charset="-122"/>
              </a:rPr>
              <a:t>典型输入（测试）信号函数选取原则：</a:t>
            </a:r>
            <a:endParaRPr lang="en-US" altLang="zh-CN" b="1" dirty="0">
              <a:solidFill>
                <a:srgbClr val="000000"/>
              </a:solidFill>
              <a:latin typeface="黑体" pitchFamily="49" charset="-122"/>
              <a:ea typeface="黑体" pitchFamily="49" charset="-122"/>
            </a:endParaRPr>
          </a:p>
          <a:p>
            <a:pPr eaLnBrk="1" hangingPunct="1">
              <a:lnSpc>
                <a:spcPct val="150000"/>
              </a:lnSpc>
              <a:buClr>
                <a:srgbClr val="FF0000"/>
              </a:buClr>
              <a:buSzPct val="110000"/>
              <a:buFont typeface="Wingdings" pitchFamily="2" charset="2"/>
              <a:buChar char="Ø"/>
              <a:defRPr/>
            </a:pPr>
            <a:r>
              <a:rPr lang="zh-CN" altLang="en-US" b="1" dirty="0">
                <a:solidFill>
                  <a:srgbClr val="000000"/>
                </a:solidFill>
                <a:latin typeface="黑体" pitchFamily="49" charset="-122"/>
                <a:ea typeface="黑体" pitchFamily="49" charset="-122"/>
              </a:rPr>
              <a:t>在现场或实验室中容易得到；</a:t>
            </a:r>
            <a:endParaRPr lang="en-US" altLang="zh-CN" b="1" dirty="0">
              <a:solidFill>
                <a:srgbClr val="000000"/>
              </a:solidFill>
              <a:latin typeface="黑体" pitchFamily="49" charset="-122"/>
              <a:ea typeface="黑体" pitchFamily="49" charset="-122"/>
            </a:endParaRPr>
          </a:p>
          <a:p>
            <a:pPr eaLnBrk="1" hangingPunct="1">
              <a:lnSpc>
                <a:spcPct val="150000"/>
              </a:lnSpc>
              <a:buClr>
                <a:srgbClr val="FF0000"/>
              </a:buClr>
              <a:buSzPct val="110000"/>
              <a:buFont typeface="Wingdings" pitchFamily="2" charset="2"/>
              <a:buChar char="Ø"/>
              <a:defRPr/>
            </a:pPr>
            <a:r>
              <a:rPr lang="zh-CN" altLang="en-US" b="1" dirty="0">
                <a:solidFill>
                  <a:srgbClr val="000000"/>
                </a:solidFill>
                <a:latin typeface="黑体" pitchFamily="49" charset="-122"/>
                <a:ea typeface="黑体" pitchFamily="49" charset="-122"/>
              </a:rPr>
              <a:t>控制系统在这种函数作用下的性能应代表在实际工作条件下的性能；</a:t>
            </a:r>
            <a:endParaRPr lang="en-US" altLang="zh-CN" b="1" dirty="0">
              <a:solidFill>
                <a:srgbClr val="000000"/>
              </a:solidFill>
              <a:latin typeface="黑体" pitchFamily="49" charset="-122"/>
              <a:ea typeface="黑体" pitchFamily="49" charset="-122"/>
            </a:endParaRPr>
          </a:p>
          <a:p>
            <a:pPr eaLnBrk="1" hangingPunct="1">
              <a:lnSpc>
                <a:spcPct val="150000"/>
              </a:lnSpc>
              <a:buClr>
                <a:srgbClr val="FF0000"/>
              </a:buClr>
              <a:buSzPct val="110000"/>
              <a:buFont typeface="Wingdings" pitchFamily="2" charset="2"/>
              <a:buChar char="Ø"/>
              <a:defRPr/>
            </a:pPr>
            <a:r>
              <a:rPr lang="zh-CN" altLang="en-US" b="1" dirty="0">
                <a:solidFill>
                  <a:srgbClr val="000000"/>
                </a:solidFill>
                <a:latin typeface="黑体" pitchFamily="49" charset="-122"/>
                <a:ea typeface="黑体" pitchFamily="49" charset="-122"/>
              </a:rPr>
              <a:t>函数的数学表达式简单，便于理论计算；</a:t>
            </a:r>
            <a:endParaRPr lang="en-US" altLang="zh-CN" b="1" dirty="0">
              <a:solidFill>
                <a:srgbClr val="000000"/>
              </a:solidFill>
              <a:latin typeface="黑体" pitchFamily="49" charset="-122"/>
              <a:ea typeface="黑体" pitchFamily="49" charset="-122"/>
            </a:endParaRPr>
          </a:p>
          <a:p>
            <a:pPr eaLnBrk="1" hangingPunct="1">
              <a:lnSpc>
                <a:spcPct val="150000"/>
              </a:lnSpc>
              <a:buClr>
                <a:srgbClr val="FF0000"/>
              </a:buClr>
              <a:buSzPct val="110000"/>
              <a:buFont typeface="Wingdings" pitchFamily="2" charset="2"/>
              <a:buChar char="Ø"/>
              <a:defRPr/>
            </a:pPr>
            <a:r>
              <a:rPr lang="zh-CN" altLang="en-US" b="1" dirty="0">
                <a:latin typeface="黑体" pitchFamily="49" charset="-122"/>
                <a:ea typeface="黑体" pitchFamily="49" charset="-122"/>
              </a:rPr>
              <a:t>实际信号可由这些典型信号组合而得。</a:t>
            </a:r>
            <a:endParaRPr lang="zh-CN" altLang="en-US" b="1" dirty="0">
              <a:solidFill>
                <a:srgbClr val="000000"/>
              </a:solidFill>
              <a:latin typeface="黑体" pitchFamily="49" charset="-122"/>
              <a:ea typeface="黑体" pitchFamily="49" charset="-122"/>
            </a:endParaRPr>
          </a:p>
        </p:txBody>
      </p:sp>
      <p:sp>
        <p:nvSpPr>
          <p:cNvPr id="137225" name="Text Box 9">
            <a:extLst>
              <a:ext uri="{FF2B5EF4-FFF2-40B4-BE49-F238E27FC236}">
                <a16:creationId xmlns:a16="http://schemas.microsoft.com/office/drawing/2014/main" id="{23DB124B-E294-419A-9722-A70BE7648A2D}"/>
              </a:ext>
            </a:extLst>
          </p:cNvPr>
          <p:cNvSpPr txBox="1">
            <a:spLocks noChangeArrowheads="1"/>
          </p:cNvSpPr>
          <p:nvPr/>
        </p:nvSpPr>
        <p:spPr bwMode="auto">
          <a:xfrm>
            <a:off x="1192848" y="5546363"/>
            <a:ext cx="5829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
                <a:srgbClr val="0000FF"/>
              </a:buClr>
              <a:buSzTx/>
              <a:buFont typeface="Wingdings" panose="05000000000000000000" pitchFamily="2" charset="2"/>
              <a:buChar char="u"/>
            </a:pPr>
            <a:r>
              <a:rPr lang="zh-CN" altLang="en-US" sz="2400" dirty="0">
                <a:ea typeface="黑体" panose="02010609060101010101" pitchFamily="49" charset="-122"/>
              </a:rPr>
              <a:t>控制工程中常用典型输入（测试）信号：</a:t>
            </a:r>
          </a:p>
        </p:txBody>
      </p:sp>
      <p:sp>
        <p:nvSpPr>
          <p:cNvPr id="3" name="文本框 2">
            <a:extLst>
              <a:ext uri="{FF2B5EF4-FFF2-40B4-BE49-F238E27FC236}">
                <a16:creationId xmlns:a16="http://schemas.microsoft.com/office/drawing/2014/main" id="{9A863D74-115F-43D1-A4A5-98037B6C1E08}"/>
              </a:ext>
            </a:extLst>
          </p:cNvPr>
          <p:cNvSpPr txBox="1"/>
          <p:nvPr/>
        </p:nvSpPr>
        <p:spPr bwMode="auto">
          <a:xfrm>
            <a:off x="906463" y="169067"/>
            <a:ext cx="10812780" cy="2221762"/>
          </a:xfrm>
          <a:prstGeom prst="rect">
            <a:avLst/>
          </a:prstGeom>
          <a:solidFill>
            <a:schemeClr val="bg1"/>
          </a:solidFill>
          <a:ln>
            <a:noFill/>
          </a:ln>
          <a:effectLst/>
        </p:spPr>
        <p:txBody>
          <a:bodyPr wrap="square">
            <a:spAutoFit/>
          </a:bodyPr>
          <a:lstStyle/>
          <a:p>
            <a:pPr marL="342900" indent="-342900">
              <a:lnSpc>
                <a:spcPct val="150000"/>
              </a:lnSpc>
              <a:spcBef>
                <a:spcPts val="0"/>
              </a:spcBef>
              <a:buClr>
                <a:srgbClr val="FF0000"/>
              </a:buClr>
              <a:buFont typeface="Wingdings" panose="05000000000000000000" pitchFamily="2" charset="2"/>
              <a:buChar char="l"/>
              <a:defRPr/>
            </a:pPr>
            <a:r>
              <a:rPr lang="zh-CN" altLang="en-US" b="1" dirty="0">
                <a:latin typeface="黑体" panose="02010609060101010101" pitchFamily="49" charset="-122"/>
                <a:ea typeface="黑体" panose="02010609060101010101" pitchFamily="49" charset="-122"/>
              </a:rPr>
              <a:t>为了便于进行分析和设计，同时也为了便于对各种控制系统的性能进行比较，我们需要假定一些基本的输入函数形式，称之为典型输入信号。</a:t>
            </a:r>
          </a:p>
          <a:p>
            <a:pPr marL="342900" indent="-342900">
              <a:lnSpc>
                <a:spcPct val="150000"/>
              </a:lnSpc>
              <a:spcBef>
                <a:spcPts val="0"/>
              </a:spcBef>
              <a:buClr>
                <a:srgbClr val="FF0000"/>
              </a:buClr>
              <a:buFont typeface="Wingdings" panose="05000000000000000000" pitchFamily="2" charset="2"/>
              <a:buChar char="l"/>
              <a:defRPr/>
            </a:pPr>
            <a:r>
              <a:rPr lang="zh-CN" altLang="en-US" b="1" dirty="0">
                <a:solidFill>
                  <a:srgbClr val="990000"/>
                </a:solidFill>
                <a:effectLst>
                  <a:outerShdw blurRad="38100" dist="38100" dir="2700000" algn="tl">
                    <a:srgbClr val="C0C0C0"/>
                  </a:outerShdw>
                </a:effectLst>
                <a:latin typeface="黑体" panose="02010609060101010101" pitchFamily="49" charset="-122"/>
                <a:ea typeface="黑体" panose="02010609060101010101" pitchFamily="49" charset="-122"/>
              </a:rPr>
              <a:t>所谓典型输入信号，是指根据系统常遇到的输入形式，在数学描述上加以理想化的一些基本函数。</a:t>
            </a:r>
          </a:p>
        </p:txBody>
      </p:sp>
      <p:sp>
        <p:nvSpPr>
          <p:cNvPr id="13" name="TextBox 2">
            <a:extLst>
              <a:ext uri="{FF2B5EF4-FFF2-40B4-BE49-F238E27FC236}">
                <a16:creationId xmlns:a16="http://schemas.microsoft.com/office/drawing/2014/main" id="{B8050E56-1BB5-4DFF-95DA-316E2E5828CD}"/>
              </a:ext>
            </a:extLst>
          </p:cNvPr>
          <p:cNvSpPr txBox="1">
            <a:spLocks noChangeArrowheads="1"/>
          </p:cNvSpPr>
          <p:nvPr/>
        </p:nvSpPr>
        <p:spPr bwMode="auto">
          <a:xfrm>
            <a:off x="7788275" y="4169793"/>
            <a:ext cx="2628900" cy="243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0000"/>
                </a:solidFill>
                <a:miter lim="800000"/>
                <a:headEnd/>
                <a:tailEnd/>
              </a14:hiddenLine>
            </a:ext>
          </a:extLst>
        </p:spPr>
        <p:txBody>
          <a:bodyPr>
            <a:spAutoFit/>
          </a:bodyPr>
          <a:lstStyle>
            <a:lvl1pPr marL="342900" indent="-342900">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30000"/>
              </a:lnSpc>
              <a:spcBef>
                <a:spcPct val="0"/>
              </a:spcBef>
              <a:buClr>
                <a:schemeClr val="hlink"/>
              </a:buClr>
              <a:buSzTx/>
              <a:buFont typeface="Wingdings" panose="05000000000000000000" pitchFamily="2" charset="2"/>
              <a:buChar char="l"/>
            </a:pPr>
            <a:r>
              <a:rPr lang="zh-CN" altLang="en-US" sz="2400" dirty="0">
                <a:ea typeface="黑体" panose="02010609060101010101" pitchFamily="49" charset="-122"/>
              </a:rPr>
              <a:t>阶跃函数</a:t>
            </a:r>
            <a:endParaRPr lang="en-US" altLang="zh-CN" sz="2400" dirty="0">
              <a:ea typeface="黑体" panose="02010609060101010101" pitchFamily="49" charset="-122"/>
            </a:endParaRPr>
          </a:p>
          <a:p>
            <a:pPr eaLnBrk="1" hangingPunct="1">
              <a:lnSpc>
                <a:spcPct val="130000"/>
              </a:lnSpc>
              <a:spcBef>
                <a:spcPct val="0"/>
              </a:spcBef>
              <a:buClr>
                <a:schemeClr val="hlink"/>
              </a:buClr>
              <a:buSzTx/>
              <a:buFont typeface="Wingdings" panose="05000000000000000000" pitchFamily="2" charset="2"/>
              <a:buChar char="l"/>
            </a:pPr>
            <a:r>
              <a:rPr lang="zh-CN" altLang="en-US" sz="2400" dirty="0">
                <a:ea typeface="黑体" panose="02010609060101010101" pitchFamily="49" charset="-122"/>
              </a:rPr>
              <a:t>斜坡函数</a:t>
            </a:r>
            <a:endParaRPr lang="en-US" altLang="zh-CN" sz="2400" dirty="0">
              <a:ea typeface="黑体" panose="02010609060101010101" pitchFamily="49" charset="-122"/>
            </a:endParaRPr>
          </a:p>
          <a:p>
            <a:pPr eaLnBrk="1" hangingPunct="1">
              <a:lnSpc>
                <a:spcPct val="130000"/>
              </a:lnSpc>
              <a:spcBef>
                <a:spcPct val="0"/>
              </a:spcBef>
              <a:buClr>
                <a:schemeClr val="hlink"/>
              </a:buClr>
              <a:buSzTx/>
              <a:buFont typeface="Wingdings" panose="05000000000000000000" pitchFamily="2" charset="2"/>
              <a:buChar char="l"/>
            </a:pPr>
            <a:r>
              <a:rPr lang="zh-CN" altLang="en-US" sz="2400" dirty="0">
                <a:ea typeface="黑体" panose="02010609060101010101" pitchFamily="49" charset="-122"/>
              </a:rPr>
              <a:t>抛物线函数</a:t>
            </a:r>
            <a:endParaRPr lang="en-US" altLang="zh-CN" sz="2400" dirty="0">
              <a:ea typeface="黑体" panose="02010609060101010101" pitchFamily="49" charset="-122"/>
            </a:endParaRPr>
          </a:p>
          <a:p>
            <a:pPr eaLnBrk="1" hangingPunct="1">
              <a:lnSpc>
                <a:spcPct val="130000"/>
              </a:lnSpc>
              <a:spcBef>
                <a:spcPct val="0"/>
              </a:spcBef>
              <a:buClr>
                <a:srgbClr val="FF0000"/>
              </a:buClr>
              <a:buSzTx/>
              <a:buFont typeface="Wingdings" panose="05000000000000000000" pitchFamily="2" charset="2"/>
              <a:buChar char="l"/>
            </a:pPr>
            <a:r>
              <a:rPr lang="zh-CN" altLang="en-US" sz="2400" dirty="0">
                <a:ea typeface="黑体" panose="02010609060101010101" pitchFamily="49" charset="-122"/>
              </a:rPr>
              <a:t>脉冲函数</a:t>
            </a:r>
            <a:endParaRPr lang="en-US" altLang="zh-CN" sz="2400" dirty="0">
              <a:ea typeface="黑体" panose="02010609060101010101" pitchFamily="49" charset="-122"/>
            </a:endParaRPr>
          </a:p>
          <a:p>
            <a:pPr eaLnBrk="1" hangingPunct="1">
              <a:lnSpc>
                <a:spcPct val="130000"/>
              </a:lnSpc>
              <a:spcBef>
                <a:spcPct val="0"/>
              </a:spcBef>
              <a:buClr>
                <a:srgbClr val="FF0000"/>
              </a:buClr>
              <a:buSzTx/>
              <a:buFont typeface="Wingdings" panose="05000000000000000000" pitchFamily="2" charset="2"/>
              <a:buChar char="l"/>
            </a:pPr>
            <a:r>
              <a:rPr lang="zh-CN" altLang="en-US" sz="2400" dirty="0">
                <a:ea typeface="黑体" panose="02010609060101010101" pitchFamily="49" charset="-122"/>
              </a:rPr>
              <a:t>正弦函数</a:t>
            </a:r>
          </a:p>
        </p:txBody>
      </p:sp>
      <p:sp>
        <p:nvSpPr>
          <p:cNvPr id="15367" name="Text Box 4">
            <a:extLst>
              <a:ext uri="{FF2B5EF4-FFF2-40B4-BE49-F238E27FC236}">
                <a16:creationId xmlns:a16="http://schemas.microsoft.com/office/drawing/2014/main" id="{DB7823B3-5D1E-4BEE-B06D-FF1DFFA42AB3}"/>
              </a:ext>
            </a:extLst>
          </p:cNvPr>
          <p:cNvSpPr txBox="1">
            <a:spLocks noChangeArrowheads="1"/>
          </p:cNvSpPr>
          <p:nvPr/>
        </p:nvSpPr>
        <p:spPr bwMode="auto">
          <a:xfrm>
            <a:off x="0" y="0"/>
            <a:ext cx="906463" cy="685800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144000" rIns="144000">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0" lang="en-US" altLang="zh-CN">
                <a:solidFill>
                  <a:schemeClr val="bg1"/>
                </a:solidFill>
                <a:latin typeface="黑体" panose="02010609060101010101" pitchFamily="49" charset="-122"/>
                <a:ea typeface="黑体" panose="02010609060101010101" pitchFamily="49" charset="-122"/>
              </a:rPr>
              <a:t>  </a:t>
            </a:r>
            <a:r>
              <a:rPr kumimoji="0" lang="zh-CN" altLang="en-US" sz="4000">
                <a:latin typeface="黑体" panose="02010609060101010101" pitchFamily="49" charset="-122"/>
                <a:ea typeface="黑体" panose="02010609060101010101" pitchFamily="49" charset="-122"/>
              </a:rPr>
              <a:t>自动控制原理</a:t>
            </a:r>
            <a:r>
              <a:rPr kumimoji="0" lang="zh-CN" altLang="en-US">
                <a:solidFill>
                  <a:schemeClr val="bg1"/>
                </a:solidFill>
                <a:latin typeface="黑体" panose="02010609060101010101" pitchFamily="49" charset="-122"/>
                <a:ea typeface="黑体" panose="02010609060101010101" pitchFamily="49" charset="-122"/>
              </a:rPr>
              <a:t>  </a:t>
            </a:r>
            <a:r>
              <a:rPr kumimoji="0" lang="zh-CN" altLang="en-US" sz="3200">
                <a:solidFill>
                  <a:schemeClr val="bg1"/>
                </a:solidFill>
                <a:latin typeface="Arial" panose="020B0604020202020204" pitchFamily="34" charset="0"/>
              </a:rPr>
              <a:t>江西理工大学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37223">
                                            <p:txEl>
                                              <p:pRg st="0" end="0"/>
                                            </p:txEl>
                                          </p:spTgt>
                                        </p:tgtEl>
                                        <p:attrNameLst>
                                          <p:attrName>style.visibility</p:attrName>
                                        </p:attrNameLst>
                                      </p:cBhvr>
                                      <p:to>
                                        <p:strVal val="visible"/>
                                      </p:to>
                                    </p:set>
                                    <p:animEffect transition="in" filter="fade">
                                      <p:cBhvr>
                                        <p:cTn id="11" dur="500"/>
                                        <p:tgtEl>
                                          <p:spTgt spid="137223">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37223">
                                            <p:txEl>
                                              <p:pRg st="1" end="1"/>
                                            </p:txEl>
                                          </p:spTgt>
                                        </p:tgtEl>
                                        <p:attrNameLst>
                                          <p:attrName>style.visibility</p:attrName>
                                        </p:attrNameLst>
                                      </p:cBhvr>
                                      <p:to>
                                        <p:strVal val="visible"/>
                                      </p:to>
                                    </p:set>
                                    <p:animEffect transition="in" filter="fade">
                                      <p:cBhvr>
                                        <p:cTn id="16" dur="500"/>
                                        <p:tgtEl>
                                          <p:spTgt spid="137223">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37223">
                                            <p:txEl>
                                              <p:pRg st="2" end="2"/>
                                            </p:txEl>
                                          </p:spTgt>
                                        </p:tgtEl>
                                        <p:attrNameLst>
                                          <p:attrName>style.visibility</p:attrName>
                                        </p:attrNameLst>
                                      </p:cBhvr>
                                      <p:to>
                                        <p:strVal val="visible"/>
                                      </p:to>
                                    </p:set>
                                    <p:animEffect transition="in" filter="fade">
                                      <p:cBhvr>
                                        <p:cTn id="21" dur="500"/>
                                        <p:tgtEl>
                                          <p:spTgt spid="137223">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37223">
                                            <p:txEl>
                                              <p:pRg st="3" end="3"/>
                                            </p:txEl>
                                          </p:spTgt>
                                        </p:tgtEl>
                                        <p:attrNameLst>
                                          <p:attrName>style.visibility</p:attrName>
                                        </p:attrNameLst>
                                      </p:cBhvr>
                                      <p:to>
                                        <p:strVal val="visible"/>
                                      </p:to>
                                    </p:set>
                                    <p:animEffect transition="in" filter="fade">
                                      <p:cBhvr>
                                        <p:cTn id="26" dur="500"/>
                                        <p:tgtEl>
                                          <p:spTgt spid="137223">
                                            <p:txEl>
                                              <p:pRg st="3" end="3"/>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37223">
                                            <p:txEl>
                                              <p:pRg st="4" end="4"/>
                                            </p:txEl>
                                          </p:spTgt>
                                        </p:tgtEl>
                                        <p:attrNameLst>
                                          <p:attrName>style.visibility</p:attrName>
                                        </p:attrNameLst>
                                      </p:cBhvr>
                                      <p:to>
                                        <p:strVal val="visible"/>
                                      </p:to>
                                    </p:set>
                                    <p:animEffect transition="in" filter="fade">
                                      <p:cBhvr>
                                        <p:cTn id="31" dur="500"/>
                                        <p:tgtEl>
                                          <p:spTgt spid="137223">
                                            <p:txEl>
                                              <p:pRg st="4" end="4"/>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37225"/>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barn(inVertical)">
                                      <p:cBhvr>
                                        <p:cTn id="4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3" grpId="0" uiExpand="1" build="p"/>
      <p:bldP spid="137225" grpId="0"/>
      <p:bldP spid="3" grpId="0" uiExpand="1" build="p" bldLvl="5"/>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1">
            <a:extLst>
              <a:ext uri="{FF2B5EF4-FFF2-40B4-BE49-F238E27FC236}">
                <a16:creationId xmlns:a16="http://schemas.microsoft.com/office/drawing/2014/main" id="{E1D024A1-CE98-4C80-A233-E8BADBE967B1}"/>
              </a:ext>
            </a:extLst>
          </p:cNvPr>
          <p:cNvSpPr txBox="1">
            <a:spLocks noGrp="1"/>
          </p:cNvSpPr>
          <p:nvPr/>
        </p:nvSpPr>
        <p:spPr bwMode="auto">
          <a:xfrm>
            <a:off x="9996488" y="6476386"/>
            <a:ext cx="1905000"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fld id="{E95077C1-3B1A-4397-AF47-23184417A3DB}" type="slidenum">
              <a:rPr kumimoji="0" lang="en-US" altLang="zh-CN" sz="1000" b="0"/>
              <a:pPr algn="r" eaLnBrk="1" hangingPunct="1">
                <a:spcBef>
                  <a:spcPct val="0"/>
                </a:spcBef>
                <a:buClrTx/>
                <a:buSzTx/>
                <a:buFontTx/>
                <a:buNone/>
              </a:pPr>
              <a:t>7</a:t>
            </a:fld>
            <a:endParaRPr kumimoji="0" lang="en-US" altLang="zh-CN" sz="1000" b="0"/>
          </a:p>
        </p:txBody>
      </p:sp>
      <p:sp>
        <p:nvSpPr>
          <p:cNvPr id="694279" name="Text Box 7">
            <a:extLst>
              <a:ext uri="{FF2B5EF4-FFF2-40B4-BE49-F238E27FC236}">
                <a16:creationId xmlns:a16="http://schemas.microsoft.com/office/drawing/2014/main" id="{2CF699CB-3E29-4E7C-8760-4205066C9B8D}"/>
              </a:ext>
            </a:extLst>
          </p:cNvPr>
          <p:cNvSpPr txBox="1">
            <a:spLocks noChangeArrowheads="1"/>
          </p:cNvSpPr>
          <p:nvPr/>
        </p:nvSpPr>
        <p:spPr bwMode="auto">
          <a:xfrm>
            <a:off x="1768475" y="3621088"/>
            <a:ext cx="18101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i="1">
                <a:solidFill>
                  <a:srgbClr val="0000FF"/>
                </a:solidFill>
                <a:latin typeface="黑体" panose="02010609060101010101" pitchFamily="49" charset="-122"/>
                <a:ea typeface="黑体" panose="02010609060101010101" pitchFamily="49" charset="-122"/>
              </a:rPr>
              <a:t>A</a:t>
            </a:r>
            <a:r>
              <a:rPr lang="en-US" altLang="zh-CN" sz="2800">
                <a:solidFill>
                  <a:srgbClr val="0000FF"/>
                </a:solidFill>
                <a:latin typeface="黑体" panose="02010609060101010101" pitchFamily="49" charset="-122"/>
                <a:ea typeface="黑体" panose="02010609060101010101" pitchFamily="49" charset="-122"/>
              </a:rPr>
              <a:t>=1</a:t>
            </a:r>
            <a:r>
              <a:rPr lang="zh-CN" altLang="en-US" sz="2800">
                <a:solidFill>
                  <a:srgbClr val="0000FF"/>
                </a:solidFill>
                <a:latin typeface="黑体" panose="02010609060101010101" pitchFamily="49" charset="-122"/>
                <a:ea typeface="黑体" panose="02010609060101010101" pitchFamily="49" charset="-122"/>
              </a:rPr>
              <a:t>时称为</a:t>
            </a:r>
          </a:p>
        </p:txBody>
      </p:sp>
      <p:graphicFrame>
        <p:nvGraphicFramePr>
          <p:cNvPr id="694284" name="Object 12">
            <a:extLst>
              <a:ext uri="{FF2B5EF4-FFF2-40B4-BE49-F238E27FC236}">
                <a16:creationId xmlns:a16="http://schemas.microsoft.com/office/drawing/2014/main" id="{0162F8AE-02DB-4F9F-A111-E1927E4ED292}"/>
              </a:ext>
            </a:extLst>
          </p:cNvPr>
          <p:cNvGraphicFramePr>
            <a:graphicFrameLocks noChangeAspect="1"/>
          </p:cNvGraphicFramePr>
          <p:nvPr>
            <p:extLst>
              <p:ext uri="{D42A27DB-BD31-4B8C-83A1-F6EECF244321}">
                <p14:modId xmlns:p14="http://schemas.microsoft.com/office/powerpoint/2010/main" val="648311572"/>
              </p:ext>
            </p:extLst>
          </p:nvPr>
        </p:nvGraphicFramePr>
        <p:xfrm>
          <a:off x="6455093" y="4374515"/>
          <a:ext cx="3108325" cy="666750"/>
        </p:xfrm>
        <a:graphic>
          <a:graphicData uri="http://schemas.openxmlformats.org/presentationml/2006/ole">
            <mc:AlternateContent xmlns:mc="http://schemas.openxmlformats.org/markup-compatibility/2006">
              <mc:Choice xmlns:v="urn:schemas-microsoft-com:vml" Requires="v">
                <p:oleObj spid="_x0000_s17858" name="Equation" r:id="rId4" imgW="1054100" imgH="228600" progId="Equation.DSMT4">
                  <p:embed/>
                </p:oleObj>
              </mc:Choice>
              <mc:Fallback>
                <p:oleObj name="Equation" r:id="rId4" imgW="1054100" imgH="228600" progId="Equation.DSMT4">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55093" y="4374515"/>
                        <a:ext cx="3108325"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694289" name="Group 17">
            <a:extLst>
              <a:ext uri="{FF2B5EF4-FFF2-40B4-BE49-F238E27FC236}">
                <a16:creationId xmlns:a16="http://schemas.microsoft.com/office/drawing/2014/main" id="{6195F851-93E7-41CF-8985-6AF0EEA6D4B7}"/>
              </a:ext>
            </a:extLst>
          </p:cNvPr>
          <p:cNvGrpSpPr>
            <a:grpSpLocks/>
          </p:cNvGrpSpPr>
          <p:nvPr/>
        </p:nvGrpSpPr>
        <p:grpSpPr bwMode="auto">
          <a:xfrm>
            <a:off x="7664450" y="250825"/>
            <a:ext cx="2867025" cy="2935288"/>
            <a:chOff x="592" y="1755"/>
            <a:chExt cx="2902" cy="2125"/>
          </a:xfrm>
        </p:grpSpPr>
        <p:sp>
          <p:nvSpPr>
            <p:cNvPr id="17433" name="Line 18">
              <a:extLst>
                <a:ext uri="{FF2B5EF4-FFF2-40B4-BE49-F238E27FC236}">
                  <a16:creationId xmlns:a16="http://schemas.microsoft.com/office/drawing/2014/main" id="{6B2743E5-DF5D-4AE1-AE85-671DA140B836}"/>
                </a:ext>
              </a:extLst>
            </p:cNvPr>
            <p:cNvSpPr>
              <a:spLocks noChangeShapeType="1"/>
            </p:cNvSpPr>
            <p:nvPr/>
          </p:nvSpPr>
          <p:spPr bwMode="auto">
            <a:xfrm flipV="1">
              <a:off x="763" y="1854"/>
              <a:ext cx="0" cy="1704"/>
            </a:xfrm>
            <a:prstGeom prst="line">
              <a:avLst/>
            </a:prstGeom>
            <a:noFill/>
            <a:ln w="5715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34" name="Line 19">
              <a:extLst>
                <a:ext uri="{FF2B5EF4-FFF2-40B4-BE49-F238E27FC236}">
                  <a16:creationId xmlns:a16="http://schemas.microsoft.com/office/drawing/2014/main" id="{DDBA0AFE-D683-40EC-91D8-A0B1D978F25B}"/>
                </a:ext>
              </a:extLst>
            </p:cNvPr>
            <p:cNvSpPr>
              <a:spLocks noChangeShapeType="1"/>
            </p:cNvSpPr>
            <p:nvPr/>
          </p:nvSpPr>
          <p:spPr bwMode="auto">
            <a:xfrm>
              <a:off x="754" y="3576"/>
              <a:ext cx="2480" cy="0"/>
            </a:xfrm>
            <a:prstGeom prst="line">
              <a:avLst/>
            </a:prstGeom>
            <a:noFill/>
            <a:ln w="5715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35" name="Rectangle 20">
              <a:extLst>
                <a:ext uri="{FF2B5EF4-FFF2-40B4-BE49-F238E27FC236}">
                  <a16:creationId xmlns:a16="http://schemas.microsoft.com/office/drawing/2014/main" id="{E0B88813-29A0-4F7C-8D8F-B9AAEAA579DD}"/>
                </a:ext>
              </a:extLst>
            </p:cNvPr>
            <p:cNvSpPr>
              <a:spLocks noChangeArrowheads="1"/>
            </p:cNvSpPr>
            <p:nvPr/>
          </p:nvSpPr>
          <p:spPr bwMode="auto">
            <a:xfrm>
              <a:off x="3223" y="3429"/>
              <a:ext cx="271"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kumimoji="0" lang="en-US" altLang="zh-CN" sz="2400" i="1">
                  <a:latin typeface="Times New Roman" panose="02020603050405020304" pitchFamily="18" charset="0"/>
                </a:rPr>
                <a:t>t</a:t>
              </a:r>
            </a:p>
          </p:txBody>
        </p:sp>
        <p:sp>
          <p:nvSpPr>
            <p:cNvPr id="17436" name="Rectangle 21">
              <a:extLst>
                <a:ext uri="{FF2B5EF4-FFF2-40B4-BE49-F238E27FC236}">
                  <a16:creationId xmlns:a16="http://schemas.microsoft.com/office/drawing/2014/main" id="{7FFDC9CF-2891-4F56-9AAE-FFAA1A2FD379}"/>
                </a:ext>
              </a:extLst>
            </p:cNvPr>
            <p:cNvSpPr>
              <a:spLocks noChangeArrowheads="1"/>
            </p:cNvSpPr>
            <p:nvPr/>
          </p:nvSpPr>
          <p:spPr bwMode="auto">
            <a:xfrm>
              <a:off x="592" y="1755"/>
              <a:ext cx="866"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i="1">
                  <a:latin typeface="Times New Roman" panose="02020603050405020304" pitchFamily="18" charset="0"/>
                </a:rPr>
                <a:t>  </a:t>
              </a:r>
              <a:r>
                <a:rPr lang="en-US" altLang="zh-CN" sz="2400" i="1">
                  <a:latin typeface="Times New Roman" panose="02020603050405020304" pitchFamily="18" charset="0"/>
                </a:rPr>
                <a:t>x</a:t>
              </a:r>
              <a:r>
                <a:rPr lang="en-US" altLang="zh-CN" sz="2400" i="1" baseline="-25000">
                  <a:latin typeface="Times New Roman" panose="02020603050405020304" pitchFamily="18" charset="0"/>
                </a:rPr>
                <a:t>r</a:t>
              </a:r>
              <a:r>
                <a:rPr lang="en-US" altLang="zh-CN" sz="2400">
                  <a:latin typeface="Times New Roman" panose="02020603050405020304" pitchFamily="18" charset="0"/>
                </a:rPr>
                <a:t>(</a:t>
              </a:r>
              <a:r>
                <a:rPr lang="en-US" altLang="zh-CN" sz="2400" i="1">
                  <a:latin typeface="Times New Roman" panose="02020603050405020304" pitchFamily="18" charset="0"/>
                </a:rPr>
                <a:t>t</a:t>
              </a:r>
              <a:r>
                <a:rPr lang="en-US" altLang="zh-CN" sz="2400">
                  <a:latin typeface="Times New Roman" panose="02020603050405020304" pitchFamily="18" charset="0"/>
                </a:rPr>
                <a:t>)</a:t>
              </a:r>
            </a:p>
          </p:txBody>
        </p:sp>
        <p:sp>
          <p:nvSpPr>
            <p:cNvPr id="17437" name="Rectangle 22">
              <a:extLst>
                <a:ext uri="{FF2B5EF4-FFF2-40B4-BE49-F238E27FC236}">
                  <a16:creationId xmlns:a16="http://schemas.microsoft.com/office/drawing/2014/main" id="{C6579F66-E0D1-4961-96E3-DA3B6A26521A}"/>
                </a:ext>
              </a:extLst>
            </p:cNvPr>
            <p:cNvSpPr>
              <a:spLocks noChangeArrowheads="1"/>
            </p:cNvSpPr>
            <p:nvPr/>
          </p:nvSpPr>
          <p:spPr bwMode="auto">
            <a:xfrm>
              <a:off x="600" y="3549"/>
              <a:ext cx="3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kumimoji="0" lang="en-US" altLang="zh-CN" sz="2400">
                  <a:latin typeface="Times New Roman" panose="02020603050405020304" pitchFamily="18" charset="0"/>
                </a:rPr>
                <a:t>0</a:t>
              </a:r>
            </a:p>
          </p:txBody>
        </p:sp>
      </p:grpSp>
      <p:sp>
        <p:nvSpPr>
          <p:cNvPr id="694295" name="Line 23">
            <a:extLst>
              <a:ext uri="{FF2B5EF4-FFF2-40B4-BE49-F238E27FC236}">
                <a16:creationId xmlns:a16="http://schemas.microsoft.com/office/drawing/2014/main" id="{BC0E48BE-5D51-4EF4-A1C2-FA6D66243295}"/>
              </a:ext>
            </a:extLst>
          </p:cNvPr>
          <p:cNvSpPr>
            <a:spLocks noChangeShapeType="1"/>
          </p:cNvSpPr>
          <p:nvPr/>
        </p:nvSpPr>
        <p:spPr bwMode="auto">
          <a:xfrm>
            <a:off x="7858125" y="814388"/>
            <a:ext cx="2138363" cy="0"/>
          </a:xfrm>
          <a:prstGeom prst="line">
            <a:avLst/>
          </a:prstGeom>
          <a:noFill/>
          <a:ln w="76200" cap="sq">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4296" name="Text Box 24">
            <a:extLst>
              <a:ext uri="{FF2B5EF4-FFF2-40B4-BE49-F238E27FC236}">
                <a16:creationId xmlns:a16="http://schemas.microsoft.com/office/drawing/2014/main" id="{F7B06A50-780F-440B-9D73-82E920AA5808}"/>
              </a:ext>
            </a:extLst>
          </p:cNvPr>
          <p:cNvSpPr txBox="1">
            <a:spLocks noChangeArrowheads="1"/>
          </p:cNvSpPr>
          <p:nvPr/>
        </p:nvSpPr>
        <p:spPr bwMode="auto">
          <a:xfrm>
            <a:off x="7504113" y="604838"/>
            <a:ext cx="5127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0" lang="en-US" altLang="zh-CN" sz="2400">
                <a:latin typeface="Times New Roman" panose="02020603050405020304" pitchFamily="18" charset="0"/>
              </a:rPr>
              <a:t>A</a:t>
            </a:r>
          </a:p>
        </p:txBody>
      </p:sp>
      <p:sp>
        <p:nvSpPr>
          <p:cNvPr id="17416" name="Rectangle 17">
            <a:extLst>
              <a:ext uri="{FF2B5EF4-FFF2-40B4-BE49-F238E27FC236}">
                <a16:creationId xmlns:a16="http://schemas.microsoft.com/office/drawing/2014/main" id="{7C241F14-BB0B-4955-B98B-CC0BD9C68AF0}"/>
              </a:ext>
            </a:extLst>
          </p:cNvPr>
          <p:cNvSpPr>
            <a:spLocks noChangeArrowheads="1"/>
          </p:cNvSpPr>
          <p:nvPr/>
        </p:nvSpPr>
        <p:spPr bwMode="auto">
          <a:xfrm>
            <a:off x="1235739" y="267495"/>
            <a:ext cx="2770187" cy="519112"/>
          </a:xfrm>
          <a:prstGeom prst="rect">
            <a:avLst/>
          </a:prstGeom>
          <a:solidFill>
            <a:srgbClr val="800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a:solidFill>
                  <a:schemeClr val="bg1"/>
                </a:solidFill>
                <a:latin typeface="黑体" panose="02010609060101010101" pitchFamily="49" charset="-122"/>
                <a:ea typeface="黑体" panose="02010609060101010101" pitchFamily="49" charset="-122"/>
              </a:rPr>
              <a:t>（1）阶跃函数</a:t>
            </a:r>
          </a:p>
        </p:txBody>
      </p:sp>
      <p:sp>
        <p:nvSpPr>
          <p:cNvPr id="139282" name="Text Box 18">
            <a:extLst>
              <a:ext uri="{FF2B5EF4-FFF2-40B4-BE49-F238E27FC236}">
                <a16:creationId xmlns:a16="http://schemas.microsoft.com/office/drawing/2014/main" id="{5374B522-6B07-42C5-8918-4E18CDC6C4BC}"/>
              </a:ext>
            </a:extLst>
          </p:cNvPr>
          <p:cNvSpPr txBox="1">
            <a:spLocks noChangeArrowheads="1"/>
          </p:cNvSpPr>
          <p:nvPr/>
        </p:nvSpPr>
        <p:spPr bwMode="auto">
          <a:xfrm>
            <a:off x="1322764" y="1133475"/>
            <a:ext cx="25400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Char char="u"/>
            </a:pPr>
            <a:r>
              <a:rPr lang="zh-CN" altLang="en-US" sz="2800" dirty="0">
                <a:solidFill>
                  <a:srgbClr val="FF3300"/>
                </a:solidFill>
                <a:ea typeface="黑体" panose="02010609060101010101" pitchFamily="49" charset="-122"/>
              </a:rPr>
              <a:t>数学表达式</a:t>
            </a:r>
          </a:p>
        </p:txBody>
      </p:sp>
      <p:graphicFrame>
        <p:nvGraphicFramePr>
          <p:cNvPr id="139283" name="Object 19">
            <a:extLst>
              <a:ext uri="{FF2B5EF4-FFF2-40B4-BE49-F238E27FC236}">
                <a16:creationId xmlns:a16="http://schemas.microsoft.com/office/drawing/2014/main" id="{2DD6DF08-9809-44CD-9BC2-94092909A17F}"/>
              </a:ext>
            </a:extLst>
          </p:cNvPr>
          <p:cNvGraphicFramePr>
            <a:graphicFrameLocks noChangeAspect="1"/>
          </p:cNvGraphicFramePr>
          <p:nvPr>
            <p:extLst>
              <p:ext uri="{D42A27DB-BD31-4B8C-83A1-F6EECF244321}">
                <p14:modId xmlns:p14="http://schemas.microsoft.com/office/powerpoint/2010/main" val="828625583"/>
              </p:ext>
            </p:extLst>
          </p:nvPr>
        </p:nvGraphicFramePr>
        <p:xfrm>
          <a:off x="1716088" y="4408488"/>
          <a:ext cx="2867025" cy="749300"/>
        </p:xfrm>
        <a:graphic>
          <a:graphicData uri="http://schemas.openxmlformats.org/presentationml/2006/ole">
            <mc:AlternateContent xmlns:mc="http://schemas.openxmlformats.org/markup-compatibility/2006">
              <mc:Choice xmlns:v="urn:schemas-microsoft-com:vml" Requires="v">
                <p:oleObj spid="_x0000_s17859" name="Equation" r:id="rId6" imgW="825142" imgH="215806" progId="Equation.DSMT4">
                  <p:embed/>
                </p:oleObj>
              </mc:Choice>
              <mc:Fallback>
                <p:oleObj name="Equation" r:id="rId6" imgW="825142" imgH="215806" progId="Equation.DSMT4">
                  <p:embed/>
                  <p:pic>
                    <p:nvPicPr>
                      <p:cNvPr id="0" name="Object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16088" y="4408488"/>
                        <a:ext cx="2867025" cy="749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9284" name="AutoShape 20">
            <a:extLst>
              <a:ext uri="{FF2B5EF4-FFF2-40B4-BE49-F238E27FC236}">
                <a16:creationId xmlns:a16="http://schemas.microsoft.com/office/drawing/2014/main" id="{4F1198C3-9876-4C82-961E-E117100A46D1}"/>
              </a:ext>
            </a:extLst>
          </p:cNvPr>
          <p:cNvSpPr>
            <a:spLocks noChangeArrowheads="1"/>
          </p:cNvSpPr>
          <p:nvPr/>
        </p:nvSpPr>
        <p:spPr bwMode="auto">
          <a:xfrm>
            <a:off x="4864100" y="4866640"/>
            <a:ext cx="1390650" cy="88900"/>
          </a:xfrm>
          <a:prstGeom prst="rightArrow">
            <a:avLst>
              <a:gd name="adj1" fmla="val 50000"/>
              <a:gd name="adj2" fmla="val 39107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b="0"/>
          </a:p>
        </p:txBody>
      </p:sp>
      <p:sp>
        <p:nvSpPr>
          <p:cNvPr id="139285" name="Text Box 21">
            <a:extLst>
              <a:ext uri="{FF2B5EF4-FFF2-40B4-BE49-F238E27FC236}">
                <a16:creationId xmlns:a16="http://schemas.microsoft.com/office/drawing/2014/main" id="{B75C7EAF-F512-494C-9C7B-EE9502508A91}"/>
              </a:ext>
            </a:extLst>
          </p:cNvPr>
          <p:cNvSpPr txBox="1">
            <a:spLocks noChangeArrowheads="1"/>
          </p:cNvSpPr>
          <p:nvPr/>
        </p:nvSpPr>
        <p:spPr bwMode="auto">
          <a:xfrm>
            <a:off x="4822825" y="4374515"/>
            <a:ext cx="1639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400" b="0">
                <a:solidFill>
                  <a:srgbClr val="FF3300"/>
                </a:solidFill>
                <a:ea typeface="黑体" panose="02010609060101010101" pitchFamily="49" charset="-122"/>
              </a:rPr>
              <a:t>拉氏变换</a:t>
            </a:r>
          </a:p>
        </p:txBody>
      </p:sp>
      <p:graphicFrame>
        <p:nvGraphicFramePr>
          <p:cNvPr id="139287" name="Object 23">
            <a:extLst>
              <a:ext uri="{FF2B5EF4-FFF2-40B4-BE49-F238E27FC236}">
                <a16:creationId xmlns:a16="http://schemas.microsoft.com/office/drawing/2014/main" id="{55DECBF0-DF6F-45A9-A36C-38553F48D21C}"/>
              </a:ext>
            </a:extLst>
          </p:cNvPr>
          <p:cNvGraphicFramePr>
            <a:graphicFrameLocks noChangeAspect="1"/>
          </p:cNvGraphicFramePr>
          <p:nvPr>
            <p:extLst>
              <p:ext uri="{D42A27DB-BD31-4B8C-83A1-F6EECF244321}">
                <p14:modId xmlns:p14="http://schemas.microsoft.com/office/powerpoint/2010/main" val="131828534"/>
              </p:ext>
            </p:extLst>
          </p:nvPr>
        </p:nvGraphicFramePr>
        <p:xfrm>
          <a:off x="2069638" y="1539875"/>
          <a:ext cx="2300287" cy="1466850"/>
        </p:xfrm>
        <a:graphic>
          <a:graphicData uri="http://schemas.openxmlformats.org/presentationml/2006/ole">
            <mc:AlternateContent xmlns:mc="http://schemas.openxmlformats.org/markup-compatibility/2006">
              <mc:Choice xmlns:v="urn:schemas-microsoft-com:vml" Requires="v">
                <p:oleObj spid="_x0000_s17860" name="Equation" r:id="rId8" imgW="634725" imgH="457002" progId="Equation.DSMT4">
                  <p:embed/>
                </p:oleObj>
              </mc:Choice>
              <mc:Fallback>
                <p:oleObj name="Equation" r:id="rId8" imgW="634725" imgH="457002" progId="Equation.DSMT4">
                  <p:embed/>
                  <p:pic>
                    <p:nvPicPr>
                      <p:cNvPr id="0" name="Object 2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69638" y="1539875"/>
                        <a:ext cx="2300287"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9288" name="Object 24">
            <a:extLst>
              <a:ext uri="{FF2B5EF4-FFF2-40B4-BE49-F238E27FC236}">
                <a16:creationId xmlns:a16="http://schemas.microsoft.com/office/drawing/2014/main" id="{D1BC81BB-9382-49D9-AAC0-726CCABE28C0}"/>
              </a:ext>
            </a:extLst>
          </p:cNvPr>
          <p:cNvGraphicFramePr>
            <a:graphicFrameLocks noChangeAspect="1"/>
          </p:cNvGraphicFramePr>
          <p:nvPr/>
        </p:nvGraphicFramePr>
        <p:xfrm>
          <a:off x="4060825" y="1487488"/>
          <a:ext cx="347663" cy="571500"/>
        </p:xfrm>
        <a:graphic>
          <a:graphicData uri="http://schemas.openxmlformats.org/presentationml/2006/ole">
            <mc:AlternateContent xmlns:mc="http://schemas.openxmlformats.org/markup-compatibility/2006">
              <mc:Choice xmlns:v="urn:schemas-microsoft-com:vml" Requires="v">
                <p:oleObj spid="_x0000_s17861" name="Equation" r:id="rId10" imgW="152268" imgH="203024" progId="Equation.DSMT4">
                  <p:embed/>
                </p:oleObj>
              </mc:Choice>
              <mc:Fallback>
                <p:oleObj name="Equation" r:id="rId10" imgW="152268" imgH="203024" progId="Equation.DSMT4">
                  <p:embed/>
                  <p:pic>
                    <p:nvPicPr>
                      <p:cNvPr id="0" name="Object 2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60825" y="1487488"/>
                        <a:ext cx="347663"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9289" name="Object 25">
            <a:extLst>
              <a:ext uri="{FF2B5EF4-FFF2-40B4-BE49-F238E27FC236}">
                <a16:creationId xmlns:a16="http://schemas.microsoft.com/office/drawing/2014/main" id="{C266F78C-11B6-4F6B-A301-52D958A6B7AA}"/>
              </a:ext>
            </a:extLst>
          </p:cNvPr>
          <p:cNvGraphicFramePr>
            <a:graphicFrameLocks noChangeAspect="1"/>
          </p:cNvGraphicFramePr>
          <p:nvPr/>
        </p:nvGraphicFramePr>
        <p:xfrm>
          <a:off x="4583113" y="1482725"/>
          <a:ext cx="890587" cy="477838"/>
        </p:xfrm>
        <a:graphic>
          <a:graphicData uri="http://schemas.openxmlformats.org/presentationml/2006/ole">
            <mc:AlternateContent xmlns:mc="http://schemas.openxmlformats.org/markup-compatibility/2006">
              <mc:Choice xmlns:v="urn:schemas-microsoft-com:vml" Requires="v">
                <p:oleObj spid="_x0000_s17862" name="Equation" r:id="rId12" imgW="317087" imgH="177569" progId="Equation.DSMT4">
                  <p:embed/>
                </p:oleObj>
              </mc:Choice>
              <mc:Fallback>
                <p:oleObj name="Equation" r:id="rId12" imgW="317087" imgH="177569" progId="Equation.DSMT4">
                  <p:embed/>
                  <p:pic>
                    <p:nvPicPr>
                      <p:cNvPr id="0" name="Object 2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83113" y="1482725"/>
                        <a:ext cx="890587" cy="47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9290" name="Object 26">
            <a:extLst>
              <a:ext uri="{FF2B5EF4-FFF2-40B4-BE49-F238E27FC236}">
                <a16:creationId xmlns:a16="http://schemas.microsoft.com/office/drawing/2014/main" id="{172DE919-98FC-4CFD-98F3-BC494AD36D71}"/>
              </a:ext>
            </a:extLst>
          </p:cNvPr>
          <p:cNvGraphicFramePr>
            <a:graphicFrameLocks noChangeAspect="1"/>
          </p:cNvGraphicFramePr>
          <p:nvPr/>
        </p:nvGraphicFramePr>
        <p:xfrm>
          <a:off x="3949700" y="2374900"/>
          <a:ext cx="819150" cy="600075"/>
        </p:xfrm>
        <a:graphic>
          <a:graphicData uri="http://schemas.openxmlformats.org/presentationml/2006/ole">
            <mc:AlternateContent xmlns:mc="http://schemas.openxmlformats.org/markup-compatibility/2006">
              <mc:Choice xmlns:v="urn:schemas-microsoft-com:vml" Requires="v">
                <p:oleObj spid="_x0000_s17863" name="Equation" r:id="rId14" imgW="190417" imgH="203112" progId="Equation.DSMT4">
                  <p:embed/>
                </p:oleObj>
              </mc:Choice>
              <mc:Fallback>
                <p:oleObj name="Equation" r:id="rId14" imgW="190417" imgH="203112" progId="Equation.DSMT4">
                  <p:embed/>
                  <p:pic>
                    <p:nvPicPr>
                      <p:cNvPr id="0" name="Object 2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49700" y="2374900"/>
                        <a:ext cx="819150"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9291" name="Object 27">
            <a:extLst>
              <a:ext uri="{FF2B5EF4-FFF2-40B4-BE49-F238E27FC236}">
                <a16:creationId xmlns:a16="http://schemas.microsoft.com/office/drawing/2014/main" id="{DB5FE5FE-10C3-408B-90AB-3ECCF4877950}"/>
              </a:ext>
            </a:extLst>
          </p:cNvPr>
          <p:cNvGraphicFramePr>
            <a:graphicFrameLocks noChangeAspect="1"/>
          </p:cNvGraphicFramePr>
          <p:nvPr/>
        </p:nvGraphicFramePr>
        <p:xfrm>
          <a:off x="4822825" y="2451100"/>
          <a:ext cx="1039813" cy="465138"/>
        </p:xfrm>
        <a:graphic>
          <a:graphicData uri="http://schemas.openxmlformats.org/presentationml/2006/ole">
            <mc:AlternateContent xmlns:mc="http://schemas.openxmlformats.org/markup-compatibility/2006">
              <mc:Choice xmlns:v="urn:schemas-microsoft-com:vml" Requires="v">
                <p:oleObj spid="_x0000_s17864" name="Equation" r:id="rId16" imgW="317087" imgH="177569" progId="Equation.DSMT4">
                  <p:embed/>
                </p:oleObj>
              </mc:Choice>
              <mc:Fallback>
                <p:oleObj name="Equation" r:id="rId16" imgW="317087" imgH="177569" progId="Equation.DSMT4">
                  <p:embed/>
                  <p:pic>
                    <p:nvPicPr>
                      <p:cNvPr id="0" name="Object 2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822825" y="2451100"/>
                        <a:ext cx="1039813"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9292" name="Text Box 28">
            <a:extLst>
              <a:ext uri="{FF2B5EF4-FFF2-40B4-BE49-F238E27FC236}">
                <a16:creationId xmlns:a16="http://schemas.microsoft.com/office/drawing/2014/main" id="{69C15130-4A0C-408B-A5CB-BABD07358D9A}"/>
              </a:ext>
            </a:extLst>
          </p:cNvPr>
          <p:cNvSpPr txBox="1">
            <a:spLocks noChangeArrowheads="1"/>
          </p:cNvSpPr>
          <p:nvPr/>
        </p:nvSpPr>
        <p:spPr bwMode="auto">
          <a:xfrm>
            <a:off x="3862764" y="3623946"/>
            <a:ext cx="2373312" cy="519112"/>
          </a:xfrm>
          <a:prstGeom prst="rect">
            <a:avLst/>
          </a:prstGeom>
          <a:solidFill>
            <a:schemeClr val="accent1">
              <a:lumMod val="20000"/>
              <a:lumOff val="80000"/>
            </a:schemeClr>
          </a:solidFill>
          <a:ln>
            <a:noFill/>
          </a:ln>
          <a:effectLst/>
        </p:spPr>
        <p:txBody>
          <a:bodyPr>
            <a:spAutoFit/>
          </a:bodyPr>
          <a:lstStyle/>
          <a:p>
            <a:pPr eaLnBrk="1" hangingPunct="1">
              <a:spcBef>
                <a:spcPct val="50000"/>
              </a:spcBef>
              <a:defRPr/>
            </a:pPr>
            <a:r>
              <a:rPr lang="zh-CN" altLang="en-US" sz="2800" b="1">
                <a:solidFill>
                  <a:srgbClr val="FF0000"/>
                </a:solidFill>
                <a:latin typeface="黑体" panose="02010609060101010101" pitchFamily="49" charset="-122"/>
                <a:ea typeface="黑体" panose="02010609060101010101" pitchFamily="49" charset="-122"/>
              </a:rPr>
              <a:t>单位阶跃函数</a:t>
            </a:r>
          </a:p>
        </p:txBody>
      </p:sp>
      <p:graphicFrame>
        <p:nvGraphicFramePr>
          <p:cNvPr id="139294" name="Object 30">
            <a:extLst>
              <a:ext uri="{FF2B5EF4-FFF2-40B4-BE49-F238E27FC236}">
                <a16:creationId xmlns:a16="http://schemas.microsoft.com/office/drawing/2014/main" id="{A85FEB7B-1A5B-4B8B-8013-7BF19A4384A1}"/>
              </a:ext>
            </a:extLst>
          </p:cNvPr>
          <p:cNvGraphicFramePr>
            <a:graphicFrameLocks noChangeAspect="1"/>
          </p:cNvGraphicFramePr>
          <p:nvPr>
            <p:extLst>
              <p:ext uri="{D42A27DB-BD31-4B8C-83A1-F6EECF244321}">
                <p14:modId xmlns:p14="http://schemas.microsoft.com/office/powerpoint/2010/main" val="681660960"/>
              </p:ext>
            </p:extLst>
          </p:nvPr>
        </p:nvGraphicFramePr>
        <p:xfrm>
          <a:off x="9627236" y="4189412"/>
          <a:ext cx="492125" cy="993775"/>
        </p:xfrm>
        <a:graphic>
          <a:graphicData uri="http://schemas.openxmlformats.org/presentationml/2006/ole">
            <mc:AlternateContent xmlns:mc="http://schemas.openxmlformats.org/markup-compatibility/2006">
              <mc:Choice xmlns:v="urn:schemas-microsoft-com:vml" Requires="v">
                <p:oleObj spid="_x0000_s17865" name="Equation" r:id="rId18" imgW="164957" imgH="393359" progId="Equation.DSMT4">
                  <p:embed/>
                </p:oleObj>
              </mc:Choice>
              <mc:Fallback>
                <p:oleObj name="Equation" r:id="rId18" imgW="164957" imgH="393359" progId="Equation.DSMT4">
                  <p:embed/>
                  <p:pic>
                    <p:nvPicPr>
                      <p:cNvPr id="0" name="Object 3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9627236" y="4189412"/>
                        <a:ext cx="492125" cy="993775"/>
                      </a:xfrm>
                      <a:prstGeom prst="rect">
                        <a:avLst/>
                      </a:prstGeom>
                      <a:gradFill rotWithShape="1">
                        <a:gsLst>
                          <a:gs pos="0">
                            <a:srgbClr val="CC6600"/>
                          </a:gs>
                          <a:gs pos="100000">
                            <a:schemeClr val="bg1"/>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 name="Text Box 18">
            <a:extLst>
              <a:ext uri="{FF2B5EF4-FFF2-40B4-BE49-F238E27FC236}">
                <a16:creationId xmlns:a16="http://schemas.microsoft.com/office/drawing/2014/main" id="{86949902-16F8-4A7B-8889-0BE531B56770}"/>
              </a:ext>
            </a:extLst>
          </p:cNvPr>
          <p:cNvSpPr txBox="1">
            <a:spLocks noChangeArrowheads="1"/>
          </p:cNvSpPr>
          <p:nvPr/>
        </p:nvSpPr>
        <p:spPr bwMode="auto">
          <a:xfrm>
            <a:off x="1343026" y="3041650"/>
            <a:ext cx="1022413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
                <a:srgbClr val="FF0000"/>
              </a:buClr>
              <a:buSzTx/>
              <a:buFont typeface="Wingdings" panose="05000000000000000000" pitchFamily="2" charset="2"/>
              <a:buChar char="l"/>
            </a:pPr>
            <a:r>
              <a:rPr lang="zh-CN" altLang="en-US" sz="2800" dirty="0">
                <a:solidFill>
                  <a:srgbClr val="0000FF"/>
                </a:solidFill>
                <a:ea typeface="黑体" panose="02010609060101010101" pitchFamily="49" charset="-122"/>
              </a:rPr>
              <a:t>表示在</a:t>
            </a:r>
            <a:r>
              <a:rPr lang="en-US" altLang="zh-CN" sz="2800" dirty="0">
                <a:solidFill>
                  <a:srgbClr val="0000FF"/>
                </a:solidFill>
                <a:ea typeface="黑体" panose="02010609060101010101" pitchFamily="49" charset="-122"/>
              </a:rPr>
              <a:t>t=0</a:t>
            </a:r>
            <a:r>
              <a:rPr lang="zh-CN" altLang="en-US" sz="2800" dirty="0">
                <a:solidFill>
                  <a:srgbClr val="0000FF"/>
                </a:solidFill>
                <a:ea typeface="黑体" panose="02010609060101010101" pitchFamily="49" charset="-122"/>
              </a:rPr>
              <a:t>时出现的幅值为</a:t>
            </a:r>
            <a:r>
              <a:rPr lang="en-US" altLang="zh-CN" sz="2800" dirty="0">
                <a:solidFill>
                  <a:srgbClr val="0000FF"/>
                </a:solidFill>
                <a:ea typeface="黑体" panose="02010609060101010101" pitchFamily="49" charset="-122"/>
              </a:rPr>
              <a:t>A</a:t>
            </a:r>
            <a:r>
              <a:rPr lang="zh-CN" altLang="en-US" sz="2800" dirty="0">
                <a:solidFill>
                  <a:srgbClr val="0000FF"/>
                </a:solidFill>
                <a:ea typeface="黑体" panose="02010609060101010101" pitchFamily="49" charset="-122"/>
              </a:rPr>
              <a:t>的阶跃变化的函数。如图</a:t>
            </a:r>
          </a:p>
        </p:txBody>
      </p:sp>
      <p:sp>
        <p:nvSpPr>
          <p:cNvPr id="29" name="Text Box 18">
            <a:extLst>
              <a:ext uri="{FF2B5EF4-FFF2-40B4-BE49-F238E27FC236}">
                <a16:creationId xmlns:a16="http://schemas.microsoft.com/office/drawing/2014/main" id="{8F374347-90D6-4FF4-8340-55FE604C98F4}"/>
              </a:ext>
            </a:extLst>
          </p:cNvPr>
          <p:cNvSpPr txBox="1">
            <a:spLocks noChangeArrowheads="1"/>
          </p:cNvSpPr>
          <p:nvPr/>
        </p:nvSpPr>
        <p:spPr bwMode="auto">
          <a:xfrm>
            <a:off x="1341438" y="5192713"/>
            <a:ext cx="86550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
                <a:srgbClr val="FF0000"/>
              </a:buClr>
              <a:buSzTx/>
              <a:buFont typeface="Wingdings" panose="05000000000000000000" pitchFamily="2" charset="2"/>
              <a:buChar char="l"/>
            </a:pPr>
            <a:r>
              <a:rPr lang="zh-CN" altLang="en-US" sz="2800">
                <a:solidFill>
                  <a:srgbClr val="0000FF"/>
                </a:solidFill>
                <a:ea typeface="黑体" panose="02010609060101010101" pitchFamily="49" charset="-122"/>
              </a:rPr>
              <a:t>在任意时刻</a:t>
            </a:r>
            <a:r>
              <a:rPr lang="en-US" altLang="zh-CN" sz="2800">
                <a:solidFill>
                  <a:srgbClr val="0000FF"/>
                </a:solidFill>
                <a:ea typeface="黑体" panose="02010609060101010101" pitchFamily="49" charset="-122"/>
              </a:rPr>
              <a:t>t0</a:t>
            </a:r>
            <a:r>
              <a:rPr lang="zh-CN" altLang="en-US" sz="2800">
                <a:solidFill>
                  <a:srgbClr val="0000FF"/>
                </a:solidFill>
                <a:ea typeface="黑体" panose="02010609060101010101" pitchFamily="49" charset="-122"/>
              </a:rPr>
              <a:t>出现的阶跃函数表达式为</a:t>
            </a:r>
          </a:p>
        </p:txBody>
      </p:sp>
      <p:graphicFrame>
        <p:nvGraphicFramePr>
          <p:cNvPr id="30" name="Object 19">
            <a:extLst>
              <a:ext uri="{FF2B5EF4-FFF2-40B4-BE49-F238E27FC236}">
                <a16:creationId xmlns:a16="http://schemas.microsoft.com/office/drawing/2014/main" id="{DBE2EC4B-4437-4E23-89AF-8AEFBCE82871}"/>
              </a:ext>
            </a:extLst>
          </p:cNvPr>
          <p:cNvGraphicFramePr>
            <a:graphicFrameLocks noChangeAspect="1"/>
          </p:cNvGraphicFramePr>
          <p:nvPr>
            <p:extLst>
              <p:ext uri="{D42A27DB-BD31-4B8C-83A1-F6EECF244321}">
                <p14:modId xmlns:p14="http://schemas.microsoft.com/office/powerpoint/2010/main" val="1731791884"/>
              </p:ext>
            </p:extLst>
          </p:nvPr>
        </p:nvGraphicFramePr>
        <p:xfrm>
          <a:off x="2069638" y="5766118"/>
          <a:ext cx="1905000" cy="714375"/>
        </p:xfrm>
        <a:graphic>
          <a:graphicData uri="http://schemas.openxmlformats.org/presentationml/2006/ole">
            <mc:AlternateContent xmlns:mc="http://schemas.openxmlformats.org/markup-compatibility/2006">
              <mc:Choice xmlns:v="urn:schemas-microsoft-com:vml" Requires="v">
                <p:oleObj spid="_x0000_s17866" name="Equation" r:id="rId20" imgW="609600" imgH="228600" progId="Equation.DSMT4">
                  <p:embed/>
                </p:oleObj>
              </mc:Choice>
              <mc:Fallback>
                <p:oleObj name="Equation" r:id="rId20" imgW="609600" imgH="228600" progId="Equation.DSMT4">
                  <p:embed/>
                  <p:pic>
                    <p:nvPicPr>
                      <p:cNvPr id="0" name="Object 1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069638" y="5766118"/>
                        <a:ext cx="19050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 name="Object 19">
            <a:extLst>
              <a:ext uri="{FF2B5EF4-FFF2-40B4-BE49-F238E27FC236}">
                <a16:creationId xmlns:a16="http://schemas.microsoft.com/office/drawing/2014/main" id="{C364D341-1263-4CE8-B85D-5537744A8A8A}"/>
              </a:ext>
            </a:extLst>
          </p:cNvPr>
          <p:cNvGraphicFramePr>
            <a:graphicFrameLocks noChangeAspect="1"/>
          </p:cNvGraphicFramePr>
          <p:nvPr>
            <p:extLst>
              <p:ext uri="{D42A27DB-BD31-4B8C-83A1-F6EECF244321}">
                <p14:modId xmlns:p14="http://schemas.microsoft.com/office/powerpoint/2010/main" val="2005976545"/>
              </p:ext>
            </p:extLst>
          </p:nvPr>
        </p:nvGraphicFramePr>
        <p:xfrm>
          <a:off x="3949700" y="5766118"/>
          <a:ext cx="1375251" cy="773579"/>
        </p:xfrm>
        <a:graphic>
          <a:graphicData uri="http://schemas.openxmlformats.org/presentationml/2006/ole">
            <mc:AlternateContent xmlns:mc="http://schemas.openxmlformats.org/markup-compatibility/2006">
              <mc:Choice xmlns:v="urn:schemas-microsoft-com:vml" Requires="v">
                <p:oleObj spid="_x0000_s17867" name="Equation" r:id="rId22" imgW="406224" imgH="228501" progId="Equation.DSMT4">
                  <p:embed/>
                </p:oleObj>
              </mc:Choice>
              <mc:Fallback>
                <p:oleObj name="Equation" r:id="rId22" imgW="406224" imgH="228501" progId="Equation.DSMT4">
                  <p:embed/>
                  <p:pic>
                    <p:nvPicPr>
                      <p:cNvPr id="0" name="Object 19"/>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949700" y="5766118"/>
                        <a:ext cx="1375251" cy="773579"/>
                      </a:xfrm>
                      <a:prstGeom prst="rect">
                        <a:avLst/>
                      </a:prstGeom>
                      <a:noFill/>
                      <a:ln>
                        <a:noFill/>
                      </a:ln>
                    </p:spPr>
                  </p:pic>
                </p:oleObj>
              </mc:Fallback>
            </mc:AlternateContent>
          </a:graphicData>
        </a:graphic>
      </p:graphicFrame>
      <p:sp>
        <p:nvSpPr>
          <p:cNvPr id="17432" name="Text Box 4">
            <a:extLst>
              <a:ext uri="{FF2B5EF4-FFF2-40B4-BE49-F238E27FC236}">
                <a16:creationId xmlns:a16="http://schemas.microsoft.com/office/drawing/2014/main" id="{EFEB3669-247D-42BD-8F2C-D46BD2285044}"/>
              </a:ext>
            </a:extLst>
          </p:cNvPr>
          <p:cNvSpPr txBox="1">
            <a:spLocks noChangeArrowheads="1"/>
          </p:cNvSpPr>
          <p:nvPr/>
        </p:nvSpPr>
        <p:spPr bwMode="auto">
          <a:xfrm>
            <a:off x="0" y="0"/>
            <a:ext cx="906463" cy="685800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144000" rIns="144000">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0" lang="en-US" altLang="zh-CN">
                <a:solidFill>
                  <a:schemeClr val="bg1"/>
                </a:solidFill>
                <a:latin typeface="黑体" panose="02010609060101010101" pitchFamily="49" charset="-122"/>
                <a:ea typeface="黑体" panose="02010609060101010101" pitchFamily="49" charset="-122"/>
              </a:rPr>
              <a:t>  </a:t>
            </a:r>
            <a:r>
              <a:rPr kumimoji="0" lang="zh-CN" altLang="en-US" sz="4000">
                <a:latin typeface="黑体" panose="02010609060101010101" pitchFamily="49" charset="-122"/>
                <a:ea typeface="黑体" panose="02010609060101010101" pitchFamily="49" charset="-122"/>
              </a:rPr>
              <a:t>自动控制原理</a:t>
            </a:r>
            <a:r>
              <a:rPr kumimoji="0" lang="zh-CN" altLang="en-US">
                <a:solidFill>
                  <a:schemeClr val="bg1"/>
                </a:solidFill>
                <a:latin typeface="黑体" panose="02010609060101010101" pitchFamily="49" charset="-122"/>
                <a:ea typeface="黑体" panose="02010609060101010101" pitchFamily="49" charset="-122"/>
              </a:rPr>
              <a:t>  </a:t>
            </a:r>
            <a:r>
              <a:rPr kumimoji="0" lang="zh-CN" altLang="en-US" sz="3200">
                <a:solidFill>
                  <a:schemeClr val="bg1"/>
                </a:solidFill>
                <a:latin typeface="Arial" panose="020B0604020202020204" pitchFamily="34" charset="0"/>
              </a:rPr>
              <a:t>江西理工大学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9282"/>
                                        </p:tgtEl>
                                        <p:attrNameLst>
                                          <p:attrName>style.visibility</p:attrName>
                                        </p:attrNameLst>
                                      </p:cBhvr>
                                      <p:to>
                                        <p:strVal val="visible"/>
                                      </p:to>
                                    </p:set>
                                    <p:animEffect transition="in" filter="wipe(left)">
                                      <p:cBhvr>
                                        <p:cTn id="7" dur="500"/>
                                        <p:tgtEl>
                                          <p:spTgt spid="1392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139287"/>
                                        </p:tgtEl>
                                        <p:attrNameLst>
                                          <p:attrName>style.visibility</p:attrName>
                                        </p:attrNameLst>
                                      </p:cBhvr>
                                      <p:to>
                                        <p:strVal val="visible"/>
                                      </p:to>
                                    </p:set>
                                    <p:anim calcmode="lin" valueType="num">
                                      <p:cBhvr additive="base">
                                        <p:cTn id="12" dur="500" fill="hold"/>
                                        <p:tgtEl>
                                          <p:spTgt spid="139287"/>
                                        </p:tgtEl>
                                        <p:attrNameLst>
                                          <p:attrName>ppt_x</p:attrName>
                                        </p:attrNameLst>
                                      </p:cBhvr>
                                      <p:tavLst>
                                        <p:tav tm="0">
                                          <p:val>
                                            <p:strVal val="0-#ppt_w/2"/>
                                          </p:val>
                                        </p:tav>
                                        <p:tav tm="100000">
                                          <p:val>
                                            <p:strVal val="#ppt_x"/>
                                          </p:val>
                                        </p:tav>
                                      </p:tavLst>
                                    </p:anim>
                                    <p:anim calcmode="lin" valueType="num">
                                      <p:cBhvr additive="base">
                                        <p:cTn id="13" dur="500" fill="hold"/>
                                        <p:tgtEl>
                                          <p:spTgt spid="139287"/>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139289"/>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139288"/>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139291"/>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0"/>
                                          </p:stCondLst>
                                        </p:cTn>
                                        <p:tgtEl>
                                          <p:spTgt spid="139290"/>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wipe(left)">
                                      <p:cBhvr>
                                        <p:cTn id="34" dur="500"/>
                                        <p:tgtEl>
                                          <p:spTgt spid="2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nodeType="clickEffect">
                                  <p:stCondLst>
                                    <p:cond delay="0"/>
                                  </p:stCondLst>
                                  <p:childTnLst>
                                    <p:set>
                                      <p:cBhvr>
                                        <p:cTn id="38" dur="1" fill="hold">
                                          <p:stCondLst>
                                            <p:cond delay="0"/>
                                          </p:stCondLst>
                                        </p:cTn>
                                        <p:tgtEl>
                                          <p:spTgt spid="694289"/>
                                        </p:tgtEl>
                                        <p:attrNameLst>
                                          <p:attrName>style.visibility</p:attrName>
                                        </p:attrNameLst>
                                      </p:cBhvr>
                                      <p:to>
                                        <p:strVal val="visible"/>
                                      </p:to>
                                    </p:set>
                                    <p:animEffect transition="in" filter="dissolve">
                                      <p:cBhvr>
                                        <p:cTn id="39" dur="500"/>
                                        <p:tgtEl>
                                          <p:spTgt spid="694289"/>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694296"/>
                                        </p:tgtEl>
                                        <p:attrNameLst>
                                          <p:attrName>style.visibility</p:attrName>
                                        </p:attrNameLst>
                                      </p:cBhvr>
                                      <p:to>
                                        <p:strVal val="visible"/>
                                      </p:to>
                                    </p:set>
                                    <p:animEffect transition="in" filter="dissolve">
                                      <p:cBhvr>
                                        <p:cTn id="44" dur="500"/>
                                        <p:tgtEl>
                                          <p:spTgt spid="694296"/>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694295"/>
                                        </p:tgtEl>
                                        <p:attrNameLst>
                                          <p:attrName>style.visibility</p:attrName>
                                        </p:attrNameLst>
                                      </p:cBhvr>
                                      <p:to>
                                        <p:strVal val="visible"/>
                                      </p:to>
                                    </p:set>
                                    <p:animEffect transition="in" filter="wipe(left)">
                                      <p:cBhvr>
                                        <p:cTn id="49" dur="5000"/>
                                        <p:tgtEl>
                                          <p:spTgt spid="694295"/>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694279"/>
                                        </p:tgtEl>
                                        <p:attrNameLst>
                                          <p:attrName>style.visibility</p:attrName>
                                        </p:attrNameLst>
                                      </p:cBhvr>
                                      <p:to>
                                        <p:strVal val="visible"/>
                                      </p:to>
                                    </p:set>
                                    <p:animEffect transition="in" filter="blinds(horizontal)">
                                      <p:cBhvr>
                                        <p:cTn id="54" dur="500"/>
                                        <p:tgtEl>
                                          <p:spTgt spid="694279"/>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139292"/>
                                        </p:tgtEl>
                                        <p:attrNameLst>
                                          <p:attrName>style.visibility</p:attrName>
                                        </p:attrNameLst>
                                      </p:cBhvr>
                                      <p:to>
                                        <p:strVal val="visible"/>
                                      </p:to>
                                    </p:set>
                                    <p:animEffect transition="in" filter="blinds(horizontal)">
                                      <p:cBhvr>
                                        <p:cTn id="59" dur="500"/>
                                        <p:tgtEl>
                                          <p:spTgt spid="139292"/>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3" presetClass="entr" presetSubtype="10" fill="hold" nodeType="clickEffect">
                                  <p:stCondLst>
                                    <p:cond delay="0"/>
                                  </p:stCondLst>
                                  <p:childTnLst>
                                    <p:set>
                                      <p:cBhvr>
                                        <p:cTn id="63" dur="1" fill="hold">
                                          <p:stCondLst>
                                            <p:cond delay="0"/>
                                          </p:stCondLst>
                                        </p:cTn>
                                        <p:tgtEl>
                                          <p:spTgt spid="139283"/>
                                        </p:tgtEl>
                                        <p:attrNameLst>
                                          <p:attrName>style.visibility</p:attrName>
                                        </p:attrNameLst>
                                      </p:cBhvr>
                                      <p:to>
                                        <p:strVal val="visible"/>
                                      </p:to>
                                    </p:set>
                                    <p:animEffect transition="in" filter="blinds(horizontal)">
                                      <p:cBhvr>
                                        <p:cTn id="64" dur="500"/>
                                        <p:tgtEl>
                                          <p:spTgt spid="139283"/>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139284"/>
                                        </p:tgtEl>
                                        <p:attrNameLst>
                                          <p:attrName>style.visibility</p:attrName>
                                        </p:attrNameLst>
                                      </p:cBhvr>
                                      <p:to>
                                        <p:strVal val="visible"/>
                                      </p:to>
                                    </p:set>
                                    <p:animEffect transition="in" filter="wipe(left)">
                                      <p:cBhvr>
                                        <p:cTn id="69" dur="500"/>
                                        <p:tgtEl>
                                          <p:spTgt spid="139284"/>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 presetClass="entr" presetSubtype="4" fill="hold" grpId="0" nodeType="clickEffect">
                                  <p:stCondLst>
                                    <p:cond delay="0"/>
                                  </p:stCondLst>
                                  <p:childTnLst>
                                    <p:set>
                                      <p:cBhvr>
                                        <p:cTn id="73" dur="1" fill="hold">
                                          <p:stCondLst>
                                            <p:cond delay="0"/>
                                          </p:stCondLst>
                                        </p:cTn>
                                        <p:tgtEl>
                                          <p:spTgt spid="139285"/>
                                        </p:tgtEl>
                                        <p:attrNameLst>
                                          <p:attrName>style.visibility</p:attrName>
                                        </p:attrNameLst>
                                      </p:cBhvr>
                                      <p:to>
                                        <p:strVal val="visible"/>
                                      </p:to>
                                    </p:set>
                                    <p:anim calcmode="lin" valueType="num">
                                      <p:cBhvr additive="base">
                                        <p:cTn id="74" dur="500" fill="hold"/>
                                        <p:tgtEl>
                                          <p:spTgt spid="139285"/>
                                        </p:tgtEl>
                                        <p:attrNameLst>
                                          <p:attrName>ppt_x</p:attrName>
                                        </p:attrNameLst>
                                      </p:cBhvr>
                                      <p:tavLst>
                                        <p:tav tm="0">
                                          <p:val>
                                            <p:strVal val="#ppt_x"/>
                                          </p:val>
                                        </p:tav>
                                        <p:tav tm="100000">
                                          <p:val>
                                            <p:strVal val="#ppt_x"/>
                                          </p:val>
                                        </p:tav>
                                      </p:tavLst>
                                    </p:anim>
                                    <p:anim calcmode="lin" valueType="num">
                                      <p:cBhvr additive="base">
                                        <p:cTn id="75" dur="500" fill="hold"/>
                                        <p:tgtEl>
                                          <p:spTgt spid="139285"/>
                                        </p:tgtEl>
                                        <p:attrNameLst>
                                          <p:attrName>ppt_y</p:attrName>
                                        </p:attrNameLst>
                                      </p:cBhvr>
                                      <p:tavLst>
                                        <p:tav tm="0">
                                          <p:val>
                                            <p:strVal val="1+#ppt_h/2"/>
                                          </p:val>
                                        </p:tav>
                                        <p:tav tm="100000">
                                          <p:val>
                                            <p:strVal val="#ppt_y"/>
                                          </p:val>
                                        </p:tav>
                                      </p:tavLst>
                                    </p:anim>
                                  </p:childTnLst>
                                </p:cTn>
                              </p:par>
                            </p:childTnLst>
                          </p:cTn>
                        </p:par>
                      </p:childTnLst>
                    </p:cTn>
                  </p:par>
                  <p:par>
                    <p:cTn id="76" fill="hold" nodeType="clickPar">
                      <p:stCondLst>
                        <p:cond delay="indefinite"/>
                      </p:stCondLst>
                      <p:childTnLst>
                        <p:par>
                          <p:cTn id="77" fill="hold" nodeType="withGroup">
                            <p:stCondLst>
                              <p:cond delay="0"/>
                            </p:stCondLst>
                            <p:childTnLst>
                              <p:par>
                                <p:cTn id="78" presetID="2" presetClass="entr" presetSubtype="4" fill="hold" nodeType="clickEffect">
                                  <p:stCondLst>
                                    <p:cond delay="0"/>
                                  </p:stCondLst>
                                  <p:childTnLst>
                                    <p:set>
                                      <p:cBhvr>
                                        <p:cTn id="79" dur="1" fill="hold">
                                          <p:stCondLst>
                                            <p:cond delay="0"/>
                                          </p:stCondLst>
                                        </p:cTn>
                                        <p:tgtEl>
                                          <p:spTgt spid="694284"/>
                                        </p:tgtEl>
                                        <p:attrNameLst>
                                          <p:attrName>style.visibility</p:attrName>
                                        </p:attrNameLst>
                                      </p:cBhvr>
                                      <p:to>
                                        <p:strVal val="visible"/>
                                      </p:to>
                                    </p:set>
                                    <p:anim calcmode="lin" valueType="num">
                                      <p:cBhvr additive="base">
                                        <p:cTn id="80" dur="500" fill="hold"/>
                                        <p:tgtEl>
                                          <p:spTgt spid="694284"/>
                                        </p:tgtEl>
                                        <p:attrNameLst>
                                          <p:attrName>ppt_x</p:attrName>
                                        </p:attrNameLst>
                                      </p:cBhvr>
                                      <p:tavLst>
                                        <p:tav tm="0">
                                          <p:val>
                                            <p:strVal val="#ppt_x"/>
                                          </p:val>
                                        </p:tav>
                                        <p:tav tm="100000">
                                          <p:val>
                                            <p:strVal val="#ppt_x"/>
                                          </p:val>
                                        </p:tav>
                                      </p:tavLst>
                                    </p:anim>
                                    <p:anim calcmode="lin" valueType="num">
                                      <p:cBhvr additive="base">
                                        <p:cTn id="81" dur="500" fill="hold"/>
                                        <p:tgtEl>
                                          <p:spTgt spid="694284"/>
                                        </p:tgtEl>
                                        <p:attrNameLst>
                                          <p:attrName>ppt_y</p:attrName>
                                        </p:attrNameLst>
                                      </p:cBhvr>
                                      <p:tavLst>
                                        <p:tav tm="0">
                                          <p:val>
                                            <p:strVal val="1+#ppt_h/2"/>
                                          </p:val>
                                        </p:tav>
                                        <p:tav tm="100000">
                                          <p:val>
                                            <p:strVal val="#ppt_y"/>
                                          </p:val>
                                        </p:tav>
                                      </p:tavLst>
                                    </p:anim>
                                  </p:childTnLst>
                                </p:cTn>
                              </p:par>
                            </p:childTnLst>
                          </p:cTn>
                        </p:par>
                      </p:childTnLst>
                    </p:cTn>
                  </p:par>
                  <p:par>
                    <p:cTn id="82" fill="hold" nodeType="clickPar">
                      <p:stCondLst>
                        <p:cond delay="indefinite"/>
                      </p:stCondLst>
                      <p:childTnLst>
                        <p:par>
                          <p:cTn id="83" fill="hold" nodeType="withGroup">
                            <p:stCondLst>
                              <p:cond delay="0"/>
                            </p:stCondLst>
                            <p:childTnLst>
                              <p:par>
                                <p:cTn id="84" presetID="2" presetClass="entr" presetSubtype="2" fill="hold" nodeType="clickEffect">
                                  <p:stCondLst>
                                    <p:cond delay="0"/>
                                  </p:stCondLst>
                                  <p:childTnLst>
                                    <p:set>
                                      <p:cBhvr>
                                        <p:cTn id="85" dur="1" fill="hold">
                                          <p:stCondLst>
                                            <p:cond delay="0"/>
                                          </p:stCondLst>
                                        </p:cTn>
                                        <p:tgtEl>
                                          <p:spTgt spid="139294"/>
                                        </p:tgtEl>
                                        <p:attrNameLst>
                                          <p:attrName>style.visibility</p:attrName>
                                        </p:attrNameLst>
                                      </p:cBhvr>
                                      <p:to>
                                        <p:strVal val="visible"/>
                                      </p:to>
                                    </p:set>
                                    <p:anim calcmode="lin" valueType="num">
                                      <p:cBhvr additive="base">
                                        <p:cTn id="86" dur="500" fill="hold"/>
                                        <p:tgtEl>
                                          <p:spTgt spid="139294"/>
                                        </p:tgtEl>
                                        <p:attrNameLst>
                                          <p:attrName>ppt_x</p:attrName>
                                        </p:attrNameLst>
                                      </p:cBhvr>
                                      <p:tavLst>
                                        <p:tav tm="0">
                                          <p:val>
                                            <p:strVal val="1+#ppt_w/2"/>
                                          </p:val>
                                        </p:tav>
                                        <p:tav tm="100000">
                                          <p:val>
                                            <p:strVal val="#ppt_x"/>
                                          </p:val>
                                        </p:tav>
                                      </p:tavLst>
                                    </p:anim>
                                    <p:anim calcmode="lin" valueType="num">
                                      <p:cBhvr additive="base">
                                        <p:cTn id="87" dur="500" fill="hold"/>
                                        <p:tgtEl>
                                          <p:spTgt spid="139294"/>
                                        </p:tgtEl>
                                        <p:attrNameLst>
                                          <p:attrName>ppt_y</p:attrName>
                                        </p:attrNameLst>
                                      </p:cBhvr>
                                      <p:tavLst>
                                        <p:tav tm="0">
                                          <p:val>
                                            <p:strVal val="#ppt_y"/>
                                          </p:val>
                                        </p:tav>
                                        <p:tav tm="100000">
                                          <p:val>
                                            <p:strVal val="#ppt_y"/>
                                          </p:val>
                                        </p:tav>
                                      </p:tavLst>
                                    </p:anim>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29"/>
                                        </p:tgtEl>
                                        <p:attrNameLst>
                                          <p:attrName>style.visibility</p:attrName>
                                        </p:attrNameLst>
                                      </p:cBhvr>
                                      <p:to>
                                        <p:strVal val="visible"/>
                                      </p:to>
                                    </p:set>
                                    <p:animEffect transition="in" filter="wipe(left)">
                                      <p:cBhvr>
                                        <p:cTn id="92" dur="500"/>
                                        <p:tgtEl>
                                          <p:spTgt spid="29"/>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3" presetClass="entr" presetSubtype="10" fill="hold" nodeType="clickEffect">
                                  <p:stCondLst>
                                    <p:cond delay="0"/>
                                  </p:stCondLst>
                                  <p:childTnLst>
                                    <p:set>
                                      <p:cBhvr>
                                        <p:cTn id="96" dur="1" fill="hold">
                                          <p:stCondLst>
                                            <p:cond delay="0"/>
                                          </p:stCondLst>
                                        </p:cTn>
                                        <p:tgtEl>
                                          <p:spTgt spid="30"/>
                                        </p:tgtEl>
                                        <p:attrNameLst>
                                          <p:attrName>style.visibility</p:attrName>
                                        </p:attrNameLst>
                                      </p:cBhvr>
                                      <p:to>
                                        <p:strVal val="visible"/>
                                      </p:to>
                                    </p:set>
                                    <p:animEffect transition="in" filter="blinds(horizontal)">
                                      <p:cBhvr>
                                        <p:cTn id="97" dur="500"/>
                                        <p:tgtEl>
                                          <p:spTgt spid="30"/>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3" presetClass="entr" presetSubtype="10" fill="hold" nodeType="clickEffect">
                                  <p:stCondLst>
                                    <p:cond delay="0"/>
                                  </p:stCondLst>
                                  <p:childTnLst>
                                    <p:set>
                                      <p:cBhvr>
                                        <p:cTn id="101" dur="1" fill="hold">
                                          <p:stCondLst>
                                            <p:cond delay="0"/>
                                          </p:stCondLst>
                                        </p:cTn>
                                        <p:tgtEl>
                                          <p:spTgt spid="31"/>
                                        </p:tgtEl>
                                        <p:attrNameLst>
                                          <p:attrName>style.visibility</p:attrName>
                                        </p:attrNameLst>
                                      </p:cBhvr>
                                      <p:to>
                                        <p:strVal val="visible"/>
                                      </p:to>
                                    </p:set>
                                    <p:animEffect transition="in" filter="blinds(horizontal)">
                                      <p:cBhvr>
                                        <p:cTn id="10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4279" grpId="0"/>
      <p:bldP spid="694296" grpId="0" autoUpdateAnimBg="0"/>
      <p:bldP spid="139282" grpId="0"/>
      <p:bldP spid="139284" grpId="0" animBg="1"/>
      <p:bldP spid="139285" grpId="0"/>
      <p:bldP spid="139292" grpId="0" animBg="1"/>
      <p:bldP spid="28" grpId="0"/>
      <p:bldP spid="2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CC10B06-2D9D-4EA8-97DA-E5640FB7CD92}"/>
              </a:ext>
            </a:extLst>
          </p:cNvPr>
          <p:cNvSpPr txBox="1"/>
          <p:nvPr/>
        </p:nvSpPr>
        <p:spPr bwMode="auto">
          <a:xfrm>
            <a:off x="1524000" y="-134938"/>
            <a:ext cx="9144000" cy="646113"/>
          </a:xfrm>
          <a:prstGeom prst="rect">
            <a:avLst/>
          </a:prstGeom>
          <a:solidFill>
            <a:schemeClr val="bg1"/>
          </a:solidFill>
          <a:ln>
            <a:noFill/>
          </a:ln>
          <a:effectLst/>
        </p:spPr>
        <p:txBody>
          <a:bodyPr>
            <a:spAutoFit/>
          </a:bodyPr>
          <a:lstStyle/>
          <a:p>
            <a:pPr>
              <a:spcBef>
                <a:spcPct val="50000"/>
              </a:spcBef>
              <a:defRPr/>
            </a:pPr>
            <a:endParaRPr lang="zh-CN" altLang="en-US" sz="3600" b="1" dirty="0">
              <a:solidFill>
                <a:srgbClr val="990000"/>
              </a:solidFill>
              <a:effectLst>
                <a:outerShdw blurRad="38100" dist="38100" dir="2700000" algn="tl">
                  <a:srgbClr val="C0C0C0"/>
                </a:outerShdw>
              </a:effectLst>
              <a:latin typeface="Times New Roman" pitchFamily="18" charset="0"/>
              <a:ea typeface="楷体_GB2312" pitchFamily="49" charset="-122"/>
            </a:endParaRPr>
          </a:p>
        </p:txBody>
      </p:sp>
      <p:sp>
        <p:nvSpPr>
          <p:cNvPr id="19459" name="Text Box 3">
            <a:extLst>
              <a:ext uri="{FF2B5EF4-FFF2-40B4-BE49-F238E27FC236}">
                <a16:creationId xmlns:a16="http://schemas.microsoft.com/office/drawing/2014/main" id="{A10CCAA1-A856-4684-B715-96704770B7A1}"/>
              </a:ext>
            </a:extLst>
          </p:cNvPr>
          <p:cNvSpPr txBox="1">
            <a:spLocks noChangeArrowheads="1"/>
          </p:cNvSpPr>
          <p:nvPr/>
        </p:nvSpPr>
        <p:spPr bwMode="auto">
          <a:xfrm>
            <a:off x="1027748" y="6461125"/>
            <a:ext cx="4540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000"/>
              <a:t>Automatic Control Principle</a:t>
            </a:r>
          </a:p>
        </p:txBody>
      </p:sp>
      <p:sp>
        <p:nvSpPr>
          <p:cNvPr id="139286" name="Rectangle 22">
            <a:extLst>
              <a:ext uri="{FF2B5EF4-FFF2-40B4-BE49-F238E27FC236}">
                <a16:creationId xmlns:a16="http://schemas.microsoft.com/office/drawing/2014/main" id="{E43BA0DE-E64A-4442-B2DC-9AF9C8E691C3}"/>
              </a:ext>
            </a:extLst>
          </p:cNvPr>
          <p:cNvSpPr>
            <a:spLocks noChangeArrowheads="1"/>
          </p:cNvSpPr>
          <p:nvPr/>
        </p:nvSpPr>
        <p:spPr bwMode="auto">
          <a:xfrm>
            <a:off x="1027748" y="188118"/>
            <a:ext cx="10882312" cy="5819285"/>
          </a:xfrm>
          <a:prstGeom prst="rect">
            <a:avLst/>
          </a:prstGeom>
          <a:solidFill>
            <a:schemeClr val="bg1"/>
          </a:solidFill>
          <a:ln>
            <a:noFill/>
          </a:ln>
          <a:effectLst/>
        </p:spPr>
        <p:txBody>
          <a:bodyPr wrap="square">
            <a:spAutoFit/>
          </a:bodyPr>
          <a:lstStyle/>
          <a:p>
            <a:pPr marL="342900" indent="-342900" eaLnBrk="1" hangingPunct="1">
              <a:lnSpc>
                <a:spcPct val="150000"/>
              </a:lnSpc>
              <a:buClr>
                <a:schemeClr val="hlink"/>
              </a:buClr>
              <a:buFont typeface="Wingdings" panose="05000000000000000000" pitchFamily="2" charset="2"/>
              <a:buChar char="l"/>
              <a:defRPr/>
            </a:pPr>
            <a:r>
              <a:rPr lang="zh-CN" altLang="en-US" sz="2800" b="1" dirty="0">
                <a:effectLst>
                  <a:outerShdw blurRad="38100" dist="38100" dir="2700000" algn="tl">
                    <a:srgbClr val="C0C0C0"/>
                  </a:outerShdw>
                </a:effectLst>
                <a:ea typeface="黑体" pitchFamily="49" charset="-122"/>
              </a:rPr>
              <a:t>阶跃函数是自动控制系统在实际工作条件下经常遇到的一种外作用形式，如：</a:t>
            </a:r>
            <a:endParaRPr lang="en-US" altLang="zh-CN" sz="2800" b="1" dirty="0">
              <a:effectLst>
                <a:outerShdw blurRad="38100" dist="38100" dir="2700000" algn="tl">
                  <a:srgbClr val="C0C0C0"/>
                </a:outerShdw>
              </a:effectLst>
              <a:ea typeface="黑体" pitchFamily="49" charset="-122"/>
            </a:endParaRPr>
          </a:p>
          <a:p>
            <a:pPr marL="342900" indent="-342900" eaLnBrk="1" hangingPunct="1">
              <a:lnSpc>
                <a:spcPct val="150000"/>
              </a:lnSpc>
              <a:buClr>
                <a:schemeClr val="hlink"/>
              </a:buClr>
              <a:buFont typeface="Wingdings" panose="05000000000000000000" pitchFamily="2" charset="2"/>
              <a:buChar char="l"/>
              <a:defRPr/>
            </a:pPr>
            <a:r>
              <a:rPr lang="zh-CN" altLang="en-US" sz="2800" b="1" dirty="0">
                <a:effectLst>
                  <a:outerShdw blurRad="38100" dist="38100" dir="2700000" algn="tl">
                    <a:srgbClr val="C0C0C0"/>
                  </a:outerShdw>
                </a:effectLst>
                <a:ea typeface="黑体" pitchFamily="49" charset="-122"/>
              </a:rPr>
              <a:t>电源电压突然跳动；</a:t>
            </a:r>
            <a:endParaRPr lang="en-US" altLang="zh-CN" sz="2800" b="1" dirty="0">
              <a:effectLst>
                <a:outerShdw blurRad="38100" dist="38100" dir="2700000" algn="tl">
                  <a:srgbClr val="C0C0C0"/>
                </a:outerShdw>
              </a:effectLst>
              <a:ea typeface="黑体" pitchFamily="49" charset="-122"/>
            </a:endParaRPr>
          </a:p>
          <a:p>
            <a:pPr marL="342900" indent="-342900" eaLnBrk="1" hangingPunct="1">
              <a:lnSpc>
                <a:spcPct val="150000"/>
              </a:lnSpc>
              <a:buClr>
                <a:schemeClr val="hlink"/>
              </a:buClr>
              <a:buFont typeface="Wingdings" panose="05000000000000000000" pitchFamily="2" charset="2"/>
              <a:buChar char="l"/>
              <a:defRPr/>
            </a:pPr>
            <a:r>
              <a:rPr lang="zh-CN" altLang="en-US" sz="2800" b="1" dirty="0">
                <a:effectLst>
                  <a:outerShdw blurRad="38100" dist="38100" dir="2700000" algn="tl">
                    <a:srgbClr val="C0C0C0"/>
                  </a:outerShdw>
                </a:effectLst>
                <a:ea typeface="黑体" pitchFamily="49" charset="-122"/>
              </a:rPr>
              <a:t>负载突然增大或减小；</a:t>
            </a:r>
            <a:endParaRPr lang="en-US" altLang="zh-CN" sz="2800" b="1" dirty="0">
              <a:effectLst>
                <a:outerShdw blurRad="38100" dist="38100" dir="2700000" algn="tl">
                  <a:srgbClr val="C0C0C0"/>
                </a:outerShdw>
              </a:effectLst>
              <a:ea typeface="黑体" pitchFamily="49" charset="-122"/>
            </a:endParaRPr>
          </a:p>
          <a:p>
            <a:pPr marL="342900" indent="-342900" eaLnBrk="1" hangingPunct="1">
              <a:lnSpc>
                <a:spcPct val="150000"/>
              </a:lnSpc>
              <a:buClr>
                <a:schemeClr val="hlink"/>
              </a:buClr>
              <a:buFont typeface="Wingdings" panose="05000000000000000000" pitchFamily="2" charset="2"/>
              <a:buChar char="l"/>
              <a:defRPr/>
            </a:pPr>
            <a:r>
              <a:rPr lang="zh-CN" altLang="en-US" sz="2800" b="1" dirty="0">
                <a:effectLst>
                  <a:outerShdw blurRad="38100" dist="38100" dir="2700000" algn="tl">
                    <a:srgbClr val="C0C0C0"/>
                  </a:outerShdw>
                </a:effectLst>
                <a:ea typeface="黑体" pitchFamily="49" charset="-122"/>
              </a:rPr>
              <a:t>飞机飞行中遇到的常值阵风扰动。</a:t>
            </a:r>
            <a:endParaRPr lang="en-US" altLang="zh-CN" sz="2800" b="1" dirty="0">
              <a:effectLst>
                <a:outerShdw blurRad="38100" dist="38100" dir="2700000" algn="tl">
                  <a:srgbClr val="C0C0C0"/>
                </a:outerShdw>
              </a:effectLst>
              <a:ea typeface="黑体" pitchFamily="49" charset="-122"/>
            </a:endParaRPr>
          </a:p>
          <a:p>
            <a:pPr marL="342900" indent="-342900" eaLnBrk="1" hangingPunct="1">
              <a:lnSpc>
                <a:spcPct val="150000"/>
              </a:lnSpc>
              <a:buClr>
                <a:schemeClr val="hlink"/>
              </a:buClr>
              <a:buFont typeface="Wingdings" panose="05000000000000000000" pitchFamily="2" charset="2"/>
              <a:buChar char="l"/>
              <a:defRPr/>
            </a:pPr>
            <a:r>
              <a:rPr lang="zh-CN" altLang="en-US" sz="2800" b="1" dirty="0">
                <a:effectLst>
                  <a:outerShdw blurRad="38100" dist="38100" dir="2700000" algn="tl">
                    <a:srgbClr val="C0C0C0"/>
                  </a:outerShdw>
                </a:effectLst>
                <a:ea typeface="黑体" pitchFamily="49" charset="-122"/>
              </a:rPr>
              <a:t>室温调节系统或水位调节系统，以及工作状态突然改变或突然受到恒定输入作用的系统，都可以采用阶跃函数作为典型输入信号。</a:t>
            </a:r>
          </a:p>
          <a:p>
            <a:pPr marL="342900" indent="-342900" eaLnBrk="1" hangingPunct="1">
              <a:lnSpc>
                <a:spcPct val="150000"/>
              </a:lnSpc>
              <a:buClr>
                <a:schemeClr val="hlink"/>
              </a:buClr>
              <a:buFont typeface="Wingdings" panose="05000000000000000000" pitchFamily="2" charset="2"/>
              <a:buChar char="l"/>
              <a:defRPr/>
            </a:pPr>
            <a:r>
              <a:rPr lang="zh-CN" altLang="en-US" sz="2800" b="1" dirty="0">
                <a:effectLst>
                  <a:outerShdw blurRad="38100" dist="38100" dir="2700000" algn="tl">
                    <a:srgbClr val="C0C0C0"/>
                  </a:outerShdw>
                </a:effectLst>
                <a:ea typeface="黑体" pitchFamily="49" charset="-122"/>
              </a:rPr>
              <a:t>在线性控制系统分析设计中，一般将阶跃函数作用下的响应性能作为评价系统动态性能指标的依据。</a:t>
            </a:r>
          </a:p>
        </p:txBody>
      </p:sp>
      <p:sp>
        <p:nvSpPr>
          <p:cNvPr id="19461" name="Text Box 4">
            <a:extLst>
              <a:ext uri="{FF2B5EF4-FFF2-40B4-BE49-F238E27FC236}">
                <a16:creationId xmlns:a16="http://schemas.microsoft.com/office/drawing/2014/main" id="{C8291559-AC2F-45D7-BDA9-E05F3EE6B577}"/>
              </a:ext>
            </a:extLst>
          </p:cNvPr>
          <p:cNvSpPr txBox="1">
            <a:spLocks noChangeArrowheads="1"/>
          </p:cNvSpPr>
          <p:nvPr/>
        </p:nvSpPr>
        <p:spPr bwMode="auto">
          <a:xfrm>
            <a:off x="0" y="0"/>
            <a:ext cx="906463" cy="685800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144000" rIns="144000">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0" lang="en-US" altLang="zh-CN">
                <a:solidFill>
                  <a:schemeClr val="bg1"/>
                </a:solidFill>
                <a:latin typeface="黑体" panose="02010609060101010101" pitchFamily="49" charset="-122"/>
                <a:ea typeface="黑体" panose="02010609060101010101" pitchFamily="49" charset="-122"/>
              </a:rPr>
              <a:t>  </a:t>
            </a:r>
            <a:r>
              <a:rPr kumimoji="0" lang="zh-CN" altLang="en-US" sz="4000">
                <a:latin typeface="黑体" panose="02010609060101010101" pitchFamily="49" charset="-122"/>
                <a:ea typeface="黑体" panose="02010609060101010101" pitchFamily="49" charset="-122"/>
              </a:rPr>
              <a:t>自动控制原理</a:t>
            </a:r>
            <a:r>
              <a:rPr kumimoji="0" lang="zh-CN" altLang="en-US">
                <a:solidFill>
                  <a:schemeClr val="bg1"/>
                </a:solidFill>
                <a:latin typeface="黑体" panose="02010609060101010101" pitchFamily="49" charset="-122"/>
                <a:ea typeface="黑体" panose="02010609060101010101" pitchFamily="49" charset="-122"/>
              </a:rPr>
              <a:t>  </a:t>
            </a:r>
            <a:r>
              <a:rPr kumimoji="0" lang="zh-CN" altLang="en-US" sz="3200">
                <a:solidFill>
                  <a:schemeClr val="bg1"/>
                </a:solidFill>
                <a:latin typeface="Arial" panose="020B0604020202020204" pitchFamily="34" charset="0"/>
              </a:rPr>
              <a:t>江西理工大学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9286">
                                            <p:txEl>
                                              <p:pRg st="1" end="1"/>
                                            </p:txEl>
                                          </p:spTgt>
                                        </p:tgtEl>
                                        <p:attrNameLst>
                                          <p:attrName>style.visibility</p:attrName>
                                        </p:attrNameLst>
                                      </p:cBhvr>
                                      <p:to>
                                        <p:strVal val="visible"/>
                                      </p:to>
                                    </p:set>
                                    <p:animEffect transition="in" filter="blinds(horizontal)">
                                      <p:cBhvr>
                                        <p:cTn id="7" dur="500"/>
                                        <p:tgtEl>
                                          <p:spTgt spid="139286">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9286">
                                            <p:txEl>
                                              <p:pRg st="2" end="2"/>
                                            </p:txEl>
                                          </p:spTgt>
                                        </p:tgtEl>
                                        <p:attrNameLst>
                                          <p:attrName>style.visibility</p:attrName>
                                        </p:attrNameLst>
                                      </p:cBhvr>
                                      <p:to>
                                        <p:strVal val="visible"/>
                                      </p:to>
                                    </p:set>
                                    <p:animEffect transition="in" filter="blinds(horizontal)">
                                      <p:cBhvr>
                                        <p:cTn id="12" dur="500"/>
                                        <p:tgtEl>
                                          <p:spTgt spid="139286">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9286">
                                            <p:txEl>
                                              <p:pRg st="3" end="3"/>
                                            </p:txEl>
                                          </p:spTgt>
                                        </p:tgtEl>
                                        <p:attrNameLst>
                                          <p:attrName>style.visibility</p:attrName>
                                        </p:attrNameLst>
                                      </p:cBhvr>
                                      <p:to>
                                        <p:strVal val="visible"/>
                                      </p:to>
                                    </p:set>
                                    <p:animEffect transition="in" filter="blinds(horizontal)">
                                      <p:cBhvr>
                                        <p:cTn id="17" dur="500"/>
                                        <p:tgtEl>
                                          <p:spTgt spid="139286">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9286">
                                            <p:txEl>
                                              <p:pRg st="4" end="4"/>
                                            </p:txEl>
                                          </p:spTgt>
                                        </p:tgtEl>
                                        <p:attrNameLst>
                                          <p:attrName>style.visibility</p:attrName>
                                        </p:attrNameLst>
                                      </p:cBhvr>
                                      <p:to>
                                        <p:strVal val="visible"/>
                                      </p:to>
                                    </p:set>
                                    <p:animEffect transition="in" filter="blinds(horizontal)">
                                      <p:cBhvr>
                                        <p:cTn id="22" dur="500"/>
                                        <p:tgtEl>
                                          <p:spTgt spid="139286">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9286">
                                            <p:txEl>
                                              <p:pRg st="5" end="5"/>
                                            </p:txEl>
                                          </p:spTgt>
                                        </p:tgtEl>
                                        <p:attrNameLst>
                                          <p:attrName>style.visibility</p:attrName>
                                        </p:attrNameLst>
                                      </p:cBhvr>
                                      <p:to>
                                        <p:strVal val="visible"/>
                                      </p:to>
                                    </p:set>
                                    <p:animEffect transition="in" filter="blinds(horizontal)">
                                      <p:cBhvr>
                                        <p:cTn id="27" dur="500"/>
                                        <p:tgtEl>
                                          <p:spTgt spid="13928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86"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946" name="Rectangle 2">
            <a:extLst>
              <a:ext uri="{FF2B5EF4-FFF2-40B4-BE49-F238E27FC236}">
                <a16:creationId xmlns:a16="http://schemas.microsoft.com/office/drawing/2014/main" id="{BB85E38F-5210-4B05-979B-36DB468EF6A3}"/>
              </a:ext>
            </a:extLst>
          </p:cNvPr>
          <p:cNvSpPr>
            <a:spLocks noChangeArrowheads="1"/>
          </p:cNvSpPr>
          <p:nvPr/>
        </p:nvSpPr>
        <p:spPr bwMode="auto">
          <a:xfrm>
            <a:off x="1332706" y="4034204"/>
            <a:ext cx="1739900" cy="527050"/>
          </a:xfrm>
          <a:prstGeom prst="rect">
            <a:avLst/>
          </a:prstGeom>
          <a:noFill/>
          <a:ln>
            <a:noFill/>
          </a:ln>
          <a:effectLst/>
        </p:spPr>
        <p:txBody>
          <a:bodyPr>
            <a:spAutoFit/>
          </a:bodyPr>
          <a:lstStyle/>
          <a:p>
            <a:pPr algn="just" eaLnBrk="1" hangingPunct="1">
              <a:lnSpc>
                <a:spcPct val="110000"/>
              </a:lnSpc>
              <a:defRPr/>
            </a:pPr>
            <a:r>
              <a:rPr lang="zh-CN" altLang="en-US" sz="2800" b="1" dirty="0">
                <a:solidFill>
                  <a:srgbClr val="0000FF"/>
                </a:solidFill>
                <a:effectLst>
                  <a:outerShdw blurRad="38100" dist="38100" dir="2700000" algn="tl">
                    <a:srgbClr val="C0C0C0"/>
                  </a:outerShdw>
                </a:effectLst>
                <a:latin typeface="Times New Roman" pitchFamily="18" charset="0"/>
              </a:rPr>
              <a:t> </a:t>
            </a:r>
            <a:r>
              <a:rPr lang="en-US" altLang="zh-CN" sz="2800" b="1" dirty="0">
                <a:solidFill>
                  <a:srgbClr val="0000FF"/>
                </a:solidFill>
                <a:effectLst>
                  <a:outerShdw blurRad="38100" dist="38100" dir="2700000" algn="tl">
                    <a:srgbClr val="C0C0C0"/>
                  </a:outerShdw>
                </a:effectLst>
                <a:latin typeface="Times New Roman" pitchFamily="18" charset="0"/>
              </a:rPr>
              <a:t>A=1</a:t>
            </a:r>
            <a:r>
              <a:rPr lang="zh-CN" altLang="en-US" sz="2800" b="1" dirty="0">
                <a:solidFill>
                  <a:srgbClr val="0000FF"/>
                </a:solidFill>
                <a:effectLst>
                  <a:outerShdw blurRad="38100" dist="38100" dir="2700000" algn="tl">
                    <a:srgbClr val="C0C0C0"/>
                  </a:outerShdw>
                </a:effectLst>
                <a:latin typeface="Times New Roman" pitchFamily="18" charset="0"/>
              </a:rPr>
              <a:t>，</a:t>
            </a:r>
            <a:endParaRPr lang="en-US" altLang="zh-CN" sz="2800" b="1" dirty="0">
              <a:solidFill>
                <a:srgbClr val="0000FF"/>
              </a:solidFill>
              <a:latin typeface="Times New Roman" pitchFamily="18" charset="0"/>
            </a:endParaRPr>
          </a:p>
        </p:txBody>
      </p:sp>
      <p:sp>
        <p:nvSpPr>
          <p:cNvPr id="21507" name="Text Box 4">
            <a:extLst>
              <a:ext uri="{FF2B5EF4-FFF2-40B4-BE49-F238E27FC236}">
                <a16:creationId xmlns:a16="http://schemas.microsoft.com/office/drawing/2014/main" id="{2EC48B7D-8864-4BFC-9303-1FF0523C200F}"/>
              </a:ext>
            </a:extLst>
          </p:cNvPr>
          <p:cNvSpPr txBox="1">
            <a:spLocks noChangeArrowheads="1"/>
          </p:cNvSpPr>
          <p:nvPr/>
        </p:nvSpPr>
        <p:spPr bwMode="auto">
          <a:xfrm>
            <a:off x="5947729" y="5386184"/>
            <a:ext cx="3295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endParaRPr lang="zh-CN" altLang="en-US" sz="2400" b="0">
              <a:latin typeface="Times New Roman" panose="02020603050405020304" pitchFamily="18" charset="0"/>
            </a:endParaRPr>
          </a:p>
        </p:txBody>
      </p:sp>
      <p:graphicFrame>
        <p:nvGraphicFramePr>
          <p:cNvPr id="850949" name="Object 5">
            <a:extLst>
              <a:ext uri="{FF2B5EF4-FFF2-40B4-BE49-F238E27FC236}">
                <a16:creationId xmlns:a16="http://schemas.microsoft.com/office/drawing/2014/main" id="{B471CA2D-E77A-4023-B143-4F7FAA40A100}"/>
              </a:ext>
            </a:extLst>
          </p:cNvPr>
          <p:cNvGraphicFramePr>
            <a:graphicFrameLocks noChangeAspect="1"/>
          </p:cNvGraphicFramePr>
          <p:nvPr>
            <p:extLst>
              <p:ext uri="{D42A27DB-BD31-4B8C-83A1-F6EECF244321}">
                <p14:modId xmlns:p14="http://schemas.microsoft.com/office/powerpoint/2010/main" val="4151396267"/>
              </p:ext>
            </p:extLst>
          </p:nvPr>
        </p:nvGraphicFramePr>
        <p:xfrm>
          <a:off x="5738179" y="5278234"/>
          <a:ext cx="2398713" cy="557213"/>
        </p:xfrm>
        <a:graphic>
          <a:graphicData uri="http://schemas.openxmlformats.org/presentationml/2006/ole">
            <mc:AlternateContent xmlns:mc="http://schemas.openxmlformats.org/markup-compatibility/2006">
              <mc:Choice xmlns:v="urn:schemas-microsoft-com:vml" Requires="v">
                <p:oleObj spid="_x0000_s21909" name="Equation" r:id="rId4" imgW="876300" imgH="203200" progId="Equation.DSMT4">
                  <p:embed/>
                </p:oleObj>
              </mc:Choice>
              <mc:Fallback>
                <p:oleObj name="Equation" r:id="rId4" imgW="876300" imgH="2032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38179" y="5278234"/>
                        <a:ext cx="2398713"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3910" name="Rectangle 6">
            <a:extLst>
              <a:ext uri="{FF2B5EF4-FFF2-40B4-BE49-F238E27FC236}">
                <a16:creationId xmlns:a16="http://schemas.microsoft.com/office/drawing/2014/main" id="{F6B40E7F-1B42-44F7-8FC4-7053BE4EB1DE}"/>
              </a:ext>
            </a:extLst>
          </p:cNvPr>
          <p:cNvSpPr>
            <a:spLocks noGrp="1" noChangeArrowheads="1"/>
          </p:cNvSpPr>
          <p:nvPr>
            <p:ph type="title" idx="4294967295"/>
          </p:nvPr>
        </p:nvSpPr>
        <p:spPr>
          <a:xfrm>
            <a:off x="1100138" y="223837"/>
            <a:ext cx="3440112" cy="731837"/>
          </a:xfrm>
          <a:solidFill>
            <a:srgbClr val="800080"/>
          </a:solidFill>
        </p:spPr>
        <p:txBody>
          <a:bodyPr/>
          <a:lstStyle/>
          <a:p>
            <a:pPr eaLnBrk="1" hangingPunct="1">
              <a:defRPr/>
            </a:pPr>
            <a:r>
              <a:rPr lang="en-US" altLang="zh-CN" sz="3700" dirty="0">
                <a:solidFill>
                  <a:schemeClr val="bg1"/>
                </a:solidFill>
                <a:effectLst>
                  <a:outerShdw blurRad="38100" dist="38100" dir="2700000" algn="tl">
                    <a:srgbClr val="000000"/>
                  </a:outerShdw>
                </a:effectLst>
                <a:latin typeface="黑体" pitchFamily="49" charset="-122"/>
                <a:ea typeface="黑体" pitchFamily="49" charset="-122"/>
              </a:rPr>
              <a:t>(2) </a:t>
            </a:r>
            <a:r>
              <a:rPr lang="zh-CN" altLang="en-US" sz="3700" dirty="0">
                <a:solidFill>
                  <a:schemeClr val="bg1"/>
                </a:solidFill>
                <a:effectLst>
                  <a:outerShdw blurRad="38100" dist="38100" dir="2700000" algn="tl">
                    <a:srgbClr val="000000"/>
                  </a:outerShdw>
                </a:effectLst>
                <a:latin typeface="黑体" pitchFamily="49" charset="-122"/>
                <a:ea typeface="黑体" pitchFamily="49" charset="-122"/>
              </a:rPr>
              <a:t>斜坡函数</a:t>
            </a:r>
            <a:endParaRPr lang="zh-CN" altLang="en-US" sz="4600" dirty="0">
              <a:solidFill>
                <a:schemeClr val="bg1"/>
              </a:solidFill>
              <a:effectLst>
                <a:outerShdw blurRad="38100" dist="38100" dir="2700000" algn="tl">
                  <a:srgbClr val="000000"/>
                </a:outerShdw>
              </a:effectLst>
              <a:latin typeface="黑体" pitchFamily="49" charset="-122"/>
              <a:ea typeface="黑体" pitchFamily="49" charset="-122"/>
            </a:endParaRPr>
          </a:p>
        </p:txBody>
      </p:sp>
      <p:grpSp>
        <p:nvGrpSpPr>
          <p:cNvPr id="850951" name="Group 7">
            <a:extLst>
              <a:ext uri="{FF2B5EF4-FFF2-40B4-BE49-F238E27FC236}">
                <a16:creationId xmlns:a16="http://schemas.microsoft.com/office/drawing/2014/main" id="{FD43CE64-CDB8-4542-BD9F-0286A00BB9D1}"/>
              </a:ext>
            </a:extLst>
          </p:cNvPr>
          <p:cNvGrpSpPr>
            <a:grpSpLocks/>
          </p:cNvGrpSpPr>
          <p:nvPr/>
        </p:nvGrpSpPr>
        <p:grpSpPr bwMode="auto">
          <a:xfrm>
            <a:off x="7565391" y="1029723"/>
            <a:ext cx="2714625" cy="2246312"/>
            <a:chOff x="554" y="1755"/>
            <a:chExt cx="2951" cy="2258"/>
          </a:xfrm>
        </p:grpSpPr>
        <p:sp>
          <p:nvSpPr>
            <p:cNvPr id="21526" name="Line 8">
              <a:extLst>
                <a:ext uri="{FF2B5EF4-FFF2-40B4-BE49-F238E27FC236}">
                  <a16:creationId xmlns:a16="http://schemas.microsoft.com/office/drawing/2014/main" id="{B97FF599-AE36-4BEF-B0EF-EC2B9B38F9F8}"/>
                </a:ext>
              </a:extLst>
            </p:cNvPr>
            <p:cNvSpPr>
              <a:spLocks noChangeShapeType="1"/>
            </p:cNvSpPr>
            <p:nvPr/>
          </p:nvSpPr>
          <p:spPr bwMode="auto">
            <a:xfrm flipV="1">
              <a:off x="763" y="1854"/>
              <a:ext cx="0" cy="1704"/>
            </a:xfrm>
            <a:prstGeom prst="line">
              <a:avLst/>
            </a:prstGeom>
            <a:noFill/>
            <a:ln w="5715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27" name="Line 9">
              <a:extLst>
                <a:ext uri="{FF2B5EF4-FFF2-40B4-BE49-F238E27FC236}">
                  <a16:creationId xmlns:a16="http://schemas.microsoft.com/office/drawing/2014/main" id="{33AFB5C0-E2EE-4A66-A400-6E0D3BAAE5CF}"/>
                </a:ext>
              </a:extLst>
            </p:cNvPr>
            <p:cNvSpPr>
              <a:spLocks noChangeShapeType="1"/>
            </p:cNvSpPr>
            <p:nvPr/>
          </p:nvSpPr>
          <p:spPr bwMode="auto">
            <a:xfrm>
              <a:off x="754" y="3576"/>
              <a:ext cx="2480" cy="0"/>
            </a:xfrm>
            <a:prstGeom prst="line">
              <a:avLst/>
            </a:prstGeom>
            <a:noFill/>
            <a:ln w="5715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28" name="Rectangle 10">
              <a:extLst>
                <a:ext uri="{FF2B5EF4-FFF2-40B4-BE49-F238E27FC236}">
                  <a16:creationId xmlns:a16="http://schemas.microsoft.com/office/drawing/2014/main" id="{CE542CE5-11F2-4746-9E25-8AD3D48D9B74}"/>
                </a:ext>
              </a:extLst>
            </p:cNvPr>
            <p:cNvSpPr>
              <a:spLocks noChangeArrowheads="1"/>
            </p:cNvSpPr>
            <p:nvPr/>
          </p:nvSpPr>
          <p:spPr bwMode="auto">
            <a:xfrm>
              <a:off x="3212" y="3429"/>
              <a:ext cx="293" cy="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kumimoji="0" lang="en-US" altLang="zh-CN" sz="2400" i="1">
                  <a:latin typeface="Times New Roman" panose="02020603050405020304" pitchFamily="18" charset="0"/>
                </a:rPr>
                <a:t>t</a:t>
              </a:r>
            </a:p>
          </p:txBody>
        </p:sp>
        <p:sp>
          <p:nvSpPr>
            <p:cNvPr id="21529" name="Rectangle 11">
              <a:extLst>
                <a:ext uri="{FF2B5EF4-FFF2-40B4-BE49-F238E27FC236}">
                  <a16:creationId xmlns:a16="http://schemas.microsoft.com/office/drawing/2014/main" id="{5D2CFB8A-D030-446B-94C4-3BCE1F47AEF3}"/>
                </a:ext>
              </a:extLst>
            </p:cNvPr>
            <p:cNvSpPr>
              <a:spLocks noChangeArrowheads="1"/>
            </p:cNvSpPr>
            <p:nvPr/>
          </p:nvSpPr>
          <p:spPr bwMode="auto">
            <a:xfrm>
              <a:off x="554" y="1755"/>
              <a:ext cx="938" cy="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i="1">
                  <a:latin typeface="Times New Roman" panose="02020603050405020304" pitchFamily="18" charset="0"/>
                </a:rPr>
                <a:t>  </a:t>
              </a:r>
              <a:r>
                <a:rPr lang="en-US" altLang="zh-CN" sz="2400" i="1">
                  <a:latin typeface="Times New Roman" panose="02020603050405020304" pitchFamily="18" charset="0"/>
                </a:rPr>
                <a:t>x</a:t>
              </a:r>
              <a:r>
                <a:rPr lang="en-US" altLang="zh-CN" sz="2400" i="1" baseline="-25000">
                  <a:latin typeface="Times New Roman" panose="02020603050405020304" pitchFamily="18" charset="0"/>
                </a:rPr>
                <a:t>r</a:t>
              </a:r>
              <a:r>
                <a:rPr lang="en-US" altLang="zh-CN" sz="2400">
                  <a:latin typeface="Times New Roman" panose="02020603050405020304" pitchFamily="18" charset="0"/>
                </a:rPr>
                <a:t>(</a:t>
              </a:r>
              <a:r>
                <a:rPr lang="en-US" altLang="zh-CN" sz="2400" i="1">
                  <a:latin typeface="Times New Roman" panose="02020603050405020304" pitchFamily="18" charset="0"/>
                </a:rPr>
                <a:t>t</a:t>
              </a:r>
              <a:r>
                <a:rPr lang="en-US" altLang="zh-CN" sz="2400">
                  <a:latin typeface="Times New Roman" panose="02020603050405020304" pitchFamily="18" charset="0"/>
                </a:rPr>
                <a:t>)</a:t>
              </a:r>
            </a:p>
          </p:txBody>
        </p:sp>
        <p:sp>
          <p:nvSpPr>
            <p:cNvPr id="21530" name="Rectangle 12">
              <a:extLst>
                <a:ext uri="{FF2B5EF4-FFF2-40B4-BE49-F238E27FC236}">
                  <a16:creationId xmlns:a16="http://schemas.microsoft.com/office/drawing/2014/main" id="{6EC7FF70-4B8A-4412-ADBF-08DDAFD4A9FA}"/>
                </a:ext>
              </a:extLst>
            </p:cNvPr>
            <p:cNvSpPr>
              <a:spLocks noChangeArrowheads="1"/>
            </p:cNvSpPr>
            <p:nvPr/>
          </p:nvSpPr>
          <p:spPr bwMode="auto">
            <a:xfrm>
              <a:off x="586" y="3549"/>
              <a:ext cx="368" cy="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kumimoji="0" lang="en-US" altLang="zh-CN" sz="2400">
                  <a:latin typeface="Times New Roman" panose="02020603050405020304" pitchFamily="18" charset="0"/>
                </a:rPr>
                <a:t>0</a:t>
              </a:r>
            </a:p>
          </p:txBody>
        </p:sp>
      </p:grpSp>
      <p:sp>
        <p:nvSpPr>
          <p:cNvPr id="850957" name="Line 13">
            <a:extLst>
              <a:ext uri="{FF2B5EF4-FFF2-40B4-BE49-F238E27FC236}">
                <a16:creationId xmlns:a16="http://schemas.microsoft.com/office/drawing/2014/main" id="{7272B9C2-BDB7-4536-8DA4-7BB1E7C9D333}"/>
              </a:ext>
            </a:extLst>
          </p:cNvPr>
          <p:cNvSpPr>
            <a:spLocks noChangeShapeType="1"/>
          </p:cNvSpPr>
          <p:nvPr/>
        </p:nvSpPr>
        <p:spPr bwMode="auto">
          <a:xfrm flipV="1">
            <a:off x="7787641" y="1518673"/>
            <a:ext cx="1455738" cy="1317625"/>
          </a:xfrm>
          <a:prstGeom prst="line">
            <a:avLst/>
          </a:prstGeom>
          <a:noFill/>
          <a:ln w="76200" cap="sq">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23919" name="Object 15">
            <a:extLst>
              <a:ext uri="{FF2B5EF4-FFF2-40B4-BE49-F238E27FC236}">
                <a16:creationId xmlns:a16="http://schemas.microsoft.com/office/drawing/2014/main" id="{9E9C1C6A-51F3-4C65-8E9B-AC41C6A0401D}"/>
              </a:ext>
            </a:extLst>
          </p:cNvPr>
          <p:cNvGraphicFramePr>
            <a:graphicFrameLocks noChangeAspect="1"/>
          </p:cNvGraphicFramePr>
          <p:nvPr/>
        </p:nvGraphicFramePr>
        <p:xfrm>
          <a:off x="2197100" y="1595438"/>
          <a:ext cx="1646238" cy="1384300"/>
        </p:xfrm>
        <a:graphic>
          <a:graphicData uri="http://schemas.openxmlformats.org/presentationml/2006/ole">
            <mc:AlternateContent xmlns:mc="http://schemas.openxmlformats.org/markup-compatibility/2006">
              <mc:Choice xmlns:v="urn:schemas-microsoft-com:vml" Requires="v">
                <p:oleObj spid="_x0000_s21910" name="Equation" r:id="rId6" imgW="634725" imgH="457002" progId="Equation.DSMT4">
                  <p:embed/>
                </p:oleObj>
              </mc:Choice>
              <mc:Fallback>
                <p:oleObj name="Equation" r:id="rId6" imgW="634725" imgH="457002" progId="Equation.DSMT4">
                  <p:embed/>
                  <p:pic>
                    <p:nvPicPr>
                      <p:cNvPr id="0"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97100" y="1595438"/>
                        <a:ext cx="1646238"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920" name="Object 16">
            <a:extLst>
              <a:ext uri="{FF2B5EF4-FFF2-40B4-BE49-F238E27FC236}">
                <a16:creationId xmlns:a16="http://schemas.microsoft.com/office/drawing/2014/main" id="{1C39E1E2-E134-4C0E-AA42-055AF94C63EA}"/>
              </a:ext>
            </a:extLst>
          </p:cNvPr>
          <p:cNvGraphicFramePr>
            <a:graphicFrameLocks noChangeAspect="1"/>
          </p:cNvGraphicFramePr>
          <p:nvPr/>
        </p:nvGraphicFramePr>
        <p:xfrm>
          <a:off x="4689475" y="2419350"/>
          <a:ext cx="1136650" cy="533400"/>
        </p:xfrm>
        <a:graphic>
          <a:graphicData uri="http://schemas.openxmlformats.org/presentationml/2006/ole">
            <mc:AlternateContent xmlns:mc="http://schemas.openxmlformats.org/markup-compatibility/2006">
              <mc:Choice xmlns:v="urn:schemas-microsoft-com:vml" Requires="v">
                <p:oleObj spid="_x0000_s21911" name="Equation" r:id="rId8" imgW="317087" imgH="177569" progId="Equation.DSMT4">
                  <p:embed/>
                </p:oleObj>
              </mc:Choice>
              <mc:Fallback>
                <p:oleObj name="Equation" r:id="rId8" imgW="317087" imgH="177569" progId="Equation.DSMT4">
                  <p:embed/>
                  <p:pic>
                    <p:nvPicPr>
                      <p:cNvPr id="0" name="Object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89475" y="2419350"/>
                        <a:ext cx="11366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3921" name="Object 17">
            <a:extLst>
              <a:ext uri="{FF2B5EF4-FFF2-40B4-BE49-F238E27FC236}">
                <a16:creationId xmlns:a16="http://schemas.microsoft.com/office/drawing/2014/main" id="{4006115E-A627-4359-B993-7CA5E02B3EA6}"/>
              </a:ext>
            </a:extLst>
          </p:cNvPr>
          <p:cNvGraphicFramePr>
            <a:graphicFrameLocks noChangeAspect="1"/>
          </p:cNvGraphicFramePr>
          <p:nvPr/>
        </p:nvGraphicFramePr>
        <p:xfrm>
          <a:off x="3617913" y="2365375"/>
          <a:ext cx="1095375" cy="685800"/>
        </p:xfrm>
        <a:graphic>
          <a:graphicData uri="http://schemas.openxmlformats.org/presentationml/2006/ole">
            <mc:AlternateContent xmlns:mc="http://schemas.openxmlformats.org/markup-compatibility/2006">
              <mc:Choice xmlns:v="urn:schemas-microsoft-com:vml" Requires="v">
                <p:oleObj spid="_x0000_s21912" name="Equation" r:id="rId10" imgW="241195" imgH="203112" progId="Equation.DSMT4">
                  <p:embed/>
                </p:oleObj>
              </mc:Choice>
              <mc:Fallback>
                <p:oleObj name="Equation" r:id="rId10" imgW="241195" imgH="203112" progId="Equation.DSMT4">
                  <p:embed/>
                  <p:pic>
                    <p:nvPicPr>
                      <p:cNvPr id="0" name="Object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17913" y="2365375"/>
                        <a:ext cx="1095375"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3922" name="Object 18">
            <a:extLst>
              <a:ext uri="{FF2B5EF4-FFF2-40B4-BE49-F238E27FC236}">
                <a16:creationId xmlns:a16="http://schemas.microsoft.com/office/drawing/2014/main" id="{5A93CFC2-B53A-4E3D-B2A5-F2924756549E}"/>
              </a:ext>
            </a:extLst>
          </p:cNvPr>
          <p:cNvGraphicFramePr>
            <a:graphicFrameLocks noChangeAspect="1"/>
          </p:cNvGraphicFramePr>
          <p:nvPr/>
        </p:nvGraphicFramePr>
        <p:xfrm>
          <a:off x="3757613" y="1476375"/>
          <a:ext cx="698500" cy="644525"/>
        </p:xfrm>
        <a:graphic>
          <a:graphicData uri="http://schemas.openxmlformats.org/presentationml/2006/ole">
            <mc:AlternateContent xmlns:mc="http://schemas.openxmlformats.org/markup-compatibility/2006">
              <mc:Choice xmlns:v="urn:schemas-microsoft-com:vml" Requires="v">
                <p:oleObj spid="_x0000_s21913" name="Equation" r:id="rId12" imgW="152268" imgH="203024" progId="Equation.DSMT4">
                  <p:embed/>
                </p:oleObj>
              </mc:Choice>
              <mc:Fallback>
                <p:oleObj name="Equation" r:id="rId12" imgW="152268" imgH="203024" progId="Equation.DSMT4">
                  <p:embed/>
                  <p:pic>
                    <p:nvPicPr>
                      <p:cNvPr id="0" name="Object 1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57613" y="1476375"/>
                        <a:ext cx="698500" cy="644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923" name="Object 19">
            <a:extLst>
              <a:ext uri="{FF2B5EF4-FFF2-40B4-BE49-F238E27FC236}">
                <a16:creationId xmlns:a16="http://schemas.microsoft.com/office/drawing/2014/main" id="{5C84E5C5-47BB-48DE-B75D-EFB4AE1C5642}"/>
              </a:ext>
            </a:extLst>
          </p:cNvPr>
          <p:cNvGraphicFramePr>
            <a:graphicFrameLocks noChangeAspect="1"/>
          </p:cNvGraphicFramePr>
          <p:nvPr/>
        </p:nvGraphicFramePr>
        <p:xfrm>
          <a:off x="4540250" y="1460500"/>
          <a:ext cx="808038" cy="560388"/>
        </p:xfrm>
        <a:graphic>
          <a:graphicData uri="http://schemas.openxmlformats.org/presentationml/2006/ole">
            <mc:AlternateContent xmlns:mc="http://schemas.openxmlformats.org/markup-compatibility/2006">
              <mc:Choice xmlns:v="urn:schemas-microsoft-com:vml" Requires="v">
                <p:oleObj spid="_x0000_s21914" name="Equation" r:id="rId14" imgW="317087" imgH="177569" progId="Equation.DSMT4">
                  <p:embed/>
                </p:oleObj>
              </mc:Choice>
              <mc:Fallback>
                <p:oleObj name="Equation" r:id="rId14" imgW="317087" imgH="177569" progId="Equation.DSMT4">
                  <p:embed/>
                  <p:pic>
                    <p:nvPicPr>
                      <p:cNvPr id="0" name="Object 1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40250" y="1460500"/>
                        <a:ext cx="808038" cy="560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3924" name="Text Box 20">
            <a:extLst>
              <a:ext uri="{FF2B5EF4-FFF2-40B4-BE49-F238E27FC236}">
                <a16:creationId xmlns:a16="http://schemas.microsoft.com/office/drawing/2014/main" id="{BC2F52BE-D71A-4AF4-B667-6300B315B0B9}"/>
              </a:ext>
            </a:extLst>
          </p:cNvPr>
          <p:cNvSpPr txBox="1">
            <a:spLocks noChangeArrowheads="1"/>
          </p:cNvSpPr>
          <p:nvPr/>
        </p:nvSpPr>
        <p:spPr bwMode="auto">
          <a:xfrm>
            <a:off x="2840038" y="4077134"/>
            <a:ext cx="2957512" cy="519112"/>
          </a:xfrm>
          <a:prstGeom prst="rect">
            <a:avLst/>
          </a:prstGeom>
          <a:gradFill rotWithShape="1">
            <a:gsLst>
              <a:gs pos="0">
                <a:schemeClr val="accent1">
                  <a:gamma/>
                  <a:shade val="46275"/>
                  <a:invGamma/>
                </a:schemeClr>
              </a:gs>
              <a:gs pos="50000">
                <a:schemeClr val="accent1"/>
              </a:gs>
              <a:gs pos="100000">
                <a:schemeClr val="accent1">
                  <a:gamma/>
                  <a:shade val="46275"/>
                  <a:invGamma/>
                </a:schemeClr>
              </a:gs>
            </a:gsLst>
            <a:lin ang="5400000" scaled="1"/>
          </a:gradFill>
          <a:ln>
            <a:noFill/>
          </a:ln>
          <a:effectLst/>
        </p:spPr>
        <p:txBody>
          <a:bodyPr>
            <a:spAutoFit/>
          </a:bodyPr>
          <a:lstStyle/>
          <a:p>
            <a:pPr algn="just" eaLnBrk="1" hangingPunct="1">
              <a:lnSpc>
                <a:spcPct val="110000"/>
              </a:lnSpc>
              <a:defRPr/>
            </a:pPr>
            <a:r>
              <a:rPr lang="zh-CN" altLang="en-US" sz="2800" b="1">
                <a:solidFill>
                  <a:srgbClr val="FF0000"/>
                </a:solidFill>
                <a:effectLst>
                  <a:outerShdw blurRad="38100" dist="38100" dir="2700000" algn="tl">
                    <a:srgbClr val="000000"/>
                  </a:outerShdw>
                </a:effectLst>
              </a:rPr>
              <a:t>称单位斜坡函数</a:t>
            </a:r>
            <a:endParaRPr lang="zh-CN" altLang="en-US" sz="2800">
              <a:solidFill>
                <a:srgbClr val="FF0000"/>
              </a:solidFill>
            </a:endParaRPr>
          </a:p>
        </p:txBody>
      </p:sp>
      <p:graphicFrame>
        <p:nvGraphicFramePr>
          <p:cNvPr id="123925" name="Object 21">
            <a:extLst>
              <a:ext uri="{FF2B5EF4-FFF2-40B4-BE49-F238E27FC236}">
                <a16:creationId xmlns:a16="http://schemas.microsoft.com/office/drawing/2014/main" id="{A7957BFD-75FC-4790-B2B1-EA83907C92D2}"/>
              </a:ext>
            </a:extLst>
          </p:cNvPr>
          <p:cNvGraphicFramePr>
            <a:graphicFrameLocks noChangeAspect="1"/>
          </p:cNvGraphicFramePr>
          <p:nvPr>
            <p:extLst>
              <p:ext uri="{D42A27DB-BD31-4B8C-83A1-F6EECF244321}">
                <p14:modId xmlns:p14="http://schemas.microsoft.com/office/powerpoint/2010/main" val="3343303596"/>
              </p:ext>
            </p:extLst>
          </p:nvPr>
        </p:nvGraphicFramePr>
        <p:xfrm>
          <a:off x="8278179" y="5135359"/>
          <a:ext cx="596900" cy="835025"/>
        </p:xfrm>
        <a:graphic>
          <a:graphicData uri="http://schemas.openxmlformats.org/presentationml/2006/ole">
            <mc:AlternateContent xmlns:mc="http://schemas.openxmlformats.org/markup-compatibility/2006">
              <mc:Choice xmlns:v="urn:schemas-microsoft-com:vml" Requires="v">
                <p:oleObj spid="_x0000_s21915" name="Equation" r:id="rId16" imgW="228501" imgH="393529" progId="Equation.DSMT4">
                  <p:embed/>
                </p:oleObj>
              </mc:Choice>
              <mc:Fallback>
                <p:oleObj name="Equation" r:id="rId16" imgW="228501" imgH="393529" progId="Equation.DSMT4">
                  <p:embed/>
                  <p:pic>
                    <p:nvPicPr>
                      <p:cNvPr id="0" name="Object 2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278179" y="5135359"/>
                        <a:ext cx="596900" cy="835025"/>
                      </a:xfrm>
                      <a:prstGeom prst="rect">
                        <a:avLst/>
                      </a:prstGeom>
                      <a:gradFill rotWithShape="1">
                        <a:gsLst>
                          <a:gs pos="0">
                            <a:srgbClr val="CC6600"/>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3926" name="Text Box 22">
            <a:extLst>
              <a:ext uri="{FF2B5EF4-FFF2-40B4-BE49-F238E27FC236}">
                <a16:creationId xmlns:a16="http://schemas.microsoft.com/office/drawing/2014/main" id="{9B14CAC1-EF3E-4406-94A2-0D5879536532}"/>
              </a:ext>
            </a:extLst>
          </p:cNvPr>
          <p:cNvSpPr txBox="1">
            <a:spLocks noChangeArrowheads="1"/>
          </p:cNvSpPr>
          <p:nvPr/>
        </p:nvSpPr>
        <p:spPr bwMode="auto">
          <a:xfrm>
            <a:off x="6300788" y="4038173"/>
            <a:ext cx="5175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800" b="0"/>
              <a:t>即</a:t>
            </a:r>
          </a:p>
        </p:txBody>
      </p:sp>
      <p:graphicFrame>
        <p:nvGraphicFramePr>
          <p:cNvPr id="123927" name="Object 23">
            <a:extLst>
              <a:ext uri="{FF2B5EF4-FFF2-40B4-BE49-F238E27FC236}">
                <a16:creationId xmlns:a16="http://schemas.microsoft.com/office/drawing/2014/main" id="{28D395F5-66A8-461C-AE3F-DCD1DE71CAE2}"/>
              </a:ext>
            </a:extLst>
          </p:cNvPr>
          <p:cNvGraphicFramePr>
            <a:graphicFrameLocks noChangeAspect="1"/>
          </p:cNvGraphicFramePr>
          <p:nvPr>
            <p:extLst>
              <p:ext uri="{D42A27DB-BD31-4B8C-83A1-F6EECF244321}">
                <p14:modId xmlns:p14="http://schemas.microsoft.com/office/powerpoint/2010/main" val="2455611519"/>
              </p:ext>
            </p:extLst>
          </p:nvPr>
        </p:nvGraphicFramePr>
        <p:xfrm>
          <a:off x="6818313" y="3910751"/>
          <a:ext cx="2159000" cy="774700"/>
        </p:xfrm>
        <a:graphic>
          <a:graphicData uri="http://schemas.openxmlformats.org/presentationml/2006/ole">
            <mc:AlternateContent xmlns:mc="http://schemas.openxmlformats.org/markup-compatibility/2006">
              <mc:Choice xmlns:v="urn:schemas-microsoft-com:vml" Requires="v">
                <p:oleObj spid="_x0000_s21916" name="Equation" r:id="rId18" imgW="533169" imgH="228501" progId="Equation.DSMT4">
                  <p:embed/>
                </p:oleObj>
              </mc:Choice>
              <mc:Fallback>
                <p:oleObj name="Equation" r:id="rId18" imgW="533169" imgH="228501" progId="Equation.DSMT4">
                  <p:embed/>
                  <p:pic>
                    <p:nvPicPr>
                      <p:cNvPr id="0" name="Object 2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818313" y="3910751"/>
                        <a:ext cx="2159000" cy="774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928" name="Text Box 24">
            <a:extLst>
              <a:ext uri="{FF2B5EF4-FFF2-40B4-BE49-F238E27FC236}">
                <a16:creationId xmlns:a16="http://schemas.microsoft.com/office/drawing/2014/main" id="{3A8E796E-E0DA-4942-BC3F-C8D972775DA5}"/>
              </a:ext>
            </a:extLst>
          </p:cNvPr>
          <p:cNvSpPr txBox="1">
            <a:spLocks noChangeArrowheads="1"/>
          </p:cNvSpPr>
          <p:nvPr/>
        </p:nvSpPr>
        <p:spPr bwMode="auto">
          <a:xfrm>
            <a:off x="5033328" y="300036"/>
            <a:ext cx="2973388" cy="579437"/>
          </a:xfrm>
          <a:prstGeom prst="rect">
            <a:avLst/>
          </a:prstGeom>
          <a:gradFill rotWithShape="1">
            <a:gsLst>
              <a:gs pos="0">
                <a:srgbClr val="66FFCC"/>
              </a:gs>
              <a:gs pos="50000">
                <a:schemeClr val="bg1"/>
              </a:gs>
              <a:gs pos="100000">
                <a:srgbClr val="66FFCC"/>
              </a:gs>
            </a:gsLst>
            <a:lin ang="5400000" scaled="1"/>
          </a:gradFill>
          <a:ln>
            <a:noFill/>
          </a:ln>
          <a:effectLst/>
        </p:spPr>
        <p:txBody>
          <a:bodyPr>
            <a:spAutoFit/>
          </a:bodyPr>
          <a:lstStyle/>
          <a:p>
            <a:pPr eaLnBrk="1" hangingPunct="1">
              <a:spcBef>
                <a:spcPct val="50000"/>
              </a:spcBef>
              <a:defRPr/>
            </a:pPr>
            <a:r>
              <a:rPr lang="zh-CN" altLang="en-US" sz="3200" b="1" dirty="0">
                <a:solidFill>
                  <a:srgbClr val="FF0000"/>
                </a:solidFill>
              </a:rPr>
              <a:t>（等速度函数）</a:t>
            </a:r>
          </a:p>
        </p:txBody>
      </p:sp>
      <p:graphicFrame>
        <p:nvGraphicFramePr>
          <p:cNvPr id="123929" name="Object 25">
            <a:extLst>
              <a:ext uri="{FF2B5EF4-FFF2-40B4-BE49-F238E27FC236}">
                <a16:creationId xmlns:a16="http://schemas.microsoft.com/office/drawing/2014/main" id="{5A1B1019-7427-4A4E-BC86-618599CAD667}"/>
              </a:ext>
            </a:extLst>
          </p:cNvPr>
          <p:cNvGraphicFramePr>
            <a:graphicFrameLocks noChangeAspect="1"/>
          </p:cNvGraphicFramePr>
          <p:nvPr>
            <p:extLst>
              <p:ext uri="{D42A27DB-BD31-4B8C-83A1-F6EECF244321}">
                <p14:modId xmlns:p14="http://schemas.microsoft.com/office/powerpoint/2010/main" val="1688880350"/>
              </p:ext>
            </p:extLst>
          </p:nvPr>
        </p:nvGraphicFramePr>
        <p:xfrm>
          <a:off x="1489393" y="5176091"/>
          <a:ext cx="3171825" cy="844550"/>
        </p:xfrm>
        <a:graphic>
          <a:graphicData uri="http://schemas.openxmlformats.org/presentationml/2006/ole">
            <mc:AlternateContent xmlns:mc="http://schemas.openxmlformats.org/markup-compatibility/2006">
              <mc:Choice xmlns:v="urn:schemas-microsoft-com:vml" Requires="v">
                <p:oleObj spid="_x0000_s21917" name="Equation" r:id="rId20" imgW="1345616" imgH="393529" progId="Equation.DSMT4">
                  <p:embed/>
                </p:oleObj>
              </mc:Choice>
              <mc:Fallback>
                <p:oleObj name="Equation" r:id="rId20" imgW="1345616" imgH="393529" progId="Equation.DSMT4">
                  <p:embed/>
                  <p:pic>
                    <p:nvPicPr>
                      <p:cNvPr id="0" name="Object 2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489393" y="5176091"/>
                        <a:ext cx="3171825" cy="844550"/>
                      </a:xfrm>
                      <a:prstGeom prst="rect">
                        <a:avLst/>
                      </a:prstGeom>
                      <a:solidFill>
                        <a:srgbClr val="00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 name="Text Box 18">
            <a:extLst>
              <a:ext uri="{FF2B5EF4-FFF2-40B4-BE49-F238E27FC236}">
                <a16:creationId xmlns:a16="http://schemas.microsoft.com/office/drawing/2014/main" id="{8CC493AE-9166-4B13-8DDD-F08F6D3FD7BD}"/>
              </a:ext>
            </a:extLst>
          </p:cNvPr>
          <p:cNvSpPr txBox="1">
            <a:spLocks noChangeArrowheads="1"/>
          </p:cNvSpPr>
          <p:nvPr/>
        </p:nvSpPr>
        <p:spPr bwMode="auto">
          <a:xfrm>
            <a:off x="981416" y="1099464"/>
            <a:ext cx="2540000"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Char char="u"/>
            </a:pPr>
            <a:r>
              <a:rPr lang="zh-CN" altLang="en-US" sz="2800">
                <a:solidFill>
                  <a:srgbClr val="FF3300"/>
                </a:solidFill>
                <a:ea typeface="黑体" panose="02010609060101010101" pitchFamily="49" charset="-122"/>
              </a:rPr>
              <a:t>数学表达式</a:t>
            </a:r>
          </a:p>
        </p:txBody>
      </p:sp>
      <p:sp>
        <p:nvSpPr>
          <p:cNvPr id="28" name="Text Box 18">
            <a:extLst>
              <a:ext uri="{FF2B5EF4-FFF2-40B4-BE49-F238E27FC236}">
                <a16:creationId xmlns:a16="http://schemas.microsoft.com/office/drawing/2014/main" id="{3584030F-9AA1-4060-A412-679136934B1D}"/>
              </a:ext>
            </a:extLst>
          </p:cNvPr>
          <p:cNvSpPr txBox="1">
            <a:spLocks noChangeArrowheads="1"/>
          </p:cNvSpPr>
          <p:nvPr/>
        </p:nvSpPr>
        <p:spPr bwMode="auto">
          <a:xfrm>
            <a:off x="906463" y="3245284"/>
            <a:ext cx="1057497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
                <a:srgbClr val="FF0000"/>
              </a:buClr>
              <a:buSzTx/>
              <a:buFont typeface="Wingdings" panose="05000000000000000000" pitchFamily="2" charset="2"/>
              <a:buChar char="l"/>
            </a:pPr>
            <a:r>
              <a:rPr lang="zh-CN" altLang="en-US" sz="2800" dirty="0">
                <a:solidFill>
                  <a:srgbClr val="0000FF"/>
                </a:solidFill>
                <a:ea typeface="黑体" panose="02010609060101010101" pitchFamily="49" charset="-122"/>
              </a:rPr>
              <a:t>表示在</a:t>
            </a:r>
            <a:r>
              <a:rPr lang="en-US" altLang="zh-CN" sz="2800" dirty="0"/>
              <a:t>t=0</a:t>
            </a:r>
            <a:r>
              <a:rPr lang="zh-CN" altLang="en-US" sz="2800" dirty="0"/>
              <a:t>时刻开始，以恒定速率</a:t>
            </a:r>
            <a:r>
              <a:rPr lang="en-US" altLang="zh-CN" sz="2800" dirty="0"/>
              <a:t>A</a:t>
            </a:r>
            <a:r>
              <a:rPr lang="zh-CN" altLang="en-US" sz="2800" dirty="0"/>
              <a:t>随时间而变化的函数</a:t>
            </a:r>
            <a:r>
              <a:rPr lang="zh-CN" altLang="en-US" sz="2800" dirty="0">
                <a:solidFill>
                  <a:srgbClr val="0000FF"/>
                </a:solidFill>
                <a:ea typeface="黑体" panose="02010609060101010101" pitchFamily="49" charset="-122"/>
              </a:rPr>
              <a:t>。如图</a:t>
            </a:r>
          </a:p>
        </p:txBody>
      </p:sp>
      <p:sp>
        <p:nvSpPr>
          <p:cNvPr id="21525" name="Text Box 4">
            <a:extLst>
              <a:ext uri="{FF2B5EF4-FFF2-40B4-BE49-F238E27FC236}">
                <a16:creationId xmlns:a16="http://schemas.microsoft.com/office/drawing/2014/main" id="{96DADDF1-8357-4698-9B18-2A6D384F609C}"/>
              </a:ext>
            </a:extLst>
          </p:cNvPr>
          <p:cNvSpPr txBox="1">
            <a:spLocks noChangeArrowheads="1"/>
          </p:cNvSpPr>
          <p:nvPr/>
        </p:nvSpPr>
        <p:spPr bwMode="auto">
          <a:xfrm>
            <a:off x="0" y="0"/>
            <a:ext cx="906463" cy="685800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144000" rIns="144000">
            <a:spAutoFit/>
          </a:bodyPr>
          <a:lstStyle>
            <a:lvl1pPr>
              <a:spcBef>
                <a:spcPct val="20000"/>
              </a:spcBef>
              <a:buClr>
                <a:schemeClr val="tx1"/>
              </a:buClr>
              <a:buSzPct val="60000"/>
              <a:buFont typeface="Wingdings" panose="05000000000000000000" pitchFamily="2" charset="2"/>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0" lang="en-US" altLang="zh-CN">
                <a:solidFill>
                  <a:schemeClr val="bg1"/>
                </a:solidFill>
                <a:latin typeface="黑体" panose="02010609060101010101" pitchFamily="49" charset="-122"/>
                <a:ea typeface="黑体" panose="02010609060101010101" pitchFamily="49" charset="-122"/>
              </a:rPr>
              <a:t>  </a:t>
            </a:r>
            <a:r>
              <a:rPr kumimoji="0" lang="zh-CN" altLang="en-US" sz="4000">
                <a:latin typeface="黑体" panose="02010609060101010101" pitchFamily="49" charset="-122"/>
                <a:ea typeface="黑体" panose="02010609060101010101" pitchFamily="49" charset="-122"/>
              </a:rPr>
              <a:t>自动控制原理</a:t>
            </a:r>
            <a:r>
              <a:rPr kumimoji="0" lang="zh-CN" altLang="en-US">
                <a:solidFill>
                  <a:schemeClr val="bg1"/>
                </a:solidFill>
                <a:latin typeface="黑体" panose="02010609060101010101" pitchFamily="49" charset="-122"/>
                <a:ea typeface="黑体" panose="02010609060101010101" pitchFamily="49" charset="-122"/>
              </a:rPr>
              <a:t>  </a:t>
            </a:r>
            <a:r>
              <a:rPr kumimoji="0" lang="zh-CN" altLang="en-US" sz="3200">
                <a:solidFill>
                  <a:schemeClr val="bg1"/>
                </a:solidFill>
                <a:latin typeface="Arial" panose="020B0604020202020204" pitchFamily="34" charset="0"/>
              </a:rPr>
              <a:t>江西理工大学</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123919"/>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123923"/>
                                        </p:tgtEl>
                                        <p:attrNameLst>
                                          <p:attrName>style.visibility</p:attrName>
                                        </p:attrNameLst>
                                      </p:cBhvr>
                                      <p:to>
                                        <p:strVal val="visible"/>
                                      </p:to>
                                    </p:set>
                                    <p:animEffect transition="in" filter="dissolve">
                                      <p:cBhvr>
                                        <p:cTn id="16" dur="500"/>
                                        <p:tgtEl>
                                          <p:spTgt spid="12392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123922"/>
                                        </p:tgtEl>
                                        <p:attrNameLst>
                                          <p:attrName>style.visibility</p:attrName>
                                        </p:attrNameLst>
                                      </p:cBhvr>
                                      <p:to>
                                        <p:strVal val="visible"/>
                                      </p:to>
                                    </p:set>
                                    <p:animEffect transition="in" filter="dissolve">
                                      <p:cBhvr>
                                        <p:cTn id="21" dur="500"/>
                                        <p:tgtEl>
                                          <p:spTgt spid="12392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123920"/>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0"/>
                                          </p:stCondLst>
                                        </p:cTn>
                                        <p:tgtEl>
                                          <p:spTgt spid="123921"/>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wipe(left)">
                                      <p:cBhvr>
                                        <p:cTn id="34" dur="500"/>
                                        <p:tgtEl>
                                          <p:spTgt spid="2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nodeType="clickEffect">
                                  <p:stCondLst>
                                    <p:cond delay="0"/>
                                  </p:stCondLst>
                                  <p:childTnLst>
                                    <p:set>
                                      <p:cBhvr>
                                        <p:cTn id="38" dur="1" fill="hold">
                                          <p:stCondLst>
                                            <p:cond delay="0"/>
                                          </p:stCondLst>
                                        </p:cTn>
                                        <p:tgtEl>
                                          <p:spTgt spid="850951"/>
                                        </p:tgtEl>
                                        <p:attrNameLst>
                                          <p:attrName>style.visibility</p:attrName>
                                        </p:attrNameLst>
                                      </p:cBhvr>
                                      <p:to>
                                        <p:strVal val="visible"/>
                                      </p:to>
                                    </p:set>
                                    <p:animEffect transition="in" filter="dissolve">
                                      <p:cBhvr>
                                        <p:cTn id="39" dur="500"/>
                                        <p:tgtEl>
                                          <p:spTgt spid="850951"/>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4" fill="hold" nodeType="clickEffect">
                                  <p:stCondLst>
                                    <p:cond delay="0"/>
                                  </p:stCondLst>
                                  <p:childTnLst>
                                    <p:set>
                                      <p:cBhvr>
                                        <p:cTn id="43" dur="1" fill="hold">
                                          <p:stCondLst>
                                            <p:cond delay="0"/>
                                          </p:stCondLst>
                                        </p:cTn>
                                        <p:tgtEl>
                                          <p:spTgt spid="850957"/>
                                        </p:tgtEl>
                                        <p:attrNameLst>
                                          <p:attrName>style.visibility</p:attrName>
                                        </p:attrNameLst>
                                      </p:cBhvr>
                                      <p:to>
                                        <p:strVal val="visible"/>
                                      </p:to>
                                    </p:set>
                                    <p:animEffect transition="in" filter="wipe(down)">
                                      <p:cBhvr>
                                        <p:cTn id="44" dur="5000"/>
                                        <p:tgtEl>
                                          <p:spTgt spid="850957"/>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850946"/>
                                        </p:tgtEl>
                                        <p:attrNameLst>
                                          <p:attrName>style.visibility</p:attrName>
                                        </p:attrNameLst>
                                      </p:cBhvr>
                                      <p:to>
                                        <p:strVal val="visible"/>
                                      </p:to>
                                    </p:set>
                                    <p:animEffect transition="in" filter="blinds(horizontal)">
                                      <p:cBhvr>
                                        <p:cTn id="49" dur="500"/>
                                        <p:tgtEl>
                                          <p:spTgt spid="850946"/>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123924"/>
                                        </p:tgtEl>
                                        <p:attrNameLst>
                                          <p:attrName>style.visibility</p:attrName>
                                        </p:attrNameLst>
                                      </p:cBhvr>
                                      <p:to>
                                        <p:strVal val="visible"/>
                                      </p:to>
                                    </p:set>
                                    <p:animEffect transition="in" filter="dissolve">
                                      <p:cBhvr>
                                        <p:cTn id="54" dur="500"/>
                                        <p:tgtEl>
                                          <p:spTgt spid="123924"/>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23926"/>
                                        </p:tgtEl>
                                        <p:attrNameLst>
                                          <p:attrName>style.visibility</p:attrName>
                                        </p:attrNameLst>
                                      </p:cBhvr>
                                      <p:to>
                                        <p:strVal val="visible"/>
                                      </p:to>
                                    </p:set>
                                    <p:animEffect transition="in" filter="wipe(left)">
                                      <p:cBhvr>
                                        <p:cTn id="59" dur="500"/>
                                        <p:tgtEl>
                                          <p:spTgt spid="123926"/>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nodeType="clickEffect">
                                  <p:stCondLst>
                                    <p:cond delay="0"/>
                                  </p:stCondLst>
                                  <p:childTnLst>
                                    <p:set>
                                      <p:cBhvr>
                                        <p:cTn id="63" dur="1" fill="hold">
                                          <p:stCondLst>
                                            <p:cond delay="0"/>
                                          </p:stCondLst>
                                        </p:cTn>
                                        <p:tgtEl>
                                          <p:spTgt spid="123927"/>
                                        </p:tgtEl>
                                        <p:attrNameLst>
                                          <p:attrName>style.visibility</p:attrName>
                                        </p:attrNameLst>
                                      </p:cBhvr>
                                      <p:to>
                                        <p:strVal val="visible"/>
                                      </p:to>
                                    </p:set>
                                    <p:animEffect transition="in" filter="wipe(left)">
                                      <p:cBhvr>
                                        <p:cTn id="64" dur="500"/>
                                        <p:tgtEl>
                                          <p:spTgt spid="123927"/>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4" presetClass="entr" presetSubtype="16" fill="hold" nodeType="clickEffect">
                                  <p:stCondLst>
                                    <p:cond delay="0"/>
                                  </p:stCondLst>
                                  <p:childTnLst>
                                    <p:set>
                                      <p:cBhvr>
                                        <p:cTn id="68" dur="1" fill="hold">
                                          <p:stCondLst>
                                            <p:cond delay="0"/>
                                          </p:stCondLst>
                                        </p:cTn>
                                        <p:tgtEl>
                                          <p:spTgt spid="123929"/>
                                        </p:tgtEl>
                                        <p:attrNameLst>
                                          <p:attrName>style.visibility</p:attrName>
                                        </p:attrNameLst>
                                      </p:cBhvr>
                                      <p:to>
                                        <p:strVal val="visible"/>
                                      </p:to>
                                    </p:set>
                                    <p:animEffect transition="in" filter="box(in)">
                                      <p:cBhvr>
                                        <p:cTn id="69" dur="500"/>
                                        <p:tgtEl>
                                          <p:spTgt spid="123929"/>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123928"/>
                                        </p:tgtEl>
                                        <p:attrNameLst>
                                          <p:attrName>style.visibility</p:attrName>
                                        </p:attrNameLst>
                                      </p:cBhvr>
                                      <p:to>
                                        <p:strVal val="visible"/>
                                      </p:to>
                                    </p:set>
                                    <p:animEffect transition="in" filter="dissolve">
                                      <p:cBhvr>
                                        <p:cTn id="74" dur="500"/>
                                        <p:tgtEl>
                                          <p:spTgt spid="123928"/>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3" presetClass="entr" presetSubtype="10" fill="hold" nodeType="clickEffect">
                                  <p:stCondLst>
                                    <p:cond delay="0"/>
                                  </p:stCondLst>
                                  <p:childTnLst>
                                    <p:set>
                                      <p:cBhvr>
                                        <p:cTn id="78" dur="1" fill="hold">
                                          <p:stCondLst>
                                            <p:cond delay="0"/>
                                          </p:stCondLst>
                                        </p:cTn>
                                        <p:tgtEl>
                                          <p:spTgt spid="850949"/>
                                        </p:tgtEl>
                                        <p:attrNameLst>
                                          <p:attrName>style.visibility</p:attrName>
                                        </p:attrNameLst>
                                      </p:cBhvr>
                                      <p:to>
                                        <p:strVal val="visible"/>
                                      </p:to>
                                    </p:set>
                                    <p:animEffect transition="in" filter="blinds(horizontal)">
                                      <p:cBhvr>
                                        <p:cTn id="79" dur="500"/>
                                        <p:tgtEl>
                                          <p:spTgt spid="850949"/>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1" presetClass="entr" presetSubtype="0" fill="hold" nodeType="clickEffect">
                                  <p:stCondLst>
                                    <p:cond delay="0"/>
                                  </p:stCondLst>
                                  <p:childTnLst>
                                    <p:set>
                                      <p:cBhvr>
                                        <p:cTn id="83" dur="1" fill="hold">
                                          <p:stCondLst>
                                            <p:cond delay="0"/>
                                          </p:stCondLst>
                                        </p:cTn>
                                        <p:tgtEl>
                                          <p:spTgt spid="1239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946" grpId="0"/>
      <p:bldP spid="123924" grpId="0" animBg="1"/>
      <p:bldP spid="123926" grpId="0"/>
      <p:bldP spid="123928" grpId="0" animBg="1"/>
      <p:bldP spid="27" grpId="0"/>
      <p:bldP spid="28" grpId="0"/>
    </p:bldLst>
  </p:timing>
</p:sld>
</file>

<file path=ppt/theme/theme1.xml><?xml version="1.0" encoding="utf-8"?>
<a:theme xmlns:a="http://schemas.openxmlformats.org/drawingml/2006/main" name="自动控制原理模板20050730">
  <a:themeElements>
    <a:clrScheme name="自动控制原理模板20050730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自动控制原理模板20050730">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ahoma" pitchFamily="34" charset="0"/>
            <a:ea typeface="宋体" pitchFamily="2" charset="-122"/>
          </a:defRPr>
        </a:defPPr>
      </a:lstStyle>
    </a:lnDef>
    <a:txDef>
      <a:spPr bwMode="auto">
        <a:solidFill>
          <a:srgbClr val="FFFF00"/>
        </a:solidFill>
        <a:ln>
          <a:noFill/>
        </a:ln>
        <a:effectLst/>
      </a:spPr>
      <a:bodyPr>
        <a:spAutoFit/>
      </a:bodyPr>
      <a:lstStyle>
        <a:defPPr>
          <a:spcBef>
            <a:spcPct val="50000"/>
          </a:spcBef>
          <a:defRPr sz="3600" b="1" dirty="0">
            <a:solidFill>
              <a:srgbClr val="990000"/>
            </a:solidFill>
            <a:effectLst>
              <a:outerShdw blurRad="38100" dist="38100" dir="2700000" algn="tl">
                <a:srgbClr val="C0C0C0"/>
              </a:outerShdw>
            </a:effectLst>
            <a:latin typeface="Times New Roman" pitchFamily="18" charset="0"/>
            <a:ea typeface="楷体_GB2312" pitchFamily="49" charset="-122"/>
          </a:defRPr>
        </a:defPPr>
      </a:lstStyle>
    </a:txDef>
  </a:objectDefaults>
  <a:extraClrSchemeLst>
    <a:extraClrScheme>
      <a:clrScheme name="自动控制原理模板20050730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自动控制原理模板20050730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自动控制原理模板20050730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自动控制原理模板20050730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自动控制原理模板20050730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自动控制原理模板20050730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自动控制原理模板20050730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E:\fxk\dongda\自动控制原理\自动控制原理电子教案（fxk）\自动控制原理模板20050730.pot</Template>
  <TotalTime>6831</TotalTime>
  <Words>3216</Words>
  <Application>Microsoft Office PowerPoint</Application>
  <PresentationFormat>宽屏</PresentationFormat>
  <Paragraphs>354</Paragraphs>
  <Slides>35</Slides>
  <Notes>17</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4</vt:i4>
      </vt:variant>
      <vt:variant>
        <vt:lpstr>幻灯片标题</vt:lpstr>
      </vt:variant>
      <vt:variant>
        <vt:i4>35</vt:i4>
      </vt:variant>
    </vt:vector>
  </HeadingPairs>
  <TitlesOfParts>
    <vt:vector size="51" baseType="lpstr">
      <vt:lpstr>-apple-system</vt:lpstr>
      <vt:lpstr>方正姚体</vt:lpstr>
      <vt:lpstr>黑体</vt:lpstr>
      <vt:lpstr>华文新魏</vt:lpstr>
      <vt:lpstr>宋体</vt:lpstr>
      <vt:lpstr>Arial</vt:lpstr>
      <vt:lpstr>Arial Narrow</vt:lpstr>
      <vt:lpstr>Cambria Math</vt:lpstr>
      <vt:lpstr>Tahoma</vt:lpstr>
      <vt:lpstr>Times New Roman</vt:lpstr>
      <vt:lpstr>Wingdings</vt:lpstr>
      <vt:lpstr>自动控制原理模板20050730</vt:lpstr>
      <vt:lpstr>Equation</vt:lpstr>
      <vt:lpstr>公式</vt:lpstr>
      <vt:lpstr>MathType 6.0 Equation</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 斜坡函数</vt:lpstr>
      <vt:lpstr>PowerPoint 演示文稿</vt:lpstr>
      <vt:lpstr> (3)抛物线函数</vt:lpstr>
      <vt:lpstr>PowerPoint 演示文稿</vt:lpstr>
      <vt:lpstr>PowerPoint 演示文稿</vt:lpstr>
      <vt:lpstr>各函数间关系：</vt:lpstr>
      <vt:lpstr>PowerPoint 演示文稿</vt:lpstr>
      <vt:lpstr>3.2  一阶系统的阶跃响应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star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qxw</dc:creator>
  <cp:lastModifiedBy>asus</cp:lastModifiedBy>
  <cp:revision>2234</cp:revision>
  <cp:lastPrinted>1601-01-01T00:00:00Z</cp:lastPrinted>
  <dcterms:created xsi:type="dcterms:W3CDTF">2004-05-28T13:54:57Z</dcterms:created>
  <dcterms:modified xsi:type="dcterms:W3CDTF">2022-03-08T12:20:09Z</dcterms:modified>
</cp:coreProperties>
</file>